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565" r:id="rId2"/>
    <p:sldId id="566" r:id="rId3"/>
    <p:sldId id="543" r:id="rId4"/>
    <p:sldId id="544" r:id="rId5"/>
    <p:sldId id="545" r:id="rId6"/>
    <p:sldId id="546" r:id="rId7"/>
    <p:sldId id="547" r:id="rId8"/>
    <p:sldId id="548" r:id="rId9"/>
    <p:sldId id="549" r:id="rId10"/>
    <p:sldId id="550" r:id="rId11"/>
    <p:sldId id="552" r:id="rId12"/>
    <p:sldId id="568" r:id="rId13"/>
    <p:sldId id="553" r:id="rId14"/>
    <p:sldId id="554" r:id="rId15"/>
    <p:sldId id="555" r:id="rId16"/>
    <p:sldId id="567" r:id="rId17"/>
    <p:sldId id="569" r:id="rId18"/>
  </p:sldIdLst>
  <p:sldSz cx="9144000" cy="5715000" type="screen16x1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tline" id="{F31951E7-23B5-428C-8FF4-0190087283EA}">
          <p14:sldIdLst/>
        </p14:section>
        <p14:section name="Handbag Shoe Clothing" id="{157FCB95-89F8-455F-9FCE-6C756933C761}">
          <p14:sldIdLst>
            <p14:sldId id="565"/>
            <p14:sldId id="566"/>
            <p14:sldId id="543"/>
            <p14:sldId id="544"/>
            <p14:sldId id="545"/>
            <p14:sldId id="546"/>
            <p14:sldId id="547"/>
            <p14:sldId id="548"/>
            <p14:sldId id="549"/>
            <p14:sldId id="550"/>
            <p14:sldId id="552"/>
            <p14:sldId id="568"/>
            <p14:sldId id="553"/>
            <p14:sldId id="554"/>
            <p14:sldId id="555"/>
            <p14:sldId id="567"/>
            <p14:sldId id="569"/>
          </p14:sldIdLst>
        </p14:section>
        <p14:section name="Summary" id="{A68306F4-A9D1-4E3E-A14E-01AE2787967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Shiqi" initials="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7" autoAdjust="0"/>
    <p:restoredTop sz="73418" autoAdjust="0"/>
  </p:normalViewPr>
  <p:slideViewPr>
    <p:cSldViewPr>
      <p:cViewPr varScale="1">
        <p:scale>
          <a:sx n="89" d="100"/>
          <a:sy n="89" d="100"/>
        </p:scale>
        <p:origin x="1315" y="82"/>
      </p:cViewPr>
      <p:guideLst>
        <p:guide orient="horz" pos="180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46" d="100"/>
          <a:sy n="46" d="100"/>
        </p:scale>
        <p:origin x="2766" y="3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F3326D2-2841-4F4D-8D52-07CC27670643}" type="datetimeFigureOut">
              <a:rPr lang="en-SG" smtClean="0"/>
              <a:t>15/9/2017</a:t>
            </a:fld>
            <a:endParaRPr lang="en-SG"/>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F935575-44C0-44C9-874E-53EA38BDA766}" type="slidenum">
              <a:rPr lang="en-SG" smtClean="0"/>
              <a:t>‹#›</a:t>
            </a:fld>
            <a:endParaRPr lang="en-SG"/>
          </a:p>
        </p:txBody>
      </p:sp>
    </p:spTree>
    <p:extLst>
      <p:ext uri="{BB962C8B-B14F-4D97-AF65-F5344CB8AC3E}">
        <p14:creationId xmlns:p14="http://schemas.microsoft.com/office/powerpoint/2010/main" val="31474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SG"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CE351FE-4B82-44F9-8AC7-8C10446B0211}" type="datetimeFigureOut">
              <a:rPr lang="en-SG" smtClean="0"/>
              <a:t>15/9/2017</a:t>
            </a:fld>
            <a:endParaRPr lang="en-SG" dirty="0"/>
          </a:p>
        </p:txBody>
      </p:sp>
      <p:sp>
        <p:nvSpPr>
          <p:cNvPr id="4" name="Slide Image Placeholder 3"/>
          <p:cNvSpPr>
            <a:spLocks noGrp="1" noRot="1" noChangeAspect="1"/>
          </p:cNvSpPr>
          <p:nvPr>
            <p:ph type="sldImg" idx="2"/>
          </p:nvPr>
        </p:nvSpPr>
        <p:spPr>
          <a:xfrm>
            <a:off x="481013" y="768350"/>
            <a:ext cx="6137275" cy="3836988"/>
          </a:xfrm>
          <a:prstGeom prst="rect">
            <a:avLst/>
          </a:prstGeom>
          <a:noFill/>
          <a:ln w="12700">
            <a:solidFill>
              <a:prstClr val="black"/>
            </a:solidFill>
          </a:ln>
        </p:spPr>
        <p:txBody>
          <a:bodyPr vert="horz" lIns="99048" tIns="49524" rIns="99048" bIns="49524" rtlCol="0" anchor="ctr"/>
          <a:lstStyle/>
          <a:p>
            <a:endParaRPr lang="en-SG"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SG"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05648C3-8E3E-4338-BB48-4CFC91A09DBE}" type="slidenum">
              <a:rPr lang="en-SG" smtClean="0"/>
              <a:t>‹#›</a:t>
            </a:fld>
            <a:endParaRPr lang="en-SG" dirty="0"/>
          </a:p>
        </p:txBody>
      </p:sp>
    </p:spTree>
    <p:extLst>
      <p:ext uri="{BB962C8B-B14F-4D97-AF65-F5344CB8AC3E}">
        <p14:creationId xmlns:p14="http://schemas.microsoft.com/office/powerpoint/2010/main" val="183468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43BFB8D2-9FF0-48B5-B63D-88D312A093C9}" type="slidenum">
              <a:rPr lang="en-US" altLang="en-US" sz="1200" baseline="0" smtClean="0"/>
              <a:pPr/>
              <a:t>1</a:t>
            </a:fld>
            <a:endParaRPr lang="en-US" altLang="en-US"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ja-JP" sz="1200" kern="1200" dirty="0">
                <a:solidFill>
                  <a:schemeClr val="tx1"/>
                </a:solidFill>
                <a:effectLst/>
                <a:latin typeface="Arial" charset="0"/>
                <a:ea typeface="ＭＳ Ｐゴシック" pitchFamily="64" charset="-128"/>
                <a:cs typeface="+mn-cs"/>
              </a:rPr>
              <a:t>Good afternoon, everyone! Today I am going to present the work “street-to-shop</a:t>
            </a:r>
            <a:r>
              <a:rPr lang="en-US" altLang="ja-JP" sz="1200" kern="1200" baseline="0" dirty="0">
                <a:solidFill>
                  <a:schemeClr val="tx1"/>
                </a:solidFill>
                <a:effectLst/>
                <a:latin typeface="Arial" charset="0"/>
                <a:ea typeface="ＭＳ Ｐゴシック" pitchFamily="64" charset="-128"/>
                <a:cs typeface="+mn-cs"/>
              </a:rPr>
              <a:t> shoe retrieval with multi-scale viewpoint invariant triplet network</a:t>
            </a:r>
            <a:r>
              <a:rPr lang="en-US" altLang="ja-JP" sz="1200" kern="1200" dirty="0">
                <a:solidFill>
                  <a:schemeClr val="tx1"/>
                </a:solidFill>
                <a:effectLst/>
                <a:latin typeface="Arial" charset="0"/>
                <a:ea typeface="ＭＳ Ｐゴシック" pitchFamily="64" charset="-128"/>
                <a:cs typeface="+mn-cs"/>
              </a:rPr>
              <a:t>”. </a:t>
            </a:r>
          </a:p>
          <a:p>
            <a:pPr eaLnBrk="1" hangingPunct="1"/>
            <a:r>
              <a:rPr lang="en-US" altLang="en-US" sz="1200" kern="1200" dirty="0">
                <a:solidFill>
                  <a:schemeClr val="tx1"/>
                </a:solidFill>
                <a:effectLst/>
                <a:latin typeface="Arial" charset="0"/>
                <a:ea typeface="ＭＳ Ｐゴシック" pitchFamily="64" charset="-128"/>
                <a:cs typeface="+mn-cs"/>
              </a:rPr>
              <a:t>My</a:t>
            </a:r>
            <a:r>
              <a:rPr lang="en-US" altLang="en-US" sz="1200" kern="1200" baseline="0" dirty="0">
                <a:solidFill>
                  <a:schemeClr val="tx1"/>
                </a:solidFill>
                <a:effectLst/>
                <a:latin typeface="Arial" charset="0"/>
                <a:ea typeface="ＭＳ Ｐゴシック" pitchFamily="64" charset="-128"/>
                <a:cs typeface="+mn-cs"/>
              </a:rPr>
              <a:t> name is Boxin Shi from National Institute of AIST in Japan. This work is a collaboration with </a:t>
            </a:r>
            <a:r>
              <a:rPr lang="en-US" altLang="en-US" sz="1200" kern="1200" baseline="0" dirty="0" err="1">
                <a:solidFill>
                  <a:schemeClr val="tx1"/>
                </a:solidFill>
                <a:effectLst/>
                <a:latin typeface="Arial" charset="0"/>
                <a:ea typeface="ＭＳ Ｐゴシック" pitchFamily="64" charset="-128"/>
                <a:cs typeface="+mn-cs"/>
              </a:rPr>
              <a:t>Huijing</a:t>
            </a:r>
            <a:r>
              <a:rPr lang="en-US" altLang="en-US" sz="1200" kern="1200" baseline="0" dirty="0">
                <a:solidFill>
                  <a:schemeClr val="tx1"/>
                </a:solidFill>
                <a:effectLst/>
                <a:latin typeface="Arial" charset="0"/>
                <a:ea typeface="ＭＳ Ｐゴシック" pitchFamily="64" charset="-128"/>
                <a:cs typeface="+mn-cs"/>
              </a:rPr>
              <a:t> Zhan and Prof. Alex </a:t>
            </a:r>
            <a:r>
              <a:rPr lang="en-US" altLang="en-US" sz="1200" kern="1200" baseline="0" dirty="0" err="1">
                <a:solidFill>
                  <a:schemeClr val="tx1"/>
                </a:solidFill>
                <a:effectLst/>
                <a:latin typeface="Arial" charset="0"/>
                <a:ea typeface="ＭＳ Ｐゴシック" pitchFamily="64" charset="-128"/>
                <a:cs typeface="+mn-cs"/>
              </a:rPr>
              <a:t>Kot</a:t>
            </a:r>
            <a:r>
              <a:rPr lang="en-US" altLang="en-US" sz="1200" kern="1200" baseline="0" dirty="0">
                <a:solidFill>
                  <a:schemeClr val="tx1"/>
                </a:solidFill>
                <a:effectLst/>
                <a:latin typeface="Arial" charset="0"/>
                <a:ea typeface="ＭＳ Ｐゴシック" pitchFamily="64" charset="-128"/>
                <a:cs typeface="+mn-cs"/>
              </a:rPr>
              <a:t> from Nanyang Technological University.</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5711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further increase the network’s invariance to viewpoint change, we also augment the data by rotating the online shop image from -40 degree to +40 degrees. We assume the rotation between the street image and online shoe image is a relative shift, thus the rotation is merely performed on the online shoe images.</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10</a:t>
            </a:fld>
            <a:endParaRPr lang="en-SG" dirty="0"/>
          </a:p>
        </p:txBody>
      </p:sp>
    </p:spTree>
    <p:extLst>
      <p:ext uri="{BB962C8B-B14F-4D97-AF65-F5344CB8AC3E}">
        <p14:creationId xmlns:p14="http://schemas.microsoft.com/office/powerpoint/2010/main" val="249946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make the representation of shoes scale invariant, we train the viewpoint invariant triplet network independently with two scales of images. For the training procedure of WI-CNN, it contains the street images with the whole image as the input. However, for RP-CNN, they are fed with the high-quality region proposals, which usually contain an individual shoe.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Given a query image from street scenario, </a:t>
            </a:r>
            <a:r>
              <a:rPr lang="en-US" altLang="ja-JP" sz="1200" b="0" i="0" u="none" strike="noStrike" kern="1200" baseline="0" dirty="0">
                <a:solidFill>
                  <a:schemeClr val="tx1"/>
                </a:solidFill>
                <a:latin typeface="+mn-lt"/>
                <a:ea typeface="+mn-ea"/>
                <a:cs typeface="+mn-cs"/>
              </a:rPr>
              <a:t>the whole image are fed into the WI-CNN for achieving f_{WI}. Then</a:t>
            </a:r>
            <a:r>
              <a:rPr lang="en-US" sz="1200" b="0" i="0" u="none" strike="noStrike" kern="1200" baseline="0" dirty="0">
                <a:solidFill>
                  <a:schemeClr val="tx1"/>
                </a:solidFill>
                <a:latin typeface="+mn-lt"/>
                <a:ea typeface="+mn-ea"/>
                <a:cs typeface="+mn-cs"/>
              </a:rPr>
              <a:t> the initially generated region proposals are ranked in descending order and the top-3 scored candidates are chosen as the high-quality region proposals for feeding into the RP-CNN; mean average of three regions are denoted as f_{RP}. Finally </a:t>
            </a:r>
            <a:r>
              <a:rPr lang="en-US" sz="1200" b="0" i="0" u="none" strike="noStrike" kern="1200" baseline="0" dirty="0" err="1">
                <a:solidFill>
                  <a:schemeClr val="tx1"/>
                </a:solidFill>
                <a:latin typeface="+mn-lt"/>
                <a:ea typeface="+mn-ea"/>
                <a:cs typeface="+mn-cs"/>
              </a:rPr>
              <a:t>f_WI</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f_RP</a:t>
            </a:r>
            <a:r>
              <a:rPr lang="en-US" sz="1200" b="0" i="0" u="none" strike="noStrike" kern="1200" baseline="0" dirty="0">
                <a:solidFill>
                  <a:schemeClr val="tx1"/>
                </a:solidFill>
                <a:latin typeface="+mn-lt"/>
                <a:ea typeface="+mn-ea"/>
                <a:cs typeface="+mn-cs"/>
              </a:rPr>
              <a:t> are concatenated together to form the feature representation.</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11</a:t>
            </a:fld>
            <a:endParaRPr lang="en-SG" dirty="0"/>
          </a:p>
        </p:txBody>
      </p:sp>
    </p:spTree>
    <p:extLst>
      <p:ext uri="{BB962C8B-B14F-4D97-AF65-F5344CB8AC3E}">
        <p14:creationId xmlns:p14="http://schemas.microsoft.com/office/powerpoint/2010/main" val="666305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pitchFamily="64" charset="-128"/>
                <a:cs typeface="+mn-cs"/>
              </a:rPr>
              <a:t>So here comes another question, how do we generate the high-quality region proposals? The</a:t>
            </a:r>
            <a:r>
              <a:rPr lang="en-US" sz="1200" kern="1200" baseline="0" dirty="0">
                <a:solidFill>
                  <a:schemeClr val="tx1"/>
                </a:solidFill>
                <a:effectLst/>
                <a:latin typeface="Arial" charset="0"/>
                <a:ea typeface="ＭＳ Ｐゴシック" pitchFamily="64" charset="-128"/>
                <a:cs typeface="+mn-cs"/>
              </a:rPr>
              <a:t> key idea is </a:t>
            </a:r>
            <a:r>
              <a:rPr lang="en-US" sz="1200" kern="1200" dirty="0">
                <a:solidFill>
                  <a:schemeClr val="tx1"/>
                </a:solidFill>
                <a:effectLst/>
                <a:latin typeface="Arial" charset="0"/>
                <a:ea typeface="ＭＳ Ｐゴシック" pitchFamily="64" charset="-128"/>
                <a:cs typeface="+mn-cs"/>
              </a:rPr>
              <a:t>illustrated here: given a daily photo, we first utilize the </a:t>
            </a:r>
            <a:r>
              <a:rPr lang="en-US" sz="1200" kern="1200" dirty="0" err="1">
                <a:solidFill>
                  <a:schemeClr val="tx1"/>
                </a:solidFill>
                <a:effectLst/>
                <a:latin typeface="Arial" charset="0"/>
                <a:ea typeface="ＭＳ Ｐゴシック" pitchFamily="64" charset="-128"/>
                <a:cs typeface="+mn-cs"/>
              </a:rPr>
              <a:t>EdgeBox</a:t>
            </a:r>
            <a:r>
              <a:rPr lang="en-US" sz="1200" kern="1200" dirty="0">
                <a:solidFill>
                  <a:schemeClr val="tx1"/>
                </a:solidFill>
                <a:effectLst/>
                <a:latin typeface="Arial" charset="0"/>
                <a:ea typeface="ＭＳ Ｐゴシック" pitchFamily="64" charset="-128"/>
                <a:cs typeface="+mn-cs"/>
              </a:rPr>
              <a:t> algorithm to produce an initial pool of region proposals which might contain a lot of noisy ones. Then we develop a quality score evaluation and ranking algorithm to re-rank the quality score of each proposal. The quality score of a</a:t>
            </a:r>
            <a:r>
              <a:rPr lang="en-US" sz="1200" kern="1200" baseline="0" dirty="0">
                <a:solidFill>
                  <a:schemeClr val="tx1"/>
                </a:solidFill>
                <a:effectLst/>
                <a:latin typeface="Arial" charset="0"/>
                <a:ea typeface="ＭＳ Ｐゴシック" pitchFamily="64" charset="-128"/>
                <a:cs typeface="+mn-cs"/>
              </a:rPr>
              <a:t> particular region proposal </a:t>
            </a:r>
            <a:r>
              <a:rPr lang="en-US" sz="1200" kern="1200" dirty="0">
                <a:solidFill>
                  <a:schemeClr val="tx1"/>
                </a:solidFill>
                <a:effectLst/>
                <a:latin typeface="Arial" charset="0"/>
                <a:ea typeface="ＭＳ Ｐゴシック" pitchFamily="64" charset="-128"/>
                <a:cs typeface="+mn-cs"/>
              </a:rPr>
              <a:t>is assessed by three aspects: the </a:t>
            </a:r>
            <a:r>
              <a:rPr lang="en-US" sz="1200" kern="1200" dirty="0" err="1">
                <a:solidFill>
                  <a:schemeClr val="tx1"/>
                </a:solidFill>
                <a:effectLst/>
                <a:latin typeface="Arial" charset="0"/>
                <a:ea typeface="ＭＳ Ｐゴシック" pitchFamily="64" charset="-128"/>
                <a:cs typeface="+mn-cs"/>
              </a:rPr>
              <a:t>edgebox</a:t>
            </a:r>
            <a:r>
              <a:rPr lang="en-US" sz="1200" kern="1200" dirty="0">
                <a:solidFill>
                  <a:schemeClr val="tx1"/>
                </a:solidFill>
                <a:effectLst/>
                <a:latin typeface="Arial" charset="0"/>
                <a:ea typeface="ＭＳ Ｐゴシック" pitchFamily="64" charset="-128"/>
                <a:cs typeface="+mn-cs"/>
              </a:rPr>
              <a:t> score, the CNN detection score and the DPM overlapping score with the proposal as shown above. Here in</a:t>
            </a:r>
            <a:r>
              <a:rPr lang="en-US" sz="1200" kern="1200" baseline="0" dirty="0">
                <a:solidFill>
                  <a:schemeClr val="tx1"/>
                </a:solidFill>
                <a:effectLst/>
                <a:latin typeface="Arial" charset="0"/>
                <a:ea typeface="ＭＳ Ｐゴシック" pitchFamily="64" charset="-128"/>
                <a:cs typeface="+mn-cs"/>
              </a:rPr>
              <a:t> the bottom figure, </a:t>
            </a:r>
            <a:r>
              <a:rPr lang="en-US" sz="1200" kern="1200" dirty="0">
                <a:solidFill>
                  <a:schemeClr val="tx1"/>
                </a:solidFill>
                <a:effectLst/>
                <a:latin typeface="Arial" charset="0"/>
                <a:ea typeface="ＭＳ Ｐゴシック" pitchFamily="64" charset="-128"/>
                <a:cs typeface="+mn-cs"/>
              </a:rPr>
              <a:t>the blue bounding box indicates the DPM detections, and the green bounding box is the particular region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charset="0"/>
              <a:ea typeface="ＭＳ Ｐゴシック" pitchFamily="6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pitchFamily="64" charset="-128"/>
                <a:cs typeface="+mn-cs"/>
              </a:rPr>
              <a:t>Then</a:t>
            </a:r>
            <a:r>
              <a:rPr lang="en-US" sz="1200" kern="1200" baseline="0" dirty="0">
                <a:solidFill>
                  <a:schemeClr val="tx1"/>
                </a:solidFill>
                <a:effectLst/>
                <a:latin typeface="Arial" charset="0"/>
                <a:ea typeface="ＭＳ Ｐゴシック" pitchFamily="64" charset="-128"/>
                <a:cs typeface="+mn-cs"/>
              </a:rPr>
              <a:t> it comes to the question how we utilize these three scores to compute the quality score for ranking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Arial" charset="0"/>
              <a:ea typeface="ＭＳ Ｐゴシック" pitchFamily="6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pitchFamily="64" charset="-128"/>
                <a:cs typeface="+mn-cs"/>
              </a:rPr>
              <a:t>Assuming there are two region proposals </a:t>
            </a:r>
            <a:r>
              <a:rPr lang="en-US" sz="1200" kern="1200" dirty="0" err="1">
                <a:solidFill>
                  <a:schemeClr val="tx1"/>
                </a:solidFill>
                <a:effectLst/>
                <a:latin typeface="Arial" charset="0"/>
                <a:ea typeface="ＭＳ Ｐゴシック" pitchFamily="64" charset="-128"/>
                <a:cs typeface="+mn-cs"/>
              </a:rPr>
              <a:t>i</a:t>
            </a:r>
            <a:r>
              <a:rPr lang="en-US" sz="1200" kern="1200" baseline="0" dirty="0">
                <a:solidFill>
                  <a:schemeClr val="tx1"/>
                </a:solidFill>
                <a:effectLst/>
                <a:latin typeface="Arial" charset="0"/>
                <a:ea typeface="ＭＳ Ｐゴシック" pitchFamily="64" charset="-128"/>
                <a:cs typeface="+mn-cs"/>
              </a:rPr>
              <a:t> and k</a:t>
            </a:r>
            <a:r>
              <a:rPr lang="en-US" sz="1200" kern="1200" dirty="0">
                <a:solidFill>
                  <a:schemeClr val="tx1"/>
                </a:solidFill>
                <a:effectLst/>
                <a:latin typeface="Arial" charset="0"/>
                <a:ea typeface="ＭＳ Ｐゴシック" pitchFamily="64" charset="-128"/>
                <a:cs typeface="+mn-cs"/>
              </a:rPr>
              <a:t>, if the region proposal </a:t>
            </a:r>
            <a:r>
              <a:rPr lang="en-US" sz="1200" kern="1200" dirty="0" err="1">
                <a:solidFill>
                  <a:schemeClr val="tx1"/>
                </a:solidFill>
                <a:effectLst/>
                <a:latin typeface="Arial" charset="0"/>
                <a:ea typeface="ＭＳ Ｐゴシック" pitchFamily="64" charset="-128"/>
                <a:cs typeface="+mn-cs"/>
              </a:rPr>
              <a:t>i</a:t>
            </a:r>
            <a:r>
              <a:rPr lang="en-US" sz="1200" kern="1200" baseline="0" dirty="0">
                <a:solidFill>
                  <a:schemeClr val="tx1"/>
                </a:solidFill>
                <a:effectLst/>
                <a:latin typeface="Arial" charset="0"/>
                <a:ea typeface="ＭＳ Ｐゴシック" pitchFamily="64" charset="-128"/>
                <a:cs typeface="+mn-cs"/>
              </a:rPr>
              <a:t> </a:t>
            </a:r>
            <a:r>
              <a:rPr lang="en-US" sz="1200" kern="1200" dirty="0">
                <a:solidFill>
                  <a:schemeClr val="tx1"/>
                </a:solidFill>
                <a:effectLst/>
                <a:latin typeface="Arial" charset="0"/>
                <a:ea typeface="ＭＳ Ｐゴシック" pitchFamily="64" charset="-128"/>
                <a:cs typeface="+mn-cs"/>
              </a:rPr>
              <a:t>has a larger overlapping score with the </a:t>
            </a:r>
            <a:r>
              <a:rPr lang="en-US" sz="1200" kern="1200" dirty="0" err="1">
                <a:solidFill>
                  <a:schemeClr val="tx1"/>
                </a:solidFill>
                <a:effectLst/>
                <a:latin typeface="Arial" charset="0"/>
                <a:ea typeface="ＭＳ Ｐゴシック" pitchFamily="64" charset="-128"/>
                <a:cs typeface="+mn-cs"/>
              </a:rPr>
              <a:t>groundtruth</a:t>
            </a:r>
            <a:r>
              <a:rPr lang="en-US" sz="1200" kern="1200" dirty="0">
                <a:solidFill>
                  <a:schemeClr val="tx1"/>
                </a:solidFill>
                <a:effectLst/>
                <a:latin typeface="Arial" charset="0"/>
                <a:ea typeface="ＭＳ Ｐゴシック" pitchFamily="64" charset="-128"/>
                <a:cs typeface="+mn-cs"/>
              </a:rPr>
              <a:t> compared to k,</a:t>
            </a:r>
            <a:r>
              <a:rPr lang="en-US" sz="1200" kern="1200" baseline="0" dirty="0">
                <a:solidFill>
                  <a:schemeClr val="tx1"/>
                </a:solidFill>
                <a:effectLst/>
                <a:latin typeface="Arial" charset="0"/>
                <a:ea typeface="ＭＳ Ｐゴシック" pitchFamily="64" charset="-128"/>
                <a:cs typeface="+mn-cs"/>
              </a:rPr>
              <a:t> then </a:t>
            </a:r>
            <a:r>
              <a:rPr lang="en-US" sz="1200" kern="1200" dirty="0" err="1">
                <a:solidFill>
                  <a:schemeClr val="tx1"/>
                </a:solidFill>
                <a:effectLst/>
                <a:latin typeface="Arial" charset="0"/>
                <a:ea typeface="ＭＳ Ｐゴシック" pitchFamily="64" charset="-128"/>
                <a:cs typeface="+mn-cs"/>
              </a:rPr>
              <a:t>u_i</a:t>
            </a:r>
            <a:r>
              <a:rPr lang="en-US" sz="1200" kern="1200" dirty="0">
                <a:solidFill>
                  <a:schemeClr val="tx1"/>
                </a:solidFill>
                <a:effectLst/>
                <a:latin typeface="Arial" charset="0"/>
                <a:ea typeface="ＭＳ Ｐゴシック" pitchFamily="64" charset="-128"/>
                <a:cs typeface="+mn-cs"/>
              </a:rPr>
              <a:t> is larger</a:t>
            </a:r>
            <a:r>
              <a:rPr lang="en-US" sz="1200" kern="1200" baseline="0" dirty="0">
                <a:solidFill>
                  <a:schemeClr val="tx1"/>
                </a:solidFill>
                <a:effectLst/>
                <a:latin typeface="Arial" charset="0"/>
                <a:ea typeface="ＭＳ Ｐゴシック" pitchFamily="64" charset="-128"/>
                <a:cs typeface="+mn-cs"/>
              </a:rPr>
              <a:t> than </a:t>
            </a:r>
            <a:r>
              <a:rPr lang="en-US" sz="1200" kern="1200" baseline="0" dirty="0" err="1">
                <a:solidFill>
                  <a:schemeClr val="tx1"/>
                </a:solidFill>
                <a:effectLst/>
                <a:latin typeface="Arial" charset="0"/>
                <a:ea typeface="ＭＳ Ｐゴシック" pitchFamily="64" charset="-128"/>
                <a:cs typeface="+mn-cs"/>
              </a:rPr>
              <a:t>u_k</a:t>
            </a:r>
            <a:r>
              <a:rPr lang="en-US" sz="1200" kern="1200" baseline="0" dirty="0">
                <a:solidFill>
                  <a:schemeClr val="tx1"/>
                </a:solidFill>
                <a:effectLst/>
                <a:latin typeface="Arial" charset="0"/>
                <a:ea typeface="ＭＳ Ｐゴシック" pitchFamily="64" charset="-128"/>
                <a:cs typeface="+mn-cs"/>
              </a:rPr>
              <a:t> in this figure.</a:t>
            </a:r>
            <a:r>
              <a:rPr lang="en-US" sz="1200" kern="1200" dirty="0">
                <a:solidFill>
                  <a:schemeClr val="tx1"/>
                </a:solidFill>
                <a:effectLst/>
                <a:latin typeface="Arial" charset="0"/>
                <a:ea typeface="ＭＳ Ｐゴシック" pitchFamily="64" charset="-128"/>
                <a:cs typeface="+mn-cs"/>
              </a:rPr>
              <a:t> Moreover,</a:t>
            </a:r>
            <a:r>
              <a:rPr lang="en-US" sz="1200" kern="1200" baseline="0" dirty="0">
                <a:solidFill>
                  <a:schemeClr val="tx1"/>
                </a:solidFill>
                <a:effectLst/>
                <a:latin typeface="Arial" charset="0"/>
                <a:ea typeface="ＭＳ Ｐゴシック" pitchFamily="64" charset="-128"/>
                <a:cs typeface="+mn-cs"/>
              </a:rPr>
              <a:t> </a:t>
            </a:r>
            <a:r>
              <a:rPr lang="en-US" sz="1200" kern="1200" baseline="0" dirty="0" err="1">
                <a:solidFill>
                  <a:schemeClr val="tx1"/>
                </a:solidFill>
                <a:effectLst/>
                <a:latin typeface="Arial" charset="0"/>
                <a:ea typeface="ＭＳ Ｐゴシック" pitchFamily="64" charset="-128"/>
                <a:cs typeface="+mn-cs"/>
              </a:rPr>
              <a:t>i</a:t>
            </a:r>
            <a:r>
              <a:rPr lang="en-US" sz="1200" kern="1200" baseline="0" dirty="0">
                <a:solidFill>
                  <a:schemeClr val="tx1"/>
                </a:solidFill>
                <a:effectLst/>
                <a:latin typeface="Arial" charset="0"/>
                <a:ea typeface="ＭＳ Ｐゴシック" pitchFamily="64" charset="-128"/>
                <a:cs typeface="+mn-cs"/>
              </a:rPr>
              <a:t> has a large quality score than k, denoted as </a:t>
            </a:r>
            <a:r>
              <a:rPr lang="en-US" sz="1200" kern="1200" baseline="0" dirty="0" err="1">
                <a:solidFill>
                  <a:schemeClr val="tx1"/>
                </a:solidFill>
                <a:effectLst/>
                <a:latin typeface="Arial" charset="0"/>
                <a:ea typeface="ＭＳ Ｐゴシック" pitchFamily="64" charset="-128"/>
                <a:cs typeface="+mn-cs"/>
              </a:rPr>
              <a:t>J_i</a:t>
            </a:r>
            <a:r>
              <a:rPr lang="en-US" sz="1200" kern="1200" baseline="0" dirty="0">
                <a:solidFill>
                  <a:schemeClr val="tx1"/>
                </a:solidFill>
                <a:effectLst/>
                <a:latin typeface="Arial" charset="0"/>
                <a:ea typeface="ＭＳ Ｐゴシック" pitchFamily="64" charset="-128"/>
                <a:cs typeface="+mn-cs"/>
              </a:rPr>
              <a:t> &gt; </a:t>
            </a:r>
            <a:r>
              <a:rPr lang="en-US" sz="1200" kern="1200" baseline="0" dirty="0" err="1">
                <a:solidFill>
                  <a:schemeClr val="tx1"/>
                </a:solidFill>
                <a:effectLst/>
                <a:latin typeface="Arial" charset="0"/>
                <a:ea typeface="ＭＳ Ｐゴシック" pitchFamily="64" charset="-128"/>
                <a:cs typeface="+mn-cs"/>
              </a:rPr>
              <a:t>J_k</a:t>
            </a:r>
            <a:r>
              <a:rPr lang="en-US" sz="1200" kern="1200" baseline="0" dirty="0">
                <a:solidFill>
                  <a:schemeClr val="tx1"/>
                </a:solidFill>
                <a:effectLst/>
                <a:latin typeface="Arial" charset="0"/>
                <a:ea typeface="ＭＳ Ｐゴシック" pitchFamily="64" charset="-128"/>
                <a:cs typeface="+mn-cs"/>
              </a:rPr>
              <a:t>.</a:t>
            </a:r>
            <a:r>
              <a:rPr lang="en-US" sz="1200" kern="1200" dirty="0">
                <a:solidFill>
                  <a:schemeClr val="tx1"/>
                </a:solidFill>
                <a:effectLst/>
                <a:latin typeface="Arial" charset="0"/>
                <a:ea typeface="ＭＳ Ｐゴシック" pitchFamily="64" charset="-128"/>
                <a:cs typeface="+mn-cs"/>
              </a:rPr>
              <a:t> Here </a:t>
            </a:r>
            <a:r>
              <a:rPr lang="en-US" sz="1200" kern="1200" dirty="0" err="1">
                <a:solidFill>
                  <a:schemeClr val="tx1"/>
                </a:solidFill>
                <a:effectLst/>
                <a:latin typeface="Arial" charset="0"/>
                <a:ea typeface="ＭＳ Ｐゴシック" pitchFamily="64" charset="-128"/>
                <a:cs typeface="+mn-cs"/>
              </a:rPr>
              <a:t>h_i</a:t>
            </a:r>
            <a:r>
              <a:rPr lang="en-US" sz="1200" kern="1200" dirty="0">
                <a:solidFill>
                  <a:schemeClr val="tx1"/>
                </a:solidFill>
                <a:effectLst/>
                <a:latin typeface="Arial" charset="0"/>
                <a:ea typeface="ＭＳ Ｐゴシック" pitchFamily="64" charset="-128"/>
                <a:cs typeface="+mn-cs"/>
              </a:rPr>
              <a:t> and </a:t>
            </a:r>
            <a:r>
              <a:rPr lang="en-US" sz="1200" kern="1200" dirty="0" err="1">
                <a:solidFill>
                  <a:schemeClr val="tx1"/>
                </a:solidFill>
                <a:effectLst/>
                <a:latin typeface="Arial" charset="0"/>
                <a:ea typeface="ＭＳ Ｐゴシック" pitchFamily="64" charset="-128"/>
                <a:cs typeface="+mn-cs"/>
              </a:rPr>
              <a:t>h_j</a:t>
            </a:r>
            <a:r>
              <a:rPr lang="en-US" sz="1200" kern="1200" baseline="0" dirty="0">
                <a:solidFill>
                  <a:schemeClr val="tx1"/>
                </a:solidFill>
                <a:effectLst/>
                <a:latin typeface="Arial" charset="0"/>
                <a:ea typeface="ＭＳ Ｐゴシック" pitchFamily="64" charset="-128"/>
                <a:cs typeface="+mn-cs"/>
              </a:rPr>
              <a:t> are the concatenation of the three scores. </a:t>
            </a:r>
            <a:r>
              <a:rPr lang="en-US" sz="1200" kern="1200" dirty="0">
                <a:solidFill>
                  <a:schemeClr val="tx1"/>
                </a:solidFill>
                <a:effectLst/>
                <a:latin typeface="Arial" charset="0"/>
                <a:ea typeface="ＭＳ Ｐゴシック" pitchFamily="64" charset="-128"/>
                <a:cs typeface="+mn-cs"/>
              </a:rPr>
              <a:t>Then we employ the </a:t>
            </a:r>
            <a:r>
              <a:rPr lang="en-US" sz="1200" kern="1200" dirty="0" err="1">
                <a:solidFill>
                  <a:schemeClr val="tx1"/>
                </a:solidFill>
                <a:effectLst/>
                <a:latin typeface="Arial" charset="0"/>
                <a:ea typeface="ＭＳ Ｐゴシック" pitchFamily="64" charset="-128"/>
                <a:cs typeface="+mn-cs"/>
              </a:rPr>
              <a:t>rankSVM</a:t>
            </a:r>
            <a:r>
              <a:rPr lang="en-US" sz="1200" kern="1200" dirty="0">
                <a:solidFill>
                  <a:schemeClr val="tx1"/>
                </a:solidFill>
                <a:effectLst/>
                <a:latin typeface="Arial" charset="0"/>
                <a:ea typeface="ＭＳ Ｐゴシック" pitchFamily="64" charset="-128"/>
                <a:cs typeface="+mn-cs"/>
              </a:rPr>
              <a:t> algorithm to learn the quality scores and the weighting matrix for each of the </a:t>
            </a:r>
            <a:r>
              <a:rPr lang="en-US" sz="1200" kern="1200" dirty="0" smtClean="0">
                <a:solidFill>
                  <a:schemeClr val="tx1"/>
                </a:solidFill>
                <a:effectLst/>
                <a:latin typeface="Arial" charset="0"/>
                <a:ea typeface="ＭＳ Ｐゴシック" pitchFamily="64" charset="-128"/>
                <a:cs typeface="+mn-cs"/>
              </a:rPr>
              <a:t>three </a:t>
            </a:r>
            <a:r>
              <a:rPr lang="en-US" sz="1200" kern="1200" dirty="0">
                <a:solidFill>
                  <a:schemeClr val="tx1"/>
                </a:solidFill>
                <a:effectLst/>
                <a:latin typeface="Arial" charset="0"/>
                <a:ea typeface="ＭＳ Ｐゴシック" pitchFamily="64" charset="-128"/>
                <a:cs typeface="+mn-cs"/>
              </a:rPr>
              <a:t>scores introduced just now. </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12</a:t>
            </a:fld>
            <a:endParaRPr lang="en-SG" dirty="0"/>
          </a:p>
        </p:txBody>
      </p:sp>
    </p:spTree>
    <p:extLst>
      <p:ext uri="{BB962C8B-B14F-4D97-AF65-F5344CB8AC3E}">
        <p14:creationId xmlns:p14="http://schemas.microsoft.com/office/powerpoint/2010/main" val="414291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train the proposed network and evaluate the algorithm, we build a street-to-shop dataset.</a:t>
            </a:r>
          </a:p>
          <a:p>
            <a:r>
              <a:rPr lang="en-US" sz="1200" b="0" i="0" u="none" strike="noStrike" kern="1200" baseline="0" dirty="0">
                <a:solidFill>
                  <a:schemeClr val="tx1"/>
                </a:solidFill>
                <a:latin typeface="+mn-lt"/>
                <a:ea typeface="+mn-ea"/>
                <a:cs typeface="+mn-cs"/>
              </a:rPr>
              <a:t>In our dataset, we have 14341 shoe images from the street scenario and 12652 images from the online store from </a:t>
            </a:r>
            <a:r>
              <a:rPr lang="en-US" sz="1200" b="0" i="0" u="none" strike="noStrike" kern="1200" baseline="0" dirty="0" err="1">
                <a:solidFill>
                  <a:schemeClr val="tx1"/>
                </a:solidFill>
                <a:latin typeface="+mn-lt"/>
                <a:ea typeface="+mn-ea"/>
                <a:cs typeface="+mn-cs"/>
              </a:rPr>
              <a:t>Jingdong</a:t>
            </a:r>
            <a:r>
              <a:rPr lang="en-US" sz="1200" b="0" i="0" u="none" strike="noStrike" kern="1200" baseline="0" dirty="0">
                <a:solidFill>
                  <a:schemeClr val="tx1"/>
                </a:solidFill>
                <a:latin typeface="+mn-lt"/>
                <a:ea typeface="+mn-ea"/>
                <a:cs typeface="+mn-cs"/>
              </a:rPr>
              <a:t> and Amazon. For evaluating the retrieval performance, 5021 daily shoe photos are used as the query and the 9500 online shop images are used in the reference gallery.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each shoe item, there are about 2-4 different viewpoint online shop images and 2-6 street shoe images (each shoe image contains a pair of shoes), thus there are about 4-12 cropped single shoes images. </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13</a:t>
            </a:fld>
            <a:endParaRPr lang="en-SG" dirty="0"/>
          </a:p>
        </p:txBody>
      </p:sp>
    </p:spTree>
    <p:extLst>
      <p:ext uri="{BB962C8B-B14F-4D97-AF65-F5344CB8AC3E}">
        <p14:creationId xmlns:p14="http://schemas.microsoft.com/office/powerpoint/2010/main" val="3567906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result here presents the top-20 retrieval accuracy on our dataset and it shows the proposed method outperforms state-of-the-art methods.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our method produces about 10% higher accuracy than the methods published in recent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further test the performance of using different feature embedding for our algorithm.</a:t>
            </a:r>
          </a:p>
          <a:p>
            <a:r>
              <a:rPr lang="en-US" sz="1200" b="0" i="0" u="none" strike="noStrike" kern="1200" baseline="0" dirty="0">
                <a:solidFill>
                  <a:schemeClr val="tx1"/>
                </a:solidFill>
                <a:latin typeface="+mn-lt"/>
                <a:ea typeface="+mn-ea"/>
                <a:cs typeface="+mn-cs"/>
              </a:rPr>
              <a:t>Here WI-CNN embedding feature utilizes the whole image as the input for evaluating the retrieval accuracy. Meanwhile, RP-CNN embedding feature utilizes the top-1 scored region proposal. As to our proposed method, the whole image and the top-3 scored selected region proposal are integrated to compute the overall feature representation and final accuracy.</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14</a:t>
            </a:fld>
            <a:endParaRPr lang="en-SG" dirty="0"/>
          </a:p>
        </p:txBody>
      </p:sp>
    </p:spTree>
    <p:extLst>
      <p:ext uri="{BB962C8B-B14F-4D97-AF65-F5344CB8AC3E}">
        <p14:creationId xmlns:p14="http://schemas.microsoft.com/office/powerpoint/2010/main" val="50944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results here illustrate the top-5 retrieval result in the dataset. The top three rows show the successful results and the bottom row is the failure case. Our proposed</a:t>
            </a:r>
          </a:p>
          <a:p>
            <a:r>
              <a:rPr lang="en-US" sz="1200" b="0" i="0" u="none" strike="noStrike" kern="1200" baseline="0" dirty="0">
                <a:solidFill>
                  <a:schemeClr val="tx1"/>
                </a:solidFill>
                <a:latin typeface="+mn-lt"/>
                <a:ea typeface="+mn-ea"/>
                <a:cs typeface="+mn-cs"/>
              </a:rPr>
              <a:t>method is capable of finding the exact same shoes even in different viewpoints. Moreover, the false positives looks quite similar to the query. The failure example may be caused by the background clutter and the proposed method fails to capture the appearances for tiny area like the strap of the shoes.</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15</a:t>
            </a:fld>
            <a:endParaRPr lang="en-SG" dirty="0"/>
          </a:p>
        </p:txBody>
      </p:sp>
    </p:spTree>
    <p:extLst>
      <p:ext uri="{BB962C8B-B14F-4D97-AF65-F5344CB8AC3E}">
        <p14:creationId xmlns:p14="http://schemas.microsoft.com/office/powerpoint/2010/main" val="378505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latin typeface="Arial" panose="020B0604020202020204" pitchFamily="34" charset="0"/>
                <a:cs typeface="Arial" panose="020B0604020202020204" pitchFamily="34" charset="0"/>
              </a:rPr>
              <a:t>We address the street-to-shop shoe retrieval problem via a multi-scale viewpoint invariant triplet network.</a:t>
            </a:r>
            <a:r>
              <a:rPr lang="en-US" sz="1200" baseline="0" dirty="0">
                <a:latin typeface="Arial" panose="020B0604020202020204" pitchFamily="34" charset="0"/>
                <a:cs typeface="Arial" panose="020B0604020202020204" pitchFamily="34" charset="0"/>
              </a:rPr>
              <a:t> It </a:t>
            </a:r>
            <a:r>
              <a:rPr lang="en-US" sz="1200" dirty="0">
                <a:latin typeface="Arial" panose="020B0604020202020204" pitchFamily="34" charset="0"/>
                <a:cs typeface="Arial" panose="020B0604020202020204" pitchFamily="34" charset="0"/>
              </a:rPr>
              <a:t>embeds the feature of images for the same shoes similar to each other.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latin typeface="Arial" panose="020B0604020202020204" pitchFamily="34" charset="0"/>
                <a:cs typeface="Arial" panose="020B0604020202020204" pitchFamily="34" charset="0"/>
              </a:rPr>
              <a:t>We also assign different weights to the triplets from the same scenario or different scenarios. Experiments performed on our newly </a:t>
            </a:r>
            <a:r>
              <a:rPr lang="en-US" sz="1200" dirty="0" smtClean="0">
                <a:latin typeface="Arial" panose="020B0604020202020204" pitchFamily="34" charset="0"/>
                <a:cs typeface="Arial" panose="020B0604020202020204" pitchFamily="34" charset="0"/>
              </a:rPr>
              <a:t>built data </a:t>
            </a:r>
            <a:r>
              <a:rPr lang="en-US" sz="1200" dirty="0">
                <a:latin typeface="Arial" panose="020B0604020202020204" pitchFamily="34" charset="0"/>
                <a:cs typeface="Arial" panose="020B0604020202020204" pitchFamily="34" charset="0"/>
              </a:rPr>
              <a:t>show the effectiveness of our proposed method.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latin typeface="Arial" panose="020B0604020202020204" pitchFamily="34" charset="0"/>
                <a:cs typeface="Arial" panose="020B0604020202020204" pitchFamily="34" charset="0"/>
              </a:rPr>
              <a:t>In the future, we plan to expand our cross-scenario shoe dataset and incorporate the semantic shoe attribute classification into the retrieval process.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16</a:t>
            </a:fld>
            <a:endParaRPr lang="en-SG" dirty="0"/>
          </a:p>
        </p:txBody>
      </p:sp>
    </p:spTree>
    <p:extLst>
      <p:ext uri="{BB962C8B-B14F-4D97-AF65-F5344CB8AC3E}">
        <p14:creationId xmlns:p14="http://schemas.microsoft.com/office/powerpoint/2010/main" val="418594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43BFB8D2-9FF0-48B5-B63D-88D312A093C9}" type="slidenum">
              <a:rPr lang="en-US" altLang="en-US" sz="1200" baseline="0" smtClean="0"/>
              <a:pPr/>
              <a:t>17</a:t>
            </a:fld>
            <a:endParaRPr lang="en-US" altLang="en-US"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786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of the presentation.</a:t>
            </a:r>
            <a:r>
              <a:rPr lang="en-US" baseline="0" dirty="0"/>
              <a:t> I will first introduce the problem and challenges, followed by the motivation. Then I will describe the cross-domain shoe retrieval framework as well as the proposed method. Afterwards, the statistics about our constructed dataset are mentioned, followed by the experimental results performed on the dataset. Finally, I will summary the presentation.</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2</a:t>
            </a:fld>
            <a:endParaRPr lang="en-SG" dirty="0"/>
          </a:p>
        </p:txBody>
      </p:sp>
    </p:spTree>
    <p:extLst>
      <p:ext uri="{BB962C8B-B14F-4D97-AF65-F5344CB8AC3E}">
        <p14:creationId xmlns:p14="http://schemas.microsoft.com/office/powerpoint/2010/main" val="16993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this work, we deal with the task of street-to-shop shoe retrieval problem. Given a real-world photo depicting a shoe,  we aim to find exactly the same item in online shops as shown in the figure. There are large visual discrepancies between online shop images and </a:t>
            </a:r>
            <a:r>
              <a:rPr lang="en-US" altLang="zh-CN" sz="1200" b="0" i="0" u="none" strike="noStrike" kern="1200" baseline="0" dirty="0">
                <a:solidFill>
                  <a:schemeClr val="tx1"/>
                </a:solidFill>
                <a:latin typeface="+mn-lt"/>
                <a:ea typeface="+mn-ea"/>
                <a:cs typeface="+mn-cs"/>
              </a:rPr>
              <a:t>daily shoe </a:t>
            </a:r>
            <a:r>
              <a:rPr lang="en-US" sz="1200" b="0" i="0" u="none" strike="noStrike" kern="1200" baseline="0" dirty="0">
                <a:solidFill>
                  <a:schemeClr val="tx1"/>
                </a:solidFill>
                <a:latin typeface="+mn-lt"/>
                <a:ea typeface="+mn-ea"/>
                <a:cs typeface="+mn-cs"/>
              </a:rPr>
              <a:t>photos as shown on the right figure. The differences are summarized into the following three aspects, which bring three challenges to the street-to-shop retrieval problem:</a:t>
            </a:r>
          </a:p>
          <a:p>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1) Online shop photos are usually captured in the white clean background, however, shoes in the daily photos have more diverse backgrounds.</a:t>
            </a:r>
          </a:p>
          <a:p>
            <a:r>
              <a:rPr lang="en-US" sz="1200" b="0" i="0" u="none" strike="noStrike" kern="1200" baseline="0" dirty="0">
                <a:solidFill>
                  <a:schemeClr val="tx1"/>
                </a:solidFill>
                <a:latin typeface="+mn-lt"/>
                <a:ea typeface="+mn-ea"/>
                <a:cs typeface="+mn-cs"/>
              </a:rPr>
              <a:t>2) Online shoe photos are captured from several fixed poses while daily photos have arbitrary poses.</a:t>
            </a:r>
          </a:p>
          <a:p>
            <a:r>
              <a:rPr lang="en-US" sz="1200" b="0" i="0" u="none" strike="noStrike" kern="1200" baseline="0" dirty="0">
                <a:solidFill>
                  <a:schemeClr val="tx1"/>
                </a:solidFill>
                <a:latin typeface="+mn-lt"/>
                <a:ea typeface="+mn-ea"/>
                <a:cs typeface="+mn-cs"/>
              </a:rPr>
              <a:t>3) Online and street shoe photos have large scale differences.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above-mentioned differences make the task highly challenging, which might make the feature distances between the same shoes even larger than those of different shoes. Thus, this motivates us to learn an effective feature embedding for shoes reflecting their mutual similarity.</a:t>
            </a:r>
            <a:endParaRPr lang="en-SG" dirty="0"/>
          </a:p>
        </p:txBody>
      </p:sp>
      <p:sp>
        <p:nvSpPr>
          <p:cNvPr id="4" name="Slide Number Placeholder 3"/>
          <p:cNvSpPr>
            <a:spLocks noGrp="1"/>
          </p:cNvSpPr>
          <p:nvPr>
            <p:ph type="sldNum" sz="quarter" idx="10"/>
          </p:nvPr>
        </p:nvSpPr>
        <p:spPr/>
        <p:txBody>
          <a:bodyPr/>
          <a:lstStyle/>
          <a:p>
            <a:fld id="{905648C3-8E3E-4338-BB48-4CFC91A09DBE}" type="slidenum">
              <a:rPr lang="en-SG" smtClean="0"/>
              <a:t>3</a:t>
            </a:fld>
            <a:endParaRPr lang="en-SG" dirty="0"/>
          </a:p>
        </p:txBody>
      </p:sp>
    </p:spTree>
    <p:extLst>
      <p:ext uri="{BB962C8B-B14F-4D97-AF65-F5344CB8AC3E}">
        <p14:creationId xmlns:p14="http://schemas.microsoft.com/office/powerpoint/2010/main" val="379470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how </a:t>
            </a:r>
            <a:r>
              <a:rPr lang="en-US" baseline="0" dirty="0"/>
              <a:t>to design the criteria for learning the feature embedding? The aforementioned challenges motivate us to learning the features which satisfy the following three conditions.</a:t>
            </a:r>
          </a:p>
          <a:p>
            <a:endParaRPr lang="en-US" baseline="0" dirty="0"/>
          </a:p>
          <a:p>
            <a:r>
              <a:rPr lang="en-US" baseline="0" dirty="0"/>
              <a:t>The first is to achieve the similarity learning between the same shoes and different shoes. Images of the same shoes are clustered. For example, the street domain and online store image of this high heel shoe. Meanwhile, images of different shoes are pushed away (like the two heeled shoe images in red rectangles).</a:t>
            </a:r>
          </a:p>
          <a:p>
            <a:endParaRPr lang="en-US" baseline="0" dirty="0"/>
          </a:p>
          <a:p>
            <a:r>
              <a:rPr lang="en-US" baseline="0" dirty="0"/>
              <a:t>The second motivation is viewpoint invariance. Different viewpoint images for the same shoe are clustered and pulled closer.</a:t>
            </a:r>
          </a:p>
          <a:p>
            <a:endParaRPr lang="en-US" baseline="0" dirty="0"/>
          </a:p>
          <a:p>
            <a:r>
              <a:rPr lang="en-US" baseline="0" dirty="0"/>
              <a:t>The third motivation is that learned features should be scale invariant. Images of varying scales for the same shoes should have similar feature representation.</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4</a:t>
            </a:fld>
            <a:endParaRPr lang="en-SG" dirty="0"/>
          </a:p>
        </p:txBody>
      </p:sp>
    </p:spTree>
    <p:extLst>
      <p:ext uri="{BB962C8B-B14F-4D97-AF65-F5344CB8AC3E}">
        <p14:creationId xmlns:p14="http://schemas.microsoft.com/office/powerpoint/2010/main" val="153865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Considering the above-mentioned motivation for designing the feature embedding for shoes, we design a</a:t>
            </a:r>
            <a:r>
              <a:rPr lang="en-US" sz="1200" b="0" i="0" u="none" strike="noStrike" kern="1200" baseline="0" dirty="0">
                <a:solidFill>
                  <a:schemeClr val="tx1"/>
                </a:solidFill>
                <a:latin typeface="+mn-lt"/>
                <a:ea typeface="+mn-ea"/>
                <a:cs typeface="+mn-cs"/>
              </a:rPr>
              <a:t> cross-scenario shoe retrieval framework, whose pipeline is shown here.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offline stage, we are inspired by the triplet-based network with the anchor, positive and negative images. Based on whether the triplets are coming from the same domain or different domains, we propose a weighted triplet loss, Lt here. Then we consider the view invariance of shoes by minimizing the mutual feature distances of different viewpoint images for the same shoes, denoted as positive bag in the figure.  The viewpoint invariant loss is denoted as </a:t>
            </a:r>
            <a:r>
              <a:rPr lang="en-US" sz="1200" b="0" i="0" u="none" strike="noStrike" kern="1200" baseline="0" dirty="0" err="1">
                <a:solidFill>
                  <a:schemeClr val="tx1"/>
                </a:solidFill>
                <a:latin typeface="+mn-lt"/>
                <a:ea typeface="+mn-ea"/>
                <a:cs typeface="+mn-cs"/>
              </a:rPr>
              <a:t>Lr</a:t>
            </a:r>
            <a:r>
              <a:rPr lang="en-US" sz="1200" b="0" i="0" u="none" strike="noStrike" kern="1200" baseline="0" dirty="0">
                <a:solidFill>
                  <a:schemeClr val="tx1"/>
                </a:solidFill>
                <a:latin typeface="+mn-lt"/>
                <a:ea typeface="+mn-ea"/>
                <a:cs typeface="+mn-cs"/>
              </a:rPr>
              <a:t>. With these new loss functions, we learn the deep feature embedding network for shoes. Taking the scale difference into account, we independently train the multi-scale triplet network WI-CNN with the whole images and RP-CNN with high-quality region proposals.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online retrieval stage, we localize the shoes with high-quality region proposals to mitigate the cluttered backgrounds and the top-3 region proposals are selected for feeding into the RP-CNN. The whole query image is fed into the WI-CNN. Then the feature representation for the query image is a concatenation of the mean averaged features activated from RP-CNN and WI-CNN. Finally, the similarity is evaluated based on the L2 distance between the query and database images.</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5</a:t>
            </a:fld>
            <a:endParaRPr lang="en-SG" dirty="0"/>
          </a:p>
        </p:txBody>
      </p:sp>
    </p:spTree>
    <p:extLst>
      <p:ext uri="{BB962C8B-B14F-4D97-AF65-F5344CB8AC3E}">
        <p14:creationId xmlns:p14="http://schemas.microsoft.com/office/powerpoint/2010/main" val="237613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dirty="0"/>
              <a:t>components of the embedding</a:t>
            </a:r>
            <a:r>
              <a:rPr lang="en-US" baseline="0" dirty="0"/>
              <a:t> network is shown here</a:t>
            </a:r>
            <a:r>
              <a:rPr lang="en-US" dirty="0"/>
              <a:t>.</a:t>
            </a:r>
            <a:r>
              <a:rPr lang="en-US" baseline="0" dirty="0"/>
              <a:t> </a:t>
            </a:r>
            <a:r>
              <a:rPr lang="en-US" sz="1200" b="0" i="0" u="none" strike="noStrike" kern="1200" baseline="0" dirty="0">
                <a:solidFill>
                  <a:schemeClr val="tx1"/>
                </a:solidFill>
                <a:latin typeface="+mn-lt"/>
                <a:ea typeface="+mn-ea"/>
                <a:cs typeface="+mn-cs"/>
              </a:rPr>
              <a:t>Given a triplet of images (i1, i2, j2) here i1 is the anchor image, i2 is the positive image and j2 is the negative image. We wish to learn a deep embedding network f(.),  which maps an input image x to a point into the D-dimensional Euclidean space.</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6</a:t>
            </a:fld>
            <a:endParaRPr lang="en-SG" dirty="0"/>
          </a:p>
        </p:txBody>
      </p:sp>
    </p:spTree>
    <p:extLst>
      <p:ext uri="{BB962C8B-B14F-4D97-AF65-F5344CB8AC3E}">
        <p14:creationId xmlns:p14="http://schemas.microsoft.com/office/powerpoint/2010/main" val="351192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I introduce our solution to conquer the first challenge that is to achieve the similarity learning between the same and different shoes.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goal of the </a:t>
            </a:r>
            <a:r>
              <a:rPr lang="en-US" sz="1200" b="0" i="0" u="none" strike="noStrike" kern="1200" baseline="0" dirty="0" smtClean="0">
                <a:solidFill>
                  <a:schemeClr val="tx1"/>
                </a:solidFill>
                <a:latin typeface="+mn-lt"/>
                <a:ea typeface="+mn-ea"/>
                <a:cs typeface="+mn-cs"/>
              </a:rPr>
              <a:t>loss  function is </a:t>
            </a:r>
            <a:r>
              <a:rPr lang="en-US" sz="1200" b="0" i="0" u="none" strike="noStrike" kern="1200" baseline="0" dirty="0">
                <a:solidFill>
                  <a:schemeClr val="tx1"/>
                </a:solidFill>
                <a:latin typeface="+mn-lt"/>
                <a:ea typeface="+mn-ea"/>
                <a:cs typeface="+mn-cs"/>
              </a:rPr>
              <a:t>to minimize Euclidean </a:t>
            </a:r>
            <a:r>
              <a:rPr lang="en-US" sz="1200" b="0" i="0" u="none" strike="noStrike" kern="1200" baseline="0" dirty="0" smtClean="0">
                <a:solidFill>
                  <a:schemeClr val="tx1"/>
                </a:solidFill>
                <a:latin typeface="+mn-lt"/>
                <a:ea typeface="+mn-ea"/>
                <a:cs typeface="+mn-cs"/>
              </a:rPr>
              <a:t>positive distances d+ </a:t>
            </a:r>
            <a:r>
              <a:rPr lang="en-US" sz="1200" b="0" i="0" u="none" strike="noStrike" kern="1200" baseline="0" dirty="0">
                <a:solidFill>
                  <a:schemeClr val="tx1"/>
                </a:solidFill>
                <a:latin typeface="+mn-lt"/>
                <a:ea typeface="+mn-ea"/>
                <a:cs typeface="+mn-cs"/>
              </a:rPr>
              <a:t>between f(i1) and f(i2) of the matched pairs (denoted as the black and green lines in the figure), while maximize the </a:t>
            </a:r>
            <a:r>
              <a:rPr lang="en-US" sz="1200" b="0" i="0" u="none" strike="noStrike" kern="1200" baseline="0" dirty="0" smtClean="0">
                <a:solidFill>
                  <a:schemeClr val="tx1"/>
                </a:solidFill>
                <a:latin typeface="+mn-lt"/>
                <a:ea typeface="+mn-ea"/>
                <a:cs typeface="+mn-cs"/>
              </a:rPr>
              <a:t>negative distances d- between </a:t>
            </a:r>
            <a:r>
              <a:rPr lang="en-US" sz="1200" b="0" i="0" u="none" strike="noStrike" kern="1200" baseline="0" dirty="0">
                <a:solidFill>
                  <a:schemeClr val="tx1"/>
                </a:solidFill>
                <a:latin typeface="+mn-lt"/>
                <a:ea typeface="+mn-ea"/>
                <a:cs typeface="+mn-cs"/>
              </a:rPr>
              <a:t>f(i1) and f(j2), denoted as black and red lines in the figure.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normalize the feature distances to have the unit norm rather than the features utilizing the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layer built on top of the feature distances. Thus our aim is to minimize the loss represented as (1-d-)^2 + d+^2. In this way, we achieve our goal to minimize d+ and maximize d-.</a:t>
            </a:r>
            <a:endParaRPr lang="en-US" dirty="0"/>
          </a:p>
        </p:txBody>
      </p:sp>
      <p:sp>
        <p:nvSpPr>
          <p:cNvPr id="4" name="Slide Number Placeholder 3"/>
          <p:cNvSpPr>
            <a:spLocks noGrp="1"/>
          </p:cNvSpPr>
          <p:nvPr>
            <p:ph type="sldNum" sz="quarter" idx="10"/>
          </p:nvPr>
        </p:nvSpPr>
        <p:spPr/>
        <p:txBody>
          <a:bodyPr/>
          <a:lstStyle/>
          <a:p>
            <a:fld id="{905648C3-8E3E-4338-BB48-4CFC91A09DBE}" type="slidenum">
              <a:rPr lang="en-SG" smtClean="0"/>
              <a:t>7</a:t>
            </a:fld>
            <a:endParaRPr lang="en-SG" dirty="0"/>
          </a:p>
        </p:txBody>
      </p:sp>
    </p:spTree>
    <p:extLst>
      <p:ext uri="{BB962C8B-B14F-4D97-AF65-F5344CB8AC3E}">
        <p14:creationId xmlns:p14="http://schemas.microsoft.com/office/powerpoint/2010/main" val="355632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Within a triplet of images (anchor, positive and negative), they can be sampled from the same domain or different domains. </a:t>
                </a:r>
                <a:r>
                  <a:rPr lang="en-US" dirty="0"/>
                  <a:t>But here comes a question</a:t>
                </a:r>
                <a:r>
                  <a:rPr lang="en-US" baseline="0" dirty="0"/>
                  <a:t>: should we consider the triplets from the same </a:t>
                </a:r>
                <a:r>
                  <a:rPr lang="en-US" sz="1200" b="0" i="0" u="none" strike="noStrike" kern="1200" baseline="0" dirty="0">
                    <a:solidFill>
                      <a:schemeClr val="tx1"/>
                    </a:solidFill>
                    <a:latin typeface="+mn-lt"/>
                    <a:ea typeface="+mn-ea"/>
                    <a:cs typeface="+mn-cs"/>
                  </a:rPr>
                  <a:t>domain </a:t>
                </a:r>
                <a:r>
                  <a:rPr lang="en-US" baseline="0" dirty="0"/>
                  <a:t>(as shown in the first row) and different </a:t>
                </a:r>
                <a:r>
                  <a:rPr lang="en-US" sz="1200" b="0" i="0" u="none" strike="noStrike" kern="1200" baseline="0" dirty="0">
                    <a:solidFill>
                      <a:schemeClr val="tx1"/>
                    </a:solidFill>
                    <a:latin typeface="+mn-lt"/>
                    <a:ea typeface="+mn-ea"/>
                    <a:cs typeface="+mn-cs"/>
                  </a:rPr>
                  <a:t>domains </a:t>
                </a:r>
                <a:r>
                  <a:rPr lang="en-US" baseline="0" dirty="0"/>
                  <a:t>(as shown in the second rows) equally?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consider the triplets from the different domains have  larger impact in learning domain-invariant feature representation, compared to those from the same domain. Thus we set the weight with </a:t>
                </a:r>
                <a14:m>
                  <m:oMath xmlns:m="http://schemas.openxmlformats.org/officeDocument/2006/math">
                    <m:r>
                      <a:rPr lang="en-US" sz="1200" b="1" i="1" smtClean="0">
                        <a:solidFill>
                          <a:prstClr val="black"/>
                        </a:solidFill>
                        <a:latin typeface="Cambria Math" panose="02040503050406030204" pitchFamily="18" charset="0"/>
                        <a:ea typeface="Cambria Math" panose="02040503050406030204" pitchFamily="18" charset="0"/>
                      </a:rPr>
                      <m:t>𝜶</m:t>
                    </m:r>
                  </m:oMath>
                </a14:m>
                <a:r>
                  <a:rPr lang="en-US" sz="1200" b="0" i="0" u="none" strike="noStrike" kern="1200" baseline="0" dirty="0">
                    <a:solidFill>
                      <a:schemeClr val="tx1"/>
                    </a:solidFill>
                    <a:latin typeface="+mn-lt"/>
                    <a:ea typeface="+mn-ea"/>
                    <a:cs typeface="+mn-cs"/>
                  </a:rPr>
                  <a:t> to the loss incurred by the triplets from the same domain, which is represented as Ls. For the triplets from different domains, we set the weight with </a:t>
                </a:r>
                <a14:m>
                  <m:oMath xmlns:m="http://schemas.openxmlformats.org/officeDocument/2006/math">
                    <m:r>
                      <a:rPr lang="en-US" sz="1200" b="1" i="1" smtClean="0">
                        <a:solidFill>
                          <a:prstClr val="black"/>
                        </a:solidFill>
                        <a:latin typeface="Cambria Math" panose="02040503050406030204" pitchFamily="18" charset="0"/>
                        <a:ea typeface="Cambria Math" panose="02040503050406030204" pitchFamily="18" charset="0"/>
                      </a:rPr>
                      <m:t>𝜷</m:t>
                    </m:r>
                  </m:oMath>
                </a14:m>
                <a:r>
                  <a:rPr lang="en-US" sz="1200" b="0" i="0" u="none" strike="noStrike" kern="1200" baseline="0" dirty="0">
                    <a:solidFill>
                      <a:schemeClr val="tx1"/>
                    </a:solidFill>
                    <a:latin typeface="+mn-lt"/>
                    <a:ea typeface="+mn-ea"/>
                    <a:cs typeface="+mn-cs"/>
                  </a:rPr>
                  <a:t> and the loss is denoted as Ld. Then the weighted triplet loss Lt can be denoted as: Lt = </a:t>
                </a:r>
                <a14:m>
                  <m:oMath xmlns:m="http://schemas.openxmlformats.org/officeDocument/2006/math">
                    <m:r>
                      <a:rPr lang="en-US" sz="1200" i="1" smtClean="0">
                        <a:solidFill>
                          <a:prstClr val="black"/>
                        </a:solidFill>
                        <a:latin typeface="Cambria Math" panose="02040503050406030204" pitchFamily="18" charset="0"/>
                        <a:ea typeface="Cambria Math" panose="02040503050406030204" pitchFamily="18" charset="0"/>
                      </a:rPr>
                      <m:t>𝛼</m:t>
                    </m:r>
                    <m:sSub>
                      <m:sSubPr>
                        <m:ctrlPr>
                          <a:rPr lang="en-US" sz="1200" i="1">
                            <a:solidFill>
                              <a:prstClr val="black"/>
                            </a:solidFill>
                            <a:latin typeface="Cambria Math" panose="02040503050406030204" pitchFamily="18" charset="0"/>
                          </a:rPr>
                        </m:ctrlPr>
                      </m:sSubPr>
                      <m:e>
                        <m:r>
                          <a:rPr lang="en-US" sz="1200" i="1">
                            <a:solidFill>
                              <a:prstClr val="black"/>
                            </a:solidFill>
                            <a:latin typeface="Cambria Math" panose="02040503050406030204" pitchFamily="18" charset="0"/>
                          </a:rPr>
                          <m:t>𝐿</m:t>
                        </m:r>
                      </m:e>
                      <m:sub>
                        <m:r>
                          <a:rPr lang="en-US" sz="1200" i="1">
                            <a:solidFill>
                              <a:prstClr val="black"/>
                            </a:solidFill>
                            <a:latin typeface="Cambria Math" panose="02040503050406030204" pitchFamily="18" charset="0"/>
                          </a:rPr>
                          <m:t>𝑠</m:t>
                        </m:r>
                      </m:sub>
                    </m:sSub>
                  </m:oMath>
                </a14:m>
                <a:r>
                  <a:rPr lang="en-US" dirty="0"/>
                  <a:t> + </a:t>
                </a:r>
                <a14:m>
                  <m:oMath xmlns:m="http://schemas.openxmlformats.org/officeDocument/2006/math">
                    <m:r>
                      <a:rPr lang="en-US" sz="1200" i="1" smtClean="0">
                        <a:solidFill>
                          <a:prstClr val="black"/>
                        </a:solidFill>
                        <a:latin typeface="Cambria Math" panose="02040503050406030204" pitchFamily="18" charset="0"/>
                        <a:ea typeface="Cambria Math" panose="02040503050406030204" pitchFamily="18" charset="0"/>
                      </a:rPr>
                      <m:t>𝛽</m:t>
                    </m:r>
                    <m:sSub>
                      <m:sSubPr>
                        <m:ctrlPr>
                          <a:rPr lang="en-US" sz="1200" i="1">
                            <a:solidFill>
                              <a:prstClr val="black"/>
                            </a:solidFill>
                            <a:latin typeface="Cambria Math" panose="02040503050406030204" pitchFamily="18" charset="0"/>
                          </a:rPr>
                        </m:ctrlPr>
                      </m:sSubPr>
                      <m:e>
                        <m:r>
                          <a:rPr lang="en-US" sz="1200" i="1">
                            <a:solidFill>
                              <a:prstClr val="black"/>
                            </a:solidFill>
                            <a:latin typeface="Cambria Math" panose="02040503050406030204" pitchFamily="18" charset="0"/>
                          </a:rPr>
                          <m:t>𝐿</m:t>
                        </m:r>
                      </m:e>
                      <m:sub>
                        <m:r>
                          <a:rPr lang="en-US" sz="1200" i="1">
                            <a:solidFill>
                              <a:prstClr val="black"/>
                            </a:solidFill>
                            <a:latin typeface="Cambria Math" panose="02040503050406030204" pitchFamily="18" charset="0"/>
                          </a:rPr>
                          <m:t>𝑑</m:t>
                        </m:r>
                      </m:sub>
                    </m:sSub>
                  </m:oMath>
                </a14:m>
                <a:r>
                  <a:rPr lang="en-US" dirty="0"/>
                  <a:t>.</a:t>
                </a:r>
              </a:p>
              <a:p>
                <a:endParaRPr lang="en-US" dirty="0"/>
              </a:p>
              <a:p>
                <a:r>
                  <a:rPr lang="en-US" dirty="0"/>
                  <a:t>Here we set alpha</a:t>
                </a:r>
                <a:r>
                  <a:rPr lang="en-US" baseline="0" dirty="0"/>
                  <a:t> = 1, beta = 2 in experiments. </a:t>
                </a:r>
                <a:endParaRPr lang="en-US" dirty="0"/>
              </a:p>
            </p:txBody>
          </p:sp>
        </mc:Choice>
        <mc:Fallback xmlns="">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Within a triplet of image (anchor, positive and negative), they can be sampled from the same scenario or different scenarios. </a:t>
                </a:r>
                <a:r>
                  <a:rPr lang="en-US" dirty="0" smtClean="0"/>
                  <a:t>But here comes the question</a:t>
                </a:r>
                <a:r>
                  <a:rPr lang="en-US" baseline="0" dirty="0" smtClean="0"/>
                  <a:t>: should we consider the triplets from the same scenario (as shown in the first row) and different scenarios (as shown in the second rows) equally or with different emphasis?  Here </a:t>
                </a:r>
                <a:r>
                  <a:rPr lang="en-US" sz="1200" b="0" i="0" u="none" strike="noStrike" kern="1200" baseline="0" dirty="0" smtClean="0">
                    <a:solidFill>
                      <a:schemeClr val="tx1"/>
                    </a:solidFill>
                    <a:latin typeface="+mn-lt"/>
                    <a:ea typeface="+mn-ea"/>
                    <a:cs typeface="+mn-cs"/>
                  </a:rPr>
                  <a:t>we assume that the positive and negative images come from the same scenario.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set different weights to the loss incurred by the triplets from the same scenario and different scenarios by </a:t>
                </a:r>
              </a:p>
              <a:p>
                <a:r>
                  <a:rPr lang="en-US" sz="1200" b="0" i="0" u="none" strike="noStrike" kern="1200" baseline="0" dirty="0" smtClean="0">
                    <a:solidFill>
                      <a:schemeClr val="tx1"/>
                    </a:solidFill>
                    <a:latin typeface="+mn-lt"/>
                    <a:ea typeface="+mn-ea"/>
                    <a:cs typeface="+mn-cs"/>
                  </a:rPr>
                  <a:t>and , which are represented as Ls (loss with the triplets sampled from the same scenario) and </a:t>
                </a:r>
                <a:r>
                  <a:rPr lang="en-US" sz="1200" b="0" i="0" u="none" strike="noStrike" kern="1200" baseline="0" dirty="0" err="1" smtClean="0">
                    <a:solidFill>
                      <a:schemeClr val="tx1"/>
                    </a:solidFill>
                    <a:latin typeface="+mn-lt"/>
                    <a:ea typeface="+mn-ea"/>
                    <a:cs typeface="+mn-cs"/>
                  </a:rPr>
                  <a:t>Ld</a:t>
                </a:r>
                <a:r>
                  <a:rPr lang="en-US" sz="1200" b="0" i="0" u="none" strike="noStrike" kern="1200" baseline="0" dirty="0" smtClean="0">
                    <a:solidFill>
                      <a:schemeClr val="tx1"/>
                    </a:solidFill>
                    <a:latin typeface="+mn-lt"/>
                    <a:ea typeface="+mn-ea"/>
                    <a:cs typeface="+mn-cs"/>
                  </a:rPr>
                  <a:t> (loss with the triplets sampled from different scenarios), respectively. Thus the weighted triplet loss Lt can be expressed as: Lt = </a:t>
                </a:r>
                <a:r>
                  <a:rPr lang="en-US" sz="1200" i="0" smtClean="0">
                    <a:solidFill>
                      <a:prstClr val="black"/>
                    </a:solidFill>
                    <a:latin typeface="Cambria Math" panose="02040503050406030204" pitchFamily="18" charset="0"/>
                    <a:ea typeface="Cambria Math" panose="02040503050406030204" pitchFamily="18" charset="0"/>
                  </a:rPr>
                  <a:t>𝛼</a:t>
                </a:r>
                <a:r>
                  <a:rPr lang="en-US" sz="1200" i="0">
                    <a:solidFill>
                      <a:prstClr val="black"/>
                    </a:solidFill>
                    <a:latin typeface="Cambria Math" panose="02040503050406030204" pitchFamily="18" charset="0"/>
                  </a:rPr>
                  <a:t>𝐿_𝑠</a:t>
                </a:r>
                <a:r>
                  <a:rPr lang="en-US" dirty="0" smtClean="0"/>
                  <a:t> + </a:t>
                </a:r>
                <a:r>
                  <a:rPr lang="en-US" sz="1200" i="0" smtClean="0">
                    <a:solidFill>
                      <a:prstClr val="black"/>
                    </a:solidFill>
                    <a:latin typeface="Cambria Math" panose="02040503050406030204" pitchFamily="18" charset="0"/>
                    <a:ea typeface="Cambria Math" panose="02040503050406030204" pitchFamily="18" charset="0"/>
                  </a:rPr>
                  <a:t>𝛽</a:t>
                </a:r>
                <a:r>
                  <a:rPr lang="en-US" sz="1200" i="0">
                    <a:solidFill>
                      <a:prstClr val="black"/>
                    </a:solidFill>
                    <a:latin typeface="Cambria Math" panose="02040503050406030204" pitchFamily="18" charset="0"/>
                  </a:rPr>
                  <a:t>𝐿_𝑑</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fld id="{905648C3-8E3E-4338-BB48-4CFC91A09DBE}" type="slidenum">
              <a:rPr lang="en-SG" smtClean="0"/>
              <a:t>8</a:t>
            </a:fld>
            <a:endParaRPr lang="en-SG" dirty="0"/>
          </a:p>
        </p:txBody>
      </p:sp>
    </p:spTree>
    <p:extLst>
      <p:ext uri="{BB962C8B-B14F-4D97-AF65-F5344CB8AC3E}">
        <p14:creationId xmlns:p14="http://schemas.microsoft.com/office/powerpoint/2010/main" val="223096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also design a novel viewpoint invariance loss </a:t>
                </a:r>
                <a:r>
                  <a:rPr lang="en-US" sz="1200" b="0" i="0" u="none" strike="noStrike" kern="1200" baseline="0" dirty="0" err="1">
                    <a:solidFill>
                      <a:schemeClr val="tx1"/>
                    </a:solidFill>
                    <a:latin typeface="+mn-lt"/>
                    <a:ea typeface="+mn-ea"/>
                    <a:cs typeface="+mn-cs"/>
                  </a:rPr>
                  <a:t>Lr</a:t>
                </a:r>
                <a:r>
                  <a:rPr lang="en-US" sz="1200" b="0" i="0" u="none" strike="noStrike" kern="1200" baseline="0" dirty="0">
                    <a:solidFill>
                      <a:schemeClr val="tx1"/>
                    </a:solidFill>
                    <a:latin typeface="+mn-lt"/>
                    <a:ea typeface="+mn-ea"/>
                    <a:cs typeface="+mn-cs"/>
                  </a:rPr>
                  <a:t>. For example, assuming a shoe item contains </a:t>
                </a:r>
                <a:r>
                  <a:rPr lang="en-US" sz="1200" b="0" i="0" u="none" strike="noStrike" kern="1200" baseline="0" dirty="0" err="1">
                    <a:solidFill>
                      <a:schemeClr val="tx1"/>
                    </a:solidFill>
                    <a:latin typeface="+mn-lt"/>
                    <a:ea typeface="+mn-ea"/>
                    <a:cs typeface="+mn-cs"/>
                  </a:rPr>
                  <a:t>n_d</a:t>
                </a:r>
                <a:r>
                  <a:rPr lang="en-US" sz="1200" b="0" i="0" u="none" strike="noStrike" kern="1200" baseline="0" dirty="0">
                    <a:solidFill>
                      <a:schemeClr val="tx1"/>
                    </a:solidFill>
                    <a:latin typeface="+mn-lt"/>
                    <a:ea typeface="+mn-ea"/>
                    <a:cs typeface="+mn-cs"/>
                  </a:rPr>
                  <a:t> online shoe photos and </a:t>
                </a:r>
                <a:r>
                  <a:rPr lang="en-US" sz="1200" b="0" i="0" u="none" strike="noStrike" kern="1200" baseline="0" dirty="0" err="1">
                    <a:solidFill>
                      <a:schemeClr val="tx1"/>
                    </a:solidFill>
                    <a:latin typeface="+mn-lt"/>
                    <a:ea typeface="+mn-ea"/>
                    <a:cs typeface="+mn-cs"/>
                  </a:rPr>
                  <a:t>n_s</a:t>
                </a:r>
                <a:r>
                  <a:rPr lang="en-US" sz="1200" b="0" i="0" u="none" strike="noStrike" kern="1200" baseline="0" dirty="0">
                    <a:solidFill>
                      <a:schemeClr val="tx1"/>
                    </a:solidFill>
                    <a:latin typeface="+mn-lt"/>
                    <a:ea typeface="+mn-ea"/>
                    <a:cs typeface="+mn-cs"/>
                  </a:rPr>
                  <a:t> street shoe photos. The online shoe photos for the same shoes are treat as a positive bag and we would like to make the images in the positive bag close to each other.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concept of our viewpoint invariant loss is illustrated in the figure below. Different viewpoint images of the same shoes are clustered while images of different shoes are pushed away. </a:t>
                </a:r>
                <a:r>
                  <a:rPr lang="en-US" sz="1200" b="0" i="0" u="none" strike="noStrike" kern="1200" baseline="0" dirty="0" err="1">
                    <a:solidFill>
                      <a:schemeClr val="tx1"/>
                    </a:solidFill>
                    <a:latin typeface="+mn-lt"/>
                    <a:ea typeface="+mn-ea"/>
                    <a:cs typeface="+mn-cs"/>
                  </a:rPr>
                  <a:t>Lr</a:t>
                </a:r>
                <a:r>
                  <a:rPr lang="en-US" sz="1200" b="0" i="0" u="none" strike="noStrike" kern="1200" baseline="0" dirty="0">
                    <a:solidFill>
                      <a:schemeClr val="tx1"/>
                    </a:solidFill>
                    <a:latin typeface="+mn-lt"/>
                    <a:ea typeface="+mn-ea"/>
                    <a:cs typeface="+mn-cs"/>
                  </a:rPr>
                  <a:t> is computed by </a:t>
                </a:r>
                <a:r>
                  <a:rPr lang="en-US" dirty="0"/>
                  <a:t>averaging</a:t>
                </a:r>
                <a:r>
                  <a:rPr lang="en-US" baseline="0" dirty="0"/>
                  <a:t> the</a:t>
                </a:r>
                <a:r>
                  <a:rPr lang="en-US" dirty="0"/>
                  <a:t> distance between different viewpoint images. </a:t>
                </a:r>
                <a:r>
                  <a:rPr lang="en-US" baseline="0" dirty="0"/>
                  <a:t> </a:t>
                </a:r>
                <a:r>
                  <a:rPr lang="en-US" sz="1200" b="0" i="0" u="none" strike="noStrike" kern="1200" baseline="0" dirty="0">
                    <a:solidFill>
                      <a:schemeClr val="tx1"/>
                    </a:solidFill>
                    <a:latin typeface="+mn-lt"/>
                    <a:ea typeface="+mn-ea"/>
                    <a:cs typeface="+mn-cs"/>
                  </a:rPr>
                  <a:t>And the overall loss of our viewpoint-invariant triplet network J is represented as: J = Lt (the weighted triplet loss introduced in the previous slide) + </a:t>
                </a:r>
                <a14:m>
                  <m:oMath xmlns:m="http://schemas.openxmlformats.org/officeDocument/2006/math">
                    <m:r>
                      <a:rPr lang="en-US" sz="1200" i="1" smtClean="0">
                        <a:solidFill>
                          <a:prstClr val="black"/>
                        </a:solidFill>
                        <a:latin typeface="Cambria Math" panose="02040503050406030204" pitchFamily="18" charset="0"/>
                        <a:ea typeface="Cambria Math" panose="02040503050406030204" pitchFamily="18" charset="0"/>
                      </a:rPr>
                      <m:t>𝜆</m:t>
                    </m:r>
                    <m:r>
                      <a:rPr lang="en-US" sz="1200" b="0" i="1" smtClean="0">
                        <a:solidFill>
                          <a:prstClr val="black"/>
                        </a:solidFill>
                        <a:latin typeface="Cambria Math" panose="02040503050406030204" pitchFamily="18" charset="0"/>
                      </a:rPr>
                      <m:t>𝐿𝑟</m:t>
                    </m:r>
                  </m:oMath>
                </a14:m>
                <a:r>
                  <a:rPr lang="en-US" dirty="0"/>
                  <a:t>. And </a:t>
                </a:r>
                <a14:m>
                  <m:oMath xmlns:m="http://schemas.openxmlformats.org/officeDocument/2006/math">
                    <m:r>
                      <a:rPr lang="en-US" sz="1200" i="1" smtClean="0">
                        <a:solidFill>
                          <a:prstClr val="black"/>
                        </a:solidFill>
                        <a:latin typeface="Cambria Math" panose="02040503050406030204" pitchFamily="18" charset="0"/>
                        <a:ea typeface="Cambria Math" panose="02040503050406030204" pitchFamily="18" charset="0"/>
                      </a:rPr>
                      <m:t>𝜆</m:t>
                    </m:r>
                    <m:r>
                      <a:rPr lang="en-US" sz="1200" b="0" i="1" smtClean="0">
                        <a:solidFill>
                          <a:prstClr val="black"/>
                        </a:solidFill>
                        <a:latin typeface="Cambria Math" panose="02040503050406030204" pitchFamily="18" charset="0"/>
                        <a:ea typeface="Cambria Math" panose="02040503050406030204" pitchFamily="18" charset="0"/>
                      </a:rPr>
                      <m:t>=</m:t>
                    </m:r>
                  </m:oMath>
                </a14:m>
                <a:r>
                  <a:rPr lang="en-US" sz="1200" b="0" i="0" u="none" strike="noStrike" kern="1200" baseline="0" dirty="0">
                    <a:solidFill>
                      <a:schemeClr val="tx1"/>
                    </a:solidFill>
                    <a:latin typeface="+mn-lt"/>
                    <a:ea typeface="+mn-ea"/>
                    <a:cs typeface="+mn-cs"/>
                  </a:rPr>
                  <a:t>0.001 </a:t>
                </a:r>
                <a:r>
                  <a:rPr lang="en-US" dirty="0"/>
                  <a:t>is the parameter to balance these two different losses.</a:t>
                </a:r>
              </a:p>
            </p:txBody>
          </p:sp>
        </mc:Choice>
        <mc:Fallback xmlns="">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Moreover, we also design a novel viewpoint invariance loss </a:t>
                </a:r>
                <a:r>
                  <a:rPr lang="en-US" sz="1200" b="0" i="0" u="none" strike="noStrike" kern="1200" baseline="0" dirty="0" err="1" smtClean="0">
                    <a:solidFill>
                      <a:schemeClr val="tx1"/>
                    </a:solidFill>
                    <a:latin typeface="+mn-lt"/>
                    <a:ea typeface="+mn-ea"/>
                    <a:cs typeface="+mn-cs"/>
                  </a:rPr>
                  <a:t>Lr</a:t>
                </a:r>
                <a:r>
                  <a:rPr lang="en-US" sz="1200" b="0" i="0" u="none" strike="noStrike" kern="1200" baseline="0" dirty="0" smtClean="0">
                    <a:solidFill>
                      <a:schemeClr val="tx1"/>
                    </a:solidFill>
                    <a:latin typeface="+mn-lt"/>
                    <a:ea typeface="+mn-ea"/>
                    <a:cs typeface="+mn-cs"/>
                  </a:rPr>
                  <a:t>. Each shoe is depicted by </a:t>
                </a:r>
                <a:r>
                  <a:rPr lang="en-US" sz="1200" b="0" i="0" u="none" strike="noStrike" kern="1200" baseline="0" dirty="0" err="1" smtClean="0">
                    <a:solidFill>
                      <a:schemeClr val="tx1"/>
                    </a:solidFill>
                    <a:latin typeface="+mn-lt"/>
                    <a:ea typeface="+mn-ea"/>
                    <a:cs typeface="+mn-cs"/>
                  </a:rPr>
                  <a:t>Xs</a:t>
                </a:r>
                <a:r>
                  <a:rPr lang="en-US" sz="1200" b="0" i="0" u="none" strike="noStrike" kern="1200" baseline="0" dirty="0" smtClean="0">
                    <a:solidFill>
                      <a:schemeClr val="tx1"/>
                    </a:solidFill>
                    <a:latin typeface="+mn-lt"/>
                    <a:ea typeface="+mn-ea"/>
                    <a:cs typeface="+mn-cs"/>
                  </a:rPr>
                  <a:t> = (xs1, xs2, …, </a:t>
                </a:r>
                <a:r>
                  <a:rPr lang="en-US" sz="1200" b="0" i="0" u="none" strike="noStrike" kern="1200" baseline="0" dirty="0" err="1" smtClean="0">
                    <a:solidFill>
                      <a:schemeClr val="tx1"/>
                    </a:solidFill>
                    <a:latin typeface="+mn-lt"/>
                    <a:ea typeface="+mn-ea"/>
                    <a:cs typeface="+mn-cs"/>
                  </a:rPr>
                  <a:t>xs_Ns</a:t>
                </a:r>
                <a:r>
                  <a:rPr lang="en-US" sz="1200" b="0" i="0" u="none" strike="noStrike" kern="1200" baseline="0" dirty="0" smtClean="0">
                    <a:solidFill>
                      <a:schemeClr val="tx1"/>
                    </a:solidFill>
                    <a:latin typeface="+mn-lt"/>
                    <a:ea typeface="+mn-ea"/>
                    <a:cs typeface="+mn-cs"/>
                  </a:rPr>
                  <a:t>), which contains Ns street shoe images, and Xo = (x_1^o, x_2^o, x_3^o, x_{No}^o) with No online shoe photos. Here we treat the online shoe photos for the same shoes as a positive bag and make the features of the images in the positive bag similar to each other. The concept of our viewpoint invariant triplet loss is illustrated above. Therefore, different viewpoints images of the same shoes are clustered while images of different shoes are pushed away. Thus the overall loss of our viewpoint-invariant triplet network J is represented as: J = Lt + </a:t>
                </a:r>
                <a:r>
                  <a:rPr lang="en-US" sz="1200" i="0" smtClean="0">
                    <a:solidFill>
                      <a:prstClr val="black"/>
                    </a:solidFill>
                    <a:latin typeface="Cambria Math" panose="02040503050406030204" pitchFamily="18" charset="0"/>
                    <a:ea typeface="Cambria Math" panose="02040503050406030204" pitchFamily="18" charset="0"/>
                  </a:rPr>
                  <a:t>𝜆</a:t>
                </a:r>
                <a:r>
                  <a:rPr lang="en-US" sz="1200" b="0" i="0" smtClean="0">
                    <a:solidFill>
                      <a:prstClr val="black"/>
                    </a:solidFill>
                    <a:latin typeface="Cambria Math" panose="02040503050406030204" pitchFamily="18" charset="0"/>
                  </a:rPr>
                  <a:t>𝐿𝑟</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fld id="{905648C3-8E3E-4338-BB48-4CFC91A09DBE}" type="slidenum">
              <a:rPr lang="en-SG" smtClean="0"/>
              <a:t>9</a:t>
            </a:fld>
            <a:endParaRPr lang="en-SG" dirty="0"/>
          </a:p>
        </p:txBody>
      </p:sp>
    </p:spTree>
    <p:extLst>
      <p:ext uri="{BB962C8B-B14F-4D97-AF65-F5344CB8AC3E}">
        <p14:creationId xmlns:p14="http://schemas.microsoft.com/office/powerpoint/2010/main" val="419436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52400" y="5296959"/>
            <a:ext cx="2133600" cy="304271"/>
          </a:xfrm>
        </p:spPr>
        <p:txBody>
          <a:bodyPr/>
          <a:lstStyle/>
          <a:p>
            <a:fld id="{70C16A6F-C728-4FE9-AAE9-3385C0F9BB5F}" type="datetime1">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34200" y="5372629"/>
            <a:ext cx="2133600" cy="304271"/>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6CD85-181E-4C3C-97BA-F1B855D7854B}" type="datetime1">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5372629"/>
            <a:ext cx="2133600" cy="304271"/>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BEED0-F2BF-4E0D-B7D9-1041EFCC45ED}" type="datetime1">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5296959"/>
            <a:ext cx="2133600" cy="304271"/>
          </a:xfrm>
        </p:spPr>
        <p:txBody>
          <a:bodyPr/>
          <a:lstStyle/>
          <a:p>
            <a:fld id="{9C6CE4F2-C9BB-40C8-8344-43522C1E7067}" type="datetime1">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34200" y="5372629"/>
            <a:ext cx="2133600" cy="304271"/>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2400" y="5296959"/>
            <a:ext cx="2133600" cy="304271"/>
          </a:xfrm>
        </p:spPr>
        <p:txBody>
          <a:bodyPr/>
          <a:lstStyle/>
          <a:p>
            <a:fld id="{A8B13F2D-C780-491E-9572-359EC37DF4CA}" type="datetime1">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34200" y="5372629"/>
            <a:ext cx="2133600" cy="304271"/>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2400" y="5296959"/>
            <a:ext cx="2133600" cy="304271"/>
          </a:xfrm>
        </p:spPr>
        <p:txBody>
          <a:bodyPr/>
          <a:lstStyle/>
          <a:p>
            <a:fld id="{304AEB0C-B67F-4F37-BA07-9BB909B0F2B2}" type="datetime1">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934200" y="5372629"/>
            <a:ext cx="2133600" cy="304271"/>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3C29A7-7BF2-4A11-9FB8-AD891775173C}" type="datetime1">
              <a:rPr lang="en-US" smtClean="0"/>
              <a:t>9/15/2017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52400" y="5296959"/>
            <a:ext cx="2133600" cy="304271"/>
          </a:xfrm>
        </p:spPr>
        <p:txBody>
          <a:bodyPr/>
          <a:lstStyle/>
          <a:p>
            <a:fld id="{789C75F6-9090-4863-8E31-F799D38C8F65}" type="datetime1">
              <a:rPr lang="en-US" smtClean="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934200" y="5372629"/>
            <a:ext cx="2133600" cy="304271"/>
          </a:xfrm>
        </p:spPr>
        <p:txBody>
          <a:bodyPr/>
          <a:lstStyle/>
          <a:p>
            <a:fld id="{B6F15528-21DE-4FAA-801E-634DDDAF4B2B}" type="slidenum">
              <a:rPr lang="en-US" smtClean="0"/>
              <a:pPr/>
              <a:t>‹#›</a:t>
            </a:fld>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47191" y="5309239"/>
            <a:ext cx="2720955" cy="339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135997" y="5212911"/>
            <a:ext cx="1367084" cy="5040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934200" y="5372629"/>
            <a:ext cx="2133600" cy="304271"/>
          </a:xfrm>
        </p:spPr>
        <p:txBody>
          <a:bodyPr/>
          <a:lstStyle/>
          <a:p>
            <a:fld id="{B6F15528-21DE-4FAA-801E-634DDDAF4B2B}" type="slidenum">
              <a:rPr lang="en-US" smtClean="0"/>
              <a:pPr/>
              <a:t>‹#›</a:t>
            </a:fld>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47191" y="5309239"/>
            <a:ext cx="2720955" cy="339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73D1AA-7126-44A1-9FF7-85764C8B8D2B}" type="datetime1">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A5BC5-8619-4336-B365-7802229A56A9}" type="datetime1">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C04124E-5CFA-4B5C-B3FB-36702D79BE73}" type="datetime1">
              <a:rPr lang="en-US" smtClean="0"/>
              <a:t>9/15/2017</a:t>
            </a:fld>
            <a:endParaRPr lang="en-US"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5309239"/>
            <a:ext cx="2133600" cy="304271"/>
          </a:xfrm>
          <a:prstGeom prst="rect">
            <a:avLst/>
          </a:prstGeom>
        </p:spPr>
        <p:txBody>
          <a:bodyPr vert="horz" lIns="91440" tIns="45720" rIns="91440" bIns="45720" rtlCol="0" anchor="ctr"/>
          <a:lstStyle>
            <a:lvl1pPr algn="r">
              <a:defRPr sz="1200">
                <a:solidFill>
                  <a:schemeClr val="tx1">
                    <a:tint val="75000"/>
                  </a:schemeClr>
                </a:solidFill>
                <a:latin typeface="Book Antiqua" panose="02040602050305030304" pitchFamily="18"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3" Type="http://schemas.openxmlformats.org/officeDocument/2006/relationships/image" Target="../media/image82.jpg"/><Relationship Id="rId18" Type="http://schemas.openxmlformats.org/officeDocument/2006/relationships/image" Target="../media/image89.png"/><Relationship Id="rId26" Type="http://schemas.openxmlformats.org/officeDocument/2006/relationships/image" Target="../media/image93.jpg"/><Relationship Id="rId39" Type="http://schemas.openxmlformats.org/officeDocument/2006/relationships/image" Target="../media/image102.jpg"/><Relationship Id="rId21" Type="http://schemas.microsoft.com/office/2007/relationships/hdphoto" Target="../media/hdphoto9.wdp"/><Relationship Id="rId34" Type="http://schemas.openxmlformats.org/officeDocument/2006/relationships/image" Target="../media/image99.png"/><Relationship Id="rId7" Type="http://schemas.openxmlformats.org/officeDocument/2006/relationships/image" Target="../media/image79.png"/><Relationship Id="rId12" Type="http://schemas.microsoft.com/office/2007/relationships/hdphoto" Target="../media/hdphoto6.wdp"/><Relationship Id="rId17" Type="http://schemas.microsoft.com/office/2007/relationships/hdphoto" Target="../media/hdphoto7.wdp"/><Relationship Id="rId25" Type="http://schemas.microsoft.com/office/2007/relationships/hdphoto" Target="../media/hdphoto11.wdp"/><Relationship Id="rId33" Type="http://schemas.microsoft.com/office/2007/relationships/hdphoto" Target="../media/hdphoto14.wdp"/><Relationship Id="rId38" Type="http://schemas.openxmlformats.org/officeDocument/2006/relationships/image" Target="../media/image101.jpg"/><Relationship Id="rId2" Type="http://schemas.openxmlformats.org/officeDocument/2006/relationships/notesSlide" Target="../notesSlides/notesSlide10.xml"/><Relationship Id="rId16" Type="http://schemas.openxmlformats.org/officeDocument/2006/relationships/image" Target="../media/image88.png"/><Relationship Id="rId20" Type="http://schemas.openxmlformats.org/officeDocument/2006/relationships/image" Target="../media/image90.png"/><Relationship Id="rId29" Type="http://schemas.microsoft.com/office/2007/relationships/hdphoto" Target="../media/hdphoto12.wdp"/><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81.png"/><Relationship Id="rId24" Type="http://schemas.openxmlformats.org/officeDocument/2006/relationships/image" Target="../media/image92.png"/><Relationship Id="rId32" Type="http://schemas.openxmlformats.org/officeDocument/2006/relationships/image" Target="../media/image98.png"/><Relationship Id="rId37" Type="http://schemas.microsoft.com/office/2007/relationships/hdphoto" Target="../media/hdphoto16.wdp"/><Relationship Id="rId5" Type="http://schemas.openxmlformats.org/officeDocument/2006/relationships/image" Target="../media/image78.png"/><Relationship Id="rId15" Type="http://schemas.openxmlformats.org/officeDocument/2006/relationships/image" Target="../media/image83.jpg"/><Relationship Id="rId23" Type="http://schemas.microsoft.com/office/2007/relationships/hdphoto" Target="../media/hdphoto10.wdp"/><Relationship Id="rId28" Type="http://schemas.openxmlformats.org/officeDocument/2006/relationships/image" Target="../media/image96.png"/><Relationship Id="rId36" Type="http://schemas.openxmlformats.org/officeDocument/2006/relationships/image" Target="../media/image100.png"/><Relationship Id="rId10" Type="http://schemas.microsoft.com/office/2007/relationships/hdphoto" Target="../media/hdphoto5.wdp"/><Relationship Id="rId19" Type="http://schemas.microsoft.com/office/2007/relationships/hdphoto" Target="../media/hdphoto8.wdp"/><Relationship Id="rId31"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80.png"/><Relationship Id="rId14" Type="http://schemas.openxmlformats.org/officeDocument/2006/relationships/image" Target="../media/image95.png"/><Relationship Id="rId22" Type="http://schemas.openxmlformats.org/officeDocument/2006/relationships/image" Target="../media/image91.png"/><Relationship Id="rId27" Type="http://schemas.openxmlformats.org/officeDocument/2006/relationships/image" Target="../media/image94.jpg"/><Relationship Id="rId30" Type="http://schemas.openxmlformats.org/officeDocument/2006/relationships/image" Target="../media/image97.png"/><Relationship Id="rId35" Type="http://schemas.microsoft.com/office/2007/relationships/hdphoto" Target="../media/hdphoto15.wdp"/><Relationship Id="rId8" Type="http://schemas.microsoft.com/office/2007/relationships/hdphoto" Target="../media/hdphoto4.wdp"/><Relationship Id="rId3" Type="http://schemas.openxmlformats.org/officeDocument/2006/relationships/image" Target="../media/image77.png"/></Relationships>
</file>

<file path=ppt/slides/_rels/slide11.xml.rels><?xml version="1.0" encoding="UTF-8" standalone="yes"?>
<Relationships xmlns="http://schemas.openxmlformats.org/package/2006/relationships"><Relationship Id="rId13" Type="http://schemas.openxmlformats.org/officeDocument/2006/relationships/image" Target="../media/image82.jpg"/><Relationship Id="rId18" Type="http://schemas.openxmlformats.org/officeDocument/2006/relationships/image" Target="../media/image108.jpeg"/><Relationship Id="rId26" Type="http://schemas.openxmlformats.org/officeDocument/2006/relationships/image" Target="../media/image115.jpg"/><Relationship Id="rId3" Type="http://schemas.openxmlformats.org/officeDocument/2006/relationships/image" Target="../media/image103.jpg"/><Relationship Id="rId21" Type="http://schemas.openxmlformats.org/officeDocument/2006/relationships/image" Target="../media/image111.jpeg"/><Relationship Id="rId12" Type="http://schemas.openxmlformats.org/officeDocument/2006/relationships/image" Target="../media/image102.jpg"/><Relationship Id="rId17" Type="http://schemas.openxmlformats.org/officeDocument/2006/relationships/image" Target="../media/image107.jpeg"/><Relationship Id="rId25" Type="http://schemas.openxmlformats.org/officeDocument/2006/relationships/image" Target="../media/image118.png"/><Relationship Id="rId2" Type="http://schemas.openxmlformats.org/officeDocument/2006/relationships/notesSlide" Target="../notesSlides/notesSlide11.xml"/><Relationship Id="rId16" Type="http://schemas.openxmlformats.org/officeDocument/2006/relationships/image" Target="../media/image106.jpeg"/><Relationship Id="rId20" Type="http://schemas.openxmlformats.org/officeDocument/2006/relationships/image" Target="../media/image110.jpeg"/><Relationship Id="rId1" Type="http://schemas.openxmlformats.org/officeDocument/2006/relationships/slideLayout" Target="../slideLayouts/slideLayout2.xml"/><Relationship Id="rId11" Type="http://schemas.openxmlformats.org/officeDocument/2006/relationships/image" Target="../media/image105.jpeg"/><Relationship Id="rId24" Type="http://schemas.openxmlformats.org/officeDocument/2006/relationships/image" Target="../media/image114.jpeg"/><Relationship Id="rId15" Type="http://schemas.openxmlformats.org/officeDocument/2006/relationships/image" Target="../media/image93.jpg"/><Relationship Id="rId23" Type="http://schemas.openxmlformats.org/officeDocument/2006/relationships/image" Target="../media/image113.jpeg"/><Relationship Id="rId28" Type="http://schemas.openxmlformats.org/officeDocument/2006/relationships/image" Target="../media/image117.jpg"/><Relationship Id="rId10" Type="http://schemas.openxmlformats.org/officeDocument/2006/relationships/image" Target="../media/image104.jpeg"/><Relationship Id="rId19" Type="http://schemas.openxmlformats.org/officeDocument/2006/relationships/image" Target="../media/image109.jpeg"/><Relationship Id="rId9" Type="http://schemas.openxmlformats.org/officeDocument/2006/relationships/image" Target="../media/image124.png"/><Relationship Id="rId14" Type="http://schemas.openxmlformats.org/officeDocument/2006/relationships/image" Target="../media/image83.jpg"/><Relationship Id="rId22" Type="http://schemas.openxmlformats.org/officeDocument/2006/relationships/image" Target="../media/image112.jpeg"/><Relationship Id="rId27" Type="http://schemas.openxmlformats.org/officeDocument/2006/relationships/image" Target="../media/image116.jpg"/></Relationships>
</file>

<file path=ppt/slides/_rels/slide12.xml.rels><?xml version="1.0" encoding="UTF-8" standalone="yes"?>
<Relationships xmlns="http://schemas.openxmlformats.org/package/2006/relationships"><Relationship Id="rId8" Type="http://schemas.openxmlformats.org/officeDocument/2006/relationships/image" Target="../media/image122.jpeg"/><Relationship Id="rId13" Type="http://schemas.openxmlformats.org/officeDocument/2006/relationships/image" Target="../media/image127.jpeg"/><Relationship Id="rId18" Type="http://schemas.openxmlformats.org/officeDocument/2006/relationships/image" Target="../media/image132.png"/><Relationship Id="rId3" Type="http://schemas.openxmlformats.org/officeDocument/2006/relationships/image" Target="../media/image122.png"/><Relationship Id="rId21" Type="http://schemas.openxmlformats.org/officeDocument/2006/relationships/image" Target="../media/image135.png"/><Relationship Id="rId7" Type="http://schemas.openxmlformats.org/officeDocument/2006/relationships/image" Target="../media/image121.jpeg"/><Relationship Id="rId12" Type="http://schemas.openxmlformats.org/officeDocument/2006/relationships/image" Target="../media/image126.jpeg"/><Relationship Id="rId17" Type="http://schemas.openxmlformats.org/officeDocument/2006/relationships/image" Target="../media/image131.png"/><Relationship Id="rId2" Type="http://schemas.openxmlformats.org/officeDocument/2006/relationships/notesSlide" Target="../notesSlides/notesSlide12.xml"/><Relationship Id="rId16" Type="http://schemas.openxmlformats.org/officeDocument/2006/relationships/image" Target="../media/image130.png"/><Relationship Id="rId20"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20.jpeg"/><Relationship Id="rId11" Type="http://schemas.openxmlformats.org/officeDocument/2006/relationships/image" Target="../media/image125.jpeg"/><Relationship Id="rId5" Type="http://schemas.openxmlformats.org/officeDocument/2006/relationships/image" Target="../media/image119.jpeg"/><Relationship Id="rId15" Type="http://schemas.openxmlformats.org/officeDocument/2006/relationships/image" Target="../media/image129.jpeg"/><Relationship Id="rId23" Type="http://schemas.openxmlformats.org/officeDocument/2006/relationships/image" Target="../media/image137.png"/><Relationship Id="rId10" Type="http://schemas.openxmlformats.org/officeDocument/2006/relationships/image" Target="../media/image124.jpeg"/><Relationship Id="rId19" Type="http://schemas.openxmlformats.org/officeDocument/2006/relationships/image" Target="../media/image133.png"/><Relationship Id="rId4" Type="http://schemas.openxmlformats.org/officeDocument/2006/relationships/image" Target="../media/image118.jpeg"/><Relationship Id="rId9" Type="http://schemas.openxmlformats.org/officeDocument/2006/relationships/image" Target="../media/image123.jpeg"/><Relationship Id="rId14" Type="http://schemas.openxmlformats.org/officeDocument/2006/relationships/image" Target="../media/image128.jpeg"/><Relationship Id="rId22" Type="http://schemas.openxmlformats.org/officeDocument/2006/relationships/image" Target="../media/image136.png"/></Relationships>
</file>

<file path=ppt/slides/_rels/slide13.xml.rels><?xml version="1.0" encoding="UTF-8" standalone="yes"?>
<Relationships xmlns="http://schemas.openxmlformats.org/package/2006/relationships"><Relationship Id="rId3" Type="http://schemas.openxmlformats.org/officeDocument/2006/relationships/image" Target="../media/image131.jpg"/><Relationship Id="rId7" Type="http://schemas.openxmlformats.org/officeDocument/2006/relationships/image" Target="../media/image13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4.jpg"/><Relationship Id="rId5" Type="http://schemas.openxmlformats.org/officeDocument/2006/relationships/image" Target="../media/image133.jpg"/><Relationship Id="rId4" Type="http://schemas.openxmlformats.org/officeDocument/2006/relationships/image" Target="../media/image13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1.jpeg"/><Relationship Id="rId13" Type="http://schemas.openxmlformats.org/officeDocument/2006/relationships/image" Target="../media/image146.jpeg"/><Relationship Id="rId18" Type="http://schemas.openxmlformats.org/officeDocument/2006/relationships/image" Target="../media/image151.jpeg"/><Relationship Id="rId26" Type="http://schemas.openxmlformats.org/officeDocument/2006/relationships/image" Target="../media/image159.jpg"/><Relationship Id="rId3" Type="http://schemas.openxmlformats.org/officeDocument/2006/relationships/image" Target="../media/image136.jpg"/><Relationship Id="rId21" Type="http://schemas.openxmlformats.org/officeDocument/2006/relationships/image" Target="../media/image154.jpeg"/><Relationship Id="rId7" Type="http://schemas.openxmlformats.org/officeDocument/2006/relationships/image" Target="../media/image140.jpeg"/><Relationship Id="rId12" Type="http://schemas.openxmlformats.org/officeDocument/2006/relationships/image" Target="../media/image145.jpeg"/><Relationship Id="rId17" Type="http://schemas.openxmlformats.org/officeDocument/2006/relationships/image" Target="../media/image150.jpeg"/><Relationship Id="rId25" Type="http://schemas.openxmlformats.org/officeDocument/2006/relationships/image" Target="../media/image158.jpg"/><Relationship Id="rId2" Type="http://schemas.openxmlformats.org/officeDocument/2006/relationships/notesSlide" Target="../notesSlides/notesSlide15.xml"/><Relationship Id="rId16" Type="http://schemas.openxmlformats.org/officeDocument/2006/relationships/image" Target="../media/image149.png"/><Relationship Id="rId20" Type="http://schemas.openxmlformats.org/officeDocument/2006/relationships/image" Target="../media/image153.jpeg"/><Relationship Id="rId1" Type="http://schemas.openxmlformats.org/officeDocument/2006/relationships/slideLayout" Target="../slideLayouts/slideLayout2.xml"/><Relationship Id="rId6" Type="http://schemas.openxmlformats.org/officeDocument/2006/relationships/image" Target="../media/image139.jpeg"/><Relationship Id="rId11" Type="http://schemas.openxmlformats.org/officeDocument/2006/relationships/image" Target="../media/image144.jpeg"/><Relationship Id="rId24" Type="http://schemas.openxmlformats.org/officeDocument/2006/relationships/image" Target="../media/image157.jpg"/><Relationship Id="rId5" Type="http://schemas.openxmlformats.org/officeDocument/2006/relationships/image" Target="../media/image138.jpeg"/><Relationship Id="rId15" Type="http://schemas.openxmlformats.org/officeDocument/2006/relationships/image" Target="../media/image148.jpeg"/><Relationship Id="rId23" Type="http://schemas.openxmlformats.org/officeDocument/2006/relationships/image" Target="../media/image156.jpg"/><Relationship Id="rId10" Type="http://schemas.openxmlformats.org/officeDocument/2006/relationships/image" Target="../media/image143.jpeg"/><Relationship Id="rId19" Type="http://schemas.openxmlformats.org/officeDocument/2006/relationships/image" Target="../media/image152.jpeg"/><Relationship Id="rId4" Type="http://schemas.openxmlformats.org/officeDocument/2006/relationships/image" Target="../media/image137.jpg"/><Relationship Id="rId9" Type="http://schemas.openxmlformats.org/officeDocument/2006/relationships/image" Target="../media/image142.jpeg"/><Relationship Id="rId14" Type="http://schemas.openxmlformats.org/officeDocument/2006/relationships/image" Target="../media/image147.jpeg"/><Relationship Id="rId22" Type="http://schemas.openxmlformats.org/officeDocument/2006/relationships/image" Target="../media/image155.png"/></Relationships>
</file>

<file path=ppt/slides/_rels/slide16.xml.rels><?xml version="1.0" encoding="UTF-8" standalone="yes"?>
<Relationships xmlns="http://schemas.openxmlformats.org/package/2006/relationships"><Relationship Id="rId8" Type="http://schemas.openxmlformats.org/officeDocument/2006/relationships/image" Target="../media/image161.jpeg"/><Relationship Id="rId13" Type="http://schemas.microsoft.com/office/2007/relationships/hdphoto" Target="../media/hdphoto1.wdp"/><Relationship Id="rId3" Type="http://schemas.openxmlformats.org/officeDocument/2006/relationships/image" Target="../media/image13.jpeg"/><Relationship Id="rId7" Type="http://schemas.openxmlformats.org/officeDocument/2006/relationships/image" Target="../media/image160.jpeg"/><Relationship Id="rId12"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63.png"/><Relationship Id="rId5" Type="http://schemas.openxmlformats.org/officeDocument/2006/relationships/image" Target="../media/image15.jpeg"/><Relationship Id="rId10" Type="http://schemas.openxmlformats.org/officeDocument/2006/relationships/image" Target="../media/image162.jpeg"/><Relationship Id="rId4" Type="http://schemas.openxmlformats.org/officeDocument/2006/relationships/image" Target="../media/image14.jpeg"/><Relationship Id="rId9"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g"/><Relationship Id="rId7" Type="http://schemas.openxmlformats.org/officeDocument/2006/relationships/image" Target="../media/image24.jpg"/><Relationship Id="rId12"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12.jpeg"/><Relationship Id="rId10" Type="http://schemas.openxmlformats.org/officeDocument/2006/relationships/image" Target="../media/image27.jpeg"/><Relationship Id="rId4" Type="http://schemas.openxmlformats.org/officeDocument/2006/relationships/image" Target="../media/image21.jpg"/><Relationship Id="rId9" Type="http://schemas.openxmlformats.org/officeDocument/2006/relationships/image" Target="../media/image26.jpeg"/><Relationship Id="rId1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jp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1.png"/><Relationship Id="rId21" Type="http://schemas.openxmlformats.org/officeDocument/2006/relationships/image" Target="../media/image68.png"/><Relationship Id="rId7" Type="http://schemas.openxmlformats.org/officeDocument/2006/relationships/image" Target="../media/image52.png"/><Relationship Id="rId12" Type="http://schemas.openxmlformats.org/officeDocument/2006/relationships/image" Target="../media/image56.jpe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notesSlide" Target="../notesSlides/notesSlide8.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55.jpeg"/><Relationship Id="rId24" Type="http://schemas.openxmlformats.org/officeDocument/2006/relationships/image" Target="../media/image71.png"/><Relationship Id="rId5" Type="http://schemas.openxmlformats.org/officeDocument/2006/relationships/image" Target="../media/image38.jpeg"/><Relationship Id="rId15" Type="http://schemas.openxmlformats.org/officeDocument/2006/relationships/image" Target="../media/image62.png"/><Relationship Id="rId23" Type="http://schemas.openxmlformats.org/officeDocument/2006/relationships/image" Target="../media/image60.png"/><Relationship Id="rId28" Type="http://schemas.openxmlformats.org/officeDocument/2006/relationships/image" Target="../media/image75.png"/><Relationship Id="rId10" Type="http://schemas.openxmlformats.org/officeDocument/2006/relationships/image" Target="../media/image54.jpeg"/><Relationship Id="rId19" Type="http://schemas.openxmlformats.org/officeDocument/2006/relationships/image" Target="../media/image66.png"/><Relationship Id="rId4" Type="http://schemas.openxmlformats.org/officeDocument/2006/relationships/image" Target="../media/image37.jpg"/><Relationship Id="rId9" Type="http://schemas.microsoft.com/office/2007/relationships/hdphoto" Target="../media/hdphoto1.wdp"/><Relationship Id="rId14" Type="http://schemas.openxmlformats.org/officeDocument/2006/relationships/image" Target="../media/image58.jpeg"/><Relationship Id="rId22" Type="http://schemas.openxmlformats.org/officeDocument/2006/relationships/image" Target="../media/image59.png"/><Relationship Id="rId27" Type="http://schemas.openxmlformats.org/officeDocument/2006/relationships/image" Target="../media/image74.png"/></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86.png"/><Relationship Id="rId18" Type="http://schemas.openxmlformats.org/officeDocument/2006/relationships/image" Target="../media/image68.jpeg"/><Relationship Id="rId3" Type="http://schemas.openxmlformats.org/officeDocument/2006/relationships/image" Target="../media/image59.jpeg"/><Relationship Id="rId21" Type="http://schemas.openxmlformats.org/officeDocument/2006/relationships/image" Target="../media/image76.png"/><Relationship Id="rId7" Type="http://schemas.openxmlformats.org/officeDocument/2006/relationships/image" Target="../media/image63.jpeg"/><Relationship Id="rId12" Type="http://schemas.openxmlformats.org/officeDocument/2006/relationships/image" Target="../media/image85.png"/><Relationship Id="rId17" Type="http://schemas.openxmlformats.org/officeDocument/2006/relationships/image" Target="../media/image67.jpeg"/><Relationship Id="rId2" Type="http://schemas.openxmlformats.org/officeDocument/2006/relationships/notesSlide" Target="../notesSlides/notesSlide9.xml"/><Relationship Id="rId16" Type="http://schemas.openxmlformats.org/officeDocument/2006/relationships/image" Target="../media/image66.jpeg"/><Relationship Id="rId20"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84.png"/><Relationship Id="rId5" Type="http://schemas.openxmlformats.org/officeDocument/2006/relationships/image" Target="../media/image61.jpeg"/><Relationship Id="rId15" Type="http://schemas.openxmlformats.org/officeDocument/2006/relationships/image" Target="../media/image65.jpeg"/><Relationship Id="rId10" Type="http://schemas.openxmlformats.org/officeDocument/2006/relationships/image" Target="../media/image83.png"/><Relationship Id="rId19" Type="http://schemas.openxmlformats.org/officeDocument/2006/relationships/image" Target="../media/image69.jpeg"/><Relationship Id="rId4" Type="http://schemas.openxmlformats.org/officeDocument/2006/relationships/image" Target="../media/image60.jpe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7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15586" y="2938949"/>
            <a:ext cx="1152500" cy="138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7" name="Rectangle 5"/>
          <p:cNvSpPr>
            <a:spLocks noGrp="1" noChangeArrowheads="1"/>
          </p:cNvSpPr>
          <p:nvPr>
            <p:ph type="title"/>
          </p:nvPr>
        </p:nvSpPr>
        <p:spPr>
          <a:xfrm>
            <a:off x="100781" y="1071459"/>
            <a:ext cx="8915400" cy="1967332"/>
          </a:xfrm>
        </p:spPr>
        <p:txBody>
          <a:bodyPr>
            <a:normAutofit/>
          </a:bodyPr>
          <a:lstStyle/>
          <a:p>
            <a:r>
              <a:rPr lang="en-US" altLang="en-US" sz="2800" b="1" dirty="0">
                <a:solidFill>
                  <a:srgbClr val="C00000"/>
                </a:solidFill>
                <a:latin typeface="Arial" panose="020B0604020202020204" pitchFamily="34" charset="0"/>
                <a:cs typeface="Arial" panose="020B0604020202020204" pitchFamily="34" charset="0"/>
              </a:rPr>
              <a:t>Street-to-Shop Shoe Retrieval with </a:t>
            </a:r>
            <a:br>
              <a:rPr lang="en-US" altLang="en-US" sz="2800" b="1" dirty="0">
                <a:solidFill>
                  <a:srgbClr val="C00000"/>
                </a:solidFill>
                <a:latin typeface="Arial" panose="020B0604020202020204" pitchFamily="34" charset="0"/>
                <a:cs typeface="Arial" panose="020B0604020202020204" pitchFamily="34" charset="0"/>
              </a:rPr>
            </a:br>
            <a:r>
              <a:rPr lang="en-US" altLang="en-US" sz="2800" b="1" dirty="0" smtClean="0">
                <a:solidFill>
                  <a:srgbClr val="C00000"/>
                </a:solidFill>
                <a:latin typeface="Arial" panose="020B0604020202020204" pitchFamily="34" charset="0"/>
                <a:cs typeface="Arial" panose="020B0604020202020204" pitchFamily="34" charset="0"/>
              </a:rPr>
              <a:t>Multi-Scale </a:t>
            </a:r>
            <a:r>
              <a:rPr lang="en-US" altLang="en-US" sz="2800" b="1" dirty="0">
                <a:solidFill>
                  <a:srgbClr val="C00000"/>
                </a:solidFill>
                <a:latin typeface="Arial" panose="020B0604020202020204" pitchFamily="34" charset="0"/>
                <a:cs typeface="Arial" panose="020B0604020202020204" pitchFamily="34" charset="0"/>
              </a:rPr>
              <a:t>Viewpoint Invariant Triplet Network</a:t>
            </a:r>
            <a:endParaRPr lang="en-US" altLang="en-US" sz="2800" dirty="0">
              <a:latin typeface="Arial" panose="020B0604020202020204" pitchFamily="34" charset="0"/>
              <a:cs typeface="Arial" panose="020B0604020202020204" pitchFamily="34" charset="0"/>
            </a:endParaRPr>
          </a:p>
        </p:txBody>
      </p:sp>
      <p:pic>
        <p:nvPicPr>
          <p:cNvPr id="6148" name="Picture 7" descr="Z:\Youth Olympic Games 2010\Tagline\NTU_YOV_Full colour.jpg"/>
          <p:cNvPicPr>
            <a:picLocks noChangeAspect="1" noChangeArrowheads="1"/>
          </p:cNvPicPr>
          <p:nvPr/>
        </p:nvPicPr>
        <p:blipFill>
          <a:blip r:embed="rId4" cstate="print">
            <a:extLst>
              <a:ext uri="{28A0092B-C50C-407E-A947-70E740481C1C}">
                <a14:useLocalDpi xmlns:a14="http://schemas.microsoft.com/office/drawing/2010/main" val="0"/>
              </a:ext>
            </a:extLst>
          </a:blip>
          <a:srcRect r="56471"/>
          <a:stretch>
            <a:fillRect/>
          </a:stretch>
        </p:blipFill>
        <p:spPr bwMode="auto">
          <a:xfrm>
            <a:off x="228600" y="45301"/>
            <a:ext cx="2349500" cy="89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ntu.edu.sg/home/eackot/images/Alex%20K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2952683"/>
            <a:ext cx="1239685" cy="139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4191000" y="4346184"/>
            <a:ext cx="1063112" cy="323165"/>
          </a:xfrm>
          <a:prstGeom prst="rect">
            <a:avLst/>
          </a:prstGeom>
          <a:noFill/>
        </p:spPr>
        <p:txBody>
          <a:bodyPr wrap="none" rtlCol="0">
            <a:spAutoFit/>
          </a:bodyPr>
          <a:lstStyle/>
          <a:p>
            <a:r>
              <a:rPr lang="en-US" sz="1500" u="sng" dirty="0">
                <a:latin typeface="Arial" panose="020B0604020202020204" pitchFamily="34" charset="0"/>
                <a:cs typeface="Arial" panose="020B0604020202020204" pitchFamily="34" charset="0"/>
              </a:rPr>
              <a:t>Boxin Shi</a:t>
            </a:r>
            <a:r>
              <a:rPr lang="en-US" sz="1333" u="sng" baseline="30000" dirty="0">
                <a:latin typeface="Arial" panose="020B0604020202020204" pitchFamily="34" charset="0"/>
                <a:cs typeface="Arial" panose="020B0604020202020204" pitchFamily="34" charset="0"/>
              </a:rPr>
              <a:t>2</a:t>
            </a:r>
            <a:endParaRPr lang="en-US" sz="1500" u="sng" baseline="30000" dirty="0">
              <a:latin typeface="Arial" panose="020B0604020202020204" pitchFamily="34" charset="0"/>
              <a:cs typeface="Arial" panose="020B0604020202020204" pitchFamily="34" charset="0"/>
            </a:endParaRPr>
          </a:p>
        </p:txBody>
      </p:sp>
      <p:sp>
        <p:nvSpPr>
          <p:cNvPr id="9" name="TextBox 8"/>
          <p:cNvSpPr txBox="1"/>
          <p:nvPr/>
        </p:nvSpPr>
        <p:spPr>
          <a:xfrm>
            <a:off x="5911744" y="4346184"/>
            <a:ext cx="1263487" cy="323165"/>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Alex. C. Kot</a:t>
            </a:r>
            <a:r>
              <a:rPr lang="en-US" sz="1333" baseline="30000" dirty="0">
                <a:latin typeface="Arial" panose="020B0604020202020204" pitchFamily="34" charset="0"/>
                <a:cs typeface="Arial" panose="020B0604020202020204" pitchFamily="34" charset="0"/>
              </a:rPr>
              <a:t>1</a:t>
            </a:r>
            <a:endParaRPr lang="en-US" sz="1500" baseline="30000" dirty="0">
              <a:latin typeface="Arial" panose="020B0604020202020204" pitchFamily="34" charset="0"/>
              <a:cs typeface="Arial" panose="020B0604020202020204" pitchFamily="34" charset="0"/>
            </a:endParaRPr>
          </a:p>
        </p:txBody>
      </p:sp>
      <p:pic>
        <p:nvPicPr>
          <p:cNvPr id="2050" name="Picture 2" descr="“huijing zhan”的图片搜索结果"/>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246" y="2939762"/>
            <a:ext cx="1263014" cy="1382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10"/>
          <p:cNvSpPr txBox="1"/>
          <p:nvPr/>
        </p:nvSpPr>
        <p:spPr>
          <a:xfrm>
            <a:off x="2209800" y="4346184"/>
            <a:ext cx="1332416" cy="323165"/>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Huijing Zhan</a:t>
            </a:r>
            <a:r>
              <a:rPr lang="en-US" sz="1333" baseline="30000" dirty="0">
                <a:latin typeface="Arial" panose="020B0604020202020204" pitchFamily="34" charset="0"/>
                <a:cs typeface="Arial" panose="020B0604020202020204" pitchFamily="34" charset="0"/>
              </a:rPr>
              <a:t>1</a:t>
            </a:r>
            <a:endParaRPr lang="en-US" sz="1500" baseline="30000" dirty="0">
              <a:latin typeface="Arial" panose="020B0604020202020204" pitchFamily="34" charset="0"/>
              <a:cs typeface="Arial" panose="020B0604020202020204" pitchFamily="34" charset="0"/>
            </a:endParaRPr>
          </a:p>
        </p:txBody>
      </p:sp>
      <p:sp>
        <p:nvSpPr>
          <p:cNvPr id="15" name="TextBox 14"/>
          <p:cNvSpPr txBox="1"/>
          <p:nvPr/>
        </p:nvSpPr>
        <p:spPr>
          <a:xfrm>
            <a:off x="127818" y="4882944"/>
            <a:ext cx="8763000" cy="461665"/>
          </a:xfrm>
          <a:prstGeom prst="rect">
            <a:avLst/>
          </a:prstGeom>
          <a:noFill/>
        </p:spPr>
        <p:txBody>
          <a:bodyPr wrap="square" rtlCol="0">
            <a:spAutoFit/>
          </a:bodyPr>
          <a:lstStyle/>
          <a:p>
            <a:pPr algn="ctr"/>
            <a:r>
              <a:rPr lang="en-US" sz="1200" baseline="30000" dirty="0">
                <a:solidFill>
                  <a:schemeClr val="bg1">
                    <a:lumMod val="50000"/>
                  </a:schemeClr>
                </a:solidFill>
                <a:latin typeface="Arial" panose="020B0604020202020204" pitchFamily="34" charset="0"/>
                <a:cs typeface="Arial" panose="020B0604020202020204" pitchFamily="34" charset="0"/>
              </a:rPr>
              <a:t>1</a:t>
            </a:r>
            <a:r>
              <a:rPr lang="en-US" sz="1200" dirty="0">
                <a:solidFill>
                  <a:schemeClr val="bg1">
                    <a:lumMod val="50000"/>
                  </a:schemeClr>
                </a:solidFill>
                <a:latin typeface="Arial" panose="020B0604020202020204" pitchFamily="34" charset="0"/>
                <a:cs typeface="Arial" panose="020B0604020202020204" pitchFamily="34" charset="0"/>
              </a:rPr>
              <a:t>R</a:t>
            </a:r>
            <a:r>
              <a:rPr lang="en-US" altLang="zh-CN" sz="1200" dirty="0">
                <a:solidFill>
                  <a:schemeClr val="bg1">
                    <a:lumMod val="50000"/>
                  </a:schemeClr>
                </a:solidFill>
                <a:latin typeface="Arial" panose="020B0604020202020204" pitchFamily="34" charset="0"/>
                <a:cs typeface="Arial" panose="020B0604020202020204" pitchFamily="34" charset="0"/>
              </a:rPr>
              <a:t>apid-Rich Object Search Lab, Nanyang Technological University,</a:t>
            </a:r>
          </a:p>
          <a:p>
            <a:pPr algn="ctr"/>
            <a:r>
              <a:rPr lang="en-US" altLang="en-US" sz="1200" baseline="30000" dirty="0">
                <a:solidFill>
                  <a:schemeClr val="bg1">
                    <a:lumMod val="50000"/>
                  </a:schemeClr>
                </a:solidFill>
                <a:latin typeface="Arial" panose="020B0604020202020204" pitchFamily="34" charset="0"/>
                <a:cs typeface="Arial" panose="020B0604020202020204" pitchFamily="34" charset="0"/>
              </a:rPr>
              <a:t>2</a:t>
            </a:r>
            <a:r>
              <a:rPr lang="en-US" altLang="en-US" sz="1200" dirty="0">
                <a:solidFill>
                  <a:schemeClr val="bg1">
                    <a:lumMod val="50000"/>
                  </a:schemeClr>
                </a:solidFill>
                <a:latin typeface="Arial" panose="020B0604020202020204" pitchFamily="34" charset="0"/>
                <a:cs typeface="Arial" panose="020B0604020202020204" pitchFamily="34" charset="0"/>
              </a:rPr>
              <a:t>Artificial Intelligence Research Center, National Institute of Advanced Industrial Science and Technology (AIST)</a:t>
            </a:r>
            <a:r>
              <a:rPr lang="en-US" altLang="zh-CN" sz="1200" dirty="0">
                <a:solidFill>
                  <a:schemeClr val="bg1">
                    <a:lumMod val="50000"/>
                  </a:schemeClr>
                </a:solidFill>
                <a:latin typeface="Arial" panose="020B0604020202020204" pitchFamily="34" charset="0"/>
                <a:cs typeface="Arial" panose="020B0604020202020204" pitchFamily="34" charset="0"/>
              </a:rPr>
              <a:t> </a:t>
            </a:r>
            <a:endParaRPr lang="en-US" sz="1200" dirty="0">
              <a:solidFill>
                <a:schemeClr val="bg1">
                  <a:lumMod val="50000"/>
                </a:schemeClr>
              </a:solidFill>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4191" y="181296"/>
            <a:ext cx="2085009" cy="695003"/>
          </a:xfrm>
          <a:prstGeom prst="rect">
            <a:avLst/>
          </a:prstGeom>
        </p:spPr>
      </p:pic>
    </p:spTree>
    <p:extLst>
      <p:ext uri="{BB962C8B-B14F-4D97-AF65-F5344CB8AC3E}">
        <p14:creationId xmlns:p14="http://schemas.microsoft.com/office/powerpoint/2010/main" val="4272270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just"/>
            <a:r>
              <a:rPr lang="en-US" dirty="0">
                <a:latin typeface="Arial" panose="020B0604020202020204" pitchFamily="34" charset="0"/>
                <a:cs typeface="Arial" panose="020B0604020202020204" pitchFamily="34" charset="0"/>
              </a:rPr>
              <a:t>                                         </a:t>
            </a:r>
            <a:fld id="{B6F15528-21DE-4FAA-801E-634DDDAF4B2B}" type="slidenum">
              <a:rPr lang="en-US" smtClean="0">
                <a:latin typeface="Arial" panose="020B0604020202020204" pitchFamily="34" charset="0"/>
                <a:cs typeface="Arial" panose="020B0604020202020204" pitchFamily="34" charset="0"/>
              </a:rPr>
              <a:pPr algn="just"/>
              <a:t>10</a:t>
            </a:fld>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3516" b="100000" l="4688" r="99219">
                        <a14:foregroundMark x1="53906" y1="23828" x2="22656" y2="43359"/>
                        <a14:foregroundMark x1="52344" y1="32813" x2="4688" y2="60938"/>
                        <a14:foregroundMark x1="75000" y1="63281" x2="71094" y2="81250"/>
                        <a14:foregroundMark x1="93750" y1="18750" x2="93750" y2="65234"/>
                        <a14:foregroundMark x1="87891" y1="70703" x2="80078" y2="89453"/>
                        <a14:foregroundMark x1="9766" y1="64844" x2="6250" y2="79688"/>
                        <a14:foregroundMark x1="7031" y1="83594" x2="67188" y2="84375"/>
                        <a14:foregroundMark x1="18359" y1="93359" x2="72656" y2="98828"/>
                        <a14:foregroundMark x1="9375" y1="82813" x2="18359" y2="98828"/>
                        <a14:foregroundMark x1="55078" y1="30859" x2="69531" y2="8203"/>
                        <a14:foregroundMark x1="94531" y1="23047" x2="76563" y2="3516"/>
                      </a14:backgroundRemoval>
                    </a14:imgEffect>
                  </a14:imgLayer>
                </a14:imgProps>
              </a:ext>
              <a:ext uri="{28A0092B-C50C-407E-A947-70E740481C1C}">
                <a14:useLocalDpi xmlns:a14="http://schemas.microsoft.com/office/drawing/2010/main" val="0"/>
              </a:ext>
            </a:extLst>
          </a:blip>
          <a:stretch>
            <a:fillRect/>
          </a:stretch>
        </p:blipFill>
        <p:spPr>
          <a:xfrm>
            <a:off x="5314683" y="1467663"/>
            <a:ext cx="1026027" cy="1026027"/>
          </a:xfrm>
          <a:prstGeom prst="rect">
            <a:avLst/>
          </a:prstGeom>
          <a:ln w="19050">
            <a:solidFill>
              <a:srgbClr val="00B0F0"/>
            </a:solidFill>
          </a:ln>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7656" l="3516" r="95313">
                        <a14:foregroundMark x1="47266" y1="27344" x2="30859" y2="45313"/>
                        <a14:foregroundMark x1="83203" y1="66797" x2="81250" y2="89844"/>
                        <a14:foregroundMark x1="75000" y1="81250" x2="46484" y2="89844"/>
                        <a14:foregroundMark x1="40234" y1="51953" x2="15625" y2="71484"/>
                        <a14:foregroundMark x1="28516" y1="69922" x2="3906" y2="82813"/>
                        <a14:foregroundMark x1="10938" y1="82813" x2="17188" y2="92188"/>
                        <a14:foregroundMark x1="65625" y1="89844" x2="48828" y2="94531"/>
                        <a14:foregroundMark x1="45703" y1="10547" x2="52734" y2="35156"/>
                        <a14:foregroundMark x1="78125" y1="8203" x2="95703" y2="21875"/>
                        <a14:foregroundMark x1="87891" y1="27344" x2="78906" y2="47266"/>
                        <a14:foregroundMark x1="82031" y1="48828" x2="74219" y2="66797"/>
                        <a14:foregroundMark x1="89453" y1="33594" x2="83984" y2="57422"/>
                        <a14:foregroundMark x1="50391" y1="5859" x2="48828" y2="18750"/>
                        <a14:foregroundMark x1="50391" y1="8984" x2="64063" y2="1172"/>
                        <a14:foregroundMark x1="12500" y1="97656" x2="47266" y2="97656"/>
                        <a14:backgroundMark x1="21875" y1="19531" x2="3906" y2="25000"/>
                        <a14:backgroundMark x1="23438" y1="20313" x2="0" y2="33594"/>
                        <a14:backgroundMark x1="25000" y1="30469" x2="0" y2="39063"/>
                      </a14:backgroundRemoval>
                    </a14:imgEffect>
                  </a14:imgLayer>
                </a14:imgProps>
              </a:ext>
              <a:ext uri="{28A0092B-C50C-407E-A947-70E740481C1C}">
                <a14:useLocalDpi xmlns:a14="http://schemas.microsoft.com/office/drawing/2010/main" val="0"/>
              </a:ext>
            </a:extLst>
          </a:blip>
          <a:stretch>
            <a:fillRect/>
          </a:stretch>
        </p:blipFill>
        <p:spPr>
          <a:xfrm>
            <a:off x="3070430" y="1507818"/>
            <a:ext cx="978000" cy="978000"/>
          </a:xfrm>
          <a:prstGeom prst="rect">
            <a:avLst/>
          </a:prstGeom>
          <a:ln w="19050">
            <a:solidFill>
              <a:srgbClr val="00B0F0"/>
            </a:solidFill>
          </a:ln>
        </p:spPr>
      </p:pic>
      <p:pic>
        <p:nvPicPr>
          <p:cNvPr id="7" name="Picture 6"/>
          <p:cNvPicPr>
            <a:picLocks noChangeAspect="1"/>
          </p:cNvPicPr>
          <p:nvPr/>
        </p:nvPicPr>
        <p:blipFill>
          <a:blip r:embed="rId7" cstate="print">
            <a:extLst>
              <a:ext uri="{BEBA8EAE-BF5A-486C-A8C5-ECC9F3942E4B}">
                <a14:imgProps xmlns:a14="http://schemas.microsoft.com/office/drawing/2010/main">
                  <a14:imgLayer r:embed="rId8">
                    <a14:imgEffect>
                      <a14:backgroundRemoval t="8984" b="98047" l="0" r="100000">
                        <a14:foregroundMark x1="16016" y1="85938" x2="35547" y2="85938"/>
                        <a14:foregroundMark x1="63281" y1="76563" x2="50000" y2="98047"/>
                        <a14:foregroundMark x1="69141" y1="72656" x2="66406" y2="75781"/>
                        <a14:foregroundMark x1="93359" y1="69531" x2="81641" y2="81250"/>
                        <a14:foregroundMark x1="91797" y1="62109" x2="78516" y2="82813"/>
                        <a14:foregroundMark x1="95703" y1="54297" x2="90234" y2="74219"/>
                        <a14:foregroundMark x1="49219" y1="42578" x2="12891" y2="51953"/>
                        <a14:foregroundMark x1="35547" y1="36719" x2="1563" y2="44922"/>
                        <a14:foregroundMark x1="76953" y1="22656" x2="31641" y2="40234"/>
                        <a14:foregroundMark x1="72266" y1="24219" x2="99219" y2="21875"/>
                        <a14:foregroundMark x1="91016" y1="18750" x2="77734" y2="20313"/>
                        <a14:foregroundMark x1="88672" y1="18750" x2="99219" y2="17969"/>
                        <a14:foregroundMark x1="12891" y1="88281" x2="3906" y2="60547"/>
                      </a14:backgroundRemoval>
                    </a14:imgEffect>
                  </a14:imgLayer>
                </a14:imgProps>
              </a:ext>
              <a:ext uri="{28A0092B-C50C-407E-A947-70E740481C1C}">
                <a14:useLocalDpi xmlns:a14="http://schemas.microsoft.com/office/drawing/2010/main" val="0"/>
              </a:ext>
            </a:extLst>
          </a:blip>
          <a:stretch>
            <a:fillRect/>
          </a:stretch>
        </p:blipFill>
        <p:spPr>
          <a:xfrm>
            <a:off x="2006802" y="1498863"/>
            <a:ext cx="978000" cy="978000"/>
          </a:xfrm>
          <a:prstGeom prst="rect">
            <a:avLst/>
          </a:prstGeom>
          <a:ln w="19050">
            <a:solidFill>
              <a:srgbClr val="00B0F0"/>
            </a:solidFill>
          </a:ln>
        </p:spPr>
      </p:pic>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25000" r="93359">
                        <a14:foregroundMark x1="37891" y1="38281" x2="38672" y2="53125"/>
                        <a14:foregroundMark x1="39453" y1="12109" x2="41016" y2="61328"/>
                        <a14:foregroundMark x1="38672" y1="45313" x2="29688" y2="77734"/>
                        <a14:foregroundMark x1="41016" y1="57422" x2="25000" y2="92188"/>
                        <a14:foregroundMark x1="82813" y1="77734" x2="63281" y2="99219"/>
                        <a14:foregroundMark x1="29688" y1="87500" x2="34766" y2="99219"/>
                        <a14:foregroundMark x1="76563" y1="10547" x2="92578" y2="35156"/>
                        <a14:foregroundMark x1="73438" y1="47656" x2="87891" y2="75391"/>
                        <a14:foregroundMark x1="77344" y1="45313" x2="83594" y2="65234"/>
                        <a14:foregroundMark x1="72656" y1="39844" x2="93359" y2="56250"/>
                        <a14:foregroundMark x1="92578" y1="33594" x2="89453" y2="44531"/>
                        <a14:foregroundMark x1="72656" y1="6641" x2="64844" y2="0"/>
                        <a14:foregroundMark x1="79688" y1="10547" x2="33203" y2="3516"/>
                      </a14:backgroundRemoval>
                    </a14:imgEffect>
                  </a14:imgLayer>
                </a14:imgProps>
              </a:ext>
              <a:ext uri="{28A0092B-C50C-407E-A947-70E740481C1C}">
                <a14:useLocalDpi xmlns:a14="http://schemas.microsoft.com/office/drawing/2010/main" val="0"/>
              </a:ext>
            </a:extLst>
          </a:blip>
          <a:stretch>
            <a:fillRect/>
          </a:stretch>
        </p:blipFill>
        <p:spPr>
          <a:xfrm>
            <a:off x="4210230" y="1493831"/>
            <a:ext cx="978000" cy="978000"/>
          </a:xfrm>
          <a:prstGeom prst="rect">
            <a:avLst/>
          </a:prstGeom>
          <a:ln w="19050">
            <a:solidFill>
              <a:srgbClr val="00B0F0"/>
            </a:solidFill>
          </a:ln>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9766" b="89844" l="1172" r="100000">
                        <a14:foregroundMark x1="66016" y1="28906" x2="34375" y2="26563"/>
                        <a14:foregroundMark x1="28125" y1="86719" x2="74609" y2="87500"/>
                        <a14:foregroundMark x1="15234" y1="78516" x2="33594" y2="85156"/>
                        <a14:foregroundMark x1="62891" y1="81250" x2="62891" y2="80078"/>
                        <a14:foregroundMark x1="61328" y1="76172" x2="47656" y2="80078"/>
                        <a14:foregroundMark x1="12109" y1="82813" x2="12109" y2="82813"/>
                        <a14:foregroundMark x1="73828" y1="35938" x2="37500" y2="38281"/>
                        <a14:foregroundMark x1="49609" y1="37500" x2="8984" y2="34375"/>
                        <a14:foregroundMark x1="10547" y1="32031" x2="1172" y2="33594"/>
                        <a14:foregroundMark x1="5859" y1="73828" x2="1953" y2="55859"/>
                        <a14:foregroundMark x1="89063" y1="76953" x2="99219" y2="67578"/>
                        <a14:foregroundMark x1="81250" y1="82813" x2="92188" y2="67578"/>
                        <a14:foregroundMark x1="75391" y1="36719" x2="97656" y2="31250"/>
                      </a14:backgroundRemoval>
                    </a14:imgEffect>
                  </a14:imgLayer>
                </a14:imgProps>
              </a:ext>
              <a:ext uri="{28A0092B-C50C-407E-A947-70E740481C1C}">
                <a14:useLocalDpi xmlns:a14="http://schemas.microsoft.com/office/drawing/2010/main" val="0"/>
              </a:ext>
            </a:extLst>
          </a:blip>
          <a:stretch>
            <a:fillRect/>
          </a:stretch>
        </p:blipFill>
        <p:spPr>
          <a:xfrm>
            <a:off x="919116" y="1485423"/>
            <a:ext cx="978006" cy="978006"/>
          </a:xfrm>
          <a:prstGeom prst="rect">
            <a:avLst/>
          </a:prstGeom>
          <a:ln w="19050">
            <a:solidFill>
              <a:srgbClr val="00B0F0"/>
            </a:solidFill>
          </a:ln>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47736" y="1651647"/>
            <a:ext cx="938143" cy="67934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823297" y="5051511"/>
                <a:ext cx="7863503" cy="338554"/>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Rotate the online shoe image  with </a:t>
                </a:r>
                <a14:m>
                  <m:oMath xmlns:m="http://schemas.openxmlformats.org/officeDocument/2006/math">
                    <m:r>
                      <a:rPr lang="en-US" sz="1600" i="1">
                        <a:solidFill>
                          <a:prstClr val="black"/>
                        </a:solidFill>
                        <a:latin typeface="Cambria Math" panose="02040503050406030204" pitchFamily="18" charset="0"/>
                      </a:rPr>
                      <m:t>+20,+40,−20,−40</m:t>
                    </m:r>
                  </m:oMath>
                </a14:m>
                <a:r>
                  <a:rPr lang="en-US" sz="1600" dirty="0">
                    <a:solidFill>
                      <a:prstClr val="black"/>
                    </a:solidFill>
                    <a:latin typeface="Arial" panose="020B0604020202020204" pitchFamily="34" charset="0"/>
                    <a:cs typeface="Arial" panose="020B0604020202020204" pitchFamily="34" charset="0"/>
                  </a:rPr>
                  <a:t> degrees in the training stage</a:t>
                </a:r>
              </a:p>
            </p:txBody>
          </p:sp>
        </mc:Choice>
        <mc:Fallback xmlns="">
          <p:sp>
            <p:nvSpPr>
              <p:cNvPr id="13" name="TextBox 12"/>
              <p:cNvSpPr txBox="1">
                <a:spLocks noRot="1" noChangeAspect="1" noMove="1" noResize="1" noEditPoints="1" noAdjustHandles="1" noChangeArrowheads="1" noChangeShapeType="1" noTextEdit="1"/>
              </p:cNvSpPr>
              <p:nvPr/>
            </p:nvSpPr>
            <p:spPr>
              <a:xfrm>
                <a:off x="823297" y="5051511"/>
                <a:ext cx="7863503" cy="338554"/>
              </a:xfrm>
              <a:prstGeom prst="rect">
                <a:avLst/>
              </a:prstGeom>
              <a:blipFill rotWithShape="0">
                <a:blip r:embed="rId14"/>
                <a:stretch>
                  <a:fillRect l="-388" t="-5455" b="-23636"/>
                </a:stretch>
              </a:blipFill>
            </p:spPr>
            <p:txBody>
              <a:bodyPr/>
              <a:lstStyle/>
              <a:p>
                <a:r>
                  <a:rPr lang="ja-JP" altLang="en-US">
                    <a:noFill/>
                  </a:rPr>
                  <a:t> </a:t>
                </a:r>
              </a:p>
            </p:txBody>
          </p:sp>
        </mc:Fallback>
      </mc:AlternateContent>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96513" y="2647467"/>
            <a:ext cx="832940" cy="1038158"/>
          </a:xfrm>
          <a:prstGeom prst="rect">
            <a:avLst/>
          </a:prstGeom>
        </p:spPr>
      </p:pic>
      <p:pic>
        <p:nvPicPr>
          <p:cNvPr id="15" name="Picture 14"/>
          <p:cNvPicPr>
            <a:picLocks noChangeAspect="1"/>
          </p:cNvPicPr>
          <p:nvPr/>
        </p:nvPicPr>
        <p:blipFill>
          <a:blip r:embed="rId16" cstate="print">
            <a:extLst>
              <a:ext uri="{BEBA8EAE-BF5A-486C-A8C5-ECC9F3942E4B}">
                <a14:imgProps xmlns:a14="http://schemas.microsoft.com/office/drawing/2010/main">
                  <a14:imgLayer r:embed="rId17">
                    <a14:imgEffect>
                      <a14:backgroundRemoval t="7813" b="92969" l="5469" r="98438">
                        <a14:foregroundMark x1="57031" y1="28125" x2="34766" y2="51953"/>
                        <a14:foregroundMark x1="78125" y1="66016" x2="75781" y2="83594"/>
                        <a14:foregroundMark x1="25000" y1="62109" x2="22656" y2="74609"/>
                        <a14:foregroundMark x1="23438" y1="67578" x2="9375" y2="67578"/>
                        <a14:foregroundMark x1="19531" y1="85938" x2="39453" y2="87500"/>
                        <a14:foregroundMark x1="75781" y1="82813" x2="60938" y2="92969"/>
                        <a14:foregroundMark x1="79688" y1="78125" x2="86328" y2="80469"/>
                        <a14:foregroundMark x1="84766" y1="19922" x2="92578" y2="21484"/>
                        <a14:foregroundMark x1="58594" y1="28125" x2="43359" y2="29688"/>
                        <a14:foregroundMark x1="44922" y1="13672" x2="41016" y2="23438"/>
                        <a14:foregroundMark x1="47266" y1="12891" x2="57813" y2="12891"/>
                        <a14:foregroundMark x1="91797" y1="32031" x2="98828" y2="45313"/>
                        <a14:foregroundMark x1="88672" y1="53516" x2="85547" y2="66016"/>
                        <a14:foregroundMark x1="87891" y1="66797" x2="88672" y2="80469"/>
                        <a14:foregroundMark x1="11719" y1="83594" x2="10938" y2="69141"/>
                        <a14:foregroundMark x1="17969" y1="89844" x2="6250" y2="83594"/>
                      </a14:backgroundRemoval>
                    </a14:imgEffect>
                  </a14:imgLayer>
                </a14:imgProps>
              </a:ext>
              <a:ext uri="{28A0092B-C50C-407E-A947-70E740481C1C}">
                <a14:useLocalDpi xmlns:a14="http://schemas.microsoft.com/office/drawing/2010/main" val="0"/>
              </a:ext>
            </a:extLst>
          </a:blip>
          <a:stretch>
            <a:fillRect/>
          </a:stretch>
        </p:blipFill>
        <p:spPr>
          <a:xfrm>
            <a:off x="5317900" y="2647467"/>
            <a:ext cx="978000" cy="978000"/>
          </a:xfrm>
          <a:prstGeom prst="rect">
            <a:avLst/>
          </a:prstGeom>
          <a:ln w="19050">
            <a:solidFill>
              <a:srgbClr val="00B0F0"/>
            </a:solidFill>
          </a:ln>
        </p:spPr>
      </p:pic>
      <p:pic>
        <p:nvPicPr>
          <p:cNvPr id="16" name="Picture 15"/>
          <p:cNvPicPr>
            <a:picLocks noChangeAspect="1"/>
          </p:cNvPicPr>
          <p:nvPr/>
        </p:nvPicPr>
        <p:blipFill>
          <a:blip r:embed="rId18" cstate="print">
            <a:extLst>
              <a:ext uri="{BEBA8EAE-BF5A-486C-A8C5-ECC9F3942E4B}">
                <a14:imgProps xmlns:a14="http://schemas.microsoft.com/office/drawing/2010/main">
                  <a14:imgLayer r:embed="rId19">
                    <a14:imgEffect>
                      <a14:backgroundRemoval t="1563" b="100000" l="12891" r="100000">
                        <a14:foregroundMark x1="49609" y1="32813" x2="47266" y2="62109"/>
                        <a14:foregroundMark x1="46484" y1="32813" x2="21875" y2="73438"/>
                        <a14:foregroundMark x1="29297" y1="74219" x2="14063" y2="90625"/>
                        <a14:foregroundMark x1="58594" y1="94531" x2="23438" y2="96094"/>
                        <a14:foregroundMark x1="84766" y1="78906" x2="60156" y2="85938"/>
                        <a14:foregroundMark x1="81250" y1="51172" x2="81250" y2="83594"/>
                        <a14:foregroundMark x1="80469" y1="82813" x2="46484" y2="96094"/>
                        <a14:foregroundMark x1="83203" y1="13672" x2="91016" y2="48828"/>
                        <a14:foregroundMark x1="75000" y1="8203" x2="87109" y2="16016"/>
                        <a14:foregroundMark x1="73438" y1="7422" x2="42578" y2="5859"/>
                        <a14:foregroundMark x1="46484" y1="11328" x2="28516" y2="16016"/>
                        <a14:foregroundMark x1="34766" y1="25000" x2="33203" y2="49609"/>
                        <a14:foregroundMark x1="92578" y1="72266" x2="91797" y2="55078"/>
                      </a14:backgroundRemoval>
                    </a14:imgEffect>
                  </a14:imgLayer>
                </a14:imgProps>
              </a:ext>
              <a:ext uri="{28A0092B-C50C-407E-A947-70E740481C1C}">
                <a14:useLocalDpi xmlns:a14="http://schemas.microsoft.com/office/drawing/2010/main" val="0"/>
              </a:ext>
            </a:extLst>
          </a:blip>
          <a:stretch>
            <a:fillRect/>
          </a:stretch>
        </p:blipFill>
        <p:spPr>
          <a:xfrm>
            <a:off x="3070430" y="2639021"/>
            <a:ext cx="978000" cy="978000"/>
          </a:xfrm>
          <a:prstGeom prst="rect">
            <a:avLst/>
          </a:prstGeom>
          <a:ln w="19050">
            <a:solidFill>
              <a:srgbClr val="00B0F0"/>
            </a:solidFill>
          </a:ln>
        </p:spPr>
      </p:pic>
      <p:pic>
        <p:nvPicPr>
          <p:cNvPr id="17" name="Picture 16"/>
          <p:cNvPicPr>
            <a:picLocks noChangeAspect="1"/>
          </p:cNvPicPr>
          <p:nvPr/>
        </p:nvPicPr>
        <p:blipFill>
          <a:blip r:embed="rId20" cstate="print">
            <a:extLst>
              <a:ext uri="{BEBA8EAE-BF5A-486C-A8C5-ECC9F3942E4B}">
                <a14:imgProps xmlns:a14="http://schemas.microsoft.com/office/drawing/2010/main">
                  <a14:imgLayer r:embed="rId21">
                    <a14:imgEffect>
                      <a14:backgroundRemoval t="17188" b="94922" l="0" r="100000">
                        <a14:foregroundMark x1="53516" y1="37109" x2="14844" y2="47266"/>
                        <a14:foregroundMark x1="9375" y1="55859" x2="391" y2="57422"/>
                        <a14:foregroundMark x1="7813" y1="79688" x2="14844" y2="82813"/>
                        <a14:foregroundMark x1="70313" y1="82031" x2="55859" y2="84375"/>
                        <a14:foregroundMark x1="15625" y1="87109" x2="52734" y2="87891"/>
                        <a14:foregroundMark x1="85938" y1="61719" x2="82813" y2="94922"/>
                        <a14:foregroundMark x1="54297" y1="87891" x2="79688" y2="85156"/>
                        <a14:foregroundMark x1="56641" y1="29688" x2="34766" y2="51172"/>
                        <a14:foregroundMark x1="83594" y1="19531" x2="1953" y2="18750"/>
                        <a14:foregroundMark x1="94922" y1="29688" x2="99609" y2="39453"/>
                        <a14:foregroundMark x1="94922" y1="59375" x2="90234" y2="66406"/>
                        <a14:foregroundMark x1="91797" y1="21094" x2="78906" y2="15625"/>
                        <a14:foregroundMark x1="75000" y1="19531" x2="58984" y2="14063"/>
                      </a14:backgroundRemoval>
                    </a14:imgEffect>
                  </a14:imgLayer>
                </a14:imgProps>
              </a:ext>
              <a:ext uri="{28A0092B-C50C-407E-A947-70E740481C1C}">
                <a14:useLocalDpi xmlns:a14="http://schemas.microsoft.com/office/drawing/2010/main" val="0"/>
              </a:ext>
            </a:extLst>
          </a:blip>
          <a:stretch>
            <a:fillRect/>
          </a:stretch>
        </p:blipFill>
        <p:spPr>
          <a:xfrm>
            <a:off x="4210230" y="2636968"/>
            <a:ext cx="978000" cy="978000"/>
          </a:xfrm>
          <a:prstGeom prst="rect">
            <a:avLst/>
          </a:prstGeom>
          <a:ln w="19050">
            <a:solidFill>
              <a:srgbClr val="00B0F0"/>
            </a:solidFill>
          </a:ln>
        </p:spPr>
      </p:pic>
      <p:pic>
        <p:nvPicPr>
          <p:cNvPr id="18" name="Picture 17"/>
          <p:cNvPicPr>
            <a:picLocks noChangeAspect="1"/>
          </p:cNvPicPr>
          <p:nvPr/>
        </p:nvPicPr>
        <p:blipFill>
          <a:blip r:embed="rId22" cstate="print">
            <a:extLst>
              <a:ext uri="{BEBA8EAE-BF5A-486C-A8C5-ECC9F3942E4B}">
                <a14:imgProps xmlns:a14="http://schemas.microsoft.com/office/drawing/2010/main">
                  <a14:imgLayer r:embed="rId23">
                    <a14:imgEffect>
                      <a14:backgroundRemoval t="391" b="100000" l="17969" r="100000">
                        <a14:foregroundMark x1="37891" y1="31641" x2="31250" y2="72656"/>
                        <a14:foregroundMark x1="31250" y1="14063" x2="32813" y2="3125"/>
                        <a14:foregroundMark x1="32031" y1="14844" x2="20313" y2="28906"/>
                        <a14:foregroundMark x1="30469" y1="41797" x2="16406" y2="60938"/>
                        <a14:foregroundMark x1="37891" y1="83594" x2="28906" y2="98828"/>
                        <a14:foregroundMark x1="87500" y1="24219" x2="94141" y2="33203"/>
                        <a14:foregroundMark x1="93359" y1="71875" x2="87500" y2="89453"/>
                        <a14:foregroundMark x1="91797" y1="60938" x2="64063" y2="90234"/>
                        <a14:foregroundMark x1="82813" y1="48047" x2="89063" y2="60156"/>
                        <a14:foregroundMark x1="84375" y1="14063" x2="84375" y2="37891"/>
                        <a14:foregroundMark x1="71875" y1="8594" x2="81250" y2="22656"/>
                      </a14:backgroundRemoval>
                    </a14:imgEffect>
                  </a14:imgLayer>
                </a14:imgProps>
              </a:ext>
              <a:ext uri="{28A0092B-C50C-407E-A947-70E740481C1C}">
                <a14:useLocalDpi xmlns:a14="http://schemas.microsoft.com/office/drawing/2010/main" val="0"/>
              </a:ext>
            </a:extLst>
          </a:blip>
          <a:stretch>
            <a:fillRect/>
          </a:stretch>
        </p:blipFill>
        <p:spPr>
          <a:xfrm>
            <a:off x="1986801" y="2636968"/>
            <a:ext cx="978000" cy="978000"/>
          </a:xfrm>
          <a:prstGeom prst="rect">
            <a:avLst/>
          </a:prstGeom>
          <a:ln w="19050">
            <a:solidFill>
              <a:srgbClr val="00B0F0"/>
            </a:solidFill>
          </a:ln>
        </p:spPr>
      </p:pic>
      <p:pic>
        <p:nvPicPr>
          <p:cNvPr id="19" name="Picture 18"/>
          <p:cNvPicPr>
            <a:picLocks noChangeAspect="1"/>
          </p:cNvPicPr>
          <p:nvPr/>
        </p:nvPicPr>
        <p:blipFill>
          <a:blip r:embed="rId24" cstate="print">
            <a:extLst>
              <a:ext uri="{BEBA8EAE-BF5A-486C-A8C5-ECC9F3942E4B}">
                <a14:imgProps xmlns:a14="http://schemas.microsoft.com/office/drawing/2010/main">
                  <a14:imgLayer r:embed="rId25">
                    <a14:imgEffect>
                      <a14:backgroundRemoval t="19531" b="100000" l="0" r="100000">
                        <a14:foregroundMark x1="71484" y1="37109" x2="47656" y2="38672"/>
                        <a14:foregroundMark x1="37500" y1="44141" x2="13672" y2="41797"/>
                        <a14:foregroundMark x1="16797" y1="41797" x2="1172" y2="41797"/>
                        <a14:foregroundMark x1="10547" y1="64063" x2="12891" y2="80469"/>
                        <a14:foregroundMark x1="74609" y1="86328" x2="41406" y2="90234"/>
                        <a14:foregroundMark x1="13672" y1="75781" x2="40625" y2="90234"/>
                        <a14:foregroundMark x1="5078" y1="69531" x2="17578" y2="86328"/>
                        <a14:foregroundMark x1="89063" y1="23438" x2="94531" y2="30078"/>
                        <a14:foregroundMark x1="49609" y1="31641" x2="73047" y2="21094"/>
                        <a14:foregroundMark x1="85938" y1="25781" x2="76563" y2="22656"/>
                        <a14:foregroundMark x1="83594" y1="89453" x2="93750" y2="61719"/>
                        <a14:foregroundMark x1="8203" y1="63281" x2="391" y2="52734"/>
                      </a14:backgroundRemoval>
                    </a14:imgEffect>
                  </a14:imgLayer>
                </a14:imgProps>
              </a:ext>
              <a:ext uri="{28A0092B-C50C-407E-A947-70E740481C1C}">
                <a14:useLocalDpi xmlns:a14="http://schemas.microsoft.com/office/drawing/2010/main" val="0"/>
              </a:ext>
            </a:extLst>
          </a:blip>
          <a:stretch>
            <a:fillRect/>
          </a:stretch>
        </p:blipFill>
        <p:spPr>
          <a:xfrm>
            <a:off x="919116" y="2628995"/>
            <a:ext cx="978000" cy="978000"/>
          </a:xfrm>
          <a:prstGeom prst="rect">
            <a:avLst/>
          </a:prstGeom>
          <a:ln w="19050">
            <a:solidFill>
              <a:srgbClr val="00B0F0"/>
            </a:solidFill>
          </a:ln>
        </p:spPr>
      </p:pic>
      <p:pic>
        <p:nvPicPr>
          <p:cNvPr id="20" name="Picture 1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732571" y="2770910"/>
            <a:ext cx="925815" cy="799536"/>
          </a:xfrm>
          <a:prstGeom prst="rect">
            <a:avLst/>
          </a:prstGeom>
        </p:spPr>
      </p:pic>
      <p:pic>
        <p:nvPicPr>
          <p:cNvPr id="21" name="Picture 2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832538" y="3826213"/>
            <a:ext cx="725883" cy="1026743"/>
          </a:xfrm>
          <a:prstGeom prst="rect">
            <a:avLst/>
          </a:prstGeom>
        </p:spPr>
      </p:pic>
      <p:pic>
        <p:nvPicPr>
          <p:cNvPr id="22" name="Picture 21"/>
          <p:cNvPicPr>
            <a:picLocks noChangeAspect="1"/>
          </p:cNvPicPr>
          <p:nvPr/>
        </p:nvPicPr>
        <p:blipFill>
          <a:blip r:embed="rId28" cstate="print">
            <a:extLst>
              <a:ext uri="{BEBA8EAE-BF5A-486C-A8C5-ECC9F3942E4B}">
                <a14:imgProps xmlns:a14="http://schemas.microsoft.com/office/drawing/2010/main">
                  <a14:imgLayer r:embed="rId29">
                    <a14:imgEffect>
                      <a14:backgroundRemoval t="16797" b="100000" l="391" r="100000">
                        <a14:foregroundMark x1="46484" y1="59766" x2="34766" y2="68359"/>
                        <a14:foregroundMark x1="45703" y1="50000" x2="781" y2="77734"/>
                        <a14:foregroundMark x1="7031" y1="89844" x2="41797" y2="92188"/>
                        <a14:foregroundMark x1="3906" y1="88281" x2="3906" y2="93750"/>
                        <a14:foregroundMark x1="79688" y1="71484" x2="33984" y2="93750"/>
                        <a14:foregroundMark x1="79688" y1="70703" x2="45703" y2="96875"/>
                        <a14:foregroundMark x1="78906" y1="66797" x2="78906" y2="78906"/>
                        <a14:foregroundMark x1="78906" y1="60547" x2="83594" y2="73828"/>
                        <a14:foregroundMark x1="95703" y1="66797" x2="94922" y2="78906"/>
                        <a14:foregroundMark x1="68750" y1="33594" x2="33203" y2="40625"/>
                        <a14:foregroundMark x1="61719" y1="32813" x2="75781" y2="31250"/>
                        <a14:foregroundMark x1="70313" y1="28906" x2="83594" y2="25781"/>
                        <a14:foregroundMark x1="94922" y1="25000" x2="98047" y2="34375"/>
                        <a14:foregroundMark x1="80469" y1="25781" x2="90234" y2="23438"/>
                        <a14:foregroundMark x1="93359" y1="28125" x2="91016" y2="16797"/>
                      </a14:backgroundRemoval>
                    </a14:imgEffect>
                  </a14:imgLayer>
                </a14:imgProps>
              </a:ext>
              <a:ext uri="{28A0092B-C50C-407E-A947-70E740481C1C}">
                <a14:useLocalDpi xmlns:a14="http://schemas.microsoft.com/office/drawing/2010/main" val="0"/>
              </a:ext>
            </a:extLst>
          </a:blip>
          <a:stretch>
            <a:fillRect/>
          </a:stretch>
        </p:blipFill>
        <p:spPr>
          <a:xfrm>
            <a:off x="5317900" y="3879673"/>
            <a:ext cx="978000" cy="978000"/>
          </a:xfrm>
          <a:prstGeom prst="rect">
            <a:avLst/>
          </a:prstGeom>
          <a:ln w="19050">
            <a:solidFill>
              <a:srgbClr val="00B0F0"/>
            </a:solidFill>
          </a:ln>
        </p:spPr>
      </p:pic>
      <p:pic>
        <p:nvPicPr>
          <p:cNvPr id="23" name="Picture 22"/>
          <p:cNvPicPr>
            <a:picLocks noChangeAspect="1"/>
          </p:cNvPicPr>
          <p:nvPr/>
        </p:nvPicPr>
        <p:blipFill>
          <a:blip r:embed="rId30" cstate="print">
            <a:extLst>
              <a:ext uri="{BEBA8EAE-BF5A-486C-A8C5-ECC9F3942E4B}">
                <a14:imgProps xmlns:a14="http://schemas.microsoft.com/office/drawing/2010/main">
                  <a14:imgLayer r:embed="rId31">
                    <a14:imgEffect>
                      <a14:backgroundRemoval t="3516" b="100000" l="0" r="100000">
                        <a14:foregroundMark x1="49609" y1="57422" x2="28125" y2="81250"/>
                        <a14:foregroundMark x1="62500" y1="23438" x2="23438" y2="46484"/>
                        <a14:foregroundMark x1="45703" y1="39453" x2="47266" y2="56641"/>
                        <a14:foregroundMark x1="89453" y1="56641" x2="62500" y2="81250"/>
                        <a14:foregroundMark x1="82813" y1="55078" x2="82813" y2="72656"/>
                        <a14:foregroundMark x1="76563" y1="81250" x2="43359" y2="97266"/>
                        <a14:foregroundMark x1="24219" y1="82813" x2="17188" y2="94141"/>
                        <a14:foregroundMark x1="20313" y1="85938" x2="8594" y2="97266"/>
                        <a14:foregroundMark x1="63281" y1="21094" x2="72656" y2="11719"/>
                        <a14:foregroundMark x1="88672" y1="16406" x2="96484" y2="25781"/>
                        <a14:foregroundMark x1="94922" y1="35547" x2="94922" y2="55859"/>
                        <a14:foregroundMark x1="95703" y1="25781" x2="95703" y2="37891"/>
                        <a14:foregroundMark x1="94141" y1="45703" x2="93359" y2="71094"/>
                        <a14:foregroundMark x1="83594" y1="17969" x2="85156" y2="9375"/>
                        <a14:foregroundMark x1="75781" y1="10938" x2="84375" y2="11719"/>
                        <a14:foregroundMark x1="71875" y1="12500" x2="91016" y2="8594"/>
                      </a14:backgroundRemoval>
                    </a14:imgEffect>
                  </a14:imgLayer>
                </a14:imgProps>
              </a:ext>
              <a:ext uri="{28A0092B-C50C-407E-A947-70E740481C1C}">
                <a14:useLocalDpi xmlns:a14="http://schemas.microsoft.com/office/drawing/2010/main" val="0"/>
              </a:ext>
            </a:extLst>
          </a:blip>
          <a:stretch>
            <a:fillRect/>
          </a:stretch>
        </p:blipFill>
        <p:spPr>
          <a:xfrm>
            <a:off x="4210230" y="3892549"/>
            <a:ext cx="978000" cy="978000"/>
          </a:xfrm>
          <a:prstGeom prst="rect">
            <a:avLst/>
          </a:prstGeom>
          <a:ln w="19050">
            <a:solidFill>
              <a:srgbClr val="00B0F0"/>
            </a:solidFill>
          </a:ln>
        </p:spPr>
      </p:pic>
      <p:pic>
        <p:nvPicPr>
          <p:cNvPr id="24" name="Picture 23"/>
          <p:cNvPicPr>
            <a:picLocks noChangeAspect="1"/>
          </p:cNvPicPr>
          <p:nvPr/>
        </p:nvPicPr>
        <p:blipFill>
          <a:blip r:embed="rId32" cstate="print">
            <a:extLst>
              <a:ext uri="{BEBA8EAE-BF5A-486C-A8C5-ECC9F3942E4B}">
                <a14:imgProps xmlns:a14="http://schemas.microsoft.com/office/drawing/2010/main">
                  <a14:imgLayer r:embed="rId33">
                    <a14:imgEffect>
                      <a14:backgroundRemoval t="25391" b="98438" l="0" r="100000">
                        <a14:foregroundMark x1="40234" y1="49219" x2="43750" y2="56250"/>
                        <a14:foregroundMark x1="43750" y1="56250" x2="15234" y2="66797"/>
                        <a14:foregroundMark x1="30078" y1="59375" x2="2344" y2="58594"/>
                        <a14:foregroundMark x1="62500" y1="35938" x2="98438" y2="35156"/>
                        <a14:foregroundMark x1="53906" y1="41406" x2="31641" y2="57813"/>
                        <a14:foregroundMark x1="56250" y1="38281" x2="52344" y2="53906"/>
                        <a14:foregroundMark x1="60156" y1="34375" x2="40234" y2="39844"/>
                        <a14:foregroundMark x1="67188" y1="74609" x2="89453" y2="74609"/>
                        <a14:foregroundMark x1="76953" y1="71484" x2="48438" y2="88672"/>
                        <a14:foregroundMark x1="46094" y1="92188" x2="11719" y2="83203"/>
                        <a14:foregroundMark x1="2344" y1="79297" x2="11719" y2="81641"/>
                        <a14:foregroundMark x1="94922" y1="70703" x2="80859" y2="98438"/>
                        <a14:foregroundMark x1="77734" y1="78516" x2="71484" y2="92188"/>
                        <a14:foregroundMark x1="72266" y1="92969" x2="71484" y2="98438"/>
                      </a14:backgroundRemoval>
                    </a14:imgEffect>
                  </a14:imgLayer>
                </a14:imgProps>
              </a:ext>
              <a:ext uri="{28A0092B-C50C-407E-A947-70E740481C1C}">
                <a14:useLocalDpi xmlns:a14="http://schemas.microsoft.com/office/drawing/2010/main" val="0"/>
              </a:ext>
            </a:extLst>
          </a:blip>
          <a:stretch>
            <a:fillRect/>
          </a:stretch>
        </p:blipFill>
        <p:spPr>
          <a:xfrm>
            <a:off x="3076427" y="3904487"/>
            <a:ext cx="978000" cy="978000"/>
          </a:xfrm>
          <a:prstGeom prst="rect">
            <a:avLst/>
          </a:prstGeom>
          <a:ln w="19050">
            <a:solidFill>
              <a:srgbClr val="00B0F0"/>
            </a:solidFill>
          </a:ln>
        </p:spPr>
      </p:pic>
      <p:pic>
        <p:nvPicPr>
          <p:cNvPr id="25" name="Picture 24"/>
          <p:cNvPicPr>
            <a:picLocks noChangeAspect="1"/>
          </p:cNvPicPr>
          <p:nvPr/>
        </p:nvPicPr>
        <p:blipFill>
          <a:blip r:embed="rId34" cstate="print">
            <a:extLst>
              <a:ext uri="{BEBA8EAE-BF5A-486C-A8C5-ECC9F3942E4B}">
                <a14:imgProps xmlns:a14="http://schemas.microsoft.com/office/drawing/2010/main">
                  <a14:imgLayer r:embed="rId35">
                    <a14:imgEffect>
                      <a14:backgroundRemoval t="0" b="100000" l="25391" r="100000">
                        <a14:foregroundMark x1="45703" y1="52734" x2="54297" y2="73438"/>
                        <a14:foregroundMark x1="51172" y1="17188" x2="52734" y2="33203"/>
                        <a14:foregroundMark x1="56641" y1="11719" x2="41797" y2="33203"/>
                        <a14:foregroundMark x1="47266" y1="34766" x2="37109" y2="44922"/>
                        <a14:foregroundMark x1="46484" y1="58594" x2="37109" y2="64063"/>
                        <a14:foregroundMark x1="42578" y1="49609" x2="35156" y2="51953"/>
                        <a14:foregroundMark x1="53516" y1="64063" x2="40234" y2="82813"/>
                        <a14:foregroundMark x1="77344" y1="88672" x2="48047" y2="97266"/>
                        <a14:foregroundMark x1="82031" y1="65625" x2="75781" y2="86328"/>
                        <a14:foregroundMark x1="82031" y1="49609" x2="84375" y2="66406"/>
                        <a14:foregroundMark x1="80469" y1="41797" x2="80469" y2="56641"/>
                        <a14:foregroundMark x1="82813" y1="35547" x2="85156" y2="49609"/>
                        <a14:foregroundMark x1="84375" y1="36328" x2="96484" y2="50391"/>
                        <a14:foregroundMark x1="92578" y1="26563" x2="98828" y2="40234"/>
                        <a14:foregroundMark x1="87500" y1="17969" x2="91797" y2="30859"/>
                        <a14:foregroundMark x1="81250" y1="9375" x2="92578" y2="23438"/>
                        <a14:foregroundMark x1="74219" y1="4688" x2="92578" y2="19531"/>
                        <a14:foregroundMark x1="73438" y1="3906" x2="51172" y2="8594"/>
                        <a14:foregroundMark x1="55859" y1="4688" x2="68750" y2="4688"/>
                        <a14:foregroundMark x1="40234" y1="84375" x2="28125" y2="98828"/>
                      </a14:backgroundRemoval>
                    </a14:imgEffect>
                  </a14:imgLayer>
                </a14:imgProps>
              </a:ext>
              <a:ext uri="{28A0092B-C50C-407E-A947-70E740481C1C}">
                <a14:useLocalDpi xmlns:a14="http://schemas.microsoft.com/office/drawing/2010/main" val="0"/>
              </a:ext>
            </a:extLst>
          </a:blip>
          <a:stretch>
            <a:fillRect/>
          </a:stretch>
        </p:blipFill>
        <p:spPr>
          <a:xfrm>
            <a:off x="1986801" y="3907830"/>
            <a:ext cx="978000" cy="978000"/>
          </a:xfrm>
          <a:prstGeom prst="rect">
            <a:avLst/>
          </a:prstGeom>
          <a:ln w="19050">
            <a:solidFill>
              <a:srgbClr val="00B0F0"/>
            </a:solidFill>
          </a:ln>
        </p:spPr>
      </p:pic>
      <p:pic>
        <p:nvPicPr>
          <p:cNvPr id="26" name="Picture 25"/>
          <p:cNvPicPr>
            <a:picLocks noChangeAspect="1"/>
          </p:cNvPicPr>
          <p:nvPr/>
        </p:nvPicPr>
        <p:blipFill>
          <a:blip r:embed="rId36" cstate="print">
            <a:extLst>
              <a:ext uri="{BEBA8EAE-BF5A-486C-A8C5-ECC9F3942E4B}">
                <a14:imgProps xmlns:a14="http://schemas.microsoft.com/office/drawing/2010/main">
                  <a14:imgLayer r:embed="rId37">
                    <a14:imgEffect>
                      <a14:backgroundRemoval t="27344" b="100000" l="0" r="100000">
                        <a14:foregroundMark x1="47656" y1="45703" x2="25781" y2="51172"/>
                        <a14:foregroundMark x1="32813" y1="48828" x2="1172" y2="37109"/>
                        <a14:foregroundMark x1="21094" y1="86328" x2="5078" y2="67188"/>
                        <a14:foregroundMark x1="7422" y1="91797" x2="1172" y2="63281"/>
                        <a14:foregroundMark x1="60547" y1="89453" x2="28125" y2="89453"/>
                        <a14:foregroundMark x1="63672" y1="80469" x2="39063" y2="87109"/>
                        <a14:foregroundMark x1="56641" y1="91016" x2="53516" y2="98828"/>
                        <a14:foregroundMark x1="85156" y1="91797" x2="59766" y2="97266"/>
                        <a14:foregroundMark x1="85938" y1="87891" x2="52734" y2="98047"/>
                        <a14:foregroundMark x1="89844" y1="82031" x2="82813" y2="91016"/>
                        <a14:foregroundMark x1="71484" y1="48828" x2="82031" y2="48828"/>
                        <a14:foregroundMark x1="57422" y1="42578" x2="72266" y2="44141"/>
                        <a14:foregroundMark x1="89844" y1="51953" x2="79688" y2="52734"/>
                        <a14:foregroundMark x1="89063" y1="49609" x2="98438" y2="51953"/>
                        <a14:foregroundMark x1="95313" y1="81250" x2="95313" y2="69531"/>
                      </a14:backgroundRemoval>
                    </a14:imgEffect>
                  </a14:imgLayer>
                </a14:imgProps>
              </a:ext>
              <a:ext uri="{28A0092B-C50C-407E-A947-70E740481C1C}">
                <a14:useLocalDpi xmlns:a14="http://schemas.microsoft.com/office/drawing/2010/main" val="0"/>
              </a:ext>
            </a:extLst>
          </a:blip>
          <a:stretch>
            <a:fillRect/>
          </a:stretch>
        </p:blipFill>
        <p:spPr>
          <a:xfrm>
            <a:off x="919116" y="3907830"/>
            <a:ext cx="978000" cy="978000"/>
          </a:xfrm>
          <a:prstGeom prst="rect">
            <a:avLst/>
          </a:prstGeom>
          <a:ln w="19050">
            <a:solidFill>
              <a:srgbClr val="00B0F0"/>
            </a:solidFill>
          </a:ln>
        </p:spPr>
      </p:pic>
      <p:pic>
        <p:nvPicPr>
          <p:cNvPr id="27" name="Picture 26"/>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599752" y="3944594"/>
            <a:ext cx="928934" cy="848158"/>
          </a:xfrm>
          <a:prstGeom prst="rect">
            <a:avLst/>
          </a:prstGeom>
        </p:spPr>
      </p:pic>
      <p:sp>
        <p:nvSpPr>
          <p:cNvPr id="10" name="TextBox 9"/>
          <p:cNvSpPr txBox="1"/>
          <p:nvPr/>
        </p:nvSpPr>
        <p:spPr>
          <a:xfrm>
            <a:off x="468766" y="978916"/>
            <a:ext cx="5066323"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To conquer Challenge 2:</a:t>
            </a:r>
            <a:r>
              <a:rPr lang="zh-CN" altLang="en-US" b="1"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Rotation Invariance</a:t>
            </a:r>
          </a:p>
        </p:txBody>
      </p:sp>
      <p:pic>
        <p:nvPicPr>
          <p:cNvPr id="29" name="Content Placeholder 3"/>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662611" y="1448935"/>
            <a:ext cx="700744" cy="1081583"/>
          </a:xfrm>
          <a:prstGeom prst="rect">
            <a:avLst/>
          </a:prstGeom>
        </p:spPr>
      </p:pic>
      <p:sp>
        <p:nvSpPr>
          <p:cNvPr id="28" name="Title 1"/>
          <p:cNvSpPr>
            <a:spLocks noGrp="1"/>
          </p:cNvSpPr>
          <p:nvPr>
            <p:ph type="title"/>
          </p:nvPr>
        </p:nvSpPr>
        <p:spPr>
          <a:xfrm>
            <a:off x="457200" y="228865"/>
            <a:ext cx="8229600" cy="952500"/>
          </a:xfrm>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Proposed Method: Viewpoint Invariance</a:t>
            </a:r>
          </a:p>
        </p:txBody>
      </p:sp>
    </p:spTree>
    <p:extLst>
      <p:ext uri="{BB962C8B-B14F-4D97-AF65-F5344CB8AC3E}">
        <p14:creationId xmlns:p14="http://schemas.microsoft.com/office/powerpoint/2010/main" val="1119847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Proposed Method: Retrieval Stage</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253" y="1466967"/>
            <a:ext cx="1078798" cy="1078798"/>
          </a:xfrm>
          <a:prstGeom prst="rect">
            <a:avLst/>
          </a:prstGeom>
        </p:spPr>
      </p:pic>
      <p:sp>
        <p:nvSpPr>
          <p:cNvPr id="16" name="Right Arrow 15"/>
          <p:cNvSpPr/>
          <p:nvPr/>
        </p:nvSpPr>
        <p:spPr>
          <a:xfrm rot="19248027">
            <a:off x="6476815" y="3623265"/>
            <a:ext cx="698896" cy="4237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rot="18777941">
                <a:off x="6349578" y="3474987"/>
                <a:ext cx="508922"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i="1">
                              <a:solidFill>
                                <a:prstClr val="black"/>
                              </a:solidFill>
                              <a:latin typeface="Cambria Math" panose="02040503050406030204" pitchFamily="18" charset="0"/>
                            </a:rPr>
                          </m:ctrlPr>
                        </m:sSubPr>
                        <m:e>
                          <m:r>
                            <a:rPr lang="en-US" sz="1500" i="1">
                              <a:solidFill>
                                <a:prstClr val="black"/>
                              </a:solidFill>
                              <a:latin typeface="Cambria Math" panose="02040503050406030204" pitchFamily="18" charset="0"/>
                            </a:rPr>
                            <m:t>𝑓</m:t>
                          </m:r>
                        </m:e>
                        <m:sub>
                          <m:r>
                            <a:rPr lang="en-US" sz="1500" i="1">
                              <a:solidFill>
                                <a:prstClr val="black"/>
                              </a:solidFill>
                              <a:latin typeface="Cambria Math" panose="02040503050406030204" pitchFamily="18" charset="0"/>
                            </a:rPr>
                            <m:t>𝑅𝑃</m:t>
                          </m:r>
                        </m:sub>
                      </m:sSub>
                    </m:oMath>
                  </m:oMathPara>
                </a14:m>
                <a:endParaRPr lang="en-US" sz="1500" dirty="0">
                  <a:solidFill>
                    <a:prstClr val="black"/>
                  </a:solidFill>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rot="18777941">
                <a:off x="6349578" y="3474987"/>
                <a:ext cx="508922" cy="323165"/>
              </a:xfrm>
              <a:prstGeom prst="rect">
                <a:avLst/>
              </a:prstGeom>
              <a:blipFill rotWithShape="0">
                <a:blip r:embed="rId9"/>
                <a:stretch>
                  <a:fillRect/>
                </a:stretch>
              </a:blipFill>
            </p:spPr>
            <p:txBody>
              <a:bodyPr/>
              <a:lstStyle/>
              <a:p>
                <a:r>
                  <a:rPr lang="en-US">
                    <a:noFill/>
                  </a:rPr>
                  <a:t> </a:t>
                </a:r>
              </a:p>
            </p:txBody>
          </p:sp>
        </mc:Fallback>
      </mc:AlternateContent>
      <p:sp>
        <p:nvSpPr>
          <p:cNvPr id="28" name="Right Arrow 27"/>
          <p:cNvSpPr/>
          <p:nvPr/>
        </p:nvSpPr>
        <p:spPr>
          <a:xfrm>
            <a:off x="2696416" y="3822249"/>
            <a:ext cx="451184" cy="4237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sp>
        <p:nvSpPr>
          <p:cNvPr id="29" name="Right Arrow 28"/>
          <p:cNvSpPr/>
          <p:nvPr/>
        </p:nvSpPr>
        <p:spPr>
          <a:xfrm>
            <a:off x="2699247" y="1737819"/>
            <a:ext cx="451184" cy="4237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sp>
        <p:nvSpPr>
          <p:cNvPr id="25" name="Rounded Rectangle 24"/>
          <p:cNvSpPr/>
          <p:nvPr/>
        </p:nvSpPr>
        <p:spPr>
          <a:xfrm>
            <a:off x="3539040" y="3702709"/>
            <a:ext cx="2752508" cy="651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Arial" panose="020B0604020202020204" pitchFamily="34" charset="0"/>
                <a:cs typeface="Arial" panose="020B0604020202020204" pitchFamily="34" charset="0"/>
              </a:rPr>
              <a:t>Region Proposal Based CNN</a:t>
            </a:r>
          </a:p>
          <a:p>
            <a:pPr algn="ctr"/>
            <a:r>
              <a:rPr lang="en-US" sz="1500" dirty="0">
                <a:solidFill>
                  <a:prstClr val="black"/>
                </a:solidFill>
                <a:latin typeface="Arial" panose="020B0604020202020204" pitchFamily="34" charset="0"/>
                <a:cs typeface="Arial" panose="020B0604020202020204" pitchFamily="34" charset="0"/>
              </a:rPr>
              <a:t>(RP-CNN)</a:t>
            </a:r>
          </a:p>
        </p:txBody>
      </p:sp>
      <p:sp>
        <p:nvSpPr>
          <p:cNvPr id="30" name="Rounded Rectangle 29"/>
          <p:cNvSpPr/>
          <p:nvPr/>
        </p:nvSpPr>
        <p:spPr>
          <a:xfrm>
            <a:off x="3539040" y="1661617"/>
            <a:ext cx="2752508" cy="6523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latin typeface="Arial" panose="020B0604020202020204" pitchFamily="34" charset="0"/>
                <a:cs typeface="Arial" panose="020B0604020202020204" pitchFamily="34" charset="0"/>
              </a:rPr>
              <a:t>Whole Image Based CNN</a:t>
            </a:r>
          </a:p>
          <a:p>
            <a:pPr algn="ctr"/>
            <a:r>
              <a:rPr lang="en-US" sz="1500" dirty="0">
                <a:solidFill>
                  <a:prstClr val="black"/>
                </a:solidFill>
                <a:latin typeface="Arial" panose="020B0604020202020204" pitchFamily="34" charset="0"/>
                <a:cs typeface="Arial" panose="020B0604020202020204" pitchFamily="34" charset="0"/>
              </a:rPr>
              <a:t>(WI-CNN)</a:t>
            </a:r>
          </a:p>
        </p:txBody>
      </p:sp>
      <p:grpSp>
        <p:nvGrpSpPr>
          <p:cNvPr id="10" name="Group 9"/>
          <p:cNvGrpSpPr/>
          <p:nvPr/>
        </p:nvGrpSpPr>
        <p:grpSpPr>
          <a:xfrm>
            <a:off x="3901451" y="2365747"/>
            <a:ext cx="1905001" cy="1077899"/>
            <a:chOff x="6142117" y="845826"/>
            <a:chExt cx="2838179" cy="1490302"/>
          </a:xfrm>
        </p:grpSpPr>
        <p:pic>
          <p:nvPicPr>
            <p:cNvPr id="26"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24926" y="849789"/>
              <a:ext cx="576102" cy="814883"/>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37790" y="903349"/>
              <a:ext cx="731140" cy="667562"/>
            </a:xfrm>
            <a:prstGeom prst="rect">
              <a:avLst/>
            </a:prstGeom>
          </p:spPr>
        </p:pic>
        <p:pic>
          <p:nvPicPr>
            <p:cNvPr id="31" name="Content Placeholder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42834" y="975378"/>
              <a:ext cx="561132" cy="866095"/>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19858" y="1608951"/>
              <a:ext cx="826096" cy="598208"/>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54162" y="892617"/>
              <a:ext cx="551725" cy="687660"/>
            </a:xfrm>
            <a:prstGeom prst="rect">
              <a:avLst/>
            </a:prstGeom>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16509" y="1636044"/>
              <a:ext cx="815755" cy="579371"/>
            </a:xfrm>
            <a:prstGeom prst="rect">
              <a:avLst/>
            </a:prstGeom>
          </p:spPr>
        </p:pic>
        <p:pic>
          <p:nvPicPr>
            <p:cNvPr id="38" name="Picture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00401" y="1620478"/>
              <a:ext cx="708190" cy="708189"/>
            </a:xfrm>
            <a:prstGeom prst="rect">
              <a:avLst/>
            </a:prstGeom>
            <a:ln w="19050">
              <a:noFill/>
            </a:ln>
          </p:spPr>
        </p:pic>
        <p:sp>
          <p:nvSpPr>
            <p:cNvPr id="41" name="Rounded Rectangle 40"/>
            <p:cNvSpPr/>
            <p:nvPr/>
          </p:nvSpPr>
          <p:spPr>
            <a:xfrm>
              <a:off x="6142117" y="845826"/>
              <a:ext cx="2838179" cy="1490302"/>
            </a:xfrm>
            <a:prstGeom prst="roundRect">
              <a:avLst>
                <a:gd name="adj" fmla="val 9579"/>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grpSp>
      <p:grpSp>
        <p:nvGrpSpPr>
          <p:cNvPr id="42" name="Group 41"/>
          <p:cNvGrpSpPr/>
          <p:nvPr/>
        </p:nvGrpSpPr>
        <p:grpSpPr>
          <a:xfrm>
            <a:off x="3814287" y="4381500"/>
            <a:ext cx="2079328" cy="1094660"/>
            <a:chOff x="4424903" y="1037532"/>
            <a:chExt cx="3226104" cy="1678111"/>
          </a:xfrm>
        </p:grpSpPr>
        <p:pic>
          <p:nvPicPr>
            <p:cNvPr id="51" name="Picture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80377" y="1877524"/>
              <a:ext cx="838116" cy="838117"/>
            </a:xfrm>
            <a:prstGeom prst="rect">
              <a:avLst/>
            </a:prstGeom>
            <a:ln w="28575">
              <a:noFill/>
            </a:ln>
          </p:spPr>
        </p:pic>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90364" y="1925046"/>
              <a:ext cx="708259" cy="708260"/>
            </a:xfrm>
            <a:prstGeom prst="rect">
              <a:avLst/>
            </a:prstGeom>
            <a:ln w="19050">
              <a:noFill/>
            </a:ln>
          </p:spPr>
        </p:pic>
        <p:pic>
          <p:nvPicPr>
            <p:cNvPr id="44" name="Picture 4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800" y="1841186"/>
              <a:ext cx="734236" cy="734236"/>
            </a:xfrm>
            <a:prstGeom prst="rect">
              <a:avLst/>
            </a:prstGeom>
            <a:ln w="19050">
              <a:noFill/>
            </a:ln>
          </p:spPr>
        </p:pic>
        <p:sp>
          <p:nvSpPr>
            <p:cNvPr id="48" name="Rounded Rectangle 47"/>
            <p:cNvSpPr/>
            <p:nvPr/>
          </p:nvSpPr>
          <p:spPr>
            <a:xfrm>
              <a:off x="4424903" y="1037532"/>
              <a:ext cx="3226104" cy="1678111"/>
            </a:xfrm>
            <a:prstGeom prst="roundRect">
              <a:avLst>
                <a:gd name="adj" fmla="val 1110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pic>
          <p:nvPicPr>
            <p:cNvPr id="49" name="Picture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47864" y="1162558"/>
              <a:ext cx="773992" cy="773993"/>
            </a:xfrm>
            <a:prstGeom prst="rect">
              <a:avLst/>
            </a:prstGeom>
            <a:ln w="28575">
              <a:noFill/>
            </a:ln>
          </p:spPr>
        </p:pic>
        <p:pic>
          <p:nvPicPr>
            <p:cNvPr id="50" name="Picture 4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208655" y="1898784"/>
              <a:ext cx="683581" cy="683581"/>
            </a:xfrm>
            <a:prstGeom prst="rect">
              <a:avLst/>
            </a:prstGeom>
            <a:ln w="28575">
              <a:noFill/>
            </a:ln>
          </p:spPr>
        </p:pic>
        <p:pic>
          <p:nvPicPr>
            <p:cNvPr id="52" name="Picture 5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58510" y="1189352"/>
              <a:ext cx="679445" cy="679446"/>
            </a:xfrm>
            <a:prstGeom prst="rect">
              <a:avLst/>
            </a:prstGeom>
          </p:spPr>
        </p:pic>
        <p:pic>
          <p:nvPicPr>
            <p:cNvPr id="53" name="Picture 5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595079" y="1158295"/>
              <a:ext cx="755790" cy="755790"/>
            </a:xfrm>
            <a:prstGeom prst="rect">
              <a:avLst/>
            </a:prstGeom>
          </p:spPr>
        </p:pic>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980437" y="1074642"/>
              <a:ext cx="729433" cy="729434"/>
            </a:xfrm>
            <a:prstGeom prst="rect">
              <a:avLst/>
            </a:prstGeom>
          </p:spPr>
        </p:pic>
      </p:grpSp>
      <p:sp>
        <p:nvSpPr>
          <p:cNvPr id="55" name="TextBox 54"/>
          <p:cNvSpPr txBox="1"/>
          <p:nvPr/>
        </p:nvSpPr>
        <p:spPr>
          <a:xfrm>
            <a:off x="419268" y="950733"/>
            <a:ext cx="4797019"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 To conquer Challenge 3:</a:t>
            </a:r>
            <a:r>
              <a:rPr lang="zh-CN" altLang="en-US" b="1"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Scale Invariance</a:t>
            </a:r>
          </a:p>
        </p:txBody>
      </p:sp>
      <p:sp>
        <p:nvSpPr>
          <p:cNvPr id="59" name="Right Arrow 58"/>
          <p:cNvSpPr/>
          <p:nvPr/>
        </p:nvSpPr>
        <p:spPr>
          <a:xfrm rot="2754149">
            <a:off x="6530833" y="2023947"/>
            <a:ext cx="676018" cy="42374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1" name="TextBox 60"/>
              <p:cNvSpPr txBox="1"/>
              <p:nvPr/>
            </p:nvSpPr>
            <p:spPr>
              <a:xfrm rot="2970552">
                <a:off x="6773271" y="1734021"/>
                <a:ext cx="518155"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i="1">
                              <a:solidFill>
                                <a:prstClr val="black"/>
                              </a:solidFill>
                              <a:latin typeface="Cambria Math" panose="02040503050406030204" pitchFamily="18" charset="0"/>
                            </a:rPr>
                          </m:ctrlPr>
                        </m:sSubPr>
                        <m:e>
                          <m:r>
                            <a:rPr lang="en-US" sz="1500" i="1">
                              <a:solidFill>
                                <a:prstClr val="black"/>
                              </a:solidFill>
                              <a:latin typeface="Cambria Math" panose="02040503050406030204" pitchFamily="18" charset="0"/>
                            </a:rPr>
                            <m:t>𝑓</m:t>
                          </m:r>
                        </m:e>
                        <m:sub>
                          <m:r>
                            <a:rPr lang="en-US" sz="1500" i="1">
                              <a:solidFill>
                                <a:prstClr val="black"/>
                              </a:solidFill>
                              <a:latin typeface="Cambria Math" panose="02040503050406030204" pitchFamily="18" charset="0"/>
                            </a:rPr>
                            <m:t>𝑊𝐼</m:t>
                          </m:r>
                        </m:sub>
                      </m:sSub>
                    </m:oMath>
                  </m:oMathPara>
                </a14:m>
                <a:endParaRPr lang="en-US" sz="1500" dirty="0">
                  <a:solidFill>
                    <a:prstClr val="black"/>
                  </a:solidFill>
                  <a:latin typeface="Arial" panose="020B0604020202020204" pitchFamily="34" charset="0"/>
                  <a:cs typeface="Arial" panose="020B0604020202020204" pitchFamily="34"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rot="2970552">
                <a:off x="6773271" y="1734021"/>
                <a:ext cx="518155" cy="323165"/>
              </a:xfrm>
              <a:prstGeom prst="rect">
                <a:avLst/>
              </a:prstGeom>
              <a:blipFill>
                <a:blip r:embed="rId25"/>
                <a:stretch>
                  <a:fillRect l="-1031"/>
                </a:stretch>
              </a:blipFill>
            </p:spPr>
            <p:txBody>
              <a:bodyPr/>
              <a:lstStyle/>
              <a:p>
                <a:r>
                  <a:rPr lang="ja-JP" altLang="en-US">
                    <a:noFill/>
                  </a:rPr>
                  <a:t> </a:t>
                </a:r>
              </a:p>
            </p:txBody>
          </p:sp>
        </mc:Fallback>
      </mc:AlternateContent>
      <p:sp>
        <p:nvSpPr>
          <p:cNvPr id="11" name="Rectangle 10"/>
          <p:cNvSpPr/>
          <p:nvPr/>
        </p:nvSpPr>
        <p:spPr>
          <a:xfrm>
            <a:off x="7390706" y="2025585"/>
            <a:ext cx="270000" cy="11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92626" y="3175082"/>
            <a:ext cx="270000" cy="115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Content Placeholder 3"/>
          <p:cNvPicPr>
            <a:picLocks noGrp="1" noChangeAspect="1"/>
          </p:cNvPicPr>
          <p:nvPr>
            <p:ph idx="1"/>
          </p:nvPr>
        </p:nvPicPr>
        <p:blipFill>
          <a:blip r:embed="rId26" cstate="print">
            <a:extLst>
              <a:ext uri="{28A0092B-C50C-407E-A947-70E740481C1C}">
                <a14:useLocalDpi xmlns:a14="http://schemas.microsoft.com/office/drawing/2010/main" val="0"/>
              </a:ext>
            </a:extLst>
          </a:blip>
          <a:stretch>
            <a:fillRect/>
          </a:stretch>
        </p:blipFill>
        <p:spPr>
          <a:xfrm>
            <a:off x="1703641" y="3692637"/>
            <a:ext cx="827795" cy="795333"/>
          </a:xfrm>
        </p:spPr>
      </p:pic>
      <p:pic>
        <p:nvPicPr>
          <p:cNvPr id="46" name="Picture 4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63903" y="3749834"/>
            <a:ext cx="775641" cy="686143"/>
          </a:xfrm>
          <a:prstGeom prst="rect">
            <a:avLst/>
          </a:prstGeom>
        </p:spPr>
      </p:pic>
      <p:pic>
        <p:nvPicPr>
          <p:cNvPr id="47" name="Picture 4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277835" y="3741369"/>
            <a:ext cx="366361" cy="694608"/>
          </a:xfrm>
          <a:prstGeom prst="rect">
            <a:avLst/>
          </a:prstGeom>
        </p:spPr>
      </p:pic>
      <p:sp>
        <p:nvSpPr>
          <p:cNvPr id="56" name="Rectangle 55"/>
          <p:cNvSpPr/>
          <p:nvPr/>
        </p:nvSpPr>
        <p:spPr>
          <a:xfrm>
            <a:off x="413037" y="3644930"/>
            <a:ext cx="2163016" cy="86724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103522" y="2563272"/>
            <a:ext cx="12586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Query image </a:t>
            </a:r>
          </a:p>
        </p:txBody>
      </p:sp>
      <p:sp>
        <p:nvSpPr>
          <p:cNvPr id="58" name="TextBox 57"/>
          <p:cNvSpPr txBox="1"/>
          <p:nvPr/>
        </p:nvSpPr>
        <p:spPr>
          <a:xfrm>
            <a:off x="228600" y="4533900"/>
            <a:ext cx="259013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Top-3 scored region proposals</a:t>
            </a:r>
          </a:p>
        </p:txBody>
      </p:sp>
    </p:spTree>
    <p:extLst>
      <p:ext uri="{BB962C8B-B14F-4D97-AF65-F5344CB8AC3E}">
        <p14:creationId xmlns:p14="http://schemas.microsoft.com/office/powerpoint/2010/main" val="1742254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a:solidFill>
                  <a:srgbClr val="C00000"/>
                </a:solidFill>
                <a:latin typeface="Arial" panose="020B0604020202020204" pitchFamily="34" charset="0"/>
                <a:cs typeface="Arial" panose="020B0604020202020204" pitchFamily="34" charset="0"/>
              </a:rPr>
              <a:t/>
            </a:r>
            <a:br>
              <a:rPr lang="en-US" sz="2700" b="1" dirty="0">
                <a:solidFill>
                  <a:srgbClr val="C00000"/>
                </a:solidFill>
                <a:latin typeface="Arial" panose="020B0604020202020204" pitchFamily="34" charset="0"/>
                <a:cs typeface="Arial" panose="020B0604020202020204" pitchFamily="34" charset="0"/>
              </a:rPr>
            </a:br>
            <a:r>
              <a:rPr lang="en-US" sz="2700" b="1" dirty="0">
                <a:solidFill>
                  <a:srgbClr val="C00000"/>
                </a:solidFill>
                <a:latin typeface="Arial" panose="020B0604020202020204" pitchFamily="34" charset="0"/>
                <a:cs typeface="Arial" panose="020B0604020202020204" pitchFamily="34" charset="0"/>
              </a:rPr>
              <a:t>How to Generate the High-Quality Region Proposal</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5499" y="772950"/>
                <a:ext cx="8229600" cy="3771636"/>
              </a:xfrm>
            </p:spPr>
            <p:txBody>
              <a:bodyPr>
                <a:normAutofit/>
              </a:bodyPr>
              <a:lstStyle/>
              <a:p>
                <a:pPr>
                  <a:buFont typeface="Wingdings" panose="05000000000000000000" pitchFamily="2" charset="2"/>
                  <a:buChar char="q"/>
                </a:pPr>
                <a:r>
                  <a:rPr lang="en-US" sz="1800" b="1" dirty="0">
                    <a:latin typeface="Arial" panose="020B0604020202020204" pitchFamily="34" charset="0"/>
                    <a:cs typeface="Arial" panose="020B0604020202020204" pitchFamily="34" charset="0"/>
                  </a:rPr>
                  <a:t>High-Quality Region Proposal</a:t>
                </a:r>
              </a:p>
              <a:p>
                <a:pPr marL="0" indent="0">
                  <a:buNone/>
                </a:pPr>
                <a:r>
                  <a:rPr lang="en-US" sz="1800" b="1" dirty="0">
                    <a:solidFill>
                      <a:srgbClr val="00B0F0"/>
                    </a:solidFill>
                    <a:latin typeface="Arial" panose="020B0604020202020204" pitchFamily="34" charset="0"/>
                    <a:cs typeface="Arial" panose="020B0604020202020204" pitchFamily="34" charset="0"/>
                  </a:rPr>
                  <a:t>     </a:t>
                </a:r>
                <a:r>
                  <a:rPr lang="en-US" sz="1400" b="1" dirty="0">
                    <a:solidFill>
                      <a:srgbClr val="00B0F0"/>
                    </a:solidFill>
                    <a:latin typeface="Arial" panose="020B0604020202020204" pitchFamily="34" charset="0"/>
                    <a:cs typeface="Arial" panose="020B0604020202020204" pitchFamily="34" charset="0"/>
                  </a:rPr>
                  <a:t>The localization of shoes</a:t>
                </a:r>
                <a:r>
                  <a:rPr lang="en-US" altLang="en-US" sz="1400" dirty="0">
                    <a:solidFill>
                      <a:srgbClr val="00B0F0"/>
                    </a:solidFill>
                    <a:ea typeface="Cambria Math" panose="02040503050406030204" pitchFamily="18" charset="0"/>
                    <a:cs typeface="Arial" panose="020B0604020202020204" pitchFamily="34" charset="0"/>
                  </a:rPr>
                  <a:t> </a:t>
                </a:r>
                <a14:m>
                  <m:oMath xmlns:m="http://schemas.openxmlformats.org/officeDocument/2006/math">
                    <m:r>
                      <a:rPr lang="en-US" altLang="en-US" sz="1400" i="1">
                        <a:latin typeface="Cambria Math" panose="02040503050406030204" pitchFamily="18" charset="0"/>
                        <a:ea typeface="Cambria Math" panose="02040503050406030204" pitchFamily="18" charset="0"/>
                        <a:cs typeface="Arial" panose="020B0604020202020204" pitchFamily="34" charset="0"/>
                      </a:rPr>
                      <m:t>⇔</m:t>
                    </m:r>
                  </m:oMath>
                </a14:m>
                <a:r>
                  <a:rPr lang="en-US" sz="1400" b="1" dirty="0">
                    <a:latin typeface="Arial" panose="020B0604020202020204" pitchFamily="34" charset="0"/>
                    <a:cs typeface="Arial" panose="020B0604020202020204" pitchFamily="34" charset="0"/>
                  </a:rPr>
                  <a:t> </a:t>
                </a:r>
                <a:r>
                  <a:rPr lang="en-US" sz="1400" b="1" dirty="0">
                    <a:solidFill>
                      <a:srgbClr val="00B050"/>
                    </a:solidFill>
                    <a:latin typeface="Arial" panose="020B0604020202020204" pitchFamily="34" charset="0"/>
                    <a:cs typeface="Arial" panose="020B0604020202020204" pitchFamily="34" charset="0"/>
                  </a:rPr>
                  <a:t>top-scored region proposal selection</a:t>
                </a:r>
              </a:p>
              <a:p>
                <a:pPr lvl="1">
                  <a:buFont typeface="Wingdings" panose="05000000000000000000" pitchFamily="2" charset="2"/>
                  <a:buChar char="§"/>
                </a:pPr>
                <a:endParaRPr lang="en-US" sz="1400" b="1" dirty="0">
                  <a:solidFill>
                    <a:srgbClr val="00B050"/>
                  </a:solidFill>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1400" b="1"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1800" b="1"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1800" b="1"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1800" b="1"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1800" b="1"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1800" b="1"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5499" y="772950"/>
                <a:ext cx="8229600" cy="3771636"/>
              </a:xfrm>
              <a:blipFill>
                <a:blip r:embed="rId3"/>
                <a:stretch>
                  <a:fillRect l="-444" t="-969"/>
                </a:stretch>
              </a:blipFill>
            </p:spPr>
            <p:txBody>
              <a:bodyPr/>
              <a:lstStyle/>
              <a:p>
                <a:r>
                  <a:rPr lang="ja-JP" alt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Rectangle 5"/>
          <p:cNvSpPr/>
          <p:nvPr/>
        </p:nvSpPr>
        <p:spPr>
          <a:xfrm>
            <a:off x="445499" y="5311719"/>
            <a:ext cx="8348420" cy="400110"/>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[1] C. </a:t>
            </a:r>
            <a:r>
              <a:rPr lang="en-US" sz="1000" dirty="0" err="1">
                <a:latin typeface="Arial" panose="020B0604020202020204" pitchFamily="34" charset="0"/>
                <a:cs typeface="Arial" panose="020B0604020202020204" pitchFamily="34" charset="0"/>
              </a:rPr>
              <a:t>Zitnick</a:t>
            </a:r>
            <a:r>
              <a:rPr lang="en-US" sz="1000" dirty="0">
                <a:latin typeface="Arial" panose="020B0604020202020204" pitchFamily="34" charset="0"/>
                <a:cs typeface="Arial" panose="020B0604020202020204" pitchFamily="34" charset="0"/>
              </a:rPr>
              <a:t> and P. Dollar, Edge boxes: Locating object proposals from edges, ECCV 14</a:t>
            </a:r>
          </a:p>
          <a:p>
            <a:r>
              <a:rPr lang="en-US" sz="1000" dirty="0">
                <a:latin typeface="Arial" panose="020B0604020202020204" pitchFamily="34" charset="0"/>
                <a:cs typeface="Arial" panose="020B0604020202020204" pitchFamily="34" charset="0"/>
              </a:rPr>
              <a:t>[2] P. </a:t>
            </a:r>
            <a:r>
              <a:rPr lang="en-US" sz="1000" dirty="0" err="1">
                <a:latin typeface="Arial" panose="020B0604020202020204" pitchFamily="34" charset="0"/>
                <a:cs typeface="Arial" panose="020B0604020202020204" pitchFamily="34" charset="0"/>
              </a:rPr>
              <a:t>Felzenszwalb</a:t>
            </a:r>
            <a:r>
              <a:rPr lang="en-US" sz="1000" dirty="0">
                <a:latin typeface="Arial" panose="020B0604020202020204" pitchFamily="34" charset="0"/>
                <a:cs typeface="Arial" panose="020B0604020202020204" pitchFamily="34" charset="0"/>
              </a:rPr>
              <a:t> et al., Object detection with discriminatively trained part-based models, TPAMI 10</a:t>
            </a:r>
          </a:p>
        </p:txBody>
      </p:sp>
      <p:grpSp>
        <p:nvGrpSpPr>
          <p:cNvPr id="31" name="Group 25"/>
          <p:cNvGrpSpPr>
            <a:grpSpLocks/>
          </p:cNvGrpSpPr>
          <p:nvPr/>
        </p:nvGrpSpPr>
        <p:grpSpPr bwMode="auto">
          <a:xfrm>
            <a:off x="581325" y="1558009"/>
            <a:ext cx="8292928" cy="1371464"/>
            <a:chOff x="49774" y="1918505"/>
            <a:chExt cx="9013484" cy="1635369"/>
          </a:xfrm>
        </p:grpSpPr>
        <p:pic>
          <p:nvPicPr>
            <p:cNvPr id="68"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4" y="2117046"/>
              <a:ext cx="864731" cy="92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4"/>
            <p:cNvSpPr txBox="1">
              <a:spLocks noChangeArrowheads="1"/>
            </p:cNvSpPr>
            <p:nvPr/>
          </p:nvSpPr>
          <p:spPr bwMode="auto">
            <a:xfrm>
              <a:off x="928682" y="2171961"/>
              <a:ext cx="953378" cy="30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600" b="1" dirty="0" err="1">
                  <a:cs typeface="Arial" panose="020B0604020202020204" pitchFamily="34" charset="0"/>
                </a:rPr>
                <a:t>Edgebox</a:t>
              </a:r>
              <a:r>
                <a:rPr lang="en-US" altLang="en-US" sz="1050" b="1" baseline="30000" dirty="0">
                  <a:cs typeface="Arial" panose="020B0604020202020204" pitchFamily="34" charset="0"/>
                </a:rPr>
                <a:t>[1]</a:t>
              </a:r>
              <a:endParaRPr lang="en-US" altLang="en-US" sz="1600" b="1" baseline="30000" dirty="0">
                <a:cs typeface="Arial" panose="020B0604020202020204" pitchFamily="34" charset="0"/>
              </a:endParaRPr>
            </a:p>
          </p:txBody>
        </p:sp>
        <p:grpSp>
          <p:nvGrpSpPr>
            <p:cNvPr id="71" name="Group 11"/>
            <p:cNvGrpSpPr>
              <a:grpSpLocks/>
            </p:cNvGrpSpPr>
            <p:nvPr/>
          </p:nvGrpSpPr>
          <p:grpSpPr bwMode="auto">
            <a:xfrm>
              <a:off x="1844379" y="1918505"/>
              <a:ext cx="4242499" cy="1635369"/>
              <a:chOff x="2382773" y="2926691"/>
              <a:chExt cx="4242499" cy="1635369"/>
            </a:xfrm>
          </p:grpSpPr>
          <p:sp>
            <p:nvSpPr>
              <p:cNvPr id="78" name="Rounded Rectangle 77"/>
              <p:cNvSpPr/>
              <p:nvPr/>
            </p:nvSpPr>
            <p:spPr>
              <a:xfrm>
                <a:off x="2382773" y="2926691"/>
                <a:ext cx="4242499" cy="1635369"/>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pic>
            <p:nvPicPr>
              <p:cNvPr id="79"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6038" y="3059984"/>
                <a:ext cx="857687" cy="56104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80"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5748" y="3068338"/>
                <a:ext cx="565152" cy="62290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81"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1649" y="3033449"/>
                <a:ext cx="482512" cy="67627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82" name="Pictur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1941" y="3780888"/>
                <a:ext cx="619755" cy="72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4032" y="3773490"/>
                <a:ext cx="456172" cy="72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4975" y="3847723"/>
                <a:ext cx="518750" cy="57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0106" y="3774116"/>
                <a:ext cx="463866" cy="6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14034" y="3828397"/>
                <a:ext cx="671170" cy="60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2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66247" y="2988170"/>
                <a:ext cx="375753" cy="70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34852" y="2975133"/>
                <a:ext cx="653689" cy="65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4514" y="3791795"/>
                <a:ext cx="420350" cy="66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TextBox 5"/>
            <p:cNvSpPr txBox="1">
              <a:spLocks noChangeArrowheads="1"/>
            </p:cNvSpPr>
            <p:nvPr/>
          </p:nvSpPr>
          <p:spPr bwMode="auto">
            <a:xfrm>
              <a:off x="5778689" y="2258343"/>
              <a:ext cx="367970" cy="33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800" b="1" dirty="0">
                  <a:cs typeface="Arial" panose="020B0604020202020204" pitchFamily="34" charset="0"/>
                </a:rPr>
                <a:t>…</a:t>
              </a:r>
            </a:p>
          </p:txBody>
        </p:sp>
        <p:sp>
          <p:nvSpPr>
            <p:cNvPr id="74" name="Rounded Rectangle 10"/>
            <p:cNvSpPr>
              <a:spLocks noChangeArrowheads="1"/>
            </p:cNvSpPr>
            <p:nvPr/>
          </p:nvSpPr>
          <p:spPr bwMode="auto">
            <a:xfrm>
              <a:off x="6954638" y="2312720"/>
              <a:ext cx="986103" cy="758086"/>
            </a:xfrm>
            <a:prstGeom prst="roundRect">
              <a:avLst>
                <a:gd name="adj" fmla="val 16667"/>
              </a:avLst>
            </a:prstGeom>
            <a:solidFill>
              <a:srgbClr val="C00000"/>
            </a:solidFill>
            <a:ln w="9525" algn="ctr">
              <a:noFill/>
              <a:round/>
              <a:headEnd/>
              <a:tailEnd/>
            </a:ln>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dirty="0">
                  <a:solidFill>
                    <a:schemeClr val="bg1"/>
                  </a:solidFill>
                  <a:cs typeface="Arial" panose="020B0604020202020204" pitchFamily="34" charset="0"/>
                </a:rPr>
                <a:t>Score </a:t>
              </a:r>
            </a:p>
            <a:p>
              <a:pPr algn="ctr"/>
              <a:r>
                <a:rPr lang="en-US" altLang="en-US" sz="1800" b="1" dirty="0">
                  <a:solidFill>
                    <a:schemeClr val="bg1"/>
                  </a:solidFill>
                  <a:cs typeface="Arial" panose="020B0604020202020204" pitchFamily="34" charset="0"/>
                </a:rPr>
                <a:t>Ranking</a:t>
              </a:r>
            </a:p>
          </p:txBody>
        </p:sp>
        <p:pic>
          <p:nvPicPr>
            <p:cNvPr id="75"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14565" y="2276211"/>
              <a:ext cx="748693" cy="8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4"/>
            <p:cNvSpPr txBox="1">
              <a:spLocks noChangeArrowheads="1"/>
            </p:cNvSpPr>
            <p:nvPr/>
          </p:nvSpPr>
          <p:spPr bwMode="auto">
            <a:xfrm>
              <a:off x="567613" y="3059734"/>
              <a:ext cx="658932" cy="30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600" b="1" dirty="0">
                  <a:cs typeface="Arial" panose="020B0604020202020204" pitchFamily="34" charset="0"/>
                </a:rPr>
                <a:t>DPM</a:t>
              </a:r>
              <a:r>
                <a:rPr lang="en-US" altLang="en-US" sz="1050" b="1" baseline="30000" dirty="0">
                  <a:cs typeface="Arial" panose="020B0604020202020204" pitchFamily="34" charset="0"/>
                </a:rPr>
                <a:t>[2]</a:t>
              </a:r>
            </a:p>
          </p:txBody>
        </p:sp>
      </p:grpSp>
      <p:sp>
        <p:nvSpPr>
          <p:cNvPr id="66" name="Rounded Rectangle 46"/>
          <p:cNvSpPr>
            <a:spLocks noChangeArrowheads="1"/>
          </p:cNvSpPr>
          <p:nvPr/>
        </p:nvSpPr>
        <p:spPr bwMode="auto">
          <a:xfrm>
            <a:off x="2119786" y="3204800"/>
            <a:ext cx="1233014" cy="547347"/>
          </a:xfrm>
          <a:prstGeom prst="roundRect">
            <a:avLst>
              <a:gd name="adj" fmla="val 16667"/>
            </a:avLst>
          </a:prstGeom>
          <a:solidFill>
            <a:schemeClr val="accent6">
              <a:lumMod val="40000"/>
              <a:lumOff val="60000"/>
            </a:schemeClr>
          </a:solidFill>
          <a:ln>
            <a:noFill/>
          </a:ln>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dirty="0" smtClean="0">
                <a:cs typeface="Arial" panose="020B0604020202020204" pitchFamily="34" charset="0"/>
              </a:rPr>
              <a:t>Foreground/</a:t>
            </a:r>
          </a:p>
          <a:p>
            <a:pPr algn="ctr"/>
            <a:r>
              <a:rPr lang="en-US" altLang="en-US" sz="1800" b="1" dirty="0" smtClean="0">
                <a:cs typeface="Arial" panose="020B0604020202020204" pitchFamily="34" charset="0"/>
              </a:rPr>
              <a:t>background</a:t>
            </a:r>
            <a:endParaRPr lang="en-US" altLang="en-US" sz="1800" b="1" dirty="0">
              <a:cs typeface="Arial" panose="020B0604020202020204" pitchFamily="34" charset="0"/>
            </a:endParaRPr>
          </a:p>
        </p:txBody>
      </p:sp>
      <p:pic>
        <p:nvPicPr>
          <p:cNvPr id="49" name="Picture 48"/>
          <p:cNvPicPr>
            <a:picLocks noChangeAspect="1"/>
          </p:cNvPicPr>
          <p:nvPr/>
        </p:nvPicPr>
        <p:blipFill>
          <a:blip r:embed="rId16"/>
          <a:stretch>
            <a:fillRect/>
          </a:stretch>
        </p:blipFill>
        <p:spPr>
          <a:xfrm>
            <a:off x="597951" y="2900201"/>
            <a:ext cx="797527" cy="780336"/>
          </a:xfrm>
          <a:prstGeom prst="rect">
            <a:avLst/>
          </a:prstGeom>
        </p:spPr>
      </p:pic>
      <p:sp>
        <p:nvSpPr>
          <p:cNvPr id="50" name="Right Arrow 49"/>
          <p:cNvSpPr/>
          <p:nvPr/>
        </p:nvSpPr>
        <p:spPr bwMode="auto">
          <a:xfrm rot="5400000">
            <a:off x="848225" y="2555348"/>
            <a:ext cx="252000" cy="275401"/>
          </a:xfrm>
          <a:prstGeom prst="rightArrow">
            <a:avLst/>
          </a:prstGeom>
          <a:solidFill>
            <a:schemeClr val="tx2">
              <a:lumMod val="40000"/>
              <a:lumOff val="60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64" charset="-128"/>
              <a:cs typeface="Arial" panose="020B0604020202020204" pitchFamily="34" charset="0"/>
            </a:endParaRPr>
          </a:p>
        </p:txBody>
      </p:sp>
      <p:sp>
        <p:nvSpPr>
          <p:cNvPr id="95" name="Rectangle 94"/>
          <p:cNvSpPr/>
          <p:nvPr/>
        </p:nvSpPr>
        <p:spPr bwMode="auto">
          <a:xfrm>
            <a:off x="681144" y="3283490"/>
            <a:ext cx="366360" cy="361636"/>
          </a:xfrm>
          <a:prstGeom prst="rect">
            <a:avLst/>
          </a:prstGeom>
          <a:solidFill>
            <a:srgbClr val="92D050">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ea typeface="ＭＳ Ｐゴシック" pitchFamily="64" charset="-128"/>
              <a:cs typeface="Arial" panose="020B0604020202020204" pitchFamily="34" charset="0"/>
            </a:endParaRPr>
          </a:p>
        </p:txBody>
      </p:sp>
      <p:sp>
        <p:nvSpPr>
          <p:cNvPr id="103" name="Rectangle 102"/>
          <p:cNvSpPr/>
          <p:nvPr/>
        </p:nvSpPr>
        <p:spPr bwMode="auto">
          <a:xfrm>
            <a:off x="638168" y="3317386"/>
            <a:ext cx="372149" cy="320787"/>
          </a:xfrm>
          <a:prstGeom prst="rect">
            <a:avLst/>
          </a:prstGeom>
          <a:solidFill>
            <a:schemeClr val="tx2">
              <a:lumMod val="60000"/>
              <a:lumOff val="40000"/>
              <a:alpha val="5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ea typeface="ＭＳ Ｐゴシック" pitchFamily="64" charset="-128"/>
              <a:cs typeface="Arial" panose="020B0604020202020204" pitchFamily="34" charset="0"/>
            </a:endParaRPr>
          </a:p>
        </p:txBody>
      </p:sp>
      <p:pic>
        <p:nvPicPr>
          <p:cNvPr id="9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9488" y="3463939"/>
            <a:ext cx="609281" cy="65774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91" name="Pictur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5399" y="3480410"/>
            <a:ext cx="591194" cy="64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2" name="TextBox 91"/>
              <p:cNvSpPr txBox="1"/>
              <p:nvPr/>
            </p:nvSpPr>
            <p:spPr>
              <a:xfrm>
                <a:off x="6148123" y="3110834"/>
                <a:ext cx="41472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𝑖</m:t>
                          </m:r>
                        </m:sub>
                      </m:sSub>
                    </m:oMath>
                  </m:oMathPara>
                </a14:m>
                <a:endParaRPr lang="en-US" sz="2800" dirty="0">
                  <a:cs typeface="Arial" panose="020B0604020202020204" pitchFamily="34"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6148123" y="3110834"/>
                <a:ext cx="414729" cy="338554"/>
              </a:xfrm>
              <a:prstGeom prst="rect">
                <a:avLst/>
              </a:prstGeom>
              <a:blipFill rotWithShape="0">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7644426" y="3104483"/>
                <a:ext cx="45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𝑢</m:t>
                          </m:r>
                        </m:e>
                        <m:sub>
                          <m:r>
                            <a:rPr lang="en-US" sz="1600" b="0" i="1" smtClean="0">
                              <a:latin typeface="Cambria Math" panose="02040503050406030204" pitchFamily="18" charset="0"/>
                            </a:rPr>
                            <m:t>𝑘</m:t>
                          </m:r>
                        </m:sub>
                      </m:sSub>
                    </m:oMath>
                  </m:oMathPara>
                </a14:m>
                <a:endParaRPr lang="en-US" sz="1600" dirty="0">
                  <a:cs typeface="Arial" panose="020B0604020202020204" pitchFamily="34" charset="0"/>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7644426" y="3104483"/>
                <a:ext cx="452432" cy="338554"/>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5958075" y="4363879"/>
                <a:ext cx="89716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𝑇</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𝑖</m:t>
                          </m:r>
                        </m:sub>
                      </m:sSub>
                    </m:oMath>
                  </m:oMathPara>
                </a14:m>
                <a:endParaRPr lang="en-US" sz="1200" dirty="0">
                  <a:cs typeface="Arial" panose="020B0604020202020204" pitchFamily="34"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5958075" y="4363879"/>
                <a:ext cx="897169" cy="246221"/>
              </a:xfrm>
              <a:prstGeom prst="rect">
                <a:avLst/>
              </a:prstGeom>
              <a:blipFill rotWithShape="0">
                <a:blip r:embed="rId19"/>
                <a:stretch>
                  <a:fillRect l="-7432" b="-3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7388644" y="4363879"/>
                <a:ext cx="97257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𝐽</m:t>
                          </m:r>
                        </m:e>
                        <m:sub>
                          <m:r>
                            <a:rPr lang="en-US" sz="1600" b="0" i="1" smtClean="0">
                              <a:latin typeface="Cambria Math" panose="02040503050406030204" pitchFamily="18" charset="0"/>
                            </a:rPr>
                            <m:t>𝑘</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𝑤</m:t>
                          </m:r>
                        </m:e>
                        <m:sup>
                          <m:r>
                            <a:rPr lang="en-US" sz="1600" b="0" i="1" smtClean="0">
                              <a:latin typeface="Cambria Math" panose="02040503050406030204" pitchFamily="18" charset="0"/>
                            </a:rPr>
                            <m:t>𝑇</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𝑘</m:t>
                          </m:r>
                        </m:sub>
                      </m:sSub>
                    </m:oMath>
                  </m:oMathPara>
                </a14:m>
                <a:endParaRPr lang="en-US" sz="1200" dirty="0">
                  <a:cs typeface="Arial" panose="020B0604020202020204" pitchFamily="34"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7388644" y="4363879"/>
                <a:ext cx="972574" cy="246221"/>
              </a:xfrm>
              <a:prstGeom prst="rect">
                <a:avLst/>
              </a:prstGeom>
              <a:blipFill rotWithShape="0">
                <a:blip r:embed="rId20"/>
                <a:stretch>
                  <a:fillRect l="-6875" r="-625" b="-32500"/>
                </a:stretch>
              </a:blipFill>
            </p:spPr>
            <p:txBody>
              <a:bodyPr/>
              <a:lstStyle/>
              <a:p>
                <a:r>
                  <a:rPr lang="ja-JP" altLang="en-US">
                    <a:noFill/>
                  </a:rPr>
                  <a:t> </a:t>
                </a:r>
              </a:p>
            </p:txBody>
          </p:sp>
        </mc:Fallback>
      </mc:AlternateContent>
      <p:sp>
        <p:nvSpPr>
          <p:cNvPr id="99" name="Rounded Rectangle 98"/>
          <p:cNvSpPr/>
          <p:nvPr/>
        </p:nvSpPr>
        <p:spPr bwMode="auto">
          <a:xfrm>
            <a:off x="6649614" y="4838700"/>
            <a:ext cx="919891" cy="346176"/>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25000" dirty="0" err="1">
                <a:ln>
                  <a:noFill/>
                </a:ln>
                <a:effectLst/>
                <a:latin typeface="Arial" panose="020B0604020202020204" pitchFamily="34" charset="0"/>
                <a:ea typeface="ＭＳ Ｐゴシック" pitchFamily="64" charset="-128"/>
                <a:cs typeface="Arial" panose="020B0604020202020204" pitchFamily="34" charset="0"/>
              </a:rPr>
              <a:t>RankSVM</a:t>
            </a:r>
            <a:endParaRPr kumimoji="0" lang="en-US" b="0" i="0" u="none" strike="noStrike" cap="none" normalizeH="0" baseline="-25000" dirty="0">
              <a:ln>
                <a:noFill/>
              </a:ln>
              <a:effectLst/>
              <a:latin typeface="Arial" panose="020B0604020202020204" pitchFamily="34" charset="0"/>
              <a:ea typeface="ＭＳ Ｐゴシック" pitchFamily="64"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101" name="TextBox 100"/>
              <p:cNvSpPr txBox="1"/>
              <p:nvPr/>
            </p:nvSpPr>
            <p:spPr>
              <a:xfrm>
                <a:off x="6939535" y="4305300"/>
                <a:ext cx="38504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&gt;</m:t>
                      </m:r>
                    </m:oMath>
                  </m:oMathPara>
                </a14:m>
                <a:endParaRPr lang="en-US" sz="2400" dirty="0">
                  <a:cs typeface="Arial" panose="020B0604020202020204" pitchFamily="34"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6939535" y="4305300"/>
                <a:ext cx="385041" cy="338554"/>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6917040" y="3111450"/>
                <a:ext cx="38504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&gt;</m:t>
                      </m:r>
                    </m:oMath>
                  </m:oMathPara>
                </a14:m>
                <a:endParaRPr lang="en-US" sz="2400" dirty="0">
                  <a:cs typeface="Arial" panose="020B0604020202020204" pitchFamily="34" charset="0"/>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6917040" y="3111450"/>
                <a:ext cx="385041" cy="338554"/>
              </a:xfrm>
              <a:prstGeom prst="rect">
                <a:avLst/>
              </a:prstGeom>
              <a:blipFill rotWithShape="0">
                <a:blip r:embed="rId2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5" name="Rectangle 104"/>
              <p:cNvSpPr/>
              <p:nvPr/>
            </p:nvSpPr>
            <p:spPr bwMode="auto">
              <a:xfrm>
                <a:off x="7681588" y="4670760"/>
                <a:ext cx="1386212" cy="63314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aseline="-25000" dirty="0">
                    <a:solidFill>
                      <a:srgbClr val="C00000"/>
                    </a:solidFill>
                    <a:latin typeface="Arial" panose="020B0604020202020204" pitchFamily="34" charset="0"/>
                    <a:ea typeface="ＭＳ Ｐゴシック" pitchFamily="64" charset="-128"/>
                    <a:cs typeface="Arial" panose="020B0604020202020204" pitchFamily="34" charset="0"/>
                  </a:rPr>
                  <a:t>S</a:t>
                </a:r>
                <a:r>
                  <a:rPr lang="en-US" baseline="-25000" dirty="0" smtClean="0">
                    <a:solidFill>
                      <a:srgbClr val="C00000"/>
                    </a:solidFill>
                    <a:latin typeface="Arial" panose="020B0604020202020204" pitchFamily="34" charset="0"/>
                    <a:ea typeface="ＭＳ Ｐゴシック" pitchFamily="64" charset="-128"/>
                    <a:cs typeface="Arial" panose="020B0604020202020204" pitchFamily="34" charset="0"/>
                  </a:rPr>
                  <a:t>core </a:t>
                </a:r>
                <a:r>
                  <a:rPr lang="en-US" baseline="-25000" dirty="0">
                    <a:solidFill>
                      <a:srgbClr val="C00000"/>
                    </a:solidFill>
                    <a:latin typeface="Arial" panose="020B0604020202020204" pitchFamily="34" charset="0"/>
                    <a:ea typeface="ＭＳ Ｐゴシック" pitchFamily="64" charset="-128"/>
                    <a:cs typeface="Arial" panose="020B0604020202020204" pitchFamily="34" charset="0"/>
                  </a:rPr>
                  <a:t>weighting </a:t>
                </a:r>
              </a:p>
              <a:p>
                <a:pPr algn="ctr" eaLnBrk="0" fontAlgn="base" hangingPunct="0">
                  <a:spcBef>
                    <a:spcPct val="0"/>
                  </a:spcBef>
                  <a:spcAft>
                    <a:spcPct val="0"/>
                  </a:spcAft>
                </a:pPr>
                <a:r>
                  <a:rPr lang="en-US" baseline="-25000" dirty="0">
                    <a:solidFill>
                      <a:srgbClr val="C00000"/>
                    </a:solidFill>
                    <a:latin typeface="Arial" panose="020B0604020202020204" pitchFamily="34" charset="0"/>
                    <a:ea typeface="ＭＳ Ｐゴシック" pitchFamily="64" charset="-128"/>
                    <a:cs typeface="Arial" panose="020B0604020202020204" pitchFamily="34" charset="0"/>
                  </a:rPr>
                  <a:t>m</a:t>
                </a:r>
                <a:r>
                  <a:rPr lang="en-US" baseline="-25000" dirty="0" smtClean="0">
                    <a:solidFill>
                      <a:srgbClr val="C00000"/>
                    </a:solidFill>
                    <a:latin typeface="Arial" panose="020B0604020202020204" pitchFamily="34" charset="0"/>
                    <a:ea typeface="ＭＳ Ｐゴシック" pitchFamily="64" charset="-128"/>
                    <a:cs typeface="Arial" panose="020B0604020202020204" pitchFamily="34" charset="0"/>
                  </a:rPr>
                  <a:t>atrix </a:t>
                </a:r>
                <a14:m>
                  <m:oMath xmlns:m="http://schemas.openxmlformats.org/officeDocument/2006/math">
                    <m:r>
                      <a:rPr lang="en-US" baseline="-25000" dirty="0">
                        <a:solidFill>
                          <a:srgbClr val="C00000"/>
                        </a:solidFill>
                        <a:latin typeface="Cambria Math" panose="02040503050406030204" pitchFamily="18" charset="0"/>
                        <a:ea typeface="ＭＳ Ｐゴシック" pitchFamily="64" charset="-128"/>
                        <a:cs typeface="Arial" panose="020B0604020202020204" pitchFamily="34" charset="0"/>
                      </a:rPr>
                      <m:t>𝑤</m:t>
                    </m:r>
                  </m:oMath>
                </a14:m>
                <a:endParaRPr lang="en-US" baseline="-25000" dirty="0">
                  <a:solidFill>
                    <a:srgbClr val="C00000"/>
                  </a:solidFill>
                  <a:latin typeface="Arial" panose="020B0604020202020204" pitchFamily="34" charset="0"/>
                  <a:ea typeface="ＭＳ Ｐゴシック" pitchFamily="64" charset="-128"/>
                  <a:cs typeface="Arial" panose="020B0604020202020204" pitchFamily="34" charset="0"/>
                </a:endParaRPr>
              </a:p>
            </p:txBody>
          </p:sp>
        </mc:Choice>
        <mc:Fallback xmlns="">
          <p:sp>
            <p:nvSpPr>
              <p:cNvPr id="105" name="Rectangle 104"/>
              <p:cNvSpPr>
                <a:spLocks noRot="1" noChangeAspect="1" noMove="1" noResize="1" noEditPoints="1" noAdjustHandles="1" noChangeArrowheads="1" noChangeShapeType="1" noTextEdit="1"/>
              </p:cNvSpPr>
              <p:nvPr/>
            </p:nvSpPr>
            <p:spPr bwMode="auto">
              <a:xfrm>
                <a:off x="7681588" y="4670760"/>
                <a:ext cx="1386212" cy="633146"/>
              </a:xfrm>
              <a:prstGeom prst="rect">
                <a:avLst/>
              </a:prstGeom>
              <a:blipFill rotWithShape="0">
                <a:blip r:embed="rId23"/>
                <a:stretch>
                  <a:fillRect/>
                </a:stretch>
              </a:blipFill>
              <a:ln w="9525" cap="flat" cmpd="sng" algn="ctr">
                <a:noFill/>
                <a:prstDash val="solid"/>
                <a:round/>
                <a:headEnd type="none" w="med" len="med"/>
                <a:tailEnd type="none" w="med" len="med"/>
              </a:ln>
              <a:effectLst/>
            </p:spPr>
            <p:txBody>
              <a:bodyPr/>
              <a:lstStyle/>
              <a:p>
                <a:r>
                  <a:rPr lang="ja-JP" altLang="en-US">
                    <a:noFill/>
                  </a:rPr>
                  <a:t> </a:t>
                </a:r>
              </a:p>
            </p:txBody>
          </p:sp>
        </mc:Fallback>
      </mc:AlternateContent>
      <p:sp>
        <p:nvSpPr>
          <p:cNvPr id="10" name="Rectangle 9"/>
          <p:cNvSpPr/>
          <p:nvPr/>
        </p:nvSpPr>
        <p:spPr>
          <a:xfrm>
            <a:off x="5791200" y="3128145"/>
            <a:ext cx="3191682" cy="214194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Arrow Connector 110"/>
          <p:cNvCxnSpPr/>
          <p:nvPr/>
        </p:nvCxnSpPr>
        <p:spPr>
          <a:xfrm>
            <a:off x="7860996" y="4164186"/>
            <a:ext cx="0" cy="217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121559" y="4610100"/>
            <a:ext cx="0" cy="217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bwMode="auto">
          <a:xfrm>
            <a:off x="536443" y="4834934"/>
            <a:ext cx="180000" cy="180000"/>
          </a:xfrm>
          <a:prstGeom prst="rect">
            <a:avLst/>
          </a:prstGeom>
          <a:solidFill>
            <a:srgbClr val="00B050">
              <a:alpha val="3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ea typeface="ＭＳ Ｐゴシック" pitchFamily="64" charset="-128"/>
              <a:cs typeface="Arial" panose="020B0604020202020204" pitchFamily="34" charset="0"/>
            </a:endParaRPr>
          </a:p>
        </p:txBody>
      </p:sp>
      <p:sp>
        <p:nvSpPr>
          <p:cNvPr id="94" name="TextBox 93"/>
          <p:cNvSpPr txBox="1"/>
          <p:nvPr/>
        </p:nvSpPr>
        <p:spPr>
          <a:xfrm>
            <a:off x="698854" y="4790301"/>
            <a:ext cx="193033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Particular region proposal</a:t>
            </a:r>
          </a:p>
        </p:txBody>
      </p:sp>
      <p:sp>
        <p:nvSpPr>
          <p:cNvPr id="98" name="TextBox 97"/>
          <p:cNvSpPr txBox="1"/>
          <p:nvPr/>
        </p:nvSpPr>
        <p:spPr>
          <a:xfrm>
            <a:off x="698854" y="4528185"/>
            <a:ext cx="126829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DPM detections</a:t>
            </a:r>
          </a:p>
        </p:txBody>
      </p:sp>
      <p:sp>
        <p:nvSpPr>
          <p:cNvPr id="100" name="Rectangle 99"/>
          <p:cNvSpPr/>
          <p:nvPr/>
        </p:nvSpPr>
        <p:spPr bwMode="auto">
          <a:xfrm>
            <a:off x="543657" y="4557342"/>
            <a:ext cx="180000" cy="180000"/>
          </a:xfrm>
          <a:prstGeom prst="rect">
            <a:avLst/>
          </a:prstGeom>
          <a:solidFill>
            <a:schemeClr val="tx2">
              <a:lumMod val="40000"/>
              <a:lumOff val="60000"/>
              <a:alpha val="3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ea typeface="ＭＳ Ｐゴシック" pitchFamily="64" charset="-128"/>
              <a:cs typeface="Arial" panose="020B0604020202020204" pitchFamily="34" charset="0"/>
            </a:endParaRPr>
          </a:p>
        </p:txBody>
      </p:sp>
      <p:sp>
        <p:nvSpPr>
          <p:cNvPr id="104" name="Rectangle 103"/>
          <p:cNvSpPr/>
          <p:nvPr/>
        </p:nvSpPr>
        <p:spPr bwMode="auto">
          <a:xfrm>
            <a:off x="1093069" y="3218143"/>
            <a:ext cx="215536" cy="364619"/>
          </a:xfrm>
          <a:prstGeom prst="rect">
            <a:avLst/>
          </a:prstGeom>
          <a:solidFill>
            <a:schemeClr val="accent5">
              <a:lumMod val="60000"/>
              <a:lumOff val="40000"/>
              <a:alpha val="5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ea typeface="ＭＳ Ｐゴシック" pitchFamily="64" charset="-128"/>
              <a:cs typeface="Arial" panose="020B0604020202020204" pitchFamily="34" charset="0"/>
            </a:endParaRPr>
          </a:p>
        </p:txBody>
      </p:sp>
      <p:sp>
        <p:nvSpPr>
          <p:cNvPr id="106" name="Right Arrow 105"/>
          <p:cNvSpPr/>
          <p:nvPr/>
        </p:nvSpPr>
        <p:spPr bwMode="auto">
          <a:xfrm rot="2719351">
            <a:off x="1328275" y="3750532"/>
            <a:ext cx="252000" cy="275401"/>
          </a:xfrm>
          <a:prstGeom prst="rightArrow">
            <a:avLst/>
          </a:prstGeom>
          <a:solidFill>
            <a:schemeClr val="tx2">
              <a:lumMod val="40000"/>
              <a:lumOff val="60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64" charset="-128"/>
              <a:cs typeface="Arial" panose="020B0604020202020204" pitchFamily="34" charset="0"/>
            </a:endParaRPr>
          </a:p>
        </p:txBody>
      </p:sp>
      <p:sp>
        <p:nvSpPr>
          <p:cNvPr id="109" name="Right Arrow 108"/>
          <p:cNvSpPr/>
          <p:nvPr/>
        </p:nvSpPr>
        <p:spPr bwMode="auto">
          <a:xfrm>
            <a:off x="1555745" y="2050960"/>
            <a:ext cx="432000" cy="288000"/>
          </a:xfrm>
          <a:prstGeom prst="rightArrow">
            <a:avLst/>
          </a:prstGeom>
          <a:solidFill>
            <a:srgbClr val="92D050"/>
          </a:solidFill>
          <a:ln w="9525" cap="flat" cmpd="sng" algn="ctr">
            <a:noFill/>
            <a:prstDash val="solid"/>
            <a:round/>
            <a:headEnd type="none" w="med" len="med"/>
            <a:tailEnd type="none" w="med" len="med"/>
          </a:ln>
          <a:effectLst/>
        </p:spPr>
        <p:txBody>
          <a:bodyPr/>
          <a:lstStyle/>
          <a:p>
            <a:pPr>
              <a:defRPr/>
            </a:pPr>
            <a:endParaRPr lang="en-US">
              <a:ea typeface="ＭＳ Ｐゴシック" pitchFamily="64" charset="-128"/>
              <a:cs typeface="Arial" panose="020B0604020202020204" pitchFamily="34" charset="0"/>
            </a:endParaRPr>
          </a:p>
        </p:txBody>
      </p:sp>
      <p:sp>
        <p:nvSpPr>
          <p:cNvPr id="116" name="Right Arrow 115"/>
          <p:cNvSpPr/>
          <p:nvPr/>
        </p:nvSpPr>
        <p:spPr bwMode="auto">
          <a:xfrm rot="2923247">
            <a:off x="1809617" y="2869890"/>
            <a:ext cx="337757" cy="294393"/>
          </a:xfrm>
          <a:prstGeom prst="rightArrow">
            <a:avLst/>
          </a:prstGeom>
          <a:solidFill>
            <a:schemeClr val="accent6">
              <a:lumMod val="75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64" charset="-128"/>
              <a:cs typeface="Arial" panose="020B0604020202020204" pitchFamily="34" charset="0"/>
            </a:endParaRPr>
          </a:p>
        </p:txBody>
      </p:sp>
      <p:sp>
        <p:nvSpPr>
          <p:cNvPr id="117" name="Right Arrow 116"/>
          <p:cNvSpPr/>
          <p:nvPr/>
        </p:nvSpPr>
        <p:spPr bwMode="auto">
          <a:xfrm>
            <a:off x="3442502" y="3331500"/>
            <a:ext cx="355221" cy="288000"/>
          </a:xfrm>
          <a:prstGeom prst="rightArrow">
            <a:avLst/>
          </a:prstGeom>
          <a:solidFill>
            <a:schemeClr val="accent6">
              <a:lumMod val="75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64" charset="-128"/>
              <a:cs typeface="Arial" panose="020B0604020202020204" pitchFamily="34" charset="0"/>
            </a:endParaRPr>
          </a:p>
        </p:txBody>
      </p:sp>
      <p:cxnSp>
        <p:nvCxnSpPr>
          <p:cNvPr id="7" name="Straight Arrow Connector 6"/>
          <p:cNvCxnSpPr/>
          <p:nvPr/>
        </p:nvCxnSpPr>
        <p:spPr>
          <a:xfrm>
            <a:off x="7617940" y="49911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6421930" y="4164186"/>
            <a:ext cx="0" cy="217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7362825" y="2547998"/>
            <a:ext cx="0" cy="561097"/>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TextBox 97"/>
          <p:cNvSpPr txBox="1"/>
          <p:nvPr/>
        </p:nvSpPr>
        <p:spPr>
          <a:xfrm>
            <a:off x="3819650" y="3335058"/>
            <a:ext cx="1600118" cy="276999"/>
          </a:xfrm>
          <a:prstGeom prst="rect">
            <a:avLst/>
          </a:prstGeom>
          <a:noFill/>
        </p:spPr>
        <p:txBody>
          <a:bodyPr wrap="none" rtlCol="0">
            <a:spAutoFit/>
          </a:bodyPr>
          <a:lstStyle/>
          <a:p>
            <a:r>
              <a:rPr lang="en-US" sz="1200" u="sng" dirty="0" smtClean="0">
                <a:latin typeface="Arial" panose="020B0604020202020204" pitchFamily="34" charset="0"/>
                <a:cs typeface="Arial" panose="020B0604020202020204" pitchFamily="34" charset="0"/>
              </a:rPr>
              <a:t>CNN detection score</a:t>
            </a:r>
            <a:endParaRPr lang="en-US" sz="1200" u="sng" dirty="0">
              <a:latin typeface="Arial" panose="020B0604020202020204" pitchFamily="34" charset="0"/>
              <a:cs typeface="Arial" panose="020B0604020202020204" pitchFamily="34" charset="0"/>
            </a:endParaRPr>
          </a:p>
        </p:txBody>
      </p:sp>
      <p:sp>
        <p:nvSpPr>
          <p:cNvPr id="62" name="TextBox 97"/>
          <p:cNvSpPr txBox="1"/>
          <p:nvPr/>
        </p:nvSpPr>
        <p:spPr>
          <a:xfrm>
            <a:off x="1632611" y="3936148"/>
            <a:ext cx="1778051" cy="276999"/>
          </a:xfrm>
          <a:prstGeom prst="rect">
            <a:avLst/>
          </a:prstGeom>
          <a:noFill/>
        </p:spPr>
        <p:txBody>
          <a:bodyPr wrap="none" rtlCol="0">
            <a:spAutoFit/>
          </a:bodyPr>
          <a:lstStyle/>
          <a:p>
            <a:r>
              <a:rPr lang="en-US" sz="1200" u="sng" dirty="0" smtClean="0">
                <a:latin typeface="Arial" panose="020B0604020202020204" pitchFamily="34" charset="0"/>
                <a:cs typeface="Arial" panose="020B0604020202020204" pitchFamily="34" charset="0"/>
              </a:rPr>
              <a:t>DPM overlapping score</a:t>
            </a:r>
            <a:endParaRPr lang="en-US" sz="1200" u="sng" dirty="0">
              <a:latin typeface="Arial" panose="020B0604020202020204" pitchFamily="34" charset="0"/>
              <a:cs typeface="Arial" panose="020B0604020202020204" pitchFamily="34" charset="0"/>
            </a:endParaRPr>
          </a:p>
        </p:txBody>
      </p:sp>
      <p:cxnSp>
        <p:nvCxnSpPr>
          <p:cNvPr id="17" name="直線矢印コネクタ 16"/>
          <p:cNvCxnSpPr/>
          <p:nvPr/>
        </p:nvCxnSpPr>
        <p:spPr>
          <a:xfrm flipV="1">
            <a:off x="3442502" y="3570308"/>
            <a:ext cx="1244983" cy="5033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4968902" y="2821177"/>
            <a:ext cx="1437679" cy="565472"/>
          </a:xfrm>
          <a:prstGeom prst="straightConnector1">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V="1">
            <a:off x="6410326" y="2200673"/>
            <a:ext cx="0" cy="6261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endCxn id="74" idx="1"/>
          </p:cNvCxnSpPr>
          <p:nvPr/>
        </p:nvCxnSpPr>
        <p:spPr>
          <a:xfrm>
            <a:off x="6190813" y="2206484"/>
            <a:ext cx="74338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7622232" y="2238849"/>
            <a:ext cx="578664" cy="48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97"/>
          <p:cNvSpPr txBox="1"/>
          <p:nvPr/>
        </p:nvSpPr>
        <p:spPr>
          <a:xfrm>
            <a:off x="6135811" y="1777184"/>
            <a:ext cx="832279" cy="461665"/>
          </a:xfrm>
          <a:prstGeom prst="rect">
            <a:avLst/>
          </a:prstGeom>
          <a:noFill/>
        </p:spPr>
        <p:txBody>
          <a:bodyPr wrap="none" rtlCol="0">
            <a:spAutoFit/>
          </a:bodyPr>
          <a:lstStyle/>
          <a:p>
            <a:r>
              <a:rPr lang="en-US" sz="1200" u="sng" dirty="0" err="1" smtClean="0">
                <a:latin typeface="Arial" panose="020B0604020202020204" pitchFamily="34" charset="0"/>
                <a:cs typeface="Arial" panose="020B0604020202020204" pitchFamily="34" charset="0"/>
              </a:rPr>
              <a:t>Edgebox</a:t>
            </a:r>
            <a:r>
              <a:rPr lang="en-US" sz="1200" u="sng" dirty="0" smtClean="0">
                <a:latin typeface="Arial" panose="020B0604020202020204" pitchFamily="34" charset="0"/>
                <a:cs typeface="Arial" panose="020B0604020202020204" pitchFamily="34" charset="0"/>
              </a:rPr>
              <a:t> </a:t>
            </a:r>
          </a:p>
          <a:p>
            <a:pPr algn="ctr"/>
            <a:r>
              <a:rPr lang="en-US" sz="1200" u="sng" dirty="0" smtClean="0">
                <a:latin typeface="Arial" panose="020B0604020202020204" pitchFamily="34" charset="0"/>
                <a:cs typeface="Arial" panose="020B0604020202020204" pitchFamily="34" charset="0"/>
              </a:rPr>
              <a:t>score</a:t>
            </a:r>
            <a:endParaRPr lang="en-US" sz="1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051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Street-to-Shop Dataset</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35989"/>
            <a:ext cx="8229600" cy="3771636"/>
          </a:xfrm>
        </p:spPr>
        <p:txBody>
          <a:bodyPr>
            <a:normAutofit/>
          </a:bodyPr>
          <a:lstStyle/>
          <a:p>
            <a:pPr>
              <a:buFont typeface="Wingdings" panose="05000000000000000000" pitchFamily="2" charset="2"/>
              <a:buChar char="q"/>
            </a:pPr>
            <a:r>
              <a:rPr lang="en-US" altLang="zh-SG" sz="1800" b="1" dirty="0">
                <a:latin typeface="Arial" panose="020B0604020202020204" pitchFamily="34" charset="0"/>
                <a:cs typeface="Arial" panose="020B0604020202020204" pitchFamily="34" charset="0"/>
              </a:rPr>
              <a:t>Data</a:t>
            </a:r>
          </a:p>
          <a:p>
            <a:pPr lvl="1">
              <a:lnSpc>
                <a:spcPct val="150000"/>
              </a:lnSpc>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14341</a:t>
            </a:r>
            <a:r>
              <a:rPr lang="en-US" sz="1600" dirty="0">
                <a:solidFill>
                  <a:srgbClr val="C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street scenario images</a:t>
            </a:r>
          </a:p>
          <a:p>
            <a:pPr lvl="1">
              <a:lnSpc>
                <a:spcPct val="150000"/>
              </a:lnSpc>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12652</a:t>
            </a:r>
            <a:r>
              <a:rPr lang="en-US" sz="1600" dirty="0">
                <a:solidFill>
                  <a:srgbClr val="C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shop scenario images (</a:t>
            </a:r>
            <a:r>
              <a:rPr lang="en-US" sz="1600" dirty="0" err="1">
                <a:latin typeface="Arial" panose="020B0604020202020204" pitchFamily="34" charset="0"/>
                <a:cs typeface="Arial" panose="020B0604020202020204" pitchFamily="34" charset="0"/>
              </a:rPr>
              <a:t>Jingdong</a:t>
            </a:r>
            <a:r>
              <a:rPr lang="en-US" sz="1600" dirty="0">
                <a:latin typeface="Arial" panose="020B0604020202020204" pitchFamily="34" charset="0"/>
                <a:cs typeface="Arial" panose="020B0604020202020204" pitchFamily="34" charset="0"/>
              </a:rPr>
              <a:t> and Amazon)</a:t>
            </a:r>
          </a:p>
          <a:p>
            <a:pPr>
              <a:lnSpc>
                <a:spcPct val="150000"/>
              </a:lnSpc>
              <a:buFont typeface="Wingdings" panose="05000000000000000000" pitchFamily="2" charset="2"/>
              <a:buChar char="q"/>
            </a:pPr>
            <a:r>
              <a:rPr lang="en-US" sz="1800" b="1" dirty="0">
                <a:latin typeface="Arial" panose="020B0604020202020204" pitchFamily="34" charset="0"/>
                <a:cs typeface="Arial" panose="020B0604020202020204" pitchFamily="34" charset="0"/>
              </a:rPr>
              <a:t>Query and Reference Gallery Shoe Set</a:t>
            </a:r>
          </a:p>
          <a:p>
            <a:pPr lvl="1">
              <a:lnSpc>
                <a:spcPct val="150000"/>
              </a:lnSpc>
              <a:buFont typeface="Wingdings" panose="05000000000000000000" pitchFamily="2" charset="2"/>
              <a:buChar char="§"/>
            </a:pPr>
            <a:r>
              <a:rPr lang="en-US" sz="1600" b="1" dirty="0">
                <a:solidFill>
                  <a:srgbClr val="C00000"/>
                </a:solidFill>
                <a:latin typeface="Arial" panose="020B0604020202020204" pitchFamily="34" charset="0"/>
                <a:cs typeface="Arial" panose="020B0604020202020204" pitchFamily="34" charset="0"/>
              </a:rPr>
              <a:t>5021</a:t>
            </a:r>
            <a:r>
              <a:rPr lang="en-US" sz="1600" dirty="0">
                <a:solidFill>
                  <a:srgbClr val="C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daily life shoe images and </a:t>
            </a:r>
            <a:r>
              <a:rPr lang="en-US" sz="1600" b="1" dirty="0">
                <a:solidFill>
                  <a:srgbClr val="C00000"/>
                </a:solidFill>
                <a:latin typeface="Arial" panose="020B0604020202020204" pitchFamily="34" charset="0"/>
                <a:cs typeface="Arial" panose="020B0604020202020204" pitchFamily="34" charset="0"/>
              </a:rPr>
              <a:t>9500</a:t>
            </a:r>
            <a:r>
              <a:rPr lang="en-US" sz="1600" dirty="0">
                <a:latin typeface="Arial" panose="020B0604020202020204" pitchFamily="34" charset="0"/>
                <a:cs typeface="Arial" panose="020B0604020202020204" pitchFamily="34" charset="0"/>
              </a:rPr>
              <a:t> online store images</a:t>
            </a:r>
          </a:p>
          <a:p>
            <a:pPr lvl="1">
              <a:lnSpc>
                <a:spcPct val="150000"/>
              </a:lnSpc>
              <a:buFont typeface="Wingdings" panose="05000000000000000000" pitchFamily="2" charset="2"/>
              <a:buChar char="§"/>
            </a:pPr>
            <a:r>
              <a:rPr lang="en-US" sz="1600" dirty="0">
                <a:latin typeface="Arial" panose="020B0604020202020204" pitchFamily="34" charset="0"/>
                <a:cs typeface="Arial" panose="020B0604020202020204" pitchFamily="34" charset="0"/>
              </a:rPr>
              <a:t>Each shoe has different demonstrations of daily shoe photos</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1100823" y="3655992"/>
            <a:ext cx="4578927" cy="1115761"/>
            <a:chOff x="566880" y="4572883"/>
            <a:chExt cx="5494712" cy="1338913"/>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558" y="4648261"/>
              <a:ext cx="1130704" cy="11307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5932" y="4647697"/>
              <a:ext cx="1131268" cy="113126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8344" y="4676705"/>
              <a:ext cx="1131268" cy="113126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2540" y="4647697"/>
              <a:ext cx="1131268" cy="1131268"/>
            </a:xfrm>
            <a:prstGeom prst="rect">
              <a:avLst/>
            </a:prstGeom>
          </p:spPr>
        </p:pic>
        <p:sp>
          <p:nvSpPr>
            <p:cNvPr id="13" name="Rounded Rectangle 12"/>
            <p:cNvSpPr/>
            <p:nvPr/>
          </p:nvSpPr>
          <p:spPr>
            <a:xfrm>
              <a:off x="566880" y="4572883"/>
              <a:ext cx="5494712" cy="133891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grpSp>
      <p:sp>
        <p:nvSpPr>
          <p:cNvPr id="14" name="TextBox 13"/>
          <p:cNvSpPr txBox="1"/>
          <p:nvPr/>
        </p:nvSpPr>
        <p:spPr>
          <a:xfrm>
            <a:off x="1742539" y="4887510"/>
            <a:ext cx="5658921" cy="338554"/>
          </a:xfrm>
          <a:prstGeom prst="rect">
            <a:avLst/>
          </a:prstGeom>
          <a:noFill/>
        </p:spPr>
        <p:txBody>
          <a:bodyPr wrap="none" rtlCol="0">
            <a:spAutoFit/>
          </a:bodyPr>
          <a:lstStyle/>
          <a:p>
            <a:r>
              <a:rPr lang="en-US" sz="1600" dirty="0">
                <a:solidFill>
                  <a:prstClr val="black"/>
                </a:solidFill>
                <a:latin typeface="Arial" panose="020B0604020202020204" pitchFamily="34" charset="0"/>
                <a:cs typeface="Arial" panose="020B0604020202020204" pitchFamily="34" charset="0"/>
              </a:rPr>
              <a:t>Example Query and Reference Shoe Images of Shoe #4000</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8147" y="3695700"/>
            <a:ext cx="1076053" cy="107605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3841" flipH="1">
            <a:off x="6976358" y="3684624"/>
            <a:ext cx="1116910" cy="1116910"/>
          </a:xfrm>
          <a:prstGeom prst="rect">
            <a:avLst/>
          </a:prstGeom>
          <a:scene3d>
            <a:camera prst="orthographicFront">
              <a:rot lat="1493903" lon="330835" rev="139636"/>
            </a:camera>
            <a:lightRig rig="threePt" dir="t"/>
          </a:scene3d>
        </p:spPr>
      </p:pic>
    </p:spTree>
    <p:extLst>
      <p:ext uri="{BB962C8B-B14F-4D97-AF65-F5344CB8AC3E}">
        <p14:creationId xmlns:p14="http://schemas.microsoft.com/office/powerpoint/2010/main" val="2576924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Experimental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8815060"/>
              </p:ext>
            </p:extLst>
          </p:nvPr>
        </p:nvGraphicFramePr>
        <p:xfrm>
          <a:off x="533400" y="1167846"/>
          <a:ext cx="8229600" cy="2634583"/>
        </p:xfrm>
        <a:graphic>
          <a:graphicData uri="http://schemas.openxmlformats.org/drawingml/2006/table">
            <a:tbl>
              <a:tblPr firstRow="1" bandRow="1">
                <a:tableStyleId>{21E4AEA4-8DFA-4A89-87EB-49C32662AFE0}</a:tableStyleId>
              </a:tblPr>
              <a:tblGrid>
                <a:gridCol w="5471402">
                  <a:extLst>
                    <a:ext uri="{9D8B030D-6E8A-4147-A177-3AD203B41FA5}">
                      <a16:colId xmlns="" xmlns:a16="http://schemas.microsoft.com/office/drawing/2014/main" val="20000"/>
                    </a:ext>
                  </a:extLst>
                </a:gridCol>
                <a:gridCol w="2758198">
                  <a:extLst>
                    <a:ext uri="{9D8B030D-6E8A-4147-A177-3AD203B41FA5}">
                      <a16:colId xmlns="" xmlns:a16="http://schemas.microsoft.com/office/drawing/2014/main" val="20002"/>
                    </a:ext>
                  </a:extLst>
                </a:gridCol>
              </a:tblGrid>
              <a:tr h="330649">
                <a:tc>
                  <a:txBody>
                    <a:bodyPr/>
                    <a:lstStyle/>
                    <a:p>
                      <a:r>
                        <a:rPr lang="en-US" sz="1600" dirty="0"/>
                        <a:t>Method</a:t>
                      </a:r>
                      <a:endParaRPr lang="en-US" sz="1600" dirty="0">
                        <a:latin typeface="Arial" panose="020B0604020202020204" pitchFamily="34" charset="0"/>
                        <a:cs typeface="Arial" panose="020B0604020202020204" pitchFamily="34" charset="0"/>
                      </a:endParaRPr>
                    </a:p>
                  </a:txBody>
                  <a:tcPr marL="75501" marR="75501" marT="38100" marB="38100"/>
                </a:tc>
                <a:tc>
                  <a:txBody>
                    <a:bodyPr/>
                    <a:lstStyle/>
                    <a:p>
                      <a:r>
                        <a:rPr lang="en-US" sz="1600" dirty="0"/>
                        <a:t>Top-20 Accuracy(%)</a:t>
                      </a:r>
                      <a:endParaRPr lang="en-US" sz="1600" dirty="0">
                        <a:latin typeface="Arial" panose="020B0604020202020204" pitchFamily="34" charset="0"/>
                        <a:cs typeface="Arial" panose="020B0604020202020204" pitchFamily="34" charset="0"/>
                      </a:endParaRPr>
                    </a:p>
                  </a:txBody>
                  <a:tcPr marL="75501" marR="75501" marT="38100" marB="38100"/>
                </a:tc>
                <a:extLst>
                  <a:ext uri="{0D108BD9-81ED-4DB2-BD59-A6C34878D82A}">
                    <a16:rowId xmlns="" xmlns:a16="http://schemas.microsoft.com/office/drawing/2014/main" val="10000"/>
                  </a:ext>
                </a:extLst>
              </a:tr>
              <a:tr h="330649">
                <a:tc>
                  <a:txBody>
                    <a:bodyPr/>
                    <a:lstStyle/>
                    <a:p>
                      <a:r>
                        <a:rPr lang="en-US" sz="1600" dirty="0"/>
                        <a:t>VGG 16 Layers pre-trained CNN</a:t>
                      </a:r>
                      <a:endParaRPr lang="en-US" sz="1600" b="0" dirty="0">
                        <a:latin typeface="Arial" panose="020B0604020202020204" pitchFamily="34" charset="0"/>
                        <a:cs typeface="Arial" panose="020B0604020202020204" pitchFamily="34" charset="0"/>
                      </a:endParaRPr>
                    </a:p>
                  </a:txBody>
                  <a:tcPr marL="75501" marR="75501" marT="38100" marB="38100"/>
                </a:tc>
                <a:tc>
                  <a:txBody>
                    <a:bodyPr/>
                    <a:lstStyle/>
                    <a:p>
                      <a:pPr algn="ctr"/>
                      <a:r>
                        <a:rPr lang="en-US" sz="1600" dirty="0"/>
                        <a:t>35.28</a:t>
                      </a:r>
                      <a:endParaRPr lang="en-US" sz="1600" dirty="0">
                        <a:latin typeface="Arial" panose="020B0604020202020204" pitchFamily="34" charset="0"/>
                        <a:cs typeface="Arial" panose="020B0604020202020204" pitchFamily="34" charset="0"/>
                      </a:endParaRPr>
                    </a:p>
                  </a:txBody>
                  <a:tcPr marL="75501" marR="75501" marT="38100" marB="38100"/>
                </a:tc>
                <a:extLst>
                  <a:ext uri="{0D108BD9-81ED-4DB2-BD59-A6C34878D82A}">
                    <a16:rowId xmlns="" xmlns:a16="http://schemas.microsoft.com/office/drawing/2014/main" val="10004"/>
                  </a:ext>
                </a:extLst>
              </a:tr>
              <a:tr h="330649">
                <a:tc>
                  <a:txBody>
                    <a:bodyPr/>
                    <a:lstStyle/>
                    <a:p>
                      <a:r>
                        <a:rPr lang="en-US" sz="1600" dirty="0"/>
                        <a:t>Metric Network [1] </a:t>
                      </a:r>
                      <a:endParaRPr lang="en-US" sz="1600" b="0" dirty="0">
                        <a:latin typeface="Arial" panose="020B0604020202020204" pitchFamily="34" charset="0"/>
                        <a:cs typeface="Arial" panose="020B0604020202020204" pitchFamily="34" charset="0"/>
                      </a:endParaRPr>
                    </a:p>
                  </a:txBody>
                  <a:tcPr marL="75501" marR="75501" marT="38100" marB="38100"/>
                </a:tc>
                <a:tc>
                  <a:txBody>
                    <a:bodyPr/>
                    <a:lstStyle/>
                    <a:p>
                      <a:pPr algn="ctr"/>
                      <a:r>
                        <a:rPr lang="en-US" sz="1600" dirty="0"/>
                        <a:t>52.43</a:t>
                      </a:r>
                      <a:endParaRPr lang="en-US" sz="1600" dirty="0">
                        <a:latin typeface="Arial" panose="020B0604020202020204" pitchFamily="34" charset="0"/>
                        <a:cs typeface="Arial" panose="020B0604020202020204" pitchFamily="34" charset="0"/>
                      </a:endParaRPr>
                    </a:p>
                  </a:txBody>
                  <a:tcPr marL="75501" marR="75501" marT="38100" marB="38100"/>
                </a:tc>
                <a:extLst>
                  <a:ext uri="{0D108BD9-81ED-4DB2-BD59-A6C34878D82A}">
                    <a16:rowId xmlns="" xmlns:a16="http://schemas.microsoft.com/office/drawing/2014/main" val="10005"/>
                  </a:ext>
                </a:extLst>
              </a:tr>
              <a:tr h="33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Robust Contrastive Loss [2]</a:t>
                      </a:r>
                      <a:endParaRPr lang="en-US" sz="1600" b="0" dirty="0">
                        <a:latin typeface="Arial" panose="020B0604020202020204" pitchFamily="34" charset="0"/>
                        <a:cs typeface="Arial" panose="020B0604020202020204" pitchFamily="34" charset="0"/>
                      </a:endParaRPr>
                    </a:p>
                  </a:txBody>
                  <a:tcPr marL="75501" marR="75501" marT="38100" marB="38100"/>
                </a:tc>
                <a:tc>
                  <a:txBody>
                    <a:bodyPr/>
                    <a:lstStyle/>
                    <a:p>
                      <a:pPr algn="ctr"/>
                      <a:r>
                        <a:rPr lang="en-US" sz="1600" dirty="0"/>
                        <a:t>61.20</a:t>
                      </a:r>
                      <a:endParaRPr lang="en-US" sz="1600" dirty="0">
                        <a:latin typeface="Arial" panose="020B0604020202020204" pitchFamily="34" charset="0"/>
                        <a:cs typeface="Arial" panose="020B0604020202020204" pitchFamily="34" charset="0"/>
                      </a:endParaRPr>
                    </a:p>
                  </a:txBody>
                  <a:tcPr marL="75501" marR="75501" marT="38100" marB="38100"/>
                </a:tc>
                <a:extLst>
                  <a:ext uri="{0D108BD9-81ED-4DB2-BD59-A6C34878D82A}">
                    <a16:rowId xmlns="" xmlns:a16="http://schemas.microsoft.com/office/drawing/2014/main" val="10006"/>
                  </a:ext>
                </a:extLst>
              </a:tr>
              <a:tr h="330649">
                <a:tc>
                  <a:txBody>
                    <a:bodyPr/>
                    <a:lstStyle/>
                    <a:p>
                      <a:r>
                        <a:rPr lang="en-US" sz="1600" dirty="0"/>
                        <a:t>Triplet Embedding</a:t>
                      </a:r>
                      <a:r>
                        <a:rPr lang="en-US" sz="1600" baseline="0" dirty="0"/>
                        <a:t> Network [3]</a:t>
                      </a:r>
                      <a:r>
                        <a:rPr lang="en-US" sz="1600" dirty="0"/>
                        <a:t> </a:t>
                      </a:r>
                      <a:endParaRPr lang="en-US" sz="1600" b="0" dirty="0">
                        <a:latin typeface="Arial" panose="020B0604020202020204" pitchFamily="34" charset="0"/>
                        <a:cs typeface="Arial" panose="020B0604020202020204" pitchFamily="34" charset="0"/>
                      </a:endParaRPr>
                    </a:p>
                  </a:txBody>
                  <a:tcPr marL="75501" marR="75501" marT="38100" marB="38100"/>
                </a:tc>
                <a:tc>
                  <a:txBody>
                    <a:bodyPr/>
                    <a:lstStyle/>
                    <a:p>
                      <a:pPr algn="ctr"/>
                      <a:r>
                        <a:rPr lang="en-US" sz="1600"/>
                        <a:t>62.31</a:t>
                      </a:r>
                      <a:endParaRPr lang="en-US" sz="1600" dirty="0">
                        <a:latin typeface="Arial" panose="020B0604020202020204" pitchFamily="34" charset="0"/>
                        <a:cs typeface="Arial" panose="020B0604020202020204" pitchFamily="34" charset="0"/>
                      </a:endParaRPr>
                    </a:p>
                  </a:txBody>
                  <a:tcPr marL="75501" marR="75501" marT="38100" marB="38100"/>
                </a:tc>
                <a:extLst>
                  <a:ext uri="{0D108BD9-81ED-4DB2-BD59-A6C34878D82A}">
                    <a16:rowId xmlns="" xmlns:a16="http://schemas.microsoft.com/office/drawing/2014/main" val="10007"/>
                  </a:ext>
                </a:extLst>
              </a:tr>
              <a:tr h="330649">
                <a:tc>
                  <a:txBody>
                    <a:bodyPr/>
                    <a:lstStyle/>
                    <a:p>
                      <a:r>
                        <a:rPr lang="en-US" sz="1600" dirty="0"/>
                        <a:t>WI-CNN</a:t>
                      </a:r>
                      <a:r>
                        <a:rPr lang="en-US" sz="1600" baseline="0" dirty="0"/>
                        <a:t> Embedding Feature</a:t>
                      </a:r>
                      <a:endParaRPr lang="en-US" sz="1600" dirty="0">
                        <a:latin typeface="Arial" panose="020B0604020202020204" pitchFamily="34" charset="0"/>
                        <a:cs typeface="Arial" panose="020B0604020202020204" pitchFamily="34" charset="0"/>
                      </a:endParaRPr>
                    </a:p>
                  </a:txBody>
                  <a:tcPr marL="75501" marR="75501" marT="38100" marB="38100"/>
                </a:tc>
                <a:tc>
                  <a:txBody>
                    <a:bodyPr/>
                    <a:lstStyle/>
                    <a:p>
                      <a:pPr algn="ctr"/>
                      <a:r>
                        <a:rPr lang="en-US" sz="1600" dirty="0"/>
                        <a:t>65.45</a:t>
                      </a:r>
                      <a:endParaRPr lang="en-US" sz="1600" dirty="0">
                        <a:latin typeface="Arial" panose="020B0604020202020204" pitchFamily="34" charset="0"/>
                        <a:cs typeface="Arial" panose="020B0604020202020204" pitchFamily="34" charset="0"/>
                      </a:endParaRPr>
                    </a:p>
                  </a:txBody>
                  <a:tcPr marL="75501" marR="75501" marT="38100" marB="38100"/>
                </a:tc>
                <a:extLst>
                  <a:ext uri="{0D108BD9-81ED-4DB2-BD59-A6C34878D82A}">
                    <a16:rowId xmlns="" xmlns:a16="http://schemas.microsoft.com/office/drawing/2014/main" val="10001"/>
                  </a:ext>
                </a:extLst>
              </a:tr>
              <a:tr h="330649">
                <a:tc>
                  <a:txBody>
                    <a:bodyPr/>
                    <a:lstStyle/>
                    <a:p>
                      <a:r>
                        <a:rPr lang="en-US" sz="1600" dirty="0"/>
                        <a:t>RP-CNN Embedding Feature</a:t>
                      </a:r>
                      <a:endParaRPr lang="en-US" sz="1600" dirty="0">
                        <a:latin typeface="Arial" panose="020B0604020202020204" pitchFamily="34" charset="0"/>
                        <a:cs typeface="Arial" panose="020B0604020202020204" pitchFamily="34" charset="0"/>
                      </a:endParaRPr>
                    </a:p>
                  </a:txBody>
                  <a:tcPr marL="75501" marR="75501" marT="38100" marB="38100"/>
                </a:tc>
                <a:tc>
                  <a:txBody>
                    <a:bodyPr/>
                    <a:lstStyle/>
                    <a:p>
                      <a:pPr algn="ctr"/>
                      <a:r>
                        <a:rPr lang="en-US" sz="1600" dirty="0"/>
                        <a:t>67.90</a:t>
                      </a:r>
                      <a:endParaRPr lang="en-US" sz="1600" dirty="0">
                        <a:latin typeface="Arial" panose="020B0604020202020204" pitchFamily="34" charset="0"/>
                        <a:cs typeface="Arial" panose="020B0604020202020204" pitchFamily="34" charset="0"/>
                      </a:endParaRPr>
                    </a:p>
                  </a:txBody>
                  <a:tcPr marL="75501" marR="75501" marT="38100" marB="38100"/>
                </a:tc>
                <a:extLst>
                  <a:ext uri="{0D108BD9-81ED-4DB2-BD59-A6C34878D82A}">
                    <a16:rowId xmlns="" xmlns:a16="http://schemas.microsoft.com/office/drawing/2014/main" val="10002"/>
                  </a:ext>
                </a:extLst>
              </a:tr>
              <a:tr h="276257">
                <a:tc>
                  <a:txBody>
                    <a:bodyPr/>
                    <a:lstStyle/>
                    <a:p>
                      <a:r>
                        <a:rPr lang="en-US" sz="1600" b="1" dirty="0"/>
                        <a:t>Multi-Scale Viewpoint Invariant Triplet</a:t>
                      </a:r>
                      <a:r>
                        <a:rPr lang="en-US" sz="1600" b="1" baseline="0" dirty="0"/>
                        <a:t> Network</a:t>
                      </a:r>
                      <a:endParaRPr lang="en-US" sz="1600" b="1" dirty="0">
                        <a:latin typeface="Arial" panose="020B0604020202020204" pitchFamily="34" charset="0"/>
                        <a:cs typeface="Arial" panose="020B0604020202020204" pitchFamily="34" charset="0"/>
                      </a:endParaRPr>
                    </a:p>
                  </a:txBody>
                  <a:tcPr marL="75501" marR="75501" marT="38100" marB="38100"/>
                </a:tc>
                <a:tc>
                  <a:txBody>
                    <a:bodyPr/>
                    <a:lstStyle/>
                    <a:p>
                      <a:pPr algn="ctr"/>
                      <a:r>
                        <a:rPr lang="en-US" sz="1600" b="1" dirty="0" smtClean="0"/>
                        <a:t>73.20</a:t>
                      </a:r>
                      <a:endParaRPr lang="en-US" sz="1600" b="1" dirty="0">
                        <a:latin typeface="Arial" panose="020B0604020202020204" pitchFamily="34" charset="0"/>
                        <a:cs typeface="Arial" panose="020B0604020202020204" pitchFamily="34" charset="0"/>
                      </a:endParaRPr>
                    </a:p>
                  </a:txBody>
                  <a:tcPr marL="75501" marR="75501" marT="38100" marB="38100"/>
                </a:tc>
                <a:extLst>
                  <a:ext uri="{0D108BD9-81ED-4DB2-BD59-A6C34878D82A}">
                    <a16:rowId xmlns=""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14</a:t>
            </a:fld>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457200" y="4067565"/>
            <a:ext cx="7696200" cy="1492716"/>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WI-CNN Embedding Feature:  </a:t>
            </a:r>
            <a:r>
              <a:rPr lang="en-US" sz="1600" dirty="0">
                <a:solidFill>
                  <a:srgbClr val="C00000"/>
                </a:solidFill>
                <a:latin typeface="Arial" panose="020B0604020202020204" pitchFamily="34" charset="0"/>
                <a:cs typeface="Arial" panose="020B0604020202020204" pitchFamily="34" charset="0"/>
              </a:rPr>
              <a:t>the whole image as the input</a:t>
            </a:r>
          </a:p>
          <a:p>
            <a:r>
              <a:rPr lang="en-US" sz="1600" dirty="0">
                <a:solidFill>
                  <a:prstClr val="black"/>
                </a:solidFill>
                <a:latin typeface="Arial" panose="020B0604020202020204" pitchFamily="34" charset="0"/>
                <a:cs typeface="Arial" panose="020B0604020202020204" pitchFamily="34" charset="0"/>
              </a:rPr>
              <a:t>RP-CNN Embedding Feature: </a:t>
            </a:r>
            <a:r>
              <a:rPr lang="en-US" sz="1600" dirty="0">
                <a:solidFill>
                  <a:srgbClr val="C00000"/>
                </a:solidFill>
                <a:latin typeface="Arial" panose="020B0604020202020204" pitchFamily="34" charset="0"/>
                <a:cs typeface="Arial" panose="020B0604020202020204" pitchFamily="34" charset="0"/>
              </a:rPr>
              <a:t>the top-1 selected region proposal</a:t>
            </a:r>
            <a:endParaRPr lang="en-US" sz="1600" dirty="0">
              <a:solidFill>
                <a:prstClr val="black"/>
              </a:solidFill>
              <a:latin typeface="Arial" panose="020B0604020202020204" pitchFamily="34" charset="0"/>
              <a:cs typeface="Arial" panose="020B0604020202020204" pitchFamily="34" charset="0"/>
            </a:endParaRPr>
          </a:p>
          <a:p>
            <a:r>
              <a:rPr lang="en-US" sz="1600" b="1" dirty="0">
                <a:solidFill>
                  <a:prstClr val="black"/>
                </a:solidFill>
                <a:latin typeface="Arial" panose="020B0604020202020204" pitchFamily="34" charset="0"/>
                <a:cs typeface="Arial" panose="020B0604020202020204" pitchFamily="34" charset="0"/>
              </a:rPr>
              <a:t>Proposed Method</a:t>
            </a:r>
            <a:r>
              <a:rPr lang="en-US" sz="1600" dirty="0">
                <a:solidFill>
                  <a:prstClr val="black"/>
                </a:solidFill>
                <a:latin typeface="Arial" panose="020B0604020202020204" pitchFamily="34" charset="0"/>
                <a:cs typeface="Arial" panose="020B0604020202020204" pitchFamily="34" charset="0"/>
              </a:rPr>
              <a:t>: </a:t>
            </a:r>
            <a:r>
              <a:rPr lang="en-US" sz="1600" dirty="0">
                <a:solidFill>
                  <a:srgbClr val="C00000"/>
                </a:solidFill>
                <a:latin typeface="Arial" panose="020B0604020202020204" pitchFamily="34" charset="0"/>
                <a:cs typeface="Arial" panose="020B0604020202020204" pitchFamily="34" charset="0"/>
              </a:rPr>
              <a:t>the whole image and the top-3 selected region proposal</a:t>
            </a:r>
          </a:p>
          <a:p>
            <a:endParaRPr lang="en-US" sz="1600" dirty="0">
              <a:solidFill>
                <a:srgbClr val="C00000"/>
              </a:solidFill>
              <a:latin typeface="Arial" panose="020B0604020202020204" pitchFamily="34" charset="0"/>
              <a:cs typeface="Arial" panose="020B0604020202020204" pitchFamily="34" charset="0"/>
            </a:endParaRPr>
          </a:p>
          <a:p>
            <a:r>
              <a:rPr lang="en-US" sz="900" dirty="0">
                <a:solidFill>
                  <a:prstClr val="black"/>
                </a:solidFill>
                <a:latin typeface="Arial" panose="020B0604020202020204" pitchFamily="34" charset="0"/>
                <a:cs typeface="Arial" panose="020B0604020202020204" pitchFamily="34" charset="0"/>
              </a:rPr>
              <a:t>[1] M.H. </a:t>
            </a:r>
            <a:r>
              <a:rPr lang="en-US" sz="900" dirty="0" err="1">
                <a:solidFill>
                  <a:prstClr val="black"/>
                </a:solidFill>
                <a:latin typeface="Arial" panose="020B0604020202020204" pitchFamily="34" charset="0"/>
                <a:cs typeface="Arial" panose="020B0604020202020204" pitchFamily="34" charset="0"/>
              </a:rPr>
              <a:t>Kiapour</a:t>
            </a:r>
            <a:r>
              <a:rPr lang="en-US" sz="900" dirty="0">
                <a:solidFill>
                  <a:prstClr val="black"/>
                </a:solidFill>
                <a:latin typeface="Arial" panose="020B0604020202020204" pitchFamily="34" charset="0"/>
                <a:cs typeface="Arial" panose="020B0604020202020204" pitchFamily="34" charset="0"/>
              </a:rPr>
              <a:t> et al., Where to buy it: Matching street clothing photos in online shops” ICCV15</a:t>
            </a:r>
          </a:p>
          <a:p>
            <a:r>
              <a:rPr lang="en-US" sz="900" dirty="0">
                <a:solidFill>
                  <a:prstClr val="black"/>
                </a:solidFill>
                <a:latin typeface="Arial" panose="020B0604020202020204" pitchFamily="34" charset="0"/>
                <a:cs typeface="Arial" panose="020B0604020202020204" pitchFamily="34" charset="0"/>
              </a:rPr>
              <a:t>[2] E. S. Serra and H. Ishikawa, “Fashion Style in 128 Floats: Joint Ranking and Classification using Weak Data for Feature Extraction”, CVPR 16</a:t>
            </a:r>
          </a:p>
          <a:p>
            <a:r>
              <a:rPr lang="en-US" altLang="ja-JP" sz="900" dirty="0">
                <a:solidFill>
                  <a:prstClr val="black"/>
                </a:solidFill>
                <a:latin typeface="Arial" panose="020B0604020202020204" pitchFamily="34" charset="0"/>
                <a:cs typeface="Arial" panose="020B0604020202020204" pitchFamily="34" charset="0"/>
              </a:rPr>
              <a:t>[3] X. Wang et al., Matching user photos to online products with robust deep features, ACM MM 16</a:t>
            </a:r>
          </a:p>
        </p:txBody>
      </p:sp>
    </p:spTree>
    <p:extLst>
      <p:ext uri="{BB962C8B-B14F-4D97-AF65-F5344CB8AC3E}">
        <p14:creationId xmlns:p14="http://schemas.microsoft.com/office/powerpoint/2010/main" val="4108873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Retrieval Examples</a:t>
            </a:r>
          </a:p>
        </p:txBody>
      </p:sp>
      <p:sp>
        <p:nvSpPr>
          <p:cNvPr id="6" name="Slide Number Placeholder 5"/>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15</a:t>
            </a:fld>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677" y="4123782"/>
            <a:ext cx="1243035" cy="124303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684" y="4210307"/>
            <a:ext cx="1066800" cy="1066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177" y="1125116"/>
            <a:ext cx="991667" cy="991667"/>
          </a:xfrm>
          <a:prstGeom prst="rect">
            <a:avLst/>
          </a:prstGeom>
        </p:spPr>
      </p:pic>
      <p:sp>
        <p:nvSpPr>
          <p:cNvPr id="10" name="TextBox 9"/>
          <p:cNvSpPr txBox="1"/>
          <p:nvPr/>
        </p:nvSpPr>
        <p:spPr>
          <a:xfrm>
            <a:off x="1340977" y="969238"/>
            <a:ext cx="518091" cy="230063"/>
          </a:xfrm>
          <a:prstGeom prst="rect">
            <a:avLst/>
          </a:prstGeom>
          <a:noFill/>
        </p:spPr>
        <p:txBody>
          <a:bodyPr wrap="none" rtlCol="0">
            <a:spAutoFit/>
          </a:bodyPr>
          <a:lstStyle/>
          <a:p>
            <a:r>
              <a:rPr lang="en-US" sz="895" b="1" dirty="0">
                <a:latin typeface="Arial" panose="020B0604020202020204" pitchFamily="34" charset="0"/>
                <a:cs typeface="Arial" panose="020B0604020202020204" pitchFamily="34" charset="0"/>
              </a:rPr>
              <a:t>Q</a:t>
            </a:r>
            <a:r>
              <a:rPr lang="en-US" altLang="zh-CN" sz="895" b="1" dirty="0">
                <a:latin typeface="Arial" panose="020B0604020202020204" pitchFamily="34" charset="0"/>
                <a:cs typeface="Arial" panose="020B0604020202020204" pitchFamily="34" charset="0"/>
              </a:rPr>
              <a:t>uery</a:t>
            </a:r>
            <a:endParaRPr lang="en-US" sz="895" b="1" dirty="0">
              <a:latin typeface="Arial" panose="020B0604020202020204" pitchFamily="34" charset="0"/>
              <a:cs typeface="Arial" panose="020B0604020202020204" pitchFamily="34" charset="0"/>
            </a:endParaRPr>
          </a:p>
        </p:txBody>
      </p:sp>
      <p:sp>
        <p:nvSpPr>
          <p:cNvPr id="11" name="TextBox 10"/>
          <p:cNvSpPr txBox="1"/>
          <p:nvPr/>
        </p:nvSpPr>
        <p:spPr>
          <a:xfrm>
            <a:off x="4343400" y="960094"/>
            <a:ext cx="1120820" cy="230063"/>
          </a:xfrm>
          <a:prstGeom prst="rect">
            <a:avLst/>
          </a:prstGeom>
          <a:noFill/>
        </p:spPr>
        <p:txBody>
          <a:bodyPr wrap="none" rtlCol="0">
            <a:spAutoFit/>
          </a:bodyPr>
          <a:lstStyle/>
          <a:p>
            <a:r>
              <a:rPr lang="en-US" sz="895" b="1" dirty="0">
                <a:latin typeface="Arial" panose="020B0604020202020204" pitchFamily="34" charset="0"/>
                <a:cs typeface="Arial" panose="020B0604020202020204" pitchFamily="34" charset="0"/>
              </a:rPr>
              <a:t>Retrieval Results</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9369" y="2129232"/>
            <a:ext cx="677097" cy="96707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4270" t="39452" r="4166" b="3541"/>
          <a:stretch/>
        </p:blipFill>
        <p:spPr>
          <a:xfrm>
            <a:off x="2308273" y="2286772"/>
            <a:ext cx="772212" cy="686668"/>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1356" t="24217" r="3632" b="6653"/>
          <a:stretch/>
        </p:blipFill>
        <p:spPr>
          <a:xfrm>
            <a:off x="4456354" y="2214387"/>
            <a:ext cx="742710" cy="771800"/>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5046" t="44354" r="3816" b="4626"/>
          <a:stretch/>
        </p:blipFill>
        <p:spPr>
          <a:xfrm>
            <a:off x="3364383" y="2334098"/>
            <a:ext cx="810184" cy="647801"/>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4075" t="35238" r="3039" b="5306"/>
          <a:stretch/>
        </p:blipFill>
        <p:spPr>
          <a:xfrm>
            <a:off x="6365591" y="2250287"/>
            <a:ext cx="822663" cy="752099"/>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t="16919"/>
          <a:stretch/>
        </p:blipFill>
        <p:spPr>
          <a:xfrm>
            <a:off x="3431861" y="3175910"/>
            <a:ext cx="740762" cy="879002"/>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75797" y="3130514"/>
            <a:ext cx="657749" cy="939436"/>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0701" y="3212107"/>
            <a:ext cx="721943" cy="739696"/>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22874" y="3222085"/>
            <a:ext cx="652730" cy="797227"/>
          </a:xfrm>
          <a:prstGeom prst="rect">
            <a:avLst/>
          </a:prstGeom>
        </p:spPr>
      </p:pic>
      <p:pic>
        <p:nvPicPr>
          <p:cNvPr id="21" name="Picture 20"/>
          <p:cNvPicPr>
            <a:picLocks noChangeAspect="1"/>
          </p:cNvPicPr>
          <p:nvPr/>
        </p:nvPicPr>
        <p:blipFill rotWithShape="1">
          <a:blip r:embed="rId15" cstate="print">
            <a:extLst>
              <a:ext uri="{28A0092B-C50C-407E-A947-70E740481C1C}">
                <a14:useLocalDpi xmlns:a14="http://schemas.microsoft.com/office/drawing/2010/main" val="0"/>
              </a:ext>
            </a:extLst>
          </a:blip>
          <a:srcRect l="14111" t="22643" r="18707" b="23052"/>
          <a:stretch/>
        </p:blipFill>
        <p:spPr>
          <a:xfrm>
            <a:off x="6319819" y="3119489"/>
            <a:ext cx="914206" cy="961485"/>
          </a:xfrm>
          <a:prstGeom prst="rect">
            <a:avLst/>
          </a:prstGeom>
        </p:spPr>
      </p:pic>
      <p:pic>
        <p:nvPicPr>
          <p:cNvPr id="22" name="Picture 21"/>
          <p:cNvPicPr>
            <a:picLocks noChangeAspect="1"/>
          </p:cNvPicPr>
          <p:nvPr/>
        </p:nvPicPr>
        <p:blipFill>
          <a:blip r:embed="rId16"/>
          <a:stretch>
            <a:fillRect/>
          </a:stretch>
        </p:blipFill>
        <p:spPr>
          <a:xfrm>
            <a:off x="1095119" y="3159717"/>
            <a:ext cx="946366" cy="868385"/>
          </a:xfrm>
          <a:prstGeom prst="rect">
            <a:avLst/>
          </a:prstGeom>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83330" y="1249606"/>
            <a:ext cx="816694" cy="816694"/>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16929" y="1258606"/>
            <a:ext cx="933256" cy="844270"/>
          </a:xfrm>
          <a:prstGeom prst="rect">
            <a:avLst/>
          </a:prstGeom>
        </p:spPr>
      </p:pic>
      <p:pic>
        <p:nvPicPr>
          <p:cNvPr id="25" name="Picture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61641" y="1278606"/>
            <a:ext cx="747821" cy="747821"/>
          </a:xfrm>
          <a:prstGeom prst="rect">
            <a:avLst/>
          </a:prstGeom>
        </p:spPr>
      </p:pic>
      <p:pic>
        <p:nvPicPr>
          <p:cNvPr id="26" name="Picture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72143" y="1141859"/>
            <a:ext cx="924441" cy="924441"/>
          </a:xfrm>
          <a:prstGeom prst="rect">
            <a:avLst/>
          </a:prstGeom>
        </p:spPr>
      </p:pic>
      <p:pic>
        <p:nvPicPr>
          <p:cNvPr id="27" name="Pictur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36979" y="1245399"/>
            <a:ext cx="969750" cy="969750"/>
          </a:xfrm>
          <a:prstGeom prst="rect">
            <a:avLst/>
          </a:prstGeom>
        </p:spPr>
      </p:pic>
      <p:pic>
        <p:nvPicPr>
          <p:cNvPr id="28" name="Picture 27"/>
          <p:cNvPicPr>
            <a:picLocks noChangeAspect="1"/>
          </p:cNvPicPr>
          <p:nvPr/>
        </p:nvPicPr>
        <p:blipFill>
          <a:blip r:embed="rId22"/>
          <a:stretch>
            <a:fillRect/>
          </a:stretch>
        </p:blipFill>
        <p:spPr>
          <a:xfrm>
            <a:off x="1116929" y="2202764"/>
            <a:ext cx="924556" cy="844461"/>
          </a:xfrm>
          <a:prstGeom prst="rect">
            <a:avLst/>
          </a:prstGeom>
        </p:spPr>
      </p:pic>
      <p:sp>
        <p:nvSpPr>
          <p:cNvPr id="29" name="Rectangle 28"/>
          <p:cNvSpPr/>
          <p:nvPr/>
        </p:nvSpPr>
        <p:spPr>
          <a:xfrm>
            <a:off x="2253813" y="1210014"/>
            <a:ext cx="902049" cy="88077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p>
        </p:txBody>
      </p:sp>
      <p:cxnSp>
        <p:nvCxnSpPr>
          <p:cNvPr id="30" name="Straight Connector 29"/>
          <p:cNvCxnSpPr/>
          <p:nvPr/>
        </p:nvCxnSpPr>
        <p:spPr>
          <a:xfrm>
            <a:off x="2136649" y="1011582"/>
            <a:ext cx="0" cy="42480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298006" y="1210014"/>
            <a:ext cx="902049" cy="88077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p>
        </p:txBody>
      </p:sp>
      <p:sp>
        <p:nvSpPr>
          <p:cNvPr id="32" name="Rectangle 31"/>
          <p:cNvSpPr/>
          <p:nvPr/>
        </p:nvSpPr>
        <p:spPr>
          <a:xfrm>
            <a:off x="2253813" y="3156823"/>
            <a:ext cx="902049" cy="88077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p>
        </p:txBody>
      </p:sp>
      <p:sp>
        <p:nvSpPr>
          <p:cNvPr id="33" name="Rectangle 32"/>
          <p:cNvSpPr/>
          <p:nvPr/>
        </p:nvSpPr>
        <p:spPr>
          <a:xfrm>
            <a:off x="3298006" y="3149035"/>
            <a:ext cx="902049" cy="87038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p>
        </p:txBody>
      </p:sp>
      <p:sp>
        <p:nvSpPr>
          <p:cNvPr id="34" name="Rectangle 33"/>
          <p:cNvSpPr/>
          <p:nvPr/>
        </p:nvSpPr>
        <p:spPr>
          <a:xfrm>
            <a:off x="2245914" y="2175593"/>
            <a:ext cx="902049" cy="88077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p>
        </p:txBody>
      </p:sp>
      <p:sp>
        <p:nvSpPr>
          <p:cNvPr id="35" name="Rectangle 34"/>
          <p:cNvSpPr/>
          <p:nvPr/>
        </p:nvSpPr>
        <p:spPr>
          <a:xfrm>
            <a:off x="4367865" y="2194215"/>
            <a:ext cx="902049" cy="85345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p>
        </p:txBody>
      </p:sp>
      <p:cxnSp>
        <p:nvCxnSpPr>
          <p:cNvPr id="36" name="Straight Connector 35"/>
          <p:cNvCxnSpPr/>
          <p:nvPr/>
        </p:nvCxnSpPr>
        <p:spPr>
          <a:xfrm>
            <a:off x="1073852" y="4132344"/>
            <a:ext cx="6300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9036" y="4253761"/>
            <a:ext cx="947494" cy="950636"/>
          </a:xfrm>
          <a:prstGeom prst="rect">
            <a:avLst/>
          </a:prstGeom>
        </p:spPr>
      </p:pic>
      <p:pic>
        <p:nvPicPr>
          <p:cNvPr id="38" name="Picture 3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327826" y="4235473"/>
            <a:ext cx="1066800" cy="1066800"/>
          </a:xfrm>
          <a:prstGeom prst="rect">
            <a:avLst/>
          </a:prstGeom>
        </p:spPr>
      </p:pic>
      <p:pic>
        <p:nvPicPr>
          <p:cNvPr id="39" name="Picture 3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363680" y="4194134"/>
            <a:ext cx="1066800" cy="1066800"/>
          </a:xfrm>
          <a:prstGeom prst="rect">
            <a:avLst/>
          </a:prstGeom>
        </p:spPr>
      </p:pic>
      <p:pic>
        <p:nvPicPr>
          <p:cNvPr id="40" name="Picture 3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307417" y="4299481"/>
            <a:ext cx="848102" cy="938784"/>
          </a:xfrm>
          <a:prstGeom prst="rect">
            <a:avLst/>
          </a:prstGeom>
        </p:spPr>
      </p:pic>
      <p:sp>
        <p:nvSpPr>
          <p:cNvPr id="41" name="TextBox 10"/>
          <p:cNvSpPr txBox="1"/>
          <p:nvPr/>
        </p:nvSpPr>
        <p:spPr>
          <a:xfrm>
            <a:off x="120358" y="4709501"/>
            <a:ext cx="851515" cy="230063"/>
          </a:xfrm>
          <a:prstGeom prst="rect">
            <a:avLst/>
          </a:prstGeom>
          <a:noFill/>
        </p:spPr>
        <p:txBody>
          <a:bodyPr wrap="none" rtlCol="0">
            <a:spAutoFit/>
          </a:bodyPr>
          <a:lstStyle/>
          <a:p>
            <a:r>
              <a:rPr lang="en-US" sz="895" b="1" dirty="0">
                <a:latin typeface="Arial" panose="020B0604020202020204" pitchFamily="34" charset="0"/>
                <a:cs typeface="Arial" panose="020B0604020202020204" pitchFamily="34" charset="0"/>
              </a:rPr>
              <a:t>Failure case</a:t>
            </a:r>
          </a:p>
        </p:txBody>
      </p:sp>
      <p:sp>
        <p:nvSpPr>
          <p:cNvPr id="42" name="TextBox 10"/>
          <p:cNvSpPr txBox="1"/>
          <p:nvPr/>
        </p:nvSpPr>
        <p:spPr>
          <a:xfrm>
            <a:off x="136621" y="2262313"/>
            <a:ext cx="825867" cy="367793"/>
          </a:xfrm>
          <a:prstGeom prst="rect">
            <a:avLst/>
          </a:prstGeom>
          <a:noFill/>
        </p:spPr>
        <p:txBody>
          <a:bodyPr wrap="none" rtlCol="0">
            <a:spAutoFit/>
          </a:bodyPr>
          <a:lstStyle/>
          <a:p>
            <a:r>
              <a:rPr lang="en-US" sz="895" b="1" dirty="0">
                <a:latin typeface="Arial" panose="020B0604020202020204" pitchFamily="34" charset="0"/>
                <a:cs typeface="Arial" panose="020B0604020202020204" pitchFamily="34" charset="0"/>
              </a:rPr>
              <a:t>Successful </a:t>
            </a:r>
          </a:p>
          <a:p>
            <a:r>
              <a:rPr lang="en-US" sz="895" b="1" dirty="0">
                <a:latin typeface="Arial" panose="020B0604020202020204" pitchFamily="34" charset="0"/>
                <a:cs typeface="Arial" panose="020B0604020202020204" pitchFamily="34" charset="0"/>
              </a:rPr>
              <a:t>examples</a:t>
            </a:r>
          </a:p>
        </p:txBody>
      </p:sp>
    </p:spTree>
    <p:extLst>
      <p:ext uri="{BB962C8B-B14F-4D97-AF65-F5344CB8AC3E}">
        <p14:creationId xmlns:p14="http://schemas.microsoft.com/office/powerpoint/2010/main" val="74410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Summary</a:t>
            </a:r>
          </a:p>
        </p:txBody>
      </p:sp>
      <p:sp>
        <p:nvSpPr>
          <p:cNvPr id="3" name="Content Placeholder 2"/>
          <p:cNvSpPr>
            <a:spLocks noGrp="1"/>
          </p:cNvSpPr>
          <p:nvPr>
            <p:ph idx="1"/>
          </p:nvPr>
        </p:nvSpPr>
        <p:spPr>
          <a:xfrm>
            <a:off x="457200" y="1333500"/>
            <a:ext cx="4191000" cy="3771636"/>
          </a:xfrm>
        </p:spPr>
        <p:txBody>
          <a:bodyPr>
            <a:normAutofit lnSpcReduction="10000"/>
          </a:bodyPr>
          <a:lstStyle/>
          <a:p>
            <a:pPr algn="just"/>
            <a:r>
              <a:rPr lang="en-US" sz="1800" dirty="0">
                <a:latin typeface="Arial" panose="020B0604020202020204" pitchFamily="34" charset="0"/>
                <a:cs typeface="Arial" panose="020B0604020202020204" pitchFamily="34" charset="0"/>
              </a:rPr>
              <a:t>Street-to-shop shoe retrieval via a multi-scale viewpoint invariant triplet network</a:t>
            </a:r>
          </a:p>
          <a:p>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Different weights to the triplets from the same scenario or different scenarios</a:t>
            </a:r>
          </a:p>
          <a:p>
            <a:pPr algn="just"/>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In the future, we will expand our cross-scenario shoe dataset and incorporate the semantic shoe attribute into the feature learning process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grpSp>
        <p:nvGrpSpPr>
          <p:cNvPr id="9" name="Group 8"/>
          <p:cNvGrpSpPr/>
          <p:nvPr/>
        </p:nvGrpSpPr>
        <p:grpSpPr>
          <a:xfrm>
            <a:off x="7118252" y="1343069"/>
            <a:ext cx="1568548" cy="774404"/>
            <a:chOff x="5238671" y="4560133"/>
            <a:chExt cx="1882257" cy="929285"/>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2697" y="4589970"/>
              <a:ext cx="629752" cy="89944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756" y="4602013"/>
              <a:ext cx="754972" cy="804937"/>
            </a:xfrm>
            <a:prstGeom prst="rect">
              <a:avLst/>
            </a:prstGeom>
          </p:spPr>
        </p:pic>
        <p:sp>
          <p:nvSpPr>
            <p:cNvPr id="17" name="Rectangle 16"/>
            <p:cNvSpPr/>
            <p:nvPr/>
          </p:nvSpPr>
          <p:spPr>
            <a:xfrm>
              <a:off x="5238671" y="4560133"/>
              <a:ext cx="1882257" cy="892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500">
                <a:solidFill>
                  <a:prstClr val="white"/>
                </a:solidFill>
                <a:latin typeface="Book Antiqua" panose="02040602050305030304" pitchFamily="18" charset="0"/>
                <a:cs typeface="Arial" panose="020B0604020202020204" pitchFamily="34" charset="0"/>
              </a:endParaRPr>
            </a:p>
          </p:txBody>
        </p:sp>
      </p:grpSp>
      <p:grpSp>
        <p:nvGrpSpPr>
          <p:cNvPr id="10" name="Group 9"/>
          <p:cNvGrpSpPr/>
          <p:nvPr/>
        </p:nvGrpSpPr>
        <p:grpSpPr>
          <a:xfrm>
            <a:off x="5029200" y="1361440"/>
            <a:ext cx="1600200" cy="786513"/>
            <a:chOff x="4826569" y="3616318"/>
            <a:chExt cx="1920239" cy="943815"/>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2993" y="3616318"/>
              <a:ext cx="943815" cy="94381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9613" y="3654678"/>
              <a:ext cx="754972" cy="816980"/>
            </a:xfrm>
            <a:prstGeom prst="rect">
              <a:avLst/>
            </a:prstGeom>
          </p:spPr>
        </p:pic>
        <p:sp>
          <p:nvSpPr>
            <p:cNvPr id="14" name="Rectangle 13"/>
            <p:cNvSpPr/>
            <p:nvPr/>
          </p:nvSpPr>
          <p:spPr>
            <a:xfrm>
              <a:off x="4826569" y="3624062"/>
              <a:ext cx="1882257" cy="892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500">
                <a:solidFill>
                  <a:prstClr val="white"/>
                </a:solidFill>
                <a:latin typeface="Book Antiqua" panose="02040602050305030304" pitchFamily="18" charset="0"/>
                <a:cs typeface="Arial" panose="020B0604020202020204" pitchFamily="34" charset="0"/>
              </a:endParaRPr>
            </a:p>
          </p:txBody>
        </p:sp>
      </p:grpSp>
      <p:grpSp>
        <p:nvGrpSpPr>
          <p:cNvPr id="22" name="Group 21"/>
          <p:cNvGrpSpPr/>
          <p:nvPr/>
        </p:nvGrpSpPr>
        <p:grpSpPr>
          <a:xfrm>
            <a:off x="5334000" y="3314700"/>
            <a:ext cx="2895600" cy="943224"/>
            <a:chOff x="-312617" y="2328986"/>
            <a:chExt cx="3829538" cy="1338993"/>
          </a:xfrm>
        </p:grpSpPr>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462" y="2423135"/>
              <a:ext cx="1141047" cy="1141047"/>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805" y="2423134"/>
              <a:ext cx="1141200" cy="1141200"/>
            </a:xfrm>
            <a:prstGeom prst="rect">
              <a:avLst/>
            </a:prstGeom>
            <a:ln>
              <a:noFill/>
            </a:ln>
          </p:spPr>
        </p:pic>
        <p:sp>
          <p:nvSpPr>
            <p:cNvPr id="25" name="Rectangle 24"/>
            <p:cNvSpPr/>
            <p:nvPr/>
          </p:nvSpPr>
          <p:spPr>
            <a:xfrm>
              <a:off x="-312617" y="2328986"/>
              <a:ext cx="3829538" cy="1338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2082" y="2423134"/>
              <a:ext cx="1141200" cy="1141200"/>
            </a:xfrm>
            <a:prstGeom prst="rect">
              <a:avLst/>
            </a:prstGeom>
            <a:ln>
              <a:noFill/>
            </a:ln>
          </p:spPr>
        </p:pic>
      </p:grpSp>
      <p:grpSp>
        <p:nvGrpSpPr>
          <p:cNvPr id="27" name="Group 26"/>
          <p:cNvGrpSpPr/>
          <p:nvPr/>
        </p:nvGrpSpPr>
        <p:grpSpPr>
          <a:xfrm>
            <a:off x="5211553" y="2447315"/>
            <a:ext cx="2977407" cy="981243"/>
            <a:chOff x="-312617" y="4340783"/>
            <a:chExt cx="3829538" cy="1346386"/>
          </a:xfrm>
        </p:grpSpPr>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55" y="4462530"/>
              <a:ext cx="999876" cy="1102893"/>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1514" y="4493980"/>
              <a:ext cx="1080000" cy="1080000"/>
            </a:xfrm>
            <a:prstGeom prst="rect">
              <a:avLst/>
            </a:prstGeom>
          </p:spPr>
        </p:pic>
        <p:pic>
          <p:nvPicPr>
            <p:cNvPr id="30" name="Picture 29"/>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45429" y1="41429" x2="32857" y2="46000"/>
                          <a14:foregroundMark x1="54286" y1="31143" x2="28571" y2="37714"/>
                          <a14:foregroundMark x1="73429" y1="23143" x2="74857" y2="42286"/>
                          <a14:foregroundMark x1="74286" y1="48000" x2="71143" y2="62000"/>
                          <a14:foregroundMark x1="60857" y1="70857" x2="61714" y2="76857"/>
                          <a14:foregroundMark x1="66857" y1="65714" x2="70571" y2="74000"/>
                          <a14:foregroundMark x1="75714" y1="62857" x2="63143" y2="79143"/>
                          <a14:foregroundMark x1="55714" y1="83429" x2="28571" y2="85714"/>
                          <a14:foregroundMark x1="31429" y1="54000" x2="20286" y2="73143"/>
                          <a14:foregroundMark x1="46286" y1="21429" x2="60857" y2="26000"/>
                          <a14:foregroundMark x1="54286" y1="18571" x2="24857" y2="34000"/>
                          <a14:foregroundMark x1="55143" y1="18571" x2="64000" y2="12571"/>
                          <a14:foregroundMark x1="66000" y1="17143" x2="74857" y2="28286"/>
                        </a14:backgroundRemoval>
                      </a14:imgEffect>
                    </a14:imgLayer>
                  </a14:imgProps>
                </a:ext>
                <a:ext uri="{28A0092B-C50C-407E-A947-70E740481C1C}">
                  <a14:useLocalDpi xmlns:a14="http://schemas.microsoft.com/office/drawing/2010/main" val="0"/>
                </a:ext>
              </a:extLst>
            </a:blip>
            <a:stretch>
              <a:fillRect/>
            </a:stretch>
          </p:blipFill>
          <p:spPr>
            <a:xfrm>
              <a:off x="962439" y="4427169"/>
              <a:ext cx="1260000" cy="1260000"/>
            </a:xfrm>
            <a:prstGeom prst="rect">
              <a:avLst/>
            </a:prstGeom>
          </p:spPr>
        </p:pic>
        <p:sp>
          <p:nvSpPr>
            <p:cNvPr id="31" name="Rectangle 30"/>
            <p:cNvSpPr/>
            <p:nvPr/>
          </p:nvSpPr>
          <p:spPr>
            <a:xfrm>
              <a:off x="-312617" y="4340783"/>
              <a:ext cx="3829538" cy="1338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grpSp>
    </p:spTree>
    <p:extLst>
      <p:ext uri="{BB962C8B-B14F-4D97-AF65-F5344CB8AC3E}">
        <p14:creationId xmlns:p14="http://schemas.microsoft.com/office/powerpoint/2010/main" val="4279051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a:xfrm>
            <a:off x="100781" y="1071459"/>
            <a:ext cx="8915400" cy="1967332"/>
          </a:xfrm>
        </p:spPr>
        <p:txBody>
          <a:bodyPr>
            <a:normAutofit/>
          </a:bodyPr>
          <a:lstStyle/>
          <a:p>
            <a:r>
              <a:rPr lang="en-US" altLang="en-US" sz="2800" b="1" dirty="0">
                <a:solidFill>
                  <a:srgbClr val="C00000"/>
                </a:solidFill>
                <a:latin typeface="Arial" panose="020B0604020202020204" pitchFamily="34" charset="0"/>
                <a:cs typeface="Arial" panose="020B0604020202020204" pitchFamily="34" charset="0"/>
              </a:rPr>
              <a:t>Thank you! </a:t>
            </a:r>
            <a:br>
              <a:rPr lang="en-US" altLang="en-US" sz="2800" b="1" dirty="0">
                <a:solidFill>
                  <a:srgbClr val="C00000"/>
                </a:solidFill>
                <a:latin typeface="Arial" panose="020B0604020202020204" pitchFamily="34" charset="0"/>
                <a:cs typeface="Arial" panose="020B0604020202020204" pitchFamily="34" charset="0"/>
              </a:rPr>
            </a:br>
            <a:r>
              <a:rPr lang="en-US" altLang="en-US" sz="2800" b="1" dirty="0">
                <a:solidFill>
                  <a:srgbClr val="C00000"/>
                </a:solidFill>
                <a:latin typeface="Arial" panose="020B0604020202020204" pitchFamily="34" charset="0"/>
                <a:cs typeface="Arial" panose="020B0604020202020204" pitchFamily="34" charset="0"/>
              </a:rPr>
              <a:t>Q &amp; A</a:t>
            </a:r>
            <a:endParaRPr lang="en-US" altLang="en-US" sz="2800" dirty="0">
              <a:latin typeface="Arial" panose="020B0604020202020204" pitchFamily="34" charset="0"/>
              <a:cs typeface="Arial" panose="020B0604020202020204" pitchFamily="34" charset="0"/>
            </a:endParaRPr>
          </a:p>
        </p:txBody>
      </p:sp>
      <p:pic>
        <p:nvPicPr>
          <p:cNvPr id="6148" name="Picture 7" descr="Z:\Youth Olympic Games 2010\Tagline\NTU_YOV_Full 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r="56471"/>
          <a:stretch>
            <a:fillRect/>
          </a:stretch>
        </p:blipFill>
        <p:spPr bwMode="auto">
          <a:xfrm>
            <a:off x="228600" y="45301"/>
            <a:ext cx="2349500" cy="89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ntu.edu.sg/home/eackot/images/Alex%20K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2952683"/>
            <a:ext cx="1239685" cy="139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4253036" y="4346184"/>
            <a:ext cx="1063112" cy="323165"/>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Boxin Shi</a:t>
            </a:r>
            <a:r>
              <a:rPr lang="en-US" sz="1333" baseline="30000" dirty="0">
                <a:latin typeface="Arial" panose="020B0604020202020204" pitchFamily="34" charset="0"/>
                <a:cs typeface="Arial" panose="020B0604020202020204" pitchFamily="34" charset="0"/>
              </a:rPr>
              <a:t>2</a:t>
            </a:r>
            <a:endParaRPr lang="en-US" sz="1500" baseline="30000" dirty="0">
              <a:latin typeface="Arial" panose="020B0604020202020204" pitchFamily="34" charset="0"/>
              <a:cs typeface="Arial" panose="020B0604020202020204" pitchFamily="34" charset="0"/>
            </a:endParaRPr>
          </a:p>
        </p:txBody>
      </p:sp>
      <p:sp>
        <p:nvSpPr>
          <p:cNvPr id="9" name="TextBox 8"/>
          <p:cNvSpPr txBox="1"/>
          <p:nvPr/>
        </p:nvSpPr>
        <p:spPr>
          <a:xfrm>
            <a:off x="5992858" y="4346184"/>
            <a:ext cx="1263487" cy="323165"/>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Alex. C. Kot</a:t>
            </a:r>
            <a:r>
              <a:rPr lang="en-US" sz="1333" baseline="30000" dirty="0">
                <a:latin typeface="Arial" panose="020B0604020202020204" pitchFamily="34" charset="0"/>
                <a:cs typeface="Arial" panose="020B0604020202020204" pitchFamily="34" charset="0"/>
              </a:rPr>
              <a:t>1</a:t>
            </a:r>
            <a:endParaRPr lang="en-US" sz="1500" baseline="30000" dirty="0">
              <a:latin typeface="Arial" panose="020B0604020202020204" pitchFamily="34" charset="0"/>
              <a:cs typeface="Arial" panose="020B0604020202020204" pitchFamily="34" charset="0"/>
            </a:endParaRPr>
          </a:p>
        </p:txBody>
      </p:sp>
      <p:pic>
        <p:nvPicPr>
          <p:cNvPr id="2050" name="Picture 2" descr="“huijing zhan”的图片搜索结果"/>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246" y="2939762"/>
            <a:ext cx="1263014" cy="1382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10"/>
          <p:cNvSpPr txBox="1"/>
          <p:nvPr/>
        </p:nvSpPr>
        <p:spPr>
          <a:xfrm>
            <a:off x="2288930" y="4346184"/>
            <a:ext cx="1332416" cy="323165"/>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Huijing Zhan</a:t>
            </a:r>
            <a:r>
              <a:rPr lang="en-US" sz="1333" baseline="30000" dirty="0">
                <a:latin typeface="Arial" panose="020B0604020202020204" pitchFamily="34" charset="0"/>
                <a:cs typeface="Arial" panose="020B0604020202020204" pitchFamily="34" charset="0"/>
              </a:rPr>
              <a:t>1</a:t>
            </a:r>
            <a:endParaRPr lang="en-US" sz="1500" baseline="30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4115586" y="2938949"/>
            <a:ext cx="1152500" cy="138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76200" y="4882944"/>
            <a:ext cx="8763000" cy="461665"/>
          </a:xfrm>
          <a:prstGeom prst="rect">
            <a:avLst/>
          </a:prstGeom>
          <a:noFill/>
        </p:spPr>
        <p:txBody>
          <a:bodyPr wrap="square" rtlCol="0">
            <a:spAutoFit/>
          </a:bodyPr>
          <a:lstStyle/>
          <a:p>
            <a:pPr algn="ctr"/>
            <a:r>
              <a:rPr lang="en-US" sz="1200" baseline="30000" dirty="0">
                <a:solidFill>
                  <a:schemeClr val="bg1">
                    <a:lumMod val="50000"/>
                  </a:schemeClr>
                </a:solidFill>
                <a:latin typeface="Arial" panose="020B0604020202020204" pitchFamily="34" charset="0"/>
                <a:cs typeface="Arial" panose="020B0604020202020204" pitchFamily="34" charset="0"/>
              </a:rPr>
              <a:t>1</a:t>
            </a:r>
            <a:r>
              <a:rPr lang="en-US" sz="1200" dirty="0">
                <a:solidFill>
                  <a:schemeClr val="bg1">
                    <a:lumMod val="50000"/>
                  </a:schemeClr>
                </a:solidFill>
                <a:latin typeface="Arial" panose="020B0604020202020204" pitchFamily="34" charset="0"/>
                <a:cs typeface="Arial" panose="020B0604020202020204" pitchFamily="34" charset="0"/>
              </a:rPr>
              <a:t>R</a:t>
            </a:r>
            <a:r>
              <a:rPr lang="en-US" altLang="zh-CN" sz="1200" dirty="0">
                <a:solidFill>
                  <a:schemeClr val="bg1">
                    <a:lumMod val="50000"/>
                  </a:schemeClr>
                </a:solidFill>
                <a:latin typeface="Arial" panose="020B0604020202020204" pitchFamily="34" charset="0"/>
                <a:cs typeface="Arial" panose="020B0604020202020204" pitchFamily="34" charset="0"/>
              </a:rPr>
              <a:t>apid-Rich Object Search Lab, Nanyang Technological University,</a:t>
            </a:r>
          </a:p>
          <a:p>
            <a:pPr algn="ctr"/>
            <a:r>
              <a:rPr lang="en-US" altLang="en-US" sz="1200" baseline="30000" dirty="0">
                <a:solidFill>
                  <a:schemeClr val="bg1">
                    <a:lumMod val="50000"/>
                  </a:schemeClr>
                </a:solidFill>
                <a:latin typeface="Arial" panose="020B0604020202020204" pitchFamily="34" charset="0"/>
                <a:cs typeface="Arial" panose="020B0604020202020204" pitchFamily="34" charset="0"/>
              </a:rPr>
              <a:t>2</a:t>
            </a:r>
            <a:r>
              <a:rPr lang="en-US" altLang="en-US" sz="1200" dirty="0">
                <a:solidFill>
                  <a:schemeClr val="bg1">
                    <a:lumMod val="50000"/>
                  </a:schemeClr>
                </a:solidFill>
                <a:latin typeface="Arial" panose="020B0604020202020204" pitchFamily="34" charset="0"/>
                <a:cs typeface="Arial" panose="020B0604020202020204" pitchFamily="34" charset="0"/>
              </a:rPr>
              <a:t>Artificial Intelligence Research Center, National Institute of Advanced Industrial Science and Technology (AIST)</a:t>
            </a:r>
            <a:r>
              <a:rPr lang="en-US" altLang="zh-CN" sz="1200" dirty="0">
                <a:solidFill>
                  <a:schemeClr val="bg1">
                    <a:lumMod val="50000"/>
                  </a:schemeClr>
                </a:solidFill>
                <a:latin typeface="Arial" panose="020B0604020202020204" pitchFamily="34" charset="0"/>
                <a:cs typeface="Arial" panose="020B0604020202020204" pitchFamily="34" charset="0"/>
              </a:rPr>
              <a:t> </a:t>
            </a:r>
            <a:endParaRPr lang="en-US" sz="1200" dirty="0">
              <a:solidFill>
                <a:schemeClr val="bg1">
                  <a:lumMod val="50000"/>
                </a:schemeClr>
              </a:solidFill>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4191" y="181296"/>
            <a:ext cx="2085009" cy="695003"/>
          </a:xfrm>
          <a:prstGeom prst="rect">
            <a:avLst/>
          </a:prstGeom>
        </p:spPr>
      </p:pic>
    </p:spTree>
    <p:extLst>
      <p:ext uri="{BB962C8B-B14F-4D97-AF65-F5344CB8AC3E}">
        <p14:creationId xmlns:p14="http://schemas.microsoft.com/office/powerpoint/2010/main" val="871433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Rectangle 38"/>
          <p:cNvSpPr/>
          <p:nvPr/>
        </p:nvSpPr>
        <p:spPr>
          <a:xfrm>
            <a:off x="435078" y="1028700"/>
            <a:ext cx="8686800" cy="4247317"/>
          </a:xfrm>
          <a:prstGeom prst="rect">
            <a:avLst/>
          </a:prstGeom>
        </p:spPr>
        <p:txBody>
          <a:bodyPr wrap="square">
            <a:spAutoFit/>
          </a:bodyPr>
          <a:lstStyle/>
          <a:p>
            <a:pPr marL="436050" indent="-400050">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Problem and Challenges</a:t>
            </a:r>
          </a:p>
          <a:p>
            <a:pPr marL="436050" indent="-400050">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Motivation</a:t>
            </a:r>
          </a:p>
          <a:p>
            <a:pPr marL="436050" indent="-400050">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Cross-Domain Shoe Retrieval Framework</a:t>
            </a:r>
          </a:p>
          <a:p>
            <a:pPr marL="436050" indent="-400050">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The Proposed Method</a:t>
            </a:r>
          </a:p>
          <a:p>
            <a:pPr marL="436050" indent="-400050">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Dataset</a:t>
            </a:r>
          </a:p>
          <a:p>
            <a:pPr marL="436050" indent="-400050">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Experimental Results</a:t>
            </a:r>
          </a:p>
          <a:p>
            <a:pPr marL="436050" indent="-400050">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Summary</a:t>
            </a:r>
          </a:p>
          <a:p>
            <a:pPr marL="436050" indent="-400050">
              <a:lnSpc>
                <a:spcPct val="150000"/>
              </a:lnSpc>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436050" indent="-400050">
              <a:lnSpc>
                <a:spcPct val="150000"/>
              </a:lnSpc>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436050" indent="-400050">
              <a:lnSpc>
                <a:spcPct val="150000"/>
              </a:lnSpc>
              <a:buFont typeface="Wingdings" panose="05000000000000000000" pitchFamily="2" charset="2"/>
              <a:buChar char="§"/>
            </a:pPr>
            <a:endParaRPr lang="en-US" b="1"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228865"/>
            <a:ext cx="8229600" cy="952500"/>
          </a:xfrm>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Outline</a:t>
            </a:r>
          </a:p>
        </p:txBody>
      </p:sp>
    </p:spTree>
    <p:extLst>
      <p:ext uri="{BB962C8B-B14F-4D97-AF65-F5344CB8AC3E}">
        <p14:creationId xmlns:p14="http://schemas.microsoft.com/office/powerpoint/2010/main" val="2372378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P</a:t>
            </a:r>
            <a:r>
              <a:rPr lang="en-US" altLang="zh-CN" sz="2400" b="1" dirty="0">
                <a:solidFill>
                  <a:srgbClr val="C00000"/>
                </a:solidFill>
                <a:latin typeface="Arial" panose="020B0604020202020204" pitchFamily="34" charset="0"/>
                <a:cs typeface="Arial" panose="020B0604020202020204" pitchFamily="34" charset="0"/>
              </a:rPr>
              <a:t>roblem and Challenges</a:t>
            </a:r>
            <a:endParaRPr lang="en-US" sz="2400" b="1" dirty="0">
              <a:solidFill>
                <a:srgbClr val="C0000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061478"/>
            <a:ext cx="8229600" cy="3771636"/>
          </a:xfrm>
        </p:spPr>
        <p:txBody>
          <a:bodyPr/>
          <a:lstStyle/>
          <a:p>
            <a:pPr algn="just">
              <a:buFont typeface="Wingdings" panose="05000000000000000000" pitchFamily="2" charset="2"/>
              <a:buChar char="q"/>
            </a:pPr>
            <a:r>
              <a:rPr lang="en-US" sz="2000" b="1" dirty="0">
                <a:latin typeface="Arial" panose="020B0604020202020204" pitchFamily="34" charset="0"/>
                <a:cs typeface="Arial" panose="020B0604020202020204" pitchFamily="34" charset="0"/>
              </a:rPr>
              <a:t>Street-to-shop shoe retrieval</a:t>
            </a:r>
            <a:r>
              <a:rPr lang="en-US" sz="20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given a real-world shoe photo, find the same item online</a:t>
            </a:r>
          </a:p>
          <a:p>
            <a:endParaRPr lang="en-US" dirty="0">
              <a:latin typeface="Book Antiqua" panose="02040602050305030304" pitchFamily="18" charset="0"/>
              <a:cs typeface="Arial" panose="020B0604020202020204" pitchFamily="34" charset="0"/>
            </a:endParaRPr>
          </a:p>
          <a:p>
            <a:endParaRPr lang="en-US" dirty="0">
              <a:latin typeface="Book Antiqua" panose="02040602050305030304" pitchFamily="18" charset="0"/>
              <a:cs typeface="Arial" panose="020B0604020202020204" pitchFamily="34" charset="0"/>
            </a:endParaRPr>
          </a:p>
          <a:p>
            <a:pPr>
              <a:buFont typeface="Wingdings" panose="05000000000000000000" pitchFamily="2" charset="2"/>
              <a:buChar char="q"/>
            </a:pPr>
            <a:r>
              <a:rPr lang="en-US" sz="2000" b="1" dirty="0">
                <a:latin typeface="Arial" panose="020B0604020202020204" pitchFamily="34" charset="0"/>
                <a:cs typeface="Arial" panose="020B0604020202020204" pitchFamily="34" charset="0"/>
              </a:rPr>
              <a:t>Challenges</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Clean vs diverse backgrounds</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Limited vs variant poses</a:t>
            </a:r>
          </a:p>
          <a:p>
            <a:pPr lvl="1">
              <a:buFont typeface="Wingdings" panose="05000000000000000000" pitchFamily="2" charset="2"/>
              <a:buChar char="Ø"/>
            </a:pPr>
            <a:r>
              <a:rPr lang="en-US" sz="1600" dirty="0">
                <a:latin typeface="Arial" panose="020B0604020202020204" pitchFamily="34" charset="0"/>
                <a:cs typeface="Arial" panose="020B0604020202020204" pitchFamily="34" charset="0"/>
              </a:rPr>
              <a:t>Scale differences</a:t>
            </a:r>
          </a:p>
        </p:txBody>
      </p:sp>
      <p:sp>
        <p:nvSpPr>
          <p:cNvPr id="16" name="Slide Number Placeholder 15"/>
          <p:cNvSpPr>
            <a:spLocks noGrp="1"/>
          </p:cNvSpPr>
          <p:nvPr>
            <p:ph type="sldNum" sz="quarter" idx="12"/>
          </p:nvPr>
        </p:nvSpPr>
        <p:spPr/>
        <p:txBody>
          <a:bodyPr/>
          <a:lstStyle/>
          <a:p>
            <a:fld id="{B6F15528-21DE-4FAA-801E-634DDDAF4B2B}" type="slidenum">
              <a:rPr lang="en-US" smtClean="0">
                <a:latin typeface="Book Antiqua" panose="02040602050305030304" pitchFamily="18" charset="0"/>
              </a:rPr>
              <a:pPr/>
              <a:t>3</a:t>
            </a:fld>
            <a:endParaRPr lang="en-US" dirty="0">
              <a:latin typeface="Book Antiqua" panose="02040602050305030304" pitchFamily="18" charset="0"/>
            </a:endParaRPr>
          </a:p>
        </p:txBody>
      </p:sp>
      <p:sp>
        <p:nvSpPr>
          <p:cNvPr id="11" name="Right Arrow 10"/>
          <p:cNvSpPr/>
          <p:nvPr/>
        </p:nvSpPr>
        <p:spPr>
          <a:xfrm>
            <a:off x="4236000" y="5037396"/>
            <a:ext cx="547867" cy="2623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19494" y="1794786"/>
            <a:ext cx="984498" cy="898789"/>
          </a:xfrm>
          <a:prstGeom prst="rect">
            <a:avLst/>
          </a:prstGeom>
        </p:spPr>
      </p:pic>
      <p:sp>
        <p:nvSpPr>
          <p:cNvPr id="26" name="Right Arrow 25"/>
          <p:cNvSpPr/>
          <p:nvPr/>
        </p:nvSpPr>
        <p:spPr>
          <a:xfrm>
            <a:off x="2556818" y="2178015"/>
            <a:ext cx="547867" cy="2623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sp>
        <p:nvSpPr>
          <p:cNvPr id="27" name="TextBox 26"/>
          <p:cNvSpPr txBox="1"/>
          <p:nvPr/>
        </p:nvSpPr>
        <p:spPr>
          <a:xfrm>
            <a:off x="996863" y="4855704"/>
            <a:ext cx="3081293" cy="584775"/>
          </a:xfrm>
          <a:prstGeom prst="rect">
            <a:avLst/>
          </a:prstGeom>
          <a:noFill/>
        </p:spPr>
        <p:txBody>
          <a:bodyPr wrap="none" rtlCol="0">
            <a:spAutoFit/>
          </a:bodyPr>
          <a:lstStyle/>
          <a:p>
            <a:pPr algn="ctr"/>
            <a:r>
              <a:rPr lang="en-US" sz="1600" b="1" dirty="0">
                <a:solidFill>
                  <a:srgbClr val="C00000"/>
                </a:solidFill>
                <a:latin typeface="Arial" panose="020B0604020202020204" pitchFamily="34" charset="0"/>
                <a:cs typeface="Arial" panose="020B0604020202020204" pitchFamily="34" charset="0"/>
              </a:rPr>
              <a:t>Large Euclidean distances of </a:t>
            </a:r>
          </a:p>
          <a:p>
            <a:pPr algn="ctr"/>
            <a:r>
              <a:rPr lang="en-US" sz="1600" b="1" dirty="0">
                <a:solidFill>
                  <a:srgbClr val="C00000"/>
                </a:solidFill>
                <a:latin typeface="Arial" panose="020B0604020202020204" pitchFamily="34" charset="0"/>
                <a:cs typeface="Arial" panose="020B0604020202020204" pitchFamily="34" charset="0"/>
              </a:rPr>
              <a:t>even matched pairs</a:t>
            </a:r>
          </a:p>
        </p:txBody>
      </p:sp>
      <p:sp>
        <p:nvSpPr>
          <p:cNvPr id="29" name="Right Arrow 28"/>
          <p:cNvSpPr/>
          <p:nvPr/>
        </p:nvSpPr>
        <p:spPr>
          <a:xfrm rot="5400000">
            <a:off x="1946594" y="4319489"/>
            <a:ext cx="514794" cy="29005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sp>
        <p:nvSpPr>
          <p:cNvPr id="3" name="TextBox 2"/>
          <p:cNvSpPr txBox="1"/>
          <p:nvPr/>
        </p:nvSpPr>
        <p:spPr>
          <a:xfrm>
            <a:off x="5131065" y="4920846"/>
            <a:ext cx="3836307" cy="584775"/>
          </a:xfrm>
          <a:prstGeom prst="rect">
            <a:avLst/>
          </a:prstGeom>
          <a:noFill/>
        </p:spPr>
        <p:txBody>
          <a:bodyPr wrap="none" rtlCol="0">
            <a:spAutoFit/>
          </a:bodyPr>
          <a:lstStyle/>
          <a:p>
            <a:pPr algn="ctr"/>
            <a:r>
              <a:rPr lang="en-US" sz="1600" dirty="0">
                <a:solidFill>
                  <a:prstClr val="black"/>
                </a:solidFill>
                <a:latin typeface="Arial" panose="020B0604020202020204" pitchFamily="34" charset="0"/>
                <a:cs typeface="Arial" panose="020B0604020202020204" pitchFamily="34" charset="0"/>
              </a:rPr>
              <a:t>Learn an </a:t>
            </a:r>
            <a:r>
              <a:rPr lang="en-US" sz="1600" b="1" dirty="0">
                <a:solidFill>
                  <a:srgbClr val="C00000"/>
                </a:solidFill>
                <a:latin typeface="Arial" panose="020B0604020202020204" pitchFamily="34" charset="0"/>
                <a:cs typeface="Arial" panose="020B0604020202020204" pitchFamily="34" charset="0"/>
              </a:rPr>
              <a:t>effective</a:t>
            </a:r>
            <a:r>
              <a:rPr lang="en-US" sz="1600" b="1" dirty="0">
                <a:solidFill>
                  <a:srgbClr val="FF0000"/>
                </a:solidFill>
                <a:latin typeface="Arial" panose="020B0604020202020204" pitchFamily="34" charset="0"/>
                <a:cs typeface="Arial" panose="020B0604020202020204" pitchFamily="34" charset="0"/>
              </a:rPr>
              <a:t> </a:t>
            </a:r>
            <a:r>
              <a:rPr lang="en-US" sz="1600" b="1" dirty="0">
                <a:solidFill>
                  <a:srgbClr val="C00000"/>
                </a:solidFill>
                <a:latin typeface="Arial" panose="020B0604020202020204" pitchFamily="34" charset="0"/>
                <a:cs typeface="Arial" panose="020B0604020202020204" pitchFamily="34" charset="0"/>
              </a:rPr>
              <a:t>feature</a:t>
            </a:r>
            <a:r>
              <a:rPr lang="en-US" sz="1600" b="1" dirty="0">
                <a:solidFill>
                  <a:srgbClr val="FF0000"/>
                </a:solidFill>
                <a:latin typeface="Arial" panose="020B0604020202020204" pitchFamily="34" charset="0"/>
                <a:cs typeface="Arial" panose="020B0604020202020204" pitchFamily="34" charset="0"/>
              </a:rPr>
              <a:t> </a:t>
            </a:r>
            <a:r>
              <a:rPr lang="en-US" sz="1600" b="1" dirty="0">
                <a:solidFill>
                  <a:srgbClr val="C00000"/>
                </a:solidFill>
                <a:latin typeface="Arial" panose="020B0604020202020204" pitchFamily="34" charset="0"/>
                <a:cs typeface="Arial" panose="020B0604020202020204" pitchFamily="34" charset="0"/>
              </a:rPr>
              <a:t>embedding </a:t>
            </a:r>
          </a:p>
          <a:p>
            <a:pPr algn="ctr"/>
            <a:r>
              <a:rPr lang="en-US" sz="1600" dirty="0">
                <a:solidFill>
                  <a:prstClr val="black"/>
                </a:solidFill>
                <a:latin typeface="Arial" panose="020B0604020202020204" pitchFamily="34" charset="0"/>
                <a:cs typeface="Arial" panose="020B0604020202020204" pitchFamily="34" charset="0"/>
              </a:rPr>
              <a:t>for shoes reflecting similarity</a:t>
            </a:r>
          </a:p>
        </p:txBody>
      </p:sp>
      <p:grpSp>
        <p:nvGrpSpPr>
          <p:cNvPr id="13" name="Group 12"/>
          <p:cNvGrpSpPr/>
          <p:nvPr/>
        </p:nvGrpSpPr>
        <p:grpSpPr>
          <a:xfrm>
            <a:off x="5332194" y="3188442"/>
            <a:ext cx="3221075" cy="1596984"/>
            <a:chOff x="5618125" y="2359626"/>
            <a:chExt cx="3221075" cy="1596984"/>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1137" t="36952" r="22509" b="4817"/>
            <a:stretch/>
          </p:blipFill>
          <p:spPr>
            <a:xfrm>
              <a:off x="8240674" y="2425727"/>
              <a:ext cx="443341" cy="654309"/>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004" y="2406625"/>
              <a:ext cx="700489" cy="679475"/>
            </a:xfrm>
            <a:prstGeom prst="rect">
              <a:avLst/>
            </a:prstGeom>
          </p:spPr>
        </p:pic>
        <p:grpSp>
          <p:nvGrpSpPr>
            <p:cNvPr id="6" name="Group 5"/>
            <p:cNvGrpSpPr/>
            <p:nvPr/>
          </p:nvGrpSpPr>
          <p:grpSpPr>
            <a:xfrm>
              <a:off x="5623190" y="3183278"/>
              <a:ext cx="1568548" cy="743485"/>
              <a:chOff x="3255264" y="4560133"/>
              <a:chExt cx="1882257" cy="892182"/>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8165" y="4588633"/>
                <a:ext cx="838397" cy="83839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7535" y="4638451"/>
                <a:ext cx="754972" cy="754972"/>
              </a:xfrm>
              <a:prstGeom prst="rect">
                <a:avLst/>
              </a:prstGeom>
            </p:spPr>
          </p:pic>
          <p:sp>
            <p:nvSpPr>
              <p:cNvPr id="4" name="Rectangle 3"/>
              <p:cNvSpPr/>
              <p:nvPr/>
            </p:nvSpPr>
            <p:spPr>
              <a:xfrm>
                <a:off x="3255264" y="4560133"/>
                <a:ext cx="1882257" cy="89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500">
                  <a:solidFill>
                    <a:prstClr val="white"/>
                  </a:solidFill>
                  <a:latin typeface="Book Antiqua" panose="02040602050305030304" pitchFamily="18" charset="0"/>
                  <a:cs typeface="Arial" panose="020B0604020202020204" pitchFamily="34" charset="0"/>
                </a:endParaRPr>
              </a:p>
            </p:txBody>
          </p:sp>
        </p:grpSp>
        <p:grpSp>
          <p:nvGrpSpPr>
            <p:cNvPr id="36" name="Group 35"/>
            <p:cNvGrpSpPr/>
            <p:nvPr/>
          </p:nvGrpSpPr>
          <p:grpSpPr>
            <a:xfrm>
              <a:off x="7270652" y="3182206"/>
              <a:ext cx="1568548" cy="774404"/>
              <a:chOff x="5238671" y="4560133"/>
              <a:chExt cx="1882257" cy="929285"/>
            </a:xfrm>
          </p:grpSpPr>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2697" y="4589970"/>
                <a:ext cx="629752" cy="899448"/>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7756" y="4602013"/>
                <a:ext cx="754972" cy="804937"/>
              </a:xfrm>
              <a:prstGeom prst="rect">
                <a:avLst/>
              </a:prstGeom>
            </p:spPr>
          </p:pic>
          <p:sp>
            <p:nvSpPr>
              <p:cNvPr id="32" name="Rectangle 31"/>
              <p:cNvSpPr/>
              <p:nvPr/>
            </p:nvSpPr>
            <p:spPr>
              <a:xfrm>
                <a:off x="5238671" y="4560133"/>
                <a:ext cx="1882257" cy="89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500">
                  <a:solidFill>
                    <a:prstClr val="white"/>
                  </a:solidFill>
                  <a:latin typeface="Book Antiqua" panose="02040602050305030304" pitchFamily="18" charset="0"/>
                  <a:cs typeface="Arial" panose="020B0604020202020204" pitchFamily="34" charset="0"/>
                </a:endParaRPr>
              </a:p>
            </p:txBody>
          </p:sp>
        </p:grpSp>
        <p:grpSp>
          <p:nvGrpSpPr>
            <p:cNvPr id="35" name="Group 34"/>
            <p:cNvGrpSpPr/>
            <p:nvPr/>
          </p:nvGrpSpPr>
          <p:grpSpPr>
            <a:xfrm>
              <a:off x="5618125" y="2359626"/>
              <a:ext cx="1568548" cy="786513"/>
              <a:chOff x="4826569" y="3616318"/>
              <a:chExt cx="1882257" cy="943815"/>
            </a:xfrm>
          </p:grpSpPr>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5790" y="3616318"/>
                <a:ext cx="943815" cy="94381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9613" y="3710062"/>
                <a:ext cx="754972" cy="754972"/>
              </a:xfrm>
              <a:prstGeom prst="rect">
                <a:avLst/>
              </a:prstGeom>
            </p:spPr>
          </p:pic>
          <p:sp>
            <p:nvSpPr>
              <p:cNvPr id="33" name="Rectangle 32"/>
              <p:cNvSpPr/>
              <p:nvPr/>
            </p:nvSpPr>
            <p:spPr>
              <a:xfrm>
                <a:off x="4826569" y="3624062"/>
                <a:ext cx="1882257" cy="892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500">
                  <a:solidFill>
                    <a:prstClr val="white"/>
                  </a:solidFill>
                  <a:latin typeface="Book Antiqua" panose="02040602050305030304" pitchFamily="18" charset="0"/>
                  <a:cs typeface="Arial" panose="020B0604020202020204" pitchFamily="34" charset="0"/>
                </a:endParaRPr>
              </a:p>
            </p:txBody>
          </p:sp>
        </p:grpSp>
        <p:sp>
          <p:nvSpPr>
            <p:cNvPr id="34" name="Rectangle 33"/>
            <p:cNvSpPr/>
            <p:nvPr/>
          </p:nvSpPr>
          <p:spPr>
            <a:xfrm>
              <a:off x="7270652" y="2366079"/>
              <a:ext cx="1568548" cy="739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500">
                <a:solidFill>
                  <a:prstClr val="white"/>
                </a:solidFill>
                <a:latin typeface="Book Antiqua" panose="02040602050305030304" pitchFamily="18" charset="0"/>
                <a:cs typeface="Arial" panose="020B0604020202020204" pitchFamily="34" charset="0"/>
              </a:endParaRPr>
            </a:p>
          </p:txBody>
        </p:sp>
      </p:grpSp>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57600" y="1735963"/>
            <a:ext cx="1153702" cy="1059247"/>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15636" y="1711037"/>
            <a:ext cx="1285164" cy="1222663"/>
          </a:xfrm>
          <a:prstGeom prst="rect">
            <a:avLst/>
          </a:prstGeom>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05134" y="1806749"/>
            <a:ext cx="1242041" cy="1126800"/>
          </a:xfrm>
          <a:prstGeom prst="rect">
            <a:avLst/>
          </a:prstGeom>
        </p:spPr>
      </p:pic>
    </p:spTree>
    <p:extLst>
      <p:ext uri="{BB962C8B-B14F-4D97-AF65-F5344CB8AC3E}">
        <p14:creationId xmlns:p14="http://schemas.microsoft.com/office/powerpoint/2010/main" val="385116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5094" y="2470307"/>
            <a:ext cx="595350" cy="583200"/>
          </a:xfrm>
          <a:prstGeom prst="rect">
            <a:avLst/>
          </a:prstGeom>
          <a:solidFill>
            <a:srgbClr val="C00000"/>
          </a:solidFill>
          <a:ln w="28575">
            <a:solidFill>
              <a:srgbClr val="C00000"/>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146" y="1414090"/>
            <a:ext cx="595639" cy="587697"/>
          </a:xfrm>
          <a:prstGeom prst="rect">
            <a:avLst/>
          </a:prstGeom>
          <a:ln w="28575">
            <a:solidFill>
              <a:srgbClr val="C00000"/>
            </a:solidFill>
          </a:ln>
        </p:spPr>
      </p:pic>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Motivation</a:t>
            </a:r>
            <a:endParaRPr lang="en-US" sz="2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14664"/>
            <a:ext cx="8229600" cy="3771636"/>
          </a:xfrm>
        </p:spPr>
        <p:txBody>
          <a:bodyPr>
            <a:normAutofit lnSpcReduction="10000"/>
          </a:bodyPr>
          <a:lstStyle/>
          <a:p>
            <a:pPr marL="436050" indent="-400050">
              <a:lnSpc>
                <a:spcPct val="160000"/>
              </a:lnSpc>
              <a:buFont typeface="Wingdings" panose="05000000000000000000" pitchFamily="2" charset="2"/>
              <a:buChar char="q"/>
            </a:pPr>
            <a:r>
              <a:rPr lang="en-US" sz="1800" b="1" dirty="0">
                <a:latin typeface="Arial" panose="020B0604020202020204" pitchFamily="34" charset="0"/>
                <a:cs typeface="Arial" panose="020B0604020202020204" pitchFamily="34" charset="0"/>
              </a:rPr>
              <a:t>Similarity Learning between the same shoes and different shoes</a:t>
            </a:r>
          </a:p>
          <a:p>
            <a:pPr>
              <a:buFont typeface="Wingdings" panose="05000000000000000000" pitchFamily="2" charset="2"/>
              <a:buChar char="p"/>
            </a:pPr>
            <a:endParaRPr lang="en-US" sz="2800" dirty="0">
              <a:solidFill>
                <a:srgbClr val="C00000"/>
              </a:solidFill>
              <a:latin typeface="Arial" panose="020B0604020202020204" pitchFamily="34" charset="0"/>
              <a:cs typeface="Arial" panose="020B0604020202020204" pitchFamily="34" charset="0"/>
            </a:endParaRPr>
          </a:p>
          <a:p>
            <a:pPr>
              <a:buFont typeface="Wingdings" panose="05000000000000000000" pitchFamily="2" charset="2"/>
              <a:buChar char="p"/>
            </a:pPr>
            <a:endParaRPr lang="en-US" sz="2800" dirty="0">
              <a:solidFill>
                <a:srgbClr val="C00000"/>
              </a:solidFill>
              <a:latin typeface="Arial" panose="020B0604020202020204" pitchFamily="34" charset="0"/>
              <a:cs typeface="Arial" panose="020B0604020202020204" pitchFamily="34" charset="0"/>
            </a:endParaRPr>
          </a:p>
          <a:p>
            <a:pPr>
              <a:buFont typeface="Wingdings" panose="05000000000000000000" pitchFamily="2" charset="2"/>
              <a:buChar char="p"/>
            </a:pPr>
            <a:endParaRPr lang="en-US" sz="1800" b="1" dirty="0">
              <a:latin typeface="Arial" panose="020B0604020202020204" pitchFamily="34" charset="0"/>
              <a:cs typeface="Arial" panose="020B0604020202020204" pitchFamily="34" charset="0"/>
            </a:endParaRPr>
          </a:p>
          <a:p>
            <a:pPr>
              <a:buFont typeface="Wingdings" panose="05000000000000000000" pitchFamily="2" charset="2"/>
              <a:buChar char="p"/>
            </a:pPr>
            <a:endParaRPr lang="en-US" sz="1800" b="1" dirty="0">
              <a:latin typeface="Arial" panose="020B0604020202020204" pitchFamily="34" charset="0"/>
              <a:cs typeface="Arial" panose="020B0604020202020204" pitchFamily="34" charset="0"/>
            </a:endParaRPr>
          </a:p>
          <a:p>
            <a:pPr marL="436050" indent="-400050">
              <a:lnSpc>
                <a:spcPct val="150000"/>
              </a:lnSpc>
              <a:buFont typeface="Wingdings" panose="05000000000000000000" pitchFamily="2" charset="2"/>
              <a:buChar char="q"/>
            </a:pPr>
            <a:r>
              <a:rPr lang="en-US" sz="1800" b="1" dirty="0">
                <a:latin typeface="Arial" panose="020B0604020202020204" pitchFamily="34" charset="0"/>
                <a:cs typeface="Arial" panose="020B0604020202020204" pitchFamily="34" charset="0"/>
              </a:rPr>
              <a:t>Viewpoint Invariance</a:t>
            </a:r>
          </a:p>
          <a:p>
            <a:pPr>
              <a:buFont typeface="Wingdings" panose="05000000000000000000" pitchFamily="2" charset="2"/>
              <a:buChar char="p"/>
            </a:pPr>
            <a:endParaRPr lang="en-US" b="1" dirty="0">
              <a:solidFill>
                <a:srgbClr val="C00000"/>
              </a:solidFill>
              <a:latin typeface="Arial" panose="020B0604020202020204" pitchFamily="34" charset="0"/>
              <a:cs typeface="Arial" panose="020B0604020202020204" pitchFamily="34" charset="0"/>
            </a:endParaRPr>
          </a:p>
          <a:p>
            <a:pPr>
              <a:buFont typeface="Wingdings" panose="05000000000000000000" pitchFamily="2" charset="2"/>
              <a:buChar char="p"/>
            </a:pPr>
            <a:endParaRPr lang="en-US" sz="1800" b="1" dirty="0">
              <a:latin typeface="Arial" panose="020B0604020202020204" pitchFamily="34" charset="0"/>
              <a:cs typeface="Arial" panose="020B0604020202020204" pitchFamily="34" charset="0"/>
            </a:endParaRPr>
          </a:p>
          <a:p>
            <a:pPr marL="436050" indent="-400050">
              <a:lnSpc>
                <a:spcPct val="150000"/>
              </a:lnSpc>
              <a:buFont typeface="Wingdings" panose="05000000000000000000" pitchFamily="2" charset="2"/>
              <a:buChar char="q"/>
            </a:pPr>
            <a:r>
              <a:rPr lang="en-US" sz="1800" b="1" dirty="0">
                <a:latin typeface="Arial" panose="020B0604020202020204" pitchFamily="34" charset="0"/>
                <a:cs typeface="Arial" panose="020B0604020202020204" pitchFamily="34" charset="0"/>
              </a:rPr>
              <a:t>Scale Invariance</a:t>
            </a:r>
          </a:p>
          <a:p>
            <a:pPr>
              <a:buFont typeface="Wingdings" panose="05000000000000000000" pitchFamily="2" charset="2"/>
              <a:buChar char="p"/>
            </a:pPr>
            <a:endParaRPr lang="en-US"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latin typeface="Book Antiqua" panose="02040602050305030304" pitchFamily="18" charset="0"/>
              </a:rPr>
              <a:pPr/>
              <a:t>4</a:t>
            </a:fld>
            <a:endParaRPr lang="en-US" dirty="0">
              <a:latin typeface="Book Antiqua" panose="02040602050305030304" pitchFamily="18" charset="0"/>
            </a:endParaRPr>
          </a:p>
        </p:txBody>
      </p:sp>
      <p:grpSp>
        <p:nvGrpSpPr>
          <p:cNvPr id="6" name="Group 5"/>
          <p:cNvGrpSpPr/>
          <p:nvPr/>
        </p:nvGrpSpPr>
        <p:grpSpPr>
          <a:xfrm>
            <a:off x="1508081" y="3091981"/>
            <a:ext cx="6429703" cy="1135498"/>
            <a:chOff x="-449840" y="3545828"/>
            <a:chExt cx="7968664" cy="1605503"/>
          </a:xfrm>
        </p:grpSpPr>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124" y="3545828"/>
              <a:ext cx="1124098" cy="1605502"/>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161" y="4003229"/>
              <a:ext cx="741265" cy="1058718"/>
            </a:xfrm>
            <a:prstGeom prst="rect">
              <a:avLst/>
            </a:prstGeom>
          </p:spPr>
        </p:pic>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840" y="4243750"/>
              <a:ext cx="1000125" cy="752475"/>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503" y="4049544"/>
              <a:ext cx="723781" cy="1033746"/>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0672" y="3655974"/>
              <a:ext cx="972280" cy="1388667"/>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7031" y="3581853"/>
              <a:ext cx="972281" cy="1388668"/>
            </a:xfrm>
            <a:prstGeom prst="rect">
              <a:avLst/>
            </a:prstGeom>
          </p:spPr>
        </p:pic>
        <p:sp>
          <p:nvSpPr>
            <p:cNvPr id="47" name="Rectangle 46"/>
            <p:cNvSpPr/>
            <p:nvPr/>
          </p:nvSpPr>
          <p:spPr>
            <a:xfrm>
              <a:off x="936751" y="3998655"/>
              <a:ext cx="6582073" cy="115267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endParaRPr>
            </a:p>
          </p:txBody>
        </p:sp>
      </p:grpSp>
      <p:grpSp>
        <p:nvGrpSpPr>
          <p:cNvPr id="4" name="Group 3"/>
          <p:cNvGrpSpPr/>
          <p:nvPr/>
        </p:nvGrpSpPr>
        <p:grpSpPr>
          <a:xfrm>
            <a:off x="2497574" y="1581412"/>
            <a:ext cx="1776751" cy="1403513"/>
            <a:chOff x="-893725" y="1714169"/>
            <a:chExt cx="2159389" cy="1683541"/>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056" y="2350107"/>
              <a:ext cx="785053" cy="785055"/>
            </a:xfrm>
            <a:prstGeom prst="rect">
              <a:avLst/>
            </a:prstGeom>
            <a:ln w="28575">
              <a:solidFill>
                <a:srgbClr val="00B050"/>
              </a:solidFill>
            </a:ln>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3725" y="2200317"/>
              <a:ext cx="831003" cy="831002"/>
            </a:xfrm>
            <a:prstGeom prst="rect">
              <a:avLst/>
            </a:prstGeom>
            <a:ln w="28575">
              <a:solidFill>
                <a:srgbClr val="00B050"/>
              </a:solidFill>
            </a:ln>
          </p:spPr>
        </p:pic>
        <p:sp>
          <p:nvSpPr>
            <p:cNvPr id="11" name="Oval 10"/>
            <p:cNvSpPr/>
            <p:nvPr/>
          </p:nvSpPr>
          <p:spPr>
            <a:xfrm>
              <a:off x="-532724" y="1714169"/>
              <a:ext cx="1798388" cy="168354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endParaRPr>
            </a:p>
          </p:txBody>
        </p:sp>
      </p:grpSp>
      <p:grpSp>
        <p:nvGrpSpPr>
          <p:cNvPr id="17" name="Group 16"/>
          <p:cNvGrpSpPr/>
          <p:nvPr/>
        </p:nvGrpSpPr>
        <p:grpSpPr>
          <a:xfrm>
            <a:off x="2133600" y="4744730"/>
            <a:ext cx="3740914" cy="743485"/>
            <a:chOff x="2582304" y="4672770"/>
            <a:chExt cx="3740914" cy="743485"/>
          </a:xfrm>
        </p:grpSpPr>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64215" y="4695312"/>
              <a:ext cx="698400" cy="698400"/>
            </a:xfrm>
            <a:prstGeom prst="rect">
              <a:avLst/>
            </a:prstGeom>
          </p:spPr>
        </p:pic>
        <p:grpSp>
          <p:nvGrpSpPr>
            <p:cNvPr id="30" name="Group 29"/>
            <p:cNvGrpSpPr/>
            <p:nvPr/>
          </p:nvGrpSpPr>
          <p:grpSpPr>
            <a:xfrm>
              <a:off x="2582304" y="4672770"/>
              <a:ext cx="3740914" cy="743485"/>
              <a:chOff x="3255264" y="4560133"/>
              <a:chExt cx="4489095" cy="892182"/>
            </a:xfrm>
          </p:grpSpPr>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38164" y="4588634"/>
                <a:ext cx="838397" cy="838397"/>
              </a:xfrm>
              <a:prstGeom prst="rect">
                <a:avLst/>
              </a:prstGeom>
              <a:ln>
                <a:noFill/>
                <a:prstDash val="sysDash"/>
              </a:ln>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27535" y="4638451"/>
                <a:ext cx="754972" cy="754972"/>
              </a:xfrm>
              <a:prstGeom prst="rect">
                <a:avLst/>
              </a:prstGeom>
              <a:ln>
                <a:noFill/>
                <a:prstDash val="sysDash"/>
              </a:ln>
            </p:spPr>
          </p:pic>
          <p:sp>
            <p:nvSpPr>
              <p:cNvPr id="33" name="Rectangle 32"/>
              <p:cNvSpPr/>
              <p:nvPr/>
            </p:nvSpPr>
            <p:spPr>
              <a:xfrm>
                <a:off x="3255264" y="4560133"/>
                <a:ext cx="1882257" cy="8921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500">
                  <a:solidFill>
                    <a:prstClr val="white"/>
                  </a:solidFill>
                  <a:latin typeface="Book Antiqua" panose="02040602050305030304" pitchFamily="18" charset="0"/>
                  <a:cs typeface="Arial" panose="020B0604020202020204" pitchFamily="34" charset="0"/>
                </a:endParaRPr>
              </a:p>
            </p:txBody>
          </p:sp>
          <p:sp>
            <p:nvSpPr>
              <p:cNvPr id="37" name="Rectangle 36"/>
              <p:cNvSpPr/>
              <p:nvPr/>
            </p:nvSpPr>
            <p:spPr>
              <a:xfrm>
                <a:off x="5862102" y="4560133"/>
                <a:ext cx="1882257" cy="8921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500">
                  <a:solidFill>
                    <a:prstClr val="white"/>
                  </a:solidFill>
                  <a:latin typeface="Book Antiqua" panose="02040602050305030304" pitchFamily="18" charset="0"/>
                  <a:cs typeface="Arial" panose="020B0604020202020204" pitchFamily="34" charset="0"/>
                </a:endParaRPr>
              </a:p>
            </p:txBody>
          </p:sp>
        </p:gr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22437" y="4695312"/>
              <a:ext cx="698400" cy="698400"/>
            </a:xfrm>
            <a:prstGeom prst="rect">
              <a:avLst/>
            </a:prstGeom>
          </p:spPr>
        </p:pic>
      </p:grpSp>
      <p:cxnSp>
        <p:nvCxnSpPr>
          <p:cNvPr id="12" name="直線コネクタ 11"/>
          <p:cNvCxnSpPr/>
          <p:nvPr/>
        </p:nvCxnSpPr>
        <p:spPr>
          <a:xfrm>
            <a:off x="2626884" y="3412245"/>
            <a:ext cx="0" cy="893055"/>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7433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1371600" cy="749721"/>
          </a:xfrm>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Pipeline</a:t>
            </a:r>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Book Antiqua" panose="02040602050305030304" pitchFamily="18" charset="0"/>
              </a:rPr>
              <a:pPr/>
              <a:t>5</a:t>
            </a:fld>
            <a:endParaRPr lang="en-US" dirty="0">
              <a:latin typeface="Book Antiqua" panose="02040602050305030304" pitchFamily="18" charset="0"/>
            </a:endParaRPr>
          </a:p>
        </p:txBody>
      </p:sp>
      <p:pic>
        <p:nvPicPr>
          <p:cNvPr id="8" name="Picture 7"/>
          <p:cNvPicPr>
            <a:picLocks noChangeAspect="1"/>
          </p:cNvPicPr>
          <p:nvPr/>
        </p:nvPicPr>
        <p:blipFill>
          <a:blip r:embed="rId3"/>
          <a:stretch>
            <a:fillRect/>
          </a:stretch>
        </p:blipFill>
        <p:spPr>
          <a:xfrm>
            <a:off x="1619249" y="3551237"/>
            <a:ext cx="6291432" cy="2154238"/>
          </a:xfrm>
          <a:prstGeom prst="rect">
            <a:avLst/>
          </a:prstGeom>
        </p:spPr>
      </p:pic>
      <p:pic>
        <p:nvPicPr>
          <p:cNvPr id="9" name="Picture 8"/>
          <p:cNvPicPr>
            <a:picLocks noChangeAspect="1"/>
          </p:cNvPicPr>
          <p:nvPr/>
        </p:nvPicPr>
        <p:blipFill>
          <a:blip r:embed="rId4"/>
          <a:stretch>
            <a:fillRect/>
          </a:stretch>
        </p:blipFill>
        <p:spPr>
          <a:xfrm>
            <a:off x="1600200" y="0"/>
            <a:ext cx="6329531" cy="3575265"/>
          </a:xfrm>
          <a:prstGeom prst="rect">
            <a:avLst/>
          </a:prstGeom>
        </p:spPr>
      </p:pic>
    </p:spTree>
    <p:extLst>
      <p:ext uri="{BB962C8B-B14F-4D97-AF65-F5344CB8AC3E}">
        <p14:creationId xmlns:p14="http://schemas.microsoft.com/office/powerpoint/2010/main" val="173606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Proposed M</a:t>
            </a:r>
            <a:r>
              <a:rPr lang="en-US" altLang="zh-CN" sz="2400" b="1" dirty="0">
                <a:solidFill>
                  <a:srgbClr val="C00000"/>
                </a:solidFill>
                <a:latin typeface="Arial" panose="020B0604020202020204" pitchFamily="34" charset="0"/>
                <a:cs typeface="Arial" panose="020B0604020202020204" pitchFamily="34" charset="0"/>
              </a:rPr>
              <a:t>ethod: Embedding Network</a:t>
            </a:r>
            <a:endParaRPr lang="en-US" sz="24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6</a:t>
            </a:fld>
            <a:endParaRPr lang="en-US" dirty="0">
              <a:latin typeface="Arial" panose="020B0604020202020204" pitchFamily="34" charset="0"/>
              <a:cs typeface="Arial" panose="020B0604020202020204" pitchFamily="34" charset="0"/>
            </a:endParaRPr>
          </a:p>
        </p:txBody>
      </p:sp>
      <p:sp>
        <p:nvSpPr>
          <p:cNvPr id="37" name="TextBox 36"/>
          <p:cNvSpPr txBox="1"/>
          <p:nvPr/>
        </p:nvSpPr>
        <p:spPr>
          <a:xfrm>
            <a:off x="2616169" y="4355153"/>
            <a:ext cx="4665060" cy="338554"/>
          </a:xfrm>
          <a:prstGeom prst="rect">
            <a:avLst/>
          </a:prstGeom>
          <a:noFill/>
        </p:spPr>
        <p:txBody>
          <a:bodyPr wrap="none" rtlCol="0">
            <a:spAutoFit/>
          </a:bodyPr>
          <a:lstStyle/>
          <a:p>
            <a:r>
              <a:rPr lang="en-US" sz="1600" dirty="0">
                <a:solidFill>
                  <a:prstClr val="black"/>
                </a:solidFill>
                <a:latin typeface="Arial" panose="020B0604020202020204" pitchFamily="34" charset="0"/>
                <a:cs typeface="Arial" panose="020B0604020202020204" pitchFamily="34" charset="0"/>
              </a:rPr>
              <a:t>The Embedding network with shared parameters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726" y="1333500"/>
            <a:ext cx="769722" cy="785555"/>
          </a:xfrm>
          <a:prstGeom prst="rect">
            <a:avLst/>
          </a:prstGeom>
          <a:ln w="1905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734" y="3399967"/>
            <a:ext cx="833620" cy="850767"/>
          </a:xfrm>
          <a:prstGeom prst="rect">
            <a:avLst/>
          </a:prstGeom>
          <a:ln w="19050">
            <a:solidFill>
              <a:srgbClr val="C00000"/>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734" y="2324100"/>
            <a:ext cx="832477" cy="849600"/>
          </a:xfrm>
          <a:prstGeom prst="rect">
            <a:avLst/>
          </a:prstGeom>
          <a:ln w="19050">
            <a:solidFill>
              <a:srgbClr val="00B050"/>
            </a:solidFill>
          </a:ln>
        </p:spPr>
      </p:pic>
      <p:sp>
        <p:nvSpPr>
          <p:cNvPr id="12" name="Rounded Rectangle 11"/>
          <p:cNvSpPr/>
          <p:nvPr/>
        </p:nvSpPr>
        <p:spPr>
          <a:xfrm>
            <a:off x="2213204" y="1461975"/>
            <a:ext cx="1210777"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Convolutional Layers</a:t>
            </a:r>
          </a:p>
        </p:txBody>
      </p:sp>
      <p:sp>
        <p:nvSpPr>
          <p:cNvPr id="13" name="Rounded Rectangle 12"/>
          <p:cNvSpPr/>
          <p:nvPr/>
        </p:nvSpPr>
        <p:spPr>
          <a:xfrm>
            <a:off x="3506338" y="1461975"/>
            <a:ext cx="1152385"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Pooling</a:t>
            </a:r>
          </a:p>
          <a:p>
            <a:pPr algn="ctr"/>
            <a:r>
              <a:rPr lang="en-US" sz="1167" dirty="0">
                <a:solidFill>
                  <a:prstClr val="white"/>
                </a:solidFill>
                <a:latin typeface="Arial" panose="020B0604020202020204" pitchFamily="34" charset="0"/>
                <a:cs typeface="Arial" panose="020B0604020202020204" pitchFamily="34" charset="0"/>
              </a:rPr>
              <a:t>Layers</a:t>
            </a:r>
          </a:p>
        </p:txBody>
      </p:sp>
      <p:sp>
        <p:nvSpPr>
          <p:cNvPr id="14" name="Rounded Rectangle 13"/>
          <p:cNvSpPr/>
          <p:nvPr/>
        </p:nvSpPr>
        <p:spPr>
          <a:xfrm>
            <a:off x="4875710" y="1461975"/>
            <a:ext cx="1152385"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err="1">
                <a:solidFill>
                  <a:prstClr val="white"/>
                </a:solidFill>
                <a:latin typeface="Arial" panose="020B0604020202020204" pitchFamily="34" charset="0"/>
                <a:cs typeface="Arial" panose="020B0604020202020204" pitchFamily="34" charset="0"/>
              </a:rPr>
              <a:t>ReLU</a:t>
            </a:r>
            <a:r>
              <a:rPr lang="en-US" sz="1167" dirty="0">
                <a:solidFill>
                  <a:prstClr val="white"/>
                </a:solidFill>
                <a:latin typeface="Arial" panose="020B0604020202020204" pitchFamily="34" charset="0"/>
                <a:cs typeface="Arial" panose="020B0604020202020204" pitchFamily="34" charset="0"/>
              </a:rPr>
              <a:t> Layers</a:t>
            </a:r>
          </a:p>
        </p:txBody>
      </p:sp>
      <p:sp>
        <p:nvSpPr>
          <p:cNvPr id="15" name="Rectangle 14"/>
          <p:cNvSpPr/>
          <p:nvPr/>
        </p:nvSpPr>
        <p:spPr>
          <a:xfrm>
            <a:off x="2160418" y="1327350"/>
            <a:ext cx="5474815" cy="8507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16" name="TextBox 15"/>
          <p:cNvSpPr txBox="1"/>
          <p:nvPr/>
        </p:nvSpPr>
        <p:spPr>
          <a:xfrm>
            <a:off x="4613542" y="1567436"/>
            <a:ext cx="333746" cy="271934"/>
          </a:xfrm>
          <a:prstGeom prst="rect">
            <a:avLst/>
          </a:prstGeom>
          <a:noFill/>
        </p:spPr>
        <p:txBody>
          <a:bodyPr wrap="none" rtlCol="0">
            <a:spAutoFit/>
          </a:bodyPr>
          <a:lstStyle/>
          <a:p>
            <a:r>
              <a:rPr lang="en-US" sz="1167" b="1" dirty="0">
                <a:solidFill>
                  <a:prstClr val="black"/>
                </a:solidFill>
                <a:latin typeface="Arial" panose="020B0604020202020204" pitchFamily="34" charset="0"/>
                <a:cs typeface="Arial" panose="020B0604020202020204" pitchFamily="34" charset="0"/>
              </a:rPr>
              <a:t>…</a:t>
            </a:r>
          </a:p>
        </p:txBody>
      </p:sp>
      <p:sp>
        <p:nvSpPr>
          <p:cNvPr id="17" name="Rounded Rectangle 16"/>
          <p:cNvSpPr/>
          <p:nvPr/>
        </p:nvSpPr>
        <p:spPr>
          <a:xfrm>
            <a:off x="6196119" y="1470621"/>
            <a:ext cx="1356759" cy="59381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Fully Connected Layers</a:t>
            </a:r>
          </a:p>
        </p:txBody>
      </p:sp>
      <p:sp>
        <p:nvSpPr>
          <p:cNvPr id="22" name="TextBox 21"/>
          <p:cNvSpPr txBox="1"/>
          <p:nvPr/>
        </p:nvSpPr>
        <p:spPr>
          <a:xfrm>
            <a:off x="5965556" y="1567436"/>
            <a:ext cx="333746" cy="271934"/>
          </a:xfrm>
          <a:prstGeom prst="rect">
            <a:avLst/>
          </a:prstGeom>
          <a:noFill/>
        </p:spPr>
        <p:txBody>
          <a:bodyPr wrap="none" rtlCol="0">
            <a:spAutoFit/>
          </a:bodyPr>
          <a:lstStyle/>
          <a:p>
            <a:r>
              <a:rPr lang="en-US" sz="1167" b="1" dirty="0">
                <a:solidFill>
                  <a:prstClr val="black"/>
                </a:solidFill>
                <a:latin typeface="Arial" panose="020B0604020202020204" pitchFamily="34" charset="0"/>
                <a:cs typeface="Arial" panose="020B0604020202020204" pitchFamily="34" charset="0"/>
              </a:rPr>
              <a:t>…</a:t>
            </a:r>
          </a:p>
        </p:txBody>
      </p:sp>
      <p:sp>
        <p:nvSpPr>
          <p:cNvPr id="38" name="Right Arrow 37"/>
          <p:cNvSpPr/>
          <p:nvPr/>
        </p:nvSpPr>
        <p:spPr>
          <a:xfrm>
            <a:off x="1813254" y="1644092"/>
            <a:ext cx="270964" cy="24086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39" name="Right Arrow 38"/>
          <p:cNvSpPr/>
          <p:nvPr/>
        </p:nvSpPr>
        <p:spPr>
          <a:xfrm>
            <a:off x="1813254" y="2667245"/>
            <a:ext cx="270964" cy="240869"/>
          </a:xfrm>
          <a:prstGeom prst="rightArrow">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40" name="Right Arrow 39"/>
          <p:cNvSpPr/>
          <p:nvPr/>
        </p:nvSpPr>
        <p:spPr>
          <a:xfrm>
            <a:off x="1813254" y="3711041"/>
            <a:ext cx="270964" cy="240869"/>
          </a:xfrm>
          <a:prstGeom prst="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42" name="Rounded Rectangle 41"/>
          <p:cNvSpPr/>
          <p:nvPr/>
        </p:nvSpPr>
        <p:spPr>
          <a:xfrm>
            <a:off x="3506338" y="2467243"/>
            <a:ext cx="1152385"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Pooling</a:t>
            </a:r>
          </a:p>
          <a:p>
            <a:pPr algn="ctr"/>
            <a:r>
              <a:rPr lang="en-US" sz="1167" dirty="0">
                <a:solidFill>
                  <a:prstClr val="white"/>
                </a:solidFill>
                <a:latin typeface="Arial" panose="020B0604020202020204" pitchFamily="34" charset="0"/>
                <a:cs typeface="Arial" panose="020B0604020202020204" pitchFamily="34" charset="0"/>
              </a:rPr>
              <a:t>Layers</a:t>
            </a:r>
          </a:p>
        </p:txBody>
      </p:sp>
      <p:sp>
        <p:nvSpPr>
          <p:cNvPr id="43" name="Rounded Rectangle 42"/>
          <p:cNvSpPr/>
          <p:nvPr/>
        </p:nvSpPr>
        <p:spPr>
          <a:xfrm>
            <a:off x="4875710" y="2467243"/>
            <a:ext cx="1152385"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err="1">
                <a:solidFill>
                  <a:prstClr val="white"/>
                </a:solidFill>
                <a:latin typeface="Arial" panose="020B0604020202020204" pitchFamily="34" charset="0"/>
                <a:cs typeface="Arial" panose="020B0604020202020204" pitchFamily="34" charset="0"/>
              </a:rPr>
              <a:t>ReLU</a:t>
            </a:r>
            <a:r>
              <a:rPr lang="en-US" sz="1167" dirty="0">
                <a:solidFill>
                  <a:prstClr val="white"/>
                </a:solidFill>
                <a:latin typeface="Arial" panose="020B0604020202020204" pitchFamily="34" charset="0"/>
                <a:cs typeface="Arial" panose="020B0604020202020204" pitchFamily="34" charset="0"/>
              </a:rPr>
              <a:t> Layers</a:t>
            </a:r>
          </a:p>
        </p:txBody>
      </p:sp>
      <p:sp>
        <p:nvSpPr>
          <p:cNvPr id="44" name="Rectangle 43"/>
          <p:cNvSpPr/>
          <p:nvPr/>
        </p:nvSpPr>
        <p:spPr>
          <a:xfrm>
            <a:off x="2178013" y="2332618"/>
            <a:ext cx="5445240" cy="85076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45" name="TextBox 44"/>
          <p:cNvSpPr txBox="1"/>
          <p:nvPr/>
        </p:nvSpPr>
        <p:spPr>
          <a:xfrm>
            <a:off x="4613542" y="2572704"/>
            <a:ext cx="333746" cy="271934"/>
          </a:xfrm>
          <a:prstGeom prst="rect">
            <a:avLst/>
          </a:prstGeom>
          <a:noFill/>
        </p:spPr>
        <p:txBody>
          <a:bodyPr wrap="none" rtlCol="0">
            <a:spAutoFit/>
          </a:bodyPr>
          <a:lstStyle/>
          <a:p>
            <a:r>
              <a:rPr lang="en-US" sz="1167" b="1" dirty="0">
                <a:solidFill>
                  <a:prstClr val="black"/>
                </a:solidFill>
                <a:latin typeface="Arial" panose="020B0604020202020204" pitchFamily="34" charset="0"/>
                <a:cs typeface="Arial" panose="020B0604020202020204" pitchFamily="34" charset="0"/>
              </a:rPr>
              <a:t>…</a:t>
            </a:r>
          </a:p>
        </p:txBody>
      </p:sp>
      <p:sp>
        <p:nvSpPr>
          <p:cNvPr id="46" name="Rounded Rectangle 45"/>
          <p:cNvSpPr/>
          <p:nvPr/>
        </p:nvSpPr>
        <p:spPr>
          <a:xfrm>
            <a:off x="6196119" y="2475889"/>
            <a:ext cx="1356759" cy="59381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Fully Connected Layers</a:t>
            </a:r>
          </a:p>
        </p:txBody>
      </p:sp>
      <p:sp>
        <p:nvSpPr>
          <p:cNvPr id="47" name="TextBox 46"/>
          <p:cNvSpPr txBox="1"/>
          <p:nvPr/>
        </p:nvSpPr>
        <p:spPr>
          <a:xfrm>
            <a:off x="5965556" y="2572704"/>
            <a:ext cx="333746" cy="271934"/>
          </a:xfrm>
          <a:prstGeom prst="rect">
            <a:avLst/>
          </a:prstGeom>
          <a:noFill/>
        </p:spPr>
        <p:txBody>
          <a:bodyPr wrap="none" rtlCol="0">
            <a:spAutoFit/>
          </a:bodyPr>
          <a:lstStyle/>
          <a:p>
            <a:r>
              <a:rPr lang="en-US" sz="1167" b="1" dirty="0">
                <a:solidFill>
                  <a:prstClr val="black"/>
                </a:solidFill>
                <a:latin typeface="Arial" panose="020B0604020202020204" pitchFamily="34" charset="0"/>
                <a:cs typeface="Arial" panose="020B0604020202020204" pitchFamily="34" charset="0"/>
              </a:rPr>
              <a:t>…</a:t>
            </a:r>
          </a:p>
        </p:txBody>
      </p:sp>
      <p:sp>
        <p:nvSpPr>
          <p:cNvPr id="49" name="Rounded Rectangle 48"/>
          <p:cNvSpPr/>
          <p:nvPr/>
        </p:nvSpPr>
        <p:spPr>
          <a:xfrm>
            <a:off x="3523932" y="3506503"/>
            <a:ext cx="1152385"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Pooling</a:t>
            </a:r>
          </a:p>
          <a:p>
            <a:pPr algn="ctr"/>
            <a:r>
              <a:rPr lang="en-US" sz="1167" dirty="0">
                <a:solidFill>
                  <a:prstClr val="white"/>
                </a:solidFill>
                <a:latin typeface="Arial" panose="020B0604020202020204" pitchFamily="34" charset="0"/>
                <a:cs typeface="Arial" panose="020B0604020202020204" pitchFamily="34" charset="0"/>
              </a:rPr>
              <a:t>Layers</a:t>
            </a:r>
          </a:p>
        </p:txBody>
      </p:sp>
      <p:sp>
        <p:nvSpPr>
          <p:cNvPr id="50" name="Rounded Rectangle 49"/>
          <p:cNvSpPr/>
          <p:nvPr/>
        </p:nvSpPr>
        <p:spPr>
          <a:xfrm>
            <a:off x="4875710" y="3506502"/>
            <a:ext cx="1152385"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err="1">
                <a:solidFill>
                  <a:prstClr val="white"/>
                </a:solidFill>
                <a:latin typeface="Arial" panose="020B0604020202020204" pitchFamily="34" charset="0"/>
                <a:cs typeface="Arial" panose="020B0604020202020204" pitchFamily="34" charset="0"/>
              </a:rPr>
              <a:t>ReLU</a:t>
            </a:r>
            <a:r>
              <a:rPr lang="en-US" sz="1167" dirty="0">
                <a:solidFill>
                  <a:prstClr val="white"/>
                </a:solidFill>
                <a:latin typeface="Arial" panose="020B0604020202020204" pitchFamily="34" charset="0"/>
                <a:cs typeface="Arial" panose="020B0604020202020204" pitchFamily="34" charset="0"/>
              </a:rPr>
              <a:t> Layers</a:t>
            </a:r>
          </a:p>
        </p:txBody>
      </p:sp>
      <p:sp>
        <p:nvSpPr>
          <p:cNvPr id="51" name="Rectangle 50"/>
          <p:cNvSpPr/>
          <p:nvPr/>
        </p:nvSpPr>
        <p:spPr>
          <a:xfrm>
            <a:off x="2178013" y="3403191"/>
            <a:ext cx="5445240" cy="85076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52" name="TextBox 51"/>
          <p:cNvSpPr txBox="1"/>
          <p:nvPr/>
        </p:nvSpPr>
        <p:spPr>
          <a:xfrm>
            <a:off x="4622340" y="3603319"/>
            <a:ext cx="333746" cy="271934"/>
          </a:xfrm>
          <a:prstGeom prst="rect">
            <a:avLst/>
          </a:prstGeom>
          <a:noFill/>
        </p:spPr>
        <p:txBody>
          <a:bodyPr wrap="none" rtlCol="0">
            <a:spAutoFit/>
          </a:bodyPr>
          <a:lstStyle/>
          <a:p>
            <a:r>
              <a:rPr lang="en-US" sz="1167" b="1" dirty="0">
                <a:solidFill>
                  <a:prstClr val="black"/>
                </a:solidFill>
                <a:latin typeface="Arial" panose="020B0604020202020204" pitchFamily="34" charset="0"/>
                <a:cs typeface="Arial" panose="020B0604020202020204" pitchFamily="34" charset="0"/>
              </a:rPr>
              <a:t>…</a:t>
            </a:r>
          </a:p>
        </p:txBody>
      </p:sp>
      <p:sp>
        <p:nvSpPr>
          <p:cNvPr id="53" name="Rounded Rectangle 52"/>
          <p:cNvSpPr/>
          <p:nvPr/>
        </p:nvSpPr>
        <p:spPr>
          <a:xfrm>
            <a:off x="6196119" y="3506502"/>
            <a:ext cx="1356759" cy="59381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Fully Connected Layers</a:t>
            </a:r>
          </a:p>
        </p:txBody>
      </p:sp>
      <p:sp>
        <p:nvSpPr>
          <p:cNvPr id="54" name="TextBox 53"/>
          <p:cNvSpPr txBox="1"/>
          <p:nvPr/>
        </p:nvSpPr>
        <p:spPr>
          <a:xfrm>
            <a:off x="5965556" y="3603319"/>
            <a:ext cx="333746" cy="271934"/>
          </a:xfrm>
          <a:prstGeom prst="rect">
            <a:avLst/>
          </a:prstGeom>
          <a:noFill/>
        </p:spPr>
        <p:txBody>
          <a:bodyPr wrap="none" rtlCol="0">
            <a:spAutoFit/>
          </a:bodyPr>
          <a:lstStyle/>
          <a:p>
            <a:r>
              <a:rPr lang="en-US" sz="1167" b="1" dirty="0">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5" name="TextBox 54"/>
              <p:cNvSpPr txBox="1"/>
              <p:nvPr/>
            </p:nvSpPr>
            <p:spPr>
              <a:xfrm>
                <a:off x="331618" y="1644092"/>
                <a:ext cx="429152" cy="3497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a:solidFill>
                                <a:prstClr val="black"/>
                              </a:solidFill>
                              <a:latin typeface="Cambria Math" panose="02040503050406030204" pitchFamily="18" charset="0"/>
                            </a:rPr>
                          </m:ctrlPr>
                        </m:sSubPr>
                        <m:e>
                          <m:r>
                            <a:rPr lang="en-US" sz="1600" b="1" i="1">
                              <a:solidFill>
                                <a:prstClr val="black"/>
                              </a:solidFill>
                              <a:latin typeface="Cambria Math" panose="02040503050406030204" pitchFamily="18" charset="0"/>
                            </a:rPr>
                            <m:t>𝒊</m:t>
                          </m:r>
                        </m:e>
                        <m:sub>
                          <m:r>
                            <a:rPr lang="en-US" sz="1600" b="1" i="1">
                              <a:solidFill>
                                <a:prstClr val="black"/>
                              </a:solidFill>
                              <a:latin typeface="Cambria Math" panose="02040503050406030204" pitchFamily="18" charset="0"/>
                            </a:rPr>
                            <m:t>𝟏</m:t>
                          </m:r>
                        </m:sub>
                      </m:sSub>
                    </m:oMath>
                  </m:oMathPara>
                </a14:m>
                <a:endParaRPr lang="en-US" sz="1200" b="1" dirty="0">
                  <a:solidFill>
                    <a:prstClr val="black"/>
                  </a:solidFill>
                  <a:latin typeface="Arial" panose="020B0604020202020204" pitchFamily="34" charset="0"/>
                  <a:cs typeface="Arial" panose="020B0604020202020204" pitchFamily="34"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31618" y="1644092"/>
                <a:ext cx="429152" cy="34973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31618" y="2640320"/>
                <a:ext cx="429152" cy="3497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a:solidFill>
                                <a:prstClr val="black"/>
                              </a:solidFill>
                              <a:latin typeface="Cambria Math" panose="02040503050406030204" pitchFamily="18" charset="0"/>
                            </a:rPr>
                          </m:ctrlPr>
                        </m:sSubPr>
                        <m:e>
                          <m:r>
                            <a:rPr lang="en-US" sz="1600" b="1" i="1">
                              <a:solidFill>
                                <a:prstClr val="black"/>
                              </a:solidFill>
                              <a:latin typeface="Cambria Math" panose="02040503050406030204" pitchFamily="18" charset="0"/>
                            </a:rPr>
                            <m:t>𝒊</m:t>
                          </m:r>
                        </m:e>
                        <m:sub>
                          <m:r>
                            <a:rPr lang="en-US" sz="1600" b="1" i="1">
                              <a:solidFill>
                                <a:prstClr val="black"/>
                              </a:solidFill>
                              <a:latin typeface="Cambria Math" panose="02040503050406030204" pitchFamily="18" charset="0"/>
                            </a:rPr>
                            <m:t>𝟐</m:t>
                          </m:r>
                        </m:sub>
                      </m:sSub>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31618" y="2640320"/>
                <a:ext cx="429152" cy="34973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31618" y="3699123"/>
                <a:ext cx="432498" cy="3497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a:solidFill>
                                <a:prstClr val="black"/>
                              </a:solidFill>
                              <a:latin typeface="Cambria Math" panose="02040503050406030204" pitchFamily="18" charset="0"/>
                            </a:rPr>
                          </m:ctrlPr>
                        </m:sSubPr>
                        <m:e>
                          <m:r>
                            <a:rPr lang="en-US" sz="1600" b="1" i="1">
                              <a:solidFill>
                                <a:prstClr val="black"/>
                              </a:solidFill>
                              <a:latin typeface="Cambria Math" panose="02040503050406030204" pitchFamily="18" charset="0"/>
                            </a:rPr>
                            <m:t>𝒋</m:t>
                          </m:r>
                        </m:e>
                        <m:sub>
                          <m:r>
                            <a:rPr lang="en-US" sz="1600" b="1" i="1">
                              <a:solidFill>
                                <a:prstClr val="black"/>
                              </a:solidFill>
                              <a:latin typeface="Cambria Math" panose="02040503050406030204" pitchFamily="18" charset="0"/>
                            </a:rPr>
                            <m:t>𝟐</m:t>
                          </m:r>
                        </m:sub>
                      </m:sSub>
                    </m:oMath>
                  </m:oMathPara>
                </a14:m>
                <a:endParaRPr lang="en-US" sz="1600" b="1" dirty="0">
                  <a:solidFill>
                    <a:prstClr val="black"/>
                  </a:solidFill>
                  <a:latin typeface="Arial" panose="020B0604020202020204" pitchFamily="34" charset="0"/>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31618" y="3699123"/>
                <a:ext cx="432498" cy="349737"/>
              </a:xfrm>
              <a:prstGeom prst="rect">
                <a:avLst/>
              </a:prstGeom>
              <a:blipFill rotWithShape="0">
                <a:blip r:embed="rId8"/>
                <a:stretch>
                  <a:fillRect b="-7018"/>
                </a:stretch>
              </a:blipFill>
            </p:spPr>
            <p:txBody>
              <a:bodyPr/>
              <a:lstStyle/>
              <a:p>
                <a:r>
                  <a:rPr lang="en-US">
                    <a:noFill/>
                  </a:rPr>
                  <a:t> </a:t>
                </a:r>
              </a:p>
            </p:txBody>
          </p:sp>
        </mc:Fallback>
      </mc:AlternateContent>
      <p:sp>
        <p:nvSpPr>
          <p:cNvPr id="58" name="Right Arrow 57"/>
          <p:cNvSpPr/>
          <p:nvPr/>
        </p:nvSpPr>
        <p:spPr>
          <a:xfrm>
            <a:off x="7722964" y="1644092"/>
            <a:ext cx="270964" cy="240869"/>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63" name="Right Arrow 62"/>
          <p:cNvSpPr/>
          <p:nvPr/>
        </p:nvSpPr>
        <p:spPr>
          <a:xfrm>
            <a:off x="7713841" y="2667245"/>
            <a:ext cx="270964" cy="240869"/>
          </a:xfrm>
          <a:prstGeom prst="rightArrow">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64" name="Right Arrow 63"/>
          <p:cNvSpPr/>
          <p:nvPr/>
        </p:nvSpPr>
        <p:spPr>
          <a:xfrm>
            <a:off x="7722964" y="3711041"/>
            <a:ext cx="270964" cy="240869"/>
          </a:xfrm>
          <a:prstGeom prst="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5" name="Rectangle 64"/>
              <p:cNvSpPr/>
              <p:nvPr/>
            </p:nvSpPr>
            <p:spPr>
              <a:xfrm>
                <a:off x="7985974" y="1621088"/>
                <a:ext cx="709876" cy="3497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1</m:t>
                          </m:r>
                        </m:sub>
                      </m:sSub>
                      <m:r>
                        <a:rPr lang="en-US" sz="1600" i="1">
                          <a:solidFill>
                            <a:prstClr val="black"/>
                          </a:solidFill>
                          <a:latin typeface="Cambria Math" panose="02040503050406030204" pitchFamily="18" charset="0"/>
                        </a:rPr>
                        <m:t>)</m:t>
                      </m:r>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65" name="Rectangle 64"/>
              <p:cNvSpPr>
                <a:spLocks noRot="1" noChangeAspect="1" noMove="1" noResize="1" noEditPoints="1" noAdjustHandles="1" noChangeArrowheads="1" noChangeShapeType="1" noTextEdit="1"/>
              </p:cNvSpPr>
              <p:nvPr/>
            </p:nvSpPr>
            <p:spPr>
              <a:xfrm>
                <a:off x="7985974" y="1621088"/>
                <a:ext cx="709876" cy="349737"/>
              </a:xfrm>
              <a:prstGeom prst="rect">
                <a:avLst/>
              </a:prstGeom>
              <a:blipFill rotWithShape="0">
                <a:blip r:embed="rId9"/>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7993928" y="2636997"/>
                <a:ext cx="714828" cy="3497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2</m:t>
                          </m:r>
                        </m:sub>
                      </m:sSub>
                      <m:r>
                        <a:rPr lang="en-US" sz="1600" i="1">
                          <a:solidFill>
                            <a:prstClr val="black"/>
                          </a:solidFill>
                          <a:latin typeface="Cambria Math" panose="02040503050406030204" pitchFamily="18" charset="0"/>
                        </a:rPr>
                        <m:t>)</m:t>
                      </m:r>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7993928" y="2636997"/>
                <a:ext cx="714828" cy="349737"/>
              </a:xfrm>
              <a:prstGeom prst="rect">
                <a:avLst/>
              </a:prstGeom>
              <a:blipFill rotWithShape="0">
                <a:blip r:embed="rId10"/>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7985130" y="3692884"/>
                <a:ext cx="715899" cy="3497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𝑗</m:t>
                          </m:r>
                        </m:e>
                        <m:sub>
                          <m:r>
                            <a:rPr lang="en-US" sz="1600" i="1">
                              <a:solidFill>
                                <a:prstClr val="black"/>
                              </a:solidFill>
                              <a:latin typeface="Cambria Math" panose="02040503050406030204" pitchFamily="18" charset="0"/>
                            </a:rPr>
                            <m:t>2</m:t>
                          </m:r>
                        </m:sub>
                      </m:sSub>
                      <m:r>
                        <a:rPr lang="en-US" sz="1600" i="1">
                          <a:solidFill>
                            <a:prstClr val="black"/>
                          </a:solidFill>
                          <a:latin typeface="Cambria Math" panose="02040503050406030204" pitchFamily="18" charset="0"/>
                        </a:rPr>
                        <m:t>)</m:t>
                      </m:r>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67" name="Rectangle 66"/>
              <p:cNvSpPr>
                <a:spLocks noRot="1" noChangeAspect="1" noMove="1" noResize="1" noEditPoints="1" noAdjustHandles="1" noChangeArrowheads="1" noChangeShapeType="1" noTextEdit="1"/>
              </p:cNvSpPr>
              <p:nvPr/>
            </p:nvSpPr>
            <p:spPr>
              <a:xfrm>
                <a:off x="7985130" y="3692884"/>
                <a:ext cx="715899" cy="349737"/>
              </a:xfrm>
              <a:prstGeom prst="rect">
                <a:avLst/>
              </a:prstGeom>
              <a:blipFill rotWithShape="0">
                <a:blip r:embed="rId11"/>
                <a:stretch>
                  <a:fillRect b="-8772"/>
                </a:stretch>
              </a:blipFill>
            </p:spPr>
            <p:txBody>
              <a:bodyPr/>
              <a:lstStyle/>
              <a:p>
                <a:r>
                  <a:rPr lang="en-US">
                    <a:noFill/>
                  </a:rPr>
                  <a:t> </a:t>
                </a:r>
              </a:p>
            </p:txBody>
          </p:sp>
        </mc:Fallback>
      </mc:AlternateContent>
      <p:sp>
        <p:nvSpPr>
          <p:cNvPr id="69" name="Rounded Rectangle 68"/>
          <p:cNvSpPr/>
          <p:nvPr/>
        </p:nvSpPr>
        <p:spPr>
          <a:xfrm>
            <a:off x="2213204" y="2461093"/>
            <a:ext cx="1210777"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Convolutional Layers</a:t>
            </a:r>
          </a:p>
        </p:txBody>
      </p:sp>
      <p:sp>
        <p:nvSpPr>
          <p:cNvPr id="70" name="Rounded Rectangle 69"/>
          <p:cNvSpPr/>
          <p:nvPr/>
        </p:nvSpPr>
        <p:spPr>
          <a:xfrm>
            <a:off x="2213204" y="3507741"/>
            <a:ext cx="1210777" cy="5938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solidFill>
                  <a:prstClr val="white"/>
                </a:solidFill>
                <a:latin typeface="Arial" panose="020B0604020202020204" pitchFamily="34" charset="0"/>
                <a:cs typeface="Arial" panose="020B0604020202020204" pitchFamily="34" charset="0"/>
              </a:rPr>
              <a:t>Convolutional Layers</a:t>
            </a:r>
          </a:p>
        </p:txBody>
      </p:sp>
    </p:spTree>
    <p:extLst>
      <p:ext uri="{BB962C8B-B14F-4D97-AF65-F5344CB8AC3E}">
        <p14:creationId xmlns:p14="http://schemas.microsoft.com/office/powerpoint/2010/main" val="273318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Proposed Method: Triplet Network</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06267" y="1497852"/>
                <a:ext cx="68018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1</m:t>
                          </m:r>
                        </m:sub>
                      </m:sSub>
                      <m:r>
                        <a:rPr lang="en-US" sz="1600" i="1">
                          <a:solidFill>
                            <a:prstClr val="black"/>
                          </a:solidFill>
                          <a:latin typeface="Cambria Math" panose="02040503050406030204" pitchFamily="18" charset="0"/>
                        </a:rPr>
                        <m:t>)</m:t>
                      </m:r>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6267" y="1497852"/>
                <a:ext cx="680186" cy="338554"/>
              </a:xfrm>
              <a:prstGeom prst="rect">
                <a:avLst/>
              </a:prstGeom>
              <a:blipFill rotWithShape="0">
                <a:blip r:embed="rId3"/>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06267" y="2632410"/>
                <a:ext cx="6849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2</m:t>
                          </m:r>
                        </m:sub>
                      </m:sSub>
                      <m:r>
                        <a:rPr lang="en-US" sz="1600" i="1">
                          <a:solidFill>
                            <a:prstClr val="black"/>
                          </a:solidFill>
                          <a:latin typeface="Cambria Math" panose="02040503050406030204" pitchFamily="18" charset="0"/>
                        </a:rPr>
                        <m:t>)</m:t>
                      </m:r>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6267" y="2632410"/>
                <a:ext cx="684931" cy="338554"/>
              </a:xfrm>
              <a:prstGeom prst="rect">
                <a:avLst/>
              </a:prstGeom>
              <a:blipFill rotWithShape="0">
                <a:blip r:embed="rId4"/>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96240" y="3811616"/>
                <a:ext cx="68595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𝑗</m:t>
                          </m:r>
                        </m:e>
                        <m:sub>
                          <m:r>
                            <a:rPr lang="en-US" sz="1600" i="1">
                              <a:solidFill>
                                <a:prstClr val="black"/>
                              </a:solidFill>
                              <a:latin typeface="Cambria Math" panose="02040503050406030204" pitchFamily="18" charset="0"/>
                            </a:rPr>
                            <m:t>2</m:t>
                          </m:r>
                        </m:sub>
                      </m:sSub>
                      <m:r>
                        <a:rPr lang="en-US" sz="1600" i="1">
                          <a:solidFill>
                            <a:prstClr val="black"/>
                          </a:solidFill>
                          <a:latin typeface="Cambria Math" panose="02040503050406030204" pitchFamily="18" charset="0"/>
                        </a:rPr>
                        <m:t>)</m:t>
                      </m:r>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96240" y="3811616"/>
                <a:ext cx="685957" cy="338554"/>
              </a:xfrm>
              <a:prstGeom prst="rect">
                <a:avLst/>
              </a:prstGeom>
              <a:blipFill rotWithShape="0">
                <a:blip r:embed="rId5"/>
                <a:stretch>
                  <a:fillRect b="-10714"/>
                </a:stretch>
              </a:blipFill>
            </p:spPr>
            <p:txBody>
              <a:bodyPr/>
              <a:lstStyle/>
              <a:p>
                <a:r>
                  <a:rPr lang="en-US">
                    <a:noFill/>
                  </a:rPr>
                  <a:t> </a:t>
                </a:r>
              </a:p>
            </p:txBody>
          </p:sp>
        </mc:Fallback>
      </mc:AlternateContent>
      <p:cxnSp>
        <p:nvCxnSpPr>
          <p:cNvPr id="8" name="Straight Connector 7"/>
          <p:cNvCxnSpPr>
            <a:stCxn id="4" idx="3"/>
          </p:cNvCxnSpPr>
          <p:nvPr/>
        </p:nvCxnSpPr>
        <p:spPr>
          <a:xfrm flipV="1">
            <a:off x="1086453" y="1649097"/>
            <a:ext cx="996911" cy="1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3"/>
          </p:cNvCxnSpPr>
          <p:nvPr/>
        </p:nvCxnSpPr>
        <p:spPr>
          <a:xfrm flipH="1">
            <a:off x="1091198" y="1660172"/>
            <a:ext cx="968378" cy="114151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3"/>
          </p:cNvCxnSpPr>
          <p:nvPr/>
        </p:nvCxnSpPr>
        <p:spPr>
          <a:xfrm flipH="1">
            <a:off x="1082197" y="2902218"/>
            <a:ext cx="869453" cy="10786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p:cNvCxnSpPr>
          <p:nvPr/>
        </p:nvCxnSpPr>
        <p:spPr>
          <a:xfrm>
            <a:off x="1086453" y="1667129"/>
            <a:ext cx="865196" cy="1235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090004" y="1499815"/>
                <a:ext cx="2363276" cy="348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a:solidFill>
                                <a:prstClr val="black"/>
                              </a:solidFill>
                              <a:latin typeface="Cambria Math" panose="02040503050406030204" pitchFamily="18" charset="0"/>
                            </a:rPr>
                          </m:ctrlPr>
                        </m:sSubPr>
                        <m:e>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𝑑</m:t>
                              </m:r>
                            </m:e>
                            <m:sub>
                              <m:r>
                                <a:rPr lang="en-US" sz="1600" i="1">
                                  <a:solidFill>
                                    <a:prstClr val="black"/>
                                  </a:solidFill>
                                  <a:latin typeface="Cambria Math" panose="02040503050406030204" pitchFamily="18" charset="0"/>
                                </a:rPr>
                                <m:t>+</m:t>
                              </m:r>
                            </m:sub>
                          </m:sSub>
                          <m:r>
                            <a:rPr lang="en-US" sz="1600" i="1">
                              <a:solidFill>
                                <a:prstClr val="black"/>
                              </a:solidFill>
                              <a:latin typeface="Cambria Math" panose="02040503050406030204" pitchFamily="18" charset="0"/>
                            </a:rPr>
                            <m:t>=</m:t>
                          </m:r>
                          <m:d>
                            <m:dPr>
                              <m:begChr m:val="‖"/>
                              <m:endChr m:val="‖"/>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1</m:t>
                                  </m:r>
                                </m:sub>
                              </m:sSub>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2</m:t>
                                  </m:r>
                                </m:sub>
                              </m:sSub>
                              <m:r>
                                <a:rPr lang="en-US" sz="1600" i="1">
                                  <a:solidFill>
                                    <a:prstClr val="black"/>
                                  </a:solidFill>
                                  <a:latin typeface="Cambria Math" panose="02040503050406030204" pitchFamily="18" charset="0"/>
                                </a:rPr>
                                <m:t>))</m:t>
                              </m:r>
                            </m:e>
                          </m:d>
                        </m:e>
                        <m:sub>
                          <m:r>
                            <a:rPr lang="en-US" sz="1600" i="1">
                              <a:solidFill>
                                <a:prstClr val="black"/>
                              </a:solidFill>
                              <a:latin typeface="Cambria Math" panose="02040503050406030204" pitchFamily="18" charset="0"/>
                            </a:rPr>
                            <m:t>2</m:t>
                          </m:r>
                        </m:sub>
                      </m:sSub>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090004" y="1499815"/>
                <a:ext cx="2363276" cy="348878"/>
              </a:xfrm>
              <a:prstGeom prst="rect">
                <a:avLst/>
              </a:prstGeom>
              <a:blipFill rotWithShape="0">
                <a:blip r:embed="rId6"/>
                <a:stretch>
                  <a:fillRect b="-8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058585" y="2789978"/>
                <a:ext cx="2365584" cy="348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𝑑</m:t>
                          </m:r>
                        </m:e>
                        <m:sub>
                          <m:r>
                            <a:rPr lang="en-US" sz="1600" i="1">
                              <a:solidFill>
                                <a:prstClr val="black"/>
                              </a:solidFill>
                              <a:latin typeface="Cambria Math" panose="02040503050406030204" pitchFamily="18" charset="0"/>
                            </a:rPr>
                            <m:t>−</m:t>
                          </m:r>
                        </m:sub>
                      </m:sSub>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d>
                            <m:dPr>
                              <m:begChr m:val="‖"/>
                              <m:endChr m:val="‖"/>
                              <m:ctrlPr>
                                <a:rPr lang="en-US" sz="1600" i="1">
                                  <a:solidFill>
                                    <a:prstClr val="black"/>
                                  </a:solidFill>
                                  <a:latin typeface="Cambria Math" panose="02040503050406030204" pitchFamily="18" charset="0"/>
                                </a:rPr>
                              </m:ctrlPr>
                            </m:dPr>
                            <m:e>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1</m:t>
                                  </m:r>
                                </m:sub>
                              </m:sSub>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𝑗</m:t>
                                  </m:r>
                                </m:e>
                                <m:sub>
                                  <m:r>
                                    <a:rPr lang="en-US" sz="1600" i="1">
                                      <a:solidFill>
                                        <a:prstClr val="black"/>
                                      </a:solidFill>
                                      <a:latin typeface="Cambria Math" panose="02040503050406030204" pitchFamily="18" charset="0"/>
                                    </a:rPr>
                                    <m:t>2</m:t>
                                  </m:r>
                                </m:sub>
                              </m:sSub>
                              <m:r>
                                <a:rPr lang="en-US" sz="1600" i="1">
                                  <a:solidFill>
                                    <a:prstClr val="black"/>
                                  </a:solidFill>
                                  <a:latin typeface="Cambria Math" panose="02040503050406030204" pitchFamily="18" charset="0"/>
                                </a:rPr>
                                <m:t>))</m:t>
                              </m:r>
                            </m:e>
                          </m:d>
                        </m:e>
                        <m:sub>
                          <m:r>
                            <a:rPr lang="en-US" sz="1600" i="1">
                              <a:solidFill>
                                <a:prstClr val="black"/>
                              </a:solidFill>
                              <a:latin typeface="Cambria Math" panose="02040503050406030204" pitchFamily="18" charset="0"/>
                            </a:rPr>
                            <m:t>2</m:t>
                          </m:r>
                        </m:sub>
                      </m:sSub>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058585" y="2789978"/>
                <a:ext cx="2365584" cy="348878"/>
              </a:xfrm>
              <a:prstGeom prst="rect">
                <a:avLst/>
              </a:prstGeom>
              <a:blipFill rotWithShape="0">
                <a:blip r:embed="rId7"/>
                <a:stretch>
                  <a:fillRect b="-8772"/>
                </a:stretch>
              </a:blipFill>
            </p:spPr>
            <p:txBody>
              <a:bodyPr/>
              <a:lstStyle/>
              <a:p>
                <a:r>
                  <a:rPr lang="en-US">
                    <a:noFill/>
                  </a:rPr>
                  <a:t> </a:t>
                </a:r>
              </a:p>
            </p:txBody>
          </p:sp>
        </mc:Fallback>
      </mc:AlternateContent>
      <p:sp>
        <p:nvSpPr>
          <p:cNvPr id="19" name="Right Arrow 18"/>
          <p:cNvSpPr/>
          <p:nvPr/>
        </p:nvSpPr>
        <p:spPr>
          <a:xfrm>
            <a:off x="4525567" y="1583431"/>
            <a:ext cx="379278" cy="285063"/>
          </a:xfrm>
          <a:prstGeom prst="rightArrow">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sp>
        <p:nvSpPr>
          <p:cNvPr id="20" name="Right Arrow 19"/>
          <p:cNvSpPr/>
          <p:nvPr/>
        </p:nvSpPr>
        <p:spPr>
          <a:xfrm>
            <a:off x="4524768" y="2835102"/>
            <a:ext cx="379278" cy="285063"/>
          </a:xfrm>
          <a:prstGeom prst="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5202808" y="1360195"/>
                <a:ext cx="3427028" cy="6056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𝑑</m:t>
                          </m:r>
                        </m:e>
                        <m:sub>
                          <m:r>
                            <a:rPr lang="en-US" sz="1600" i="1" dirty="0">
                              <a:solidFill>
                                <a:prstClr val="black"/>
                              </a:solidFill>
                              <a:latin typeface="Cambria Math" panose="02040503050406030204" pitchFamily="18" charset="0"/>
                            </a:rPr>
                            <m:t>+</m:t>
                          </m:r>
                        </m:sub>
                      </m:sSub>
                      <m:r>
                        <a:rPr lang="en-US" sz="1600" i="1" dirty="0">
                          <a:solidFill>
                            <a:prstClr val="black"/>
                          </a:solidFill>
                          <a:latin typeface="Cambria Math" panose="02040503050406030204" pitchFamily="18" charset="0"/>
                        </a:rPr>
                        <m:t>=</m:t>
                      </m:r>
                      <m:f>
                        <m:fPr>
                          <m:ctrlPr>
                            <a:rPr lang="en-US" sz="1600" i="1" dirty="0">
                              <a:solidFill>
                                <a:prstClr val="black"/>
                              </a:solidFill>
                              <a:latin typeface="Cambria Math" panose="02040503050406030204" pitchFamily="18" charset="0"/>
                            </a:rPr>
                          </m:ctrlPr>
                        </m:fPr>
                        <m:num>
                          <m:sSup>
                            <m:sSupPr>
                              <m:ctrlPr>
                                <a:rPr lang="en-US" sz="1600" i="1" dirty="0">
                                  <a:solidFill>
                                    <a:prstClr val="black"/>
                                  </a:solidFill>
                                  <a:latin typeface="Cambria Math" panose="02040503050406030204" pitchFamily="18" charset="0"/>
                                </a:rPr>
                              </m:ctrlPr>
                            </m:sSupPr>
                            <m:e>
                              <m:r>
                                <a:rPr lang="en-US" sz="1600" i="1" dirty="0">
                                  <a:solidFill>
                                    <a:prstClr val="black"/>
                                  </a:solidFill>
                                  <a:latin typeface="Cambria Math" panose="02040503050406030204" pitchFamily="18" charset="0"/>
                                </a:rPr>
                                <m:t>𝑒</m:t>
                              </m:r>
                            </m:e>
                            <m:sup>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1</m:t>
                                  </m:r>
                                </m:sub>
                              </m:sSub>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2</m:t>
                                  </m:r>
                                </m:sub>
                              </m:sSub>
                              <m:r>
                                <a:rPr lang="en-US" sz="1600" i="1" dirty="0">
                                  <a:solidFill>
                                    <a:prstClr val="black"/>
                                  </a:solidFill>
                                  <a:latin typeface="Cambria Math" panose="02040503050406030204" pitchFamily="18" charset="0"/>
                                </a:rPr>
                                <m:t>))‖</m:t>
                              </m:r>
                              <m:r>
                                <m:rPr>
                                  <m:nor/>
                                </m:rPr>
                                <a:rPr lang="en-US" sz="1600" dirty="0">
                                  <a:solidFill>
                                    <a:prstClr val="black"/>
                                  </a:solidFill>
                                  <a:latin typeface="Arial" panose="020B0604020202020204" pitchFamily="34" charset="0"/>
                                  <a:cs typeface="Arial" panose="020B0604020202020204" pitchFamily="34" charset="0"/>
                                </a:rPr>
                                <m:t> </m:t>
                              </m:r>
                            </m:sup>
                          </m:sSup>
                        </m:num>
                        <m:den>
                          <m:sSup>
                            <m:sSupPr>
                              <m:ctrlPr>
                                <a:rPr lang="en-US" sz="1600" i="1" dirty="0">
                                  <a:solidFill>
                                    <a:prstClr val="black"/>
                                  </a:solidFill>
                                  <a:latin typeface="Cambria Math" panose="02040503050406030204" pitchFamily="18" charset="0"/>
                                </a:rPr>
                              </m:ctrlPr>
                            </m:sSupPr>
                            <m:e>
                              <m:r>
                                <a:rPr lang="en-US" sz="1600" i="1" dirty="0">
                                  <a:solidFill>
                                    <a:prstClr val="black"/>
                                  </a:solidFill>
                                  <a:latin typeface="Cambria Math" panose="02040503050406030204" pitchFamily="18" charset="0"/>
                                </a:rPr>
                                <m:t>𝑒</m:t>
                              </m:r>
                            </m:e>
                            <m:sup>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1</m:t>
                                  </m:r>
                                </m:sub>
                              </m:sSub>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2</m:t>
                                  </m:r>
                                </m:sub>
                              </m:sSub>
                              <m:r>
                                <a:rPr lang="en-US" sz="1600" i="1" dirty="0">
                                  <a:solidFill>
                                    <a:prstClr val="black"/>
                                  </a:solidFill>
                                  <a:latin typeface="Cambria Math" panose="02040503050406030204" pitchFamily="18" charset="0"/>
                                </a:rPr>
                                <m:t>))‖</m:t>
                              </m:r>
                              <m:r>
                                <m:rPr>
                                  <m:nor/>
                                </m:rPr>
                                <a:rPr lang="en-US" sz="1600" dirty="0">
                                  <a:solidFill>
                                    <a:prstClr val="black"/>
                                  </a:solidFill>
                                  <a:latin typeface="Arial" panose="020B0604020202020204" pitchFamily="34" charset="0"/>
                                  <a:cs typeface="Arial" panose="020B0604020202020204" pitchFamily="34" charset="0"/>
                                </a:rPr>
                                <m:t> </m:t>
                              </m:r>
                            </m:sup>
                          </m:sSup>
                          <m:r>
                            <a:rPr lang="en-US" sz="1600" i="1" dirty="0">
                              <a:solidFill>
                                <a:prstClr val="black"/>
                              </a:solidFill>
                              <a:latin typeface="Cambria Math" panose="02040503050406030204" pitchFamily="18" charset="0"/>
                            </a:rPr>
                            <m:t>+</m:t>
                          </m:r>
                          <m:sSup>
                            <m:sSupPr>
                              <m:ctrlPr>
                                <a:rPr lang="en-US" sz="1600" i="1" dirty="0">
                                  <a:solidFill>
                                    <a:prstClr val="black"/>
                                  </a:solidFill>
                                  <a:latin typeface="Cambria Math" panose="02040503050406030204" pitchFamily="18" charset="0"/>
                                </a:rPr>
                              </m:ctrlPr>
                            </m:sSupPr>
                            <m:e>
                              <m:r>
                                <a:rPr lang="en-US" sz="1600" i="1" dirty="0">
                                  <a:solidFill>
                                    <a:prstClr val="black"/>
                                  </a:solidFill>
                                  <a:latin typeface="Cambria Math" panose="02040503050406030204" pitchFamily="18" charset="0"/>
                                </a:rPr>
                                <m:t>𝑒</m:t>
                              </m:r>
                            </m:e>
                            <m:sup>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1</m:t>
                                  </m:r>
                                </m:sub>
                              </m:sSub>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𝑗</m:t>
                                  </m:r>
                                </m:e>
                                <m:sub>
                                  <m:r>
                                    <a:rPr lang="en-US" sz="1600" i="1" dirty="0">
                                      <a:solidFill>
                                        <a:prstClr val="black"/>
                                      </a:solidFill>
                                      <a:latin typeface="Cambria Math" panose="02040503050406030204" pitchFamily="18" charset="0"/>
                                    </a:rPr>
                                    <m:t>2</m:t>
                                  </m:r>
                                </m:sub>
                              </m:sSub>
                              <m:r>
                                <a:rPr lang="en-US" sz="1600" i="1" dirty="0">
                                  <a:solidFill>
                                    <a:prstClr val="black"/>
                                  </a:solidFill>
                                  <a:latin typeface="Cambria Math" panose="02040503050406030204" pitchFamily="18" charset="0"/>
                                </a:rPr>
                                <m:t>))‖</m:t>
                              </m:r>
                              <m:r>
                                <m:rPr>
                                  <m:nor/>
                                </m:rPr>
                                <a:rPr lang="en-US" sz="1600" dirty="0">
                                  <a:solidFill>
                                    <a:prstClr val="black"/>
                                  </a:solidFill>
                                  <a:latin typeface="Arial" panose="020B0604020202020204" pitchFamily="34" charset="0"/>
                                  <a:cs typeface="Arial" panose="020B0604020202020204" pitchFamily="34" charset="0"/>
                                </a:rPr>
                                <m:t> </m:t>
                              </m:r>
                            </m:sup>
                          </m:sSup>
                        </m:den>
                      </m:f>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202808" y="1360195"/>
                <a:ext cx="3427028" cy="605615"/>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988456" y="2665801"/>
                <a:ext cx="3774544" cy="6056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𝑑</m:t>
                          </m:r>
                        </m:e>
                        <m:sub>
                          <m:r>
                            <a:rPr lang="en-US" sz="1600" i="1" dirty="0">
                              <a:solidFill>
                                <a:prstClr val="black"/>
                              </a:solidFill>
                              <a:latin typeface="Cambria Math" panose="02040503050406030204" pitchFamily="18" charset="0"/>
                            </a:rPr>
                            <m:t>−</m:t>
                          </m:r>
                        </m:sub>
                      </m:sSub>
                      <m:r>
                        <a:rPr lang="en-US" sz="1600" i="1" dirty="0">
                          <a:solidFill>
                            <a:prstClr val="black"/>
                          </a:solidFill>
                          <a:latin typeface="Cambria Math" panose="02040503050406030204" pitchFamily="18" charset="0"/>
                        </a:rPr>
                        <m:t>=</m:t>
                      </m:r>
                      <m:f>
                        <m:fPr>
                          <m:ctrlPr>
                            <a:rPr lang="en-US" sz="1600" i="1" dirty="0">
                              <a:solidFill>
                                <a:prstClr val="black"/>
                              </a:solidFill>
                              <a:latin typeface="Cambria Math" panose="02040503050406030204" pitchFamily="18" charset="0"/>
                            </a:rPr>
                          </m:ctrlPr>
                        </m:fPr>
                        <m:num>
                          <m:sSup>
                            <m:sSupPr>
                              <m:ctrlPr>
                                <a:rPr lang="en-US" sz="1600" i="1" dirty="0">
                                  <a:solidFill>
                                    <a:prstClr val="black"/>
                                  </a:solidFill>
                                  <a:latin typeface="Cambria Math" panose="02040503050406030204" pitchFamily="18" charset="0"/>
                                </a:rPr>
                              </m:ctrlPr>
                            </m:sSupPr>
                            <m:e>
                              <m:r>
                                <a:rPr lang="en-US" sz="1600" i="1" dirty="0">
                                  <a:solidFill>
                                    <a:prstClr val="black"/>
                                  </a:solidFill>
                                  <a:latin typeface="Cambria Math" panose="02040503050406030204" pitchFamily="18" charset="0"/>
                                </a:rPr>
                                <m:t>𝑒</m:t>
                              </m:r>
                            </m:e>
                            <m:sup>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1</m:t>
                                  </m:r>
                                </m:sub>
                              </m:sSub>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𝑗</m:t>
                                  </m:r>
                                </m:e>
                                <m:sub>
                                  <m:r>
                                    <a:rPr lang="en-US" sz="1600" i="1" dirty="0">
                                      <a:solidFill>
                                        <a:prstClr val="black"/>
                                      </a:solidFill>
                                      <a:latin typeface="Cambria Math" panose="02040503050406030204" pitchFamily="18" charset="0"/>
                                    </a:rPr>
                                    <m:t>2</m:t>
                                  </m:r>
                                </m:sub>
                              </m:sSub>
                              <m:r>
                                <a:rPr lang="en-US" sz="1600" i="1" dirty="0">
                                  <a:solidFill>
                                    <a:prstClr val="black"/>
                                  </a:solidFill>
                                  <a:latin typeface="Cambria Math" panose="02040503050406030204" pitchFamily="18" charset="0"/>
                                </a:rPr>
                                <m:t>))‖</m:t>
                              </m:r>
                              <m:r>
                                <m:rPr>
                                  <m:nor/>
                                </m:rPr>
                                <a:rPr lang="en-US" sz="1600" dirty="0">
                                  <a:solidFill>
                                    <a:prstClr val="black"/>
                                  </a:solidFill>
                                  <a:latin typeface="Arial" panose="020B0604020202020204" pitchFamily="34" charset="0"/>
                                  <a:cs typeface="Arial" panose="020B0604020202020204" pitchFamily="34" charset="0"/>
                                </a:rPr>
                                <m:t> </m:t>
                              </m:r>
                            </m:sup>
                          </m:sSup>
                        </m:num>
                        <m:den>
                          <m:sSup>
                            <m:sSupPr>
                              <m:ctrlPr>
                                <a:rPr lang="en-US" sz="1600" i="1" dirty="0">
                                  <a:solidFill>
                                    <a:prstClr val="black"/>
                                  </a:solidFill>
                                  <a:latin typeface="Cambria Math" panose="02040503050406030204" pitchFamily="18" charset="0"/>
                                </a:rPr>
                              </m:ctrlPr>
                            </m:sSupPr>
                            <m:e>
                              <m:r>
                                <a:rPr lang="en-US" sz="1600" i="1" dirty="0">
                                  <a:solidFill>
                                    <a:prstClr val="black"/>
                                  </a:solidFill>
                                  <a:latin typeface="Cambria Math" panose="02040503050406030204" pitchFamily="18" charset="0"/>
                                </a:rPr>
                                <m:t>𝑒</m:t>
                              </m:r>
                            </m:e>
                            <m:sup>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1</m:t>
                                  </m:r>
                                </m:sub>
                              </m:sSub>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2</m:t>
                                  </m:r>
                                </m:sub>
                              </m:sSub>
                              <m:r>
                                <a:rPr lang="en-US" sz="1600" i="1" dirty="0">
                                  <a:solidFill>
                                    <a:prstClr val="black"/>
                                  </a:solidFill>
                                  <a:latin typeface="Cambria Math" panose="02040503050406030204" pitchFamily="18" charset="0"/>
                                </a:rPr>
                                <m:t>))‖</m:t>
                              </m:r>
                              <m:r>
                                <m:rPr>
                                  <m:nor/>
                                </m:rPr>
                                <a:rPr lang="en-US" sz="1600" dirty="0">
                                  <a:solidFill>
                                    <a:prstClr val="black"/>
                                  </a:solidFill>
                                  <a:latin typeface="Arial" panose="020B0604020202020204" pitchFamily="34" charset="0"/>
                                  <a:cs typeface="Arial" panose="020B0604020202020204" pitchFamily="34" charset="0"/>
                                </a:rPr>
                                <m:t> </m:t>
                              </m:r>
                            </m:sup>
                          </m:sSup>
                          <m:r>
                            <a:rPr lang="en-US" sz="1600" i="1" dirty="0">
                              <a:solidFill>
                                <a:prstClr val="black"/>
                              </a:solidFill>
                              <a:latin typeface="Cambria Math" panose="02040503050406030204" pitchFamily="18" charset="0"/>
                            </a:rPr>
                            <m:t>+</m:t>
                          </m:r>
                          <m:sSup>
                            <m:sSupPr>
                              <m:ctrlPr>
                                <a:rPr lang="en-US" sz="1600" i="1" dirty="0">
                                  <a:solidFill>
                                    <a:prstClr val="black"/>
                                  </a:solidFill>
                                  <a:latin typeface="Cambria Math" panose="02040503050406030204" pitchFamily="18" charset="0"/>
                                </a:rPr>
                              </m:ctrlPr>
                            </m:sSupPr>
                            <m:e>
                              <m:r>
                                <a:rPr lang="en-US" sz="1600" i="1" dirty="0">
                                  <a:solidFill>
                                    <a:prstClr val="black"/>
                                  </a:solidFill>
                                  <a:latin typeface="Cambria Math" panose="02040503050406030204" pitchFamily="18" charset="0"/>
                                </a:rPr>
                                <m:t>𝑒</m:t>
                              </m:r>
                            </m:e>
                            <m:sup>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𝑖</m:t>
                                  </m:r>
                                </m:e>
                                <m:sub>
                                  <m:r>
                                    <a:rPr lang="en-US" sz="1600" i="1" dirty="0">
                                      <a:solidFill>
                                        <a:prstClr val="black"/>
                                      </a:solidFill>
                                      <a:latin typeface="Cambria Math" panose="02040503050406030204" pitchFamily="18" charset="0"/>
                                    </a:rPr>
                                    <m:t>1</m:t>
                                  </m:r>
                                </m:sub>
                              </m:sSub>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𝑓</m:t>
                              </m:r>
                              <m:r>
                                <a:rPr lang="en-US" sz="1600" i="1" dirty="0">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𝑗</m:t>
                                  </m:r>
                                </m:e>
                                <m:sub>
                                  <m:r>
                                    <a:rPr lang="en-US" sz="1600" i="1" dirty="0">
                                      <a:solidFill>
                                        <a:prstClr val="black"/>
                                      </a:solidFill>
                                      <a:latin typeface="Cambria Math" panose="02040503050406030204" pitchFamily="18" charset="0"/>
                                    </a:rPr>
                                    <m:t>2</m:t>
                                  </m:r>
                                </m:sub>
                              </m:sSub>
                              <m:r>
                                <a:rPr lang="en-US" sz="1600" i="1" dirty="0">
                                  <a:solidFill>
                                    <a:prstClr val="black"/>
                                  </a:solidFill>
                                  <a:latin typeface="Cambria Math" panose="02040503050406030204" pitchFamily="18" charset="0"/>
                                </a:rPr>
                                <m:t>))‖</m:t>
                              </m:r>
                              <m:r>
                                <m:rPr>
                                  <m:nor/>
                                </m:rPr>
                                <a:rPr lang="en-US" sz="1600" dirty="0">
                                  <a:solidFill>
                                    <a:prstClr val="black"/>
                                  </a:solidFill>
                                  <a:latin typeface="Arial" panose="020B0604020202020204" pitchFamily="34" charset="0"/>
                                  <a:cs typeface="Arial" panose="020B0604020202020204" pitchFamily="34" charset="0"/>
                                </a:rPr>
                                <m:t> </m:t>
                              </m:r>
                            </m:sup>
                          </m:sSup>
                        </m:den>
                      </m:f>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988456" y="2665801"/>
                <a:ext cx="3774544" cy="60561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645477" y="3868259"/>
                <a:ext cx="3019032" cy="721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0" smtClean="0">
                          <a:solidFill>
                            <a:schemeClr val="tx1"/>
                          </a:solidFill>
                          <a:latin typeface="Cambria Math" panose="02040503050406030204" pitchFamily="18" charset="0"/>
                        </a:rPr>
                        <m:t>𝐋𝐨𝐬𝐬</m:t>
                      </m:r>
                      <m:r>
                        <a:rPr lang="en-US" sz="1600" i="1">
                          <a:solidFill>
                            <a:prstClr val="black"/>
                          </a:solidFill>
                          <a:latin typeface="Cambria Math" panose="02040503050406030204" pitchFamily="18" charset="0"/>
                        </a:rPr>
                        <m:t>= </m:t>
                      </m:r>
                      <m:nary>
                        <m:naryPr>
                          <m:chr m:val="∑"/>
                          <m:supHide m:val="on"/>
                          <m:ctrlPr>
                            <a:rPr lang="en-US" sz="1600" i="1">
                              <a:solidFill>
                                <a:prstClr val="black"/>
                              </a:solidFill>
                              <a:latin typeface="Cambria Math" panose="02040503050406030204" pitchFamily="18" charset="0"/>
                            </a:rPr>
                          </m:ctrlPr>
                        </m:naryPr>
                        <m:sub>
                          <m:r>
                            <m:rPr>
                              <m:brk m:alnAt="7"/>
                            </m:rP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1</m:t>
                              </m:r>
                            </m:sub>
                          </m:sSub>
                          <m:r>
                            <m:rPr>
                              <m:brk m:alnAt="7"/>
                            </m:rP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𝑖</m:t>
                              </m:r>
                            </m:e>
                            <m:sub>
                              <m:r>
                                <a:rPr lang="en-US" sz="1600" i="1">
                                  <a:solidFill>
                                    <a:prstClr val="black"/>
                                  </a:solidFill>
                                  <a:latin typeface="Cambria Math" panose="02040503050406030204" pitchFamily="18" charset="0"/>
                                </a:rPr>
                                <m:t>2</m:t>
                              </m:r>
                            </m:sub>
                          </m:sSub>
                          <m:r>
                            <m:rPr>
                              <m:brk m:alnAt="7"/>
                            </m:rP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𝑗</m:t>
                              </m:r>
                            </m:e>
                            <m:sub>
                              <m:r>
                                <a:rPr lang="en-US" sz="1600" i="1">
                                  <a:solidFill>
                                    <a:prstClr val="black"/>
                                  </a:solidFill>
                                  <a:latin typeface="Cambria Math" panose="02040503050406030204" pitchFamily="18" charset="0"/>
                                </a:rPr>
                                <m:t>2</m:t>
                              </m:r>
                            </m:sub>
                          </m:sSub>
                          <m:r>
                            <m:rPr>
                              <m:brk m:alnAt="7"/>
                            </m:rPr>
                            <a:rPr lang="en-US" sz="1600" i="1">
                              <a:solidFill>
                                <a:prstClr val="black"/>
                              </a:solidFill>
                              <a:latin typeface="Cambria Math" panose="02040503050406030204" pitchFamily="18" charset="0"/>
                            </a:rPr>
                            <m:t>)</m:t>
                          </m:r>
                        </m:sub>
                        <m:sup/>
                        <m:e>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m:t>
                              </m:r>
                              <m:sSub>
                                <m:sSubPr>
                                  <m:ctrlPr>
                                    <a:rPr lang="en-US" sz="1600" i="1" dirty="0">
                                      <a:solidFill>
                                        <a:prstClr val="black"/>
                                      </a:solidFill>
                                      <a:latin typeface="Cambria Math" panose="02040503050406030204" pitchFamily="18" charset="0"/>
                                    </a:rPr>
                                  </m:ctrlPr>
                                </m:sSubPr>
                                <m:e>
                                  <m:r>
                                    <a:rPr lang="en-US" sz="1600" b="0" i="1" dirty="0" smtClean="0">
                                      <a:solidFill>
                                        <a:prstClr val="black"/>
                                      </a:solidFill>
                                      <a:latin typeface="Cambria Math" panose="02040503050406030204" pitchFamily="18" charset="0"/>
                                    </a:rPr>
                                    <m:t>1−</m:t>
                                  </m:r>
                                  <m:r>
                                    <a:rPr lang="en-US" sz="1600" i="1" dirty="0">
                                      <a:solidFill>
                                        <a:prstClr val="black"/>
                                      </a:solidFill>
                                      <a:latin typeface="Cambria Math" panose="02040503050406030204" pitchFamily="18" charset="0"/>
                                    </a:rPr>
                                    <m:t>𝑑</m:t>
                                  </m:r>
                                </m:e>
                                <m:sub>
                                  <m:r>
                                    <a:rPr lang="en-US" sz="1600" b="0" i="1" dirty="0" smtClean="0">
                                      <a:solidFill>
                                        <a:prstClr val="black"/>
                                      </a:solidFill>
                                      <a:latin typeface="Cambria Math" panose="02040503050406030204" pitchFamily="18" charset="0"/>
                                    </a:rPr>
                                    <m:t>−</m:t>
                                  </m:r>
                                </m:sub>
                              </m:sSub>
                              <m:r>
                                <a:rPr lang="en-US" sz="1600" i="1">
                                  <a:solidFill>
                                    <a:prstClr val="black"/>
                                  </a:solidFill>
                                  <a:latin typeface="Cambria Math" panose="02040503050406030204" pitchFamily="18" charset="0"/>
                                </a:rPr>
                                <m:t>)</m:t>
                              </m:r>
                            </m:e>
                            <m:sup>
                              <m:r>
                                <a:rPr lang="en-US" sz="1600" i="1">
                                  <a:solidFill>
                                    <a:prstClr val="black"/>
                                  </a:solidFill>
                                  <a:latin typeface="Cambria Math" panose="02040503050406030204" pitchFamily="18" charset="0"/>
                                </a:rPr>
                                <m:t>2</m:t>
                              </m:r>
                            </m:sup>
                          </m:sSup>
                        </m:e>
                      </m:nary>
                      <m:r>
                        <a:rPr lang="en-US" sz="1600" i="1">
                          <a:solidFill>
                            <a:prstClr val="black"/>
                          </a:solidFill>
                          <a:latin typeface="Cambria Math" panose="02040503050406030204" pitchFamily="18" charset="0"/>
                        </a:rPr>
                        <m:t>+</m:t>
                      </m:r>
                      <m:sSup>
                        <m:sSupPr>
                          <m:ctrlPr>
                            <a:rPr lang="en-US" sz="1600" i="1">
                              <a:solidFill>
                                <a:prstClr val="black"/>
                              </a:solidFill>
                              <a:latin typeface="Cambria Math" panose="02040503050406030204" pitchFamily="18" charset="0"/>
                            </a:rPr>
                          </m:ctrlPr>
                        </m:sSupPr>
                        <m:e>
                          <m:sSub>
                            <m:sSubPr>
                              <m:ctrlPr>
                                <a:rPr lang="en-US" sz="1600" i="1" dirty="0">
                                  <a:solidFill>
                                    <a:prstClr val="black"/>
                                  </a:solidFill>
                                  <a:latin typeface="Cambria Math" panose="02040503050406030204" pitchFamily="18" charset="0"/>
                                </a:rPr>
                              </m:ctrlPr>
                            </m:sSubPr>
                            <m:e>
                              <m:r>
                                <a:rPr lang="en-US" sz="1600" i="1" dirty="0">
                                  <a:solidFill>
                                    <a:prstClr val="black"/>
                                  </a:solidFill>
                                  <a:latin typeface="Cambria Math" panose="02040503050406030204" pitchFamily="18" charset="0"/>
                                </a:rPr>
                                <m:t>𝑑</m:t>
                              </m:r>
                            </m:e>
                            <m:sub>
                              <m:r>
                                <a:rPr lang="en-US" sz="1600" i="1" dirty="0">
                                  <a:solidFill>
                                    <a:prstClr val="black"/>
                                  </a:solidFill>
                                  <a:latin typeface="Cambria Math" panose="02040503050406030204" pitchFamily="18" charset="0"/>
                                </a:rPr>
                                <m:t>+</m:t>
                              </m:r>
                            </m:sub>
                          </m:sSub>
                        </m:e>
                        <m:sup>
                          <m:r>
                            <a:rPr lang="en-US" sz="1600" i="1">
                              <a:solidFill>
                                <a:prstClr val="black"/>
                              </a:solidFill>
                              <a:latin typeface="Cambria Math" panose="02040503050406030204" pitchFamily="18" charset="0"/>
                            </a:rPr>
                            <m:t>2</m:t>
                          </m:r>
                        </m:sup>
                      </m:sSup>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645477" y="3868259"/>
                <a:ext cx="3019032" cy="721608"/>
              </a:xfrm>
              <a:prstGeom prst="rect">
                <a:avLst/>
              </a:prstGeom>
              <a:blipFill>
                <a:blip r:embed="rId10"/>
                <a:stretch>
                  <a:fillRect/>
                </a:stretch>
              </a:blipFill>
            </p:spPr>
            <p:txBody>
              <a:bodyPr/>
              <a:lstStyle/>
              <a:p>
                <a:r>
                  <a:rPr lang="ja-JP" altLang="en-US">
                    <a:noFill/>
                  </a:rPr>
                  <a:t> </a:t>
                </a:r>
              </a:p>
            </p:txBody>
          </p:sp>
        </mc:Fallback>
      </mc:AlternateContent>
      <p:sp>
        <p:nvSpPr>
          <p:cNvPr id="26" name="TextBox 25"/>
          <p:cNvSpPr txBox="1"/>
          <p:nvPr/>
        </p:nvSpPr>
        <p:spPr>
          <a:xfrm>
            <a:off x="386493" y="982012"/>
            <a:ext cx="5066323"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 To conquer Challenge 1:</a:t>
            </a:r>
            <a:r>
              <a:rPr lang="zh-CN" altLang="en-US" b="1"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Similarity Learning</a:t>
            </a:r>
          </a:p>
        </p:txBody>
      </p:sp>
    </p:spTree>
    <p:extLst>
      <p:ext uri="{BB962C8B-B14F-4D97-AF65-F5344CB8AC3E}">
        <p14:creationId xmlns:p14="http://schemas.microsoft.com/office/powerpoint/2010/main" val="361561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Proposed Method: Weighted Triplet Loss</a:t>
            </a:r>
          </a:p>
        </p:txBody>
      </p:sp>
      <p:sp>
        <p:nvSpPr>
          <p:cNvPr id="3" name="Content Placeholder 2"/>
          <p:cNvSpPr>
            <a:spLocks noGrp="1"/>
          </p:cNvSpPr>
          <p:nvPr>
            <p:ph idx="1"/>
          </p:nvPr>
        </p:nvSpPr>
        <p:spPr>
          <a:xfrm>
            <a:off x="457200" y="990864"/>
            <a:ext cx="8229600" cy="3771636"/>
          </a:xfrm>
        </p:spPr>
        <p:txBody>
          <a:bodyPr/>
          <a:lstStyle/>
          <a:p>
            <a:pPr marL="0" indent="0">
              <a:buNone/>
            </a:pPr>
            <a:r>
              <a:rPr lang="en-US" sz="1800" b="1" dirty="0">
                <a:latin typeface="Arial" panose="020B0604020202020204" pitchFamily="34" charset="0"/>
                <a:cs typeface="Arial" panose="020B0604020202020204" pitchFamily="34" charset="0"/>
              </a:rPr>
              <a:t>Triplets from the same domain</a:t>
            </a:r>
          </a:p>
          <a:p>
            <a:endParaRPr lang="en-US" dirty="0">
              <a:latin typeface="Book Antiqua" panose="02040602050305030304" pitchFamily="18" charset="0"/>
              <a:cs typeface="Arial" panose="020B0604020202020204" pitchFamily="34" charset="0"/>
            </a:endParaRPr>
          </a:p>
          <a:p>
            <a:endParaRPr lang="en-US" sz="1600" dirty="0">
              <a:latin typeface="Book Antiqua" panose="02040602050305030304" pitchFamily="18" charset="0"/>
              <a:cs typeface="Arial" panose="020B0604020202020204" pitchFamily="34" charset="0"/>
            </a:endParaRPr>
          </a:p>
          <a:p>
            <a:endParaRPr lang="en-US" sz="1600" dirty="0">
              <a:latin typeface="Book Antiqua" panose="02040602050305030304" pitchFamily="18" charset="0"/>
              <a:cs typeface="Arial" panose="020B0604020202020204" pitchFamily="34" charset="0"/>
            </a:endParaRPr>
          </a:p>
          <a:p>
            <a:endParaRPr lang="en-US" sz="1600" dirty="0">
              <a:latin typeface="Book Antiqua" panose="02040602050305030304" pitchFamily="18"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Triplets from different domains</a:t>
            </a:r>
          </a:p>
        </p:txBody>
      </p:sp>
      <p:sp>
        <p:nvSpPr>
          <p:cNvPr id="22" name="Slide Number Placeholder 21"/>
          <p:cNvSpPr>
            <a:spLocks noGrp="1"/>
          </p:cNvSpPr>
          <p:nvPr>
            <p:ph type="sldNum" sz="quarter" idx="12"/>
          </p:nvPr>
        </p:nvSpPr>
        <p:spPr/>
        <p:txBody>
          <a:bodyPr/>
          <a:lstStyle/>
          <a:p>
            <a:fld id="{B6F15528-21DE-4FAA-801E-634DDDAF4B2B}" type="slidenum">
              <a:rPr lang="en-US" smtClean="0">
                <a:latin typeface="Book Antiqua" panose="02040602050305030304" pitchFamily="18" charset="0"/>
              </a:rPr>
              <a:pPr/>
              <a:t>8</a:t>
            </a:fld>
            <a:endParaRPr lang="en-US"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705302" y="4705094"/>
                <a:ext cx="7067098" cy="6603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67" b="1" dirty="0">
                    <a:solidFill>
                      <a:srgbClr val="C00000"/>
                    </a:solidFill>
                    <a:latin typeface="Arial" panose="020B0604020202020204" pitchFamily="34" charset="0"/>
                    <a:cs typeface="Arial" panose="020B0604020202020204" pitchFamily="34" charset="0"/>
                  </a:rPr>
                  <a:t>Weighted Triplet Loss</a:t>
                </a:r>
                <a:r>
                  <a:rPr lang="en-US" sz="1667" dirty="0">
                    <a:solidFill>
                      <a:prstClr val="black"/>
                    </a:solidFill>
                    <a:latin typeface="Book Antiqua" panose="02040602050305030304" pitchFamily="18" charset="0"/>
                    <a:cs typeface="Arial" panose="020B0604020202020204" pitchFamily="34" charset="0"/>
                  </a:rPr>
                  <a:t>: </a:t>
                </a:r>
                <a14:m>
                  <m:oMath xmlns:m="http://schemas.openxmlformats.org/officeDocument/2006/math">
                    <m:sSub>
                      <m:sSubPr>
                        <m:ctrlPr>
                          <a:rPr lang="en-US" sz="1667" i="1">
                            <a:solidFill>
                              <a:prstClr val="black"/>
                            </a:solidFill>
                            <a:latin typeface="Cambria Math" panose="02040503050406030204" pitchFamily="18" charset="0"/>
                          </a:rPr>
                        </m:ctrlPr>
                      </m:sSubPr>
                      <m:e>
                        <m:r>
                          <a:rPr lang="en-US" sz="1667" i="1">
                            <a:solidFill>
                              <a:prstClr val="black"/>
                            </a:solidFill>
                            <a:latin typeface="Cambria Math" panose="02040503050406030204" pitchFamily="18" charset="0"/>
                          </a:rPr>
                          <m:t>𝐿</m:t>
                        </m:r>
                      </m:e>
                      <m:sub>
                        <m:r>
                          <a:rPr lang="en-US" sz="1667" i="1">
                            <a:solidFill>
                              <a:prstClr val="black"/>
                            </a:solidFill>
                            <a:latin typeface="Cambria Math" panose="02040503050406030204" pitchFamily="18" charset="0"/>
                          </a:rPr>
                          <m:t>𝑡</m:t>
                        </m:r>
                      </m:sub>
                    </m:sSub>
                    <m:d>
                      <m:dPr>
                        <m:ctrlPr>
                          <a:rPr lang="en-US" sz="1667" i="1">
                            <a:solidFill>
                              <a:prstClr val="black"/>
                            </a:solidFill>
                            <a:latin typeface="Cambria Math" panose="02040503050406030204" pitchFamily="18" charset="0"/>
                          </a:rPr>
                        </m:ctrlPr>
                      </m:dPr>
                      <m:e>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𝑝</m:t>
                            </m:r>
                          </m:sup>
                        </m:sSubSup>
                        <m:r>
                          <a:rPr lang="en-US" sz="1667" i="1">
                            <a:solidFill>
                              <a:prstClr val="black"/>
                            </a:solidFill>
                            <a:latin typeface="Cambria Math" panose="02040503050406030204" pitchFamily="18" charset="0"/>
                          </a:rPr>
                          <m:t>,</m:t>
                        </m:r>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𝑎</m:t>
                            </m:r>
                          </m:sup>
                        </m:sSubSup>
                        <m:r>
                          <a:rPr lang="en-US" sz="1667" i="1">
                            <a:solidFill>
                              <a:prstClr val="black"/>
                            </a:solidFill>
                            <a:latin typeface="Cambria Math" panose="02040503050406030204" pitchFamily="18" charset="0"/>
                          </a:rPr>
                          <m:t>,</m:t>
                        </m:r>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𝑛</m:t>
                            </m:r>
                          </m:sup>
                        </m:sSubSup>
                      </m:e>
                    </m:d>
                    <m:r>
                      <a:rPr lang="en-US" sz="1667" i="1">
                        <a:solidFill>
                          <a:prstClr val="black"/>
                        </a:solidFill>
                        <a:latin typeface="Cambria Math" panose="02040503050406030204" pitchFamily="18" charset="0"/>
                      </a:rPr>
                      <m:t>=</m:t>
                    </m:r>
                    <m:r>
                      <a:rPr lang="en-US" sz="1667" i="1" smtClean="0">
                        <a:solidFill>
                          <a:srgbClr val="C00000"/>
                        </a:solidFill>
                        <a:latin typeface="Cambria Math" panose="02040503050406030204" pitchFamily="18" charset="0"/>
                        <a:ea typeface="Cambria Math" panose="02040503050406030204" pitchFamily="18" charset="0"/>
                      </a:rPr>
                      <m:t>𝛼</m:t>
                    </m:r>
                    <m:sSub>
                      <m:sSubPr>
                        <m:ctrlPr>
                          <a:rPr lang="en-US" sz="1667" i="1" smtClean="0">
                            <a:solidFill>
                              <a:prstClr val="black"/>
                            </a:solidFill>
                            <a:latin typeface="Cambria Math" panose="02040503050406030204" pitchFamily="18" charset="0"/>
                          </a:rPr>
                        </m:ctrlPr>
                      </m:sSubPr>
                      <m:e>
                        <m:r>
                          <a:rPr lang="en-US" sz="1667" i="1">
                            <a:solidFill>
                              <a:prstClr val="black"/>
                            </a:solidFill>
                            <a:latin typeface="Cambria Math" panose="02040503050406030204" pitchFamily="18" charset="0"/>
                          </a:rPr>
                          <m:t>𝐿</m:t>
                        </m:r>
                      </m:e>
                      <m:sub>
                        <m:r>
                          <a:rPr lang="en-US" sz="1667" i="1">
                            <a:solidFill>
                              <a:prstClr val="black"/>
                            </a:solidFill>
                            <a:latin typeface="Cambria Math" panose="02040503050406030204" pitchFamily="18" charset="0"/>
                          </a:rPr>
                          <m:t>𝑠</m:t>
                        </m:r>
                      </m:sub>
                    </m:sSub>
                    <m:d>
                      <m:dPr>
                        <m:ctrlPr>
                          <a:rPr lang="en-US" sz="1667" i="1">
                            <a:solidFill>
                              <a:prstClr val="black"/>
                            </a:solidFill>
                            <a:latin typeface="Cambria Math" panose="02040503050406030204" pitchFamily="18" charset="0"/>
                          </a:rPr>
                        </m:ctrlPr>
                      </m:dPr>
                      <m:e>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𝑝</m:t>
                            </m:r>
                          </m:sup>
                        </m:sSubSup>
                        <m:r>
                          <a:rPr lang="en-US" sz="1667" i="1">
                            <a:solidFill>
                              <a:prstClr val="black"/>
                            </a:solidFill>
                            <a:latin typeface="Cambria Math" panose="02040503050406030204" pitchFamily="18" charset="0"/>
                          </a:rPr>
                          <m:t>,</m:t>
                        </m:r>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𝑎</m:t>
                            </m:r>
                          </m:sup>
                        </m:sSubSup>
                        <m:r>
                          <a:rPr lang="en-US" sz="1667" i="1">
                            <a:solidFill>
                              <a:prstClr val="black"/>
                            </a:solidFill>
                            <a:latin typeface="Cambria Math" panose="02040503050406030204" pitchFamily="18" charset="0"/>
                          </a:rPr>
                          <m:t>,</m:t>
                        </m:r>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𝑛</m:t>
                            </m:r>
                          </m:sup>
                        </m:sSubSup>
                      </m:e>
                    </m:d>
                    <m:r>
                      <a:rPr lang="en-US" sz="1667" i="1">
                        <a:solidFill>
                          <a:prstClr val="black"/>
                        </a:solidFill>
                        <a:latin typeface="Cambria Math" panose="02040503050406030204" pitchFamily="18" charset="0"/>
                      </a:rPr>
                      <m:t>+</m:t>
                    </m:r>
                    <m:r>
                      <a:rPr lang="en-US" sz="1667" i="1" smtClean="0">
                        <a:solidFill>
                          <a:srgbClr val="C00000"/>
                        </a:solidFill>
                        <a:latin typeface="Cambria Math" panose="02040503050406030204" pitchFamily="18" charset="0"/>
                        <a:ea typeface="Cambria Math" panose="02040503050406030204" pitchFamily="18" charset="0"/>
                      </a:rPr>
                      <m:t>𝛽</m:t>
                    </m:r>
                    <m:sSub>
                      <m:sSubPr>
                        <m:ctrlPr>
                          <a:rPr lang="en-US" sz="1667" i="1">
                            <a:solidFill>
                              <a:prstClr val="black"/>
                            </a:solidFill>
                            <a:latin typeface="Cambria Math" panose="02040503050406030204" pitchFamily="18" charset="0"/>
                          </a:rPr>
                        </m:ctrlPr>
                      </m:sSubPr>
                      <m:e>
                        <m:r>
                          <a:rPr lang="en-US" sz="1667" i="1">
                            <a:solidFill>
                              <a:prstClr val="black"/>
                            </a:solidFill>
                            <a:latin typeface="Cambria Math" panose="02040503050406030204" pitchFamily="18" charset="0"/>
                          </a:rPr>
                          <m:t>𝐿</m:t>
                        </m:r>
                      </m:e>
                      <m:sub>
                        <m:r>
                          <a:rPr lang="en-US" sz="1667" i="1">
                            <a:solidFill>
                              <a:prstClr val="black"/>
                            </a:solidFill>
                            <a:latin typeface="Cambria Math" panose="02040503050406030204" pitchFamily="18" charset="0"/>
                          </a:rPr>
                          <m:t>𝑑</m:t>
                        </m:r>
                      </m:sub>
                    </m:sSub>
                    <m:d>
                      <m:dPr>
                        <m:ctrlPr>
                          <a:rPr lang="en-US" sz="1667" i="1">
                            <a:solidFill>
                              <a:prstClr val="black"/>
                            </a:solidFill>
                            <a:latin typeface="Cambria Math" panose="02040503050406030204" pitchFamily="18" charset="0"/>
                          </a:rPr>
                        </m:ctrlPr>
                      </m:dPr>
                      <m:e>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𝑝</m:t>
                            </m:r>
                          </m:sup>
                        </m:sSubSup>
                        <m:r>
                          <a:rPr lang="en-US" sz="1667" i="1">
                            <a:solidFill>
                              <a:prstClr val="black"/>
                            </a:solidFill>
                            <a:latin typeface="Cambria Math" panose="02040503050406030204" pitchFamily="18" charset="0"/>
                          </a:rPr>
                          <m:t>,</m:t>
                        </m:r>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𝑎</m:t>
                            </m:r>
                          </m:sup>
                        </m:sSubSup>
                        <m:r>
                          <a:rPr lang="en-US" sz="1667" i="1">
                            <a:solidFill>
                              <a:prstClr val="black"/>
                            </a:solidFill>
                            <a:latin typeface="Cambria Math" panose="02040503050406030204" pitchFamily="18" charset="0"/>
                          </a:rPr>
                          <m:t>,</m:t>
                        </m:r>
                        <m:sSubSup>
                          <m:sSubSupPr>
                            <m:ctrlPr>
                              <a:rPr lang="en-US" sz="1667" i="1">
                                <a:solidFill>
                                  <a:prstClr val="black"/>
                                </a:solidFill>
                                <a:latin typeface="Cambria Math" panose="02040503050406030204" pitchFamily="18" charset="0"/>
                              </a:rPr>
                            </m:ctrlPr>
                          </m:sSubSupPr>
                          <m:e>
                            <m:r>
                              <a:rPr lang="en-US" sz="1667" i="1">
                                <a:solidFill>
                                  <a:prstClr val="black"/>
                                </a:solidFill>
                                <a:latin typeface="Cambria Math" panose="02040503050406030204" pitchFamily="18" charset="0"/>
                              </a:rPr>
                              <m:t>𝑥</m:t>
                            </m:r>
                          </m:e>
                          <m:sub>
                            <m:r>
                              <a:rPr lang="en-US" sz="1667" i="1">
                                <a:solidFill>
                                  <a:prstClr val="black"/>
                                </a:solidFill>
                                <a:latin typeface="Cambria Math" panose="02040503050406030204" pitchFamily="18" charset="0"/>
                              </a:rPr>
                              <m:t>𝑖</m:t>
                            </m:r>
                          </m:sub>
                          <m:sup>
                            <m:r>
                              <a:rPr lang="en-US" sz="1667" i="1">
                                <a:solidFill>
                                  <a:prstClr val="black"/>
                                </a:solidFill>
                                <a:latin typeface="Cambria Math" panose="02040503050406030204" pitchFamily="18" charset="0"/>
                              </a:rPr>
                              <m:t>𝑛</m:t>
                            </m:r>
                          </m:sup>
                        </m:sSubSup>
                      </m:e>
                    </m:d>
                  </m:oMath>
                </a14:m>
                <a:endParaRPr lang="en-US" sz="1667" i="1" dirty="0">
                  <a:solidFill>
                    <a:prstClr val="black"/>
                  </a:solidFill>
                  <a:latin typeface="Book Antiqua" panose="02040602050305030304" pitchFamily="18" charset="0"/>
                  <a:cs typeface="Arial" panose="020B0604020202020204" pitchFamily="34" charset="0"/>
                </a:endParaRPr>
              </a:p>
              <a:p>
                <a14:m>
                  <m:oMath xmlns:m="http://schemas.openxmlformats.org/officeDocument/2006/math">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𝐿</m:t>
                        </m:r>
                      </m:e>
                      <m:sub>
                        <m:r>
                          <a:rPr lang="en-US" sz="1600" i="1">
                            <a:solidFill>
                              <a:prstClr val="black"/>
                            </a:solidFill>
                            <a:latin typeface="Cambria Math" panose="02040503050406030204" pitchFamily="18" charset="0"/>
                          </a:rPr>
                          <m:t>𝑠</m:t>
                        </m:r>
                      </m:sub>
                    </m:sSub>
                    <m:d>
                      <m:dPr>
                        <m:ctrlPr>
                          <a:rPr lang="en-US" sz="1600" i="1">
                            <a:solidFill>
                              <a:prstClr val="black"/>
                            </a:solidFill>
                            <a:latin typeface="Cambria Math" panose="02040503050406030204" pitchFamily="18" charset="0"/>
                          </a:rPr>
                        </m:ctrlPr>
                      </m:dPr>
                      <m:e>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𝑝</m:t>
                            </m:r>
                          </m:sup>
                        </m:sSubSup>
                        <m:r>
                          <a:rPr lang="en-US" sz="1600" i="1">
                            <a:solidFill>
                              <a:prstClr val="black"/>
                            </a:solidFill>
                            <a:latin typeface="Cambria Math" panose="02040503050406030204" pitchFamily="18" charset="0"/>
                          </a:rPr>
                          <m:t>,</m:t>
                        </m:r>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𝑎</m:t>
                            </m:r>
                          </m:sup>
                        </m:sSubSup>
                        <m:r>
                          <a:rPr lang="en-US" sz="1600" i="1">
                            <a:solidFill>
                              <a:prstClr val="black"/>
                            </a:solidFill>
                            <a:latin typeface="Cambria Math" panose="02040503050406030204" pitchFamily="18" charset="0"/>
                          </a:rPr>
                          <m:t>,</m:t>
                        </m:r>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𝑛</m:t>
                            </m:r>
                          </m:sup>
                        </m:sSubSup>
                      </m:e>
                    </m:d>
                  </m:oMath>
                </a14:m>
                <a:r>
                  <a:rPr lang="en-US" sz="1600" dirty="0">
                    <a:solidFill>
                      <a:prstClr val="black"/>
                    </a:solidFill>
                    <a:latin typeface="Book Antiqua" panose="02040602050305030304" pitchFamily="18"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rPr>
                  <a:t>the same domain</a:t>
                </a:r>
                <a:r>
                  <a:rPr lang="en-US" sz="1600" b="1" dirty="0">
                    <a:solidFill>
                      <a:prstClr val="black"/>
                    </a:solidFill>
                    <a:latin typeface="Book Antiqua" panose="02040602050305030304" pitchFamily="18" charset="0"/>
                    <a:cs typeface="Arial" panose="020B0604020202020204" pitchFamily="34" charset="0"/>
                  </a:rPr>
                  <a:t>;    </a:t>
                </a:r>
                <a14:m>
                  <m:oMath xmlns:m="http://schemas.openxmlformats.org/officeDocument/2006/math">
                    <m:sSub>
                      <m:sSubPr>
                        <m:ctrlPr>
                          <a:rPr lang="en-US" sz="1600" i="1">
                            <a:solidFill>
                              <a:prstClr val="black"/>
                            </a:solidFill>
                            <a:latin typeface="Cambria Math" panose="02040503050406030204" pitchFamily="18" charset="0"/>
                          </a:rPr>
                        </m:ctrlPr>
                      </m:sSubPr>
                      <m:e>
                        <m:r>
                          <a:rPr lang="en-US" sz="1600" b="0" i="1" smtClean="0">
                            <a:solidFill>
                              <a:prstClr val="black"/>
                            </a:solidFill>
                            <a:latin typeface="Cambria Math" panose="02040503050406030204" pitchFamily="18" charset="0"/>
                          </a:rPr>
                          <m:t>     </m:t>
                        </m:r>
                        <m:r>
                          <a:rPr lang="en-US" sz="1600" i="1">
                            <a:solidFill>
                              <a:prstClr val="black"/>
                            </a:solidFill>
                            <a:latin typeface="Cambria Math" panose="02040503050406030204" pitchFamily="18" charset="0"/>
                          </a:rPr>
                          <m:t>𝐿</m:t>
                        </m:r>
                      </m:e>
                      <m:sub>
                        <m:r>
                          <a:rPr lang="en-US" sz="1600" i="1">
                            <a:solidFill>
                              <a:prstClr val="black"/>
                            </a:solidFill>
                            <a:latin typeface="Cambria Math" panose="02040503050406030204" pitchFamily="18" charset="0"/>
                          </a:rPr>
                          <m:t>𝑑</m:t>
                        </m:r>
                      </m:sub>
                    </m:sSub>
                    <m:d>
                      <m:dPr>
                        <m:ctrlPr>
                          <a:rPr lang="en-US" sz="1600" i="1">
                            <a:solidFill>
                              <a:prstClr val="black"/>
                            </a:solidFill>
                            <a:latin typeface="Cambria Math" panose="02040503050406030204" pitchFamily="18" charset="0"/>
                          </a:rPr>
                        </m:ctrlPr>
                      </m:dPr>
                      <m:e>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𝑝</m:t>
                            </m:r>
                          </m:sup>
                        </m:sSubSup>
                        <m:r>
                          <a:rPr lang="en-US" sz="1600" i="1">
                            <a:solidFill>
                              <a:prstClr val="black"/>
                            </a:solidFill>
                            <a:latin typeface="Cambria Math" panose="02040503050406030204" pitchFamily="18" charset="0"/>
                          </a:rPr>
                          <m:t>,</m:t>
                        </m:r>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𝑎</m:t>
                            </m:r>
                          </m:sup>
                        </m:sSubSup>
                        <m:r>
                          <a:rPr lang="en-US" sz="1600" i="1">
                            <a:solidFill>
                              <a:prstClr val="black"/>
                            </a:solidFill>
                            <a:latin typeface="Cambria Math" panose="02040503050406030204" pitchFamily="18" charset="0"/>
                          </a:rPr>
                          <m:t>,</m:t>
                        </m:r>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𝑛</m:t>
                            </m:r>
                          </m:sup>
                        </m:sSubSup>
                      </m:e>
                    </m:d>
                  </m:oMath>
                </a14:m>
                <a:r>
                  <a:rPr lang="en-US" sz="1600" dirty="0">
                    <a:solidFill>
                      <a:prstClr val="black"/>
                    </a:solidFill>
                    <a:latin typeface="Book Antiqua" panose="02040602050305030304" pitchFamily="18"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rPr>
                  <a:t>the different domains</a:t>
                </a:r>
                <a:endParaRPr lang="en-US" sz="1500" dirty="0">
                  <a:solidFill>
                    <a:prstClr val="black"/>
                  </a:solidFill>
                  <a:latin typeface="Book Antiqua" panose="02040602050305030304" pitchFamily="18"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05302" y="4705094"/>
                <a:ext cx="7067098" cy="660309"/>
              </a:xfrm>
              <a:prstGeom prst="rect">
                <a:avLst/>
              </a:prstGeom>
              <a:blipFill rotWithShape="0">
                <a:blip r:embed="rId3"/>
                <a:stretch>
                  <a:fillRect l="-430" b="-8036"/>
                </a:stretch>
              </a:blipFill>
            </p:spPr>
            <p:txBody>
              <a:bodyPr/>
              <a:lstStyle/>
              <a:p>
                <a:r>
                  <a:rPr lang="ja-JP" altLang="en-US">
                    <a:noFill/>
                  </a:rPr>
                  <a:t> </a:t>
                </a:r>
              </a:p>
            </p:txBody>
          </p:sp>
        </mc:Fallback>
      </mc:AlternateContent>
      <p:grpSp>
        <p:nvGrpSpPr>
          <p:cNvPr id="4" name="Group 3"/>
          <p:cNvGrpSpPr/>
          <p:nvPr/>
        </p:nvGrpSpPr>
        <p:grpSpPr>
          <a:xfrm>
            <a:off x="901312" y="1470769"/>
            <a:ext cx="3191282" cy="1115828"/>
            <a:chOff x="-312617" y="2328986"/>
            <a:chExt cx="3829538" cy="1338993"/>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462" y="2423135"/>
              <a:ext cx="1141047" cy="11410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805" y="2423134"/>
              <a:ext cx="1141200" cy="1141200"/>
            </a:xfrm>
            <a:prstGeom prst="rect">
              <a:avLst/>
            </a:prstGeom>
          </p:spPr>
        </p:pic>
        <p:sp>
          <p:nvSpPr>
            <p:cNvPr id="11" name="Rectangle 10"/>
            <p:cNvSpPr/>
            <p:nvPr/>
          </p:nvSpPr>
          <p:spPr>
            <a:xfrm>
              <a:off x="-312617" y="2328986"/>
              <a:ext cx="3829538" cy="13389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2082" y="2423134"/>
              <a:ext cx="1141200" cy="1141200"/>
            </a:xfrm>
            <a:prstGeom prst="rect">
              <a:avLst/>
            </a:prstGeom>
          </p:spPr>
        </p:pic>
      </p:grpSp>
      <p:grpSp>
        <p:nvGrpSpPr>
          <p:cNvPr id="6" name="Group 5"/>
          <p:cNvGrpSpPr/>
          <p:nvPr/>
        </p:nvGrpSpPr>
        <p:grpSpPr>
          <a:xfrm>
            <a:off x="901312" y="3212230"/>
            <a:ext cx="3191282" cy="1121988"/>
            <a:chOff x="-312617" y="4340783"/>
            <a:chExt cx="3829538" cy="134638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79" y="4427169"/>
              <a:ext cx="1141200" cy="11412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1514" y="4493980"/>
              <a:ext cx="1080000" cy="1080000"/>
            </a:xfrm>
            <a:prstGeom prst="rect">
              <a:avLst/>
            </a:prstGeom>
          </p:spPr>
        </p:pic>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5429" y1="41429" x2="32857" y2="46000"/>
                          <a14:foregroundMark x1="54286" y1="31143" x2="28571" y2="37714"/>
                          <a14:foregroundMark x1="73429" y1="23143" x2="74857" y2="42286"/>
                          <a14:foregroundMark x1="74286" y1="48000" x2="71143" y2="62000"/>
                          <a14:foregroundMark x1="60857" y1="70857" x2="61714" y2="76857"/>
                          <a14:foregroundMark x1="66857" y1="65714" x2="70571" y2="74000"/>
                          <a14:foregroundMark x1="75714" y1="62857" x2="63143" y2="79143"/>
                          <a14:foregroundMark x1="55714" y1="83429" x2="28571" y2="85714"/>
                          <a14:foregroundMark x1="31429" y1="54000" x2="20286" y2="73143"/>
                          <a14:foregroundMark x1="46286" y1="21429" x2="60857" y2="26000"/>
                          <a14:foregroundMark x1="54286" y1="18571" x2="24857" y2="34000"/>
                          <a14:foregroundMark x1="55143" y1="18571" x2="64000" y2="12571"/>
                          <a14:foregroundMark x1="66000" y1="17143" x2="74857" y2="28286"/>
                        </a14:backgroundRemoval>
                      </a14:imgEffect>
                    </a14:imgLayer>
                  </a14:imgProps>
                </a:ext>
                <a:ext uri="{28A0092B-C50C-407E-A947-70E740481C1C}">
                  <a14:useLocalDpi xmlns:a14="http://schemas.microsoft.com/office/drawing/2010/main" val="0"/>
                </a:ext>
              </a:extLst>
            </a:blip>
            <a:stretch>
              <a:fillRect/>
            </a:stretch>
          </p:blipFill>
          <p:spPr>
            <a:xfrm>
              <a:off x="962439" y="4427169"/>
              <a:ext cx="1260000" cy="1260000"/>
            </a:xfrm>
            <a:prstGeom prst="rect">
              <a:avLst/>
            </a:prstGeom>
          </p:spPr>
        </p:pic>
        <p:sp>
          <p:nvSpPr>
            <p:cNvPr id="16" name="Rectangle 15"/>
            <p:cNvSpPr/>
            <p:nvPr/>
          </p:nvSpPr>
          <p:spPr>
            <a:xfrm>
              <a:off x="-312617" y="4340783"/>
              <a:ext cx="3829538" cy="13389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grpSp>
      <p:grpSp>
        <p:nvGrpSpPr>
          <p:cNvPr id="5" name="Group 4"/>
          <p:cNvGrpSpPr/>
          <p:nvPr/>
        </p:nvGrpSpPr>
        <p:grpSpPr>
          <a:xfrm>
            <a:off x="4406601" y="1470769"/>
            <a:ext cx="3191282" cy="1115828"/>
            <a:chOff x="3951475" y="2328986"/>
            <a:chExt cx="3829538" cy="1338993"/>
          </a:xfrm>
        </p:grpSpPr>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2686" y="2411413"/>
              <a:ext cx="807116" cy="1152769"/>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826" t="42504" r="1"/>
            <a:stretch/>
          </p:blipFill>
          <p:spPr>
            <a:xfrm>
              <a:off x="4030106" y="2367750"/>
              <a:ext cx="1283431" cy="1062709"/>
            </a:xfrm>
            <a:prstGeom prst="rect">
              <a:avLst/>
            </a:prstGeom>
          </p:spPr>
        </p:pic>
        <p:pic>
          <p:nvPicPr>
            <p:cNvPr id="19" name="Picture 18"/>
            <p:cNvPicPr>
              <a:picLocks noChangeAspect="1"/>
            </p:cNvPicPr>
            <p:nvPr/>
          </p:nvPicPr>
          <p:blipFill rotWithShape="1">
            <a:blip r:embed="rId12" cstate="print">
              <a:extLst>
                <a:ext uri="{28A0092B-C50C-407E-A947-70E740481C1C}">
                  <a14:useLocalDpi xmlns:a14="http://schemas.microsoft.com/office/drawing/2010/main" val="0"/>
                </a:ext>
              </a:extLst>
            </a:blip>
            <a:srcRect t="56296" r="3124"/>
            <a:stretch/>
          </p:blipFill>
          <p:spPr>
            <a:xfrm>
              <a:off x="6404685" y="2566505"/>
              <a:ext cx="1340856" cy="863953"/>
            </a:xfrm>
            <a:prstGeom prst="rect">
              <a:avLst/>
            </a:prstGeom>
          </p:spPr>
        </p:pic>
        <p:sp>
          <p:nvSpPr>
            <p:cNvPr id="20" name="Rectangle 19"/>
            <p:cNvSpPr/>
            <p:nvPr/>
          </p:nvSpPr>
          <p:spPr>
            <a:xfrm>
              <a:off x="3951475" y="2328986"/>
              <a:ext cx="3829538" cy="13389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grpSp>
      <p:grpSp>
        <p:nvGrpSpPr>
          <p:cNvPr id="10" name="Group 9"/>
          <p:cNvGrpSpPr/>
          <p:nvPr/>
        </p:nvGrpSpPr>
        <p:grpSpPr>
          <a:xfrm>
            <a:off x="4406601" y="3212230"/>
            <a:ext cx="3191282" cy="1115828"/>
            <a:chOff x="3951475" y="4348177"/>
            <a:chExt cx="3829538" cy="1338993"/>
          </a:xfrm>
        </p:grpSpPr>
        <p:pic>
          <p:nvPicPr>
            <p:cNvPr id="21" name="Picture 20"/>
            <p:cNvPicPr>
              <a:picLocks noChangeAspect="1"/>
            </p:cNvPicPr>
            <p:nvPr/>
          </p:nvPicPr>
          <p:blipFill rotWithShape="1">
            <a:blip r:embed="rId11" cstate="print">
              <a:extLst>
                <a:ext uri="{28A0092B-C50C-407E-A947-70E740481C1C}">
                  <a14:useLocalDpi xmlns:a14="http://schemas.microsoft.com/office/drawing/2010/main" val="0"/>
                </a:ext>
              </a:extLst>
            </a:blip>
            <a:srcRect l="826" t="42504" r="1"/>
            <a:stretch/>
          </p:blipFill>
          <p:spPr>
            <a:xfrm>
              <a:off x="5414178" y="4391849"/>
              <a:ext cx="1283431" cy="1062709"/>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4235" y="4561575"/>
              <a:ext cx="948552" cy="872391"/>
            </a:xfrm>
            <a:prstGeom prst="rect">
              <a:avLst/>
            </a:prstGeom>
          </p:spPr>
        </p:pic>
        <p:pic>
          <p:nvPicPr>
            <p:cNvPr id="24" name="Picture 23"/>
            <p:cNvPicPr>
              <a:picLocks noChangeAspect="1"/>
            </p:cNvPicPr>
            <p:nvPr/>
          </p:nvPicPr>
          <p:blipFill rotWithShape="1">
            <a:blip r:embed="rId14" cstate="print">
              <a:extLst>
                <a:ext uri="{28A0092B-C50C-407E-A947-70E740481C1C}">
                  <a14:useLocalDpi xmlns:a14="http://schemas.microsoft.com/office/drawing/2010/main" val="0"/>
                </a:ext>
              </a:extLst>
            </a:blip>
            <a:srcRect t="33846" r="194"/>
            <a:stretch/>
          </p:blipFill>
          <p:spPr>
            <a:xfrm>
              <a:off x="6741553" y="4495259"/>
              <a:ext cx="1031631" cy="976630"/>
            </a:xfrm>
            <a:prstGeom prst="rect">
              <a:avLst/>
            </a:prstGeom>
          </p:spPr>
        </p:pic>
        <p:sp>
          <p:nvSpPr>
            <p:cNvPr id="25" name="Rectangle 24"/>
            <p:cNvSpPr/>
            <p:nvPr/>
          </p:nvSpPr>
          <p:spPr>
            <a:xfrm>
              <a:off x="3951475" y="4348177"/>
              <a:ext cx="3829538" cy="13389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Book Antiqua" panose="0204060205030503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1569157" y="2124800"/>
                <a:ext cx="456535"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b="0" i="1" smtClean="0">
                              <a:solidFill>
                                <a:prstClr val="black"/>
                              </a:solidFill>
                              <a:latin typeface="Cambria Math" panose="02040503050406030204" pitchFamily="18" charset="0"/>
                            </a:rPr>
                            <m:t>𝑎</m:t>
                          </m:r>
                        </m:sup>
                      </m:sSubSup>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1569157" y="2124800"/>
                <a:ext cx="456535" cy="339388"/>
              </a:xfrm>
              <a:prstGeom prst="rect">
                <a:avLst/>
              </a:prstGeom>
              <a:blipFill rotWithShape="0">
                <a:blip r:embed="rId15"/>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522838" y="2124800"/>
                <a:ext cx="456279" cy="367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𝑝</m:t>
                          </m:r>
                        </m:sup>
                      </m:sSubSup>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2522838" y="2124800"/>
                <a:ext cx="456279" cy="367665"/>
              </a:xfrm>
              <a:prstGeom prst="rect">
                <a:avLst/>
              </a:prstGeom>
              <a:blipFill rotWithShape="0">
                <a:blip r:embed="rId16"/>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605822" y="2124800"/>
                <a:ext cx="460254"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b="0" i="1" smtClean="0">
                              <a:solidFill>
                                <a:prstClr val="black"/>
                              </a:solidFill>
                              <a:latin typeface="Cambria Math" panose="02040503050406030204" pitchFamily="18" charset="0"/>
                            </a:rPr>
                            <m:t>𝑛</m:t>
                          </m:r>
                        </m:sup>
                      </m:sSubSup>
                    </m:oMath>
                  </m:oMathPara>
                </a14:m>
                <a:endParaRPr lang="en-US" sz="1600" dirty="0"/>
              </a:p>
            </p:txBody>
          </p:sp>
        </mc:Choice>
        <mc:Fallback xmlns="">
          <p:sp>
            <p:nvSpPr>
              <p:cNvPr id="29" name="Rectangle 28"/>
              <p:cNvSpPr>
                <a:spLocks noRot="1" noChangeAspect="1" noMove="1" noResize="1" noEditPoints="1" noAdjustHandles="1" noChangeArrowheads="1" noChangeShapeType="1" noTextEdit="1"/>
              </p:cNvSpPr>
              <p:nvPr/>
            </p:nvSpPr>
            <p:spPr>
              <a:xfrm>
                <a:off x="3605822" y="2124800"/>
                <a:ext cx="460254" cy="339388"/>
              </a:xfrm>
              <a:prstGeom prst="rect">
                <a:avLst/>
              </a:prstGeom>
              <a:blipFill rotWithShape="0">
                <a:blip r:embed="rId17"/>
                <a:stretch>
                  <a:fillRect b="-1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144435" y="2270239"/>
                <a:ext cx="456535"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b="0" i="1" smtClean="0">
                              <a:solidFill>
                                <a:prstClr val="black"/>
                              </a:solidFill>
                              <a:latin typeface="Cambria Math" panose="02040503050406030204" pitchFamily="18" charset="0"/>
                            </a:rPr>
                            <m:t>𝑎</m:t>
                          </m:r>
                        </m:sup>
                      </m:sSubSup>
                    </m:oMath>
                  </m:oMathPara>
                </a14:m>
                <a:endParaRPr lang="en-US" sz="1600" dirty="0"/>
              </a:p>
            </p:txBody>
          </p:sp>
        </mc:Choice>
        <mc:Fallback xmlns="">
          <p:sp>
            <p:nvSpPr>
              <p:cNvPr id="30" name="Rectangle 29"/>
              <p:cNvSpPr>
                <a:spLocks noRot="1" noChangeAspect="1" noMove="1" noResize="1" noEditPoints="1" noAdjustHandles="1" noChangeArrowheads="1" noChangeShapeType="1" noTextEdit="1"/>
              </p:cNvSpPr>
              <p:nvPr/>
            </p:nvSpPr>
            <p:spPr>
              <a:xfrm>
                <a:off x="5144435" y="2270239"/>
                <a:ext cx="456535" cy="339388"/>
              </a:xfrm>
              <a:prstGeom prst="rect">
                <a:avLst/>
              </a:prstGeom>
              <a:blipFill rotWithShape="0">
                <a:blip r:embed="rId18"/>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083345" y="2233797"/>
                <a:ext cx="456279" cy="367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𝑝</m:t>
                          </m:r>
                        </m:sup>
                      </m:sSubSup>
                    </m:oMath>
                  </m:oMathPara>
                </a14:m>
                <a:endParaRPr lang="en-US" sz="1600" dirty="0"/>
              </a:p>
            </p:txBody>
          </p:sp>
        </mc:Choice>
        <mc:Fallback xmlns="">
          <p:sp>
            <p:nvSpPr>
              <p:cNvPr id="31" name="Rectangle 30"/>
              <p:cNvSpPr>
                <a:spLocks noRot="1" noChangeAspect="1" noMove="1" noResize="1" noEditPoints="1" noAdjustHandles="1" noChangeArrowheads="1" noChangeShapeType="1" noTextEdit="1"/>
              </p:cNvSpPr>
              <p:nvPr/>
            </p:nvSpPr>
            <p:spPr>
              <a:xfrm>
                <a:off x="6083345" y="2233797"/>
                <a:ext cx="456279" cy="367665"/>
              </a:xfrm>
              <a:prstGeom prst="rect">
                <a:avLst/>
              </a:prstGeom>
              <a:blipFill rotWithShape="0">
                <a:blip r:embed="rId19"/>
                <a:stretch>
                  <a:fillRect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7198678" y="2238011"/>
                <a:ext cx="460254"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b="0" i="1" smtClean="0">
                              <a:solidFill>
                                <a:prstClr val="black"/>
                              </a:solidFill>
                              <a:latin typeface="Cambria Math" panose="02040503050406030204" pitchFamily="18" charset="0"/>
                            </a:rPr>
                            <m:t>𝑛</m:t>
                          </m:r>
                        </m:sup>
                      </m:sSubSup>
                    </m:oMath>
                  </m:oMathPara>
                </a14:m>
                <a:endParaRPr lang="en-US" sz="1600" dirty="0"/>
              </a:p>
            </p:txBody>
          </p:sp>
        </mc:Choice>
        <mc:Fallback xmlns="">
          <p:sp>
            <p:nvSpPr>
              <p:cNvPr id="37" name="Rectangle 36"/>
              <p:cNvSpPr>
                <a:spLocks noRot="1" noChangeAspect="1" noMove="1" noResize="1" noEditPoints="1" noAdjustHandles="1" noChangeArrowheads="1" noChangeShapeType="1" noTextEdit="1"/>
              </p:cNvSpPr>
              <p:nvPr/>
            </p:nvSpPr>
            <p:spPr>
              <a:xfrm>
                <a:off x="7198678" y="2238011"/>
                <a:ext cx="460254" cy="339388"/>
              </a:xfrm>
              <a:prstGeom prst="rect">
                <a:avLst/>
              </a:prstGeom>
              <a:blipFill rotWithShape="0">
                <a:blip r:embed="rId20"/>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569157" y="3988669"/>
                <a:ext cx="456535"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b="0" i="1" smtClean="0">
                              <a:solidFill>
                                <a:prstClr val="black"/>
                              </a:solidFill>
                              <a:latin typeface="Cambria Math" panose="02040503050406030204" pitchFamily="18" charset="0"/>
                            </a:rPr>
                            <m:t>𝑎</m:t>
                          </m:r>
                        </m:sup>
                      </m:sSubSup>
                    </m:oMath>
                  </m:oMathPara>
                </a14:m>
                <a:endParaRPr lang="en-US" sz="1600" dirty="0"/>
              </a:p>
            </p:txBody>
          </p:sp>
        </mc:Choice>
        <mc:Fallback xmlns="">
          <p:sp>
            <p:nvSpPr>
              <p:cNvPr id="38" name="Rectangle 37"/>
              <p:cNvSpPr>
                <a:spLocks noRot="1" noChangeAspect="1" noMove="1" noResize="1" noEditPoints="1" noAdjustHandles="1" noChangeArrowheads="1" noChangeShapeType="1" noTextEdit="1"/>
              </p:cNvSpPr>
              <p:nvPr/>
            </p:nvSpPr>
            <p:spPr>
              <a:xfrm>
                <a:off x="1569157" y="3988669"/>
                <a:ext cx="456535" cy="339388"/>
              </a:xfrm>
              <a:prstGeom prst="rect">
                <a:avLst/>
              </a:prstGeom>
              <a:blipFill rotWithShape="0">
                <a:blip r:embed="rId21"/>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529799" y="3950930"/>
                <a:ext cx="456279" cy="367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𝑝</m:t>
                          </m:r>
                        </m:sup>
                      </m:sSubSup>
                    </m:oMath>
                  </m:oMathPara>
                </a14:m>
                <a:endParaRPr lang="en-US" sz="1600" dirty="0"/>
              </a:p>
            </p:txBody>
          </p:sp>
        </mc:Choice>
        <mc:Fallback xmlns="">
          <p:sp>
            <p:nvSpPr>
              <p:cNvPr id="39" name="Rectangle 38"/>
              <p:cNvSpPr>
                <a:spLocks noRot="1" noChangeAspect="1" noMove="1" noResize="1" noEditPoints="1" noAdjustHandles="1" noChangeArrowheads="1" noChangeShapeType="1" noTextEdit="1"/>
              </p:cNvSpPr>
              <p:nvPr/>
            </p:nvSpPr>
            <p:spPr>
              <a:xfrm>
                <a:off x="2529799" y="3950930"/>
                <a:ext cx="456279" cy="367665"/>
              </a:xfrm>
              <a:prstGeom prst="rect">
                <a:avLst/>
              </a:prstGeom>
              <a:blipFill rotWithShape="0">
                <a:blip r:embed="rId2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3730746" y="3988624"/>
                <a:ext cx="460254"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b="0" i="1" smtClean="0">
                              <a:solidFill>
                                <a:prstClr val="black"/>
                              </a:solidFill>
                              <a:latin typeface="Cambria Math" panose="02040503050406030204" pitchFamily="18" charset="0"/>
                            </a:rPr>
                            <m:t>𝑛</m:t>
                          </m:r>
                        </m:sup>
                      </m:sSubSup>
                    </m:oMath>
                  </m:oMathPara>
                </a14:m>
                <a:endParaRPr lang="en-US" sz="1600" dirty="0"/>
              </a:p>
            </p:txBody>
          </p:sp>
        </mc:Choice>
        <mc:Fallback xmlns="">
          <p:sp>
            <p:nvSpPr>
              <p:cNvPr id="40" name="Rectangle 39"/>
              <p:cNvSpPr>
                <a:spLocks noRot="1" noChangeAspect="1" noMove="1" noResize="1" noEditPoints="1" noAdjustHandles="1" noChangeArrowheads="1" noChangeShapeType="1" noTextEdit="1"/>
              </p:cNvSpPr>
              <p:nvPr/>
            </p:nvSpPr>
            <p:spPr>
              <a:xfrm>
                <a:off x="3730746" y="3988624"/>
                <a:ext cx="460254" cy="339388"/>
              </a:xfrm>
              <a:prstGeom prst="rect">
                <a:avLst/>
              </a:prstGeom>
              <a:blipFill rotWithShape="0">
                <a:blip r:embed="rId23"/>
                <a:stretch>
                  <a:fillRect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5127207" y="4006182"/>
                <a:ext cx="456535"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b="0" i="1" smtClean="0">
                              <a:solidFill>
                                <a:prstClr val="black"/>
                              </a:solidFill>
                              <a:latin typeface="Cambria Math" panose="02040503050406030204" pitchFamily="18" charset="0"/>
                            </a:rPr>
                            <m:t>𝑎</m:t>
                          </m:r>
                        </m:sup>
                      </m:sSubSup>
                    </m:oMath>
                  </m:oMathPara>
                </a14:m>
                <a:endParaRPr lang="en-US" sz="1600" dirty="0"/>
              </a:p>
            </p:txBody>
          </p:sp>
        </mc:Choice>
        <mc:Fallback xmlns="">
          <p:sp>
            <p:nvSpPr>
              <p:cNvPr id="42" name="Rectangle 41"/>
              <p:cNvSpPr>
                <a:spLocks noRot="1" noChangeAspect="1" noMove="1" noResize="1" noEditPoints="1" noAdjustHandles="1" noChangeArrowheads="1" noChangeShapeType="1" noTextEdit="1"/>
              </p:cNvSpPr>
              <p:nvPr/>
            </p:nvSpPr>
            <p:spPr>
              <a:xfrm>
                <a:off x="5127207" y="4006182"/>
                <a:ext cx="456535" cy="339388"/>
              </a:xfrm>
              <a:prstGeom prst="rect">
                <a:avLst/>
              </a:prstGeom>
              <a:blipFill rotWithShape="0">
                <a:blip r:embed="rId24"/>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6366381" y="3974530"/>
                <a:ext cx="456279" cy="367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𝑝</m:t>
                          </m:r>
                        </m:sup>
                      </m:sSubSup>
                    </m:oMath>
                  </m:oMathPara>
                </a14:m>
                <a:endParaRPr lang="en-US" sz="1600" dirty="0"/>
              </a:p>
            </p:txBody>
          </p:sp>
        </mc:Choice>
        <mc:Fallback xmlns="">
          <p:sp>
            <p:nvSpPr>
              <p:cNvPr id="43" name="Rectangle 42"/>
              <p:cNvSpPr>
                <a:spLocks noRot="1" noChangeAspect="1" noMove="1" noResize="1" noEditPoints="1" noAdjustHandles="1" noChangeArrowheads="1" noChangeShapeType="1" noTextEdit="1"/>
              </p:cNvSpPr>
              <p:nvPr/>
            </p:nvSpPr>
            <p:spPr>
              <a:xfrm>
                <a:off x="6366381" y="3974530"/>
                <a:ext cx="456279" cy="367665"/>
              </a:xfrm>
              <a:prstGeom prst="rect">
                <a:avLst/>
              </a:prstGeom>
              <a:blipFill rotWithShape="0">
                <a:blip r:embed="rId25"/>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7213829" y="3988669"/>
                <a:ext cx="460254" cy="339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b="0" i="1" smtClean="0">
                              <a:solidFill>
                                <a:prstClr val="black"/>
                              </a:solidFill>
                              <a:latin typeface="Cambria Math" panose="02040503050406030204" pitchFamily="18" charset="0"/>
                            </a:rPr>
                            <m:t>𝑛</m:t>
                          </m:r>
                        </m:sup>
                      </m:sSubSup>
                    </m:oMath>
                  </m:oMathPara>
                </a14:m>
                <a:endParaRPr lang="en-US" sz="1600" dirty="0"/>
              </a:p>
            </p:txBody>
          </p:sp>
        </mc:Choice>
        <mc:Fallback xmlns="">
          <p:sp>
            <p:nvSpPr>
              <p:cNvPr id="44" name="Rectangle 43"/>
              <p:cNvSpPr>
                <a:spLocks noRot="1" noChangeAspect="1" noMove="1" noResize="1" noEditPoints="1" noAdjustHandles="1" noChangeArrowheads="1" noChangeShapeType="1" noTextEdit="1"/>
              </p:cNvSpPr>
              <p:nvPr/>
            </p:nvSpPr>
            <p:spPr>
              <a:xfrm>
                <a:off x="7213829" y="3988669"/>
                <a:ext cx="460254" cy="339388"/>
              </a:xfrm>
              <a:prstGeom prst="rect">
                <a:avLst/>
              </a:prstGeom>
              <a:blipFill rotWithShape="0">
                <a:blip r:embed="rId26"/>
                <a:stretch>
                  <a:fillRect b="-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437200" y="1864465"/>
                <a:ext cx="4557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𝐿</m:t>
                          </m:r>
                        </m:e>
                        <m:sub>
                          <m:r>
                            <a:rPr lang="en-US" i="1">
                              <a:solidFill>
                                <a:prstClr val="black"/>
                              </a:solidFill>
                              <a:latin typeface="Cambria Math" panose="02040503050406030204" pitchFamily="18" charset="0"/>
                            </a:rPr>
                            <m:t>𝑠</m:t>
                          </m:r>
                        </m:sub>
                      </m:sSub>
                    </m:oMath>
                  </m:oMathPara>
                </a14:m>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437200" y="1864465"/>
                <a:ext cx="455766" cy="369332"/>
              </a:xfrm>
              <a:prstGeom prst="rect">
                <a:avLst/>
              </a:prstGeom>
              <a:blipFill rotWithShape="0">
                <a:blip r:embed="rId2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37200" y="3581598"/>
                <a:ext cx="4832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𝐿</m:t>
                          </m:r>
                        </m:e>
                        <m:sub>
                          <m:r>
                            <a:rPr lang="en-US" b="0" i="1" smtClean="0">
                              <a:solidFill>
                                <a:prstClr val="black"/>
                              </a:solidFill>
                              <a:latin typeface="Cambria Math" panose="02040503050406030204" pitchFamily="18" charset="0"/>
                            </a:rPr>
                            <m:t>𝑑</m:t>
                          </m:r>
                        </m:sub>
                      </m:sSub>
                    </m:oMath>
                  </m:oMathPara>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437200" y="3581598"/>
                <a:ext cx="483274" cy="369332"/>
              </a:xfrm>
              <a:prstGeom prst="rect">
                <a:avLst/>
              </a:prstGeom>
              <a:blipFill rotWithShape="0">
                <a:blip r:embed="rId2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1849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C00000"/>
                </a:solidFill>
                <a:latin typeface="Arial" panose="020B0604020202020204" pitchFamily="34" charset="0"/>
                <a:cs typeface="Arial" panose="020B0604020202020204" pitchFamily="34" charset="0"/>
              </a:rPr>
              <a:t>Proposed Method: Viewpoint Invariant Loss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73502" y="3004850"/>
            <a:ext cx="590204" cy="843742"/>
          </a:xfrm>
        </p:spPr>
      </p:pic>
      <p:sp>
        <p:nvSpPr>
          <p:cNvPr id="14" name="Slide Number Placeholder 13"/>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9</a:t>
            </a:fld>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77" t="39596" r="1180" b="3390"/>
          <a:stretch/>
        </p:blipFill>
        <p:spPr>
          <a:xfrm>
            <a:off x="2144693" y="1238958"/>
            <a:ext cx="865461" cy="71734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6493" r="2229"/>
          <a:stretch/>
        </p:blipFill>
        <p:spPr>
          <a:xfrm>
            <a:off x="1117602" y="1281740"/>
            <a:ext cx="896833" cy="70099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9885" y="1181647"/>
            <a:ext cx="605060" cy="864183"/>
          </a:xfrm>
          <a:prstGeom prst="rect">
            <a:avLst/>
          </a:prstGeom>
        </p:spPr>
      </p:pic>
      <p:sp>
        <p:nvSpPr>
          <p:cNvPr id="10" name="Rounded Rectangle 9"/>
          <p:cNvSpPr/>
          <p:nvPr/>
        </p:nvSpPr>
        <p:spPr>
          <a:xfrm>
            <a:off x="1089922" y="1180718"/>
            <a:ext cx="3625383" cy="110914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grpSp>
        <p:nvGrpSpPr>
          <p:cNvPr id="19" name="Group 18"/>
          <p:cNvGrpSpPr/>
          <p:nvPr/>
        </p:nvGrpSpPr>
        <p:grpSpPr>
          <a:xfrm>
            <a:off x="5385558" y="1180718"/>
            <a:ext cx="1934400" cy="1109155"/>
            <a:chOff x="4538680" y="1082963"/>
            <a:chExt cx="1934400" cy="1109155"/>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6801" y="1125374"/>
              <a:ext cx="564183" cy="779044"/>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9402" y="1125374"/>
              <a:ext cx="565362" cy="780671"/>
            </a:xfrm>
            <a:prstGeom prst="rect">
              <a:avLst/>
            </a:prstGeom>
          </p:spPr>
        </p:pic>
        <p:sp>
          <p:nvSpPr>
            <p:cNvPr id="11" name="Rounded Rectangle 10"/>
            <p:cNvSpPr/>
            <p:nvPr/>
          </p:nvSpPr>
          <p:spPr>
            <a:xfrm>
              <a:off x="4538680" y="1082963"/>
              <a:ext cx="1934400" cy="110915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grpSp>
      <p:sp>
        <p:nvSpPr>
          <p:cNvPr id="12" name="TextBox 11"/>
          <p:cNvSpPr txBox="1"/>
          <p:nvPr/>
        </p:nvSpPr>
        <p:spPr>
          <a:xfrm>
            <a:off x="1532678" y="2264424"/>
            <a:ext cx="2816797" cy="338554"/>
          </a:xfrm>
          <a:prstGeom prst="rect">
            <a:avLst/>
          </a:prstGeom>
          <a:noFill/>
        </p:spPr>
        <p:txBody>
          <a:bodyPr wrap="none" rtlCol="0">
            <a:spAutoFit/>
          </a:bodyPr>
          <a:lstStyle/>
          <a:p>
            <a:r>
              <a:rPr lang="en-US" sz="1600" dirty="0">
                <a:solidFill>
                  <a:prstClr val="black"/>
                </a:solidFill>
                <a:latin typeface="Arial" panose="020B0604020202020204" pitchFamily="34" charset="0"/>
                <a:cs typeface="Arial" panose="020B0604020202020204" pitchFamily="34" charset="0"/>
              </a:rPr>
              <a:t>Shop Scenario (positive bag)</a:t>
            </a:r>
          </a:p>
        </p:txBody>
      </p:sp>
      <p:sp>
        <p:nvSpPr>
          <p:cNvPr id="13" name="TextBox 12"/>
          <p:cNvSpPr txBox="1"/>
          <p:nvPr/>
        </p:nvSpPr>
        <p:spPr>
          <a:xfrm>
            <a:off x="5564285" y="2268553"/>
            <a:ext cx="1598515" cy="338554"/>
          </a:xfrm>
          <a:prstGeom prst="rect">
            <a:avLst/>
          </a:prstGeom>
          <a:noFill/>
        </p:spPr>
        <p:txBody>
          <a:bodyPr wrap="none" rtlCol="0">
            <a:spAutoFit/>
          </a:bodyPr>
          <a:lstStyle/>
          <a:p>
            <a:r>
              <a:rPr lang="en-US" sz="1600" dirty="0">
                <a:solidFill>
                  <a:prstClr val="black"/>
                </a:solidFill>
                <a:latin typeface="Arial" panose="020B0604020202020204" pitchFamily="34" charset="0"/>
                <a:cs typeface="Arial" panose="020B0604020202020204" pitchFamily="34" charset="0"/>
              </a:rPr>
              <a:t>Street Scenario</a:t>
            </a:r>
          </a:p>
        </p:txBody>
      </p:sp>
      <mc:AlternateContent xmlns:mc="http://schemas.openxmlformats.org/markup-compatibility/2006" xmlns:a14="http://schemas.microsoft.com/office/drawing/2010/main">
        <mc:Choice Requires="a14">
          <p:sp>
            <p:nvSpPr>
              <p:cNvPr id="15" name="TextBox 14"/>
              <p:cNvSpPr txBox="1"/>
              <p:nvPr/>
            </p:nvSpPr>
            <p:spPr>
              <a:xfrm>
                <a:off x="1421121" y="1921541"/>
                <a:ext cx="445122"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00" i="1">
                              <a:solidFill>
                                <a:prstClr val="black"/>
                              </a:solidFill>
                              <a:latin typeface="Cambria Math" panose="02040503050406030204" pitchFamily="18" charset="0"/>
                            </a:rPr>
                          </m:ctrlPr>
                        </m:sSubSupPr>
                        <m:e>
                          <m:r>
                            <a:rPr lang="en-US" sz="1500" i="1">
                              <a:solidFill>
                                <a:prstClr val="black"/>
                              </a:solidFill>
                              <a:latin typeface="Cambria Math" panose="02040503050406030204" pitchFamily="18" charset="0"/>
                            </a:rPr>
                            <m:t>𝑥</m:t>
                          </m:r>
                        </m:e>
                        <m:sub>
                          <m:r>
                            <a:rPr lang="en-US" sz="1500" i="1">
                              <a:solidFill>
                                <a:prstClr val="black"/>
                              </a:solidFill>
                              <a:latin typeface="Cambria Math" panose="02040503050406030204" pitchFamily="18" charset="0"/>
                            </a:rPr>
                            <m:t>1</m:t>
                          </m:r>
                        </m:sub>
                        <m:sup>
                          <m:r>
                            <a:rPr lang="en-US" sz="1500" i="1">
                              <a:solidFill>
                                <a:prstClr val="black"/>
                              </a:solidFill>
                              <a:latin typeface="Cambria Math" panose="02040503050406030204" pitchFamily="18" charset="0"/>
                            </a:rPr>
                            <m:t>𝑜</m:t>
                          </m:r>
                        </m:sup>
                      </m:sSubSup>
                    </m:oMath>
                  </m:oMathPara>
                </a14:m>
                <a:endParaRPr lang="en-US" sz="1500" dirty="0">
                  <a:solidFill>
                    <a:prstClr val="black"/>
                  </a:solidFill>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21121" y="1921541"/>
                <a:ext cx="445122" cy="3231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412709" y="1921541"/>
                <a:ext cx="445122"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00" i="1">
                              <a:solidFill>
                                <a:prstClr val="black"/>
                              </a:solidFill>
                              <a:latin typeface="Cambria Math" panose="02040503050406030204" pitchFamily="18" charset="0"/>
                            </a:rPr>
                          </m:ctrlPr>
                        </m:sSubSupPr>
                        <m:e>
                          <m:r>
                            <a:rPr lang="en-US" sz="1500" i="1">
                              <a:solidFill>
                                <a:prstClr val="black"/>
                              </a:solidFill>
                              <a:latin typeface="Cambria Math" panose="02040503050406030204" pitchFamily="18" charset="0"/>
                            </a:rPr>
                            <m:t>𝑥</m:t>
                          </m:r>
                        </m:e>
                        <m:sub>
                          <m:r>
                            <a:rPr lang="en-US" sz="1500" i="1">
                              <a:solidFill>
                                <a:prstClr val="black"/>
                              </a:solidFill>
                              <a:latin typeface="Cambria Math" panose="02040503050406030204" pitchFamily="18" charset="0"/>
                            </a:rPr>
                            <m:t>2</m:t>
                          </m:r>
                        </m:sub>
                        <m:sup>
                          <m:r>
                            <a:rPr lang="en-US" sz="1500" i="1">
                              <a:solidFill>
                                <a:prstClr val="black"/>
                              </a:solidFill>
                              <a:latin typeface="Cambria Math" panose="02040503050406030204" pitchFamily="18" charset="0"/>
                            </a:rPr>
                            <m:t>𝑜</m:t>
                          </m:r>
                        </m:sup>
                      </m:sSubSup>
                    </m:oMath>
                  </m:oMathPara>
                </a14:m>
                <a:endParaRPr lang="en-US" sz="1500" dirty="0">
                  <a:solidFill>
                    <a:prstClr val="black"/>
                  </a:solidFill>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412709" y="1921541"/>
                <a:ext cx="445122" cy="3231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161233" y="1921541"/>
                <a:ext cx="445122"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00" i="1">
                              <a:solidFill>
                                <a:prstClr val="black"/>
                              </a:solidFill>
                              <a:latin typeface="Cambria Math" panose="02040503050406030204" pitchFamily="18" charset="0"/>
                            </a:rPr>
                          </m:ctrlPr>
                        </m:sSubSupPr>
                        <m:e>
                          <m:r>
                            <a:rPr lang="en-US" sz="1500" i="1">
                              <a:solidFill>
                                <a:prstClr val="black"/>
                              </a:solidFill>
                              <a:latin typeface="Cambria Math" panose="02040503050406030204" pitchFamily="18" charset="0"/>
                            </a:rPr>
                            <m:t>𝑥</m:t>
                          </m:r>
                        </m:e>
                        <m:sub>
                          <m:r>
                            <a:rPr lang="en-US" sz="1500" i="1">
                              <a:solidFill>
                                <a:prstClr val="black"/>
                              </a:solidFill>
                              <a:latin typeface="Cambria Math" panose="02040503050406030204" pitchFamily="18" charset="0"/>
                            </a:rPr>
                            <m:t>3</m:t>
                          </m:r>
                        </m:sub>
                        <m:sup>
                          <m:r>
                            <a:rPr lang="en-US" sz="1500" i="1">
                              <a:solidFill>
                                <a:prstClr val="black"/>
                              </a:solidFill>
                              <a:latin typeface="Cambria Math" panose="02040503050406030204" pitchFamily="18" charset="0"/>
                            </a:rPr>
                            <m:t>𝑜</m:t>
                          </m:r>
                        </m:sup>
                      </m:sSubSup>
                    </m:oMath>
                  </m:oMathPara>
                </a14:m>
                <a:endParaRPr lang="en-US" sz="1500" dirty="0">
                  <a:solidFill>
                    <a:prstClr val="black"/>
                  </a:solidFill>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61233" y="1921541"/>
                <a:ext cx="445122" cy="3231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60404" y="1944538"/>
                <a:ext cx="503599" cy="327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400" i="1">
                              <a:solidFill>
                                <a:prstClr val="black"/>
                              </a:solidFill>
                              <a:latin typeface="Cambria Math" panose="02040503050406030204" pitchFamily="18" charset="0"/>
                            </a:rPr>
                          </m:ctrlPr>
                        </m:sSubSupPr>
                        <m:e>
                          <m:r>
                            <a:rPr lang="en-US" sz="1400" i="1">
                              <a:solidFill>
                                <a:prstClr val="black"/>
                              </a:solidFill>
                              <a:latin typeface="Cambria Math" panose="02040503050406030204" pitchFamily="18" charset="0"/>
                            </a:rPr>
                            <m:t>𝑥</m:t>
                          </m:r>
                        </m:e>
                        <m:sub>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𝑛</m:t>
                              </m:r>
                            </m:e>
                            <m:sub>
                              <m:r>
                                <a:rPr lang="en-US" sz="1400" i="1">
                                  <a:solidFill>
                                    <a:prstClr val="black"/>
                                  </a:solidFill>
                                  <a:latin typeface="Cambria Math" panose="02040503050406030204" pitchFamily="18" charset="0"/>
                                </a:rPr>
                                <m:t>𝑑</m:t>
                              </m:r>
                            </m:sub>
                          </m:sSub>
                        </m:sub>
                        <m:sup>
                          <m:r>
                            <a:rPr lang="en-US" sz="1400" i="1">
                              <a:solidFill>
                                <a:prstClr val="black"/>
                              </a:solidFill>
                              <a:latin typeface="Cambria Math" panose="02040503050406030204" pitchFamily="18" charset="0"/>
                            </a:rPr>
                            <m:t>𝑜</m:t>
                          </m:r>
                        </m:sup>
                      </m:sSubSup>
                    </m:oMath>
                  </m:oMathPara>
                </a14:m>
                <a:endParaRPr lang="en-US" sz="1500" dirty="0">
                  <a:solidFill>
                    <a:prstClr val="black"/>
                  </a:solidFill>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060404" y="1944538"/>
                <a:ext cx="503599" cy="327975"/>
              </a:xfrm>
              <a:prstGeom prst="rect">
                <a:avLst/>
              </a:prstGeom>
              <a:blipFill rotWithShape="0">
                <a:blip r:embed="rId12"/>
                <a:stretch>
                  <a:fillRect/>
                </a:stretch>
              </a:blipFill>
            </p:spPr>
            <p:txBody>
              <a:bodyPr/>
              <a:lstStyle/>
              <a:p>
                <a:r>
                  <a:rPr lang="en-US">
                    <a:noFill/>
                  </a:rPr>
                  <a:t> </a:t>
                </a:r>
              </a:p>
            </p:txBody>
          </p:sp>
        </mc:Fallback>
      </mc:AlternateContent>
      <p:grpSp>
        <p:nvGrpSpPr>
          <p:cNvPr id="23" name="Group 22"/>
          <p:cNvGrpSpPr/>
          <p:nvPr/>
        </p:nvGrpSpPr>
        <p:grpSpPr>
          <a:xfrm>
            <a:off x="5595644" y="1934566"/>
            <a:ext cx="1601943" cy="360996"/>
            <a:chOff x="4748766" y="1836811"/>
            <a:chExt cx="1601943" cy="360996"/>
          </a:xfrm>
        </p:grpSpPr>
        <mc:AlternateContent xmlns:mc="http://schemas.openxmlformats.org/markup-compatibility/2006" xmlns:a14="http://schemas.microsoft.com/office/drawing/2010/main">
          <mc:Choice Requires="a14">
            <p:sp>
              <p:nvSpPr>
                <p:cNvPr id="20" name="TextBox 19"/>
                <p:cNvSpPr txBox="1"/>
                <p:nvPr/>
              </p:nvSpPr>
              <p:spPr>
                <a:xfrm>
                  <a:off x="4748766" y="1836811"/>
                  <a:ext cx="433388"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00" i="1" smtClean="0">
                                <a:solidFill>
                                  <a:prstClr val="black"/>
                                </a:solidFill>
                                <a:latin typeface="Cambria Math" panose="02040503050406030204" pitchFamily="18" charset="0"/>
                              </a:rPr>
                            </m:ctrlPr>
                          </m:sSubSupPr>
                          <m:e>
                            <m:r>
                              <a:rPr lang="en-US" sz="1500" i="1">
                                <a:solidFill>
                                  <a:prstClr val="black"/>
                                </a:solidFill>
                                <a:latin typeface="Cambria Math" panose="02040503050406030204" pitchFamily="18" charset="0"/>
                              </a:rPr>
                              <m:t>𝑥</m:t>
                            </m:r>
                          </m:e>
                          <m:sub>
                            <m:r>
                              <a:rPr lang="en-US" sz="1500" b="0" i="1" smtClean="0">
                                <a:solidFill>
                                  <a:prstClr val="black"/>
                                </a:solidFill>
                                <a:latin typeface="Cambria Math" panose="02040503050406030204" pitchFamily="18" charset="0"/>
                              </a:rPr>
                              <m:t>1</m:t>
                            </m:r>
                          </m:sub>
                          <m:sup>
                            <m:r>
                              <a:rPr lang="en-US" sz="1500" i="1">
                                <a:solidFill>
                                  <a:prstClr val="black"/>
                                </a:solidFill>
                                <a:latin typeface="Cambria Math" panose="02040503050406030204" pitchFamily="18" charset="0"/>
                              </a:rPr>
                              <m:t>𝑠</m:t>
                            </m:r>
                          </m:sup>
                        </m:sSubSup>
                      </m:oMath>
                    </m:oMathPara>
                  </a14:m>
                  <a:endParaRPr lang="en-US" sz="1500" dirty="0">
                    <a:solidFill>
                      <a:prstClr val="black"/>
                    </a:solidFill>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748766" y="1836811"/>
                  <a:ext cx="433388" cy="323165"/>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827874" y="1836811"/>
                  <a:ext cx="522835" cy="360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𝑛</m:t>
                                </m:r>
                              </m:e>
                              <m:sub>
                                <m:r>
                                  <a:rPr lang="en-US" altLang="zh-CN" sz="1600" b="0" i="1" smtClean="0">
                                    <a:solidFill>
                                      <a:prstClr val="black"/>
                                    </a:solidFill>
                                    <a:latin typeface="Cambria Math" panose="02040503050406030204" pitchFamily="18" charset="0"/>
                                  </a:rPr>
                                  <m:t>𝑠</m:t>
                                </m:r>
                              </m:sub>
                            </m:sSub>
                          </m:sub>
                          <m:sup>
                            <m:r>
                              <a:rPr lang="en-US" sz="1600" i="1">
                                <a:solidFill>
                                  <a:prstClr val="black"/>
                                </a:solidFill>
                                <a:latin typeface="Cambria Math" panose="02040503050406030204" pitchFamily="18" charset="0"/>
                              </a:rPr>
                              <m:t>𝑠</m:t>
                            </m:r>
                          </m:sup>
                        </m:sSubSup>
                      </m:oMath>
                    </m:oMathPara>
                  </a14:m>
                  <a:endParaRPr lang="en-US" sz="1500" dirty="0">
                    <a:solidFill>
                      <a:prstClr val="black"/>
                    </a:solidFill>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827874" y="1836811"/>
                  <a:ext cx="522835" cy="360996"/>
                </a:xfrm>
                <a:prstGeom prst="rect">
                  <a:avLst/>
                </a:prstGeom>
                <a:blipFill rotWithShape="0">
                  <a:blip r:embed="rId14"/>
                  <a:stretch>
                    <a:fillRect/>
                  </a:stretch>
                </a:blipFill>
              </p:spPr>
              <p:txBody>
                <a:bodyPr/>
                <a:lstStyle/>
                <a:p>
                  <a:r>
                    <a:rPr lang="en-US">
                      <a:noFill/>
                    </a:rPr>
                    <a:t> </a:t>
                  </a:r>
                </a:p>
              </p:txBody>
            </p:sp>
          </mc:Fallback>
        </mc:AlternateContent>
      </p:grpSp>
      <p:sp>
        <p:nvSpPr>
          <p:cNvPr id="22" name="Right Arrow 21"/>
          <p:cNvSpPr/>
          <p:nvPr/>
        </p:nvSpPr>
        <p:spPr>
          <a:xfrm>
            <a:off x="2993465" y="3715768"/>
            <a:ext cx="385097" cy="221226"/>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1685078" y="4936455"/>
            <a:ext cx="3337132" cy="338554"/>
          </a:xfrm>
          <a:prstGeom prst="rect">
            <a:avLst/>
          </a:prstGeom>
          <a:noFill/>
        </p:spPr>
        <p:txBody>
          <a:bodyPr wrap="none" rtlCol="0">
            <a:spAutoFit/>
          </a:bodyPr>
          <a:lstStyle/>
          <a:p>
            <a:r>
              <a:rPr lang="en-US" sz="1600" dirty="0">
                <a:solidFill>
                  <a:prstClr val="black"/>
                </a:solidFill>
                <a:latin typeface="Arial" panose="020B0604020202020204" pitchFamily="34" charset="0"/>
                <a:cs typeface="Arial" panose="020B0604020202020204" pitchFamily="34" charset="0"/>
              </a:rPr>
              <a:t>V</a:t>
            </a:r>
            <a:r>
              <a:rPr lang="en-US" altLang="zh-CN" sz="1600" dirty="0">
                <a:solidFill>
                  <a:prstClr val="black"/>
                </a:solidFill>
                <a:latin typeface="Arial" panose="020B0604020202020204" pitchFamily="34" charset="0"/>
                <a:cs typeface="Arial" panose="020B0604020202020204" pitchFamily="34" charset="0"/>
              </a:rPr>
              <a:t>iewpoint</a:t>
            </a:r>
            <a:r>
              <a:rPr lang="en-US" sz="1600" dirty="0">
                <a:solidFill>
                  <a:prstClr val="black"/>
                </a:solidFill>
                <a:latin typeface="Arial" panose="020B0604020202020204" pitchFamily="34" charset="0"/>
                <a:cs typeface="Arial" panose="020B0604020202020204" pitchFamily="34" charset="0"/>
              </a:rPr>
              <a:t> Invariant Triplet Network</a:t>
            </a:r>
          </a:p>
        </p:txBody>
      </p:sp>
      <p:cxnSp>
        <p:nvCxnSpPr>
          <p:cNvPr id="31" name="Straight Connector 30"/>
          <p:cNvCxnSpPr/>
          <p:nvPr/>
        </p:nvCxnSpPr>
        <p:spPr>
          <a:xfrm>
            <a:off x="1372732" y="3542814"/>
            <a:ext cx="195582" cy="1074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910331" y="3454742"/>
            <a:ext cx="175858" cy="195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52220" y="3817254"/>
            <a:ext cx="716095" cy="2423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3672" y="3931495"/>
            <a:ext cx="50968" cy="1304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02032" y="3916238"/>
            <a:ext cx="369198" cy="160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473348" y="3806946"/>
            <a:ext cx="1088193" cy="5125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782804" y="2953998"/>
            <a:ext cx="1789433" cy="1659258"/>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rotWithShape="1">
          <a:blip r:embed="rId15" cstate="print">
            <a:extLst>
              <a:ext uri="{28A0092B-C50C-407E-A947-70E740481C1C}">
                <a14:useLocalDpi xmlns:a14="http://schemas.microsoft.com/office/drawing/2010/main" val="0"/>
              </a:ext>
            </a:extLst>
          </a:blip>
          <a:srcRect t="46493" r="2229"/>
          <a:stretch/>
        </p:blipFill>
        <p:spPr>
          <a:xfrm>
            <a:off x="871853" y="3335370"/>
            <a:ext cx="491499" cy="384174"/>
          </a:xfrm>
          <a:prstGeom prst="rect">
            <a:avLst/>
          </a:prstGeom>
          <a:ln w="19050">
            <a:solidFill>
              <a:srgbClr val="00B050"/>
            </a:solidFill>
          </a:ln>
        </p:spPr>
      </p:pic>
      <p:pic>
        <p:nvPicPr>
          <p:cNvPr id="44" name="Picture 43"/>
          <p:cNvPicPr>
            <a:picLocks noChangeAspect="1"/>
          </p:cNvPicPr>
          <p:nvPr/>
        </p:nvPicPr>
        <p:blipFill rotWithShape="1">
          <a:blip r:embed="rId16" cstate="print">
            <a:extLst>
              <a:ext uri="{28A0092B-C50C-407E-A947-70E740481C1C}">
                <a14:useLocalDpi xmlns:a14="http://schemas.microsoft.com/office/drawing/2010/main" val="0"/>
              </a:ext>
            </a:extLst>
          </a:blip>
          <a:srcRect l="577" t="39596" r="1180" b="3390"/>
          <a:stretch/>
        </p:blipFill>
        <p:spPr>
          <a:xfrm>
            <a:off x="2100376" y="3254871"/>
            <a:ext cx="513472" cy="425598"/>
          </a:xfrm>
          <a:prstGeom prst="rect">
            <a:avLst/>
          </a:prstGeom>
          <a:ln w="19050">
            <a:solidFill>
              <a:srgbClr val="00B050"/>
            </a:solidFill>
          </a:ln>
        </p:spPr>
      </p:pic>
      <p:pic>
        <p:nvPicPr>
          <p:cNvPr id="45" name="Picture 4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16965" y="4092792"/>
            <a:ext cx="374194" cy="534447"/>
          </a:xfrm>
          <a:prstGeom prst="rect">
            <a:avLst/>
          </a:prstGeom>
          <a:ln w="19050">
            <a:solidFill>
              <a:srgbClr val="00B050"/>
            </a:solidFill>
          </a:ln>
        </p:spPr>
      </p:pic>
      <p:pic>
        <p:nvPicPr>
          <p:cNvPr id="46" name="Content Placeholder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26896" y="4080526"/>
            <a:ext cx="363398" cy="519028"/>
          </a:xfrm>
          <a:prstGeom prst="rect">
            <a:avLst/>
          </a:prstGeom>
          <a:ln w="19050">
            <a:solidFill>
              <a:srgbClr val="00B050"/>
            </a:solidFill>
          </a:ln>
        </p:spPr>
      </p:pic>
      <p:pic>
        <p:nvPicPr>
          <p:cNvPr id="47" name="Picture 46"/>
          <p:cNvPicPr>
            <a:picLocks noChangeAspect="1"/>
          </p:cNvPicPr>
          <p:nvPr/>
        </p:nvPicPr>
        <p:blipFill rotWithShape="1">
          <a:blip r:embed="rId19" cstate="print">
            <a:extLst>
              <a:ext uri="{28A0092B-C50C-407E-A947-70E740481C1C}">
                <a14:useLocalDpi xmlns:a14="http://schemas.microsoft.com/office/drawing/2010/main" val="0"/>
              </a:ext>
            </a:extLst>
          </a:blip>
          <a:srcRect l="826" t="42504" r="1"/>
          <a:stretch/>
        </p:blipFill>
        <p:spPr>
          <a:xfrm>
            <a:off x="326967" y="3915882"/>
            <a:ext cx="534763" cy="442795"/>
          </a:xfrm>
          <a:prstGeom prst="rect">
            <a:avLst/>
          </a:prstGeom>
          <a:ln w="19050">
            <a:solidFill>
              <a:srgbClr val="FF0000"/>
            </a:solidFill>
          </a:ln>
        </p:spPr>
      </p:pic>
      <p:pic>
        <p:nvPicPr>
          <p:cNvPr id="48" name="Picture 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57843" y="3493061"/>
            <a:ext cx="358815" cy="467078"/>
          </a:xfrm>
          <a:prstGeom prst="rect">
            <a:avLst/>
          </a:prstGeom>
          <a:ln w="19050">
            <a:solidFill>
              <a:srgbClr val="00B0F0"/>
            </a:solidFill>
          </a:ln>
        </p:spPr>
      </p:pic>
      <p:pic>
        <p:nvPicPr>
          <p:cNvPr id="49" name="Picture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76921" y="3541806"/>
            <a:ext cx="358815" cy="467078"/>
          </a:xfrm>
          <a:prstGeom prst="rect">
            <a:avLst/>
          </a:prstGeom>
          <a:ln w="19050">
            <a:solidFill>
              <a:srgbClr val="00B0F0"/>
            </a:solidFill>
          </a:ln>
        </p:spPr>
      </p:pic>
      <p:pic>
        <p:nvPicPr>
          <p:cNvPr id="50" name="Picture 49"/>
          <p:cNvPicPr>
            <a:picLocks noChangeAspect="1"/>
          </p:cNvPicPr>
          <p:nvPr/>
        </p:nvPicPr>
        <p:blipFill rotWithShape="1">
          <a:blip r:embed="rId16" cstate="print">
            <a:extLst>
              <a:ext uri="{28A0092B-C50C-407E-A947-70E740481C1C}">
                <a14:useLocalDpi xmlns:a14="http://schemas.microsoft.com/office/drawing/2010/main" val="0"/>
              </a:ext>
            </a:extLst>
          </a:blip>
          <a:srcRect l="577" t="39596" r="1180" b="3390"/>
          <a:stretch/>
        </p:blipFill>
        <p:spPr>
          <a:xfrm>
            <a:off x="4096016" y="3267096"/>
            <a:ext cx="513472" cy="425598"/>
          </a:xfrm>
          <a:prstGeom prst="rect">
            <a:avLst/>
          </a:prstGeom>
          <a:ln w="19050">
            <a:solidFill>
              <a:srgbClr val="00B050"/>
            </a:solidFill>
          </a:ln>
        </p:spPr>
      </p:pic>
      <p:pic>
        <p:nvPicPr>
          <p:cNvPr id="51" name="Picture 50"/>
          <p:cNvPicPr>
            <a:picLocks noChangeAspect="1"/>
          </p:cNvPicPr>
          <p:nvPr/>
        </p:nvPicPr>
        <p:blipFill rotWithShape="1">
          <a:blip r:embed="rId15" cstate="print">
            <a:extLst>
              <a:ext uri="{28A0092B-C50C-407E-A947-70E740481C1C}">
                <a14:useLocalDpi xmlns:a14="http://schemas.microsoft.com/office/drawing/2010/main" val="0"/>
              </a:ext>
            </a:extLst>
          </a:blip>
          <a:srcRect t="46493" r="2229"/>
          <a:stretch/>
        </p:blipFill>
        <p:spPr>
          <a:xfrm>
            <a:off x="4744644" y="3267096"/>
            <a:ext cx="491499" cy="384174"/>
          </a:xfrm>
          <a:prstGeom prst="rect">
            <a:avLst/>
          </a:prstGeom>
          <a:ln w="19050">
            <a:solidFill>
              <a:srgbClr val="00B050"/>
            </a:solidFill>
          </a:ln>
        </p:spPr>
      </p:pic>
      <p:pic>
        <p:nvPicPr>
          <p:cNvPr id="52" name="Picture 5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03112" y="3726242"/>
            <a:ext cx="374194" cy="534447"/>
          </a:xfrm>
          <a:prstGeom prst="rect">
            <a:avLst/>
          </a:prstGeom>
          <a:ln w="19050">
            <a:solidFill>
              <a:srgbClr val="00B050"/>
            </a:solidFill>
          </a:ln>
        </p:spPr>
      </p:pic>
      <p:pic>
        <p:nvPicPr>
          <p:cNvPr id="53" name="Content Placeholder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51907" y="4020503"/>
            <a:ext cx="363398" cy="519028"/>
          </a:xfrm>
          <a:prstGeom prst="rect">
            <a:avLst/>
          </a:prstGeom>
          <a:ln w="19050">
            <a:solidFill>
              <a:srgbClr val="00B050"/>
            </a:solidFill>
          </a:ln>
        </p:spPr>
      </p:pic>
      <p:pic>
        <p:nvPicPr>
          <p:cNvPr id="54" name="Picture 53"/>
          <p:cNvPicPr>
            <a:picLocks noChangeAspect="1"/>
          </p:cNvPicPr>
          <p:nvPr/>
        </p:nvPicPr>
        <p:blipFill rotWithShape="1">
          <a:blip r:embed="rId19" cstate="print">
            <a:extLst>
              <a:ext uri="{28A0092B-C50C-407E-A947-70E740481C1C}">
                <a14:useLocalDpi xmlns:a14="http://schemas.microsoft.com/office/drawing/2010/main" val="0"/>
              </a:ext>
            </a:extLst>
          </a:blip>
          <a:srcRect l="826" t="42504" r="1"/>
          <a:stretch/>
        </p:blipFill>
        <p:spPr>
          <a:xfrm>
            <a:off x="3227595" y="4315588"/>
            <a:ext cx="534763" cy="442795"/>
          </a:xfrm>
          <a:prstGeom prst="rect">
            <a:avLst/>
          </a:prstGeom>
          <a:ln w="19050">
            <a:solidFill>
              <a:srgbClr val="C00000"/>
            </a:solidFill>
          </a:ln>
        </p:spPr>
      </p:pic>
      <mc:AlternateContent xmlns:mc="http://schemas.openxmlformats.org/markup-compatibility/2006" xmlns:a14="http://schemas.microsoft.com/office/drawing/2010/main">
        <mc:Choice Requires="a14">
          <p:sp>
            <p:nvSpPr>
              <p:cNvPr id="55" name="TextBox 54"/>
              <p:cNvSpPr txBox="1"/>
              <p:nvPr/>
            </p:nvSpPr>
            <p:spPr>
              <a:xfrm>
                <a:off x="5597876" y="3250498"/>
                <a:ext cx="3546124" cy="9782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prstClr val="black"/>
                              </a:solidFill>
                              <a:latin typeface="Cambria Math" panose="02040503050406030204" pitchFamily="18" charset="0"/>
                            </a:rPr>
                          </m:ctrlPr>
                        </m:sSubPr>
                        <m:e>
                          <m:r>
                            <a:rPr lang="en-US" sz="1600" b="0" i="1" smtClean="0">
                              <a:solidFill>
                                <a:prstClr val="black"/>
                              </a:solidFill>
                              <a:latin typeface="Cambria Math" panose="02040503050406030204" pitchFamily="18" charset="0"/>
                            </a:rPr>
                            <m:t>𝐿</m:t>
                          </m:r>
                        </m:e>
                        <m:sub>
                          <m:r>
                            <a:rPr lang="en-US" sz="1600" b="0" i="1" smtClean="0">
                              <a:solidFill>
                                <a:prstClr val="black"/>
                              </a:solidFill>
                              <a:latin typeface="Cambria Math" panose="02040503050406030204" pitchFamily="18" charset="0"/>
                            </a:rPr>
                            <m:t>𝑟</m:t>
                          </m:r>
                        </m:sub>
                      </m:sSub>
                      <m:r>
                        <a:rPr lang="en-US" sz="1600" i="1">
                          <a:solidFill>
                            <a:prstClr val="black"/>
                          </a:solidFill>
                          <a:latin typeface="Cambria Math" panose="02040503050406030204" pitchFamily="18" charset="0"/>
                        </a:rPr>
                        <m:t>(</m:t>
                      </m:r>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𝑋</m:t>
                          </m:r>
                        </m:e>
                        <m:sup>
                          <m:r>
                            <a:rPr lang="en-US" sz="1600" i="1">
                              <a:solidFill>
                                <a:prstClr val="black"/>
                              </a:solidFill>
                              <a:latin typeface="Cambria Math" panose="02040503050406030204" pitchFamily="18" charset="0"/>
                            </a:rPr>
                            <m:t>𝑜</m:t>
                          </m:r>
                        </m:sup>
                      </m:sSup>
                      <m:r>
                        <a:rPr lang="en-US" sz="1600" i="1">
                          <a:solidFill>
                            <a:prstClr val="black"/>
                          </a:solidFill>
                          <a:latin typeface="Cambria Math" panose="02040503050406030204" pitchFamily="18" charset="0"/>
                        </a:rPr>
                        <m:t>)=</m:t>
                      </m:r>
                      <m:f>
                        <m:fPr>
                          <m:ctrlPr>
                            <a:rPr lang="en-US" sz="1600" i="1">
                              <a:solidFill>
                                <a:prstClr val="black"/>
                              </a:solidFill>
                              <a:latin typeface="Cambria Math" panose="02040503050406030204" pitchFamily="18" charset="0"/>
                            </a:rPr>
                          </m:ctrlPr>
                        </m:fPr>
                        <m:num>
                          <m:r>
                            <a:rPr lang="en-US" sz="1600" i="1">
                              <a:solidFill>
                                <a:prstClr val="black"/>
                              </a:solidFill>
                              <a:latin typeface="Cambria Math" panose="02040503050406030204" pitchFamily="18" charset="0"/>
                            </a:rPr>
                            <m:t>1</m:t>
                          </m:r>
                        </m:num>
                        <m:den>
                          <m:r>
                            <a:rPr lang="en-US" sz="1600" b="0" i="1" smtClean="0">
                              <a:solidFill>
                                <a:prstClr val="black"/>
                              </a:solidFill>
                              <a:latin typeface="Cambria Math" panose="02040503050406030204" pitchFamily="18" charset="0"/>
                            </a:rPr>
                            <m:t>2</m:t>
                          </m:r>
                          <m:r>
                            <a:rPr lang="en-US" sz="1600" b="0" i="1" smtClean="0">
                              <a:solidFill>
                                <a:prstClr val="black"/>
                              </a:solidFill>
                              <a:latin typeface="Cambria Math" panose="02040503050406030204" pitchFamily="18" charset="0"/>
                              <a:ea typeface="Cambria Math" panose="02040503050406030204" pitchFamily="18" charset="0"/>
                            </a:rPr>
                            <m:t>×</m:t>
                          </m:r>
                          <m:sSub>
                            <m:sSubPr>
                              <m:ctrlPr>
                                <a:rPr lang="en-US" sz="1600" i="1" smtClean="0">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𝑛</m:t>
                              </m:r>
                            </m:e>
                            <m:sub>
                              <m:r>
                                <a:rPr lang="en-US" sz="1600" i="1">
                                  <a:solidFill>
                                    <a:prstClr val="black"/>
                                  </a:solidFill>
                                  <a:latin typeface="Cambria Math" panose="02040503050406030204" pitchFamily="18" charset="0"/>
                                </a:rPr>
                                <m:t>𝑑</m:t>
                              </m:r>
                            </m:sub>
                          </m:sSub>
                        </m:den>
                      </m:f>
                      <m:nary>
                        <m:naryPr>
                          <m:chr m:val="∑"/>
                          <m:ctrlPr>
                            <a:rPr lang="en-US" sz="1600" i="1" smtClean="0">
                              <a:solidFill>
                                <a:prstClr val="black"/>
                              </a:solidFill>
                              <a:latin typeface="Cambria Math" panose="02040503050406030204" pitchFamily="18" charset="0"/>
                            </a:rPr>
                          </m:ctrlPr>
                        </m:naryPr>
                        <m:sub>
                          <m:r>
                            <m:rPr>
                              <m:brk m:alnAt="23"/>
                            </m:rPr>
                            <a:rPr lang="en-US" sz="1600" i="1">
                              <a:solidFill>
                                <a:prstClr val="black"/>
                              </a:solidFill>
                              <a:latin typeface="Cambria Math" panose="02040503050406030204" pitchFamily="18" charset="0"/>
                            </a:rPr>
                            <m:t>𝑖</m:t>
                          </m:r>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𝑗</m:t>
                          </m:r>
                        </m:sub>
                        <m:sup>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𝑛</m:t>
                              </m:r>
                            </m:e>
                            <m:sub>
                              <m:r>
                                <a:rPr lang="en-US" sz="1600" i="1">
                                  <a:solidFill>
                                    <a:prstClr val="black"/>
                                  </a:solidFill>
                                  <a:latin typeface="Cambria Math" panose="02040503050406030204" pitchFamily="18" charset="0"/>
                                </a:rPr>
                                <m:t>𝑑</m:t>
                              </m:r>
                            </m:sub>
                          </m:sSub>
                        </m:sup>
                        <m:e>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𝑑</m:t>
                              </m:r>
                            </m:e>
                            <m:sup>
                              <m:r>
                                <a:rPr lang="en-US" sz="1600" i="1">
                                  <a:solidFill>
                                    <a:prstClr val="black"/>
                                  </a:solidFill>
                                  <a:latin typeface="Cambria Math" panose="02040503050406030204" pitchFamily="18" charset="0"/>
                                </a:rPr>
                                <m:t>2</m:t>
                              </m:r>
                            </m:sup>
                          </m:sSup>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𝑓</m:t>
                          </m:r>
                          <m:d>
                            <m:dPr>
                              <m:ctrlPr>
                                <a:rPr lang="en-US" sz="1600" i="1">
                                  <a:solidFill>
                                    <a:prstClr val="black"/>
                                  </a:solidFill>
                                  <a:latin typeface="Cambria Math" panose="02040503050406030204" pitchFamily="18" charset="0"/>
                                </a:rPr>
                              </m:ctrlPr>
                            </m:dPr>
                            <m:e>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𝑜</m:t>
                                  </m:r>
                                </m:sup>
                              </m:sSubSup>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rPr>
                            <m:t>𝑓</m:t>
                          </m:r>
                          <m:r>
                            <a:rPr lang="en-US" sz="1600" i="1">
                              <a:solidFill>
                                <a:prstClr val="black"/>
                              </a:solidFill>
                              <a:latin typeface="Cambria Math" panose="02040503050406030204" pitchFamily="18" charset="0"/>
                            </a:rPr>
                            <m:t>(</m:t>
                          </m:r>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𝑗</m:t>
                              </m:r>
                            </m:sub>
                            <m:sup>
                              <m:r>
                                <a:rPr lang="en-US" sz="1600" i="1">
                                  <a:solidFill>
                                    <a:prstClr val="black"/>
                                  </a:solidFill>
                                  <a:latin typeface="Cambria Math" panose="02040503050406030204" pitchFamily="18" charset="0"/>
                                </a:rPr>
                                <m:t>𝑜</m:t>
                              </m:r>
                            </m:sup>
                          </m:sSubSup>
                          <m:r>
                            <a:rPr lang="en-US" sz="1600" i="1">
                              <a:solidFill>
                                <a:prstClr val="black"/>
                              </a:solidFill>
                              <a:latin typeface="Cambria Math" panose="02040503050406030204" pitchFamily="18" charset="0"/>
                            </a:rPr>
                            <m:t>))</m:t>
                          </m:r>
                          <m:r>
                            <a:rPr lang="en-US" sz="1600" i="1" smtClean="0">
                              <a:solidFill>
                                <a:prstClr val="black"/>
                              </a:solidFill>
                              <a:latin typeface="Cambria Math" panose="02040503050406030204" pitchFamily="18" charset="0"/>
                            </a:rPr>
                            <m:t> </m:t>
                          </m:r>
                        </m:e>
                      </m:nary>
                    </m:oMath>
                  </m:oMathPara>
                </a14:m>
                <a:endParaRPr lang="en-US" sz="1600" dirty="0">
                  <a:solidFill>
                    <a:prstClr val="black"/>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00" i="1">
                          <a:solidFill>
                            <a:prstClr val="black"/>
                          </a:solidFill>
                          <a:latin typeface="Cambria Math" panose="02040503050406030204" pitchFamily="18" charset="0"/>
                        </a:rPr>
                        <m:t>𝐽</m:t>
                      </m:r>
                      <m:r>
                        <a:rPr lang="en-US" sz="1600" i="1">
                          <a:solidFill>
                            <a:prstClr val="black"/>
                          </a:solidFill>
                          <a:latin typeface="Cambria Math" panose="02040503050406030204" pitchFamily="18" charset="0"/>
                        </a:rPr>
                        <m:t>=</m:t>
                      </m:r>
                      <m:sSub>
                        <m:sSubPr>
                          <m:ctrlPr>
                            <a:rPr lang="en-US" sz="1600" i="1">
                              <a:solidFill>
                                <a:prstClr val="black"/>
                              </a:solidFill>
                              <a:latin typeface="Cambria Math" panose="02040503050406030204" pitchFamily="18" charset="0"/>
                            </a:rPr>
                          </m:ctrlPr>
                        </m:sSubPr>
                        <m:e>
                          <m:r>
                            <a:rPr lang="en-US" sz="1600" i="1">
                              <a:solidFill>
                                <a:prstClr val="black"/>
                              </a:solidFill>
                              <a:latin typeface="Cambria Math" panose="02040503050406030204" pitchFamily="18" charset="0"/>
                            </a:rPr>
                            <m:t>𝐿</m:t>
                          </m:r>
                        </m:e>
                        <m:sub>
                          <m:r>
                            <a:rPr lang="en-US" sz="1600" i="1">
                              <a:solidFill>
                                <a:prstClr val="black"/>
                              </a:solidFill>
                              <a:latin typeface="Cambria Math" panose="02040503050406030204" pitchFamily="18" charset="0"/>
                            </a:rPr>
                            <m:t>𝑡</m:t>
                          </m:r>
                        </m:sub>
                      </m:sSub>
                      <m:d>
                        <m:dPr>
                          <m:ctrlPr>
                            <a:rPr lang="en-US" sz="1600" i="1">
                              <a:solidFill>
                                <a:prstClr val="black"/>
                              </a:solidFill>
                              <a:latin typeface="Cambria Math" panose="02040503050406030204" pitchFamily="18" charset="0"/>
                            </a:rPr>
                          </m:ctrlPr>
                        </m:dPr>
                        <m:e>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𝑝</m:t>
                              </m:r>
                            </m:sup>
                          </m:sSubSup>
                          <m:r>
                            <a:rPr lang="en-US" sz="1600" i="1">
                              <a:solidFill>
                                <a:prstClr val="black"/>
                              </a:solidFill>
                              <a:latin typeface="Cambria Math" panose="02040503050406030204" pitchFamily="18" charset="0"/>
                            </a:rPr>
                            <m:t>,</m:t>
                          </m:r>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𝑎</m:t>
                              </m:r>
                            </m:sup>
                          </m:sSubSup>
                          <m:r>
                            <a:rPr lang="en-US" sz="1600" i="1">
                              <a:solidFill>
                                <a:prstClr val="black"/>
                              </a:solidFill>
                              <a:latin typeface="Cambria Math" panose="02040503050406030204" pitchFamily="18" charset="0"/>
                            </a:rPr>
                            <m:t>,</m:t>
                          </m:r>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𝑥</m:t>
                              </m:r>
                            </m:e>
                            <m:sub>
                              <m:r>
                                <a:rPr lang="en-US" sz="1600" i="1">
                                  <a:solidFill>
                                    <a:prstClr val="black"/>
                                  </a:solidFill>
                                  <a:latin typeface="Cambria Math" panose="02040503050406030204" pitchFamily="18" charset="0"/>
                                </a:rPr>
                                <m:t>𝑖</m:t>
                              </m:r>
                            </m:sub>
                            <m:sup>
                              <m:r>
                                <a:rPr lang="en-US" sz="1600" i="1">
                                  <a:solidFill>
                                    <a:prstClr val="black"/>
                                  </a:solidFill>
                                  <a:latin typeface="Cambria Math" panose="02040503050406030204" pitchFamily="18" charset="0"/>
                                </a:rPr>
                                <m:t>𝑛</m:t>
                              </m:r>
                            </m:sup>
                          </m:sSubSup>
                        </m:e>
                      </m:d>
                      <m:r>
                        <a:rPr lang="en-US" sz="1600" i="1">
                          <a:solidFill>
                            <a:prstClr val="black"/>
                          </a:solidFill>
                          <a:latin typeface="Cambria Math" panose="02040503050406030204" pitchFamily="18" charset="0"/>
                        </a:rPr>
                        <m:t>+</m:t>
                      </m:r>
                      <m:r>
                        <a:rPr lang="en-US" sz="1600" i="1">
                          <a:solidFill>
                            <a:prstClr val="black"/>
                          </a:solidFill>
                          <a:latin typeface="Cambria Math" panose="02040503050406030204" pitchFamily="18" charset="0"/>
                          <a:ea typeface="Cambria Math" panose="02040503050406030204" pitchFamily="18" charset="0"/>
                        </a:rPr>
                        <m:t>𝜆</m:t>
                      </m:r>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panose="02040503050406030204" pitchFamily="18" charset="0"/>
                            </a:rPr>
                            <m:t>𝐿</m:t>
                          </m:r>
                        </m:e>
                        <m:sub>
                          <m:r>
                            <a:rPr lang="en-US" sz="1600" i="1">
                              <a:solidFill>
                                <a:prstClr val="black"/>
                              </a:solidFill>
                              <a:latin typeface="Cambria Math" panose="02040503050406030204" pitchFamily="18" charset="0"/>
                            </a:rPr>
                            <m:t>𝑟</m:t>
                          </m:r>
                        </m:sub>
                        <m:sup/>
                      </m:sSubSup>
                      <m:r>
                        <a:rPr lang="en-US" sz="1600" i="1">
                          <a:solidFill>
                            <a:prstClr val="black"/>
                          </a:solidFill>
                          <a:latin typeface="Cambria Math" panose="02040503050406030204" pitchFamily="18" charset="0"/>
                        </a:rPr>
                        <m:t>(</m:t>
                      </m:r>
                      <m:sSup>
                        <m:sSupPr>
                          <m:ctrlPr>
                            <a:rPr lang="en-US" sz="1600" i="1">
                              <a:solidFill>
                                <a:prstClr val="black"/>
                              </a:solidFill>
                              <a:latin typeface="Cambria Math" panose="02040503050406030204" pitchFamily="18" charset="0"/>
                            </a:rPr>
                          </m:ctrlPr>
                        </m:sSupPr>
                        <m:e>
                          <m:r>
                            <a:rPr lang="en-US" sz="1600" i="1">
                              <a:solidFill>
                                <a:prstClr val="black"/>
                              </a:solidFill>
                              <a:latin typeface="Cambria Math" panose="02040503050406030204" pitchFamily="18" charset="0"/>
                            </a:rPr>
                            <m:t>𝑋</m:t>
                          </m:r>
                        </m:e>
                        <m:sup>
                          <m:r>
                            <a:rPr lang="en-US" sz="1600" i="1">
                              <a:solidFill>
                                <a:prstClr val="black"/>
                              </a:solidFill>
                              <a:latin typeface="Cambria Math" panose="02040503050406030204" pitchFamily="18" charset="0"/>
                            </a:rPr>
                            <m:t>𝑜</m:t>
                          </m:r>
                        </m:sup>
                      </m:sSup>
                      <m:r>
                        <a:rPr lang="en-US" sz="1600" i="1">
                          <a:solidFill>
                            <a:prstClr val="black"/>
                          </a:solidFill>
                          <a:latin typeface="Cambria Math" panose="02040503050406030204" pitchFamily="18" charset="0"/>
                        </a:rPr>
                        <m:t>)</m:t>
                      </m:r>
                    </m:oMath>
                  </m:oMathPara>
                </a14:m>
                <a:endParaRPr lang="en-US" sz="1600" dirty="0">
                  <a:solidFill>
                    <a:prstClr val="black"/>
                  </a:solidFill>
                  <a:latin typeface="Arial" panose="020B0604020202020204" pitchFamily="34" charset="0"/>
                  <a:cs typeface="Arial" panose="020B0604020202020204" pitchFamily="34"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597876" y="3250498"/>
                <a:ext cx="3546124" cy="978281"/>
              </a:xfrm>
              <a:prstGeom prst="rect">
                <a:avLst/>
              </a:prstGeom>
              <a:blipFill>
                <a:blip r:embed="rId21"/>
                <a:stretch>
                  <a:fillRect b="-7453"/>
                </a:stretch>
              </a:blipFill>
            </p:spPr>
            <p:txBody>
              <a:bodyPr/>
              <a:lstStyle/>
              <a:p>
                <a:r>
                  <a:rPr lang="ja-JP" altLang="en-US">
                    <a:noFill/>
                  </a:rPr>
                  <a:t> </a:t>
                </a:r>
              </a:p>
            </p:txBody>
          </p:sp>
        </mc:Fallback>
      </mc:AlternateContent>
      <p:sp>
        <p:nvSpPr>
          <p:cNvPr id="56" name="TextBox 55"/>
          <p:cNvSpPr txBox="1"/>
          <p:nvPr/>
        </p:nvSpPr>
        <p:spPr>
          <a:xfrm>
            <a:off x="6172200" y="4762500"/>
            <a:ext cx="1225015" cy="584775"/>
          </a:xfrm>
          <a:prstGeom prst="rect">
            <a:avLst/>
          </a:prstGeom>
          <a:noFill/>
        </p:spPr>
        <p:txBody>
          <a:bodyPr wrap="none" rtlCol="0">
            <a:spAutoFit/>
          </a:bodyPr>
          <a:lstStyle/>
          <a:p>
            <a:pPr algn="ctr"/>
            <a:r>
              <a:rPr lang="en-US" sz="1600" b="1" dirty="0">
                <a:solidFill>
                  <a:srgbClr val="C00000"/>
                </a:solidFill>
                <a:latin typeface="Arial" panose="020B0604020202020204" pitchFamily="34" charset="0"/>
                <a:cs typeface="Arial" panose="020B0604020202020204" pitchFamily="34" charset="0"/>
              </a:rPr>
              <a:t>Weighted </a:t>
            </a:r>
          </a:p>
          <a:p>
            <a:pPr algn="ctr"/>
            <a:r>
              <a:rPr lang="en-US" sz="1600" b="1" dirty="0">
                <a:solidFill>
                  <a:srgbClr val="C00000"/>
                </a:solidFill>
                <a:latin typeface="Arial" panose="020B0604020202020204" pitchFamily="34" charset="0"/>
                <a:cs typeface="Arial" panose="020B0604020202020204" pitchFamily="34" charset="0"/>
              </a:rPr>
              <a:t>triplet loss</a:t>
            </a:r>
          </a:p>
        </p:txBody>
      </p:sp>
      <p:sp>
        <p:nvSpPr>
          <p:cNvPr id="57" name="TextBox 56"/>
          <p:cNvSpPr txBox="1"/>
          <p:nvPr/>
        </p:nvSpPr>
        <p:spPr>
          <a:xfrm>
            <a:off x="7495901" y="4758383"/>
            <a:ext cx="1566455" cy="584775"/>
          </a:xfrm>
          <a:prstGeom prst="rect">
            <a:avLst/>
          </a:prstGeom>
          <a:noFill/>
        </p:spPr>
        <p:txBody>
          <a:bodyPr wrap="none" rtlCol="0">
            <a:spAutoFit/>
          </a:bodyPr>
          <a:lstStyle/>
          <a:p>
            <a:pPr algn="ctr"/>
            <a:r>
              <a:rPr lang="en-US" sz="1600" b="1" dirty="0">
                <a:solidFill>
                  <a:prstClr val="black"/>
                </a:solidFill>
                <a:latin typeface="Arial" panose="020B0604020202020204" pitchFamily="34" charset="0"/>
                <a:cs typeface="Arial" panose="020B0604020202020204" pitchFamily="34" charset="0"/>
              </a:rPr>
              <a:t>Viewpoint</a:t>
            </a:r>
          </a:p>
          <a:p>
            <a:pPr algn="ctr"/>
            <a:r>
              <a:rPr lang="en-US" sz="1600" b="1" dirty="0">
                <a:solidFill>
                  <a:prstClr val="black"/>
                </a:solidFill>
                <a:latin typeface="Arial" panose="020B0604020202020204" pitchFamily="34" charset="0"/>
                <a:cs typeface="Arial" panose="020B0604020202020204" pitchFamily="34" charset="0"/>
              </a:rPr>
              <a:t> invariant loss</a:t>
            </a:r>
          </a:p>
        </p:txBody>
      </p:sp>
      <p:sp>
        <p:nvSpPr>
          <p:cNvPr id="59" name="Right Arrow 58"/>
          <p:cNvSpPr/>
          <p:nvPr/>
        </p:nvSpPr>
        <p:spPr>
          <a:xfrm rot="16200000">
            <a:off x="8124517" y="4344471"/>
            <a:ext cx="309225" cy="251459"/>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sp>
        <p:nvSpPr>
          <p:cNvPr id="3" name="TextBox 2"/>
          <p:cNvSpPr txBox="1"/>
          <p:nvPr/>
        </p:nvSpPr>
        <p:spPr>
          <a:xfrm>
            <a:off x="1727245" y="2599080"/>
            <a:ext cx="5254965" cy="584775"/>
          </a:xfrm>
          <a:prstGeom prst="rect">
            <a:avLst/>
          </a:prstGeom>
          <a:noFill/>
        </p:spPr>
        <p:txBody>
          <a:bodyPr wrap="none" rtlCol="0">
            <a:spAutoFit/>
          </a:bodyPr>
          <a:lstStyle/>
          <a:p>
            <a:r>
              <a:rPr lang="en-US" sz="1600" b="1" dirty="0">
                <a:solidFill>
                  <a:srgbClr val="C00000"/>
                </a:solidFill>
                <a:latin typeface="Arial" panose="020B0604020202020204" pitchFamily="34" charset="0"/>
                <a:cs typeface="Arial" panose="020B0604020202020204" pitchFamily="34" charset="0"/>
              </a:rPr>
              <a:t>The features in positive bag: similar with each other</a:t>
            </a:r>
          </a:p>
          <a:p>
            <a:endParaRPr lang="en-SG" sz="1600" dirty="0">
              <a:solidFill>
                <a:prstClr val="black"/>
              </a:solidFill>
              <a:latin typeface="Arial" panose="020B0604020202020204" pitchFamily="34" charset="0"/>
              <a:cs typeface="Arial" panose="020B0604020202020204" pitchFamily="34" charset="0"/>
            </a:endParaRPr>
          </a:p>
        </p:txBody>
      </p:sp>
      <p:sp>
        <p:nvSpPr>
          <p:cNvPr id="60" name="Right Arrow 59"/>
          <p:cNvSpPr/>
          <p:nvPr/>
        </p:nvSpPr>
        <p:spPr>
          <a:xfrm rot="16200000">
            <a:off x="6635472" y="4366955"/>
            <a:ext cx="309225" cy="251459"/>
          </a:xfrm>
          <a:prstGeom prst="rightArrow">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a:solidFill>
                <a:prstClr val="white"/>
              </a:solidFill>
              <a:latin typeface="Arial" panose="020B0604020202020204" pitchFamily="34" charset="0"/>
              <a:cs typeface="Arial" panose="020B0604020202020204" pitchFamily="34" charset="0"/>
            </a:endParaRPr>
          </a:p>
        </p:txBody>
      </p:sp>
      <p:pic>
        <p:nvPicPr>
          <p:cNvPr id="58" name="Content Placeholder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94752" y="1222101"/>
            <a:ext cx="541886" cy="773954"/>
          </a:xfrm>
          <a:prstGeom prst="rect">
            <a:avLst/>
          </a:prstGeom>
        </p:spPr>
      </p:pic>
      <p:sp>
        <p:nvSpPr>
          <p:cNvPr id="25" name="TextBox 24"/>
          <p:cNvSpPr txBox="1"/>
          <p:nvPr/>
        </p:nvSpPr>
        <p:spPr>
          <a:xfrm>
            <a:off x="3545233" y="1391042"/>
            <a:ext cx="41549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t>
            </a:r>
          </a:p>
        </p:txBody>
      </p:sp>
      <p:sp>
        <p:nvSpPr>
          <p:cNvPr id="61" name="TextBox 60"/>
          <p:cNvSpPr txBox="1"/>
          <p:nvPr/>
        </p:nvSpPr>
        <p:spPr>
          <a:xfrm>
            <a:off x="6144322" y="1391042"/>
            <a:ext cx="41549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62665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27975</TotalTime>
  <Words>2738</Words>
  <Application>Microsoft Office PowerPoint</Application>
  <PresentationFormat>On-screen Show (16:10)</PresentationFormat>
  <Paragraphs>311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宋体</vt:lpstr>
      <vt:lpstr>Arial</vt:lpstr>
      <vt:lpstr>Book Antiqua</vt:lpstr>
      <vt:lpstr>Calibri</vt:lpstr>
      <vt:lpstr>Cambria Math</vt:lpstr>
      <vt:lpstr>Wingdings</vt:lpstr>
      <vt:lpstr>Office Theme</vt:lpstr>
      <vt:lpstr>Street-to-Shop Shoe Retrieval with  Multi-Scale Viewpoint Invariant Triplet Network</vt:lpstr>
      <vt:lpstr>Outline</vt:lpstr>
      <vt:lpstr>Problem and Challenges</vt:lpstr>
      <vt:lpstr>Motivation</vt:lpstr>
      <vt:lpstr>Pipeline</vt:lpstr>
      <vt:lpstr>Proposed Method: Embedding Network</vt:lpstr>
      <vt:lpstr>Proposed Method: Triplet Network</vt:lpstr>
      <vt:lpstr>Proposed Method: Weighted Triplet Loss</vt:lpstr>
      <vt:lpstr>Proposed Method: Viewpoint Invariant Loss</vt:lpstr>
      <vt:lpstr>Proposed Method: Viewpoint Invariance</vt:lpstr>
      <vt:lpstr>Proposed Method: Retrieval Stage</vt:lpstr>
      <vt:lpstr> How to Generate the High-Quality Region Proposal </vt:lpstr>
      <vt:lpstr>Street-to-Shop Dataset</vt:lpstr>
      <vt:lpstr>Experimental Results</vt:lpstr>
      <vt:lpstr>Retrieval Examples</vt:lpstr>
      <vt:lpstr>Summary</vt:lpstr>
      <vt:lpstr>Thank you!  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 Gao</dc:creator>
  <cp:lastModifiedBy>zhan huijing</cp:lastModifiedBy>
  <cp:revision>2904</cp:revision>
  <cp:lastPrinted>2013-05-07T07:32:20Z</cp:lastPrinted>
  <dcterms:created xsi:type="dcterms:W3CDTF">2006-08-16T00:00:00Z</dcterms:created>
  <dcterms:modified xsi:type="dcterms:W3CDTF">2017-09-15T04:43:56Z</dcterms:modified>
</cp:coreProperties>
</file>