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3"/>
  </p:notesMasterIdLst>
  <p:sldIdLst>
    <p:sldId id="263" r:id="rId2"/>
    <p:sldId id="516" r:id="rId3"/>
    <p:sldId id="517" r:id="rId4"/>
    <p:sldId id="536" r:id="rId5"/>
    <p:sldId id="537" r:id="rId6"/>
    <p:sldId id="538" r:id="rId7"/>
    <p:sldId id="539" r:id="rId8"/>
    <p:sldId id="532" r:id="rId9"/>
    <p:sldId id="521" r:id="rId10"/>
    <p:sldId id="523" r:id="rId11"/>
    <p:sldId id="522" r:id="rId12"/>
    <p:sldId id="533" r:id="rId13"/>
    <p:sldId id="524" r:id="rId14"/>
    <p:sldId id="541" r:id="rId15"/>
    <p:sldId id="515" r:id="rId16"/>
    <p:sldId id="534" r:id="rId17"/>
    <p:sldId id="499" r:id="rId18"/>
    <p:sldId id="529" r:id="rId19"/>
    <p:sldId id="535" r:id="rId20"/>
    <p:sldId id="531" r:id="rId21"/>
    <p:sldId id="342" r:id="rId22"/>
  </p:sldIdLst>
  <p:sldSz cx="9144000" cy="6858000" type="screen4x3"/>
  <p:notesSz cx="6858000" cy="9144000"/>
  <p:defaultTextStyle>
    <a:defPPr>
      <a:defRPr lang="en-US"/>
    </a:defPPr>
    <a:lvl1pPr algn="l" rtl="0" eaLnBrk="0" fontAlgn="base" hangingPunct="0">
      <a:lnSpc>
        <a:spcPct val="150000"/>
      </a:lnSpc>
      <a:spcBef>
        <a:spcPct val="0"/>
      </a:spcBef>
      <a:spcAft>
        <a:spcPct val="0"/>
      </a:spcAft>
      <a:buFont typeface="Wingdings" pitchFamily="2" charset="2"/>
      <a:buChar char="q"/>
      <a:defRPr kumimoji="1" sz="2800" kern="1200">
        <a:solidFill>
          <a:schemeClr val="tx1"/>
        </a:solidFill>
        <a:latin typeface="Arial" pitchFamily="34" charset="0"/>
        <a:ea typeface="黑体" pitchFamily="49" charset="-122"/>
        <a:cs typeface="+mn-cs"/>
      </a:defRPr>
    </a:lvl1pPr>
    <a:lvl2pPr marL="457200" algn="l" rtl="0" eaLnBrk="0" fontAlgn="base" hangingPunct="0">
      <a:lnSpc>
        <a:spcPct val="150000"/>
      </a:lnSpc>
      <a:spcBef>
        <a:spcPct val="0"/>
      </a:spcBef>
      <a:spcAft>
        <a:spcPct val="0"/>
      </a:spcAft>
      <a:buFont typeface="Wingdings" pitchFamily="2" charset="2"/>
      <a:buChar char="q"/>
      <a:defRPr kumimoji="1" sz="2800" kern="1200">
        <a:solidFill>
          <a:schemeClr val="tx1"/>
        </a:solidFill>
        <a:latin typeface="Arial" pitchFamily="34" charset="0"/>
        <a:ea typeface="黑体" pitchFamily="49" charset="-122"/>
        <a:cs typeface="+mn-cs"/>
      </a:defRPr>
    </a:lvl2pPr>
    <a:lvl3pPr marL="914400" algn="l" rtl="0" eaLnBrk="0" fontAlgn="base" hangingPunct="0">
      <a:lnSpc>
        <a:spcPct val="150000"/>
      </a:lnSpc>
      <a:spcBef>
        <a:spcPct val="0"/>
      </a:spcBef>
      <a:spcAft>
        <a:spcPct val="0"/>
      </a:spcAft>
      <a:buFont typeface="Wingdings" pitchFamily="2" charset="2"/>
      <a:buChar char="q"/>
      <a:defRPr kumimoji="1" sz="2800" kern="1200">
        <a:solidFill>
          <a:schemeClr val="tx1"/>
        </a:solidFill>
        <a:latin typeface="Arial" pitchFamily="34" charset="0"/>
        <a:ea typeface="黑体" pitchFamily="49" charset="-122"/>
        <a:cs typeface="+mn-cs"/>
      </a:defRPr>
    </a:lvl3pPr>
    <a:lvl4pPr marL="1371600" algn="l" rtl="0" eaLnBrk="0" fontAlgn="base" hangingPunct="0">
      <a:lnSpc>
        <a:spcPct val="150000"/>
      </a:lnSpc>
      <a:spcBef>
        <a:spcPct val="0"/>
      </a:spcBef>
      <a:spcAft>
        <a:spcPct val="0"/>
      </a:spcAft>
      <a:buFont typeface="Wingdings" pitchFamily="2" charset="2"/>
      <a:buChar char="q"/>
      <a:defRPr kumimoji="1" sz="2800" kern="1200">
        <a:solidFill>
          <a:schemeClr val="tx1"/>
        </a:solidFill>
        <a:latin typeface="Arial" pitchFamily="34" charset="0"/>
        <a:ea typeface="黑体" pitchFamily="49" charset="-122"/>
        <a:cs typeface="+mn-cs"/>
      </a:defRPr>
    </a:lvl4pPr>
    <a:lvl5pPr marL="1828800" algn="l" rtl="0" eaLnBrk="0" fontAlgn="base" hangingPunct="0">
      <a:lnSpc>
        <a:spcPct val="150000"/>
      </a:lnSpc>
      <a:spcBef>
        <a:spcPct val="0"/>
      </a:spcBef>
      <a:spcAft>
        <a:spcPct val="0"/>
      </a:spcAft>
      <a:buFont typeface="Wingdings" pitchFamily="2" charset="2"/>
      <a:buChar char="q"/>
      <a:defRPr kumimoji="1" sz="2800" kern="1200">
        <a:solidFill>
          <a:schemeClr val="tx1"/>
        </a:solidFill>
        <a:latin typeface="Arial" pitchFamily="34" charset="0"/>
        <a:ea typeface="黑体" pitchFamily="49" charset="-122"/>
        <a:cs typeface="+mn-cs"/>
      </a:defRPr>
    </a:lvl5pPr>
    <a:lvl6pPr marL="2286000" algn="l" defTabSz="914400" rtl="0" eaLnBrk="1" latinLnBrk="0" hangingPunct="1">
      <a:defRPr kumimoji="1" sz="2800" kern="1200">
        <a:solidFill>
          <a:schemeClr val="tx1"/>
        </a:solidFill>
        <a:latin typeface="Arial" pitchFamily="34" charset="0"/>
        <a:ea typeface="黑体" pitchFamily="49" charset="-122"/>
        <a:cs typeface="+mn-cs"/>
      </a:defRPr>
    </a:lvl6pPr>
    <a:lvl7pPr marL="2743200" algn="l" defTabSz="914400" rtl="0" eaLnBrk="1" latinLnBrk="0" hangingPunct="1">
      <a:defRPr kumimoji="1" sz="2800" kern="1200">
        <a:solidFill>
          <a:schemeClr val="tx1"/>
        </a:solidFill>
        <a:latin typeface="Arial" pitchFamily="34" charset="0"/>
        <a:ea typeface="黑体" pitchFamily="49" charset="-122"/>
        <a:cs typeface="+mn-cs"/>
      </a:defRPr>
    </a:lvl7pPr>
    <a:lvl8pPr marL="3200400" algn="l" defTabSz="914400" rtl="0" eaLnBrk="1" latinLnBrk="0" hangingPunct="1">
      <a:defRPr kumimoji="1" sz="2800" kern="1200">
        <a:solidFill>
          <a:schemeClr val="tx1"/>
        </a:solidFill>
        <a:latin typeface="Arial" pitchFamily="34" charset="0"/>
        <a:ea typeface="黑体" pitchFamily="49" charset="-122"/>
        <a:cs typeface="+mn-cs"/>
      </a:defRPr>
    </a:lvl8pPr>
    <a:lvl9pPr marL="3657600" algn="l" defTabSz="914400" rtl="0" eaLnBrk="1" latinLnBrk="0" hangingPunct="1">
      <a:defRPr kumimoji="1" sz="2800" kern="1200">
        <a:solidFill>
          <a:schemeClr val="tx1"/>
        </a:solidFill>
        <a:latin typeface="Arial" pitchFamily="34" charset="0"/>
        <a:ea typeface="黑体"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FFCCCC"/>
    <a:srgbClr val="FFCCFF"/>
    <a:srgbClr val="CCECFF"/>
    <a:srgbClr val="0099CC"/>
    <a:srgbClr val="FF99FF"/>
    <a:srgbClr val="336699"/>
    <a:srgbClr val="CC00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48" autoAdjust="0"/>
    <p:restoredTop sz="36435" autoAdjust="0"/>
  </p:normalViewPr>
  <p:slideViewPr>
    <p:cSldViewPr>
      <p:cViewPr varScale="1">
        <p:scale>
          <a:sx n="25" d="100"/>
          <a:sy n="25" d="100"/>
        </p:scale>
        <p:origin x="1925" y="14"/>
      </p:cViewPr>
      <p:guideLst>
        <p:guide orient="horz" pos="2160"/>
        <p:guide pos="2880"/>
      </p:guideLst>
    </p:cSldViewPr>
  </p:slideViewPr>
  <p:outlineViewPr>
    <p:cViewPr>
      <p:scale>
        <a:sx n="33" d="100"/>
        <a:sy n="33" d="100"/>
      </p:scale>
      <p:origin x="0" y="0"/>
    </p:cViewPr>
  </p:outlineViewPr>
  <p:notesTextViewPr>
    <p:cViewPr>
      <p:scale>
        <a:sx n="400" d="100"/>
        <a:sy n="400" d="100"/>
      </p:scale>
      <p:origin x="0" y="-22795"/>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buFontTx/>
              <a:buNone/>
              <a:defRPr kumimoji="0" sz="1200">
                <a:latin typeface="Times New Roman" pitchFamily="18" charset="0"/>
                <a:ea typeface="宋体" pitchFamily="2" charset="-122"/>
              </a:defRPr>
            </a:lvl1pPr>
          </a:lstStyle>
          <a:p>
            <a:pPr>
              <a:defRPr/>
            </a:pPr>
            <a:endParaRPr lang="zh-CN" altLang="en-US"/>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FontTx/>
              <a:buNone/>
              <a:defRPr kumimoji="0" sz="1200">
                <a:latin typeface="Times New Roman" pitchFamily="18" charset="0"/>
                <a:ea typeface="宋体" pitchFamily="2" charset="-122"/>
              </a:defRPr>
            </a:lvl1pPr>
          </a:lstStyle>
          <a:p>
            <a:pPr>
              <a:defRPr/>
            </a:pPr>
            <a:endParaRPr lang="en-US" altLang="zh-CN"/>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buFontTx/>
              <a:buNone/>
              <a:defRPr kumimoji="0" sz="1200">
                <a:latin typeface="Times New Roman" pitchFamily="18" charset="0"/>
                <a:ea typeface="宋体" pitchFamily="2" charset="-122"/>
              </a:defRPr>
            </a:lvl1pPr>
          </a:lstStyle>
          <a:p>
            <a:pPr>
              <a:defRPr/>
            </a:pPr>
            <a:endParaRPr lang="en-US" altLang="zh-CN"/>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buFontTx/>
              <a:buNone/>
              <a:defRPr kumimoji="0" sz="1200">
                <a:latin typeface="Times New Roman" pitchFamily="18" charset="0"/>
                <a:ea typeface="宋体" pitchFamily="2" charset="-122"/>
              </a:defRPr>
            </a:lvl1pPr>
          </a:lstStyle>
          <a:p>
            <a:pPr>
              <a:defRPr/>
            </a:pPr>
            <a:fld id="{FCDF03D0-C363-4238-AF80-EA99EF933201}" type="slidenum">
              <a:rPr lang="zh-CN" altLang="en-US"/>
              <a:pPr>
                <a:defRPr/>
              </a:pPr>
              <a:t>‹#›</a:t>
            </a:fld>
            <a:endParaRPr lang="en-US" altLang="zh-CN"/>
          </a:p>
        </p:txBody>
      </p:sp>
    </p:spTree>
    <p:extLst>
      <p:ext uri="{BB962C8B-B14F-4D97-AF65-F5344CB8AC3E}">
        <p14:creationId xmlns:p14="http://schemas.microsoft.com/office/powerpoint/2010/main" val="1448305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93D903C-F23E-4436-9AF9-157C8C28705B}" type="slidenum">
              <a:rPr lang="zh-CN" altLang="en-US" smtClean="0"/>
              <a:pPr/>
              <a:t>1</a:t>
            </a:fld>
            <a:endParaRPr lang="en-US" altLang="zh-CN"/>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altLang="zh-CN" sz="1200" b="1" kern="1200" dirty="0" smtClean="0">
                <a:solidFill>
                  <a:schemeClr val="tx1"/>
                </a:solidFill>
                <a:effectLst/>
                <a:latin typeface="Times New Roman" pitchFamily="18" charset="0"/>
                <a:ea typeface="宋体" pitchFamily="2" charset="-122"/>
                <a:cs typeface="+mn-cs"/>
              </a:rPr>
              <a:t>Good morning, everyone! My name is </a:t>
            </a:r>
            <a:r>
              <a:rPr lang="en-US" altLang="zh-CN" sz="1200" b="1" kern="1200" dirty="0" err="1" smtClean="0">
                <a:solidFill>
                  <a:schemeClr val="tx1"/>
                </a:solidFill>
                <a:effectLst/>
                <a:latin typeface="Times New Roman" pitchFamily="18" charset="0"/>
                <a:ea typeface="宋体" pitchFamily="2" charset="-122"/>
                <a:cs typeface="+mn-cs"/>
              </a:rPr>
              <a:t>Chaofeng</a:t>
            </a:r>
            <a:r>
              <a:rPr lang="en-US" altLang="zh-CN" sz="1200" b="1" kern="1200" dirty="0" smtClean="0">
                <a:solidFill>
                  <a:schemeClr val="tx1"/>
                </a:solidFill>
                <a:effectLst/>
                <a:latin typeface="Times New Roman" pitchFamily="18" charset="0"/>
                <a:ea typeface="宋体" pitchFamily="2" charset="-122"/>
                <a:cs typeface="+mn-cs"/>
              </a:rPr>
              <a:t> Pan. It’s my great honor to be here for this presentation. The title of my presentation is “power line detection via background noise removal”.</a:t>
            </a:r>
            <a:endParaRPr lang="zh-CN" altLang="zh-CN" sz="1200" b="1"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Before introducing in detail, I would like to show you an overview of our proposed approach.</a:t>
            </a:r>
            <a:endParaRPr lang="zh-CN" altLang="en-US" b="1" dirty="0"/>
          </a:p>
        </p:txBody>
      </p:sp>
    </p:spTree>
    <p:extLst>
      <p:ext uri="{BB962C8B-B14F-4D97-AF65-F5344CB8AC3E}">
        <p14:creationId xmlns:p14="http://schemas.microsoft.com/office/powerpoint/2010/main" val="428090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Times New Roman" pitchFamily="18" charset="0"/>
                <a:ea typeface="宋体" pitchFamily="2" charset="-122"/>
                <a:cs typeface="+mn-cs"/>
              </a:rPr>
              <a:t>The detailed process of edge detection is described on this flow chart. At the beginning, the original image I is processed by the first base filter G1 in the direction of theta1 to yield the sub edge feature map I1. Subsequently, the second base filter G2 processes the original image I in the direction of theta2 and result in the sub edge feature map I2. Here E1 and E2 is calculated according to this iterative formula. Such an iteration continues until all the M directions are considered. The result of the last round of iteration is the edge feature map of the power line. Here it represented by E</a:t>
            </a:r>
            <a:r>
              <a:rPr lang="en-US" altLang="zh-CN" sz="1200" b="1" kern="1200" baseline="-25000" dirty="0" smtClean="0">
                <a:solidFill>
                  <a:schemeClr val="tx1"/>
                </a:solidFill>
                <a:effectLst/>
                <a:latin typeface="Times New Roman" pitchFamily="18" charset="0"/>
                <a:ea typeface="宋体" pitchFamily="2" charset="-122"/>
                <a:cs typeface="+mn-cs"/>
              </a:rPr>
              <a:t>M</a:t>
            </a:r>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pPr>
              <a:defRPr/>
            </a:pPr>
            <a:endParaRPr lang="en-US" altLang="zh-CN" sz="1200" kern="1200" baseline="0" dirty="0">
              <a:solidFill>
                <a:srgbClr val="C00000"/>
              </a:solidFill>
              <a:latin typeface="Times New Roman" panose="02020603050405020304" pitchFamily="18" charset="0"/>
              <a:ea typeface="方正水柱简体" pitchFamily="2" charset="-122"/>
              <a:cs typeface="Times New Roman" panose="02020603050405020304" pitchFamily="18" charset="0"/>
            </a:endParaRPr>
          </a:p>
        </p:txBody>
      </p:sp>
      <p:sp>
        <p:nvSpPr>
          <p:cNvPr id="389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fld id="{BFCF3E71-DC65-41D9-8594-FE0161C5E410}" type="slidenum">
              <a:rPr lang="en-US" altLang="zh-CN" sz="1200"/>
              <a:pPr eaLnBrk="1" hangingPunct="1"/>
              <a:t>10</a:t>
            </a:fld>
            <a:endParaRPr lang="en-US" altLang="zh-CN" sz="1200"/>
          </a:p>
        </p:txBody>
      </p:sp>
    </p:spTree>
    <p:extLst>
      <p:ext uri="{BB962C8B-B14F-4D97-AF65-F5344CB8AC3E}">
        <p14:creationId xmlns:p14="http://schemas.microsoft.com/office/powerpoint/2010/main" val="2605788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normAutofit/>
          </a:bodyPr>
          <a:lstStyle/>
          <a:p>
            <a:r>
              <a:rPr lang="en-US" altLang="zh-CN" sz="1200" b="1" kern="1200" dirty="0" smtClean="0">
                <a:solidFill>
                  <a:schemeClr val="tx1"/>
                </a:solidFill>
                <a:effectLst/>
                <a:latin typeface="Times New Roman" pitchFamily="18" charset="0"/>
                <a:ea typeface="宋体" pitchFamily="2" charset="-122"/>
                <a:cs typeface="+mn-cs"/>
              </a:rPr>
              <a:t>In this edge detector, the base filter in each direction is calculated according to the steerable filter. Filter function </a:t>
            </a:r>
            <a:r>
              <a:rPr lang="en-US" altLang="zh-CN" sz="1200" b="1" kern="1200" dirty="0" err="1" smtClean="0">
                <a:solidFill>
                  <a:schemeClr val="tx1"/>
                </a:solidFill>
                <a:effectLst/>
                <a:latin typeface="Times New Roman" pitchFamily="18" charset="0"/>
                <a:ea typeface="宋体" pitchFamily="2" charset="-122"/>
                <a:cs typeface="+mn-cs"/>
              </a:rPr>
              <a:t>Gi</a:t>
            </a:r>
            <a:r>
              <a:rPr lang="en-US" altLang="zh-CN" sz="1200" b="1" kern="1200" dirty="0" smtClean="0">
                <a:solidFill>
                  <a:schemeClr val="tx1"/>
                </a:solidFill>
                <a:effectLst/>
                <a:latin typeface="Times New Roman" pitchFamily="18" charset="0"/>
                <a:ea typeface="宋体" pitchFamily="2" charset="-122"/>
                <a:cs typeface="+mn-cs"/>
              </a:rPr>
              <a:t> for each direction theta </a:t>
            </a:r>
            <a:r>
              <a:rPr lang="en-US" altLang="zh-CN" sz="1200" b="1" kern="1200" dirty="0" err="1" smtClean="0">
                <a:solidFill>
                  <a:schemeClr val="tx1"/>
                </a:solidFill>
                <a:effectLst/>
                <a:latin typeface="Times New Roman" pitchFamily="18" charset="0"/>
                <a:ea typeface="宋体" pitchFamily="2" charset="-122"/>
                <a:cs typeface="+mn-cs"/>
              </a:rPr>
              <a:t>i</a:t>
            </a:r>
            <a:r>
              <a:rPr lang="en-US" altLang="zh-CN" sz="1200" b="1" kern="1200" dirty="0" smtClean="0">
                <a:solidFill>
                  <a:schemeClr val="tx1"/>
                </a:solidFill>
                <a:effectLst/>
                <a:latin typeface="Times New Roman" pitchFamily="18" charset="0"/>
                <a:ea typeface="宋体" pitchFamily="2" charset="-122"/>
                <a:cs typeface="+mn-cs"/>
              </a:rPr>
              <a:t> is calculated by this formula.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G0, </a:t>
            </a:r>
            <a:r>
              <a:rPr lang="en-US" altLang="zh-CN" sz="1200" b="1" kern="1200" dirty="0" err="1" smtClean="0">
                <a:solidFill>
                  <a:schemeClr val="tx1"/>
                </a:solidFill>
                <a:effectLst/>
                <a:latin typeface="Times New Roman" pitchFamily="18" charset="0"/>
                <a:ea typeface="宋体" pitchFamily="2" charset="-122"/>
                <a:cs typeface="+mn-cs"/>
              </a:rPr>
              <a:t>Gpi</a:t>
            </a:r>
            <a:r>
              <a:rPr lang="en-US" altLang="zh-CN" sz="1200" b="1" kern="1200" dirty="0" smtClean="0">
                <a:solidFill>
                  <a:schemeClr val="tx1"/>
                </a:solidFill>
                <a:effectLst/>
                <a:latin typeface="Times New Roman" pitchFamily="18" charset="0"/>
                <a:ea typeface="宋体" pitchFamily="2" charset="-122"/>
                <a:cs typeface="+mn-cs"/>
              </a:rPr>
              <a:t>/4, </a:t>
            </a:r>
            <a:r>
              <a:rPr lang="en-US" altLang="zh-CN" sz="1200" b="1" kern="1200" dirty="0" err="1" smtClean="0">
                <a:solidFill>
                  <a:schemeClr val="tx1"/>
                </a:solidFill>
                <a:effectLst/>
                <a:latin typeface="Times New Roman" pitchFamily="18" charset="0"/>
                <a:ea typeface="宋体" pitchFamily="2" charset="-122"/>
                <a:cs typeface="+mn-cs"/>
              </a:rPr>
              <a:t>Gpi</a:t>
            </a:r>
            <a:r>
              <a:rPr lang="en-US" altLang="zh-CN" sz="1200" b="1" kern="1200" dirty="0" smtClean="0">
                <a:solidFill>
                  <a:schemeClr val="tx1"/>
                </a:solidFill>
                <a:effectLst/>
                <a:latin typeface="Times New Roman" pitchFamily="18" charset="0"/>
                <a:ea typeface="宋体" pitchFamily="2" charset="-122"/>
                <a:cs typeface="+mn-cs"/>
              </a:rPr>
              <a:t>/2, G3pi/4 is the three order derivatives of Gauss in direction 0, pi/4, pi/2 and 3pi/4. They serve as the basis functions for constructing the filter </a:t>
            </a:r>
            <a:r>
              <a:rPr lang="en-US" altLang="zh-CN" sz="1200" b="1" kern="1200" dirty="0" err="1" smtClean="0">
                <a:solidFill>
                  <a:schemeClr val="tx1"/>
                </a:solidFill>
                <a:effectLst/>
                <a:latin typeface="Times New Roman" pitchFamily="18" charset="0"/>
                <a:ea typeface="宋体" pitchFamily="2" charset="-122"/>
                <a:cs typeface="+mn-cs"/>
              </a:rPr>
              <a:t>Gi</a:t>
            </a:r>
            <a:r>
              <a:rPr lang="en-US" altLang="zh-CN" sz="1200" b="1" kern="1200" dirty="0" smtClean="0">
                <a:solidFill>
                  <a:schemeClr val="tx1"/>
                </a:solidFill>
                <a:effectLst/>
                <a:latin typeface="Times New Roman" pitchFamily="18" charset="0"/>
                <a:ea typeface="宋体" pitchFamily="2" charset="-122"/>
                <a:cs typeface="+mn-cs"/>
              </a:rPr>
              <a:t>. And the coefficients </a:t>
            </a:r>
            <a:r>
              <a:rPr lang="en-US" altLang="zh-CN" sz="1200" b="1" kern="1200" dirty="0" err="1" smtClean="0">
                <a:solidFill>
                  <a:schemeClr val="tx1"/>
                </a:solidFill>
                <a:effectLst/>
                <a:latin typeface="Times New Roman" pitchFamily="18" charset="0"/>
                <a:ea typeface="宋体" pitchFamily="2" charset="-122"/>
                <a:cs typeface="+mn-cs"/>
              </a:rPr>
              <a:t>Ka</a:t>
            </a:r>
            <a:r>
              <a:rPr lang="en-US" altLang="zh-CN" sz="1200" b="1" kern="1200" dirty="0" smtClean="0">
                <a:solidFill>
                  <a:schemeClr val="tx1"/>
                </a:solidFill>
                <a:effectLst/>
                <a:latin typeface="Times New Roman" pitchFamily="18" charset="0"/>
                <a:ea typeface="宋体" pitchFamily="2" charset="-122"/>
                <a:cs typeface="+mn-cs"/>
              </a:rPr>
              <a:t>(theta </a:t>
            </a:r>
            <a:r>
              <a:rPr lang="en-US" altLang="zh-CN" sz="1200" b="1" kern="1200" dirty="0" err="1" smtClean="0">
                <a:solidFill>
                  <a:schemeClr val="tx1"/>
                </a:solidFill>
                <a:effectLst/>
                <a:latin typeface="Times New Roman" pitchFamily="18" charset="0"/>
                <a:ea typeface="宋体" pitchFamily="2" charset="-122"/>
                <a:cs typeface="+mn-cs"/>
              </a:rPr>
              <a:t>i</a:t>
            </a:r>
            <a:r>
              <a:rPr lang="en-US" altLang="zh-CN" sz="1200" b="1" kern="1200" dirty="0" smtClean="0">
                <a:solidFill>
                  <a:schemeClr val="tx1"/>
                </a:solidFill>
                <a:effectLst/>
                <a:latin typeface="Times New Roman" pitchFamily="18" charset="0"/>
                <a:ea typeface="宋体" pitchFamily="2" charset="-122"/>
                <a:cs typeface="+mn-cs"/>
              </a:rPr>
              <a:t>), Kb(theta </a:t>
            </a:r>
            <a:r>
              <a:rPr lang="en-US" altLang="zh-CN" sz="1200" b="1" kern="1200" dirty="0" err="1" smtClean="0">
                <a:solidFill>
                  <a:schemeClr val="tx1"/>
                </a:solidFill>
                <a:effectLst/>
                <a:latin typeface="Times New Roman" pitchFamily="18" charset="0"/>
                <a:ea typeface="宋体" pitchFamily="2" charset="-122"/>
                <a:cs typeface="+mn-cs"/>
              </a:rPr>
              <a:t>i</a:t>
            </a:r>
            <a:r>
              <a:rPr lang="en-US" altLang="zh-CN" sz="1200" b="1" kern="1200" dirty="0" smtClean="0">
                <a:solidFill>
                  <a:schemeClr val="tx1"/>
                </a:solidFill>
                <a:effectLst/>
                <a:latin typeface="Times New Roman" pitchFamily="18" charset="0"/>
                <a:ea typeface="宋体" pitchFamily="2" charset="-122"/>
                <a:cs typeface="+mn-cs"/>
              </a:rPr>
              <a:t>), Kc(theta </a:t>
            </a:r>
            <a:r>
              <a:rPr lang="en-US" altLang="zh-CN" sz="1200" b="1" kern="1200" dirty="0" err="1" smtClean="0">
                <a:solidFill>
                  <a:schemeClr val="tx1"/>
                </a:solidFill>
                <a:effectLst/>
                <a:latin typeface="Times New Roman" pitchFamily="18" charset="0"/>
                <a:ea typeface="宋体" pitchFamily="2" charset="-122"/>
                <a:cs typeface="+mn-cs"/>
              </a:rPr>
              <a:t>i</a:t>
            </a:r>
            <a:r>
              <a:rPr lang="en-US" altLang="zh-CN" sz="1200" b="1" kern="1200" dirty="0" smtClean="0">
                <a:solidFill>
                  <a:schemeClr val="tx1"/>
                </a:solidFill>
                <a:effectLst/>
                <a:latin typeface="Times New Roman" pitchFamily="18" charset="0"/>
                <a:ea typeface="宋体" pitchFamily="2" charset="-122"/>
                <a:cs typeface="+mn-cs"/>
              </a:rPr>
              <a:t>), </a:t>
            </a:r>
            <a:r>
              <a:rPr lang="en-US" altLang="zh-CN" sz="1200" b="1" kern="1200" dirty="0" err="1" smtClean="0">
                <a:solidFill>
                  <a:schemeClr val="tx1"/>
                </a:solidFill>
                <a:effectLst/>
                <a:latin typeface="Times New Roman" pitchFamily="18" charset="0"/>
                <a:ea typeface="宋体" pitchFamily="2" charset="-122"/>
                <a:cs typeface="+mn-cs"/>
              </a:rPr>
              <a:t>Kd</a:t>
            </a:r>
            <a:r>
              <a:rPr lang="en-US" altLang="zh-CN" sz="1200" b="1" kern="1200" dirty="0" smtClean="0">
                <a:solidFill>
                  <a:schemeClr val="tx1"/>
                </a:solidFill>
                <a:effectLst/>
                <a:latin typeface="Times New Roman" pitchFamily="18" charset="0"/>
                <a:ea typeface="宋体" pitchFamily="2" charset="-122"/>
                <a:cs typeface="+mn-cs"/>
              </a:rPr>
              <a:t>(theta </a:t>
            </a:r>
            <a:r>
              <a:rPr lang="en-US" altLang="zh-CN" sz="1200" b="1" kern="1200" dirty="0" err="1" smtClean="0">
                <a:solidFill>
                  <a:schemeClr val="tx1"/>
                </a:solidFill>
                <a:effectLst/>
                <a:latin typeface="Times New Roman" pitchFamily="18" charset="0"/>
                <a:ea typeface="宋体" pitchFamily="2" charset="-122"/>
                <a:cs typeface="+mn-cs"/>
              </a:rPr>
              <a:t>i</a:t>
            </a:r>
            <a:r>
              <a:rPr lang="en-US" altLang="zh-CN" sz="1200" b="1" kern="1200" dirty="0" smtClean="0">
                <a:solidFill>
                  <a:schemeClr val="tx1"/>
                </a:solidFill>
                <a:effectLst/>
                <a:latin typeface="Times New Roman" pitchFamily="18" charset="0"/>
                <a:ea typeface="宋体" pitchFamily="2" charset="-122"/>
                <a:cs typeface="+mn-cs"/>
              </a:rPr>
              <a:t>) in the direction of theta </a:t>
            </a:r>
            <a:r>
              <a:rPr lang="en-US" altLang="zh-CN" sz="1200" b="1" kern="1200" dirty="0" err="1" smtClean="0">
                <a:solidFill>
                  <a:schemeClr val="tx1"/>
                </a:solidFill>
                <a:effectLst/>
                <a:latin typeface="Times New Roman" pitchFamily="18" charset="0"/>
                <a:ea typeface="宋体" pitchFamily="2" charset="-122"/>
                <a:cs typeface="+mn-cs"/>
              </a:rPr>
              <a:t>i</a:t>
            </a:r>
            <a:r>
              <a:rPr lang="en-US" altLang="zh-CN" sz="1200" b="1" kern="1200" dirty="0" smtClean="0">
                <a:solidFill>
                  <a:schemeClr val="tx1"/>
                </a:solidFill>
                <a:effectLst/>
                <a:latin typeface="Times New Roman" pitchFamily="18" charset="0"/>
                <a:ea typeface="宋体" pitchFamily="2" charset="-122"/>
                <a:cs typeface="+mn-cs"/>
              </a:rPr>
              <a:t> are defined as this.</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If this is not so clear for you to understand, then I recommend you to find the details in our paper. </a:t>
            </a:r>
            <a:endParaRPr lang="zh-CN" altLang="zh-CN" sz="1200" kern="1200" dirty="0" smtClean="0">
              <a:solidFill>
                <a:schemeClr val="tx1"/>
              </a:solidFill>
              <a:effectLst/>
              <a:latin typeface="Times New Roman" pitchFamily="18" charset="0"/>
              <a:ea typeface="宋体" pitchFamily="2" charset="-122"/>
              <a:cs typeface="+mn-cs"/>
            </a:endParaRPr>
          </a:p>
          <a:p>
            <a:pPr>
              <a:defRPr/>
            </a:pPr>
            <a:endParaRPr lang="en-US" altLang="zh-CN" sz="8000" dirty="0">
              <a:solidFill>
                <a:srgbClr val="C00000"/>
              </a:solidFill>
              <a:latin typeface="方正水柱简体" pitchFamily="2" charset="-122"/>
              <a:ea typeface="方正水柱简体" pitchFamily="2" charset="-122"/>
            </a:endParaRPr>
          </a:p>
        </p:txBody>
      </p:sp>
      <p:sp>
        <p:nvSpPr>
          <p:cNvPr id="389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fld id="{BFCF3E71-DC65-41D9-8594-FE0161C5E410}" type="slidenum">
              <a:rPr lang="en-US" altLang="zh-CN" sz="1200"/>
              <a:pPr eaLnBrk="1" hangingPunct="1"/>
              <a:t>11</a:t>
            </a:fld>
            <a:endParaRPr lang="en-US" altLang="zh-CN" sz="1200"/>
          </a:p>
        </p:txBody>
      </p:sp>
    </p:spTree>
    <p:extLst>
      <p:ext uri="{BB962C8B-B14F-4D97-AF65-F5344CB8AC3E}">
        <p14:creationId xmlns:p14="http://schemas.microsoft.com/office/powerpoint/2010/main" val="171004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Times New Roman" pitchFamily="18" charset="0"/>
                <a:ea typeface="宋体" pitchFamily="2" charset="-122"/>
                <a:cs typeface="+mn-cs"/>
              </a:rPr>
              <a:t>Then let me introduce the coarse-to-fine strategy, it containing two components in our framework. A coarse selector and a fine selection module. </a:t>
            </a:r>
            <a:endParaRPr lang="zh-CN" altLang="zh-CN" sz="1200" kern="1200" dirty="0" smtClean="0">
              <a:solidFill>
                <a:schemeClr val="tx1"/>
              </a:solidFill>
              <a:effectLst/>
              <a:latin typeface="Times New Roman" pitchFamily="18"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12</a:t>
            </a:fld>
            <a:endParaRPr lang="en-US" altLang="zh-CN"/>
          </a:p>
        </p:txBody>
      </p:sp>
    </p:spTree>
    <p:extLst>
      <p:ext uri="{BB962C8B-B14F-4D97-AF65-F5344CB8AC3E}">
        <p14:creationId xmlns:p14="http://schemas.microsoft.com/office/powerpoint/2010/main" val="109683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Times New Roman" pitchFamily="18" charset="0"/>
                <a:ea typeface="宋体" pitchFamily="2" charset="-122"/>
                <a:cs typeface="+mn-cs"/>
              </a:rPr>
              <a:t>In the field of deep learning, CNN is one of the most frequently used algorithms for classification. It has been applied to various classification scenarios and achieved appealing results. In our method, a CNN with five hidden layers has been employed to classify the patches. these patches contain the edge features of the power lines and the background noises. The network structure of CNN adopted in our method is shown in this figure. And the configuration parameters of CNN are determined according to the constant trial and error in the training phase.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For CNN, insufficient training data is likely to cause the overfitting problem. To overcome such a situation, in our experiments, a large number of power line images are collected. (including 300 raw videos and 10,000 raw color images.) Totally 45,000 positive patches and 60,000 negative patches are extracted from these raw data and used to build a sufficient training data set. </a:t>
            </a:r>
            <a:endParaRPr lang="zh-CN" altLang="zh-CN" sz="1200" kern="1200" dirty="0" smtClean="0">
              <a:solidFill>
                <a:schemeClr val="tx1"/>
              </a:solidFill>
              <a:effectLst/>
              <a:latin typeface="Times New Roman" pitchFamily="18" charset="0"/>
              <a:ea typeface="宋体" pitchFamily="2" charset="-122"/>
              <a:cs typeface="+mn-cs"/>
            </a:endParaRPr>
          </a:p>
          <a:p>
            <a:endParaRPr lang="en-US" altLang="zh-CN" sz="1200" kern="1200" dirty="0">
              <a:solidFill>
                <a:schemeClr val="tx1"/>
              </a:solidFill>
              <a:effectLst/>
              <a:latin typeface="Times New Roman" pitchFamily="18" charset="0"/>
              <a:ea typeface="宋体" pitchFamily="2" charset="-122"/>
              <a:cs typeface="+mn-cs"/>
            </a:endParaRPr>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13</a:t>
            </a:fld>
            <a:endParaRPr lang="en-US" altLang="zh-CN"/>
          </a:p>
        </p:txBody>
      </p:sp>
    </p:spTree>
    <p:extLst>
      <p:ext uri="{BB962C8B-B14F-4D97-AF65-F5344CB8AC3E}">
        <p14:creationId xmlns:p14="http://schemas.microsoft.com/office/powerpoint/2010/main" val="799254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Times New Roman" pitchFamily="18" charset="0"/>
                <a:ea typeface="宋体" pitchFamily="2" charset="-122"/>
                <a:cs typeface="+mn-cs"/>
              </a:rPr>
              <a:t>OK! Here is the result of the CNN classifier. Before applying the classifier, there is a lot of noise in the background. And this will have a great impact on the detection of power lines.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Then, after we use the classifier to remove the background noise, the edge feature of power lines become clear.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It’s obvious that detect power lines in picture 2 will be much easier than in picture 1. Therefore, our background noise removal strategy has played a role. Next thing needs to do is just to extract the power lines. </a:t>
            </a:r>
            <a:endParaRPr lang="zh-CN" altLang="zh-CN" sz="1200" kern="1200" dirty="0" smtClean="0">
              <a:solidFill>
                <a:schemeClr val="tx1"/>
              </a:solidFill>
              <a:effectLst/>
              <a:latin typeface="Times New Roman" pitchFamily="18"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14</a:t>
            </a:fld>
            <a:endParaRPr lang="en-US" altLang="zh-CN"/>
          </a:p>
        </p:txBody>
      </p:sp>
    </p:spTree>
    <p:extLst>
      <p:ext uri="{BB962C8B-B14F-4D97-AF65-F5344CB8AC3E}">
        <p14:creationId xmlns:p14="http://schemas.microsoft.com/office/powerpoint/2010/main" val="605778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Times New Roman" pitchFamily="18" charset="0"/>
                <a:ea typeface="宋体" pitchFamily="2" charset="-122"/>
                <a:cs typeface="+mn-cs"/>
              </a:rPr>
              <a:t>So, it's time to find a suitable and effective line detection method.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Hough transform is importance for detecting the shape of the object. So, an improved Hough transform is used as our fine selection module to extract power line segments. It calls Gradient-based Progressive Probabilistic Hough Transform, shorted as GPPHT.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The algorithm first extracts the longest, most significant line segment, then the second longest and significant one, and continues looking down until all the points in the edge feature map are traversed.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There are two parameters which play important roles in controlling the computational results in the process.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The first parameter is the threshold Minimum Length, which controls the length of the line segment. Only the line segment length larger than Minimum Length can be extracted.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The second parameter is called Maximum D, which limits the maximum distance between two points that can be connected.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By adjusting these two parameters, we can get different detection results as shown in this four pictures.</a:t>
            </a:r>
            <a:endParaRPr lang="zh-CN" altLang="zh-CN" sz="1200" kern="1200" dirty="0" smtClean="0">
              <a:solidFill>
                <a:schemeClr val="tx1"/>
              </a:solidFill>
              <a:effectLst/>
              <a:latin typeface="Times New Roman" pitchFamily="18" charset="0"/>
              <a:ea typeface="宋体" pitchFamily="2" charset="-122"/>
              <a:cs typeface="+mn-cs"/>
            </a:endParaRPr>
          </a:p>
          <a:p>
            <a:endParaRPr lang="en-US" altLang="zh-CN" dirty="0"/>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15</a:t>
            </a:fld>
            <a:endParaRPr lang="en-US" altLang="zh-CN"/>
          </a:p>
        </p:txBody>
      </p:sp>
    </p:spTree>
    <p:extLst>
      <p:ext uri="{BB962C8B-B14F-4D97-AF65-F5344CB8AC3E}">
        <p14:creationId xmlns:p14="http://schemas.microsoft.com/office/powerpoint/2010/main" val="1635385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Times New Roman" pitchFamily="18" charset="0"/>
                <a:ea typeface="宋体" pitchFamily="2" charset="-122"/>
                <a:cs typeface="+mn-cs"/>
              </a:rPr>
              <a:t>Since the theoretical method has been introduced. Now let me show some experiment results.</a:t>
            </a:r>
            <a:endParaRPr lang="zh-CN" altLang="zh-CN" sz="1200" kern="1200" dirty="0" smtClean="0">
              <a:solidFill>
                <a:schemeClr val="tx1"/>
              </a:solidFill>
              <a:effectLst/>
              <a:latin typeface="Times New Roman" pitchFamily="18"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16</a:t>
            </a:fld>
            <a:endParaRPr lang="en-US" altLang="zh-CN"/>
          </a:p>
        </p:txBody>
      </p:sp>
    </p:spTree>
    <p:extLst>
      <p:ext uri="{BB962C8B-B14F-4D97-AF65-F5344CB8AC3E}">
        <p14:creationId xmlns:p14="http://schemas.microsoft.com/office/powerpoint/2010/main" val="2313343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Times New Roman" pitchFamily="18" charset="0"/>
                <a:ea typeface="宋体" pitchFamily="2" charset="-122"/>
                <a:cs typeface="+mn-cs"/>
              </a:rPr>
              <a:t>We perform experiments on three videos and quantitatively evaluate the detecting results. These videos are shoot by an optical camera during actual flying of UAV in Beijing, China.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Here we use precision rate (PR), missing rate (MR) and false alarm rate (FAR) to measure the effectiveness of the proposed method.</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OK, if the data makes you confused, I also prepared some visual images. let’s see the experiment results in some visual pictures.</a:t>
            </a:r>
            <a:endParaRPr lang="zh-CN" altLang="zh-CN" sz="1200" kern="1200" dirty="0" smtClean="0">
              <a:solidFill>
                <a:schemeClr val="tx1"/>
              </a:solidFill>
              <a:effectLst/>
              <a:latin typeface="Times New Roman" pitchFamily="18"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17</a:t>
            </a:fld>
            <a:endParaRPr lang="en-US" altLang="zh-CN"/>
          </a:p>
        </p:txBody>
      </p:sp>
    </p:spTree>
    <p:extLst>
      <p:ext uri="{BB962C8B-B14F-4D97-AF65-F5344CB8AC3E}">
        <p14:creationId xmlns:p14="http://schemas.microsoft.com/office/powerpoint/2010/main" val="274707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Times New Roman" pitchFamily="18" charset="0"/>
                <a:ea typeface="宋体" pitchFamily="2" charset="-122"/>
                <a:cs typeface="+mn-cs"/>
              </a:rPr>
              <a:t>These images contain the processing results of each step in our method.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The first column is the original images.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The second column is the edge feature maps.</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The third are the results from the classifier.</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The fourth column is the line extraction result.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And the last column is the outputs of the method, where you can see the exact location of the power lines.</a:t>
            </a:r>
            <a:endParaRPr lang="zh-CN" altLang="zh-CN" sz="1200" kern="1200" dirty="0" smtClean="0">
              <a:solidFill>
                <a:schemeClr val="tx1"/>
              </a:solidFill>
              <a:effectLst/>
              <a:latin typeface="Times New Roman" pitchFamily="18"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18</a:t>
            </a:fld>
            <a:endParaRPr lang="en-US" altLang="zh-CN"/>
          </a:p>
        </p:txBody>
      </p:sp>
    </p:spTree>
    <p:extLst>
      <p:ext uri="{BB962C8B-B14F-4D97-AF65-F5344CB8AC3E}">
        <p14:creationId xmlns:p14="http://schemas.microsoft.com/office/powerpoint/2010/main" val="2747078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Times New Roman" pitchFamily="18" charset="0"/>
                <a:ea typeface="宋体" pitchFamily="2" charset="-122"/>
                <a:cs typeface="+mn-cs"/>
              </a:rPr>
              <a:t>OK!  It’s time for a conclusion.</a:t>
            </a:r>
            <a:endParaRPr lang="zh-CN" altLang="zh-CN" sz="1200" kern="1200" dirty="0" smtClean="0">
              <a:solidFill>
                <a:schemeClr val="tx1"/>
              </a:solidFill>
              <a:effectLst/>
              <a:latin typeface="Times New Roman" pitchFamily="18"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19</a:t>
            </a:fld>
            <a:endParaRPr lang="en-US" altLang="zh-CN"/>
          </a:p>
        </p:txBody>
      </p:sp>
    </p:spTree>
    <p:extLst>
      <p:ext uri="{BB962C8B-B14F-4D97-AF65-F5344CB8AC3E}">
        <p14:creationId xmlns:p14="http://schemas.microsoft.com/office/powerpoint/2010/main" val="245022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Times New Roman" pitchFamily="18" charset="0"/>
                <a:ea typeface="宋体" pitchFamily="2" charset="-122"/>
                <a:cs typeface="+mn-cs"/>
              </a:rPr>
              <a:t>Today, UAV is used more and more frequently in smart grid construction, so it’s very important to ensure the low altitude flight safety for this unmanned aerial vehicles. From our work, we carry out the background noise removal by an embedded convolution neural network (CNN) classifier before conducting the final power line extractions.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There are two key points in the proposed approach: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Firstly, we designed an edge feature detector to extract the edge feature for power lines.</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Secondly, the background noise is removed by a coarse-to-fine strategy before providing reliable detection outputs.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This is the overview of our method, let me give you a more detailed introduction.</a:t>
            </a:r>
            <a:endParaRPr lang="zh-CN" altLang="zh-CN" sz="1200" kern="1200" dirty="0" smtClean="0">
              <a:solidFill>
                <a:schemeClr val="tx1"/>
              </a:solidFill>
              <a:effectLst/>
              <a:latin typeface="Times New Roman" pitchFamily="18" charset="0"/>
              <a:ea typeface="宋体" pitchFamily="2" charset="-122"/>
              <a:cs typeface="+mn-cs"/>
            </a:endParaRPr>
          </a:p>
          <a:p>
            <a:endParaRPr lang="zh-CN" altLang="en-US" sz="1000" dirty="0"/>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2</a:t>
            </a:fld>
            <a:endParaRPr lang="en-US" altLang="zh-CN"/>
          </a:p>
        </p:txBody>
      </p:sp>
    </p:spTree>
    <p:extLst>
      <p:ext uri="{BB962C8B-B14F-4D97-AF65-F5344CB8AC3E}">
        <p14:creationId xmlns:p14="http://schemas.microsoft.com/office/powerpoint/2010/main" val="1135841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Times New Roman" pitchFamily="18" charset="0"/>
                <a:ea typeface="宋体" pitchFamily="2" charset="-122"/>
                <a:cs typeface="+mn-cs"/>
              </a:rPr>
              <a:t>This work at first time employed a CNN classifier to help remove the background noise in the field of power line detection.</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And the extensive experiments have proven that our method has the state-of-art performance within our specialized real scenes.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The precision rate can be greatly improved and the false alarm rate reduced significantly when applying our proposed work.</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Future, we will focus on applying patch classification to raw power line images. And take the spatial relationship into consideration</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At last, I want to thank my adviser, professor Wu, for the guidance and the help he gave to me.</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(he is right here at the meeting)</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And I also want to say thank you to all the staff of the </a:t>
            </a:r>
            <a:r>
              <a:rPr lang="en-US" altLang="zh-CN" sz="1200" b="1" kern="1200" dirty="0" err="1" smtClean="0">
                <a:solidFill>
                  <a:schemeClr val="tx1"/>
                </a:solidFill>
                <a:effectLst/>
                <a:latin typeface="Times New Roman" pitchFamily="18" charset="0"/>
                <a:ea typeface="宋体" pitchFamily="2" charset="-122"/>
                <a:cs typeface="+mn-cs"/>
              </a:rPr>
              <a:t>GlobalSIP</a:t>
            </a:r>
            <a:r>
              <a:rPr lang="en-US" altLang="zh-CN" sz="1200" b="1" kern="1200" dirty="0" smtClean="0">
                <a:solidFill>
                  <a:schemeClr val="tx1"/>
                </a:solidFill>
                <a:effectLst/>
                <a:latin typeface="Times New Roman" pitchFamily="18" charset="0"/>
                <a:ea typeface="宋体" pitchFamily="2" charset="-122"/>
                <a:cs typeface="+mn-cs"/>
              </a:rPr>
              <a:t>. thank you for organizing such a great meeting. Thank you~!</a:t>
            </a:r>
            <a:endParaRPr lang="zh-CN" altLang="zh-CN" sz="1200" kern="1200" dirty="0" smtClean="0">
              <a:solidFill>
                <a:schemeClr val="tx1"/>
              </a:solidFill>
              <a:effectLst/>
              <a:latin typeface="Times New Roman" pitchFamily="18" charset="0"/>
              <a:ea typeface="宋体" pitchFamily="2" charset="-122"/>
              <a:cs typeface="+mn-cs"/>
            </a:endParaRPr>
          </a:p>
          <a:p>
            <a:endParaRPr lang="zh-CN" altLang="en-US" sz="800" dirty="0"/>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20</a:t>
            </a:fld>
            <a:endParaRPr lang="en-US" altLang="zh-CN"/>
          </a:p>
        </p:txBody>
      </p:sp>
    </p:spTree>
    <p:extLst>
      <p:ext uri="{BB962C8B-B14F-4D97-AF65-F5344CB8AC3E}">
        <p14:creationId xmlns:p14="http://schemas.microsoft.com/office/powerpoint/2010/main" val="2384120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53488AA-B4F5-486B-8D68-4070C2847434}" type="slidenum">
              <a:rPr lang="zh-CN" altLang="en-US" smtClean="0"/>
              <a:pPr/>
              <a:t>21</a:t>
            </a:fld>
            <a:endParaRPr lang="en-US" altLang="zh-CN"/>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altLang="zh-CN" sz="1200" b="1" kern="1200" dirty="0" smtClean="0">
                <a:solidFill>
                  <a:schemeClr val="tx1"/>
                </a:solidFill>
                <a:effectLst/>
                <a:latin typeface="Times New Roman" pitchFamily="18" charset="0"/>
                <a:ea typeface="宋体" pitchFamily="2" charset="-122"/>
                <a:cs typeface="+mn-cs"/>
              </a:rPr>
              <a:t>That is all of my presentation.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Thank you very much!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Any questions?</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zh-CN" altLang="zh-CN" sz="1200" b="1" kern="1200" dirty="0" smtClean="0">
                <a:solidFill>
                  <a:schemeClr val="tx1"/>
                </a:solidFill>
                <a:effectLst/>
                <a:latin typeface="Times New Roman" pitchFamily="18" charset="0"/>
                <a:ea typeface="宋体" pitchFamily="2" charset="-122"/>
                <a:cs typeface="+mn-cs"/>
              </a:rPr>
              <a:t>实际应用情况：</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I think my work is an interesting researching topic, and it can be used in practical application. Actually, we are preparing the application of my work in one of the projects in our lab.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zh-CN" altLang="zh-CN" sz="1200" b="1" kern="1200" dirty="0" smtClean="0">
                <a:solidFill>
                  <a:schemeClr val="tx1"/>
                </a:solidFill>
                <a:effectLst/>
                <a:latin typeface="Times New Roman" pitchFamily="18" charset="0"/>
                <a:ea typeface="宋体" pitchFamily="2" charset="-122"/>
                <a:cs typeface="+mn-cs"/>
              </a:rPr>
              <a:t>对于某个问题：</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We have taken this into account.</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zh-CN" altLang="zh-CN" sz="1200" b="1" kern="1200" dirty="0" smtClean="0">
                <a:solidFill>
                  <a:schemeClr val="tx1"/>
                </a:solidFill>
                <a:effectLst/>
                <a:latin typeface="Times New Roman" pitchFamily="18" charset="0"/>
                <a:ea typeface="宋体" pitchFamily="2" charset="-122"/>
                <a:cs typeface="+mn-cs"/>
              </a:rPr>
              <a:t>其他线段干扰</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In consideration of this situation, the linear object which can’t be picked out by the classifier can mislead the detect. So in the future work, we will add the spatial correlation of the power lines into the algorithm to enhance its robustness.</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zh-CN" altLang="zh-CN" sz="1200" b="1" kern="1200" dirty="0" smtClean="0">
                <a:solidFill>
                  <a:schemeClr val="tx1"/>
                </a:solidFill>
                <a:effectLst/>
                <a:latin typeface="Times New Roman" pitchFamily="18" charset="0"/>
                <a:ea typeface="宋体" pitchFamily="2" charset="-122"/>
                <a:cs typeface="+mn-cs"/>
              </a:rPr>
              <a:t>细节问题：</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Because the time is limited, so if you want to know more details, you can communicate with us through the mail.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zh-CN" altLang="zh-CN" sz="1200" b="1" kern="1200" dirty="0" smtClean="0">
                <a:solidFill>
                  <a:schemeClr val="tx1"/>
                </a:solidFill>
                <a:effectLst/>
                <a:latin typeface="Times New Roman" pitchFamily="18" charset="0"/>
                <a:ea typeface="宋体" pitchFamily="2" charset="-122"/>
                <a:cs typeface="+mn-cs"/>
              </a:rPr>
              <a:t>如何评价性能</a:t>
            </a:r>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Generally speaking, a perfect detecting algorithm would have higher precision rate and lower missing rate and the false alarm rate. And in our method, I would say the missing rate and the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zh-CN" altLang="zh-CN" sz="1200" b="1" kern="1200" dirty="0" smtClean="0">
                <a:solidFill>
                  <a:schemeClr val="tx1"/>
                </a:solidFill>
                <a:effectLst/>
                <a:latin typeface="Times New Roman" pitchFamily="18" charset="0"/>
                <a:ea typeface="宋体" pitchFamily="2" charset="-122"/>
                <a:cs typeface="+mn-cs"/>
              </a:rPr>
              <a:t>其他</a:t>
            </a:r>
            <a:r>
              <a:rPr lang="en-US" altLang="zh-CN" sz="1200" b="1" kern="1200" dirty="0" smtClean="0">
                <a:solidFill>
                  <a:schemeClr val="tx1"/>
                </a:solidFill>
                <a:effectLst/>
                <a:latin typeface="Times New Roman" pitchFamily="18" charset="0"/>
                <a:ea typeface="宋体" pitchFamily="2" charset="-122"/>
                <a:cs typeface="+mn-cs"/>
              </a:rPr>
              <a:t>CNN:</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Auto-Encoder, Sparse Coding, Restricted Boltzmann Machine(RBM), Deep Belief Networks</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p:txBody>
      </p:sp>
    </p:spTree>
    <p:extLst>
      <p:ext uri="{BB962C8B-B14F-4D97-AF65-F5344CB8AC3E}">
        <p14:creationId xmlns:p14="http://schemas.microsoft.com/office/powerpoint/2010/main" val="253067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Times New Roman" pitchFamily="18" charset="0"/>
                <a:ea typeface="宋体" pitchFamily="2" charset="-122"/>
                <a:cs typeface="+mn-cs"/>
              </a:rPr>
              <a:t>The rest of the presentation is organized as follows: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First, I will introduce the background of the work.</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Then, I will show the method of this work, including the “Edge feature map generating strategy”, and the “coarse-to-fine strategy”.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Finally, the experimental results are given, after with the conclusions.</a:t>
            </a:r>
            <a:endParaRPr lang="zh-CN" altLang="zh-CN" sz="1200" kern="1200" dirty="0">
              <a:solidFill>
                <a:schemeClr val="tx1"/>
              </a:solidFill>
              <a:effectLst/>
              <a:latin typeface="Times New Roman" pitchFamily="18" charset="0"/>
              <a:ea typeface="宋体" pitchFamily="2" charset="-122"/>
              <a:cs typeface="+mn-cs"/>
            </a:endParaRPr>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3</a:t>
            </a:fld>
            <a:endParaRPr lang="en-US" altLang="zh-CN"/>
          </a:p>
        </p:txBody>
      </p:sp>
    </p:spTree>
    <p:extLst>
      <p:ext uri="{BB962C8B-B14F-4D97-AF65-F5344CB8AC3E}">
        <p14:creationId xmlns:p14="http://schemas.microsoft.com/office/powerpoint/2010/main" val="378662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Times New Roman" pitchFamily="18" charset="0"/>
                <a:ea typeface="宋体" pitchFamily="2" charset="-122"/>
                <a:cs typeface="+mn-cs"/>
              </a:rPr>
              <a:t>In the construction of smart grid or the inspection of high voltage lines, the UAVs have been more frequently applied in a variety of low altitude operations.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It’s very convenient for using a UAV for low-altitude surveillance. However, comprehensive real data show that plenty of the low altitude aerial collision accidents are caused by power lines. Once an accident happens, it will cause a great loss, whether from financial or personnel. </a:t>
            </a:r>
            <a:endParaRPr lang="zh-CN" altLang="zh-CN" sz="1200" kern="1200" dirty="0" smtClean="0">
              <a:solidFill>
                <a:schemeClr val="tx1"/>
              </a:solidFill>
              <a:effectLst/>
              <a:latin typeface="Times New Roman" pitchFamily="18"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4</a:t>
            </a:fld>
            <a:endParaRPr lang="en-US" altLang="zh-CN"/>
          </a:p>
        </p:txBody>
      </p:sp>
    </p:spTree>
    <p:extLst>
      <p:ext uri="{BB962C8B-B14F-4D97-AF65-F5344CB8AC3E}">
        <p14:creationId xmlns:p14="http://schemas.microsoft.com/office/powerpoint/2010/main" val="259799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Times New Roman" pitchFamily="18" charset="0"/>
                <a:ea typeface="宋体" pitchFamily="2" charset="-122"/>
                <a:cs typeface="+mn-cs"/>
              </a:rPr>
              <a:t>So in order to minimize the damages from the collision, we should develop several reliable power line detection methods. So that the UAV can have the ability of autonomous obstacle avoidance by equipped with an optical camera. By doing this, we can reduce the occurrence of accidents and avoid the financial or personnel loss.</a:t>
            </a:r>
            <a:endParaRPr lang="zh-CN" altLang="zh-CN" sz="1200" kern="1200" dirty="0" smtClean="0">
              <a:solidFill>
                <a:schemeClr val="tx1"/>
              </a:solidFill>
              <a:effectLst/>
              <a:latin typeface="Times New Roman" pitchFamily="18"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5</a:t>
            </a:fld>
            <a:endParaRPr lang="en-US" altLang="zh-CN"/>
          </a:p>
        </p:txBody>
      </p:sp>
    </p:spTree>
    <p:extLst>
      <p:ext uri="{BB962C8B-B14F-4D97-AF65-F5344CB8AC3E}">
        <p14:creationId xmlns:p14="http://schemas.microsoft.com/office/powerpoint/2010/main" val="265518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Times New Roman" pitchFamily="18" charset="0"/>
                <a:ea typeface="宋体" pitchFamily="2" charset="-122"/>
                <a:cs typeface="+mn-cs"/>
              </a:rPr>
              <a:t>Power line detection is not an easy task, there are several challenges we must clear. There are a lot of problems we need to facing, and I count them into 3 categories:</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First, Common difficulties, like camera jitters, image blur, color intensity and weather variations.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Second, significant features absent, compared with other targets such as buildings and tall trees, power lines are acting as a thin line and have no complete structure.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Third, background noise! There are many other linear objects existing in the background other than the power lines. The noise caused by these object is the most difficult challenge part for power line detection. </a:t>
            </a:r>
            <a:endParaRPr lang="zh-CN" altLang="zh-CN" sz="1200" kern="1200" dirty="0" smtClean="0">
              <a:solidFill>
                <a:schemeClr val="tx1"/>
              </a:solidFill>
              <a:effectLst/>
              <a:latin typeface="Times New Roman" pitchFamily="18"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6</a:t>
            </a:fld>
            <a:endParaRPr lang="en-US" altLang="zh-CN"/>
          </a:p>
        </p:txBody>
      </p:sp>
    </p:spTree>
    <p:extLst>
      <p:ext uri="{BB962C8B-B14F-4D97-AF65-F5344CB8AC3E}">
        <p14:creationId xmlns:p14="http://schemas.microsoft.com/office/powerpoint/2010/main" val="364125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Times New Roman" pitchFamily="18" charset="0"/>
                <a:ea typeface="宋体" pitchFamily="2" charset="-122"/>
                <a:cs typeface="+mn-cs"/>
              </a:rPr>
              <a:t>In recent years, many optical power line detection methods have been proposed. They can be classified into the Line-based methods and the correlation-based methods. In previous methods, the background noise may mislead the detection in the complicated scenes. So, we proposed a new power line detection method by moving the troublesome background noise before extracting power lines. </a:t>
            </a:r>
            <a:endParaRPr lang="zh-CN" altLang="zh-CN" sz="1200" kern="1200" dirty="0" smtClean="0">
              <a:solidFill>
                <a:schemeClr val="tx1"/>
              </a:solidFill>
              <a:effectLst/>
              <a:latin typeface="Times New Roman" pitchFamily="18"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7</a:t>
            </a:fld>
            <a:endParaRPr lang="en-US" altLang="zh-CN"/>
          </a:p>
        </p:txBody>
      </p:sp>
    </p:spTree>
    <p:extLst>
      <p:ext uri="{BB962C8B-B14F-4D97-AF65-F5344CB8AC3E}">
        <p14:creationId xmlns:p14="http://schemas.microsoft.com/office/powerpoint/2010/main" val="3051525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effectLst/>
                <a:latin typeface="Times New Roman" pitchFamily="18" charset="0"/>
                <a:ea typeface="宋体" pitchFamily="2" charset="-122"/>
                <a:cs typeface="+mn-cs"/>
              </a:rPr>
              <a:t>Now let me introduce the edge feature map generating strategy in our proposed method. </a:t>
            </a:r>
            <a:endParaRPr lang="zh-CN" altLang="zh-CN" sz="1200" kern="1200" dirty="0" smtClean="0">
              <a:solidFill>
                <a:schemeClr val="tx1"/>
              </a:solidFill>
              <a:effectLst/>
              <a:latin typeface="Times New Roman" pitchFamily="18"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FCDF03D0-C363-4238-AF80-EA99EF933201}" type="slidenum">
              <a:rPr lang="zh-CN" altLang="en-US" smtClean="0"/>
              <a:pPr>
                <a:defRPr/>
              </a:pPr>
              <a:t>8</a:t>
            </a:fld>
            <a:endParaRPr lang="en-US" altLang="zh-CN"/>
          </a:p>
        </p:txBody>
      </p:sp>
    </p:spTree>
    <p:extLst>
      <p:ext uri="{BB962C8B-B14F-4D97-AF65-F5344CB8AC3E}">
        <p14:creationId xmlns:p14="http://schemas.microsoft.com/office/powerpoint/2010/main" val="3131140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normAutofit/>
          </a:bodyPr>
          <a:lstStyle/>
          <a:p>
            <a:r>
              <a:rPr lang="en-US" altLang="zh-CN" sz="1200" b="1" kern="1200" dirty="0" smtClean="0">
                <a:solidFill>
                  <a:schemeClr val="tx1"/>
                </a:solidFill>
                <a:effectLst/>
                <a:latin typeface="Times New Roman" pitchFamily="18" charset="0"/>
                <a:ea typeface="宋体" pitchFamily="2" charset="-122"/>
                <a:cs typeface="+mn-cs"/>
              </a:rPr>
              <a:t>First, we should see the framework of the proposed method. The whole system consists of three components: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The first component is an edge feature detector. It is used to extract edge features from the image to generate the candidate target set. This target set is also referred as the edge feature map, which contains both power lines edge features and background noise.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The second component is a coarse selector based on CNN, which serves the purpose of eliminating the small noise patch in the edge feature map. Most of the background noise can be filtered out after this coarse selection, yet there is still a small amount left over.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In order to obtain more accurate information on the power lines, the third component- a fine selection module is employed. The fine selection module is essentially a line segment detection system based on Hough transform.</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Finally, the power line segments are combined with the original image to display the position of the power lines.</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 </a:t>
            </a:r>
            <a:endParaRPr lang="zh-CN" altLang="zh-CN" sz="1200" kern="1200" dirty="0" smtClean="0">
              <a:solidFill>
                <a:schemeClr val="tx1"/>
              </a:solidFill>
              <a:effectLst/>
              <a:latin typeface="Times New Roman" pitchFamily="18" charset="0"/>
              <a:ea typeface="宋体" pitchFamily="2" charset="-122"/>
              <a:cs typeface="+mn-cs"/>
            </a:endParaRPr>
          </a:p>
          <a:p>
            <a:r>
              <a:rPr lang="en-US" altLang="zh-CN" sz="1200" b="1" kern="1200" dirty="0" smtClean="0">
                <a:solidFill>
                  <a:schemeClr val="tx1"/>
                </a:solidFill>
                <a:effectLst/>
                <a:latin typeface="Times New Roman" pitchFamily="18" charset="0"/>
                <a:ea typeface="宋体" pitchFamily="2" charset="-122"/>
                <a:cs typeface="+mn-cs"/>
              </a:rPr>
              <a:t>So, let’s see how we design the edge feature detector!</a:t>
            </a:r>
            <a:endParaRPr lang="zh-CN" altLang="zh-CN" sz="1200" kern="1200" dirty="0" smtClean="0">
              <a:solidFill>
                <a:schemeClr val="tx1"/>
              </a:solidFill>
              <a:effectLst/>
              <a:latin typeface="Times New Roman" pitchFamily="18" charset="0"/>
              <a:ea typeface="宋体" pitchFamily="2" charset="-122"/>
              <a:cs typeface="+mn-cs"/>
            </a:endParaRPr>
          </a:p>
          <a:p>
            <a:pPr>
              <a:defRPr/>
            </a:pPr>
            <a:endParaRPr lang="en-US" altLang="zh-CN" sz="1200" kern="1200" baseline="0" dirty="0">
              <a:solidFill>
                <a:schemeClr val="tx1"/>
              </a:solidFill>
              <a:effectLst/>
              <a:latin typeface="Times New Roman" pitchFamily="18" charset="0"/>
              <a:ea typeface="宋体" pitchFamily="2" charset="-122"/>
              <a:cs typeface="+mn-cs"/>
            </a:endParaRPr>
          </a:p>
        </p:txBody>
      </p:sp>
      <p:sp>
        <p:nvSpPr>
          <p:cNvPr id="389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fld id="{BFCF3E71-DC65-41D9-8594-FE0161C5E410}" type="slidenum">
              <a:rPr lang="en-US" altLang="zh-CN" sz="1200"/>
              <a:pPr eaLnBrk="1" hangingPunct="1"/>
              <a:t>9</a:t>
            </a:fld>
            <a:endParaRPr lang="en-US" altLang="zh-CN" sz="1200"/>
          </a:p>
        </p:txBody>
      </p:sp>
    </p:spTree>
    <p:extLst>
      <p:ext uri="{BB962C8B-B14F-4D97-AF65-F5344CB8AC3E}">
        <p14:creationId xmlns:p14="http://schemas.microsoft.com/office/powerpoint/2010/main" val="2305159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ctrTitle"/>
          </p:nvPr>
        </p:nvSpPr>
        <p:spPr>
          <a:xfrm>
            <a:off x="684213" y="1557338"/>
            <a:ext cx="7772400" cy="1828800"/>
          </a:xfrm>
        </p:spPr>
        <p:txBody>
          <a:bodyPr/>
          <a:lstStyle>
            <a:lvl1pPr>
              <a:defRPr/>
            </a:lvl1pPr>
          </a:lstStyle>
          <a:p>
            <a:r>
              <a:rPr lang="zh-CN" altLang="en-US"/>
              <a:t>单击此处编辑母版标题样式</a:t>
            </a:r>
          </a:p>
        </p:txBody>
      </p:sp>
      <p:sp>
        <p:nvSpPr>
          <p:cNvPr id="16388" name="Rectangle 4"/>
          <p:cNvSpPr>
            <a:spLocks noGrp="1" noChangeArrowheads="1"/>
          </p:cNvSpPr>
          <p:nvPr>
            <p:ph type="subTitle" idx="1"/>
          </p:nvPr>
        </p:nvSpPr>
        <p:spPr>
          <a:xfrm>
            <a:off x="1187450" y="4724400"/>
            <a:ext cx="6400800" cy="1081088"/>
          </a:xfrm>
        </p:spPr>
        <p:txBody>
          <a:bodyPr/>
          <a:lstStyle>
            <a:lvl1pPr marL="0" indent="0" algn="ctr">
              <a:buFont typeface="Wingdings" pitchFamily="2" charset="2"/>
              <a:buNone/>
              <a:defRPr/>
            </a:lvl1pPr>
          </a:lstStyle>
          <a:p>
            <a:r>
              <a:rPr lang="zh-CN" altLang="en-US"/>
              <a:t>单击此处编辑母版副标题样式</a:t>
            </a:r>
          </a:p>
        </p:txBody>
      </p:sp>
      <p:sp>
        <p:nvSpPr>
          <p:cNvPr id="4" name="Rectangle 5"/>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lnSpc>
                <a:spcPct val="100000"/>
              </a:lnSpc>
              <a:buFontTx/>
              <a:buNone/>
              <a:defRPr sz="1400">
                <a:latin typeface="Times New Roman" pitchFamily="18" charset="0"/>
                <a:ea typeface="宋体" pitchFamily="2" charset="-122"/>
              </a:defRPr>
            </a:lvl1pPr>
          </a:lstStyle>
          <a:p>
            <a:pPr>
              <a:defRPr/>
            </a:pPr>
            <a:endParaRPr lang="en-US" altLang="zh-CN"/>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8DA76F52-CD40-4B60-B245-3CCB3A0A8CF6}" type="slidenum">
              <a:rPr lang="zh-CN" altLang="en-US"/>
              <a:pPr>
                <a:defRPr/>
              </a:pPr>
              <a:t>‹#›</a:t>
            </a:fld>
            <a:r>
              <a:rPr lang="en-US" altLang="zh-CN"/>
              <a:t>1</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sldNum" sz="quarter" idx="10"/>
          </p:nvPr>
        </p:nvSpPr>
        <p:spPr>
          <a:ln/>
        </p:spPr>
        <p:txBody>
          <a:bodyPr/>
          <a:lstStyle>
            <a:lvl1pPr>
              <a:defRPr/>
            </a:lvl1pPr>
          </a:lstStyle>
          <a:p>
            <a:pPr>
              <a:defRPr/>
            </a:pPr>
            <a:fld id="{7DD745BD-824C-4C63-8180-93993888B0AC}" type="slidenum">
              <a:rPr lang="zh-CN" altLang="en-US"/>
              <a:pPr>
                <a:defRPr/>
              </a:pPr>
              <a:t>‹#›</a:t>
            </a:fld>
            <a:endParaRPr lang="en-US" altLang="zh-C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51638" y="190500"/>
            <a:ext cx="2141537" cy="6045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23850" y="190500"/>
            <a:ext cx="6275388" cy="6045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sldNum" sz="quarter" idx="10"/>
          </p:nvPr>
        </p:nvSpPr>
        <p:spPr>
          <a:ln/>
        </p:spPr>
        <p:txBody>
          <a:bodyPr/>
          <a:lstStyle>
            <a:lvl1pPr>
              <a:defRPr/>
            </a:lvl1pPr>
          </a:lstStyle>
          <a:p>
            <a:pPr>
              <a:defRPr/>
            </a:pPr>
            <a:fld id="{10E28FE1-DCBC-4BB5-A93E-82AB39D79B93}" type="slidenum">
              <a:rPr lang="zh-CN" altLang="en-US"/>
              <a:pPr>
                <a:defRPr/>
              </a:pPr>
              <a:t>‹#›</a:t>
            </a:fld>
            <a:endParaRPr lang="en-US" altLang="zh-CN"/>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323850" y="190500"/>
            <a:ext cx="6407150" cy="935038"/>
          </a:xfrm>
        </p:spPr>
        <p:txBody>
          <a:bodyPr/>
          <a:lstStyle/>
          <a:p>
            <a:r>
              <a:rPr lang="zh-CN" altLang="en-US"/>
              <a:t>单击此处编辑母版标题样式</a:t>
            </a:r>
          </a:p>
        </p:txBody>
      </p:sp>
      <p:sp>
        <p:nvSpPr>
          <p:cNvPr id="3" name="内容占位符 2"/>
          <p:cNvSpPr>
            <a:spLocks noGrp="1"/>
          </p:cNvSpPr>
          <p:nvPr>
            <p:ph sz="quarter" idx="1"/>
          </p:nvPr>
        </p:nvSpPr>
        <p:spPr>
          <a:xfrm>
            <a:off x="323850" y="1700213"/>
            <a:ext cx="4208463" cy="21907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84713" y="1700213"/>
            <a:ext cx="4208462" cy="21907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323850" y="4043363"/>
            <a:ext cx="4208463" cy="21923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84713" y="4043363"/>
            <a:ext cx="4208462" cy="21923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7"/>
          <p:cNvSpPr>
            <a:spLocks noGrp="1" noChangeArrowheads="1"/>
          </p:cNvSpPr>
          <p:nvPr>
            <p:ph type="sldNum" sz="quarter" idx="10"/>
          </p:nvPr>
        </p:nvSpPr>
        <p:spPr>
          <a:ln/>
        </p:spPr>
        <p:txBody>
          <a:bodyPr/>
          <a:lstStyle>
            <a:lvl1pPr>
              <a:defRPr/>
            </a:lvl1pPr>
          </a:lstStyle>
          <a:p>
            <a:pPr>
              <a:defRPr/>
            </a:pPr>
            <a:fld id="{10A8DE98-CCFF-4DB3-9286-C704C55F42FD}" type="slidenum">
              <a:rPr lang="zh-CN" altLang="en-US"/>
              <a:pPr>
                <a:defRPr/>
              </a:pPr>
              <a:t>‹#›</a:t>
            </a:fld>
            <a:endParaRPr lang="en-US" altLang="zh-CN"/>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323850" y="190500"/>
            <a:ext cx="6407150" cy="935038"/>
          </a:xfrm>
        </p:spPr>
        <p:txBody>
          <a:bodyPr/>
          <a:lstStyle/>
          <a:p>
            <a:r>
              <a:rPr lang="zh-CN" altLang="en-US"/>
              <a:t>单击此处编辑母版标题样式</a:t>
            </a:r>
          </a:p>
        </p:txBody>
      </p:sp>
      <p:sp>
        <p:nvSpPr>
          <p:cNvPr id="3" name="图表占位符 2"/>
          <p:cNvSpPr>
            <a:spLocks noGrp="1"/>
          </p:cNvSpPr>
          <p:nvPr>
            <p:ph type="chart" idx="1"/>
          </p:nvPr>
        </p:nvSpPr>
        <p:spPr>
          <a:xfrm>
            <a:off x="323850" y="1700213"/>
            <a:ext cx="8569325" cy="4535487"/>
          </a:xfrm>
        </p:spPr>
        <p:txBody>
          <a:bodyPr/>
          <a:lstStyle/>
          <a:p>
            <a:pPr lvl="0"/>
            <a:endParaRPr lang="zh-CN" altLang="en-US" noProof="0"/>
          </a:p>
        </p:txBody>
      </p:sp>
      <p:sp>
        <p:nvSpPr>
          <p:cNvPr id="4" name="Rectangle 7"/>
          <p:cNvSpPr>
            <a:spLocks noGrp="1" noChangeArrowheads="1"/>
          </p:cNvSpPr>
          <p:nvPr>
            <p:ph type="sldNum" sz="quarter" idx="10"/>
          </p:nvPr>
        </p:nvSpPr>
        <p:spPr>
          <a:ln/>
        </p:spPr>
        <p:txBody>
          <a:bodyPr/>
          <a:lstStyle>
            <a:lvl1pPr>
              <a:defRPr/>
            </a:lvl1pPr>
          </a:lstStyle>
          <a:p>
            <a:pPr>
              <a:defRPr/>
            </a:pPr>
            <a:fld id="{AE35FF3C-4E3E-4E88-8F56-593A089BD3F5}" type="slidenum">
              <a:rPr lang="zh-CN" altLang="en-US"/>
              <a:pPr>
                <a:defRPr/>
              </a:pPr>
              <a:t>‹#›</a:t>
            </a:fld>
            <a:endParaRPr lang="en-US" altLang="zh-CN"/>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23850" y="190500"/>
            <a:ext cx="6407150" cy="935038"/>
          </a:xfrm>
        </p:spPr>
        <p:txBody>
          <a:bodyPr/>
          <a:lstStyle/>
          <a:p>
            <a:r>
              <a:rPr lang="zh-CN" altLang="en-US"/>
              <a:t>单击此处编辑母版标题样式</a:t>
            </a:r>
          </a:p>
        </p:txBody>
      </p:sp>
      <p:sp>
        <p:nvSpPr>
          <p:cNvPr id="3" name="文本占位符 2"/>
          <p:cNvSpPr>
            <a:spLocks noGrp="1"/>
          </p:cNvSpPr>
          <p:nvPr>
            <p:ph type="body" sz="half" idx="1"/>
          </p:nvPr>
        </p:nvSpPr>
        <p:spPr>
          <a:xfrm>
            <a:off x="323850" y="1700213"/>
            <a:ext cx="4208463" cy="45354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84713" y="1700213"/>
            <a:ext cx="4208462" cy="45354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7"/>
          <p:cNvSpPr>
            <a:spLocks noGrp="1" noChangeArrowheads="1"/>
          </p:cNvSpPr>
          <p:nvPr>
            <p:ph type="sldNum" sz="quarter" idx="10"/>
          </p:nvPr>
        </p:nvSpPr>
        <p:spPr>
          <a:ln/>
        </p:spPr>
        <p:txBody>
          <a:bodyPr/>
          <a:lstStyle>
            <a:lvl1pPr>
              <a:defRPr/>
            </a:lvl1pPr>
          </a:lstStyle>
          <a:p>
            <a:pPr>
              <a:defRPr/>
            </a:pPr>
            <a:fld id="{B14CF5F7-D4E1-4437-A631-568EB5BB1940}" type="slidenum">
              <a:rPr lang="zh-CN" altLang="en-US"/>
              <a:pPr>
                <a:defRPr/>
              </a:pPr>
              <a:t>‹#›</a:t>
            </a:fld>
            <a:endParaRPr lang="en-US" altLang="zh-CN"/>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fld id="{98168429-7534-4AA8-9AE9-E3D9C774046F}" type="slidenum">
              <a:rPr lang="en-US" altLang="zh-CN"/>
              <a:pPr/>
              <a:t>‹#›</a:t>
            </a:fld>
            <a:endParaRPr lang="en-US" altLang="zh-CN"/>
          </a:p>
        </p:txBody>
      </p:sp>
    </p:spTree>
    <p:extLst>
      <p:ext uri="{BB962C8B-B14F-4D97-AF65-F5344CB8AC3E}">
        <p14:creationId xmlns:p14="http://schemas.microsoft.com/office/powerpoint/2010/main" val="282192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sldNum" sz="quarter" idx="10"/>
          </p:nvPr>
        </p:nvSpPr>
        <p:spPr>
          <a:ln/>
        </p:spPr>
        <p:txBody>
          <a:bodyPr/>
          <a:lstStyle>
            <a:lvl1pPr>
              <a:defRPr/>
            </a:lvl1pPr>
          </a:lstStyle>
          <a:p>
            <a:pPr>
              <a:defRPr/>
            </a:pPr>
            <a:fld id="{0DF8B952-E67C-4128-9A6F-E06F4F376A8F}" type="slidenum">
              <a:rPr lang="zh-CN" altLang="en-US"/>
              <a:pPr>
                <a:defRPr/>
              </a:pPr>
              <a:t>‹#›</a:t>
            </a:fld>
            <a:endParaRPr lang="en-US" altLang="zh-C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7"/>
          <p:cNvSpPr>
            <a:spLocks noGrp="1" noChangeArrowheads="1"/>
          </p:cNvSpPr>
          <p:nvPr>
            <p:ph type="sldNum" sz="quarter" idx="10"/>
          </p:nvPr>
        </p:nvSpPr>
        <p:spPr>
          <a:ln/>
        </p:spPr>
        <p:txBody>
          <a:bodyPr/>
          <a:lstStyle>
            <a:lvl1pPr>
              <a:defRPr/>
            </a:lvl1pPr>
          </a:lstStyle>
          <a:p>
            <a:pPr>
              <a:defRPr/>
            </a:pPr>
            <a:fld id="{223B458B-C5A9-4EBD-B117-B8DF0C31EF0C}" type="slidenum">
              <a:rPr lang="zh-CN" altLang="en-US"/>
              <a:pPr>
                <a:defRPr/>
              </a:pPr>
              <a:t>‹#›</a:t>
            </a:fld>
            <a:endParaRPr lang="en-US" altLang="zh-CN"/>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23850" y="1700213"/>
            <a:ext cx="4208463"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84713" y="1700213"/>
            <a:ext cx="4208462"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7"/>
          <p:cNvSpPr>
            <a:spLocks noGrp="1" noChangeArrowheads="1"/>
          </p:cNvSpPr>
          <p:nvPr>
            <p:ph type="sldNum" sz="quarter" idx="10"/>
          </p:nvPr>
        </p:nvSpPr>
        <p:spPr>
          <a:ln/>
        </p:spPr>
        <p:txBody>
          <a:bodyPr/>
          <a:lstStyle>
            <a:lvl1pPr>
              <a:defRPr/>
            </a:lvl1pPr>
          </a:lstStyle>
          <a:p>
            <a:pPr>
              <a:defRPr/>
            </a:pPr>
            <a:fld id="{4EA22B0A-A76C-4088-9A28-3DE377A3EDAF}" type="slidenum">
              <a:rPr lang="zh-CN" altLang="en-US"/>
              <a:pPr>
                <a:defRPr/>
              </a:pPr>
              <a:t>‹#›</a:t>
            </a:fld>
            <a:endParaRPr lang="en-US" altLang="zh-C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7"/>
          <p:cNvSpPr>
            <a:spLocks noGrp="1" noChangeArrowheads="1"/>
          </p:cNvSpPr>
          <p:nvPr>
            <p:ph type="sldNum" sz="quarter" idx="10"/>
          </p:nvPr>
        </p:nvSpPr>
        <p:spPr>
          <a:ln/>
        </p:spPr>
        <p:txBody>
          <a:bodyPr/>
          <a:lstStyle>
            <a:lvl1pPr>
              <a:defRPr/>
            </a:lvl1pPr>
          </a:lstStyle>
          <a:p>
            <a:pPr>
              <a:defRPr/>
            </a:pPr>
            <a:fld id="{EE3251C5-FCA4-432D-92D8-F238F1CD7D5D}" type="slidenum">
              <a:rPr lang="zh-CN" altLang="en-US"/>
              <a:pPr>
                <a:defRPr/>
              </a:pPr>
              <a:t>‹#›</a:t>
            </a:fld>
            <a:endParaRPr lang="en-US" altLang="zh-C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7"/>
          <p:cNvSpPr>
            <a:spLocks noGrp="1" noChangeArrowheads="1"/>
          </p:cNvSpPr>
          <p:nvPr>
            <p:ph type="sldNum" sz="quarter" idx="10"/>
          </p:nvPr>
        </p:nvSpPr>
        <p:spPr>
          <a:ln/>
        </p:spPr>
        <p:txBody>
          <a:bodyPr/>
          <a:lstStyle>
            <a:lvl1pPr>
              <a:defRPr/>
            </a:lvl1pPr>
          </a:lstStyle>
          <a:p>
            <a:pPr>
              <a:defRPr/>
            </a:pPr>
            <a:fld id="{8B9F297A-0769-430F-9E50-9A72B8B712EC}" type="slidenum">
              <a:rPr lang="zh-CN" altLang="en-US"/>
              <a:pPr>
                <a:defRPr/>
              </a:pPr>
              <a:t>‹#›</a:t>
            </a:fld>
            <a:endParaRPr lang="en-US" altLang="zh-C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FC4E5B8B-2D2D-4FFD-9FF7-157F6DC737CE}" type="slidenum">
              <a:rPr lang="zh-CN" altLang="en-US"/>
              <a:pPr>
                <a:defRPr/>
              </a:pPr>
              <a:t>‹#›</a:t>
            </a:fld>
            <a:endParaRPr lang="en-US" altLang="zh-CN"/>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7"/>
          <p:cNvSpPr>
            <a:spLocks noGrp="1" noChangeArrowheads="1"/>
          </p:cNvSpPr>
          <p:nvPr>
            <p:ph type="sldNum" sz="quarter" idx="10"/>
          </p:nvPr>
        </p:nvSpPr>
        <p:spPr>
          <a:ln/>
        </p:spPr>
        <p:txBody>
          <a:bodyPr/>
          <a:lstStyle>
            <a:lvl1pPr>
              <a:defRPr/>
            </a:lvl1pPr>
          </a:lstStyle>
          <a:p>
            <a:pPr>
              <a:defRPr/>
            </a:pPr>
            <a:fld id="{A4D59252-C343-476A-B1CF-D4A3D2489854}" type="slidenum">
              <a:rPr lang="zh-CN" altLang="en-US"/>
              <a:pPr>
                <a:defRPr/>
              </a:pPr>
              <a:t>‹#›</a:t>
            </a:fld>
            <a:endParaRPr lang="en-US" altLang="zh-CN"/>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7"/>
          <p:cNvSpPr>
            <a:spLocks noGrp="1" noChangeArrowheads="1"/>
          </p:cNvSpPr>
          <p:nvPr>
            <p:ph type="sldNum" sz="quarter" idx="10"/>
          </p:nvPr>
        </p:nvSpPr>
        <p:spPr>
          <a:ln/>
        </p:spPr>
        <p:txBody>
          <a:bodyPr/>
          <a:lstStyle>
            <a:lvl1pPr>
              <a:defRPr/>
            </a:lvl1pPr>
          </a:lstStyle>
          <a:p>
            <a:pPr>
              <a:defRPr/>
            </a:pPr>
            <a:fld id="{714AC705-853D-45C7-9559-8190460F18E3}" type="slidenum">
              <a:rPr lang="zh-CN" altLang="en-US"/>
              <a:pPr>
                <a:defRPr/>
              </a:pPr>
              <a:t>‹#›</a:t>
            </a:fld>
            <a:endParaRPr lang="en-US" altLang="zh-CN"/>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23850" y="190500"/>
            <a:ext cx="6407150" cy="935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4339" name="Rectangle 3"/>
          <p:cNvSpPr>
            <a:spLocks noGrp="1" noChangeArrowheads="1"/>
          </p:cNvSpPr>
          <p:nvPr>
            <p:ph type="body" idx="1"/>
          </p:nvPr>
        </p:nvSpPr>
        <p:spPr bwMode="auto">
          <a:xfrm>
            <a:off x="323850" y="1700213"/>
            <a:ext cx="8569325" cy="4535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5367" name="Rectangle 7"/>
          <p:cNvSpPr>
            <a:spLocks noGrp="1" noChangeArrowheads="1"/>
          </p:cNvSpPr>
          <p:nvPr>
            <p:ph type="sldNum" sz="quarter" idx="4"/>
          </p:nvPr>
        </p:nvSpPr>
        <p:spPr bwMode="auto">
          <a:xfrm>
            <a:off x="6759575"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FontTx/>
              <a:buNone/>
              <a:defRPr sz="1400">
                <a:latin typeface="Times New Roman" pitchFamily="18" charset="0"/>
                <a:ea typeface="宋体" pitchFamily="2" charset="-122"/>
              </a:defRPr>
            </a:lvl1pPr>
          </a:lstStyle>
          <a:p>
            <a:pPr>
              <a:defRPr/>
            </a:pPr>
            <a:fld id="{FC8623A9-EE6D-48AF-8F7D-C70EB4E51D15}"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53"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6" r:id="rId15"/>
  </p:sldLayoutIdLst>
  <p:transition>
    <p:fade/>
  </p:transition>
  <p:hf hdr="0" ftr="0" dt="0"/>
  <p:txStyles>
    <p:title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2pPr>
      <a:lvl3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3pPr>
      <a:lvl4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4pPr>
      <a:lvl5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5pPr>
      <a:lvl6pPr marL="457200" algn="l" rtl="0" fontAlgn="base">
        <a:spcBef>
          <a:spcPct val="0"/>
        </a:spcBef>
        <a:spcAft>
          <a:spcPct val="0"/>
        </a:spcAft>
        <a:defRPr kumimoji="1" sz="3600">
          <a:solidFill>
            <a:schemeClr val="bg1"/>
          </a:solidFill>
          <a:latin typeface="Times New Roman" pitchFamily="18" charset="0"/>
          <a:ea typeface="黑体" pitchFamily="2" charset="-122"/>
        </a:defRPr>
      </a:lvl6pPr>
      <a:lvl7pPr marL="914400" algn="l" rtl="0" fontAlgn="base">
        <a:spcBef>
          <a:spcPct val="0"/>
        </a:spcBef>
        <a:spcAft>
          <a:spcPct val="0"/>
        </a:spcAft>
        <a:defRPr kumimoji="1" sz="3600">
          <a:solidFill>
            <a:schemeClr val="bg1"/>
          </a:solidFill>
          <a:latin typeface="Times New Roman" pitchFamily="18" charset="0"/>
          <a:ea typeface="黑体" pitchFamily="2" charset="-122"/>
        </a:defRPr>
      </a:lvl7pPr>
      <a:lvl8pPr marL="1371600" algn="l" rtl="0" fontAlgn="base">
        <a:spcBef>
          <a:spcPct val="0"/>
        </a:spcBef>
        <a:spcAft>
          <a:spcPct val="0"/>
        </a:spcAft>
        <a:defRPr kumimoji="1" sz="3600">
          <a:solidFill>
            <a:schemeClr val="bg1"/>
          </a:solidFill>
          <a:latin typeface="Times New Roman" pitchFamily="18" charset="0"/>
          <a:ea typeface="黑体" pitchFamily="2" charset="-122"/>
        </a:defRPr>
      </a:lvl8pPr>
      <a:lvl9pPr marL="1828800" algn="l" rtl="0" fontAlgn="base">
        <a:spcBef>
          <a:spcPct val="0"/>
        </a:spcBef>
        <a:spcAft>
          <a:spcPct val="0"/>
        </a:spcAft>
        <a:defRPr kumimoji="1" sz="3600">
          <a:solidFill>
            <a:schemeClr val="bg1"/>
          </a:solidFill>
          <a:latin typeface="Times New Roman" pitchFamily="18" charset="0"/>
          <a:ea typeface="黑体" pitchFamily="2" charset="-122"/>
        </a:defRPr>
      </a:lvl9pPr>
    </p:titleStyle>
    <p:bodyStyle>
      <a:lvl1pPr marL="342900" indent="-342900" algn="l" rtl="0" eaLnBrk="0" fontAlgn="base" hangingPunct="0">
        <a:spcBef>
          <a:spcPct val="20000"/>
        </a:spcBef>
        <a:spcAft>
          <a:spcPct val="0"/>
        </a:spcAft>
        <a:buClr>
          <a:srgbClr val="0066CC"/>
        </a:buClr>
        <a:buFont typeface="Wingdings" pitchFamily="2" charset="2"/>
        <a:buChar char="q"/>
        <a:defRPr kumimoji="1" sz="3600">
          <a:solidFill>
            <a:schemeClr val="tx1"/>
          </a:solidFill>
          <a:latin typeface="+mn-lt"/>
          <a:ea typeface="+mn-ea"/>
          <a:cs typeface="+mn-cs"/>
        </a:defRPr>
      </a:lvl1pPr>
      <a:lvl2pPr marL="742950" indent="-285750" algn="l" rtl="0" eaLnBrk="0" fontAlgn="base" hangingPunct="0">
        <a:spcBef>
          <a:spcPct val="20000"/>
        </a:spcBef>
        <a:spcAft>
          <a:spcPct val="0"/>
        </a:spcAft>
        <a:buClr>
          <a:srgbClr val="6699FF"/>
        </a:buClr>
        <a:buSzPct val="80000"/>
        <a:buFont typeface="Wingdings" pitchFamily="2" charset="2"/>
        <a:buChar char="q"/>
        <a:defRPr kumimoji="1" sz="32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0000"/>
        <a:buFont typeface="Wingdings" pitchFamily="2" charset="2"/>
        <a:buChar char="p"/>
        <a:defRPr kumimoji="1" sz="28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1844825"/>
            <a:ext cx="9144001" cy="3000396"/>
            <a:chOff x="886252" y="2000240"/>
            <a:chExt cx="7434591" cy="2341344"/>
          </a:xfrm>
        </p:grpSpPr>
        <p:pic>
          <p:nvPicPr>
            <p:cNvPr id="15" name="Picture 9"/>
            <p:cNvPicPr>
              <a:picLocks noChangeAspect="1" noChangeArrowheads="1"/>
            </p:cNvPicPr>
            <p:nvPr/>
          </p:nvPicPr>
          <p:blipFill>
            <a:blip r:embed="rId3"/>
            <a:srcRect/>
            <a:stretch>
              <a:fillRect/>
            </a:stretch>
          </p:blipFill>
          <p:spPr bwMode="auto">
            <a:xfrm>
              <a:off x="4534629" y="2000240"/>
              <a:ext cx="3786214" cy="2341343"/>
            </a:xfrm>
            <a:prstGeom prst="rect">
              <a:avLst/>
            </a:prstGeom>
            <a:noFill/>
            <a:ln w="9525">
              <a:noFill/>
              <a:miter lim="800000"/>
              <a:headEnd/>
              <a:tailEnd/>
            </a:ln>
            <a:effectLst/>
          </p:spPr>
        </p:pic>
        <p:pic>
          <p:nvPicPr>
            <p:cNvPr id="16" name="Picture 1"/>
            <p:cNvPicPr>
              <a:picLocks noChangeAspect="1" noChangeArrowheads="1"/>
            </p:cNvPicPr>
            <p:nvPr/>
          </p:nvPicPr>
          <p:blipFill>
            <a:blip r:embed="rId4"/>
            <a:srcRect/>
            <a:stretch>
              <a:fillRect/>
            </a:stretch>
          </p:blipFill>
          <p:spPr bwMode="auto">
            <a:xfrm>
              <a:off x="886252" y="2000240"/>
              <a:ext cx="3643338" cy="2341344"/>
            </a:xfrm>
            <a:prstGeom prst="rect">
              <a:avLst/>
            </a:prstGeom>
            <a:noFill/>
            <a:ln w="9525">
              <a:noFill/>
              <a:miter lim="800000"/>
              <a:headEnd/>
              <a:tailEnd/>
            </a:ln>
            <a:effectLst/>
          </p:spPr>
        </p:pic>
      </p:grpSp>
      <p:sp>
        <p:nvSpPr>
          <p:cNvPr id="16387" name="Rectangle 3"/>
          <p:cNvSpPr>
            <a:spLocks noGrp="1" noChangeArrowheads="1"/>
          </p:cNvSpPr>
          <p:nvPr>
            <p:ph type="subTitle" idx="1"/>
          </p:nvPr>
        </p:nvSpPr>
        <p:spPr>
          <a:xfrm>
            <a:off x="2051050" y="5227490"/>
            <a:ext cx="4967288" cy="1079649"/>
          </a:xfrm>
        </p:spPr>
        <p:txBody>
          <a:bodyPr/>
          <a:lstStyle/>
          <a:p>
            <a:pPr marL="0" lvl="2" indent="0" algn="ctr" eaLnBrk="1" hangingPunct="1">
              <a:buNone/>
            </a:pPr>
            <a:r>
              <a:rPr kumimoji="0" lang="en-US" altLang="zh-CN" sz="2000" b="1" kern="1200" dirty="0">
                <a:solidFill>
                  <a:schemeClr val="accent6">
                    <a:lumMod val="75000"/>
                  </a:schemeClr>
                </a:solidFill>
                <a:latin typeface="Calibri"/>
                <a:ea typeface="宋体"/>
                <a:cs typeface="+mn-cs"/>
              </a:rPr>
              <a:t>Chaofeng</a:t>
            </a:r>
            <a:r>
              <a:rPr kumimoji="0" lang="en-US" altLang="zh-CN" sz="2000" b="1" kern="1200" dirty="0" smtClean="0">
                <a:solidFill>
                  <a:schemeClr val="accent6">
                    <a:lumMod val="75000"/>
                  </a:schemeClr>
                </a:solidFill>
                <a:latin typeface="Calibri"/>
                <a:ea typeface="宋体"/>
                <a:cs typeface="+mn-cs"/>
              </a:rPr>
              <a:t> Pan</a:t>
            </a:r>
            <a:endParaRPr kumimoji="0" lang="en-US" altLang="zh-CN" sz="2000" b="1" kern="1200" dirty="0">
              <a:solidFill>
                <a:schemeClr val="accent6">
                  <a:lumMod val="75000"/>
                </a:schemeClr>
              </a:solidFill>
              <a:latin typeface="Calibri"/>
              <a:ea typeface="宋体"/>
              <a:cs typeface="+mn-cs"/>
            </a:endParaRPr>
          </a:p>
          <a:p>
            <a:pPr marL="0" lvl="2" indent="0" algn="ctr" eaLnBrk="1" hangingPunct="1">
              <a:buNone/>
            </a:pPr>
            <a:r>
              <a:rPr kumimoji="0" lang="en-US" altLang="zh-CN" sz="2000" b="1" kern="1200" dirty="0" smtClean="0">
                <a:solidFill>
                  <a:schemeClr val="accent6">
                    <a:lumMod val="75000"/>
                  </a:schemeClr>
                </a:solidFill>
                <a:latin typeface="Calibri"/>
                <a:ea typeface="宋体"/>
                <a:cs typeface="+mn-cs"/>
              </a:rPr>
              <a:t>chaofengskye@163.com</a:t>
            </a:r>
            <a:endParaRPr kumimoji="0" lang="zh-CN" altLang="en-US" sz="2000" b="1" kern="1200" dirty="0">
              <a:solidFill>
                <a:schemeClr val="accent6">
                  <a:lumMod val="75000"/>
                </a:schemeClr>
              </a:solidFill>
              <a:latin typeface="Calibri"/>
              <a:ea typeface="宋体"/>
              <a:cs typeface="+mn-cs"/>
            </a:endParaRPr>
          </a:p>
        </p:txBody>
      </p:sp>
      <p:sp>
        <p:nvSpPr>
          <p:cNvPr id="8" name="副标题 2"/>
          <p:cNvSpPr txBox="1">
            <a:spLocks/>
          </p:cNvSpPr>
          <p:nvPr/>
        </p:nvSpPr>
        <p:spPr bwMode="auto">
          <a:xfrm>
            <a:off x="1646" y="1829814"/>
            <a:ext cx="9142355" cy="1296144"/>
          </a:xfrm>
          <a:prstGeom prst="rect">
            <a:avLst/>
          </a:prstGeom>
          <a:solidFill>
            <a:schemeClr val="bg1">
              <a:lumMod val="95000"/>
              <a:alpha val="72941"/>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p>
            <a:pPr lvl="0" algn="ctr" fontAlgn="auto">
              <a:spcBef>
                <a:spcPct val="20000"/>
              </a:spcBef>
              <a:spcAft>
                <a:spcPts val="0"/>
              </a:spcAft>
              <a:buClr>
                <a:srgbClr val="0066CC"/>
              </a:buClr>
              <a:buNone/>
              <a:defRPr/>
            </a:pPr>
            <a:r>
              <a:rPr kumimoji="0" lang="en-US" altLang="zh-CN" sz="2400" b="1" dirty="0" smtClean="0">
                <a:solidFill>
                  <a:schemeClr val="accent6">
                    <a:lumMod val="75000"/>
                  </a:schemeClr>
                </a:solidFill>
                <a:latin typeface="Calibri"/>
                <a:ea typeface="宋体"/>
              </a:rPr>
              <a:t>POWER </a:t>
            </a:r>
            <a:r>
              <a:rPr kumimoji="0" lang="en-US" altLang="zh-CN" sz="2400" b="1" dirty="0">
                <a:solidFill>
                  <a:schemeClr val="accent6">
                    <a:lumMod val="75000"/>
                  </a:schemeClr>
                </a:solidFill>
                <a:latin typeface="Calibri"/>
                <a:ea typeface="宋体"/>
              </a:rPr>
              <a:t>LINE DETECTION VIA BACKGROUND NOISE REMOVAL</a:t>
            </a:r>
            <a:endParaRPr kumimoji="0" lang="zh-CN" altLang="en-US" sz="2400" b="1" dirty="0">
              <a:solidFill>
                <a:schemeClr val="accent6">
                  <a:lumMod val="75000"/>
                </a:schemeClr>
              </a:solidFill>
              <a:latin typeface="Calibri"/>
              <a:ea typeface="宋体"/>
            </a:endParaRPr>
          </a:p>
        </p:txBody>
      </p:sp>
      <p:sp>
        <p:nvSpPr>
          <p:cNvPr id="17" name="Rectangle 3"/>
          <p:cNvSpPr txBox="1">
            <a:spLocks noChangeArrowheads="1"/>
          </p:cNvSpPr>
          <p:nvPr/>
        </p:nvSpPr>
        <p:spPr bwMode="auto">
          <a:xfrm>
            <a:off x="1805610" y="2506486"/>
            <a:ext cx="4967288" cy="5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66CC"/>
              </a:buClr>
              <a:buFont typeface="Wingdings" pitchFamily="2" charset="2"/>
              <a:buNone/>
              <a:defRPr kumimoji="1" sz="3600">
                <a:solidFill>
                  <a:schemeClr val="tx1"/>
                </a:solidFill>
                <a:latin typeface="+mn-lt"/>
                <a:ea typeface="+mn-ea"/>
                <a:cs typeface="+mn-cs"/>
              </a:defRPr>
            </a:lvl1pPr>
            <a:lvl2pPr marL="742950" indent="-285750" algn="l" rtl="0" eaLnBrk="0" fontAlgn="base" hangingPunct="0">
              <a:spcBef>
                <a:spcPct val="20000"/>
              </a:spcBef>
              <a:spcAft>
                <a:spcPct val="0"/>
              </a:spcAft>
              <a:buClr>
                <a:srgbClr val="6699FF"/>
              </a:buClr>
              <a:buSzPct val="80000"/>
              <a:buFont typeface="Wingdings" pitchFamily="2" charset="2"/>
              <a:buChar char="q"/>
              <a:defRPr kumimoji="1" sz="32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0000"/>
              <a:buFont typeface="Wingdings" pitchFamily="2" charset="2"/>
              <a:buChar char="p"/>
              <a:defRPr kumimoji="1" sz="28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2" indent="0" algn="ctr" eaLnBrk="1" hangingPunct="1">
              <a:lnSpc>
                <a:spcPct val="100000"/>
              </a:lnSpc>
              <a:buFont typeface="Wingdings" pitchFamily="2" charset="2"/>
              <a:buNone/>
            </a:pPr>
            <a:r>
              <a:rPr kumimoji="0" lang="en-US" altLang="zh-CN" sz="2000" b="1" kern="1200" dirty="0" smtClean="0">
                <a:solidFill>
                  <a:schemeClr val="accent6">
                    <a:lumMod val="75000"/>
                  </a:schemeClr>
                </a:solidFill>
                <a:latin typeface="Calibri"/>
                <a:ea typeface="宋体"/>
                <a:cs typeface="+mn-cs"/>
              </a:rPr>
              <a:t>Chaofeng Pan, Xianbin Cao, DapengWu</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stretch>
            <a:fillRect/>
          </a:stretch>
        </p:blipFill>
        <p:spPr>
          <a:xfrm>
            <a:off x="4622995" y="4800971"/>
            <a:ext cx="2261352" cy="428229"/>
          </a:xfrm>
          <a:prstGeom prst="rect">
            <a:avLst/>
          </a:prstGeom>
        </p:spPr>
      </p:pic>
      <p:sp>
        <p:nvSpPr>
          <p:cNvPr id="8" name="TextBox 62"/>
          <p:cNvSpPr txBox="1">
            <a:spLocks noChangeArrowheads="1"/>
          </p:cNvSpPr>
          <p:nvPr/>
        </p:nvSpPr>
        <p:spPr bwMode="auto">
          <a:xfrm>
            <a:off x="428596" y="1333200"/>
            <a:ext cx="7234144" cy="456535"/>
          </a:xfrm>
          <a:prstGeom prst="rect">
            <a:avLst/>
          </a:prstGeom>
          <a:noFill/>
          <a:ln w="9525">
            <a:noFill/>
            <a:miter lim="800000"/>
            <a:headEnd/>
            <a:tailEnd/>
          </a:ln>
        </p:spPr>
        <p:txBody>
          <a:bodyPr wrap="square">
            <a:spAutoFit/>
          </a:bodyPr>
          <a:lstStyle/>
          <a:p>
            <a:pPr eaLnBrk="1" fontAlgn="auto" hangingPunct="1">
              <a:spcBef>
                <a:spcPts val="0"/>
              </a:spcBef>
              <a:spcAft>
                <a:spcPts val="0"/>
              </a:spcAft>
              <a:buFont typeface="Wingdings" pitchFamily="2" charset="2"/>
              <a:buChar char="n"/>
            </a:pPr>
            <a:r>
              <a:rPr kumimoji="0" lang="en-US" altLang="zh-CN" sz="1800" b="1" kern="0" dirty="0">
                <a:solidFill>
                  <a:srgbClr val="1F497D"/>
                </a:solidFill>
              </a:rPr>
              <a:t>  Edge feature detect algorithm</a:t>
            </a:r>
          </a:p>
        </p:txBody>
      </p:sp>
      <p:cxnSp>
        <p:nvCxnSpPr>
          <p:cNvPr id="9" name="直接连接符 8"/>
          <p:cNvCxnSpPr/>
          <p:nvPr/>
        </p:nvCxnSpPr>
        <p:spPr>
          <a:xfrm>
            <a:off x="4500562" y="2362200"/>
            <a:ext cx="0" cy="449580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571736" y="1844824"/>
            <a:ext cx="3786214" cy="583273"/>
          </a:xfrm>
          <a:prstGeom prst="rect">
            <a:avLst/>
          </a:prstGeom>
          <a:solidFill>
            <a:srgbClr val="1F497D">
              <a:lumMod val="60000"/>
              <a:lumOff val="40000"/>
            </a:srgbClr>
          </a:solidFill>
          <a:ln w="3175" cap="flat" cmpd="sng" algn="ctr">
            <a:solidFill>
              <a:srgbClr val="D7D7D7"/>
            </a:solidFill>
            <a:prstDash val="solid"/>
          </a:ln>
          <a:effectLst/>
        </p:spPr>
        <p:txBody>
          <a:bodyPr anchor="ctr"/>
          <a:lstStyle/>
          <a:p>
            <a:pPr algn="ctr" eaLnBrk="1" fontAlgn="auto" hangingPunct="1">
              <a:lnSpc>
                <a:spcPct val="100000"/>
              </a:lnSpc>
              <a:spcBef>
                <a:spcPts val="0"/>
              </a:spcBef>
              <a:spcAft>
                <a:spcPts val="0"/>
              </a:spcAft>
              <a:buNone/>
              <a:defRPr/>
            </a:pPr>
            <a:r>
              <a:rPr kumimoji="0" lang="en-US" altLang="zh-CN" sz="2000" b="1" kern="0" dirty="0" smtClean="0">
                <a:solidFill>
                  <a:schemeClr val="bg1"/>
                </a:solidFill>
              </a:rPr>
              <a:t>Input Image </a:t>
            </a:r>
            <a:r>
              <a:rPr kumimoji="0" lang="en-US" altLang="zh-CN" sz="2000" b="1" kern="0" dirty="0" smtClean="0">
                <a:solidFill>
                  <a:schemeClr val="bg1"/>
                </a:solidFill>
                <a:latin typeface="仿宋" panose="02010609060101010101" pitchFamily="49" charset="-122"/>
                <a:ea typeface="仿宋" panose="02010609060101010101" pitchFamily="49" charset="-122"/>
              </a:rPr>
              <a:t>I</a:t>
            </a:r>
            <a:endParaRPr kumimoji="0" lang="en-US" altLang="zh-CN" sz="2000" b="1" kern="0" dirty="0">
              <a:solidFill>
                <a:schemeClr val="bg1"/>
              </a:solidFill>
            </a:endParaRPr>
          </a:p>
        </p:txBody>
      </p:sp>
      <p:sp>
        <p:nvSpPr>
          <p:cNvPr id="15" name="矩形 14"/>
          <p:cNvSpPr/>
          <p:nvPr/>
        </p:nvSpPr>
        <p:spPr>
          <a:xfrm>
            <a:off x="2560701" y="2927370"/>
            <a:ext cx="3780403" cy="715944"/>
          </a:xfrm>
          <a:prstGeom prst="rect">
            <a:avLst/>
          </a:prstGeom>
          <a:solidFill>
            <a:srgbClr val="1F497D">
              <a:lumMod val="60000"/>
              <a:lumOff val="40000"/>
            </a:srgbClr>
          </a:solidFill>
          <a:ln w="3175" cap="flat" cmpd="sng" algn="ctr">
            <a:solidFill>
              <a:srgbClr val="D7D7D7"/>
            </a:solidFill>
            <a:prstDash val="solid"/>
          </a:ln>
          <a:effectLst/>
        </p:spPr>
        <p:txBody>
          <a:bodyPr anchor="ctr"/>
          <a:lstStyle/>
          <a:p>
            <a:pPr algn="ctr" eaLnBrk="1" fontAlgn="auto" hangingPunct="1">
              <a:lnSpc>
                <a:spcPct val="100000"/>
              </a:lnSpc>
              <a:spcBef>
                <a:spcPts val="0"/>
              </a:spcBef>
              <a:spcAft>
                <a:spcPts val="0"/>
              </a:spcAft>
              <a:buNone/>
              <a:defRPr/>
            </a:pPr>
            <a:r>
              <a:rPr kumimoji="0" lang="en-US" altLang="zh-CN" sz="2000" b="1" kern="0" dirty="0">
                <a:solidFill>
                  <a:schemeClr val="bg1"/>
                </a:solidFill>
              </a:rPr>
              <a:t>T</a:t>
            </a:r>
            <a:r>
              <a:rPr kumimoji="0" lang="en-US" altLang="zh-CN" sz="2000" b="1" kern="0" dirty="0" smtClean="0">
                <a:solidFill>
                  <a:schemeClr val="bg1"/>
                </a:solidFill>
              </a:rPr>
              <a:t>he filter Gi </a:t>
            </a:r>
            <a:r>
              <a:rPr kumimoji="0" lang="en-US" altLang="zh-CN" sz="2000" b="1" kern="0" dirty="0">
                <a:solidFill>
                  <a:schemeClr val="bg1"/>
                </a:solidFill>
              </a:rPr>
              <a:t>in the direction </a:t>
            </a:r>
            <a:r>
              <a:rPr kumimoji="0" lang="en-US" altLang="zh-CN" sz="2000" b="1" kern="0" dirty="0" smtClean="0">
                <a:solidFill>
                  <a:schemeClr val="bg1"/>
                </a:solidFill>
              </a:rPr>
              <a:t>of </a:t>
            </a:r>
            <a:r>
              <a:rPr kumimoji="0" lang="el-GR" altLang="zh-CN" sz="2000" b="1" kern="0" spc="-150" dirty="0" smtClean="0">
                <a:solidFill>
                  <a:schemeClr val="bg1"/>
                </a:solidFill>
              </a:rPr>
              <a:t>θ</a:t>
            </a:r>
            <a:r>
              <a:rPr kumimoji="0" lang="en-US" altLang="zh-CN" sz="2000" b="1" kern="0" spc="-150" dirty="0" smtClean="0">
                <a:solidFill>
                  <a:schemeClr val="bg1"/>
                </a:solidFill>
              </a:rPr>
              <a:t> </a:t>
            </a:r>
            <a:r>
              <a:rPr kumimoji="0" lang="en-US" altLang="zh-CN" sz="1600" b="1" kern="0" spc="-150" dirty="0" smtClean="0">
                <a:solidFill>
                  <a:schemeClr val="bg1"/>
                </a:solidFill>
              </a:rPr>
              <a:t>i</a:t>
            </a:r>
            <a:r>
              <a:rPr kumimoji="0" lang="en-US" altLang="zh-CN" sz="2000" b="1" kern="0" spc="-150" dirty="0" smtClean="0">
                <a:solidFill>
                  <a:schemeClr val="bg1"/>
                </a:solidFill>
              </a:rPr>
              <a:t> </a:t>
            </a:r>
            <a:endParaRPr kumimoji="0" lang="en-US" altLang="zh-CN" sz="2000" b="1" kern="0" spc="-150" dirty="0">
              <a:solidFill>
                <a:schemeClr val="bg1"/>
              </a:solidFill>
            </a:endParaRPr>
          </a:p>
        </p:txBody>
      </p:sp>
      <p:sp>
        <p:nvSpPr>
          <p:cNvPr id="16" name="矩形 15"/>
          <p:cNvSpPr/>
          <p:nvPr/>
        </p:nvSpPr>
        <p:spPr>
          <a:xfrm>
            <a:off x="2840642" y="4143379"/>
            <a:ext cx="3286148" cy="642942"/>
          </a:xfrm>
          <a:prstGeom prst="rect">
            <a:avLst/>
          </a:prstGeom>
          <a:solidFill>
            <a:srgbClr val="003399"/>
          </a:solidFill>
          <a:ln w="25400" cap="flat" cmpd="sng" algn="ctr">
            <a:noFill/>
            <a:prstDash val="solid"/>
          </a:ln>
          <a:effectLst/>
          <a:scene3d>
            <a:camera prst="orthographicFront"/>
            <a:lightRig rig="threePt" dir="t"/>
          </a:scene3d>
          <a:sp3d>
            <a:bevelB w="165100" prst="coolSlant"/>
          </a:sp3d>
        </p:spPr>
        <p:txBody>
          <a:bodyPr anchor="ctr"/>
          <a:lstStyle/>
          <a:p>
            <a:pPr algn="ctr" eaLnBrk="1" fontAlgn="auto" hangingPunct="1">
              <a:lnSpc>
                <a:spcPct val="100000"/>
              </a:lnSpc>
              <a:spcBef>
                <a:spcPts val="0"/>
              </a:spcBef>
              <a:spcAft>
                <a:spcPts val="0"/>
              </a:spcAft>
              <a:buNone/>
              <a:defRPr/>
            </a:pPr>
            <a:r>
              <a:rPr kumimoji="0" lang="en-US" altLang="zh-CN" sz="2000" b="1" kern="0" dirty="0" smtClean="0">
                <a:solidFill>
                  <a:schemeClr val="bg1"/>
                </a:solidFill>
              </a:rPr>
              <a:t>Sub </a:t>
            </a:r>
            <a:r>
              <a:rPr kumimoji="0" lang="en-US" altLang="zh-CN" sz="2000" b="1" kern="0" dirty="0">
                <a:solidFill>
                  <a:schemeClr val="bg1"/>
                </a:solidFill>
              </a:rPr>
              <a:t>edge feature </a:t>
            </a:r>
            <a:r>
              <a:rPr kumimoji="0" lang="en-US" altLang="zh-CN" sz="2000" b="1" kern="0" dirty="0" smtClean="0">
                <a:solidFill>
                  <a:schemeClr val="bg1"/>
                </a:solidFill>
              </a:rPr>
              <a:t>map </a:t>
            </a:r>
            <a:r>
              <a:rPr kumimoji="0" lang="en-US" altLang="zh-CN" sz="2000" b="1" kern="0" dirty="0" smtClean="0">
                <a:solidFill>
                  <a:schemeClr val="bg1"/>
                </a:solidFill>
                <a:latin typeface="仿宋" panose="02010609060101010101" pitchFamily="49" charset="-122"/>
                <a:ea typeface="仿宋" panose="02010609060101010101" pitchFamily="49" charset="-122"/>
              </a:rPr>
              <a:t>I</a:t>
            </a:r>
            <a:r>
              <a:rPr kumimoji="0" lang="en-US" altLang="zh-CN" sz="1400" b="1" kern="0" spc="-150" dirty="0" smtClean="0">
                <a:solidFill>
                  <a:schemeClr val="bg1"/>
                </a:solidFill>
              </a:rPr>
              <a:t>i</a:t>
            </a:r>
            <a:endParaRPr kumimoji="0" lang="zh-CN" altLang="en-US" sz="1400" b="1" kern="0" dirty="0">
              <a:solidFill>
                <a:schemeClr val="bg1"/>
              </a:solidFill>
            </a:endParaRPr>
          </a:p>
        </p:txBody>
      </p:sp>
      <p:sp>
        <p:nvSpPr>
          <p:cNvPr id="18" name="矩形 17"/>
          <p:cNvSpPr/>
          <p:nvPr/>
        </p:nvSpPr>
        <p:spPr>
          <a:xfrm>
            <a:off x="2599032" y="5286387"/>
            <a:ext cx="3786214" cy="857256"/>
          </a:xfrm>
          <a:prstGeom prst="rect">
            <a:avLst/>
          </a:prstGeom>
          <a:solidFill>
            <a:srgbClr val="1F497D">
              <a:lumMod val="60000"/>
              <a:lumOff val="40000"/>
            </a:srgbClr>
          </a:solidFill>
          <a:ln w="3175" cap="flat" cmpd="sng" algn="ctr">
            <a:solidFill>
              <a:srgbClr val="D7D7D7"/>
            </a:solidFill>
            <a:prstDash val="solid"/>
          </a:ln>
          <a:effectLst/>
        </p:spPr>
        <p:txBody>
          <a:bodyPr anchor="ctr"/>
          <a:lstStyle/>
          <a:p>
            <a:pPr algn="ctr" eaLnBrk="1" fontAlgn="auto" hangingPunct="1">
              <a:lnSpc>
                <a:spcPct val="100000"/>
              </a:lnSpc>
              <a:spcBef>
                <a:spcPts val="0"/>
              </a:spcBef>
              <a:spcAft>
                <a:spcPts val="0"/>
              </a:spcAft>
              <a:buNone/>
              <a:defRPr/>
            </a:pPr>
            <a:r>
              <a:rPr kumimoji="0" lang="en-US" altLang="zh-CN" sz="2000" b="1" kern="0" dirty="0">
                <a:solidFill>
                  <a:schemeClr val="bg1"/>
                </a:solidFill>
              </a:rPr>
              <a:t>The iterative calculations</a:t>
            </a:r>
            <a:r>
              <a:rPr kumimoji="0" lang="en-US" altLang="zh-CN" sz="2000" b="1" kern="0" dirty="0" smtClean="0">
                <a:solidFill>
                  <a:schemeClr val="bg1"/>
                </a:solidFill>
              </a:rPr>
              <a:t>  E</a:t>
            </a:r>
            <a:r>
              <a:rPr kumimoji="0" lang="en-US" altLang="zh-CN" sz="1100" b="1" kern="0" dirty="0" smtClean="0">
                <a:solidFill>
                  <a:schemeClr val="bg1"/>
                </a:solidFill>
              </a:rPr>
              <a:t>i</a:t>
            </a:r>
            <a:endParaRPr kumimoji="0" lang="zh-CN" altLang="en-US" sz="1400" b="1" kern="0" dirty="0">
              <a:solidFill>
                <a:schemeClr val="bg1"/>
              </a:solidFill>
            </a:endParaRPr>
          </a:p>
        </p:txBody>
      </p:sp>
      <p:pic>
        <p:nvPicPr>
          <p:cNvPr id="19" name="图片 41" descr="cloud.png"/>
          <p:cNvPicPr>
            <a:picLocks noChangeAspect="1"/>
          </p:cNvPicPr>
          <p:nvPr/>
        </p:nvPicPr>
        <p:blipFill>
          <a:blip r:embed="rId4" cstate="print"/>
          <a:srcRect/>
          <a:stretch>
            <a:fillRect/>
          </a:stretch>
        </p:blipFill>
        <p:spPr bwMode="auto">
          <a:xfrm>
            <a:off x="4929190" y="6210319"/>
            <a:ext cx="1214446" cy="529640"/>
          </a:xfrm>
          <a:prstGeom prst="rect">
            <a:avLst/>
          </a:prstGeom>
          <a:noFill/>
          <a:ln w="9525">
            <a:noFill/>
            <a:miter lim="800000"/>
            <a:headEnd/>
            <a:tailEnd/>
          </a:ln>
        </p:spPr>
      </p:pic>
      <p:cxnSp>
        <p:nvCxnSpPr>
          <p:cNvPr id="21" name="直接连接符 20"/>
          <p:cNvCxnSpPr/>
          <p:nvPr/>
        </p:nvCxnSpPr>
        <p:spPr>
          <a:xfrm flipH="1" flipV="1">
            <a:off x="4481913" y="2428097"/>
            <a:ext cx="18079" cy="499272"/>
          </a:xfrm>
          <a:prstGeom prst="line">
            <a:avLst/>
          </a:prstGeom>
          <a:noFill/>
          <a:ln w="101600" cap="flat" cmpd="sng" algn="ctr">
            <a:solidFill>
              <a:srgbClr val="FF6600"/>
            </a:solidFill>
            <a:prstDash val="solid"/>
            <a:headEnd type="triangle"/>
          </a:ln>
          <a:effectLst/>
        </p:spPr>
      </p:cxnSp>
      <p:cxnSp>
        <p:nvCxnSpPr>
          <p:cNvPr id="27" name="直接连接符 26"/>
          <p:cNvCxnSpPr/>
          <p:nvPr/>
        </p:nvCxnSpPr>
        <p:spPr>
          <a:xfrm rot="5400000" flipH="1" flipV="1">
            <a:off x="4249165" y="3893346"/>
            <a:ext cx="500066" cy="1588"/>
          </a:xfrm>
          <a:prstGeom prst="line">
            <a:avLst/>
          </a:prstGeom>
          <a:noFill/>
          <a:ln w="101600" cap="flat" cmpd="sng" algn="ctr">
            <a:solidFill>
              <a:srgbClr val="FF6600"/>
            </a:solidFill>
            <a:prstDash val="solid"/>
            <a:headEnd type="triangle"/>
          </a:ln>
          <a:effectLst/>
        </p:spPr>
      </p:cxnSp>
      <p:cxnSp>
        <p:nvCxnSpPr>
          <p:cNvPr id="28" name="直接连接符 27"/>
          <p:cNvCxnSpPr>
            <a:stCxn id="18" idx="0"/>
            <a:endCxn id="16" idx="2"/>
          </p:cNvCxnSpPr>
          <p:nvPr/>
        </p:nvCxnSpPr>
        <p:spPr>
          <a:xfrm rot="16200000" flipV="1">
            <a:off x="4237895" y="5032142"/>
            <a:ext cx="500066" cy="8423"/>
          </a:xfrm>
          <a:prstGeom prst="line">
            <a:avLst/>
          </a:prstGeom>
          <a:noFill/>
          <a:ln w="101600" cap="flat" cmpd="sng" algn="ctr">
            <a:solidFill>
              <a:srgbClr val="FF6600"/>
            </a:solidFill>
            <a:prstDash val="solid"/>
            <a:headEnd type="triangle"/>
          </a:ln>
          <a:effectLst/>
        </p:spPr>
      </p:cxnSp>
      <p:cxnSp>
        <p:nvCxnSpPr>
          <p:cNvPr id="30" name="形状 29"/>
          <p:cNvCxnSpPr>
            <a:stCxn id="18" idx="2"/>
            <a:endCxn id="15" idx="1"/>
          </p:cNvCxnSpPr>
          <p:nvPr/>
        </p:nvCxnSpPr>
        <p:spPr bwMode="auto">
          <a:xfrm rot="5400000" flipH="1">
            <a:off x="2097269" y="3748774"/>
            <a:ext cx="2858301" cy="1931438"/>
          </a:xfrm>
          <a:prstGeom prst="bentConnector4">
            <a:avLst>
              <a:gd name="adj1" fmla="val -7998"/>
              <a:gd name="adj2" fmla="val 160425"/>
            </a:avLst>
          </a:prstGeom>
          <a:noFill/>
          <a:ln w="101600" cap="flat" cmpd="sng" algn="ctr">
            <a:solidFill>
              <a:srgbClr val="FF6600"/>
            </a:solidFill>
            <a:prstDash val="solid"/>
            <a:headEnd type="none" w="med" len="med"/>
            <a:tailEnd type="triangle" w="med" len="med"/>
          </a:ln>
          <a:effectLst/>
        </p:spPr>
      </p:cxnSp>
      <p:cxnSp>
        <p:nvCxnSpPr>
          <p:cNvPr id="31" name="形状 30"/>
          <p:cNvCxnSpPr>
            <a:stCxn id="18" idx="3"/>
            <a:endCxn id="19" idx="3"/>
          </p:cNvCxnSpPr>
          <p:nvPr/>
        </p:nvCxnSpPr>
        <p:spPr bwMode="auto">
          <a:xfrm flipH="1">
            <a:off x="6143636" y="5715015"/>
            <a:ext cx="241610" cy="760124"/>
          </a:xfrm>
          <a:prstGeom prst="bentConnector3">
            <a:avLst>
              <a:gd name="adj1" fmla="val -94615"/>
            </a:avLst>
          </a:prstGeom>
          <a:noFill/>
          <a:ln w="101600" cap="flat" cmpd="sng" algn="ctr">
            <a:solidFill>
              <a:srgbClr val="FF6600"/>
            </a:solidFill>
            <a:prstDash val="solid"/>
            <a:headEnd type="none" w="med" len="med"/>
            <a:tailEnd type="triangle" w="med" len="med"/>
          </a:ln>
          <a:effectLst/>
        </p:spPr>
      </p:cxnSp>
      <p:sp>
        <p:nvSpPr>
          <p:cNvPr id="46" name="矩形 45"/>
          <p:cNvSpPr/>
          <p:nvPr/>
        </p:nvSpPr>
        <p:spPr>
          <a:xfrm>
            <a:off x="5076056" y="6237312"/>
            <a:ext cx="1143008" cy="416011"/>
          </a:xfrm>
          <a:prstGeom prst="rect">
            <a:avLst/>
          </a:prstGeom>
        </p:spPr>
        <p:txBody>
          <a:bodyPr wrap="square">
            <a:spAutoFit/>
          </a:bodyPr>
          <a:lstStyle/>
          <a:p>
            <a:pPr>
              <a:buNone/>
            </a:pPr>
            <a:r>
              <a:rPr kumimoji="0" lang="en-US" altLang="zh-CN" sz="1400" b="1" kern="0" dirty="0">
                <a:solidFill>
                  <a:srgbClr val="1F497D"/>
                </a:solidFill>
              </a:rPr>
              <a:t> </a:t>
            </a:r>
            <a:r>
              <a:rPr kumimoji="0" lang="en-US" altLang="zh-CN" sz="1400" b="1" kern="0" dirty="0" smtClean="0">
                <a:solidFill>
                  <a:srgbClr val="1F497D"/>
                </a:solidFill>
              </a:rPr>
              <a:t>    </a:t>
            </a:r>
            <a:r>
              <a:rPr kumimoji="0" lang="en-US" altLang="zh-CN" sz="1600" b="1" kern="0" dirty="0" smtClean="0">
                <a:solidFill>
                  <a:srgbClr val="1F497D"/>
                </a:solidFill>
              </a:rPr>
              <a:t>E</a:t>
            </a:r>
            <a:r>
              <a:rPr kumimoji="0" lang="en-US" altLang="zh-CN" sz="1100" b="1" kern="0" dirty="0" smtClean="0">
                <a:solidFill>
                  <a:srgbClr val="1F497D"/>
                </a:solidFill>
              </a:rPr>
              <a:t>M</a:t>
            </a:r>
            <a:endParaRPr kumimoji="0" lang="zh-CN" altLang="en-US" sz="1100" b="1" kern="0" dirty="0">
              <a:solidFill>
                <a:srgbClr val="1F497D"/>
              </a:solidFill>
            </a:endParaRPr>
          </a:p>
        </p:txBody>
      </p:sp>
      <p:sp>
        <p:nvSpPr>
          <p:cNvPr id="50" name="灯片编号占位符 3"/>
          <p:cNvSpPr>
            <a:spLocks noGrp="1"/>
          </p:cNvSpPr>
          <p:nvPr>
            <p:ph type="sldNum" sz="quarter" idx="10"/>
          </p:nvPr>
        </p:nvSpPr>
        <p:spPr>
          <a:xfrm>
            <a:off x="8434422" y="6357958"/>
            <a:ext cx="1066800" cy="554063"/>
          </a:xfrm>
        </p:spPr>
        <p:txBody>
          <a:bodyPr/>
          <a:lstStyle/>
          <a:p>
            <a:pPr>
              <a:buNone/>
              <a:defRPr/>
            </a:pPr>
            <a:fld id="{0DF8B952-E67C-4128-9A6F-E06F4F376A8F}" type="slidenum">
              <a:rPr lang="zh-CN" altLang="en-US" sz="1400" smtClean="0"/>
              <a:pPr>
                <a:buNone/>
                <a:defRPr/>
              </a:pPr>
              <a:t>10</a:t>
            </a:fld>
            <a:endParaRPr lang="en-US" altLang="zh-CN" sz="1400" dirty="0"/>
          </a:p>
        </p:txBody>
      </p:sp>
      <p:sp>
        <p:nvSpPr>
          <p:cNvPr id="17" name="标题 1"/>
          <p:cNvSpPr txBox="1">
            <a:spLocks/>
          </p:cNvSpPr>
          <p:nvPr/>
        </p:nvSpPr>
        <p:spPr>
          <a:xfrm>
            <a:off x="285720" y="351392"/>
            <a:ext cx="6598627" cy="557328"/>
          </a:xfrm>
          <a:prstGeom prst="rect">
            <a:avLst/>
          </a:prstGeom>
        </p:spPr>
        <p:txBody>
          <a:bodyPr/>
          <a:lst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2pPr>
            <a:lvl3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3pPr>
            <a:lvl4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4pPr>
            <a:lvl5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5pPr>
            <a:lvl6pPr marL="457200" algn="l" rtl="0" fontAlgn="base">
              <a:spcBef>
                <a:spcPct val="0"/>
              </a:spcBef>
              <a:spcAft>
                <a:spcPct val="0"/>
              </a:spcAft>
              <a:defRPr kumimoji="1" sz="3600">
                <a:solidFill>
                  <a:schemeClr val="bg1"/>
                </a:solidFill>
                <a:latin typeface="Times New Roman" pitchFamily="18" charset="0"/>
                <a:ea typeface="黑体" pitchFamily="2" charset="-122"/>
              </a:defRPr>
            </a:lvl6pPr>
            <a:lvl7pPr marL="914400" algn="l" rtl="0" fontAlgn="base">
              <a:spcBef>
                <a:spcPct val="0"/>
              </a:spcBef>
              <a:spcAft>
                <a:spcPct val="0"/>
              </a:spcAft>
              <a:defRPr kumimoji="1" sz="3600">
                <a:solidFill>
                  <a:schemeClr val="bg1"/>
                </a:solidFill>
                <a:latin typeface="Times New Roman" pitchFamily="18" charset="0"/>
                <a:ea typeface="黑体" pitchFamily="2" charset="-122"/>
              </a:defRPr>
            </a:lvl7pPr>
            <a:lvl8pPr marL="1371600" algn="l" rtl="0" fontAlgn="base">
              <a:spcBef>
                <a:spcPct val="0"/>
              </a:spcBef>
              <a:spcAft>
                <a:spcPct val="0"/>
              </a:spcAft>
              <a:defRPr kumimoji="1" sz="3600">
                <a:solidFill>
                  <a:schemeClr val="bg1"/>
                </a:solidFill>
                <a:latin typeface="Times New Roman" pitchFamily="18" charset="0"/>
                <a:ea typeface="黑体" pitchFamily="2" charset="-122"/>
              </a:defRPr>
            </a:lvl8pPr>
            <a:lvl9pPr marL="1828800" algn="l" rtl="0" fontAlgn="base">
              <a:spcBef>
                <a:spcPct val="0"/>
              </a:spcBef>
              <a:spcAft>
                <a:spcPct val="0"/>
              </a:spcAft>
              <a:defRPr kumimoji="1" sz="3600">
                <a:solidFill>
                  <a:schemeClr val="bg1"/>
                </a:solidFill>
                <a:latin typeface="Times New Roman" pitchFamily="18" charset="0"/>
                <a:ea typeface="黑体" pitchFamily="2" charset="-122"/>
              </a:defRPr>
            </a:lvl9pPr>
          </a:lstStyle>
          <a:p>
            <a:pPr>
              <a:lnSpc>
                <a:spcPct val="100000"/>
              </a:lnSpc>
              <a:buNone/>
            </a:pPr>
            <a:r>
              <a:rPr lang="en-US" altLang="zh-CN" sz="2400" b="1" i="1" dirty="0">
                <a:solidFill>
                  <a:schemeClr val="lt1"/>
                </a:solidFill>
                <a:latin typeface="Arial" pitchFamily="34" charset="0"/>
                <a:ea typeface="黑体" pitchFamily="49" charset="-122"/>
                <a:cs typeface="+mn-cs"/>
              </a:rPr>
              <a:t>2. Edge feature map generating </a:t>
            </a:r>
            <a:r>
              <a:rPr lang="en-US" altLang="zh-CN" sz="2400" b="1" i="1" dirty="0" smtClean="0">
                <a:solidFill>
                  <a:schemeClr val="lt1"/>
                </a:solidFill>
                <a:latin typeface="Arial" pitchFamily="34" charset="0"/>
                <a:ea typeface="黑体" pitchFamily="49" charset="-122"/>
                <a:cs typeface="+mn-cs"/>
              </a:rPr>
              <a:t>strategy</a:t>
            </a:r>
            <a:endParaRPr lang="zh-CN" altLang="en-US" kern="0" dirty="0">
              <a:latin typeface="+mn-lt"/>
            </a:endParaRPr>
          </a:p>
        </p:txBody>
      </p:sp>
      <p:pic>
        <p:nvPicPr>
          <p:cNvPr id="22" name="图片 21"/>
          <p:cNvPicPr>
            <a:picLocks noChangeAspect="1"/>
          </p:cNvPicPr>
          <p:nvPr/>
        </p:nvPicPr>
        <p:blipFill>
          <a:blip r:embed="rId5"/>
          <a:stretch>
            <a:fillRect/>
          </a:stretch>
        </p:blipFill>
        <p:spPr>
          <a:xfrm>
            <a:off x="4723117" y="3775874"/>
            <a:ext cx="1001011" cy="273781"/>
          </a:xfrm>
          <a:prstGeom prst="rect">
            <a:avLst/>
          </a:prstGeom>
        </p:spPr>
      </p:pic>
      <p:sp>
        <p:nvSpPr>
          <p:cNvPr id="23" name="圆角矩形 22"/>
          <p:cNvSpPr/>
          <p:nvPr/>
        </p:nvSpPr>
        <p:spPr bwMode="auto">
          <a:xfrm>
            <a:off x="1031423" y="4456137"/>
            <a:ext cx="691579" cy="864096"/>
          </a:xfrm>
          <a:prstGeom prst="roundRect">
            <a:avLst/>
          </a:prstGeom>
          <a:solidFill>
            <a:schemeClr val="bg1"/>
          </a:solidFill>
          <a:ln w="57150" algn="ctr">
            <a:solidFill>
              <a:srgbClr val="FF6600"/>
            </a:solidFill>
            <a:miter lim="800000"/>
            <a:headEnd/>
            <a:tailEnd/>
          </a:ln>
          <a:effectLst>
            <a:outerShdw dist="20000" dir="5400000" rotWithShape="0">
              <a:srgbClr val="000000">
                <a:alpha val="37999"/>
              </a:srgbClr>
            </a:outerShdw>
          </a:effectLst>
        </p:spPr>
        <p:txBody>
          <a:bodyPr wrap="none" rtlCol="0" anchor="ctr"/>
          <a:lstStyle/>
          <a:p>
            <a:pPr algn="ctr">
              <a:buNone/>
            </a:pPr>
            <a:r>
              <a:rPr lang="en-US" altLang="zh-CN" sz="1200" b="1" dirty="0" smtClean="0"/>
              <a:t>Next </a:t>
            </a:r>
          </a:p>
          <a:p>
            <a:pPr algn="ctr">
              <a:buNone/>
            </a:pPr>
            <a:r>
              <a:rPr lang="en-US" altLang="zh-CN" sz="1200" b="1" dirty="0" smtClean="0"/>
              <a:t>round</a:t>
            </a:r>
            <a:endParaRPr lang="en-US" altLang="zh-CN" sz="1200" b="1" dirty="0"/>
          </a:p>
        </p:txBody>
      </p:sp>
      <p:pic>
        <p:nvPicPr>
          <p:cNvPr id="32" name="图片 31"/>
          <p:cNvPicPr>
            <a:picLocks noChangeAspect="1"/>
          </p:cNvPicPr>
          <p:nvPr/>
        </p:nvPicPr>
        <p:blipFill>
          <a:blip r:embed="rId6"/>
          <a:stretch>
            <a:fillRect/>
          </a:stretch>
        </p:blipFill>
        <p:spPr>
          <a:xfrm>
            <a:off x="4759954" y="2557421"/>
            <a:ext cx="1581150" cy="276225"/>
          </a:xfrm>
          <a:prstGeom prst="rect">
            <a:avLst/>
          </a:prstGeom>
        </p:spPr>
      </p:pic>
    </p:spTree>
    <p:extLst>
      <p:ext uri="{BB962C8B-B14F-4D97-AF65-F5344CB8AC3E}">
        <p14:creationId xmlns:p14="http://schemas.microsoft.com/office/powerpoint/2010/main" val="2198715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a:spLocks/>
          </p:cNvSpPr>
          <p:nvPr/>
        </p:nvSpPr>
        <p:spPr>
          <a:xfrm>
            <a:off x="285720" y="351392"/>
            <a:ext cx="6598627" cy="557328"/>
          </a:xfrm>
          <a:prstGeom prst="rect">
            <a:avLst/>
          </a:prstGeom>
        </p:spPr>
        <p:txBody>
          <a:bodyPr/>
          <a:lst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2pPr>
            <a:lvl3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3pPr>
            <a:lvl4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4pPr>
            <a:lvl5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5pPr>
            <a:lvl6pPr marL="457200" algn="l" rtl="0" fontAlgn="base">
              <a:spcBef>
                <a:spcPct val="0"/>
              </a:spcBef>
              <a:spcAft>
                <a:spcPct val="0"/>
              </a:spcAft>
              <a:defRPr kumimoji="1" sz="3600">
                <a:solidFill>
                  <a:schemeClr val="bg1"/>
                </a:solidFill>
                <a:latin typeface="Times New Roman" pitchFamily="18" charset="0"/>
                <a:ea typeface="黑体" pitchFamily="2" charset="-122"/>
              </a:defRPr>
            </a:lvl6pPr>
            <a:lvl7pPr marL="914400" algn="l" rtl="0" fontAlgn="base">
              <a:spcBef>
                <a:spcPct val="0"/>
              </a:spcBef>
              <a:spcAft>
                <a:spcPct val="0"/>
              </a:spcAft>
              <a:defRPr kumimoji="1" sz="3600">
                <a:solidFill>
                  <a:schemeClr val="bg1"/>
                </a:solidFill>
                <a:latin typeface="Times New Roman" pitchFamily="18" charset="0"/>
                <a:ea typeface="黑体" pitchFamily="2" charset="-122"/>
              </a:defRPr>
            </a:lvl7pPr>
            <a:lvl8pPr marL="1371600" algn="l" rtl="0" fontAlgn="base">
              <a:spcBef>
                <a:spcPct val="0"/>
              </a:spcBef>
              <a:spcAft>
                <a:spcPct val="0"/>
              </a:spcAft>
              <a:defRPr kumimoji="1" sz="3600">
                <a:solidFill>
                  <a:schemeClr val="bg1"/>
                </a:solidFill>
                <a:latin typeface="Times New Roman" pitchFamily="18" charset="0"/>
                <a:ea typeface="黑体" pitchFamily="2" charset="-122"/>
              </a:defRPr>
            </a:lvl8pPr>
            <a:lvl9pPr marL="1828800" algn="l" rtl="0" fontAlgn="base">
              <a:spcBef>
                <a:spcPct val="0"/>
              </a:spcBef>
              <a:spcAft>
                <a:spcPct val="0"/>
              </a:spcAft>
              <a:defRPr kumimoji="1" sz="3600">
                <a:solidFill>
                  <a:schemeClr val="bg1"/>
                </a:solidFill>
                <a:latin typeface="Times New Roman" pitchFamily="18" charset="0"/>
                <a:ea typeface="黑体" pitchFamily="2" charset="-122"/>
              </a:defRPr>
            </a:lvl9pPr>
          </a:lstStyle>
          <a:p>
            <a:pPr>
              <a:lnSpc>
                <a:spcPct val="100000"/>
              </a:lnSpc>
              <a:buNone/>
            </a:pPr>
            <a:r>
              <a:rPr lang="en-US" altLang="zh-CN" sz="2400" b="1" i="1" dirty="0">
                <a:solidFill>
                  <a:schemeClr val="lt1"/>
                </a:solidFill>
                <a:latin typeface="Arial" pitchFamily="34" charset="0"/>
                <a:ea typeface="黑体" pitchFamily="49" charset="-122"/>
                <a:cs typeface="+mn-cs"/>
              </a:rPr>
              <a:t>2. Edge feature map generating </a:t>
            </a:r>
            <a:r>
              <a:rPr lang="en-US" altLang="zh-CN" sz="2400" b="1" i="1" dirty="0" smtClean="0">
                <a:solidFill>
                  <a:schemeClr val="lt1"/>
                </a:solidFill>
                <a:latin typeface="Arial" pitchFamily="34" charset="0"/>
                <a:ea typeface="黑体" pitchFamily="49" charset="-122"/>
                <a:cs typeface="+mn-cs"/>
              </a:rPr>
              <a:t>strategy</a:t>
            </a:r>
            <a:endParaRPr lang="zh-CN" altLang="en-US" kern="0" dirty="0">
              <a:latin typeface="+mn-lt"/>
            </a:endParaRPr>
          </a:p>
        </p:txBody>
      </p:sp>
      <p:sp>
        <p:nvSpPr>
          <p:cNvPr id="4" name="TextBox 9"/>
          <p:cNvSpPr txBox="1">
            <a:spLocks noChangeArrowheads="1"/>
          </p:cNvSpPr>
          <p:nvPr/>
        </p:nvSpPr>
        <p:spPr bwMode="auto">
          <a:xfrm>
            <a:off x="467544" y="1464749"/>
            <a:ext cx="50360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20000"/>
              </a:spcBef>
              <a:buFont typeface="Wingdings" panose="05000000000000000000" pitchFamily="2" charset="2"/>
              <a:buChar char="n"/>
            </a:pPr>
            <a:r>
              <a:rPr kumimoji="0" lang="en-US" altLang="zh-CN" sz="2000" b="1" i="1" dirty="0">
                <a:solidFill>
                  <a:srgbClr val="1F497D"/>
                </a:solidFill>
                <a:latin typeface="Calibri"/>
                <a:ea typeface="宋体"/>
              </a:rPr>
              <a:t>Base filter G</a:t>
            </a:r>
            <a:r>
              <a:rPr kumimoji="0" lang="en-US" altLang="zh-CN" sz="1600" b="1" i="1" dirty="0">
                <a:solidFill>
                  <a:srgbClr val="1F497D"/>
                </a:solidFill>
                <a:latin typeface="Calibri"/>
                <a:ea typeface="宋体"/>
              </a:rPr>
              <a:t>i</a:t>
            </a:r>
            <a:r>
              <a:rPr kumimoji="0" lang="en-US" altLang="zh-CN" sz="2000" b="1" i="1" dirty="0">
                <a:solidFill>
                  <a:srgbClr val="1F497D"/>
                </a:solidFill>
                <a:latin typeface="Calibri"/>
                <a:ea typeface="宋体"/>
              </a:rPr>
              <a:t> </a:t>
            </a:r>
            <a:r>
              <a:rPr kumimoji="0" lang="en-US" altLang="zh-CN" sz="2000" b="1" i="1" dirty="0" smtClean="0">
                <a:solidFill>
                  <a:srgbClr val="1F497D"/>
                </a:solidFill>
                <a:latin typeface="Calibri"/>
                <a:ea typeface="宋体"/>
              </a:rPr>
              <a:t>: steerable filter</a:t>
            </a:r>
            <a:endParaRPr kumimoji="0" lang="en-US" altLang="zh-CN" sz="2000" b="1" i="1" dirty="0">
              <a:solidFill>
                <a:srgbClr val="1F497D"/>
              </a:solidFill>
              <a:latin typeface="Calibri"/>
              <a:ea typeface="宋体"/>
            </a:endParaRPr>
          </a:p>
        </p:txBody>
      </p:sp>
      <p:sp>
        <p:nvSpPr>
          <p:cNvPr id="7" name="灯片编号占位符 3"/>
          <p:cNvSpPr>
            <a:spLocks noGrp="1"/>
          </p:cNvSpPr>
          <p:nvPr>
            <p:ph type="sldNum" sz="quarter" idx="10"/>
          </p:nvPr>
        </p:nvSpPr>
        <p:spPr>
          <a:xfrm>
            <a:off x="8434422" y="6357958"/>
            <a:ext cx="1066800" cy="554063"/>
          </a:xfrm>
        </p:spPr>
        <p:txBody>
          <a:bodyPr/>
          <a:lstStyle/>
          <a:p>
            <a:pPr>
              <a:buNone/>
              <a:defRPr/>
            </a:pPr>
            <a:r>
              <a:rPr lang="en-US" altLang="zh-CN" sz="1400" dirty="0" smtClean="0"/>
              <a:t>11</a:t>
            </a:r>
            <a:endParaRPr lang="en-US" altLang="zh-CN" sz="1400" dirty="0"/>
          </a:p>
        </p:txBody>
      </p:sp>
      <p:pic>
        <p:nvPicPr>
          <p:cNvPr id="3" name="图片 2"/>
          <p:cNvPicPr>
            <a:picLocks noChangeAspect="1"/>
          </p:cNvPicPr>
          <p:nvPr/>
        </p:nvPicPr>
        <p:blipFill>
          <a:blip r:embed="rId3"/>
          <a:stretch>
            <a:fillRect/>
          </a:stretch>
        </p:blipFill>
        <p:spPr>
          <a:xfrm>
            <a:off x="2195736" y="2256837"/>
            <a:ext cx="3438525" cy="666750"/>
          </a:xfrm>
          <a:prstGeom prst="rect">
            <a:avLst/>
          </a:prstGeom>
        </p:spPr>
      </p:pic>
      <p:pic>
        <p:nvPicPr>
          <p:cNvPr id="8" name="图片 7"/>
          <p:cNvPicPr>
            <a:picLocks noChangeAspect="1"/>
          </p:cNvPicPr>
          <p:nvPr/>
        </p:nvPicPr>
        <p:blipFill>
          <a:blip r:embed="rId4"/>
          <a:stretch>
            <a:fillRect/>
          </a:stretch>
        </p:blipFill>
        <p:spPr>
          <a:xfrm>
            <a:off x="1518946" y="3279976"/>
            <a:ext cx="5962650" cy="1476375"/>
          </a:xfrm>
          <a:prstGeom prst="rect">
            <a:avLst/>
          </a:prstGeom>
        </p:spPr>
      </p:pic>
      <p:pic>
        <p:nvPicPr>
          <p:cNvPr id="9" name="图片 8"/>
          <p:cNvPicPr>
            <a:picLocks noChangeAspect="1"/>
          </p:cNvPicPr>
          <p:nvPr/>
        </p:nvPicPr>
        <p:blipFill>
          <a:blip r:embed="rId5"/>
          <a:stretch>
            <a:fillRect/>
          </a:stretch>
        </p:blipFill>
        <p:spPr>
          <a:xfrm>
            <a:off x="2471960" y="5003179"/>
            <a:ext cx="2886075" cy="1628775"/>
          </a:xfrm>
          <a:prstGeom prst="rect">
            <a:avLst/>
          </a:prstGeom>
        </p:spPr>
      </p:pic>
      <p:sp>
        <p:nvSpPr>
          <p:cNvPr id="11" name="矩形 10"/>
          <p:cNvSpPr/>
          <p:nvPr/>
        </p:nvSpPr>
        <p:spPr>
          <a:xfrm>
            <a:off x="1475656" y="4886738"/>
            <a:ext cx="6034658" cy="1739324"/>
          </a:xfrm>
          <a:prstGeom prst="rect">
            <a:avLst/>
          </a:prstGeom>
          <a:noFill/>
          <a:ln w="1016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矩形 11"/>
          <p:cNvSpPr/>
          <p:nvPr/>
        </p:nvSpPr>
        <p:spPr>
          <a:xfrm>
            <a:off x="1446938" y="2048798"/>
            <a:ext cx="6034658" cy="1023139"/>
          </a:xfrm>
          <a:prstGeom prst="rect">
            <a:avLst/>
          </a:prstGeom>
          <a:noFill/>
          <a:ln w="1016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1800656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0DF8B952-E67C-4128-9A6F-E06F4F376A8F}" type="slidenum">
              <a:rPr lang="zh-CN" altLang="en-US" smtClean="0"/>
              <a:pPr>
                <a:defRPr/>
              </a:pPr>
              <a:t>12</a:t>
            </a:fld>
            <a:endParaRPr lang="en-US" altLang="zh-CN"/>
          </a:p>
        </p:txBody>
      </p:sp>
      <p:sp>
        <p:nvSpPr>
          <p:cNvPr id="8" name="副标题 2"/>
          <p:cNvSpPr txBox="1">
            <a:spLocks/>
          </p:cNvSpPr>
          <p:nvPr/>
        </p:nvSpPr>
        <p:spPr bwMode="auto">
          <a:xfrm>
            <a:off x="1811359" y="2214554"/>
            <a:ext cx="5832475" cy="3590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1</a:t>
            </a:r>
            <a:r>
              <a:rPr kumimoji="0" lang="zh-CN" altLang="en-US" sz="2000" kern="0" dirty="0">
                <a:solidFill>
                  <a:srgbClr val="1F497D"/>
                </a:solidFill>
                <a:latin typeface="Calibri" panose="020F0502020204030204" pitchFamily="34" charset="0"/>
              </a:rPr>
              <a:t>  </a:t>
            </a:r>
            <a:r>
              <a:rPr kumimoji="0" lang="en-US" altLang="zh-CN" sz="2000" kern="0" dirty="0">
                <a:solidFill>
                  <a:srgbClr val="1F497D"/>
                </a:solidFill>
                <a:latin typeface="Calibri" panose="020F0502020204030204" pitchFamily="34" charset="0"/>
              </a:rPr>
              <a:t>Introduction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2</a:t>
            </a:r>
            <a:r>
              <a:rPr kumimoji="0" lang="zh-CN" altLang="en-US" sz="2000" kern="0" dirty="0">
                <a:solidFill>
                  <a:srgbClr val="1F497D"/>
                </a:solidFill>
                <a:latin typeface="Calibri" panose="020F0502020204030204" pitchFamily="34" charset="0"/>
              </a:rPr>
              <a:t> </a:t>
            </a:r>
            <a:r>
              <a:rPr kumimoji="0" lang="zh-CN" altLang="en-US" sz="2000" kern="0" dirty="0" smtClean="0">
                <a:solidFill>
                  <a:srgbClr val="1F497D"/>
                </a:solidFill>
                <a:latin typeface="Calibri" panose="020F0502020204030204" pitchFamily="34" charset="0"/>
              </a:rPr>
              <a:t> </a:t>
            </a:r>
            <a:r>
              <a:rPr kumimoji="0" lang="en-US" altLang="zh-CN" sz="2000" kern="0" dirty="0" smtClean="0">
                <a:solidFill>
                  <a:srgbClr val="1F497D"/>
                </a:solidFill>
                <a:latin typeface="Calibri" panose="020F0502020204030204" pitchFamily="34" charset="0"/>
              </a:rPr>
              <a:t>Edge </a:t>
            </a:r>
            <a:r>
              <a:rPr kumimoji="0" lang="en-US" altLang="zh-CN" sz="2000" kern="0" dirty="0">
                <a:solidFill>
                  <a:srgbClr val="1F497D"/>
                </a:solidFill>
                <a:latin typeface="Calibri" panose="020F0502020204030204" pitchFamily="34" charset="0"/>
              </a:rPr>
              <a:t>feature map </a:t>
            </a:r>
            <a:r>
              <a:rPr kumimoji="0" lang="en-US" altLang="zh-CN" sz="2000" kern="0" dirty="0" smtClean="0">
                <a:solidFill>
                  <a:srgbClr val="1F497D"/>
                </a:solidFill>
                <a:latin typeface="Calibri" panose="020F0502020204030204" pitchFamily="34" charset="0"/>
              </a:rPr>
              <a:t>generating strategy</a:t>
            </a:r>
            <a:endParaRPr kumimoji="0" lang="en-US" altLang="zh-CN" sz="2000" kern="0" dirty="0">
              <a:solidFill>
                <a:srgbClr val="1F497D"/>
              </a:solidFill>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b="1" i="1" kern="0" dirty="0">
                <a:solidFill>
                  <a:srgbClr val="1F497D"/>
                </a:solidFill>
                <a:latin typeface="Calibri" panose="020F0502020204030204" pitchFamily="34" charset="0"/>
              </a:rPr>
              <a:t>3</a:t>
            </a:r>
            <a:r>
              <a:rPr kumimoji="0" lang="zh-CN" altLang="en-US" sz="2000" b="1" i="1" kern="0" dirty="0">
                <a:solidFill>
                  <a:srgbClr val="1F497D"/>
                </a:solidFill>
                <a:latin typeface="Calibri" panose="020F0502020204030204" pitchFamily="34" charset="0"/>
              </a:rPr>
              <a:t>  </a:t>
            </a:r>
            <a:r>
              <a:rPr kumimoji="0" lang="en-US" altLang="zh-CN" sz="2000" b="1" i="1" kern="0" dirty="0">
                <a:solidFill>
                  <a:srgbClr val="1F497D"/>
                </a:solidFill>
                <a:latin typeface="Calibri" panose="020F0502020204030204" pitchFamily="34" charset="0"/>
              </a:rPr>
              <a:t>The coarse-to-fine strategy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lvl="0"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4</a:t>
            </a:r>
            <a:r>
              <a:rPr kumimoji="0" lang="zh-CN" altLang="en-US" sz="2000" kern="0" dirty="0">
                <a:solidFill>
                  <a:srgbClr val="1F497D"/>
                </a:solidFill>
                <a:latin typeface="Calibri" panose="020F0502020204030204" pitchFamily="34" charset="0"/>
              </a:rPr>
              <a:t>  </a:t>
            </a:r>
            <a:r>
              <a:rPr kumimoji="0" lang="en-US" altLang="zh-CN" sz="2000" kern="0" dirty="0">
                <a:solidFill>
                  <a:srgbClr val="1F497D"/>
                </a:solidFill>
                <a:latin typeface="Calibri" panose="020F0502020204030204" pitchFamily="34" charset="0"/>
              </a:rPr>
              <a:t>Experimental Results</a:t>
            </a:r>
          </a:p>
          <a:p>
            <a:pPr eaLnBrk="1" hangingPunct="1">
              <a:lnSpc>
                <a:spcPct val="100000"/>
              </a:lnSpc>
              <a:spcBef>
                <a:spcPct val="20000"/>
              </a:spcBef>
              <a:buNone/>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5</a:t>
            </a:r>
            <a:r>
              <a:rPr kumimoji="0" lang="zh-CN" altLang="en-US" sz="2000" kern="0" dirty="0">
                <a:solidFill>
                  <a:srgbClr val="1F497D"/>
                </a:solidFill>
                <a:latin typeface="Calibri" panose="020F0502020204030204" pitchFamily="34" charset="0"/>
              </a:rPr>
              <a:t>  </a:t>
            </a:r>
            <a:r>
              <a:rPr kumimoji="0" lang="en-US" altLang="zh-CN" sz="2000" kern="0" dirty="0">
                <a:solidFill>
                  <a:srgbClr val="1F497D"/>
                </a:solidFill>
                <a:latin typeface="Calibri" panose="020F0502020204030204" pitchFamily="34" charset="0"/>
              </a:rPr>
              <a:t>Conclusion</a:t>
            </a:r>
          </a:p>
          <a:p>
            <a:pPr lvl="0" eaLnBrk="1" hangingPunct="1">
              <a:lnSpc>
                <a:spcPct val="100000"/>
              </a:lnSpc>
              <a:spcBef>
                <a:spcPct val="20000"/>
              </a:spcBef>
              <a:buNone/>
            </a:pPr>
            <a:endParaRPr kumimoji="0" lang="en-US" altLang="zh-CN" sz="2000" b="0" i="0" u="none" strike="noStrike" kern="1200" cap="none" spc="0" normalizeH="0" baseline="0" noProof="0" dirty="0">
              <a:ln>
                <a:noFill/>
              </a:ln>
              <a:solidFill>
                <a:srgbClr val="1F497D"/>
              </a:solidFill>
              <a:effectLst/>
              <a:uLnTx/>
              <a:uFillTx/>
              <a:latin typeface="Calibri"/>
              <a:ea typeface="宋体"/>
              <a:cs typeface="+mn-cs"/>
            </a:endParaRPr>
          </a:p>
          <a:p>
            <a:pPr lvl="0" eaLnBrk="1" hangingPunct="1">
              <a:lnSpc>
                <a:spcPct val="100000"/>
              </a:lnSpc>
              <a:spcBef>
                <a:spcPct val="20000"/>
              </a:spcBef>
              <a:buNone/>
            </a:pPr>
            <a:endParaRPr kumimoji="0" lang="zh-CN" altLang="en-US" sz="2000" b="0" i="0" u="none" strike="noStrike" kern="1200" cap="none" spc="0" normalizeH="0" baseline="0" noProof="0" dirty="0">
              <a:ln>
                <a:noFill/>
              </a:ln>
              <a:solidFill>
                <a:srgbClr val="1F497D"/>
              </a:solidFill>
              <a:effectLst/>
              <a:uLnTx/>
              <a:uFillTx/>
              <a:latin typeface="Calibri"/>
              <a:ea typeface="宋体"/>
              <a:cs typeface="+mn-cs"/>
            </a:endParaRPr>
          </a:p>
        </p:txBody>
      </p:sp>
      <p:cxnSp>
        <p:nvCxnSpPr>
          <p:cNvPr id="9" name="直接连接符 8"/>
          <p:cNvCxnSpPr/>
          <p:nvPr/>
        </p:nvCxnSpPr>
        <p:spPr>
          <a:xfrm>
            <a:off x="1907704" y="4149080"/>
            <a:ext cx="3888432" cy="0"/>
          </a:xfrm>
          <a:prstGeom prst="line">
            <a:avLst/>
          </a:prstGeom>
          <a:noFill/>
          <a:ln w="19050" cap="flat" cmpd="sng" algn="ctr">
            <a:solidFill>
              <a:srgbClr val="4F81BD">
                <a:shade val="95000"/>
                <a:satMod val="105000"/>
              </a:srgbClr>
            </a:solidFill>
            <a:prstDash val="solid"/>
          </a:ln>
          <a:effectLst/>
        </p:spPr>
      </p:cxnSp>
      <p:sp>
        <p:nvSpPr>
          <p:cNvPr id="10" name="Line 4"/>
          <p:cNvSpPr>
            <a:spLocks noChangeShapeType="1"/>
          </p:cNvSpPr>
          <p:nvPr/>
        </p:nvSpPr>
        <p:spPr bwMode="auto">
          <a:xfrm>
            <a:off x="1357290" y="3861048"/>
            <a:ext cx="360362" cy="0"/>
          </a:xfrm>
          <a:prstGeom prst="line">
            <a:avLst/>
          </a:prstGeom>
          <a:noFill/>
          <a:ln w="57150">
            <a:solidFill>
              <a:srgbClr val="336699"/>
            </a:solidFill>
            <a:round/>
            <a:headEnd/>
            <a:tailEnd type="triangle" w="med" len="med"/>
          </a:ln>
        </p:spPr>
        <p:txBody>
          <a:bodyPr/>
          <a:lstStyle/>
          <a:p>
            <a:endParaRPr lang="zh-CN" altLang="en-US"/>
          </a:p>
        </p:txBody>
      </p:sp>
      <p:sp>
        <p:nvSpPr>
          <p:cNvPr id="11" name="标题 1"/>
          <p:cNvSpPr>
            <a:spLocks noGrp="1"/>
          </p:cNvSpPr>
          <p:nvPr>
            <p:ph type="title"/>
          </p:nvPr>
        </p:nvSpPr>
        <p:spPr>
          <a:xfrm>
            <a:off x="323850" y="190500"/>
            <a:ext cx="6407150" cy="935038"/>
          </a:xfrm>
        </p:spPr>
        <p:txBody>
          <a:bodyPr/>
          <a:lstStyle/>
          <a:p>
            <a:pPr>
              <a:defRPr/>
            </a:pPr>
            <a:r>
              <a:rPr lang="en-US" altLang="zh-CN" sz="2800" b="1" i="1" kern="1200" dirty="0" smtClean="0">
                <a:solidFill>
                  <a:schemeClr val="lt1"/>
                </a:solidFill>
                <a:latin typeface="Arial" pitchFamily="34" charset="0"/>
                <a:ea typeface="黑体" pitchFamily="49" charset="-122"/>
                <a:cs typeface="+mn-cs"/>
              </a:rPr>
              <a:t>Outline</a:t>
            </a:r>
            <a:endParaRPr lang="en-US" altLang="zh-CN" sz="2800" b="1" i="1" kern="1200" dirty="0">
              <a:solidFill>
                <a:schemeClr val="lt1"/>
              </a:solidFill>
              <a:latin typeface="Arial" pitchFamily="34" charset="0"/>
              <a:ea typeface="黑体" pitchFamily="49" charset="-122"/>
              <a:cs typeface="+mn-cs"/>
            </a:endParaRPr>
          </a:p>
        </p:txBody>
      </p:sp>
    </p:spTree>
    <p:extLst>
      <p:ext uri="{BB962C8B-B14F-4D97-AF65-F5344CB8AC3E}">
        <p14:creationId xmlns:p14="http://schemas.microsoft.com/office/powerpoint/2010/main" val="275337553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0DF8B952-E67C-4128-9A6F-E06F4F376A8F}" type="slidenum">
              <a:rPr lang="zh-CN" altLang="en-US" smtClean="0"/>
              <a:pPr>
                <a:defRPr/>
              </a:pPr>
              <a:t>13</a:t>
            </a:fld>
            <a:endParaRPr lang="en-US" altLang="zh-CN" dirty="0"/>
          </a:p>
        </p:txBody>
      </p:sp>
      <p:sp>
        <p:nvSpPr>
          <p:cNvPr id="6" name="矩形 5"/>
          <p:cNvSpPr/>
          <p:nvPr/>
        </p:nvSpPr>
        <p:spPr>
          <a:xfrm>
            <a:off x="571472" y="1357298"/>
            <a:ext cx="8643998" cy="456535"/>
          </a:xfrm>
          <a:prstGeom prst="rect">
            <a:avLst/>
          </a:prstGeom>
        </p:spPr>
        <p:txBody>
          <a:bodyPr wrap="square">
            <a:spAutoFit/>
          </a:bodyPr>
          <a:lstStyle/>
          <a:p>
            <a:pPr eaLnBrk="1" fontAlgn="auto" hangingPunct="1">
              <a:spcBef>
                <a:spcPts val="0"/>
              </a:spcBef>
              <a:spcAft>
                <a:spcPts val="0"/>
              </a:spcAft>
              <a:buFont typeface="Wingdings" pitchFamily="2" charset="2"/>
              <a:buChar char="n"/>
            </a:pPr>
            <a:r>
              <a:rPr kumimoji="0" lang="en-US" altLang="zh-CN" sz="1800" b="1" kern="0" dirty="0">
                <a:solidFill>
                  <a:srgbClr val="1F497D"/>
                </a:solidFill>
              </a:rPr>
              <a:t> </a:t>
            </a:r>
            <a:r>
              <a:rPr kumimoji="0" lang="en-US" altLang="zh-CN" sz="1800" b="1" kern="0" dirty="0" smtClean="0">
                <a:solidFill>
                  <a:srgbClr val="1F497D"/>
                </a:solidFill>
              </a:rPr>
              <a:t>Coarse detection</a:t>
            </a:r>
            <a:r>
              <a:rPr kumimoji="0" lang="zh-CN" altLang="en-US" sz="1800" b="1" kern="0" dirty="0" smtClean="0">
                <a:solidFill>
                  <a:srgbClr val="1F497D"/>
                </a:solidFill>
              </a:rPr>
              <a:t> </a:t>
            </a:r>
            <a:r>
              <a:rPr kumimoji="0" lang="en-US" altLang="zh-CN" sz="1800" b="1" kern="0" dirty="0" smtClean="0">
                <a:solidFill>
                  <a:srgbClr val="1F497D"/>
                </a:solidFill>
              </a:rPr>
              <a:t>: CNN </a:t>
            </a:r>
            <a:r>
              <a:rPr kumimoji="0" lang="en-US" altLang="zh-CN" sz="1800" b="1" kern="0" dirty="0">
                <a:solidFill>
                  <a:srgbClr val="1F497D"/>
                </a:solidFill>
              </a:rPr>
              <a:t>Classifier</a:t>
            </a:r>
            <a:endParaRPr kumimoji="0" lang="zh-CN" altLang="en-US" sz="1800" b="1" kern="0" dirty="0">
              <a:solidFill>
                <a:srgbClr val="1F497D"/>
              </a:solidFill>
            </a:endParaRPr>
          </a:p>
        </p:txBody>
      </p:sp>
      <p:sp>
        <p:nvSpPr>
          <p:cNvPr id="246" name="矩形 245"/>
          <p:cNvSpPr/>
          <p:nvPr/>
        </p:nvSpPr>
        <p:spPr>
          <a:xfrm>
            <a:off x="714348" y="1928420"/>
            <a:ext cx="7715304" cy="4500594"/>
          </a:xfrm>
          <a:prstGeom prst="rect">
            <a:avLst/>
          </a:prstGeom>
          <a:noFill/>
          <a:ln w="28575" algn="ctr">
            <a:solidFill>
              <a:srgbClr val="336699"/>
            </a:solidFill>
            <a:miter lim="800000"/>
            <a:headEnd/>
            <a:tailEnd/>
          </a:ln>
          <a:effectLst>
            <a:outerShdw dist="20000" dir="5400000" rotWithShape="0">
              <a:srgbClr val="000000">
                <a:alpha val="37999"/>
              </a:srgbClr>
            </a:outerShdw>
          </a:effectLst>
        </p:spPr>
        <p:txBody>
          <a:bodyPr wrap="none" rtlCol="0" anchor="ctr"/>
          <a:lstStyle/>
          <a:p>
            <a:pPr algn="ctr">
              <a:defRPr/>
            </a:pPr>
            <a:endParaRPr lang="zh-CN" altLang="en-US" sz="2000" dirty="0">
              <a:solidFill>
                <a:schemeClr val="tx1"/>
              </a:solidFill>
              <a:latin typeface="Arial" charset="0"/>
              <a:ea typeface="黑体" pitchFamily="49" charset="-122"/>
            </a:endParaRPr>
          </a:p>
        </p:txBody>
      </p:sp>
      <p:sp>
        <p:nvSpPr>
          <p:cNvPr id="247" name="TextBox 25"/>
          <p:cNvSpPr txBox="1">
            <a:spLocks noChangeArrowheads="1"/>
          </p:cNvSpPr>
          <p:nvPr/>
        </p:nvSpPr>
        <p:spPr bwMode="auto">
          <a:xfrm>
            <a:off x="2086538" y="5893372"/>
            <a:ext cx="5072098" cy="3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buNone/>
            </a:pPr>
            <a:r>
              <a:rPr lang="en-US" altLang="zh-CN" sz="1400" b="1" dirty="0"/>
              <a:t>The network structure of CNN adopted in our method</a:t>
            </a:r>
          </a:p>
        </p:txBody>
      </p:sp>
      <p:sp>
        <p:nvSpPr>
          <p:cNvPr id="241" name="标题 1"/>
          <p:cNvSpPr>
            <a:spLocks noGrp="1"/>
          </p:cNvSpPr>
          <p:nvPr>
            <p:ph type="title"/>
          </p:nvPr>
        </p:nvSpPr>
        <p:spPr>
          <a:xfrm>
            <a:off x="179512" y="188640"/>
            <a:ext cx="8136582" cy="935038"/>
          </a:xfrm>
        </p:spPr>
        <p:txBody>
          <a:bodyPr/>
          <a:lstStyle/>
          <a:p>
            <a:r>
              <a:rPr lang="en-US" altLang="zh-CN" sz="2400" b="1" i="1" kern="1200" dirty="0">
                <a:solidFill>
                  <a:schemeClr val="lt1"/>
                </a:solidFill>
                <a:latin typeface="Arial" pitchFamily="34" charset="0"/>
                <a:ea typeface="黑体" pitchFamily="49" charset="-122"/>
                <a:cs typeface="+mn-cs"/>
              </a:rPr>
              <a:t>3. </a:t>
            </a:r>
            <a:r>
              <a:rPr lang="en-US" altLang="zh-CN" sz="2400" b="1" i="1" kern="1200" dirty="0" smtClean="0">
                <a:solidFill>
                  <a:schemeClr val="lt1"/>
                </a:solidFill>
                <a:latin typeface="Arial" pitchFamily="34" charset="0"/>
                <a:ea typeface="黑体" pitchFamily="49" charset="-122"/>
                <a:cs typeface="+mn-cs"/>
              </a:rPr>
              <a:t>The coarse-to-fine strategy</a:t>
            </a:r>
            <a:endParaRPr lang="zh-CN" altLang="en-US" sz="2400" b="1" i="1" kern="1200" dirty="0">
              <a:solidFill>
                <a:schemeClr val="lt1"/>
              </a:solidFill>
              <a:latin typeface="Arial" pitchFamily="34" charset="0"/>
              <a:ea typeface="黑体" pitchFamily="49" charset="-122"/>
              <a:cs typeface="+mn-cs"/>
            </a:endParaRPr>
          </a:p>
        </p:txBody>
      </p:sp>
      <p:pic>
        <p:nvPicPr>
          <p:cNvPr id="3" name="图片 2"/>
          <p:cNvPicPr>
            <a:picLocks noChangeAspect="1"/>
          </p:cNvPicPr>
          <p:nvPr/>
        </p:nvPicPr>
        <p:blipFill>
          <a:blip r:embed="rId3"/>
          <a:stretch>
            <a:fillRect/>
          </a:stretch>
        </p:blipFill>
        <p:spPr>
          <a:xfrm>
            <a:off x="1043608" y="2852936"/>
            <a:ext cx="7157958" cy="2183586"/>
          </a:xfrm>
          <a:prstGeom prst="rect">
            <a:avLst/>
          </a:prstGeom>
        </p:spPr>
      </p:pic>
    </p:spTree>
    <p:extLst>
      <p:ext uri="{BB962C8B-B14F-4D97-AF65-F5344CB8AC3E}">
        <p14:creationId xmlns:p14="http://schemas.microsoft.com/office/powerpoint/2010/main" val="328863037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6759575" y="6833121"/>
            <a:ext cx="2133600" cy="268287"/>
          </a:xfrm>
        </p:spPr>
        <p:txBody>
          <a:bodyPr/>
          <a:lstStyle/>
          <a:p>
            <a:pPr>
              <a:defRPr/>
            </a:pPr>
            <a:fld id="{0DF8B952-E67C-4128-9A6F-E06F4F376A8F}" type="slidenum">
              <a:rPr lang="zh-CN" altLang="en-US" smtClean="0"/>
              <a:pPr>
                <a:defRPr/>
              </a:pPr>
              <a:t>14</a:t>
            </a:fld>
            <a:endParaRPr lang="en-US" altLang="zh-CN"/>
          </a:p>
        </p:txBody>
      </p:sp>
      <p:cxnSp>
        <p:nvCxnSpPr>
          <p:cNvPr id="26" name="直接连接符 25"/>
          <p:cNvCxnSpPr/>
          <p:nvPr/>
        </p:nvCxnSpPr>
        <p:spPr>
          <a:xfrm>
            <a:off x="4572000" y="1951545"/>
            <a:ext cx="0" cy="4881576"/>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74322" y="2656805"/>
            <a:ext cx="3854802" cy="3325400"/>
          </a:xfrm>
          <a:prstGeom prst="rect">
            <a:avLst/>
          </a:prstGeom>
          <a:no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圆角矩形 33"/>
          <p:cNvSpPr/>
          <p:nvPr/>
        </p:nvSpPr>
        <p:spPr>
          <a:xfrm>
            <a:off x="500034" y="1889582"/>
            <a:ext cx="3857652" cy="504056"/>
          </a:xfrm>
          <a:prstGeom prst="roundRect">
            <a:avLst>
              <a:gd name="adj" fmla="val 0"/>
            </a:avLst>
          </a:prstGeom>
          <a:solidFill>
            <a:sysClr val="window" lastClr="FFFFFF">
              <a:lumMod val="95000"/>
            </a:sysClr>
          </a:solidFill>
          <a:ln w="25400" cap="flat" cmpd="sng" algn="ctr">
            <a:solidFill>
              <a:srgbClr val="4F81BD">
                <a:shade val="50000"/>
              </a:srgbClr>
            </a:solidFill>
            <a:prstDash val="solid"/>
          </a:ln>
          <a:effectLst/>
        </p:spPr>
        <p:txBody>
          <a:bodyPr rtlCol="0" anchor="ctr"/>
          <a:lstStyle/>
          <a:p>
            <a:pPr marL="0" marR="0" lvl="0" indent="0" algn="ctr" defTabSz="914400" eaLnBrk="1" latinLnBrk="0" hangingPunct="1">
              <a:lnSpc>
                <a:spcPct val="100000"/>
              </a:lnSpc>
              <a:spcBef>
                <a:spcPct val="20000"/>
              </a:spcBef>
              <a:buClrTx/>
              <a:buSzTx/>
              <a:buNone/>
              <a:tabLst/>
              <a:defRPr/>
            </a:pPr>
            <a:r>
              <a:rPr kumimoji="0" lang="en-US" altLang="zh-CN" sz="1800" b="1" i="1" dirty="0" smtClean="0">
                <a:solidFill>
                  <a:srgbClr val="1F497D"/>
                </a:solidFill>
                <a:latin typeface="Calibri"/>
                <a:ea typeface="宋体"/>
              </a:rPr>
              <a:t>Picture 1</a:t>
            </a:r>
            <a:r>
              <a:rPr kumimoji="0" lang="zh-CN" altLang="en-US" sz="1800" b="1" i="1" dirty="0" smtClean="0">
                <a:solidFill>
                  <a:srgbClr val="1F497D"/>
                </a:solidFill>
                <a:latin typeface="Calibri"/>
                <a:ea typeface="宋体"/>
              </a:rPr>
              <a:t>：</a:t>
            </a:r>
            <a:r>
              <a:rPr kumimoji="0" lang="en-US" altLang="zh-CN" sz="1800" b="1" i="1" dirty="0" smtClean="0">
                <a:solidFill>
                  <a:srgbClr val="1F497D"/>
                </a:solidFill>
                <a:latin typeface="Calibri"/>
                <a:ea typeface="宋体"/>
              </a:rPr>
              <a:t>BEFORE</a:t>
            </a:r>
            <a:endParaRPr kumimoji="0" lang="en-US" altLang="zh-CN" sz="1800" b="1" i="1" dirty="0">
              <a:solidFill>
                <a:srgbClr val="1F497D"/>
              </a:solidFill>
              <a:latin typeface="Calibri"/>
              <a:ea typeface="宋体"/>
            </a:endParaRPr>
          </a:p>
        </p:txBody>
      </p:sp>
      <p:sp>
        <p:nvSpPr>
          <p:cNvPr id="42" name="矩形 41"/>
          <p:cNvSpPr/>
          <p:nvPr/>
        </p:nvSpPr>
        <p:spPr>
          <a:xfrm>
            <a:off x="4901890" y="2656805"/>
            <a:ext cx="3756262" cy="3307904"/>
          </a:xfrm>
          <a:prstGeom prst="rect">
            <a:avLst/>
          </a:prstGeom>
          <a:no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矩形 42"/>
          <p:cNvSpPr/>
          <p:nvPr/>
        </p:nvSpPr>
        <p:spPr>
          <a:xfrm>
            <a:off x="3259192" y="6055488"/>
            <a:ext cx="2665004" cy="646331"/>
          </a:xfrm>
          <a:prstGeom prst="rect">
            <a:avLst/>
          </a:prstGeom>
        </p:spPr>
        <p:txBody>
          <a:bodyPr wrap="square">
            <a:spAutoFit/>
          </a:bodyPr>
          <a:lstStyle/>
          <a:p>
            <a:pPr algn="ctr" eaLnBrk="1" hangingPunct="1">
              <a:lnSpc>
                <a:spcPct val="100000"/>
              </a:lnSpc>
              <a:spcBef>
                <a:spcPct val="20000"/>
              </a:spcBef>
              <a:buNone/>
            </a:pPr>
            <a:r>
              <a:rPr kumimoji="0" lang="en-US" altLang="zh-CN" sz="1800" b="1" i="1" dirty="0" smtClean="0">
                <a:solidFill>
                  <a:srgbClr val="1F497D"/>
                </a:solidFill>
                <a:latin typeface="Calibri"/>
                <a:ea typeface="宋体"/>
              </a:rPr>
              <a:t>Most of the  noise be removed</a:t>
            </a:r>
            <a:endParaRPr kumimoji="0" lang="en-US" altLang="zh-CN" sz="1800" b="1" i="1" dirty="0">
              <a:solidFill>
                <a:srgbClr val="1F497D"/>
              </a:solidFill>
              <a:latin typeface="Calibri"/>
              <a:ea typeface="宋体"/>
            </a:endParaRPr>
          </a:p>
        </p:txBody>
      </p:sp>
      <p:sp>
        <p:nvSpPr>
          <p:cNvPr id="44" name="圆角矩形 43"/>
          <p:cNvSpPr/>
          <p:nvPr/>
        </p:nvSpPr>
        <p:spPr>
          <a:xfrm>
            <a:off x="4826716" y="1890961"/>
            <a:ext cx="3857652" cy="504056"/>
          </a:xfrm>
          <a:prstGeom prst="roundRect">
            <a:avLst>
              <a:gd name="adj" fmla="val 0"/>
            </a:avLst>
          </a:prstGeom>
          <a:solidFill>
            <a:sysClr val="window" lastClr="FFFFFF">
              <a:lumMod val="95000"/>
            </a:sysClr>
          </a:solidFill>
          <a:ln w="25400" cap="flat" cmpd="sng" algn="ctr">
            <a:solidFill>
              <a:srgbClr val="4F81BD">
                <a:shade val="50000"/>
              </a:srgbClr>
            </a:solidFill>
            <a:prstDash val="solid"/>
          </a:ln>
          <a:effectLst/>
        </p:spPr>
        <p:txBody>
          <a:bodyPr rtlCol="0" anchor="ctr"/>
          <a:lstStyle/>
          <a:p>
            <a:pPr marL="0" marR="0" lvl="0" indent="0" algn="ctr" defTabSz="914400" eaLnBrk="1" latinLnBrk="0" hangingPunct="1">
              <a:lnSpc>
                <a:spcPct val="100000"/>
              </a:lnSpc>
              <a:spcBef>
                <a:spcPct val="20000"/>
              </a:spcBef>
              <a:buClrTx/>
              <a:buSzTx/>
              <a:buNone/>
              <a:tabLst/>
              <a:defRPr/>
            </a:pPr>
            <a:r>
              <a:rPr kumimoji="0" lang="en-US" altLang="zh-CN" sz="1800" b="1" i="1" dirty="0">
                <a:solidFill>
                  <a:srgbClr val="1F497D"/>
                </a:solidFill>
                <a:latin typeface="Calibri"/>
                <a:ea typeface="宋体"/>
              </a:rPr>
              <a:t>Picture </a:t>
            </a:r>
            <a:r>
              <a:rPr kumimoji="0" lang="en-US" altLang="zh-CN" sz="1800" b="1" i="1" dirty="0" smtClean="0">
                <a:solidFill>
                  <a:srgbClr val="1F497D"/>
                </a:solidFill>
                <a:latin typeface="Calibri"/>
                <a:ea typeface="宋体"/>
              </a:rPr>
              <a:t>2 </a:t>
            </a:r>
            <a:r>
              <a:rPr kumimoji="0" lang="zh-CN" altLang="en-US" sz="1800" b="1" i="1" dirty="0" smtClean="0">
                <a:solidFill>
                  <a:srgbClr val="1F497D"/>
                </a:solidFill>
                <a:latin typeface="Calibri"/>
                <a:ea typeface="宋体"/>
              </a:rPr>
              <a:t>：</a:t>
            </a:r>
            <a:r>
              <a:rPr kumimoji="0" lang="en-US" altLang="zh-CN" sz="1800" b="1" i="1" dirty="0" smtClean="0">
                <a:solidFill>
                  <a:srgbClr val="1F497D"/>
                </a:solidFill>
                <a:latin typeface="Calibri"/>
                <a:ea typeface="宋体"/>
              </a:rPr>
              <a:t>AFTER</a:t>
            </a:r>
            <a:endParaRPr kumimoji="0" lang="en-US" altLang="zh-CN" sz="1800" b="1" i="1" dirty="0">
              <a:solidFill>
                <a:srgbClr val="1F497D"/>
              </a:solidFill>
              <a:latin typeface="Calibri"/>
              <a:ea typeface="宋体"/>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75" y="2773546"/>
            <a:ext cx="3587749" cy="3091555"/>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977" y="2773544"/>
            <a:ext cx="3568495" cy="3091556"/>
          </a:xfrm>
          <a:prstGeom prst="rect">
            <a:avLst/>
          </a:prstGeom>
        </p:spPr>
      </p:pic>
      <p:sp>
        <p:nvSpPr>
          <p:cNvPr id="29" name="标题 1"/>
          <p:cNvSpPr>
            <a:spLocks noGrp="1"/>
          </p:cNvSpPr>
          <p:nvPr>
            <p:ph type="title"/>
          </p:nvPr>
        </p:nvSpPr>
        <p:spPr>
          <a:xfrm>
            <a:off x="179512" y="188640"/>
            <a:ext cx="8136582" cy="935038"/>
          </a:xfrm>
        </p:spPr>
        <p:txBody>
          <a:bodyPr/>
          <a:lstStyle/>
          <a:p>
            <a:r>
              <a:rPr lang="en-US" altLang="zh-CN" sz="2400" b="1" i="1" kern="1200" dirty="0">
                <a:solidFill>
                  <a:schemeClr val="lt1"/>
                </a:solidFill>
                <a:latin typeface="Arial" pitchFamily="34" charset="0"/>
                <a:ea typeface="黑体" pitchFamily="49" charset="-122"/>
                <a:cs typeface="+mn-cs"/>
              </a:rPr>
              <a:t>3. </a:t>
            </a:r>
            <a:r>
              <a:rPr lang="en-US" altLang="zh-CN" sz="2400" b="1" i="1" kern="1200" dirty="0" smtClean="0">
                <a:solidFill>
                  <a:schemeClr val="lt1"/>
                </a:solidFill>
                <a:latin typeface="Arial" pitchFamily="34" charset="0"/>
                <a:ea typeface="黑体" pitchFamily="49" charset="-122"/>
                <a:cs typeface="+mn-cs"/>
              </a:rPr>
              <a:t>The coarse-to-fine strategy</a:t>
            </a:r>
            <a:endParaRPr lang="zh-CN" altLang="en-US" sz="2400" b="1" i="1" kern="1200" dirty="0">
              <a:solidFill>
                <a:schemeClr val="lt1"/>
              </a:solidFill>
              <a:latin typeface="Arial" pitchFamily="34" charset="0"/>
              <a:ea typeface="黑体" pitchFamily="49" charset="-122"/>
              <a:cs typeface="+mn-cs"/>
            </a:endParaRPr>
          </a:p>
        </p:txBody>
      </p:sp>
      <p:sp>
        <p:nvSpPr>
          <p:cNvPr id="35" name="矩形 34"/>
          <p:cNvSpPr/>
          <p:nvPr/>
        </p:nvSpPr>
        <p:spPr>
          <a:xfrm>
            <a:off x="474322" y="1254421"/>
            <a:ext cx="8643998" cy="507831"/>
          </a:xfrm>
          <a:prstGeom prst="rect">
            <a:avLst/>
          </a:prstGeom>
        </p:spPr>
        <p:txBody>
          <a:bodyPr wrap="square">
            <a:spAutoFit/>
          </a:bodyPr>
          <a:lstStyle/>
          <a:p>
            <a:pPr eaLnBrk="1" fontAlgn="auto" hangingPunct="1">
              <a:spcBef>
                <a:spcPts val="0"/>
              </a:spcBef>
              <a:spcAft>
                <a:spcPts val="0"/>
              </a:spcAft>
              <a:buFont typeface="Wingdings" pitchFamily="2" charset="2"/>
              <a:buChar char="n"/>
            </a:pPr>
            <a:r>
              <a:rPr kumimoji="0" lang="en-US" altLang="zh-CN" sz="1800" b="1" kern="0" dirty="0">
                <a:solidFill>
                  <a:srgbClr val="1F497D"/>
                </a:solidFill>
              </a:rPr>
              <a:t> </a:t>
            </a:r>
            <a:r>
              <a:rPr kumimoji="0" lang="en-US" altLang="zh-CN" sz="1800" b="1" kern="0" dirty="0" smtClean="0">
                <a:solidFill>
                  <a:srgbClr val="1F497D"/>
                </a:solidFill>
              </a:rPr>
              <a:t>Coarse detection</a:t>
            </a:r>
            <a:r>
              <a:rPr kumimoji="0" lang="zh-CN" altLang="en-US" sz="1800" b="1" kern="0" dirty="0" smtClean="0">
                <a:solidFill>
                  <a:srgbClr val="1F497D"/>
                </a:solidFill>
              </a:rPr>
              <a:t> </a:t>
            </a:r>
            <a:r>
              <a:rPr kumimoji="0" lang="en-US" altLang="zh-CN" sz="1800" b="1" kern="0" dirty="0" smtClean="0">
                <a:solidFill>
                  <a:srgbClr val="1F497D"/>
                </a:solidFill>
              </a:rPr>
              <a:t>: Background Removal</a:t>
            </a:r>
            <a:endParaRPr kumimoji="0" lang="zh-CN" altLang="en-US" sz="1800" b="1" kern="0" dirty="0">
              <a:solidFill>
                <a:srgbClr val="1F497D"/>
              </a:solidFill>
            </a:endParaRPr>
          </a:p>
        </p:txBody>
      </p:sp>
      <p:cxnSp>
        <p:nvCxnSpPr>
          <p:cNvPr id="37" name="直接连接符 36"/>
          <p:cNvCxnSpPr/>
          <p:nvPr/>
        </p:nvCxnSpPr>
        <p:spPr>
          <a:xfrm flipH="1" flipV="1">
            <a:off x="4281498" y="5767891"/>
            <a:ext cx="696902" cy="23309"/>
          </a:xfrm>
          <a:prstGeom prst="line">
            <a:avLst/>
          </a:prstGeom>
          <a:noFill/>
          <a:ln w="101600" cap="flat" cmpd="sng" algn="ctr">
            <a:solidFill>
              <a:srgbClr val="FF6600"/>
            </a:solidFill>
            <a:prstDash val="solid"/>
            <a:headEnd type="triangle"/>
          </a:ln>
          <a:effectLst/>
        </p:spPr>
      </p:cxnSp>
    </p:spTree>
    <p:extLst>
      <p:ext uri="{BB962C8B-B14F-4D97-AF65-F5344CB8AC3E}">
        <p14:creationId xmlns:p14="http://schemas.microsoft.com/office/powerpoint/2010/main" val="165712579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0DF8B952-E67C-4128-9A6F-E06F4F376A8F}" type="slidenum">
              <a:rPr lang="zh-CN" altLang="en-US" smtClean="0"/>
              <a:pPr>
                <a:defRPr/>
              </a:pPr>
              <a:t>15</a:t>
            </a:fld>
            <a:endParaRPr lang="en-US" altLang="zh-CN"/>
          </a:p>
        </p:txBody>
      </p:sp>
      <p:sp>
        <p:nvSpPr>
          <p:cNvPr id="38" name="标题 1"/>
          <p:cNvSpPr>
            <a:spLocks noGrp="1"/>
          </p:cNvSpPr>
          <p:nvPr>
            <p:ph type="title"/>
          </p:nvPr>
        </p:nvSpPr>
        <p:spPr>
          <a:xfrm>
            <a:off x="179512" y="188640"/>
            <a:ext cx="8136582" cy="935038"/>
          </a:xfrm>
        </p:spPr>
        <p:txBody>
          <a:bodyPr/>
          <a:lstStyle/>
          <a:p>
            <a:r>
              <a:rPr lang="en-US" altLang="zh-CN" sz="2400" b="1" i="1" kern="1200" dirty="0">
                <a:solidFill>
                  <a:schemeClr val="lt1"/>
                </a:solidFill>
                <a:latin typeface="Arial" pitchFamily="34" charset="0"/>
                <a:ea typeface="黑体" pitchFamily="49" charset="-122"/>
                <a:cs typeface="+mn-cs"/>
              </a:rPr>
              <a:t>3. </a:t>
            </a:r>
            <a:r>
              <a:rPr lang="en-US" altLang="zh-CN" sz="2400" b="1" i="1" kern="1200" dirty="0" smtClean="0">
                <a:solidFill>
                  <a:schemeClr val="lt1"/>
                </a:solidFill>
                <a:latin typeface="Arial" pitchFamily="34" charset="0"/>
                <a:ea typeface="黑体" pitchFamily="49" charset="-122"/>
                <a:cs typeface="+mn-cs"/>
              </a:rPr>
              <a:t>The coarse-to-fine strategy</a:t>
            </a:r>
            <a:endParaRPr lang="zh-CN" altLang="en-US" sz="2400" b="1" i="1" kern="1200" dirty="0">
              <a:solidFill>
                <a:schemeClr val="lt1"/>
              </a:solidFill>
              <a:latin typeface="Arial" pitchFamily="34" charset="0"/>
              <a:ea typeface="黑体" pitchFamily="49" charset="-122"/>
              <a:cs typeface="+mn-cs"/>
            </a:endParaRPr>
          </a:p>
        </p:txBody>
      </p:sp>
      <p:sp>
        <p:nvSpPr>
          <p:cNvPr id="439" name="矩形 438"/>
          <p:cNvSpPr/>
          <p:nvPr/>
        </p:nvSpPr>
        <p:spPr>
          <a:xfrm>
            <a:off x="714348" y="1916832"/>
            <a:ext cx="7715304" cy="4726878"/>
          </a:xfrm>
          <a:prstGeom prst="rect">
            <a:avLst/>
          </a:prstGeom>
          <a:noFill/>
          <a:ln w="28575" algn="ctr">
            <a:solidFill>
              <a:srgbClr val="336699"/>
            </a:solidFill>
            <a:miter lim="800000"/>
            <a:headEnd/>
            <a:tailEnd/>
          </a:ln>
          <a:effectLst>
            <a:outerShdw dist="20000" dir="5400000" rotWithShape="0">
              <a:srgbClr val="000000">
                <a:alpha val="37999"/>
              </a:srgbClr>
            </a:outerShdw>
          </a:effectLst>
        </p:spPr>
        <p:txBody>
          <a:bodyPr wrap="none" rtlCol="0" anchor="ctr"/>
          <a:lstStyle/>
          <a:p>
            <a:pPr algn="ctr">
              <a:defRPr/>
            </a:pPr>
            <a:endParaRPr lang="zh-CN" altLang="en-US" sz="2000" dirty="0">
              <a:solidFill>
                <a:schemeClr val="tx1"/>
              </a:solidFill>
              <a:latin typeface="Arial" charset="0"/>
              <a:ea typeface="黑体" pitchFamily="49" charset="-122"/>
            </a:endParaRPr>
          </a:p>
        </p:txBody>
      </p:sp>
      <p:sp>
        <p:nvSpPr>
          <p:cNvPr id="68" name="矩形 67"/>
          <p:cNvSpPr/>
          <p:nvPr/>
        </p:nvSpPr>
        <p:spPr>
          <a:xfrm>
            <a:off x="571472" y="1357298"/>
            <a:ext cx="8643998" cy="456535"/>
          </a:xfrm>
          <a:prstGeom prst="rect">
            <a:avLst/>
          </a:prstGeom>
        </p:spPr>
        <p:txBody>
          <a:bodyPr wrap="square">
            <a:spAutoFit/>
          </a:bodyPr>
          <a:lstStyle/>
          <a:p>
            <a:pPr eaLnBrk="1" fontAlgn="auto" hangingPunct="1">
              <a:spcBef>
                <a:spcPts val="0"/>
              </a:spcBef>
              <a:spcAft>
                <a:spcPts val="0"/>
              </a:spcAft>
              <a:buFont typeface="Wingdings" pitchFamily="2" charset="2"/>
              <a:buChar char="n"/>
            </a:pPr>
            <a:r>
              <a:rPr kumimoji="0" lang="en-US" altLang="zh-CN" sz="1800" b="1" kern="0" dirty="0">
                <a:solidFill>
                  <a:srgbClr val="1F497D"/>
                </a:solidFill>
              </a:rPr>
              <a:t> </a:t>
            </a:r>
            <a:r>
              <a:rPr kumimoji="0" lang="en-US" altLang="zh-CN" sz="1800" b="1" kern="0" dirty="0" smtClean="0">
                <a:solidFill>
                  <a:srgbClr val="1F497D"/>
                </a:solidFill>
              </a:rPr>
              <a:t>Fine detection </a:t>
            </a:r>
            <a:r>
              <a:rPr kumimoji="0" lang="en-US" altLang="zh-CN" sz="1800" b="1" kern="0" dirty="0">
                <a:solidFill>
                  <a:srgbClr val="1F497D"/>
                </a:solidFill>
              </a:rPr>
              <a:t>:  Hough Transform</a:t>
            </a:r>
            <a:endParaRPr kumimoji="0" lang="zh-CN" altLang="en-US" sz="1800" b="1" kern="0" dirty="0">
              <a:solidFill>
                <a:srgbClr val="1F497D"/>
              </a:solidFill>
            </a:endParaRPr>
          </a:p>
        </p:txBody>
      </p:sp>
      <p:pic>
        <p:nvPicPr>
          <p:cNvPr id="2" name="图片 1"/>
          <p:cNvPicPr>
            <a:picLocks noChangeAspect="1"/>
          </p:cNvPicPr>
          <p:nvPr/>
        </p:nvPicPr>
        <p:blipFill>
          <a:blip r:embed="rId3"/>
          <a:stretch>
            <a:fillRect/>
          </a:stretch>
        </p:blipFill>
        <p:spPr>
          <a:xfrm>
            <a:off x="1547664" y="2058289"/>
            <a:ext cx="5781675" cy="4343400"/>
          </a:xfrm>
          <a:prstGeom prst="rect">
            <a:avLst/>
          </a:prstGeom>
        </p:spPr>
      </p:pic>
    </p:spTree>
    <p:extLst>
      <p:ext uri="{BB962C8B-B14F-4D97-AF65-F5344CB8AC3E}">
        <p14:creationId xmlns:p14="http://schemas.microsoft.com/office/powerpoint/2010/main" val="24024700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0DF8B952-E67C-4128-9A6F-E06F4F376A8F}" type="slidenum">
              <a:rPr lang="zh-CN" altLang="en-US" smtClean="0"/>
              <a:pPr>
                <a:defRPr/>
              </a:pPr>
              <a:t>16</a:t>
            </a:fld>
            <a:endParaRPr lang="en-US" altLang="zh-CN"/>
          </a:p>
        </p:txBody>
      </p:sp>
      <p:sp>
        <p:nvSpPr>
          <p:cNvPr id="8" name="副标题 2"/>
          <p:cNvSpPr txBox="1">
            <a:spLocks/>
          </p:cNvSpPr>
          <p:nvPr/>
        </p:nvSpPr>
        <p:spPr bwMode="auto">
          <a:xfrm>
            <a:off x="1811359" y="2214554"/>
            <a:ext cx="5832475" cy="3590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1</a:t>
            </a:r>
            <a:r>
              <a:rPr kumimoji="0" lang="zh-CN" altLang="en-US" sz="2000" kern="0" dirty="0">
                <a:solidFill>
                  <a:srgbClr val="1F497D"/>
                </a:solidFill>
                <a:latin typeface="Calibri" panose="020F0502020204030204" pitchFamily="34" charset="0"/>
              </a:rPr>
              <a:t>  </a:t>
            </a:r>
            <a:r>
              <a:rPr kumimoji="0" lang="en-US" altLang="zh-CN" sz="2000" kern="0" dirty="0">
                <a:solidFill>
                  <a:srgbClr val="1F497D"/>
                </a:solidFill>
                <a:latin typeface="Calibri" panose="020F0502020204030204" pitchFamily="34" charset="0"/>
              </a:rPr>
              <a:t>Introduction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2</a:t>
            </a:r>
            <a:r>
              <a:rPr kumimoji="0" lang="zh-CN" altLang="en-US" sz="2000" kern="0" dirty="0">
                <a:solidFill>
                  <a:srgbClr val="1F497D"/>
                </a:solidFill>
                <a:latin typeface="Calibri" panose="020F0502020204030204" pitchFamily="34" charset="0"/>
              </a:rPr>
              <a:t> </a:t>
            </a:r>
            <a:r>
              <a:rPr kumimoji="0" lang="zh-CN" altLang="en-US" sz="2000" kern="0" dirty="0" smtClean="0">
                <a:solidFill>
                  <a:srgbClr val="1F497D"/>
                </a:solidFill>
                <a:latin typeface="Calibri" panose="020F0502020204030204" pitchFamily="34" charset="0"/>
              </a:rPr>
              <a:t> </a:t>
            </a:r>
            <a:r>
              <a:rPr kumimoji="0" lang="en-US" altLang="zh-CN" sz="2000" kern="0" dirty="0" smtClean="0">
                <a:solidFill>
                  <a:srgbClr val="1F497D"/>
                </a:solidFill>
                <a:latin typeface="Calibri" panose="020F0502020204030204" pitchFamily="34" charset="0"/>
              </a:rPr>
              <a:t>Edge </a:t>
            </a:r>
            <a:r>
              <a:rPr kumimoji="0" lang="en-US" altLang="zh-CN" sz="2000" kern="0" dirty="0">
                <a:solidFill>
                  <a:srgbClr val="1F497D"/>
                </a:solidFill>
                <a:latin typeface="Calibri" panose="020F0502020204030204" pitchFamily="34" charset="0"/>
              </a:rPr>
              <a:t>feature map </a:t>
            </a:r>
            <a:r>
              <a:rPr kumimoji="0" lang="en-US" altLang="zh-CN" sz="2000" kern="0" dirty="0" smtClean="0">
                <a:solidFill>
                  <a:srgbClr val="1F497D"/>
                </a:solidFill>
                <a:latin typeface="Calibri" panose="020F0502020204030204" pitchFamily="34" charset="0"/>
              </a:rPr>
              <a:t>generating strategy</a:t>
            </a:r>
            <a:endParaRPr kumimoji="0" lang="en-US" altLang="zh-CN" sz="2000" kern="0" dirty="0">
              <a:solidFill>
                <a:srgbClr val="1F497D"/>
              </a:solidFill>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3</a:t>
            </a:r>
            <a:r>
              <a:rPr kumimoji="0" lang="zh-CN" altLang="en-US" sz="2000" kern="0" dirty="0">
                <a:solidFill>
                  <a:srgbClr val="1F497D"/>
                </a:solidFill>
                <a:latin typeface="Calibri" panose="020F0502020204030204" pitchFamily="34" charset="0"/>
              </a:rPr>
              <a:t> </a:t>
            </a:r>
            <a:r>
              <a:rPr kumimoji="0" lang="zh-CN" altLang="en-US" sz="2000" kern="0" dirty="0" smtClean="0">
                <a:solidFill>
                  <a:srgbClr val="1F497D"/>
                </a:solidFill>
                <a:latin typeface="Calibri" panose="020F0502020204030204" pitchFamily="34" charset="0"/>
              </a:rPr>
              <a:t> </a:t>
            </a:r>
            <a:r>
              <a:rPr kumimoji="0" lang="en-US" altLang="zh-CN" sz="2000" kern="0" dirty="0" smtClean="0">
                <a:solidFill>
                  <a:srgbClr val="1F497D"/>
                </a:solidFill>
                <a:latin typeface="Calibri" panose="020F0502020204030204" pitchFamily="34" charset="0"/>
              </a:rPr>
              <a:t>The </a:t>
            </a:r>
            <a:r>
              <a:rPr kumimoji="0" lang="en-US" altLang="zh-CN" sz="2000" kern="0" dirty="0">
                <a:solidFill>
                  <a:srgbClr val="1F497D"/>
                </a:solidFill>
                <a:latin typeface="Calibri" panose="020F0502020204030204" pitchFamily="34" charset="0"/>
              </a:rPr>
              <a:t>coarse-to-fine strategy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lvl="0" eaLnBrk="1" hangingPunct="1">
              <a:lnSpc>
                <a:spcPct val="100000"/>
              </a:lnSpc>
              <a:spcBef>
                <a:spcPct val="20000"/>
              </a:spcBef>
              <a:buNone/>
            </a:pPr>
            <a:r>
              <a:rPr kumimoji="0" lang="en-US" altLang="zh-CN" sz="2000" b="1" i="1" kern="0" dirty="0">
                <a:solidFill>
                  <a:srgbClr val="1F497D"/>
                </a:solidFill>
                <a:latin typeface="Calibri" panose="020F0502020204030204" pitchFamily="34" charset="0"/>
              </a:rPr>
              <a:t>4</a:t>
            </a:r>
            <a:r>
              <a:rPr kumimoji="0" lang="zh-CN" altLang="en-US" sz="2000" b="1" i="1" kern="0" dirty="0">
                <a:solidFill>
                  <a:srgbClr val="1F497D"/>
                </a:solidFill>
                <a:latin typeface="Calibri" panose="020F0502020204030204" pitchFamily="34" charset="0"/>
              </a:rPr>
              <a:t>  </a:t>
            </a:r>
            <a:r>
              <a:rPr kumimoji="0" lang="en-US" altLang="zh-CN" sz="2000" b="1" i="1" kern="0" dirty="0">
                <a:solidFill>
                  <a:srgbClr val="1F497D"/>
                </a:solidFill>
                <a:latin typeface="Calibri" panose="020F0502020204030204" pitchFamily="34" charset="0"/>
              </a:rPr>
              <a:t>Experimental Results</a:t>
            </a:r>
          </a:p>
          <a:p>
            <a:pPr eaLnBrk="1" hangingPunct="1">
              <a:lnSpc>
                <a:spcPct val="100000"/>
              </a:lnSpc>
              <a:spcBef>
                <a:spcPct val="20000"/>
              </a:spcBef>
              <a:buNone/>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5</a:t>
            </a:r>
            <a:r>
              <a:rPr kumimoji="0" lang="zh-CN" altLang="en-US" sz="2000" kern="0" dirty="0">
                <a:solidFill>
                  <a:srgbClr val="1F497D"/>
                </a:solidFill>
                <a:latin typeface="Calibri" panose="020F0502020204030204" pitchFamily="34" charset="0"/>
              </a:rPr>
              <a:t>  </a:t>
            </a:r>
            <a:r>
              <a:rPr kumimoji="0" lang="en-US" altLang="zh-CN" sz="2000" kern="0" dirty="0">
                <a:solidFill>
                  <a:srgbClr val="1F497D"/>
                </a:solidFill>
                <a:latin typeface="Calibri" panose="020F0502020204030204" pitchFamily="34" charset="0"/>
              </a:rPr>
              <a:t>Conclusion</a:t>
            </a:r>
          </a:p>
          <a:p>
            <a:pPr lvl="0" eaLnBrk="1" hangingPunct="1">
              <a:lnSpc>
                <a:spcPct val="100000"/>
              </a:lnSpc>
              <a:spcBef>
                <a:spcPct val="20000"/>
              </a:spcBef>
              <a:buNone/>
            </a:pPr>
            <a:endParaRPr kumimoji="0" lang="en-US" altLang="zh-CN" sz="2000" b="0" i="0" u="none" strike="noStrike" kern="1200" cap="none" spc="0" normalizeH="0" baseline="0" noProof="0" dirty="0">
              <a:ln>
                <a:noFill/>
              </a:ln>
              <a:solidFill>
                <a:srgbClr val="1F497D"/>
              </a:solidFill>
              <a:effectLst/>
              <a:uLnTx/>
              <a:uFillTx/>
              <a:latin typeface="Calibri"/>
              <a:ea typeface="宋体"/>
              <a:cs typeface="+mn-cs"/>
            </a:endParaRPr>
          </a:p>
          <a:p>
            <a:pPr lvl="0" eaLnBrk="1" hangingPunct="1">
              <a:lnSpc>
                <a:spcPct val="100000"/>
              </a:lnSpc>
              <a:spcBef>
                <a:spcPct val="20000"/>
              </a:spcBef>
              <a:buNone/>
            </a:pPr>
            <a:endParaRPr kumimoji="0" lang="zh-CN" altLang="en-US" sz="2000" b="0" i="0" u="none" strike="noStrike" kern="1200" cap="none" spc="0" normalizeH="0" baseline="0" noProof="0" dirty="0">
              <a:ln>
                <a:noFill/>
              </a:ln>
              <a:solidFill>
                <a:srgbClr val="1F497D"/>
              </a:solidFill>
              <a:effectLst/>
              <a:uLnTx/>
              <a:uFillTx/>
              <a:latin typeface="Calibri"/>
              <a:ea typeface="宋体"/>
              <a:cs typeface="+mn-cs"/>
            </a:endParaRPr>
          </a:p>
        </p:txBody>
      </p:sp>
      <p:cxnSp>
        <p:nvCxnSpPr>
          <p:cNvPr id="9" name="直接连接符 8"/>
          <p:cNvCxnSpPr/>
          <p:nvPr/>
        </p:nvCxnSpPr>
        <p:spPr>
          <a:xfrm>
            <a:off x="1907704" y="4941168"/>
            <a:ext cx="3959225" cy="0"/>
          </a:xfrm>
          <a:prstGeom prst="line">
            <a:avLst/>
          </a:prstGeom>
          <a:noFill/>
          <a:ln w="19050" cap="flat" cmpd="sng" algn="ctr">
            <a:solidFill>
              <a:srgbClr val="4F81BD">
                <a:shade val="95000"/>
                <a:satMod val="105000"/>
              </a:srgbClr>
            </a:solidFill>
            <a:prstDash val="solid"/>
          </a:ln>
          <a:effectLst/>
        </p:spPr>
      </p:cxnSp>
      <p:sp>
        <p:nvSpPr>
          <p:cNvPr id="10" name="Line 4"/>
          <p:cNvSpPr>
            <a:spLocks noChangeShapeType="1"/>
          </p:cNvSpPr>
          <p:nvPr/>
        </p:nvSpPr>
        <p:spPr bwMode="auto">
          <a:xfrm>
            <a:off x="1357290" y="4581128"/>
            <a:ext cx="360362" cy="0"/>
          </a:xfrm>
          <a:prstGeom prst="line">
            <a:avLst/>
          </a:prstGeom>
          <a:noFill/>
          <a:ln w="57150">
            <a:solidFill>
              <a:srgbClr val="336699"/>
            </a:solidFill>
            <a:round/>
            <a:headEnd/>
            <a:tailEnd type="triangle" w="med" len="med"/>
          </a:ln>
        </p:spPr>
        <p:txBody>
          <a:bodyPr/>
          <a:lstStyle/>
          <a:p>
            <a:endParaRPr lang="zh-CN" altLang="en-US"/>
          </a:p>
        </p:txBody>
      </p:sp>
      <p:sp>
        <p:nvSpPr>
          <p:cNvPr id="11" name="标题 1"/>
          <p:cNvSpPr>
            <a:spLocks noGrp="1"/>
          </p:cNvSpPr>
          <p:nvPr>
            <p:ph type="title"/>
          </p:nvPr>
        </p:nvSpPr>
        <p:spPr>
          <a:xfrm>
            <a:off x="323850" y="190500"/>
            <a:ext cx="6407150" cy="935038"/>
          </a:xfrm>
        </p:spPr>
        <p:txBody>
          <a:bodyPr/>
          <a:lstStyle/>
          <a:p>
            <a:pPr>
              <a:defRPr/>
            </a:pPr>
            <a:r>
              <a:rPr lang="en-US" altLang="zh-CN" sz="2800" b="1" i="1" kern="1200" dirty="0" smtClean="0">
                <a:solidFill>
                  <a:schemeClr val="lt1"/>
                </a:solidFill>
                <a:latin typeface="Arial" pitchFamily="34" charset="0"/>
                <a:ea typeface="黑体" pitchFamily="49" charset="-122"/>
                <a:cs typeface="+mn-cs"/>
              </a:rPr>
              <a:t>Outline</a:t>
            </a:r>
            <a:endParaRPr lang="en-US" altLang="zh-CN" sz="2800" b="1" i="1" kern="1200" dirty="0">
              <a:solidFill>
                <a:schemeClr val="lt1"/>
              </a:solidFill>
              <a:latin typeface="Arial" pitchFamily="34" charset="0"/>
              <a:ea typeface="黑体" pitchFamily="49" charset="-122"/>
              <a:cs typeface="+mn-cs"/>
            </a:endParaRPr>
          </a:p>
        </p:txBody>
      </p:sp>
    </p:spTree>
    <p:extLst>
      <p:ext uri="{BB962C8B-B14F-4D97-AF65-F5344CB8AC3E}">
        <p14:creationId xmlns:p14="http://schemas.microsoft.com/office/powerpoint/2010/main" val="33932090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3702" y="4779640"/>
            <a:ext cx="2078360" cy="2078360"/>
          </a:xfrm>
          <a:prstGeom prst="rect">
            <a:avLst/>
          </a:prstGeom>
        </p:spPr>
      </p:pic>
      <p:sp>
        <p:nvSpPr>
          <p:cNvPr id="4" name="灯片编号占位符 3"/>
          <p:cNvSpPr>
            <a:spLocks noGrp="1"/>
          </p:cNvSpPr>
          <p:nvPr>
            <p:ph type="sldNum" sz="quarter" idx="10"/>
          </p:nvPr>
        </p:nvSpPr>
        <p:spPr/>
        <p:txBody>
          <a:bodyPr/>
          <a:lstStyle/>
          <a:p>
            <a:pPr>
              <a:defRPr/>
            </a:pPr>
            <a:fld id="{0DF8B952-E67C-4128-9A6F-E06F4F376A8F}" type="slidenum">
              <a:rPr lang="zh-CN" altLang="en-US" smtClean="0"/>
              <a:pPr>
                <a:defRPr/>
              </a:pPr>
              <a:t>17</a:t>
            </a:fld>
            <a:endParaRPr lang="en-US" altLang="zh-CN" dirty="0"/>
          </a:p>
        </p:txBody>
      </p:sp>
      <p:sp>
        <p:nvSpPr>
          <p:cNvPr id="26" name="标题 1"/>
          <p:cNvSpPr txBox="1">
            <a:spLocks/>
          </p:cNvSpPr>
          <p:nvPr/>
        </p:nvSpPr>
        <p:spPr bwMode="auto">
          <a:xfrm>
            <a:off x="323850" y="190500"/>
            <a:ext cx="6407150" cy="935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2pPr>
            <a:lvl3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3pPr>
            <a:lvl4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4pPr>
            <a:lvl5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5pPr>
            <a:lvl6pPr marL="457200" algn="l" rtl="0" fontAlgn="base">
              <a:spcBef>
                <a:spcPct val="0"/>
              </a:spcBef>
              <a:spcAft>
                <a:spcPct val="0"/>
              </a:spcAft>
              <a:defRPr kumimoji="1" sz="3600">
                <a:solidFill>
                  <a:schemeClr val="bg1"/>
                </a:solidFill>
                <a:latin typeface="Times New Roman" pitchFamily="18" charset="0"/>
                <a:ea typeface="黑体" pitchFamily="2" charset="-122"/>
              </a:defRPr>
            </a:lvl6pPr>
            <a:lvl7pPr marL="914400" algn="l" rtl="0" fontAlgn="base">
              <a:spcBef>
                <a:spcPct val="0"/>
              </a:spcBef>
              <a:spcAft>
                <a:spcPct val="0"/>
              </a:spcAft>
              <a:defRPr kumimoji="1" sz="3600">
                <a:solidFill>
                  <a:schemeClr val="bg1"/>
                </a:solidFill>
                <a:latin typeface="Times New Roman" pitchFamily="18" charset="0"/>
                <a:ea typeface="黑体" pitchFamily="2" charset="-122"/>
              </a:defRPr>
            </a:lvl7pPr>
            <a:lvl8pPr marL="1371600" algn="l" rtl="0" fontAlgn="base">
              <a:spcBef>
                <a:spcPct val="0"/>
              </a:spcBef>
              <a:spcAft>
                <a:spcPct val="0"/>
              </a:spcAft>
              <a:defRPr kumimoji="1" sz="3600">
                <a:solidFill>
                  <a:schemeClr val="bg1"/>
                </a:solidFill>
                <a:latin typeface="Times New Roman" pitchFamily="18" charset="0"/>
                <a:ea typeface="黑体" pitchFamily="2" charset="-122"/>
              </a:defRPr>
            </a:lvl8pPr>
            <a:lvl9pPr marL="1828800" algn="l" rtl="0" fontAlgn="base">
              <a:spcBef>
                <a:spcPct val="0"/>
              </a:spcBef>
              <a:spcAft>
                <a:spcPct val="0"/>
              </a:spcAft>
              <a:defRPr kumimoji="1" sz="3600">
                <a:solidFill>
                  <a:schemeClr val="bg1"/>
                </a:solidFill>
                <a:latin typeface="Times New Roman" pitchFamily="18" charset="0"/>
                <a:ea typeface="黑体" pitchFamily="2" charset="-122"/>
              </a:defRPr>
            </a:lvl9pPr>
          </a:lstStyle>
          <a:p>
            <a:pPr>
              <a:lnSpc>
                <a:spcPct val="100000"/>
              </a:lnSpc>
              <a:buFontTx/>
              <a:buNone/>
            </a:pPr>
            <a:r>
              <a:rPr lang="en-US" altLang="zh-CN" sz="2400" b="1" i="1" dirty="0">
                <a:solidFill>
                  <a:schemeClr val="lt1"/>
                </a:solidFill>
                <a:latin typeface="Arial" pitchFamily="34" charset="0"/>
                <a:ea typeface="黑体" pitchFamily="49" charset="-122"/>
                <a:cs typeface="+mn-cs"/>
              </a:rPr>
              <a:t>4. Experimental Results</a:t>
            </a:r>
            <a:endParaRPr lang="zh-CN" altLang="en-US" sz="2400" b="1" i="1" dirty="0">
              <a:solidFill>
                <a:schemeClr val="lt1"/>
              </a:solidFill>
              <a:latin typeface="Arial" pitchFamily="34" charset="0"/>
              <a:ea typeface="黑体" pitchFamily="49" charset="-122"/>
              <a:cs typeface="+mn-cs"/>
            </a:endParaRPr>
          </a:p>
        </p:txBody>
      </p:sp>
      <p:sp>
        <p:nvSpPr>
          <p:cNvPr id="7" name="矩形 47"/>
          <p:cNvSpPr>
            <a:spLocks noChangeArrowheads="1"/>
          </p:cNvSpPr>
          <p:nvPr/>
        </p:nvSpPr>
        <p:spPr bwMode="auto">
          <a:xfrm>
            <a:off x="642910" y="1571612"/>
            <a:ext cx="7786742" cy="872034"/>
          </a:xfrm>
          <a:prstGeom prst="rect">
            <a:avLst/>
          </a:prstGeom>
          <a:noFill/>
          <a:ln w="9525">
            <a:noFill/>
            <a:miter lim="800000"/>
            <a:headEnd/>
            <a:tailEnd/>
          </a:ln>
        </p:spPr>
        <p:txBody>
          <a:bodyPr wrap="square">
            <a:spAutoFit/>
          </a:bodyPr>
          <a:lstStyle/>
          <a:p>
            <a:pPr marL="285750" indent="-285750" eaLnBrk="1" fontAlgn="auto" hangingPunct="1">
              <a:spcBef>
                <a:spcPts val="0"/>
              </a:spcBef>
              <a:spcAft>
                <a:spcPts val="0"/>
              </a:spcAft>
              <a:buFont typeface="Wingdings" pitchFamily="2" charset="2"/>
              <a:buChar char="n"/>
            </a:pPr>
            <a:r>
              <a:rPr kumimoji="0" lang="en-US" altLang="zh-CN" sz="1800" b="1" kern="0" dirty="0">
                <a:solidFill>
                  <a:srgbClr val="1F497D"/>
                </a:solidFill>
              </a:rPr>
              <a:t>The table presents quantitative results for </a:t>
            </a:r>
            <a:r>
              <a:rPr kumimoji="0" lang="en-US" altLang="zh-CN" sz="1800" b="1" kern="0" dirty="0" smtClean="0">
                <a:solidFill>
                  <a:srgbClr val="1F497D"/>
                </a:solidFill>
              </a:rPr>
              <a:t>detecting </a:t>
            </a:r>
            <a:r>
              <a:rPr kumimoji="0" lang="en-US" altLang="zh-CN" sz="1800" b="1" kern="0" dirty="0">
                <a:solidFill>
                  <a:srgbClr val="1F497D"/>
                </a:solidFill>
              </a:rPr>
              <a:t>three </a:t>
            </a:r>
            <a:r>
              <a:rPr kumimoji="0" lang="en-US" altLang="zh-CN" sz="1800" b="1" kern="0" dirty="0" smtClean="0">
                <a:solidFill>
                  <a:srgbClr val="1F497D"/>
                </a:solidFill>
              </a:rPr>
              <a:t>video sequences in different scene</a:t>
            </a:r>
            <a:endParaRPr kumimoji="0" lang="en-US" altLang="zh-CN" sz="1800" b="1" kern="0" dirty="0">
              <a:solidFill>
                <a:srgbClr val="1F497D"/>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1710450687"/>
              </p:ext>
            </p:extLst>
          </p:nvPr>
        </p:nvGraphicFramePr>
        <p:xfrm>
          <a:off x="1571604" y="2857496"/>
          <a:ext cx="6000793" cy="2500330"/>
        </p:xfrm>
        <a:graphic>
          <a:graphicData uri="http://schemas.openxmlformats.org/drawingml/2006/table">
            <a:tbl>
              <a:tblPr/>
              <a:tblGrid>
                <a:gridCol w="1344212">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92085">
                  <a:extLst>
                    <a:ext uri="{9D8B030D-6E8A-4147-A177-3AD203B41FA5}">
                      <a16:colId xmlns:a16="http://schemas.microsoft.com/office/drawing/2014/main" val="20004"/>
                    </a:ext>
                  </a:extLst>
                </a:gridCol>
              </a:tblGrid>
              <a:tr h="531883">
                <a:tc gridSpan="5">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1600" b="1" u="none" strike="noStrike" dirty="0">
                          <a:solidFill>
                            <a:schemeClr val="bg1"/>
                          </a:solidFill>
                          <a:latin typeface="微软雅黑" pitchFamily="34" charset="-122"/>
                          <a:ea typeface="微软雅黑" pitchFamily="34" charset="-122"/>
                        </a:rPr>
                        <a:t>Quantitative Evaluation of Our Method</a:t>
                      </a:r>
                      <a:endParaRPr lang="zh-CN" altLang="en-US" sz="1600" b="1" i="0" u="none" strike="noStrike" dirty="0">
                        <a:solidFill>
                          <a:schemeClr val="bg1"/>
                        </a:solidFill>
                        <a:latin typeface="微软雅黑" pitchFamily="34" charset="-122"/>
                        <a:ea typeface="微软雅黑" pitchFamily="34" charset="-122"/>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1F497D">
                        <a:lumMod val="60000"/>
                        <a:lumOff val="40000"/>
                      </a:srgb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79916">
                <a:tc>
                  <a:txBody>
                    <a:bodyPr/>
                    <a:lstStyle/>
                    <a:p>
                      <a:pPr algn="ctr">
                        <a:spcAft>
                          <a:spcPts val="0"/>
                        </a:spcAft>
                      </a:pPr>
                      <a:r>
                        <a:rPr lang="en-US" sz="1600" b="1" kern="100" dirty="0" smtClean="0">
                          <a:latin typeface="Times New Roman"/>
                          <a:ea typeface="Calibri"/>
                          <a:cs typeface="Times New Roman"/>
                        </a:rPr>
                        <a:t>S</a:t>
                      </a:r>
                      <a:r>
                        <a:rPr lang="en-US" altLang="zh-CN" sz="1600" b="1" kern="100" dirty="0" smtClean="0">
                          <a:latin typeface="Times New Roman"/>
                          <a:ea typeface="Calibri"/>
                          <a:cs typeface="Times New Roman"/>
                        </a:rPr>
                        <a:t>cen</a:t>
                      </a:r>
                      <a:r>
                        <a:rPr lang="en-US" sz="1600" b="1" kern="100" dirty="0" smtClean="0">
                          <a:latin typeface="Times New Roman"/>
                          <a:ea typeface="Calibri"/>
                          <a:cs typeface="Times New Roman"/>
                        </a:rPr>
                        <a:t>e</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lumMod val="60000"/>
                        <a:lumOff val="40000"/>
                      </a:srgbClr>
                    </a:solidFill>
                  </a:tcPr>
                </a:tc>
                <a:tc>
                  <a:txBody>
                    <a:bodyPr/>
                    <a:lstStyle/>
                    <a:p>
                      <a:pPr algn="ctr">
                        <a:spcAft>
                          <a:spcPts val="0"/>
                        </a:spcAft>
                      </a:pPr>
                      <a:r>
                        <a:rPr lang="en-US" altLang="zh-CN" sz="1600" kern="100" dirty="0" smtClean="0">
                          <a:latin typeface="Times New Roman"/>
                          <a:ea typeface="Calibri"/>
                          <a:cs typeface="Times New Roman"/>
                        </a:rPr>
                        <a:t>PR (%) </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lumMod val="60000"/>
                        <a:lumOff val="40000"/>
                      </a:srgbClr>
                    </a:solidFill>
                  </a:tcPr>
                </a:tc>
                <a:tc>
                  <a:txBody>
                    <a:bodyPr/>
                    <a:lstStyle/>
                    <a:p>
                      <a:pPr algn="ctr">
                        <a:spcAft>
                          <a:spcPts val="0"/>
                        </a:spcAft>
                      </a:pPr>
                      <a:r>
                        <a:rPr lang="en-US" sz="1600" b="1" kern="100" dirty="0" smtClean="0">
                          <a:latin typeface="Times New Roman"/>
                          <a:ea typeface="Calibri"/>
                          <a:cs typeface="Times New Roman"/>
                        </a:rPr>
                        <a:t>MR (%)</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lumMod val="60000"/>
                        <a:lumOff val="40000"/>
                      </a:srgbClr>
                    </a:solidFill>
                  </a:tcPr>
                </a:tc>
                <a:tc>
                  <a:txBody>
                    <a:bodyPr/>
                    <a:lstStyle/>
                    <a:p>
                      <a:pPr algn="ctr">
                        <a:spcAft>
                          <a:spcPts val="0"/>
                        </a:spcAft>
                      </a:pPr>
                      <a:r>
                        <a:rPr lang="en-US" sz="1600" b="1" kern="100" dirty="0" smtClean="0">
                          <a:latin typeface="Times New Roman"/>
                          <a:ea typeface="Calibri"/>
                          <a:cs typeface="Times New Roman"/>
                        </a:rPr>
                        <a:t>FAR (%)</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lumMod val="60000"/>
                        <a:lumOff val="40000"/>
                      </a:srgbClr>
                    </a:solidFill>
                  </a:tcPr>
                </a:tc>
                <a:tc>
                  <a:txBody>
                    <a:bodyPr/>
                    <a:lstStyle/>
                    <a:p>
                      <a:endParaRPr lang="zh-CN" altLang="en-US"/>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lumMod val="60000"/>
                        <a:lumOff val="40000"/>
                      </a:srgbClr>
                    </a:solidFill>
                  </a:tcPr>
                </a:tc>
                <a:extLst>
                  <a:ext uri="{0D108BD9-81ED-4DB2-BD59-A6C34878D82A}">
                    <a16:rowId xmlns:a16="http://schemas.microsoft.com/office/drawing/2014/main" val="10001"/>
                  </a:ext>
                </a:extLst>
              </a:tr>
              <a:tr h="489704">
                <a:tc>
                  <a:txBody>
                    <a:bodyPr/>
                    <a:lstStyle/>
                    <a:p>
                      <a:pPr algn="ctr">
                        <a:spcAft>
                          <a:spcPts val="0"/>
                        </a:spcAft>
                      </a:pPr>
                      <a:r>
                        <a:rPr lang="en-US" sz="1600" kern="100" dirty="0">
                          <a:latin typeface="Times New Roman"/>
                          <a:ea typeface="Calibri"/>
                          <a:cs typeface="Times New Roman"/>
                        </a:rPr>
                        <a:t>S</a:t>
                      </a:r>
                      <a:r>
                        <a:rPr lang="en-US" sz="1600" kern="100" dirty="0" smtClean="0">
                          <a:latin typeface="Times New Roman"/>
                          <a:ea typeface="Calibri"/>
                          <a:cs typeface="Times New Roman"/>
                        </a:rPr>
                        <a:t>301</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lang="en-US" sz="1600" kern="100" dirty="0" smtClean="0">
                          <a:latin typeface="Times New Roman"/>
                          <a:ea typeface="Calibri"/>
                          <a:cs typeface="Times New Roman"/>
                        </a:rPr>
                        <a:t>91.41</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lang="en-US" altLang="zh-CN" sz="1600" kern="100" dirty="0" smtClean="0">
                          <a:latin typeface="Times New Roman"/>
                          <a:ea typeface="宋体"/>
                          <a:cs typeface="Times New Roman"/>
                        </a:rPr>
                        <a:t>10.61 </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lang="en-US" sz="1600" kern="100" dirty="0" smtClean="0">
                          <a:latin typeface="Times New Roman"/>
                          <a:ea typeface="宋体"/>
                          <a:cs typeface="Times New Roman"/>
                        </a:rPr>
                        <a:t>14.88</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tint val="20000"/>
                      </a:srgbClr>
                    </a:solidFill>
                  </a:tcPr>
                </a:tc>
                <a:tc>
                  <a:txBody>
                    <a:bodyPr/>
                    <a:lstStyle/>
                    <a:p>
                      <a:endParaRPr lang="zh-CN" altLang="en-US"/>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521354">
                <a:tc>
                  <a:txBody>
                    <a:bodyPr/>
                    <a:lstStyle/>
                    <a:p>
                      <a:pPr algn="ctr">
                        <a:spcAft>
                          <a:spcPts val="0"/>
                        </a:spcAft>
                      </a:pPr>
                      <a:r>
                        <a:rPr lang="en-US" sz="1600" kern="100" dirty="0">
                          <a:latin typeface="Times New Roman"/>
                          <a:ea typeface="Calibri"/>
                          <a:cs typeface="Times New Roman"/>
                        </a:rPr>
                        <a:t>S</a:t>
                      </a:r>
                      <a:r>
                        <a:rPr lang="en-US" sz="1600" kern="100" dirty="0" smtClean="0">
                          <a:latin typeface="Times New Roman"/>
                          <a:ea typeface="Calibri"/>
                          <a:cs typeface="Times New Roman"/>
                        </a:rPr>
                        <a:t>302</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lumMod val="40000"/>
                        <a:lumOff val="60000"/>
                      </a:srgbClr>
                    </a:solidFill>
                  </a:tcPr>
                </a:tc>
                <a:tc>
                  <a:txBody>
                    <a:bodyPr/>
                    <a:lstStyle/>
                    <a:p>
                      <a:pPr algn="ctr">
                        <a:spcAft>
                          <a:spcPts val="0"/>
                        </a:spcAft>
                      </a:pPr>
                      <a:r>
                        <a:rPr lang="en-US" altLang="zh-CN" sz="1600" kern="100" dirty="0" smtClean="0">
                          <a:latin typeface="Times New Roman"/>
                          <a:ea typeface="Calibri"/>
                          <a:cs typeface="Times New Roman"/>
                        </a:rPr>
                        <a:t>90.63</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lumMod val="40000"/>
                        <a:lumOff val="60000"/>
                      </a:srgbClr>
                    </a:solidFill>
                  </a:tcPr>
                </a:tc>
                <a:tc>
                  <a:txBody>
                    <a:bodyPr/>
                    <a:lstStyle/>
                    <a:p>
                      <a:pPr algn="ctr">
                        <a:spcAft>
                          <a:spcPts val="0"/>
                        </a:spcAft>
                      </a:pPr>
                      <a:r>
                        <a:rPr lang="en-US" altLang="zh-CN" sz="1600" kern="100" dirty="0" smtClean="0">
                          <a:latin typeface="Times New Roman"/>
                          <a:ea typeface="宋体"/>
                          <a:cs typeface="Times New Roman"/>
                        </a:rPr>
                        <a:t>12.70</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lumMod val="40000"/>
                        <a:lumOff val="60000"/>
                      </a:srgbClr>
                    </a:solidFill>
                  </a:tcPr>
                </a:tc>
                <a:tc>
                  <a:txBody>
                    <a:bodyPr/>
                    <a:lstStyle/>
                    <a:p>
                      <a:pPr algn="ctr">
                        <a:spcAft>
                          <a:spcPts val="0"/>
                        </a:spcAft>
                      </a:pPr>
                      <a:r>
                        <a:rPr lang="en-US" altLang="zh-CN" sz="1600" kern="100" dirty="0" smtClean="0">
                          <a:latin typeface="Times New Roman"/>
                          <a:ea typeface="宋体"/>
                          <a:cs typeface="Times New Roman"/>
                        </a:rPr>
                        <a:t>14.35</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lumMod val="40000"/>
                        <a:lumOff val="60000"/>
                      </a:srgbClr>
                    </a:solidFill>
                  </a:tcPr>
                </a:tc>
                <a:tc>
                  <a:txBody>
                    <a:bodyPr/>
                    <a:lstStyle/>
                    <a:p>
                      <a:endParaRPr lang="zh-CN" altLang="en-US"/>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lumMod val="40000"/>
                        <a:lumOff val="60000"/>
                      </a:srgbClr>
                    </a:solidFill>
                  </a:tcPr>
                </a:tc>
                <a:extLst>
                  <a:ext uri="{0D108BD9-81ED-4DB2-BD59-A6C34878D82A}">
                    <a16:rowId xmlns:a16="http://schemas.microsoft.com/office/drawing/2014/main" val="10003"/>
                  </a:ext>
                </a:extLst>
              </a:tr>
              <a:tr h="577473">
                <a:tc>
                  <a:txBody>
                    <a:bodyPr/>
                    <a:lstStyle/>
                    <a:p>
                      <a:pPr algn="ctr">
                        <a:spcAft>
                          <a:spcPts val="0"/>
                        </a:spcAft>
                      </a:pPr>
                      <a:r>
                        <a:rPr lang="en-US" sz="1600" kern="100" dirty="0">
                          <a:latin typeface="Times New Roman"/>
                          <a:ea typeface="Calibri"/>
                          <a:cs typeface="Times New Roman"/>
                        </a:rPr>
                        <a:t>S</a:t>
                      </a:r>
                      <a:r>
                        <a:rPr lang="en-US" sz="1600" kern="100" dirty="0" smtClean="0">
                          <a:latin typeface="Times New Roman"/>
                          <a:ea typeface="Calibri"/>
                          <a:cs typeface="Times New Roman"/>
                        </a:rPr>
                        <a:t>303</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lang="en-US" altLang="zh-CN" sz="1600" kern="100" dirty="0" smtClean="0">
                          <a:latin typeface="Times New Roman"/>
                          <a:ea typeface="宋体"/>
                          <a:cs typeface="Times New Roman"/>
                        </a:rPr>
                        <a:t>89.92</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lang="en-US" sz="1600" kern="100" dirty="0" smtClean="0">
                          <a:latin typeface="Times New Roman"/>
                          <a:ea typeface="宋体"/>
                          <a:cs typeface="Times New Roman"/>
                        </a:rPr>
                        <a:t>12.39</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lang="en-US" sz="1600" kern="100" dirty="0" smtClean="0">
                          <a:latin typeface="Times New Roman"/>
                          <a:ea typeface="宋体"/>
                          <a:cs typeface="Times New Roman"/>
                        </a:rPr>
                        <a:t>15.23</a:t>
                      </a:r>
                      <a:endParaRPr lang="zh-CN" sz="1600" kern="100" dirty="0">
                        <a:latin typeface="Times New Roman"/>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tint val="20000"/>
                      </a:srgbClr>
                    </a:solidFill>
                  </a:tcPr>
                </a:tc>
                <a:tc>
                  <a:txBody>
                    <a:bodyPr/>
                    <a:lstStyle/>
                    <a:p>
                      <a:endParaRPr lang="zh-CN" altLang="en-US" dirty="0"/>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bl>
          </a:graphicData>
        </a:graphic>
      </p:graphicFrame>
      <p:sp>
        <p:nvSpPr>
          <p:cNvPr id="3" name="文本框 2"/>
          <p:cNvSpPr txBox="1"/>
          <p:nvPr/>
        </p:nvSpPr>
        <p:spPr>
          <a:xfrm>
            <a:off x="854919" y="5507748"/>
            <a:ext cx="5904656" cy="1200329"/>
          </a:xfrm>
          <a:prstGeom prst="rect">
            <a:avLst/>
          </a:prstGeom>
          <a:noFill/>
        </p:spPr>
        <p:txBody>
          <a:bodyPr wrap="square" rtlCol="0">
            <a:spAutoFit/>
          </a:bodyPr>
          <a:lstStyle/>
          <a:p>
            <a:pPr>
              <a:buNone/>
            </a:pPr>
            <a:r>
              <a:rPr lang="en-US" altLang="zh-CN" sz="1600" dirty="0" smtClean="0">
                <a:solidFill>
                  <a:schemeClr val="tx1">
                    <a:lumMod val="75000"/>
                    <a:lumOff val="25000"/>
                  </a:schemeClr>
                </a:solidFill>
              </a:rPr>
              <a:t>The </a:t>
            </a:r>
            <a:r>
              <a:rPr lang="en-US" altLang="zh-CN" sz="1600" dirty="0">
                <a:solidFill>
                  <a:schemeClr val="tx1">
                    <a:lumMod val="75000"/>
                    <a:lumOff val="25000"/>
                  </a:schemeClr>
                </a:solidFill>
              </a:rPr>
              <a:t>quantitative </a:t>
            </a:r>
            <a:r>
              <a:rPr lang="en-US" altLang="zh-CN" sz="1600" dirty="0" smtClean="0">
                <a:solidFill>
                  <a:schemeClr val="tx1">
                    <a:lumMod val="75000"/>
                    <a:lumOff val="25000"/>
                  </a:schemeClr>
                </a:solidFill>
              </a:rPr>
              <a:t>results involving three performance indexes, precision rate (PR), missing rate (MR) and false alarm rate (FAR), are demonstrated in Table.</a:t>
            </a:r>
            <a:endParaRPr lang="zh-CN" altLang="en-US" sz="1600" dirty="0">
              <a:solidFill>
                <a:schemeClr val="tx1">
                  <a:lumMod val="75000"/>
                  <a:lumOff val="25000"/>
                </a:schemeClr>
              </a:solidFill>
            </a:endParaRPr>
          </a:p>
        </p:txBody>
      </p:sp>
    </p:spTree>
    <p:extLst>
      <p:ext uri="{BB962C8B-B14F-4D97-AF65-F5344CB8AC3E}">
        <p14:creationId xmlns:p14="http://schemas.microsoft.com/office/powerpoint/2010/main" val="25973385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0DF8B952-E67C-4128-9A6F-E06F4F376A8F}" type="slidenum">
              <a:rPr lang="zh-CN" altLang="en-US" smtClean="0"/>
              <a:pPr>
                <a:defRPr/>
              </a:pPr>
              <a:t>18</a:t>
            </a:fld>
            <a:endParaRPr lang="en-US" altLang="zh-CN" dirty="0"/>
          </a:p>
        </p:txBody>
      </p:sp>
      <p:sp>
        <p:nvSpPr>
          <p:cNvPr id="26" name="标题 1"/>
          <p:cNvSpPr txBox="1">
            <a:spLocks/>
          </p:cNvSpPr>
          <p:nvPr/>
        </p:nvSpPr>
        <p:spPr bwMode="auto">
          <a:xfrm>
            <a:off x="323850" y="190500"/>
            <a:ext cx="6407150" cy="935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2pPr>
            <a:lvl3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3pPr>
            <a:lvl4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4pPr>
            <a:lvl5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5pPr>
            <a:lvl6pPr marL="457200" algn="l" rtl="0" fontAlgn="base">
              <a:spcBef>
                <a:spcPct val="0"/>
              </a:spcBef>
              <a:spcAft>
                <a:spcPct val="0"/>
              </a:spcAft>
              <a:defRPr kumimoji="1" sz="3600">
                <a:solidFill>
                  <a:schemeClr val="bg1"/>
                </a:solidFill>
                <a:latin typeface="Times New Roman" pitchFamily="18" charset="0"/>
                <a:ea typeface="黑体" pitchFamily="2" charset="-122"/>
              </a:defRPr>
            </a:lvl6pPr>
            <a:lvl7pPr marL="914400" algn="l" rtl="0" fontAlgn="base">
              <a:spcBef>
                <a:spcPct val="0"/>
              </a:spcBef>
              <a:spcAft>
                <a:spcPct val="0"/>
              </a:spcAft>
              <a:defRPr kumimoji="1" sz="3600">
                <a:solidFill>
                  <a:schemeClr val="bg1"/>
                </a:solidFill>
                <a:latin typeface="Times New Roman" pitchFamily="18" charset="0"/>
                <a:ea typeface="黑体" pitchFamily="2" charset="-122"/>
              </a:defRPr>
            </a:lvl7pPr>
            <a:lvl8pPr marL="1371600" algn="l" rtl="0" fontAlgn="base">
              <a:spcBef>
                <a:spcPct val="0"/>
              </a:spcBef>
              <a:spcAft>
                <a:spcPct val="0"/>
              </a:spcAft>
              <a:defRPr kumimoji="1" sz="3600">
                <a:solidFill>
                  <a:schemeClr val="bg1"/>
                </a:solidFill>
                <a:latin typeface="Times New Roman" pitchFamily="18" charset="0"/>
                <a:ea typeface="黑体" pitchFamily="2" charset="-122"/>
              </a:defRPr>
            </a:lvl8pPr>
            <a:lvl9pPr marL="1828800" algn="l" rtl="0" fontAlgn="base">
              <a:spcBef>
                <a:spcPct val="0"/>
              </a:spcBef>
              <a:spcAft>
                <a:spcPct val="0"/>
              </a:spcAft>
              <a:defRPr kumimoji="1" sz="3600">
                <a:solidFill>
                  <a:schemeClr val="bg1"/>
                </a:solidFill>
                <a:latin typeface="Times New Roman" pitchFamily="18" charset="0"/>
                <a:ea typeface="黑体" pitchFamily="2" charset="-122"/>
              </a:defRPr>
            </a:lvl9pPr>
          </a:lstStyle>
          <a:p>
            <a:pPr>
              <a:lnSpc>
                <a:spcPct val="100000"/>
              </a:lnSpc>
              <a:buFontTx/>
              <a:buNone/>
            </a:pPr>
            <a:r>
              <a:rPr lang="en-US" altLang="zh-CN" sz="2400" b="1" i="1" dirty="0">
                <a:solidFill>
                  <a:schemeClr val="lt1"/>
                </a:solidFill>
                <a:latin typeface="Arial" pitchFamily="34" charset="0"/>
                <a:ea typeface="黑体" pitchFamily="49" charset="-122"/>
                <a:cs typeface="+mn-cs"/>
              </a:rPr>
              <a:t>4. Experimental Results</a:t>
            </a:r>
            <a:endParaRPr lang="zh-CN" altLang="en-US" sz="2400" b="1" i="1" dirty="0">
              <a:solidFill>
                <a:schemeClr val="lt1"/>
              </a:solidFill>
              <a:latin typeface="Arial" pitchFamily="34" charset="0"/>
              <a:ea typeface="黑体" pitchFamily="49" charset="-122"/>
              <a:cs typeface="+mn-cs"/>
            </a:endParaRPr>
          </a:p>
        </p:txBody>
      </p:sp>
      <p:sp>
        <p:nvSpPr>
          <p:cNvPr id="7" name="矩形 47"/>
          <p:cNvSpPr>
            <a:spLocks noChangeArrowheads="1"/>
          </p:cNvSpPr>
          <p:nvPr/>
        </p:nvSpPr>
        <p:spPr bwMode="auto">
          <a:xfrm>
            <a:off x="579761" y="1548674"/>
            <a:ext cx="8096695" cy="923330"/>
          </a:xfrm>
          <a:prstGeom prst="rect">
            <a:avLst/>
          </a:prstGeom>
          <a:noFill/>
          <a:ln w="9525">
            <a:noFill/>
            <a:miter lim="800000"/>
            <a:headEnd/>
            <a:tailEnd/>
          </a:ln>
        </p:spPr>
        <p:txBody>
          <a:bodyPr wrap="square">
            <a:spAutoFit/>
          </a:bodyPr>
          <a:lstStyle/>
          <a:p>
            <a:pPr marL="285750" indent="-285750" eaLnBrk="1" fontAlgn="auto" hangingPunct="1">
              <a:spcBef>
                <a:spcPts val="0"/>
              </a:spcBef>
              <a:spcAft>
                <a:spcPts val="0"/>
              </a:spcAft>
              <a:buFont typeface="Wingdings" pitchFamily="2" charset="2"/>
              <a:buChar char="n"/>
            </a:pPr>
            <a:r>
              <a:rPr kumimoji="0" lang="en-US" altLang="zh-CN" sz="1800" b="1" kern="0" dirty="0">
                <a:solidFill>
                  <a:srgbClr val="1F497D"/>
                </a:solidFill>
              </a:rPr>
              <a:t>The Figure </a:t>
            </a:r>
            <a:r>
              <a:rPr kumimoji="0" lang="en-US" altLang="zh-CN" sz="1800" b="1" kern="0" dirty="0" smtClean="0">
                <a:solidFill>
                  <a:srgbClr val="1F497D"/>
                </a:solidFill>
              </a:rPr>
              <a:t>is the detecting </a:t>
            </a:r>
            <a:r>
              <a:rPr kumimoji="0" lang="en-US" altLang="zh-CN" sz="1800" b="1" kern="0" dirty="0">
                <a:solidFill>
                  <a:srgbClr val="1F497D"/>
                </a:solidFill>
              </a:rPr>
              <a:t>results </a:t>
            </a:r>
            <a:r>
              <a:rPr kumimoji="0" lang="en-US" altLang="zh-CN" sz="1800" b="1" kern="0" dirty="0" smtClean="0">
                <a:solidFill>
                  <a:srgbClr val="1F497D"/>
                </a:solidFill>
              </a:rPr>
              <a:t>in </a:t>
            </a:r>
            <a:r>
              <a:rPr kumimoji="0" lang="en-US" altLang="zh-CN" sz="1800" b="1" kern="0" dirty="0">
                <a:solidFill>
                  <a:srgbClr val="1F497D"/>
                </a:solidFill>
              </a:rPr>
              <a:t>different </a:t>
            </a:r>
            <a:r>
              <a:rPr kumimoji="0" lang="en-US" altLang="zh-CN" sz="1800" b="1" kern="0" dirty="0" smtClean="0">
                <a:solidFill>
                  <a:srgbClr val="1F497D"/>
                </a:solidFill>
              </a:rPr>
              <a:t>scenes and the </a:t>
            </a:r>
            <a:r>
              <a:rPr kumimoji="0" lang="en-US" altLang="zh-CN" sz="1800" b="1" kern="0" dirty="0">
                <a:solidFill>
                  <a:srgbClr val="1F497D"/>
                </a:solidFill>
              </a:rPr>
              <a:t>results of each step</a:t>
            </a:r>
            <a:r>
              <a:rPr kumimoji="0" lang="en-US" altLang="zh-CN" sz="1800" b="1" kern="0" dirty="0" smtClean="0">
                <a:solidFill>
                  <a:srgbClr val="1F497D"/>
                </a:solidFill>
              </a:rPr>
              <a:t> are </a:t>
            </a:r>
            <a:r>
              <a:rPr kumimoji="0" lang="en-US" altLang="zh-CN" sz="1800" b="1" kern="0" dirty="0">
                <a:solidFill>
                  <a:srgbClr val="1F497D"/>
                </a:solidFill>
              </a:rPr>
              <a:t>arranged in a sequence.</a:t>
            </a:r>
          </a:p>
        </p:txBody>
      </p:sp>
      <p:pic>
        <p:nvPicPr>
          <p:cNvPr id="2" name="图片 1"/>
          <p:cNvPicPr>
            <a:picLocks noChangeAspect="1"/>
          </p:cNvPicPr>
          <p:nvPr/>
        </p:nvPicPr>
        <p:blipFill>
          <a:blip r:embed="rId3"/>
          <a:stretch>
            <a:fillRect/>
          </a:stretch>
        </p:blipFill>
        <p:spPr>
          <a:xfrm>
            <a:off x="332956" y="2628898"/>
            <a:ext cx="8406649" cy="1664198"/>
          </a:xfrm>
          <a:prstGeom prst="rect">
            <a:avLst/>
          </a:prstGeom>
        </p:spPr>
      </p:pic>
      <p:grpSp>
        <p:nvGrpSpPr>
          <p:cNvPr id="9" name="组合 8"/>
          <p:cNvGrpSpPr/>
          <p:nvPr/>
        </p:nvGrpSpPr>
        <p:grpSpPr>
          <a:xfrm>
            <a:off x="285721" y="4606884"/>
            <a:ext cx="8508903" cy="1774444"/>
            <a:chOff x="285721" y="4606884"/>
            <a:chExt cx="8508903" cy="1645992"/>
          </a:xfrm>
        </p:grpSpPr>
        <p:pic>
          <p:nvPicPr>
            <p:cNvPr id="5" name="图片 4"/>
            <p:cNvPicPr>
              <a:picLocks noChangeAspect="1"/>
            </p:cNvPicPr>
            <p:nvPr/>
          </p:nvPicPr>
          <p:blipFill rotWithShape="1">
            <a:blip r:embed="rId4"/>
            <a:srcRect r="19343"/>
            <a:stretch/>
          </p:blipFill>
          <p:spPr>
            <a:xfrm>
              <a:off x="285721" y="4606884"/>
              <a:ext cx="6878567" cy="1645992"/>
            </a:xfrm>
            <a:prstGeom prst="rect">
              <a:avLst/>
            </a:prstGeom>
          </p:spPr>
        </p:pic>
        <p:pic>
          <p:nvPicPr>
            <p:cNvPr id="8" name="图片 7"/>
            <p:cNvPicPr>
              <a:picLocks noChangeAspect="1"/>
            </p:cNvPicPr>
            <p:nvPr/>
          </p:nvPicPr>
          <p:blipFill>
            <a:blip r:embed="rId5"/>
            <a:stretch>
              <a:fillRect/>
            </a:stretch>
          </p:blipFill>
          <p:spPr>
            <a:xfrm>
              <a:off x="7164288" y="4606884"/>
              <a:ext cx="1630336" cy="1645992"/>
            </a:xfrm>
            <a:prstGeom prst="rect">
              <a:avLst/>
            </a:prstGeom>
          </p:spPr>
        </p:pic>
      </p:grpSp>
    </p:spTree>
    <p:extLst>
      <p:ext uri="{BB962C8B-B14F-4D97-AF65-F5344CB8AC3E}">
        <p14:creationId xmlns:p14="http://schemas.microsoft.com/office/powerpoint/2010/main" val="259733855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0DF8B952-E67C-4128-9A6F-E06F4F376A8F}" type="slidenum">
              <a:rPr lang="zh-CN" altLang="en-US" smtClean="0"/>
              <a:pPr>
                <a:defRPr/>
              </a:pPr>
              <a:t>19</a:t>
            </a:fld>
            <a:endParaRPr lang="en-US" altLang="zh-CN"/>
          </a:p>
        </p:txBody>
      </p:sp>
      <p:sp>
        <p:nvSpPr>
          <p:cNvPr id="8" name="副标题 2"/>
          <p:cNvSpPr txBox="1">
            <a:spLocks/>
          </p:cNvSpPr>
          <p:nvPr/>
        </p:nvSpPr>
        <p:spPr bwMode="auto">
          <a:xfrm>
            <a:off x="1811359" y="2214554"/>
            <a:ext cx="5832475" cy="3590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1</a:t>
            </a:r>
            <a:r>
              <a:rPr kumimoji="0" lang="zh-CN" altLang="en-US" sz="2000" kern="0" dirty="0">
                <a:solidFill>
                  <a:srgbClr val="1F497D"/>
                </a:solidFill>
                <a:latin typeface="Calibri" panose="020F0502020204030204" pitchFamily="34" charset="0"/>
              </a:rPr>
              <a:t>  </a:t>
            </a:r>
            <a:r>
              <a:rPr kumimoji="0" lang="en-US" altLang="zh-CN" sz="2000" kern="0" dirty="0">
                <a:solidFill>
                  <a:srgbClr val="1F497D"/>
                </a:solidFill>
                <a:latin typeface="Calibri" panose="020F0502020204030204" pitchFamily="34" charset="0"/>
              </a:rPr>
              <a:t>Introduction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2</a:t>
            </a:r>
            <a:r>
              <a:rPr kumimoji="0" lang="zh-CN" altLang="en-US" sz="2000" kern="0" dirty="0">
                <a:solidFill>
                  <a:srgbClr val="1F497D"/>
                </a:solidFill>
                <a:latin typeface="Calibri" panose="020F0502020204030204" pitchFamily="34" charset="0"/>
              </a:rPr>
              <a:t> </a:t>
            </a:r>
            <a:r>
              <a:rPr kumimoji="0" lang="zh-CN" altLang="en-US" sz="2000" kern="0" dirty="0" smtClean="0">
                <a:solidFill>
                  <a:srgbClr val="1F497D"/>
                </a:solidFill>
                <a:latin typeface="Calibri" panose="020F0502020204030204" pitchFamily="34" charset="0"/>
              </a:rPr>
              <a:t> </a:t>
            </a:r>
            <a:r>
              <a:rPr kumimoji="0" lang="en-US" altLang="zh-CN" sz="2000" kern="0" dirty="0" smtClean="0">
                <a:solidFill>
                  <a:srgbClr val="1F497D"/>
                </a:solidFill>
                <a:latin typeface="Calibri" panose="020F0502020204030204" pitchFamily="34" charset="0"/>
              </a:rPr>
              <a:t>Edge </a:t>
            </a:r>
            <a:r>
              <a:rPr kumimoji="0" lang="en-US" altLang="zh-CN" sz="2000" kern="0" dirty="0">
                <a:solidFill>
                  <a:srgbClr val="1F497D"/>
                </a:solidFill>
                <a:latin typeface="Calibri" panose="020F0502020204030204" pitchFamily="34" charset="0"/>
              </a:rPr>
              <a:t>feature map </a:t>
            </a:r>
            <a:r>
              <a:rPr kumimoji="0" lang="en-US" altLang="zh-CN" sz="2000" kern="0" dirty="0" smtClean="0">
                <a:solidFill>
                  <a:srgbClr val="1F497D"/>
                </a:solidFill>
                <a:latin typeface="Calibri" panose="020F0502020204030204" pitchFamily="34" charset="0"/>
              </a:rPr>
              <a:t>generating strategy</a:t>
            </a:r>
            <a:endParaRPr kumimoji="0" lang="en-US" altLang="zh-CN" sz="2000" kern="0" dirty="0">
              <a:solidFill>
                <a:srgbClr val="1F497D"/>
              </a:solidFill>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3</a:t>
            </a:r>
            <a:r>
              <a:rPr kumimoji="0" lang="zh-CN" altLang="en-US" sz="2000" kern="0" dirty="0">
                <a:solidFill>
                  <a:srgbClr val="1F497D"/>
                </a:solidFill>
                <a:latin typeface="Calibri" panose="020F0502020204030204" pitchFamily="34" charset="0"/>
              </a:rPr>
              <a:t> </a:t>
            </a:r>
            <a:r>
              <a:rPr kumimoji="0" lang="zh-CN" altLang="en-US" sz="2000" kern="0" dirty="0" smtClean="0">
                <a:solidFill>
                  <a:srgbClr val="1F497D"/>
                </a:solidFill>
                <a:latin typeface="Calibri" panose="020F0502020204030204" pitchFamily="34" charset="0"/>
              </a:rPr>
              <a:t> </a:t>
            </a:r>
            <a:r>
              <a:rPr kumimoji="0" lang="en-US" altLang="zh-CN" sz="2000" kern="0" dirty="0" smtClean="0">
                <a:solidFill>
                  <a:srgbClr val="1F497D"/>
                </a:solidFill>
                <a:latin typeface="Calibri" panose="020F0502020204030204" pitchFamily="34" charset="0"/>
              </a:rPr>
              <a:t>The </a:t>
            </a:r>
            <a:r>
              <a:rPr kumimoji="0" lang="en-US" altLang="zh-CN" sz="2000" kern="0" dirty="0">
                <a:solidFill>
                  <a:srgbClr val="1F497D"/>
                </a:solidFill>
                <a:latin typeface="Calibri" panose="020F0502020204030204" pitchFamily="34" charset="0"/>
              </a:rPr>
              <a:t>coarse-to-fine strategy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lvl="0"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4</a:t>
            </a:r>
            <a:r>
              <a:rPr kumimoji="0" lang="zh-CN" altLang="en-US" sz="2000" kern="0" dirty="0">
                <a:solidFill>
                  <a:srgbClr val="1F497D"/>
                </a:solidFill>
                <a:latin typeface="Calibri" panose="020F0502020204030204" pitchFamily="34" charset="0"/>
              </a:rPr>
              <a:t>  </a:t>
            </a:r>
            <a:r>
              <a:rPr kumimoji="0" lang="en-US" altLang="zh-CN" sz="2000" kern="0" dirty="0">
                <a:solidFill>
                  <a:srgbClr val="1F497D"/>
                </a:solidFill>
                <a:latin typeface="Calibri" panose="020F0502020204030204" pitchFamily="34" charset="0"/>
              </a:rPr>
              <a:t>Experimental Results</a:t>
            </a:r>
          </a:p>
          <a:p>
            <a:pPr eaLnBrk="1" hangingPunct="1">
              <a:lnSpc>
                <a:spcPct val="100000"/>
              </a:lnSpc>
              <a:spcBef>
                <a:spcPct val="20000"/>
              </a:spcBef>
              <a:buNone/>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b="1" i="1" kern="0" dirty="0">
                <a:solidFill>
                  <a:srgbClr val="1F497D"/>
                </a:solidFill>
                <a:latin typeface="Calibri" panose="020F0502020204030204" pitchFamily="34" charset="0"/>
              </a:rPr>
              <a:t>5</a:t>
            </a:r>
            <a:r>
              <a:rPr kumimoji="0" lang="zh-CN" altLang="en-US" sz="2000" b="1" i="1" kern="0" dirty="0">
                <a:solidFill>
                  <a:srgbClr val="1F497D"/>
                </a:solidFill>
                <a:latin typeface="Calibri" panose="020F0502020204030204" pitchFamily="34" charset="0"/>
              </a:rPr>
              <a:t>  </a:t>
            </a:r>
            <a:r>
              <a:rPr kumimoji="0" lang="en-US" altLang="zh-CN" sz="2000" b="1" i="1" kern="0" dirty="0">
                <a:solidFill>
                  <a:srgbClr val="1F497D"/>
                </a:solidFill>
                <a:latin typeface="Calibri" panose="020F0502020204030204" pitchFamily="34" charset="0"/>
              </a:rPr>
              <a:t>Conclusion</a:t>
            </a:r>
          </a:p>
          <a:p>
            <a:pPr lvl="0" eaLnBrk="1" hangingPunct="1">
              <a:lnSpc>
                <a:spcPct val="100000"/>
              </a:lnSpc>
              <a:spcBef>
                <a:spcPct val="20000"/>
              </a:spcBef>
              <a:buNone/>
            </a:pPr>
            <a:endParaRPr kumimoji="0" lang="en-US" altLang="zh-CN" sz="2000" b="0" i="0" u="none" strike="noStrike" kern="1200" cap="none" spc="0" normalizeH="0" baseline="0" noProof="0" dirty="0">
              <a:ln>
                <a:noFill/>
              </a:ln>
              <a:solidFill>
                <a:srgbClr val="1F497D"/>
              </a:solidFill>
              <a:effectLst/>
              <a:uLnTx/>
              <a:uFillTx/>
              <a:latin typeface="Calibri"/>
              <a:ea typeface="宋体"/>
              <a:cs typeface="+mn-cs"/>
            </a:endParaRPr>
          </a:p>
          <a:p>
            <a:pPr lvl="0" eaLnBrk="1" hangingPunct="1">
              <a:lnSpc>
                <a:spcPct val="100000"/>
              </a:lnSpc>
              <a:spcBef>
                <a:spcPct val="20000"/>
              </a:spcBef>
              <a:buNone/>
            </a:pPr>
            <a:endParaRPr kumimoji="0" lang="zh-CN" altLang="en-US" sz="2000" b="0" i="0" u="none" strike="noStrike" kern="1200" cap="none" spc="0" normalizeH="0" baseline="0" noProof="0" dirty="0">
              <a:ln>
                <a:noFill/>
              </a:ln>
              <a:solidFill>
                <a:srgbClr val="1F497D"/>
              </a:solidFill>
              <a:effectLst/>
              <a:uLnTx/>
              <a:uFillTx/>
              <a:latin typeface="Calibri"/>
              <a:ea typeface="宋体"/>
              <a:cs typeface="+mn-cs"/>
            </a:endParaRPr>
          </a:p>
        </p:txBody>
      </p:sp>
      <p:cxnSp>
        <p:nvCxnSpPr>
          <p:cNvPr id="9" name="直接连接符 8"/>
          <p:cNvCxnSpPr/>
          <p:nvPr/>
        </p:nvCxnSpPr>
        <p:spPr>
          <a:xfrm>
            <a:off x="1907704" y="5589240"/>
            <a:ext cx="3959225" cy="0"/>
          </a:xfrm>
          <a:prstGeom prst="line">
            <a:avLst/>
          </a:prstGeom>
          <a:noFill/>
          <a:ln w="19050" cap="flat" cmpd="sng" algn="ctr">
            <a:solidFill>
              <a:srgbClr val="4F81BD">
                <a:shade val="95000"/>
                <a:satMod val="105000"/>
              </a:srgbClr>
            </a:solidFill>
            <a:prstDash val="solid"/>
          </a:ln>
          <a:effectLst/>
        </p:spPr>
      </p:cxnSp>
      <p:sp>
        <p:nvSpPr>
          <p:cNvPr id="10" name="Line 4"/>
          <p:cNvSpPr>
            <a:spLocks noChangeShapeType="1"/>
          </p:cNvSpPr>
          <p:nvPr/>
        </p:nvSpPr>
        <p:spPr bwMode="auto">
          <a:xfrm>
            <a:off x="1357290" y="5301208"/>
            <a:ext cx="360362" cy="0"/>
          </a:xfrm>
          <a:prstGeom prst="line">
            <a:avLst/>
          </a:prstGeom>
          <a:noFill/>
          <a:ln w="57150">
            <a:solidFill>
              <a:srgbClr val="336699"/>
            </a:solidFill>
            <a:round/>
            <a:headEnd/>
            <a:tailEnd type="triangle" w="med" len="med"/>
          </a:ln>
        </p:spPr>
        <p:txBody>
          <a:bodyPr/>
          <a:lstStyle/>
          <a:p>
            <a:endParaRPr lang="zh-CN" altLang="en-US"/>
          </a:p>
        </p:txBody>
      </p:sp>
      <p:sp>
        <p:nvSpPr>
          <p:cNvPr id="11" name="标题 1"/>
          <p:cNvSpPr>
            <a:spLocks noGrp="1"/>
          </p:cNvSpPr>
          <p:nvPr>
            <p:ph type="title"/>
          </p:nvPr>
        </p:nvSpPr>
        <p:spPr>
          <a:xfrm>
            <a:off x="323850" y="190500"/>
            <a:ext cx="6407150" cy="935038"/>
          </a:xfrm>
        </p:spPr>
        <p:txBody>
          <a:bodyPr/>
          <a:lstStyle/>
          <a:p>
            <a:pPr>
              <a:defRPr/>
            </a:pPr>
            <a:r>
              <a:rPr lang="en-US" altLang="zh-CN" sz="2800" b="1" i="1" kern="1200" dirty="0" smtClean="0">
                <a:solidFill>
                  <a:schemeClr val="lt1"/>
                </a:solidFill>
                <a:latin typeface="Arial" pitchFamily="34" charset="0"/>
                <a:ea typeface="黑体" pitchFamily="49" charset="-122"/>
                <a:cs typeface="+mn-cs"/>
              </a:rPr>
              <a:t>Outline</a:t>
            </a:r>
            <a:endParaRPr lang="en-US" altLang="zh-CN" sz="2800" b="1" i="1" kern="1200" dirty="0">
              <a:solidFill>
                <a:schemeClr val="lt1"/>
              </a:solidFill>
              <a:latin typeface="Arial" pitchFamily="34" charset="0"/>
              <a:ea typeface="黑体" pitchFamily="49" charset="-122"/>
              <a:cs typeface="+mn-cs"/>
            </a:endParaRPr>
          </a:p>
        </p:txBody>
      </p:sp>
    </p:spTree>
    <p:extLst>
      <p:ext uri="{BB962C8B-B14F-4D97-AF65-F5344CB8AC3E}">
        <p14:creationId xmlns:p14="http://schemas.microsoft.com/office/powerpoint/2010/main" val="19970506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611188" y="1681180"/>
            <a:ext cx="8104216" cy="4248150"/>
          </a:xfrm>
          <a:prstGeom prst="roundRect">
            <a:avLst>
              <a:gd name="adj" fmla="val 7058"/>
            </a:avLst>
          </a:prstGeom>
          <a:noFill/>
          <a:ln w="127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 name="标题 1"/>
          <p:cNvSpPr>
            <a:spLocks noGrp="1"/>
          </p:cNvSpPr>
          <p:nvPr>
            <p:ph type="title"/>
          </p:nvPr>
        </p:nvSpPr>
        <p:spPr/>
        <p:txBody>
          <a:bodyPr/>
          <a:lstStyle/>
          <a:p>
            <a:pPr>
              <a:defRPr/>
            </a:pPr>
            <a:r>
              <a:rPr lang="en-US" altLang="zh-CN" sz="2400" b="1" i="1" kern="1200" dirty="0" smtClean="0">
                <a:solidFill>
                  <a:schemeClr val="lt1"/>
                </a:solidFill>
                <a:latin typeface="Arial" pitchFamily="34" charset="0"/>
                <a:ea typeface="黑体" pitchFamily="49" charset="-122"/>
                <a:cs typeface="+mn-cs"/>
              </a:rPr>
              <a:t>Overview </a:t>
            </a:r>
            <a:endParaRPr lang="zh-CN" altLang="en-US" sz="2400" b="1" i="1" kern="1200" dirty="0">
              <a:solidFill>
                <a:schemeClr val="lt1"/>
              </a:solidFill>
              <a:latin typeface="Arial" pitchFamily="34" charset="0"/>
              <a:ea typeface="黑体" pitchFamily="49" charset="-122"/>
              <a:cs typeface="+mn-cs"/>
            </a:endParaRPr>
          </a:p>
        </p:txBody>
      </p:sp>
      <p:sp>
        <p:nvSpPr>
          <p:cNvPr id="4" name="灯片编号占位符 3"/>
          <p:cNvSpPr>
            <a:spLocks noGrp="1"/>
          </p:cNvSpPr>
          <p:nvPr>
            <p:ph type="sldNum" sz="quarter" idx="10"/>
          </p:nvPr>
        </p:nvSpPr>
        <p:spPr>
          <a:xfrm>
            <a:off x="6759575" y="9804447"/>
            <a:ext cx="2133600" cy="268287"/>
          </a:xfrm>
        </p:spPr>
        <p:txBody>
          <a:bodyPr/>
          <a:lstStyle/>
          <a:p>
            <a:pPr>
              <a:defRPr/>
            </a:pPr>
            <a:fld id="{0DF8B952-E67C-4128-9A6F-E06F4F376A8F}" type="slidenum">
              <a:rPr lang="zh-CN" altLang="en-US" smtClean="0"/>
              <a:pPr>
                <a:defRPr/>
              </a:pPr>
              <a:t>2</a:t>
            </a:fld>
            <a:endParaRPr lang="en-US" altLang="zh-CN"/>
          </a:p>
        </p:txBody>
      </p:sp>
      <p:sp>
        <p:nvSpPr>
          <p:cNvPr id="21" name="TextBox 62"/>
          <p:cNvSpPr txBox="1">
            <a:spLocks noChangeArrowheads="1"/>
          </p:cNvSpPr>
          <p:nvPr/>
        </p:nvSpPr>
        <p:spPr bwMode="auto">
          <a:xfrm>
            <a:off x="1052632" y="1857364"/>
            <a:ext cx="7234144" cy="3000821"/>
          </a:xfrm>
          <a:prstGeom prst="rect">
            <a:avLst/>
          </a:prstGeom>
          <a:noFill/>
          <a:ln w="9525">
            <a:noFill/>
            <a:miter lim="800000"/>
            <a:headEnd/>
            <a:tailEnd/>
          </a:ln>
        </p:spPr>
        <p:txBody>
          <a:bodyPr wrap="square">
            <a:spAutoFit/>
          </a:bodyPr>
          <a:lstStyle/>
          <a:p>
            <a:pPr lvl="0" eaLnBrk="1" fontAlgn="auto" hangingPunct="1">
              <a:spcBef>
                <a:spcPts val="0"/>
              </a:spcBef>
              <a:spcAft>
                <a:spcPts val="0"/>
              </a:spcAft>
              <a:buFont typeface="Wingdings" pitchFamily="2" charset="2"/>
              <a:buChar char="n"/>
              <a:defRPr/>
            </a:pPr>
            <a:r>
              <a:rPr kumimoji="0" lang="en-US" altLang="zh-CN" sz="1800" b="1" kern="0" dirty="0">
                <a:solidFill>
                  <a:srgbClr val="1F497D"/>
                </a:solidFill>
              </a:rPr>
              <a:t>  Tiny target detections, especially power line detection</a:t>
            </a:r>
            <a:r>
              <a:rPr kumimoji="0" lang="en-US" altLang="zh-CN" sz="1800" b="1" kern="0" dirty="0" smtClean="0">
                <a:solidFill>
                  <a:srgbClr val="1F497D"/>
                </a:solidFill>
              </a:rPr>
              <a:t>, is </a:t>
            </a:r>
            <a:r>
              <a:rPr kumimoji="0" lang="en-US" altLang="zh-CN" sz="1800" b="1" kern="0" dirty="0">
                <a:solidFill>
                  <a:srgbClr val="1F497D"/>
                </a:solidFill>
              </a:rPr>
              <a:t>very important to ensure the low altitude flight </a:t>
            </a:r>
            <a:r>
              <a:rPr kumimoji="0" lang="en-US" altLang="zh-CN" sz="1800" b="1" kern="0" dirty="0" smtClean="0">
                <a:solidFill>
                  <a:srgbClr val="1F497D"/>
                </a:solidFill>
              </a:rPr>
              <a:t>safety</a:t>
            </a:r>
          </a:p>
          <a:p>
            <a:pPr eaLnBrk="1" fontAlgn="auto" hangingPunct="1">
              <a:spcBef>
                <a:spcPts val="0"/>
              </a:spcBef>
              <a:spcAft>
                <a:spcPts val="0"/>
              </a:spcAft>
              <a:buFont typeface="Wingdings" pitchFamily="2" charset="2"/>
              <a:buChar char="n"/>
            </a:pPr>
            <a:r>
              <a:rPr kumimoji="0" lang="en-US" altLang="zh-CN" sz="1800" b="1" kern="0" dirty="0">
                <a:solidFill>
                  <a:srgbClr val="1F497D"/>
                </a:solidFill>
              </a:rPr>
              <a:t>  This work takes advantage of </a:t>
            </a:r>
            <a:r>
              <a:rPr kumimoji="0" lang="en-US" altLang="zh-CN" sz="1800" b="1" i="1" u="sng" kern="0" dirty="0" smtClean="0">
                <a:solidFill>
                  <a:srgbClr val="FF0000"/>
                </a:solidFill>
              </a:rPr>
              <a:t>background noise removal</a:t>
            </a:r>
            <a:r>
              <a:rPr kumimoji="0" lang="en-US" altLang="zh-CN" sz="1800" b="1" i="1" u="sng" kern="0" dirty="0" smtClean="0">
                <a:solidFill>
                  <a:srgbClr val="1F497D"/>
                </a:solidFill>
              </a:rPr>
              <a:t> </a:t>
            </a:r>
            <a:r>
              <a:rPr kumimoji="0" lang="en-US" altLang="zh-CN" sz="1800" b="1" kern="0" dirty="0" smtClean="0">
                <a:solidFill>
                  <a:srgbClr val="1F497D"/>
                </a:solidFill>
              </a:rPr>
              <a:t>by an </a:t>
            </a:r>
            <a:r>
              <a:rPr kumimoji="0" lang="en-US" altLang="zh-CN" sz="1800" b="1" kern="0" dirty="0">
                <a:solidFill>
                  <a:srgbClr val="1F497D"/>
                </a:solidFill>
              </a:rPr>
              <a:t>embedded convolution neural network (CNN) </a:t>
            </a:r>
            <a:r>
              <a:rPr kumimoji="0" lang="en-US" altLang="zh-CN" sz="1800" b="1" kern="0" dirty="0" smtClean="0">
                <a:solidFill>
                  <a:srgbClr val="1F497D"/>
                </a:solidFill>
              </a:rPr>
              <a:t>classifier </a:t>
            </a:r>
            <a:r>
              <a:rPr kumimoji="0" lang="en-US" altLang="zh-CN" sz="1800" b="1" kern="0" dirty="0">
                <a:solidFill>
                  <a:srgbClr val="1F497D"/>
                </a:solidFill>
              </a:rPr>
              <a:t>before conducting the final power line extractions.</a:t>
            </a:r>
          </a:p>
          <a:p>
            <a:pPr eaLnBrk="1" fontAlgn="auto" hangingPunct="1">
              <a:spcBef>
                <a:spcPts val="0"/>
              </a:spcBef>
              <a:spcAft>
                <a:spcPts val="0"/>
              </a:spcAft>
              <a:buFont typeface="Wingdings" pitchFamily="2" charset="2"/>
              <a:buChar char="n"/>
            </a:pPr>
            <a:endParaRPr kumimoji="0" lang="en-US" altLang="zh-CN" sz="1800" b="1" kern="0" dirty="0" smtClean="0">
              <a:solidFill>
                <a:srgbClr val="1F497D"/>
              </a:solidFill>
            </a:endParaRPr>
          </a:p>
          <a:p>
            <a:pPr eaLnBrk="1" fontAlgn="auto" hangingPunct="1">
              <a:spcBef>
                <a:spcPts val="0"/>
              </a:spcBef>
              <a:spcAft>
                <a:spcPts val="0"/>
              </a:spcAft>
              <a:buFont typeface="Wingdings" pitchFamily="2" charset="2"/>
              <a:buChar char="n"/>
            </a:pPr>
            <a:endParaRPr kumimoji="0" lang="en-US" altLang="zh-CN" sz="1800" b="1" kern="0" dirty="0">
              <a:solidFill>
                <a:srgbClr val="1F497D"/>
              </a:solidFill>
            </a:endParaRPr>
          </a:p>
        </p:txBody>
      </p:sp>
      <p:sp>
        <p:nvSpPr>
          <p:cNvPr id="32" name="Text Box 41"/>
          <p:cNvSpPr txBox="1">
            <a:spLocks noChangeArrowheads="1"/>
          </p:cNvSpPr>
          <p:nvPr/>
        </p:nvSpPr>
        <p:spPr bwMode="auto">
          <a:xfrm>
            <a:off x="1765925" y="4143380"/>
            <a:ext cx="6592289" cy="369332"/>
          </a:xfrm>
          <a:prstGeom prst="rect">
            <a:avLst/>
          </a:prstGeom>
          <a:noFill/>
          <a:ln w="9525" algn="ctr">
            <a:noFill/>
            <a:miter lim="800000"/>
            <a:headEnd/>
            <a:tailEnd/>
          </a:ln>
          <a:effectLst>
            <a:prstShdw prst="shdw17" dist="17961" dir="2700000">
              <a:srgbClr val="4F81BD">
                <a:gamma/>
                <a:shade val="60000"/>
                <a:invGamma/>
              </a:srgbClr>
            </a:prstShdw>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i="1" u="sng" kern="0" dirty="0">
                <a:solidFill>
                  <a:srgbClr val="FF0000"/>
                </a:solidFill>
              </a:rPr>
              <a:t>edge feature map </a:t>
            </a:r>
            <a:r>
              <a:rPr kumimoji="0" lang="en-US" altLang="zh-CN" sz="1800" kern="0" dirty="0">
                <a:solidFill>
                  <a:srgbClr val="1F497D"/>
                </a:solidFill>
              </a:rPr>
              <a:t>is firstly </a:t>
            </a:r>
            <a:r>
              <a:rPr kumimoji="0" lang="en-US" altLang="zh-CN" sz="1800" kern="0" dirty="0" smtClean="0">
                <a:solidFill>
                  <a:srgbClr val="1F497D"/>
                </a:solidFill>
              </a:rPr>
              <a:t>generated </a:t>
            </a:r>
            <a:r>
              <a:rPr kumimoji="0" lang="en-US" altLang="zh-CN" sz="1800" kern="0" dirty="0">
                <a:solidFill>
                  <a:srgbClr val="1F497D"/>
                </a:solidFill>
              </a:rPr>
              <a:t>in the beginning</a:t>
            </a:r>
            <a:endParaRPr kumimoji="0" lang="zh-CN" altLang="en-US" sz="1800" kern="0" dirty="0">
              <a:solidFill>
                <a:srgbClr val="1F497D"/>
              </a:solidFill>
            </a:endParaRPr>
          </a:p>
        </p:txBody>
      </p:sp>
      <p:sp>
        <p:nvSpPr>
          <p:cNvPr id="45" name="灯片编号占位符 3"/>
          <p:cNvSpPr txBox="1">
            <a:spLocks/>
          </p:cNvSpPr>
          <p:nvPr/>
        </p:nvSpPr>
        <p:spPr bwMode="auto">
          <a:xfrm>
            <a:off x="7929586" y="6357958"/>
            <a:ext cx="1066800" cy="554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F8B952-E67C-4128-9A6F-E06F4F376A8F}" type="slidenum">
              <a:rPr kumimoji="1" lang="zh-CN" altLang="en-US" sz="1400" b="0" i="0" u="none" strike="noStrike" kern="1200" cap="none" spc="0" normalizeH="0" baseline="0" noProof="0" smtClean="0">
                <a:ln>
                  <a:noFill/>
                </a:ln>
                <a:solidFill>
                  <a:schemeClr val="tx1"/>
                </a:solidFill>
                <a:effectLst/>
                <a:uLnTx/>
                <a:uFillTx/>
                <a:latin typeface="Times New Roman" pitchFamily="18"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zh-CN" sz="1400" b="0" i="0" u="none" strike="noStrike" kern="1200" cap="none" spc="0" normalizeH="0" baseline="0" noProof="0" dirty="0">
              <a:ln>
                <a:noFill/>
              </a:ln>
              <a:solidFill>
                <a:schemeClr val="tx1"/>
              </a:solidFill>
              <a:effectLst/>
              <a:uLnTx/>
              <a:uFillTx/>
              <a:latin typeface="Times New Roman" pitchFamily="18" charset="0"/>
              <a:ea typeface="宋体" pitchFamily="2" charset="-122"/>
              <a:cs typeface="+mn-cs"/>
            </a:endParaRPr>
          </a:p>
        </p:txBody>
      </p:sp>
      <p:sp>
        <p:nvSpPr>
          <p:cNvPr id="46" name="WordArt 21"/>
          <p:cNvSpPr>
            <a:spLocks noChangeArrowheads="1" noChangeShapeType="1" noTextEdit="1"/>
          </p:cNvSpPr>
          <p:nvPr/>
        </p:nvSpPr>
        <p:spPr bwMode="black">
          <a:xfrm>
            <a:off x="1142976" y="4286256"/>
            <a:ext cx="285752" cy="28575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1" u="none" strike="noStrike" kern="10" cap="none" spc="0" normalizeH="0" baseline="0" noProof="0" dirty="0">
                <a:ln>
                  <a:noFill/>
                </a:ln>
                <a:solidFill>
                  <a:srgbClr val="CC0000"/>
                </a:solidFill>
                <a:effectLst/>
                <a:uLnTx/>
                <a:uFillTx/>
                <a:latin typeface="Arial Black"/>
              </a:rPr>
              <a:t>01</a:t>
            </a:r>
            <a:endParaRPr kumimoji="0" lang="zh-CN" altLang="en-US" sz="1800" b="1" i="1" u="none" strike="noStrike" kern="10" cap="none" spc="0" normalizeH="0" baseline="0" noProof="0" dirty="0">
              <a:ln>
                <a:noFill/>
              </a:ln>
              <a:solidFill>
                <a:srgbClr val="CC0000"/>
              </a:solidFill>
              <a:effectLst/>
              <a:uLnTx/>
              <a:uFillTx/>
              <a:latin typeface="Arial Black"/>
            </a:endParaRPr>
          </a:p>
        </p:txBody>
      </p:sp>
      <p:grpSp>
        <p:nvGrpSpPr>
          <p:cNvPr id="3" name="组合 2"/>
          <p:cNvGrpSpPr/>
          <p:nvPr/>
        </p:nvGrpSpPr>
        <p:grpSpPr>
          <a:xfrm>
            <a:off x="1107705" y="4798893"/>
            <a:ext cx="7250509" cy="646331"/>
            <a:chOff x="1098834" y="5072074"/>
            <a:chExt cx="7250509" cy="646331"/>
          </a:xfrm>
        </p:grpSpPr>
        <p:sp>
          <p:nvSpPr>
            <p:cNvPr id="33" name="Text Box 41"/>
            <p:cNvSpPr txBox="1">
              <a:spLocks noChangeArrowheads="1"/>
            </p:cNvSpPr>
            <p:nvPr/>
          </p:nvSpPr>
          <p:spPr bwMode="auto">
            <a:xfrm>
              <a:off x="1765925" y="5072074"/>
              <a:ext cx="6583418" cy="646331"/>
            </a:xfrm>
            <a:prstGeom prst="rect">
              <a:avLst/>
            </a:prstGeom>
            <a:noFill/>
            <a:ln w="9525" algn="ctr">
              <a:noFill/>
              <a:miter lim="800000"/>
              <a:headEnd/>
              <a:tailEnd/>
            </a:ln>
            <a:effectLst>
              <a:prstShdw prst="shdw17" dist="17961" dir="2700000">
                <a:srgbClr val="4F81BD">
                  <a:gamma/>
                  <a:shade val="60000"/>
                  <a:invGamma/>
                </a:srgbClr>
              </a:prstShdw>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i="1" u="sng" kern="0" dirty="0">
                  <a:solidFill>
                    <a:srgbClr val="FF0000"/>
                  </a:solidFill>
                </a:rPr>
                <a:t>a coarse-to-fine strategy </a:t>
              </a:r>
              <a:r>
                <a:rPr kumimoji="0" lang="en-US" altLang="zh-CN" sz="1800" kern="0" dirty="0">
                  <a:solidFill>
                    <a:srgbClr val="1F497D"/>
                  </a:solidFill>
                </a:rPr>
                <a:t>to </a:t>
              </a:r>
              <a:r>
                <a:rPr kumimoji="0" lang="en-US" altLang="zh-CN" sz="1800" kern="0" dirty="0" smtClean="0">
                  <a:solidFill>
                    <a:srgbClr val="1F497D"/>
                  </a:solidFill>
                </a:rPr>
                <a:t>exclude the </a:t>
              </a:r>
              <a:r>
                <a:rPr kumimoji="0" lang="en-US" altLang="zh-CN" sz="1800" kern="0" dirty="0">
                  <a:solidFill>
                    <a:srgbClr val="1F497D"/>
                  </a:solidFill>
                </a:rPr>
                <a:t>impact </a:t>
              </a:r>
              <a:r>
                <a:rPr kumimoji="0" lang="en-US" altLang="zh-CN" sz="1800" kern="0" dirty="0" smtClean="0">
                  <a:solidFill>
                    <a:srgbClr val="1F497D"/>
                  </a:solidFill>
                </a:rPr>
                <a:t>of background </a:t>
              </a:r>
              <a:r>
                <a:rPr kumimoji="0" lang="en-US" altLang="zh-CN" sz="1800" kern="0" dirty="0">
                  <a:solidFill>
                    <a:srgbClr val="1F497D"/>
                  </a:solidFill>
                </a:rPr>
                <a:t>noise before providing reliable </a:t>
              </a:r>
              <a:r>
                <a:rPr kumimoji="0" lang="en-US" altLang="zh-CN" sz="1800" kern="0" dirty="0" smtClean="0">
                  <a:solidFill>
                    <a:srgbClr val="1F497D"/>
                  </a:solidFill>
                </a:rPr>
                <a:t>detection </a:t>
              </a:r>
              <a:r>
                <a:rPr kumimoji="0" lang="en-US" altLang="zh-CN" sz="1800" kern="0" dirty="0">
                  <a:solidFill>
                    <a:srgbClr val="1F497D"/>
                  </a:solidFill>
                </a:rPr>
                <a:t>outputs</a:t>
              </a:r>
              <a:endParaRPr kumimoji="0" lang="zh-CN" altLang="en-US" sz="1800" kern="0" dirty="0">
                <a:solidFill>
                  <a:srgbClr val="1F497D"/>
                </a:solidFill>
              </a:endParaRPr>
            </a:p>
          </p:txBody>
        </p:sp>
        <p:sp>
          <p:nvSpPr>
            <p:cNvPr id="47" name="WordArt 21"/>
            <p:cNvSpPr>
              <a:spLocks noChangeArrowheads="1" noChangeShapeType="1" noTextEdit="1"/>
            </p:cNvSpPr>
            <p:nvPr/>
          </p:nvSpPr>
          <p:spPr bwMode="black">
            <a:xfrm>
              <a:off x="1098834" y="5214950"/>
              <a:ext cx="285752" cy="28575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1" u="none" strike="noStrike" kern="10" cap="none" spc="0" normalizeH="0" baseline="0" noProof="0" dirty="0">
                  <a:ln>
                    <a:noFill/>
                  </a:ln>
                  <a:solidFill>
                    <a:srgbClr val="CC0000"/>
                  </a:solidFill>
                  <a:effectLst/>
                  <a:uLnTx/>
                  <a:uFillTx/>
                  <a:latin typeface="Arial Black"/>
                </a:rPr>
                <a:t>02</a:t>
              </a:r>
              <a:endParaRPr kumimoji="0" lang="zh-CN" altLang="en-US" sz="1800" b="1" i="1" u="none" strike="noStrike" kern="10" cap="none" spc="0" normalizeH="0" baseline="0" noProof="0" dirty="0">
                <a:ln>
                  <a:noFill/>
                </a:ln>
                <a:solidFill>
                  <a:srgbClr val="CC0000"/>
                </a:solidFill>
                <a:effectLst/>
                <a:uLnTx/>
                <a:uFillTx/>
                <a:latin typeface="Arial Black"/>
              </a:endParaRPr>
            </a:p>
          </p:txBody>
        </p:sp>
      </p:grpSp>
    </p:spTree>
    <p:extLst>
      <p:ext uri="{BB962C8B-B14F-4D97-AF65-F5344CB8AC3E}">
        <p14:creationId xmlns:p14="http://schemas.microsoft.com/office/powerpoint/2010/main" val="308759139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0DF8B952-E67C-4128-9A6F-E06F4F376A8F}" type="slidenum">
              <a:rPr lang="zh-CN" altLang="en-US" smtClean="0"/>
              <a:pPr>
                <a:defRPr/>
              </a:pPr>
              <a:t>20</a:t>
            </a:fld>
            <a:endParaRPr lang="en-US" altLang="zh-CN"/>
          </a:p>
        </p:txBody>
      </p:sp>
      <p:sp>
        <p:nvSpPr>
          <p:cNvPr id="26" name="标题 1"/>
          <p:cNvSpPr txBox="1">
            <a:spLocks/>
          </p:cNvSpPr>
          <p:nvPr/>
        </p:nvSpPr>
        <p:spPr bwMode="auto">
          <a:xfrm>
            <a:off x="323850" y="190500"/>
            <a:ext cx="6407150" cy="935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2pPr>
            <a:lvl3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3pPr>
            <a:lvl4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4pPr>
            <a:lvl5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5pPr>
            <a:lvl6pPr marL="457200" algn="l" rtl="0" fontAlgn="base">
              <a:spcBef>
                <a:spcPct val="0"/>
              </a:spcBef>
              <a:spcAft>
                <a:spcPct val="0"/>
              </a:spcAft>
              <a:defRPr kumimoji="1" sz="3600">
                <a:solidFill>
                  <a:schemeClr val="bg1"/>
                </a:solidFill>
                <a:latin typeface="Times New Roman" pitchFamily="18" charset="0"/>
                <a:ea typeface="黑体" pitchFamily="2" charset="-122"/>
              </a:defRPr>
            </a:lvl6pPr>
            <a:lvl7pPr marL="914400" algn="l" rtl="0" fontAlgn="base">
              <a:spcBef>
                <a:spcPct val="0"/>
              </a:spcBef>
              <a:spcAft>
                <a:spcPct val="0"/>
              </a:spcAft>
              <a:defRPr kumimoji="1" sz="3600">
                <a:solidFill>
                  <a:schemeClr val="bg1"/>
                </a:solidFill>
                <a:latin typeface="Times New Roman" pitchFamily="18" charset="0"/>
                <a:ea typeface="黑体" pitchFamily="2" charset="-122"/>
              </a:defRPr>
            </a:lvl7pPr>
            <a:lvl8pPr marL="1371600" algn="l" rtl="0" fontAlgn="base">
              <a:spcBef>
                <a:spcPct val="0"/>
              </a:spcBef>
              <a:spcAft>
                <a:spcPct val="0"/>
              </a:spcAft>
              <a:defRPr kumimoji="1" sz="3600">
                <a:solidFill>
                  <a:schemeClr val="bg1"/>
                </a:solidFill>
                <a:latin typeface="Times New Roman" pitchFamily="18" charset="0"/>
                <a:ea typeface="黑体" pitchFamily="2" charset="-122"/>
              </a:defRPr>
            </a:lvl8pPr>
            <a:lvl9pPr marL="1828800" algn="l" rtl="0" fontAlgn="base">
              <a:spcBef>
                <a:spcPct val="0"/>
              </a:spcBef>
              <a:spcAft>
                <a:spcPct val="0"/>
              </a:spcAft>
              <a:defRPr kumimoji="1" sz="3600">
                <a:solidFill>
                  <a:schemeClr val="bg1"/>
                </a:solidFill>
                <a:latin typeface="Times New Roman" pitchFamily="18" charset="0"/>
                <a:ea typeface="黑体" pitchFamily="2" charset="-122"/>
              </a:defRPr>
            </a:lvl9pPr>
          </a:lstStyle>
          <a:p>
            <a:pPr>
              <a:lnSpc>
                <a:spcPct val="100000"/>
              </a:lnSpc>
              <a:buFontTx/>
              <a:buNone/>
            </a:pPr>
            <a:r>
              <a:rPr lang="en-US" altLang="zh-CN" sz="2400" b="1" i="1" dirty="0">
                <a:solidFill>
                  <a:schemeClr val="lt1"/>
                </a:solidFill>
                <a:latin typeface="Arial" pitchFamily="34" charset="0"/>
                <a:ea typeface="黑体" pitchFamily="49" charset="-122"/>
                <a:cs typeface="+mn-cs"/>
              </a:rPr>
              <a:t>5. Conclusion</a:t>
            </a:r>
            <a:endParaRPr lang="zh-CN" altLang="en-US" sz="2400" b="1" i="1" dirty="0">
              <a:solidFill>
                <a:schemeClr val="lt1"/>
              </a:solidFill>
              <a:latin typeface="Arial" pitchFamily="34" charset="0"/>
              <a:ea typeface="黑体" pitchFamily="49" charset="-122"/>
              <a:cs typeface="+mn-cs"/>
            </a:endParaRPr>
          </a:p>
        </p:txBody>
      </p:sp>
      <p:sp>
        <p:nvSpPr>
          <p:cNvPr id="70" name="矩形 47"/>
          <p:cNvSpPr>
            <a:spLocks noChangeArrowheads="1"/>
          </p:cNvSpPr>
          <p:nvPr/>
        </p:nvSpPr>
        <p:spPr bwMode="auto">
          <a:xfrm>
            <a:off x="142844" y="1353909"/>
            <a:ext cx="9144064" cy="923330"/>
          </a:xfrm>
          <a:prstGeom prst="rect">
            <a:avLst/>
          </a:prstGeom>
          <a:noFill/>
          <a:ln w="9525">
            <a:noFill/>
            <a:miter lim="800000"/>
            <a:headEnd/>
            <a:tailEnd/>
          </a:ln>
        </p:spPr>
        <p:txBody>
          <a:bodyPr wrap="square">
            <a:spAutoFit/>
          </a:bodyPr>
          <a:lstStyle/>
          <a:p>
            <a:pPr marL="285750" indent="-285750" eaLnBrk="1" fontAlgn="auto" hangingPunct="1">
              <a:lnSpc>
                <a:spcPct val="100000"/>
              </a:lnSpc>
              <a:spcBef>
                <a:spcPts val="0"/>
              </a:spcBef>
              <a:spcAft>
                <a:spcPts val="0"/>
              </a:spcAft>
              <a:buFont typeface="Wingdings" pitchFamily="2" charset="2"/>
              <a:buChar char="n"/>
            </a:pPr>
            <a:r>
              <a:rPr kumimoji="0" lang="en-US" altLang="zh-CN" sz="1800" b="1" kern="0" dirty="0">
                <a:solidFill>
                  <a:srgbClr val="1F497D"/>
                </a:solidFill>
              </a:rPr>
              <a:t>In this paper</a:t>
            </a:r>
            <a:r>
              <a:rPr kumimoji="0" lang="en-US" altLang="zh-CN" sz="1800" b="1" kern="0" dirty="0" smtClean="0">
                <a:solidFill>
                  <a:srgbClr val="1F497D"/>
                </a:solidFill>
              </a:rPr>
              <a:t>,</a:t>
            </a:r>
            <a:r>
              <a:rPr kumimoji="0" lang="en-US" altLang="zh-CN" sz="1800" b="1" kern="0" dirty="0">
                <a:solidFill>
                  <a:srgbClr val="1F497D"/>
                </a:solidFill>
              </a:rPr>
              <a:t> </a:t>
            </a:r>
            <a:r>
              <a:rPr kumimoji="0" lang="en-US" altLang="zh-CN" sz="1800" b="1" kern="0" dirty="0" smtClean="0">
                <a:solidFill>
                  <a:srgbClr val="1F497D"/>
                </a:solidFill>
              </a:rPr>
              <a:t>we proposed a </a:t>
            </a:r>
            <a:r>
              <a:rPr kumimoji="0" lang="en-US" altLang="zh-CN" sz="1800" b="1" kern="0" dirty="0">
                <a:solidFill>
                  <a:srgbClr val="1F497D"/>
                </a:solidFill>
              </a:rPr>
              <a:t>coarse-to-fine strategy </a:t>
            </a:r>
            <a:r>
              <a:rPr kumimoji="0" lang="en-US" altLang="zh-CN" sz="1800" b="1" kern="0" dirty="0" smtClean="0">
                <a:solidFill>
                  <a:srgbClr val="1F497D"/>
                </a:solidFill>
              </a:rPr>
              <a:t>for </a:t>
            </a:r>
            <a:r>
              <a:rPr kumimoji="0" lang="en-US" altLang="zh-CN" sz="1800" b="1" kern="0" dirty="0">
                <a:solidFill>
                  <a:srgbClr val="1F497D"/>
                </a:solidFill>
              </a:rPr>
              <a:t>power line </a:t>
            </a:r>
            <a:r>
              <a:rPr kumimoji="0" lang="en-US" altLang="zh-CN" sz="1800" b="1" kern="0" dirty="0" smtClean="0">
                <a:solidFill>
                  <a:srgbClr val="1F497D"/>
                </a:solidFill>
              </a:rPr>
              <a:t>detection, </a:t>
            </a:r>
            <a:r>
              <a:rPr kumimoji="0" lang="en-US" altLang="zh-CN" sz="1800" b="1" kern="0" dirty="0">
                <a:solidFill>
                  <a:srgbClr val="1F497D"/>
                </a:solidFill>
              </a:rPr>
              <a:t>specially, a CNN </a:t>
            </a:r>
            <a:r>
              <a:rPr kumimoji="0" lang="en-US" altLang="zh-CN" sz="1800" b="1" kern="0" dirty="0" smtClean="0">
                <a:solidFill>
                  <a:srgbClr val="1F497D"/>
                </a:solidFill>
              </a:rPr>
              <a:t>is employed </a:t>
            </a:r>
            <a:r>
              <a:rPr kumimoji="0" lang="en-US" altLang="zh-CN" sz="1800" b="1" kern="0" dirty="0">
                <a:solidFill>
                  <a:srgbClr val="1F497D"/>
                </a:solidFill>
              </a:rPr>
              <a:t>to help eliminate the background noise via </a:t>
            </a:r>
            <a:r>
              <a:rPr kumimoji="0" lang="en-US" altLang="zh-CN" sz="1800" b="1" kern="0" dirty="0" smtClean="0">
                <a:solidFill>
                  <a:srgbClr val="1F497D"/>
                </a:solidFill>
              </a:rPr>
              <a:t>patch classification</a:t>
            </a:r>
            <a:r>
              <a:rPr kumimoji="0" lang="en-US" altLang="zh-CN" sz="1800" b="1" kern="0" dirty="0">
                <a:solidFill>
                  <a:srgbClr val="1F497D"/>
                </a:solidFill>
              </a:rPr>
              <a:t>. </a:t>
            </a:r>
          </a:p>
        </p:txBody>
      </p:sp>
      <p:sp>
        <p:nvSpPr>
          <p:cNvPr id="71" name="矩形 47"/>
          <p:cNvSpPr>
            <a:spLocks noChangeArrowheads="1"/>
          </p:cNvSpPr>
          <p:nvPr/>
        </p:nvSpPr>
        <p:spPr bwMode="auto">
          <a:xfrm>
            <a:off x="323850" y="5805264"/>
            <a:ext cx="8012710" cy="646331"/>
          </a:xfrm>
          <a:prstGeom prst="rect">
            <a:avLst/>
          </a:prstGeom>
          <a:noFill/>
          <a:ln w="9525">
            <a:noFill/>
            <a:miter lim="800000"/>
            <a:headEnd/>
            <a:tailEnd/>
          </a:ln>
        </p:spPr>
        <p:txBody>
          <a:bodyPr wrap="square">
            <a:spAutoFit/>
          </a:bodyPr>
          <a:lstStyle/>
          <a:p>
            <a:pPr marL="285750" indent="-285750" eaLnBrk="1" fontAlgn="auto" hangingPunct="1">
              <a:lnSpc>
                <a:spcPct val="100000"/>
              </a:lnSpc>
              <a:spcBef>
                <a:spcPts val="0"/>
              </a:spcBef>
              <a:spcAft>
                <a:spcPts val="0"/>
              </a:spcAft>
              <a:buFont typeface="Wingdings" pitchFamily="2" charset="2"/>
              <a:buChar char="n"/>
            </a:pPr>
            <a:r>
              <a:rPr kumimoji="0" lang="en-US" altLang="zh-CN" sz="1800" b="1" kern="0" dirty="0">
                <a:solidFill>
                  <a:srgbClr val="1F497D"/>
                </a:solidFill>
              </a:rPr>
              <a:t>We demonstrated that the proposed formulation performs well when </a:t>
            </a:r>
            <a:r>
              <a:rPr kumimoji="0" lang="en-US" altLang="zh-CN" sz="1800" b="1" kern="0" dirty="0" smtClean="0">
                <a:solidFill>
                  <a:srgbClr val="1F497D"/>
                </a:solidFill>
              </a:rPr>
              <a:t>detecting power line.</a:t>
            </a:r>
            <a:endParaRPr kumimoji="0" lang="en-US" altLang="zh-CN" sz="1800" b="1" kern="0" dirty="0">
              <a:solidFill>
                <a:srgbClr val="1F497D"/>
              </a:solidFill>
            </a:endParaRPr>
          </a:p>
        </p:txBody>
      </p:sp>
      <p:grpSp>
        <p:nvGrpSpPr>
          <p:cNvPr id="2" name="组合 1"/>
          <p:cNvGrpSpPr/>
          <p:nvPr/>
        </p:nvGrpSpPr>
        <p:grpSpPr>
          <a:xfrm>
            <a:off x="270911" y="2303662"/>
            <a:ext cx="8778746" cy="3357586"/>
            <a:chOff x="270911" y="2143116"/>
            <a:chExt cx="8778746" cy="3357586"/>
          </a:xfrm>
        </p:grpSpPr>
        <p:grpSp>
          <p:nvGrpSpPr>
            <p:cNvPr id="17" name="组合 16"/>
            <p:cNvGrpSpPr/>
            <p:nvPr/>
          </p:nvGrpSpPr>
          <p:grpSpPr>
            <a:xfrm>
              <a:off x="6050058" y="2143116"/>
              <a:ext cx="2820191" cy="3357586"/>
              <a:chOff x="5998580" y="2143116"/>
              <a:chExt cx="3002544" cy="3357586"/>
            </a:xfrm>
          </p:grpSpPr>
          <p:sp>
            <p:nvSpPr>
              <p:cNvPr id="14" name="圆角矩形 13"/>
              <p:cNvSpPr/>
              <p:nvPr/>
            </p:nvSpPr>
            <p:spPr bwMode="auto">
              <a:xfrm>
                <a:off x="6000760" y="2143116"/>
                <a:ext cx="3000364" cy="3357586"/>
              </a:xfrm>
              <a:prstGeom prst="roundRect">
                <a:avLst>
                  <a:gd name="adj" fmla="val 6870"/>
                </a:avLst>
              </a:prstGeom>
              <a:solidFill>
                <a:schemeClr val="bg1"/>
              </a:solidFill>
              <a:ln w="28575" algn="ctr">
                <a:solidFill>
                  <a:srgbClr val="336699"/>
                </a:solidFill>
                <a:miter lim="800000"/>
                <a:headEnd/>
                <a:tailEnd/>
              </a:ln>
              <a:effectLst>
                <a:outerShdw dist="20000" dir="5400000" rotWithShape="0">
                  <a:srgbClr val="000000">
                    <a:alpha val="37999"/>
                  </a:srgbClr>
                </a:outerShdw>
              </a:effectLst>
            </p:spPr>
            <p:txBody>
              <a:bodyPr wrap="none" rtlCol="0" anchor="ctr"/>
              <a:lstStyle/>
              <a:p>
                <a:pPr algn="ctr"/>
                <a:endParaRPr lang="zh-CN" altLang="en-US" sz="2000" dirty="0">
                  <a:latin typeface="Arial" charset="0"/>
                </a:endParaRPr>
              </a:p>
            </p:txBody>
          </p:sp>
          <p:sp>
            <p:nvSpPr>
              <p:cNvPr id="15" name="流程图: 库存数据 14"/>
              <p:cNvSpPr/>
              <p:nvPr/>
            </p:nvSpPr>
            <p:spPr bwMode="auto">
              <a:xfrm rot="16200000">
                <a:off x="6897222" y="2958968"/>
                <a:ext cx="1213200" cy="2993398"/>
              </a:xfrm>
              <a:prstGeom prst="flowChartOnlineStorage">
                <a:avLst/>
              </a:prstGeom>
              <a:solidFill>
                <a:srgbClr val="336699"/>
              </a:solidFill>
              <a:ln w="19050" algn="ctr">
                <a:solidFill>
                  <a:srgbClr val="006699"/>
                </a:solidFill>
                <a:miter lim="800000"/>
                <a:headEnd/>
                <a:tailEnd/>
              </a:ln>
              <a:effectLst>
                <a:outerShdw dist="20000" dir="5400000" rotWithShape="0">
                  <a:srgbClr val="000000">
                    <a:alpha val="37999"/>
                  </a:srgbClr>
                </a:outerShdw>
              </a:effectLst>
            </p:spPr>
            <p:txBody>
              <a:bodyPr wrap="none" rtlCol="0" anchor="ctr"/>
              <a:lstStyle/>
              <a:p>
                <a:pPr algn="ctr"/>
                <a:endParaRPr lang="zh-CN" altLang="en-US" sz="2000" dirty="0">
                  <a:latin typeface="Arial" charset="0"/>
                </a:endParaRPr>
              </a:p>
            </p:txBody>
          </p:sp>
          <p:sp>
            <p:nvSpPr>
              <p:cNvPr id="16" name="圆角矩形 15"/>
              <p:cNvSpPr/>
              <p:nvPr/>
            </p:nvSpPr>
            <p:spPr bwMode="auto">
              <a:xfrm>
                <a:off x="5998580" y="4492942"/>
                <a:ext cx="3001063" cy="1000132"/>
              </a:xfrm>
              <a:prstGeom prst="roundRect">
                <a:avLst>
                  <a:gd name="adj" fmla="val 18699"/>
                </a:avLst>
              </a:prstGeom>
              <a:solidFill>
                <a:srgbClr val="336699"/>
              </a:solidFill>
              <a:ln w="19050" algn="ctr">
                <a:solidFill>
                  <a:srgbClr val="336699"/>
                </a:solidFill>
                <a:miter lim="800000"/>
                <a:headEnd/>
                <a:tailEnd/>
              </a:ln>
              <a:effectLst>
                <a:outerShdw dist="20000" dir="5400000" rotWithShape="0">
                  <a:srgbClr val="000000">
                    <a:alpha val="37999"/>
                  </a:srgbClr>
                </a:outerShdw>
              </a:effectLst>
            </p:spPr>
            <p:txBody>
              <a:bodyPr wrap="none" rtlCol="0" anchor="ctr"/>
              <a:lstStyle/>
              <a:p>
                <a:pPr algn="ctr"/>
                <a:endParaRPr lang="zh-CN" altLang="en-US" sz="2000" dirty="0">
                  <a:latin typeface="Arial" charset="0"/>
                </a:endParaRPr>
              </a:p>
            </p:txBody>
          </p:sp>
        </p:grpSp>
        <p:sp>
          <p:nvSpPr>
            <p:cNvPr id="55" name="TextBox 18"/>
            <p:cNvSpPr txBox="1">
              <a:spLocks noChangeArrowheads="1"/>
            </p:cNvSpPr>
            <p:nvPr/>
          </p:nvSpPr>
          <p:spPr bwMode="auto">
            <a:xfrm>
              <a:off x="5914818" y="4194774"/>
              <a:ext cx="3134839" cy="322333"/>
            </a:xfrm>
            <a:prstGeom prst="rect">
              <a:avLst/>
            </a:prstGeom>
            <a:noFill/>
            <a:ln w="9525">
              <a:noFill/>
              <a:miter lim="800000"/>
              <a:headEnd/>
              <a:tailEnd/>
            </a:ln>
          </p:spPr>
          <p:txBody>
            <a:bodyPr lIns="90620" tIns="45308" rIns="90620" bIns="4530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500" b="1" kern="0" dirty="0">
                <a:solidFill>
                  <a:srgbClr val="FFFFFF"/>
                </a:solidFill>
                <a:ea typeface="宋体" pitchFamily="2" charset="-122"/>
              </a:endParaRPr>
            </a:p>
          </p:txBody>
        </p:sp>
        <p:grpSp>
          <p:nvGrpSpPr>
            <p:cNvPr id="56" name="组合 55"/>
            <p:cNvGrpSpPr/>
            <p:nvPr/>
          </p:nvGrpSpPr>
          <p:grpSpPr>
            <a:xfrm>
              <a:off x="3149627" y="2143116"/>
              <a:ext cx="2820191" cy="3357586"/>
              <a:chOff x="5998580" y="2143116"/>
              <a:chExt cx="3002544" cy="3357586"/>
            </a:xfrm>
          </p:grpSpPr>
          <p:sp>
            <p:nvSpPr>
              <p:cNvPr id="57" name="圆角矩形 56"/>
              <p:cNvSpPr/>
              <p:nvPr/>
            </p:nvSpPr>
            <p:spPr bwMode="auto">
              <a:xfrm>
                <a:off x="6000760" y="2143116"/>
                <a:ext cx="3000364" cy="3357586"/>
              </a:xfrm>
              <a:prstGeom prst="roundRect">
                <a:avLst>
                  <a:gd name="adj" fmla="val 6870"/>
                </a:avLst>
              </a:prstGeom>
              <a:solidFill>
                <a:schemeClr val="bg1"/>
              </a:solidFill>
              <a:ln w="28575" algn="ctr">
                <a:solidFill>
                  <a:srgbClr val="336699"/>
                </a:solidFill>
                <a:miter lim="800000"/>
                <a:headEnd/>
                <a:tailEnd/>
              </a:ln>
              <a:effectLst>
                <a:outerShdw dist="20000" dir="5400000" rotWithShape="0">
                  <a:srgbClr val="000000">
                    <a:alpha val="37999"/>
                  </a:srgbClr>
                </a:outerShdw>
              </a:effectLst>
            </p:spPr>
            <p:txBody>
              <a:bodyPr wrap="none" rtlCol="0" anchor="ctr"/>
              <a:lstStyle/>
              <a:p>
                <a:pPr algn="ctr"/>
                <a:endParaRPr lang="zh-CN" altLang="en-US" sz="2000" dirty="0">
                  <a:latin typeface="Arial" charset="0"/>
                </a:endParaRPr>
              </a:p>
            </p:txBody>
          </p:sp>
          <p:sp>
            <p:nvSpPr>
              <p:cNvPr id="58" name="流程图: 库存数据 57"/>
              <p:cNvSpPr/>
              <p:nvPr/>
            </p:nvSpPr>
            <p:spPr bwMode="auto">
              <a:xfrm rot="16200000">
                <a:off x="6897222" y="2958968"/>
                <a:ext cx="1213200" cy="2993398"/>
              </a:xfrm>
              <a:prstGeom prst="flowChartOnlineStorage">
                <a:avLst/>
              </a:prstGeom>
              <a:solidFill>
                <a:srgbClr val="336699"/>
              </a:solidFill>
              <a:ln w="19050" algn="ctr">
                <a:solidFill>
                  <a:srgbClr val="006699"/>
                </a:solidFill>
                <a:miter lim="800000"/>
                <a:headEnd/>
                <a:tailEnd/>
              </a:ln>
              <a:effectLst>
                <a:outerShdw dist="20000" dir="5400000" rotWithShape="0">
                  <a:srgbClr val="000000">
                    <a:alpha val="37999"/>
                  </a:srgbClr>
                </a:outerShdw>
              </a:effectLst>
            </p:spPr>
            <p:txBody>
              <a:bodyPr wrap="none" rtlCol="0" anchor="ctr"/>
              <a:lstStyle/>
              <a:p>
                <a:pPr algn="ctr"/>
                <a:endParaRPr lang="zh-CN" altLang="en-US" sz="2000" dirty="0">
                  <a:latin typeface="Arial" charset="0"/>
                </a:endParaRPr>
              </a:p>
            </p:txBody>
          </p:sp>
          <p:sp>
            <p:nvSpPr>
              <p:cNvPr id="59" name="圆角矩形 58"/>
              <p:cNvSpPr/>
              <p:nvPr/>
            </p:nvSpPr>
            <p:spPr bwMode="auto">
              <a:xfrm>
                <a:off x="5998580" y="4492942"/>
                <a:ext cx="3001063" cy="1000132"/>
              </a:xfrm>
              <a:prstGeom prst="roundRect">
                <a:avLst>
                  <a:gd name="adj" fmla="val 18699"/>
                </a:avLst>
              </a:prstGeom>
              <a:solidFill>
                <a:srgbClr val="336699"/>
              </a:solidFill>
              <a:ln w="19050" algn="ctr">
                <a:solidFill>
                  <a:srgbClr val="336699"/>
                </a:solidFill>
                <a:miter lim="800000"/>
                <a:headEnd/>
                <a:tailEnd/>
              </a:ln>
              <a:effectLst>
                <a:outerShdw dist="20000" dir="5400000" rotWithShape="0">
                  <a:srgbClr val="000000">
                    <a:alpha val="37999"/>
                  </a:srgbClr>
                </a:outerShdw>
              </a:effectLst>
            </p:spPr>
            <p:txBody>
              <a:bodyPr wrap="none" rtlCol="0" anchor="ctr"/>
              <a:lstStyle/>
              <a:p>
                <a:pPr algn="ctr">
                  <a:buNone/>
                </a:pPr>
                <a:endParaRPr lang="zh-CN" altLang="en-US" sz="2000" dirty="0">
                  <a:latin typeface="Arial" charset="0"/>
                </a:endParaRPr>
              </a:p>
            </p:txBody>
          </p:sp>
        </p:grpSp>
        <p:grpSp>
          <p:nvGrpSpPr>
            <p:cNvPr id="62" name="组合 61"/>
            <p:cNvGrpSpPr/>
            <p:nvPr/>
          </p:nvGrpSpPr>
          <p:grpSpPr>
            <a:xfrm>
              <a:off x="270911" y="2143116"/>
              <a:ext cx="2820191" cy="3357586"/>
              <a:chOff x="5998580" y="2143116"/>
              <a:chExt cx="3002544" cy="3357586"/>
            </a:xfrm>
          </p:grpSpPr>
          <p:sp>
            <p:nvSpPr>
              <p:cNvPr id="63" name="圆角矩形 62"/>
              <p:cNvSpPr/>
              <p:nvPr/>
            </p:nvSpPr>
            <p:spPr bwMode="auto">
              <a:xfrm>
                <a:off x="6000760" y="2143116"/>
                <a:ext cx="3000364" cy="3357586"/>
              </a:xfrm>
              <a:prstGeom prst="roundRect">
                <a:avLst>
                  <a:gd name="adj" fmla="val 6870"/>
                </a:avLst>
              </a:prstGeom>
              <a:solidFill>
                <a:schemeClr val="bg1"/>
              </a:solidFill>
              <a:ln w="28575" algn="ctr">
                <a:solidFill>
                  <a:srgbClr val="336699"/>
                </a:solidFill>
                <a:miter lim="800000"/>
                <a:headEnd/>
                <a:tailEnd/>
              </a:ln>
              <a:effectLst>
                <a:outerShdw dist="20000" dir="5400000" rotWithShape="0">
                  <a:srgbClr val="000000">
                    <a:alpha val="37999"/>
                  </a:srgbClr>
                </a:outerShdw>
              </a:effectLst>
            </p:spPr>
            <p:txBody>
              <a:bodyPr wrap="none" rtlCol="0" anchor="ctr"/>
              <a:lstStyle/>
              <a:p>
                <a:pPr algn="ctr"/>
                <a:endParaRPr lang="zh-CN" altLang="en-US" sz="2000" dirty="0">
                  <a:latin typeface="Arial" charset="0"/>
                </a:endParaRPr>
              </a:p>
            </p:txBody>
          </p:sp>
          <p:sp>
            <p:nvSpPr>
              <p:cNvPr id="64" name="流程图: 库存数据 63"/>
              <p:cNvSpPr/>
              <p:nvPr/>
            </p:nvSpPr>
            <p:spPr bwMode="auto">
              <a:xfrm rot="16200000">
                <a:off x="6897222" y="2958968"/>
                <a:ext cx="1213200" cy="2993398"/>
              </a:xfrm>
              <a:prstGeom prst="flowChartOnlineStorage">
                <a:avLst/>
              </a:prstGeom>
              <a:solidFill>
                <a:srgbClr val="336699"/>
              </a:solidFill>
              <a:ln w="19050" algn="ctr">
                <a:solidFill>
                  <a:srgbClr val="006699"/>
                </a:solidFill>
                <a:miter lim="800000"/>
                <a:headEnd/>
                <a:tailEnd/>
              </a:ln>
              <a:effectLst>
                <a:outerShdw dist="20000" dir="5400000" rotWithShape="0">
                  <a:srgbClr val="000000">
                    <a:alpha val="37999"/>
                  </a:srgbClr>
                </a:outerShdw>
              </a:effectLst>
            </p:spPr>
            <p:txBody>
              <a:bodyPr wrap="none" rtlCol="0" anchor="ctr"/>
              <a:lstStyle/>
              <a:p>
                <a:pPr algn="ctr"/>
                <a:endParaRPr lang="zh-CN" altLang="en-US" sz="2000" dirty="0">
                  <a:latin typeface="Arial" charset="0"/>
                </a:endParaRPr>
              </a:p>
            </p:txBody>
          </p:sp>
          <p:sp>
            <p:nvSpPr>
              <p:cNvPr id="65" name="圆角矩形 64"/>
              <p:cNvSpPr/>
              <p:nvPr/>
            </p:nvSpPr>
            <p:spPr bwMode="auto">
              <a:xfrm>
                <a:off x="5998580" y="4492942"/>
                <a:ext cx="3001063" cy="1000132"/>
              </a:xfrm>
              <a:prstGeom prst="roundRect">
                <a:avLst>
                  <a:gd name="adj" fmla="val 18699"/>
                </a:avLst>
              </a:prstGeom>
              <a:solidFill>
                <a:srgbClr val="336699"/>
              </a:solidFill>
              <a:ln w="19050" algn="ctr">
                <a:solidFill>
                  <a:srgbClr val="336699"/>
                </a:solidFill>
                <a:miter lim="800000"/>
                <a:headEnd/>
                <a:tailEnd/>
              </a:ln>
              <a:effectLst>
                <a:outerShdw dist="20000" dir="5400000" rotWithShape="0">
                  <a:srgbClr val="000000">
                    <a:alpha val="37999"/>
                  </a:srgbClr>
                </a:outerShdw>
              </a:effectLst>
            </p:spPr>
            <p:txBody>
              <a:bodyPr wrap="none" rtlCol="0" anchor="ctr"/>
              <a:lstStyle/>
              <a:p>
                <a:pPr algn="ctr"/>
                <a:endParaRPr lang="zh-CN" altLang="en-US" sz="2000" dirty="0">
                  <a:latin typeface="Arial" charset="0"/>
                </a:endParaRPr>
              </a:p>
            </p:txBody>
          </p:sp>
        </p:grpSp>
        <p:sp>
          <p:nvSpPr>
            <p:cNvPr id="68" name="TextBox 16"/>
            <p:cNvSpPr txBox="1">
              <a:spLocks noChangeArrowheads="1"/>
            </p:cNvSpPr>
            <p:nvPr/>
          </p:nvSpPr>
          <p:spPr bwMode="auto">
            <a:xfrm>
              <a:off x="3128640" y="4266281"/>
              <a:ext cx="2771578" cy="1014831"/>
            </a:xfrm>
            <a:prstGeom prst="rect">
              <a:avLst/>
            </a:prstGeom>
            <a:noFill/>
            <a:ln w="9525">
              <a:noFill/>
              <a:miter lim="800000"/>
              <a:headEnd/>
              <a:tailEnd/>
            </a:ln>
          </p:spPr>
          <p:txBody>
            <a:bodyPr wrap="square" lIns="90620" tIns="45308" rIns="90620" bIns="45308">
              <a:spAutoFit/>
            </a:bodyPr>
            <a:lstStyle/>
            <a:p>
              <a:pPr algn="ctr" eaLnBrk="1" fontAlgn="auto" hangingPunct="1">
                <a:lnSpc>
                  <a:spcPct val="100000"/>
                </a:lnSpc>
                <a:spcBef>
                  <a:spcPts val="0"/>
                </a:spcBef>
                <a:spcAft>
                  <a:spcPts val="0"/>
                </a:spcAft>
                <a:buNone/>
                <a:defRPr/>
              </a:pPr>
              <a:r>
                <a:rPr kumimoji="0" lang="en-US" altLang="zh-CN" sz="1500" b="1" kern="0" dirty="0" smtClean="0">
                  <a:solidFill>
                    <a:srgbClr val="FFFFFF"/>
                  </a:solidFill>
                  <a:ea typeface="宋体" pitchFamily="2" charset="-122"/>
                </a:rPr>
                <a:t>The precision rate can be greatly improved and </a:t>
              </a:r>
              <a:r>
                <a:rPr kumimoji="0" lang="en-US" altLang="zh-CN" sz="1500" b="1" kern="0" dirty="0">
                  <a:solidFill>
                    <a:srgbClr val="FFFFFF"/>
                  </a:solidFill>
                  <a:ea typeface="宋体" pitchFamily="2" charset="-122"/>
                </a:rPr>
                <a:t>the false alarm rate reduced </a:t>
              </a:r>
              <a:r>
                <a:rPr kumimoji="0" lang="en-US" altLang="zh-CN" sz="1500" b="1" kern="0" dirty="0" smtClean="0">
                  <a:solidFill>
                    <a:srgbClr val="FFFFFF"/>
                  </a:solidFill>
                  <a:ea typeface="宋体" pitchFamily="2" charset="-122"/>
                </a:rPr>
                <a:t>significantly</a:t>
              </a:r>
              <a:endParaRPr kumimoji="0" lang="en-US" altLang="zh-CN" sz="1500" b="1" kern="0" dirty="0">
                <a:solidFill>
                  <a:srgbClr val="FFFFFF"/>
                </a:solidFill>
                <a:ea typeface="宋体" pitchFamily="2" charset="-122"/>
              </a:endParaRPr>
            </a:p>
          </p:txBody>
        </p:sp>
        <p:sp>
          <p:nvSpPr>
            <p:cNvPr id="69" name="TextBox 12"/>
            <p:cNvSpPr txBox="1">
              <a:spLocks noChangeArrowheads="1"/>
            </p:cNvSpPr>
            <p:nvPr/>
          </p:nvSpPr>
          <p:spPr bwMode="auto">
            <a:xfrm>
              <a:off x="5990805" y="4194774"/>
              <a:ext cx="2982864" cy="1245663"/>
            </a:xfrm>
            <a:prstGeom prst="rect">
              <a:avLst/>
            </a:prstGeom>
            <a:noFill/>
            <a:ln w="9525">
              <a:noFill/>
              <a:miter lim="800000"/>
              <a:headEnd/>
              <a:tailEnd/>
            </a:ln>
          </p:spPr>
          <p:txBody>
            <a:bodyPr wrap="square" lIns="90620" tIns="45308" rIns="90620" bIns="4530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500" b="1" kern="0" dirty="0" smtClean="0">
                  <a:solidFill>
                    <a:srgbClr val="FFFFFF"/>
                  </a:solidFill>
                  <a:ea typeface="宋体" pitchFamily="2" charset="-122"/>
                </a:rPr>
                <a:t>Future, we </a:t>
              </a:r>
              <a:r>
                <a:rPr kumimoji="0" lang="en-US" altLang="zh-CN" sz="1500" b="1" kern="0" dirty="0">
                  <a:solidFill>
                    <a:srgbClr val="FFFFFF"/>
                  </a:solidFill>
                  <a:ea typeface="宋体" pitchFamily="2" charset="-122"/>
                </a:rPr>
                <a:t>will focus on </a:t>
              </a:r>
              <a:r>
                <a:rPr kumimoji="0" lang="en-US" altLang="zh-CN" sz="1500" b="1" kern="0" dirty="0" smtClean="0">
                  <a:solidFill>
                    <a:srgbClr val="FFFFFF"/>
                  </a:solidFill>
                  <a:ea typeface="宋体" pitchFamily="2" charset="-122"/>
                </a:rPr>
                <a:t>applying patch </a:t>
              </a:r>
              <a:r>
                <a:rPr kumimoji="0" lang="en-US" altLang="zh-CN" sz="1500" b="1" kern="0" dirty="0">
                  <a:solidFill>
                    <a:srgbClr val="FFFFFF"/>
                  </a:solidFill>
                  <a:ea typeface="宋体" pitchFamily="2" charset="-122"/>
                </a:rPr>
                <a:t>classification to raw images</a:t>
              </a:r>
              <a:r>
                <a:rPr kumimoji="0" lang="en-US" altLang="zh-CN" sz="1500" b="1" kern="0" dirty="0" smtClean="0">
                  <a:solidFill>
                    <a:srgbClr val="FFFFFF"/>
                  </a:solidFill>
                  <a:ea typeface="宋体" pitchFamily="2" charset="-122"/>
                </a:rPr>
                <a:t>. And </a:t>
              </a:r>
              <a:r>
                <a:rPr kumimoji="0" lang="en-US" altLang="zh-CN" sz="1500" b="1" kern="0" dirty="0">
                  <a:solidFill>
                    <a:srgbClr val="FFFFFF"/>
                  </a:solidFill>
                  <a:ea typeface="宋体" pitchFamily="2" charset="-122"/>
                </a:rPr>
                <a:t>take the spatial </a:t>
              </a:r>
              <a:r>
                <a:rPr kumimoji="0" lang="en-US" altLang="zh-CN" sz="1500" b="1" kern="0" dirty="0" smtClean="0">
                  <a:solidFill>
                    <a:srgbClr val="FFFFFF"/>
                  </a:solidFill>
                  <a:ea typeface="宋体" pitchFamily="2" charset="-122"/>
                </a:rPr>
                <a:t>relationship into consideration.</a:t>
              </a:r>
              <a:endParaRPr kumimoji="0" lang="en-US" altLang="zh-CN" sz="1500" b="1" kern="0" dirty="0">
                <a:solidFill>
                  <a:srgbClr val="FFFFFF"/>
                </a:solidFill>
                <a:ea typeface="宋体" pitchFamily="2" charset="-122"/>
              </a:endParaRPr>
            </a:p>
          </p:txBody>
        </p:sp>
        <p:pic>
          <p:nvPicPr>
            <p:cNvPr id="160773" name="Picture 5"/>
            <p:cNvPicPr>
              <a:picLocks noChangeAspect="1" noChangeArrowheads="1"/>
            </p:cNvPicPr>
            <p:nvPr/>
          </p:nvPicPr>
          <p:blipFill>
            <a:blip r:embed="rId3"/>
            <a:srcRect/>
            <a:stretch>
              <a:fillRect/>
            </a:stretch>
          </p:blipFill>
          <p:spPr bwMode="auto">
            <a:xfrm>
              <a:off x="715898" y="2367066"/>
              <a:ext cx="1928826" cy="1468790"/>
            </a:xfrm>
            <a:prstGeom prst="rect">
              <a:avLst/>
            </a:prstGeom>
            <a:ln>
              <a:noFill/>
            </a:ln>
            <a:effectLst>
              <a:outerShdw blurRad="190500" algn="tl" rotWithShape="0">
                <a:srgbClr val="000000">
                  <a:alpha val="70000"/>
                </a:srgbClr>
              </a:outerShdw>
            </a:effectLst>
          </p:spPr>
        </p:pic>
        <p:pic>
          <p:nvPicPr>
            <p:cNvPr id="160774" name="Picture 6"/>
            <p:cNvPicPr>
              <a:picLocks noChangeAspect="1" noChangeArrowheads="1"/>
            </p:cNvPicPr>
            <p:nvPr/>
          </p:nvPicPr>
          <p:blipFill>
            <a:blip r:embed="rId4"/>
            <a:srcRect/>
            <a:stretch>
              <a:fillRect/>
            </a:stretch>
          </p:blipFill>
          <p:spPr bwMode="auto">
            <a:xfrm>
              <a:off x="6460882" y="2297066"/>
              <a:ext cx="1929600" cy="1589517"/>
            </a:xfrm>
            <a:prstGeom prst="rect">
              <a:avLst/>
            </a:prstGeom>
            <a:ln>
              <a:noFill/>
            </a:ln>
            <a:effectLst>
              <a:outerShdw blurRad="190500" algn="tl" rotWithShape="0">
                <a:srgbClr val="000000">
                  <a:alpha val="70000"/>
                </a:srgbClr>
              </a:outerShdw>
            </a:effectLst>
          </p:spPr>
        </p:pic>
        <p:pic>
          <p:nvPicPr>
            <p:cNvPr id="160776" name="Picture 8"/>
            <p:cNvPicPr>
              <a:picLocks noChangeAspect="1" noChangeArrowheads="1"/>
            </p:cNvPicPr>
            <p:nvPr/>
          </p:nvPicPr>
          <p:blipFill>
            <a:blip r:embed="rId5"/>
            <a:srcRect/>
            <a:stretch>
              <a:fillRect/>
            </a:stretch>
          </p:blipFill>
          <p:spPr bwMode="auto">
            <a:xfrm>
              <a:off x="3666802" y="2381347"/>
              <a:ext cx="1905330" cy="1440562"/>
            </a:xfrm>
            <a:prstGeom prst="rect">
              <a:avLst/>
            </a:prstGeom>
            <a:ln>
              <a:noFill/>
            </a:ln>
            <a:effectLst>
              <a:outerShdw blurRad="190500" algn="tl" rotWithShape="0">
                <a:srgbClr val="000000">
                  <a:alpha val="70000"/>
                </a:srgbClr>
              </a:outerShdw>
            </a:effectLst>
          </p:spPr>
        </p:pic>
      </p:grpSp>
      <p:sp>
        <p:nvSpPr>
          <p:cNvPr id="27" name="TextBox 16"/>
          <p:cNvSpPr txBox="1">
            <a:spLocks noChangeArrowheads="1"/>
          </p:cNvSpPr>
          <p:nvPr/>
        </p:nvSpPr>
        <p:spPr bwMode="auto">
          <a:xfrm>
            <a:off x="253642" y="4311410"/>
            <a:ext cx="2771578" cy="1245663"/>
          </a:xfrm>
          <a:prstGeom prst="rect">
            <a:avLst/>
          </a:prstGeom>
          <a:noFill/>
          <a:ln w="9525">
            <a:noFill/>
            <a:miter lim="800000"/>
            <a:headEnd/>
            <a:tailEnd/>
          </a:ln>
        </p:spPr>
        <p:txBody>
          <a:bodyPr wrap="square" lIns="90620" tIns="45308" rIns="90620" bIns="45308">
            <a:spAutoFit/>
          </a:bodyPr>
          <a:lstStyle/>
          <a:p>
            <a:pPr algn="ctr" eaLnBrk="1" fontAlgn="auto" hangingPunct="1">
              <a:lnSpc>
                <a:spcPct val="100000"/>
              </a:lnSpc>
              <a:spcBef>
                <a:spcPts val="0"/>
              </a:spcBef>
              <a:spcAft>
                <a:spcPts val="0"/>
              </a:spcAft>
              <a:buNone/>
              <a:defRPr/>
            </a:pPr>
            <a:r>
              <a:rPr kumimoji="0" lang="en-US" altLang="zh-CN" sz="1500" b="1" kern="0" dirty="0">
                <a:solidFill>
                  <a:srgbClr val="FFFFFF"/>
                </a:solidFill>
                <a:ea typeface="宋体" pitchFamily="2" charset="-122"/>
              </a:rPr>
              <a:t> </a:t>
            </a:r>
            <a:r>
              <a:rPr kumimoji="0" lang="en-US" altLang="zh-CN" sz="1500" b="1" kern="0" dirty="0" smtClean="0">
                <a:solidFill>
                  <a:srgbClr val="FFFFFF"/>
                </a:solidFill>
                <a:ea typeface="宋体" pitchFamily="2" charset="-122"/>
              </a:rPr>
              <a:t>The coarse-to-fine </a:t>
            </a:r>
            <a:r>
              <a:rPr kumimoji="0" lang="en-US" altLang="zh-CN" sz="1500" b="1" kern="0" dirty="0">
                <a:solidFill>
                  <a:srgbClr val="FFFFFF"/>
                </a:solidFill>
                <a:ea typeface="宋体" pitchFamily="2" charset="-122"/>
              </a:rPr>
              <a:t>strategy  </a:t>
            </a:r>
            <a:r>
              <a:rPr kumimoji="0" lang="en-US" altLang="zh-CN" sz="1500" b="1" kern="0" dirty="0" smtClean="0">
                <a:solidFill>
                  <a:srgbClr val="FFFFFF"/>
                </a:solidFill>
                <a:ea typeface="宋体" pitchFamily="2" charset="-122"/>
              </a:rPr>
              <a:t>assisted by CNN </a:t>
            </a:r>
            <a:r>
              <a:rPr kumimoji="0" lang="en-US" altLang="zh-CN" sz="1500" b="1" kern="0" dirty="0">
                <a:solidFill>
                  <a:srgbClr val="FFFFFF"/>
                </a:solidFill>
                <a:ea typeface="宋体" pitchFamily="2" charset="-122"/>
              </a:rPr>
              <a:t>is </a:t>
            </a:r>
            <a:r>
              <a:rPr kumimoji="0" lang="en-US" altLang="zh-CN" sz="1500" b="1" kern="0" dirty="0" smtClean="0">
                <a:solidFill>
                  <a:srgbClr val="FFFFFF"/>
                </a:solidFill>
                <a:ea typeface="宋体" pitchFamily="2" charset="-122"/>
              </a:rPr>
              <a:t>able to </a:t>
            </a:r>
            <a:r>
              <a:rPr kumimoji="0" lang="en-US" altLang="zh-CN" sz="1500" b="1" kern="0" dirty="0">
                <a:solidFill>
                  <a:srgbClr val="FFFFFF"/>
                </a:solidFill>
                <a:ea typeface="宋体" pitchFamily="2" charset="-122"/>
              </a:rPr>
              <a:t>extract most of the power line segments from </a:t>
            </a:r>
            <a:r>
              <a:rPr kumimoji="0" lang="en-US" altLang="zh-CN" sz="1500" b="1" kern="0" dirty="0" smtClean="0">
                <a:solidFill>
                  <a:srgbClr val="FFFFFF"/>
                </a:solidFill>
                <a:ea typeface="宋体" pitchFamily="2" charset="-122"/>
              </a:rPr>
              <a:t>the edge feature map</a:t>
            </a:r>
            <a:endParaRPr kumimoji="0" lang="en-US" altLang="zh-CN" sz="1500" b="1" kern="0" dirty="0">
              <a:solidFill>
                <a:srgbClr val="FFFFFF"/>
              </a:solidFill>
              <a:ea typeface="宋体" pitchFamily="2" charset="-122"/>
            </a:endParaRPr>
          </a:p>
        </p:txBody>
      </p:sp>
    </p:spTree>
    <p:extLst>
      <p:ext uri="{BB962C8B-B14F-4D97-AF65-F5344CB8AC3E}">
        <p14:creationId xmlns:p14="http://schemas.microsoft.com/office/powerpoint/2010/main" val="191802004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bwMode="auto">
          <a:xfrm>
            <a:off x="2853407" y="2000240"/>
            <a:ext cx="6290593" cy="3138488"/>
          </a:xfrm>
          <a:prstGeom prst="rect">
            <a:avLst/>
          </a:prstGeom>
          <a:noFill/>
          <a:ln w="9525">
            <a:noFill/>
            <a:bevel/>
            <a:headEnd/>
            <a:tailEnd/>
          </a:ln>
        </p:spPr>
      </p:pic>
      <p:sp>
        <p:nvSpPr>
          <p:cNvPr id="36866" name="Rectangle 2"/>
          <p:cNvSpPr>
            <a:spLocks noGrp="1" noChangeArrowheads="1"/>
          </p:cNvSpPr>
          <p:nvPr>
            <p:ph type="ctrTitle"/>
          </p:nvPr>
        </p:nvSpPr>
        <p:spPr>
          <a:xfrm>
            <a:off x="1285852" y="4000504"/>
            <a:ext cx="5357850" cy="1469824"/>
          </a:xfrm>
        </p:spPr>
        <p:txBody>
          <a:bodyPr/>
          <a:lstStyle/>
          <a:p>
            <a:pPr algn="ctr" eaLnBrk="1" hangingPunct="1">
              <a:lnSpc>
                <a:spcPct val="150000"/>
              </a:lnSpc>
            </a:pPr>
            <a:r>
              <a:rPr kumimoji="0" lang="en-US" altLang="zh-CN" sz="4000" b="1" i="1" dirty="0">
                <a:solidFill>
                  <a:srgbClr val="1F497D"/>
                </a:solidFill>
                <a:latin typeface="Arial" pitchFamily="34" charset="0"/>
                <a:ea typeface="黑体" pitchFamily="49" charset="-122"/>
                <a:cs typeface="+mn-cs"/>
              </a:rPr>
              <a:t>Q&amp;A</a:t>
            </a:r>
            <a:endParaRPr kumimoji="0" lang="zh-CN" altLang="en-US" sz="4000" b="1" i="1" dirty="0">
              <a:solidFill>
                <a:srgbClr val="1F497D"/>
              </a:solidFill>
              <a:latin typeface="Arial" pitchFamily="34" charset="0"/>
              <a:ea typeface="黑体" pitchFamily="49" charset="-122"/>
              <a:cs typeface="+mn-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sz="2800" b="1" i="1" kern="1200" dirty="0" smtClean="0">
                <a:solidFill>
                  <a:schemeClr val="lt1"/>
                </a:solidFill>
                <a:latin typeface="Arial" pitchFamily="34" charset="0"/>
                <a:ea typeface="黑体" pitchFamily="49" charset="-122"/>
                <a:cs typeface="+mn-cs"/>
              </a:rPr>
              <a:t>Outline</a:t>
            </a:r>
            <a:endParaRPr lang="en-US" altLang="zh-CN" sz="2800" b="1" i="1" kern="1200" dirty="0">
              <a:solidFill>
                <a:schemeClr val="lt1"/>
              </a:solidFill>
              <a:latin typeface="Arial" pitchFamily="34" charset="0"/>
              <a:ea typeface="黑体" pitchFamily="49" charset="-122"/>
              <a:cs typeface="+mn-cs"/>
            </a:endParaRPr>
          </a:p>
        </p:txBody>
      </p:sp>
      <p:sp>
        <p:nvSpPr>
          <p:cNvPr id="4" name="灯片编号占位符 3"/>
          <p:cNvSpPr>
            <a:spLocks noGrp="1"/>
          </p:cNvSpPr>
          <p:nvPr>
            <p:ph type="sldNum" sz="quarter" idx="10"/>
          </p:nvPr>
        </p:nvSpPr>
        <p:spPr/>
        <p:txBody>
          <a:bodyPr/>
          <a:lstStyle/>
          <a:p>
            <a:pPr>
              <a:defRPr/>
            </a:pPr>
            <a:fld id="{0DF8B952-E67C-4128-9A6F-E06F4F376A8F}" type="slidenum">
              <a:rPr lang="zh-CN" altLang="en-US" smtClean="0"/>
              <a:pPr>
                <a:defRPr/>
              </a:pPr>
              <a:t>3</a:t>
            </a:fld>
            <a:endParaRPr lang="en-US" altLang="zh-CN"/>
          </a:p>
        </p:txBody>
      </p:sp>
      <p:sp>
        <p:nvSpPr>
          <p:cNvPr id="8" name="副标题 2"/>
          <p:cNvSpPr txBox="1">
            <a:spLocks/>
          </p:cNvSpPr>
          <p:nvPr/>
        </p:nvSpPr>
        <p:spPr bwMode="auto">
          <a:xfrm>
            <a:off x="1811359" y="2214554"/>
            <a:ext cx="5832475" cy="3590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00000"/>
              </a:lnSpc>
              <a:spcBef>
                <a:spcPct val="20000"/>
              </a:spcBef>
              <a:buNone/>
            </a:pPr>
            <a:r>
              <a:rPr kumimoji="0" lang="en-US" altLang="zh-CN" sz="2000" b="1" i="1" kern="0" dirty="0">
                <a:solidFill>
                  <a:srgbClr val="1F497D"/>
                </a:solidFill>
                <a:latin typeface="Calibri" panose="020F0502020204030204" pitchFamily="34" charset="0"/>
              </a:rPr>
              <a:t>1</a:t>
            </a:r>
            <a:r>
              <a:rPr kumimoji="0" lang="zh-CN" altLang="en-US" sz="2000" b="1" i="1" kern="0" dirty="0">
                <a:solidFill>
                  <a:srgbClr val="1F497D"/>
                </a:solidFill>
                <a:latin typeface="Calibri" panose="020F0502020204030204" pitchFamily="34" charset="0"/>
              </a:rPr>
              <a:t>  </a:t>
            </a:r>
            <a:r>
              <a:rPr kumimoji="0" lang="en-US" altLang="zh-CN" sz="2000" b="1" i="1" kern="0" dirty="0" smtClean="0">
                <a:solidFill>
                  <a:srgbClr val="1F497D"/>
                </a:solidFill>
                <a:latin typeface="Calibri" panose="020F0502020204030204" pitchFamily="34" charset="0"/>
              </a:rPr>
              <a:t>Introduction </a:t>
            </a:r>
            <a:endParaRPr kumimoji="0" lang="en-US" altLang="zh-CN" sz="2000" b="1" i="1" kern="0" dirty="0">
              <a:solidFill>
                <a:srgbClr val="1F497D"/>
              </a:solidFill>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2</a:t>
            </a:r>
            <a:r>
              <a:rPr kumimoji="0" lang="zh-CN" altLang="en-US" sz="2000" kern="0" dirty="0">
                <a:solidFill>
                  <a:srgbClr val="1F497D"/>
                </a:solidFill>
                <a:latin typeface="Calibri" panose="020F0502020204030204" pitchFamily="34" charset="0"/>
              </a:rPr>
              <a:t> </a:t>
            </a:r>
            <a:r>
              <a:rPr kumimoji="0" lang="zh-CN" altLang="en-US" sz="2000" kern="0" dirty="0" smtClean="0">
                <a:solidFill>
                  <a:srgbClr val="1F497D"/>
                </a:solidFill>
                <a:latin typeface="Calibri" panose="020F0502020204030204" pitchFamily="34" charset="0"/>
              </a:rPr>
              <a:t> </a:t>
            </a:r>
            <a:r>
              <a:rPr kumimoji="0" lang="en-US" altLang="zh-CN" sz="2000" kern="0" dirty="0" smtClean="0">
                <a:solidFill>
                  <a:srgbClr val="1F497D"/>
                </a:solidFill>
                <a:latin typeface="Calibri" panose="020F0502020204030204" pitchFamily="34" charset="0"/>
              </a:rPr>
              <a:t>Edge </a:t>
            </a:r>
            <a:r>
              <a:rPr kumimoji="0" lang="en-US" altLang="zh-CN" sz="2000" kern="0" dirty="0">
                <a:solidFill>
                  <a:srgbClr val="1F497D"/>
                </a:solidFill>
                <a:latin typeface="Calibri" panose="020F0502020204030204" pitchFamily="34" charset="0"/>
              </a:rPr>
              <a:t>feature map </a:t>
            </a:r>
            <a:r>
              <a:rPr kumimoji="0" lang="en-US" altLang="zh-CN" sz="2000" kern="0" dirty="0" smtClean="0">
                <a:solidFill>
                  <a:srgbClr val="1F497D"/>
                </a:solidFill>
                <a:latin typeface="Calibri" panose="020F0502020204030204" pitchFamily="34" charset="0"/>
              </a:rPr>
              <a:t>generating strategy</a:t>
            </a:r>
            <a:endParaRPr kumimoji="0" lang="en-US" altLang="zh-CN" sz="2000" kern="0" dirty="0">
              <a:solidFill>
                <a:srgbClr val="1F497D"/>
              </a:solidFill>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3</a:t>
            </a:r>
            <a:r>
              <a:rPr kumimoji="0" lang="zh-CN" altLang="en-US" sz="2000" kern="0" dirty="0">
                <a:solidFill>
                  <a:srgbClr val="1F497D"/>
                </a:solidFill>
                <a:latin typeface="Calibri" panose="020F0502020204030204" pitchFamily="34" charset="0"/>
              </a:rPr>
              <a:t> </a:t>
            </a:r>
            <a:r>
              <a:rPr kumimoji="0" lang="zh-CN" altLang="en-US" sz="2000" kern="0" dirty="0" smtClean="0">
                <a:solidFill>
                  <a:srgbClr val="1F497D"/>
                </a:solidFill>
                <a:latin typeface="Calibri" panose="020F0502020204030204" pitchFamily="34" charset="0"/>
              </a:rPr>
              <a:t> </a:t>
            </a:r>
            <a:r>
              <a:rPr kumimoji="0" lang="en-US" altLang="zh-CN" sz="2000" kern="0" dirty="0" smtClean="0">
                <a:solidFill>
                  <a:srgbClr val="1F497D"/>
                </a:solidFill>
                <a:latin typeface="Calibri" panose="020F0502020204030204" pitchFamily="34" charset="0"/>
              </a:rPr>
              <a:t>The </a:t>
            </a:r>
            <a:r>
              <a:rPr kumimoji="0" lang="en-US" altLang="zh-CN" sz="2000" kern="0" dirty="0">
                <a:solidFill>
                  <a:srgbClr val="1F497D"/>
                </a:solidFill>
                <a:latin typeface="Calibri" panose="020F0502020204030204" pitchFamily="34" charset="0"/>
              </a:rPr>
              <a:t>coarse-to-fine strategy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lvl="0"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4</a:t>
            </a:r>
            <a:r>
              <a:rPr kumimoji="0" lang="zh-CN" altLang="en-US" sz="2000" kern="0" dirty="0">
                <a:solidFill>
                  <a:srgbClr val="1F497D"/>
                </a:solidFill>
                <a:latin typeface="Calibri" panose="020F0502020204030204" pitchFamily="34" charset="0"/>
              </a:rPr>
              <a:t>  </a:t>
            </a:r>
            <a:r>
              <a:rPr kumimoji="0" lang="en-US" altLang="zh-CN" sz="2000" kern="0" dirty="0">
                <a:solidFill>
                  <a:srgbClr val="1F497D"/>
                </a:solidFill>
                <a:latin typeface="Calibri" panose="020F0502020204030204" pitchFamily="34" charset="0"/>
              </a:rPr>
              <a:t>Experimental Results</a:t>
            </a:r>
          </a:p>
          <a:p>
            <a:pPr eaLnBrk="1" hangingPunct="1">
              <a:lnSpc>
                <a:spcPct val="100000"/>
              </a:lnSpc>
              <a:spcBef>
                <a:spcPct val="20000"/>
              </a:spcBef>
              <a:buNone/>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5</a:t>
            </a:r>
            <a:r>
              <a:rPr kumimoji="0" lang="zh-CN" altLang="en-US" sz="2000" kern="0" dirty="0">
                <a:solidFill>
                  <a:srgbClr val="1F497D"/>
                </a:solidFill>
                <a:latin typeface="Calibri" panose="020F0502020204030204" pitchFamily="34" charset="0"/>
              </a:rPr>
              <a:t>  </a:t>
            </a:r>
            <a:r>
              <a:rPr kumimoji="0" lang="en-US" altLang="zh-CN" sz="2000" kern="0" dirty="0">
                <a:solidFill>
                  <a:srgbClr val="1F497D"/>
                </a:solidFill>
                <a:latin typeface="Calibri" panose="020F0502020204030204" pitchFamily="34" charset="0"/>
              </a:rPr>
              <a:t>Conclusion</a:t>
            </a:r>
          </a:p>
          <a:p>
            <a:pPr lvl="0" eaLnBrk="1" hangingPunct="1">
              <a:lnSpc>
                <a:spcPct val="100000"/>
              </a:lnSpc>
              <a:spcBef>
                <a:spcPct val="20000"/>
              </a:spcBef>
              <a:buNone/>
            </a:pPr>
            <a:endParaRPr kumimoji="0" lang="en-US" altLang="zh-CN" sz="2000" b="0" i="0" u="none" strike="noStrike" kern="1200" cap="none" spc="0" normalizeH="0" baseline="0" noProof="0" dirty="0">
              <a:ln>
                <a:noFill/>
              </a:ln>
              <a:solidFill>
                <a:srgbClr val="1F497D"/>
              </a:solidFill>
              <a:effectLst/>
              <a:uLnTx/>
              <a:uFillTx/>
              <a:latin typeface="Calibri"/>
              <a:ea typeface="宋体"/>
              <a:cs typeface="+mn-cs"/>
            </a:endParaRPr>
          </a:p>
          <a:p>
            <a:pPr lvl="0" eaLnBrk="1" hangingPunct="1">
              <a:lnSpc>
                <a:spcPct val="100000"/>
              </a:lnSpc>
              <a:spcBef>
                <a:spcPct val="20000"/>
              </a:spcBef>
              <a:buNone/>
            </a:pPr>
            <a:endParaRPr kumimoji="0" lang="zh-CN" altLang="en-US" sz="2000" b="0" i="0" u="none" strike="noStrike" kern="1200" cap="none" spc="0" normalizeH="0" baseline="0" noProof="0" dirty="0">
              <a:ln>
                <a:noFill/>
              </a:ln>
              <a:solidFill>
                <a:srgbClr val="1F497D"/>
              </a:solidFill>
              <a:effectLst/>
              <a:uLnTx/>
              <a:uFillTx/>
              <a:latin typeface="Calibri"/>
              <a:ea typeface="宋体"/>
              <a:cs typeface="+mn-cs"/>
            </a:endParaRPr>
          </a:p>
        </p:txBody>
      </p:sp>
      <p:cxnSp>
        <p:nvCxnSpPr>
          <p:cNvPr id="9" name="直接连接符 8"/>
          <p:cNvCxnSpPr/>
          <p:nvPr/>
        </p:nvCxnSpPr>
        <p:spPr>
          <a:xfrm>
            <a:off x="1898659" y="2646354"/>
            <a:ext cx="3959225" cy="0"/>
          </a:xfrm>
          <a:prstGeom prst="line">
            <a:avLst/>
          </a:prstGeom>
          <a:noFill/>
          <a:ln w="19050" cap="flat" cmpd="sng" algn="ctr">
            <a:solidFill>
              <a:srgbClr val="4F81BD">
                <a:shade val="95000"/>
                <a:satMod val="105000"/>
              </a:srgbClr>
            </a:solidFill>
            <a:prstDash val="solid"/>
          </a:ln>
          <a:effectLst/>
        </p:spPr>
      </p:cxnSp>
      <p:sp>
        <p:nvSpPr>
          <p:cNvPr id="10" name="Line 4"/>
          <p:cNvSpPr>
            <a:spLocks noChangeShapeType="1"/>
          </p:cNvSpPr>
          <p:nvPr/>
        </p:nvSpPr>
        <p:spPr bwMode="auto">
          <a:xfrm>
            <a:off x="1357290" y="2428868"/>
            <a:ext cx="360362" cy="0"/>
          </a:xfrm>
          <a:prstGeom prst="line">
            <a:avLst/>
          </a:prstGeom>
          <a:noFill/>
          <a:ln w="57150">
            <a:solidFill>
              <a:srgbClr val="336699"/>
            </a:solidFill>
            <a:round/>
            <a:headEnd/>
            <a:tailEnd type="triangle" w="med" len="med"/>
          </a:ln>
        </p:spPr>
        <p:txBody>
          <a:bodyPr/>
          <a:lstStyle/>
          <a:p>
            <a:endParaRPr lang="zh-CN" altLang="en-US"/>
          </a:p>
        </p:txBody>
      </p:sp>
    </p:spTree>
    <p:extLst>
      <p:ext uri="{BB962C8B-B14F-4D97-AF65-F5344CB8AC3E}">
        <p14:creationId xmlns:p14="http://schemas.microsoft.com/office/powerpoint/2010/main" val="308759139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www.szyadl.com/uploads/allimg/150604/1-150604143952U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861" y="2481386"/>
            <a:ext cx="6408712" cy="3115339"/>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0"/>
          </p:nvPr>
        </p:nvSpPr>
        <p:spPr/>
        <p:txBody>
          <a:bodyPr/>
          <a:lstStyle/>
          <a:p>
            <a:pPr>
              <a:defRPr/>
            </a:pPr>
            <a:fld id="{0DF8B952-E67C-4128-9A6F-E06F4F376A8F}" type="slidenum">
              <a:rPr lang="zh-CN" altLang="en-US" smtClean="0"/>
              <a:pPr>
                <a:defRPr/>
              </a:pPr>
              <a:t>4</a:t>
            </a:fld>
            <a:endParaRPr lang="en-US" altLang="zh-CN"/>
          </a:p>
        </p:txBody>
      </p:sp>
      <p:sp>
        <p:nvSpPr>
          <p:cNvPr id="29" name="TextBox 25"/>
          <p:cNvSpPr txBox="1">
            <a:spLocks noChangeArrowheads="1"/>
          </p:cNvSpPr>
          <p:nvPr/>
        </p:nvSpPr>
        <p:spPr bwMode="auto">
          <a:xfrm>
            <a:off x="323850" y="1345206"/>
            <a:ext cx="8353622" cy="128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342900" indent="-342900" algn="just" eaLnBrk="1" hangingPunct="1">
              <a:buFont typeface="Wingdings" panose="05000000000000000000" pitchFamily="2" charset="2"/>
              <a:buChar char="Ø"/>
            </a:pPr>
            <a:r>
              <a:rPr lang="en-US" altLang="zh-CN" sz="1800" dirty="0"/>
              <a:t>With the development of modern aircraft design </a:t>
            </a:r>
            <a:r>
              <a:rPr lang="en-US" altLang="zh-CN" sz="1800" dirty="0" smtClean="0"/>
              <a:t>technology </a:t>
            </a:r>
            <a:r>
              <a:rPr lang="en-US" altLang="zh-CN" sz="1800" dirty="0"/>
              <a:t>and the opening of low airspace, unmanned aerial </a:t>
            </a:r>
            <a:r>
              <a:rPr lang="en-US" altLang="zh-CN" sz="1800" dirty="0" smtClean="0"/>
              <a:t>vehicles </a:t>
            </a:r>
            <a:r>
              <a:rPr lang="en-US" altLang="zh-CN" sz="1800" dirty="0"/>
              <a:t>(UAVs) have been more frequently applied in a </a:t>
            </a:r>
            <a:r>
              <a:rPr lang="en-US" altLang="zh-CN" sz="1800" dirty="0" smtClean="0"/>
              <a:t>variety of </a:t>
            </a:r>
            <a:r>
              <a:rPr lang="en-US" altLang="zh-CN" sz="1800" dirty="0"/>
              <a:t>low altitude operations, like Wire inspection</a:t>
            </a:r>
            <a:r>
              <a:rPr lang="en-US" altLang="zh-CN" sz="1800" dirty="0" smtClean="0"/>
              <a:t>.</a:t>
            </a:r>
          </a:p>
        </p:txBody>
      </p:sp>
      <p:sp>
        <p:nvSpPr>
          <p:cNvPr id="6" name="TextBox 25"/>
          <p:cNvSpPr txBox="1">
            <a:spLocks noChangeArrowheads="1"/>
          </p:cNvSpPr>
          <p:nvPr/>
        </p:nvSpPr>
        <p:spPr bwMode="auto">
          <a:xfrm>
            <a:off x="323849" y="5720977"/>
            <a:ext cx="86406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342900" indent="-342900" eaLnBrk="1" hangingPunct="1">
              <a:buFont typeface="Wingdings" panose="05000000000000000000" pitchFamily="2" charset="2"/>
              <a:buChar char="Ø"/>
            </a:pPr>
            <a:r>
              <a:rPr lang="en-US" altLang="zh-CN" sz="1800" dirty="0" smtClean="0"/>
              <a:t>Comprehensive  real data suggests that plenty of the low altitude aerial collision accidents are caused by power lines.</a:t>
            </a:r>
          </a:p>
        </p:txBody>
      </p:sp>
      <p:sp>
        <p:nvSpPr>
          <p:cNvPr id="8" name="标题 1"/>
          <p:cNvSpPr txBox="1">
            <a:spLocks/>
          </p:cNvSpPr>
          <p:nvPr/>
        </p:nvSpPr>
        <p:spPr>
          <a:xfrm>
            <a:off x="341315" y="333722"/>
            <a:ext cx="6407150" cy="647006"/>
          </a:xfrm>
          <a:prstGeom prst="rect">
            <a:avLst/>
          </a:prstGeom>
        </p:spPr>
        <p:txBody>
          <a:bodyPr/>
          <a:lst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2pPr>
            <a:lvl3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3pPr>
            <a:lvl4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4pPr>
            <a:lvl5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5pPr>
            <a:lvl6pPr marL="457200" algn="l" rtl="0" fontAlgn="base">
              <a:spcBef>
                <a:spcPct val="0"/>
              </a:spcBef>
              <a:spcAft>
                <a:spcPct val="0"/>
              </a:spcAft>
              <a:defRPr kumimoji="1" sz="3600">
                <a:solidFill>
                  <a:schemeClr val="bg1"/>
                </a:solidFill>
                <a:latin typeface="Times New Roman" pitchFamily="18" charset="0"/>
                <a:ea typeface="黑体" pitchFamily="2" charset="-122"/>
              </a:defRPr>
            </a:lvl6pPr>
            <a:lvl7pPr marL="914400" algn="l" rtl="0" fontAlgn="base">
              <a:spcBef>
                <a:spcPct val="0"/>
              </a:spcBef>
              <a:spcAft>
                <a:spcPct val="0"/>
              </a:spcAft>
              <a:defRPr kumimoji="1" sz="3600">
                <a:solidFill>
                  <a:schemeClr val="bg1"/>
                </a:solidFill>
                <a:latin typeface="Times New Roman" pitchFamily="18" charset="0"/>
                <a:ea typeface="黑体" pitchFamily="2" charset="-122"/>
              </a:defRPr>
            </a:lvl7pPr>
            <a:lvl8pPr marL="1371600" algn="l" rtl="0" fontAlgn="base">
              <a:spcBef>
                <a:spcPct val="0"/>
              </a:spcBef>
              <a:spcAft>
                <a:spcPct val="0"/>
              </a:spcAft>
              <a:defRPr kumimoji="1" sz="3600">
                <a:solidFill>
                  <a:schemeClr val="bg1"/>
                </a:solidFill>
                <a:latin typeface="Times New Roman" pitchFamily="18" charset="0"/>
                <a:ea typeface="黑体" pitchFamily="2" charset="-122"/>
              </a:defRPr>
            </a:lvl8pPr>
            <a:lvl9pPr marL="1828800" algn="l" rtl="0" fontAlgn="base">
              <a:spcBef>
                <a:spcPct val="0"/>
              </a:spcBef>
              <a:spcAft>
                <a:spcPct val="0"/>
              </a:spcAft>
              <a:defRPr kumimoji="1" sz="3600">
                <a:solidFill>
                  <a:schemeClr val="bg1"/>
                </a:solidFill>
                <a:latin typeface="Times New Roman" pitchFamily="18" charset="0"/>
                <a:ea typeface="黑体" pitchFamily="2" charset="-122"/>
              </a:defRPr>
            </a:lvl9pPr>
          </a:lstStyle>
          <a:p>
            <a:pPr>
              <a:lnSpc>
                <a:spcPct val="100000"/>
              </a:lnSpc>
              <a:buFontTx/>
              <a:buNone/>
              <a:defRPr/>
            </a:pPr>
            <a:r>
              <a:rPr lang="en-US" altLang="zh-CN" sz="2800" b="1" i="1" dirty="0">
                <a:solidFill>
                  <a:schemeClr val="lt1"/>
                </a:solidFill>
                <a:latin typeface="Arial" pitchFamily="34" charset="0"/>
                <a:ea typeface="黑体" pitchFamily="49" charset="-122"/>
                <a:cs typeface="+mn-cs"/>
              </a:rPr>
              <a:t>1. Introduction</a:t>
            </a:r>
            <a:endParaRPr lang="zh-CN" altLang="en-US" sz="2800" b="1" i="1" dirty="0">
              <a:solidFill>
                <a:schemeClr val="lt1"/>
              </a:solidFill>
              <a:latin typeface="Arial" pitchFamily="34" charset="0"/>
              <a:ea typeface="黑体" pitchFamily="49" charset="-122"/>
              <a:cs typeface="+mn-cs"/>
            </a:endParaRPr>
          </a:p>
        </p:txBody>
      </p:sp>
    </p:spTree>
    <p:extLst>
      <p:ext uri="{BB962C8B-B14F-4D97-AF65-F5344CB8AC3E}">
        <p14:creationId xmlns:p14="http://schemas.microsoft.com/office/powerpoint/2010/main" val="24676372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0DF8B952-E67C-4128-9A6F-E06F4F376A8F}" type="slidenum">
              <a:rPr lang="zh-CN" altLang="en-US" smtClean="0"/>
              <a:pPr>
                <a:defRPr/>
              </a:pPr>
              <a:t>5</a:t>
            </a:fld>
            <a:endParaRPr lang="en-US" altLang="zh-CN"/>
          </a:p>
        </p:txBody>
      </p:sp>
      <p:grpSp>
        <p:nvGrpSpPr>
          <p:cNvPr id="6" name="组合 5"/>
          <p:cNvGrpSpPr/>
          <p:nvPr/>
        </p:nvGrpSpPr>
        <p:grpSpPr>
          <a:xfrm>
            <a:off x="0" y="2599709"/>
            <a:ext cx="9144000" cy="4071937"/>
            <a:chOff x="0" y="1958322"/>
            <a:chExt cx="9144000" cy="4071937"/>
          </a:xfrm>
        </p:grpSpPr>
        <p:sp>
          <p:nvSpPr>
            <p:cNvPr id="42" name="矩形 41"/>
            <p:cNvSpPr/>
            <p:nvPr/>
          </p:nvSpPr>
          <p:spPr>
            <a:xfrm>
              <a:off x="7543959" y="2293780"/>
              <a:ext cx="1276513" cy="457754"/>
            </a:xfrm>
            <a:prstGeom prst="rect">
              <a:avLst/>
            </a:prstGeom>
          </p:spPr>
          <p:txBody>
            <a:bodyPr wrap="square">
              <a:spAutoFit/>
            </a:bodyPr>
            <a:lstStyle/>
            <a:p>
              <a:pPr>
                <a:buNone/>
              </a:pPr>
              <a:r>
                <a:rPr lang="en-US" altLang="zh-CN" sz="1800" kern="10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Doc 9750</a:t>
              </a:r>
              <a:endParaRPr lang="zh-CN" altLang="en-US" sz="1800" dirty="0">
                <a:solidFill>
                  <a:schemeClr val="bg1"/>
                </a:solidFill>
              </a:endParaRPr>
            </a:p>
          </p:txBody>
        </p:sp>
        <p:pic>
          <p:nvPicPr>
            <p:cNvPr id="8" name="图片 2" descr="汶川2-2"/>
            <p:cNvPicPr>
              <a:picLocks noChangeAspect="1" noChangeArrowheads="1"/>
            </p:cNvPicPr>
            <p:nvPr/>
          </p:nvPicPr>
          <p:blipFill>
            <a:blip r:embed="rId3" cstate="print"/>
            <a:srcRect/>
            <a:stretch>
              <a:fillRect/>
            </a:stretch>
          </p:blipFill>
          <p:spPr bwMode="auto">
            <a:xfrm>
              <a:off x="0" y="1958322"/>
              <a:ext cx="9144000" cy="4071937"/>
            </a:xfrm>
            <a:prstGeom prst="rect">
              <a:avLst/>
            </a:prstGeom>
            <a:noFill/>
            <a:ln w="25400">
              <a:solidFill>
                <a:schemeClr val="bg2">
                  <a:lumMod val="50000"/>
                </a:schemeClr>
              </a:solidFill>
              <a:round/>
              <a:headEnd/>
              <a:tailEnd/>
            </a:ln>
            <a:effectLst/>
            <a:extLst/>
          </p:spPr>
        </p:pic>
        <p:pic>
          <p:nvPicPr>
            <p:cNvPr id="9" name="图片 56"/>
            <p:cNvPicPr>
              <a:picLocks noChangeAspect="1" noChangeArrowheads="1"/>
            </p:cNvPicPr>
            <p:nvPr/>
          </p:nvPicPr>
          <p:blipFill>
            <a:blip r:embed="rId4" cstate="print">
              <a:clrChange>
                <a:clrFrom>
                  <a:srgbClr val="FFFFFF"/>
                </a:clrFrom>
                <a:clrTo>
                  <a:srgbClr val="FFFFFF">
                    <a:alpha val="0"/>
                  </a:srgbClr>
                </a:clrTo>
              </a:clrChange>
              <a:grayscl/>
              <a:biLevel thresh="50000"/>
            </a:blip>
            <a:srcRect/>
            <a:stretch>
              <a:fillRect/>
            </a:stretch>
          </p:blipFill>
          <p:spPr bwMode="gray">
            <a:xfrm>
              <a:off x="4054475" y="2419350"/>
              <a:ext cx="506413" cy="974725"/>
            </a:xfrm>
            <a:prstGeom prst="rect">
              <a:avLst/>
            </a:prstGeom>
            <a:noFill/>
            <a:ln w="19050" algn="ctr">
              <a:noFill/>
              <a:miter lim="800000"/>
              <a:headEnd/>
              <a:tailEnd/>
            </a:ln>
          </p:spPr>
        </p:pic>
        <p:cxnSp>
          <p:nvCxnSpPr>
            <p:cNvPr id="11" name="直接连接符​​ 9"/>
            <p:cNvCxnSpPr>
              <a:cxnSpLocks noChangeShapeType="1"/>
            </p:cNvCxnSpPr>
            <p:nvPr/>
          </p:nvCxnSpPr>
          <p:spPr bwMode="auto">
            <a:xfrm flipV="1">
              <a:off x="7524750" y="2085975"/>
              <a:ext cx="142875" cy="650875"/>
            </a:xfrm>
            <a:prstGeom prst="line">
              <a:avLst/>
            </a:prstGeom>
            <a:noFill/>
            <a:ln w="9525" algn="ctr">
              <a:noFill/>
              <a:round/>
              <a:headEnd/>
              <a:tailEnd/>
            </a:ln>
          </p:spPr>
        </p:cxnSp>
        <p:sp>
          <p:nvSpPr>
            <p:cNvPr id="19" name="自选图形 97"/>
            <p:cNvSpPr>
              <a:spLocks noChangeArrowheads="1"/>
            </p:cNvSpPr>
            <p:nvPr/>
          </p:nvSpPr>
          <p:spPr bwMode="gray">
            <a:xfrm>
              <a:off x="4783138" y="2506663"/>
              <a:ext cx="509587" cy="581025"/>
            </a:xfrm>
            <a:prstGeom prst="irregularSeal1">
              <a:avLst/>
            </a:prstGeom>
            <a:noFill/>
            <a:ln w="28575" algn="ctr">
              <a:solidFill>
                <a:srgbClr val="FF0000"/>
              </a:solidFill>
              <a:miter lim="800000"/>
              <a:headEnd/>
              <a:tailEnd/>
            </a:ln>
          </p:spPr>
          <p:txBody>
            <a:bodyPr anchor="ctr"/>
            <a:lstStyle/>
            <a:p>
              <a:endParaRPr lang="zh-CN" altLang="en-US">
                <a:solidFill>
                  <a:srgbClr val="000000"/>
                </a:solidFill>
              </a:endParaRPr>
            </a:p>
          </p:txBody>
        </p:sp>
        <p:grpSp>
          <p:nvGrpSpPr>
            <p:cNvPr id="2" name="组合 37"/>
            <p:cNvGrpSpPr>
              <a:grpSpLocks/>
            </p:cNvGrpSpPr>
            <p:nvPr/>
          </p:nvGrpSpPr>
          <p:grpSpPr bwMode="auto">
            <a:xfrm>
              <a:off x="768350" y="2045363"/>
              <a:ext cx="1296988" cy="762000"/>
              <a:chOff x="727075" y="3776663"/>
              <a:chExt cx="1296988" cy="762000"/>
            </a:xfrm>
          </p:grpSpPr>
          <p:sp>
            <p:nvSpPr>
              <p:cNvPr id="21" name="椭圆​​ 4"/>
              <p:cNvSpPr>
                <a:spLocks noChangeArrowheads="1"/>
              </p:cNvSpPr>
              <p:nvPr/>
            </p:nvSpPr>
            <p:spPr bwMode="auto">
              <a:xfrm>
                <a:off x="727075" y="3776663"/>
                <a:ext cx="1296988" cy="762000"/>
              </a:xfrm>
              <a:prstGeom prst="ellipse">
                <a:avLst/>
              </a:prstGeom>
              <a:solidFill>
                <a:srgbClr val="0000FF">
                  <a:alpha val="23137"/>
                </a:srgbClr>
              </a:solidFill>
              <a:ln w="12700" algn="ctr">
                <a:solidFill>
                  <a:srgbClr val="0000FF"/>
                </a:solidFill>
                <a:round/>
                <a:headEnd/>
                <a:tailEnd/>
              </a:ln>
            </p:spPr>
            <p:txBody>
              <a:bodyPr/>
              <a:lstStyle/>
              <a:p>
                <a:endParaRPr lang="zh-CN" altLang="en-US">
                  <a:solidFill>
                    <a:srgbClr val="000000"/>
                  </a:solidFill>
                </a:endParaRPr>
              </a:p>
            </p:txBody>
          </p:sp>
          <p:pic>
            <p:nvPicPr>
              <p:cNvPr id="22" name="图片 2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494129">
                <a:off x="865188" y="3876675"/>
                <a:ext cx="1114425" cy="661988"/>
              </a:xfrm>
              <a:prstGeom prst="rect">
                <a:avLst/>
              </a:prstGeom>
              <a:noFill/>
              <a:ln w="9525">
                <a:noFill/>
                <a:miter lim="800000"/>
                <a:headEnd/>
                <a:tailEnd/>
              </a:ln>
            </p:spPr>
          </p:pic>
        </p:grpSp>
        <p:cxnSp>
          <p:nvCxnSpPr>
            <p:cNvPr id="23" name="直接连接符​​ 55"/>
            <p:cNvCxnSpPr>
              <a:cxnSpLocks noChangeShapeType="1"/>
            </p:cNvCxnSpPr>
            <p:nvPr/>
          </p:nvCxnSpPr>
          <p:spPr bwMode="auto">
            <a:xfrm>
              <a:off x="4560888" y="2736850"/>
              <a:ext cx="1631950" cy="173038"/>
            </a:xfrm>
            <a:prstGeom prst="line">
              <a:avLst/>
            </a:prstGeom>
            <a:noFill/>
            <a:ln w="12700" algn="ctr">
              <a:solidFill>
                <a:schemeClr val="tx2"/>
              </a:solidFill>
              <a:round/>
              <a:headEnd/>
              <a:tailEnd/>
            </a:ln>
          </p:spPr>
        </p:cxnSp>
        <p:cxnSp>
          <p:nvCxnSpPr>
            <p:cNvPr id="24" name="直接连接符​​ 57"/>
            <p:cNvCxnSpPr>
              <a:cxnSpLocks noChangeShapeType="1"/>
            </p:cNvCxnSpPr>
            <p:nvPr/>
          </p:nvCxnSpPr>
          <p:spPr bwMode="auto">
            <a:xfrm>
              <a:off x="4256088" y="2800350"/>
              <a:ext cx="1882775" cy="152400"/>
            </a:xfrm>
            <a:prstGeom prst="line">
              <a:avLst/>
            </a:prstGeom>
            <a:noFill/>
            <a:ln w="12700" algn="ctr">
              <a:solidFill>
                <a:schemeClr val="tx2"/>
              </a:solidFill>
              <a:round/>
              <a:headEnd/>
              <a:tailEnd/>
            </a:ln>
          </p:spPr>
        </p:cxnSp>
        <p:cxnSp>
          <p:nvCxnSpPr>
            <p:cNvPr id="25" name="直接连接符​​ 58"/>
            <p:cNvCxnSpPr>
              <a:cxnSpLocks noChangeShapeType="1"/>
            </p:cNvCxnSpPr>
            <p:nvPr/>
          </p:nvCxnSpPr>
          <p:spPr bwMode="auto">
            <a:xfrm>
              <a:off x="4386263" y="2571750"/>
              <a:ext cx="1752600" cy="214313"/>
            </a:xfrm>
            <a:prstGeom prst="line">
              <a:avLst/>
            </a:prstGeom>
            <a:noFill/>
            <a:ln w="12700" algn="ctr">
              <a:solidFill>
                <a:schemeClr val="tx2"/>
              </a:solidFill>
              <a:round/>
              <a:headEnd/>
              <a:tailEnd/>
            </a:ln>
          </p:spPr>
        </p:cxnSp>
        <p:pic>
          <p:nvPicPr>
            <p:cNvPr id="26" name="图片 59"/>
            <p:cNvPicPr>
              <a:picLocks noChangeAspect="1" noChangeArrowheads="1"/>
            </p:cNvPicPr>
            <p:nvPr/>
          </p:nvPicPr>
          <p:blipFill>
            <a:blip r:embed="rId6" cstate="print">
              <a:clrChange>
                <a:clrFrom>
                  <a:srgbClr val="FFFFFF"/>
                </a:clrFrom>
                <a:clrTo>
                  <a:srgbClr val="FFFFFF">
                    <a:alpha val="0"/>
                  </a:srgbClr>
                </a:clrTo>
              </a:clrChange>
              <a:grayscl/>
              <a:biLevel thresh="50000"/>
            </a:blip>
            <a:srcRect/>
            <a:stretch>
              <a:fillRect/>
            </a:stretch>
          </p:blipFill>
          <p:spPr bwMode="gray">
            <a:xfrm>
              <a:off x="5851525" y="2786063"/>
              <a:ext cx="574675" cy="1233487"/>
            </a:xfrm>
            <a:prstGeom prst="rect">
              <a:avLst/>
            </a:prstGeom>
            <a:noFill/>
            <a:ln w="19050" algn="ctr">
              <a:noFill/>
              <a:miter lim="800000"/>
              <a:headEnd/>
              <a:tailEnd/>
            </a:ln>
          </p:spPr>
        </p:pic>
        <p:sp>
          <p:nvSpPr>
            <p:cNvPr id="28" name="TextBox 27"/>
            <p:cNvSpPr txBox="1"/>
            <p:nvPr/>
          </p:nvSpPr>
          <p:spPr>
            <a:xfrm>
              <a:off x="4283968" y="1988840"/>
              <a:ext cx="2952328" cy="658835"/>
            </a:xfrm>
            <a:prstGeom prst="rect">
              <a:avLst/>
            </a:prstGeom>
            <a:noFill/>
          </p:spPr>
          <p:txBody>
            <a:bodyPr wrap="square" rtlCol="0">
              <a:spAutoFit/>
            </a:bodyPr>
            <a:lstStyle/>
            <a:p>
              <a:pPr>
                <a:buNone/>
              </a:pPr>
              <a:r>
                <a:rPr lang="en-US" altLang="zh-CN" b="1" dirty="0" smtClean="0">
                  <a:solidFill>
                    <a:srgbClr val="FFFF00"/>
                  </a:solidFill>
                </a:rPr>
                <a:t>power lines</a:t>
              </a:r>
              <a:endParaRPr lang="zh-CN" altLang="en-US" b="1" dirty="0">
                <a:solidFill>
                  <a:srgbClr val="FFFF00"/>
                </a:solidFill>
              </a:endParaRPr>
            </a:p>
          </p:txBody>
        </p:sp>
      </p:grpSp>
      <p:sp>
        <p:nvSpPr>
          <p:cNvPr id="27" name="TextBox 25"/>
          <p:cNvSpPr txBox="1">
            <a:spLocks noChangeArrowheads="1"/>
          </p:cNvSpPr>
          <p:nvPr/>
        </p:nvSpPr>
        <p:spPr bwMode="auto">
          <a:xfrm>
            <a:off x="91720" y="1241943"/>
            <a:ext cx="872875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342900" indent="-342900" algn="just" eaLnBrk="1" hangingPunct="1">
              <a:buFont typeface="Wingdings" panose="05000000000000000000" pitchFamily="2" charset="2"/>
              <a:buChar char="Ø"/>
            </a:pPr>
            <a:r>
              <a:rPr lang="en-US" altLang="zh-CN" sz="1800" dirty="0"/>
              <a:t>With the objective of minimizing the </a:t>
            </a:r>
            <a:r>
              <a:rPr lang="en-US" altLang="zh-CN" sz="1800" dirty="0" smtClean="0"/>
              <a:t>damages </a:t>
            </a:r>
            <a:r>
              <a:rPr lang="en-US" altLang="zh-CN" sz="1800" dirty="0"/>
              <a:t>from the </a:t>
            </a:r>
            <a:r>
              <a:rPr lang="en-US" altLang="zh-CN" sz="1800" dirty="0" smtClean="0"/>
              <a:t>collision between </a:t>
            </a:r>
            <a:r>
              <a:rPr lang="en-US" altLang="zh-CN" sz="1800" dirty="0"/>
              <a:t>UAVs and power lines, it is vital to develop reliable power line detection techniques thus enable the UAVs to detect power lines during flight by itself.</a:t>
            </a:r>
          </a:p>
        </p:txBody>
      </p:sp>
      <p:sp>
        <p:nvSpPr>
          <p:cNvPr id="30" name="标题 1"/>
          <p:cNvSpPr txBox="1">
            <a:spLocks/>
          </p:cNvSpPr>
          <p:nvPr/>
        </p:nvSpPr>
        <p:spPr>
          <a:xfrm>
            <a:off x="341315" y="333722"/>
            <a:ext cx="6407150" cy="647006"/>
          </a:xfrm>
          <a:prstGeom prst="rect">
            <a:avLst/>
          </a:prstGeom>
        </p:spPr>
        <p:txBody>
          <a:bodyPr/>
          <a:lst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2pPr>
            <a:lvl3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3pPr>
            <a:lvl4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4pPr>
            <a:lvl5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5pPr>
            <a:lvl6pPr marL="457200" algn="l" rtl="0" fontAlgn="base">
              <a:spcBef>
                <a:spcPct val="0"/>
              </a:spcBef>
              <a:spcAft>
                <a:spcPct val="0"/>
              </a:spcAft>
              <a:defRPr kumimoji="1" sz="3600">
                <a:solidFill>
                  <a:schemeClr val="bg1"/>
                </a:solidFill>
                <a:latin typeface="Times New Roman" pitchFamily="18" charset="0"/>
                <a:ea typeface="黑体" pitchFamily="2" charset="-122"/>
              </a:defRPr>
            </a:lvl6pPr>
            <a:lvl7pPr marL="914400" algn="l" rtl="0" fontAlgn="base">
              <a:spcBef>
                <a:spcPct val="0"/>
              </a:spcBef>
              <a:spcAft>
                <a:spcPct val="0"/>
              </a:spcAft>
              <a:defRPr kumimoji="1" sz="3600">
                <a:solidFill>
                  <a:schemeClr val="bg1"/>
                </a:solidFill>
                <a:latin typeface="Times New Roman" pitchFamily="18" charset="0"/>
                <a:ea typeface="黑体" pitchFamily="2" charset="-122"/>
              </a:defRPr>
            </a:lvl7pPr>
            <a:lvl8pPr marL="1371600" algn="l" rtl="0" fontAlgn="base">
              <a:spcBef>
                <a:spcPct val="0"/>
              </a:spcBef>
              <a:spcAft>
                <a:spcPct val="0"/>
              </a:spcAft>
              <a:defRPr kumimoji="1" sz="3600">
                <a:solidFill>
                  <a:schemeClr val="bg1"/>
                </a:solidFill>
                <a:latin typeface="Times New Roman" pitchFamily="18" charset="0"/>
                <a:ea typeface="黑体" pitchFamily="2" charset="-122"/>
              </a:defRPr>
            </a:lvl8pPr>
            <a:lvl9pPr marL="1828800" algn="l" rtl="0" fontAlgn="base">
              <a:spcBef>
                <a:spcPct val="0"/>
              </a:spcBef>
              <a:spcAft>
                <a:spcPct val="0"/>
              </a:spcAft>
              <a:defRPr kumimoji="1" sz="3600">
                <a:solidFill>
                  <a:schemeClr val="bg1"/>
                </a:solidFill>
                <a:latin typeface="Times New Roman" pitchFamily="18" charset="0"/>
                <a:ea typeface="黑体" pitchFamily="2" charset="-122"/>
              </a:defRPr>
            </a:lvl9pPr>
          </a:lstStyle>
          <a:p>
            <a:pPr>
              <a:lnSpc>
                <a:spcPct val="100000"/>
              </a:lnSpc>
              <a:buFontTx/>
              <a:buNone/>
              <a:defRPr/>
            </a:pPr>
            <a:r>
              <a:rPr lang="en-US" altLang="zh-CN" sz="2800" b="1" i="1" dirty="0">
                <a:solidFill>
                  <a:schemeClr val="lt1"/>
                </a:solidFill>
                <a:latin typeface="Arial" pitchFamily="34" charset="0"/>
                <a:ea typeface="黑体" pitchFamily="49" charset="-122"/>
                <a:cs typeface="+mn-cs"/>
              </a:rPr>
              <a:t>1. Introduction</a:t>
            </a:r>
            <a:endParaRPr lang="zh-CN" altLang="en-US" sz="2800" b="1" i="1" dirty="0">
              <a:solidFill>
                <a:schemeClr val="lt1"/>
              </a:solidFill>
              <a:latin typeface="Arial" pitchFamily="34" charset="0"/>
              <a:ea typeface="黑体" pitchFamily="49" charset="-122"/>
              <a:cs typeface="+mn-cs"/>
            </a:endParaRPr>
          </a:p>
        </p:txBody>
      </p:sp>
    </p:spTree>
    <p:extLst>
      <p:ext uri="{BB962C8B-B14F-4D97-AF65-F5344CB8AC3E}">
        <p14:creationId xmlns:p14="http://schemas.microsoft.com/office/powerpoint/2010/main" val="177740715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0DF8B952-E67C-4128-9A6F-E06F4F376A8F}" type="slidenum">
              <a:rPr lang="zh-CN" altLang="en-US" smtClean="0"/>
              <a:pPr>
                <a:defRPr/>
              </a:pPr>
              <a:t>6</a:t>
            </a:fld>
            <a:endParaRPr lang="en-US" altLang="zh-CN"/>
          </a:p>
        </p:txBody>
      </p:sp>
      <p:sp>
        <p:nvSpPr>
          <p:cNvPr id="37" name="TextBox 25"/>
          <p:cNvSpPr txBox="1">
            <a:spLocks noChangeArrowheads="1"/>
          </p:cNvSpPr>
          <p:nvPr/>
        </p:nvSpPr>
        <p:spPr bwMode="auto">
          <a:xfrm>
            <a:off x="347721" y="1709514"/>
            <a:ext cx="8328735"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342900" indent="-342900" algn="just" eaLnBrk="1" hangingPunct="1">
              <a:buFont typeface="Wingdings" panose="05000000000000000000" pitchFamily="2" charset="2"/>
              <a:buChar char="Ø"/>
            </a:pPr>
            <a:r>
              <a:rPr lang="en-US" altLang="zh-CN" sz="2000" dirty="0"/>
              <a:t>The power line detection (PLD) problem is a recognized challenge in vision based aerial surveillance field</a:t>
            </a:r>
          </a:p>
          <a:p>
            <a:pPr marL="800100" lvl="1" indent="-342900" algn="just" eaLnBrk="1" hangingPunct="1">
              <a:buFont typeface="Wingdings" pitchFamily="2" charset="2"/>
              <a:buChar char="u"/>
            </a:pPr>
            <a:r>
              <a:rPr lang="en-US" altLang="zh-CN" sz="1800" dirty="0"/>
              <a:t>common difficulties such as </a:t>
            </a:r>
            <a:r>
              <a:rPr lang="en-US" altLang="zh-CN" sz="1800" dirty="0">
                <a:solidFill>
                  <a:srgbClr val="FF0000"/>
                </a:solidFill>
              </a:rPr>
              <a:t>camera </a:t>
            </a:r>
            <a:r>
              <a:rPr lang="en-US" altLang="zh-CN" sz="1800" dirty="0" smtClean="0">
                <a:solidFill>
                  <a:srgbClr val="FF0000"/>
                </a:solidFill>
              </a:rPr>
              <a:t>jitters</a:t>
            </a:r>
            <a:r>
              <a:rPr lang="en-US" altLang="zh-CN" sz="1800" dirty="0">
                <a:solidFill>
                  <a:srgbClr val="FF0000"/>
                </a:solidFill>
              </a:rPr>
              <a:t>, image blur, color intensity and weather variations </a:t>
            </a:r>
            <a:r>
              <a:rPr lang="en-US" altLang="zh-CN" sz="1800" dirty="0" smtClean="0"/>
              <a:t>could as </a:t>
            </a:r>
            <a:r>
              <a:rPr lang="en-US" altLang="zh-CN" sz="1800" dirty="0"/>
              <a:t>usual affect the accuracy of detection</a:t>
            </a:r>
            <a:r>
              <a:rPr lang="en-US" altLang="zh-CN" sz="1800" dirty="0" smtClean="0"/>
              <a:t>. </a:t>
            </a:r>
          </a:p>
          <a:p>
            <a:pPr marL="800100" lvl="1" indent="-342900" algn="just" eaLnBrk="1" hangingPunct="1">
              <a:buFont typeface="Wingdings" pitchFamily="2" charset="2"/>
              <a:buChar char="u"/>
            </a:pPr>
            <a:r>
              <a:rPr lang="en-US" altLang="zh-CN" sz="1800" dirty="0"/>
              <a:t> </a:t>
            </a:r>
            <a:r>
              <a:rPr lang="en-US" altLang="zh-CN" sz="1800" dirty="0" smtClean="0"/>
              <a:t>compared </a:t>
            </a:r>
            <a:r>
              <a:rPr lang="en-US" altLang="zh-CN" sz="1800" dirty="0"/>
              <a:t>with other targets such as buildings and tall trees, </a:t>
            </a:r>
            <a:r>
              <a:rPr lang="en-US" altLang="zh-CN" sz="1800" dirty="0" smtClean="0"/>
              <a:t>power lines </a:t>
            </a:r>
            <a:r>
              <a:rPr lang="en-US" altLang="zh-CN" sz="1800" dirty="0"/>
              <a:t>are uniquely challenging because </a:t>
            </a:r>
            <a:r>
              <a:rPr lang="en-US" altLang="zh-CN" sz="1800" dirty="0">
                <a:solidFill>
                  <a:srgbClr val="FF0000"/>
                </a:solidFill>
              </a:rPr>
              <a:t>the lack of </a:t>
            </a:r>
            <a:r>
              <a:rPr lang="en-US" altLang="zh-CN" sz="1800" dirty="0" smtClean="0">
                <a:solidFill>
                  <a:srgbClr val="FF0000"/>
                </a:solidFill>
              </a:rPr>
              <a:t>significant features</a:t>
            </a:r>
            <a:r>
              <a:rPr lang="en-US" altLang="zh-CN" sz="1800" dirty="0">
                <a:solidFill>
                  <a:srgbClr val="FF0000"/>
                </a:solidFill>
              </a:rPr>
              <a:t>, complete structure, and adequate pixel ratio</a:t>
            </a:r>
            <a:r>
              <a:rPr lang="en-US" altLang="zh-CN" sz="1800" dirty="0"/>
              <a:t> in </a:t>
            </a:r>
            <a:r>
              <a:rPr lang="en-US" altLang="zh-CN" sz="1800" dirty="0" smtClean="0"/>
              <a:t>the image.</a:t>
            </a:r>
          </a:p>
          <a:p>
            <a:pPr marL="800100" lvl="1" indent="-342900" algn="just" eaLnBrk="1" hangingPunct="1">
              <a:buFont typeface="Wingdings" pitchFamily="2" charset="2"/>
              <a:buChar char="u"/>
            </a:pPr>
            <a:r>
              <a:rPr lang="en-US" altLang="zh-CN" sz="1800" dirty="0"/>
              <a:t> </a:t>
            </a:r>
            <a:r>
              <a:rPr lang="en-US" altLang="zh-CN" sz="1800" dirty="0" smtClean="0"/>
              <a:t>Cluttered </a:t>
            </a:r>
            <a:r>
              <a:rPr lang="en-US" altLang="zh-CN" sz="1800" dirty="0"/>
              <a:t>background </a:t>
            </a:r>
            <a:r>
              <a:rPr lang="en-US" altLang="zh-CN" sz="1800" dirty="0" smtClean="0"/>
              <a:t>containing other </a:t>
            </a:r>
            <a:r>
              <a:rPr lang="en-US" altLang="zh-CN" sz="1800" dirty="0"/>
              <a:t>linear objects would further complicate the detection </a:t>
            </a:r>
            <a:r>
              <a:rPr lang="en-US" altLang="zh-CN" sz="1800" dirty="0" smtClean="0"/>
              <a:t>by introducing </a:t>
            </a:r>
            <a:r>
              <a:rPr lang="en-US" altLang="zh-CN" sz="1800" dirty="0">
                <a:solidFill>
                  <a:srgbClr val="FF0000"/>
                </a:solidFill>
              </a:rPr>
              <a:t>troublesome noises</a:t>
            </a:r>
            <a:r>
              <a:rPr lang="en-US" altLang="zh-CN" sz="1800" dirty="0"/>
              <a:t>. </a:t>
            </a:r>
            <a:endParaRPr lang="en-US" altLang="zh-CN" sz="1800" dirty="0" smtClean="0"/>
          </a:p>
        </p:txBody>
      </p:sp>
      <p:sp>
        <p:nvSpPr>
          <p:cNvPr id="42" name="矩形 41"/>
          <p:cNvSpPr/>
          <p:nvPr/>
        </p:nvSpPr>
        <p:spPr>
          <a:xfrm>
            <a:off x="7543959" y="2293780"/>
            <a:ext cx="1276513" cy="457754"/>
          </a:xfrm>
          <a:prstGeom prst="rect">
            <a:avLst/>
          </a:prstGeom>
        </p:spPr>
        <p:txBody>
          <a:bodyPr wrap="square">
            <a:spAutoFit/>
          </a:bodyPr>
          <a:lstStyle/>
          <a:p>
            <a:pPr>
              <a:buNone/>
            </a:pPr>
            <a:r>
              <a:rPr lang="en-US" altLang="zh-CN" sz="1800" kern="10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Doc 9750</a:t>
            </a:r>
            <a:endParaRPr lang="zh-CN" altLang="en-US" sz="1800" dirty="0">
              <a:solidFill>
                <a:schemeClr val="bg1"/>
              </a:solidFill>
            </a:endParaRPr>
          </a:p>
        </p:txBody>
      </p:sp>
      <p:sp>
        <p:nvSpPr>
          <p:cNvPr id="7" name="标题 1"/>
          <p:cNvSpPr txBox="1">
            <a:spLocks/>
          </p:cNvSpPr>
          <p:nvPr/>
        </p:nvSpPr>
        <p:spPr>
          <a:xfrm>
            <a:off x="341315" y="333722"/>
            <a:ext cx="6407150" cy="647006"/>
          </a:xfrm>
          <a:prstGeom prst="rect">
            <a:avLst/>
          </a:prstGeom>
        </p:spPr>
        <p:txBody>
          <a:bodyPr/>
          <a:lst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2pPr>
            <a:lvl3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3pPr>
            <a:lvl4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4pPr>
            <a:lvl5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5pPr>
            <a:lvl6pPr marL="457200" algn="l" rtl="0" fontAlgn="base">
              <a:spcBef>
                <a:spcPct val="0"/>
              </a:spcBef>
              <a:spcAft>
                <a:spcPct val="0"/>
              </a:spcAft>
              <a:defRPr kumimoji="1" sz="3600">
                <a:solidFill>
                  <a:schemeClr val="bg1"/>
                </a:solidFill>
                <a:latin typeface="Times New Roman" pitchFamily="18" charset="0"/>
                <a:ea typeface="黑体" pitchFamily="2" charset="-122"/>
              </a:defRPr>
            </a:lvl6pPr>
            <a:lvl7pPr marL="914400" algn="l" rtl="0" fontAlgn="base">
              <a:spcBef>
                <a:spcPct val="0"/>
              </a:spcBef>
              <a:spcAft>
                <a:spcPct val="0"/>
              </a:spcAft>
              <a:defRPr kumimoji="1" sz="3600">
                <a:solidFill>
                  <a:schemeClr val="bg1"/>
                </a:solidFill>
                <a:latin typeface="Times New Roman" pitchFamily="18" charset="0"/>
                <a:ea typeface="黑体" pitchFamily="2" charset="-122"/>
              </a:defRPr>
            </a:lvl7pPr>
            <a:lvl8pPr marL="1371600" algn="l" rtl="0" fontAlgn="base">
              <a:spcBef>
                <a:spcPct val="0"/>
              </a:spcBef>
              <a:spcAft>
                <a:spcPct val="0"/>
              </a:spcAft>
              <a:defRPr kumimoji="1" sz="3600">
                <a:solidFill>
                  <a:schemeClr val="bg1"/>
                </a:solidFill>
                <a:latin typeface="Times New Roman" pitchFamily="18" charset="0"/>
                <a:ea typeface="黑体" pitchFamily="2" charset="-122"/>
              </a:defRPr>
            </a:lvl8pPr>
            <a:lvl9pPr marL="1828800" algn="l" rtl="0" fontAlgn="base">
              <a:spcBef>
                <a:spcPct val="0"/>
              </a:spcBef>
              <a:spcAft>
                <a:spcPct val="0"/>
              </a:spcAft>
              <a:defRPr kumimoji="1" sz="3600">
                <a:solidFill>
                  <a:schemeClr val="bg1"/>
                </a:solidFill>
                <a:latin typeface="Times New Roman" pitchFamily="18" charset="0"/>
                <a:ea typeface="黑体" pitchFamily="2" charset="-122"/>
              </a:defRPr>
            </a:lvl9pPr>
          </a:lstStyle>
          <a:p>
            <a:pPr>
              <a:lnSpc>
                <a:spcPct val="100000"/>
              </a:lnSpc>
              <a:buFontTx/>
              <a:buNone/>
              <a:defRPr/>
            </a:pPr>
            <a:r>
              <a:rPr lang="en-US" altLang="zh-CN" sz="2800" b="1" i="1" dirty="0">
                <a:solidFill>
                  <a:schemeClr val="lt1"/>
                </a:solidFill>
                <a:latin typeface="Arial" pitchFamily="34" charset="0"/>
                <a:ea typeface="黑体" pitchFamily="49" charset="-122"/>
                <a:cs typeface="+mn-cs"/>
              </a:rPr>
              <a:t>1. Introduction</a:t>
            </a:r>
            <a:endParaRPr lang="zh-CN" altLang="en-US" sz="2800" b="1" i="1" dirty="0">
              <a:solidFill>
                <a:schemeClr val="lt1"/>
              </a:solidFill>
              <a:latin typeface="Arial" pitchFamily="34" charset="0"/>
              <a:ea typeface="黑体" pitchFamily="49" charset="-122"/>
              <a:cs typeface="+mn-cs"/>
            </a:endParaRPr>
          </a:p>
        </p:txBody>
      </p:sp>
    </p:spTree>
    <p:extLst>
      <p:ext uri="{BB962C8B-B14F-4D97-AF65-F5344CB8AC3E}">
        <p14:creationId xmlns:p14="http://schemas.microsoft.com/office/powerpoint/2010/main" val="19017183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0DF8B952-E67C-4128-9A6F-E06F4F376A8F}" type="slidenum">
              <a:rPr lang="zh-CN" altLang="en-US" smtClean="0"/>
              <a:pPr>
                <a:defRPr/>
              </a:pPr>
              <a:t>7</a:t>
            </a:fld>
            <a:endParaRPr lang="en-US" altLang="zh-CN"/>
          </a:p>
        </p:txBody>
      </p:sp>
      <p:sp>
        <p:nvSpPr>
          <p:cNvPr id="37" name="TextBox 25"/>
          <p:cNvSpPr txBox="1">
            <a:spLocks noChangeArrowheads="1"/>
          </p:cNvSpPr>
          <p:nvPr/>
        </p:nvSpPr>
        <p:spPr bwMode="auto">
          <a:xfrm>
            <a:off x="347721" y="1412776"/>
            <a:ext cx="832873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342900" indent="-342900" eaLnBrk="1" hangingPunct="1">
              <a:buFont typeface="Wingdings" panose="05000000000000000000" pitchFamily="2" charset="2"/>
              <a:buChar char="Ø"/>
            </a:pPr>
            <a:r>
              <a:rPr lang="en-US" altLang="zh-CN" sz="2000" dirty="0" smtClean="0"/>
              <a:t>In recent years, many optical power line detection (PLD) works have been developed</a:t>
            </a:r>
          </a:p>
          <a:p>
            <a:pPr marL="800100" lvl="1" indent="-342900" eaLnBrk="1" hangingPunct="1">
              <a:buFont typeface="Wingdings" pitchFamily="2" charset="2"/>
              <a:buChar char="u"/>
            </a:pPr>
            <a:r>
              <a:rPr lang="en-US" altLang="zh-CN" sz="1800" dirty="0" smtClean="0"/>
              <a:t> </a:t>
            </a:r>
            <a:r>
              <a:rPr lang="en-US" altLang="zh-CN" sz="1800" dirty="0">
                <a:solidFill>
                  <a:srgbClr val="FF0000"/>
                </a:solidFill>
              </a:rPr>
              <a:t> line-based </a:t>
            </a:r>
            <a:r>
              <a:rPr lang="en-US" altLang="zh-CN" sz="1800" dirty="0" smtClean="0">
                <a:solidFill>
                  <a:srgbClr val="FF0000"/>
                </a:solidFill>
              </a:rPr>
              <a:t>methods</a:t>
            </a:r>
            <a:r>
              <a:rPr lang="en-US" altLang="zh-CN" sz="1800" dirty="0" smtClean="0"/>
              <a:t>, relying </a:t>
            </a:r>
            <a:r>
              <a:rPr lang="en-US" altLang="zh-CN" sz="1800" dirty="0"/>
              <a:t>on the linear features of the power line</a:t>
            </a:r>
            <a:endParaRPr lang="en-US" altLang="zh-CN" sz="1800" dirty="0" smtClean="0"/>
          </a:p>
          <a:p>
            <a:pPr marL="800100" lvl="1" indent="-342900" eaLnBrk="1" hangingPunct="1">
              <a:buFont typeface="Wingdings" pitchFamily="2" charset="2"/>
              <a:buChar char="u"/>
            </a:pPr>
            <a:r>
              <a:rPr lang="en-US" altLang="zh-CN" sz="1800" dirty="0" smtClean="0"/>
              <a:t> </a:t>
            </a:r>
            <a:r>
              <a:rPr lang="en-US" altLang="zh-CN" sz="1800" dirty="0">
                <a:solidFill>
                  <a:srgbClr val="FF0000"/>
                </a:solidFill>
              </a:rPr>
              <a:t> correlation-based methods</a:t>
            </a:r>
            <a:r>
              <a:rPr lang="en-US" altLang="zh-CN" sz="1800" dirty="0"/>
              <a:t>, on basis of the spatial correlation, like  </a:t>
            </a:r>
            <a:r>
              <a:rPr lang="en-US" altLang="zh-CN" sz="1800" dirty="0" smtClean="0"/>
              <a:t>the parallel </a:t>
            </a:r>
            <a:r>
              <a:rPr lang="en-US" altLang="zh-CN" sz="1800" dirty="0"/>
              <a:t>relationship, </a:t>
            </a:r>
            <a:r>
              <a:rPr lang="en-US" altLang="zh-CN" sz="1800" dirty="0" smtClean="0"/>
              <a:t>the connection </a:t>
            </a:r>
            <a:r>
              <a:rPr lang="en-US" altLang="zh-CN" sz="1800" dirty="0"/>
              <a:t>relationship between power lines and the </a:t>
            </a:r>
            <a:r>
              <a:rPr lang="en-US" altLang="zh-CN" sz="1800" dirty="0" smtClean="0"/>
              <a:t>pylon etc.</a:t>
            </a:r>
          </a:p>
          <a:p>
            <a:pPr lvl="1" eaLnBrk="1" hangingPunct="1">
              <a:buNone/>
            </a:pPr>
            <a:endParaRPr lang="en-US" altLang="zh-CN" sz="2000" dirty="0" smtClean="0"/>
          </a:p>
          <a:p>
            <a:pPr marL="342900" indent="-342900" eaLnBrk="1" hangingPunct="1">
              <a:buFont typeface="Wingdings" panose="05000000000000000000" pitchFamily="2" charset="2"/>
              <a:buChar char="Ø"/>
            </a:pPr>
            <a:r>
              <a:rPr lang="en-US" altLang="zh-CN" sz="2000" dirty="0"/>
              <a:t>W</a:t>
            </a:r>
            <a:r>
              <a:rPr lang="en-US" altLang="zh-CN" sz="2000" dirty="0" smtClean="0"/>
              <a:t>hen detecting power lines in complex circumstance, background noise may mislead the detection</a:t>
            </a:r>
          </a:p>
          <a:p>
            <a:pPr marL="342900" indent="-342900" eaLnBrk="1" hangingPunct="1">
              <a:buFont typeface="Wingdings" panose="05000000000000000000" pitchFamily="2" charset="2"/>
              <a:buChar char="Ø"/>
            </a:pPr>
            <a:endParaRPr lang="en-US" altLang="zh-CN" sz="2000" dirty="0" smtClean="0"/>
          </a:p>
        </p:txBody>
      </p:sp>
      <p:sp>
        <p:nvSpPr>
          <p:cNvPr id="7" name="标题 1"/>
          <p:cNvSpPr txBox="1">
            <a:spLocks/>
          </p:cNvSpPr>
          <p:nvPr/>
        </p:nvSpPr>
        <p:spPr>
          <a:xfrm>
            <a:off x="341315" y="333722"/>
            <a:ext cx="6407150" cy="647006"/>
          </a:xfrm>
          <a:prstGeom prst="rect">
            <a:avLst/>
          </a:prstGeom>
        </p:spPr>
        <p:txBody>
          <a:bodyPr/>
          <a:lst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2pPr>
            <a:lvl3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3pPr>
            <a:lvl4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4pPr>
            <a:lvl5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5pPr>
            <a:lvl6pPr marL="457200" algn="l" rtl="0" fontAlgn="base">
              <a:spcBef>
                <a:spcPct val="0"/>
              </a:spcBef>
              <a:spcAft>
                <a:spcPct val="0"/>
              </a:spcAft>
              <a:defRPr kumimoji="1" sz="3600">
                <a:solidFill>
                  <a:schemeClr val="bg1"/>
                </a:solidFill>
                <a:latin typeface="Times New Roman" pitchFamily="18" charset="0"/>
                <a:ea typeface="黑体" pitchFamily="2" charset="-122"/>
              </a:defRPr>
            </a:lvl6pPr>
            <a:lvl7pPr marL="914400" algn="l" rtl="0" fontAlgn="base">
              <a:spcBef>
                <a:spcPct val="0"/>
              </a:spcBef>
              <a:spcAft>
                <a:spcPct val="0"/>
              </a:spcAft>
              <a:defRPr kumimoji="1" sz="3600">
                <a:solidFill>
                  <a:schemeClr val="bg1"/>
                </a:solidFill>
                <a:latin typeface="Times New Roman" pitchFamily="18" charset="0"/>
                <a:ea typeface="黑体" pitchFamily="2" charset="-122"/>
              </a:defRPr>
            </a:lvl7pPr>
            <a:lvl8pPr marL="1371600" algn="l" rtl="0" fontAlgn="base">
              <a:spcBef>
                <a:spcPct val="0"/>
              </a:spcBef>
              <a:spcAft>
                <a:spcPct val="0"/>
              </a:spcAft>
              <a:defRPr kumimoji="1" sz="3600">
                <a:solidFill>
                  <a:schemeClr val="bg1"/>
                </a:solidFill>
                <a:latin typeface="Times New Roman" pitchFamily="18" charset="0"/>
                <a:ea typeface="黑体" pitchFamily="2" charset="-122"/>
              </a:defRPr>
            </a:lvl8pPr>
            <a:lvl9pPr marL="1828800" algn="l" rtl="0" fontAlgn="base">
              <a:spcBef>
                <a:spcPct val="0"/>
              </a:spcBef>
              <a:spcAft>
                <a:spcPct val="0"/>
              </a:spcAft>
              <a:defRPr kumimoji="1" sz="3600">
                <a:solidFill>
                  <a:schemeClr val="bg1"/>
                </a:solidFill>
                <a:latin typeface="Times New Roman" pitchFamily="18" charset="0"/>
                <a:ea typeface="黑体" pitchFamily="2" charset="-122"/>
              </a:defRPr>
            </a:lvl9pPr>
          </a:lstStyle>
          <a:p>
            <a:pPr>
              <a:lnSpc>
                <a:spcPct val="100000"/>
              </a:lnSpc>
              <a:buFontTx/>
              <a:buNone/>
              <a:defRPr/>
            </a:pPr>
            <a:r>
              <a:rPr lang="en-US" altLang="zh-CN" sz="2800" b="1" i="1" dirty="0">
                <a:solidFill>
                  <a:schemeClr val="lt1"/>
                </a:solidFill>
                <a:latin typeface="Arial" pitchFamily="34" charset="0"/>
                <a:ea typeface="黑体" pitchFamily="49" charset="-122"/>
                <a:cs typeface="+mn-cs"/>
              </a:rPr>
              <a:t>1. Introduction</a:t>
            </a:r>
            <a:endParaRPr lang="zh-CN" altLang="en-US" sz="2800" b="1" i="1" dirty="0">
              <a:solidFill>
                <a:schemeClr val="lt1"/>
              </a:solidFill>
              <a:latin typeface="Arial" pitchFamily="34" charset="0"/>
              <a:ea typeface="黑体" pitchFamily="49" charset="-122"/>
              <a:cs typeface="+mn-cs"/>
            </a:endParaRPr>
          </a:p>
        </p:txBody>
      </p:sp>
      <p:sp>
        <p:nvSpPr>
          <p:cNvPr id="2" name="文本框 1"/>
          <p:cNvSpPr txBox="1"/>
          <p:nvPr/>
        </p:nvSpPr>
        <p:spPr>
          <a:xfrm>
            <a:off x="1181972" y="5364195"/>
            <a:ext cx="6660232" cy="1305165"/>
          </a:xfrm>
          <a:prstGeom prst="rect">
            <a:avLst/>
          </a:prstGeom>
          <a:noFill/>
        </p:spPr>
        <p:txBody>
          <a:bodyPr wrap="square" rtlCol="0">
            <a:spAutoFit/>
          </a:bodyPr>
          <a:lstStyle/>
          <a:p>
            <a:pPr algn="ctr">
              <a:buNone/>
            </a:pPr>
            <a:r>
              <a:rPr lang="en-US" altLang="zh-CN" b="1" dirty="0" smtClean="0">
                <a:solidFill>
                  <a:srgbClr val="FF0000"/>
                </a:solidFill>
              </a:rPr>
              <a:t>Background noise should be removed before detect !</a:t>
            </a:r>
            <a:endParaRPr lang="zh-CN" altLang="en-US" b="1" dirty="0">
              <a:solidFill>
                <a:srgbClr val="FF0000"/>
              </a:solidFill>
            </a:endParaRPr>
          </a:p>
        </p:txBody>
      </p:sp>
    </p:spTree>
    <p:extLst>
      <p:ext uri="{BB962C8B-B14F-4D97-AF65-F5344CB8AC3E}">
        <p14:creationId xmlns:p14="http://schemas.microsoft.com/office/powerpoint/2010/main" val="82965555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0DF8B952-E67C-4128-9A6F-E06F4F376A8F}" type="slidenum">
              <a:rPr lang="zh-CN" altLang="en-US" smtClean="0"/>
              <a:pPr>
                <a:defRPr/>
              </a:pPr>
              <a:t>8</a:t>
            </a:fld>
            <a:endParaRPr lang="en-US" altLang="zh-CN"/>
          </a:p>
        </p:txBody>
      </p:sp>
      <p:sp>
        <p:nvSpPr>
          <p:cNvPr id="8" name="副标题 2"/>
          <p:cNvSpPr txBox="1">
            <a:spLocks/>
          </p:cNvSpPr>
          <p:nvPr/>
        </p:nvSpPr>
        <p:spPr bwMode="auto">
          <a:xfrm>
            <a:off x="1811359" y="2214554"/>
            <a:ext cx="5832475" cy="3590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1</a:t>
            </a:r>
            <a:r>
              <a:rPr kumimoji="0" lang="zh-CN" altLang="en-US" sz="2000" kern="0" dirty="0">
                <a:solidFill>
                  <a:srgbClr val="1F497D"/>
                </a:solidFill>
                <a:latin typeface="Calibri" panose="020F0502020204030204" pitchFamily="34" charset="0"/>
              </a:rPr>
              <a:t>  </a:t>
            </a:r>
            <a:r>
              <a:rPr kumimoji="0" lang="en-US" altLang="zh-CN" sz="2000" kern="0" dirty="0">
                <a:solidFill>
                  <a:srgbClr val="1F497D"/>
                </a:solidFill>
                <a:latin typeface="Calibri" panose="020F0502020204030204" pitchFamily="34" charset="0"/>
              </a:rPr>
              <a:t>Introduction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b="1" i="1" kern="0" dirty="0">
                <a:solidFill>
                  <a:srgbClr val="1F497D"/>
                </a:solidFill>
                <a:latin typeface="Calibri" panose="020F0502020204030204" pitchFamily="34" charset="0"/>
              </a:rPr>
              <a:t>2</a:t>
            </a:r>
            <a:r>
              <a:rPr kumimoji="0" lang="zh-CN" altLang="en-US" sz="2000" b="1" i="1" kern="0" dirty="0">
                <a:solidFill>
                  <a:srgbClr val="1F497D"/>
                </a:solidFill>
                <a:latin typeface="Calibri" panose="020F0502020204030204" pitchFamily="34" charset="0"/>
              </a:rPr>
              <a:t>  </a:t>
            </a:r>
            <a:r>
              <a:rPr kumimoji="0" lang="en-US" altLang="zh-CN" sz="2000" b="1" i="1" kern="0" dirty="0">
                <a:solidFill>
                  <a:srgbClr val="1F497D"/>
                </a:solidFill>
                <a:latin typeface="Calibri" panose="020F0502020204030204" pitchFamily="34" charset="0"/>
              </a:rPr>
              <a:t>Edge feature map generating strategy</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3</a:t>
            </a:r>
            <a:r>
              <a:rPr kumimoji="0" lang="zh-CN" altLang="en-US" sz="2000" kern="0" dirty="0">
                <a:solidFill>
                  <a:srgbClr val="1F497D"/>
                </a:solidFill>
                <a:latin typeface="Calibri" panose="020F0502020204030204" pitchFamily="34" charset="0"/>
              </a:rPr>
              <a:t> </a:t>
            </a:r>
            <a:r>
              <a:rPr kumimoji="0" lang="zh-CN" altLang="en-US" sz="2000" kern="0" dirty="0" smtClean="0">
                <a:solidFill>
                  <a:srgbClr val="1F497D"/>
                </a:solidFill>
                <a:latin typeface="Calibri" panose="020F0502020204030204" pitchFamily="34" charset="0"/>
              </a:rPr>
              <a:t> </a:t>
            </a:r>
            <a:r>
              <a:rPr kumimoji="0" lang="en-US" altLang="zh-CN" sz="2000" kern="0" dirty="0" smtClean="0">
                <a:solidFill>
                  <a:srgbClr val="1F497D"/>
                </a:solidFill>
                <a:latin typeface="Calibri" panose="020F0502020204030204" pitchFamily="34" charset="0"/>
              </a:rPr>
              <a:t>The </a:t>
            </a:r>
            <a:r>
              <a:rPr kumimoji="0" lang="en-US" altLang="zh-CN" sz="2000" kern="0" dirty="0">
                <a:solidFill>
                  <a:srgbClr val="1F497D"/>
                </a:solidFill>
                <a:latin typeface="Calibri" panose="020F0502020204030204" pitchFamily="34" charset="0"/>
              </a:rPr>
              <a:t>coarse-to-fine strategy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2000" kern="0" dirty="0">
              <a:solidFill>
                <a:srgbClr val="1F497D"/>
              </a:solidFill>
              <a:latin typeface="Calibri" panose="020F0502020204030204" pitchFamily="34" charset="0"/>
            </a:endParaRPr>
          </a:p>
          <a:p>
            <a:pPr lvl="0"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4</a:t>
            </a:r>
            <a:r>
              <a:rPr kumimoji="0" lang="zh-CN" altLang="en-US" sz="2000" kern="0" dirty="0">
                <a:solidFill>
                  <a:srgbClr val="1F497D"/>
                </a:solidFill>
                <a:latin typeface="Calibri" panose="020F0502020204030204" pitchFamily="34" charset="0"/>
              </a:rPr>
              <a:t>  </a:t>
            </a:r>
            <a:r>
              <a:rPr kumimoji="0" lang="en-US" altLang="zh-CN" sz="2000" kern="0" dirty="0">
                <a:solidFill>
                  <a:srgbClr val="1F497D"/>
                </a:solidFill>
                <a:latin typeface="Calibri" panose="020F0502020204030204" pitchFamily="34" charset="0"/>
              </a:rPr>
              <a:t>Experimental Results</a:t>
            </a:r>
          </a:p>
          <a:p>
            <a:pPr eaLnBrk="1" hangingPunct="1">
              <a:lnSpc>
                <a:spcPct val="100000"/>
              </a:lnSpc>
              <a:spcBef>
                <a:spcPct val="20000"/>
              </a:spcBef>
              <a:buNone/>
            </a:pPr>
            <a:endParaRPr kumimoji="0" lang="en-US" altLang="zh-CN" sz="2000" kern="0" dirty="0">
              <a:solidFill>
                <a:srgbClr val="1F497D"/>
              </a:solidFill>
              <a:latin typeface="Calibri" panose="020F0502020204030204" pitchFamily="34" charset="0"/>
            </a:endParaRPr>
          </a:p>
          <a:p>
            <a:pPr eaLnBrk="1" hangingPunct="1">
              <a:lnSpc>
                <a:spcPct val="100000"/>
              </a:lnSpc>
              <a:spcBef>
                <a:spcPct val="20000"/>
              </a:spcBef>
              <a:buNone/>
            </a:pPr>
            <a:r>
              <a:rPr kumimoji="0" lang="en-US" altLang="zh-CN" sz="2000" i="1" kern="0" dirty="0">
                <a:solidFill>
                  <a:srgbClr val="1F497D"/>
                </a:solidFill>
                <a:latin typeface="Calibri" panose="020F0502020204030204" pitchFamily="34" charset="0"/>
              </a:rPr>
              <a:t>5</a:t>
            </a:r>
            <a:r>
              <a:rPr kumimoji="0" lang="zh-CN" altLang="en-US" sz="2000" kern="0" dirty="0">
                <a:solidFill>
                  <a:srgbClr val="1F497D"/>
                </a:solidFill>
                <a:latin typeface="Calibri" panose="020F0502020204030204" pitchFamily="34" charset="0"/>
              </a:rPr>
              <a:t>  </a:t>
            </a:r>
            <a:r>
              <a:rPr kumimoji="0" lang="en-US" altLang="zh-CN" sz="2000" kern="0" dirty="0">
                <a:solidFill>
                  <a:srgbClr val="1F497D"/>
                </a:solidFill>
                <a:latin typeface="Calibri" panose="020F0502020204030204" pitchFamily="34" charset="0"/>
              </a:rPr>
              <a:t>Conclusion</a:t>
            </a:r>
          </a:p>
          <a:p>
            <a:pPr lvl="0" eaLnBrk="1" hangingPunct="1">
              <a:lnSpc>
                <a:spcPct val="100000"/>
              </a:lnSpc>
              <a:spcBef>
                <a:spcPct val="20000"/>
              </a:spcBef>
              <a:buNone/>
            </a:pPr>
            <a:endParaRPr kumimoji="0" lang="en-US" altLang="zh-CN" sz="2000" b="0" i="0" u="none" strike="noStrike" kern="1200" cap="none" spc="0" normalizeH="0" baseline="0" noProof="0" dirty="0">
              <a:ln>
                <a:noFill/>
              </a:ln>
              <a:solidFill>
                <a:srgbClr val="1F497D"/>
              </a:solidFill>
              <a:effectLst/>
              <a:uLnTx/>
              <a:uFillTx/>
              <a:latin typeface="Calibri"/>
              <a:ea typeface="宋体"/>
              <a:cs typeface="+mn-cs"/>
            </a:endParaRPr>
          </a:p>
          <a:p>
            <a:pPr lvl="0" eaLnBrk="1" hangingPunct="1">
              <a:lnSpc>
                <a:spcPct val="100000"/>
              </a:lnSpc>
              <a:spcBef>
                <a:spcPct val="20000"/>
              </a:spcBef>
              <a:buNone/>
            </a:pPr>
            <a:endParaRPr kumimoji="0" lang="zh-CN" altLang="en-US" sz="2000" b="0" i="0" u="none" strike="noStrike" kern="1200" cap="none" spc="0" normalizeH="0" baseline="0" noProof="0" dirty="0">
              <a:ln>
                <a:noFill/>
              </a:ln>
              <a:solidFill>
                <a:srgbClr val="1F497D"/>
              </a:solidFill>
              <a:effectLst/>
              <a:uLnTx/>
              <a:uFillTx/>
              <a:latin typeface="Calibri"/>
              <a:ea typeface="宋体"/>
              <a:cs typeface="+mn-cs"/>
            </a:endParaRPr>
          </a:p>
        </p:txBody>
      </p:sp>
      <p:cxnSp>
        <p:nvCxnSpPr>
          <p:cNvPr id="9" name="直接连接符 8"/>
          <p:cNvCxnSpPr/>
          <p:nvPr/>
        </p:nvCxnSpPr>
        <p:spPr>
          <a:xfrm>
            <a:off x="1907704" y="3429000"/>
            <a:ext cx="4392488" cy="0"/>
          </a:xfrm>
          <a:prstGeom prst="line">
            <a:avLst/>
          </a:prstGeom>
          <a:noFill/>
          <a:ln w="19050" cap="flat" cmpd="sng" algn="ctr">
            <a:solidFill>
              <a:srgbClr val="4F81BD">
                <a:shade val="95000"/>
                <a:satMod val="105000"/>
              </a:srgbClr>
            </a:solidFill>
            <a:prstDash val="solid"/>
          </a:ln>
          <a:effectLst/>
        </p:spPr>
      </p:cxnSp>
      <p:sp>
        <p:nvSpPr>
          <p:cNvPr id="10" name="Line 4"/>
          <p:cNvSpPr>
            <a:spLocks noChangeShapeType="1"/>
          </p:cNvSpPr>
          <p:nvPr/>
        </p:nvSpPr>
        <p:spPr bwMode="auto">
          <a:xfrm>
            <a:off x="1357290" y="3140968"/>
            <a:ext cx="360362" cy="0"/>
          </a:xfrm>
          <a:prstGeom prst="line">
            <a:avLst/>
          </a:prstGeom>
          <a:noFill/>
          <a:ln w="57150">
            <a:solidFill>
              <a:srgbClr val="336699"/>
            </a:solidFill>
            <a:round/>
            <a:headEnd/>
            <a:tailEnd type="triangle" w="med" len="med"/>
          </a:ln>
        </p:spPr>
        <p:txBody>
          <a:bodyPr/>
          <a:lstStyle/>
          <a:p>
            <a:endParaRPr lang="zh-CN" altLang="en-US"/>
          </a:p>
        </p:txBody>
      </p:sp>
      <p:sp>
        <p:nvSpPr>
          <p:cNvPr id="11" name="标题 1"/>
          <p:cNvSpPr>
            <a:spLocks noGrp="1"/>
          </p:cNvSpPr>
          <p:nvPr>
            <p:ph type="title"/>
          </p:nvPr>
        </p:nvSpPr>
        <p:spPr>
          <a:xfrm>
            <a:off x="323850" y="190500"/>
            <a:ext cx="6407150" cy="935038"/>
          </a:xfrm>
        </p:spPr>
        <p:txBody>
          <a:bodyPr/>
          <a:lstStyle/>
          <a:p>
            <a:pPr>
              <a:defRPr/>
            </a:pPr>
            <a:r>
              <a:rPr lang="en-US" altLang="zh-CN" sz="2800" b="1" i="1" kern="1200" dirty="0" smtClean="0">
                <a:solidFill>
                  <a:schemeClr val="lt1"/>
                </a:solidFill>
                <a:latin typeface="Arial" pitchFamily="34" charset="0"/>
                <a:ea typeface="黑体" pitchFamily="49" charset="-122"/>
                <a:cs typeface="+mn-cs"/>
              </a:rPr>
              <a:t>Outline</a:t>
            </a:r>
            <a:endParaRPr lang="en-US" altLang="zh-CN" sz="2800" b="1" i="1" kern="1200" dirty="0">
              <a:solidFill>
                <a:schemeClr val="lt1"/>
              </a:solidFill>
              <a:latin typeface="Arial" pitchFamily="34" charset="0"/>
              <a:ea typeface="黑体" pitchFamily="49" charset="-122"/>
              <a:cs typeface="+mn-cs"/>
            </a:endParaRPr>
          </a:p>
        </p:txBody>
      </p:sp>
    </p:spTree>
    <p:extLst>
      <p:ext uri="{BB962C8B-B14F-4D97-AF65-F5344CB8AC3E}">
        <p14:creationId xmlns:p14="http://schemas.microsoft.com/office/powerpoint/2010/main" val="90226366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下弧形箭头 24"/>
          <p:cNvSpPr/>
          <p:nvPr/>
        </p:nvSpPr>
        <p:spPr bwMode="auto">
          <a:xfrm rot="152764">
            <a:off x="4938010" y="5608291"/>
            <a:ext cx="864096" cy="288032"/>
          </a:xfrm>
          <a:prstGeom prst="curvedUpArrow">
            <a:avLst/>
          </a:prstGeom>
          <a:gradFill rotWithShape="1">
            <a:gsLst>
              <a:gs pos="0">
                <a:srgbClr val="99CCFF">
                  <a:gamma/>
                  <a:tint val="0"/>
                  <a:invGamma/>
                </a:srgbClr>
              </a:gs>
              <a:gs pos="100000">
                <a:srgbClr val="99CCFF"/>
              </a:gs>
            </a:gsLst>
            <a:lin ang="5400000" scaled="1"/>
          </a:gradFill>
          <a:ln w="19050" algn="ctr">
            <a:solidFill>
              <a:srgbClr val="006699"/>
            </a:solidFill>
            <a:miter lim="800000"/>
            <a:headEnd/>
            <a:tailEnd/>
          </a:ln>
          <a:effectLst>
            <a:outerShdw dist="20000" dir="5400000" rotWithShape="0">
              <a:srgbClr val="000000">
                <a:alpha val="37999"/>
              </a:srgbClr>
            </a:outerShdw>
          </a:effectLst>
        </p:spPr>
        <p:txBody>
          <a:bodyPr wrap="none" rtlCol="0" anchor="ctr"/>
          <a:lstStyle/>
          <a:p>
            <a:pPr algn="ctr"/>
            <a:endParaRPr lang="zh-CN" altLang="en-US" sz="2000" dirty="0" smtClean="0">
              <a:latin typeface="Arial" charset="0"/>
            </a:endParaRPr>
          </a:p>
        </p:txBody>
      </p:sp>
      <p:sp>
        <p:nvSpPr>
          <p:cNvPr id="26" name="下弧形箭头 25"/>
          <p:cNvSpPr/>
          <p:nvPr/>
        </p:nvSpPr>
        <p:spPr bwMode="auto">
          <a:xfrm rot="152764">
            <a:off x="6738211" y="5608291"/>
            <a:ext cx="864096" cy="288032"/>
          </a:xfrm>
          <a:prstGeom prst="curvedUpArrow">
            <a:avLst/>
          </a:prstGeom>
          <a:gradFill rotWithShape="1">
            <a:gsLst>
              <a:gs pos="0">
                <a:srgbClr val="99CCFF">
                  <a:gamma/>
                  <a:tint val="0"/>
                  <a:invGamma/>
                </a:srgbClr>
              </a:gs>
              <a:gs pos="100000">
                <a:srgbClr val="99CCFF"/>
              </a:gs>
            </a:gsLst>
            <a:lin ang="5400000" scaled="1"/>
          </a:gradFill>
          <a:ln w="19050" algn="ctr">
            <a:solidFill>
              <a:srgbClr val="006699"/>
            </a:solidFill>
            <a:miter lim="800000"/>
            <a:headEnd/>
            <a:tailEnd/>
          </a:ln>
          <a:effectLst>
            <a:outerShdw dist="20000" dir="5400000" rotWithShape="0">
              <a:srgbClr val="000000">
                <a:alpha val="37999"/>
              </a:srgbClr>
            </a:outerShdw>
          </a:effectLst>
        </p:spPr>
        <p:txBody>
          <a:bodyPr wrap="none" rtlCol="0" anchor="ctr"/>
          <a:lstStyle/>
          <a:p>
            <a:pPr algn="ctr"/>
            <a:endParaRPr lang="zh-CN" altLang="en-US" sz="2000" dirty="0" smtClean="0">
              <a:latin typeface="Arial" charset="0"/>
            </a:endParaRPr>
          </a:p>
        </p:txBody>
      </p:sp>
      <p:sp>
        <p:nvSpPr>
          <p:cNvPr id="24" name="下弧形箭头 23"/>
          <p:cNvSpPr/>
          <p:nvPr/>
        </p:nvSpPr>
        <p:spPr bwMode="auto">
          <a:xfrm rot="152764">
            <a:off x="3353835" y="5608291"/>
            <a:ext cx="864096" cy="288032"/>
          </a:xfrm>
          <a:prstGeom prst="curvedUpArrow">
            <a:avLst/>
          </a:prstGeom>
          <a:gradFill rotWithShape="1">
            <a:gsLst>
              <a:gs pos="0">
                <a:srgbClr val="99CCFF">
                  <a:gamma/>
                  <a:tint val="0"/>
                  <a:invGamma/>
                </a:srgbClr>
              </a:gs>
              <a:gs pos="100000">
                <a:srgbClr val="99CCFF"/>
              </a:gs>
            </a:gsLst>
            <a:lin ang="5400000" scaled="1"/>
          </a:gradFill>
          <a:ln w="19050" algn="ctr">
            <a:solidFill>
              <a:srgbClr val="006699"/>
            </a:solidFill>
            <a:miter lim="800000"/>
            <a:headEnd/>
            <a:tailEnd/>
          </a:ln>
          <a:effectLst>
            <a:outerShdw dist="20000" dir="5400000" rotWithShape="0">
              <a:srgbClr val="000000">
                <a:alpha val="37999"/>
              </a:srgbClr>
            </a:outerShdw>
          </a:effectLst>
        </p:spPr>
        <p:txBody>
          <a:bodyPr wrap="none" rtlCol="0" anchor="ctr"/>
          <a:lstStyle/>
          <a:p>
            <a:pPr algn="ctr"/>
            <a:endParaRPr lang="zh-CN" altLang="en-US" sz="2000" dirty="0" smtClean="0">
              <a:latin typeface="Arial" charset="0"/>
            </a:endParaRPr>
          </a:p>
        </p:txBody>
      </p:sp>
      <p:sp>
        <p:nvSpPr>
          <p:cNvPr id="8" name="下弧形箭头 7"/>
          <p:cNvSpPr/>
          <p:nvPr/>
        </p:nvSpPr>
        <p:spPr bwMode="auto">
          <a:xfrm rot="152764">
            <a:off x="1547664" y="5608291"/>
            <a:ext cx="864096" cy="288032"/>
          </a:xfrm>
          <a:prstGeom prst="curvedUpArrow">
            <a:avLst/>
          </a:prstGeom>
          <a:gradFill rotWithShape="1">
            <a:gsLst>
              <a:gs pos="0">
                <a:srgbClr val="99CCFF">
                  <a:gamma/>
                  <a:tint val="0"/>
                  <a:invGamma/>
                </a:srgbClr>
              </a:gs>
              <a:gs pos="100000">
                <a:srgbClr val="99CCFF"/>
              </a:gs>
            </a:gsLst>
            <a:lin ang="5400000" scaled="1"/>
          </a:gradFill>
          <a:ln w="19050" algn="ctr">
            <a:solidFill>
              <a:srgbClr val="006699"/>
            </a:solidFill>
            <a:miter lim="800000"/>
            <a:headEnd/>
            <a:tailEnd/>
          </a:ln>
          <a:effectLst>
            <a:outerShdw dist="20000" dir="5400000" rotWithShape="0">
              <a:srgbClr val="000000">
                <a:alpha val="37999"/>
              </a:srgbClr>
            </a:outerShdw>
          </a:effectLst>
        </p:spPr>
        <p:txBody>
          <a:bodyPr wrap="none" rtlCol="0" anchor="ctr"/>
          <a:lstStyle/>
          <a:p>
            <a:pPr algn="ctr"/>
            <a:endParaRPr lang="zh-CN" altLang="en-US" sz="2000" dirty="0" smtClean="0">
              <a:latin typeface="Arial" charset="0"/>
            </a:endParaRPr>
          </a:p>
        </p:txBody>
      </p:sp>
      <p:sp>
        <p:nvSpPr>
          <p:cNvPr id="17" name="标题 1"/>
          <p:cNvSpPr txBox="1">
            <a:spLocks/>
          </p:cNvSpPr>
          <p:nvPr/>
        </p:nvSpPr>
        <p:spPr>
          <a:xfrm>
            <a:off x="285720" y="351392"/>
            <a:ext cx="6598627" cy="557328"/>
          </a:xfrm>
          <a:prstGeom prst="rect">
            <a:avLst/>
          </a:prstGeom>
        </p:spPr>
        <p:txBody>
          <a:bodyPr/>
          <a:lst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2pPr>
            <a:lvl3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3pPr>
            <a:lvl4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4pPr>
            <a:lvl5pPr algn="l" rtl="0" eaLnBrk="0" fontAlgn="base" hangingPunct="0">
              <a:spcBef>
                <a:spcPct val="0"/>
              </a:spcBef>
              <a:spcAft>
                <a:spcPct val="0"/>
              </a:spcAft>
              <a:defRPr kumimoji="1" sz="3600">
                <a:solidFill>
                  <a:schemeClr val="bg1"/>
                </a:solidFill>
                <a:latin typeface="Times New Roman" pitchFamily="18" charset="0"/>
                <a:ea typeface="黑体" pitchFamily="2" charset="-122"/>
              </a:defRPr>
            </a:lvl5pPr>
            <a:lvl6pPr marL="457200" algn="l" rtl="0" fontAlgn="base">
              <a:spcBef>
                <a:spcPct val="0"/>
              </a:spcBef>
              <a:spcAft>
                <a:spcPct val="0"/>
              </a:spcAft>
              <a:defRPr kumimoji="1" sz="3600">
                <a:solidFill>
                  <a:schemeClr val="bg1"/>
                </a:solidFill>
                <a:latin typeface="Times New Roman" pitchFamily="18" charset="0"/>
                <a:ea typeface="黑体" pitchFamily="2" charset="-122"/>
              </a:defRPr>
            </a:lvl6pPr>
            <a:lvl7pPr marL="914400" algn="l" rtl="0" fontAlgn="base">
              <a:spcBef>
                <a:spcPct val="0"/>
              </a:spcBef>
              <a:spcAft>
                <a:spcPct val="0"/>
              </a:spcAft>
              <a:defRPr kumimoji="1" sz="3600">
                <a:solidFill>
                  <a:schemeClr val="bg1"/>
                </a:solidFill>
                <a:latin typeface="Times New Roman" pitchFamily="18" charset="0"/>
                <a:ea typeface="黑体" pitchFamily="2" charset="-122"/>
              </a:defRPr>
            </a:lvl7pPr>
            <a:lvl8pPr marL="1371600" algn="l" rtl="0" fontAlgn="base">
              <a:spcBef>
                <a:spcPct val="0"/>
              </a:spcBef>
              <a:spcAft>
                <a:spcPct val="0"/>
              </a:spcAft>
              <a:defRPr kumimoji="1" sz="3600">
                <a:solidFill>
                  <a:schemeClr val="bg1"/>
                </a:solidFill>
                <a:latin typeface="Times New Roman" pitchFamily="18" charset="0"/>
                <a:ea typeface="黑体" pitchFamily="2" charset="-122"/>
              </a:defRPr>
            </a:lvl8pPr>
            <a:lvl9pPr marL="1828800" algn="l" rtl="0" fontAlgn="base">
              <a:spcBef>
                <a:spcPct val="0"/>
              </a:spcBef>
              <a:spcAft>
                <a:spcPct val="0"/>
              </a:spcAft>
              <a:defRPr kumimoji="1" sz="3600">
                <a:solidFill>
                  <a:schemeClr val="bg1"/>
                </a:solidFill>
                <a:latin typeface="Times New Roman" pitchFamily="18" charset="0"/>
                <a:ea typeface="黑体" pitchFamily="2" charset="-122"/>
              </a:defRPr>
            </a:lvl9pPr>
          </a:lstStyle>
          <a:p>
            <a:pPr>
              <a:lnSpc>
                <a:spcPct val="100000"/>
              </a:lnSpc>
              <a:buNone/>
            </a:pPr>
            <a:r>
              <a:rPr lang="en-US" altLang="zh-CN" sz="2400" b="1" i="1" dirty="0">
                <a:solidFill>
                  <a:schemeClr val="lt1"/>
                </a:solidFill>
                <a:latin typeface="Arial" pitchFamily="34" charset="0"/>
                <a:ea typeface="黑体" pitchFamily="49" charset="-122"/>
                <a:cs typeface="+mn-cs"/>
              </a:rPr>
              <a:t>2. Edge feature map generating </a:t>
            </a:r>
            <a:r>
              <a:rPr lang="en-US" altLang="zh-CN" sz="2400" b="1" i="1" dirty="0" smtClean="0">
                <a:solidFill>
                  <a:schemeClr val="lt1"/>
                </a:solidFill>
                <a:latin typeface="Arial" pitchFamily="34" charset="0"/>
                <a:ea typeface="黑体" pitchFamily="49" charset="-122"/>
                <a:cs typeface="+mn-cs"/>
              </a:rPr>
              <a:t>strategy</a:t>
            </a:r>
            <a:endParaRPr lang="zh-CN" altLang="en-US" kern="0" dirty="0">
              <a:latin typeface="+mn-lt"/>
            </a:endParaRPr>
          </a:p>
        </p:txBody>
      </p:sp>
      <p:sp>
        <p:nvSpPr>
          <p:cNvPr id="55" name="TextBox 9"/>
          <p:cNvSpPr txBox="1">
            <a:spLocks noChangeArrowheads="1"/>
          </p:cNvSpPr>
          <p:nvPr/>
        </p:nvSpPr>
        <p:spPr bwMode="auto">
          <a:xfrm>
            <a:off x="-58508" y="1484784"/>
            <a:ext cx="50360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20000"/>
              </a:spcBef>
              <a:buFont typeface="Wingdings" panose="05000000000000000000" pitchFamily="2" charset="2"/>
              <a:buChar char="n"/>
            </a:pPr>
            <a:r>
              <a:rPr kumimoji="0" lang="en-US" altLang="zh-CN" sz="2000" b="1" i="1" dirty="0" smtClean="0">
                <a:solidFill>
                  <a:srgbClr val="1F497D"/>
                </a:solidFill>
                <a:latin typeface="Calibri"/>
                <a:ea typeface="宋体"/>
              </a:rPr>
              <a:t>Detecting by background noise removal</a:t>
            </a:r>
            <a:endParaRPr kumimoji="0" lang="en-US" altLang="zh-CN" sz="2000" b="1" i="1" dirty="0">
              <a:solidFill>
                <a:srgbClr val="1F497D"/>
              </a:solidFill>
              <a:latin typeface="Calibri"/>
              <a:ea typeface="宋体"/>
            </a:endParaRPr>
          </a:p>
        </p:txBody>
      </p:sp>
      <p:sp>
        <p:nvSpPr>
          <p:cNvPr id="61" name="灯片编号占位符 3"/>
          <p:cNvSpPr>
            <a:spLocks noGrp="1"/>
          </p:cNvSpPr>
          <p:nvPr>
            <p:ph type="sldNum" sz="quarter" idx="10"/>
          </p:nvPr>
        </p:nvSpPr>
        <p:spPr>
          <a:xfrm>
            <a:off x="8648736" y="6357958"/>
            <a:ext cx="1066800" cy="554063"/>
          </a:xfrm>
        </p:spPr>
        <p:txBody>
          <a:bodyPr/>
          <a:lstStyle/>
          <a:p>
            <a:pPr>
              <a:buNone/>
              <a:defRPr/>
            </a:pPr>
            <a:fld id="{0DF8B952-E67C-4128-9A6F-E06F4F376A8F}" type="slidenum">
              <a:rPr lang="zh-CN" altLang="en-US" sz="1400" smtClean="0"/>
              <a:pPr>
                <a:buNone/>
                <a:defRPr/>
              </a:pPr>
              <a:t>9</a:t>
            </a:fld>
            <a:endParaRPr lang="en-US" altLang="zh-CN" sz="1400" dirty="0"/>
          </a:p>
        </p:txBody>
      </p:sp>
      <p:pic>
        <p:nvPicPr>
          <p:cNvPr id="2" name="图片 1"/>
          <p:cNvPicPr>
            <a:picLocks noChangeAspect="1"/>
          </p:cNvPicPr>
          <p:nvPr/>
        </p:nvPicPr>
        <p:blipFill>
          <a:blip r:embed="rId3"/>
          <a:stretch>
            <a:fillRect/>
          </a:stretch>
        </p:blipFill>
        <p:spPr>
          <a:xfrm>
            <a:off x="879827" y="2060848"/>
            <a:ext cx="7757240" cy="2183329"/>
          </a:xfrm>
          <a:prstGeom prst="rect">
            <a:avLst/>
          </a:prstGeom>
        </p:spPr>
      </p:pic>
      <p:pic>
        <p:nvPicPr>
          <p:cNvPr id="3" name="图片 2"/>
          <p:cNvPicPr>
            <a:picLocks noChangeAspect="1"/>
          </p:cNvPicPr>
          <p:nvPr/>
        </p:nvPicPr>
        <p:blipFill rotWithShape="1">
          <a:blip r:embed="rId4"/>
          <a:srcRect b="2455"/>
          <a:stretch/>
        </p:blipFill>
        <p:spPr>
          <a:xfrm>
            <a:off x="285720" y="4420132"/>
            <a:ext cx="8479850" cy="1210648"/>
          </a:xfrm>
          <a:prstGeom prst="rect">
            <a:avLst/>
          </a:prstGeom>
        </p:spPr>
      </p:pic>
      <p:grpSp>
        <p:nvGrpSpPr>
          <p:cNvPr id="27" name="组合 26"/>
          <p:cNvGrpSpPr/>
          <p:nvPr/>
        </p:nvGrpSpPr>
        <p:grpSpPr>
          <a:xfrm>
            <a:off x="1076858" y="6005028"/>
            <a:ext cx="6807510" cy="594232"/>
            <a:chOff x="1285852" y="1785926"/>
            <a:chExt cx="6807510" cy="744874"/>
          </a:xfrm>
        </p:grpSpPr>
        <p:sp>
          <p:nvSpPr>
            <p:cNvPr id="28" name="矩形 27"/>
            <p:cNvSpPr/>
            <p:nvPr/>
          </p:nvSpPr>
          <p:spPr>
            <a:xfrm>
              <a:off x="1285852" y="1785926"/>
              <a:ext cx="1295842" cy="642943"/>
            </a:xfrm>
            <a:prstGeom prst="rect">
              <a:avLst/>
            </a:prstGeom>
            <a:solidFill>
              <a:srgbClr val="4F81BD"/>
            </a:solidFill>
            <a:ln w="25400" cap="flat" cmpd="sng" algn="ctr">
              <a:noFill/>
              <a:prstDash val="solid"/>
            </a:ln>
            <a:effectLst/>
          </p:spPr>
          <p:txBody>
            <a:bodyPr lIns="0" rIns="0" anchor="ctr"/>
            <a:lstStyle/>
            <a:p>
              <a:pPr algn="ctr" eaLnBrk="1" hangingPunct="1">
                <a:lnSpc>
                  <a:spcPct val="100000"/>
                </a:lnSpc>
                <a:spcBef>
                  <a:spcPct val="20000"/>
                </a:spcBef>
                <a:buNone/>
              </a:pPr>
              <a:r>
                <a:rPr kumimoji="0" lang="en-US" altLang="zh-CN" sz="1800" b="1" i="1" dirty="0" smtClean="0">
                  <a:solidFill>
                    <a:schemeClr val="bg1"/>
                  </a:solidFill>
                  <a:latin typeface="Calibri"/>
                  <a:ea typeface="宋体"/>
                </a:rPr>
                <a:t>Edge </a:t>
              </a:r>
              <a:r>
                <a:rPr kumimoji="0" lang="en-US" altLang="zh-CN" sz="1800" b="1" i="1" dirty="0">
                  <a:solidFill>
                    <a:schemeClr val="bg1"/>
                  </a:solidFill>
                  <a:latin typeface="Calibri"/>
                  <a:ea typeface="宋体"/>
                </a:rPr>
                <a:t>F</a:t>
              </a:r>
              <a:r>
                <a:rPr kumimoji="0" lang="en-US" altLang="zh-CN" sz="1800" b="1" i="1" dirty="0" smtClean="0">
                  <a:solidFill>
                    <a:schemeClr val="bg1"/>
                  </a:solidFill>
                  <a:latin typeface="Calibri"/>
                  <a:ea typeface="宋体"/>
                </a:rPr>
                <a:t>eature Detect</a:t>
              </a:r>
              <a:endParaRPr kumimoji="0" lang="zh-CN" altLang="en-US" sz="1800" b="1" i="1" dirty="0">
                <a:solidFill>
                  <a:schemeClr val="bg1"/>
                </a:solidFill>
                <a:latin typeface="Calibri"/>
                <a:ea typeface="宋体"/>
              </a:endParaRPr>
            </a:p>
          </p:txBody>
        </p:sp>
        <p:sp>
          <p:nvSpPr>
            <p:cNvPr id="29" name="矩形 28"/>
            <p:cNvSpPr/>
            <p:nvPr/>
          </p:nvSpPr>
          <p:spPr>
            <a:xfrm>
              <a:off x="3505856" y="1785926"/>
              <a:ext cx="882010" cy="744874"/>
            </a:xfrm>
            <a:prstGeom prst="rect">
              <a:avLst/>
            </a:prstGeom>
            <a:solidFill>
              <a:srgbClr val="4F81BD"/>
            </a:solidFill>
            <a:ln w="25400" cap="flat" cmpd="sng" algn="ctr">
              <a:noFill/>
              <a:prstDash val="solid"/>
            </a:ln>
            <a:effectLst/>
          </p:spPr>
          <p:txBody>
            <a:bodyPr lIns="0" rIns="0" anchor="ctr"/>
            <a:lstStyle/>
            <a:p>
              <a:pPr algn="ctr" eaLnBrk="1" fontAlgn="auto" hangingPunct="1">
                <a:lnSpc>
                  <a:spcPct val="100000"/>
                </a:lnSpc>
                <a:spcBef>
                  <a:spcPts val="0"/>
                </a:spcBef>
                <a:spcAft>
                  <a:spcPts val="0"/>
                </a:spcAft>
                <a:buNone/>
                <a:defRPr/>
              </a:pPr>
              <a:r>
                <a:rPr kumimoji="0" lang="en-US" altLang="zh-CN" sz="1800" b="1" i="1" dirty="0" smtClean="0">
                  <a:solidFill>
                    <a:srgbClr val="FFFFFF"/>
                  </a:solidFill>
                  <a:latin typeface="Calibri"/>
                  <a:ea typeface="宋体"/>
                </a:rPr>
                <a:t>Coarse Select</a:t>
              </a:r>
              <a:endParaRPr kumimoji="0" lang="en-US" altLang="zh-CN" sz="1800" b="1" i="1" dirty="0">
                <a:solidFill>
                  <a:srgbClr val="FFFFFF"/>
                </a:solidFill>
                <a:latin typeface="Calibri"/>
                <a:ea typeface="宋体"/>
              </a:endParaRPr>
            </a:p>
          </p:txBody>
        </p:sp>
        <p:sp>
          <p:nvSpPr>
            <p:cNvPr id="30" name="矩形 29"/>
            <p:cNvSpPr/>
            <p:nvPr/>
          </p:nvSpPr>
          <p:spPr>
            <a:xfrm>
              <a:off x="6941233" y="1785926"/>
              <a:ext cx="1152129" cy="693908"/>
            </a:xfrm>
            <a:prstGeom prst="rect">
              <a:avLst/>
            </a:prstGeom>
            <a:solidFill>
              <a:srgbClr val="4F81BD"/>
            </a:solidFill>
            <a:ln w="25400" cap="flat" cmpd="sng" algn="ctr">
              <a:noFill/>
              <a:prstDash val="solid"/>
            </a:ln>
            <a:effectLst/>
          </p:spPr>
          <p:txBody>
            <a:bodyPr lIns="0" rIns="0" anchor="ctr"/>
            <a:lstStyle/>
            <a:p>
              <a:pPr algn="ctr" eaLnBrk="1" fontAlgn="auto" hangingPunct="1">
                <a:lnSpc>
                  <a:spcPct val="100000"/>
                </a:lnSpc>
                <a:spcBef>
                  <a:spcPts val="0"/>
                </a:spcBef>
                <a:spcAft>
                  <a:spcPts val="0"/>
                </a:spcAft>
                <a:buNone/>
                <a:defRPr/>
              </a:pPr>
              <a:r>
                <a:rPr kumimoji="0" lang="en-US" altLang="zh-CN" sz="1800" b="1" i="1" dirty="0" smtClean="0">
                  <a:solidFill>
                    <a:srgbClr val="FFFFFF"/>
                  </a:solidFill>
                  <a:latin typeface="Calibri"/>
                  <a:ea typeface="宋体"/>
                </a:rPr>
                <a:t>Output</a:t>
              </a:r>
              <a:endParaRPr kumimoji="0" lang="en-US" altLang="zh-CN" sz="1800" b="1" i="1" dirty="0">
                <a:solidFill>
                  <a:srgbClr val="FFFFFF"/>
                </a:solidFill>
                <a:latin typeface="Calibri"/>
                <a:ea typeface="宋体"/>
              </a:endParaRPr>
            </a:p>
          </p:txBody>
        </p:sp>
        <p:cxnSp>
          <p:nvCxnSpPr>
            <p:cNvPr id="31" name="直接连接符 30"/>
            <p:cNvCxnSpPr>
              <a:stCxn id="28" idx="3"/>
            </p:cNvCxnSpPr>
            <p:nvPr/>
          </p:nvCxnSpPr>
          <p:spPr>
            <a:xfrm flipV="1">
              <a:off x="2581694" y="2102172"/>
              <a:ext cx="930131" cy="5226"/>
            </a:xfrm>
            <a:prstGeom prst="line">
              <a:avLst/>
            </a:pr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a:stCxn id="29" idx="3"/>
              <a:endCxn id="39" idx="1"/>
            </p:cNvCxnSpPr>
            <p:nvPr/>
          </p:nvCxnSpPr>
          <p:spPr>
            <a:xfrm>
              <a:off x="4387866" y="2158363"/>
              <a:ext cx="742793" cy="0"/>
            </a:xfrm>
            <a:prstGeom prst="line">
              <a:avLst/>
            </a:pr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39" name="矩形 38"/>
          <p:cNvSpPr/>
          <p:nvPr/>
        </p:nvSpPr>
        <p:spPr>
          <a:xfrm>
            <a:off x="4966697" y="6005028"/>
            <a:ext cx="999825" cy="594232"/>
          </a:xfrm>
          <a:prstGeom prst="rect">
            <a:avLst/>
          </a:prstGeom>
          <a:solidFill>
            <a:srgbClr val="4F81BD"/>
          </a:solidFill>
          <a:ln w="25400" cap="flat" cmpd="sng" algn="ctr">
            <a:noFill/>
            <a:prstDash val="solid"/>
          </a:ln>
          <a:effectLst/>
        </p:spPr>
        <p:txBody>
          <a:bodyPr lIns="0" rIns="0" anchor="ctr"/>
          <a:lstStyle/>
          <a:p>
            <a:pPr algn="ctr" eaLnBrk="1" fontAlgn="auto" hangingPunct="1">
              <a:lnSpc>
                <a:spcPct val="100000"/>
              </a:lnSpc>
              <a:spcBef>
                <a:spcPts val="0"/>
              </a:spcBef>
              <a:spcAft>
                <a:spcPts val="0"/>
              </a:spcAft>
              <a:buNone/>
              <a:defRPr/>
            </a:pPr>
            <a:r>
              <a:rPr kumimoji="0" lang="en-US" altLang="zh-CN" sz="1800" b="1" i="1" dirty="0" smtClean="0">
                <a:solidFill>
                  <a:srgbClr val="FFFFFF"/>
                </a:solidFill>
                <a:latin typeface="Calibri"/>
                <a:ea typeface="宋体"/>
              </a:rPr>
              <a:t>Fine Select</a:t>
            </a:r>
            <a:endParaRPr kumimoji="0" lang="en-US" altLang="zh-CN" sz="1800" b="1" i="1" dirty="0">
              <a:solidFill>
                <a:srgbClr val="FFFFFF"/>
              </a:solidFill>
              <a:latin typeface="Calibri"/>
              <a:ea typeface="宋体"/>
            </a:endParaRPr>
          </a:p>
        </p:txBody>
      </p:sp>
      <p:cxnSp>
        <p:nvCxnSpPr>
          <p:cNvPr id="41" name="直接连接符 40"/>
          <p:cNvCxnSpPr>
            <a:stCxn id="39" idx="3"/>
          </p:cNvCxnSpPr>
          <p:nvPr/>
        </p:nvCxnSpPr>
        <p:spPr>
          <a:xfrm flipV="1">
            <a:off x="5966522" y="6289622"/>
            <a:ext cx="765717" cy="12522"/>
          </a:xfrm>
          <a:prstGeom prst="line">
            <a:avLst/>
          </a:pr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371021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buaa_ppt(text)">
  <a:themeElements>
    <a:clrScheme name="buaa_ppt(tex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aa_ppt(text)">
      <a:majorFont>
        <a:latin typeface="Times New Roman"/>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rgbClr val="99CCFF">
                <a:gamma/>
                <a:tint val="0"/>
                <a:invGamma/>
              </a:srgbClr>
            </a:gs>
            <a:gs pos="100000">
              <a:srgbClr val="99CCFF"/>
            </a:gs>
          </a:gsLst>
          <a:lin ang="5400000" scaled="1"/>
        </a:gradFill>
        <a:ln w="19050" algn="ctr">
          <a:solidFill>
            <a:srgbClr val="006699"/>
          </a:solidFill>
          <a:miter lim="800000"/>
          <a:headEnd/>
          <a:tailEnd/>
        </a:ln>
        <a:effectLst>
          <a:outerShdw dist="20000" dir="5400000" rotWithShape="0">
            <a:srgbClr val="000000">
              <a:alpha val="37999"/>
            </a:srgbClr>
          </a:outerShdw>
        </a:effectLst>
      </a:spPr>
      <a:bodyPr wrap="none" anchor="ctr"/>
      <a:lstStyle>
        <a:defPPr>
          <a:defRPr sz="2000" dirty="0" smtClean="0">
            <a:latin typeface="Arial" charset="0"/>
          </a:defRPr>
        </a:defPPr>
      </a:lstStyle>
    </a:spDef>
    <a:lnDef>
      <a:spPr bwMode="auto">
        <a:noFill/>
        <a:ln w="25400" cap="flat" cmpd="sng" algn="ctr">
          <a:solidFill>
            <a:srgbClr val="0070C0"/>
          </a:solidFill>
          <a:prstDash val="solid"/>
          <a:round/>
          <a:headEnd type="none" w="med" len="med"/>
          <a:tailEnd type="none" w="med" len="med"/>
        </a:ln>
        <a:effectLst/>
      </a:spPr>
      <a:bodyPr/>
      <a:lstStyle/>
    </a:lnDef>
  </a:objectDefaults>
  <a:extraClrSchemeLst>
    <a:extraClrScheme>
      <a:clrScheme name="buaa_ppt(tex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uaa_ppt(tex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uaa_ppt(tex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aa_ppt(tex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uaa_ppt(tex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uaa_ppt(tex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uaa_ppt(tex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1142913</TotalTime>
  <Words>2256</Words>
  <Application>Microsoft Office PowerPoint</Application>
  <PresentationFormat>全屏显示(4:3)</PresentationFormat>
  <Paragraphs>274</Paragraphs>
  <Slides>21</Slides>
  <Notes>21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方正水柱简体</vt:lpstr>
      <vt:lpstr>仿宋</vt:lpstr>
      <vt:lpstr>黑体</vt:lpstr>
      <vt:lpstr>宋体</vt:lpstr>
      <vt:lpstr>微软雅黑</vt:lpstr>
      <vt:lpstr>Arial</vt:lpstr>
      <vt:lpstr>Arial Black</vt:lpstr>
      <vt:lpstr>Calibri</vt:lpstr>
      <vt:lpstr>Times New Roman</vt:lpstr>
      <vt:lpstr>Wingdings</vt:lpstr>
      <vt:lpstr>buaa_ppt(text)</vt:lpstr>
      <vt:lpstr>PowerPoint 演示文稿</vt:lpstr>
      <vt:lpstr>Overview </vt:lpstr>
      <vt:lpstr>Outline</vt:lpstr>
      <vt:lpstr>PowerPoint 演示文稿</vt:lpstr>
      <vt:lpstr>PowerPoint 演示文稿</vt:lpstr>
      <vt:lpstr>PowerPoint 演示文稿</vt:lpstr>
      <vt:lpstr>PowerPoint 演示文稿</vt:lpstr>
      <vt:lpstr>Outline</vt:lpstr>
      <vt:lpstr>PowerPoint 演示文稿</vt:lpstr>
      <vt:lpstr>PowerPoint 演示文稿</vt:lpstr>
      <vt:lpstr>PowerPoint 演示文稿</vt:lpstr>
      <vt:lpstr>Outline</vt:lpstr>
      <vt:lpstr>3. The coarse-to-fine strategy</vt:lpstr>
      <vt:lpstr>3. The coarse-to-fine strategy</vt:lpstr>
      <vt:lpstr>3. The coarse-to-fine strategy</vt:lpstr>
      <vt:lpstr>Outline</vt:lpstr>
      <vt:lpstr>PowerPoint 演示文稿</vt:lpstr>
      <vt:lpstr>PowerPoint 演示文稿</vt:lpstr>
      <vt:lpstr>Outline</vt:lpstr>
      <vt:lpstr>PowerPoint 演示文稿</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Line Detection Using Spatial Contexts for Low Altitude Environmental Awareness</dc:title>
  <dc:creator>Haotian Shan</dc:creator>
  <cp:lastModifiedBy>panchaofeng</cp:lastModifiedBy>
  <cp:revision>1179</cp:revision>
  <dcterms:created xsi:type="dcterms:W3CDTF">1601-01-01T00:00:00Z</dcterms:created>
  <dcterms:modified xsi:type="dcterms:W3CDTF">2016-12-03T12:21:02Z</dcterms:modified>
</cp:coreProperties>
</file>