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032" r:id="rId1"/>
  </p:sldMasterIdLst>
  <p:notesMasterIdLst>
    <p:notesMasterId r:id="rId16"/>
  </p:notesMasterIdLst>
  <p:handoutMasterIdLst>
    <p:handoutMasterId r:id="rId17"/>
  </p:handoutMasterIdLst>
  <p:sldIdLst>
    <p:sldId id="279" r:id="rId2"/>
    <p:sldId id="415" r:id="rId3"/>
    <p:sldId id="397" r:id="rId4"/>
    <p:sldId id="495" r:id="rId5"/>
    <p:sldId id="504" r:id="rId6"/>
    <p:sldId id="457" r:id="rId7"/>
    <p:sldId id="494" r:id="rId8"/>
    <p:sldId id="497" r:id="rId9"/>
    <p:sldId id="407" r:id="rId10"/>
    <p:sldId id="500" r:id="rId11"/>
    <p:sldId id="501" r:id="rId12"/>
    <p:sldId id="507" r:id="rId13"/>
    <p:sldId id="505" r:id="rId14"/>
    <p:sldId id="506" r:id="rId15"/>
  </p:sldIdLst>
  <p:sldSz cx="9144000" cy="6858000" type="screen4x3"/>
  <p:notesSz cx="6797675" cy="9928225"/>
  <p:defaultTextStyle>
    <a:defPPr>
      <a:defRPr lang="en-US"/>
    </a:defPPr>
    <a:lvl1pPr algn="l" rtl="0" fontAlgn="base">
      <a:spcBef>
        <a:spcPct val="0"/>
      </a:spcBef>
      <a:spcAft>
        <a:spcPct val="0"/>
      </a:spcAft>
      <a:defRPr sz="2400" kern="1200" baseline="-250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baseline="-250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baseline="-250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baseline="-250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baseline="-25000">
        <a:solidFill>
          <a:schemeClr val="tx1"/>
        </a:solidFill>
        <a:latin typeface="Arial" pitchFamily="34" charset="0"/>
        <a:ea typeface="MS PGothic" pitchFamily="34" charset="-128"/>
        <a:cs typeface="+mn-cs"/>
      </a:defRPr>
    </a:lvl5pPr>
    <a:lvl6pPr marL="2286000" algn="l" defTabSz="914400" rtl="0" eaLnBrk="1" latinLnBrk="0" hangingPunct="1">
      <a:defRPr sz="2400" kern="1200" baseline="-25000">
        <a:solidFill>
          <a:schemeClr val="tx1"/>
        </a:solidFill>
        <a:latin typeface="Arial" pitchFamily="34" charset="0"/>
        <a:ea typeface="MS PGothic" pitchFamily="34" charset="-128"/>
        <a:cs typeface="+mn-cs"/>
      </a:defRPr>
    </a:lvl6pPr>
    <a:lvl7pPr marL="2743200" algn="l" defTabSz="914400" rtl="0" eaLnBrk="1" latinLnBrk="0" hangingPunct="1">
      <a:defRPr sz="2400" kern="1200" baseline="-25000">
        <a:solidFill>
          <a:schemeClr val="tx1"/>
        </a:solidFill>
        <a:latin typeface="Arial" pitchFamily="34" charset="0"/>
        <a:ea typeface="MS PGothic" pitchFamily="34" charset="-128"/>
        <a:cs typeface="+mn-cs"/>
      </a:defRPr>
    </a:lvl7pPr>
    <a:lvl8pPr marL="3200400" algn="l" defTabSz="914400" rtl="0" eaLnBrk="1" latinLnBrk="0" hangingPunct="1">
      <a:defRPr sz="2400" kern="1200" baseline="-25000">
        <a:solidFill>
          <a:schemeClr val="tx1"/>
        </a:solidFill>
        <a:latin typeface="Arial" pitchFamily="34" charset="0"/>
        <a:ea typeface="MS PGothic" pitchFamily="34" charset="-128"/>
        <a:cs typeface="+mn-cs"/>
      </a:defRPr>
    </a:lvl8pPr>
    <a:lvl9pPr marL="3657600" algn="l" defTabSz="914400" rtl="0" eaLnBrk="1" latinLnBrk="0" hangingPunct="1">
      <a:defRPr sz="2400" kern="1200" baseline="-250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FF"/>
    <a:srgbClr val="66FFFF"/>
    <a:srgbClr val="0000CC"/>
    <a:srgbClr val="D1D6E1"/>
    <a:srgbClr val="ADB6CB"/>
    <a:srgbClr val="9EB9D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2662" autoAdjust="0"/>
  </p:normalViewPr>
  <p:slideViewPr>
    <p:cSldViewPr>
      <p:cViewPr>
        <p:scale>
          <a:sx n="100" d="100"/>
          <a:sy n="100" d="100"/>
        </p:scale>
        <p:origin x="-66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e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emf"/><Relationship Id="rId5" Type="http://schemas.openxmlformats.org/officeDocument/2006/relationships/image" Target="../media/image16.wmf"/><Relationship Id="rId10" Type="http://schemas.openxmlformats.org/officeDocument/2006/relationships/image" Target="../media/image21.emf"/><Relationship Id="rId4" Type="http://schemas.openxmlformats.org/officeDocument/2006/relationships/image" Target="../media/image15.wmf"/><Relationship Id="rId9"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3.e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32.e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31.emf"/><Relationship Id="rId5" Type="http://schemas.openxmlformats.org/officeDocument/2006/relationships/image" Target="../media/image16.wmf"/><Relationship Id="rId10" Type="http://schemas.openxmlformats.org/officeDocument/2006/relationships/image" Target="../media/image30.emf"/><Relationship Id="rId4" Type="http://schemas.openxmlformats.org/officeDocument/2006/relationships/image" Target="../media/image15.wmf"/><Relationship Id="rId9"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cs typeface="Arial" pitchFamily="34" charset="0"/>
              </a:defRPr>
            </a:lvl1pPr>
          </a:lstStyle>
          <a:p>
            <a:pPr>
              <a:defRPr/>
            </a:pPr>
            <a:endParaRPr lang="en-US" altLang="en-US"/>
          </a:p>
        </p:txBody>
      </p:sp>
      <p:sp>
        <p:nvSpPr>
          <p:cNvPr id="819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cs typeface="Arial" pitchFamily="34"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cs typeface="Arial" pitchFamily="34"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cs typeface="Arial" pitchFamily="34" charset="0"/>
              </a:defRPr>
            </a:lvl1pPr>
          </a:lstStyle>
          <a:p>
            <a:pPr>
              <a:defRPr/>
            </a:pPr>
            <a:fld id="{8EA11684-3AC7-41C8-A16C-0AC1FAC637E0}" type="slidenum">
              <a:rPr lang="en-US" altLang="en-US"/>
              <a:pPr>
                <a:defRPr/>
              </a:pPr>
              <a:t>‹#›</a:t>
            </a:fld>
            <a:endParaRPr lang="en-US" altLang="en-US"/>
          </a:p>
        </p:txBody>
      </p:sp>
    </p:spTree>
    <p:extLst>
      <p:ext uri="{BB962C8B-B14F-4D97-AF65-F5344CB8AC3E}">
        <p14:creationId xmlns:p14="http://schemas.microsoft.com/office/powerpoint/2010/main" val="297263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cs typeface="Arial" pitchFamily="34" charset="0"/>
              </a:defRPr>
            </a:lvl1pPr>
          </a:lstStyle>
          <a:p>
            <a:pPr>
              <a:defRPr/>
            </a:pPr>
            <a:endParaRPr lang="en-US" alt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cs typeface="Arial" pitchFamily="34" charset="0"/>
              </a:defRPr>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cs typeface="Arial" pitchFamily="34"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cs typeface="Arial" pitchFamily="34" charset="0"/>
              </a:defRPr>
            </a:lvl1pPr>
          </a:lstStyle>
          <a:p>
            <a:pPr>
              <a:defRPr/>
            </a:pPr>
            <a:fld id="{286ADAEF-8453-4F8A-900D-2FB4F33B25FB}" type="slidenum">
              <a:rPr lang="en-US" altLang="en-US"/>
              <a:pPr>
                <a:defRPr/>
              </a:pPr>
              <a:t>‹#›</a:t>
            </a:fld>
            <a:endParaRPr lang="en-US" altLang="en-US"/>
          </a:p>
        </p:txBody>
      </p:sp>
    </p:spTree>
    <p:extLst>
      <p:ext uri="{BB962C8B-B14F-4D97-AF65-F5344CB8AC3E}">
        <p14:creationId xmlns:p14="http://schemas.microsoft.com/office/powerpoint/2010/main" val="1553876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D5C827AC-B444-446F-87F1-FD6670B703A3}" type="slidenum">
              <a:rPr lang="zh-CN" altLang="en-US" smtClean="0"/>
              <a:pPr>
                <a:spcBef>
                  <a:spcPct val="0"/>
                </a:spcBef>
              </a:pPr>
              <a:t>1</a:t>
            </a:fld>
            <a:endParaRPr lang="en-US" altLang="zh-CN" smtClean="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2569C51-EEA9-4431-9407-21591CDA3953}" type="slidenum">
              <a:rPr lang="zh-CN" altLang="en-US" smtClean="0"/>
              <a:pPr>
                <a:spcBef>
                  <a:spcPct val="0"/>
                </a:spcBef>
              </a:pPr>
              <a:t>10</a:t>
            </a:fld>
            <a:endParaRPr lang="en-US" altLang="zh-CN"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2569C51-EEA9-4431-9407-21591CDA3953}" type="slidenum">
              <a:rPr lang="zh-CN" altLang="en-US" smtClean="0"/>
              <a:pPr>
                <a:spcBef>
                  <a:spcPct val="0"/>
                </a:spcBef>
              </a:pPr>
              <a:t>11</a:t>
            </a:fld>
            <a:endParaRPr lang="en-US" altLang="zh-CN"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D5C827AC-B444-446F-87F1-FD6670B703A3}" type="slidenum">
              <a:rPr lang="zh-CN" altLang="en-US" smtClean="0"/>
              <a:pPr>
                <a:spcBef>
                  <a:spcPct val="0"/>
                </a:spcBef>
              </a:pPr>
              <a:t>12</a:t>
            </a:fld>
            <a:endParaRPr lang="en-US" altLang="zh-CN" smtClean="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ED60D29-44E7-4A80-8963-BAB2410B8F95}" type="slidenum">
              <a:rPr lang="zh-CN" altLang="en-US" smtClean="0"/>
              <a:pPr>
                <a:spcBef>
                  <a:spcPct val="0"/>
                </a:spcBef>
              </a:pPr>
              <a:t>13</a:t>
            </a:fld>
            <a:endParaRPr lang="en-US" altLang="zh-CN" smtClean="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C750C183-1816-4373-B0E5-5108221054C3}" type="slidenum">
              <a:rPr lang="zh-CN" altLang="en-US" smtClean="0"/>
              <a:pPr>
                <a:spcBef>
                  <a:spcPct val="0"/>
                </a:spcBef>
              </a:pPr>
              <a:t>14</a:t>
            </a:fld>
            <a:endParaRPr lang="en-US" altLang="zh-CN" smtClean="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09A5BF5A-10C2-405F-9A7C-D696200B1805}" type="slidenum">
              <a:rPr lang="zh-CN" altLang="en-US" smtClean="0"/>
              <a:pPr>
                <a:spcBef>
                  <a:spcPct val="0"/>
                </a:spcBef>
              </a:pPr>
              <a:t>2</a:t>
            </a:fld>
            <a:endParaRPr lang="en-US" altLang="zh-CN" smtClean="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dirty="0" smtClean="0">
                <a:latin typeface="Arial" pitchFamily="34" charset="0"/>
              </a:rPr>
              <a:t>The key point</a:t>
            </a:r>
            <a:r>
              <a:rPr lang="en-US" altLang="zh-CN" baseline="0" dirty="0" smtClean="0">
                <a:latin typeface="Arial" pitchFamily="34" charset="0"/>
              </a:rPr>
              <a:t> to be emphasized in this poster is to study more thoroughly the influences of the different preprocessing and </a:t>
            </a:r>
            <a:r>
              <a:rPr lang="en-US" altLang="zh-CN" baseline="0" dirty="0" err="1" smtClean="0">
                <a:latin typeface="Arial" pitchFamily="34" charset="0"/>
              </a:rPr>
              <a:t>postprocessing</a:t>
            </a:r>
            <a:r>
              <a:rPr lang="en-US" altLang="zh-CN" baseline="0" dirty="0" smtClean="0">
                <a:latin typeface="Arial" pitchFamily="34" charset="0"/>
              </a:rPr>
              <a:t> techniques employed in HRTF individualization. Even though only the sparse based HRTF individualization technique is considered, the pre and post processing framework can be readily incorporated into other HRTF individualization methods (based on </a:t>
            </a:r>
            <a:r>
              <a:rPr lang="en-US" altLang="zh-CN" baseline="0" smtClean="0">
                <a:latin typeface="Arial" pitchFamily="34" charset="0"/>
              </a:rPr>
              <a:t>anthropometric features).</a:t>
            </a:r>
            <a:endParaRPr lang="zh-CN"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6ADED42A-0B6F-490B-B82E-79F98074A6B0}" type="slidenum">
              <a:rPr lang="zh-CN" altLang="en-US" smtClean="0"/>
              <a:pPr>
                <a:spcBef>
                  <a:spcPct val="0"/>
                </a:spcBef>
              </a:pPr>
              <a:t>3</a:t>
            </a:fld>
            <a:endParaRPr lang="en-US" altLang="zh-CN" smtClean="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ED60D29-44E7-4A80-8963-BAB2410B8F95}" type="slidenum">
              <a:rPr lang="zh-CN" altLang="en-US" smtClean="0"/>
              <a:pPr>
                <a:spcBef>
                  <a:spcPct val="0"/>
                </a:spcBef>
              </a:pPr>
              <a:t>4</a:t>
            </a:fld>
            <a:endParaRPr lang="en-US" altLang="zh-CN" smtClean="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C750C183-1816-4373-B0E5-5108221054C3}" type="slidenum">
              <a:rPr lang="zh-CN" altLang="en-US" smtClean="0"/>
              <a:pPr>
                <a:spcBef>
                  <a:spcPct val="0"/>
                </a:spcBef>
              </a:pPr>
              <a:t>5</a:t>
            </a:fld>
            <a:endParaRPr lang="en-US" altLang="zh-CN" smtClean="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71299537-5020-4019-AC3D-3C3FB789FF6A}" type="slidenum">
              <a:rPr lang="zh-CN" altLang="en-US" smtClean="0"/>
              <a:pPr>
                <a:spcBef>
                  <a:spcPct val="0"/>
                </a:spcBef>
              </a:pPr>
              <a:t>6</a:t>
            </a:fld>
            <a:endParaRPr lang="en-US" altLang="zh-CN" smtClean="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E18EA37-CA03-406F-A3D3-992AB0CE19A1}" type="slidenum">
              <a:rPr lang="zh-CN" altLang="en-US" smtClean="0"/>
              <a:pPr>
                <a:spcBef>
                  <a:spcPct val="0"/>
                </a:spcBef>
              </a:pPr>
              <a:t>7</a:t>
            </a:fld>
            <a:endParaRPr lang="en-US" altLang="zh-CN" smtClean="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ECE2B065-00A0-417B-B082-4AB08A37C7A1}" type="slidenum">
              <a:rPr lang="zh-CN" altLang="en-US" smtClean="0"/>
              <a:pPr>
                <a:spcBef>
                  <a:spcPct val="0"/>
                </a:spcBef>
              </a:pPr>
              <a:t>8</a:t>
            </a:fld>
            <a:endParaRPr lang="en-US" altLang="zh-CN" smtClean="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2569C51-EEA9-4431-9407-21591CDA3953}" type="slidenum">
              <a:rPr lang="zh-CN" altLang="en-US" smtClean="0"/>
              <a:pPr>
                <a:spcBef>
                  <a:spcPct val="0"/>
                </a:spcBef>
              </a:pPr>
              <a:t>9</a:t>
            </a:fld>
            <a:endParaRPr lang="en-US" altLang="zh-CN"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A24E062-983A-4EE8-8590-D8C9E7B1093D}" type="slidenum">
              <a:rPr lang="en-US" altLang="en-US"/>
              <a:pPr>
                <a:defRPr/>
              </a:pPr>
              <a:t>‹#›</a:t>
            </a:fld>
            <a:endParaRPr lang="en-US" altLang="en-US"/>
          </a:p>
        </p:txBody>
      </p:sp>
    </p:spTree>
    <p:extLst>
      <p:ext uri="{BB962C8B-B14F-4D97-AF65-F5344CB8AC3E}">
        <p14:creationId xmlns:p14="http://schemas.microsoft.com/office/powerpoint/2010/main" val="203091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21855BF-8F5E-44DB-84E6-761386555D7A}" type="slidenum">
              <a:rPr lang="en-US" altLang="en-US"/>
              <a:pPr>
                <a:defRPr/>
              </a:pPr>
              <a:t>‹#›</a:t>
            </a:fld>
            <a:endParaRPr lang="en-US" altLang="en-US"/>
          </a:p>
        </p:txBody>
      </p:sp>
    </p:spTree>
    <p:extLst>
      <p:ext uri="{BB962C8B-B14F-4D97-AF65-F5344CB8AC3E}">
        <p14:creationId xmlns:p14="http://schemas.microsoft.com/office/powerpoint/2010/main" val="15083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2DD5A13-5D10-4A1E-B7F8-668AB477053F}" type="slidenum">
              <a:rPr lang="en-US" altLang="en-US"/>
              <a:pPr>
                <a:defRPr/>
              </a:pPr>
              <a:t>‹#›</a:t>
            </a:fld>
            <a:endParaRPr lang="en-US" altLang="en-US"/>
          </a:p>
        </p:txBody>
      </p:sp>
    </p:spTree>
    <p:extLst>
      <p:ext uri="{BB962C8B-B14F-4D97-AF65-F5344CB8AC3E}">
        <p14:creationId xmlns:p14="http://schemas.microsoft.com/office/powerpoint/2010/main" val="401499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89A5F54-5C86-42A7-986F-AA245DA89E09}" type="slidenum">
              <a:rPr lang="en-US" altLang="en-US"/>
              <a:pPr>
                <a:defRPr/>
              </a:pPr>
              <a:t>‹#›</a:t>
            </a:fld>
            <a:endParaRPr lang="en-US" altLang="en-US"/>
          </a:p>
        </p:txBody>
      </p:sp>
    </p:spTree>
    <p:extLst>
      <p:ext uri="{BB962C8B-B14F-4D97-AF65-F5344CB8AC3E}">
        <p14:creationId xmlns:p14="http://schemas.microsoft.com/office/powerpoint/2010/main" val="239848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871B890-62CA-4011-960C-15B98D552800}" type="slidenum">
              <a:rPr lang="en-US" altLang="en-US"/>
              <a:pPr>
                <a:defRPr/>
              </a:pPr>
              <a:t>‹#›</a:t>
            </a:fld>
            <a:endParaRPr lang="en-US" altLang="en-US"/>
          </a:p>
        </p:txBody>
      </p:sp>
    </p:spTree>
    <p:extLst>
      <p:ext uri="{BB962C8B-B14F-4D97-AF65-F5344CB8AC3E}">
        <p14:creationId xmlns:p14="http://schemas.microsoft.com/office/powerpoint/2010/main" val="28651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FF9B936-4ECB-4340-BDBE-64143D5FBC01}" type="slidenum">
              <a:rPr lang="en-US" altLang="en-US"/>
              <a:pPr>
                <a:defRPr/>
              </a:pPr>
              <a:t>‹#›</a:t>
            </a:fld>
            <a:endParaRPr lang="en-US" altLang="en-US"/>
          </a:p>
        </p:txBody>
      </p:sp>
    </p:spTree>
    <p:extLst>
      <p:ext uri="{BB962C8B-B14F-4D97-AF65-F5344CB8AC3E}">
        <p14:creationId xmlns:p14="http://schemas.microsoft.com/office/powerpoint/2010/main" val="116533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F20B0A8C-9794-4667-A445-D17AF43941A5}" type="slidenum">
              <a:rPr lang="en-US" altLang="en-US"/>
              <a:pPr>
                <a:defRPr/>
              </a:pPr>
              <a:t>‹#›</a:t>
            </a:fld>
            <a:endParaRPr lang="en-US" altLang="en-US"/>
          </a:p>
        </p:txBody>
      </p:sp>
    </p:spTree>
    <p:extLst>
      <p:ext uri="{BB962C8B-B14F-4D97-AF65-F5344CB8AC3E}">
        <p14:creationId xmlns:p14="http://schemas.microsoft.com/office/powerpoint/2010/main" val="156714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7EB83631-B6F6-4E6C-81D6-10CEE6AF164F}" type="slidenum">
              <a:rPr lang="en-US" altLang="en-US"/>
              <a:pPr>
                <a:defRPr/>
              </a:pPr>
              <a:t>‹#›</a:t>
            </a:fld>
            <a:endParaRPr lang="en-US" altLang="en-US"/>
          </a:p>
        </p:txBody>
      </p:sp>
    </p:spTree>
    <p:extLst>
      <p:ext uri="{BB962C8B-B14F-4D97-AF65-F5344CB8AC3E}">
        <p14:creationId xmlns:p14="http://schemas.microsoft.com/office/powerpoint/2010/main" val="14597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A6C0789-6198-481C-9121-014E6DA84795}" type="slidenum">
              <a:rPr lang="en-US" altLang="en-US"/>
              <a:pPr>
                <a:defRPr/>
              </a:pPr>
              <a:t>‹#›</a:t>
            </a:fld>
            <a:endParaRPr lang="en-US" altLang="en-US"/>
          </a:p>
        </p:txBody>
      </p:sp>
    </p:spTree>
    <p:extLst>
      <p:ext uri="{BB962C8B-B14F-4D97-AF65-F5344CB8AC3E}">
        <p14:creationId xmlns:p14="http://schemas.microsoft.com/office/powerpoint/2010/main" val="7609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FC962AE-9B7D-43C4-ABFB-CAD889B9B8BA}" type="slidenum">
              <a:rPr lang="en-US" altLang="en-US"/>
              <a:pPr>
                <a:defRPr/>
              </a:pPr>
              <a:t>‹#›</a:t>
            </a:fld>
            <a:endParaRPr lang="en-US" altLang="en-US"/>
          </a:p>
        </p:txBody>
      </p:sp>
    </p:spTree>
    <p:extLst>
      <p:ext uri="{BB962C8B-B14F-4D97-AF65-F5344CB8AC3E}">
        <p14:creationId xmlns:p14="http://schemas.microsoft.com/office/powerpoint/2010/main" val="266806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2622BC8-A6F8-4F80-953D-56E6ABA9E317}" type="slidenum">
              <a:rPr lang="en-US" altLang="en-US"/>
              <a:pPr>
                <a:defRPr/>
              </a:pPr>
              <a:t>‹#›</a:t>
            </a:fld>
            <a:endParaRPr lang="en-US" altLang="en-US"/>
          </a:p>
        </p:txBody>
      </p:sp>
    </p:spTree>
    <p:extLst>
      <p:ext uri="{BB962C8B-B14F-4D97-AF65-F5344CB8AC3E}">
        <p14:creationId xmlns:p14="http://schemas.microsoft.com/office/powerpoint/2010/main" val="216113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itchFamily="34" charset="0"/>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a:defRPr/>
            </a:pPr>
            <a:fld id="{A9784C1F-9AF6-4579-94E9-F68D02C5B3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mailto:etanel@ntu.edu.s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ewsgan@ntu.edu.sg" TargetMode="External"/><Relationship Id="rId11" Type="http://schemas.openxmlformats.org/officeDocument/2006/relationships/image" Target="../media/image6.png"/><Relationship Id="rId5" Type="http://schemas.openxmlformats.org/officeDocument/2006/relationships/hyperlink" Target="mailto:jhe007@e.ntu.edu.sg" TargetMode="External"/><Relationship Id="rId10" Type="http://schemas.openxmlformats.org/officeDocument/2006/relationships/image" Target="../media/image5.jpg"/><Relationship Id="rId4" Type="http://schemas.openxmlformats.org/officeDocument/2006/relationships/image" Target="../media/image2.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mailto:etanel@ntu.edu.s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wsgan@ntu.edu.sg" TargetMode="External"/><Relationship Id="rId11" Type="http://schemas.openxmlformats.org/officeDocument/2006/relationships/image" Target="../media/image6.png"/><Relationship Id="rId5" Type="http://schemas.openxmlformats.org/officeDocument/2006/relationships/hyperlink" Target="mailto:jhe007@e.ntu.edu.sg" TargetMode="External"/><Relationship Id="rId10" Type="http://schemas.openxmlformats.org/officeDocument/2006/relationships/image" Target="../media/image5.jpg"/><Relationship Id="rId4" Type="http://schemas.openxmlformats.org/officeDocument/2006/relationships/image" Target="../media/image2.jpe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20.bin"/><Relationship Id="rId18" Type="http://schemas.openxmlformats.org/officeDocument/2006/relationships/image" Target="../media/image18.wmf"/><Relationship Id="rId26" Type="http://schemas.openxmlformats.org/officeDocument/2006/relationships/image" Target="../media/image31.emf"/><Relationship Id="rId3" Type="http://schemas.openxmlformats.org/officeDocument/2006/relationships/slideLayout" Target="../slideLayouts/slideLayout2.xml"/><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15.wmf"/><Relationship Id="rId17" Type="http://schemas.openxmlformats.org/officeDocument/2006/relationships/oleObject" Target="../embeddings/oleObject22.bin"/><Relationship Id="rId25" Type="http://schemas.openxmlformats.org/officeDocument/2006/relationships/oleObject" Target="../embeddings/oleObject26.bin"/><Relationship Id="rId2" Type="http://schemas.openxmlformats.org/officeDocument/2006/relationships/tags" Target="../tags/tag12.xml"/><Relationship Id="rId16" Type="http://schemas.openxmlformats.org/officeDocument/2006/relationships/image" Target="../media/image17.wmf"/><Relationship Id="rId20" Type="http://schemas.openxmlformats.org/officeDocument/2006/relationships/image" Target="../media/image19.emf"/><Relationship Id="rId29" Type="http://schemas.openxmlformats.org/officeDocument/2006/relationships/oleObject" Target="../embeddings/oleObject28.bin"/><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9.bin"/><Relationship Id="rId24" Type="http://schemas.openxmlformats.org/officeDocument/2006/relationships/image" Target="../media/image30.e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5.bin"/><Relationship Id="rId28" Type="http://schemas.openxmlformats.org/officeDocument/2006/relationships/image" Target="../media/image32.emf"/><Relationship Id="rId10" Type="http://schemas.openxmlformats.org/officeDocument/2006/relationships/image" Target="../media/image14.wmf"/><Relationship Id="rId19" Type="http://schemas.openxmlformats.org/officeDocument/2006/relationships/oleObject" Target="../embeddings/oleObject23.bin"/><Relationship Id="rId4" Type="http://schemas.openxmlformats.org/officeDocument/2006/relationships/notesSlide" Target="../notesSlides/notesSlide14.xml"/><Relationship Id="rId9" Type="http://schemas.openxmlformats.org/officeDocument/2006/relationships/oleObject" Target="../embeddings/oleObject18.bin"/><Relationship Id="rId14" Type="http://schemas.openxmlformats.org/officeDocument/2006/relationships/image" Target="../media/image16.wmf"/><Relationship Id="rId22" Type="http://schemas.openxmlformats.org/officeDocument/2006/relationships/image" Target="../media/image29.emf"/><Relationship Id="rId27" Type="http://schemas.openxmlformats.org/officeDocument/2006/relationships/oleObject" Target="../embeddings/oleObject27.bin"/><Relationship Id="rId30"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5.bin"/><Relationship Id="rId18" Type="http://schemas.openxmlformats.org/officeDocument/2006/relationships/image" Target="../media/image18.wmf"/><Relationship Id="rId26" Type="http://schemas.openxmlformats.org/officeDocument/2006/relationships/image" Target="../media/image22.emf"/><Relationship Id="rId3" Type="http://schemas.openxmlformats.org/officeDocument/2006/relationships/slideLayout" Target="../slideLayouts/slideLayout2.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5.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tags" Target="../tags/tag4.xml"/><Relationship Id="rId16" Type="http://schemas.openxmlformats.org/officeDocument/2006/relationships/image" Target="../media/image17.wmf"/><Relationship Id="rId20" Type="http://schemas.openxmlformats.org/officeDocument/2006/relationships/image" Target="../media/image19.e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4.bin"/><Relationship Id="rId24" Type="http://schemas.openxmlformats.org/officeDocument/2006/relationships/image" Target="../media/image21.e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23.emf"/><Relationship Id="rId10" Type="http://schemas.openxmlformats.org/officeDocument/2006/relationships/image" Target="../media/image14.wmf"/><Relationship Id="rId19" Type="http://schemas.openxmlformats.org/officeDocument/2006/relationships/oleObject" Target="../embeddings/oleObject8.bin"/><Relationship Id="rId4" Type="http://schemas.openxmlformats.org/officeDocument/2006/relationships/notesSlide" Target="../notesSlides/notesSlide5.xml"/><Relationship Id="rId9" Type="http://schemas.openxmlformats.org/officeDocument/2006/relationships/oleObject" Target="../embeddings/oleObject3.bin"/><Relationship Id="rId14" Type="http://schemas.openxmlformats.org/officeDocument/2006/relationships/image" Target="../media/image16.wmf"/><Relationship Id="rId22" Type="http://schemas.openxmlformats.org/officeDocument/2006/relationships/image" Target="../media/image20.emf"/><Relationship Id="rId27" Type="http://schemas.openxmlformats.org/officeDocument/2006/relationships/oleObject" Target="../embeddings/oleObject12.bin"/><Relationship Id="rId30"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269081" y="908720"/>
            <a:ext cx="8605837" cy="1665862"/>
          </a:xfrm>
        </p:spPr>
        <p:txBody>
          <a:bodyPr/>
          <a:lstStyle/>
          <a:p>
            <a:pPr eaLnBrk="1" hangingPunct="1"/>
            <a:r>
              <a:rPr lang="en-US" altLang="zh-CN" sz="3200" dirty="0" smtClean="0">
                <a:solidFill>
                  <a:srgbClr val="FF0000"/>
                </a:solidFill>
                <a:latin typeface="Tahoma" pitchFamily="34" charset="0"/>
              </a:rPr>
              <a:t>On the Preprocessing and Postprocessing of HRTF Individualization Based on Sparse Representation of Anthropometric Features</a:t>
            </a:r>
          </a:p>
        </p:txBody>
      </p:sp>
      <p:pic>
        <p:nvPicPr>
          <p:cNvPr id="2051" name="Picture 7" descr="Z:\Youth Olympic Games 2010\Tagline\NTU_YOV_Full colour.jpg"/>
          <p:cNvPicPr>
            <a:picLocks noChangeAspect="1" noChangeArrowheads="1"/>
          </p:cNvPicPr>
          <p:nvPr/>
        </p:nvPicPr>
        <p:blipFill>
          <a:blip r:embed="rId3">
            <a:extLst>
              <a:ext uri="{28A0092B-C50C-407E-A947-70E740481C1C}">
                <a14:useLocalDpi xmlns:a14="http://schemas.microsoft.com/office/drawing/2010/main" val="0"/>
              </a:ext>
            </a:extLst>
          </a:blip>
          <a:srcRect r="56471"/>
          <a:stretch>
            <a:fillRect/>
          </a:stretch>
        </p:blipFill>
        <p:spPr bwMode="auto">
          <a:xfrm>
            <a:off x="7037919" y="12173"/>
            <a:ext cx="2009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4"/>
          <p:cNvSpPr>
            <a:spLocks noChangeShapeType="1"/>
          </p:cNvSpPr>
          <p:nvPr/>
        </p:nvSpPr>
        <p:spPr bwMode="auto">
          <a:xfrm>
            <a:off x="0" y="2636912"/>
            <a:ext cx="9144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3" name="Picture 5516" descr="C:\Users\jhe007\Desktop\dsp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829" y="44624"/>
            <a:ext cx="17399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itle 1"/>
          <p:cNvSpPr>
            <a:spLocks/>
          </p:cNvSpPr>
          <p:nvPr/>
        </p:nvSpPr>
        <p:spPr bwMode="auto">
          <a:xfrm>
            <a:off x="0" y="4077072"/>
            <a:ext cx="9144000" cy="96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SG" sz="2000" baseline="0" dirty="0" smtClean="0">
                <a:cs typeface="Arial" pitchFamily="34" charset="0"/>
              </a:rPr>
              <a:t>Jianjun HE, Woon-Seng Gan, Ee-Leng </a:t>
            </a:r>
            <a:r>
              <a:rPr lang="en-US" altLang="zh-SG" sz="2000" baseline="0" dirty="0" smtClean="0">
                <a:cs typeface="Arial" pitchFamily="34" charset="0"/>
              </a:rPr>
              <a:t>Tan</a:t>
            </a:r>
          </a:p>
          <a:p>
            <a:pPr algn="ctr" eaLnBrk="1" hangingPunct="1">
              <a:spcBef>
                <a:spcPct val="0"/>
              </a:spcBef>
              <a:buFontTx/>
              <a:buNone/>
            </a:pPr>
            <a:r>
              <a:rPr lang="en-US" altLang="zh-CN" sz="2000" b="1" baseline="0" dirty="0">
                <a:cs typeface="Arial" pitchFamily="34" charset="0"/>
                <a:hlinkClick r:id="rId5"/>
              </a:rPr>
              <a:t>jhe007@e.ntu.edu.sg</a:t>
            </a:r>
            <a:r>
              <a:rPr lang="en-US" altLang="zh-CN" sz="2000" b="1" baseline="0" dirty="0">
                <a:cs typeface="Arial" pitchFamily="34" charset="0"/>
              </a:rPr>
              <a:t>, </a:t>
            </a:r>
            <a:r>
              <a:rPr lang="en-US" altLang="zh-CN" sz="2000" b="1" baseline="0" dirty="0" smtClean="0">
                <a:cs typeface="Arial" pitchFamily="34" charset="0"/>
                <a:hlinkClick r:id="rId6"/>
              </a:rPr>
              <a:t>ewsgan@ntu.edu.sg</a:t>
            </a:r>
            <a:r>
              <a:rPr lang="en-US" altLang="zh-CN" sz="2000" b="1" baseline="0" dirty="0" smtClean="0">
                <a:cs typeface="Arial" pitchFamily="34" charset="0"/>
              </a:rPr>
              <a:t>,</a:t>
            </a:r>
            <a:r>
              <a:rPr lang="zh-CN" altLang="en-US" sz="2000" b="1" baseline="0" dirty="0" smtClean="0">
                <a:cs typeface="Arial" pitchFamily="34" charset="0"/>
              </a:rPr>
              <a:t> </a:t>
            </a:r>
            <a:r>
              <a:rPr lang="en-US" altLang="zh-CN" sz="2000" b="1" baseline="0" dirty="0" smtClean="0">
                <a:cs typeface="Arial" pitchFamily="34" charset="0"/>
                <a:hlinkClick r:id="rId7"/>
              </a:rPr>
              <a:t>etanel@ntu.edu.sg</a:t>
            </a:r>
            <a:r>
              <a:rPr lang="en-US" altLang="zh-CN" sz="2000" b="1" baseline="0" dirty="0" smtClean="0">
                <a:cs typeface="Arial" pitchFamily="34" charset="0"/>
              </a:rPr>
              <a:t> </a:t>
            </a:r>
            <a:endParaRPr lang="en-US" altLang="zh-SG" sz="2000" baseline="0" dirty="0">
              <a:cs typeface="Arial" pitchFamily="34" charset="0"/>
            </a:endParaRPr>
          </a:p>
          <a:p>
            <a:pPr algn="ctr" eaLnBrk="1" hangingPunct="1">
              <a:spcBef>
                <a:spcPct val="0"/>
              </a:spcBef>
              <a:buFontTx/>
              <a:buNone/>
            </a:pPr>
            <a:r>
              <a:rPr lang="en-US" altLang="zh-SG" sz="2000" baseline="0" dirty="0" smtClean="0">
                <a:solidFill>
                  <a:srgbClr val="0070C0"/>
                </a:solidFill>
                <a:cs typeface="Arial" pitchFamily="34" charset="0"/>
              </a:rPr>
              <a:t>24</a:t>
            </a:r>
            <a:r>
              <a:rPr lang="en-US" altLang="zh-SG" sz="2000" baseline="30000" dirty="0" smtClean="0">
                <a:solidFill>
                  <a:srgbClr val="0070C0"/>
                </a:solidFill>
                <a:cs typeface="Arial" pitchFamily="34" charset="0"/>
              </a:rPr>
              <a:t>th</a:t>
            </a:r>
            <a:r>
              <a:rPr lang="en-US" altLang="zh-SG" sz="2000" baseline="0" dirty="0" smtClean="0">
                <a:solidFill>
                  <a:srgbClr val="0070C0"/>
                </a:solidFill>
                <a:cs typeface="Arial" pitchFamily="34" charset="0"/>
              </a:rPr>
              <a:t> April 2015</a:t>
            </a:r>
            <a:endParaRPr lang="en-US" altLang="zh-SG" sz="2000" baseline="0" dirty="0">
              <a:solidFill>
                <a:srgbClr val="0070C0"/>
              </a:solidFill>
              <a:cs typeface="Arial" pitchFamily="34" charset="0"/>
            </a:endParaRPr>
          </a:p>
        </p:txBody>
      </p:sp>
      <p:pic>
        <p:nvPicPr>
          <p:cNvPr id="2056" name="Picture 8" descr="http://icassp2015.org/cms/wp-content/uploads/2013/07/ICASSP2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97" y="44624"/>
            <a:ext cx="3167459" cy="956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an Woon Se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769" y="2924944"/>
            <a:ext cx="1126287" cy="1126287"/>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sp>
        <p:nvSpPr>
          <p:cNvPr id="9" name="Title 1"/>
          <p:cNvSpPr>
            <a:spLocks/>
          </p:cNvSpPr>
          <p:nvPr/>
        </p:nvSpPr>
        <p:spPr bwMode="auto">
          <a:xfrm>
            <a:off x="108396" y="5013176"/>
            <a:ext cx="903560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SG" sz="2000" baseline="0" dirty="0" smtClean="0">
                <a:cs typeface="Arial" pitchFamily="34" charset="0"/>
              </a:rPr>
              <a:t>Digital </a:t>
            </a:r>
            <a:r>
              <a:rPr lang="en-US" altLang="zh-SG" sz="2000" baseline="0" dirty="0">
                <a:cs typeface="Arial" pitchFamily="34" charset="0"/>
              </a:rPr>
              <a:t>Signal Processing Lab, </a:t>
            </a:r>
          </a:p>
          <a:p>
            <a:pPr algn="ctr" eaLnBrk="1" hangingPunct="1">
              <a:spcBef>
                <a:spcPct val="0"/>
              </a:spcBef>
              <a:buFontTx/>
              <a:buNone/>
            </a:pPr>
            <a:r>
              <a:rPr lang="en-US" altLang="zh-SG" sz="2000" baseline="0" dirty="0">
                <a:cs typeface="Arial" pitchFamily="34" charset="0"/>
              </a:rPr>
              <a:t>School of Electrical and Electronic Engineering, </a:t>
            </a:r>
          </a:p>
          <a:p>
            <a:pPr algn="ctr" eaLnBrk="1" hangingPunct="1">
              <a:spcBef>
                <a:spcPct val="0"/>
              </a:spcBef>
              <a:buFontTx/>
              <a:buNone/>
            </a:pPr>
            <a:r>
              <a:rPr lang="en-US" altLang="zh-SG" sz="2000" baseline="0" dirty="0" err="1">
                <a:cs typeface="Arial" pitchFamily="34" charset="0"/>
              </a:rPr>
              <a:t>Nanyang</a:t>
            </a:r>
            <a:r>
              <a:rPr lang="en-US" altLang="zh-SG" sz="2000" baseline="0" dirty="0">
                <a:cs typeface="Arial" pitchFamily="34" charset="0"/>
              </a:rPr>
              <a:t> Technological University, Singapore</a:t>
            </a:r>
          </a:p>
        </p:txBody>
      </p:sp>
      <p:pic>
        <p:nvPicPr>
          <p:cNvPr id="10"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527478" y="2937104"/>
            <a:ext cx="1108418" cy="1126287"/>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11267" name="Picture 3" descr="C:\Users\jhe007\Desktop\My PAE\1 Linear estimation PAE\ASLP_1\Final preparation\Submit\Graphics\Bio photos\Tan.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519" b="9756"/>
          <a:stretch/>
        </p:blipFill>
        <p:spPr bwMode="auto">
          <a:xfrm>
            <a:off x="5502130" y="2937104"/>
            <a:ext cx="1014086" cy="1114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685800" y="44451"/>
            <a:ext cx="7772400" cy="7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smtClean="0">
                <a:latin typeface="Arial" pitchFamily="34" charset="0"/>
                <a:cs typeface="Arial" pitchFamily="34" charset="0"/>
              </a:rPr>
              <a:t>References</a:t>
            </a:r>
            <a:endParaRPr lang="en-US" altLang="en-US" sz="2400" b="1" baseline="0" dirty="0">
              <a:latin typeface="Tahoma" pitchFamily="34" charset="0"/>
              <a:cs typeface="Arial" pitchFamily="34" charset="0"/>
            </a:endParaRPr>
          </a:p>
        </p:txBody>
      </p:sp>
      <p:sp>
        <p:nvSpPr>
          <p:cNvPr id="10244"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D182C49-B247-4290-9929-BE9584648E5E}" type="slidenum">
              <a:rPr lang="x-none" altLang="en-US" sz="1200" baseline="0" smtClean="0">
                <a:latin typeface="Arial" pitchFamily="34" charset="0"/>
              </a:rPr>
              <a:pPr eaLnBrk="1" hangingPunct="1">
                <a:spcBef>
                  <a:spcPct val="0"/>
                </a:spcBef>
                <a:buFontTx/>
                <a:buNone/>
              </a:pPr>
              <a:t>10</a:t>
            </a:fld>
            <a:endParaRPr lang="zh-CN" altLang="en-US" sz="1200" baseline="0" smtClean="0">
              <a:latin typeface="Arial" pitchFamily="34" charset="0"/>
            </a:endParaRPr>
          </a:p>
        </p:txBody>
      </p:sp>
      <p:sp>
        <p:nvSpPr>
          <p:cNvPr id="13317" name="Rectangle 1"/>
          <p:cNvSpPr>
            <a:spLocks noChangeArrowheads="1"/>
          </p:cNvSpPr>
          <p:nvPr/>
        </p:nvSpPr>
        <p:spPr bwMode="auto">
          <a:xfrm>
            <a:off x="401638" y="836712"/>
            <a:ext cx="8418834"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66700" indent="-266700" algn="just">
              <a:spcAft>
                <a:spcPts val="0"/>
              </a:spcAft>
              <a:buNone/>
            </a:pPr>
            <a:r>
              <a:rPr lang="en-US" sz="1400" baseline="0" dirty="0" smtClean="0">
                <a:effectLst/>
                <a:latin typeface="Times New Roman"/>
                <a:ea typeface="SimSun"/>
              </a:rPr>
              <a:t>[1] D. R. </a:t>
            </a:r>
            <a:r>
              <a:rPr lang="en-US" sz="1400" baseline="0" dirty="0" err="1" smtClean="0">
                <a:effectLst/>
                <a:latin typeface="Times New Roman"/>
                <a:ea typeface="SimSun"/>
              </a:rPr>
              <a:t>Begault</a:t>
            </a:r>
            <a:r>
              <a:rPr lang="en-US" sz="1400" baseline="0" dirty="0" smtClean="0">
                <a:effectLst/>
                <a:latin typeface="Times New Roman"/>
                <a:ea typeface="SimSun"/>
              </a:rPr>
              <a:t>, </a:t>
            </a:r>
            <a:r>
              <a:rPr lang="en-US" sz="1400" i="1" baseline="0" dirty="0" smtClean="0">
                <a:effectLst/>
                <a:latin typeface="Times New Roman"/>
                <a:ea typeface="SimSun"/>
              </a:rPr>
              <a:t>3-D Sound for Virtual Reality and Multimedia</a:t>
            </a:r>
            <a:r>
              <a:rPr lang="en-US" sz="1400" baseline="0" dirty="0" smtClean="0">
                <a:effectLst/>
                <a:latin typeface="Times New Roman"/>
                <a:ea typeface="SimSun"/>
              </a:rPr>
              <a:t>, Cambridge, MA: Academic Press, 1994.</a:t>
            </a:r>
          </a:p>
          <a:p>
            <a:pPr marL="266700" indent="-266700" algn="just">
              <a:spcAft>
                <a:spcPts val="0"/>
              </a:spcAft>
              <a:buNone/>
            </a:pPr>
            <a:r>
              <a:rPr lang="en-US" sz="1400" baseline="0" dirty="0" smtClean="0">
                <a:effectLst/>
                <a:latin typeface="Times New Roman"/>
                <a:ea typeface="SimSun"/>
              </a:rPr>
              <a:t>[2] J. </a:t>
            </a:r>
            <a:r>
              <a:rPr lang="en-US" sz="1400" baseline="0" dirty="0" err="1" smtClean="0">
                <a:effectLst/>
                <a:latin typeface="Times New Roman"/>
                <a:ea typeface="SimSun"/>
              </a:rPr>
              <a:t>Blauert</a:t>
            </a:r>
            <a:r>
              <a:rPr lang="en-US" sz="1400" baseline="0" dirty="0" smtClean="0">
                <a:effectLst/>
                <a:latin typeface="Times New Roman"/>
                <a:ea typeface="SimSun"/>
              </a:rPr>
              <a:t>, </a:t>
            </a:r>
            <a:r>
              <a:rPr lang="en-US" sz="1400" i="1" baseline="0" dirty="0" smtClean="0">
                <a:effectLst/>
                <a:latin typeface="Times New Roman"/>
                <a:ea typeface="SimSun"/>
              </a:rPr>
              <a:t>Spatial Hearing: The Psychophysics of Human Sound Localization</a:t>
            </a:r>
            <a:r>
              <a:rPr lang="en-US" sz="1400" baseline="0" dirty="0" smtClean="0">
                <a:effectLst/>
                <a:latin typeface="Times New Roman"/>
                <a:ea typeface="SimSun"/>
              </a:rPr>
              <a:t>, The MIT Press, revised edition, 1996.</a:t>
            </a:r>
          </a:p>
          <a:p>
            <a:pPr marL="266700" indent="-266700" algn="just">
              <a:spcAft>
                <a:spcPts val="0"/>
              </a:spcAft>
              <a:buNone/>
            </a:pPr>
            <a:r>
              <a:rPr lang="en-US" sz="1400" baseline="0" dirty="0" smtClean="0">
                <a:effectLst/>
                <a:latin typeface="Times New Roman"/>
                <a:ea typeface="SimSun"/>
              </a:rPr>
              <a:t>[3] H. </a:t>
            </a:r>
            <a:r>
              <a:rPr lang="en-US" sz="1400" baseline="0" dirty="0" err="1" smtClean="0">
                <a:effectLst/>
                <a:latin typeface="Times New Roman"/>
                <a:ea typeface="SimSun"/>
              </a:rPr>
              <a:t>Møller</a:t>
            </a:r>
            <a:r>
              <a:rPr lang="en-US" sz="1400" baseline="0" dirty="0" smtClean="0">
                <a:effectLst/>
                <a:latin typeface="Times New Roman"/>
                <a:ea typeface="SimSun"/>
              </a:rPr>
              <a:t>, “Fundamentals of Binaural Technology,” </a:t>
            </a:r>
            <a:r>
              <a:rPr lang="en-US" sz="1400" i="1" baseline="0" dirty="0" smtClean="0">
                <a:effectLst/>
                <a:latin typeface="Times New Roman"/>
                <a:ea typeface="SimSun"/>
              </a:rPr>
              <a:t>Applied Acoustics</a:t>
            </a:r>
            <a:r>
              <a:rPr lang="en-US" sz="1400" baseline="0" dirty="0" smtClean="0">
                <a:effectLst/>
                <a:latin typeface="Times New Roman"/>
                <a:ea typeface="SimSun"/>
              </a:rPr>
              <a:t>, vol. 36, 171-218, 1992.</a:t>
            </a:r>
          </a:p>
          <a:p>
            <a:pPr marL="266700" indent="-266700" algn="just">
              <a:spcAft>
                <a:spcPts val="0"/>
              </a:spcAft>
              <a:buNone/>
            </a:pPr>
            <a:r>
              <a:rPr lang="en-US" sz="1400" baseline="0" dirty="0" smtClean="0">
                <a:effectLst/>
                <a:latin typeface="Times New Roman"/>
                <a:ea typeface="SimSun"/>
              </a:rPr>
              <a:t>[4] W. G. Gardner, and K. D. Martin, “HRTF Measurements of a KEMAR,” </a:t>
            </a:r>
            <a:r>
              <a:rPr lang="en-US" sz="1400" i="1" baseline="0" dirty="0" smtClean="0">
                <a:effectLst/>
                <a:latin typeface="Times New Roman"/>
                <a:ea typeface="SimSun"/>
              </a:rPr>
              <a:t>J. </a:t>
            </a:r>
            <a:r>
              <a:rPr lang="en-US" sz="1400" i="1" baseline="0" dirty="0" err="1" smtClean="0">
                <a:effectLst/>
                <a:latin typeface="Times New Roman"/>
                <a:ea typeface="SimSun"/>
              </a:rPr>
              <a:t>Acoust</a:t>
            </a:r>
            <a:r>
              <a:rPr lang="en-US" sz="1400" i="1" baseline="0" dirty="0" smtClean="0">
                <a:effectLst/>
                <a:latin typeface="Times New Roman"/>
                <a:ea typeface="SimSun"/>
              </a:rPr>
              <a:t>. Soc. Amer., vol.</a:t>
            </a:r>
            <a:r>
              <a:rPr lang="en-US" sz="1400" baseline="0" dirty="0" smtClean="0">
                <a:effectLst/>
                <a:latin typeface="Times New Roman"/>
                <a:ea typeface="SimSun"/>
              </a:rPr>
              <a:t>, vol. 97, pp. 3907-3908, 1995. See also http://www.sound.media.mit.edu/KEMAR.html.</a:t>
            </a:r>
          </a:p>
          <a:p>
            <a:pPr marL="266700" indent="-266700" algn="just">
              <a:spcAft>
                <a:spcPts val="0"/>
              </a:spcAft>
              <a:buNone/>
            </a:pPr>
            <a:r>
              <a:rPr lang="en-US" sz="1400" baseline="0" dirty="0" smtClean="0">
                <a:effectLst/>
                <a:latin typeface="Times New Roman"/>
                <a:ea typeface="SimSun"/>
              </a:rPr>
              <a:t>[5] H. </a:t>
            </a:r>
            <a:r>
              <a:rPr lang="en-US" sz="1400" baseline="0" dirty="0" err="1" smtClean="0">
                <a:effectLst/>
                <a:latin typeface="Times New Roman"/>
                <a:ea typeface="SimSun"/>
              </a:rPr>
              <a:t>Møller</a:t>
            </a:r>
            <a:r>
              <a:rPr lang="en-US" sz="1400" baseline="0" dirty="0" smtClean="0">
                <a:effectLst/>
                <a:latin typeface="Times New Roman"/>
                <a:ea typeface="SimSun"/>
              </a:rPr>
              <a:t>, M. F. </a:t>
            </a:r>
            <a:r>
              <a:rPr lang="en-US" sz="1400" baseline="0" dirty="0" err="1" smtClean="0">
                <a:effectLst/>
                <a:latin typeface="Times New Roman"/>
                <a:ea typeface="SimSun"/>
              </a:rPr>
              <a:t>Sørensen</a:t>
            </a:r>
            <a:r>
              <a:rPr lang="en-US" sz="1400" baseline="0" dirty="0" smtClean="0">
                <a:effectLst/>
                <a:latin typeface="Times New Roman"/>
                <a:ea typeface="SimSun"/>
              </a:rPr>
              <a:t>, D. </a:t>
            </a:r>
            <a:r>
              <a:rPr lang="en-US" sz="1400" baseline="0" dirty="0" err="1" smtClean="0">
                <a:effectLst/>
                <a:latin typeface="Times New Roman"/>
                <a:ea typeface="SimSun"/>
              </a:rPr>
              <a:t>Hammershøi</a:t>
            </a:r>
            <a:r>
              <a:rPr lang="en-US" sz="1400" baseline="0" dirty="0" smtClean="0">
                <a:effectLst/>
                <a:latin typeface="Times New Roman"/>
                <a:ea typeface="SimSun"/>
              </a:rPr>
              <a:t>, and C. B. Jensen, “Head-Related Transfer Functions of Human Subjects,” </a:t>
            </a:r>
            <a:r>
              <a:rPr lang="en-US" sz="1400" i="1" baseline="0" dirty="0" smtClean="0">
                <a:effectLst/>
                <a:latin typeface="Times New Roman"/>
                <a:ea typeface="SimSun"/>
              </a:rPr>
              <a:t>J. Aud. Eng. Soc.</a:t>
            </a:r>
            <a:r>
              <a:rPr lang="en-US" sz="1400" baseline="0" dirty="0" smtClean="0">
                <a:effectLst/>
                <a:latin typeface="Times New Roman"/>
                <a:ea typeface="SimSun"/>
              </a:rPr>
              <a:t>, vol. 43, pp. 300-321, 1995.</a:t>
            </a:r>
          </a:p>
          <a:p>
            <a:pPr marL="266700" indent="-266700" algn="just">
              <a:spcAft>
                <a:spcPts val="0"/>
              </a:spcAft>
              <a:buNone/>
            </a:pPr>
            <a:r>
              <a:rPr lang="en-US" sz="1400" baseline="0" dirty="0" smtClean="0">
                <a:effectLst/>
                <a:latin typeface="Times New Roman"/>
                <a:ea typeface="SimSun"/>
              </a:rPr>
              <a:t>[6] V. R. </a:t>
            </a:r>
            <a:r>
              <a:rPr lang="en-US" sz="1400" baseline="0" dirty="0" err="1" smtClean="0">
                <a:effectLst/>
                <a:latin typeface="Times New Roman"/>
                <a:ea typeface="SimSun"/>
              </a:rPr>
              <a:t>Algazi</a:t>
            </a:r>
            <a:r>
              <a:rPr lang="en-US" sz="1400" baseline="0" dirty="0" smtClean="0">
                <a:effectLst/>
                <a:latin typeface="Times New Roman"/>
                <a:ea typeface="SimSun"/>
              </a:rPr>
              <a:t>, R. O. </a:t>
            </a:r>
            <a:r>
              <a:rPr lang="en-US" sz="1400" baseline="0" dirty="0" err="1" smtClean="0">
                <a:effectLst/>
                <a:latin typeface="Times New Roman"/>
                <a:ea typeface="SimSun"/>
              </a:rPr>
              <a:t>Duda</a:t>
            </a:r>
            <a:r>
              <a:rPr lang="en-US" sz="1400" baseline="0" dirty="0" smtClean="0">
                <a:effectLst/>
                <a:latin typeface="Times New Roman"/>
                <a:ea typeface="SimSun"/>
              </a:rPr>
              <a:t>, D. M. Thompson, and C. </a:t>
            </a:r>
            <a:r>
              <a:rPr lang="en-US" sz="1400" baseline="0" dirty="0" err="1" smtClean="0">
                <a:effectLst/>
                <a:latin typeface="Times New Roman"/>
                <a:ea typeface="SimSun"/>
              </a:rPr>
              <a:t>Avendano</a:t>
            </a:r>
            <a:r>
              <a:rPr lang="en-US" sz="1400" baseline="0" dirty="0" smtClean="0">
                <a:effectLst/>
                <a:latin typeface="Times New Roman"/>
                <a:ea typeface="SimSun"/>
              </a:rPr>
              <a:t>, “The CIPIC HRTF database,” in Proc. </a:t>
            </a:r>
            <a:r>
              <a:rPr lang="en-US" sz="1400" i="1" baseline="0" dirty="0" smtClean="0">
                <a:effectLst/>
                <a:latin typeface="Times New Roman"/>
                <a:ea typeface="SimSun"/>
              </a:rPr>
              <a:t>IEEE WASPAA</a:t>
            </a:r>
            <a:r>
              <a:rPr lang="en-US" sz="1400" baseline="0" dirty="0" smtClean="0">
                <a:effectLst/>
                <a:latin typeface="Times New Roman"/>
                <a:ea typeface="SimSun"/>
              </a:rPr>
              <a:t>, New </a:t>
            </a:r>
            <a:r>
              <a:rPr lang="en-US" sz="1400" baseline="0" dirty="0" err="1" smtClean="0">
                <a:effectLst/>
                <a:latin typeface="Times New Roman"/>
                <a:ea typeface="SimSun"/>
              </a:rPr>
              <a:t>Paltz</a:t>
            </a:r>
            <a:r>
              <a:rPr lang="en-US" sz="1400" baseline="0" dirty="0" smtClean="0">
                <a:effectLst/>
                <a:latin typeface="Times New Roman"/>
                <a:ea typeface="SimSun"/>
              </a:rPr>
              <a:t>, NY, USA, Oct. 2001.</a:t>
            </a:r>
          </a:p>
          <a:p>
            <a:pPr marL="266700" indent="-266700" algn="just">
              <a:spcAft>
                <a:spcPts val="0"/>
              </a:spcAft>
              <a:buNone/>
            </a:pPr>
            <a:r>
              <a:rPr lang="en-US" sz="1400" baseline="0" dirty="0" smtClean="0">
                <a:effectLst/>
                <a:latin typeface="Times New Roman"/>
                <a:ea typeface="SimSun"/>
              </a:rPr>
              <a:t>[7] E. M. Wenzel, M. </a:t>
            </a:r>
            <a:r>
              <a:rPr lang="en-US" sz="1400" baseline="0" dirty="0" err="1" smtClean="0">
                <a:effectLst/>
                <a:latin typeface="Times New Roman"/>
                <a:ea typeface="SimSun"/>
              </a:rPr>
              <a:t>Arruda</a:t>
            </a:r>
            <a:r>
              <a:rPr lang="en-US" sz="1400" baseline="0" dirty="0" smtClean="0">
                <a:effectLst/>
                <a:latin typeface="Times New Roman"/>
                <a:ea typeface="SimSun"/>
              </a:rPr>
              <a:t>, D. J. </a:t>
            </a:r>
            <a:r>
              <a:rPr lang="en-US" sz="1400" baseline="0" dirty="0" err="1" smtClean="0">
                <a:effectLst/>
                <a:latin typeface="Times New Roman"/>
                <a:ea typeface="SimSun"/>
              </a:rPr>
              <a:t>Kistler</a:t>
            </a:r>
            <a:r>
              <a:rPr lang="en-US" sz="1400" baseline="0" dirty="0" smtClean="0">
                <a:effectLst/>
                <a:latin typeface="Times New Roman"/>
                <a:ea typeface="SimSun"/>
              </a:rPr>
              <a:t>, and F. L. Wightman, “Localization Using Non-individualized Head-Related Transfer Functions,” </a:t>
            </a:r>
            <a:r>
              <a:rPr lang="en-US" sz="1400" i="1" baseline="0" dirty="0" smtClean="0">
                <a:effectLst/>
                <a:latin typeface="Times New Roman"/>
                <a:ea typeface="SimSun"/>
              </a:rPr>
              <a:t>J. </a:t>
            </a:r>
            <a:r>
              <a:rPr lang="en-US" sz="1400" i="1" baseline="0" dirty="0" err="1" smtClean="0">
                <a:effectLst/>
                <a:latin typeface="Times New Roman"/>
                <a:ea typeface="SimSun"/>
              </a:rPr>
              <a:t>Acoust</a:t>
            </a:r>
            <a:r>
              <a:rPr lang="en-US" sz="1400" i="1" baseline="0" dirty="0" smtClean="0">
                <a:effectLst/>
                <a:latin typeface="Times New Roman"/>
                <a:ea typeface="SimSun"/>
              </a:rPr>
              <a:t>. Soc. Amer.</a:t>
            </a:r>
            <a:r>
              <a:rPr lang="en-US" sz="1400" baseline="0" dirty="0" smtClean="0">
                <a:effectLst/>
                <a:latin typeface="Times New Roman"/>
                <a:ea typeface="SimSun"/>
              </a:rPr>
              <a:t>, vol. 94, pp. 111-123, 1993.</a:t>
            </a:r>
          </a:p>
          <a:p>
            <a:pPr marL="266700" indent="-266700" algn="just">
              <a:spcAft>
                <a:spcPts val="0"/>
              </a:spcAft>
              <a:buNone/>
            </a:pPr>
            <a:r>
              <a:rPr lang="en-US" sz="1400" baseline="0" dirty="0" smtClean="0">
                <a:effectLst/>
                <a:latin typeface="Times New Roman"/>
                <a:ea typeface="SimSun"/>
              </a:rPr>
              <a:t>[8] S. Xu, Z. Li, and G. </a:t>
            </a:r>
            <a:r>
              <a:rPr lang="en-US" sz="1400" baseline="0" dirty="0" err="1" smtClean="0">
                <a:effectLst/>
                <a:latin typeface="Times New Roman"/>
                <a:ea typeface="SimSun"/>
              </a:rPr>
              <a:t>Salvendy</a:t>
            </a:r>
            <a:r>
              <a:rPr lang="en-US" sz="1400" baseline="0" dirty="0" smtClean="0">
                <a:effectLst/>
                <a:latin typeface="Times New Roman"/>
                <a:ea typeface="SimSun"/>
              </a:rPr>
              <a:t>, “Individualization of Head-related transfer function for three-dimensional virtual auditory display: a review,” in R. Shumaker (Ed.): Virtual Reality, HCII 2007, LNCS 4563, pp. 397–407, 2007. </a:t>
            </a:r>
          </a:p>
          <a:p>
            <a:pPr marL="266700" indent="-266700" algn="just">
              <a:spcAft>
                <a:spcPts val="0"/>
              </a:spcAft>
              <a:buNone/>
            </a:pPr>
            <a:r>
              <a:rPr lang="en-US" sz="1400" baseline="0" dirty="0" smtClean="0">
                <a:effectLst/>
                <a:latin typeface="Times New Roman"/>
                <a:ea typeface="SimSun"/>
              </a:rPr>
              <a:t>[9] </a:t>
            </a:r>
            <a:r>
              <a:rPr lang="en-US" sz="1400" b="1" baseline="0" dirty="0" smtClean="0">
                <a:effectLst/>
                <a:latin typeface="Times New Roman"/>
                <a:ea typeface="SimSun"/>
              </a:rPr>
              <a:t>K. Sunder, J. He, E. L. Tan, and W. S. Gan, “Natural sound rendering for headphones,” </a:t>
            </a:r>
            <a:r>
              <a:rPr lang="en-US" sz="1400" b="1" i="1" baseline="0" dirty="0" smtClean="0">
                <a:effectLst/>
                <a:latin typeface="Times New Roman"/>
                <a:ea typeface="SimSun"/>
              </a:rPr>
              <a:t>IEEE Signal Processing Magazine</a:t>
            </a:r>
            <a:r>
              <a:rPr lang="en-US" sz="1400" b="1" baseline="0" dirty="0" smtClean="0">
                <a:effectLst/>
                <a:latin typeface="Times New Roman"/>
                <a:ea typeface="SimSun"/>
              </a:rPr>
              <a:t>, vol. 32, no.2, pp. 100-113, Mar. 2015.</a:t>
            </a:r>
          </a:p>
          <a:p>
            <a:pPr marL="266700" indent="-266700" algn="just">
              <a:spcAft>
                <a:spcPts val="0"/>
              </a:spcAft>
              <a:buNone/>
            </a:pPr>
            <a:r>
              <a:rPr lang="en-US" sz="1400" baseline="0" dirty="0" smtClean="0">
                <a:effectLst/>
                <a:latin typeface="Times New Roman"/>
                <a:ea typeface="SimSun"/>
              </a:rPr>
              <a:t>[26] P. </a:t>
            </a:r>
            <a:r>
              <a:rPr lang="en-US" sz="1400" baseline="0" dirty="0" err="1" smtClean="0">
                <a:effectLst/>
                <a:latin typeface="Times New Roman"/>
                <a:ea typeface="SimSun"/>
              </a:rPr>
              <a:t>Bilinski</a:t>
            </a:r>
            <a:r>
              <a:rPr lang="en-US" sz="1400" baseline="0" dirty="0" smtClean="0">
                <a:effectLst/>
                <a:latin typeface="Times New Roman"/>
                <a:ea typeface="SimSun"/>
              </a:rPr>
              <a:t>, J. Ahrens, M. R. P. Thomas, I. </a:t>
            </a:r>
            <a:r>
              <a:rPr lang="en-US" sz="1400" baseline="0" dirty="0" err="1" smtClean="0">
                <a:effectLst/>
                <a:latin typeface="Times New Roman"/>
                <a:ea typeface="SimSun"/>
              </a:rPr>
              <a:t>Tashev</a:t>
            </a:r>
            <a:r>
              <a:rPr lang="en-US" sz="1400" baseline="0" dirty="0" smtClean="0">
                <a:effectLst/>
                <a:latin typeface="Times New Roman"/>
                <a:ea typeface="SimSun"/>
              </a:rPr>
              <a:t>, and J. C. Plata, “HRTF magnitude synthesis via sparse representation of anthropometric features,” in Proc. </a:t>
            </a:r>
            <a:r>
              <a:rPr lang="en-US" sz="1400" i="1" baseline="0" dirty="0" smtClean="0">
                <a:effectLst/>
                <a:latin typeface="Times New Roman"/>
                <a:ea typeface="SimSun"/>
              </a:rPr>
              <a:t>IEEE ICASSP</a:t>
            </a:r>
            <a:r>
              <a:rPr lang="en-US" sz="1400" baseline="0" dirty="0" smtClean="0">
                <a:effectLst/>
                <a:latin typeface="Times New Roman"/>
                <a:ea typeface="SimSun"/>
              </a:rPr>
              <a:t>, Florence, Italy, pp. 4501-4505, May 2014.</a:t>
            </a:r>
          </a:p>
          <a:p>
            <a:pPr marL="266700" indent="-266700" algn="just">
              <a:spcAft>
                <a:spcPts val="0"/>
              </a:spcAft>
              <a:buNone/>
            </a:pPr>
            <a:r>
              <a:rPr lang="en-US" sz="1400" baseline="0" dirty="0" smtClean="0">
                <a:effectLst/>
                <a:latin typeface="Times New Roman"/>
                <a:ea typeface="SimSun"/>
              </a:rPr>
              <a:t>[28] S. J. Kim, K. </a:t>
            </a:r>
            <a:r>
              <a:rPr lang="en-US" sz="1400" baseline="0" dirty="0" err="1" smtClean="0">
                <a:effectLst/>
                <a:latin typeface="Times New Roman"/>
                <a:ea typeface="SimSun"/>
              </a:rPr>
              <a:t>Koh</a:t>
            </a:r>
            <a:r>
              <a:rPr lang="en-US" sz="1400" baseline="0" dirty="0" smtClean="0">
                <a:effectLst/>
                <a:latin typeface="Times New Roman"/>
                <a:ea typeface="SimSun"/>
              </a:rPr>
              <a:t>, M. </a:t>
            </a:r>
            <a:r>
              <a:rPr lang="en-US" sz="1400" baseline="0" dirty="0" err="1" smtClean="0">
                <a:effectLst/>
                <a:latin typeface="Times New Roman"/>
                <a:ea typeface="SimSun"/>
              </a:rPr>
              <a:t>Lusig</a:t>
            </a:r>
            <a:r>
              <a:rPr lang="en-US" sz="1400" baseline="0" dirty="0" smtClean="0">
                <a:effectLst/>
                <a:latin typeface="Times New Roman"/>
                <a:ea typeface="SimSun"/>
              </a:rPr>
              <a:t>, S. Boyd, and D. </a:t>
            </a:r>
            <a:r>
              <a:rPr lang="en-US" sz="1400" baseline="0" dirty="0" err="1" smtClean="0">
                <a:effectLst/>
                <a:latin typeface="Times New Roman"/>
                <a:ea typeface="SimSun"/>
              </a:rPr>
              <a:t>Gorinevsky</a:t>
            </a:r>
            <a:r>
              <a:rPr lang="en-US" sz="1400" baseline="0" dirty="0" smtClean="0">
                <a:effectLst/>
                <a:latin typeface="Times New Roman"/>
                <a:ea typeface="SimSun"/>
              </a:rPr>
              <a:t>, “An interior-point method for large-scale l</a:t>
            </a:r>
            <a:r>
              <a:rPr lang="en-US" sz="1400" baseline="0" dirty="0">
                <a:latin typeface="Times New Roman"/>
                <a:ea typeface="SimSun"/>
              </a:rPr>
              <a:t>1</a:t>
            </a:r>
            <a:r>
              <a:rPr lang="en-US" sz="1400" baseline="0" dirty="0" smtClean="0">
                <a:effectLst/>
                <a:latin typeface="Times New Roman"/>
                <a:ea typeface="SimSun"/>
              </a:rPr>
              <a:t>-regularized least squares,” </a:t>
            </a:r>
            <a:r>
              <a:rPr lang="en-US" sz="1400" i="1" baseline="0" dirty="0" smtClean="0">
                <a:effectLst/>
                <a:latin typeface="Times New Roman"/>
                <a:ea typeface="SimSun"/>
              </a:rPr>
              <a:t>J. Selected topics in signal processing</a:t>
            </a:r>
            <a:r>
              <a:rPr lang="en-US" sz="1400" baseline="0" dirty="0" smtClean="0">
                <a:effectLst/>
                <a:latin typeface="Times New Roman"/>
                <a:ea typeface="SimSun"/>
              </a:rPr>
              <a:t>, vol. 1, no. 4, pp. 606-617, Dec. 2007.</a:t>
            </a:r>
          </a:p>
          <a:p>
            <a:pPr marL="266700" indent="-266700" algn="just">
              <a:spcAft>
                <a:spcPts val="0"/>
              </a:spcAft>
              <a:buNone/>
            </a:pPr>
            <a:r>
              <a:rPr lang="en-US" sz="1400" baseline="0" dirty="0" smtClean="0">
                <a:effectLst/>
                <a:latin typeface="Times New Roman"/>
                <a:ea typeface="SimSun"/>
              </a:rPr>
              <a:t>[30] J. </a:t>
            </a:r>
            <a:r>
              <a:rPr lang="en-US" sz="1400" baseline="0" dirty="0" err="1" smtClean="0">
                <a:effectLst/>
                <a:latin typeface="Times New Roman"/>
                <a:ea typeface="SimSun"/>
              </a:rPr>
              <a:t>Breebaart</a:t>
            </a:r>
            <a:r>
              <a:rPr lang="en-US" sz="1400" baseline="0" dirty="0" smtClean="0">
                <a:effectLst/>
                <a:latin typeface="Times New Roman"/>
                <a:ea typeface="SimSun"/>
              </a:rPr>
              <a:t>, F. </a:t>
            </a:r>
            <a:r>
              <a:rPr lang="en-US" sz="1400" baseline="0" dirty="0" err="1" smtClean="0">
                <a:effectLst/>
                <a:latin typeface="Times New Roman"/>
                <a:ea typeface="SimSun"/>
              </a:rPr>
              <a:t>Nater</a:t>
            </a:r>
            <a:r>
              <a:rPr lang="en-US" sz="1400" baseline="0" dirty="0" smtClean="0">
                <a:effectLst/>
                <a:latin typeface="Times New Roman"/>
                <a:ea typeface="SimSun"/>
              </a:rPr>
              <a:t>, and A. </a:t>
            </a:r>
            <a:r>
              <a:rPr lang="en-US" sz="1400" baseline="0" dirty="0" err="1" smtClean="0">
                <a:effectLst/>
                <a:latin typeface="Times New Roman"/>
                <a:ea typeface="SimSun"/>
              </a:rPr>
              <a:t>Kohlrausch</a:t>
            </a:r>
            <a:r>
              <a:rPr lang="en-US" sz="1400" baseline="0" dirty="0" smtClean="0">
                <a:effectLst/>
                <a:latin typeface="Times New Roman"/>
                <a:ea typeface="SimSun"/>
              </a:rPr>
              <a:t>, “Spectral and spatial parameter resolution requirements for parametric, filter-bank-based HRTF processing,” </a:t>
            </a:r>
            <a:r>
              <a:rPr lang="en-US" sz="1400" i="1" baseline="0" dirty="0" smtClean="0">
                <a:effectLst/>
                <a:latin typeface="Times New Roman"/>
                <a:ea typeface="SimSun"/>
              </a:rPr>
              <a:t>J. Audio Eng. Soc.</a:t>
            </a:r>
            <a:r>
              <a:rPr lang="en-US" sz="1400" baseline="0" dirty="0" smtClean="0">
                <a:effectLst/>
                <a:latin typeface="Times New Roman"/>
                <a:ea typeface="SimSun"/>
              </a:rPr>
              <a:t>, vol. 58, no. 3, pp. 126-140, Mar. 2010.</a:t>
            </a:r>
          </a:p>
          <a:p>
            <a:pPr marL="266700" indent="-266700" algn="just">
              <a:spcAft>
                <a:spcPts val="0"/>
              </a:spcAft>
              <a:buNone/>
            </a:pPr>
            <a:r>
              <a:rPr lang="en-US" sz="1400" baseline="0" dirty="0" smtClean="0">
                <a:latin typeface="Times New Roman"/>
                <a:ea typeface="SimSun"/>
              </a:rPr>
              <a:t>[31] </a:t>
            </a:r>
            <a:r>
              <a:rPr lang="en-SG" sz="1400" baseline="0" dirty="0" err="1" smtClean="0">
                <a:latin typeface="Times New Roman"/>
                <a:ea typeface="SimSun"/>
              </a:rPr>
              <a:t>Carlile</a:t>
            </a:r>
            <a:r>
              <a:rPr lang="en-SG" sz="1400" baseline="0" dirty="0" smtClean="0">
                <a:latin typeface="Times New Roman"/>
                <a:ea typeface="SimSun"/>
              </a:rPr>
              <a:t> </a:t>
            </a:r>
            <a:r>
              <a:rPr lang="en-SG" sz="1400" baseline="0" dirty="0">
                <a:latin typeface="Times New Roman"/>
                <a:ea typeface="SimSun"/>
              </a:rPr>
              <a:t>S (2014) The plastic ear and perceptual relearning in auditory spatial perception. Front. </a:t>
            </a:r>
            <a:r>
              <a:rPr lang="en-SG" sz="1400" baseline="0" dirty="0" err="1">
                <a:latin typeface="Times New Roman"/>
                <a:ea typeface="SimSun"/>
              </a:rPr>
              <a:t>Neurosci</a:t>
            </a:r>
            <a:r>
              <a:rPr lang="en-SG" sz="1400" baseline="0" dirty="0">
                <a:latin typeface="Times New Roman"/>
                <a:ea typeface="SimSun"/>
              </a:rPr>
              <a:t>. 8:237. </a:t>
            </a:r>
            <a:r>
              <a:rPr lang="en-SG" sz="1400" baseline="0" dirty="0" err="1">
                <a:latin typeface="Times New Roman"/>
                <a:ea typeface="SimSun"/>
              </a:rPr>
              <a:t>doi</a:t>
            </a:r>
            <a:r>
              <a:rPr lang="en-SG" sz="1400" baseline="0" dirty="0">
                <a:latin typeface="Times New Roman"/>
                <a:ea typeface="SimSun"/>
              </a:rPr>
              <a:t>: </a:t>
            </a:r>
            <a:r>
              <a:rPr lang="en-SG" sz="1400" baseline="0" dirty="0" smtClean="0">
                <a:latin typeface="Times New Roman"/>
                <a:ea typeface="SimSun"/>
              </a:rPr>
              <a:t>10.3389/fnins.2014.00237</a:t>
            </a:r>
            <a:endParaRPr lang="en-US" sz="1400" baseline="0" dirty="0">
              <a:effectLst/>
              <a:latin typeface="Times New Roman"/>
              <a:ea typeface="SimSun"/>
            </a:endParaRPr>
          </a:p>
        </p:txBody>
      </p:sp>
      <p:sp>
        <p:nvSpPr>
          <p:cNvPr id="6"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54974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2"/>
          <p:cNvSpPr>
            <a:spLocks noChangeShapeType="1"/>
          </p:cNvSpPr>
          <p:nvPr/>
        </p:nvSpPr>
        <p:spPr bwMode="auto">
          <a:xfrm>
            <a:off x="0" y="1052736"/>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Rectangle 4"/>
          <p:cNvSpPr>
            <a:spLocks noChangeArrowheads="1"/>
          </p:cNvSpPr>
          <p:nvPr/>
        </p:nvSpPr>
        <p:spPr bwMode="auto">
          <a:xfrm>
            <a:off x="685800" y="4445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smtClean="0">
                <a:latin typeface="Arial" pitchFamily="34" charset="0"/>
                <a:cs typeface="Arial" pitchFamily="34" charset="0"/>
              </a:rPr>
              <a:t>Acknowledgement</a:t>
            </a:r>
            <a:endParaRPr lang="en-US" altLang="en-US" sz="2400" b="1" baseline="0" dirty="0">
              <a:latin typeface="Tahoma" pitchFamily="34" charset="0"/>
              <a:cs typeface="Arial" pitchFamily="34" charset="0"/>
            </a:endParaRPr>
          </a:p>
        </p:txBody>
      </p:sp>
      <p:sp>
        <p:nvSpPr>
          <p:cNvPr id="10244"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D182C49-B247-4290-9929-BE9584648E5E}" type="slidenum">
              <a:rPr lang="x-none" altLang="en-US" sz="1200" baseline="0" smtClean="0">
                <a:latin typeface="Arial" pitchFamily="34" charset="0"/>
              </a:rPr>
              <a:pPr eaLnBrk="1" hangingPunct="1">
                <a:spcBef>
                  <a:spcPct val="0"/>
                </a:spcBef>
                <a:buFontTx/>
                <a:buNone/>
              </a:pPr>
              <a:t>11</a:t>
            </a:fld>
            <a:endParaRPr lang="zh-CN" altLang="en-US" sz="1200" baseline="0" smtClean="0">
              <a:latin typeface="Arial" pitchFamily="34" charset="0"/>
            </a:endParaRPr>
          </a:p>
        </p:txBody>
      </p:sp>
      <p:sp>
        <p:nvSpPr>
          <p:cNvPr id="13317" name="Rectangle 1"/>
          <p:cNvSpPr>
            <a:spLocks noChangeArrowheads="1"/>
          </p:cNvSpPr>
          <p:nvPr/>
        </p:nvSpPr>
        <p:spPr bwMode="auto">
          <a:xfrm>
            <a:off x="899592" y="1772816"/>
            <a:ext cx="75586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just" eaLnBrk="1" hangingPunct="1">
              <a:lnSpc>
                <a:spcPct val="150000"/>
              </a:lnSpc>
              <a:spcBef>
                <a:spcPct val="0"/>
              </a:spcBef>
              <a:spcAft>
                <a:spcPts val="1000"/>
              </a:spcAft>
              <a:buNone/>
            </a:pPr>
            <a:r>
              <a:rPr lang="en-US" sz="2400" cap="all" baseline="0" dirty="0"/>
              <a:t>This work is supported by the Singapore Ministry of Education Academic Research Fund Tier-2, under research grant MOE2010-T2-2-040</a:t>
            </a:r>
            <a:r>
              <a:rPr lang="en-US" sz="2400" cap="all" baseline="0" dirty="0" smtClean="0"/>
              <a:t>.</a:t>
            </a:r>
            <a:endParaRPr lang="en-US" sz="2400" b="1" cap="all" baseline="0" dirty="0"/>
          </a:p>
        </p:txBody>
      </p:sp>
    </p:spTree>
    <p:custDataLst>
      <p:tags r:id="rId1"/>
    </p:custDataLst>
    <p:extLst>
      <p:ext uri="{BB962C8B-B14F-4D97-AF65-F5344CB8AC3E}">
        <p14:creationId xmlns:p14="http://schemas.microsoft.com/office/powerpoint/2010/main" val="154974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269081" y="908720"/>
            <a:ext cx="8605837" cy="1665862"/>
          </a:xfrm>
        </p:spPr>
        <p:txBody>
          <a:bodyPr/>
          <a:lstStyle/>
          <a:p>
            <a:pPr eaLnBrk="1" hangingPunct="1"/>
            <a:r>
              <a:rPr lang="en-US" altLang="zh-CN" sz="3200" dirty="0" smtClean="0">
                <a:solidFill>
                  <a:srgbClr val="FF0000"/>
                </a:solidFill>
                <a:latin typeface="Tahoma" pitchFamily="34" charset="0"/>
              </a:rPr>
              <a:t>On the Preprocessing and Postprocessing of HRTF Individualization Based on Sparse Representation of Anthropometric Features</a:t>
            </a:r>
          </a:p>
        </p:txBody>
      </p:sp>
      <p:pic>
        <p:nvPicPr>
          <p:cNvPr id="2051" name="Picture 7" descr="Z:\Youth Olympic Games 2010\Tagline\NTU_YOV_Full colour.jpg"/>
          <p:cNvPicPr>
            <a:picLocks noChangeAspect="1" noChangeArrowheads="1"/>
          </p:cNvPicPr>
          <p:nvPr/>
        </p:nvPicPr>
        <p:blipFill>
          <a:blip r:embed="rId3">
            <a:extLst>
              <a:ext uri="{28A0092B-C50C-407E-A947-70E740481C1C}">
                <a14:useLocalDpi xmlns:a14="http://schemas.microsoft.com/office/drawing/2010/main" val="0"/>
              </a:ext>
            </a:extLst>
          </a:blip>
          <a:srcRect r="56471"/>
          <a:stretch>
            <a:fillRect/>
          </a:stretch>
        </p:blipFill>
        <p:spPr bwMode="auto">
          <a:xfrm>
            <a:off x="7037919" y="12173"/>
            <a:ext cx="2009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4"/>
          <p:cNvSpPr>
            <a:spLocks noChangeShapeType="1"/>
          </p:cNvSpPr>
          <p:nvPr/>
        </p:nvSpPr>
        <p:spPr bwMode="auto">
          <a:xfrm>
            <a:off x="0" y="2636912"/>
            <a:ext cx="9144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3" name="Picture 5516" descr="C:\Users\jhe007\Desktop\dsp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829" y="44624"/>
            <a:ext cx="17399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itle 1"/>
          <p:cNvSpPr>
            <a:spLocks/>
          </p:cNvSpPr>
          <p:nvPr/>
        </p:nvSpPr>
        <p:spPr bwMode="auto">
          <a:xfrm>
            <a:off x="0" y="4479772"/>
            <a:ext cx="9144000" cy="82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SG" sz="2000" baseline="0" dirty="0" smtClean="0">
                <a:cs typeface="Arial" pitchFamily="34" charset="0"/>
              </a:rPr>
              <a:t>Jianjun HE, Woon-Seng Gan, Ee-Leng </a:t>
            </a:r>
            <a:r>
              <a:rPr lang="en-US" altLang="zh-SG" sz="2000" baseline="0" dirty="0" smtClean="0">
                <a:cs typeface="Arial" pitchFamily="34" charset="0"/>
              </a:rPr>
              <a:t>Tan</a:t>
            </a:r>
          </a:p>
          <a:p>
            <a:pPr algn="ctr" eaLnBrk="1" hangingPunct="1">
              <a:spcBef>
                <a:spcPct val="0"/>
              </a:spcBef>
              <a:buFontTx/>
              <a:buNone/>
            </a:pPr>
            <a:r>
              <a:rPr lang="en-US" altLang="zh-CN" sz="2000" b="1" baseline="0" dirty="0">
                <a:cs typeface="Arial" pitchFamily="34" charset="0"/>
                <a:hlinkClick r:id="rId5"/>
              </a:rPr>
              <a:t>jhe007@e.ntu.edu.sg</a:t>
            </a:r>
            <a:r>
              <a:rPr lang="en-US" altLang="zh-CN" sz="2000" b="1" baseline="0" dirty="0">
                <a:cs typeface="Arial" pitchFamily="34" charset="0"/>
              </a:rPr>
              <a:t>, </a:t>
            </a:r>
            <a:r>
              <a:rPr lang="en-US" altLang="zh-CN" sz="2000" b="1" baseline="0" dirty="0" smtClean="0">
                <a:cs typeface="Arial" pitchFamily="34" charset="0"/>
                <a:hlinkClick r:id="rId6"/>
              </a:rPr>
              <a:t>ewsgan@ntu.edu.sg</a:t>
            </a:r>
            <a:r>
              <a:rPr lang="en-US" altLang="zh-CN" sz="2000" b="1" baseline="0" dirty="0" smtClean="0">
                <a:cs typeface="Arial" pitchFamily="34" charset="0"/>
              </a:rPr>
              <a:t>,</a:t>
            </a:r>
            <a:r>
              <a:rPr lang="zh-CN" altLang="en-US" sz="2000" b="1" baseline="0" dirty="0" smtClean="0">
                <a:cs typeface="Arial" pitchFamily="34" charset="0"/>
              </a:rPr>
              <a:t> </a:t>
            </a:r>
            <a:r>
              <a:rPr lang="en-US" altLang="zh-CN" sz="2000" b="1" baseline="0" dirty="0" smtClean="0">
                <a:cs typeface="Arial" pitchFamily="34" charset="0"/>
                <a:hlinkClick r:id="rId7"/>
              </a:rPr>
              <a:t>etanel@ntu.edu.sg</a:t>
            </a:r>
            <a:r>
              <a:rPr lang="en-US" altLang="zh-CN" sz="2000" b="1" baseline="0" dirty="0" smtClean="0">
                <a:cs typeface="Arial" pitchFamily="34" charset="0"/>
              </a:rPr>
              <a:t> </a:t>
            </a:r>
            <a:endParaRPr lang="en-US" altLang="zh-SG" sz="2000" baseline="0" dirty="0">
              <a:cs typeface="Arial" pitchFamily="34" charset="0"/>
            </a:endParaRPr>
          </a:p>
        </p:txBody>
      </p:sp>
      <p:pic>
        <p:nvPicPr>
          <p:cNvPr id="2056" name="Picture 8" descr="http://icassp2015.org/cms/wp-content/uploads/2013/07/ICASSP20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97" y="44624"/>
            <a:ext cx="3167459" cy="956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an Woon Se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769" y="3442681"/>
            <a:ext cx="1126287" cy="1126287"/>
          </a:xfrm>
          <a:prstGeom prst="ellipse">
            <a:avLst/>
          </a:prstGeom>
          <a:ln w="63500" cap="rnd">
            <a:solidFill>
              <a:schemeClr val="bg1"/>
            </a:solidFill>
          </a:ln>
          <a:effectLst/>
          <a:extLst>
            <a:ext uri="{909E8E84-426E-40DD-AFC4-6F175D3DCCD1}">
              <a14:hiddenFill xmlns:a14="http://schemas.microsoft.com/office/drawing/2010/main">
                <a:solidFill>
                  <a:srgbClr val="FFFFFF"/>
                </a:solidFill>
              </a14:hiddenFill>
            </a:ext>
          </a:extLst>
        </p:spPr>
      </p:pic>
      <p:sp>
        <p:nvSpPr>
          <p:cNvPr id="9" name="Title 1"/>
          <p:cNvSpPr>
            <a:spLocks/>
          </p:cNvSpPr>
          <p:nvPr/>
        </p:nvSpPr>
        <p:spPr bwMode="auto">
          <a:xfrm>
            <a:off x="108396" y="5373216"/>
            <a:ext cx="9035603"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SG" sz="2000" baseline="0" dirty="0" smtClean="0">
                <a:cs typeface="Arial" pitchFamily="34" charset="0"/>
              </a:rPr>
              <a:t>Digital </a:t>
            </a:r>
            <a:r>
              <a:rPr lang="en-US" altLang="zh-SG" sz="2000" baseline="0" dirty="0">
                <a:cs typeface="Arial" pitchFamily="34" charset="0"/>
              </a:rPr>
              <a:t>Signal Processing Lab, </a:t>
            </a:r>
          </a:p>
          <a:p>
            <a:pPr algn="ctr" eaLnBrk="1" hangingPunct="1">
              <a:spcBef>
                <a:spcPct val="0"/>
              </a:spcBef>
              <a:buFontTx/>
              <a:buNone/>
            </a:pPr>
            <a:r>
              <a:rPr lang="en-US" altLang="zh-SG" sz="2000" baseline="0" dirty="0">
                <a:cs typeface="Arial" pitchFamily="34" charset="0"/>
              </a:rPr>
              <a:t>School of Electrical and Electronic Engineering, </a:t>
            </a:r>
          </a:p>
          <a:p>
            <a:pPr algn="ctr" eaLnBrk="1" hangingPunct="1">
              <a:spcBef>
                <a:spcPct val="0"/>
              </a:spcBef>
              <a:buFontTx/>
              <a:buNone/>
            </a:pPr>
            <a:r>
              <a:rPr lang="en-US" altLang="zh-SG" sz="2000" baseline="0" dirty="0" err="1">
                <a:cs typeface="Arial" pitchFamily="34" charset="0"/>
              </a:rPr>
              <a:t>Nanyang</a:t>
            </a:r>
            <a:r>
              <a:rPr lang="en-US" altLang="zh-SG" sz="2000" baseline="0" dirty="0">
                <a:cs typeface="Arial" pitchFamily="34" charset="0"/>
              </a:rPr>
              <a:t> Technological University, Singapore</a:t>
            </a:r>
          </a:p>
        </p:txBody>
      </p:sp>
      <p:pic>
        <p:nvPicPr>
          <p:cNvPr id="10"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527478" y="3454841"/>
            <a:ext cx="1108418" cy="1126287"/>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11267" name="Picture 3" descr="C:\Users\jhe007\Desktop\My PAE\1 Linear estimation PAE\ASLP_1\Final preparation\Submit\Graphics\Bio photos\Tan.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519" b="9756"/>
          <a:stretch/>
        </p:blipFill>
        <p:spPr bwMode="auto">
          <a:xfrm>
            <a:off x="5502130" y="3454841"/>
            <a:ext cx="1014086" cy="11141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43808" y="2636912"/>
            <a:ext cx="3456384" cy="769441"/>
          </a:xfrm>
          <a:prstGeom prst="rect">
            <a:avLst/>
          </a:prstGeom>
          <a:noFill/>
        </p:spPr>
        <p:txBody>
          <a:bodyPr wrap="square" rtlCol="0">
            <a:spAutoFit/>
          </a:bodyPr>
          <a:lstStyle/>
          <a:p>
            <a:pPr algn="ctr"/>
            <a:r>
              <a:rPr lang="en-US" sz="4400" baseline="0" dirty="0" smtClean="0">
                <a:solidFill>
                  <a:srgbClr val="00B050"/>
                </a:solidFill>
                <a:latin typeface="Forte" panose="03060902040502070203" pitchFamily="66" charset="0"/>
              </a:rPr>
              <a:t>Thank you!</a:t>
            </a:r>
            <a:endParaRPr lang="en-US" sz="4400" baseline="0" dirty="0">
              <a:solidFill>
                <a:srgbClr val="00B050"/>
              </a:solidFill>
              <a:latin typeface="Forte" panose="03060902040502070203" pitchFamily="66" charset="0"/>
            </a:endParaRPr>
          </a:p>
        </p:txBody>
      </p:sp>
    </p:spTree>
    <p:extLst>
      <p:ext uri="{BB962C8B-B14F-4D97-AF65-F5344CB8AC3E}">
        <p14:creationId xmlns:p14="http://schemas.microsoft.com/office/powerpoint/2010/main" val="153766061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 y="152401"/>
            <a:ext cx="7772400"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Methodology</a:t>
            </a:r>
          </a:p>
        </p:txBody>
      </p:sp>
      <p:sp>
        <p:nvSpPr>
          <p:cNvPr id="5123"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F79F73B9-BCE2-4921-9342-F4E8F896EDD0}" type="slidenum">
              <a:rPr lang="x-none" altLang="en-US" sz="1200" baseline="0" smtClean="0">
                <a:latin typeface="Arial" pitchFamily="34" charset="0"/>
              </a:rPr>
              <a:pPr eaLnBrk="1" hangingPunct="1">
                <a:spcBef>
                  <a:spcPct val="0"/>
                </a:spcBef>
                <a:buFontTx/>
                <a:buNone/>
              </a:pPr>
              <a:t>13</a:t>
            </a:fld>
            <a:endParaRPr lang="zh-CN" altLang="en-US" sz="1200" baseline="0" smtClean="0">
              <a:latin typeface="Arial" pitchFamily="34" charset="0"/>
            </a:endParaRPr>
          </a:p>
        </p:txBody>
      </p:sp>
      <p:grpSp>
        <p:nvGrpSpPr>
          <p:cNvPr id="3" name="Group 2"/>
          <p:cNvGrpSpPr>
            <a:grpSpLocks/>
          </p:cNvGrpSpPr>
          <p:nvPr/>
        </p:nvGrpSpPr>
        <p:grpSpPr bwMode="auto">
          <a:xfrm>
            <a:off x="1835696" y="2492896"/>
            <a:ext cx="4578350" cy="2730500"/>
            <a:chOff x="1794188" y="2426826"/>
            <a:chExt cx="4578012" cy="2730366"/>
          </a:xfrm>
        </p:grpSpPr>
        <p:sp>
          <p:nvSpPr>
            <p:cNvPr id="37" name="Rectangle 36"/>
            <p:cNvSpPr/>
            <p:nvPr/>
          </p:nvSpPr>
          <p:spPr>
            <a:xfrm>
              <a:off x="2868847" y="3382454"/>
              <a:ext cx="2341389" cy="863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aseline="0" dirty="0"/>
                <a:t>Individualization</a:t>
              </a:r>
              <a:endParaRPr lang="en-US" baseline="0" dirty="0"/>
            </a:p>
          </p:txBody>
        </p:sp>
        <p:cxnSp>
          <p:nvCxnSpPr>
            <p:cNvPr id="38" name="Straight Arrow Connector 37"/>
            <p:cNvCxnSpPr>
              <a:endCxn id="37" idx="1"/>
            </p:cNvCxnSpPr>
            <p:nvPr/>
          </p:nvCxnSpPr>
          <p:spPr>
            <a:xfrm>
              <a:off x="2308500" y="3814233"/>
              <a:ext cx="560347"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0" name="TextBox 38"/>
            <p:cNvSpPr txBox="1">
              <a:spLocks noChangeArrowheads="1"/>
            </p:cNvSpPr>
            <p:nvPr/>
          </p:nvSpPr>
          <p:spPr bwMode="auto">
            <a:xfrm>
              <a:off x="1794188" y="3633849"/>
              <a:ext cx="5141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A</a:t>
              </a:r>
              <a:r>
                <a:rPr lang="en-US" altLang="zh-CN" sz="1800">
                  <a:latin typeface="Arial" pitchFamily="34" charset="0"/>
                  <a:cs typeface="Arial" pitchFamily="34" charset="0"/>
                </a:rPr>
                <a:t>1</a:t>
              </a:r>
              <a:endParaRPr lang="en-US" altLang="en-US" sz="1800" baseline="0">
                <a:latin typeface="Arial" pitchFamily="34" charset="0"/>
                <a:cs typeface="Arial" pitchFamily="34" charset="0"/>
              </a:endParaRPr>
            </a:p>
          </p:txBody>
        </p:sp>
        <p:cxnSp>
          <p:nvCxnSpPr>
            <p:cNvPr id="40" name="Straight Arrow Connector 39"/>
            <p:cNvCxnSpPr>
              <a:stCxn id="37" idx="3"/>
              <a:endCxn id="5132" idx="1"/>
            </p:cNvCxnSpPr>
            <p:nvPr/>
          </p:nvCxnSpPr>
          <p:spPr>
            <a:xfrm>
              <a:off x="5210236" y="3814233"/>
              <a:ext cx="514312"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2" name="TextBox 40"/>
            <p:cNvSpPr txBox="1">
              <a:spLocks noChangeArrowheads="1"/>
            </p:cNvSpPr>
            <p:nvPr/>
          </p:nvSpPr>
          <p:spPr bwMode="auto">
            <a:xfrm>
              <a:off x="5724128" y="363573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dirty="0">
                  <a:solidFill>
                    <a:srgbClr val="FF0000"/>
                  </a:solidFill>
                  <a:latin typeface="Arial" pitchFamily="34" charset="0"/>
                  <a:cs typeface="Arial" pitchFamily="34" charset="0"/>
                </a:rPr>
                <a:t>H</a:t>
              </a:r>
              <a:r>
                <a:rPr lang="en-US" altLang="zh-CN" sz="1800" dirty="0">
                  <a:solidFill>
                    <a:srgbClr val="FF0000"/>
                  </a:solidFill>
                  <a:latin typeface="Arial" pitchFamily="34" charset="0"/>
                  <a:cs typeface="Arial" pitchFamily="34" charset="0"/>
                </a:rPr>
                <a:t>1</a:t>
              </a:r>
              <a:r>
                <a:rPr lang="en-US" altLang="zh-CN" sz="1800" baseline="0" dirty="0">
                  <a:solidFill>
                    <a:srgbClr val="FF0000"/>
                  </a:solidFill>
                  <a:latin typeface="Arial" pitchFamily="34" charset="0"/>
                  <a:cs typeface="Arial" pitchFamily="34" charset="0"/>
                </a:rPr>
                <a:t>?</a:t>
              </a:r>
              <a:endParaRPr lang="en-US" altLang="en-US" sz="1800" dirty="0">
                <a:solidFill>
                  <a:srgbClr val="FF0000"/>
                </a:solidFill>
                <a:latin typeface="Arial" pitchFamily="34" charset="0"/>
                <a:cs typeface="Arial" pitchFamily="34" charset="0"/>
              </a:endParaRPr>
            </a:p>
          </p:txBody>
        </p:sp>
        <p:cxnSp>
          <p:nvCxnSpPr>
            <p:cNvPr id="42" name="Straight Arrow Connector 41"/>
            <p:cNvCxnSpPr>
              <a:endCxn id="37" idx="0"/>
            </p:cNvCxnSpPr>
            <p:nvPr/>
          </p:nvCxnSpPr>
          <p:spPr>
            <a:xfrm>
              <a:off x="4038747" y="2806220"/>
              <a:ext cx="0" cy="5762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4" name="TextBox 43"/>
            <p:cNvSpPr txBox="1">
              <a:spLocks noChangeArrowheads="1"/>
            </p:cNvSpPr>
            <p:nvPr/>
          </p:nvSpPr>
          <p:spPr bwMode="auto">
            <a:xfrm>
              <a:off x="3710381" y="2426826"/>
              <a:ext cx="658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A</a:t>
              </a:r>
              <a:endParaRPr lang="en-US" altLang="en-US" sz="1800" baseline="0">
                <a:latin typeface="Arial" pitchFamily="34" charset="0"/>
                <a:cs typeface="Arial" pitchFamily="34" charset="0"/>
              </a:endParaRPr>
            </a:p>
          </p:txBody>
        </p:sp>
        <p:cxnSp>
          <p:nvCxnSpPr>
            <p:cNvPr id="45" name="Straight Arrow Connector 44"/>
            <p:cNvCxnSpPr>
              <a:endCxn id="37" idx="2"/>
            </p:cNvCxnSpPr>
            <p:nvPr/>
          </p:nvCxnSpPr>
          <p:spPr>
            <a:xfrm flipV="1">
              <a:off x="4038747" y="4246012"/>
              <a:ext cx="0" cy="5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6" name="TextBox 45"/>
            <p:cNvSpPr txBox="1">
              <a:spLocks noChangeArrowheads="1"/>
            </p:cNvSpPr>
            <p:nvPr/>
          </p:nvSpPr>
          <p:spPr bwMode="auto">
            <a:xfrm>
              <a:off x="3469459" y="4787860"/>
              <a:ext cx="1139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H</a:t>
              </a:r>
              <a:endParaRPr lang="en-US" altLang="en-US" sz="1800" baseline="0">
                <a:latin typeface="Arial" pitchFamily="34" charset="0"/>
                <a:cs typeface="Arial" pitchFamily="34" charset="0"/>
              </a:endParaRPr>
            </a:p>
          </p:txBody>
        </p:sp>
      </p:grpSp>
      <p:sp>
        <p:nvSpPr>
          <p:cNvPr id="53" name="TextBox 52"/>
          <p:cNvSpPr txBox="1">
            <a:spLocks noChangeArrowheads="1"/>
          </p:cNvSpPr>
          <p:nvPr/>
        </p:nvSpPr>
        <p:spPr bwMode="auto">
          <a:xfrm>
            <a:off x="468313" y="1052513"/>
            <a:ext cx="8135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aseline="0" dirty="0">
                <a:latin typeface="Tahoma" pitchFamily="34" charset="0"/>
                <a:cs typeface="Tahoma" pitchFamily="34" charset="0"/>
              </a:rPr>
              <a:t>          </a:t>
            </a:r>
            <a:r>
              <a:rPr lang="en-US" altLang="en-US" sz="1600" baseline="0" dirty="0" smtClean="0">
                <a:latin typeface="Tahoma" pitchFamily="34" charset="0"/>
                <a:cs typeface="Tahoma" pitchFamily="34" charset="0"/>
              </a:rPr>
              <a:t> </a:t>
            </a:r>
            <a:r>
              <a:rPr lang="en-US" altLang="zh-CN" sz="1600" baseline="0" dirty="0" smtClean="0">
                <a:latin typeface="Tahoma" pitchFamily="34" charset="0"/>
                <a:cs typeface="Tahoma" pitchFamily="34" charset="0"/>
              </a:rPr>
              <a:t>Anthropometry database </a:t>
            </a:r>
            <a:r>
              <a:rPr lang="en-US" altLang="zh-CN" sz="1600" baseline="0" dirty="0">
                <a:solidFill>
                  <a:srgbClr val="FF0000"/>
                </a:solidFill>
                <a:latin typeface="Tahoma" pitchFamily="34" charset="0"/>
                <a:cs typeface="Tahoma" pitchFamily="34" charset="0"/>
              </a:rPr>
              <a:t>A</a:t>
            </a:r>
            <a:r>
              <a:rPr lang="en-US" altLang="zh-CN" sz="1600" dirty="0">
                <a:solidFill>
                  <a:srgbClr val="FF0000"/>
                </a:solidFill>
                <a:latin typeface="Tahoma" pitchFamily="34" charset="0"/>
                <a:cs typeface="Tahoma" pitchFamily="34" charset="0"/>
              </a:rPr>
              <a:t> </a:t>
            </a:r>
            <a:r>
              <a:rPr lang="en-US" altLang="zh-CN"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S</a:t>
            </a:r>
            <a:r>
              <a:rPr lang="en-US" altLang="zh-CN" sz="1600" baseline="0" dirty="0">
                <a:latin typeface="Tahoma" pitchFamily="34" charset="0"/>
                <a:cs typeface="Tahoma" pitchFamily="34" charset="0"/>
              </a:rPr>
              <a:t> subjects </a:t>
            </a:r>
            <a:r>
              <a:rPr lang="en-US" altLang="zh-CN" sz="1600" baseline="0" dirty="0">
                <a:solidFill>
                  <a:srgbClr val="FF0000"/>
                </a:solidFill>
                <a:latin typeface="Tahoma" pitchFamily="34" charset="0"/>
                <a:cs typeface="Tahoma" pitchFamily="34" charset="0"/>
              </a:rPr>
              <a:t>* 1</a:t>
            </a:r>
            <a:r>
              <a:rPr lang="en-US" altLang="zh-CN" sz="1600" baseline="0" dirty="0">
                <a:latin typeface="Tahoma" pitchFamily="34" charset="0"/>
                <a:cs typeface="Tahoma" pitchFamily="34" charset="0"/>
              </a:rPr>
              <a:t> set of Anthropometry </a:t>
            </a:r>
            <a:r>
              <a:rPr lang="en-US" altLang="zh-CN" sz="1600" baseline="0" dirty="0" smtClean="0">
                <a:latin typeface="Tahoma" pitchFamily="34" charset="0"/>
                <a:cs typeface="Tahoma" pitchFamily="34" charset="0"/>
              </a:rPr>
              <a:t>(F</a:t>
            </a:r>
            <a:r>
              <a:rPr lang="en-US" altLang="zh-CN" sz="1600" baseline="0" dirty="0" smtClean="0">
                <a:solidFill>
                  <a:srgbClr val="FF0000"/>
                </a:solidFill>
                <a:latin typeface="Tahoma" pitchFamily="34" charset="0"/>
                <a:cs typeface="Tahoma" pitchFamily="34" charset="0"/>
              </a:rPr>
              <a:t> </a:t>
            </a:r>
            <a:r>
              <a:rPr lang="en-US" altLang="zh-CN" sz="1600" baseline="0" dirty="0" smtClean="0">
                <a:latin typeface="Tahoma" pitchFamily="34" charset="0"/>
                <a:cs typeface="Tahoma" pitchFamily="34" charset="0"/>
              </a:rPr>
              <a:t>features)</a:t>
            </a:r>
            <a:endParaRPr lang="en-US" altLang="zh-CN" sz="1600" baseline="0" dirty="0">
              <a:latin typeface="Tahoma" pitchFamily="34" charset="0"/>
              <a:cs typeface="Tahoma" pitchFamily="34" charset="0"/>
            </a:endParaRPr>
          </a:p>
          <a:p>
            <a:pPr eaLnBrk="1" hangingPunct="1">
              <a:spcBef>
                <a:spcPct val="0"/>
              </a:spcBef>
              <a:buFontTx/>
              <a:buNone/>
            </a:pPr>
            <a:r>
              <a:rPr lang="en-US" altLang="zh-CN" sz="1600" baseline="0" dirty="0">
                <a:latin typeface="Tahoma" pitchFamily="34" charset="0"/>
                <a:cs typeface="Tahoma" pitchFamily="34" charset="0"/>
              </a:rPr>
              <a:t>Anthropometry of a new person </a:t>
            </a:r>
            <a:r>
              <a:rPr lang="en-US" altLang="zh-CN" sz="1600" baseline="0" dirty="0">
                <a:solidFill>
                  <a:srgbClr val="FF0000"/>
                </a:solidFill>
                <a:latin typeface="Tahoma" pitchFamily="34" charset="0"/>
                <a:cs typeface="Tahoma" pitchFamily="34" charset="0"/>
              </a:rPr>
              <a:t>A</a:t>
            </a:r>
            <a:r>
              <a:rPr lang="en-US" altLang="zh-CN" sz="160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subjects </a:t>
            </a:r>
            <a:r>
              <a:rPr lang="en-US" altLang="zh-CN" sz="1600" baseline="0" dirty="0">
                <a:solidFill>
                  <a:srgbClr val="FF0000"/>
                </a:solidFill>
                <a:latin typeface="Tahoma" pitchFamily="34" charset="0"/>
                <a:cs typeface="Tahoma" pitchFamily="34" charset="0"/>
              </a:rPr>
              <a:t>* 1</a:t>
            </a:r>
            <a:r>
              <a:rPr lang="en-US" altLang="zh-CN" sz="1600" baseline="0" dirty="0">
                <a:latin typeface="Tahoma" pitchFamily="34" charset="0"/>
                <a:cs typeface="Tahoma" pitchFamily="34" charset="0"/>
              </a:rPr>
              <a:t> set of Anthropometry</a:t>
            </a:r>
            <a:endParaRPr lang="en-US" altLang="en-US" sz="1600" baseline="0" dirty="0">
              <a:latin typeface="Tahoma" pitchFamily="34" charset="0"/>
              <a:cs typeface="Tahoma" pitchFamily="34" charset="0"/>
            </a:endParaRPr>
          </a:p>
          <a:p>
            <a:pPr eaLnBrk="1" hangingPunct="1">
              <a:spcBef>
                <a:spcPct val="0"/>
              </a:spcBef>
              <a:buFontTx/>
              <a:buNone/>
            </a:pPr>
            <a:r>
              <a:rPr lang="en-US" altLang="en-US" sz="1600" baseline="0" dirty="0">
                <a:latin typeface="Tahoma" pitchFamily="34" charset="0"/>
                <a:cs typeface="Tahoma" pitchFamily="34" charset="0"/>
              </a:rPr>
              <a:t>                        HRTF database </a:t>
            </a:r>
            <a:r>
              <a:rPr lang="en-US" altLang="en-US" sz="1600" baseline="0" dirty="0">
                <a:solidFill>
                  <a:srgbClr val="FF0000"/>
                </a:solidFill>
                <a:latin typeface="Tahoma" pitchFamily="34" charset="0"/>
                <a:cs typeface="Tahoma" pitchFamily="34" charset="0"/>
              </a:rPr>
              <a:t>H</a:t>
            </a:r>
            <a:r>
              <a:rPr lang="en-US" altLang="en-US" sz="1600" dirty="0">
                <a:solidFill>
                  <a:srgbClr val="FF0000"/>
                </a:solidFill>
                <a:latin typeface="Tahoma" pitchFamily="34" charset="0"/>
                <a:cs typeface="Tahoma" pitchFamily="34" charset="0"/>
              </a:rPr>
              <a:t> </a:t>
            </a:r>
            <a:r>
              <a:rPr lang="en-US" altLang="en-US" sz="1600" baseline="0" dirty="0">
                <a:latin typeface="Tahoma" pitchFamily="34" charset="0"/>
                <a:cs typeface="Tahoma" pitchFamily="34" charset="0"/>
              </a:rPr>
              <a:t>: </a:t>
            </a:r>
            <a:r>
              <a:rPr lang="en-US" altLang="en-US" sz="1600" baseline="0" dirty="0">
                <a:solidFill>
                  <a:srgbClr val="FF0000"/>
                </a:solidFill>
                <a:latin typeface="Tahoma" pitchFamily="34" charset="0"/>
                <a:cs typeface="Tahoma" pitchFamily="34" charset="0"/>
              </a:rPr>
              <a:t>S</a:t>
            </a:r>
            <a:r>
              <a:rPr lang="en-US" altLang="en-US" sz="1600" baseline="0" dirty="0">
                <a:latin typeface="Tahoma" pitchFamily="34" charset="0"/>
                <a:cs typeface="Tahoma" pitchFamily="34" charset="0"/>
              </a:rPr>
              <a:t> subjects </a:t>
            </a:r>
            <a:r>
              <a:rPr lang="en-US" altLang="en-US" sz="1600" baseline="0" dirty="0">
                <a:solidFill>
                  <a:srgbClr val="FF0000"/>
                </a:solidFill>
                <a:latin typeface="Tahoma" pitchFamily="34" charset="0"/>
                <a:cs typeface="Tahoma" pitchFamily="34" charset="0"/>
              </a:rPr>
              <a:t>*</a:t>
            </a:r>
            <a:r>
              <a:rPr lang="en-US" altLang="en-US" sz="1600" baseline="0" dirty="0">
                <a:latin typeface="Tahoma" pitchFamily="34" charset="0"/>
                <a:cs typeface="Tahoma" pitchFamily="34" charset="0"/>
              </a:rPr>
              <a:t> </a:t>
            </a:r>
            <a:r>
              <a:rPr lang="en-US" altLang="en-US" sz="1600" baseline="0" dirty="0">
                <a:solidFill>
                  <a:srgbClr val="FF0000"/>
                </a:solidFill>
                <a:latin typeface="Tahoma" pitchFamily="34" charset="0"/>
                <a:cs typeface="Tahoma" pitchFamily="34" charset="0"/>
              </a:rPr>
              <a:t>1</a:t>
            </a:r>
            <a:r>
              <a:rPr lang="en-US" altLang="en-US" sz="1600" baseline="0" dirty="0">
                <a:latin typeface="Tahoma" pitchFamily="34" charset="0"/>
                <a:cs typeface="Tahoma" pitchFamily="34" charset="0"/>
              </a:rPr>
              <a:t> set of HRTF (D directions * </a:t>
            </a:r>
            <a:r>
              <a:rPr lang="en-US" altLang="zh-CN" sz="1600" baseline="0" dirty="0">
                <a:latin typeface="Tahoma" pitchFamily="34" charset="0"/>
                <a:cs typeface="Tahoma" pitchFamily="34" charset="0"/>
              </a:rPr>
              <a:t>K</a:t>
            </a:r>
            <a:r>
              <a:rPr lang="en-US" altLang="en-US" sz="1600" baseline="0" dirty="0">
                <a:latin typeface="Tahoma" pitchFamily="34" charset="0"/>
                <a:cs typeface="Tahoma" pitchFamily="34" charset="0"/>
              </a:rPr>
              <a:t> points)</a:t>
            </a:r>
          </a:p>
          <a:p>
            <a:pPr eaLnBrk="1" hangingPunct="1">
              <a:spcBef>
                <a:spcPct val="0"/>
              </a:spcBef>
              <a:buFontTx/>
              <a:buNone/>
            </a:pPr>
            <a:r>
              <a:rPr lang="en-US" altLang="en-US" sz="1600" baseline="0" dirty="0">
                <a:latin typeface="Tahoma" pitchFamily="34" charset="0"/>
                <a:cs typeface="Tahoma" pitchFamily="34" charset="0"/>
              </a:rPr>
              <a:t>            </a:t>
            </a:r>
            <a:r>
              <a:rPr lang="en-US" altLang="en-US" sz="1600" baseline="0" dirty="0" smtClean="0">
                <a:latin typeface="Tahoma" pitchFamily="34" charset="0"/>
                <a:cs typeface="Tahoma" pitchFamily="34" charset="0"/>
              </a:rPr>
              <a:t> HRTF </a:t>
            </a:r>
            <a:r>
              <a:rPr lang="en-US" altLang="en-US" sz="1600" baseline="0" dirty="0">
                <a:latin typeface="Tahoma" pitchFamily="34" charset="0"/>
                <a:cs typeface="Tahoma" pitchFamily="34" charset="0"/>
              </a:rPr>
              <a:t>of a new </a:t>
            </a:r>
            <a:r>
              <a:rPr lang="en-US" altLang="en-US" sz="1600" baseline="0" dirty="0" smtClean="0">
                <a:latin typeface="Tahoma" pitchFamily="34" charset="0"/>
                <a:cs typeface="Tahoma" pitchFamily="34" charset="0"/>
              </a:rPr>
              <a:t>person </a:t>
            </a:r>
            <a:r>
              <a:rPr lang="en-US" altLang="zh-CN" sz="1600" baseline="0" dirty="0" smtClean="0">
                <a:solidFill>
                  <a:srgbClr val="FF0000"/>
                </a:solidFill>
                <a:latin typeface="Tahoma" pitchFamily="34" charset="0"/>
                <a:cs typeface="Tahoma" pitchFamily="34" charset="0"/>
              </a:rPr>
              <a:t>H</a:t>
            </a:r>
            <a:r>
              <a:rPr lang="en-US" altLang="zh-CN" sz="1600" dirty="0" smtClean="0">
                <a:solidFill>
                  <a:srgbClr val="FF0000"/>
                </a:solidFill>
                <a:latin typeface="Tahoma" pitchFamily="34" charset="0"/>
                <a:cs typeface="Tahoma" pitchFamily="34" charset="0"/>
              </a:rPr>
              <a:t>1</a:t>
            </a:r>
            <a:r>
              <a:rPr lang="zh-CN" altLang="en-US" sz="1600" b="1" baseline="0" dirty="0" smtClean="0">
                <a:latin typeface="Tahoma" pitchFamily="34" charset="0"/>
                <a:cs typeface="Tahoma" pitchFamily="34" charset="0"/>
              </a:rPr>
              <a:t>：</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subjects </a:t>
            </a:r>
            <a:r>
              <a:rPr lang="zh-CN" altLang="en-US" sz="1600" baseline="0" dirty="0">
                <a:solidFill>
                  <a:srgbClr val="FF0000"/>
                </a:solidFill>
                <a:latin typeface="Tahoma" pitchFamily="34" charset="0"/>
                <a:cs typeface="Tahoma" pitchFamily="34" charset="0"/>
              </a:rPr>
              <a:t>*</a:t>
            </a:r>
            <a:r>
              <a:rPr lang="zh-CN" altLang="en-US"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set of HRTF</a:t>
            </a:r>
          </a:p>
          <a:p>
            <a:pPr eaLnBrk="1" hangingPunct="1">
              <a:spcBef>
                <a:spcPct val="0"/>
              </a:spcBef>
              <a:buFontTx/>
              <a:buNone/>
            </a:pPr>
            <a:r>
              <a:rPr lang="en-US" altLang="zh-CN" sz="1600" baseline="0" dirty="0">
                <a:latin typeface="Tahoma" pitchFamily="34" charset="0"/>
                <a:cs typeface="Tahoma" pitchFamily="34" charset="0"/>
              </a:rPr>
              <a:t>         </a:t>
            </a:r>
            <a:endParaRPr lang="en-US" altLang="en-US" sz="1600" baseline="0" dirty="0">
              <a:latin typeface="Tahoma" pitchFamily="34" charset="0"/>
              <a:cs typeface="Tahoma" pitchFamily="34" charset="0"/>
            </a:endParaRPr>
          </a:p>
        </p:txBody>
      </p:sp>
      <p:pic>
        <p:nvPicPr>
          <p:cNvPr id="3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73" y="2154237"/>
            <a:ext cx="6723063" cy="404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6351711"/>
            <a:ext cx="7560840" cy="461665"/>
          </a:xfrm>
          <a:prstGeom prst="rect">
            <a:avLst/>
          </a:prstGeom>
        </p:spPr>
        <p:txBody>
          <a:bodyPr wrap="square">
            <a:spAutoFit/>
          </a:bodyPr>
          <a:lstStyle/>
          <a:p>
            <a:r>
              <a:rPr lang="en-US" sz="1200" baseline="0" dirty="0"/>
              <a:t>P. </a:t>
            </a:r>
            <a:r>
              <a:rPr lang="en-US" sz="1200" baseline="0" dirty="0" err="1"/>
              <a:t>Bilinski</a:t>
            </a:r>
            <a:r>
              <a:rPr lang="en-US" sz="1200" baseline="0" dirty="0"/>
              <a:t>, J. Ahrens, M. R. P. Thomas, I. </a:t>
            </a:r>
            <a:r>
              <a:rPr lang="en-US" sz="1200" baseline="0" dirty="0" err="1"/>
              <a:t>Tashev</a:t>
            </a:r>
            <a:r>
              <a:rPr lang="en-US" sz="1200" baseline="0" dirty="0"/>
              <a:t>, and J. C. Plata, “HRTF magnitude synthesis via sparse representation of anthropometric features,” in Proc. </a:t>
            </a:r>
            <a:r>
              <a:rPr lang="en-US" sz="1200" i="1" baseline="0" dirty="0"/>
              <a:t>IEEE ICASSP</a:t>
            </a:r>
            <a:r>
              <a:rPr lang="en-US" sz="1200" baseline="0" dirty="0"/>
              <a:t>, Florence, Italy, pp. 4501-4505, May 2014.</a:t>
            </a:r>
          </a:p>
        </p:txBody>
      </p:sp>
      <p:sp>
        <p:nvSpPr>
          <p:cNvPr id="18"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9" name="Straight Connector 18"/>
          <p:cNvCxnSpPr/>
          <p:nvPr/>
        </p:nvCxnSpPr>
        <p:spPr>
          <a:xfrm>
            <a:off x="251520" y="6323390"/>
            <a:ext cx="7092280"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66452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xEl>
                                              <p:pRg st="3" end="3"/>
                                            </p:txEl>
                                          </p:spTgt>
                                        </p:tgtEl>
                                        <p:attrNameLst>
                                          <p:attrName>style.visibility</p:attrName>
                                        </p:attrNameLst>
                                      </p:cBhvr>
                                      <p:to>
                                        <p:strVal val="visible"/>
                                      </p:to>
                                    </p:set>
                                    <p:animEffect transition="in" filter="fade">
                                      <p:cBhvr>
                                        <p:cTn id="22" dur="500"/>
                                        <p:tgtEl>
                                          <p:spTgt spid="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5800" y="152401"/>
            <a:ext cx="7772400"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Methodology</a:t>
            </a:r>
          </a:p>
        </p:txBody>
      </p:sp>
      <p:sp>
        <p:nvSpPr>
          <p:cNvPr id="6147"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E1655C36-35D7-4871-94DB-9B448FFB254C}" type="slidenum">
              <a:rPr lang="x-none" altLang="en-US" sz="1200" baseline="0" smtClean="0">
                <a:latin typeface="Arial" pitchFamily="34" charset="0"/>
              </a:rPr>
              <a:pPr eaLnBrk="1" hangingPunct="1">
                <a:spcBef>
                  <a:spcPct val="0"/>
                </a:spcBef>
                <a:buFontTx/>
                <a:buNone/>
              </a:pPr>
              <a:t>14</a:t>
            </a:fld>
            <a:endParaRPr lang="zh-CN" altLang="en-US" sz="1200" baseline="0" smtClean="0">
              <a:latin typeface="Arial" pitchFamily="34" charset="0"/>
            </a:endParaRPr>
          </a:p>
        </p:txBody>
      </p:sp>
      <p:sp>
        <p:nvSpPr>
          <p:cNvPr id="53" name="TextBox 52"/>
          <p:cNvSpPr txBox="1">
            <a:spLocks noChangeArrowheads="1"/>
          </p:cNvSpPr>
          <p:nvPr/>
        </p:nvSpPr>
        <p:spPr bwMode="auto">
          <a:xfrm>
            <a:off x="872030" y="908720"/>
            <a:ext cx="3729037" cy="1322388"/>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Preprocessing of Anthropometry </a:t>
            </a:r>
            <a:r>
              <a:rPr lang="en-US" altLang="en-US" sz="1600" i="1" baseline="0" dirty="0" err="1" smtClean="0">
                <a:latin typeface="Tahoma" pitchFamily="34" charset="0"/>
                <a:cs typeface="Tahoma" pitchFamily="34" charset="0"/>
              </a:rPr>
              <a:t>i</a:t>
            </a:r>
            <a:endParaRPr lang="en-US" altLang="en-US" sz="1600" i="1" baseline="0" dirty="0" smtClean="0">
              <a:latin typeface="Tahoma" pitchFamily="34" charset="0"/>
              <a:cs typeface="Tahoma" pitchFamily="34" charset="0"/>
            </a:endParaRPr>
          </a:p>
          <a:p>
            <a:pPr marL="342900" indent="-342900" eaLnBrk="1" hangingPunct="1">
              <a:buFont typeface="+mj-lt"/>
              <a:buAutoNum type="arabicPeriod"/>
              <a:defRPr/>
            </a:pPr>
            <a:r>
              <a:rPr lang="en-US" altLang="zh-CN" sz="1600" baseline="0" dirty="0" smtClean="0">
                <a:latin typeface="Tahoma" pitchFamily="34" charset="0"/>
                <a:cs typeface="Tahoma" pitchFamily="34" charset="0"/>
              </a:rPr>
              <a:t>Direct</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Min-max normalization</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Standard score</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Standard deviation normalization</a:t>
            </a:r>
          </a:p>
        </p:txBody>
      </p:sp>
      <p:sp>
        <p:nvSpPr>
          <p:cNvPr id="61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1940356389"/>
              </p:ext>
            </p:extLst>
          </p:nvPr>
        </p:nvGraphicFramePr>
        <p:xfrm>
          <a:off x="187325" y="4076700"/>
          <a:ext cx="4816475" cy="2462213"/>
        </p:xfrm>
        <a:graphic>
          <a:graphicData uri="http://schemas.openxmlformats.org/presentationml/2006/ole">
            <mc:AlternateContent xmlns:mc="http://schemas.openxmlformats.org/markup-compatibility/2006">
              <mc:Choice xmlns:v="urn:schemas-microsoft-com:vml" Requires="v">
                <p:oleObj spid="_x0000_s15453" name="Equation" r:id="rId5" imgW="3403440" imgH="1739880" progId="Equation.DSMT4">
                  <p:embed/>
                </p:oleObj>
              </mc:Choice>
              <mc:Fallback>
                <p:oleObj name="Equation" r:id="rId5" imgW="3403440" imgH="1739880" progId="Equation.DSMT4">
                  <p:embed/>
                  <p:pic>
                    <p:nvPicPr>
                      <p:cNvPr id="0" name=""/>
                      <p:cNvPicPr>
                        <a:picLocks noChangeAspect="1" noChangeArrowheads="1"/>
                      </p:cNvPicPr>
                      <p:nvPr/>
                    </p:nvPicPr>
                    <p:blipFill>
                      <a:blip r:embed="rId6"/>
                      <a:srcRect/>
                      <a:stretch>
                        <a:fillRect/>
                      </a:stretch>
                    </p:blipFill>
                    <p:spPr bwMode="auto">
                      <a:xfrm>
                        <a:off x="187325" y="4076700"/>
                        <a:ext cx="4816475" cy="24622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a:spLocks noChangeArrowheads="1"/>
          </p:cNvSpPr>
          <p:nvPr/>
        </p:nvSpPr>
        <p:spPr bwMode="auto">
          <a:xfrm>
            <a:off x="5149808" y="1154783"/>
            <a:ext cx="2520950" cy="1076325"/>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Preprocessing of HRTF </a:t>
            </a:r>
            <a:r>
              <a:rPr lang="en-US" altLang="en-US" sz="1600" i="1" baseline="0" dirty="0" smtClean="0">
                <a:latin typeface="Tahoma" pitchFamily="34" charset="0"/>
                <a:cs typeface="Tahoma" pitchFamily="34" charset="0"/>
              </a:rPr>
              <a:t>m</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Magnitude</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Log magnitude</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Power</a:t>
            </a:r>
          </a:p>
        </p:txBody>
      </p:sp>
      <p:sp>
        <p:nvSpPr>
          <p:cNvPr id="615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2658424196"/>
              </p:ext>
            </p:extLst>
          </p:nvPr>
        </p:nvGraphicFramePr>
        <p:xfrm>
          <a:off x="3945706" y="4653136"/>
          <a:ext cx="4730750" cy="1223962"/>
        </p:xfrm>
        <a:graphic>
          <a:graphicData uri="http://schemas.openxmlformats.org/presentationml/2006/ole">
            <mc:AlternateContent xmlns:mc="http://schemas.openxmlformats.org/markup-compatibility/2006">
              <mc:Choice xmlns:v="urn:schemas-microsoft-com:vml" Requires="v">
                <p:oleObj spid="_x0000_s15454" name="Equation" r:id="rId7" imgW="2984400" imgH="774360" progId="Equation.DSMT4">
                  <p:embed/>
                </p:oleObj>
              </mc:Choice>
              <mc:Fallback>
                <p:oleObj name="Equation" r:id="rId7" imgW="2984400" imgH="774360" progId="Equation.DSMT4">
                  <p:embed/>
                  <p:pic>
                    <p:nvPicPr>
                      <p:cNvPr id="0" name=""/>
                      <p:cNvPicPr>
                        <a:picLocks noChangeAspect="1" noChangeArrowheads="1"/>
                      </p:cNvPicPr>
                      <p:nvPr/>
                    </p:nvPicPr>
                    <p:blipFill>
                      <a:blip r:embed="rId8"/>
                      <a:srcRect/>
                      <a:stretch>
                        <a:fillRect/>
                      </a:stretch>
                    </p:blipFill>
                    <p:spPr bwMode="auto">
                      <a:xfrm>
                        <a:off x="3945706" y="4653136"/>
                        <a:ext cx="4730750" cy="1223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a:spLocks noChangeArrowheads="1"/>
          </p:cNvSpPr>
          <p:nvPr/>
        </p:nvSpPr>
        <p:spPr bwMode="auto">
          <a:xfrm>
            <a:off x="1979712" y="4002363"/>
            <a:ext cx="2320925" cy="830262"/>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Sparse representation </a:t>
            </a:r>
            <a:r>
              <a:rPr lang="en-US" altLang="en-US" sz="1600" i="1" baseline="0" dirty="0" smtClean="0">
                <a:latin typeface="Tahoma" pitchFamily="34" charset="0"/>
                <a:cs typeface="Tahoma" pitchFamily="34" charset="0"/>
              </a:rPr>
              <a:t>j</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Direct</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Nonnegative</a:t>
            </a:r>
          </a:p>
        </p:txBody>
      </p:sp>
      <p:sp>
        <p:nvSpPr>
          <p:cNvPr id="61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0" name="Object 9"/>
          <p:cNvGraphicFramePr>
            <a:graphicFrameLocks noChangeAspect="1"/>
          </p:cNvGraphicFramePr>
          <p:nvPr>
            <p:extLst>
              <p:ext uri="{D42A27DB-BD31-4B8C-83A1-F6EECF244321}">
                <p14:modId xmlns:p14="http://schemas.microsoft.com/office/powerpoint/2010/main" val="2352989128"/>
              </p:ext>
            </p:extLst>
          </p:nvPr>
        </p:nvGraphicFramePr>
        <p:xfrm>
          <a:off x="5145682" y="5157192"/>
          <a:ext cx="2306638" cy="1195387"/>
        </p:xfrm>
        <a:graphic>
          <a:graphicData uri="http://schemas.openxmlformats.org/presentationml/2006/ole">
            <mc:AlternateContent xmlns:mc="http://schemas.openxmlformats.org/markup-compatibility/2006">
              <mc:Choice xmlns:v="urn:schemas-microsoft-com:vml" Requires="v">
                <p:oleObj spid="_x0000_s15455" name="Equation" r:id="rId9" imgW="1536700" imgH="800100" progId="Equation.DSMT4">
                  <p:embed/>
                </p:oleObj>
              </mc:Choice>
              <mc:Fallback>
                <p:oleObj name="Equation" r:id="rId9" imgW="1536700" imgH="800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5682" y="5157192"/>
                        <a:ext cx="2306638" cy="1195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2" name="Object 11"/>
          <p:cNvGraphicFramePr>
            <a:graphicFrameLocks noChangeAspect="1"/>
          </p:cNvGraphicFramePr>
          <p:nvPr>
            <p:extLst>
              <p:ext uri="{D42A27DB-BD31-4B8C-83A1-F6EECF244321}">
                <p14:modId xmlns:p14="http://schemas.microsoft.com/office/powerpoint/2010/main" val="3037085554"/>
              </p:ext>
            </p:extLst>
          </p:nvPr>
        </p:nvGraphicFramePr>
        <p:xfrm>
          <a:off x="4427538" y="4926013"/>
          <a:ext cx="4124325" cy="1671637"/>
        </p:xfrm>
        <a:graphic>
          <a:graphicData uri="http://schemas.openxmlformats.org/presentationml/2006/ole">
            <mc:AlternateContent xmlns:mc="http://schemas.openxmlformats.org/markup-compatibility/2006">
              <mc:Choice xmlns:v="urn:schemas-microsoft-com:vml" Requires="v">
                <p:oleObj spid="_x0000_s15456" name="Equation" r:id="rId11" imgW="2349360" imgH="952200" progId="Equation.DSMT4">
                  <p:embed/>
                </p:oleObj>
              </mc:Choice>
              <mc:Fallback>
                <p:oleObj name="Equation" r:id="rId11" imgW="2349360" imgH="952200" progId="Equation.DSMT4">
                  <p:embed/>
                  <p:pic>
                    <p:nvPicPr>
                      <p:cNvPr id="0" name=""/>
                      <p:cNvPicPr>
                        <a:picLocks noChangeAspect="1" noChangeArrowheads="1"/>
                      </p:cNvPicPr>
                      <p:nvPr/>
                    </p:nvPicPr>
                    <p:blipFill>
                      <a:blip r:embed="rId12"/>
                      <a:srcRect/>
                      <a:stretch>
                        <a:fillRect/>
                      </a:stretch>
                    </p:blipFill>
                    <p:spPr bwMode="auto">
                      <a:xfrm>
                        <a:off x="4427538" y="4926013"/>
                        <a:ext cx="4124325" cy="1671637"/>
                      </a:xfrm>
                      <a:prstGeom prst="rect">
                        <a:avLst/>
                      </a:prstGeom>
                      <a:solidFill>
                        <a:srgbClr val="FFFF99"/>
                      </a:solidFill>
                      <a:ln>
                        <a:noFill/>
                      </a:ln>
                      <a:extLst/>
                    </p:spPr>
                  </p:pic>
                </p:oleObj>
              </mc:Fallback>
            </mc:AlternateContent>
          </a:graphicData>
        </a:graphic>
      </p:graphicFrame>
      <p:sp>
        <p:nvSpPr>
          <p:cNvPr id="61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8" name="Object 17"/>
          <p:cNvGraphicFramePr>
            <a:graphicFrameLocks noChangeAspect="1"/>
          </p:cNvGraphicFramePr>
          <p:nvPr>
            <p:extLst>
              <p:ext uri="{D42A27DB-BD31-4B8C-83A1-F6EECF244321}">
                <p14:modId xmlns:p14="http://schemas.microsoft.com/office/powerpoint/2010/main" val="1750149252"/>
              </p:ext>
            </p:extLst>
          </p:nvPr>
        </p:nvGraphicFramePr>
        <p:xfrm>
          <a:off x="179512" y="5229200"/>
          <a:ext cx="5572125" cy="1277937"/>
        </p:xfrm>
        <a:graphic>
          <a:graphicData uri="http://schemas.openxmlformats.org/presentationml/2006/ole">
            <mc:AlternateContent xmlns:mc="http://schemas.openxmlformats.org/markup-compatibility/2006">
              <mc:Choice xmlns:v="urn:schemas-microsoft-com:vml" Requires="v">
                <p:oleObj spid="_x0000_s15457" name="Equation" r:id="rId13" imgW="2946240" imgH="672840" progId="Equation.DSMT4">
                  <p:embed/>
                </p:oleObj>
              </mc:Choice>
              <mc:Fallback>
                <p:oleObj name="Equation" r:id="rId13" imgW="2946240" imgH="672840" progId="Equation.DSMT4">
                  <p:embed/>
                  <p:pic>
                    <p:nvPicPr>
                      <p:cNvPr id="0" name=""/>
                      <p:cNvPicPr>
                        <a:picLocks noChangeAspect="1" noChangeArrowheads="1"/>
                      </p:cNvPicPr>
                      <p:nvPr/>
                    </p:nvPicPr>
                    <p:blipFill>
                      <a:blip r:embed="rId14"/>
                      <a:srcRect/>
                      <a:stretch>
                        <a:fillRect/>
                      </a:stretch>
                    </p:blipFill>
                    <p:spPr bwMode="auto">
                      <a:xfrm>
                        <a:off x="179512" y="5229200"/>
                        <a:ext cx="5572125" cy="12779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81"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7" name="Object 36"/>
          <p:cNvGraphicFramePr>
            <a:graphicFrameLocks noChangeAspect="1"/>
          </p:cNvGraphicFramePr>
          <p:nvPr>
            <p:extLst>
              <p:ext uri="{D42A27DB-BD31-4B8C-83A1-F6EECF244321}">
                <p14:modId xmlns:p14="http://schemas.microsoft.com/office/powerpoint/2010/main" val="3968102475"/>
              </p:ext>
            </p:extLst>
          </p:nvPr>
        </p:nvGraphicFramePr>
        <p:xfrm>
          <a:off x="257151" y="4127874"/>
          <a:ext cx="1506537" cy="431800"/>
        </p:xfrm>
        <a:graphic>
          <a:graphicData uri="http://schemas.openxmlformats.org/presentationml/2006/ole">
            <mc:AlternateContent xmlns:mc="http://schemas.openxmlformats.org/markup-compatibility/2006">
              <mc:Choice xmlns:v="urn:schemas-microsoft-com:vml" Requires="v">
                <p:oleObj spid="_x0000_s15458" name="Equation" r:id="rId15" imgW="736560" imgH="215640" progId="Equation.DSMT4">
                  <p:embed/>
                </p:oleObj>
              </mc:Choice>
              <mc:Fallback>
                <p:oleObj name="Equation" r:id="rId15" imgW="736560" imgH="215640" progId="Equation.DSMT4">
                  <p:embed/>
                  <p:pic>
                    <p:nvPicPr>
                      <p:cNvPr id="0" name=""/>
                      <p:cNvPicPr>
                        <a:picLocks noChangeAspect="1" noChangeArrowheads="1"/>
                      </p:cNvPicPr>
                      <p:nvPr/>
                    </p:nvPicPr>
                    <p:blipFill>
                      <a:blip r:embed="rId16"/>
                      <a:srcRect/>
                      <a:stretch>
                        <a:fillRect/>
                      </a:stretch>
                    </p:blipFill>
                    <p:spPr bwMode="auto">
                      <a:xfrm>
                        <a:off x="257151" y="4127874"/>
                        <a:ext cx="1506537" cy="431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a:spLocks noChangeArrowheads="1"/>
          </p:cNvSpPr>
          <p:nvPr/>
        </p:nvSpPr>
        <p:spPr bwMode="auto">
          <a:xfrm>
            <a:off x="4601067" y="4000775"/>
            <a:ext cx="3324225" cy="831850"/>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Postprocessing of Anthropometry </a:t>
            </a:r>
            <a:r>
              <a:rPr lang="en-US" altLang="en-US" sz="1600" i="1" baseline="0" dirty="0" smtClean="0">
                <a:latin typeface="Tahoma" pitchFamily="34" charset="0"/>
                <a:cs typeface="Tahoma" pitchFamily="34" charset="0"/>
              </a:rPr>
              <a:t>l</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Direct</a:t>
            </a:r>
          </a:p>
          <a:p>
            <a:pPr marL="342900" indent="-342900" eaLnBrk="1" hangingPunct="1">
              <a:buFont typeface="+mj-lt"/>
              <a:buAutoNum type="arabicPeriod"/>
              <a:defRPr/>
            </a:pPr>
            <a:r>
              <a:rPr lang="en-US" altLang="zh-CN" sz="1600" baseline="0" dirty="0" smtClean="0">
                <a:latin typeface="Tahoma" pitchFamily="34" charset="0"/>
                <a:cs typeface="Tahoma" pitchFamily="34" charset="0"/>
              </a:rPr>
              <a:t>Normalized</a:t>
            </a:r>
          </a:p>
        </p:txBody>
      </p:sp>
      <p:sp>
        <p:nvSpPr>
          <p:cNvPr id="45" name="TextBox 44"/>
          <p:cNvSpPr txBox="1">
            <a:spLocks noChangeArrowheads="1"/>
          </p:cNvSpPr>
          <p:nvPr/>
        </p:nvSpPr>
        <p:spPr bwMode="auto">
          <a:xfrm>
            <a:off x="1330275" y="5517232"/>
            <a:ext cx="6338069" cy="400050"/>
          </a:xfrm>
          <a:prstGeom prst="rect">
            <a:avLst/>
          </a:prstGeom>
          <a:solidFill>
            <a:srgbClr val="FFFF99"/>
          </a:solidFill>
          <a:ln w="28575">
            <a:solidFill>
              <a:srgbClr val="FF0000"/>
            </a:solidFill>
            <a:miter lim="800000"/>
            <a:headEnd/>
            <a:tailEnd/>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aseline="0" dirty="0">
                <a:latin typeface="Tahoma" pitchFamily="34" charset="0"/>
                <a:cs typeface="Tahoma" pitchFamily="34" charset="0"/>
              </a:rPr>
              <a:t>In total, we </a:t>
            </a:r>
            <a:r>
              <a:rPr lang="en-US" altLang="en-US" sz="2000" baseline="0" dirty="0" smtClean="0">
                <a:latin typeface="Tahoma" pitchFamily="34" charset="0"/>
                <a:cs typeface="Tahoma" pitchFamily="34" charset="0"/>
              </a:rPr>
              <a:t>have                        variants </a:t>
            </a:r>
            <a:r>
              <a:rPr lang="en-US" altLang="en-US" sz="2000" baseline="0" dirty="0">
                <a:latin typeface="Tahoma" pitchFamily="34" charset="0"/>
                <a:cs typeface="Tahoma" pitchFamily="34" charset="0"/>
              </a:rPr>
              <a:t>of methods! </a:t>
            </a:r>
            <a:endParaRPr lang="en-US" altLang="en-US" sz="2000" i="1" baseline="0" dirty="0">
              <a:latin typeface="Tahoma" pitchFamily="34" charset="0"/>
              <a:cs typeface="Tahoma" pitchFamily="34" charset="0"/>
            </a:endParaRPr>
          </a:p>
        </p:txBody>
      </p:sp>
      <p:sp>
        <p:nvSpPr>
          <p:cNvPr id="618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9" name="Object 38"/>
          <p:cNvGraphicFramePr>
            <a:graphicFrameLocks noChangeAspect="1"/>
          </p:cNvGraphicFramePr>
          <p:nvPr>
            <p:extLst>
              <p:ext uri="{D42A27DB-BD31-4B8C-83A1-F6EECF244321}">
                <p14:modId xmlns:p14="http://schemas.microsoft.com/office/powerpoint/2010/main" val="2055890167"/>
              </p:ext>
            </p:extLst>
          </p:nvPr>
        </p:nvGraphicFramePr>
        <p:xfrm>
          <a:off x="3389684" y="5589240"/>
          <a:ext cx="1830388" cy="317500"/>
        </p:xfrm>
        <a:graphic>
          <a:graphicData uri="http://schemas.openxmlformats.org/presentationml/2006/ole">
            <mc:AlternateContent xmlns:mc="http://schemas.openxmlformats.org/markup-compatibility/2006">
              <mc:Choice xmlns:v="urn:schemas-microsoft-com:vml" Requires="v">
                <p:oleObj spid="_x0000_s15459" name="Equation" r:id="rId17" imgW="876240" imgH="152280" progId="Equation.DSMT4">
                  <p:embed/>
                </p:oleObj>
              </mc:Choice>
              <mc:Fallback>
                <p:oleObj name="Equation" r:id="rId17" imgW="876240" imgH="152280" progId="Equation.DSMT4">
                  <p:embed/>
                  <p:pic>
                    <p:nvPicPr>
                      <p:cNvPr id="0" name=""/>
                      <p:cNvPicPr>
                        <a:picLocks noChangeAspect="1" noChangeArrowheads="1"/>
                      </p:cNvPicPr>
                      <p:nvPr/>
                    </p:nvPicPr>
                    <p:blipFill>
                      <a:blip r:embed="rId18"/>
                      <a:srcRect/>
                      <a:stretch>
                        <a:fillRect/>
                      </a:stretch>
                    </p:blipFill>
                    <p:spPr bwMode="auto">
                      <a:xfrm>
                        <a:off x="3389684" y="5589240"/>
                        <a:ext cx="18303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93734040"/>
              </p:ext>
            </p:extLst>
          </p:nvPr>
        </p:nvGraphicFramePr>
        <p:xfrm>
          <a:off x="223920" y="2399682"/>
          <a:ext cx="8696160" cy="1460560"/>
        </p:xfrm>
        <a:graphic>
          <a:graphicData uri="http://schemas.openxmlformats.org/presentationml/2006/ole">
            <mc:AlternateContent xmlns:mc="http://schemas.openxmlformats.org/markup-compatibility/2006">
              <mc:Choice xmlns:v="urn:schemas-microsoft-com:vml" Requires="v">
                <p:oleObj spid="_x0000_s15460" name="Visio" r:id="rId19" imgW="7246800" imgH="1217133" progId="Visio.Drawing.11">
                  <p:embed/>
                </p:oleObj>
              </mc:Choice>
              <mc:Fallback>
                <p:oleObj name="Visio" r:id="rId19" imgW="7246800" imgH="1217133" progId="Visio.Drawing.11">
                  <p:embed/>
                  <p:pic>
                    <p:nvPicPr>
                      <p:cNvPr id="0" name=""/>
                      <p:cNvPicPr>
                        <a:picLocks noChangeAspect="1" noChangeArrowheads="1"/>
                      </p:cNvPicPr>
                      <p:nvPr/>
                    </p:nvPicPr>
                    <p:blipFill>
                      <a:blip r:embed="rId20"/>
                      <a:srcRect/>
                      <a:stretch>
                        <a:fillRect/>
                      </a:stretch>
                    </p:blipFill>
                    <p:spPr bwMode="auto">
                      <a:xfrm>
                        <a:off x="223920" y="2399682"/>
                        <a:ext cx="8696160" cy="146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37268595"/>
              </p:ext>
            </p:extLst>
          </p:nvPr>
        </p:nvGraphicFramePr>
        <p:xfrm>
          <a:off x="223837" y="2399682"/>
          <a:ext cx="8696325" cy="1460500"/>
        </p:xfrm>
        <a:graphic>
          <a:graphicData uri="http://schemas.openxmlformats.org/presentationml/2006/ole">
            <mc:AlternateContent xmlns:mc="http://schemas.openxmlformats.org/markup-compatibility/2006">
              <mc:Choice xmlns:v="urn:schemas-microsoft-com:vml" Requires="v">
                <p:oleObj spid="_x0000_s15461" name="Visio" r:id="rId21" imgW="7246800" imgH="1217133" progId="Visio.Drawing.11">
                  <p:embed/>
                </p:oleObj>
              </mc:Choice>
              <mc:Fallback>
                <p:oleObj name="Visio" r:id="rId21" imgW="7246800" imgH="1217133" progId="Visio.Drawing.11">
                  <p:embed/>
                  <p:pic>
                    <p:nvPicPr>
                      <p:cNvPr id="0" name=""/>
                      <p:cNvPicPr>
                        <a:picLocks noChangeAspect="1" noChangeArrowheads="1"/>
                      </p:cNvPicPr>
                      <p:nvPr/>
                    </p:nvPicPr>
                    <p:blipFill>
                      <a:blip r:embed="rId22"/>
                      <a:srcRect/>
                      <a:stretch>
                        <a:fillRect/>
                      </a:stretch>
                    </p:blipFill>
                    <p:spPr bwMode="auto">
                      <a:xfrm>
                        <a:off x="223837" y="2399682"/>
                        <a:ext cx="8696325" cy="14605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52291642"/>
              </p:ext>
            </p:extLst>
          </p:nvPr>
        </p:nvGraphicFramePr>
        <p:xfrm>
          <a:off x="223837" y="2399682"/>
          <a:ext cx="8696325" cy="1460500"/>
        </p:xfrm>
        <a:graphic>
          <a:graphicData uri="http://schemas.openxmlformats.org/presentationml/2006/ole">
            <mc:AlternateContent xmlns:mc="http://schemas.openxmlformats.org/markup-compatibility/2006">
              <mc:Choice xmlns:v="urn:schemas-microsoft-com:vml" Requires="v">
                <p:oleObj spid="_x0000_s15462" name="Visio" r:id="rId23" imgW="7246800" imgH="1217133" progId="Visio.Drawing.11">
                  <p:embed/>
                </p:oleObj>
              </mc:Choice>
              <mc:Fallback>
                <p:oleObj name="Visio" r:id="rId23" imgW="7246800" imgH="1217133" progId="Visio.Drawing.11">
                  <p:embed/>
                  <p:pic>
                    <p:nvPicPr>
                      <p:cNvPr id="0" name=""/>
                      <p:cNvPicPr>
                        <a:picLocks noChangeAspect="1" noChangeArrowheads="1"/>
                      </p:cNvPicPr>
                      <p:nvPr/>
                    </p:nvPicPr>
                    <p:blipFill>
                      <a:blip r:embed="rId24"/>
                      <a:srcRect/>
                      <a:stretch>
                        <a:fillRect/>
                      </a:stretch>
                    </p:blipFill>
                    <p:spPr bwMode="auto">
                      <a:xfrm>
                        <a:off x="223837" y="2399682"/>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06119710"/>
              </p:ext>
            </p:extLst>
          </p:nvPr>
        </p:nvGraphicFramePr>
        <p:xfrm>
          <a:off x="223837" y="2399682"/>
          <a:ext cx="8696325" cy="1460500"/>
        </p:xfrm>
        <a:graphic>
          <a:graphicData uri="http://schemas.openxmlformats.org/presentationml/2006/ole">
            <mc:AlternateContent xmlns:mc="http://schemas.openxmlformats.org/markup-compatibility/2006">
              <mc:Choice xmlns:v="urn:schemas-microsoft-com:vml" Requires="v">
                <p:oleObj spid="_x0000_s15463" name="Visio" r:id="rId25" imgW="7246800" imgH="1217133" progId="Visio.Drawing.11">
                  <p:embed/>
                </p:oleObj>
              </mc:Choice>
              <mc:Fallback>
                <p:oleObj name="Visio" r:id="rId25" imgW="7246800" imgH="1217133" progId="Visio.Drawing.11">
                  <p:embed/>
                  <p:pic>
                    <p:nvPicPr>
                      <p:cNvPr id="0" name=""/>
                      <p:cNvPicPr>
                        <a:picLocks noChangeAspect="1" noChangeArrowheads="1"/>
                      </p:cNvPicPr>
                      <p:nvPr/>
                    </p:nvPicPr>
                    <p:blipFill>
                      <a:blip r:embed="rId26"/>
                      <a:srcRect/>
                      <a:stretch>
                        <a:fillRect/>
                      </a:stretch>
                    </p:blipFill>
                    <p:spPr bwMode="auto">
                      <a:xfrm>
                        <a:off x="223837" y="2399682"/>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69710449"/>
              </p:ext>
            </p:extLst>
          </p:nvPr>
        </p:nvGraphicFramePr>
        <p:xfrm>
          <a:off x="223837" y="2399682"/>
          <a:ext cx="8696325" cy="1460500"/>
        </p:xfrm>
        <a:graphic>
          <a:graphicData uri="http://schemas.openxmlformats.org/presentationml/2006/ole">
            <mc:AlternateContent xmlns:mc="http://schemas.openxmlformats.org/markup-compatibility/2006">
              <mc:Choice xmlns:v="urn:schemas-microsoft-com:vml" Requires="v">
                <p:oleObj spid="_x0000_s15464" name="Visio" r:id="rId27" imgW="7246800" imgH="1217133" progId="Visio.Drawing.11">
                  <p:embed/>
                </p:oleObj>
              </mc:Choice>
              <mc:Fallback>
                <p:oleObj name="Visio" r:id="rId27" imgW="7246800" imgH="1217133" progId="Visio.Drawing.11">
                  <p:embed/>
                  <p:pic>
                    <p:nvPicPr>
                      <p:cNvPr id="0" name=""/>
                      <p:cNvPicPr>
                        <a:picLocks noChangeAspect="1" noChangeArrowheads="1"/>
                      </p:cNvPicPr>
                      <p:nvPr/>
                    </p:nvPicPr>
                    <p:blipFill>
                      <a:blip r:embed="rId28"/>
                      <a:srcRect/>
                      <a:stretch>
                        <a:fillRect/>
                      </a:stretch>
                    </p:blipFill>
                    <p:spPr bwMode="auto">
                      <a:xfrm>
                        <a:off x="223837" y="2399682"/>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07428059"/>
              </p:ext>
            </p:extLst>
          </p:nvPr>
        </p:nvGraphicFramePr>
        <p:xfrm>
          <a:off x="223837" y="2399682"/>
          <a:ext cx="8696325" cy="1460500"/>
        </p:xfrm>
        <a:graphic>
          <a:graphicData uri="http://schemas.openxmlformats.org/presentationml/2006/ole">
            <mc:AlternateContent xmlns:mc="http://schemas.openxmlformats.org/markup-compatibility/2006">
              <mc:Choice xmlns:v="urn:schemas-microsoft-com:vml" Requires="v">
                <p:oleObj spid="_x0000_s15465" name="Visio" r:id="rId29" imgW="7246800" imgH="1217133" progId="Visio.Drawing.11">
                  <p:embed/>
                </p:oleObj>
              </mc:Choice>
              <mc:Fallback>
                <p:oleObj name="Visio" r:id="rId29" imgW="7246800" imgH="1217133" progId="Visio.Drawing.11">
                  <p:embed/>
                  <p:pic>
                    <p:nvPicPr>
                      <p:cNvPr id="0" name=""/>
                      <p:cNvPicPr>
                        <a:picLocks noChangeAspect="1" noChangeArrowheads="1"/>
                      </p:cNvPicPr>
                      <p:nvPr/>
                    </p:nvPicPr>
                    <p:blipFill>
                      <a:blip r:embed="rId30"/>
                      <a:srcRect/>
                      <a:stretch>
                        <a:fillRect/>
                      </a:stretch>
                    </p:blipFill>
                    <p:spPr bwMode="auto">
                      <a:xfrm>
                        <a:off x="223837" y="2399682"/>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2"/>
    </p:custDataLst>
    <p:extLst>
      <p:ext uri="{BB962C8B-B14F-4D97-AF65-F5344CB8AC3E}">
        <p14:creationId xmlns:p14="http://schemas.microsoft.com/office/powerpoint/2010/main" val="66105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bg/>
                                          </p:spTgt>
                                        </p:tgtEl>
                                        <p:attrNameLst>
                                          <p:attrName>style.visibility</p:attrName>
                                        </p:attrNameLst>
                                      </p:cBhvr>
                                      <p:to>
                                        <p:strVal val="visible"/>
                                      </p:to>
                                    </p:set>
                                    <p:animEffect transition="in" filter="fade">
                                      <p:cBhvr>
                                        <p:cTn id="17" dur="500"/>
                                        <p:tgtEl>
                                          <p:spTgt spid="5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xEl>
                                              <p:pRg st="0" end="0"/>
                                            </p:txEl>
                                          </p:spTgt>
                                        </p:tgtEl>
                                        <p:attrNameLst>
                                          <p:attrName>style.visibility</p:attrName>
                                        </p:attrNameLst>
                                      </p:cBhvr>
                                      <p:to>
                                        <p:strVal val="visible"/>
                                      </p:to>
                                    </p:set>
                                    <p:animEffect transition="in" filter="fade">
                                      <p:cBhvr>
                                        <p:cTn id="20" dur="500"/>
                                        <p:tgtEl>
                                          <p:spTgt spid="5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xEl>
                                              <p:pRg st="1" end="1"/>
                                            </p:txEl>
                                          </p:spTgt>
                                        </p:tgtEl>
                                        <p:attrNameLst>
                                          <p:attrName>style.visibility</p:attrName>
                                        </p:attrNameLst>
                                      </p:cBhvr>
                                      <p:to>
                                        <p:strVal val="visible"/>
                                      </p:to>
                                    </p:set>
                                    <p:animEffect transition="in" filter="fade">
                                      <p:cBhvr>
                                        <p:cTn id="25" dur="500"/>
                                        <p:tgtEl>
                                          <p:spTgt spid="5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xEl>
                                              <p:pRg st="2" end="2"/>
                                            </p:txEl>
                                          </p:spTgt>
                                        </p:tgtEl>
                                        <p:attrNameLst>
                                          <p:attrName>style.visibility</p:attrName>
                                        </p:attrNameLst>
                                      </p:cBhvr>
                                      <p:to>
                                        <p:strVal val="visible"/>
                                      </p:to>
                                    </p:set>
                                    <p:animEffect transition="in" filter="fade">
                                      <p:cBhvr>
                                        <p:cTn id="30" dur="500"/>
                                        <p:tgtEl>
                                          <p:spTgt spid="5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xEl>
                                              <p:pRg st="3" end="3"/>
                                            </p:txEl>
                                          </p:spTgt>
                                        </p:tgtEl>
                                        <p:attrNameLst>
                                          <p:attrName>style.visibility</p:attrName>
                                        </p:attrNameLst>
                                      </p:cBhvr>
                                      <p:to>
                                        <p:strVal val="visible"/>
                                      </p:to>
                                    </p:set>
                                    <p:animEffect transition="in" filter="fade">
                                      <p:cBhvr>
                                        <p:cTn id="35" dur="500"/>
                                        <p:tgtEl>
                                          <p:spTgt spid="5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
                                            <p:txEl>
                                              <p:pRg st="4" end="4"/>
                                            </p:txEl>
                                          </p:spTgt>
                                        </p:tgtEl>
                                        <p:attrNameLst>
                                          <p:attrName>style.visibility</p:attrName>
                                        </p:attrNameLst>
                                      </p:cBhvr>
                                      <p:to>
                                        <p:strVal val="visible"/>
                                      </p:to>
                                    </p:set>
                                    <p:animEffect transition="in" filter="fade">
                                      <p:cBhvr>
                                        <p:cTn id="40" dur="500"/>
                                        <p:tgtEl>
                                          <p:spTgt spid="53">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bg/>
                                          </p:spTgt>
                                        </p:tgtEl>
                                        <p:attrNameLst>
                                          <p:attrName>style.visibility</p:attrName>
                                        </p:attrNameLst>
                                      </p:cBhvr>
                                      <p:to>
                                        <p:strVal val="visible"/>
                                      </p:to>
                                    </p:set>
                                    <p:animEffect transition="in" filter="fade">
                                      <p:cBhvr>
                                        <p:cTn id="60" dur="500"/>
                                        <p:tgtEl>
                                          <p:spTgt spid="21">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500"/>
                                        <p:tgtEl>
                                          <p:spTgt spid="21">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xEl>
                                              <p:pRg st="1" end="1"/>
                                            </p:txEl>
                                          </p:spTgt>
                                        </p:tgtEl>
                                        <p:attrNameLst>
                                          <p:attrName>style.visibility</p:attrName>
                                        </p:attrNameLst>
                                      </p:cBhvr>
                                      <p:to>
                                        <p:strVal val="visible"/>
                                      </p:to>
                                    </p:set>
                                    <p:animEffect transition="in" filter="fade">
                                      <p:cBhvr>
                                        <p:cTn id="68" dur="500"/>
                                        <p:tgtEl>
                                          <p:spTgt spid="21">
                                            <p:txEl>
                                              <p:pRg st="1" end="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xEl>
                                              <p:pRg st="2" end="2"/>
                                            </p:txEl>
                                          </p:spTgt>
                                        </p:tgtEl>
                                        <p:attrNameLst>
                                          <p:attrName>style.visibility</p:attrName>
                                        </p:attrNameLst>
                                      </p:cBhvr>
                                      <p:to>
                                        <p:strVal val="visible"/>
                                      </p:to>
                                    </p:set>
                                    <p:animEffect transition="in" filter="fade">
                                      <p:cBhvr>
                                        <p:cTn id="73" dur="500"/>
                                        <p:tgtEl>
                                          <p:spTgt spid="21">
                                            <p:txEl>
                                              <p:pRg st="2" end="2"/>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xEl>
                                              <p:pRg st="3" end="3"/>
                                            </p:txEl>
                                          </p:spTgt>
                                        </p:tgtEl>
                                        <p:attrNameLst>
                                          <p:attrName>style.visibility</p:attrName>
                                        </p:attrNameLst>
                                      </p:cBhvr>
                                      <p:to>
                                        <p:strVal val="visible"/>
                                      </p:to>
                                    </p:set>
                                    <p:animEffect transition="in" filter="fade">
                                      <p:cBhvr>
                                        <p:cTn id="78" dur="500"/>
                                        <p:tgtEl>
                                          <p:spTgt spid="21">
                                            <p:txEl>
                                              <p:pRg st="3" end="3"/>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xit" presetSubtype="0" fill="hold" nodeType="click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4">
                                            <p:bg/>
                                          </p:spTgt>
                                        </p:tgtEl>
                                        <p:attrNameLst>
                                          <p:attrName>style.visibility</p:attrName>
                                        </p:attrNameLst>
                                      </p:cBhvr>
                                      <p:to>
                                        <p:strVal val="visible"/>
                                      </p:to>
                                    </p:set>
                                    <p:animEffect transition="in" filter="fade">
                                      <p:cBhvr>
                                        <p:cTn id="103" dur="500"/>
                                        <p:tgtEl>
                                          <p:spTgt spid="24">
                                            <p:bg/>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
                                            <p:txEl>
                                              <p:pRg st="0" end="0"/>
                                            </p:txEl>
                                          </p:spTgt>
                                        </p:tgtEl>
                                        <p:attrNameLst>
                                          <p:attrName>style.visibility</p:attrName>
                                        </p:attrNameLst>
                                      </p:cBhvr>
                                      <p:to>
                                        <p:strVal val="visible"/>
                                      </p:to>
                                    </p:set>
                                    <p:animEffect transition="in" filter="fade">
                                      <p:cBhvr>
                                        <p:cTn id="106" dur="500"/>
                                        <p:tgtEl>
                                          <p:spTgt spid="24">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4">
                                            <p:txEl>
                                              <p:pRg st="1" end="1"/>
                                            </p:txEl>
                                          </p:spTgt>
                                        </p:tgtEl>
                                        <p:attrNameLst>
                                          <p:attrName>style.visibility</p:attrName>
                                        </p:attrNameLst>
                                      </p:cBhvr>
                                      <p:to>
                                        <p:strVal val="visible"/>
                                      </p:to>
                                    </p:set>
                                    <p:animEffect transition="in" filter="fade">
                                      <p:cBhvr>
                                        <p:cTn id="111" dur="500"/>
                                        <p:tgtEl>
                                          <p:spTgt spid="24">
                                            <p:txEl>
                                              <p:pRg st="1" end="1"/>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4">
                                            <p:txEl>
                                              <p:pRg st="2" end="2"/>
                                            </p:txEl>
                                          </p:spTgt>
                                        </p:tgtEl>
                                        <p:attrNameLst>
                                          <p:attrName>style.visibility</p:attrName>
                                        </p:attrNameLst>
                                      </p:cBhvr>
                                      <p:to>
                                        <p:strVal val="visible"/>
                                      </p:to>
                                    </p:set>
                                    <p:animEffect transition="in" filter="fade">
                                      <p:cBhvr>
                                        <p:cTn id="116" dur="500"/>
                                        <p:tgtEl>
                                          <p:spTgt spid="24">
                                            <p:txEl>
                                              <p:pRg st="2" end="2"/>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500"/>
                                        <p:tgtEl>
                                          <p:spTgt spid="1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xit" presetSubtype="0" fill="hold" nodeType="click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7"/>
                                        </p:tgtEl>
                                      </p:cBhvr>
                                    </p:animEffect>
                                    <p:set>
                                      <p:cBhvr>
                                        <p:cTn id="129" dur="1" fill="hold">
                                          <p:stCondLst>
                                            <p:cond delay="499"/>
                                          </p:stCondLst>
                                        </p:cTn>
                                        <p:tgtEl>
                                          <p:spTgt spid="3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fade">
                                      <p:cBhvr>
                                        <p:cTn id="134" dur="500"/>
                                        <p:tgtEl>
                                          <p:spTgt spid="1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5">
                                            <p:bg/>
                                          </p:spTgt>
                                        </p:tgtEl>
                                        <p:attrNameLst>
                                          <p:attrName>style.visibility</p:attrName>
                                        </p:attrNameLst>
                                      </p:cBhvr>
                                      <p:to>
                                        <p:strVal val="visible"/>
                                      </p:to>
                                    </p:set>
                                    <p:animEffect transition="in" filter="fade">
                                      <p:cBhvr>
                                        <p:cTn id="139" dur="500"/>
                                        <p:tgtEl>
                                          <p:spTgt spid="25">
                                            <p:bg/>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5">
                                            <p:txEl>
                                              <p:pRg st="0" end="0"/>
                                            </p:txEl>
                                          </p:spTgt>
                                        </p:tgtEl>
                                        <p:attrNameLst>
                                          <p:attrName>style.visibility</p:attrName>
                                        </p:attrNameLst>
                                      </p:cBhvr>
                                      <p:to>
                                        <p:strVal val="visible"/>
                                      </p:to>
                                    </p:set>
                                    <p:animEffect transition="in" filter="fade">
                                      <p:cBhvr>
                                        <p:cTn id="142" dur="500"/>
                                        <p:tgtEl>
                                          <p:spTgt spid="25">
                                            <p:txEl>
                                              <p:pRg st="0" end="0"/>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5">
                                            <p:txEl>
                                              <p:pRg st="1" end="1"/>
                                            </p:txEl>
                                          </p:spTgt>
                                        </p:tgtEl>
                                        <p:attrNameLst>
                                          <p:attrName>style.visibility</p:attrName>
                                        </p:attrNameLst>
                                      </p:cBhvr>
                                      <p:to>
                                        <p:strVal val="visible"/>
                                      </p:to>
                                    </p:set>
                                    <p:animEffect transition="in" filter="fade">
                                      <p:cBhvr>
                                        <p:cTn id="147" dur="500"/>
                                        <p:tgtEl>
                                          <p:spTgt spid="25">
                                            <p:txEl>
                                              <p:pRg st="1" end="1"/>
                                            </p:txEl>
                                          </p:spTgt>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5">
                                            <p:txEl>
                                              <p:pRg st="2" end="2"/>
                                            </p:txEl>
                                          </p:spTgt>
                                        </p:tgtEl>
                                        <p:attrNameLst>
                                          <p:attrName>style.visibility</p:attrName>
                                        </p:attrNameLst>
                                      </p:cBhvr>
                                      <p:to>
                                        <p:strVal val="visible"/>
                                      </p:to>
                                    </p:set>
                                    <p:animEffect transition="in" filter="fade">
                                      <p:cBhvr>
                                        <p:cTn id="152" dur="500"/>
                                        <p:tgtEl>
                                          <p:spTgt spid="25">
                                            <p:txEl>
                                              <p:pRg st="2" end="2"/>
                                            </p:txEl>
                                          </p:spTgt>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fade">
                                      <p:cBhvr>
                                        <p:cTn id="157" dur="500"/>
                                        <p:tgtEl>
                                          <p:spTgt spid="10"/>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xit" presetSubtype="0" fill="hold" nodeType="clickEffect">
                                  <p:stCondLst>
                                    <p:cond delay="0"/>
                                  </p:stCondLst>
                                  <p:childTnLst>
                                    <p:animEffect transition="out" filter="fade">
                                      <p:cBhvr>
                                        <p:cTn id="161" dur="500"/>
                                        <p:tgtEl>
                                          <p:spTgt spid="10"/>
                                        </p:tgtEl>
                                      </p:cBhvr>
                                    </p:animEffect>
                                    <p:set>
                                      <p:cBhvr>
                                        <p:cTn id="162" dur="1" fill="hold">
                                          <p:stCondLst>
                                            <p:cond delay="499"/>
                                          </p:stCondLst>
                                        </p:cTn>
                                        <p:tgtEl>
                                          <p:spTgt spid="10"/>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nodeType="clickEffect">
                                  <p:stCondLst>
                                    <p:cond delay="0"/>
                                  </p:stCondLst>
                                  <p:childTnLst>
                                    <p:set>
                                      <p:cBhvr>
                                        <p:cTn id="166" dur="1" fill="hold">
                                          <p:stCondLst>
                                            <p:cond delay="0"/>
                                          </p:stCondLst>
                                        </p:cTn>
                                        <p:tgtEl>
                                          <p:spTgt spid="15"/>
                                        </p:tgtEl>
                                        <p:attrNameLst>
                                          <p:attrName>style.visibility</p:attrName>
                                        </p:attrNameLst>
                                      </p:cBhvr>
                                      <p:to>
                                        <p:strVal val="visible"/>
                                      </p:to>
                                    </p:set>
                                    <p:animEffect transition="in" filter="fade">
                                      <p:cBhvr>
                                        <p:cTn id="167" dur="500"/>
                                        <p:tgtEl>
                                          <p:spTgt spid="1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12"/>
                                        </p:tgtEl>
                                        <p:attrNameLst>
                                          <p:attrName>style.visibility</p:attrName>
                                        </p:attrNameLst>
                                      </p:cBhvr>
                                      <p:to>
                                        <p:strVal val="visible"/>
                                      </p:to>
                                    </p:set>
                                    <p:animEffect transition="in" filter="fade">
                                      <p:cBhvr>
                                        <p:cTn id="172" dur="500"/>
                                        <p:tgtEl>
                                          <p:spTgt spid="1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xit" presetSubtype="0" fill="hold" nodeType="clickEffect">
                                  <p:stCondLst>
                                    <p:cond delay="0"/>
                                  </p:stCondLst>
                                  <p:childTnLst>
                                    <p:animEffect transition="out" filter="fade">
                                      <p:cBhvr>
                                        <p:cTn id="176" dur="500"/>
                                        <p:tgtEl>
                                          <p:spTgt spid="12"/>
                                        </p:tgtEl>
                                      </p:cBhvr>
                                    </p:animEffect>
                                    <p:set>
                                      <p:cBhvr>
                                        <p:cTn id="177" dur="1" fill="hold">
                                          <p:stCondLst>
                                            <p:cond delay="499"/>
                                          </p:stCondLst>
                                        </p:cTn>
                                        <p:tgtEl>
                                          <p:spTgt spid="12"/>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5">
                                            <p:bg/>
                                          </p:spTgt>
                                        </p:tgtEl>
                                        <p:attrNameLst>
                                          <p:attrName>style.visibility</p:attrName>
                                        </p:attrNameLst>
                                      </p:cBhvr>
                                      <p:to>
                                        <p:strVal val="visible"/>
                                      </p:to>
                                    </p:set>
                                    <p:animEffect transition="in" filter="fade">
                                      <p:cBhvr>
                                        <p:cTn id="182" dur="500"/>
                                        <p:tgtEl>
                                          <p:spTgt spid="45">
                                            <p:bg/>
                                          </p:spTgt>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5">
                                            <p:txEl>
                                              <p:pRg st="0" end="0"/>
                                            </p:txEl>
                                          </p:spTgt>
                                        </p:tgtEl>
                                        <p:attrNameLst>
                                          <p:attrName>style.visibility</p:attrName>
                                        </p:attrNameLst>
                                      </p:cBhvr>
                                      <p:to>
                                        <p:strVal val="visible"/>
                                      </p:to>
                                    </p:set>
                                    <p:animEffect transition="in" filter="fade">
                                      <p:cBhvr>
                                        <p:cTn id="185" dur="500"/>
                                        <p:tgtEl>
                                          <p:spTgt spid="45">
                                            <p:txEl>
                                              <p:pRg st="0" end="0"/>
                                            </p:txEl>
                                          </p:spTgt>
                                        </p:tgtEl>
                                      </p:cBhvr>
                                    </p:animEffect>
                                  </p:childTnLst>
                                </p:cTn>
                              </p:par>
                              <p:par>
                                <p:cTn id="186" presetID="10" presetClass="entr" presetSubtype="0"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animBg="1"/>
      <p:bldP spid="21" grpId="0" build="p" animBg="1"/>
      <p:bldP spid="24" grpId="0" build="p" animBg="1"/>
      <p:bldP spid="25" grpId="0" build="p" animBg="1"/>
      <p:bldP spid="4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4"/>
          <p:cNvSpPr>
            <a:spLocks noChangeArrowheads="1"/>
          </p:cNvSpPr>
          <p:nvPr/>
        </p:nvSpPr>
        <p:spPr bwMode="auto">
          <a:xfrm>
            <a:off x="685800" y="53975"/>
            <a:ext cx="7772400" cy="71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b="1" baseline="0" dirty="0">
                <a:latin typeface="Tahoma" pitchFamily="34" charset="0"/>
                <a:ea typeface="+mn-ea"/>
              </a:rPr>
              <a:t>WHY</a:t>
            </a:r>
          </a:p>
        </p:txBody>
      </p:sp>
      <p:sp>
        <p:nvSpPr>
          <p:cNvPr id="3076"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C012F96-285A-4131-AB17-5B519188C4FF}" type="slidenum">
              <a:rPr lang="x-none" altLang="en-US" sz="1200" baseline="0" smtClean="0">
                <a:latin typeface="Arial" pitchFamily="34" charset="0"/>
              </a:rPr>
              <a:pPr eaLnBrk="1" hangingPunct="1">
                <a:spcBef>
                  <a:spcPct val="0"/>
                </a:spcBef>
                <a:buFontTx/>
                <a:buNone/>
              </a:pPr>
              <a:t>2</a:t>
            </a:fld>
            <a:endParaRPr lang="zh-CN" altLang="en-US" sz="1200" baseline="0" smtClean="0">
              <a:latin typeface="Arial" pitchFamily="34" charset="0"/>
            </a:endParaRPr>
          </a:p>
        </p:txBody>
      </p:sp>
      <p:sp>
        <p:nvSpPr>
          <p:cNvPr id="3077" name="TextBox 1"/>
          <p:cNvSpPr txBox="1">
            <a:spLocks noChangeArrowheads="1"/>
          </p:cNvSpPr>
          <p:nvPr/>
        </p:nvSpPr>
        <p:spPr bwMode="auto">
          <a:xfrm>
            <a:off x="467543" y="836712"/>
            <a:ext cx="8006531" cy="166199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Calibri" pitchFamily="34" charset="0"/>
              <a:buAutoNum type="arabicPeriod"/>
            </a:pPr>
            <a:r>
              <a:rPr lang="en-US" altLang="en-US" sz="1700" baseline="0" dirty="0">
                <a:latin typeface="Tahoma" pitchFamily="34" charset="0"/>
                <a:cs typeface="Tahoma" pitchFamily="34" charset="0"/>
              </a:rPr>
              <a:t>Head-related transfer functions (HRTFs) </a:t>
            </a:r>
            <a:r>
              <a:rPr lang="en-US" altLang="en-US" sz="1700" baseline="0" dirty="0" smtClean="0">
                <a:latin typeface="Tahoma" pitchFamily="34" charset="0"/>
                <a:cs typeface="Tahoma" pitchFamily="34" charset="0"/>
              </a:rPr>
              <a:t>contain sound localization cues and are commonly used in 3D audio reproduction;</a:t>
            </a:r>
          </a:p>
          <a:p>
            <a:pPr eaLnBrk="1" hangingPunct="1">
              <a:spcBef>
                <a:spcPct val="0"/>
              </a:spcBef>
              <a:buFont typeface="Calibri" pitchFamily="34" charset="0"/>
              <a:buAutoNum type="arabicPeriod"/>
            </a:pPr>
            <a:r>
              <a:rPr lang="en-US" altLang="en-US" sz="1700" baseline="0" dirty="0" smtClean="0">
                <a:latin typeface="Tahoma" pitchFamily="34" charset="0"/>
                <a:cs typeface="Tahoma" pitchFamily="34" charset="0"/>
              </a:rPr>
              <a:t>HRTFs </a:t>
            </a:r>
            <a:r>
              <a:rPr lang="en-US" altLang="en-US" sz="1700" baseline="0" dirty="0">
                <a:latin typeface="Tahoma" pitchFamily="34" charset="0"/>
                <a:cs typeface="Tahoma" pitchFamily="34" charset="0"/>
              </a:rPr>
              <a:t>are highly </a:t>
            </a:r>
            <a:r>
              <a:rPr lang="en-US" altLang="en-US" sz="1700" baseline="0" dirty="0" smtClean="0">
                <a:latin typeface="Tahoma" pitchFamily="34" charset="0"/>
                <a:cs typeface="Tahoma" pitchFamily="34" charset="0"/>
              </a:rPr>
              <a:t>individualized;</a:t>
            </a:r>
            <a:endParaRPr lang="en-US" altLang="en-US" sz="1700" baseline="0" dirty="0">
              <a:latin typeface="Tahoma" pitchFamily="34" charset="0"/>
              <a:cs typeface="Tahoma" pitchFamily="34" charset="0"/>
            </a:endParaRPr>
          </a:p>
          <a:p>
            <a:pPr eaLnBrk="1" hangingPunct="1">
              <a:spcBef>
                <a:spcPct val="0"/>
              </a:spcBef>
              <a:buFont typeface="Calibri" pitchFamily="34" charset="0"/>
              <a:buAutoNum type="arabicPeriod"/>
            </a:pPr>
            <a:r>
              <a:rPr lang="en-US" altLang="en-US" sz="1700" baseline="0" dirty="0">
                <a:latin typeface="Tahoma" pitchFamily="34" charset="0"/>
                <a:cs typeface="Tahoma" pitchFamily="34" charset="0"/>
              </a:rPr>
              <a:t>HRTFs are closely related to </a:t>
            </a:r>
            <a:endParaRPr lang="en-US" altLang="en-US" sz="1700" baseline="0" dirty="0" smtClean="0">
              <a:latin typeface="Tahoma" pitchFamily="34" charset="0"/>
              <a:cs typeface="Tahoma" pitchFamily="34" charset="0"/>
            </a:endParaRPr>
          </a:p>
          <a:p>
            <a:pPr marL="0" indent="0" eaLnBrk="1" hangingPunct="1">
              <a:spcBef>
                <a:spcPct val="0"/>
              </a:spcBef>
              <a:buNone/>
            </a:pPr>
            <a:r>
              <a:rPr lang="en-US" altLang="en-US" sz="1700" baseline="0" dirty="0">
                <a:latin typeface="Tahoma" pitchFamily="34" charset="0"/>
                <a:cs typeface="Tahoma" pitchFamily="34" charset="0"/>
              </a:rPr>
              <a:t> </a:t>
            </a:r>
            <a:r>
              <a:rPr lang="en-US" altLang="en-US" sz="1700" baseline="0" dirty="0" smtClean="0">
                <a:latin typeface="Tahoma" pitchFamily="34" charset="0"/>
                <a:cs typeface="Tahoma" pitchFamily="34" charset="0"/>
              </a:rPr>
              <a:t>     Anthropometry </a:t>
            </a:r>
            <a:r>
              <a:rPr lang="en-US" altLang="en-US" sz="1700" baseline="0" dirty="0">
                <a:latin typeface="Tahoma" pitchFamily="34" charset="0"/>
                <a:cs typeface="Tahoma" pitchFamily="34" charset="0"/>
              </a:rPr>
              <a:t>(torso, head, pinna);</a:t>
            </a:r>
          </a:p>
          <a:p>
            <a:pPr marL="0" indent="0" eaLnBrk="1" hangingPunct="1">
              <a:spcBef>
                <a:spcPct val="0"/>
              </a:spcBef>
              <a:buNone/>
            </a:pPr>
            <a:r>
              <a:rPr lang="en-US" altLang="en-US" sz="1700" baseline="0" dirty="0" smtClean="0">
                <a:latin typeface="Tahoma" pitchFamily="34" charset="0"/>
                <a:cs typeface="Tahoma" pitchFamily="34" charset="0"/>
              </a:rPr>
              <a:t>4.  Anthropometry </a:t>
            </a:r>
            <a:r>
              <a:rPr lang="en-US" altLang="en-US" sz="1700" baseline="0" dirty="0">
                <a:latin typeface="Tahoma" pitchFamily="34" charset="0"/>
                <a:cs typeface="Tahoma" pitchFamily="34" charset="0"/>
              </a:rPr>
              <a:t>can be used for HRTF</a:t>
            </a:r>
            <a:r>
              <a:rPr lang="zh-CN" altLang="en-US" sz="1700" baseline="0" dirty="0">
                <a:latin typeface="Tahoma" pitchFamily="34" charset="0"/>
                <a:ea typeface="MS PGothic" pitchFamily="34" charset="-128"/>
                <a:cs typeface="Tahoma" pitchFamily="34" charset="0"/>
              </a:rPr>
              <a:t> </a:t>
            </a:r>
            <a:r>
              <a:rPr lang="en-US" altLang="zh-CN" sz="1700" baseline="0" dirty="0">
                <a:latin typeface="Tahoma" pitchFamily="34" charset="0"/>
                <a:cs typeface="Tahoma" pitchFamily="34" charset="0"/>
              </a:rPr>
              <a:t>individualization.</a:t>
            </a:r>
            <a:endParaRPr lang="en-US" altLang="en-US" sz="1700" baseline="0" dirty="0">
              <a:latin typeface="Tahoma" pitchFamily="34" charset="0"/>
              <a:cs typeface="Tahoma" pitchFamily="34" charset="0"/>
            </a:endParaRPr>
          </a:p>
        </p:txBody>
      </p:sp>
      <p:sp>
        <p:nvSpPr>
          <p:cNvPr id="3" name="Rectangle 2"/>
          <p:cNvSpPr/>
          <p:nvPr/>
        </p:nvSpPr>
        <p:spPr>
          <a:xfrm>
            <a:off x="3203575" y="3219871"/>
            <a:ext cx="272415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t>Individualization</a:t>
            </a:r>
          </a:p>
        </p:txBody>
      </p:sp>
      <p:cxnSp>
        <p:nvCxnSpPr>
          <p:cNvPr id="5" name="Straight Arrow Connector 4"/>
          <p:cNvCxnSpPr>
            <a:endCxn id="3" idx="1"/>
          </p:cNvCxnSpPr>
          <p:nvPr/>
        </p:nvCxnSpPr>
        <p:spPr>
          <a:xfrm>
            <a:off x="2484438" y="3759621"/>
            <a:ext cx="719137"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557213" y="3435771"/>
            <a:ext cx="2087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Tahoma" pitchFamily="34" charset="0"/>
                <a:ea typeface="宋体" pitchFamily="2" charset="-122"/>
                <a:cs typeface="Tahoma" pitchFamily="34" charset="0"/>
              </a:rPr>
              <a:t>Anthropometry </a:t>
            </a:r>
          </a:p>
          <a:p>
            <a:pPr algn="ctr" eaLnBrk="1" hangingPunct="1">
              <a:spcBef>
                <a:spcPct val="0"/>
              </a:spcBef>
              <a:buFontTx/>
              <a:buNone/>
            </a:pPr>
            <a:r>
              <a:rPr lang="en-US" altLang="zh-CN" sz="1800" baseline="0">
                <a:latin typeface="Tahoma" pitchFamily="34" charset="0"/>
                <a:ea typeface="宋体" pitchFamily="2" charset="-122"/>
                <a:cs typeface="Tahoma" pitchFamily="34" charset="0"/>
              </a:rPr>
              <a:t>of a new person</a:t>
            </a:r>
            <a:endParaRPr lang="en-US" altLang="en-US" sz="1800" baseline="0">
              <a:latin typeface="Tahoma" pitchFamily="34" charset="0"/>
              <a:cs typeface="Tahoma" pitchFamily="34" charset="0"/>
            </a:endParaRPr>
          </a:p>
        </p:txBody>
      </p:sp>
      <p:cxnSp>
        <p:nvCxnSpPr>
          <p:cNvPr id="21" name="Straight Arrow Connector 20"/>
          <p:cNvCxnSpPr>
            <a:stCxn id="3" idx="3"/>
          </p:cNvCxnSpPr>
          <p:nvPr/>
        </p:nvCxnSpPr>
        <p:spPr>
          <a:xfrm flipV="1">
            <a:off x="5927725" y="3759621"/>
            <a:ext cx="660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6588125" y="3435771"/>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dirty="0">
                <a:latin typeface="Tahoma" pitchFamily="34" charset="0"/>
                <a:ea typeface="宋体" pitchFamily="2" charset="-122"/>
                <a:cs typeface="Tahoma" pitchFamily="34" charset="0"/>
              </a:rPr>
              <a:t>HRTF of the </a:t>
            </a:r>
          </a:p>
          <a:p>
            <a:pPr algn="ctr" eaLnBrk="1" hangingPunct="1">
              <a:spcBef>
                <a:spcPct val="0"/>
              </a:spcBef>
              <a:buFontTx/>
              <a:buNone/>
            </a:pPr>
            <a:r>
              <a:rPr lang="en-US" altLang="zh-CN" sz="1800" baseline="0" dirty="0">
                <a:latin typeface="Tahoma" pitchFamily="34" charset="0"/>
                <a:ea typeface="宋体" pitchFamily="2" charset="-122"/>
                <a:cs typeface="Tahoma" pitchFamily="34" charset="0"/>
              </a:rPr>
              <a:t>new </a:t>
            </a:r>
            <a:r>
              <a:rPr lang="en-US" altLang="zh-CN" sz="1800" baseline="0" dirty="0" smtClean="0">
                <a:latin typeface="Tahoma" pitchFamily="34" charset="0"/>
                <a:ea typeface="宋体" pitchFamily="2" charset="-122"/>
                <a:cs typeface="Tahoma" pitchFamily="34" charset="0"/>
              </a:rPr>
              <a:t>person</a:t>
            </a:r>
            <a:r>
              <a:rPr lang="en-US" altLang="zh-CN" sz="1800" baseline="0" dirty="0" smtClean="0">
                <a:solidFill>
                  <a:srgbClr val="FF0000"/>
                </a:solidFill>
                <a:latin typeface="Tahoma" pitchFamily="34" charset="0"/>
                <a:ea typeface="宋体" pitchFamily="2" charset="-122"/>
                <a:cs typeface="Tahoma" pitchFamily="34" charset="0"/>
              </a:rPr>
              <a:t>?</a:t>
            </a:r>
            <a:endParaRPr lang="en-US" altLang="en-US" sz="1800" baseline="0" dirty="0">
              <a:solidFill>
                <a:srgbClr val="FF0000"/>
              </a:solidFill>
              <a:latin typeface="Tahoma" pitchFamily="34" charset="0"/>
              <a:cs typeface="Tahoma" pitchFamily="34" charset="0"/>
            </a:endParaRPr>
          </a:p>
        </p:txBody>
      </p:sp>
      <p:cxnSp>
        <p:nvCxnSpPr>
          <p:cNvPr id="25" name="Straight Arrow Connector 24"/>
          <p:cNvCxnSpPr>
            <a:endCxn id="3" idx="0"/>
          </p:cNvCxnSpPr>
          <p:nvPr/>
        </p:nvCxnSpPr>
        <p:spPr>
          <a:xfrm>
            <a:off x="4565650" y="2749971"/>
            <a:ext cx="0" cy="469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3144838" y="2447330"/>
            <a:ext cx="3011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dirty="0">
                <a:latin typeface="Tahoma" pitchFamily="34" charset="0"/>
                <a:ea typeface="宋体" pitchFamily="2" charset="-122"/>
                <a:cs typeface="Tahoma" pitchFamily="34" charset="0"/>
              </a:rPr>
              <a:t>Anthropometry database</a:t>
            </a:r>
            <a:endParaRPr lang="en-US" altLang="en-US" sz="1800" baseline="0" dirty="0">
              <a:latin typeface="Tahoma" pitchFamily="34" charset="0"/>
              <a:cs typeface="Tahoma" pitchFamily="34" charset="0"/>
            </a:endParaRPr>
          </a:p>
        </p:txBody>
      </p:sp>
      <p:cxnSp>
        <p:nvCxnSpPr>
          <p:cNvPr id="29" name="Straight Arrow Connector 28"/>
          <p:cNvCxnSpPr>
            <a:endCxn id="3" idx="2"/>
          </p:cNvCxnSpPr>
          <p:nvPr/>
        </p:nvCxnSpPr>
        <p:spPr>
          <a:xfrm flipV="1">
            <a:off x="4565650" y="4299371"/>
            <a:ext cx="0" cy="431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3492500" y="4715296"/>
            <a:ext cx="2290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Tahoma" pitchFamily="34" charset="0"/>
                <a:ea typeface="宋体" pitchFamily="2" charset="-122"/>
                <a:cs typeface="Tahoma" pitchFamily="34" charset="0"/>
              </a:rPr>
              <a:t>HRTF database</a:t>
            </a:r>
            <a:endParaRPr lang="en-US" altLang="en-US" sz="1800" baseline="0">
              <a:latin typeface="Tahoma" pitchFamily="34" charset="0"/>
              <a:cs typeface="Tahoma" pitchFamily="34" charset="0"/>
            </a:endParaRPr>
          </a:p>
        </p:txBody>
      </p:sp>
      <p:sp>
        <p:nvSpPr>
          <p:cNvPr id="48" name="TextBox 1"/>
          <p:cNvSpPr txBox="1">
            <a:spLocks noChangeArrowheads="1"/>
          </p:cNvSpPr>
          <p:nvPr/>
        </p:nvSpPr>
        <p:spPr bwMode="auto">
          <a:xfrm>
            <a:off x="557213" y="5154613"/>
            <a:ext cx="7916862" cy="1477962"/>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800" baseline="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this paper, we aim to answer: </a:t>
            </a:r>
          </a:p>
          <a:p>
            <a:pPr marL="342900" indent="-342900" eaLnBrk="1" hangingPunct="1">
              <a:buFont typeface="+mj-lt"/>
              <a:buAutoNum type="arabicPeriod"/>
              <a:defRPr/>
            </a:pPr>
            <a:r>
              <a:rPr lang="en-US" altLang="en-US" sz="1800" baseline="0" dirty="0" smtClean="0">
                <a:latin typeface="Tahoma" panose="020B0604030504040204" pitchFamily="34" charset="0"/>
                <a:ea typeface="Tahoma" panose="020B0604030504040204" pitchFamily="34" charset="0"/>
                <a:cs typeface="Tahoma" panose="020B0604030504040204" pitchFamily="34" charset="0"/>
              </a:rPr>
              <a:t>Whether the preprocessing and postprocessing methods affect the performance of HRTF</a:t>
            </a:r>
            <a:r>
              <a:rPr lang="zh-CN" altLang="en-US" sz="1800" baseline="0" dirty="0">
                <a:latin typeface="Tahoma" panose="020B0604030504040204" pitchFamily="34" charset="0"/>
                <a:cs typeface="Tahoma" panose="020B0604030504040204" pitchFamily="34" charset="0"/>
              </a:rPr>
              <a:t> </a:t>
            </a:r>
            <a:r>
              <a:rPr lang="en-US" altLang="zh-CN" sz="1800" baseline="0" dirty="0" smtClean="0">
                <a:latin typeface="Tahoma" panose="020B0604030504040204" pitchFamily="34" charset="0"/>
                <a:ea typeface="Tahoma" panose="020B0604030504040204" pitchFamily="34" charset="0"/>
                <a:cs typeface="Tahoma" panose="020B0604030504040204" pitchFamily="34" charset="0"/>
              </a:rPr>
              <a:t>individualization?</a:t>
            </a:r>
          </a:p>
          <a:p>
            <a:pPr marL="342900" indent="-342900" eaLnBrk="1" hangingPunct="1">
              <a:buFont typeface="+mj-lt"/>
              <a:buAutoNum type="arabicPeriod"/>
              <a:defRPr/>
            </a:pPr>
            <a:r>
              <a:rPr lang="en-US" altLang="zh-CN" sz="1800" baseline="0" dirty="0" smtClean="0">
                <a:latin typeface="Tahoma" panose="020B0604030504040204" pitchFamily="34" charset="0"/>
                <a:ea typeface="Tahoma" panose="020B0604030504040204" pitchFamily="34" charset="0"/>
                <a:cs typeface="Tahoma" panose="020B0604030504040204" pitchFamily="34" charset="0"/>
              </a:rPr>
              <a:t>If so, what is the best preprocessing and postprocessing combination?</a:t>
            </a:r>
          </a:p>
          <a:p>
            <a:pPr marL="342900" indent="-342900" eaLnBrk="1" hangingPunct="1">
              <a:buFont typeface="+mj-lt"/>
              <a:buAutoNum type="arabicPeriod"/>
              <a:defRPr/>
            </a:pPr>
            <a:r>
              <a:rPr lang="en-US" altLang="zh-CN" sz="1800" baseline="0" dirty="0" smtClean="0">
                <a:latin typeface="Tahoma" panose="020B0604030504040204" pitchFamily="34" charset="0"/>
                <a:ea typeface="Tahoma" panose="020B0604030504040204" pitchFamily="34" charset="0"/>
                <a:cs typeface="Tahoma" panose="020B0604030504040204" pitchFamily="34" charset="0"/>
              </a:rPr>
              <a:t>And, how good is it?</a:t>
            </a:r>
          </a:p>
        </p:txBody>
      </p:sp>
      <p:cxnSp>
        <p:nvCxnSpPr>
          <p:cNvPr id="17" name="Straight Arrow Connector 16"/>
          <p:cNvCxnSpPr/>
          <p:nvPr/>
        </p:nvCxnSpPr>
        <p:spPr>
          <a:xfrm>
            <a:off x="4565650" y="2745209"/>
            <a:ext cx="0" cy="469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65650" y="4299371"/>
            <a:ext cx="0" cy="431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4438" y="3756446"/>
            <a:ext cx="71913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597" descr="http://www.frontiersin.org/files/Articles/98671/fnins-08-00237-HTML/image_m/fnins-08-00237-g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6376" y="1412776"/>
            <a:ext cx="1374016" cy="10305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a:spLocks noChangeArrowheads="1"/>
          </p:cNvSpPr>
          <p:nvPr/>
        </p:nvSpPr>
        <p:spPr bwMode="auto">
          <a:xfrm>
            <a:off x="8100392" y="1844824"/>
            <a:ext cx="908672" cy="600164"/>
          </a:xfrm>
          <a:prstGeom prst="rect">
            <a:avLst/>
          </a:prstGeom>
          <a:solidFill>
            <a:srgbClr val="FFFF99"/>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100" baseline="0" dirty="0" smtClean="0">
                <a:latin typeface="Tahoma" pitchFamily="34" charset="0"/>
                <a:ea typeface="宋体" pitchFamily="2" charset="-122"/>
                <a:cs typeface="Tahoma" pitchFamily="34" charset="0"/>
              </a:rPr>
              <a:t>Diagram courtesy </a:t>
            </a:r>
            <a:r>
              <a:rPr lang="en-US" altLang="zh-CN" sz="1100" baseline="0" dirty="0" err="1" smtClean="0">
                <a:latin typeface="Tahoma" pitchFamily="34" charset="0"/>
                <a:ea typeface="宋体" pitchFamily="2" charset="-122"/>
                <a:cs typeface="Tahoma" pitchFamily="34" charset="0"/>
              </a:rPr>
              <a:t>Carlile</a:t>
            </a:r>
            <a:r>
              <a:rPr lang="en-US" altLang="zh-CN" sz="1100" baseline="0" dirty="0" smtClean="0">
                <a:latin typeface="Tahoma" pitchFamily="34" charset="0"/>
                <a:ea typeface="宋体" pitchFamily="2" charset="-122"/>
                <a:cs typeface="Tahoma" pitchFamily="34" charset="0"/>
              </a:rPr>
              <a:t> [31]</a:t>
            </a:r>
            <a:endParaRPr lang="en-US" altLang="en-US" sz="1100" baseline="0" dirty="0">
              <a:solidFill>
                <a:srgbClr val="FF0000"/>
              </a:solidFill>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bg/>
                                          </p:spTgt>
                                        </p:tgtEl>
                                        <p:attrNameLst>
                                          <p:attrName>style.visibility</p:attrName>
                                        </p:attrNameLst>
                                      </p:cBhvr>
                                      <p:to>
                                        <p:strVal val="visible"/>
                                      </p:to>
                                    </p:set>
                                    <p:animEffect transition="in" filter="fade">
                                      <p:cBhvr>
                                        <p:cTn id="7" dur="500"/>
                                        <p:tgtEl>
                                          <p:spTgt spid="307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7">
                                            <p:txEl>
                                              <p:pRg st="1" end="1"/>
                                            </p:txEl>
                                          </p:spTgt>
                                        </p:tgtEl>
                                        <p:attrNameLst>
                                          <p:attrName>style.visibility</p:attrName>
                                        </p:attrNameLst>
                                      </p:cBhvr>
                                      <p:to>
                                        <p:strVal val="visible"/>
                                      </p:to>
                                    </p:set>
                                    <p:animEffect transition="in" filter="fade">
                                      <p:cBhvr>
                                        <p:cTn id="12" dur="500"/>
                                        <p:tgtEl>
                                          <p:spTgt spid="30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7">
                                            <p:txEl>
                                              <p:pRg st="2" end="2"/>
                                            </p:txEl>
                                          </p:spTgt>
                                        </p:tgtEl>
                                        <p:attrNameLst>
                                          <p:attrName>style.visibility</p:attrName>
                                        </p:attrNameLst>
                                      </p:cBhvr>
                                      <p:to>
                                        <p:strVal val="visible"/>
                                      </p:to>
                                    </p:set>
                                    <p:animEffect transition="in" filter="fade">
                                      <p:cBhvr>
                                        <p:cTn id="17" dur="500"/>
                                        <p:tgtEl>
                                          <p:spTgt spid="307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7">
                                            <p:txEl>
                                              <p:pRg st="3" end="3"/>
                                            </p:txEl>
                                          </p:spTgt>
                                        </p:tgtEl>
                                        <p:attrNameLst>
                                          <p:attrName>style.visibility</p:attrName>
                                        </p:attrNameLst>
                                      </p:cBhvr>
                                      <p:to>
                                        <p:strVal val="visible"/>
                                      </p:to>
                                    </p:set>
                                    <p:animEffect transition="in" filter="fade">
                                      <p:cBhvr>
                                        <p:cTn id="20" dur="500"/>
                                        <p:tgtEl>
                                          <p:spTgt spid="307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7">
                                            <p:txEl>
                                              <p:pRg st="4" end="4"/>
                                            </p:txEl>
                                          </p:spTgt>
                                        </p:tgtEl>
                                        <p:attrNameLst>
                                          <p:attrName>style.visibility</p:attrName>
                                        </p:attrNameLst>
                                      </p:cBhvr>
                                      <p:to>
                                        <p:strVal val="visible"/>
                                      </p:to>
                                    </p:set>
                                    <p:animEffect transition="in" filter="fade">
                                      <p:cBhvr>
                                        <p:cTn id="32" dur="500"/>
                                        <p:tgtEl>
                                          <p:spTgt spid="307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nodeType="afterGroup">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nodeType="afterGroup">
                            <p:stCondLst>
                              <p:cond delay="0"/>
                            </p:stCondLst>
                            <p:childTnLst>
                              <p:par>
                                <p:cTn id="60" presetID="1" presetClass="entr" presetSubtype="0" fill="hold" nodeType="afterEffect">
                                  <p:stCondLst>
                                    <p:cond delay="600"/>
                                  </p:stCondLst>
                                  <p:childTnLst>
                                    <p:set>
                                      <p:cBhvr>
                                        <p:cTn id="61" dur="1" fill="hold">
                                          <p:stCondLst>
                                            <p:cond delay="0"/>
                                          </p:stCondLst>
                                        </p:cTn>
                                        <p:tgtEl>
                                          <p:spTgt spid="25"/>
                                        </p:tgtEl>
                                        <p:attrNameLst>
                                          <p:attrName>style.visibility</p:attrName>
                                        </p:attrNameLst>
                                      </p:cBhvr>
                                      <p:to>
                                        <p:strVal val="visible"/>
                                      </p:to>
                                    </p:set>
                                  </p:childTnLst>
                                </p:cTn>
                              </p:par>
                            </p:childTnLst>
                          </p:cTn>
                        </p:par>
                        <p:par>
                          <p:cTn id="62" fill="hold" nodeType="afterGroup">
                            <p:stCondLst>
                              <p:cond delay="600"/>
                            </p:stCondLst>
                            <p:childTnLst>
                              <p:par>
                                <p:cTn id="63" presetID="10" presetClass="entr" presetSubtype="0" fill="hold" grpId="0" nodeType="afterEffect">
                                  <p:stCondLst>
                                    <p:cond delay="40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nodeType="afterGroup">
                            <p:stCondLst>
                              <p:cond delay="15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par>
                          <p:cTn id="74" fill="hold" nodeType="afterGroup">
                            <p:stCondLst>
                              <p:cond delay="0"/>
                            </p:stCondLst>
                            <p:childTnLst>
                              <p:par>
                                <p:cTn id="75" presetID="10" presetClass="entr" presetSubtype="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xit" presetSubtype="0" fill="hold"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8">
                                            <p:bg/>
                                          </p:spTgt>
                                        </p:tgtEl>
                                        <p:attrNameLst>
                                          <p:attrName>style.visibility</p:attrName>
                                        </p:attrNameLst>
                                      </p:cBhvr>
                                      <p:to>
                                        <p:strVal val="visible"/>
                                      </p:to>
                                    </p:set>
                                    <p:animEffect transition="in" filter="fade">
                                      <p:cBhvr>
                                        <p:cTn id="93" dur="500"/>
                                        <p:tgtEl>
                                          <p:spTgt spid="48">
                                            <p:bg/>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xEl>
                                              <p:pRg st="0" end="0"/>
                                            </p:txEl>
                                          </p:spTgt>
                                        </p:tgtEl>
                                        <p:attrNameLst>
                                          <p:attrName>style.visibility</p:attrName>
                                        </p:attrNameLst>
                                      </p:cBhvr>
                                      <p:to>
                                        <p:strVal val="visible"/>
                                      </p:to>
                                    </p:set>
                                    <p:animEffect transition="in" filter="fade">
                                      <p:cBhvr>
                                        <p:cTn id="96" dur="500"/>
                                        <p:tgtEl>
                                          <p:spTgt spid="48">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xEl>
                                              <p:pRg st="1" end="1"/>
                                            </p:txEl>
                                          </p:spTgt>
                                        </p:tgtEl>
                                        <p:attrNameLst>
                                          <p:attrName>style.visibility</p:attrName>
                                        </p:attrNameLst>
                                      </p:cBhvr>
                                      <p:to>
                                        <p:strVal val="visible"/>
                                      </p:to>
                                    </p:set>
                                    <p:animEffect transition="in" filter="fade">
                                      <p:cBhvr>
                                        <p:cTn id="101" dur="500"/>
                                        <p:tgtEl>
                                          <p:spTgt spid="48">
                                            <p:txEl>
                                              <p:pRg st="1" end="1"/>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8">
                                            <p:txEl>
                                              <p:pRg st="2" end="2"/>
                                            </p:txEl>
                                          </p:spTgt>
                                        </p:tgtEl>
                                        <p:attrNameLst>
                                          <p:attrName>style.visibility</p:attrName>
                                        </p:attrNameLst>
                                      </p:cBhvr>
                                      <p:to>
                                        <p:strVal val="visible"/>
                                      </p:to>
                                    </p:set>
                                    <p:animEffect transition="in" filter="fade">
                                      <p:cBhvr>
                                        <p:cTn id="106" dur="500"/>
                                        <p:tgtEl>
                                          <p:spTgt spid="48">
                                            <p:txEl>
                                              <p:pRg st="2" end="2"/>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8">
                                            <p:txEl>
                                              <p:pRg st="3" end="3"/>
                                            </p:txEl>
                                          </p:spTgt>
                                        </p:tgtEl>
                                        <p:attrNameLst>
                                          <p:attrName>style.visibility</p:attrName>
                                        </p:attrNameLst>
                                      </p:cBhvr>
                                      <p:to>
                                        <p:strVal val="visible"/>
                                      </p:to>
                                    </p:set>
                                    <p:animEffect transition="in" filter="fade">
                                      <p:cBhvr>
                                        <p:cTn id="111"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uiExpand="1" build="p" animBg="1"/>
      <p:bldP spid="3" grpId="0" animBg="1"/>
      <p:bldP spid="15" grpId="0"/>
      <p:bldP spid="22" grpId="0"/>
      <p:bldP spid="28" grpId="0"/>
      <p:bldP spid="33" grpId="0"/>
      <p:bldP spid="48" grpId="0" uiExpand="1" build="p"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85800" y="53975"/>
            <a:ext cx="7772400" cy="71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baseline="0" dirty="0">
                <a:latin typeface="Tahoma" pitchFamily="34" charset="0"/>
                <a:ea typeface="+mn-ea"/>
              </a:rPr>
              <a:t>CIPIC Anthropometric data (35 subjects)</a:t>
            </a:r>
          </a:p>
        </p:txBody>
      </p:sp>
      <p:sp>
        <p:nvSpPr>
          <p:cNvPr id="4100"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C2A0586F-DE5B-45D4-8184-9B4AD5F81201}" type="slidenum">
              <a:rPr lang="x-none" altLang="en-US" sz="1200" baseline="0" smtClean="0">
                <a:latin typeface="Arial" pitchFamily="34" charset="0"/>
              </a:rPr>
              <a:pPr eaLnBrk="1" hangingPunct="1">
                <a:spcBef>
                  <a:spcPct val="0"/>
                </a:spcBef>
                <a:buFontTx/>
                <a:buNone/>
              </a:pPr>
              <a:t>3</a:t>
            </a:fld>
            <a:endParaRPr lang="zh-CN" altLang="en-US" sz="1200" baseline="0" smtClean="0">
              <a:latin typeface="Arial" pitchFamily="34" charset="0"/>
            </a:endParaRPr>
          </a:p>
        </p:txBody>
      </p:sp>
      <p:sp>
        <p:nvSpPr>
          <p:cNvPr id="4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4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pic>
        <p:nvPicPr>
          <p:cNvPr id="410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882" y="992189"/>
            <a:ext cx="3107062" cy="272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502" y="3839370"/>
            <a:ext cx="3087434" cy="234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980728"/>
            <a:ext cx="3600400" cy="521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6323390"/>
            <a:ext cx="6336704" cy="461665"/>
          </a:xfrm>
          <a:prstGeom prst="rect">
            <a:avLst/>
          </a:prstGeom>
        </p:spPr>
        <p:txBody>
          <a:bodyPr wrap="square">
            <a:spAutoFit/>
          </a:bodyPr>
          <a:lstStyle/>
          <a:p>
            <a:r>
              <a:rPr lang="en-US" sz="1200" baseline="0" dirty="0"/>
              <a:t>V. R. </a:t>
            </a:r>
            <a:r>
              <a:rPr lang="en-US" sz="1200" baseline="0" dirty="0" err="1"/>
              <a:t>Algazi</a:t>
            </a:r>
            <a:r>
              <a:rPr lang="en-US" sz="1200" baseline="0" dirty="0"/>
              <a:t>, R. O. </a:t>
            </a:r>
            <a:r>
              <a:rPr lang="en-US" sz="1200" baseline="0" dirty="0" err="1"/>
              <a:t>Duda</a:t>
            </a:r>
            <a:r>
              <a:rPr lang="en-US" sz="1200" baseline="0" dirty="0"/>
              <a:t>, D. M. Thompson, and C. </a:t>
            </a:r>
            <a:r>
              <a:rPr lang="en-US" sz="1200" baseline="0" dirty="0" err="1"/>
              <a:t>Avendano</a:t>
            </a:r>
            <a:r>
              <a:rPr lang="en-US" sz="1200" baseline="0" dirty="0"/>
              <a:t>, “The CIPIC HRTF database,” in Proc. </a:t>
            </a:r>
            <a:r>
              <a:rPr lang="en-US" sz="1200" i="1" baseline="0" dirty="0"/>
              <a:t>IEEE WASPAA</a:t>
            </a:r>
            <a:r>
              <a:rPr lang="en-US" sz="1200" baseline="0" dirty="0"/>
              <a:t>, New </a:t>
            </a:r>
            <a:r>
              <a:rPr lang="en-US" sz="1200" baseline="0" dirty="0" err="1"/>
              <a:t>Paltz</a:t>
            </a:r>
            <a:r>
              <a:rPr lang="en-US" sz="1200" baseline="0" dirty="0"/>
              <a:t>, NY</a:t>
            </a:r>
            <a:r>
              <a:rPr lang="en-US" sz="1200" baseline="0" dirty="0" smtClean="0"/>
              <a:t>, </a:t>
            </a:r>
            <a:r>
              <a:rPr lang="en-US" sz="1200" baseline="0" dirty="0"/>
              <a:t>Oct. 2001.</a:t>
            </a:r>
          </a:p>
        </p:txBody>
      </p:sp>
      <p:sp>
        <p:nvSpPr>
          <p:cNvPr id="11"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Connector 3"/>
          <p:cNvCxnSpPr/>
          <p:nvPr/>
        </p:nvCxnSpPr>
        <p:spPr>
          <a:xfrm>
            <a:off x="251520" y="6323390"/>
            <a:ext cx="7092280"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 y="152401"/>
            <a:ext cx="7772400"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Methodology</a:t>
            </a:r>
          </a:p>
        </p:txBody>
      </p:sp>
      <p:sp>
        <p:nvSpPr>
          <p:cNvPr id="5123"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F79F73B9-BCE2-4921-9342-F4E8F896EDD0}" type="slidenum">
              <a:rPr lang="x-none" altLang="en-US" sz="1200" baseline="0" smtClean="0">
                <a:latin typeface="Arial" pitchFamily="34" charset="0"/>
              </a:rPr>
              <a:pPr eaLnBrk="1" hangingPunct="1">
                <a:spcBef>
                  <a:spcPct val="0"/>
                </a:spcBef>
                <a:buFontTx/>
                <a:buNone/>
              </a:pPr>
              <a:t>4</a:t>
            </a:fld>
            <a:endParaRPr lang="zh-CN" altLang="en-US" sz="1200" baseline="0" smtClean="0">
              <a:latin typeface="Arial" pitchFamily="34" charset="0"/>
            </a:endParaRPr>
          </a:p>
        </p:txBody>
      </p:sp>
      <p:grpSp>
        <p:nvGrpSpPr>
          <p:cNvPr id="3" name="Group 2"/>
          <p:cNvGrpSpPr>
            <a:grpSpLocks/>
          </p:cNvGrpSpPr>
          <p:nvPr/>
        </p:nvGrpSpPr>
        <p:grpSpPr bwMode="auto">
          <a:xfrm>
            <a:off x="1835696" y="2492896"/>
            <a:ext cx="4578350" cy="2730500"/>
            <a:chOff x="1794188" y="2426826"/>
            <a:chExt cx="4578012" cy="2730366"/>
          </a:xfrm>
        </p:grpSpPr>
        <p:sp>
          <p:nvSpPr>
            <p:cNvPr id="37" name="Rectangle 36"/>
            <p:cNvSpPr/>
            <p:nvPr/>
          </p:nvSpPr>
          <p:spPr>
            <a:xfrm>
              <a:off x="2868847" y="3382454"/>
              <a:ext cx="2341389" cy="863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aseline="0" dirty="0"/>
                <a:t>Individualization</a:t>
              </a:r>
              <a:endParaRPr lang="en-US" baseline="0" dirty="0"/>
            </a:p>
          </p:txBody>
        </p:sp>
        <p:cxnSp>
          <p:nvCxnSpPr>
            <p:cNvPr id="38" name="Straight Arrow Connector 37"/>
            <p:cNvCxnSpPr>
              <a:endCxn id="37" idx="1"/>
            </p:cNvCxnSpPr>
            <p:nvPr/>
          </p:nvCxnSpPr>
          <p:spPr>
            <a:xfrm>
              <a:off x="2308500" y="3814233"/>
              <a:ext cx="560347"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0" name="TextBox 38"/>
            <p:cNvSpPr txBox="1">
              <a:spLocks noChangeArrowheads="1"/>
            </p:cNvSpPr>
            <p:nvPr/>
          </p:nvSpPr>
          <p:spPr bwMode="auto">
            <a:xfrm>
              <a:off x="1794188" y="3633849"/>
              <a:ext cx="5141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A</a:t>
              </a:r>
              <a:r>
                <a:rPr lang="en-US" altLang="zh-CN" sz="1800">
                  <a:latin typeface="Arial" pitchFamily="34" charset="0"/>
                  <a:cs typeface="Arial" pitchFamily="34" charset="0"/>
                </a:rPr>
                <a:t>1</a:t>
              </a:r>
              <a:endParaRPr lang="en-US" altLang="en-US" sz="1800" baseline="0">
                <a:latin typeface="Arial" pitchFamily="34" charset="0"/>
                <a:cs typeface="Arial" pitchFamily="34" charset="0"/>
              </a:endParaRPr>
            </a:p>
          </p:txBody>
        </p:sp>
        <p:cxnSp>
          <p:nvCxnSpPr>
            <p:cNvPr id="40" name="Straight Arrow Connector 39"/>
            <p:cNvCxnSpPr>
              <a:stCxn id="37" idx="3"/>
              <a:endCxn id="5132" idx="1"/>
            </p:cNvCxnSpPr>
            <p:nvPr/>
          </p:nvCxnSpPr>
          <p:spPr>
            <a:xfrm>
              <a:off x="5210236" y="3814233"/>
              <a:ext cx="514312" cy="6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2" name="TextBox 40"/>
            <p:cNvSpPr txBox="1">
              <a:spLocks noChangeArrowheads="1"/>
            </p:cNvSpPr>
            <p:nvPr/>
          </p:nvSpPr>
          <p:spPr bwMode="auto">
            <a:xfrm>
              <a:off x="5724128" y="363573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dirty="0">
                  <a:solidFill>
                    <a:srgbClr val="FF0000"/>
                  </a:solidFill>
                  <a:latin typeface="Arial" pitchFamily="34" charset="0"/>
                  <a:cs typeface="Arial" pitchFamily="34" charset="0"/>
                </a:rPr>
                <a:t>H</a:t>
              </a:r>
              <a:r>
                <a:rPr lang="en-US" altLang="zh-CN" sz="1800" dirty="0">
                  <a:solidFill>
                    <a:srgbClr val="FF0000"/>
                  </a:solidFill>
                  <a:latin typeface="Arial" pitchFamily="34" charset="0"/>
                  <a:cs typeface="Arial" pitchFamily="34" charset="0"/>
                </a:rPr>
                <a:t>1</a:t>
              </a:r>
              <a:r>
                <a:rPr lang="en-US" altLang="zh-CN" sz="1800" baseline="0" dirty="0">
                  <a:solidFill>
                    <a:srgbClr val="FF0000"/>
                  </a:solidFill>
                  <a:latin typeface="Arial" pitchFamily="34" charset="0"/>
                  <a:cs typeface="Arial" pitchFamily="34" charset="0"/>
                </a:rPr>
                <a:t>?</a:t>
              </a:r>
              <a:endParaRPr lang="en-US" altLang="en-US" sz="1800" dirty="0">
                <a:solidFill>
                  <a:srgbClr val="FF0000"/>
                </a:solidFill>
                <a:latin typeface="Arial" pitchFamily="34" charset="0"/>
                <a:cs typeface="Arial" pitchFamily="34" charset="0"/>
              </a:endParaRPr>
            </a:p>
          </p:txBody>
        </p:sp>
        <p:cxnSp>
          <p:nvCxnSpPr>
            <p:cNvPr id="42" name="Straight Arrow Connector 41"/>
            <p:cNvCxnSpPr>
              <a:endCxn id="37" idx="0"/>
            </p:cNvCxnSpPr>
            <p:nvPr/>
          </p:nvCxnSpPr>
          <p:spPr>
            <a:xfrm>
              <a:off x="4038747" y="2806220"/>
              <a:ext cx="0" cy="5762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4" name="TextBox 43"/>
            <p:cNvSpPr txBox="1">
              <a:spLocks noChangeArrowheads="1"/>
            </p:cNvSpPr>
            <p:nvPr/>
          </p:nvSpPr>
          <p:spPr bwMode="auto">
            <a:xfrm>
              <a:off x="3710381" y="2426826"/>
              <a:ext cx="658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A</a:t>
              </a:r>
              <a:endParaRPr lang="en-US" altLang="en-US" sz="1800" baseline="0">
                <a:latin typeface="Arial" pitchFamily="34" charset="0"/>
                <a:cs typeface="Arial" pitchFamily="34" charset="0"/>
              </a:endParaRPr>
            </a:p>
          </p:txBody>
        </p:sp>
        <p:cxnSp>
          <p:nvCxnSpPr>
            <p:cNvPr id="45" name="Straight Arrow Connector 44"/>
            <p:cNvCxnSpPr>
              <a:endCxn id="37" idx="2"/>
            </p:cNvCxnSpPr>
            <p:nvPr/>
          </p:nvCxnSpPr>
          <p:spPr>
            <a:xfrm flipV="1">
              <a:off x="4038747" y="4246012"/>
              <a:ext cx="0" cy="5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136" name="TextBox 45"/>
            <p:cNvSpPr txBox="1">
              <a:spLocks noChangeArrowheads="1"/>
            </p:cNvSpPr>
            <p:nvPr/>
          </p:nvSpPr>
          <p:spPr bwMode="auto">
            <a:xfrm>
              <a:off x="3469459" y="4787860"/>
              <a:ext cx="1139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zh-CN" sz="1800" baseline="0">
                  <a:latin typeface="Arial" pitchFamily="34" charset="0"/>
                  <a:cs typeface="Arial" pitchFamily="34" charset="0"/>
                </a:rPr>
                <a:t>H</a:t>
              </a:r>
              <a:endParaRPr lang="en-US" altLang="en-US" sz="1800" baseline="0">
                <a:latin typeface="Arial" pitchFamily="34" charset="0"/>
                <a:cs typeface="Arial" pitchFamily="34" charset="0"/>
              </a:endParaRPr>
            </a:p>
          </p:txBody>
        </p:sp>
      </p:grpSp>
      <p:sp>
        <p:nvSpPr>
          <p:cNvPr id="53" name="TextBox 52"/>
          <p:cNvSpPr txBox="1">
            <a:spLocks noChangeArrowheads="1"/>
          </p:cNvSpPr>
          <p:nvPr/>
        </p:nvSpPr>
        <p:spPr bwMode="auto">
          <a:xfrm>
            <a:off x="468313" y="1052513"/>
            <a:ext cx="8135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baseline="0" dirty="0">
                <a:latin typeface="Tahoma" pitchFamily="34" charset="0"/>
                <a:cs typeface="Tahoma" pitchFamily="34" charset="0"/>
              </a:rPr>
              <a:t>          </a:t>
            </a:r>
            <a:r>
              <a:rPr lang="en-US" altLang="en-US" sz="1600" baseline="0" dirty="0" smtClean="0">
                <a:latin typeface="Tahoma" pitchFamily="34" charset="0"/>
                <a:cs typeface="Tahoma" pitchFamily="34" charset="0"/>
              </a:rPr>
              <a:t> </a:t>
            </a:r>
            <a:r>
              <a:rPr lang="en-US" altLang="zh-CN" sz="1600" baseline="0" dirty="0" smtClean="0">
                <a:latin typeface="Tahoma" pitchFamily="34" charset="0"/>
                <a:cs typeface="Tahoma" pitchFamily="34" charset="0"/>
              </a:rPr>
              <a:t>Anthropometry database </a:t>
            </a:r>
            <a:r>
              <a:rPr lang="en-US" altLang="zh-CN" sz="1600" baseline="0" dirty="0">
                <a:solidFill>
                  <a:srgbClr val="FF0000"/>
                </a:solidFill>
                <a:latin typeface="Tahoma" pitchFamily="34" charset="0"/>
                <a:cs typeface="Tahoma" pitchFamily="34" charset="0"/>
              </a:rPr>
              <a:t>A</a:t>
            </a:r>
            <a:r>
              <a:rPr lang="en-US" altLang="zh-CN" sz="1600" dirty="0">
                <a:solidFill>
                  <a:srgbClr val="FF0000"/>
                </a:solidFill>
                <a:latin typeface="Tahoma" pitchFamily="34" charset="0"/>
                <a:cs typeface="Tahoma" pitchFamily="34" charset="0"/>
              </a:rPr>
              <a:t> </a:t>
            </a:r>
            <a:r>
              <a:rPr lang="en-US" altLang="zh-CN"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S</a:t>
            </a:r>
            <a:r>
              <a:rPr lang="en-US" altLang="zh-CN" sz="1600" baseline="0" dirty="0">
                <a:latin typeface="Tahoma" pitchFamily="34" charset="0"/>
                <a:cs typeface="Tahoma" pitchFamily="34" charset="0"/>
              </a:rPr>
              <a:t> subjects </a:t>
            </a:r>
            <a:r>
              <a:rPr lang="en-US" altLang="zh-CN" sz="1600" baseline="0" dirty="0">
                <a:solidFill>
                  <a:srgbClr val="FF0000"/>
                </a:solidFill>
                <a:latin typeface="Tahoma" pitchFamily="34" charset="0"/>
                <a:cs typeface="Tahoma" pitchFamily="34" charset="0"/>
              </a:rPr>
              <a:t>* 1</a:t>
            </a:r>
            <a:r>
              <a:rPr lang="en-US" altLang="zh-CN" sz="1600" baseline="0" dirty="0">
                <a:latin typeface="Tahoma" pitchFamily="34" charset="0"/>
                <a:cs typeface="Tahoma" pitchFamily="34" charset="0"/>
              </a:rPr>
              <a:t> set of Anthropometry </a:t>
            </a:r>
            <a:r>
              <a:rPr lang="en-US" altLang="zh-CN" sz="1600" baseline="0" dirty="0" smtClean="0">
                <a:latin typeface="Tahoma" pitchFamily="34" charset="0"/>
                <a:cs typeface="Tahoma" pitchFamily="34" charset="0"/>
              </a:rPr>
              <a:t>(F</a:t>
            </a:r>
            <a:r>
              <a:rPr lang="en-US" altLang="zh-CN" sz="1600" baseline="0" dirty="0" smtClean="0">
                <a:solidFill>
                  <a:srgbClr val="FF0000"/>
                </a:solidFill>
                <a:latin typeface="Tahoma" pitchFamily="34" charset="0"/>
                <a:cs typeface="Tahoma" pitchFamily="34" charset="0"/>
              </a:rPr>
              <a:t> </a:t>
            </a:r>
            <a:r>
              <a:rPr lang="en-US" altLang="zh-CN" sz="1600" baseline="0" dirty="0" smtClean="0">
                <a:latin typeface="Tahoma" pitchFamily="34" charset="0"/>
                <a:cs typeface="Tahoma" pitchFamily="34" charset="0"/>
              </a:rPr>
              <a:t>features)</a:t>
            </a:r>
            <a:endParaRPr lang="en-US" altLang="zh-CN" sz="1600" baseline="0" dirty="0">
              <a:latin typeface="Tahoma" pitchFamily="34" charset="0"/>
              <a:cs typeface="Tahoma" pitchFamily="34" charset="0"/>
            </a:endParaRPr>
          </a:p>
          <a:p>
            <a:pPr eaLnBrk="1" hangingPunct="1">
              <a:spcBef>
                <a:spcPct val="0"/>
              </a:spcBef>
              <a:buFontTx/>
              <a:buNone/>
            </a:pPr>
            <a:r>
              <a:rPr lang="en-US" altLang="zh-CN" sz="1600" baseline="0" dirty="0">
                <a:latin typeface="Tahoma" pitchFamily="34" charset="0"/>
                <a:cs typeface="Tahoma" pitchFamily="34" charset="0"/>
              </a:rPr>
              <a:t>Anthropometry of a new person </a:t>
            </a:r>
            <a:r>
              <a:rPr lang="en-US" altLang="zh-CN" sz="1600" baseline="0" dirty="0">
                <a:solidFill>
                  <a:srgbClr val="FF0000"/>
                </a:solidFill>
                <a:latin typeface="Tahoma" pitchFamily="34" charset="0"/>
                <a:cs typeface="Tahoma" pitchFamily="34" charset="0"/>
              </a:rPr>
              <a:t>A</a:t>
            </a:r>
            <a:r>
              <a:rPr lang="en-US" altLang="zh-CN" sz="160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subjects </a:t>
            </a:r>
            <a:r>
              <a:rPr lang="en-US" altLang="zh-CN" sz="1600" baseline="0" dirty="0">
                <a:solidFill>
                  <a:srgbClr val="FF0000"/>
                </a:solidFill>
                <a:latin typeface="Tahoma" pitchFamily="34" charset="0"/>
                <a:cs typeface="Tahoma" pitchFamily="34" charset="0"/>
              </a:rPr>
              <a:t>* 1</a:t>
            </a:r>
            <a:r>
              <a:rPr lang="en-US" altLang="zh-CN" sz="1600" baseline="0" dirty="0">
                <a:latin typeface="Tahoma" pitchFamily="34" charset="0"/>
                <a:cs typeface="Tahoma" pitchFamily="34" charset="0"/>
              </a:rPr>
              <a:t> set of Anthropometry</a:t>
            </a:r>
            <a:endParaRPr lang="en-US" altLang="en-US" sz="1600" baseline="0" dirty="0">
              <a:latin typeface="Tahoma" pitchFamily="34" charset="0"/>
              <a:cs typeface="Tahoma" pitchFamily="34" charset="0"/>
            </a:endParaRPr>
          </a:p>
          <a:p>
            <a:pPr eaLnBrk="1" hangingPunct="1">
              <a:spcBef>
                <a:spcPct val="0"/>
              </a:spcBef>
              <a:buFontTx/>
              <a:buNone/>
            </a:pPr>
            <a:r>
              <a:rPr lang="en-US" altLang="en-US" sz="1600" baseline="0" dirty="0">
                <a:latin typeface="Tahoma" pitchFamily="34" charset="0"/>
                <a:cs typeface="Tahoma" pitchFamily="34" charset="0"/>
              </a:rPr>
              <a:t>                        HRTF database </a:t>
            </a:r>
            <a:r>
              <a:rPr lang="en-US" altLang="en-US" sz="1600" baseline="0" dirty="0">
                <a:solidFill>
                  <a:srgbClr val="FF0000"/>
                </a:solidFill>
                <a:latin typeface="Tahoma" pitchFamily="34" charset="0"/>
                <a:cs typeface="Tahoma" pitchFamily="34" charset="0"/>
              </a:rPr>
              <a:t>H</a:t>
            </a:r>
            <a:r>
              <a:rPr lang="en-US" altLang="en-US" sz="1600" dirty="0">
                <a:solidFill>
                  <a:srgbClr val="FF0000"/>
                </a:solidFill>
                <a:latin typeface="Tahoma" pitchFamily="34" charset="0"/>
                <a:cs typeface="Tahoma" pitchFamily="34" charset="0"/>
              </a:rPr>
              <a:t> </a:t>
            </a:r>
            <a:r>
              <a:rPr lang="en-US" altLang="en-US" sz="1600" baseline="0" dirty="0">
                <a:latin typeface="Tahoma" pitchFamily="34" charset="0"/>
                <a:cs typeface="Tahoma" pitchFamily="34" charset="0"/>
              </a:rPr>
              <a:t>: </a:t>
            </a:r>
            <a:r>
              <a:rPr lang="en-US" altLang="en-US" sz="1600" baseline="0" dirty="0">
                <a:solidFill>
                  <a:srgbClr val="FF0000"/>
                </a:solidFill>
                <a:latin typeface="Tahoma" pitchFamily="34" charset="0"/>
                <a:cs typeface="Tahoma" pitchFamily="34" charset="0"/>
              </a:rPr>
              <a:t>S</a:t>
            </a:r>
            <a:r>
              <a:rPr lang="en-US" altLang="en-US" sz="1600" baseline="0" dirty="0">
                <a:latin typeface="Tahoma" pitchFamily="34" charset="0"/>
                <a:cs typeface="Tahoma" pitchFamily="34" charset="0"/>
              </a:rPr>
              <a:t> subjects </a:t>
            </a:r>
            <a:r>
              <a:rPr lang="en-US" altLang="en-US" sz="1600" baseline="0" dirty="0">
                <a:solidFill>
                  <a:srgbClr val="FF0000"/>
                </a:solidFill>
                <a:latin typeface="Tahoma" pitchFamily="34" charset="0"/>
                <a:cs typeface="Tahoma" pitchFamily="34" charset="0"/>
              </a:rPr>
              <a:t>*</a:t>
            </a:r>
            <a:r>
              <a:rPr lang="en-US" altLang="en-US" sz="1600" baseline="0" dirty="0">
                <a:latin typeface="Tahoma" pitchFamily="34" charset="0"/>
                <a:cs typeface="Tahoma" pitchFamily="34" charset="0"/>
              </a:rPr>
              <a:t> </a:t>
            </a:r>
            <a:r>
              <a:rPr lang="en-US" altLang="en-US" sz="1600" baseline="0" dirty="0">
                <a:solidFill>
                  <a:srgbClr val="FF0000"/>
                </a:solidFill>
                <a:latin typeface="Tahoma" pitchFamily="34" charset="0"/>
                <a:cs typeface="Tahoma" pitchFamily="34" charset="0"/>
              </a:rPr>
              <a:t>1</a:t>
            </a:r>
            <a:r>
              <a:rPr lang="en-US" altLang="en-US" sz="1600" baseline="0" dirty="0">
                <a:latin typeface="Tahoma" pitchFamily="34" charset="0"/>
                <a:cs typeface="Tahoma" pitchFamily="34" charset="0"/>
              </a:rPr>
              <a:t> set of HRTF (D directions * </a:t>
            </a:r>
            <a:r>
              <a:rPr lang="en-US" altLang="zh-CN" sz="1600" baseline="0" dirty="0">
                <a:latin typeface="Tahoma" pitchFamily="34" charset="0"/>
                <a:cs typeface="Tahoma" pitchFamily="34" charset="0"/>
              </a:rPr>
              <a:t>K</a:t>
            </a:r>
            <a:r>
              <a:rPr lang="en-US" altLang="en-US" sz="1600" baseline="0" dirty="0">
                <a:latin typeface="Tahoma" pitchFamily="34" charset="0"/>
                <a:cs typeface="Tahoma" pitchFamily="34" charset="0"/>
              </a:rPr>
              <a:t> points)</a:t>
            </a:r>
          </a:p>
          <a:p>
            <a:pPr eaLnBrk="1" hangingPunct="1">
              <a:spcBef>
                <a:spcPct val="0"/>
              </a:spcBef>
              <a:buFontTx/>
              <a:buNone/>
            </a:pPr>
            <a:r>
              <a:rPr lang="en-US" altLang="en-US" sz="1600" baseline="0" dirty="0">
                <a:latin typeface="Tahoma" pitchFamily="34" charset="0"/>
                <a:cs typeface="Tahoma" pitchFamily="34" charset="0"/>
              </a:rPr>
              <a:t>            </a:t>
            </a:r>
            <a:r>
              <a:rPr lang="en-US" altLang="en-US" sz="1600" baseline="0" dirty="0" smtClean="0">
                <a:latin typeface="Tahoma" pitchFamily="34" charset="0"/>
                <a:cs typeface="Tahoma" pitchFamily="34" charset="0"/>
              </a:rPr>
              <a:t> HRTF </a:t>
            </a:r>
            <a:r>
              <a:rPr lang="en-US" altLang="en-US" sz="1600" baseline="0" dirty="0">
                <a:latin typeface="Tahoma" pitchFamily="34" charset="0"/>
                <a:cs typeface="Tahoma" pitchFamily="34" charset="0"/>
              </a:rPr>
              <a:t>of a new </a:t>
            </a:r>
            <a:r>
              <a:rPr lang="en-US" altLang="en-US" sz="1600" baseline="0" dirty="0" smtClean="0">
                <a:latin typeface="Tahoma" pitchFamily="34" charset="0"/>
                <a:cs typeface="Tahoma" pitchFamily="34" charset="0"/>
              </a:rPr>
              <a:t>person </a:t>
            </a:r>
            <a:r>
              <a:rPr lang="en-US" altLang="zh-CN" sz="1600" baseline="0" dirty="0" smtClean="0">
                <a:solidFill>
                  <a:srgbClr val="FF0000"/>
                </a:solidFill>
                <a:latin typeface="Tahoma" pitchFamily="34" charset="0"/>
                <a:cs typeface="Tahoma" pitchFamily="34" charset="0"/>
              </a:rPr>
              <a:t>H</a:t>
            </a:r>
            <a:r>
              <a:rPr lang="en-US" altLang="zh-CN" sz="1600" dirty="0" smtClean="0">
                <a:solidFill>
                  <a:srgbClr val="FF0000"/>
                </a:solidFill>
                <a:latin typeface="Tahoma" pitchFamily="34" charset="0"/>
                <a:cs typeface="Tahoma" pitchFamily="34" charset="0"/>
              </a:rPr>
              <a:t>1</a:t>
            </a:r>
            <a:r>
              <a:rPr lang="zh-CN" altLang="en-US" sz="1600" b="1" baseline="0" dirty="0" smtClean="0">
                <a:latin typeface="Tahoma" pitchFamily="34" charset="0"/>
                <a:cs typeface="Tahoma" pitchFamily="34" charset="0"/>
              </a:rPr>
              <a:t>：</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subjects </a:t>
            </a:r>
            <a:r>
              <a:rPr lang="zh-CN" altLang="en-US" sz="1600" baseline="0" dirty="0">
                <a:solidFill>
                  <a:srgbClr val="FF0000"/>
                </a:solidFill>
                <a:latin typeface="Tahoma" pitchFamily="34" charset="0"/>
                <a:cs typeface="Tahoma" pitchFamily="34" charset="0"/>
              </a:rPr>
              <a:t>*</a:t>
            </a:r>
            <a:r>
              <a:rPr lang="zh-CN" altLang="en-US" sz="1600" baseline="0" dirty="0">
                <a:latin typeface="Tahoma" pitchFamily="34" charset="0"/>
                <a:cs typeface="Tahoma" pitchFamily="34" charset="0"/>
              </a:rPr>
              <a:t> </a:t>
            </a:r>
            <a:r>
              <a:rPr lang="en-US" altLang="zh-CN" sz="1600" baseline="0" dirty="0">
                <a:solidFill>
                  <a:srgbClr val="FF0000"/>
                </a:solidFill>
                <a:latin typeface="Tahoma" pitchFamily="34" charset="0"/>
                <a:cs typeface="Tahoma" pitchFamily="34" charset="0"/>
              </a:rPr>
              <a:t>1</a:t>
            </a:r>
            <a:r>
              <a:rPr lang="en-US" altLang="zh-CN" sz="1600" baseline="0" dirty="0">
                <a:latin typeface="Tahoma" pitchFamily="34" charset="0"/>
                <a:cs typeface="Tahoma" pitchFamily="34" charset="0"/>
              </a:rPr>
              <a:t> set of HRTF</a:t>
            </a:r>
          </a:p>
          <a:p>
            <a:pPr eaLnBrk="1" hangingPunct="1">
              <a:spcBef>
                <a:spcPct val="0"/>
              </a:spcBef>
              <a:buFontTx/>
              <a:buNone/>
            </a:pPr>
            <a:r>
              <a:rPr lang="en-US" altLang="zh-CN" sz="1600" baseline="0" dirty="0">
                <a:latin typeface="Tahoma" pitchFamily="34" charset="0"/>
                <a:cs typeface="Tahoma" pitchFamily="34" charset="0"/>
              </a:rPr>
              <a:t>         </a:t>
            </a:r>
            <a:endParaRPr lang="en-US" altLang="en-US" sz="1600" baseline="0" dirty="0">
              <a:latin typeface="Tahoma" pitchFamily="34" charset="0"/>
              <a:cs typeface="Tahoma" pitchFamily="34" charset="0"/>
            </a:endParaRPr>
          </a:p>
        </p:txBody>
      </p:sp>
      <p:sp>
        <p:nvSpPr>
          <p:cNvPr id="2" name="Rectangle 1"/>
          <p:cNvSpPr/>
          <p:nvPr/>
        </p:nvSpPr>
        <p:spPr>
          <a:xfrm>
            <a:off x="179512" y="6351711"/>
            <a:ext cx="7560840" cy="461665"/>
          </a:xfrm>
          <a:prstGeom prst="rect">
            <a:avLst/>
          </a:prstGeom>
        </p:spPr>
        <p:txBody>
          <a:bodyPr wrap="square">
            <a:spAutoFit/>
          </a:bodyPr>
          <a:lstStyle/>
          <a:p>
            <a:r>
              <a:rPr lang="en-US" sz="1200" baseline="0" dirty="0"/>
              <a:t>P. </a:t>
            </a:r>
            <a:r>
              <a:rPr lang="en-US" sz="1200" baseline="0" dirty="0" err="1"/>
              <a:t>Bilinski</a:t>
            </a:r>
            <a:r>
              <a:rPr lang="en-US" sz="1200" baseline="0" dirty="0"/>
              <a:t>, J. Ahrens, M. R. P. Thomas, I. </a:t>
            </a:r>
            <a:r>
              <a:rPr lang="en-US" sz="1200" baseline="0" dirty="0" err="1"/>
              <a:t>Tashev</a:t>
            </a:r>
            <a:r>
              <a:rPr lang="en-US" sz="1200" baseline="0" dirty="0"/>
              <a:t>, and J. C. Plata, “HRTF magnitude synthesis via sparse representation of anthropometric features,” in Proc. </a:t>
            </a:r>
            <a:r>
              <a:rPr lang="en-US" sz="1200" i="1" baseline="0" dirty="0"/>
              <a:t>IEEE ICASSP</a:t>
            </a:r>
            <a:r>
              <a:rPr lang="en-US" sz="1200" baseline="0" dirty="0"/>
              <a:t>, Florence, Italy, pp. 4501-4505, May 2014.</a:t>
            </a:r>
          </a:p>
        </p:txBody>
      </p:sp>
      <p:sp>
        <p:nvSpPr>
          <p:cNvPr id="18"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9" name="Straight Connector 18"/>
          <p:cNvCxnSpPr/>
          <p:nvPr/>
        </p:nvCxnSpPr>
        <p:spPr>
          <a:xfrm>
            <a:off x="251520" y="6323390"/>
            <a:ext cx="7092280" cy="0"/>
          </a:xfrm>
          <a:prstGeom prst="line">
            <a:avLst/>
          </a:prstGeom>
        </p:spPr>
        <p:style>
          <a:lnRef idx="1">
            <a:schemeClr val="dk1"/>
          </a:lnRef>
          <a:fillRef idx="0">
            <a:schemeClr val="dk1"/>
          </a:fillRef>
          <a:effectRef idx="0">
            <a:schemeClr val="dk1"/>
          </a:effectRef>
          <a:fontRef idx="minor">
            <a:schemeClr val="tx1"/>
          </a:fontRef>
        </p:style>
      </p:cxnSp>
      <p:pic>
        <p:nvPicPr>
          <p:cNvPr id="122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393719"/>
            <a:ext cx="8712968" cy="319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xEl>
                                              <p:pRg st="3" end="3"/>
                                            </p:txEl>
                                          </p:spTgt>
                                        </p:tgtEl>
                                        <p:attrNameLst>
                                          <p:attrName>style.visibility</p:attrName>
                                        </p:attrNameLst>
                                      </p:cBhvr>
                                      <p:to>
                                        <p:strVal val="visible"/>
                                      </p:to>
                                    </p:set>
                                    <p:animEffect transition="in" filter="fade">
                                      <p:cBhvr>
                                        <p:cTn id="22" dur="500"/>
                                        <p:tgtEl>
                                          <p:spTgt spid="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fade">
                                      <p:cBhvr>
                                        <p:cTn id="41"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5800" y="152401"/>
            <a:ext cx="7772400" cy="6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Methodology</a:t>
            </a:r>
          </a:p>
        </p:txBody>
      </p:sp>
      <p:sp>
        <p:nvSpPr>
          <p:cNvPr id="6147"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E1655C36-35D7-4871-94DB-9B448FFB254C}" type="slidenum">
              <a:rPr lang="x-none" altLang="en-US" sz="1200" baseline="0" smtClean="0">
                <a:latin typeface="Arial" pitchFamily="34" charset="0"/>
              </a:rPr>
              <a:pPr eaLnBrk="1" hangingPunct="1">
                <a:spcBef>
                  <a:spcPct val="0"/>
                </a:spcBef>
                <a:buFontTx/>
                <a:buNone/>
              </a:pPr>
              <a:t>5</a:t>
            </a:fld>
            <a:endParaRPr lang="zh-CN" altLang="en-US" sz="1200" baseline="0" smtClean="0">
              <a:latin typeface="Arial" pitchFamily="34" charset="0"/>
            </a:endParaRPr>
          </a:p>
        </p:txBody>
      </p:sp>
      <p:sp>
        <p:nvSpPr>
          <p:cNvPr id="53" name="TextBox 52"/>
          <p:cNvSpPr txBox="1">
            <a:spLocks noChangeArrowheads="1"/>
          </p:cNvSpPr>
          <p:nvPr/>
        </p:nvSpPr>
        <p:spPr bwMode="auto">
          <a:xfrm>
            <a:off x="872030" y="908720"/>
            <a:ext cx="3729037" cy="1322388"/>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Preprocessing of Anthropometry</a:t>
            </a:r>
            <a:endParaRPr lang="en-US" altLang="en-US" sz="1600" i="1" baseline="0" dirty="0" smtClean="0">
              <a:latin typeface="Tahoma" pitchFamily="34" charset="0"/>
              <a:cs typeface="Tahoma" pitchFamily="34" charset="0"/>
            </a:endParaRPr>
          </a:p>
          <a:p>
            <a:pPr eaLnBrk="1" hangingPunct="1">
              <a:defRPr/>
            </a:pPr>
            <a:r>
              <a:rPr lang="en-US" altLang="zh-CN" sz="1600" i="1" baseline="0" dirty="0" err="1">
                <a:latin typeface="Tahoma" pitchFamily="34" charset="0"/>
                <a:cs typeface="Tahoma" pitchFamily="34" charset="0"/>
              </a:rPr>
              <a:t>i</a:t>
            </a:r>
            <a:r>
              <a:rPr lang="en-US" altLang="zh-CN" sz="1600" i="1" baseline="0" dirty="0" smtClean="0">
                <a:latin typeface="Tahoma" pitchFamily="34" charset="0"/>
                <a:cs typeface="Tahoma" pitchFamily="34" charset="0"/>
              </a:rPr>
              <a:t> </a:t>
            </a:r>
            <a:r>
              <a:rPr lang="en-US" altLang="zh-CN" sz="1600" baseline="0" dirty="0" smtClean="0">
                <a:latin typeface="Tahoma" pitchFamily="34" charset="0"/>
                <a:cs typeface="Tahoma" pitchFamily="34" charset="0"/>
              </a:rPr>
              <a:t>= 1: Direct</a:t>
            </a:r>
          </a:p>
          <a:p>
            <a:pPr eaLnBrk="1" hangingPunct="1">
              <a:defRPr/>
            </a:pPr>
            <a:r>
              <a:rPr lang="en-US" altLang="zh-CN" sz="1600" i="1" baseline="0" dirty="0" err="1">
                <a:latin typeface="Tahoma" pitchFamily="34" charset="0"/>
                <a:cs typeface="Tahoma" pitchFamily="34" charset="0"/>
              </a:rPr>
              <a:t>i</a:t>
            </a:r>
            <a:r>
              <a:rPr lang="en-US" altLang="zh-CN" sz="1600" i="1" baseline="0" dirty="0">
                <a:latin typeface="Tahoma" pitchFamily="34" charset="0"/>
                <a:cs typeface="Tahoma" pitchFamily="34" charset="0"/>
              </a:rPr>
              <a:t> </a:t>
            </a:r>
            <a:r>
              <a:rPr lang="en-US" altLang="zh-CN" sz="1600" baseline="0" dirty="0">
                <a:latin typeface="Tahoma" pitchFamily="34" charset="0"/>
                <a:cs typeface="Tahoma" pitchFamily="34" charset="0"/>
              </a:rPr>
              <a:t>= </a:t>
            </a:r>
            <a:r>
              <a:rPr lang="en-US" altLang="zh-CN" sz="1600" baseline="0" dirty="0" smtClean="0">
                <a:latin typeface="Tahoma" pitchFamily="34" charset="0"/>
                <a:cs typeface="Tahoma" pitchFamily="34" charset="0"/>
              </a:rPr>
              <a:t>2: </a:t>
            </a:r>
            <a:r>
              <a:rPr lang="en-US" altLang="zh-CN" sz="1600" baseline="0" dirty="0">
                <a:latin typeface="Tahoma" pitchFamily="34" charset="0"/>
                <a:cs typeface="Tahoma" pitchFamily="34" charset="0"/>
              </a:rPr>
              <a:t>Min-max </a:t>
            </a:r>
            <a:r>
              <a:rPr lang="en-US" altLang="zh-CN" sz="1600" baseline="0" dirty="0" smtClean="0">
                <a:latin typeface="Tahoma" pitchFamily="34" charset="0"/>
                <a:cs typeface="Tahoma" pitchFamily="34" charset="0"/>
              </a:rPr>
              <a:t>normalization</a:t>
            </a:r>
          </a:p>
          <a:p>
            <a:pPr eaLnBrk="1" hangingPunct="1">
              <a:defRPr/>
            </a:pPr>
            <a:r>
              <a:rPr lang="en-US" altLang="zh-CN" sz="1600" i="1" baseline="0" dirty="0" err="1">
                <a:latin typeface="Tahoma" pitchFamily="34" charset="0"/>
                <a:cs typeface="Tahoma" pitchFamily="34" charset="0"/>
              </a:rPr>
              <a:t>i</a:t>
            </a:r>
            <a:r>
              <a:rPr lang="en-US" altLang="zh-CN" sz="1600" i="1" baseline="0" dirty="0">
                <a:latin typeface="Tahoma" pitchFamily="34" charset="0"/>
                <a:cs typeface="Tahoma" pitchFamily="34" charset="0"/>
              </a:rPr>
              <a:t> </a:t>
            </a:r>
            <a:r>
              <a:rPr lang="en-US" altLang="zh-CN" sz="1600" baseline="0" dirty="0">
                <a:latin typeface="Tahoma" pitchFamily="34" charset="0"/>
                <a:cs typeface="Tahoma" pitchFamily="34" charset="0"/>
              </a:rPr>
              <a:t>= </a:t>
            </a:r>
            <a:r>
              <a:rPr lang="en-US" altLang="zh-CN" sz="1600" baseline="0" dirty="0" smtClean="0">
                <a:latin typeface="Tahoma" pitchFamily="34" charset="0"/>
                <a:cs typeface="Tahoma" pitchFamily="34" charset="0"/>
              </a:rPr>
              <a:t>3: </a:t>
            </a:r>
            <a:r>
              <a:rPr lang="en-US" altLang="zh-CN" sz="1600" baseline="0" dirty="0">
                <a:latin typeface="Tahoma" pitchFamily="34" charset="0"/>
                <a:cs typeface="Tahoma" pitchFamily="34" charset="0"/>
              </a:rPr>
              <a:t>Standard </a:t>
            </a:r>
            <a:r>
              <a:rPr lang="en-US" altLang="zh-CN" sz="1600" baseline="0" dirty="0" smtClean="0">
                <a:latin typeface="Tahoma" pitchFamily="34" charset="0"/>
                <a:cs typeface="Tahoma" pitchFamily="34" charset="0"/>
              </a:rPr>
              <a:t>score</a:t>
            </a:r>
          </a:p>
          <a:p>
            <a:pPr eaLnBrk="1" hangingPunct="1">
              <a:defRPr/>
            </a:pPr>
            <a:r>
              <a:rPr lang="en-US" altLang="zh-CN" sz="1600" i="1" baseline="0" dirty="0" err="1">
                <a:latin typeface="Tahoma" pitchFamily="34" charset="0"/>
                <a:cs typeface="Tahoma" pitchFamily="34" charset="0"/>
              </a:rPr>
              <a:t>i</a:t>
            </a:r>
            <a:r>
              <a:rPr lang="en-US" altLang="zh-CN" sz="1600" i="1" baseline="0" dirty="0">
                <a:latin typeface="Tahoma" pitchFamily="34" charset="0"/>
                <a:cs typeface="Tahoma" pitchFamily="34" charset="0"/>
              </a:rPr>
              <a:t> </a:t>
            </a:r>
            <a:r>
              <a:rPr lang="en-US" altLang="zh-CN" sz="1600" baseline="0" dirty="0">
                <a:latin typeface="Tahoma" pitchFamily="34" charset="0"/>
                <a:cs typeface="Tahoma" pitchFamily="34" charset="0"/>
              </a:rPr>
              <a:t>= </a:t>
            </a:r>
            <a:r>
              <a:rPr lang="en-US" altLang="zh-CN" sz="1600" baseline="0" dirty="0" smtClean="0">
                <a:latin typeface="Tahoma" pitchFamily="34" charset="0"/>
                <a:cs typeface="Tahoma" pitchFamily="34" charset="0"/>
              </a:rPr>
              <a:t>4: </a:t>
            </a:r>
            <a:r>
              <a:rPr lang="en-US" altLang="zh-CN" sz="1600" baseline="0" dirty="0">
                <a:latin typeface="Tahoma" pitchFamily="34" charset="0"/>
                <a:cs typeface="Tahoma" pitchFamily="34" charset="0"/>
              </a:rPr>
              <a:t>Standard </a:t>
            </a:r>
            <a:r>
              <a:rPr lang="en-US" altLang="zh-CN" sz="1600" baseline="0" dirty="0" smtClean="0">
                <a:latin typeface="Tahoma" pitchFamily="34" charset="0"/>
                <a:cs typeface="Tahoma" pitchFamily="34" charset="0"/>
              </a:rPr>
              <a:t>deviation normalization</a:t>
            </a:r>
          </a:p>
        </p:txBody>
      </p:sp>
      <p:sp>
        <p:nvSpPr>
          <p:cNvPr id="61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3532075712"/>
              </p:ext>
            </p:extLst>
          </p:nvPr>
        </p:nvGraphicFramePr>
        <p:xfrm>
          <a:off x="187325" y="4076700"/>
          <a:ext cx="4816475" cy="2462213"/>
        </p:xfrm>
        <a:graphic>
          <a:graphicData uri="http://schemas.openxmlformats.org/presentationml/2006/ole">
            <mc:AlternateContent xmlns:mc="http://schemas.openxmlformats.org/markup-compatibility/2006">
              <mc:Choice xmlns:v="urn:schemas-microsoft-com:vml" Requires="v">
                <p:oleObj spid="_x0000_s10630" name="Equation" r:id="rId5" imgW="3403440" imgH="1739880" progId="Equation.DSMT4">
                  <p:embed/>
                </p:oleObj>
              </mc:Choice>
              <mc:Fallback>
                <p:oleObj name="Equation" r:id="rId5" imgW="3403440" imgH="1739880" progId="Equation.DSMT4">
                  <p:embed/>
                  <p:pic>
                    <p:nvPicPr>
                      <p:cNvPr id="0" name=""/>
                      <p:cNvPicPr>
                        <a:picLocks noChangeAspect="1" noChangeArrowheads="1"/>
                      </p:cNvPicPr>
                      <p:nvPr/>
                    </p:nvPicPr>
                    <p:blipFill>
                      <a:blip r:embed="rId6"/>
                      <a:srcRect/>
                      <a:stretch>
                        <a:fillRect/>
                      </a:stretch>
                    </p:blipFill>
                    <p:spPr bwMode="auto">
                      <a:xfrm>
                        <a:off x="187325" y="4076700"/>
                        <a:ext cx="4816475" cy="24622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a:spLocks noChangeArrowheads="1"/>
          </p:cNvSpPr>
          <p:nvPr/>
        </p:nvSpPr>
        <p:spPr bwMode="auto">
          <a:xfrm>
            <a:off x="5149808" y="1154783"/>
            <a:ext cx="2520950" cy="1076325"/>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Preprocessing of HRTF</a:t>
            </a:r>
            <a:endParaRPr lang="en-US" altLang="en-US" sz="1600" i="1" baseline="0" dirty="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m </a:t>
            </a:r>
            <a:r>
              <a:rPr lang="en-US" altLang="zh-CN" sz="1600" baseline="0" dirty="0">
                <a:latin typeface="Tahoma" pitchFamily="34" charset="0"/>
                <a:cs typeface="Tahoma" pitchFamily="34" charset="0"/>
              </a:rPr>
              <a:t>= 1: Magnitude</a:t>
            </a:r>
            <a:endParaRPr lang="en-US" altLang="zh-CN" sz="1600" baseline="0" dirty="0" smtClean="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m </a:t>
            </a:r>
            <a:r>
              <a:rPr lang="en-US" altLang="zh-CN" sz="1600" baseline="0" dirty="0" smtClean="0">
                <a:latin typeface="Tahoma" pitchFamily="34" charset="0"/>
                <a:cs typeface="Tahoma" pitchFamily="34" charset="0"/>
              </a:rPr>
              <a:t>= 2: </a:t>
            </a:r>
            <a:r>
              <a:rPr lang="en-US" altLang="zh-CN" sz="1600" baseline="0" dirty="0">
                <a:latin typeface="Tahoma" pitchFamily="34" charset="0"/>
                <a:cs typeface="Tahoma" pitchFamily="34" charset="0"/>
              </a:rPr>
              <a:t>Log </a:t>
            </a:r>
            <a:r>
              <a:rPr lang="en-US" altLang="zh-CN" sz="1600" baseline="0" dirty="0" smtClean="0">
                <a:latin typeface="Tahoma" pitchFamily="34" charset="0"/>
                <a:cs typeface="Tahoma" pitchFamily="34" charset="0"/>
              </a:rPr>
              <a:t>magnitude</a:t>
            </a:r>
          </a:p>
          <a:p>
            <a:pPr eaLnBrk="1" hangingPunct="1">
              <a:defRPr/>
            </a:pPr>
            <a:r>
              <a:rPr lang="en-US" altLang="zh-CN" sz="1600" i="1" baseline="0" dirty="0" smtClean="0">
                <a:latin typeface="Tahoma" pitchFamily="34" charset="0"/>
                <a:cs typeface="Tahoma" pitchFamily="34" charset="0"/>
              </a:rPr>
              <a:t>m </a:t>
            </a:r>
            <a:r>
              <a:rPr lang="en-US" altLang="zh-CN" sz="1600" baseline="0" dirty="0" smtClean="0">
                <a:latin typeface="Tahoma" pitchFamily="34" charset="0"/>
                <a:cs typeface="Tahoma" pitchFamily="34" charset="0"/>
              </a:rPr>
              <a:t>= 3: </a:t>
            </a:r>
            <a:r>
              <a:rPr lang="en-US" altLang="zh-CN" sz="1600" baseline="0" dirty="0">
                <a:latin typeface="Tahoma" pitchFamily="34" charset="0"/>
                <a:cs typeface="Tahoma" pitchFamily="34" charset="0"/>
              </a:rPr>
              <a:t>Power</a:t>
            </a:r>
            <a:endParaRPr lang="en-US" altLang="zh-CN" sz="1600" baseline="0" dirty="0" smtClean="0">
              <a:latin typeface="Tahoma" pitchFamily="34" charset="0"/>
              <a:cs typeface="Tahoma" pitchFamily="34" charset="0"/>
            </a:endParaRPr>
          </a:p>
        </p:txBody>
      </p:sp>
      <p:sp>
        <p:nvSpPr>
          <p:cNvPr id="615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8" name="Object 7"/>
          <p:cNvGraphicFramePr>
            <a:graphicFrameLocks noChangeAspect="1"/>
          </p:cNvGraphicFramePr>
          <p:nvPr>
            <p:extLst>
              <p:ext uri="{D42A27DB-BD31-4B8C-83A1-F6EECF244321}">
                <p14:modId xmlns:p14="http://schemas.microsoft.com/office/powerpoint/2010/main" val="1751541528"/>
              </p:ext>
            </p:extLst>
          </p:nvPr>
        </p:nvGraphicFramePr>
        <p:xfrm>
          <a:off x="3945706" y="4653136"/>
          <a:ext cx="4730750" cy="1223962"/>
        </p:xfrm>
        <a:graphic>
          <a:graphicData uri="http://schemas.openxmlformats.org/presentationml/2006/ole">
            <mc:AlternateContent xmlns:mc="http://schemas.openxmlformats.org/markup-compatibility/2006">
              <mc:Choice xmlns:v="urn:schemas-microsoft-com:vml" Requires="v">
                <p:oleObj spid="_x0000_s10631" name="Equation" r:id="rId7" imgW="2984400" imgH="774360" progId="Equation.DSMT4">
                  <p:embed/>
                </p:oleObj>
              </mc:Choice>
              <mc:Fallback>
                <p:oleObj name="Equation" r:id="rId7" imgW="2984400" imgH="774360" progId="Equation.DSMT4">
                  <p:embed/>
                  <p:pic>
                    <p:nvPicPr>
                      <p:cNvPr id="0" name=""/>
                      <p:cNvPicPr>
                        <a:picLocks noChangeAspect="1" noChangeArrowheads="1"/>
                      </p:cNvPicPr>
                      <p:nvPr/>
                    </p:nvPicPr>
                    <p:blipFill>
                      <a:blip r:embed="rId8"/>
                      <a:srcRect/>
                      <a:stretch>
                        <a:fillRect/>
                      </a:stretch>
                    </p:blipFill>
                    <p:spPr bwMode="auto">
                      <a:xfrm>
                        <a:off x="3945706" y="4653136"/>
                        <a:ext cx="4730750" cy="1223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a:spLocks noChangeArrowheads="1"/>
          </p:cNvSpPr>
          <p:nvPr/>
        </p:nvSpPr>
        <p:spPr bwMode="auto">
          <a:xfrm>
            <a:off x="1979712" y="4002363"/>
            <a:ext cx="2320925" cy="830262"/>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Sparse representation</a:t>
            </a:r>
            <a:endParaRPr lang="en-US" altLang="en-US" sz="1600" i="1" baseline="0" dirty="0" smtClean="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j </a:t>
            </a:r>
            <a:r>
              <a:rPr lang="en-US" altLang="zh-CN" sz="1600" baseline="0" dirty="0">
                <a:latin typeface="Tahoma" pitchFamily="34" charset="0"/>
                <a:cs typeface="Tahoma" pitchFamily="34" charset="0"/>
              </a:rPr>
              <a:t>= 1: Direct</a:t>
            </a:r>
            <a:endParaRPr lang="en-US" altLang="zh-CN" sz="1600" baseline="0" dirty="0" smtClean="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j </a:t>
            </a:r>
            <a:r>
              <a:rPr lang="en-US" altLang="zh-CN" sz="1600" baseline="0" dirty="0">
                <a:latin typeface="Tahoma" pitchFamily="34" charset="0"/>
                <a:cs typeface="Tahoma" pitchFamily="34" charset="0"/>
              </a:rPr>
              <a:t>= </a:t>
            </a:r>
            <a:r>
              <a:rPr lang="en-US" altLang="zh-CN" sz="1600" baseline="0" dirty="0" smtClean="0">
                <a:latin typeface="Tahoma" pitchFamily="34" charset="0"/>
                <a:cs typeface="Tahoma" pitchFamily="34" charset="0"/>
              </a:rPr>
              <a:t>2: </a:t>
            </a:r>
            <a:r>
              <a:rPr lang="en-US" altLang="zh-CN" sz="1600" baseline="0" dirty="0">
                <a:latin typeface="Tahoma" pitchFamily="34" charset="0"/>
                <a:cs typeface="Tahoma" pitchFamily="34" charset="0"/>
              </a:rPr>
              <a:t>Nonnegative</a:t>
            </a:r>
            <a:endParaRPr lang="en-US" altLang="zh-CN" sz="1600" baseline="0" dirty="0" smtClean="0">
              <a:latin typeface="Tahoma" pitchFamily="34" charset="0"/>
              <a:cs typeface="Tahoma" pitchFamily="34" charset="0"/>
            </a:endParaRPr>
          </a:p>
        </p:txBody>
      </p:sp>
      <p:sp>
        <p:nvSpPr>
          <p:cNvPr id="61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0" name="Object 9"/>
          <p:cNvGraphicFramePr>
            <a:graphicFrameLocks noChangeAspect="1"/>
          </p:cNvGraphicFramePr>
          <p:nvPr>
            <p:extLst>
              <p:ext uri="{D42A27DB-BD31-4B8C-83A1-F6EECF244321}">
                <p14:modId xmlns:p14="http://schemas.microsoft.com/office/powerpoint/2010/main" val="2533004112"/>
              </p:ext>
            </p:extLst>
          </p:nvPr>
        </p:nvGraphicFramePr>
        <p:xfrm>
          <a:off x="5145682" y="5157192"/>
          <a:ext cx="2306638" cy="1195387"/>
        </p:xfrm>
        <a:graphic>
          <a:graphicData uri="http://schemas.openxmlformats.org/presentationml/2006/ole">
            <mc:AlternateContent xmlns:mc="http://schemas.openxmlformats.org/markup-compatibility/2006">
              <mc:Choice xmlns:v="urn:schemas-microsoft-com:vml" Requires="v">
                <p:oleObj spid="_x0000_s10632" name="Equation" r:id="rId9" imgW="1536700" imgH="800100" progId="Equation.DSMT4">
                  <p:embed/>
                </p:oleObj>
              </mc:Choice>
              <mc:Fallback>
                <p:oleObj name="Equation" r:id="rId9" imgW="1536700" imgH="800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5682" y="5157192"/>
                        <a:ext cx="2306638" cy="11953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2" name="Object 11"/>
          <p:cNvGraphicFramePr>
            <a:graphicFrameLocks noChangeAspect="1"/>
          </p:cNvGraphicFramePr>
          <p:nvPr>
            <p:extLst>
              <p:ext uri="{D42A27DB-BD31-4B8C-83A1-F6EECF244321}">
                <p14:modId xmlns:p14="http://schemas.microsoft.com/office/powerpoint/2010/main" val="709241327"/>
              </p:ext>
            </p:extLst>
          </p:nvPr>
        </p:nvGraphicFramePr>
        <p:xfrm>
          <a:off x="4427538" y="4926013"/>
          <a:ext cx="4124325" cy="1671637"/>
        </p:xfrm>
        <a:graphic>
          <a:graphicData uri="http://schemas.openxmlformats.org/presentationml/2006/ole">
            <mc:AlternateContent xmlns:mc="http://schemas.openxmlformats.org/markup-compatibility/2006">
              <mc:Choice xmlns:v="urn:schemas-microsoft-com:vml" Requires="v">
                <p:oleObj spid="_x0000_s10633" name="Equation" r:id="rId11" imgW="2349360" imgH="952200" progId="Equation.DSMT4">
                  <p:embed/>
                </p:oleObj>
              </mc:Choice>
              <mc:Fallback>
                <p:oleObj name="Equation" r:id="rId11" imgW="2349360" imgH="952200" progId="Equation.DSMT4">
                  <p:embed/>
                  <p:pic>
                    <p:nvPicPr>
                      <p:cNvPr id="0" name=""/>
                      <p:cNvPicPr>
                        <a:picLocks noChangeAspect="1" noChangeArrowheads="1"/>
                      </p:cNvPicPr>
                      <p:nvPr/>
                    </p:nvPicPr>
                    <p:blipFill>
                      <a:blip r:embed="rId12"/>
                      <a:srcRect/>
                      <a:stretch>
                        <a:fillRect/>
                      </a:stretch>
                    </p:blipFill>
                    <p:spPr bwMode="auto">
                      <a:xfrm>
                        <a:off x="4427538" y="4926013"/>
                        <a:ext cx="4124325" cy="1671637"/>
                      </a:xfrm>
                      <a:prstGeom prst="rect">
                        <a:avLst/>
                      </a:prstGeom>
                      <a:solidFill>
                        <a:srgbClr val="FFFF99"/>
                      </a:solidFill>
                      <a:ln>
                        <a:noFill/>
                      </a:ln>
                      <a:extLst/>
                    </p:spPr>
                  </p:pic>
                </p:oleObj>
              </mc:Fallback>
            </mc:AlternateContent>
          </a:graphicData>
        </a:graphic>
      </p:graphicFrame>
      <p:sp>
        <p:nvSpPr>
          <p:cNvPr id="616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6"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18" name="Object 17"/>
          <p:cNvGraphicFramePr>
            <a:graphicFrameLocks noChangeAspect="1"/>
          </p:cNvGraphicFramePr>
          <p:nvPr>
            <p:extLst>
              <p:ext uri="{D42A27DB-BD31-4B8C-83A1-F6EECF244321}">
                <p14:modId xmlns:p14="http://schemas.microsoft.com/office/powerpoint/2010/main" val="1223924995"/>
              </p:ext>
            </p:extLst>
          </p:nvPr>
        </p:nvGraphicFramePr>
        <p:xfrm>
          <a:off x="179512" y="5229200"/>
          <a:ext cx="5572125" cy="1277937"/>
        </p:xfrm>
        <a:graphic>
          <a:graphicData uri="http://schemas.openxmlformats.org/presentationml/2006/ole">
            <mc:AlternateContent xmlns:mc="http://schemas.openxmlformats.org/markup-compatibility/2006">
              <mc:Choice xmlns:v="urn:schemas-microsoft-com:vml" Requires="v">
                <p:oleObj spid="_x0000_s10634" name="Equation" r:id="rId13" imgW="2946240" imgH="672840" progId="Equation.DSMT4">
                  <p:embed/>
                </p:oleObj>
              </mc:Choice>
              <mc:Fallback>
                <p:oleObj name="Equation" r:id="rId13" imgW="2946240" imgH="672840" progId="Equation.DSMT4">
                  <p:embed/>
                  <p:pic>
                    <p:nvPicPr>
                      <p:cNvPr id="0" name=""/>
                      <p:cNvPicPr>
                        <a:picLocks noChangeAspect="1" noChangeArrowheads="1"/>
                      </p:cNvPicPr>
                      <p:nvPr/>
                    </p:nvPicPr>
                    <p:blipFill>
                      <a:blip r:embed="rId14"/>
                      <a:srcRect/>
                      <a:stretch>
                        <a:fillRect/>
                      </a:stretch>
                    </p:blipFill>
                    <p:spPr bwMode="auto">
                      <a:xfrm>
                        <a:off x="179512" y="5229200"/>
                        <a:ext cx="5572125" cy="12779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6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7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sp>
        <p:nvSpPr>
          <p:cNvPr id="6181"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7" name="Object 36"/>
          <p:cNvGraphicFramePr>
            <a:graphicFrameLocks noChangeAspect="1"/>
          </p:cNvGraphicFramePr>
          <p:nvPr>
            <p:extLst>
              <p:ext uri="{D42A27DB-BD31-4B8C-83A1-F6EECF244321}">
                <p14:modId xmlns:p14="http://schemas.microsoft.com/office/powerpoint/2010/main" val="1359653480"/>
              </p:ext>
            </p:extLst>
          </p:nvPr>
        </p:nvGraphicFramePr>
        <p:xfrm>
          <a:off x="257151" y="4127874"/>
          <a:ext cx="1506537" cy="431800"/>
        </p:xfrm>
        <a:graphic>
          <a:graphicData uri="http://schemas.openxmlformats.org/presentationml/2006/ole">
            <mc:AlternateContent xmlns:mc="http://schemas.openxmlformats.org/markup-compatibility/2006">
              <mc:Choice xmlns:v="urn:schemas-microsoft-com:vml" Requires="v">
                <p:oleObj spid="_x0000_s10635" name="Equation" r:id="rId15" imgW="736560" imgH="215640" progId="Equation.DSMT4">
                  <p:embed/>
                </p:oleObj>
              </mc:Choice>
              <mc:Fallback>
                <p:oleObj name="Equation" r:id="rId15" imgW="736560" imgH="215640" progId="Equation.DSMT4">
                  <p:embed/>
                  <p:pic>
                    <p:nvPicPr>
                      <p:cNvPr id="0" name=""/>
                      <p:cNvPicPr>
                        <a:picLocks noChangeAspect="1" noChangeArrowheads="1"/>
                      </p:cNvPicPr>
                      <p:nvPr/>
                    </p:nvPicPr>
                    <p:blipFill>
                      <a:blip r:embed="rId16"/>
                      <a:srcRect/>
                      <a:stretch>
                        <a:fillRect/>
                      </a:stretch>
                    </p:blipFill>
                    <p:spPr bwMode="auto">
                      <a:xfrm>
                        <a:off x="257151" y="4127874"/>
                        <a:ext cx="1506537" cy="431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a:spLocks noChangeArrowheads="1"/>
          </p:cNvSpPr>
          <p:nvPr/>
        </p:nvSpPr>
        <p:spPr bwMode="auto">
          <a:xfrm>
            <a:off x="4601067" y="4000775"/>
            <a:ext cx="3324225" cy="831850"/>
          </a:xfrm>
          <a:prstGeom prst="rect">
            <a:avLst/>
          </a:prstGeom>
          <a:solidFill>
            <a:srgbClr val="66FFFF"/>
          </a:solidFill>
          <a:ln>
            <a:noFill/>
          </a:ln>
        </p:spPr>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en-US" sz="1600" baseline="0" dirty="0" smtClean="0">
                <a:latin typeface="Tahoma" pitchFamily="34" charset="0"/>
                <a:cs typeface="Tahoma" pitchFamily="34" charset="0"/>
              </a:rPr>
              <a:t>Postprocessing of Anthropometry</a:t>
            </a:r>
            <a:endParaRPr lang="en-US" altLang="en-US" sz="1600" i="1" baseline="0" dirty="0" smtClean="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l </a:t>
            </a:r>
            <a:r>
              <a:rPr lang="en-US" altLang="zh-CN" sz="1600" baseline="0" dirty="0">
                <a:latin typeface="Tahoma" pitchFamily="34" charset="0"/>
                <a:cs typeface="Tahoma" pitchFamily="34" charset="0"/>
              </a:rPr>
              <a:t>= 1: Direct</a:t>
            </a:r>
            <a:endParaRPr lang="en-US" altLang="zh-CN" sz="1600" baseline="0" dirty="0" smtClean="0">
              <a:latin typeface="Tahoma" pitchFamily="34" charset="0"/>
              <a:cs typeface="Tahoma" pitchFamily="34" charset="0"/>
            </a:endParaRPr>
          </a:p>
          <a:p>
            <a:pPr eaLnBrk="1" hangingPunct="1">
              <a:defRPr/>
            </a:pPr>
            <a:r>
              <a:rPr lang="en-US" altLang="zh-CN" sz="1600" i="1" baseline="0" dirty="0" smtClean="0">
                <a:latin typeface="Tahoma" pitchFamily="34" charset="0"/>
                <a:cs typeface="Tahoma" pitchFamily="34" charset="0"/>
              </a:rPr>
              <a:t>l </a:t>
            </a:r>
            <a:r>
              <a:rPr lang="en-US" altLang="zh-CN" sz="1600" baseline="0" dirty="0">
                <a:latin typeface="Tahoma" pitchFamily="34" charset="0"/>
                <a:cs typeface="Tahoma" pitchFamily="34" charset="0"/>
              </a:rPr>
              <a:t>= </a:t>
            </a:r>
            <a:r>
              <a:rPr lang="en-US" altLang="zh-CN" sz="1600" baseline="0" dirty="0" smtClean="0">
                <a:latin typeface="Tahoma" pitchFamily="34" charset="0"/>
                <a:cs typeface="Tahoma" pitchFamily="34" charset="0"/>
              </a:rPr>
              <a:t>2: </a:t>
            </a:r>
            <a:r>
              <a:rPr lang="en-US" altLang="zh-CN" sz="1600" baseline="0" dirty="0">
                <a:latin typeface="Tahoma" pitchFamily="34" charset="0"/>
                <a:cs typeface="Tahoma" pitchFamily="34" charset="0"/>
              </a:rPr>
              <a:t>Normalized</a:t>
            </a:r>
            <a:endParaRPr lang="en-US" altLang="zh-CN" sz="1600" baseline="0" dirty="0" smtClean="0">
              <a:latin typeface="Tahoma" pitchFamily="34" charset="0"/>
              <a:cs typeface="Tahoma" pitchFamily="34" charset="0"/>
            </a:endParaRPr>
          </a:p>
        </p:txBody>
      </p:sp>
      <p:sp>
        <p:nvSpPr>
          <p:cNvPr id="45" name="TextBox 44"/>
          <p:cNvSpPr txBox="1">
            <a:spLocks noChangeArrowheads="1"/>
          </p:cNvSpPr>
          <p:nvPr/>
        </p:nvSpPr>
        <p:spPr bwMode="auto">
          <a:xfrm>
            <a:off x="1330275" y="5517232"/>
            <a:ext cx="6338069" cy="400050"/>
          </a:xfrm>
          <a:prstGeom prst="rect">
            <a:avLst/>
          </a:prstGeom>
          <a:solidFill>
            <a:srgbClr val="FFFF99"/>
          </a:solidFill>
          <a:ln w="28575">
            <a:solidFill>
              <a:srgbClr val="FF0000"/>
            </a:solidFill>
            <a:miter lim="800000"/>
            <a:headEnd/>
            <a:tailEnd/>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aseline="0" dirty="0">
                <a:latin typeface="Tahoma" pitchFamily="34" charset="0"/>
                <a:cs typeface="Tahoma" pitchFamily="34" charset="0"/>
              </a:rPr>
              <a:t>In total, we </a:t>
            </a:r>
            <a:r>
              <a:rPr lang="en-US" altLang="en-US" sz="2000" baseline="0" dirty="0" smtClean="0">
                <a:latin typeface="Tahoma" pitchFamily="34" charset="0"/>
                <a:cs typeface="Tahoma" pitchFamily="34" charset="0"/>
              </a:rPr>
              <a:t>have                        variants </a:t>
            </a:r>
            <a:r>
              <a:rPr lang="en-US" altLang="en-US" sz="2000" baseline="0" dirty="0">
                <a:latin typeface="Tahoma" pitchFamily="34" charset="0"/>
                <a:cs typeface="Tahoma" pitchFamily="34" charset="0"/>
              </a:rPr>
              <a:t>of methods! </a:t>
            </a:r>
            <a:endParaRPr lang="en-US" altLang="en-US" sz="2000" i="1" baseline="0" dirty="0">
              <a:latin typeface="Tahoma" pitchFamily="34" charset="0"/>
              <a:cs typeface="Tahoma" pitchFamily="34" charset="0"/>
            </a:endParaRPr>
          </a:p>
        </p:txBody>
      </p:sp>
      <p:sp>
        <p:nvSpPr>
          <p:cNvPr id="618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39" name="Object 38"/>
          <p:cNvGraphicFramePr>
            <a:graphicFrameLocks noChangeAspect="1"/>
          </p:cNvGraphicFramePr>
          <p:nvPr>
            <p:extLst>
              <p:ext uri="{D42A27DB-BD31-4B8C-83A1-F6EECF244321}">
                <p14:modId xmlns:p14="http://schemas.microsoft.com/office/powerpoint/2010/main" val="2517932990"/>
              </p:ext>
            </p:extLst>
          </p:nvPr>
        </p:nvGraphicFramePr>
        <p:xfrm>
          <a:off x="3389684" y="5589240"/>
          <a:ext cx="1830388" cy="317500"/>
        </p:xfrm>
        <a:graphic>
          <a:graphicData uri="http://schemas.openxmlformats.org/presentationml/2006/ole">
            <mc:AlternateContent xmlns:mc="http://schemas.openxmlformats.org/markup-compatibility/2006">
              <mc:Choice xmlns:v="urn:schemas-microsoft-com:vml" Requires="v">
                <p:oleObj spid="_x0000_s10636" name="Equation" r:id="rId17" imgW="876240" imgH="152280" progId="Equation.DSMT4">
                  <p:embed/>
                </p:oleObj>
              </mc:Choice>
              <mc:Fallback>
                <p:oleObj name="Equation" r:id="rId17" imgW="876240" imgH="152280" progId="Equation.DSMT4">
                  <p:embed/>
                  <p:pic>
                    <p:nvPicPr>
                      <p:cNvPr id="0" name=""/>
                      <p:cNvPicPr>
                        <a:picLocks noChangeAspect="1" noChangeArrowheads="1"/>
                      </p:cNvPicPr>
                      <p:nvPr/>
                    </p:nvPicPr>
                    <p:blipFill>
                      <a:blip r:embed="rId18"/>
                      <a:srcRect/>
                      <a:stretch>
                        <a:fillRect/>
                      </a:stretch>
                    </p:blipFill>
                    <p:spPr bwMode="auto">
                      <a:xfrm>
                        <a:off x="3389684" y="5589240"/>
                        <a:ext cx="18303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1337931"/>
              </p:ext>
            </p:extLst>
          </p:nvPr>
        </p:nvGraphicFramePr>
        <p:xfrm>
          <a:off x="223920" y="2399682"/>
          <a:ext cx="8696160" cy="1460560"/>
        </p:xfrm>
        <a:graphic>
          <a:graphicData uri="http://schemas.openxmlformats.org/presentationml/2006/ole">
            <mc:AlternateContent xmlns:mc="http://schemas.openxmlformats.org/markup-compatibility/2006">
              <mc:Choice xmlns:v="urn:schemas-microsoft-com:vml" Requires="v">
                <p:oleObj spid="_x0000_s10637" name="Visio" r:id="rId19" imgW="7246800" imgH="1217133" progId="Visio.Drawing.11">
                  <p:embed/>
                </p:oleObj>
              </mc:Choice>
              <mc:Fallback>
                <p:oleObj name="Visio" r:id="rId19" imgW="7246800" imgH="1217133" progId="Visio.Drawing.11">
                  <p:embed/>
                  <p:pic>
                    <p:nvPicPr>
                      <p:cNvPr id="0" name=""/>
                      <p:cNvPicPr>
                        <a:picLocks noChangeAspect="1" noChangeArrowheads="1"/>
                      </p:cNvPicPr>
                      <p:nvPr/>
                    </p:nvPicPr>
                    <p:blipFill>
                      <a:blip r:embed="rId20"/>
                      <a:srcRect/>
                      <a:stretch>
                        <a:fillRect/>
                      </a:stretch>
                    </p:blipFill>
                    <p:spPr bwMode="auto">
                      <a:xfrm>
                        <a:off x="223920" y="2399682"/>
                        <a:ext cx="8696160" cy="146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050725189"/>
              </p:ext>
            </p:extLst>
          </p:nvPr>
        </p:nvGraphicFramePr>
        <p:xfrm>
          <a:off x="223837" y="2400548"/>
          <a:ext cx="8696325" cy="1460500"/>
        </p:xfrm>
        <a:graphic>
          <a:graphicData uri="http://schemas.openxmlformats.org/presentationml/2006/ole">
            <mc:AlternateContent xmlns:mc="http://schemas.openxmlformats.org/markup-compatibility/2006">
              <mc:Choice xmlns:v="urn:schemas-microsoft-com:vml" Requires="v">
                <p:oleObj spid="_x0000_s10638" name="Visio" r:id="rId21" imgW="7246800" imgH="1217133" progId="Visio.Drawing.11">
                  <p:embed/>
                </p:oleObj>
              </mc:Choice>
              <mc:Fallback>
                <p:oleObj name="Visio" r:id="rId21" imgW="7246800" imgH="1217133" progId="Visio.Drawing.11">
                  <p:embed/>
                  <p:pic>
                    <p:nvPicPr>
                      <p:cNvPr id="0" name="Object 4"/>
                      <p:cNvPicPr>
                        <a:picLocks noChangeAspect="1" noChangeArrowheads="1"/>
                      </p:cNvPicPr>
                      <p:nvPr/>
                    </p:nvPicPr>
                    <p:blipFill>
                      <a:blip r:embed="rId22"/>
                      <a:srcRect/>
                      <a:stretch>
                        <a:fillRect/>
                      </a:stretch>
                    </p:blipFill>
                    <p:spPr bwMode="auto">
                      <a:xfrm>
                        <a:off x="223837" y="2400548"/>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41794036"/>
              </p:ext>
            </p:extLst>
          </p:nvPr>
        </p:nvGraphicFramePr>
        <p:xfrm>
          <a:off x="223837" y="2400548"/>
          <a:ext cx="8696325" cy="1460500"/>
        </p:xfrm>
        <a:graphic>
          <a:graphicData uri="http://schemas.openxmlformats.org/presentationml/2006/ole">
            <mc:AlternateContent xmlns:mc="http://schemas.openxmlformats.org/markup-compatibility/2006">
              <mc:Choice xmlns:v="urn:schemas-microsoft-com:vml" Requires="v">
                <p:oleObj spid="_x0000_s10639" name="Visio" r:id="rId23" imgW="7246800" imgH="1217133" progId="Visio.Drawing.11">
                  <p:embed/>
                </p:oleObj>
              </mc:Choice>
              <mc:Fallback>
                <p:oleObj name="Visio" r:id="rId23" imgW="7246800" imgH="1217133" progId="Visio.Drawing.11">
                  <p:embed/>
                  <p:pic>
                    <p:nvPicPr>
                      <p:cNvPr id="0" name="Object 4"/>
                      <p:cNvPicPr>
                        <a:picLocks noChangeAspect="1" noChangeArrowheads="1"/>
                      </p:cNvPicPr>
                      <p:nvPr/>
                    </p:nvPicPr>
                    <p:blipFill>
                      <a:blip r:embed="rId24"/>
                      <a:srcRect/>
                      <a:stretch>
                        <a:fillRect/>
                      </a:stretch>
                    </p:blipFill>
                    <p:spPr bwMode="auto">
                      <a:xfrm>
                        <a:off x="223837" y="2400548"/>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14950928"/>
              </p:ext>
            </p:extLst>
          </p:nvPr>
        </p:nvGraphicFramePr>
        <p:xfrm>
          <a:off x="223837" y="2400548"/>
          <a:ext cx="8696325" cy="1460500"/>
        </p:xfrm>
        <a:graphic>
          <a:graphicData uri="http://schemas.openxmlformats.org/presentationml/2006/ole">
            <mc:AlternateContent xmlns:mc="http://schemas.openxmlformats.org/markup-compatibility/2006">
              <mc:Choice xmlns:v="urn:schemas-microsoft-com:vml" Requires="v">
                <p:oleObj spid="_x0000_s10640" name="Visio" r:id="rId25" imgW="7246800" imgH="1217133" progId="Visio.Drawing.11">
                  <p:embed/>
                </p:oleObj>
              </mc:Choice>
              <mc:Fallback>
                <p:oleObj name="Visio" r:id="rId25" imgW="7246800" imgH="1217133" progId="Visio.Drawing.11">
                  <p:embed/>
                  <p:pic>
                    <p:nvPicPr>
                      <p:cNvPr id="0" name="Object 4"/>
                      <p:cNvPicPr>
                        <a:picLocks noChangeAspect="1" noChangeArrowheads="1"/>
                      </p:cNvPicPr>
                      <p:nvPr/>
                    </p:nvPicPr>
                    <p:blipFill>
                      <a:blip r:embed="rId26"/>
                      <a:srcRect/>
                      <a:stretch>
                        <a:fillRect/>
                      </a:stretch>
                    </p:blipFill>
                    <p:spPr bwMode="auto">
                      <a:xfrm>
                        <a:off x="223837" y="2400548"/>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28697675"/>
              </p:ext>
            </p:extLst>
          </p:nvPr>
        </p:nvGraphicFramePr>
        <p:xfrm>
          <a:off x="223838" y="2398887"/>
          <a:ext cx="8696325" cy="1460500"/>
        </p:xfrm>
        <a:graphic>
          <a:graphicData uri="http://schemas.openxmlformats.org/presentationml/2006/ole">
            <mc:AlternateContent xmlns:mc="http://schemas.openxmlformats.org/markup-compatibility/2006">
              <mc:Choice xmlns:v="urn:schemas-microsoft-com:vml" Requires="v">
                <p:oleObj spid="_x0000_s10641" name="Visio" r:id="rId27" imgW="7246800" imgH="1217133" progId="Visio.Drawing.11">
                  <p:embed/>
                </p:oleObj>
              </mc:Choice>
              <mc:Fallback>
                <p:oleObj name="Visio" r:id="rId27" imgW="7246800" imgH="1217133" progId="Visio.Drawing.11">
                  <p:embed/>
                  <p:pic>
                    <p:nvPicPr>
                      <p:cNvPr id="0" name="Object 4"/>
                      <p:cNvPicPr>
                        <a:picLocks noChangeAspect="1" noChangeArrowheads="1"/>
                      </p:cNvPicPr>
                      <p:nvPr/>
                    </p:nvPicPr>
                    <p:blipFill>
                      <a:blip r:embed="rId28"/>
                      <a:srcRect/>
                      <a:stretch>
                        <a:fillRect/>
                      </a:stretch>
                    </p:blipFill>
                    <p:spPr bwMode="auto">
                      <a:xfrm>
                        <a:off x="223838" y="2398887"/>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29530158"/>
              </p:ext>
            </p:extLst>
          </p:nvPr>
        </p:nvGraphicFramePr>
        <p:xfrm>
          <a:off x="226300" y="2395524"/>
          <a:ext cx="8696325" cy="1460500"/>
        </p:xfrm>
        <a:graphic>
          <a:graphicData uri="http://schemas.openxmlformats.org/presentationml/2006/ole">
            <mc:AlternateContent xmlns:mc="http://schemas.openxmlformats.org/markup-compatibility/2006">
              <mc:Choice xmlns:v="urn:schemas-microsoft-com:vml" Requires="v">
                <p:oleObj spid="_x0000_s10642" name="Visio" r:id="rId29" imgW="7246800" imgH="1217133" progId="Visio.Drawing.11">
                  <p:embed/>
                </p:oleObj>
              </mc:Choice>
              <mc:Fallback>
                <p:oleObj name="Visio" r:id="rId29" imgW="7246800" imgH="1217133" progId="Visio.Drawing.11">
                  <p:embed/>
                  <p:pic>
                    <p:nvPicPr>
                      <p:cNvPr id="0" name="Object 4"/>
                      <p:cNvPicPr>
                        <a:picLocks noChangeAspect="1" noChangeArrowheads="1"/>
                      </p:cNvPicPr>
                      <p:nvPr/>
                    </p:nvPicPr>
                    <p:blipFill>
                      <a:blip r:embed="rId30"/>
                      <a:srcRect/>
                      <a:stretch>
                        <a:fillRect/>
                      </a:stretch>
                    </p:blipFill>
                    <p:spPr bwMode="auto">
                      <a:xfrm>
                        <a:off x="226300" y="2395524"/>
                        <a:ext cx="86963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2174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bg/>
                                          </p:spTgt>
                                        </p:tgtEl>
                                        <p:attrNameLst>
                                          <p:attrName>style.visibility</p:attrName>
                                        </p:attrNameLst>
                                      </p:cBhvr>
                                      <p:to>
                                        <p:strVal val="visible"/>
                                      </p:to>
                                    </p:set>
                                    <p:animEffect transition="in" filter="fade">
                                      <p:cBhvr>
                                        <p:cTn id="12" dur="500"/>
                                        <p:tgtEl>
                                          <p:spTgt spid="5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
                                            <p:txEl>
                                              <p:pRg st="1" end="1"/>
                                            </p:txEl>
                                          </p:spTgt>
                                        </p:tgtEl>
                                        <p:attrNameLst>
                                          <p:attrName>style.visibility</p:attrName>
                                        </p:attrNameLst>
                                      </p:cBhvr>
                                      <p:to>
                                        <p:strVal val="visible"/>
                                      </p:to>
                                    </p:set>
                                    <p:animEffect transition="in" filter="fade">
                                      <p:cBhvr>
                                        <p:cTn id="20" dur="500"/>
                                        <p:tgtEl>
                                          <p:spTgt spid="5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xEl>
                                              <p:pRg st="2" end="2"/>
                                            </p:txEl>
                                          </p:spTgt>
                                        </p:tgtEl>
                                        <p:attrNameLst>
                                          <p:attrName>style.visibility</p:attrName>
                                        </p:attrNameLst>
                                      </p:cBhvr>
                                      <p:to>
                                        <p:strVal val="visible"/>
                                      </p:to>
                                    </p:set>
                                    <p:animEffect transition="in" filter="fade">
                                      <p:cBhvr>
                                        <p:cTn id="25" dur="500"/>
                                        <p:tgtEl>
                                          <p:spTgt spid="5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xEl>
                                              <p:pRg st="3" end="3"/>
                                            </p:txEl>
                                          </p:spTgt>
                                        </p:tgtEl>
                                        <p:attrNameLst>
                                          <p:attrName>style.visibility</p:attrName>
                                        </p:attrNameLst>
                                      </p:cBhvr>
                                      <p:to>
                                        <p:strVal val="visible"/>
                                      </p:to>
                                    </p:set>
                                    <p:animEffect transition="in" filter="fade">
                                      <p:cBhvr>
                                        <p:cTn id="30" dur="500"/>
                                        <p:tgtEl>
                                          <p:spTgt spid="5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xEl>
                                              <p:pRg st="4" end="4"/>
                                            </p:txEl>
                                          </p:spTgt>
                                        </p:tgtEl>
                                        <p:attrNameLst>
                                          <p:attrName>style.visibility</p:attrName>
                                        </p:attrNameLst>
                                      </p:cBhvr>
                                      <p:to>
                                        <p:strVal val="visible"/>
                                      </p:to>
                                    </p:set>
                                    <p:animEffect transition="in" filter="fade">
                                      <p:cBhvr>
                                        <p:cTn id="35" dur="500"/>
                                        <p:tgtEl>
                                          <p:spTgt spid="5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bg/>
                                          </p:spTgt>
                                        </p:tgtEl>
                                        <p:attrNameLst>
                                          <p:attrName>style.visibility</p:attrName>
                                        </p:attrNameLst>
                                      </p:cBhvr>
                                      <p:to>
                                        <p:strVal val="visible"/>
                                      </p:to>
                                    </p:set>
                                    <p:animEffect transition="in" filter="fade">
                                      <p:cBhvr>
                                        <p:cTn id="55" dur="500"/>
                                        <p:tgtEl>
                                          <p:spTgt spid="21">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fade">
                                      <p:cBhvr>
                                        <p:cTn id="58" dur="500"/>
                                        <p:tgtEl>
                                          <p:spTgt spid="21">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xEl>
                                              <p:pRg st="1" end="1"/>
                                            </p:txEl>
                                          </p:spTgt>
                                        </p:tgtEl>
                                        <p:attrNameLst>
                                          <p:attrName>style.visibility</p:attrName>
                                        </p:attrNameLst>
                                      </p:cBhvr>
                                      <p:to>
                                        <p:strVal val="visible"/>
                                      </p:to>
                                    </p:set>
                                    <p:animEffect transition="in" filter="fade">
                                      <p:cBhvr>
                                        <p:cTn id="61" dur="500"/>
                                        <p:tgtEl>
                                          <p:spTgt spid="21">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2" end="2"/>
                                            </p:txEl>
                                          </p:spTgt>
                                        </p:tgtEl>
                                        <p:attrNameLst>
                                          <p:attrName>style.visibility</p:attrName>
                                        </p:attrNameLst>
                                      </p:cBhvr>
                                      <p:to>
                                        <p:strVal val="visible"/>
                                      </p:to>
                                    </p:set>
                                    <p:animEffect transition="in" filter="fade">
                                      <p:cBhvr>
                                        <p:cTn id="66" dur="500"/>
                                        <p:tgtEl>
                                          <p:spTgt spid="21">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3" end="3"/>
                                            </p:txEl>
                                          </p:spTgt>
                                        </p:tgtEl>
                                        <p:attrNameLst>
                                          <p:attrName>style.visibility</p:attrName>
                                        </p:attrNameLst>
                                      </p:cBhvr>
                                      <p:to>
                                        <p:strVal val="visible"/>
                                      </p:to>
                                    </p:set>
                                    <p:animEffect transition="in" filter="fade">
                                      <p:cBhvr>
                                        <p:cTn id="71" dur="500"/>
                                        <p:tgtEl>
                                          <p:spTgt spid="21">
                                            <p:txEl>
                                              <p:pRg st="3" end="3"/>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4">
                                            <p:bg/>
                                          </p:spTgt>
                                        </p:tgtEl>
                                        <p:attrNameLst>
                                          <p:attrName>style.visibility</p:attrName>
                                        </p:attrNameLst>
                                      </p:cBhvr>
                                      <p:to>
                                        <p:strVal val="visible"/>
                                      </p:to>
                                    </p:set>
                                    <p:animEffect transition="in" filter="fade">
                                      <p:cBhvr>
                                        <p:cTn id="96" dur="500"/>
                                        <p:tgtEl>
                                          <p:spTgt spid="24">
                                            <p:bg/>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4">
                                            <p:txEl>
                                              <p:pRg st="0" end="0"/>
                                            </p:txEl>
                                          </p:spTgt>
                                        </p:tgtEl>
                                        <p:attrNameLst>
                                          <p:attrName>style.visibility</p:attrName>
                                        </p:attrNameLst>
                                      </p:cBhvr>
                                      <p:to>
                                        <p:strVal val="visible"/>
                                      </p:to>
                                    </p:set>
                                    <p:animEffect transition="in" filter="fade">
                                      <p:cBhvr>
                                        <p:cTn id="99" dur="500"/>
                                        <p:tgtEl>
                                          <p:spTgt spid="24">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4">
                                            <p:txEl>
                                              <p:pRg st="1" end="1"/>
                                            </p:txEl>
                                          </p:spTgt>
                                        </p:tgtEl>
                                        <p:attrNameLst>
                                          <p:attrName>style.visibility</p:attrName>
                                        </p:attrNameLst>
                                      </p:cBhvr>
                                      <p:to>
                                        <p:strVal val="visible"/>
                                      </p:to>
                                    </p:set>
                                    <p:animEffect transition="in" filter="fade">
                                      <p:cBhvr>
                                        <p:cTn id="104" dur="500"/>
                                        <p:tgtEl>
                                          <p:spTgt spid="24">
                                            <p:txEl>
                                              <p:pRg st="1" end="1"/>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4">
                                            <p:txEl>
                                              <p:pRg st="2" end="2"/>
                                            </p:txEl>
                                          </p:spTgt>
                                        </p:tgtEl>
                                        <p:attrNameLst>
                                          <p:attrName>style.visibility</p:attrName>
                                        </p:attrNameLst>
                                      </p:cBhvr>
                                      <p:to>
                                        <p:strVal val="visible"/>
                                      </p:to>
                                    </p:set>
                                    <p:animEffect transition="in" filter="fade">
                                      <p:cBhvr>
                                        <p:cTn id="109" dur="500"/>
                                        <p:tgtEl>
                                          <p:spTgt spid="24">
                                            <p:txEl>
                                              <p:pRg st="2" end="2"/>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xit" presetSubtype="0" fill="hold" nodeType="clickEffect">
                                  <p:stCondLst>
                                    <p:cond delay="0"/>
                                  </p:stCondLst>
                                  <p:childTnLst>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5">
                                            <p:bg/>
                                          </p:spTgt>
                                        </p:tgtEl>
                                        <p:attrNameLst>
                                          <p:attrName>style.visibility</p:attrName>
                                        </p:attrNameLst>
                                      </p:cBhvr>
                                      <p:to>
                                        <p:strVal val="visible"/>
                                      </p:to>
                                    </p:set>
                                    <p:animEffect transition="in" filter="fade">
                                      <p:cBhvr>
                                        <p:cTn id="132" dur="500"/>
                                        <p:tgtEl>
                                          <p:spTgt spid="25">
                                            <p:bg/>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5">
                                            <p:txEl>
                                              <p:pRg st="0" end="0"/>
                                            </p:txEl>
                                          </p:spTgt>
                                        </p:tgtEl>
                                        <p:attrNameLst>
                                          <p:attrName>style.visibility</p:attrName>
                                        </p:attrNameLst>
                                      </p:cBhvr>
                                      <p:to>
                                        <p:strVal val="visible"/>
                                      </p:to>
                                    </p:set>
                                    <p:animEffect transition="in" filter="fade">
                                      <p:cBhvr>
                                        <p:cTn id="135" dur="500"/>
                                        <p:tgtEl>
                                          <p:spTgt spid="25">
                                            <p:txEl>
                                              <p:pRg st="0" end="0"/>
                                            </p:txEl>
                                          </p:spTgt>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5">
                                            <p:txEl>
                                              <p:pRg st="1" end="1"/>
                                            </p:txEl>
                                          </p:spTgt>
                                        </p:tgtEl>
                                        <p:attrNameLst>
                                          <p:attrName>style.visibility</p:attrName>
                                        </p:attrNameLst>
                                      </p:cBhvr>
                                      <p:to>
                                        <p:strVal val="visible"/>
                                      </p:to>
                                    </p:set>
                                    <p:animEffect transition="in" filter="fade">
                                      <p:cBhvr>
                                        <p:cTn id="140" dur="500"/>
                                        <p:tgtEl>
                                          <p:spTgt spid="25">
                                            <p:txEl>
                                              <p:pRg st="1" end="1"/>
                                            </p:txEl>
                                          </p:spTgt>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5">
                                            <p:txEl>
                                              <p:pRg st="2" end="2"/>
                                            </p:txEl>
                                          </p:spTgt>
                                        </p:tgtEl>
                                        <p:attrNameLst>
                                          <p:attrName>style.visibility</p:attrName>
                                        </p:attrNameLst>
                                      </p:cBhvr>
                                      <p:to>
                                        <p:strVal val="visible"/>
                                      </p:to>
                                    </p:set>
                                    <p:animEffect transition="in" filter="fade">
                                      <p:cBhvr>
                                        <p:cTn id="145" dur="500"/>
                                        <p:tgtEl>
                                          <p:spTgt spid="25">
                                            <p:txEl>
                                              <p:pRg st="2" end="2"/>
                                            </p:txEl>
                                          </p:spTgt>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nodeType="click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fade">
                                      <p:cBhvr>
                                        <p:cTn id="150" dur="500"/>
                                        <p:tgtEl>
                                          <p:spTgt spid="1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xit" presetSubtype="0" fill="hold" nodeType="clickEffect">
                                  <p:stCondLst>
                                    <p:cond delay="0"/>
                                  </p:stCondLst>
                                  <p:childTnLst>
                                    <p:animEffect transition="out" filter="fade">
                                      <p:cBhvr>
                                        <p:cTn id="154" dur="500"/>
                                        <p:tgtEl>
                                          <p:spTgt spid="10"/>
                                        </p:tgtEl>
                                      </p:cBhvr>
                                    </p:animEffect>
                                    <p:set>
                                      <p:cBhvr>
                                        <p:cTn id="155" dur="1" fill="hold">
                                          <p:stCondLst>
                                            <p:cond delay="499"/>
                                          </p:stCondLst>
                                        </p:cTn>
                                        <p:tgtEl>
                                          <p:spTgt spid="10"/>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fade">
                                      <p:cBhvr>
                                        <p:cTn id="160" dur="500"/>
                                        <p:tgtEl>
                                          <p:spTgt spid="19"/>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2"/>
                                        </p:tgtEl>
                                        <p:attrNameLst>
                                          <p:attrName>style.visibility</p:attrName>
                                        </p:attrNameLst>
                                      </p:cBhvr>
                                      <p:to>
                                        <p:strVal val="visible"/>
                                      </p:to>
                                    </p:set>
                                    <p:animEffect transition="in" filter="fade">
                                      <p:cBhvr>
                                        <p:cTn id="165" dur="500"/>
                                        <p:tgtEl>
                                          <p:spTgt spid="12"/>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xit" presetSubtype="0" fill="hold" nodeType="clickEffect">
                                  <p:stCondLst>
                                    <p:cond delay="0"/>
                                  </p:stCondLst>
                                  <p:childTnLst>
                                    <p:animEffect transition="out" filter="fade">
                                      <p:cBhvr>
                                        <p:cTn id="169" dur="500"/>
                                        <p:tgtEl>
                                          <p:spTgt spid="12"/>
                                        </p:tgtEl>
                                      </p:cBhvr>
                                    </p:animEffect>
                                    <p:set>
                                      <p:cBhvr>
                                        <p:cTn id="170" dur="1" fill="hold">
                                          <p:stCondLst>
                                            <p:cond delay="499"/>
                                          </p:stCondLst>
                                        </p:cTn>
                                        <p:tgtEl>
                                          <p:spTgt spid="12"/>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5">
                                            <p:bg/>
                                          </p:spTgt>
                                        </p:tgtEl>
                                        <p:attrNameLst>
                                          <p:attrName>style.visibility</p:attrName>
                                        </p:attrNameLst>
                                      </p:cBhvr>
                                      <p:to>
                                        <p:strVal val="visible"/>
                                      </p:to>
                                    </p:set>
                                    <p:animEffect transition="in" filter="fade">
                                      <p:cBhvr>
                                        <p:cTn id="175" dur="500"/>
                                        <p:tgtEl>
                                          <p:spTgt spid="45">
                                            <p:bg/>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5">
                                            <p:txEl>
                                              <p:pRg st="0" end="0"/>
                                            </p:txEl>
                                          </p:spTgt>
                                        </p:tgtEl>
                                        <p:attrNameLst>
                                          <p:attrName>style.visibility</p:attrName>
                                        </p:attrNameLst>
                                      </p:cBhvr>
                                      <p:to>
                                        <p:strVal val="visible"/>
                                      </p:to>
                                    </p:set>
                                    <p:animEffect transition="in" filter="fade">
                                      <p:cBhvr>
                                        <p:cTn id="178" dur="500"/>
                                        <p:tgtEl>
                                          <p:spTgt spid="45">
                                            <p:txEl>
                                              <p:pRg st="0" end="0"/>
                                            </p:txEl>
                                          </p:spTgt>
                                        </p:tgtEl>
                                      </p:cBhvr>
                                    </p:animEffect>
                                  </p:childTnLst>
                                </p:cTn>
                              </p:par>
                              <p:par>
                                <p:cTn id="179" presetID="10" presetClass="entr" presetSubtype="0" fill="hold" nodeType="withEffect">
                                  <p:stCondLst>
                                    <p:cond delay="0"/>
                                  </p:stCondLst>
                                  <p:childTnLst>
                                    <p:set>
                                      <p:cBhvr>
                                        <p:cTn id="180" dur="1" fill="hold">
                                          <p:stCondLst>
                                            <p:cond delay="0"/>
                                          </p:stCondLst>
                                        </p:cTn>
                                        <p:tgtEl>
                                          <p:spTgt spid="39"/>
                                        </p:tgtEl>
                                        <p:attrNameLst>
                                          <p:attrName>style.visibility</p:attrName>
                                        </p:attrNameLst>
                                      </p:cBhvr>
                                      <p:to>
                                        <p:strVal val="visible"/>
                                      </p:to>
                                    </p:set>
                                    <p:animEffect transition="in" filter="fade">
                                      <p:cBhvr>
                                        <p:cTn id="1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animBg="1"/>
      <p:bldP spid="21" grpId="0" build="p" animBg="1"/>
      <p:bldP spid="24" grpId="0" build="p" animBg="1"/>
      <p:bldP spid="25" grpId="0" build="p" animBg="1"/>
      <p:bldP spid="4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5800" y="44451"/>
            <a:ext cx="7772400" cy="7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Evaluation</a:t>
            </a:r>
          </a:p>
        </p:txBody>
      </p:sp>
      <p:sp>
        <p:nvSpPr>
          <p:cNvPr id="7172"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201B8942-BD0A-4554-8F8B-39FE5CF18A28}" type="slidenum">
              <a:rPr lang="x-none" altLang="en-US" sz="1200" baseline="0" smtClean="0">
                <a:latin typeface="Arial" pitchFamily="34" charset="0"/>
              </a:rPr>
              <a:pPr eaLnBrk="1" hangingPunct="1">
                <a:spcBef>
                  <a:spcPct val="0"/>
                </a:spcBef>
                <a:buFontTx/>
                <a:buNone/>
              </a:pPr>
              <a:t>6</a:t>
            </a:fld>
            <a:endParaRPr lang="zh-CN" altLang="en-US" sz="1200" baseline="0" smtClean="0">
              <a:latin typeface="Arial" pitchFamily="34" charset="0"/>
            </a:endParaRPr>
          </a:p>
        </p:txBody>
      </p:sp>
      <p:sp>
        <p:nvSpPr>
          <p:cNvPr id="717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SG" altLang="en-US" sz="2400">
              <a:latin typeface="Arial" pitchFamily="34" charset="0"/>
              <a:cs typeface="Arial" pitchFamily="34" charset="0"/>
            </a:endParaRPr>
          </a:p>
        </p:txBody>
      </p:sp>
      <p:sp>
        <p:nvSpPr>
          <p:cNvPr id="717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7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7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7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7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7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8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718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graphicFrame>
        <p:nvGraphicFramePr>
          <p:cNvPr id="8231" name="Object 5"/>
          <p:cNvGraphicFramePr>
            <a:graphicFrameLocks noChangeAspect="1"/>
          </p:cNvGraphicFramePr>
          <p:nvPr>
            <p:extLst>
              <p:ext uri="{D42A27DB-BD31-4B8C-83A1-F6EECF244321}">
                <p14:modId xmlns:p14="http://schemas.microsoft.com/office/powerpoint/2010/main" val="198064856"/>
              </p:ext>
            </p:extLst>
          </p:nvPr>
        </p:nvGraphicFramePr>
        <p:xfrm>
          <a:off x="323528" y="2276872"/>
          <a:ext cx="3954462" cy="1035050"/>
        </p:xfrm>
        <a:graphic>
          <a:graphicData uri="http://schemas.openxmlformats.org/presentationml/2006/ole">
            <mc:AlternateContent xmlns:mc="http://schemas.openxmlformats.org/markup-compatibility/2006">
              <mc:Choice xmlns:v="urn:schemas-microsoft-com:vml" Requires="v">
                <p:oleObj spid="_x0000_s7436" name="Equation" r:id="rId5" imgW="2869920" imgH="749160" progId="Equation.DSMT4">
                  <p:embed/>
                </p:oleObj>
              </mc:Choice>
              <mc:Fallback>
                <p:oleObj name="Equation" r:id="rId5" imgW="2869920" imgH="749160" progId="Equation.DSMT4">
                  <p:embed/>
                  <p:pic>
                    <p:nvPicPr>
                      <p:cNvPr id="0" name="Object 5"/>
                      <p:cNvPicPr>
                        <a:picLocks noChangeAspect="1" noChangeArrowheads="1"/>
                      </p:cNvPicPr>
                      <p:nvPr/>
                    </p:nvPicPr>
                    <p:blipFill>
                      <a:blip r:embed="rId6"/>
                      <a:srcRect/>
                      <a:stretch>
                        <a:fillRect/>
                      </a:stretch>
                    </p:blipFill>
                    <p:spPr bwMode="auto">
                      <a:xfrm>
                        <a:off x="323528" y="2276872"/>
                        <a:ext cx="39544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a:spLocks noChangeArrowheads="1"/>
          </p:cNvSpPr>
          <p:nvPr/>
        </p:nvSpPr>
        <p:spPr bwMode="auto">
          <a:xfrm>
            <a:off x="107950" y="908720"/>
            <a:ext cx="42480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marL="285750" indent="-285750" eaLnBrk="1" hangingPunct="1">
              <a:buFont typeface="Arial" panose="020B0604020202020204" pitchFamily="34" charset="0"/>
              <a:buChar char="•"/>
            </a:pPr>
            <a:r>
              <a:rPr lang="en-US" altLang="en-US" sz="1600" baseline="0" dirty="0" smtClean="0">
                <a:latin typeface="Tahoma" pitchFamily="34" charset="0"/>
                <a:cs typeface="Tahoma" pitchFamily="34" charset="0"/>
              </a:rPr>
              <a:t>CIPIC HRTF database;</a:t>
            </a:r>
          </a:p>
          <a:p>
            <a:pPr marL="285750" indent="-285750" eaLnBrk="1" hangingPunct="1">
              <a:buFont typeface="Arial" panose="020B0604020202020204" pitchFamily="34" charset="0"/>
              <a:buChar char="•"/>
            </a:pPr>
            <a:r>
              <a:rPr lang="en-US" altLang="en-US" sz="1600" baseline="0" dirty="0" smtClean="0">
                <a:latin typeface="Tahoma" pitchFamily="34" charset="0"/>
                <a:cs typeface="Tahoma" pitchFamily="34" charset="0"/>
              </a:rPr>
              <a:t>Cross validation technique to selection the regularization parameter;</a:t>
            </a:r>
          </a:p>
          <a:p>
            <a:pPr marL="285750" indent="-285750" eaLnBrk="1" hangingPunct="1">
              <a:buFont typeface="Arial" panose="020B0604020202020204" pitchFamily="34" charset="0"/>
              <a:buChar char="•"/>
            </a:pPr>
            <a:r>
              <a:rPr lang="en-US" altLang="en-US" sz="1600" baseline="0" dirty="0" err="1" smtClean="0">
                <a:latin typeface="Tahoma" pitchFamily="34" charset="0"/>
                <a:cs typeface="Tahoma" pitchFamily="34" charset="0"/>
              </a:rPr>
              <a:t>S</a:t>
            </a:r>
            <a:r>
              <a:rPr lang="en-US" altLang="en-US" sz="1600" dirty="0" err="1" smtClean="0">
                <a:latin typeface="Tahoma" pitchFamily="34" charset="0"/>
                <a:cs typeface="Tahoma" pitchFamily="34" charset="0"/>
              </a:rPr>
              <a:t>test</a:t>
            </a:r>
            <a:r>
              <a:rPr lang="en-US" altLang="en-US" sz="1600" baseline="0" dirty="0" smtClean="0">
                <a:latin typeface="Tahoma" pitchFamily="34" charset="0"/>
                <a:cs typeface="Tahoma" pitchFamily="34" charset="0"/>
              </a:rPr>
              <a:t> </a:t>
            </a:r>
            <a:r>
              <a:rPr lang="en-US" altLang="en-US" sz="1600" baseline="0" dirty="0">
                <a:latin typeface="Tahoma" pitchFamily="34" charset="0"/>
                <a:cs typeface="Tahoma" pitchFamily="34" charset="0"/>
              </a:rPr>
              <a:t>= 35 test cases,  all 1250 directions</a:t>
            </a:r>
            <a:r>
              <a:rPr lang="en-US" altLang="en-US" sz="1600" baseline="0" dirty="0" smtClean="0">
                <a:latin typeface="Tahoma" pitchFamily="34" charset="0"/>
                <a:cs typeface="Tahoma" pitchFamily="34" charset="0"/>
              </a:rPr>
              <a:t>, and </a:t>
            </a:r>
            <a:r>
              <a:rPr lang="en-US" altLang="en-US" sz="1600" baseline="0" dirty="0">
                <a:latin typeface="Tahoma" pitchFamily="34" charset="0"/>
                <a:cs typeface="Tahoma" pitchFamily="34" charset="0"/>
              </a:rPr>
              <a:t>full frequency range.</a:t>
            </a:r>
          </a:p>
        </p:txBody>
      </p:sp>
      <p:sp>
        <p:nvSpPr>
          <p:cNvPr id="23" name="TextBox 1"/>
          <p:cNvSpPr txBox="1">
            <a:spLocks noChangeArrowheads="1"/>
          </p:cNvSpPr>
          <p:nvPr/>
        </p:nvSpPr>
        <p:spPr bwMode="auto">
          <a:xfrm>
            <a:off x="242888" y="6093296"/>
            <a:ext cx="8485187" cy="369888"/>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algn="ctr" eaLnBrk="1" hangingPunct="1">
              <a:defRPr/>
            </a:pPr>
            <a:r>
              <a:rPr lang="en-US" altLang="en-US" sz="1800" baseline="0" dirty="0" smtClean="0">
                <a:latin typeface="Tahoma" panose="020B0604030504040204" pitchFamily="34" charset="0"/>
                <a:ea typeface="Tahoma" panose="020B0604030504040204" pitchFamily="34" charset="0"/>
                <a:cs typeface="Tahoma" panose="020B0604030504040204" pitchFamily="34" charset="0"/>
              </a:rPr>
              <a:t>Performance varies among different preprocessing and postprocessing methods!</a:t>
            </a:r>
          </a:p>
        </p:txBody>
      </p:sp>
      <p:graphicFrame>
        <p:nvGraphicFramePr>
          <p:cNvPr id="2" name="Table 1"/>
          <p:cNvGraphicFramePr>
            <a:graphicFrameLocks noGrp="1"/>
          </p:cNvGraphicFramePr>
          <p:nvPr>
            <p:extLst>
              <p:ext uri="{D42A27DB-BD31-4B8C-83A1-F6EECF244321}">
                <p14:modId xmlns:p14="http://schemas.microsoft.com/office/powerpoint/2010/main" val="2160589349"/>
              </p:ext>
            </p:extLst>
          </p:nvPr>
        </p:nvGraphicFramePr>
        <p:xfrm>
          <a:off x="4569296" y="951484"/>
          <a:ext cx="4321175" cy="2477516"/>
        </p:xfrm>
        <a:graphic>
          <a:graphicData uri="http://schemas.openxmlformats.org/drawingml/2006/table">
            <a:tbl>
              <a:tblPr/>
              <a:tblGrid>
                <a:gridCol w="792162"/>
                <a:gridCol w="720725"/>
                <a:gridCol w="647700"/>
                <a:gridCol w="504825"/>
                <a:gridCol w="503238"/>
                <a:gridCol w="576262"/>
                <a:gridCol w="576263"/>
              </a:tblGrid>
              <a:tr h="177800">
                <a:tc row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itchFamily="34" charset="0"/>
                          <a:ea typeface="MS PGothic" pitchFamily="34" charset="-128"/>
                        </a:rPr>
                        <a:t>Sparse representation</a:t>
                      </a: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err="1" smtClean="0">
                          <a:ln>
                            <a:noFill/>
                          </a:ln>
                          <a:solidFill>
                            <a:srgbClr val="FFFFFF"/>
                          </a:solidFill>
                          <a:effectLst/>
                          <a:latin typeface="Calibri" pitchFamily="34" charset="0"/>
                          <a:ea typeface="MS PGothic" pitchFamily="34" charset="-128"/>
                        </a:rPr>
                        <a:t>PostA</a:t>
                      </a:r>
                      <a:endParaRPr kumimoji="0" lang="en-US" altLang="en-US" sz="11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rgbClr val="FFFFFF"/>
                          </a:solidFill>
                          <a:effectLst/>
                          <a:latin typeface="Calibri" pitchFamily="34" charset="0"/>
                          <a:ea typeface="MS PGothic" pitchFamily="34" charset="-128"/>
                        </a:rPr>
                        <a:t>PreH</a:t>
                      </a:r>
                      <a:endParaRPr kumimoji="0" lang="en-US" altLang="en-US" sz="11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err="1" smtClean="0">
                          <a:ln>
                            <a:noFill/>
                          </a:ln>
                          <a:solidFill>
                            <a:srgbClr val="FFFFFF"/>
                          </a:solidFill>
                          <a:effectLst/>
                          <a:latin typeface="Calibri" pitchFamily="34" charset="0"/>
                          <a:ea typeface="MS PGothic" pitchFamily="34" charset="-128"/>
                        </a:rPr>
                        <a:t>PreA</a:t>
                      </a:r>
                      <a:endParaRPr kumimoji="0" lang="en-US" altLang="en-US" sz="11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Direct</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Min-max</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Standard score</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Standard deviation</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275">
                <a:tc rowSpan="6">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itchFamily="34" charset="0"/>
                          <a:ea typeface="MS PGothic" pitchFamily="34" charset="-128"/>
                        </a:rPr>
                        <a:t>Direct</a:t>
                      </a:r>
                      <a:endParaRPr kumimoji="0" lang="en-US" altLang="en-US" sz="11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Direct</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81.00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6.23</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Log 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6.40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21.61</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6.17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Power</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6.60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78.94</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6.46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rowSpan="3">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Normalized</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6.35</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15.97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6.25</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Log 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8.89</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6.17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Power</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6.60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6.77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25.21</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6.52</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rowSpan="6">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Calibri" pitchFamily="34" charset="0"/>
                          <a:ea typeface="MS PGothic" pitchFamily="34" charset="-128"/>
                        </a:rPr>
                        <a:t>Nonnegative</a:t>
                      </a:r>
                      <a:endParaRPr kumimoji="0" lang="en-US" altLang="en-US" sz="1100" b="1" i="0" u="none" strike="noStrike" cap="none" normalizeH="0" baseline="0" dirty="0" smtClean="0">
                        <a:ln>
                          <a:noFill/>
                        </a:ln>
                        <a:solidFill>
                          <a:srgbClr val="FFFFFF"/>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3">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Direct</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6.32</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6.32</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6.47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6.23</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Log mag</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6.38</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6.47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6.79</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6.17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Power</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6.52</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6.55</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6.46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rowSpan="3">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Normalized</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Mag</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6.31</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6.10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6.25</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Log mag</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6.35</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6.20</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5.86</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6.17</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275">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Power</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6.53</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6.54</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Calibri" pitchFamily="34" charset="0"/>
                          <a:ea typeface="MS PGothic" pitchFamily="34" charset="-128"/>
                        </a:rPr>
                        <a:t>6.54</a:t>
                      </a:r>
                      <a:endParaRPr kumimoji="0" lang="en-US" altLang="en-US" sz="11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Calibri" pitchFamily="34" charset="0"/>
                          <a:ea typeface="MS PGothic" pitchFamily="34" charset="-128"/>
                        </a:rPr>
                        <a:t>6.52</a:t>
                      </a:r>
                      <a:endParaRPr kumimoji="0" lang="en-US" altLang="en-US" sz="1100" b="0" i="0" u="none" strike="noStrike" cap="none" normalizeH="0" baseline="0" dirty="0" smtClean="0">
                        <a:ln>
                          <a:noFill/>
                        </a:ln>
                        <a:solidFill>
                          <a:srgbClr val="000000"/>
                        </a:solidFill>
                        <a:effectLst/>
                        <a:latin typeface="Times New Roman" pitchFamily="18" charset="0"/>
                        <a:ea typeface="MS PGothic" pitchFamily="34" charset="-128"/>
                        <a:cs typeface="Times New Roman" pitchFamily="18" charset="0"/>
                      </a:endParaRPr>
                    </a:p>
                  </a:txBody>
                  <a:tcPr marL="60783" marR="607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7370" name="Picture 202"/>
          <p:cNvPicPr>
            <a:picLocks noChangeAspect="1" noChangeArrowheads="1"/>
          </p:cNvPicPr>
          <p:nvPr/>
        </p:nvPicPr>
        <p:blipFill rotWithShape="1">
          <a:blip r:embed="rId7">
            <a:extLst>
              <a:ext uri="{28A0092B-C50C-407E-A947-70E740481C1C}">
                <a14:useLocalDpi xmlns:a14="http://schemas.microsoft.com/office/drawing/2010/main" val="0"/>
              </a:ext>
            </a:extLst>
          </a:blip>
          <a:srcRect l="8782" r="8443" b="9306"/>
          <a:stretch/>
        </p:blipFill>
        <p:spPr bwMode="auto">
          <a:xfrm>
            <a:off x="1500187" y="3573016"/>
            <a:ext cx="5133976" cy="2314575"/>
          </a:xfrm>
          <a:prstGeom prst="rect">
            <a:avLst/>
          </a:prstGeom>
          <a:solidFill>
            <a:srgbClr val="FFFF99"/>
          </a:solidFill>
          <a:ln>
            <a:noFill/>
          </a:ln>
        </p:spPr>
      </p:pic>
      <p:sp>
        <p:nvSpPr>
          <p:cNvPr id="25"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2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370"/>
                                        </p:tgtEl>
                                        <p:attrNameLst>
                                          <p:attrName>style.visibility</p:attrName>
                                        </p:attrNameLst>
                                      </p:cBhvr>
                                      <p:to>
                                        <p:strVal val="visible"/>
                                      </p:to>
                                    </p:set>
                                    <p:animEffect transition="in" filter="fade">
                                      <p:cBhvr>
                                        <p:cTn id="20" dur="500"/>
                                        <p:tgtEl>
                                          <p:spTgt spid="737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3">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2"/>
          <p:cNvPicPr>
            <a:picLocks noChangeAspect="1" noChangeArrowheads="1"/>
          </p:cNvPicPr>
          <p:nvPr/>
        </p:nvPicPr>
        <p:blipFill rotWithShape="1">
          <a:blip r:embed="rId4">
            <a:extLst>
              <a:ext uri="{28A0092B-C50C-407E-A947-70E740481C1C}">
                <a14:useLocalDpi xmlns:a14="http://schemas.microsoft.com/office/drawing/2010/main" val="0"/>
              </a:ext>
            </a:extLst>
          </a:blip>
          <a:srcRect l="8782" r="8443" b="9306"/>
          <a:stretch/>
        </p:blipFill>
        <p:spPr bwMode="auto">
          <a:xfrm>
            <a:off x="539552" y="1484784"/>
            <a:ext cx="8305517" cy="3744416"/>
          </a:xfrm>
          <a:prstGeom prst="rect">
            <a:avLst/>
          </a:prstGeom>
          <a:solidFill>
            <a:srgbClr val="FFFF99"/>
          </a:solidFill>
          <a:ln>
            <a:noFill/>
          </a:ln>
        </p:spPr>
      </p:pic>
      <p:sp>
        <p:nvSpPr>
          <p:cNvPr id="8195" name="Rectangle 4"/>
          <p:cNvSpPr>
            <a:spLocks noChangeArrowheads="1"/>
          </p:cNvSpPr>
          <p:nvPr/>
        </p:nvSpPr>
        <p:spPr bwMode="auto">
          <a:xfrm>
            <a:off x="685800" y="44451"/>
            <a:ext cx="7772400" cy="7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Results</a:t>
            </a:r>
          </a:p>
        </p:txBody>
      </p:sp>
      <p:sp>
        <p:nvSpPr>
          <p:cNvPr id="8196"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25580A0-2B68-482D-9C97-5DDCDFC08ED0}" type="slidenum">
              <a:rPr lang="x-none" altLang="en-US" sz="1200" baseline="0" smtClean="0">
                <a:latin typeface="Arial" pitchFamily="34" charset="0"/>
              </a:rPr>
              <a:pPr eaLnBrk="1" hangingPunct="1">
                <a:spcBef>
                  <a:spcPct val="0"/>
                </a:spcBef>
                <a:buFontTx/>
                <a:buNone/>
              </a:pPr>
              <a:t>7</a:t>
            </a:fld>
            <a:endParaRPr lang="zh-CN" altLang="en-US" sz="1200" baseline="0" smtClean="0">
              <a:latin typeface="Arial" pitchFamily="34" charset="0"/>
            </a:endParaRPr>
          </a:p>
        </p:txBody>
      </p:sp>
      <p:sp>
        <p:nvSpPr>
          <p:cNvPr id="819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14" name="TextBox 1"/>
          <p:cNvSpPr txBox="1">
            <a:spLocks noChangeArrowheads="1"/>
          </p:cNvSpPr>
          <p:nvPr/>
        </p:nvSpPr>
        <p:spPr bwMode="auto">
          <a:xfrm>
            <a:off x="359668" y="5243513"/>
            <a:ext cx="3636268" cy="156966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zh-CN" sz="1600" b="1" baseline="0" dirty="0" smtClean="0">
                <a:solidFill>
                  <a:srgbClr val="0070C0"/>
                </a:solidFill>
                <a:latin typeface="Tahoma" panose="020B0604030504040204" pitchFamily="34" charset="0"/>
                <a:ea typeface="Tahoma" panose="020B0604030504040204" pitchFamily="34" charset="0"/>
                <a:cs typeface="Tahoma" panose="020B0604030504040204" pitchFamily="34" charset="0"/>
              </a:rPr>
              <a:t>Direct sparse representation</a:t>
            </a:r>
          </a:p>
          <a:p>
            <a:pPr marL="273050" indent="-273050" eaLnBrk="1" hangingPunct="1">
              <a:defRPr/>
            </a:pPr>
            <a:r>
              <a:rPr lang="en-US" altLang="zh-CN" sz="1600" baseline="0" dirty="0" smtClean="0">
                <a:latin typeface="Tahoma" panose="020B0604030504040204" pitchFamily="34" charset="0"/>
                <a:ea typeface="Tahoma" panose="020B0604030504040204" pitchFamily="34" charset="0"/>
                <a:cs typeface="Tahoma" panose="020B0604030504040204" pitchFamily="34" charset="0"/>
              </a:rPr>
              <a:t>1. </a:t>
            </a:r>
            <a:r>
              <a:rPr lang="en-US" altLang="zh-CN"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PreA</a:t>
            </a:r>
            <a:r>
              <a:rPr lang="en-US" altLang="zh-CN" sz="1600" baseline="0" dirty="0" smtClean="0">
                <a:latin typeface="Tahoma" panose="020B0604030504040204" pitchFamily="34" charset="0"/>
                <a:ea typeface="Tahoma" panose="020B0604030504040204" pitchFamily="34" charset="0"/>
                <a:cs typeface="Tahoma" panose="020B0604030504040204" pitchFamily="34" charset="0"/>
              </a:rPr>
              <a:t>: </a:t>
            </a:r>
            <a:r>
              <a:rPr lang="en-US" altLang="zh-CN" sz="1600" baseline="0" dirty="0">
                <a:latin typeface="Tahoma" panose="020B0604030504040204" pitchFamily="34" charset="0"/>
                <a:ea typeface="Tahoma" panose="020B0604030504040204" pitchFamily="34" charset="0"/>
                <a:cs typeface="Tahoma" panose="020B0604030504040204" pitchFamily="34" charset="0"/>
              </a:rPr>
              <a:t>standard deviation </a:t>
            </a:r>
            <a:r>
              <a:rPr lang="en-US" altLang="zh-CN" sz="1600" baseline="0" dirty="0" smtClean="0">
                <a:latin typeface="Tahoma" panose="020B0604030504040204" pitchFamily="34" charset="0"/>
                <a:ea typeface="Tahoma" panose="020B0604030504040204" pitchFamily="34" charset="0"/>
                <a:cs typeface="Tahoma" panose="020B0604030504040204" pitchFamily="34" charset="0"/>
              </a:rPr>
              <a:t>best, standard score worst; </a:t>
            </a:r>
          </a:p>
          <a:p>
            <a:pPr marL="273050" indent="-273050" eaLnBrk="1" hangingPunct="1">
              <a:defRPr/>
            </a:pP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2. </a:t>
            </a:r>
            <a:r>
              <a:rPr lang="en-US" altLang="en-US"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PreH</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 log mag best, power worst;</a:t>
            </a:r>
          </a:p>
          <a:p>
            <a:pPr marL="273050" indent="-273050" eaLnBrk="1" hangingPunct="1">
              <a:defRPr/>
            </a:pP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3. </a:t>
            </a:r>
            <a:r>
              <a:rPr lang="en-US" altLang="en-US"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PostA</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 minimal effect for good </a:t>
            </a:r>
            <a:r>
              <a:rPr lang="en-US" altLang="en-US" sz="1600" baseline="0" dirty="0" err="1" smtClean="0">
                <a:latin typeface="Tahoma" panose="020B0604030504040204" pitchFamily="34" charset="0"/>
                <a:ea typeface="Tahoma" panose="020B0604030504040204" pitchFamily="34" charset="0"/>
                <a:cs typeface="Tahoma" panose="020B0604030504040204" pitchFamily="34" charset="0"/>
              </a:rPr>
              <a:t>PreA</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 </a:t>
            </a:r>
            <a:r>
              <a:rPr lang="en-US" altLang="en-US" sz="1600" baseline="0" dirty="0" err="1" smtClean="0">
                <a:latin typeface="Tahoma" panose="020B0604030504040204" pitchFamily="34" charset="0"/>
                <a:ea typeface="Tahoma" panose="020B0604030504040204" pitchFamily="34" charset="0"/>
                <a:cs typeface="Tahoma" panose="020B0604030504040204" pitchFamily="34" charset="0"/>
              </a:rPr>
              <a:t>PreH</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a:t>
            </a:r>
          </a:p>
        </p:txBody>
      </p:sp>
      <p:sp>
        <p:nvSpPr>
          <p:cNvPr id="15" name="TextBox 1"/>
          <p:cNvSpPr txBox="1">
            <a:spLocks noChangeArrowheads="1"/>
          </p:cNvSpPr>
          <p:nvPr/>
        </p:nvSpPr>
        <p:spPr bwMode="auto">
          <a:xfrm>
            <a:off x="4140200" y="5243513"/>
            <a:ext cx="4680272" cy="156966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defRPr/>
            </a:pPr>
            <a:r>
              <a:rPr lang="en-US" altLang="zh-CN" sz="1600" b="1" baseline="0" dirty="0" smtClean="0">
                <a:solidFill>
                  <a:srgbClr val="0070C0"/>
                </a:solidFill>
                <a:latin typeface="Tahoma" panose="020B0604030504040204" pitchFamily="34" charset="0"/>
                <a:ea typeface="Tahoma" panose="020B0604030504040204" pitchFamily="34" charset="0"/>
                <a:cs typeface="Tahoma" panose="020B0604030504040204" pitchFamily="34" charset="0"/>
              </a:rPr>
              <a:t>Nonnegative sparse representation</a:t>
            </a:r>
            <a:endParaRPr lang="en-US" altLang="zh-CN" sz="1600" b="1" baseline="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273050" indent="-273050" eaLnBrk="1" hangingPunct="1">
              <a:defRPr/>
            </a:pP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1. </a:t>
            </a:r>
            <a:r>
              <a:rPr lang="en-US" altLang="en-US" sz="1600" baseline="0" dirty="0" smtClean="0">
                <a:solidFill>
                  <a:srgbClr val="FF0000"/>
                </a:solidFill>
                <a:latin typeface="Tahoma" panose="020B0604030504040204" pitchFamily="34" charset="0"/>
                <a:ea typeface="Tahoma" panose="020B0604030504040204" pitchFamily="34" charset="0"/>
                <a:cs typeface="Tahoma" panose="020B0604030504040204" pitchFamily="34" charset="0"/>
              </a:rPr>
              <a:t>Better</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 than </a:t>
            </a:r>
            <a:r>
              <a:rPr lang="en-US" altLang="en-US" sz="1600" baseline="0" dirty="0" smtClean="0">
                <a:solidFill>
                  <a:srgbClr val="FF0000"/>
                </a:solidFill>
                <a:latin typeface="Tahoma" panose="020B0604030504040204" pitchFamily="34" charset="0"/>
                <a:ea typeface="Tahoma" panose="020B0604030504040204" pitchFamily="34" charset="0"/>
                <a:cs typeface="Tahoma" panose="020B0604030504040204" pitchFamily="34" charset="0"/>
              </a:rPr>
              <a:t>corresponding </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direct sparse representation (especially for standard score);</a:t>
            </a:r>
          </a:p>
          <a:p>
            <a:pPr marL="273050" indent="-273050" eaLnBrk="1" hangingPunct="1">
              <a:defRPr/>
            </a:pP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2. Trend in </a:t>
            </a:r>
            <a:r>
              <a:rPr lang="en-US" altLang="en-US"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PreA</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a:t>
            </a:r>
            <a:r>
              <a:rPr lang="en-US" altLang="en-US"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PreH</a:t>
            </a:r>
            <a:r>
              <a:rPr lang="en-US" altLang="en-US" sz="1600" baseline="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not obvious; </a:t>
            </a:r>
          </a:p>
          <a:p>
            <a:pPr marL="273050" indent="-273050" eaLnBrk="1" hangingPunct="1">
              <a:defRPr/>
            </a:pP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3. Normalized </a:t>
            </a:r>
            <a:r>
              <a:rPr lang="en-US" altLang="en-US" sz="1600" baseline="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PostA</a:t>
            </a:r>
            <a:r>
              <a:rPr lang="en-US" altLang="en-US" sz="1600" baseline="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can improve the performance (especially </a:t>
            </a:r>
            <a:r>
              <a:rPr lang="en-US" altLang="zh-CN" sz="1600" baseline="0" dirty="0" smtClean="0">
                <a:latin typeface="Tahoma" panose="020B0604030504040204" pitchFamily="34" charset="0"/>
                <a:ea typeface="Tahoma" panose="020B0604030504040204" pitchFamily="34" charset="0"/>
                <a:cs typeface="Tahoma" panose="020B0604030504040204" pitchFamily="34" charset="0"/>
              </a:rPr>
              <a:t>for </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standard </a:t>
            </a:r>
            <a:r>
              <a:rPr lang="en-US" altLang="en-US" sz="1600" baseline="0" dirty="0">
                <a:latin typeface="Tahoma" panose="020B0604030504040204" pitchFamily="34" charset="0"/>
                <a:ea typeface="Tahoma" panose="020B0604030504040204" pitchFamily="34" charset="0"/>
                <a:cs typeface="Tahoma" panose="020B0604030504040204" pitchFamily="34" charset="0"/>
              </a:rPr>
              <a:t>score</a:t>
            </a:r>
            <a:r>
              <a:rPr lang="en-US" altLang="en-US" sz="1600" baseline="0" dirty="0" smtClean="0">
                <a:latin typeface="Tahoma" panose="020B0604030504040204" pitchFamily="34" charset="0"/>
                <a:ea typeface="Tahoma" panose="020B0604030504040204" pitchFamily="34" charset="0"/>
                <a:cs typeface="Tahoma" panose="020B0604030504040204" pitchFamily="34" charset="0"/>
              </a:rPr>
              <a:t>).</a:t>
            </a:r>
            <a:endParaRPr lang="en-US" altLang="en-US" sz="1600" baseline="0" dirty="0">
              <a:latin typeface="Tahoma" panose="020B0604030504040204" pitchFamily="34" charset="0"/>
              <a:ea typeface="Tahoma" panose="020B0604030504040204" pitchFamily="34" charset="0"/>
              <a:cs typeface="Tahoma" panose="020B0604030504040204" pitchFamily="34" charset="0"/>
            </a:endParaRPr>
          </a:p>
        </p:txBody>
      </p:sp>
      <p:sp>
        <p:nvSpPr>
          <p:cNvPr id="12"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881658" y="764704"/>
            <a:ext cx="3546326" cy="584775"/>
          </a:xfrm>
          <a:prstGeom prst="rect">
            <a:avLst/>
          </a:prstGeom>
          <a:noFill/>
        </p:spPr>
        <p:txBody>
          <a:bodyPr wrap="square" rtlCol="0">
            <a:spAutoFit/>
          </a:bodyPr>
          <a:lstStyle/>
          <a:p>
            <a:pPr algn="just"/>
            <a:r>
              <a:rPr lang="en-US" sz="1600" baseline="0" dirty="0" smtClean="0">
                <a:latin typeface="Tahoma" panose="020B0604030504040204" pitchFamily="34" charset="0"/>
                <a:ea typeface="Tahoma" panose="020B0604030504040204" pitchFamily="34" charset="0"/>
                <a:cs typeface="Tahoma" panose="020B0604030504040204" pitchFamily="34" charset="0"/>
              </a:rPr>
              <a:t>(a) </a:t>
            </a:r>
            <a:r>
              <a:rPr lang="en-US" sz="1600"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rPr>
              <a:t>Direct</a:t>
            </a:r>
            <a:r>
              <a:rPr lang="en-US" sz="1600" baseline="0" dirty="0" smtClean="0">
                <a:latin typeface="Tahoma" panose="020B0604030504040204" pitchFamily="34" charset="0"/>
                <a:ea typeface="Tahoma" panose="020B0604030504040204" pitchFamily="34" charset="0"/>
                <a:cs typeface="Tahoma" panose="020B0604030504040204" pitchFamily="34" charset="0"/>
              </a:rPr>
              <a:t> sparse; </a:t>
            </a:r>
            <a:r>
              <a:rPr lang="en-US" sz="1600"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rPr>
              <a:t>Direct</a:t>
            </a:r>
            <a:r>
              <a:rPr lang="en-US" sz="1600" baseline="0" dirty="0" smtClean="0">
                <a:latin typeface="Tahoma" panose="020B0604030504040204" pitchFamily="34" charset="0"/>
                <a:ea typeface="Tahoma" panose="020B0604030504040204" pitchFamily="34" charset="0"/>
                <a:cs typeface="Tahoma" panose="020B0604030504040204" pitchFamily="34" charset="0"/>
              </a:rPr>
              <a:t> </a:t>
            </a:r>
            <a:r>
              <a:rPr lang="en-US" sz="1600" baseline="0" dirty="0" err="1" smtClean="0">
                <a:latin typeface="Tahoma" panose="020B0604030504040204" pitchFamily="34" charset="0"/>
                <a:ea typeface="Tahoma" panose="020B0604030504040204" pitchFamily="34" charset="0"/>
                <a:cs typeface="Tahoma" panose="020B0604030504040204" pitchFamily="34" charset="0"/>
              </a:rPr>
              <a:t>PostA</a:t>
            </a:r>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600" baseline="0" dirty="0" smtClean="0">
                <a:latin typeface="Tahoma" panose="020B0604030504040204" pitchFamily="34" charset="0"/>
                <a:ea typeface="Tahoma" panose="020B0604030504040204" pitchFamily="34" charset="0"/>
                <a:cs typeface="Tahoma" panose="020B0604030504040204" pitchFamily="34" charset="0"/>
              </a:rPr>
              <a:t>(b) </a:t>
            </a:r>
            <a:r>
              <a:rPr lang="en-US" sz="1600"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rPr>
              <a:t>Direct</a:t>
            </a:r>
            <a:r>
              <a:rPr lang="en-US" sz="1600" baseline="0" dirty="0" smtClean="0">
                <a:latin typeface="Tahoma" panose="020B0604030504040204" pitchFamily="34" charset="0"/>
                <a:ea typeface="Tahoma" panose="020B0604030504040204" pitchFamily="34" charset="0"/>
                <a:cs typeface="Tahoma" panose="020B0604030504040204" pitchFamily="34" charset="0"/>
              </a:rPr>
              <a:t> sparse; </a:t>
            </a:r>
            <a:r>
              <a:rPr lang="en-US" sz="1600" baseline="0" dirty="0" smtClean="0">
                <a:solidFill>
                  <a:srgbClr val="FF00FF"/>
                </a:solidFill>
                <a:latin typeface="Tahoma" panose="020B0604030504040204" pitchFamily="34" charset="0"/>
                <a:ea typeface="Tahoma" panose="020B0604030504040204" pitchFamily="34" charset="0"/>
                <a:cs typeface="Tahoma" panose="020B0604030504040204" pitchFamily="34" charset="0"/>
              </a:rPr>
              <a:t>Normalized</a:t>
            </a:r>
            <a:r>
              <a:rPr lang="en-US" sz="1600" baseline="0" dirty="0" smtClean="0">
                <a:latin typeface="Tahoma" panose="020B0604030504040204" pitchFamily="34" charset="0"/>
                <a:ea typeface="Tahoma" panose="020B0604030504040204" pitchFamily="34" charset="0"/>
                <a:cs typeface="Tahoma" panose="020B0604030504040204" pitchFamily="34" charset="0"/>
              </a:rPr>
              <a:t> </a:t>
            </a:r>
            <a:r>
              <a:rPr lang="en-US" sz="1600" baseline="0" dirty="0" err="1" smtClean="0">
                <a:latin typeface="Tahoma" panose="020B0604030504040204" pitchFamily="34" charset="0"/>
                <a:ea typeface="Tahoma" panose="020B0604030504040204" pitchFamily="34" charset="0"/>
                <a:cs typeface="Tahoma" panose="020B0604030504040204" pitchFamily="34" charset="0"/>
              </a:rPr>
              <a:t>PostA</a:t>
            </a:r>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4860032" y="766445"/>
            <a:ext cx="4248472" cy="584775"/>
          </a:xfrm>
          <a:prstGeom prst="rect">
            <a:avLst/>
          </a:prstGeom>
          <a:noFill/>
        </p:spPr>
        <p:txBody>
          <a:bodyPr wrap="square" rtlCol="0">
            <a:spAutoFit/>
          </a:bodyPr>
          <a:lstStyle/>
          <a:p>
            <a:pPr algn="just"/>
            <a:r>
              <a:rPr lang="en-US" sz="1600" baseline="0" dirty="0" smtClean="0">
                <a:latin typeface="Tahoma" panose="020B0604030504040204" pitchFamily="34" charset="0"/>
                <a:ea typeface="Tahoma" panose="020B0604030504040204" pitchFamily="34" charset="0"/>
                <a:cs typeface="Tahoma" panose="020B0604030504040204" pitchFamily="34" charset="0"/>
              </a:rPr>
              <a:t>(c) </a:t>
            </a:r>
            <a:r>
              <a:rPr lang="en-US" sz="1600" baseline="0" dirty="0" smtClean="0">
                <a:solidFill>
                  <a:srgbClr val="FF00FF"/>
                </a:solidFill>
                <a:latin typeface="Tahoma" panose="020B0604030504040204" pitchFamily="34" charset="0"/>
                <a:ea typeface="Tahoma" panose="020B0604030504040204" pitchFamily="34" charset="0"/>
                <a:cs typeface="Tahoma" panose="020B0604030504040204" pitchFamily="34" charset="0"/>
              </a:rPr>
              <a:t>Nonnegative</a:t>
            </a:r>
            <a:r>
              <a:rPr lang="en-US" sz="1600" baseline="0" dirty="0" smtClean="0">
                <a:latin typeface="Tahoma" panose="020B0604030504040204" pitchFamily="34" charset="0"/>
                <a:ea typeface="Tahoma" panose="020B0604030504040204" pitchFamily="34" charset="0"/>
                <a:cs typeface="Tahoma" panose="020B0604030504040204" pitchFamily="34" charset="0"/>
              </a:rPr>
              <a:t> sparse; </a:t>
            </a:r>
            <a:r>
              <a:rPr lang="en-US" sz="1600"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rPr>
              <a:t>Direct</a:t>
            </a:r>
            <a:r>
              <a:rPr lang="en-US" sz="1600" baseline="0" dirty="0" smtClean="0">
                <a:latin typeface="Tahoma" panose="020B0604030504040204" pitchFamily="34" charset="0"/>
                <a:ea typeface="Tahoma" panose="020B0604030504040204" pitchFamily="34" charset="0"/>
                <a:cs typeface="Tahoma" panose="020B0604030504040204" pitchFamily="34" charset="0"/>
              </a:rPr>
              <a:t> </a:t>
            </a:r>
            <a:r>
              <a:rPr lang="en-US" sz="1600" baseline="0" dirty="0" err="1" smtClean="0">
                <a:latin typeface="Tahoma" panose="020B0604030504040204" pitchFamily="34" charset="0"/>
                <a:ea typeface="Tahoma" panose="020B0604030504040204" pitchFamily="34" charset="0"/>
                <a:cs typeface="Tahoma" panose="020B0604030504040204" pitchFamily="34" charset="0"/>
              </a:rPr>
              <a:t>PostA</a:t>
            </a:r>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600" baseline="0" dirty="0" smtClean="0">
                <a:latin typeface="Tahoma" panose="020B0604030504040204" pitchFamily="34" charset="0"/>
                <a:ea typeface="Tahoma" panose="020B0604030504040204" pitchFamily="34" charset="0"/>
                <a:cs typeface="Tahoma" panose="020B0604030504040204" pitchFamily="34" charset="0"/>
              </a:rPr>
              <a:t>(d) </a:t>
            </a:r>
            <a:r>
              <a:rPr lang="en-US" sz="1600" baseline="0" dirty="0" smtClean="0">
                <a:solidFill>
                  <a:srgbClr val="FF00FF"/>
                </a:solidFill>
                <a:latin typeface="Tahoma" panose="020B0604030504040204" pitchFamily="34" charset="0"/>
                <a:ea typeface="Tahoma" panose="020B0604030504040204" pitchFamily="34" charset="0"/>
                <a:cs typeface="Tahoma" panose="020B0604030504040204" pitchFamily="34" charset="0"/>
              </a:rPr>
              <a:t>Nonnegative</a:t>
            </a:r>
            <a:r>
              <a:rPr lang="en-US" sz="1600" baseline="0" dirty="0" smtClean="0">
                <a:latin typeface="Tahoma" panose="020B0604030504040204" pitchFamily="34" charset="0"/>
                <a:ea typeface="Tahoma" panose="020B0604030504040204" pitchFamily="34" charset="0"/>
                <a:cs typeface="Tahoma" panose="020B0604030504040204" pitchFamily="34" charset="0"/>
              </a:rPr>
              <a:t> sparse; </a:t>
            </a:r>
            <a:r>
              <a:rPr lang="en-US" sz="1600" baseline="0" dirty="0" smtClean="0">
                <a:solidFill>
                  <a:srgbClr val="FF00FF"/>
                </a:solidFill>
                <a:latin typeface="Tahoma" panose="020B0604030504040204" pitchFamily="34" charset="0"/>
                <a:ea typeface="Tahoma" panose="020B0604030504040204" pitchFamily="34" charset="0"/>
                <a:cs typeface="Tahoma" panose="020B0604030504040204" pitchFamily="34" charset="0"/>
              </a:rPr>
              <a:t>Normalized</a:t>
            </a:r>
            <a:r>
              <a:rPr lang="en-US" sz="1600" baseline="0" dirty="0" smtClean="0">
                <a:latin typeface="Tahoma" panose="020B0604030504040204" pitchFamily="34" charset="0"/>
                <a:ea typeface="Tahoma" panose="020B0604030504040204" pitchFamily="34" charset="0"/>
                <a:cs typeface="Tahoma" panose="020B0604030504040204" pitchFamily="34" charset="0"/>
              </a:rPr>
              <a:t> </a:t>
            </a:r>
            <a:r>
              <a:rPr lang="en-US" sz="1600" baseline="0" dirty="0" err="1" smtClean="0">
                <a:latin typeface="Tahoma" panose="020B0604030504040204" pitchFamily="34" charset="0"/>
                <a:ea typeface="Tahoma" panose="020B0604030504040204" pitchFamily="34" charset="0"/>
                <a:cs typeface="Tahoma" panose="020B0604030504040204" pitchFamily="34" charset="0"/>
              </a:rPr>
              <a:t>PostA</a:t>
            </a:r>
            <a:endParaRPr lang="en-US" sz="1600" baseline="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6" name="Picture 202"/>
          <p:cNvPicPr>
            <a:picLocks noChangeAspect="1" noChangeArrowheads="1"/>
          </p:cNvPicPr>
          <p:nvPr/>
        </p:nvPicPr>
        <p:blipFill rotWithShape="1">
          <a:blip r:embed="rId4">
            <a:extLst>
              <a:ext uri="{28A0092B-C50C-407E-A947-70E740481C1C}">
                <a14:useLocalDpi xmlns:a14="http://schemas.microsoft.com/office/drawing/2010/main" val="0"/>
              </a:ext>
            </a:extLst>
          </a:blip>
          <a:srcRect l="34277" t="79521" r="34428" b="9306"/>
          <a:stretch/>
        </p:blipFill>
        <p:spPr bwMode="auto">
          <a:xfrm>
            <a:off x="5580112" y="4695894"/>
            <a:ext cx="3139977" cy="461298"/>
          </a:xfrm>
          <a:prstGeom prst="rect">
            <a:avLst/>
          </a:prstGeom>
          <a:solidFill>
            <a:srgbClr val="FFFF99"/>
          </a:solidFill>
          <a:ln>
            <a:noFill/>
          </a:ln>
        </p:spPr>
      </p:pic>
      <p:sp>
        <p:nvSpPr>
          <p:cNvPr id="13" name="TextBox 12"/>
          <p:cNvSpPr txBox="1">
            <a:spLocks noChangeArrowheads="1"/>
          </p:cNvSpPr>
          <p:nvPr/>
        </p:nvSpPr>
        <p:spPr bwMode="auto">
          <a:xfrm>
            <a:off x="611924" y="4751566"/>
            <a:ext cx="5040196" cy="261610"/>
          </a:xfrm>
          <a:prstGeom prst="rect">
            <a:avLst/>
          </a:prstGeom>
          <a:solidFill>
            <a:schemeClr val="bg1"/>
          </a:solidFill>
          <a:ln>
            <a:solidFill>
              <a:schemeClr val="tx1"/>
            </a:solidFill>
          </a:ln>
        </p:spPr>
        <p:txBody>
          <a:bodyPr wrap="square">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algn="ctr" eaLnBrk="1" hangingPunct="1">
              <a:defRPr/>
            </a:pPr>
            <a:r>
              <a:rPr lang="en-US" altLang="en-US" sz="1100" baseline="0" dirty="0" err="1" smtClean="0">
                <a:latin typeface="Tahoma" pitchFamily="34" charset="0"/>
                <a:cs typeface="Tahoma" pitchFamily="34" charset="0"/>
              </a:rPr>
              <a:t>PreA</a:t>
            </a:r>
            <a:r>
              <a:rPr lang="en-US" altLang="en-US" sz="1100" i="1" baseline="0" dirty="0" smtClean="0">
                <a:latin typeface="Tahoma" pitchFamily="34" charset="0"/>
                <a:cs typeface="Tahoma" pitchFamily="34" charset="0"/>
              </a:rPr>
              <a:t> </a:t>
            </a:r>
            <a:r>
              <a:rPr lang="en-US" altLang="zh-CN" sz="1100" i="1" baseline="0" dirty="0" err="1" smtClean="0">
                <a:latin typeface="Tahoma" pitchFamily="34" charset="0"/>
                <a:cs typeface="Tahoma" pitchFamily="34" charset="0"/>
              </a:rPr>
              <a:t>i</a:t>
            </a:r>
            <a:r>
              <a:rPr lang="en-US" altLang="zh-CN" sz="1100" i="1" baseline="0" dirty="0" smtClean="0">
                <a:latin typeface="Tahoma" pitchFamily="34" charset="0"/>
                <a:cs typeface="Tahoma" pitchFamily="34" charset="0"/>
              </a:rPr>
              <a:t> </a:t>
            </a:r>
            <a:r>
              <a:rPr lang="en-US" altLang="zh-CN" sz="1100" baseline="0" dirty="0">
                <a:latin typeface="Tahoma" pitchFamily="34" charset="0"/>
                <a:cs typeface="Tahoma" pitchFamily="34" charset="0"/>
              </a:rPr>
              <a:t>:</a:t>
            </a:r>
            <a:r>
              <a:rPr lang="en-US" altLang="zh-CN" sz="1100" baseline="0" dirty="0" smtClean="0">
                <a:latin typeface="Tahoma" pitchFamily="34" charset="0"/>
                <a:cs typeface="Tahoma" pitchFamily="34" charset="0"/>
              </a:rPr>
              <a:t> (1. Direct), (2. Min-max), (3. </a:t>
            </a:r>
            <a:r>
              <a:rPr lang="en-US" altLang="zh-CN" sz="1100" baseline="0" dirty="0">
                <a:latin typeface="Tahoma" pitchFamily="34" charset="0"/>
                <a:cs typeface="Tahoma" pitchFamily="34" charset="0"/>
              </a:rPr>
              <a:t>Standard </a:t>
            </a:r>
            <a:r>
              <a:rPr lang="en-US" altLang="zh-CN" sz="1100" baseline="0" dirty="0" smtClean="0">
                <a:latin typeface="Tahoma" pitchFamily="34" charset="0"/>
                <a:cs typeface="Tahoma" pitchFamily="34" charset="0"/>
              </a:rPr>
              <a:t>score), (4</a:t>
            </a:r>
            <a:r>
              <a:rPr lang="en-US" altLang="zh-CN" sz="1100" baseline="0" dirty="0">
                <a:latin typeface="Tahoma" pitchFamily="34" charset="0"/>
                <a:cs typeface="Tahoma" pitchFamily="34" charset="0"/>
              </a:rPr>
              <a:t>.</a:t>
            </a:r>
            <a:r>
              <a:rPr lang="en-US" altLang="zh-CN" sz="1100" baseline="0" dirty="0" smtClean="0">
                <a:latin typeface="Tahoma" pitchFamily="34" charset="0"/>
                <a:cs typeface="Tahoma" pitchFamily="34" charset="0"/>
              </a:rPr>
              <a:t> Standard deviation)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bg/>
                                          </p:spTgt>
                                        </p:tgtEl>
                                        <p:attrNameLst>
                                          <p:attrName>style.visibility</p:attrName>
                                        </p:attrNameLst>
                                      </p:cBhvr>
                                      <p:to>
                                        <p:strVal val="visible"/>
                                      </p:to>
                                    </p:set>
                                    <p:animEffect transition="in" filter="fade">
                                      <p:cBhvr>
                                        <p:cTn id="31" dur="500"/>
                                        <p:tgtEl>
                                          <p:spTgt spid="15">
                                            <p:bg/>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500"/>
                                        <p:tgtEl>
                                          <p:spTgt spid="1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animEffect transition="in" filter="fade">
                                      <p:cBhvr>
                                        <p:cTn id="45" dur="500"/>
                                        <p:tgtEl>
                                          <p:spTgt spid="1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3" end="3"/>
                                            </p:txEl>
                                          </p:spTgt>
                                        </p:tgtEl>
                                        <p:attrNameLst>
                                          <p:attrName>style.visibility</p:attrName>
                                        </p:attrNameLst>
                                      </p:cBhvr>
                                      <p:to>
                                        <p:strVal val="visible"/>
                                      </p:to>
                                    </p:set>
                                    <p:animEffect transition="in" filter="fade">
                                      <p:cBhvr>
                                        <p:cTn id="50"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1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31366044"/>
              </p:ext>
            </p:extLst>
          </p:nvPr>
        </p:nvGraphicFramePr>
        <p:xfrm>
          <a:off x="1042988" y="1196975"/>
          <a:ext cx="6481761" cy="4851400"/>
        </p:xfrm>
        <a:graphic>
          <a:graphicData uri="http://schemas.openxmlformats.org/drawingml/2006/table">
            <a:tbl>
              <a:tblPr firstRow="1" bandRow="1">
                <a:tableStyleId>{073A0DAA-6AF3-43AB-8588-CEC1D06C72B9}</a:tableStyleId>
              </a:tblPr>
              <a:tblGrid>
                <a:gridCol w="1656450"/>
                <a:gridCol w="3528959"/>
                <a:gridCol w="1296352"/>
              </a:tblGrid>
              <a:tr h="370840">
                <a:tc>
                  <a:txBody>
                    <a:bodyPr/>
                    <a:lstStyle/>
                    <a:p>
                      <a:pPr algn="ctr"/>
                      <a:r>
                        <a:rPr lang="en-US" dirty="0" smtClean="0"/>
                        <a:t>Method</a:t>
                      </a:r>
                      <a:endParaRPr lang="en-US" dirty="0"/>
                    </a:p>
                  </a:txBody>
                  <a:tcPr marL="91455" marR="91455" anchor="ctr"/>
                </a:tc>
                <a:tc>
                  <a:txBody>
                    <a:bodyPr/>
                    <a:lstStyle/>
                    <a:p>
                      <a:pPr algn="ctr"/>
                      <a:r>
                        <a:rPr lang="en-US" smtClean="0"/>
                        <a:t>Specifications</a:t>
                      </a:r>
                      <a:endParaRPr lang="en-US" dirty="0"/>
                    </a:p>
                  </a:txBody>
                  <a:tcPr marL="91455" marR="91455" anchor="ctr"/>
                </a:tc>
                <a:tc>
                  <a:txBody>
                    <a:bodyPr/>
                    <a:lstStyle/>
                    <a:p>
                      <a:pPr algn="ctr"/>
                      <a:r>
                        <a:rPr lang="en-US" baseline="0" dirty="0" smtClean="0"/>
                        <a:t>SD (dB)</a:t>
                      </a:r>
                      <a:endParaRPr lang="en-US" dirty="0"/>
                    </a:p>
                  </a:txBody>
                  <a:tcPr marL="91455" marR="91455"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Single best</a:t>
                      </a:r>
                    </a:p>
                  </a:txBody>
                  <a:tcPr marL="91455" marR="91455" anchor="ctr"/>
                </a:tc>
                <a:tc>
                  <a:txBody>
                    <a:bodyPr/>
                    <a:lstStyle/>
                    <a:p>
                      <a:pPr algn="ctr"/>
                      <a:r>
                        <a:rPr lang="en-US" dirty="0" smtClean="0"/>
                        <a:t>Select one</a:t>
                      </a:r>
                      <a:r>
                        <a:rPr lang="en-US" baseline="0" dirty="0" smtClean="0"/>
                        <a:t> single set of HRTF </a:t>
                      </a:r>
                    </a:p>
                    <a:p>
                      <a:pPr algn="ctr"/>
                      <a:r>
                        <a:rPr lang="en-US" baseline="0" dirty="0" smtClean="0"/>
                        <a:t>with the corresponding </a:t>
                      </a:r>
                    </a:p>
                    <a:p>
                      <a:pPr algn="ctr"/>
                      <a:r>
                        <a:rPr lang="en-US" baseline="0" dirty="0" smtClean="0"/>
                        <a:t>closest anthropometry</a:t>
                      </a:r>
                      <a:endParaRPr lang="en-US" dirty="0"/>
                    </a:p>
                  </a:txBody>
                  <a:tcPr marL="91455" marR="91455" anchor="ctr"/>
                </a:tc>
                <a:tc>
                  <a:txBody>
                    <a:bodyPr/>
                    <a:lstStyle/>
                    <a:p>
                      <a:pPr algn="ctr"/>
                      <a:r>
                        <a:rPr lang="en-US" dirty="0" smtClean="0"/>
                        <a:t>8.11</a:t>
                      </a:r>
                      <a:endParaRPr lang="en-US" dirty="0"/>
                    </a:p>
                  </a:txBody>
                  <a:tcPr marL="91455" marR="91455"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Tashev</a:t>
                      </a:r>
                      <a:r>
                        <a:rPr lang="en-US" dirty="0" smtClean="0"/>
                        <a:t> et al</a:t>
                      </a:r>
                    </a:p>
                  </a:txBody>
                  <a:tcPr marL="91455" marR="914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Min-max</a:t>
                      </a:r>
                      <a:r>
                        <a:rPr lang="en-US" dirty="0" smtClean="0"/>
                        <a:t> </a:t>
                      </a:r>
                      <a:r>
                        <a:rPr lang="en-US" altLang="zh-CN" dirty="0" err="1" smtClean="0"/>
                        <a:t>PreA</a:t>
                      </a:r>
                      <a:endParaRPr lang="en-US" altLang="zh-CN"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aseline="0" dirty="0" smtClean="0">
                          <a:solidFill>
                            <a:srgbClr val="FF0000"/>
                          </a:solidFill>
                        </a:rPr>
                        <a:t>Magnitude</a:t>
                      </a:r>
                      <a:r>
                        <a:rPr lang="en-US" altLang="zh-CN" baseline="0" dirty="0" smtClean="0"/>
                        <a:t> </a:t>
                      </a:r>
                      <a:r>
                        <a:rPr lang="en-US" altLang="zh-CN" baseline="0" dirty="0" err="1" smtClean="0"/>
                        <a:t>PreH</a:t>
                      </a:r>
                      <a:endParaRPr lang="en-US" altLang="zh-CN"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aseline="0" dirty="0" smtClean="0">
                          <a:solidFill>
                            <a:srgbClr val="FF0000"/>
                          </a:solidFill>
                        </a:rPr>
                        <a:t>Direct</a:t>
                      </a:r>
                      <a:r>
                        <a:rPr lang="en-US" altLang="zh-CN" baseline="0" dirty="0" smtClean="0"/>
                        <a:t> sparse representation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aseline="0" dirty="0" smtClean="0">
                          <a:solidFill>
                            <a:srgbClr val="FF0000"/>
                          </a:solidFill>
                        </a:rPr>
                        <a:t>No</a:t>
                      </a:r>
                      <a:r>
                        <a:rPr lang="en-US" altLang="zh-CN" baseline="0" dirty="0" smtClean="0"/>
                        <a:t> reported postprocessing</a:t>
                      </a:r>
                      <a:endParaRPr lang="en-US" dirty="0" smtClean="0"/>
                    </a:p>
                  </a:txBody>
                  <a:tcPr marL="91455" marR="91455" anchor="ctr"/>
                </a:tc>
                <a:tc>
                  <a:txBody>
                    <a:bodyPr/>
                    <a:lstStyle/>
                    <a:p>
                      <a:pPr algn="ctr"/>
                      <a:r>
                        <a:rPr lang="en-US" dirty="0" smtClean="0"/>
                        <a:t>6.57</a:t>
                      </a:r>
                      <a:endParaRPr lang="en-US" dirty="0"/>
                    </a:p>
                  </a:txBody>
                  <a:tcPr marL="91455" marR="91455"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best</a:t>
                      </a:r>
                      <a:endParaRPr lang="en-US" dirty="0" smtClean="0"/>
                    </a:p>
                  </a:txBody>
                  <a:tcPr marL="91455" marR="91455" anchor="ctr"/>
                </a:tc>
                <a:tc>
                  <a:txBody>
                    <a:bodyPr/>
                    <a:lstStyle/>
                    <a:p>
                      <a:pPr algn="ctr"/>
                      <a:r>
                        <a:rPr lang="en-US" dirty="0" smtClean="0">
                          <a:solidFill>
                            <a:srgbClr val="FF0000"/>
                          </a:solidFill>
                        </a:rPr>
                        <a:t>Standard score</a:t>
                      </a:r>
                      <a:r>
                        <a:rPr lang="en-US" dirty="0" smtClean="0"/>
                        <a:t> </a:t>
                      </a:r>
                      <a:r>
                        <a:rPr lang="en-US" dirty="0" err="1" smtClean="0"/>
                        <a:t>PreA</a:t>
                      </a:r>
                      <a:endParaRPr lang="en-US" dirty="0" smtClean="0"/>
                    </a:p>
                    <a:p>
                      <a:pPr algn="ctr"/>
                      <a:r>
                        <a:rPr lang="en-US" dirty="0" smtClean="0">
                          <a:solidFill>
                            <a:srgbClr val="FF0000"/>
                          </a:solidFill>
                        </a:rPr>
                        <a:t>Log</a:t>
                      </a:r>
                      <a:r>
                        <a:rPr lang="en-US" baseline="0" dirty="0" smtClean="0">
                          <a:solidFill>
                            <a:srgbClr val="FF0000"/>
                          </a:solidFill>
                        </a:rPr>
                        <a:t> magnitude</a:t>
                      </a:r>
                      <a:r>
                        <a:rPr lang="en-US" baseline="0" dirty="0" smtClean="0"/>
                        <a:t> </a:t>
                      </a:r>
                      <a:r>
                        <a:rPr lang="en-US" baseline="0" dirty="0" err="1" smtClean="0"/>
                        <a:t>PreH</a:t>
                      </a:r>
                      <a:endParaRPr lang="en-US" baseline="0" dirty="0" smtClean="0"/>
                    </a:p>
                    <a:p>
                      <a:pPr algn="ctr"/>
                      <a:r>
                        <a:rPr lang="en-US" baseline="0" dirty="0" smtClean="0">
                          <a:solidFill>
                            <a:srgbClr val="FF0000"/>
                          </a:solidFill>
                        </a:rPr>
                        <a:t>Nonnegative</a:t>
                      </a:r>
                      <a:r>
                        <a:rPr lang="en-US" baseline="0" dirty="0" smtClean="0"/>
                        <a:t> sparse representation</a:t>
                      </a:r>
                    </a:p>
                    <a:p>
                      <a:pPr algn="ctr"/>
                      <a:r>
                        <a:rPr lang="en-US" altLang="zh-CN" dirty="0" smtClean="0">
                          <a:solidFill>
                            <a:srgbClr val="FF0000"/>
                          </a:solidFill>
                        </a:rPr>
                        <a:t>Normalized</a:t>
                      </a:r>
                      <a:r>
                        <a:rPr lang="en-US" altLang="zh-CN" dirty="0" smtClean="0"/>
                        <a:t> </a:t>
                      </a:r>
                      <a:r>
                        <a:rPr lang="en-US" altLang="zh-CN" dirty="0" err="1" smtClean="0"/>
                        <a:t>PostA</a:t>
                      </a:r>
                      <a:endParaRPr lang="en-US" altLang="zh-CN" dirty="0" smtClean="0"/>
                    </a:p>
                  </a:txBody>
                  <a:tcPr marL="91455" marR="91455" anchor="ctr"/>
                </a:tc>
                <a:tc>
                  <a:txBody>
                    <a:bodyPr/>
                    <a:lstStyle/>
                    <a:p>
                      <a:pPr algn="ctr"/>
                      <a:r>
                        <a:rPr lang="en-US" dirty="0" smtClean="0"/>
                        <a:t>5.86</a:t>
                      </a:r>
                      <a:endParaRPr lang="en-US" dirty="0"/>
                    </a:p>
                  </a:txBody>
                  <a:tcPr marL="91455" marR="91455"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Lower bound</a:t>
                      </a:r>
                    </a:p>
                  </a:txBody>
                  <a:tcPr marL="91455" marR="91455" anchor="ctr"/>
                </a:tc>
                <a:tc>
                  <a:txBody>
                    <a:bodyPr/>
                    <a:lstStyle/>
                    <a:p>
                      <a:pPr algn="ctr"/>
                      <a:r>
                        <a:rPr lang="en-US" dirty="0" smtClean="0"/>
                        <a:t>Linear regression based HRTF</a:t>
                      </a:r>
                      <a:r>
                        <a:rPr lang="en-US" baseline="0" dirty="0" smtClean="0"/>
                        <a:t> individualization</a:t>
                      </a:r>
                    </a:p>
                    <a:p>
                      <a:pPr algn="ctr"/>
                      <a:endParaRPr lang="en-US" baseline="0" dirty="0" smtClean="0"/>
                    </a:p>
                    <a:p>
                      <a:pPr algn="ctr"/>
                      <a:endParaRPr lang="en-US" dirty="0"/>
                    </a:p>
                  </a:txBody>
                  <a:tcPr marL="91455" marR="91455" anchor="ctr"/>
                </a:tc>
                <a:tc>
                  <a:txBody>
                    <a:bodyPr/>
                    <a:lstStyle/>
                    <a:p>
                      <a:pPr algn="ctr"/>
                      <a:r>
                        <a:rPr lang="en-US" dirty="0" smtClean="0"/>
                        <a:t>5.12</a:t>
                      </a:r>
                      <a:endParaRPr lang="en-US" dirty="0"/>
                    </a:p>
                  </a:txBody>
                  <a:tcPr marL="91455" marR="91455" anchor="ctr"/>
                </a:tc>
              </a:tr>
            </a:tbl>
          </a:graphicData>
        </a:graphic>
      </p:graphicFrame>
      <p:sp>
        <p:nvSpPr>
          <p:cNvPr id="9219" name="Rectangle 4"/>
          <p:cNvSpPr>
            <a:spLocks noChangeArrowheads="1"/>
          </p:cNvSpPr>
          <p:nvPr/>
        </p:nvSpPr>
        <p:spPr bwMode="auto">
          <a:xfrm>
            <a:off x="685800" y="44451"/>
            <a:ext cx="7772400" cy="7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Comparison</a:t>
            </a:r>
          </a:p>
        </p:txBody>
      </p:sp>
      <p:sp>
        <p:nvSpPr>
          <p:cNvPr id="9220"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5CC32F4-8FAD-4537-8B00-EEB4C75A9043}" type="slidenum">
              <a:rPr lang="x-none" altLang="en-US" sz="1200" baseline="0" smtClean="0">
                <a:latin typeface="Arial" pitchFamily="34" charset="0"/>
              </a:rPr>
              <a:pPr eaLnBrk="1" hangingPunct="1">
                <a:spcBef>
                  <a:spcPct val="0"/>
                </a:spcBef>
                <a:buFontTx/>
                <a:buNone/>
              </a:pPr>
              <a:t>8</a:t>
            </a:fld>
            <a:endParaRPr lang="zh-CN" altLang="en-US" sz="1200" baseline="0" smtClean="0">
              <a:latin typeface="Arial" pitchFamily="34" charset="0"/>
            </a:endParaRPr>
          </a:p>
        </p:txBody>
      </p:sp>
      <p:sp>
        <p:nvSpPr>
          <p:cNvPr id="922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Arial" pitchFamily="34" charset="0"/>
              <a:cs typeface="Arial" pitchFamily="34" charset="0"/>
            </a:endParaRPr>
          </a:p>
        </p:txBody>
      </p:sp>
      <p:sp>
        <p:nvSpPr>
          <p:cNvPr id="9248" name="Rectangle 1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baseline="-25000">
                <a:solidFill>
                  <a:schemeClr val="tx1"/>
                </a:solidFill>
                <a:latin typeface="Arial" pitchFamily="34" charset="0"/>
                <a:ea typeface="MS PGothic" pitchFamily="34" charset="-128"/>
              </a:defRPr>
            </a:lvl1pPr>
            <a:lvl2pPr marL="742950" indent="-285750" eaLnBrk="0" hangingPunct="0">
              <a:defRPr sz="2400" baseline="-25000">
                <a:solidFill>
                  <a:schemeClr val="tx1"/>
                </a:solidFill>
                <a:latin typeface="Arial" pitchFamily="34" charset="0"/>
                <a:ea typeface="MS PGothic" pitchFamily="34" charset="-128"/>
              </a:defRPr>
            </a:lvl2pPr>
            <a:lvl3pPr marL="1143000" indent="-228600" eaLnBrk="0" hangingPunct="0">
              <a:defRPr sz="2400" baseline="-25000">
                <a:solidFill>
                  <a:schemeClr val="tx1"/>
                </a:solidFill>
                <a:latin typeface="Arial" pitchFamily="34" charset="0"/>
                <a:ea typeface="MS PGothic" pitchFamily="34" charset="-128"/>
              </a:defRPr>
            </a:lvl3pPr>
            <a:lvl4pPr marL="1600200" indent="-228600" eaLnBrk="0" hangingPunct="0">
              <a:defRPr sz="2400" baseline="-25000">
                <a:solidFill>
                  <a:schemeClr val="tx1"/>
                </a:solidFill>
                <a:latin typeface="Arial" pitchFamily="34" charset="0"/>
                <a:ea typeface="MS PGothic" pitchFamily="34" charset="-128"/>
              </a:defRPr>
            </a:lvl4pPr>
            <a:lvl5pPr marL="2057400" indent="-228600" eaLnBrk="0" hangingPunct="0">
              <a:defRPr sz="24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MS PGothic" pitchFamily="34" charset="-128"/>
              </a:defRPr>
            </a:lvl9pPr>
          </a:lstStyle>
          <a:p>
            <a:pPr eaLnBrk="1" hangingPunct="1"/>
            <a:endParaRPr lang="en-US" altLang="en-US"/>
          </a:p>
        </p:txBody>
      </p:sp>
      <p:graphicFrame>
        <p:nvGraphicFramePr>
          <p:cNvPr id="9249" name="Object 4"/>
          <p:cNvGraphicFramePr>
            <a:graphicFrameLocks noChangeAspect="1"/>
          </p:cNvGraphicFramePr>
          <p:nvPr>
            <p:extLst>
              <p:ext uri="{D42A27DB-BD31-4B8C-83A1-F6EECF244321}">
                <p14:modId xmlns:p14="http://schemas.microsoft.com/office/powerpoint/2010/main" val="2410616489"/>
              </p:ext>
            </p:extLst>
          </p:nvPr>
        </p:nvGraphicFramePr>
        <p:xfrm>
          <a:off x="3563888" y="5501605"/>
          <a:ext cx="1647825" cy="447675"/>
        </p:xfrm>
        <a:graphic>
          <a:graphicData uri="http://schemas.openxmlformats.org/presentationml/2006/ole">
            <mc:AlternateContent xmlns:mc="http://schemas.openxmlformats.org/markup-compatibility/2006">
              <mc:Choice xmlns:v="urn:schemas-microsoft-com:vml" Requires="v">
                <p:oleObj spid="_x0000_s9319" name="Equation" r:id="rId5" imgW="1054080" imgH="291960" progId="Equation.DSMT4">
                  <p:embed/>
                </p:oleObj>
              </mc:Choice>
              <mc:Fallback>
                <p:oleObj name="Equation" r:id="rId5" imgW="1054080" imgH="29196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5501605"/>
                        <a:ext cx="1647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900112" y="2481263"/>
            <a:ext cx="7344295" cy="356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77778E-6 7.40741E-7 L -2.77778E-6 0.17361 " pathEditMode="relative" rAng="0" ptsTypes="AA">
                                      <p:cBhvr>
                                        <p:cTn id="6" dur="2000" fill="hold"/>
                                        <p:tgtEl>
                                          <p:spTgt spid="6"/>
                                        </p:tgtEl>
                                        <p:attrNameLst>
                                          <p:attrName>ppt_x</p:attrName>
                                          <p:attrName>ppt_y</p:attrName>
                                        </p:attrNameLst>
                                      </p:cBhvr>
                                      <p:rCtr x="0" y="868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2" nodeType="clickEffect">
                                  <p:stCondLst>
                                    <p:cond delay="0"/>
                                  </p:stCondLst>
                                  <p:childTnLst>
                                    <p:animMotion origin="layout" path="M -2.77778E-6 0.17361 L -2.77778E-6 0.35069 " pathEditMode="relative" rAng="0" ptsTypes="AA">
                                      <p:cBhvr>
                                        <p:cTn id="10" dur="2000" fill="hold"/>
                                        <p:tgtEl>
                                          <p:spTgt spid="6"/>
                                        </p:tgtEl>
                                        <p:attrNameLst>
                                          <p:attrName>ppt_x</p:attrName>
                                          <p:attrName>ppt_y</p:attrName>
                                        </p:attrNameLst>
                                      </p:cBhvr>
                                      <p:rCtr x="0" y="884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685800" y="44451"/>
            <a:ext cx="7772400" cy="72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aseline="0" dirty="0">
                <a:latin typeface="Arial" pitchFamily="34" charset="0"/>
                <a:cs typeface="Arial" pitchFamily="34" charset="0"/>
              </a:rPr>
              <a:t>Conclusion</a:t>
            </a:r>
            <a:r>
              <a:rPr lang="en-US" altLang="zh-CN" sz="2400" baseline="0" dirty="0">
                <a:latin typeface="Arial" pitchFamily="34" charset="0"/>
                <a:cs typeface="Arial" pitchFamily="34" charset="0"/>
              </a:rPr>
              <a:t>s</a:t>
            </a:r>
            <a:endParaRPr lang="en-US" altLang="en-US" sz="2400" b="1" baseline="0" dirty="0">
              <a:latin typeface="Tahoma" pitchFamily="34" charset="0"/>
              <a:cs typeface="Arial" pitchFamily="34" charset="0"/>
            </a:endParaRPr>
          </a:p>
        </p:txBody>
      </p:sp>
      <p:sp>
        <p:nvSpPr>
          <p:cNvPr id="10244" name="Slide Number Placeholder 4"/>
          <p:cNvSpPr>
            <a:spLocks noGrp="1"/>
          </p:cNvSpPr>
          <p:nvPr>
            <p:ph type="sldNum" sz="quarter" idx="12"/>
          </p:nvPr>
        </p:nvSpPr>
        <p:spPr bwMode="auto">
          <a:xfrm>
            <a:off x="7113588" y="62388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D182C49-B247-4290-9929-BE9584648E5E}" type="slidenum">
              <a:rPr lang="x-none" altLang="en-US" sz="1200" baseline="0" smtClean="0">
                <a:latin typeface="Arial" pitchFamily="34" charset="0"/>
              </a:rPr>
              <a:pPr eaLnBrk="1" hangingPunct="1">
                <a:spcBef>
                  <a:spcPct val="0"/>
                </a:spcBef>
                <a:buFontTx/>
                <a:buNone/>
              </a:pPr>
              <a:t>9</a:t>
            </a:fld>
            <a:endParaRPr lang="zh-CN" altLang="en-US" sz="1200" baseline="0" smtClean="0">
              <a:latin typeface="Arial" pitchFamily="34" charset="0"/>
            </a:endParaRPr>
          </a:p>
        </p:txBody>
      </p:sp>
      <p:sp>
        <p:nvSpPr>
          <p:cNvPr id="13317" name="Rectangle 1"/>
          <p:cNvSpPr>
            <a:spLocks noChangeArrowheads="1"/>
          </p:cNvSpPr>
          <p:nvPr/>
        </p:nvSpPr>
        <p:spPr bwMode="auto">
          <a:xfrm>
            <a:off x="401638" y="1052513"/>
            <a:ext cx="8047037"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spcAft>
                <a:spcPts val="1000"/>
              </a:spcAft>
              <a:buFont typeface="Calibri" pitchFamily="34" charset="0"/>
              <a:buAutoNum type="arabicPeriod"/>
            </a:pPr>
            <a:r>
              <a:rPr lang="en-US" altLang="zh-SG" sz="2000" baseline="0" dirty="0">
                <a:solidFill>
                  <a:srgbClr val="0000CC"/>
                </a:solidFill>
                <a:latin typeface="Tahoma" pitchFamily="34" charset="0"/>
                <a:ea typeface="宋体" pitchFamily="2" charset="-122"/>
                <a:cs typeface="Tahoma" pitchFamily="34" charset="0"/>
              </a:rPr>
              <a:t>Introduced preprocessing and postprocessing in HRTF individualization based on sparse representation of anthropometric features</a:t>
            </a:r>
            <a:r>
              <a:rPr lang="en-US" altLang="zh-CN" sz="2000" baseline="0" dirty="0">
                <a:solidFill>
                  <a:srgbClr val="0000CC"/>
                </a:solidFill>
                <a:latin typeface="Tahoma" pitchFamily="34" charset="0"/>
                <a:ea typeface="宋体" pitchFamily="2" charset="-122"/>
                <a:cs typeface="Tahoma" pitchFamily="34" charset="0"/>
              </a:rPr>
              <a:t>.</a:t>
            </a:r>
            <a:endParaRPr lang="en-US" altLang="zh-SG" sz="2000" baseline="0" dirty="0">
              <a:solidFill>
                <a:srgbClr val="0000CC"/>
              </a:solidFill>
              <a:latin typeface="Tahoma" pitchFamily="34" charset="0"/>
              <a:ea typeface="宋体" pitchFamily="2" charset="-122"/>
              <a:cs typeface="Tahoma" pitchFamily="34" charset="0"/>
            </a:endParaRPr>
          </a:p>
          <a:p>
            <a:pPr algn="just" eaLnBrk="1" hangingPunct="1">
              <a:spcBef>
                <a:spcPct val="0"/>
              </a:spcBef>
              <a:spcAft>
                <a:spcPts val="1000"/>
              </a:spcAft>
              <a:buFont typeface="Calibri" pitchFamily="34" charset="0"/>
              <a:buAutoNum type="arabicPeriod"/>
            </a:pPr>
            <a:r>
              <a:rPr lang="en-US" altLang="en-US" sz="2000" baseline="0" dirty="0">
                <a:solidFill>
                  <a:srgbClr val="0000CC"/>
                </a:solidFill>
                <a:latin typeface="Tahoma" pitchFamily="34" charset="0"/>
                <a:cs typeface="Tahoma" pitchFamily="34" charset="0"/>
              </a:rPr>
              <a:t>Investigated </a:t>
            </a:r>
            <a:r>
              <a:rPr lang="en-US" altLang="en-US" sz="2000" baseline="0" dirty="0" smtClean="0">
                <a:solidFill>
                  <a:srgbClr val="0000CC"/>
                </a:solidFill>
                <a:latin typeface="Tahoma" pitchFamily="34" charset="0"/>
                <a:cs typeface="Tahoma" pitchFamily="34" charset="0"/>
              </a:rPr>
              <a:t>48 variants </a:t>
            </a:r>
            <a:r>
              <a:rPr lang="en-US" altLang="en-US" sz="2000" baseline="0" dirty="0">
                <a:solidFill>
                  <a:srgbClr val="0000CC"/>
                </a:solidFill>
                <a:latin typeface="Tahoma" pitchFamily="34" charset="0"/>
                <a:cs typeface="Tahoma" pitchFamily="34" charset="0"/>
              </a:rPr>
              <a:t>of preprocessing and postprocessing methods, and found</a:t>
            </a:r>
          </a:p>
          <a:p>
            <a:pPr lvl="1" algn="just" eaLnBrk="1" hangingPunct="1">
              <a:spcBef>
                <a:spcPct val="0"/>
              </a:spcBef>
              <a:spcAft>
                <a:spcPts val="1000"/>
              </a:spcAft>
              <a:buFont typeface="Calibri" pitchFamily="34" charset="0"/>
              <a:buAutoNum type="alphaLcParenR"/>
            </a:pPr>
            <a:r>
              <a:rPr lang="en-US" altLang="en-US" sz="1600" baseline="0" dirty="0">
                <a:solidFill>
                  <a:srgbClr val="0000CC"/>
                </a:solidFill>
                <a:latin typeface="Tahoma" pitchFamily="34" charset="0"/>
                <a:cs typeface="Tahoma" pitchFamily="34" charset="0"/>
              </a:rPr>
              <a:t>Preprocessing and postprocessing </a:t>
            </a:r>
            <a:r>
              <a:rPr lang="en-US" altLang="en-US" sz="1600" baseline="0" dirty="0" smtClean="0">
                <a:solidFill>
                  <a:srgbClr val="0000CC"/>
                </a:solidFill>
                <a:latin typeface="Tahoma" pitchFamily="34" charset="0"/>
                <a:cs typeface="Tahoma" pitchFamily="34" charset="0"/>
              </a:rPr>
              <a:t>methods do </a:t>
            </a:r>
            <a:r>
              <a:rPr lang="en-US" altLang="en-US" sz="1600" baseline="0" dirty="0">
                <a:solidFill>
                  <a:srgbClr val="0000CC"/>
                </a:solidFill>
                <a:latin typeface="Tahoma" pitchFamily="34" charset="0"/>
                <a:cs typeface="Tahoma" pitchFamily="34" charset="0"/>
              </a:rPr>
              <a:t>affect the performance of HRTF individualization, though the </a:t>
            </a:r>
            <a:r>
              <a:rPr lang="en-US" altLang="en-US" sz="1600" baseline="0" dirty="0" smtClean="0">
                <a:solidFill>
                  <a:srgbClr val="0000CC"/>
                </a:solidFill>
                <a:latin typeface="Tahoma" pitchFamily="34" charset="0"/>
                <a:cs typeface="Tahoma" pitchFamily="34" charset="0"/>
              </a:rPr>
              <a:t>effects differ </a:t>
            </a:r>
            <a:r>
              <a:rPr lang="en-US" altLang="en-US" sz="1600" baseline="0" dirty="0">
                <a:solidFill>
                  <a:srgbClr val="0000CC"/>
                </a:solidFill>
                <a:latin typeface="Tahoma" pitchFamily="34" charset="0"/>
                <a:cs typeface="Tahoma" pitchFamily="34" charset="0"/>
              </a:rPr>
              <a:t>in different combinations;</a:t>
            </a:r>
          </a:p>
          <a:p>
            <a:pPr lvl="1" algn="just" eaLnBrk="1" hangingPunct="1">
              <a:spcBef>
                <a:spcPct val="0"/>
              </a:spcBef>
              <a:spcAft>
                <a:spcPts val="1000"/>
              </a:spcAft>
              <a:buFont typeface="Calibri" pitchFamily="34" charset="0"/>
              <a:buAutoNum type="alphaLcParenR"/>
            </a:pPr>
            <a:r>
              <a:rPr lang="en-US" altLang="en-US" sz="1600" baseline="0" dirty="0">
                <a:solidFill>
                  <a:srgbClr val="0000CC"/>
                </a:solidFill>
                <a:latin typeface="Tahoma" pitchFamily="34" charset="0"/>
                <a:cs typeface="Tahoma" pitchFamily="34" charset="0"/>
              </a:rPr>
              <a:t>Adding nonnegative constraints in sparse representation improves the performance;</a:t>
            </a:r>
          </a:p>
          <a:p>
            <a:pPr lvl="1" algn="just" eaLnBrk="1" hangingPunct="1">
              <a:spcBef>
                <a:spcPct val="0"/>
              </a:spcBef>
              <a:spcAft>
                <a:spcPts val="1000"/>
              </a:spcAft>
              <a:buFont typeface="Calibri" pitchFamily="34" charset="0"/>
              <a:buAutoNum type="alphaLcParenR"/>
            </a:pPr>
            <a:r>
              <a:rPr lang="en-US" altLang="en-US" sz="1600" baseline="0" dirty="0">
                <a:solidFill>
                  <a:srgbClr val="0000CC"/>
                </a:solidFill>
                <a:latin typeface="Tahoma" pitchFamily="34" charset="0"/>
                <a:cs typeface="Tahoma" pitchFamily="34" charset="0"/>
              </a:rPr>
              <a:t>The best combination for HRTF individualization is </a:t>
            </a:r>
          </a:p>
          <a:p>
            <a:pPr lvl="1" algn="just" eaLnBrk="1" hangingPunct="1">
              <a:spcBef>
                <a:spcPct val="0"/>
              </a:spcBef>
              <a:spcAft>
                <a:spcPts val="1000"/>
              </a:spcAft>
              <a:buFont typeface="Arial" pitchFamily="34" charset="0"/>
              <a:buNone/>
            </a:pPr>
            <a:r>
              <a:rPr lang="en-US" altLang="en-US" sz="1600" baseline="0" dirty="0">
                <a:solidFill>
                  <a:srgbClr val="0000CC"/>
                </a:solidFill>
                <a:latin typeface="Tahoma" pitchFamily="34" charset="0"/>
                <a:cs typeface="Tahoma" pitchFamily="34" charset="0"/>
              </a:rPr>
              <a:t>	</a:t>
            </a:r>
            <a:r>
              <a:rPr lang="en-US" altLang="en-US" sz="1600" baseline="0" dirty="0">
                <a:solidFill>
                  <a:srgbClr val="FF0000"/>
                </a:solidFill>
                <a:latin typeface="Tahoma" pitchFamily="34" charset="0"/>
                <a:cs typeface="Tahoma" pitchFamily="34" charset="0"/>
              </a:rPr>
              <a:t>&lt;</a:t>
            </a:r>
            <a:r>
              <a:rPr lang="en-US" altLang="en-US" sz="1600" baseline="0" dirty="0">
                <a:solidFill>
                  <a:srgbClr val="0000CC"/>
                </a:solidFill>
                <a:latin typeface="Tahoma" pitchFamily="34" charset="0"/>
                <a:cs typeface="Tahoma" pitchFamily="34" charset="0"/>
              </a:rPr>
              <a:t> standard score + log magnitude + nonnegative + normalized </a:t>
            </a:r>
            <a:r>
              <a:rPr lang="en-US" altLang="en-US" sz="1600" baseline="0" dirty="0">
                <a:solidFill>
                  <a:srgbClr val="FF0000"/>
                </a:solidFill>
                <a:latin typeface="Tahoma" pitchFamily="34" charset="0"/>
                <a:cs typeface="Tahoma" pitchFamily="34" charset="0"/>
              </a:rPr>
              <a:t>&gt;</a:t>
            </a:r>
            <a:r>
              <a:rPr lang="en-US" altLang="en-US" sz="1600" baseline="0" dirty="0">
                <a:solidFill>
                  <a:srgbClr val="0000CC"/>
                </a:solidFill>
                <a:latin typeface="Tahoma" pitchFamily="34" charset="0"/>
                <a:cs typeface="Tahoma" pitchFamily="34" charset="0"/>
              </a:rPr>
              <a:t>.</a:t>
            </a:r>
          </a:p>
          <a:p>
            <a:pPr algn="just" eaLnBrk="1" hangingPunct="1">
              <a:spcBef>
                <a:spcPct val="0"/>
              </a:spcBef>
              <a:spcAft>
                <a:spcPts val="1000"/>
              </a:spcAft>
              <a:buFont typeface="Calibri" pitchFamily="34" charset="0"/>
              <a:buAutoNum type="arabicPeriod"/>
            </a:pPr>
            <a:r>
              <a:rPr lang="en-US" altLang="zh-SG" sz="2000" baseline="0" dirty="0">
                <a:solidFill>
                  <a:srgbClr val="0000CC"/>
                </a:solidFill>
                <a:latin typeface="Tahoma" pitchFamily="34" charset="0"/>
                <a:ea typeface="宋体" pitchFamily="2" charset="-122"/>
                <a:cs typeface="Tahoma" pitchFamily="34" charset="0"/>
              </a:rPr>
              <a:t>Established the lower bound for this type of HRTF individualization and verified that “our best” </a:t>
            </a:r>
            <a:r>
              <a:rPr lang="en-US" altLang="zh-SG" sz="2000" baseline="0" dirty="0" smtClean="0">
                <a:solidFill>
                  <a:srgbClr val="0000CC"/>
                </a:solidFill>
                <a:latin typeface="Tahoma" pitchFamily="34" charset="0"/>
                <a:ea typeface="宋体" pitchFamily="2" charset="-122"/>
                <a:cs typeface="Tahoma" pitchFamily="34" charset="0"/>
              </a:rPr>
              <a:t>combination outperforms </a:t>
            </a:r>
            <a:r>
              <a:rPr lang="en-US" altLang="zh-SG" sz="2000" baseline="0" dirty="0">
                <a:solidFill>
                  <a:srgbClr val="0000CC"/>
                </a:solidFill>
                <a:latin typeface="Tahoma" pitchFamily="34" charset="0"/>
                <a:ea typeface="宋体" pitchFamily="2" charset="-122"/>
                <a:cs typeface="Tahoma" pitchFamily="34" charset="0"/>
              </a:rPr>
              <a:t>existing approaches and is quite close to the lower bound.</a:t>
            </a:r>
          </a:p>
          <a:p>
            <a:pPr algn="just" eaLnBrk="1" hangingPunct="1">
              <a:spcBef>
                <a:spcPct val="0"/>
              </a:spcBef>
              <a:spcAft>
                <a:spcPts val="1000"/>
              </a:spcAft>
              <a:buFont typeface="Calibri" pitchFamily="34" charset="0"/>
              <a:buAutoNum type="arabicPeriod"/>
            </a:pPr>
            <a:r>
              <a:rPr lang="en-US" altLang="zh-SG" sz="2000" baseline="0" dirty="0">
                <a:latin typeface="Tahoma" pitchFamily="34" charset="0"/>
                <a:ea typeface="宋体" pitchFamily="2" charset="-122"/>
                <a:cs typeface="Tahoma" pitchFamily="34" charset="0"/>
              </a:rPr>
              <a:t>Future work: subjective evaluation of HRTF individualization.</a:t>
            </a:r>
          </a:p>
        </p:txBody>
      </p:sp>
      <p:sp>
        <p:nvSpPr>
          <p:cNvPr id="6" name="Line 12"/>
          <p:cNvSpPr>
            <a:spLocks noChangeShapeType="1"/>
          </p:cNvSpPr>
          <p:nvPr/>
        </p:nvSpPr>
        <p:spPr bwMode="auto">
          <a:xfrm>
            <a:off x="0" y="764704"/>
            <a:ext cx="91440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fade">
                                      <p:cBhvr>
                                        <p:cTn id="12" dur="500"/>
                                        <p:tgtEl>
                                          <p:spTgt spid="133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animEffect transition="in" filter="fade">
                                      <p:cBhvr>
                                        <p:cTn id="15" dur="500"/>
                                        <p:tgtEl>
                                          <p:spTgt spid="1331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7">
                                            <p:txEl>
                                              <p:pRg st="3" end="3"/>
                                            </p:txEl>
                                          </p:spTgt>
                                        </p:tgtEl>
                                        <p:attrNameLst>
                                          <p:attrName>style.visibility</p:attrName>
                                        </p:attrNameLst>
                                      </p:cBhvr>
                                      <p:to>
                                        <p:strVal val="visible"/>
                                      </p:to>
                                    </p:set>
                                    <p:animEffect transition="in" filter="fade">
                                      <p:cBhvr>
                                        <p:cTn id="18" dur="500"/>
                                        <p:tgtEl>
                                          <p:spTgt spid="1331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7">
                                            <p:txEl>
                                              <p:pRg st="4" end="4"/>
                                            </p:txEl>
                                          </p:spTgt>
                                        </p:tgtEl>
                                        <p:attrNameLst>
                                          <p:attrName>style.visibility</p:attrName>
                                        </p:attrNameLst>
                                      </p:cBhvr>
                                      <p:to>
                                        <p:strVal val="visible"/>
                                      </p:to>
                                    </p:set>
                                    <p:animEffect transition="in" filter="fade">
                                      <p:cBhvr>
                                        <p:cTn id="21" dur="500"/>
                                        <p:tgtEl>
                                          <p:spTgt spid="1331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317">
                                            <p:txEl>
                                              <p:pRg st="5" end="5"/>
                                            </p:txEl>
                                          </p:spTgt>
                                        </p:tgtEl>
                                        <p:attrNameLst>
                                          <p:attrName>style.visibility</p:attrName>
                                        </p:attrNameLst>
                                      </p:cBhvr>
                                      <p:to>
                                        <p:strVal val="visible"/>
                                      </p:to>
                                    </p:set>
                                    <p:animEffect transition="in" filter="fade">
                                      <p:cBhvr>
                                        <p:cTn id="24" dur="500"/>
                                        <p:tgtEl>
                                          <p:spTgt spid="1331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7">
                                            <p:txEl>
                                              <p:pRg st="6" end="6"/>
                                            </p:txEl>
                                          </p:spTgt>
                                        </p:tgtEl>
                                        <p:attrNameLst>
                                          <p:attrName>style.visibility</p:attrName>
                                        </p:attrNameLst>
                                      </p:cBhvr>
                                      <p:to>
                                        <p:strVal val="visible"/>
                                      </p:to>
                                    </p:set>
                                    <p:animEffect transition="in" filter="fade">
                                      <p:cBhvr>
                                        <p:cTn id="29" dur="500"/>
                                        <p:tgtEl>
                                          <p:spTgt spid="1331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317">
                                            <p:txEl>
                                              <p:pRg st="7" end="7"/>
                                            </p:txEl>
                                          </p:spTgt>
                                        </p:tgtEl>
                                        <p:attrNameLst>
                                          <p:attrName>style.visibility</p:attrName>
                                        </p:attrNameLst>
                                      </p:cBhvr>
                                      <p:to>
                                        <p:strVal val="visible"/>
                                      </p:to>
                                    </p:set>
                                    <p:animEffect transition="in" filter="fade">
                                      <p:cBhvr>
                                        <p:cTn id="34" dur="500"/>
                                        <p:tgtEl>
                                          <p:spTgt spid="133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16.9"/>
</p:tagLst>
</file>

<file path=ppt/tags/tag10.xml><?xml version="1.0" encoding="utf-8"?>
<p:tagLst xmlns:a="http://schemas.openxmlformats.org/drawingml/2006/main" xmlns:r="http://schemas.openxmlformats.org/officeDocument/2006/relationships" xmlns:p="http://schemas.openxmlformats.org/presentationml/2006/main">
  <p:tag name="TIMING" val="|21.1|16.9"/>
</p:tagLst>
</file>

<file path=ppt/tags/tag11.xml><?xml version="1.0" encoding="utf-8"?>
<p:tagLst xmlns:a="http://schemas.openxmlformats.org/drawingml/2006/main" xmlns:r="http://schemas.openxmlformats.org/officeDocument/2006/relationships" xmlns:p="http://schemas.openxmlformats.org/presentationml/2006/main">
  <p:tag name="TIMING" val="|21.1|16.9"/>
</p:tagLst>
</file>

<file path=ppt/tags/tag12.xml><?xml version="1.0" encoding="utf-8"?>
<p:tagLst xmlns:a="http://schemas.openxmlformats.org/drawingml/2006/main" xmlns:r="http://schemas.openxmlformats.org/officeDocument/2006/relationships" xmlns:p="http://schemas.openxmlformats.org/presentationml/2006/main">
  <p:tag name="TIMING" val="|21.1|16.9"/>
</p:tagLst>
</file>

<file path=ppt/tags/tag2.xml><?xml version="1.0" encoding="utf-8"?>
<p:tagLst xmlns:a="http://schemas.openxmlformats.org/drawingml/2006/main" xmlns:r="http://schemas.openxmlformats.org/officeDocument/2006/relationships" xmlns:p="http://schemas.openxmlformats.org/presentationml/2006/main">
  <p:tag name="TIMING" val="|21.1|16.9"/>
</p:tagLst>
</file>

<file path=ppt/tags/tag3.xml><?xml version="1.0" encoding="utf-8"?>
<p:tagLst xmlns:a="http://schemas.openxmlformats.org/drawingml/2006/main" xmlns:r="http://schemas.openxmlformats.org/officeDocument/2006/relationships" xmlns:p="http://schemas.openxmlformats.org/presentationml/2006/main">
  <p:tag name="TIMING" val="|21.1|16.9"/>
</p:tagLst>
</file>

<file path=ppt/tags/tag4.xml><?xml version="1.0" encoding="utf-8"?>
<p:tagLst xmlns:a="http://schemas.openxmlformats.org/drawingml/2006/main" xmlns:r="http://schemas.openxmlformats.org/officeDocument/2006/relationships" xmlns:p="http://schemas.openxmlformats.org/presentationml/2006/main">
  <p:tag name="TIMING" val="|21.1|16.9"/>
</p:tagLst>
</file>

<file path=ppt/tags/tag5.xml><?xml version="1.0" encoding="utf-8"?>
<p:tagLst xmlns:a="http://schemas.openxmlformats.org/drawingml/2006/main" xmlns:r="http://schemas.openxmlformats.org/officeDocument/2006/relationships" xmlns:p="http://schemas.openxmlformats.org/presentationml/2006/main">
  <p:tag name="TIMING" val="|21.1|16.9"/>
</p:tagLst>
</file>

<file path=ppt/tags/tag6.xml><?xml version="1.0" encoding="utf-8"?>
<p:tagLst xmlns:a="http://schemas.openxmlformats.org/drawingml/2006/main" xmlns:r="http://schemas.openxmlformats.org/officeDocument/2006/relationships" xmlns:p="http://schemas.openxmlformats.org/presentationml/2006/main">
  <p:tag name="TIMING" val="|21.1|16.9"/>
</p:tagLst>
</file>

<file path=ppt/tags/tag7.xml><?xml version="1.0" encoding="utf-8"?>
<p:tagLst xmlns:a="http://schemas.openxmlformats.org/drawingml/2006/main" xmlns:r="http://schemas.openxmlformats.org/officeDocument/2006/relationships" xmlns:p="http://schemas.openxmlformats.org/presentationml/2006/main">
  <p:tag name="TIMING" val="|21.1|16.9"/>
</p:tagLst>
</file>

<file path=ppt/tags/tag8.xml><?xml version="1.0" encoding="utf-8"?>
<p:tagLst xmlns:a="http://schemas.openxmlformats.org/drawingml/2006/main" xmlns:r="http://schemas.openxmlformats.org/officeDocument/2006/relationships" xmlns:p="http://schemas.openxmlformats.org/presentationml/2006/main">
  <p:tag name="TIMING" val="|21.1|16.9"/>
</p:tagLst>
</file>

<file path=ppt/tags/tag9.xml><?xml version="1.0" encoding="utf-8"?>
<p:tagLst xmlns:a="http://schemas.openxmlformats.org/drawingml/2006/main" xmlns:r="http://schemas.openxmlformats.org/officeDocument/2006/relationships" xmlns:p="http://schemas.openxmlformats.org/presentationml/2006/main">
  <p:tag name="TIMING" val="|21.1|1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53687</TotalTime>
  <Words>1697</Words>
  <Application>Microsoft Office PowerPoint</Application>
  <PresentationFormat>On-screen Show (4:3)</PresentationFormat>
  <Paragraphs>261</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Equation</vt:lpstr>
      <vt:lpstr>Visio</vt:lpstr>
      <vt:lpstr>On the Preprocessing and Postprocessing of HRTF Individualization Based on Sparse Representation of Anthropometric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Preprocessing and Postprocessing of HRTF Individualization Based on Sparse Representation of Anthropometric Features</vt:lpstr>
      <vt:lpstr>PowerPoint Presentation</vt:lpstr>
      <vt:lpstr>PowerPoint Presentation</vt:lpstr>
    </vt:vector>
  </TitlesOfParts>
  <Company>NANYANG TECHNOLOGICAL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(Verdana font size 28, bold)</dc:title>
  <dc:creator>marni</dc:creator>
  <cp:lastModifiedBy>#HE JIANJUN#</cp:lastModifiedBy>
  <cp:revision>1184</cp:revision>
  <cp:lastPrinted>2014-08-21T01:28:34Z</cp:lastPrinted>
  <dcterms:created xsi:type="dcterms:W3CDTF">2011-09-18T23:58:31Z</dcterms:created>
  <dcterms:modified xsi:type="dcterms:W3CDTF">2015-04-12T16:56:57Z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0x0101005FACAA0B73F149448271D63BB03AD730</vt:lpwstr>
  </property>
  <property fmtid="{D5CDD505-2E9C-101B-9397-08002B2CF9AE}" pid="4" name="PublishingExpirationDate">
    <vt:lpwstr/>
  </property>
  <property fmtid="{D5CDD505-2E9C-101B-9397-08002B2CF9AE}" pid="5" name="PublishingStartDate">
    <vt:lpwstr/>
  </property>
</Properties>
</file>