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515" r:id="rId2"/>
    <p:sldId id="1470" r:id="rId3"/>
    <p:sldId id="1566" r:id="rId4"/>
    <p:sldId id="1472" r:id="rId5"/>
    <p:sldId id="1473" r:id="rId6"/>
    <p:sldId id="1507" r:id="rId7"/>
    <p:sldId id="1475" r:id="rId8"/>
    <p:sldId id="1582" r:id="rId9"/>
    <p:sldId id="1583" r:id="rId10"/>
    <p:sldId id="1477" r:id="rId11"/>
    <p:sldId id="1166" r:id="rId12"/>
    <p:sldId id="1578" r:id="rId13"/>
    <p:sldId id="1579" r:id="rId14"/>
    <p:sldId id="1580" r:id="rId15"/>
    <p:sldId id="1584" r:id="rId16"/>
    <p:sldId id="1585" r:id="rId17"/>
    <p:sldId id="1514" r:id="rId18"/>
    <p:sldId id="1513" r:id="rId19"/>
    <p:sldId id="1493" r:id="rId20"/>
  </p:sldIdLst>
  <p:sldSz cx="14630400" cy="8229600"/>
  <p:notesSz cx="6858000" cy="9144000"/>
  <p:defaultTextStyle>
    <a:defPPr>
      <a:defRPr lang="es-E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652468-A890-E340-980D-B8C13561B431}">
          <p14:sldIdLst>
            <p14:sldId id="1515"/>
            <p14:sldId id="1470"/>
            <p14:sldId id="1566"/>
            <p14:sldId id="1472"/>
            <p14:sldId id="1473"/>
            <p14:sldId id="1507"/>
            <p14:sldId id="1475"/>
            <p14:sldId id="1582"/>
            <p14:sldId id="1583"/>
            <p14:sldId id="1477"/>
            <p14:sldId id="1166"/>
            <p14:sldId id="1578"/>
            <p14:sldId id="1579"/>
            <p14:sldId id="1580"/>
            <p14:sldId id="1584"/>
            <p14:sldId id="1585"/>
            <p14:sldId id="1514"/>
            <p14:sldId id="1513"/>
            <p14:sldId id="1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84848"/>
    <a:srgbClr val="00FF00"/>
    <a:srgbClr val="0000FF"/>
    <a:srgbClr val="F1F1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5" autoAdjust="0"/>
    <p:restoredTop sz="72257" autoAdjust="0"/>
  </p:normalViewPr>
  <p:slideViewPr>
    <p:cSldViewPr>
      <p:cViewPr varScale="1">
        <p:scale>
          <a:sx n="64" d="100"/>
          <a:sy n="64" d="100"/>
        </p:scale>
        <p:origin x="896" y="184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750C-FA67-49B5-91AC-D57DF3776E99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7EA6F-131B-4C94-A96A-6B4A185B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3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EF0CC-3B63-44DF-AB92-2EEECBE7991A}" type="datetimeFigureOut">
              <a:rPr lang="es-ES" smtClean="0"/>
              <a:t>19/9/19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EA5E-F7F5-4500-A602-A04F11FD584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745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523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2423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9489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5833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05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4486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7742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5780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4329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466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144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048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34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855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5629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261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763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31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489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0.emf"/><Relationship Id="rId3" Type="http://schemas.openxmlformats.org/officeDocument/2006/relationships/image" Target="../media/image20.jpe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1.jpeg"/><Relationship Id="rId9" Type="http://schemas.openxmlformats.org/officeDocument/2006/relationships/image" Target="../media/image23.png"/><Relationship Id="rId14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1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080" y="730424"/>
            <a:ext cx="14523928" cy="2304256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E</a:t>
            </a:r>
            <a:r>
              <a:rPr lang="en-US" altLang="zh-CN" sz="5400" dirty="0"/>
              <a:t>xpression</a:t>
            </a:r>
            <a:r>
              <a:rPr lang="en-US" sz="5400" dirty="0"/>
              <a:t> C</a:t>
            </a:r>
            <a:r>
              <a:rPr lang="en-US" altLang="zh-CN" sz="5400" dirty="0"/>
              <a:t>onditional</a:t>
            </a:r>
            <a:r>
              <a:rPr lang="en-US" sz="5400" dirty="0"/>
              <a:t> GAN </a:t>
            </a:r>
            <a:r>
              <a:rPr lang="en-US" altLang="zh-CN" sz="5400" dirty="0"/>
              <a:t>for</a:t>
            </a:r>
            <a:r>
              <a:rPr lang="en-US" sz="5400" dirty="0"/>
              <a:t> F</a:t>
            </a:r>
            <a:r>
              <a:rPr lang="en-US" altLang="zh-CN" sz="5400" dirty="0"/>
              <a:t>acial</a:t>
            </a:r>
            <a:r>
              <a:rPr lang="en-US" sz="5400" dirty="0"/>
              <a:t> </a:t>
            </a:r>
          </a:p>
          <a:p>
            <a:r>
              <a:rPr lang="en-US" sz="5400" dirty="0"/>
              <a:t>E</a:t>
            </a:r>
            <a:r>
              <a:rPr lang="en-US" altLang="zh-CN" sz="5400" dirty="0"/>
              <a:t>xpression</a:t>
            </a:r>
            <a:r>
              <a:rPr lang="en-US" sz="5400" dirty="0"/>
              <a:t>-T</a:t>
            </a:r>
            <a:r>
              <a:rPr lang="en-US" altLang="zh-CN" sz="5400" dirty="0"/>
              <a:t>o</a:t>
            </a:r>
            <a:r>
              <a:rPr lang="en-US" sz="5400" dirty="0"/>
              <a:t>-E</a:t>
            </a:r>
            <a:r>
              <a:rPr lang="en-US" altLang="zh-CN" sz="5400" dirty="0"/>
              <a:t>xpression</a:t>
            </a:r>
            <a:r>
              <a:rPr lang="en-US" sz="5400" dirty="0"/>
              <a:t> </a:t>
            </a:r>
            <a:r>
              <a:rPr lang="en-US" altLang="zh-CN" sz="5400" dirty="0"/>
              <a:t>Translation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20" y="3250704"/>
            <a:ext cx="14630400" cy="2232248"/>
          </a:xfrm>
          <a:prstGeom prst="rect">
            <a:avLst/>
          </a:prstGeom>
        </p:spPr>
        <p:txBody>
          <a:bodyPr vert="horz" lIns="130622" tIns="65311" rIns="130622" bIns="65311" rtlCol="0">
            <a:normAutofit fontScale="92500" lnSpcReduction="20000"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Hao</a:t>
            </a:r>
            <a:r>
              <a:rPr lang="zh-CN" altLang="en-US" sz="4200" dirty="0">
                <a:latin typeface="+mj-lt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Tang</a:t>
            </a:r>
            <a:r>
              <a:rPr lang="en-US" altLang="zh-CN" sz="4200" baseline="30000" dirty="0">
                <a:latin typeface="+mj-lt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Wei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Wang</a:t>
            </a:r>
            <a:r>
              <a:rPr lang="en-US" altLang="zh-CN" sz="4200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 err="1">
                <a:latin typeface="+mj-lt"/>
                <a:cs typeface="Times New Roman" panose="02020603050405020304" pitchFamily="18" charset="0"/>
              </a:rPr>
              <a:t>Songsong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Wu</a:t>
            </a:r>
            <a:r>
              <a:rPr lang="en-US" altLang="zh-CN" sz="4200" baseline="30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 err="1">
                <a:latin typeface="+mj-lt"/>
                <a:cs typeface="Times New Roman" panose="02020603050405020304" pitchFamily="18" charset="0"/>
              </a:rPr>
              <a:t>Xinya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Chen</a:t>
            </a:r>
            <a:r>
              <a:rPr lang="en-US" altLang="zh-CN" sz="4200" baseline="30000" dirty="0">
                <a:latin typeface="+mj-lt"/>
                <a:cs typeface="Times New Roman" panose="02020603050405020304" pitchFamily="18" charset="0"/>
              </a:rPr>
              <a:t>4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endParaRPr lang="en-US" altLang="zh-CN" sz="4200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Dan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Xu</a:t>
            </a:r>
            <a:r>
              <a:rPr lang="en-US" altLang="zh-CN" sz="4200" baseline="30000" dirty="0">
                <a:latin typeface="+mj-lt"/>
                <a:cs typeface="Times New Roman" panose="02020603050405020304" pitchFamily="18" charset="0"/>
              </a:rPr>
              <a:t>5</a:t>
            </a: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Nicu</a:t>
            </a:r>
            <a:r>
              <a:rPr lang="zh-CN" altLang="en-US" sz="4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cs typeface="Times New Roman" panose="02020603050405020304" pitchFamily="18" charset="0"/>
              </a:rPr>
              <a:t>Sebe</a:t>
            </a:r>
            <a:r>
              <a:rPr lang="en-US" altLang="zh-CN" sz="4200" baseline="3000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,</a:t>
            </a:r>
            <a:r>
              <a:rPr lang="zh-CN" altLang="en-US" sz="4200" dirty="0">
                <a:latin typeface="+mj-lt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Yan</a:t>
            </a:r>
            <a:r>
              <a:rPr lang="zh-CN" altLang="en-US" sz="4200" dirty="0">
                <a:latin typeface="+mj-lt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200" dirty="0">
                <a:latin typeface="+mj-lt"/>
                <a:ea typeface="+mj-ea"/>
                <a:cs typeface="Times New Roman" panose="02020603050405020304" pitchFamily="18" charset="0"/>
              </a:rPr>
              <a:t>Yan</a:t>
            </a:r>
            <a:r>
              <a:rPr lang="en-US" altLang="zh-CN" sz="4200" baseline="30000" dirty="0">
                <a:latin typeface="+mj-lt"/>
                <a:ea typeface="+mj-ea"/>
                <a:cs typeface="Times New Roman" panose="02020603050405020304" pitchFamily="18" charset="0"/>
              </a:rPr>
              <a:t>6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altLang="zh-CN" sz="4200" baseline="3000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zh-CN" sz="2800" baseline="30000" dirty="0">
                <a:latin typeface="+mj-lt"/>
                <a:ea typeface="+mj-ea"/>
                <a:cs typeface="Times New Roman" panose="02020603050405020304" pitchFamily="18" charset="0"/>
              </a:rPr>
              <a:t>1</a:t>
            </a:r>
            <a:r>
              <a:rPr lang="en-US" altLang="zh-CN" sz="2800" dirty="0">
                <a:latin typeface="+mj-lt"/>
                <a:ea typeface="+mj-ea"/>
                <a:cs typeface="Times New Roman" panose="02020603050405020304" pitchFamily="18" charset="0"/>
              </a:rPr>
              <a:t>University of Trento </a:t>
            </a:r>
            <a:r>
              <a:rPr lang="en-US" altLang="zh-CN" sz="2800" baseline="30000" dirty="0"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cs typeface="Times New Roman" panose="02020603050405020304" pitchFamily="18" charset="0"/>
              </a:rPr>
              <a:t>EPFL </a:t>
            </a:r>
            <a:r>
              <a:rPr lang="en-US" altLang="zh-CN" sz="2800" baseline="30000" dirty="0">
                <a:cs typeface="Times New Roman" panose="02020603050405020304" pitchFamily="18" charset="0"/>
              </a:rPr>
              <a:t>3</a:t>
            </a:r>
            <a:r>
              <a:rPr lang="en-US" sz="2800" dirty="0"/>
              <a:t>Nanjing University of Posts and Telecommunications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zh-CN" sz="2800" baseline="30000" dirty="0"/>
              <a:t>4</a:t>
            </a:r>
            <a:r>
              <a:rPr lang="en-US" sz="2800" dirty="0"/>
              <a:t>Huazhong University of Science and Technology</a:t>
            </a:r>
            <a:r>
              <a:rPr lang="en-US" altLang="zh-CN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baseline="30000" dirty="0">
                <a:latin typeface="+mj-lt"/>
                <a:ea typeface="+mj-ea"/>
                <a:cs typeface="Times New Roman" panose="02020603050405020304" pitchFamily="18" charset="0"/>
              </a:rPr>
              <a:t>5</a:t>
            </a:r>
            <a:r>
              <a:rPr lang="en-US" altLang="zh-CN" sz="2800" dirty="0">
                <a:latin typeface="+mj-lt"/>
                <a:ea typeface="+mj-ea"/>
                <a:cs typeface="Times New Roman" panose="02020603050405020304" pitchFamily="18" charset="0"/>
              </a:rPr>
              <a:t>Universiyt of Oxford</a:t>
            </a:r>
            <a:r>
              <a:rPr lang="en-US" altLang="zh-CN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baseline="30000" dirty="0">
                <a:latin typeface="+mj-lt"/>
                <a:ea typeface="+mj-ea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+mj-lt"/>
                <a:ea typeface="+mj-ea"/>
                <a:cs typeface="Times New Roman" panose="02020603050405020304" pitchFamily="18" charset="0"/>
              </a:rPr>
              <a:t>Texas State University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9839DD-DA74-C048-BC23-FC24EF86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12" y="6015029"/>
            <a:ext cx="18288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6E096F-655F-EF43-8144-3F8742182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00" y="6015029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3E49F-5B13-584C-846F-AE44502ED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4997" y="6015029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0E92D5-97E9-C04B-B8E0-530A2CE9B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009" y="6456731"/>
            <a:ext cx="1828800" cy="945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736C7F-F144-7449-A582-56752F76287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379506" y="6015029"/>
            <a:ext cx="18288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553E4-678E-D245-933B-0B1795720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8003" y="6015029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"/>
    </mc:Choice>
    <mc:Fallback xmlns="">
      <p:transition spd="slow" advTm="27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D13-32F7-4947-AECE-1EE2DEAA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4"/>
            <a:ext cx="13167360" cy="633670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Datasets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AR</a:t>
            </a:r>
            <a:r>
              <a:rPr lang="zh-CN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Face,</a:t>
            </a:r>
            <a:r>
              <a:rPr lang="zh-CN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JAFFE,</a:t>
            </a:r>
            <a:r>
              <a:rPr lang="zh-CN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FERG,</a:t>
            </a:r>
            <a:r>
              <a:rPr lang="zh-CN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CK,</a:t>
            </a:r>
            <a:r>
              <a:rPr lang="zh-CN" alt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Bu3dfe</a:t>
            </a:r>
          </a:p>
          <a:p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Baseline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Models</a:t>
            </a:r>
          </a:p>
          <a:p>
            <a:pPr lvl="1"/>
            <a:r>
              <a:rPr lang="en-US" sz="2800" dirty="0">
                <a:latin typeface="+mj-lt"/>
              </a:rPr>
              <a:t>Unpaired: CycleGAN</a:t>
            </a:r>
          </a:p>
          <a:p>
            <a:pPr lvl="1"/>
            <a:r>
              <a:rPr lang="en-US" sz="2800" dirty="0">
                <a:latin typeface="+mj-lt"/>
              </a:rPr>
              <a:t>Paired: Pix2pix</a:t>
            </a:r>
          </a:p>
          <a:p>
            <a:r>
              <a:rPr lang="en-US" altLang="zh-CN" sz="3200" dirty="0">
                <a:latin typeface="+mj-lt"/>
              </a:rPr>
              <a:t>Evaluation</a:t>
            </a:r>
            <a:r>
              <a:rPr lang="zh-CN" altLang="en-US" sz="3200" dirty="0">
                <a:latin typeface="+mj-lt"/>
              </a:rPr>
              <a:t> </a:t>
            </a:r>
            <a:r>
              <a:rPr lang="en-US" altLang="zh-CN" sz="3200" dirty="0">
                <a:latin typeface="+mj-lt"/>
              </a:rPr>
              <a:t>Metrics</a:t>
            </a:r>
          </a:p>
          <a:p>
            <a:pPr lvl="1"/>
            <a:r>
              <a:rPr lang="en-US" altLang="zh-CN" sz="2800" dirty="0">
                <a:latin typeface="+mj-lt"/>
              </a:rPr>
              <a:t>AMT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>
                <a:latin typeface="+mj-lt"/>
              </a:rPr>
              <a:t>score</a:t>
            </a:r>
          </a:p>
          <a:p>
            <a:pPr lvl="1"/>
            <a:r>
              <a:rPr lang="en-US" altLang="zh-CN" sz="2800" dirty="0">
                <a:latin typeface="+mj-lt"/>
              </a:rPr>
              <a:t>VGG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>
                <a:latin typeface="+mj-lt"/>
              </a:rPr>
              <a:t>score</a:t>
            </a:r>
            <a:endParaRPr lang="en-US" sz="2800" dirty="0">
              <a:latin typeface="+mj-lt"/>
            </a:endParaRPr>
          </a:p>
          <a:p>
            <a:pPr lvl="1"/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cs typeface="Times New Roman" panose="02020603050405020304" pitchFamily="18" charset="0"/>
              </a:rPr>
              <a:t>Experiments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EB31F-DB63-A447-85DA-0101D6DE6C66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10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600" dirty="0">
                <a:cs typeface="Times New Roman" panose="02020603050405020304" pitchFamily="18" charset="0"/>
              </a:rPr>
              <a:t>Result Comparison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AB28D4-6F9C-E248-88E4-B421EF69447D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11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D22E7-66AC-7641-9259-FFD064D40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29" y="1583457"/>
            <a:ext cx="10471915" cy="61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600" dirty="0">
                <a:cs typeface="Times New Roman" panose="02020603050405020304" pitchFamily="18" charset="0"/>
              </a:rPr>
              <a:t>Result Comparison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E6C95B-2F33-AA48-BE30-5803E9BA5E17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12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CFFCD-F665-4245-AC93-7798C7B7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29" y="1583457"/>
            <a:ext cx="10471915" cy="61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6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600" dirty="0">
                <a:cs typeface="Times New Roman" panose="02020603050405020304" pitchFamily="18" charset="0"/>
              </a:rPr>
              <a:t>More</a:t>
            </a:r>
            <a:r>
              <a:rPr lang="zh-CN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CN" sz="6600" dirty="0">
                <a:cs typeface="Times New Roman" panose="02020603050405020304" pitchFamily="18" charset="0"/>
              </a:rPr>
              <a:t>Results</a:t>
            </a:r>
            <a:r>
              <a:rPr lang="zh-CN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CN" sz="6600" dirty="0">
                <a:cs typeface="Times New Roman" panose="02020603050405020304" pitchFamily="18" charset="0"/>
              </a:rPr>
              <a:t>–</a:t>
            </a:r>
            <a:r>
              <a:rPr lang="zh-CN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CN" sz="6600" dirty="0">
                <a:cs typeface="Times New Roman" panose="02020603050405020304" pitchFamily="18" charset="0"/>
              </a:rPr>
              <a:t>JAFFE</a:t>
            </a:r>
            <a:r>
              <a:rPr lang="zh-CN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CN" sz="6600" dirty="0">
                <a:cs typeface="Times New Roman" panose="02020603050405020304" pitchFamily="18" charset="0"/>
              </a:rPr>
              <a:t>Dataset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A641A-E7D4-1A4B-AA50-13FE29A8FACD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13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69BDB0-275E-DE41-A3E7-5794AF9E4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6" y="1594520"/>
            <a:ext cx="1421022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5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cs typeface="Times New Roman" panose="02020603050405020304" pitchFamily="18" charset="0"/>
              </a:rPr>
              <a:t>More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Results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–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FERG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Dataset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2752C-3208-5641-A338-569E60109A26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14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0AE15-054A-5E4E-9C23-9073E557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6" y="1594520"/>
            <a:ext cx="1421022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5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cs typeface="Times New Roman" panose="02020603050405020304" pitchFamily="18" charset="0"/>
              </a:rPr>
              <a:t>More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Results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–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CK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Dataset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2752C-3208-5641-A338-569E60109A26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15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201B39-EDE7-A248-8CEF-32806797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6" y="1594520"/>
            <a:ext cx="1421022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8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BB2942-9936-0742-B0A1-8CE826352C33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cs typeface="Times New Roman" panose="02020603050405020304" pitchFamily="18" charset="0"/>
              </a:rPr>
              <a:t>More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Results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–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3DFE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Dataset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2752C-3208-5641-A338-569E60109A26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16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06968-EBAB-D34A-BF09-DBAEE36E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6" y="1594520"/>
            <a:ext cx="1421022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99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cs typeface="Times New Roman" panose="02020603050405020304" pitchFamily="18" charset="0"/>
              </a:rPr>
              <a:t>Qualitative</a:t>
            </a:r>
            <a:r>
              <a:rPr lang="zh-CN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CN" sz="6600" dirty="0"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AF66C-55A9-FE43-B103-B7F1BD5E7C98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17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8D1A2-C72F-6F40-BF03-D1C2C261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2" y="1594520"/>
            <a:ext cx="8706885" cy="4952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7E542-0C96-8C4F-835F-4A5F3C87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12" y="2011156"/>
            <a:ext cx="5013685" cy="41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0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cs typeface="Times New Roman" panose="02020603050405020304" pitchFamily="18" charset="0"/>
              </a:rPr>
              <a:t>Feature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Visualization</a:t>
            </a:r>
            <a:endParaRPr lang="en-US" sz="6600" dirty="0"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AF66C-55A9-FE43-B103-B7F1BD5E7C98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18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66942-932C-204F-A50C-1D92A62D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2" y="1810543"/>
            <a:ext cx="7992888" cy="548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858E3-6152-734C-80C5-7E6AC1FC1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76" y="4552832"/>
            <a:ext cx="6943251" cy="27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1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0F5E449-19E7-5E4C-BE38-73DB5C59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000" y="5842992"/>
            <a:ext cx="4122472" cy="1028700"/>
          </a:xfrm>
        </p:spPr>
        <p:txBody>
          <a:bodyPr>
            <a:noAutofit/>
          </a:bodyPr>
          <a:lstStyle/>
          <a:p>
            <a:r>
              <a:rPr lang="en-US" altLang="zh-CN" sz="6000" dirty="0">
                <a:cs typeface="Times New Roman" panose="02020603050405020304" pitchFamily="18" charset="0"/>
              </a:rPr>
              <a:t>Thank</a:t>
            </a:r>
            <a:r>
              <a:rPr lang="zh-CN" altLang="en-US" sz="6000" dirty="0">
                <a:cs typeface="Times New Roman" panose="02020603050405020304" pitchFamily="18" charset="0"/>
              </a:rPr>
              <a:t> </a:t>
            </a:r>
            <a:r>
              <a:rPr lang="en-US" altLang="zh-CN" sz="6000" dirty="0">
                <a:cs typeface="Times New Roman" panose="02020603050405020304" pitchFamily="18" charset="0"/>
              </a:rPr>
              <a:t>You!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D13-32F7-4947-AECE-1EE2DEAA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4"/>
            <a:ext cx="13167360" cy="554461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We propose ECGAN, which allows us to generate and modify real images of faces conditioned on arbitrary facial expressions.</a:t>
            </a:r>
          </a:p>
          <a:p>
            <a:r>
              <a:rPr lang="en-US" sz="3600" dirty="0">
                <a:latin typeface="+mj-lt"/>
              </a:rPr>
              <a:t>We propose a novel face mask loss for alleviating the influence of background changing.</a:t>
            </a:r>
          </a:p>
          <a:p>
            <a:r>
              <a:rPr lang="en-US" sz="3600" dirty="0">
                <a:latin typeface="+mj-lt"/>
              </a:rPr>
              <a:t>We  propose a new VGG score to evaluate the generated images by GAN models.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cs typeface="Times New Roman" panose="02020603050405020304" pitchFamily="18" charset="0"/>
              </a:rPr>
              <a:t>Conclusions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85AFD-4AD1-8C49-BA4E-3E4CCF7525DF}"/>
              </a:ext>
            </a:extLst>
          </p:cNvPr>
          <p:cNvSpPr/>
          <p:nvPr/>
        </p:nvSpPr>
        <p:spPr>
          <a:xfrm>
            <a:off x="14083952" y="7706380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19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D13-32F7-4947-AECE-1EE2DEAA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2952328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Motivation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provide users 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a robust approach allowing to perform unpaired facial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expression-to-expression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translation.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Task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generate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facial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expression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without paired data.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Key</a:t>
            </a:r>
            <a:r>
              <a:rPr lang="zh-CN" alt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Idea</a:t>
            </a:r>
            <a:r>
              <a:rPr lang="en-US" altLang="zh-CN" sz="32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zh-CN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+mj-lt"/>
              </a:rPr>
              <a:t>propose a novel </a:t>
            </a:r>
            <a:r>
              <a:rPr lang="en-US" altLang="zh-CN" sz="3200" dirty="0">
                <a:latin typeface="+mj-lt"/>
              </a:rPr>
              <a:t>Expression</a:t>
            </a:r>
            <a:r>
              <a:rPr lang="zh-CN" altLang="en-US" sz="3200" dirty="0">
                <a:latin typeface="+mj-lt"/>
              </a:rPr>
              <a:t> </a:t>
            </a:r>
            <a:r>
              <a:rPr lang="en-US" altLang="zh-CN" sz="3200" dirty="0">
                <a:latin typeface="+mj-lt"/>
              </a:rPr>
              <a:t>Conditional</a:t>
            </a:r>
            <a:r>
              <a:rPr lang="en-US" sz="3200" dirty="0">
                <a:latin typeface="+mj-lt"/>
              </a:rPr>
              <a:t> Generative Adversarial Network (</a:t>
            </a:r>
            <a:r>
              <a:rPr lang="en-US" altLang="zh-CN" sz="3200" dirty="0">
                <a:latin typeface="+mj-lt"/>
              </a:rPr>
              <a:t>ECGAN</a:t>
            </a:r>
            <a:r>
              <a:rPr lang="en-US" sz="3200" dirty="0">
                <a:latin typeface="+mj-lt"/>
              </a:rPr>
              <a:t>).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cs typeface="Times New Roman" panose="02020603050405020304" pitchFamily="18" charset="0"/>
              </a:rPr>
              <a:t>Introduction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0843A-F73A-7446-9E29-846D10795307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2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C4436-EB2D-3A40-A5D7-E3F20BACE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632" y="4258817"/>
            <a:ext cx="10757732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6" y="130017"/>
            <a:ext cx="14606023" cy="960447"/>
          </a:xfrm>
        </p:spPr>
        <p:txBody>
          <a:bodyPr>
            <a:noAutofit/>
          </a:bodyPr>
          <a:lstStyle/>
          <a:p>
            <a:r>
              <a:rPr lang="en-US" sz="6200" dirty="0">
                <a:cs typeface="Times New Roman" panose="02020603050405020304" pitchFamily="18" charset="0"/>
              </a:rPr>
              <a:t>Rel</a:t>
            </a:r>
            <a:r>
              <a:rPr lang="en-US" altLang="zh-CN" sz="6200" dirty="0">
                <a:cs typeface="Times New Roman" panose="02020603050405020304" pitchFamily="18" charset="0"/>
              </a:rPr>
              <a:t>ated</a:t>
            </a:r>
            <a:r>
              <a:rPr lang="zh-CN" altLang="en-US" sz="6200" dirty="0">
                <a:cs typeface="Times New Roman" panose="02020603050405020304" pitchFamily="18" charset="0"/>
              </a:rPr>
              <a:t> </a:t>
            </a:r>
            <a:r>
              <a:rPr lang="en-US" altLang="zh-CN" sz="6200" dirty="0">
                <a:cs typeface="Times New Roman" panose="02020603050405020304" pitchFamily="18" charset="0"/>
              </a:rPr>
              <a:t>Work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pic>
        <p:nvPicPr>
          <p:cNvPr id="11" name="cat_drawing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336" t="17104" b="8241"/>
          <a:stretch>
            <a:fillRect/>
          </a:stretch>
        </p:blipFill>
        <p:spPr>
          <a:xfrm>
            <a:off x="1446858" y="1162472"/>
            <a:ext cx="4068142" cy="2160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EAD0B2-C841-FA43-B44C-CB60128D4A99}"/>
              </a:ext>
            </a:extLst>
          </p:cNvPr>
          <p:cNvSpPr txBox="1"/>
          <p:nvPr/>
        </p:nvSpPr>
        <p:spPr>
          <a:xfrm>
            <a:off x="2580829" y="331094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Pix2pix</a:t>
            </a:r>
            <a:r>
              <a:rPr lang="zh-CN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[1]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384861-581A-EC4A-92F3-B79037F55F5D}"/>
              </a:ext>
            </a:extLst>
          </p:cNvPr>
          <p:cNvSpPr txBox="1"/>
          <p:nvPr/>
        </p:nvSpPr>
        <p:spPr>
          <a:xfrm>
            <a:off x="9462021" y="3250704"/>
            <a:ext cx="231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CycleGAN</a:t>
            </a:r>
            <a:r>
              <a:rPr lang="zh-CN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[2]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982BA-FFA0-E041-91FF-8A5BD69B1F0D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3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424" y="7203593"/>
            <a:ext cx="1389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[1]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Isola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et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al.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Image-to-image Translation with Conditional Adversarial Nets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CVPR 2017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[2] Zhu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et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al.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Unpaired Image-to-image Translation using Cycle-consistent Adversarial Networks.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ICCV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2017.</a:t>
            </a:r>
          </a:p>
          <a:p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[3]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Choi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et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+mj-lt"/>
                <a:cs typeface="Times New Roman" panose="02020603050405020304" pitchFamily="18" charset="0"/>
              </a:rPr>
              <a:t>al.</a:t>
            </a:r>
            <a:r>
              <a:rPr lang="zh-CN" altLang="en-US" sz="20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Stargan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: Unified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enerative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dversarial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etworks for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ulti-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omain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mage-to-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mage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ranslation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CVPR</a:t>
            </a:r>
            <a:r>
              <a:rPr lang="zh-CN" alt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2018.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8254F-6F02-054C-B7E1-57C40F1A5C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858" y="3756989"/>
            <a:ext cx="4068142" cy="2745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65CD35-864E-9041-B772-3EF9CD5EB51B}"/>
              </a:ext>
            </a:extLst>
          </p:cNvPr>
          <p:cNvSpPr txBox="1"/>
          <p:nvPr/>
        </p:nvSpPr>
        <p:spPr>
          <a:xfrm>
            <a:off x="2445891" y="6533455"/>
            <a:ext cx="207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StarGAN</a:t>
            </a:r>
            <a:r>
              <a:rPr lang="zh-CN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[3]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horse2zebra_1">
            <a:hlinkClick r:id="" action="ppaction://media"/>
            <a:extLst>
              <a:ext uri="{FF2B5EF4-FFF2-40B4-BE49-F238E27FC236}">
                <a16:creationId xmlns:a16="http://schemas.microsoft.com/office/drawing/2014/main" id="{94847BDF-20E5-BD4D-BE73-39DD9B00A7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1224" y="1412196"/>
            <a:ext cx="6177186" cy="166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4FC24E-7787-F742-92BD-1414C4E55108}"/>
              </a:ext>
            </a:extLst>
          </p:cNvPr>
          <p:cNvSpPr txBox="1"/>
          <p:nvPr/>
        </p:nvSpPr>
        <p:spPr>
          <a:xfrm>
            <a:off x="10217064" y="6533455"/>
            <a:ext cx="80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cs typeface="Times New Roman" panose="02020603050405020304" pitchFamily="18" charset="0"/>
              </a:rPr>
              <a:t>Ours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B8E05-D4CB-8943-8791-F189EF1728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57" y="3758386"/>
            <a:ext cx="497552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/>
      <p:bldP spid="20" grpId="0"/>
    </p:bldLst>
  </p:timing>
  <p:extLst mod="1">
    <p:ext uri="{E180D4A7-C9FB-4DFB-919C-405C955672EB}">
      <p14:showEvtLst xmlns:p14="http://schemas.microsoft.com/office/powerpoint/2010/main">
        <p14:playEvt time="32" objId="11"/>
        <p14:stopEvt time="478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D13-32F7-4947-AECE-1EE2DEAA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2952328"/>
          </a:xfrm>
        </p:spPr>
        <p:txBody>
          <a:bodyPr>
            <a:normAutofit/>
          </a:bodyPr>
          <a:lstStyle/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cs typeface="Times New Roman" panose="02020603050405020304" pitchFamily="18" charset="0"/>
              </a:rPr>
              <a:t>ECGAN Framework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D85967-BD7C-0C4F-9FFE-7B3BA50CFA9B}"/>
              </a:ext>
            </a:extLst>
          </p:cNvPr>
          <p:cNvSpPr/>
          <p:nvPr/>
        </p:nvSpPr>
        <p:spPr>
          <a:xfrm>
            <a:off x="14256579" y="770638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4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29B39-32B2-7144-9C19-BA217B55D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24" y="1224136"/>
            <a:ext cx="10286754" cy="69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0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cs typeface="Times New Roman" panose="02020603050405020304" pitchFamily="18" charset="0"/>
              </a:rPr>
              <a:t>ECGAN Objective</a:t>
            </a:r>
            <a:endParaRPr lang="en-US" sz="6200" b="1" dirty="0"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854FE-3EDE-F843-9DEF-BE6C92BDB9CF}"/>
              </a:ext>
            </a:extLst>
          </p:cNvPr>
          <p:cNvSpPr txBox="1">
            <a:spLocks/>
          </p:cNvSpPr>
          <p:nvPr/>
        </p:nvSpPr>
        <p:spPr>
          <a:xfrm>
            <a:off x="883920" y="1242865"/>
            <a:ext cx="13167360" cy="489788"/>
          </a:xfrm>
          <a:prstGeom prst="rect">
            <a:avLst/>
          </a:prstGeom>
        </p:spPr>
        <p:txBody>
          <a:bodyPr vert="horz" lIns="146304" tIns="73152" rIns="146304" bIns="73152" rtlCol="0">
            <a:normAutofit fontScale="85000" lnSpcReduction="20000"/>
          </a:bodyPr>
          <a:lstStyle>
            <a:lvl1pPr marL="548640" indent="-54864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04AE3E-4819-6E4F-8598-9084C61B0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5760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Adversarial loss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BF69B9-BEF3-694B-ACBA-5A9AA04EB3BB}"/>
              </a:ext>
            </a:extLst>
          </p:cNvPr>
          <p:cNvSpPr txBox="1"/>
          <p:nvPr/>
        </p:nvSpPr>
        <p:spPr>
          <a:xfrm>
            <a:off x="10639221" y="4648191"/>
            <a:ext cx="2078252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Fake</a:t>
            </a:r>
            <a:r>
              <a:rPr lang="zh-CN" altLang="en-US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Image</a:t>
            </a:r>
            <a:endParaRPr lang="en-US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66040A-5990-FA4C-97BB-E4E00A73E517}"/>
              </a:ext>
            </a:extLst>
          </p:cNvPr>
          <p:cNvSpPr txBox="1"/>
          <p:nvPr/>
        </p:nvSpPr>
        <p:spPr>
          <a:xfrm>
            <a:off x="10639221" y="7304152"/>
            <a:ext cx="2013186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Real</a:t>
            </a:r>
            <a:r>
              <a:rPr lang="zh-CN" altLang="en-US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Image</a:t>
            </a:r>
            <a:endParaRPr lang="en-US" i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6BA4BE-1DF8-7C42-85DC-CCFEC88CD7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76850" y="4593459"/>
            <a:ext cx="12575" cy="648072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FE8C7C-51A3-814B-8762-8EB5223D4C1A}"/>
              </a:ext>
            </a:extLst>
          </p:cNvPr>
          <p:cNvCxnSpPr/>
          <p:nvPr/>
        </p:nvCxnSpPr>
        <p:spPr>
          <a:xfrm>
            <a:off x="5806407" y="4917495"/>
            <a:ext cx="74713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566956-C8A5-DF47-B6B3-37DD28B24E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65197" y="7249420"/>
            <a:ext cx="12575" cy="648072"/>
          </a:xfrm>
          <a:prstGeom prst="straightConnector1">
            <a:avLst/>
          </a:prstGeom>
          <a:ln w="984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5D440E-BAF0-0A41-8009-AE5594B0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15" y="4003095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E8F8E-D242-1D45-ABB9-1AB55A12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92" y="4003095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36534-999C-C449-81A3-605896FD9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92" y="6318448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F5EC76-60B6-004C-B706-046CBE92F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864" y="3650419"/>
            <a:ext cx="241300" cy="215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EC204-94E6-F84E-96E8-FCDF5C40C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1842" y="5970240"/>
            <a:ext cx="215900" cy="3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EF4657-B3A6-274C-A354-6ACE03B63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104" y="3523419"/>
            <a:ext cx="1917700" cy="4699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F3CCEC-6D89-894F-A94B-10691505FA50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5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B27186-09E0-AD41-ABF8-40F6F6174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00" y="1870596"/>
            <a:ext cx="130048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latin typeface="+mn-lt"/>
                <a:cs typeface="Times New Roman" panose="02020603050405020304" pitchFamily="18" charset="0"/>
              </a:rPr>
              <a:t>ECGAN Objective</a:t>
            </a:r>
            <a:endParaRPr lang="en-US" sz="6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854FE-3EDE-F843-9DEF-BE6C92BDB9CF}"/>
              </a:ext>
            </a:extLst>
          </p:cNvPr>
          <p:cNvSpPr txBox="1">
            <a:spLocks/>
          </p:cNvSpPr>
          <p:nvPr/>
        </p:nvSpPr>
        <p:spPr>
          <a:xfrm>
            <a:off x="883920" y="1242865"/>
            <a:ext cx="13167360" cy="2952328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>
            <a:lvl1pPr marL="548640" indent="-54864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cs typeface="Times New Roman" panose="02020603050405020304" pitchFamily="18" charset="0"/>
            </a:endParaRP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04AE3E-4819-6E4F-8598-9084C61B0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1650511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Adversarial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ycle-</a:t>
            </a:r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onsistency loss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F176A9-4AD5-0341-B3A5-FB84F5FE22F8}"/>
              </a:ext>
            </a:extLst>
          </p:cNvPr>
          <p:cNvGrpSpPr/>
          <p:nvPr/>
        </p:nvGrpSpPr>
        <p:grpSpPr>
          <a:xfrm>
            <a:off x="1907429" y="4222301"/>
            <a:ext cx="10917590" cy="2948519"/>
            <a:chOff x="2300796" y="1882553"/>
            <a:chExt cx="10241611" cy="3299567"/>
          </a:xfrm>
        </p:grpSpPr>
        <p:pic>
          <p:nvPicPr>
            <p:cNvPr id="83" name="Picture 2" descr="https://taesung89.github.io/cyclegan/images/horse-to-zebra-supplemental/train_cherrypicked/real_A/horse2zebra_153_50_real_A.jpg">
              <a:extLst>
                <a:ext uri="{FF2B5EF4-FFF2-40B4-BE49-F238E27FC236}">
                  <a16:creationId xmlns:a16="http://schemas.microsoft.com/office/drawing/2014/main" id="{92D3041F-0C44-A548-8B52-45C237C36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796" y="2321584"/>
              <a:ext cx="946169" cy="9461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4" descr="https://taesung89.github.io/cyclegan/images/horse-to-zebra-supplemental/train_cherrypicked/fake_B/horse2zebra_153_50_fake_B.jpg">
              <a:extLst>
                <a:ext uri="{FF2B5EF4-FFF2-40B4-BE49-F238E27FC236}">
                  <a16:creationId xmlns:a16="http://schemas.microsoft.com/office/drawing/2014/main" id="{027220D1-22FA-8D45-B058-647D01E72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668" y="2321580"/>
              <a:ext cx="946404" cy="94640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https://taesung89.github.io/cyclegan/images/horse-to-zebra-supplemental/train_cherrypicked/real_A/horse2zebra_153_50_real_A.jpg">
              <a:extLst>
                <a:ext uri="{FF2B5EF4-FFF2-40B4-BE49-F238E27FC236}">
                  <a16:creationId xmlns:a16="http://schemas.microsoft.com/office/drawing/2014/main" id="{61490390-3774-FA47-93CE-504013017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068" y="2321586"/>
              <a:ext cx="946169" cy="9461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F18254F-D29B-874D-B803-EA156738A98F}"/>
                    </a:ext>
                  </a:extLst>
                </p:cNvPr>
                <p:cNvSpPr/>
                <p:nvPr/>
              </p:nvSpPr>
              <p:spPr>
                <a:xfrm>
                  <a:off x="4309572" y="1882553"/>
                  <a:ext cx="747026" cy="3693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52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252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52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52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52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F18254F-D29B-874D-B803-EA156738A9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9572" y="1882553"/>
                  <a:ext cx="747026" cy="369324"/>
                </a:xfrm>
                <a:prstGeom prst="rect">
                  <a:avLst/>
                </a:prstGeom>
                <a:blipFill>
                  <a:blip r:embed="rId5"/>
                  <a:stretch>
                    <a:fillRect r="-1429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C9F1CCE-960C-6547-8287-A4755AC3E927}"/>
                    </a:ext>
                  </a:extLst>
                </p:cNvPr>
                <p:cNvSpPr/>
                <p:nvPr/>
              </p:nvSpPr>
              <p:spPr>
                <a:xfrm>
                  <a:off x="5857040" y="1882553"/>
                  <a:ext cx="1121573" cy="3693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52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52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520">
                            <a:latin typeface="Cambria Math" panose="02040503050406030204" pitchFamily="18" charset="0"/>
                          </a:rPr>
                          <m:t>G</m:t>
                        </m:r>
                        <m:d>
                          <m:dPr>
                            <m:ctrlPr>
                              <a:rPr lang="en-US" sz="252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52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sz="252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52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C9F1CCE-960C-6547-8287-A4755AC3E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7040" y="1882553"/>
                  <a:ext cx="1121573" cy="369324"/>
                </a:xfrm>
                <a:prstGeom prst="rect">
                  <a:avLst/>
                </a:prstGeom>
                <a:blipFill>
                  <a:blip r:embed="rId6"/>
                  <a:stretch>
                    <a:fillRect r="-95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84CFF2-DCE9-0749-9571-AB1ABF88B5DB}"/>
                    </a:ext>
                  </a:extLst>
                </p:cNvPr>
                <p:cNvSpPr/>
                <p:nvPr/>
              </p:nvSpPr>
              <p:spPr>
                <a:xfrm>
                  <a:off x="2566931" y="1882553"/>
                  <a:ext cx="351206" cy="3693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520">
                            <a:latin typeface="Cambria Math" panose="02040503050406030204" pitchFamily="18" charset="0"/>
                          </a:rPr>
                          <m:t>x</m:t>
                        </m:r>
                      </m:oMath>
                    </m:oMathPara>
                  </a14:m>
                  <a:endParaRPr lang="en-US" sz="252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84CFF2-DCE9-0749-9571-AB1ABF88B5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931" y="1882553"/>
                  <a:ext cx="351206" cy="3693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Shape 1371">
              <a:extLst>
                <a:ext uri="{FF2B5EF4-FFF2-40B4-BE49-F238E27FC236}">
                  <a16:creationId xmlns:a16="http://schemas.microsoft.com/office/drawing/2014/main" id="{1A23D517-3776-9949-B084-4F56E03BFBA8}"/>
                </a:ext>
              </a:extLst>
            </p:cNvPr>
            <p:cNvSpPr/>
            <p:nvPr/>
          </p:nvSpPr>
          <p:spPr>
            <a:xfrm>
              <a:off x="3189113" y="3504377"/>
              <a:ext cx="1110863" cy="22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2" extrusionOk="0">
                  <a:moveTo>
                    <a:pt x="0" y="16202"/>
                  </a:moveTo>
                  <a:cubicBezTo>
                    <a:pt x="7090" y="-5139"/>
                    <a:pt x="14290" y="-5398"/>
                    <a:pt x="21600" y="15426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/>
            <a:lstStyle/>
            <a:p>
              <a:endParaRPr sz="2175" b="1">
                <a:cs typeface="Times New Roman" panose="02020603050405020304" pitchFamily="18" charset="0"/>
              </a:endParaRPr>
            </a:p>
          </p:txBody>
        </p:sp>
        <p:sp>
          <p:nvSpPr>
            <p:cNvPr id="90" name="Shape 1329">
              <a:extLst>
                <a:ext uri="{FF2B5EF4-FFF2-40B4-BE49-F238E27FC236}">
                  <a16:creationId xmlns:a16="http://schemas.microsoft.com/office/drawing/2014/main" id="{9BC6CBF9-5469-2140-883E-336115CB589F}"/>
                </a:ext>
              </a:extLst>
            </p:cNvPr>
            <p:cNvSpPr/>
            <p:nvPr/>
          </p:nvSpPr>
          <p:spPr>
            <a:xfrm>
              <a:off x="2484342" y="3563625"/>
              <a:ext cx="635648" cy="63564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/>
              </a:pPr>
              <a:endParaRPr sz="1800" b="1">
                <a:cs typeface="Times New Roman" panose="02020603050405020304" pitchFamily="18" charset="0"/>
              </a:endParaRPr>
            </a:p>
          </p:txBody>
        </p:sp>
        <p:pic>
          <p:nvPicPr>
            <p:cNvPr id="91" name="pasted-image.pdf">
              <a:extLst>
                <a:ext uri="{FF2B5EF4-FFF2-40B4-BE49-F238E27FC236}">
                  <a16:creationId xmlns:a16="http://schemas.microsoft.com/office/drawing/2014/main" id="{30CBCE5C-2677-C240-84A8-B6E908BB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612983" y="3197015"/>
              <a:ext cx="257176" cy="266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2" name="Shape 1372">
              <a:extLst>
                <a:ext uri="{FF2B5EF4-FFF2-40B4-BE49-F238E27FC236}">
                  <a16:creationId xmlns:a16="http://schemas.microsoft.com/office/drawing/2014/main" id="{DCFAD9A6-8C0E-4649-9727-857099493B13}"/>
                </a:ext>
              </a:extLst>
            </p:cNvPr>
            <p:cNvSpPr/>
            <p:nvPr/>
          </p:nvSpPr>
          <p:spPr>
            <a:xfrm>
              <a:off x="5073468" y="3904186"/>
              <a:ext cx="1110863" cy="22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2" extrusionOk="0">
                  <a:moveTo>
                    <a:pt x="0" y="0"/>
                  </a:moveTo>
                  <a:cubicBezTo>
                    <a:pt x="7090" y="21341"/>
                    <a:pt x="14290" y="21600"/>
                    <a:pt x="21600" y="776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/>
            <a:lstStyle/>
            <a:p>
              <a:endParaRPr sz="2175" b="1">
                <a:cs typeface="Times New Roman" panose="02020603050405020304" pitchFamily="18" charset="0"/>
              </a:endParaRPr>
            </a:p>
          </p:txBody>
        </p:sp>
        <p:pic>
          <p:nvPicPr>
            <p:cNvPr id="93" name="pasted-image.pdf">
              <a:extLst>
                <a:ext uri="{FF2B5EF4-FFF2-40B4-BE49-F238E27FC236}">
                  <a16:creationId xmlns:a16="http://schemas.microsoft.com/office/drawing/2014/main" id="{4FEB3670-E029-4546-86D7-ED2932233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502102" y="4207020"/>
              <a:ext cx="247651" cy="238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4" name="Shape 1335">
              <a:extLst>
                <a:ext uri="{FF2B5EF4-FFF2-40B4-BE49-F238E27FC236}">
                  <a16:creationId xmlns:a16="http://schemas.microsoft.com/office/drawing/2014/main" id="{81D5E648-70C9-2C48-BE94-B3718604CA99}"/>
                </a:ext>
              </a:extLst>
            </p:cNvPr>
            <p:cNvSpPr/>
            <p:nvPr/>
          </p:nvSpPr>
          <p:spPr>
            <a:xfrm>
              <a:off x="6247507" y="3563625"/>
              <a:ext cx="635648" cy="63564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/>
              </a:pPr>
              <a:endParaRPr sz="1800" b="1">
                <a:cs typeface="Times New Roman" panose="02020603050405020304" pitchFamily="18" charset="0"/>
              </a:endParaRPr>
            </a:p>
          </p:txBody>
        </p:sp>
        <p:sp>
          <p:nvSpPr>
            <p:cNvPr id="95" name="Shape 1338">
              <a:extLst>
                <a:ext uri="{FF2B5EF4-FFF2-40B4-BE49-F238E27FC236}">
                  <a16:creationId xmlns:a16="http://schemas.microsoft.com/office/drawing/2014/main" id="{C37AF608-9D0E-F242-8709-2A17DF92A14B}"/>
                </a:ext>
              </a:extLst>
            </p:cNvPr>
            <p:cNvSpPr/>
            <p:nvPr/>
          </p:nvSpPr>
          <p:spPr>
            <a:xfrm>
              <a:off x="4368897" y="3563625"/>
              <a:ext cx="635648" cy="63564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defRPr sz="2400"/>
              </a:pPr>
              <a:endParaRPr sz="1800" b="1">
                <a:cs typeface="Times New Roman" panose="02020603050405020304" pitchFamily="18" charset="0"/>
              </a:endParaRPr>
            </a:p>
          </p:txBody>
        </p:sp>
        <p:pic>
          <p:nvPicPr>
            <p:cNvPr id="96" name="pasted-image.pdf">
              <a:extLst>
                <a:ext uri="{FF2B5EF4-FFF2-40B4-BE49-F238E27FC236}">
                  <a16:creationId xmlns:a16="http://schemas.microsoft.com/office/drawing/2014/main" id="{C8C73DA6-589D-3F45-AEDA-D23CBFC7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558133" y="3696468"/>
              <a:ext cx="257176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Shape 1341">
              <a:extLst>
                <a:ext uri="{FF2B5EF4-FFF2-40B4-BE49-F238E27FC236}">
                  <a16:creationId xmlns:a16="http://schemas.microsoft.com/office/drawing/2014/main" id="{65CC7A39-3D85-F046-B2CE-0D3B4871E788}"/>
                </a:ext>
              </a:extLst>
            </p:cNvPr>
            <p:cNvSpPr/>
            <p:nvPr/>
          </p:nvSpPr>
          <p:spPr>
            <a:xfrm>
              <a:off x="10426673" y="3091521"/>
              <a:ext cx="191554" cy="19155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>
                <a:cs typeface="Times New Roman" panose="02020603050405020304" pitchFamily="18" charset="0"/>
              </a:endParaRPr>
            </a:p>
          </p:txBody>
        </p:sp>
        <p:sp>
          <p:nvSpPr>
            <p:cNvPr id="98" name="Shape 1342">
              <a:extLst>
                <a:ext uri="{FF2B5EF4-FFF2-40B4-BE49-F238E27FC236}">
                  <a16:creationId xmlns:a16="http://schemas.microsoft.com/office/drawing/2014/main" id="{6A092D3F-F6AF-6044-9CA5-D794635A187D}"/>
                </a:ext>
              </a:extLst>
            </p:cNvPr>
            <p:cNvSpPr/>
            <p:nvPr/>
          </p:nvSpPr>
          <p:spPr>
            <a:xfrm>
              <a:off x="10312880" y="2655224"/>
              <a:ext cx="191554" cy="19155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>
                <a:cs typeface="Times New Roman" panose="02020603050405020304" pitchFamily="18" charset="0"/>
              </a:endParaRPr>
            </a:p>
          </p:txBody>
        </p:sp>
        <p:sp>
          <p:nvSpPr>
            <p:cNvPr id="99" name="Shape 1343">
              <a:extLst>
                <a:ext uri="{FF2B5EF4-FFF2-40B4-BE49-F238E27FC236}">
                  <a16:creationId xmlns:a16="http://schemas.microsoft.com/office/drawing/2014/main" id="{96EBCA31-CBAA-EB4C-ABCE-198C9FA81A59}"/>
                </a:ext>
              </a:extLst>
            </p:cNvPr>
            <p:cNvSpPr/>
            <p:nvPr/>
          </p:nvSpPr>
          <p:spPr>
            <a:xfrm>
              <a:off x="11912947" y="2769555"/>
              <a:ext cx="191554" cy="191554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800">
                <a:cs typeface="Times New Roman" panose="02020603050405020304" pitchFamily="18" charset="0"/>
              </a:endParaRPr>
            </a:p>
          </p:txBody>
        </p:sp>
        <p:pic>
          <p:nvPicPr>
            <p:cNvPr id="100" name="pasted-image.pdf">
              <a:extLst>
                <a:ext uri="{FF2B5EF4-FFF2-40B4-BE49-F238E27FC236}">
                  <a16:creationId xmlns:a16="http://schemas.microsoft.com/office/drawing/2014/main" id="{CB4E5CF8-94DA-D647-9812-5E6145B5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852558" y="2344122"/>
              <a:ext cx="285751" cy="238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1" name="pasted-image.pdf">
              <a:extLst>
                <a:ext uri="{FF2B5EF4-FFF2-40B4-BE49-F238E27FC236}">
                  <a16:creationId xmlns:a16="http://schemas.microsoft.com/office/drawing/2014/main" id="{1E9959E2-1E13-5147-A276-4F3E4C23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160961" y="2344122"/>
              <a:ext cx="257176" cy="238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2" name="Shape 1346">
              <a:extLst>
                <a:ext uri="{FF2B5EF4-FFF2-40B4-BE49-F238E27FC236}">
                  <a16:creationId xmlns:a16="http://schemas.microsoft.com/office/drawing/2014/main" id="{8FC87F60-2D0B-6D48-8BB5-AFA6274AC6B2}"/>
                </a:ext>
              </a:extLst>
            </p:cNvPr>
            <p:cNvSpPr/>
            <p:nvPr/>
          </p:nvSpPr>
          <p:spPr>
            <a:xfrm>
              <a:off x="9762903" y="2224521"/>
              <a:ext cx="1291511" cy="1339104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/>
              </a:pPr>
              <a:endParaRPr sz="1800">
                <a:cs typeface="Times New Roman" panose="02020603050405020304" pitchFamily="18" charset="0"/>
              </a:endParaRPr>
            </a:p>
          </p:txBody>
        </p:sp>
        <p:sp>
          <p:nvSpPr>
            <p:cNvPr id="103" name="Shape 1373">
              <a:extLst>
                <a:ext uri="{FF2B5EF4-FFF2-40B4-BE49-F238E27FC236}">
                  <a16:creationId xmlns:a16="http://schemas.microsoft.com/office/drawing/2014/main" id="{72510ACF-54E2-4B4C-9E07-BA42631DF205}"/>
                </a:ext>
              </a:extLst>
            </p:cNvPr>
            <p:cNvSpPr/>
            <p:nvPr/>
          </p:nvSpPr>
          <p:spPr>
            <a:xfrm>
              <a:off x="10505037" y="2526270"/>
              <a:ext cx="1453267" cy="26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37" extrusionOk="0">
                  <a:moveTo>
                    <a:pt x="0" y="10899"/>
                  </a:moveTo>
                  <a:cubicBezTo>
                    <a:pt x="7399" y="-5263"/>
                    <a:pt x="14599" y="-3450"/>
                    <a:pt x="21600" y="16337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/>
            <a:lstStyle/>
            <a:p>
              <a:endParaRPr sz="2175">
                <a:cs typeface="Times New Roman" panose="02020603050405020304" pitchFamily="18" charset="0"/>
              </a:endParaRPr>
            </a:p>
          </p:txBody>
        </p:sp>
        <p:sp>
          <p:nvSpPr>
            <p:cNvPr id="104" name="Shape 1374">
              <a:extLst>
                <a:ext uri="{FF2B5EF4-FFF2-40B4-BE49-F238E27FC236}">
                  <a16:creationId xmlns:a16="http://schemas.microsoft.com/office/drawing/2014/main" id="{9268696A-C38E-5E45-9305-806A9E9047F4}"/>
                </a:ext>
              </a:extLst>
            </p:cNvPr>
            <p:cNvSpPr/>
            <p:nvPr/>
          </p:nvSpPr>
          <p:spPr>
            <a:xfrm>
              <a:off x="10622388" y="2949809"/>
              <a:ext cx="1331525" cy="37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37" extrusionOk="0">
                  <a:moveTo>
                    <a:pt x="21600" y="0"/>
                  </a:moveTo>
                  <a:cubicBezTo>
                    <a:pt x="15398" y="17346"/>
                    <a:pt x="8198" y="21600"/>
                    <a:pt x="0" y="12762"/>
                  </a:cubicBezTo>
                </a:path>
              </a:pathLst>
            </a:custGeom>
            <a:ln w="25400">
              <a:solidFill>
                <a:srgbClr val="000000"/>
              </a:solidFill>
              <a:miter lim="400000"/>
              <a:tailEnd type="stealth"/>
            </a:ln>
          </p:spPr>
          <p:txBody>
            <a:bodyPr/>
            <a:lstStyle/>
            <a:p>
              <a:endParaRPr sz="2175">
                <a:cs typeface="Times New Roman" panose="02020603050405020304" pitchFamily="18" charset="0"/>
              </a:endParaRPr>
            </a:p>
          </p:txBody>
        </p:sp>
        <p:sp>
          <p:nvSpPr>
            <p:cNvPr id="105" name="Shape 1349">
              <a:extLst>
                <a:ext uri="{FF2B5EF4-FFF2-40B4-BE49-F238E27FC236}">
                  <a16:creationId xmlns:a16="http://schemas.microsoft.com/office/drawing/2014/main" id="{FF55F559-85D1-CF4C-9DF2-FD3C454F0F08}"/>
                </a:ext>
              </a:extLst>
            </p:cNvPr>
            <p:cNvSpPr/>
            <p:nvPr/>
          </p:nvSpPr>
          <p:spPr>
            <a:xfrm>
              <a:off x="11197676" y="2224521"/>
              <a:ext cx="1291511" cy="1339104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/>
              </a:pPr>
              <a:endParaRPr sz="1800">
                <a:cs typeface="Times New Roman" panose="02020603050405020304" pitchFamily="18" charset="0"/>
              </a:endParaRPr>
            </a:p>
          </p:txBody>
        </p:sp>
        <p:pic>
          <p:nvPicPr>
            <p:cNvPr id="106" name="pasted-image.pdf">
              <a:extLst>
                <a:ext uri="{FF2B5EF4-FFF2-40B4-BE49-F238E27FC236}">
                  <a16:creationId xmlns:a16="http://schemas.microsoft.com/office/drawing/2014/main" id="{E2134273-5C6E-4E4B-A261-650A863FD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0698722">
              <a:off x="10177034" y="2653343"/>
              <a:ext cx="130649" cy="74951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7" name="Shape 1351">
              <a:extLst>
                <a:ext uri="{FF2B5EF4-FFF2-40B4-BE49-F238E27FC236}">
                  <a16:creationId xmlns:a16="http://schemas.microsoft.com/office/drawing/2014/main" id="{2491BF85-DD7B-0446-A886-F84ECBA1AEAB}"/>
                </a:ext>
              </a:extLst>
            </p:cNvPr>
            <p:cNvSpPr/>
            <p:nvPr/>
          </p:nvSpPr>
          <p:spPr>
            <a:xfrm flipV="1">
              <a:off x="9605600" y="3037626"/>
              <a:ext cx="608906" cy="14113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400"/>
              </a:pPr>
              <a:endParaRPr sz="1800"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95B0A96B-9D4C-8143-9F2B-74C86C4DC8BD}"/>
                    </a:ext>
                  </a:extLst>
                </p:cNvPr>
                <p:cNvSpPr/>
                <p:nvPr/>
              </p:nvSpPr>
              <p:spPr>
                <a:xfrm>
                  <a:off x="10031734" y="3635634"/>
                  <a:ext cx="2510673" cy="547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d>
                                      <m:d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320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d>
                          </m:e>
                          <m:sub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95B0A96B-9D4C-8143-9F2B-74C86C4DC8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1734" y="3635634"/>
                  <a:ext cx="2510673" cy="547920"/>
                </a:xfrm>
                <a:prstGeom prst="rect">
                  <a:avLst/>
                </a:prstGeom>
                <a:blipFill>
                  <a:blip r:embed="rId14"/>
                  <a:stretch>
                    <a:fillRect b="-70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9" name="pasted-image.pdf">
              <a:extLst>
                <a:ext uri="{FF2B5EF4-FFF2-40B4-BE49-F238E27FC236}">
                  <a16:creationId xmlns:a16="http://schemas.microsoft.com/office/drawing/2014/main" id="{8CC530AC-8EF8-DD48-B480-E92E420D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689486" y="3828204"/>
              <a:ext cx="225363" cy="201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0" name="pasted-image.pdf">
              <a:extLst>
                <a:ext uri="{FF2B5EF4-FFF2-40B4-BE49-F238E27FC236}">
                  <a16:creationId xmlns:a16="http://schemas.microsoft.com/office/drawing/2014/main" id="{B667CF35-8DBC-4748-8B71-B54FE31C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451031" y="3704992"/>
              <a:ext cx="228600" cy="324852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7B63B8BB-49E0-2A49-B8DC-7FFF8D148FF8}"/>
                </a:ext>
              </a:extLst>
            </p:cNvPr>
            <p:cNvCxnSpPr/>
            <p:nvPr/>
          </p:nvCxnSpPr>
          <p:spPr>
            <a:xfrm>
              <a:off x="4686720" y="4279978"/>
              <a:ext cx="0" cy="410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E306C93-402F-974A-8372-2E1ACFCAAB42}"/>
                    </a:ext>
                  </a:extLst>
                </p:cNvPr>
                <p:cNvSpPr/>
                <p:nvPr/>
              </p:nvSpPr>
              <p:spPr>
                <a:xfrm>
                  <a:off x="4040258" y="4732302"/>
                  <a:ext cx="1583718" cy="4498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d>
                          <m:d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E306C93-402F-974A-8372-2E1ACFCAAB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0258" y="4732302"/>
                  <a:ext cx="1583718" cy="449818"/>
                </a:xfrm>
                <a:prstGeom prst="rect">
                  <a:avLst/>
                </a:prstGeom>
                <a:blipFill>
                  <a:blip r:embed="rId17"/>
                  <a:stretch>
                    <a:fillRect l="-1351" b="-2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269056F-A4F0-ED4B-8BC6-5729B3BFAFBC}"/>
                </a:ext>
              </a:extLst>
            </p:cNvPr>
            <p:cNvSpPr txBox="1"/>
            <p:nvPr/>
          </p:nvSpPr>
          <p:spPr>
            <a:xfrm>
              <a:off x="7492109" y="2688644"/>
              <a:ext cx="1952607" cy="686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600" dirty="0">
                  <a:cs typeface="Times New Roman" panose="02020603050405020304" pitchFamily="18" charset="0"/>
                </a:rPr>
                <a:t>Reconstruction</a:t>
              </a:r>
              <a:r>
                <a:rPr lang="zh-CN" altLang="en-US" sz="2600" dirty="0">
                  <a:cs typeface="Times New Roman" panose="02020603050405020304" pitchFamily="18" charset="0"/>
                </a:rPr>
                <a:t> </a:t>
              </a:r>
              <a:endParaRPr lang="en-US" altLang="zh-CN" sz="2600" dirty="0"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600" dirty="0">
                  <a:cs typeface="Times New Roman" panose="02020603050405020304" pitchFamily="18" charset="0"/>
                </a:rPr>
                <a:t>error</a:t>
              </a:r>
              <a:endParaRPr lang="en-US" sz="2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B2F29CC4-6823-F342-8528-7E12FE64F60F}"/>
              </a:ext>
            </a:extLst>
          </p:cNvPr>
          <p:cNvSpPr txBox="1"/>
          <p:nvPr/>
        </p:nvSpPr>
        <p:spPr>
          <a:xfrm>
            <a:off x="330424" y="7655386"/>
            <a:ext cx="1389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[2] Zhu </a:t>
            </a:r>
            <a:r>
              <a:rPr lang="en-US" altLang="zh-CN" sz="2000" i="1" dirty="0">
                <a:cs typeface="Times New Roman" panose="02020603050405020304" pitchFamily="18" charset="0"/>
              </a:rPr>
              <a:t>et</a:t>
            </a:r>
            <a:r>
              <a:rPr lang="zh-CN" altLang="en-US" sz="2000" i="1" dirty="0"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cs typeface="Times New Roman" panose="02020603050405020304" pitchFamily="18" charset="0"/>
              </a:rPr>
              <a:t>al.</a:t>
            </a:r>
            <a:r>
              <a:rPr lang="zh-CN" altLang="en-US" sz="2000" i="1" dirty="0"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cs typeface="Times New Roman" panose="02020603050405020304" pitchFamily="18" charset="0"/>
              </a:rPr>
              <a:t>Unpaired Image-to-image Translation using Cycle-consistent Adversarial Networks.</a:t>
            </a:r>
            <a:r>
              <a:rPr lang="zh-CN" altLang="en-US" sz="2000" dirty="0"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cs typeface="Times New Roman" panose="02020603050405020304" pitchFamily="18" charset="0"/>
              </a:rPr>
              <a:t>ICCV</a:t>
            </a:r>
            <a:r>
              <a:rPr lang="zh-CN" altLang="en-US" sz="2000" dirty="0"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cs typeface="Times New Roman" panose="02020603050405020304" pitchFamily="18" charset="0"/>
              </a:rPr>
              <a:t>2017.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295401-5A36-3A4E-896F-290B606A9DF8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6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82373-3BD8-D742-BABE-B1315B3C2C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424" y="2476252"/>
            <a:ext cx="14071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latin typeface="+mn-lt"/>
                <a:cs typeface="Times New Roman" panose="02020603050405020304" pitchFamily="18" charset="0"/>
              </a:rPr>
              <a:t>ECGAN Objective</a:t>
            </a:r>
            <a:endParaRPr lang="en-US" sz="6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854FE-3EDE-F843-9DEF-BE6C92BDB9CF}"/>
              </a:ext>
            </a:extLst>
          </p:cNvPr>
          <p:cNvSpPr txBox="1">
            <a:spLocks/>
          </p:cNvSpPr>
          <p:nvPr/>
        </p:nvSpPr>
        <p:spPr>
          <a:xfrm>
            <a:off x="883920" y="1242865"/>
            <a:ext cx="13167360" cy="2952328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>
            <a:lvl1pPr marL="548640" indent="-54864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cs typeface="Times New Roman" panose="02020603050405020304" pitchFamily="18" charset="0"/>
            </a:endParaRP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DE8021-E79A-5B4C-8FFA-3D64847E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1650511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Adversarial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ycle-</a:t>
            </a:r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onsistency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Context</a:t>
            </a:r>
            <a:r>
              <a:rPr lang="en-US" sz="2800" dirty="0">
                <a:cs typeface="Times New Roman" panose="02020603050405020304" pitchFamily="18" charset="0"/>
              </a:rPr>
              <a:t> Loss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36DA6-82AB-FF47-9A64-CC92A2E31048}"/>
              </a:ext>
            </a:extLst>
          </p:cNvPr>
          <p:cNvSpPr txBox="1"/>
          <p:nvPr/>
        </p:nvSpPr>
        <p:spPr>
          <a:xfrm>
            <a:off x="6823183" y="5907339"/>
            <a:ext cx="7792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i="1" dirty="0">
                <a:cs typeface="Times New Roman" panose="02020603050405020304" pitchFamily="18" charset="0"/>
              </a:rPr>
              <a:t>-</a:t>
            </a:r>
            <a:endParaRPr lang="en-US" sz="5000" i="1" dirty="0"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4F3332-62CA-2E4C-A672-DEBD9C76DB67}"/>
              </a:ext>
            </a:extLst>
          </p:cNvPr>
          <p:cNvCxnSpPr>
            <a:cxnSpLocks/>
          </p:cNvCxnSpPr>
          <p:nvPr/>
        </p:nvCxnSpPr>
        <p:spPr>
          <a:xfrm>
            <a:off x="3310271" y="4810852"/>
            <a:ext cx="0" cy="2976356"/>
          </a:xfrm>
          <a:prstGeom prst="line">
            <a:avLst/>
          </a:prstGeom>
          <a:ln w="50800"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EB386F-DB1F-C440-BEC0-98317974350D}"/>
              </a:ext>
            </a:extLst>
          </p:cNvPr>
          <p:cNvCxnSpPr>
            <a:cxnSpLocks/>
          </p:cNvCxnSpPr>
          <p:nvPr/>
        </p:nvCxnSpPr>
        <p:spPr>
          <a:xfrm>
            <a:off x="3462671" y="4810852"/>
            <a:ext cx="0" cy="2976356"/>
          </a:xfrm>
          <a:prstGeom prst="line">
            <a:avLst/>
          </a:prstGeom>
          <a:ln w="50800"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28EAD9-ED81-CC45-989E-1F3FC7CB45EB}"/>
              </a:ext>
            </a:extLst>
          </p:cNvPr>
          <p:cNvCxnSpPr>
            <a:cxnSpLocks/>
          </p:cNvCxnSpPr>
          <p:nvPr/>
        </p:nvCxnSpPr>
        <p:spPr>
          <a:xfrm>
            <a:off x="10827198" y="4810852"/>
            <a:ext cx="0" cy="2976356"/>
          </a:xfrm>
          <a:prstGeom prst="line">
            <a:avLst/>
          </a:prstGeom>
          <a:ln w="50800"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BD41A5-B6AB-924E-B4A3-BD867194B4E8}"/>
              </a:ext>
            </a:extLst>
          </p:cNvPr>
          <p:cNvCxnSpPr>
            <a:cxnSpLocks/>
          </p:cNvCxnSpPr>
          <p:nvPr/>
        </p:nvCxnSpPr>
        <p:spPr>
          <a:xfrm>
            <a:off x="10979598" y="4810852"/>
            <a:ext cx="0" cy="2976356"/>
          </a:xfrm>
          <a:prstGeom prst="line">
            <a:avLst/>
          </a:prstGeom>
          <a:ln w="50800">
            <a:solidFill>
              <a:srgbClr val="48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E0192E1-A522-7B4C-88E1-7C44ADE2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48" y="5312788"/>
            <a:ext cx="2011680" cy="2011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C63DF6-E392-9341-A980-88CD3B60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048" y="4739837"/>
            <a:ext cx="1917700" cy="4699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25E1E8B-F699-9D4A-83E7-9EFFAEE1FEF5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7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109E7-6987-0746-9F91-6E22DF911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2893376"/>
            <a:ext cx="12547600" cy="1397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E88250-D09E-EC44-B87B-3D8C6D70A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35" y="5312788"/>
            <a:ext cx="2011680" cy="2011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4FF24-3C7E-BF4D-8A3D-77EDA5922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125" y="4822387"/>
            <a:ext cx="215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latin typeface="+mn-lt"/>
                <a:cs typeface="Times New Roman" panose="02020603050405020304" pitchFamily="18" charset="0"/>
              </a:rPr>
              <a:t>ECGAN Objective</a:t>
            </a:r>
            <a:endParaRPr lang="en-US" sz="6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854FE-3EDE-F843-9DEF-BE6C92BDB9CF}"/>
              </a:ext>
            </a:extLst>
          </p:cNvPr>
          <p:cNvSpPr txBox="1">
            <a:spLocks/>
          </p:cNvSpPr>
          <p:nvPr/>
        </p:nvSpPr>
        <p:spPr>
          <a:xfrm>
            <a:off x="883920" y="1242865"/>
            <a:ext cx="13167360" cy="2952328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>
            <a:lvl1pPr marL="548640" indent="-54864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cs typeface="Times New Roman" panose="02020603050405020304" pitchFamily="18" charset="0"/>
            </a:endParaRP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DE8021-E79A-5B4C-8FFA-3D64847E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5"/>
            <a:ext cx="13167360" cy="2397630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Adversarial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ycle-</a:t>
            </a:r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onsistency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Context</a:t>
            </a:r>
            <a:r>
              <a:rPr lang="en-US" sz="2800" dirty="0">
                <a:cs typeface="Times New Roman" panose="02020603050405020304" pitchFamily="18" charset="0"/>
              </a:rPr>
              <a:t>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Identity</a:t>
            </a:r>
            <a:r>
              <a:rPr lang="zh-CN" altLang="en-US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cs typeface="Times New Roman" panose="02020603050405020304" pitchFamily="18" charset="0"/>
              </a:rPr>
              <a:t>Preserving</a:t>
            </a:r>
            <a:r>
              <a:rPr lang="en-US" sz="2800" dirty="0">
                <a:cs typeface="Times New Roman" panose="02020603050405020304" pitchFamily="18" charset="0"/>
              </a:rPr>
              <a:t> Loss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E53CCC-554E-EF4F-B1A3-68676AFCCDAA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8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A78D3-E5FB-5744-BE45-4BBBFA36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3844404"/>
            <a:ext cx="11214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BE15741-8BCB-2444-B0EE-2459C7B5871A}"/>
              </a:ext>
            </a:extLst>
          </p:cNvPr>
          <p:cNvSpPr txBox="1">
            <a:spLocks/>
          </p:cNvSpPr>
          <p:nvPr/>
        </p:nvSpPr>
        <p:spPr>
          <a:xfrm>
            <a:off x="24376" y="130017"/>
            <a:ext cx="14606023" cy="96044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200" dirty="0">
                <a:latin typeface="+mn-lt"/>
                <a:cs typeface="Times New Roman" panose="02020603050405020304" pitchFamily="18" charset="0"/>
              </a:rPr>
              <a:t>ECGAN Objective</a:t>
            </a:r>
            <a:endParaRPr lang="en-US" sz="6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F854FE-3EDE-F843-9DEF-BE6C92BDB9CF}"/>
              </a:ext>
            </a:extLst>
          </p:cNvPr>
          <p:cNvSpPr txBox="1">
            <a:spLocks/>
          </p:cNvSpPr>
          <p:nvPr/>
        </p:nvSpPr>
        <p:spPr>
          <a:xfrm>
            <a:off x="883920" y="1242865"/>
            <a:ext cx="13167360" cy="2952328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>
            <a:lvl1pPr marL="548640" indent="-54864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88720" indent="-45720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603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9184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cs typeface="Times New Roman" panose="02020603050405020304" pitchFamily="18" charset="0"/>
            </a:endParaRP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DE8021-E79A-5B4C-8FFA-3D64847E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0464"/>
            <a:ext cx="13167360" cy="2753939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Adversarial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ycle-</a:t>
            </a:r>
            <a:r>
              <a:rPr lang="en-US" altLang="zh-CN" sz="2800" dirty="0">
                <a:cs typeface="Times New Roman" panose="02020603050405020304" pitchFamily="18" charset="0"/>
              </a:rPr>
              <a:t>c</a:t>
            </a:r>
            <a:r>
              <a:rPr lang="en-US" sz="2800" dirty="0">
                <a:cs typeface="Times New Roman" panose="02020603050405020304" pitchFamily="18" charset="0"/>
              </a:rPr>
              <a:t>onsistency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Context</a:t>
            </a:r>
            <a:r>
              <a:rPr lang="en-US" sz="2800" dirty="0">
                <a:cs typeface="Times New Roman" panose="02020603050405020304" pitchFamily="18" charset="0"/>
              </a:rPr>
              <a:t> Loss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Identity</a:t>
            </a:r>
            <a:r>
              <a:rPr lang="zh-CN" altLang="en-US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cs typeface="Times New Roman" panose="02020603050405020304" pitchFamily="18" charset="0"/>
              </a:rPr>
              <a:t>Preserving</a:t>
            </a:r>
            <a:r>
              <a:rPr lang="en-US" sz="2800" dirty="0">
                <a:cs typeface="Times New Roman" panose="02020603050405020304" pitchFamily="18" charset="0"/>
              </a:rPr>
              <a:t> Loss 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Face</a:t>
            </a:r>
            <a:r>
              <a:rPr lang="zh-CN" altLang="en-US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cs typeface="Times New Roman" panose="02020603050405020304" pitchFamily="18" charset="0"/>
              </a:rPr>
              <a:t>Mask</a:t>
            </a:r>
            <a:r>
              <a:rPr lang="zh-CN" altLang="en-US" sz="2800" dirty="0"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cs typeface="Times New Roman" panose="02020603050405020304" pitchFamily="18" charset="0"/>
              </a:rPr>
              <a:t>Loss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E53CCC-554E-EF4F-B1A3-68676AFCCDAA}"/>
              </a:ext>
            </a:extLst>
          </p:cNvPr>
          <p:cNvSpPr/>
          <p:nvPr/>
        </p:nvSpPr>
        <p:spPr>
          <a:xfrm>
            <a:off x="14256579" y="770638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j-lt"/>
                <a:cs typeface="Times New Roman" panose="02020603050405020304" pitchFamily="18" charset="0"/>
              </a:rPr>
              <a:t>9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AA9C12-FD9F-0447-A7D4-AA5168A6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4013448"/>
            <a:ext cx="9982200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909EF-B185-6D43-AF33-80AFA5E36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" y="4804850"/>
            <a:ext cx="13550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98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392</Words>
  <Application>Microsoft Macintosh PowerPoint</Application>
  <PresentationFormat>Custom</PresentationFormat>
  <Paragraphs>111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宋体</vt:lpstr>
      <vt:lpstr>Arial</vt:lpstr>
      <vt:lpstr>Calibri</vt:lpstr>
      <vt:lpstr>Cambria Math</vt:lpstr>
      <vt:lpstr>Times New Roman</vt:lpstr>
      <vt:lpstr>Tema de Office</vt:lpstr>
      <vt:lpstr>PowerPoint Presentation</vt:lpstr>
      <vt:lpstr>PowerPoint Presentation</vt:lpstr>
      <vt:lpstr>Related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2018-06-22T14:31:31Z</cp:lastPrinted>
  <dcterms:created xsi:type="dcterms:W3CDTF">2017-07-10T20:17:47Z</dcterms:created>
  <dcterms:modified xsi:type="dcterms:W3CDTF">2019-09-19T20:37:25Z</dcterms:modified>
</cp:coreProperties>
</file>