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sldIdLst>
    <p:sldId id="256" r:id="rId4"/>
  </p:sldIdLst>
  <p:sldSz cx="43891200" cy="21945600"/>
  <p:notesSz cx="36426775" cy="51757263"/>
  <p:defaultText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3">
          <p15:clr>
            <a:srgbClr val="A4A3A4"/>
          </p15:clr>
        </p15:guide>
        <p15:guide id="2" orient="horz" pos="40">
          <p15:clr>
            <a:srgbClr val="A4A3A4"/>
          </p15:clr>
        </p15:guide>
        <p15:guide id="3" pos="27370">
          <p15:clr>
            <a:srgbClr val="A4A3A4"/>
          </p15:clr>
        </p15:guide>
        <p15:guide id="4" pos="2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6" autoAdjust="0"/>
    <p:restoredTop sz="93845" autoAdjust="0"/>
  </p:normalViewPr>
  <p:slideViewPr>
    <p:cSldViewPr snapToGrid="0" snapToObjects="1" showGuides="1">
      <p:cViewPr>
        <p:scale>
          <a:sx n="25" d="100"/>
          <a:sy n="25" d="100"/>
        </p:scale>
        <p:origin x="1099" y="-53"/>
      </p:cViewPr>
      <p:guideLst>
        <p:guide orient="horz" pos="13823"/>
        <p:guide orient="horz" pos="40"/>
        <p:guide pos="27370"/>
        <p:guide pos="29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15784935" cy="2587863"/>
          </a:xfrm>
          <a:prstGeom prst="rect">
            <a:avLst/>
          </a:prstGeom>
        </p:spPr>
        <p:txBody>
          <a:bodyPr vert="horz" lIns="503869" tIns="251935" rIns="503869" bIns="251935" rtlCol="0"/>
          <a:lstStyle>
            <a:lvl1pPr algn="l">
              <a:defRPr sz="6600"/>
            </a:lvl1pPr>
          </a:lstStyle>
          <a:p>
            <a:endParaRPr lang="en-US" dirty="0"/>
          </a:p>
        </p:txBody>
      </p:sp>
      <p:sp>
        <p:nvSpPr>
          <p:cNvPr id="3" name="Date Placeholder 2"/>
          <p:cNvSpPr>
            <a:spLocks noGrp="1"/>
          </p:cNvSpPr>
          <p:nvPr>
            <p:ph type="dt" idx="1"/>
          </p:nvPr>
        </p:nvSpPr>
        <p:spPr>
          <a:xfrm>
            <a:off x="20633411" y="0"/>
            <a:ext cx="15784935" cy="2587863"/>
          </a:xfrm>
          <a:prstGeom prst="rect">
            <a:avLst/>
          </a:prstGeom>
        </p:spPr>
        <p:txBody>
          <a:bodyPr vert="horz" lIns="503869" tIns="251935" rIns="503869" bIns="251935" rtlCol="0"/>
          <a:lstStyle>
            <a:lvl1pPr algn="r">
              <a:defRPr sz="6600"/>
            </a:lvl1pPr>
          </a:lstStyle>
          <a:p>
            <a:fld id="{E6CC2317-6751-4CD4-9995-8782DD78E936}" type="datetimeFigureOut">
              <a:rPr lang="en-US" smtClean="0"/>
              <a:pPr/>
              <a:t>11/26/2018</a:t>
            </a:fld>
            <a:endParaRPr lang="en-US" dirty="0"/>
          </a:p>
        </p:txBody>
      </p:sp>
      <p:sp>
        <p:nvSpPr>
          <p:cNvPr id="4" name="Slide Image Placeholder 3"/>
          <p:cNvSpPr>
            <a:spLocks noGrp="1" noRot="1" noChangeAspect="1"/>
          </p:cNvSpPr>
          <p:nvPr>
            <p:ph type="sldImg" idx="2"/>
          </p:nvPr>
        </p:nvSpPr>
        <p:spPr>
          <a:xfrm>
            <a:off x="-1196975" y="3881438"/>
            <a:ext cx="38820725" cy="19410362"/>
          </a:xfrm>
          <a:prstGeom prst="rect">
            <a:avLst/>
          </a:prstGeom>
          <a:noFill/>
          <a:ln w="12700">
            <a:solidFill>
              <a:prstClr val="black"/>
            </a:solidFill>
          </a:ln>
        </p:spPr>
        <p:txBody>
          <a:bodyPr vert="horz" lIns="503869" tIns="251935" rIns="503869" bIns="251935" rtlCol="0" anchor="ctr"/>
          <a:lstStyle/>
          <a:p>
            <a:endParaRPr lang="en-US" dirty="0"/>
          </a:p>
        </p:txBody>
      </p:sp>
      <p:sp>
        <p:nvSpPr>
          <p:cNvPr id="5" name="Notes Placeholder 4"/>
          <p:cNvSpPr>
            <a:spLocks noGrp="1"/>
          </p:cNvSpPr>
          <p:nvPr>
            <p:ph type="body" sz="quarter" idx="3"/>
          </p:nvPr>
        </p:nvSpPr>
        <p:spPr>
          <a:xfrm>
            <a:off x="3642678" y="24584702"/>
            <a:ext cx="29141420" cy="23290768"/>
          </a:xfrm>
          <a:prstGeom prst="rect">
            <a:avLst/>
          </a:prstGeom>
        </p:spPr>
        <p:txBody>
          <a:bodyPr vert="horz" lIns="503869" tIns="251935" rIns="503869" bIns="2519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49160418"/>
            <a:ext cx="15784935" cy="2587863"/>
          </a:xfrm>
          <a:prstGeom prst="rect">
            <a:avLst/>
          </a:prstGeom>
        </p:spPr>
        <p:txBody>
          <a:bodyPr vert="horz" lIns="503869" tIns="251935" rIns="503869" bIns="251935" rtlCol="0" anchor="b"/>
          <a:lstStyle>
            <a:lvl1pPr algn="l">
              <a:defRPr sz="6600"/>
            </a:lvl1pPr>
          </a:lstStyle>
          <a:p>
            <a:endParaRPr lang="en-US" dirty="0"/>
          </a:p>
        </p:txBody>
      </p:sp>
      <p:sp>
        <p:nvSpPr>
          <p:cNvPr id="7" name="Slide Number Placeholder 6"/>
          <p:cNvSpPr>
            <a:spLocks noGrp="1"/>
          </p:cNvSpPr>
          <p:nvPr>
            <p:ph type="sldNum" sz="quarter" idx="5"/>
          </p:nvPr>
        </p:nvSpPr>
        <p:spPr>
          <a:xfrm>
            <a:off x="20633411" y="49160418"/>
            <a:ext cx="15784935" cy="2587863"/>
          </a:xfrm>
          <a:prstGeom prst="rect">
            <a:avLst/>
          </a:prstGeom>
        </p:spPr>
        <p:txBody>
          <a:bodyPr vert="horz" lIns="503869" tIns="251935" rIns="503869" bIns="251935" rtlCol="0" anchor="b"/>
          <a:lstStyle>
            <a:lvl1pPr algn="r">
              <a:defRPr sz="66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55639900"/>
      </p:ext>
    </p:extLst>
  </p:cSld>
  <p:clrMap bg1="lt1" tx1="dk1" bg2="lt2" tx2="dk2" accent1="accent1" accent2="accent2" accent3="accent3" accent4="accent4" accent5="accent5" accent6="accent6" hlink="hlink" folHlink="folHlink"/>
  <p:notesStyle>
    <a:lvl1pPr marL="0" algn="l" defTabSz="3761915" rtl="0" eaLnBrk="1" latinLnBrk="0" hangingPunct="1">
      <a:defRPr sz="5000" kern="1200">
        <a:solidFill>
          <a:schemeClr val="tx1"/>
        </a:solidFill>
        <a:latin typeface="+mn-lt"/>
        <a:ea typeface="+mn-ea"/>
        <a:cs typeface="+mn-cs"/>
      </a:defRPr>
    </a:lvl1pPr>
    <a:lvl2pPr marL="1880958" algn="l" defTabSz="3761915" rtl="0" eaLnBrk="1" latinLnBrk="0" hangingPunct="1">
      <a:defRPr sz="5000" kern="1200">
        <a:solidFill>
          <a:schemeClr val="tx1"/>
        </a:solidFill>
        <a:latin typeface="+mn-lt"/>
        <a:ea typeface="+mn-ea"/>
        <a:cs typeface="+mn-cs"/>
      </a:defRPr>
    </a:lvl2pPr>
    <a:lvl3pPr marL="3761915" algn="l" defTabSz="3761915" rtl="0" eaLnBrk="1" latinLnBrk="0" hangingPunct="1">
      <a:defRPr sz="5000" kern="1200">
        <a:solidFill>
          <a:schemeClr val="tx1"/>
        </a:solidFill>
        <a:latin typeface="+mn-lt"/>
        <a:ea typeface="+mn-ea"/>
        <a:cs typeface="+mn-cs"/>
      </a:defRPr>
    </a:lvl3pPr>
    <a:lvl4pPr marL="5642873" algn="l" defTabSz="3761915" rtl="0" eaLnBrk="1" latinLnBrk="0" hangingPunct="1">
      <a:defRPr sz="5000" kern="1200">
        <a:solidFill>
          <a:schemeClr val="tx1"/>
        </a:solidFill>
        <a:latin typeface="+mn-lt"/>
        <a:ea typeface="+mn-ea"/>
        <a:cs typeface="+mn-cs"/>
      </a:defRPr>
    </a:lvl4pPr>
    <a:lvl5pPr marL="7523829" algn="l" defTabSz="3761915" rtl="0" eaLnBrk="1" latinLnBrk="0" hangingPunct="1">
      <a:defRPr sz="5000" kern="1200">
        <a:solidFill>
          <a:schemeClr val="tx1"/>
        </a:solidFill>
        <a:latin typeface="+mn-lt"/>
        <a:ea typeface="+mn-ea"/>
        <a:cs typeface="+mn-cs"/>
      </a:defRPr>
    </a:lvl5pPr>
    <a:lvl6pPr marL="9404787" algn="l" defTabSz="3761915" rtl="0" eaLnBrk="1" latinLnBrk="0" hangingPunct="1">
      <a:defRPr sz="5000" kern="1200">
        <a:solidFill>
          <a:schemeClr val="tx1"/>
        </a:solidFill>
        <a:latin typeface="+mn-lt"/>
        <a:ea typeface="+mn-ea"/>
        <a:cs typeface="+mn-cs"/>
      </a:defRPr>
    </a:lvl6pPr>
    <a:lvl7pPr marL="11285745" algn="l" defTabSz="3761915" rtl="0" eaLnBrk="1" latinLnBrk="0" hangingPunct="1">
      <a:defRPr sz="5000" kern="1200">
        <a:solidFill>
          <a:schemeClr val="tx1"/>
        </a:solidFill>
        <a:latin typeface="+mn-lt"/>
        <a:ea typeface="+mn-ea"/>
        <a:cs typeface="+mn-cs"/>
      </a:defRPr>
    </a:lvl7pPr>
    <a:lvl8pPr marL="13166702" algn="l" defTabSz="3761915" rtl="0" eaLnBrk="1" latinLnBrk="0" hangingPunct="1">
      <a:defRPr sz="5000" kern="1200">
        <a:solidFill>
          <a:schemeClr val="tx1"/>
        </a:solidFill>
        <a:latin typeface="+mn-lt"/>
        <a:ea typeface="+mn-ea"/>
        <a:cs typeface="+mn-cs"/>
      </a:defRPr>
    </a:lvl8pPr>
    <a:lvl9pPr marL="15047660" algn="l" defTabSz="3761915" rtl="0" eaLnBrk="1" latinLnBrk="0" hangingPunct="1">
      <a:defRPr sz="5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-&gt; DICE score!!</a:t>
            </a:r>
          </a:p>
          <a:p>
            <a:r>
              <a:rPr lang="en-US" dirty="0"/>
              <a:t>------------------------</a:t>
            </a:r>
          </a:p>
          <a:p>
            <a:r>
              <a:rPr lang="en-US" dirty="0"/>
              <a:t>Text and figures could be more integrated.</a:t>
            </a:r>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28574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38087" y="3486491"/>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9128817" y="3486491"/>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438087" y="4100716"/>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804524" y="4075658"/>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797869"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5147250" y="3486491"/>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5147249" y="4107188"/>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5147249"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133786" y="4107188"/>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26462419" y="4075658"/>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26472560" y="3486491"/>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57" name="Text Placeholder 76"/>
          <p:cNvSpPr>
            <a:spLocks noGrp="1"/>
          </p:cNvSpPr>
          <p:nvPr>
            <p:ph type="body" sz="quarter" idx="161"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58"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5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59"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2" name="Text Placeholder 5"/>
          <p:cNvSpPr>
            <a:spLocks noGrp="1"/>
          </p:cNvSpPr>
          <p:nvPr>
            <p:ph type="body" sz="quarter" idx="11" hasCustomPrompt="1"/>
          </p:nvPr>
        </p:nvSpPr>
        <p:spPr>
          <a:xfrm>
            <a:off x="474663" y="3523067"/>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7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71" name="Text Placeholder 3"/>
          <p:cNvSpPr>
            <a:spLocks noGrp="1"/>
          </p:cNvSpPr>
          <p:nvPr>
            <p:ph type="body" sz="quarter" idx="21" hasCustomPrompt="1"/>
          </p:nvPr>
        </p:nvSpPr>
        <p:spPr>
          <a:xfrm>
            <a:off x="26479104" y="4148809"/>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73"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76" name="Text Placeholder 5"/>
          <p:cNvSpPr>
            <a:spLocks noGrp="1"/>
          </p:cNvSpPr>
          <p:nvPr>
            <p:ph type="body" sz="quarter" idx="24" hasCustomPrompt="1"/>
          </p:nvPr>
        </p:nvSpPr>
        <p:spPr>
          <a:xfrm>
            <a:off x="9158452" y="3523067"/>
            <a:ext cx="25595974"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05" name="Text Placeholder 5"/>
          <p:cNvSpPr>
            <a:spLocks noGrp="1"/>
          </p:cNvSpPr>
          <p:nvPr>
            <p:ph type="body" sz="quarter" idx="25" hasCustomPrompt="1"/>
          </p:nvPr>
        </p:nvSpPr>
        <p:spPr>
          <a:xfrm>
            <a:off x="35147250" y="352306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06" name="Text Placeholder 3"/>
          <p:cNvSpPr>
            <a:spLocks noGrp="1"/>
          </p:cNvSpPr>
          <p:nvPr>
            <p:ph type="body" sz="quarter" idx="26" hasCustomPrompt="1"/>
          </p:nvPr>
        </p:nvSpPr>
        <p:spPr>
          <a:xfrm>
            <a:off x="35147250" y="4148809"/>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7" name="Text Placeholder 5"/>
          <p:cNvSpPr>
            <a:spLocks noGrp="1"/>
          </p:cNvSpPr>
          <p:nvPr>
            <p:ph type="body" sz="quarter" idx="27" hasCustomPrompt="1"/>
          </p:nvPr>
        </p:nvSpPr>
        <p:spPr>
          <a:xfrm>
            <a:off x="35147250" y="9515157"/>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08" name="Text Placeholder 3"/>
          <p:cNvSpPr>
            <a:spLocks noGrp="1"/>
          </p:cNvSpPr>
          <p:nvPr>
            <p:ph type="body" sz="quarter" idx="28" hasCustomPrompt="1"/>
          </p:nvPr>
        </p:nvSpPr>
        <p:spPr>
          <a:xfrm>
            <a:off x="35147250" y="10104323"/>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09" name="Text Placeholder 5"/>
          <p:cNvSpPr>
            <a:spLocks noGrp="1"/>
          </p:cNvSpPr>
          <p:nvPr>
            <p:ph type="body" sz="quarter" idx="29" hasCustomPrompt="1"/>
          </p:nvPr>
        </p:nvSpPr>
        <p:spPr>
          <a:xfrm>
            <a:off x="35147250" y="16609573"/>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10" name="Text Placeholder 3"/>
          <p:cNvSpPr>
            <a:spLocks noGrp="1"/>
          </p:cNvSpPr>
          <p:nvPr>
            <p:ph type="body" sz="quarter" idx="30" hasCustomPrompt="1"/>
          </p:nvPr>
        </p:nvSpPr>
        <p:spPr>
          <a:xfrm>
            <a:off x="35147250"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11" name="Text Placeholder 3"/>
          <p:cNvSpPr>
            <a:spLocks noGrp="1"/>
          </p:cNvSpPr>
          <p:nvPr>
            <p:ph type="body" sz="quarter" idx="96" hasCustomPrompt="1"/>
          </p:nvPr>
        </p:nvSpPr>
        <p:spPr>
          <a:xfrm>
            <a:off x="474663" y="17198740"/>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49" name="Text Placeholder 3"/>
          <p:cNvSpPr>
            <a:spLocks noGrp="1"/>
          </p:cNvSpPr>
          <p:nvPr>
            <p:ph type="body" sz="quarter" idx="162" hasCustomPrompt="1"/>
          </p:nvPr>
        </p:nvSpPr>
        <p:spPr>
          <a:xfrm>
            <a:off x="9142810" y="4148809"/>
            <a:ext cx="8290965" cy="461665"/>
          </a:xfrm>
          <a:prstGeom prst="rect">
            <a:avLst/>
          </a:prstGeom>
        </p:spPr>
        <p:txBody>
          <a:bodyPr wrap="square" lIns="91440" tIns="91440" rIns="91440" bIns="91440">
            <a:spAutoFit/>
          </a:bodyPr>
          <a:lstStyle>
            <a:lvl1pPr marL="0" indent="0">
              <a:buNone/>
              <a:defRPr sz="1800" baseline="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Text Placeholder</a:t>
            </a:r>
          </a:p>
        </p:txBody>
      </p:sp>
      <p:sp>
        <p:nvSpPr>
          <p:cNvPr id="60" name="Text Placeholder 3"/>
          <p:cNvSpPr>
            <a:spLocks noGrp="1"/>
          </p:cNvSpPr>
          <p:nvPr>
            <p:ph type="body" sz="quarter" idx="163" hasCustomPrompt="1"/>
          </p:nvPr>
        </p:nvSpPr>
        <p:spPr>
          <a:xfrm>
            <a:off x="17810957" y="4148809"/>
            <a:ext cx="8290965" cy="461665"/>
          </a:xfrm>
          <a:prstGeom prst="rect">
            <a:avLst/>
          </a:prstGeom>
        </p:spPr>
        <p:txBody>
          <a:bodyPr wrap="square" lIns="91440" tIns="91440" rIns="91440" bIns="91440">
            <a:spAutoFit/>
          </a:bodyPr>
          <a:lstStyle>
            <a:lvl1pPr marL="0" indent="0">
              <a:buNone/>
              <a:defRPr sz="1800" b="1">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1" name="Text Placeholder 3"/>
          <p:cNvSpPr>
            <a:spLocks noGrp="1"/>
          </p:cNvSpPr>
          <p:nvPr>
            <p:ph type="body" sz="quarter" idx="164" hasCustomPrompt="1"/>
          </p:nvPr>
        </p:nvSpPr>
        <p:spPr>
          <a:xfrm>
            <a:off x="474663" y="4148809"/>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5"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9"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94" name="Text Placeholder 3"/>
          <p:cNvSpPr>
            <a:spLocks noGrp="1"/>
          </p:cNvSpPr>
          <p:nvPr>
            <p:ph type="body" sz="quarter" idx="10" hasCustomPrompt="1"/>
          </p:nvPr>
        </p:nvSpPr>
        <p:spPr>
          <a:xfrm>
            <a:off x="474663" y="11021042"/>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95" name="Text Placeholder 5"/>
          <p:cNvSpPr>
            <a:spLocks noGrp="1"/>
          </p:cNvSpPr>
          <p:nvPr>
            <p:ph type="body" sz="quarter" idx="11" hasCustomPrompt="1"/>
          </p:nvPr>
        </p:nvSpPr>
        <p:spPr>
          <a:xfrm>
            <a:off x="474663" y="3729032"/>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100" name="Text Placeholder 5"/>
          <p:cNvSpPr>
            <a:spLocks noGrp="1"/>
          </p:cNvSpPr>
          <p:nvPr>
            <p:ph type="body" sz="quarter" idx="20" hasCustomPrompt="1"/>
          </p:nvPr>
        </p:nvSpPr>
        <p:spPr>
          <a:xfrm>
            <a:off x="474663" y="16603102"/>
            <a:ext cx="8269287"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101" name="Text Placeholder 3"/>
          <p:cNvSpPr>
            <a:spLocks noGrp="1"/>
          </p:cNvSpPr>
          <p:nvPr>
            <p:ph type="body" sz="quarter" idx="21" hasCustomPrompt="1"/>
          </p:nvPr>
        </p:nvSpPr>
        <p:spPr>
          <a:xfrm>
            <a:off x="474663" y="4332951"/>
            <a:ext cx="829096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0" name="Text Placeholder 5"/>
          <p:cNvSpPr>
            <a:spLocks noGrp="1"/>
          </p:cNvSpPr>
          <p:nvPr>
            <p:ph type="body" sz="quarter" idx="22" hasCustomPrompt="1"/>
          </p:nvPr>
        </p:nvSpPr>
        <p:spPr>
          <a:xfrm>
            <a:off x="474663" y="10431876"/>
            <a:ext cx="8290965"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MATERIALS &amp; METHODS</a:t>
            </a:r>
          </a:p>
        </p:txBody>
      </p:sp>
      <p:sp>
        <p:nvSpPr>
          <p:cNvPr id="121" name="Text Placeholder 3"/>
          <p:cNvSpPr>
            <a:spLocks noGrp="1"/>
          </p:cNvSpPr>
          <p:nvPr>
            <p:ph type="body" sz="quarter" idx="23" hasCustomPrompt="1"/>
          </p:nvPr>
        </p:nvSpPr>
        <p:spPr>
          <a:xfrm>
            <a:off x="17818976"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2" name="Text Placeholder 5"/>
          <p:cNvSpPr>
            <a:spLocks noGrp="1"/>
          </p:cNvSpPr>
          <p:nvPr>
            <p:ph type="body" sz="quarter" idx="24" hasCustomPrompt="1"/>
          </p:nvPr>
        </p:nvSpPr>
        <p:spPr>
          <a:xfrm>
            <a:off x="17818976"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23" name="Text Placeholder 5"/>
          <p:cNvSpPr>
            <a:spLocks noGrp="1"/>
          </p:cNvSpPr>
          <p:nvPr>
            <p:ph type="body" sz="quarter" idx="25" hasCustomPrompt="1"/>
          </p:nvPr>
        </p:nvSpPr>
        <p:spPr>
          <a:xfrm>
            <a:off x="35147250" y="3729032"/>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124" name="Text Placeholder 3"/>
          <p:cNvSpPr>
            <a:spLocks noGrp="1"/>
          </p:cNvSpPr>
          <p:nvPr>
            <p:ph type="body" sz="quarter" idx="26" hasCustomPrompt="1"/>
          </p:nvPr>
        </p:nvSpPr>
        <p:spPr>
          <a:xfrm>
            <a:off x="35147249" y="4332951"/>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5" name="Text Placeholder 5"/>
          <p:cNvSpPr>
            <a:spLocks noGrp="1"/>
          </p:cNvSpPr>
          <p:nvPr>
            <p:ph type="body" sz="quarter" idx="27" hasCustomPrompt="1"/>
          </p:nvPr>
        </p:nvSpPr>
        <p:spPr>
          <a:xfrm>
            <a:off x="35147249" y="9729403"/>
            <a:ext cx="8272463"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126" name="Text Placeholder 3"/>
          <p:cNvSpPr>
            <a:spLocks noGrp="1"/>
          </p:cNvSpPr>
          <p:nvPr>
            <p:ph type="body" sz="quarter" idx="28" hasCustomPrompt="1"/>
          </p:nvPr>
        </p:nvSpPr>
        <p:spPr>
          <a:xfrm>
            <a:off x="35147250" y="10325040"/>
            <a:ext cx="8272462"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7" name="Text Placeholder 5"/>
          <p:cNvSpPr>
            <a:spLocks noGrp="1"/>
          </p:cNvSpPr>
          <p:nvPr>
            <p:ph type="body" sz="quarter" idx="29" hasCustomPrompt="1"/>
          </p:nvPr>
        </p:nvSpPr>
        <p:spPr>
          <a:xfrm>
            <a:off x="35147250" y="16603102"/>
            <a:ext cx="8272462"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128" name="Text Placeholder 3"/>
          <p:cNvSpPr>
            <a:spLocks noGrp="1"/>
          </p:cNvSpPr>
          <p:nvPr>
            <p:ph type="body" sz="quarter" idx="30" hasCustomPrompt="1"/>
          </p:nvPr>
        </p:nvSpPr>
        <p:spPr>
          <a:xfrm>
            <a:off x="35147249" y="17198740"/>
            <a:ext cx="8272463"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29" name="Text Placeholder 3"/>
          <p:cNvSpPr>
            <a:spLocks noGrp="1"/>
          </p:cNvSpPr>
          <p:nvPr>
            <p:ph type="body" sz="quarter" idx="96" hasCustomPrompt="1"/>
          </p:nvPr>
        </p:nvSpPr>
        <p:spPr>
          <a:xfrm>
            <a:off x="474663" y="17198740"/>
            <a:ext cx="8271345"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0" name="Text Placeholder 3"/>
          <p:cNvSpPr>
            <a:spLocks noGrp="1"/>
          </p:cNvSpPr>
          <p:nvPr>
            <p:ph type="body" sz="quarter" idx="150" hasCustomPrompt="1"/>
          </p:nvPr>
        </p:nvSpPr>
        <p:spPr>
          <a:xfrm>
            <a:off x="26483113"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1" name="Text Placeholder 5"/>
          <p:cNvSpPr>
            <a:spLocks noGrp="1"/>
          </p:cNvSpPr>
          <p:nvPr>
            <p:ph type="body" sz="quarter" idx="151" hasCustomPrompt="1"/>
          </p:nvPr>
        </p:nvSpPr>
        <p:spPr>
          <a:xfrm>
            <a:off x="26483113"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2" name="Text Placeholder 3"/>
          <p:cNvSpPr>
            <a:spLocks noGrp="1"/>
          </p:cNvSpPr>
          <p:nvPr>
            <p:ph type="body" sz="quarter" idx="152" hasCustomPrompt="1"/>
          </p:nvPr>
        </p:nvSpPr>
        <p:spPr>
          <a:xfrm>
            <a:off x="9153032" y="4332951"/>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3" name="Text Placeholder 5"/>
          <p:cNvSpPr>
            <a:spLocks noGrp="1"/>
          </p:cNvSpPr>
          <p:nvPr>
            <p:ph type="body" sz="quarter" idx="153" hasCustomPrompt="1"/>
          </p:nvPr>
        </p:nvSpPr>
        <p:spPr>
          <a:xfrm>
            <a:off x="9154839" y="3729032"/>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4" name="Text Placeholder 3"/>
          <p:cNvSpPr>
            <a:spLocks noGrp="1"/>
          </p:cNvSpPr>
          <p:nvPr>
            <p:ph type="body" sz="quarter" idx="154" hasCustomPrompt="1"/>
          </p:nvPr>
        </p:nvSpPr>
        <p:spPr>
          <a:xfrm>
            <a:off x="17807726"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5" name="Text Placeholder 5"/>
          <p:cNvSpPr>
            <a:spLocks noGrp="1"/>
          </p:cNvSpPr>
          <p:nvPr>
            <p:ph type="body" sz="quarter" idx="155" hasCustomPrompt="1"/>
          </p:nvPr>
        </p:nvSpPr>
        <p:spPr>
          <a:xfrm>
            <a:off x="17807726"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6" name="Text Placeholder 3"/>
          <p:cNvSpPr>
            <a:spLocks noGrp="1"/>
          </p:cNvSpPr>
          <p:nvPr>
            <p:ph type="body" sz="quarter" idx="156" hasCustomPrompt="1"/>
          </p:nvPr>
        </p:nvSpPr>
        <p:spPr>
          <a:xfrm>
            <a:off x="26462419"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7" name="Text Placeholder 5"/>
          <p:cNvSpPr>
            <a:spLocks noGrp="1"/>
          </p:cNvSpPr>
          <p:nvPr>
            <p:ph type="body" sz="quarter" idx="157" hasCustomPrompt="1"/>
          </p:nvPr>
        </p:nvSpPr>
        <p:spPr>
          <a:xfrm>
            <a:off x="26462419"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138" name="Text Placeholder 3"/>
          <p:cNvSpPr>
            <a:spLocks noGrp="1"/>
          </p:cNvSpPr>
          <p:nvPr>
            <p:ph type="body" sz="quarter" idx="158" hasCustomPrompt="1"/>
          </p:nvPr>
        </p:nvSpPr>
        <p:spPr>
          <a:xfrm>
            <a:off x="9153032" y="13231413"/>
            <a:ext cx="8274926" cy="461665"/>
          </a:xfrm>
          <a:prstGeom prst="rect">
            <a:avLst/>
          </a:prstGeom>
        </p:spPr>
        <p:txBody>
          <a:bodyPr wrap="square" lIns="91440" tIns="91440" rIns="91440" bIns="91440">
            <a:spAutoFit/>
          </a:bodyPr>
          <a:lstStyle>
            <a:lvl1pPr marL="0" indent="0">
              <a:buNone/>
              <a:defRPr sz="1800">
                <a:solidFill>
                  <a:schemeClr val="accent5">
                    <a:lumMod val="50000"/>
                  </a:schemeClr>
                </a:solidFill>
                <a:latin typeface="Times New Roman" panose="02020603050405020304" pitchFamily="18" charset="0"/>
                <a:cs typeface="Times New Roman" panose="02020603050405020304" pitchFamily="18" charset="0"/>
              </a:defRPr>
            </a:lvl1pPr>
            <a:lvl2pPr marL="1273565" indent="-489833">
              <a:defRPr sz="2100">
                <a:latin typeface="Trebuchet MS" pitchFamily="34" charset="0"/>
              </a:defRPr>
            </a:lvl2pPr>
            <a:lvl3pPr marL="1763397" indent="-489833">
              <a:defRPr sz="2100">
                <a:latin typeface="Trebuchet MS" pitchFamily="34" charset="0"/>
              </a:defRPr>
            </a:lvl3pPr>
            <a:lvl4pPr marL="2302214" indent="-538817">
              <a:defRPr sz="2100">
                <a:latin typeface="Trebuchet MS" pitchFamily="34" charset="0"/>
              </a:defRPr>
            </a:lvl4pPr>
            <a:lvl5pPr marL="2694080" indent="-391866">
              <a:defRPr sz="2100">
                <a:latin typeface="Trebuchet MS" pitchFamily="34" charset="0"/>
              </a:defRPr>
            </a:lvl5pPr>
          </a:lstStyle>
          <a:p>
            <a:pPr lvl="0"/>
            <a:r>
              <a:rPr lang="en-US" dirty="0"/>
              <a:t>Type in or paste your text here</a:t>
            </a:r>
          </a:p>
        </p:txBody>
      </p:sp>
      <p:sp>
        <p:nvSpPr>
          <p:cNvPr id="139" name="Text Placeholder 5"/>
          <p:cNvSpPr>
            <a:spLocks noGrp="1"/>
          </p:cNvSpPr>
          <p:nvPr>
            <p:ph type="body" sz="quarter" idx="159" hasCustomPrompt="1"/>
          </p:nvPr>
        </p:nvSpPr>
        <p:spPr>
          <a:xfrm>
            <a:off x="9153032" y="12642246"/>
            <a:ext cx="8274926" cy="589166"/>
          </a:xfrm>
          <a:prstGeom prst="rect">
            <a:avLst/>
          </a:prstGeom>
          <a:noFill/>
        </p:spPr>
        <p:txBody>
          <a:bodyPr wrap="square" lIns="78374" tIns="78374" rIns="78374" bIns="78374" anchor="ctr" anchorCtr="0">
            <a:spAutoFit/>
          </a:bodyPr>
          <a:lstStyle>
            <a:lvl1pPr marL="0" indent="0" algn="ctr">
              <a:buNone/>
              <a:defRPr sz="2800" b="1" u="sng" baseline="0">
                <a:solidFill>
                  <a:schemeClr val="accent5">
                    <a:lumMod val="50000"/>
                  </a:schemeClr>
                </a:solidFill>
              </a:defRPr>
            </a:lvl1pPr>
          </a:lstStyle>
          <a:p>
            <a:pPr lvl="0"/>
            <a:r>
              <a:rPr lang="en-US" dirty="0"/>
              <a:t>(click to edit)  RESULTS</a:t>
            </a:r>
          </a:p>
        </p:txBody>
      </p:sp>
      <p:sp>
        <p:nvSpPr>
          <p:cNvPr id="82" name="Text Placeholder 76"/>
          <p:cNvSpPr>
            <a:spLocks noGrp="1"/>
          </p:cNvSpPr>
          <p:nvPr>
            <p:ph type="body" sz="quarter" idx="171" hasCustomPrompt="1"/>
          </p:nvPr>
        </p:nvSpPr>
        <p:spPr>
          <a:xfrm>
            <a:off x="5225143" y="1464829"/>
            <a:ext cx="33440914" cy="963989"/>
          </a:xfrm>
          <a:prstGeom prst="rect">
            <a:avLst/>
          </a:prstGeom>
        </p:spPr>
        <p:txBody>
          <a:bodyPr>
            <a:normAutofit/>
          </a:bodyPr>
          <a:lstStyle>
            <a:lvl1pPr marL="0" indent="0" algn="ctr">
              <a:buFontTx/>
              <a:buNone/>
              <a:defRPr sz="4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3" name="Text Placeholder 76"/>
          <p:cNvSpPr>
            <a:spLocks noGrp="1"/>
          </p:cNvSpPr>
          <p:nvPr>
            <p:ph type="body" sz="quarter" idx="195" hasCustomPrompt="1"/>
          </p:nvPr>
        </p:nvSpPr>
        <p:spPr>
          <a:xfrm>
            <a:off x="5225143" y="2428819"/>
            <a:ext cx="33440914" cy="634555"/>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4" name="Text Placeholder 76"/>
          <p:cNvSpPr>
            <a:spLocks noGrp="1"/>
          </p:cNvSpPr>
          <p:nvPr>
            <p:ph type="body" sz="quarter" idx="196" hasCustomPrompt="1"/>
          </p:nvPr>
        </p:nvSpPr>
        <p:spPr>
          <a:xfrm>
            <a:off x="5225143" y="180134"/>
            <a:ext cx="33440914" cy="1284696"/>
          </a:xfrm>
          <a:prstGeom prst="rect">
            <a:avLst/>
          </a:prstGeom>
        </p:spPr>
        <p:txBody>
          <a:bodyPr>
            <a:normAutofit/>
          </a:bodyPr>
          <a:lstStyle>
            <a:lvl1pPr marL="0" indent="0" algn="ctr">
              <a:buFontTx/>
              <a:buNone/>
              <a:defRPr sz="66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5.wmf"/><Relationship Id="rId12"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wmf"/><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10" name="Text Box 14"/>
          <p:cNvSpPr txBox="1">
            <a:spLocks noChangeArrowheads="1"/>
          </p:cNvSpPr>
          <p:nvPr/>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
        <p:nvSpPr>
          <p:cNvPr id="25" name="Rectangle 33"/>
          <p:cNvSpPr>
            <a:spLocks noChangeArrowheads="1"/>
          </p:cNvSpPr>
          <p:nvPr/>
        </p:nvSpPr>
        <p:spPr bwMode="auto">
          <a:xfrm>
            <a:off x="4579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3" name="Rectangle 33"/>
          <p:cNvSpPr>
            <a:spLocks noChangeArrowheads="1"/>
          </p:cNvSpPr>
          <p:nvPr userDrawn="1"/>
        </p:nvSpPr>
        <p:spPr bwMode="auto">
          <a:xfrm>
            <a:off x="35154394" y="3505200"/>
            <a:ext cx="8278812" cy="17830800"/>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4" name="Rectangle 33"/>
          <p:cNvSpPr>
            <a:spLocks noChangeArrowheads="1"/>
          </p:cNvSpPr>
          <p:nvPr userDrawn="1"/>
        </p:nvSpPr>
        <p:spPr bwMode="auto">
          <a:xfrm>
            <a:off x="9132094" y="12124266"/>
            <a:ext cx="12418218" cy="9211734"/>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0" name="Rectangle 33"/>
          <p:cNvSpPr>
            <a:spLocks noChangeArrowheads="1"/>
          </p:cNvSpPr>
          <p:nvPr userDrawn="1"/>
        </p:nvSpPr>
        <p:spPr bwMode="auto">
          <a:xfrm>
            <a:off x="21945600" y="12124266"/>
            <a:ext cx="12813506" cy="9211734"/>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grpSp>
        <p:nvGrpSpPr>
          <p:cNvPr id="32" name="Group 31"/>
          <p:cNvGrpSpPr>
            <a:grpSpLocks noChangeAspect="1"/>
          </p:cNvGrpSpPr>
          <p:nvPr userDrawn="1"/>
        </p:nvGrpSpPr>
        <p:grpSpPr>
          <a:xfrm>
            <a:off x="-6886463" y="2"/>
            <a:ext cx="6608534" cy="21945598"/>
            <a:chOff x="-11220550" y="-1"/>
            <a:chExt cx="11014226" cy="27432000"/>
          </a:xfrm>
        </p:grpSpPr>
        <p:sp>
          <p:nvSpPr>
            <p:cNvPr id="37" name="Rectangle 36"/>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a:solidFill>
                  <a:schemeClr val="bg1"/>
                </a:solidFill>
                <a:latin typeface="Trebuchet MS" pitchFamily="34" charset="0"/>
              </a:endParaRPr>
            </a:p>
            <a:p>
              <a:pPr algn="ctr"/>
              <a:r>
                <a:rPr lang="en-US" sz="2800" b="1" spc="600" dirty="0">
                  <a:solidFill>
                    <a:schemeClr val="bg1"/>
                  </a:solidFill>
                  <a:latin typeface="Trebuchet MS" pitchFamily="34" charset="0"/>
                </a:rPr>
                <a:t>DESIGN</a:t>
              </a:r>
              <a:r>
                <a:rPr lang="en-US" sz="2800" b="1" spc="600" baseline="0" dirty="0">
                  <a:solidFill>
                    <a:schemeClr val="bg1"/>
                  </a:solidFill>
                  <a:latin typeface="Trebuchet MS" pitchFamily="34" charset="0"/>
                </a:rPr>
                <a:t> </a:t>
              </a:r>
              <a:r>
                <a:rPr lang="en-US" sz="2800" b="1" spc="600" dirty="0">
                  <a:solidFill>
                    <a:schemeClr val="bg1"/>
                  </a:solidFill>
                  <a:latin typeface="Trebuchet MS" pitchFamily="34" charset="0"/>
                </a:rPr>
                <a:t>GUIDE</a:t>
              </a:r>
            </a:p>
            <a:p>
              <a:pPr algn="ctr"/>
              <a:r>
                <a:rPr lang="en-US" sz="1050" b="1" dirty="0">
                  <a:latin typeface="Trebuchet MS" pitchFamily="34" charset="0"/>
                </a:rPr>
                <a:t> </a:t>
              </a:r>
            </a:p>
            <a:p>
              <a:pPr defTabSz="3765639"/>
              <a:r>
                <a:rPr lang="en-US" sz="1800" i="0" dirty="0">
                  <a:latin typeface="Trebuchet MS" pitchFamily="34" charset="0"/>
                </a:rPr>
                <a:t>This PowerPoint</a:t>
              </a:r>
              <a:r>
                <a:rPr lang="en-US" sz="1800" i="0" baseline="0" dirty="0">
                  <a:latin typeface="Trebuchet MS" pitchFamily="34" charset="0"/>
                </a:rPr>
                <a:t> </a:t>
              </a:r>
              <a:r>
                <a:rPr lang="en-US" sz="1800" i="0" dirty="0">
                  <a:latin typeface="Trebuchet MS" pitchFamily="34" charset="0"/>
                </a:rPr>
                <a:t>2007 template produces</a:t>
              </a:r>
              <a:r>
                <a:rPr lang="en-US" sz="1800" i="0" baseline="0" dirty="0">
                  <a:latin typeface="Trebuchet MS" pitchFamily="34" charset="0"/>
                </a:rPr>
                <a:t> </a:t>
              </a:r>
              <a:r>
                <a:rPr lang="en-US" sz="1800" i="0" dirty="0">
                  <a:latin typeface="Trebuchet MS" pitchFamily="34" charset="0"/>
                </a:rPr>
                <a:t>a 48”x96” presentation poster. </a:t>
              </a:r>
              <a:r>
                <a:rPr lang="en-US" sz="1800" dirty="0">
                  <a:latin typeface="Trebuchet MS" pitchFamily="34" charset="0"/>
                </a:rPr>
                <a:t>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3765639"/>
              <a:r>
                <a:rPr lang="en-US" sz="1050" dirty="0">
                  <a:latin typeface="Trebuchet MS" pitchFamily="34" charset="0"/>
                </a:rPr>
                <a:t> </a:t>
              </a:r>
            </a:p>
            <a:p>
              <a:pPr defTabSz="4389219"/>
              <a:r>
                <a:rPr lang="en-US" sz="1800" dirty="0">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4389219"/>
              <a:r>
                <a:rPr lang="en-US" sz="1050" dirty="0">
                  <a:latin typeface="Trebuchet MS" pitchFamily="34" charset="0"/>
                </a:rPr>
                <a:t> </a:t>
              </a:r>
            </a:p>
            <a:p>
              <a:pPr defTabSz="4389219"/>
              <a:r>
                <a:rPr lang="en-US" sz="1800" dirty="0">
                  <a:solidFill>
                    <a:schemeClr val="bg1"/>
                  </a:solidFill>
                  <a:latin typeface="Trebuchet MS" pitchFamily="34" charset="0"/>
                </a:rPr>
                <a:t>When</a:t>
              </a:r>
              <a:r>
                <a:rPr lang="en-US" sz="1800" baseline="0" dirty="0">
                  <a:solidFill>
                    <a:schemeClr val="bg1"/>
                  </a:solidFill>
                  <a:latin typeface="Trebuchet MS" pitchFamily="34" charset="0"/>
                </a:rPr>
                <a:t> you are ready to</a:t>
              </a:r>
              <a:r>
                <a:rPr lang="en-US" sz="1800" dirty="0">
                  <a:solidFill>
                    <a:schemeClr val="bg1"/>
                  </a:solidFill>
                  <a:latin typeface="Trebuchet MS" pitchFamily="34" charset="0"/>
                </a:rPr>
                <a:t> </a:t>
              </a:r>
              <a:r>
                <a:rPr lang="en-US" sz="1800" baseline="0" dirty="0">
                  <a:solidFill>
                    <a:schemeClr val="bg1"/>
                  </a:solidFill>
                  <a:latin typeface="Trebuchet MS" pitchFamily="34" charset="0"/>
                </a:rPr>
                <a:t> print your poster</a:t>
              </a:r>
              <a:r>
                <a:rPr lang="en-US" sz="1800" dirty="0">
                  <a:solidFill>
                    <a:schemeClr val="bg1"/>
                  </a:solidFill>
                  <a:latin typeface="Trebuchet MS" pitchFamily="34" charset="0"/>
                </a:rPr>
                <a:t>,</a:t>
              </a:r>
              <a:r>
                <a:rPr lang="en-US" sz="1800" baseline="0" dirty="0">
                  <a:solidFill>
                    <a:schemeClr val="bg1"/>
                  </a:solidFill>
                  <a:latin typeface="Trebuchet MS" pitchFamily="34" charset="0"/>
                </a:rPr>
                <a:t> go online to </a:t>
              </a:r>
              <a:r>
                <a:rPr lang="en-US" sz="1800" b="0" dirty="0">
                  <a:solidFill>
                    <a:schemeClr val="bg1"/>
                  </a:solidFill>
                  <a:latin typeface="Trebuchet MS" pitchFamily="34" charset="0"/>
                </a:rPr>
                <a:t>PosterPresentations.com</a:t>
              </a:r>
              <a:br>
                <a:rPr lang="en-US" sz="1800" dirty="0">
                  <a:solidFill>
                    <a:schemeClr val="bg1"/>
                  </a:solidFill>
                  <a:latin typeface="Trebuchet MS" pitchFamily="34" charset="0"/>
                </a:rPr>
              </a:br>
              <a:r>
                <a:rPr lang="en-US" sz="1050" dirty="0">
                  <a:solidFill>
                    <a:schemeClr val="bg1"/>
                  </a:solidFill>
                  <a:latin typeface="Trebuchet MS" pitchFamily="34" charset="0"/>
                </a:rPr>
                <a:t> </a:t>
              </a:r>
            </a:p>
            <a:p>
              <a:pPr algn="l" defTabSz="3765639"/>
              <a:r>
                <a:rPr lang="en-US" sz="1800" b="0" dirty="0">
                  <a:solidFill>
                    <a:schemeClr val="bg1"/>
                  </a:solidFill>
                  <a:latin typeface="Trebuchet MS" pitchFamily="34" charset="0"/>
                </a:rPr>
                <a:t>Need</a:t>
              </a:r>
              <a:r>
                <a:rPr lang="en-US" sz="1800" b="0" baseline="0" dirty="0">
                  <a:solidFill>
                    <a:schemeClr val="bg1"/>
                  </a:solidFill>
                  <a:latin typeface="Trebuchet MS" pitchFamily="34" charset="0"/>
                </a:rPr>
                <a:t> assistance? Call us at </a:t>
              </a:r>
              <a:r>
                <a:rPr lang="en-US" sz="1800" b="0" dirty="0">
                  <a:solidFill>
                    <a:srgbClr val="FFC000"/>
                  </a:solidFill>
                  <a:latin typeface="Trebuchet MS" pitchFamily="34" charset="0"/>
                </a:rPr>
                <a:t>1.510.649.3001</a:t>
              </a:r>
            </a:p>
            <a:p>
              <a:pPr algn="l" defTabSz="3765639"/>
              <a:r>
                <a:rPr lang="en-US" sz="1050" b="1" dirty="0">
                  <a:solidFill>
                    <a:srgbClr val="FFFF00"/>
                  </a:solidFill>
                  <a:latin typeface="Trebuchet MS" pitchFamily="34" charset="0"/>
                </a:rPr>
                <a:t> </a:t>
              </a: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ctr"/>
              <a:endParaRPr lang="en-US" sz="1600" b="1" dirty="0">
                <a:solidFill>
                  <a:schemeClr val="bg1"/>
                </a:solidFill>
                <a:latin typeface="Trebuchet MS" pitchFamily="34" charset="0"/>
              </a:endParaRPr>
            </a:p>
            <a:p>
              <a:pPr algn="ctr"/>
              <a:r>
                <a:rPr lang="en-US" sz="2800" b="1" spc="600" dirty="0">
                  <a:solidFill>
                    <a:schemeClr val="bg1"/>
                  </a:solidFill>
                  <a:latin typeface="Trebuchet MS" pitchFamily="34" charset="0"/>
                </a:rPr>
                <a:t>QUICK START</a:t>
              </a:r>
            </a:p>
            <a:p>
              <a:pPr algn="ctr"/>
              <a:r>
                <a:rPr lang="en-US" sz="1050" b="1" baseline="0" dirty="0">
                  <a:solidFill>
                    <a:schemeClr val="bg1"/>
                  </a:solidFill>
                  <a:latin typeface="Trebuchet MS" pitchFamily="34" charset="0"/>
                </a:rPr>
                <a:t> </a:t>
              </a:r>
            </a:p>
            <a:p>
              <a:pPr algn="ctr"/>
              <a:r>
                <a:rPr lang="en-US" sz="2000" b="1" baseline="0" dirty="0">
                  <a:solidFill>
                    <a:srgbClr val="FFC000"/>
                  </a:solidFill>
                  <a:latin typeface="Trebuchet MS" pitchFamily="34" charset="0"/>
                </a:rPr>
                <a:t>Zoom in and out</a:t>
              </a:r>
            </a:p>
            <a:p>
              <a:pPr marL="1203325" indent="0" algn="l" defTabSz="850900"/>
              <a:r>
                <a:rPr lang="en-US" sz="16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Title, Authors, and Affiliations</a:t>
              </a:r>
            </a:p>
            <a:p>
              <a:pPr algn="l"/>
              <a:r>
                <a:rPr lang="en-US" sz="16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a:solidFill>
                    <a:schemeClr val="bg1">
                      <a:lumMod val="75000"/>
                    </a:schemeClr>
                  </a:solidFill>
                  <a:latin typeface="Trebuchet MS" pitchFamily="34" charset="0"/>
                </a:rPr>
                <a:t> </a:t>
              </a:r>
            </a:p>
            <a:p>
              <a:pPr algn="l"/>
              <a:r>
                <a:rPr lang="en-US" sz="1600" b="1" spc="300" baseline="0" dirty="0">
                  <a:solidFill>
                    <a:srgbClr val="FFC000"/>
                  </a:solidFill>
                  <a:latin typeface="Trebuchet MS" pitchFamily="34" charset="0"/>
                </a:rPr>
                <a:t>TIP</a:t>
              </a:r>
              <a:r>
                <a:rPr lang="en-US" sz="1600" b="1"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a:solidFill>
                  <a:schemeClr val="bg1">
                    <a:lumMod val="75000"/>
                  </a:schemeClr>
                </a:solidFill>
                <a:latin typeface="Trebuchet MS" pitchFamily="34" charset="0"/>
              </a:endParaRPr>
            </a:p>
            <a:p>
              <a:pPr algn="l"/>
              <a:endParaRPr lang="en-US" sz="1600" b="0" baseline="0" dirty="0">
                <a:solidFill>
                  <a:schemeClr val="bg1">
                    <a:lumMod val="75000"/>
                  </a:schemeClr>
                </a:solidFill>
                <a:latin typeface="Trebuchet MS" pitchFamily="34" charset="0"/>
              </a:endParaRPr>
            </a:p>
            <a:p>
              <a:pPr algn="l"/>
              <a:br>
                <a:rPr lang="en-US" sz="1800" b="1" baseline="0" dirty="0">
                  <a:solidFill>
                    <a:schemeClr val="bg1"/>
                  </a:solidFill>
                  <a:latin typeface="Trebuchet MS" pitchFamily="34" charset="0"/>
                </a:rPr>
              </a:br>
              <a:endParaRPr lang="en-US" sz="1800" b="1" dirty="0">
                <a:solidFill>
                  <a:schemeClr val="bg1"/>
                </a:solidFill>
                <a:latin typeface="Trebuchet MS" pitchFamily="34" charset="0"/>
              </a:endParaRPr>
            </a:p>
            <a:p>
              <a:pPr algn="ctr"/>
              <a:endParaRPr lang="en-US" sz="1800" b="1" dirty="0">
                <a:solidFill>
                  <a:srgbClr val="FFC000"/>
                </a:solidFill>
                <a:latin typeface="Trebuchet MS" pitchFamily="34" charset="0"/>
              </a:endParaRPr>
            </a:p>
            <a:p>
              <a:pPr algn="ctr"/>
              <a:endParaRPr lang="en-US" sz="1800" b="1" dirty="0">
                <a:solidFill>
                  <a:srgbClr val="FFC000"/>
                </a:solidFill>
                <a:latin typeface="Trebuchet MS" pitchFamily="34" charset="0"/>
              </a:endParaRPr>
            </a:p>
            <a:p>
              <a:pPr algn="ctr"/>
              <a:r>
                <a:rPr lang="en-US" sz="2000" b="1" dirty="0">
                  <a:solidFill>
                    <a:srgbClr val="FFC000"/>
                  </a:solidFill>
                  <a:latin typeface="Trebuchet MS" pitchFamily="34" charset="0"/>
                </a:rPr>
                <a:t>Adding Logos</a:t>
              </a:r>
              <a:r>
                <a:rPr lang="en-US" sz="2000" b="1" baseline="0" dirty="0">
                  <a:solidFill>
                    <a:srgbClr val="FFC000"/>
                  </a:solidFill>
                  <a:latin typeface="Trebuchet MS" pitchFamily="34" charset="0"/>
                </a:rPr>
                <a:t> / Seals</a:t>
              </a:r>
            </a:p>
            <a:p>
              <a:pPr algn="l"/>
              <a:r>
                <a:rPr lang="en-US" sz="16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a:solidFill>
                  <a:schemeClr val="bg1">
                    <a:lumMod val="75000"/>
                  </a:schemeClr>
                </a:solidFill>
                <a:latin typeface="Trebuchet MS" pitchFamily="34" charset="0"/>
              </a:endParaRPr>
            </a:p>
            <a:p>
              <a:pPr algn="l"/>
              <a:r>
                <a:rPr lang="en-US" sz="1600" b="1" spc="300" baseline="0" dirty="0">
                  <a:solidFill>
                    <a:srgbClr val="FFC000"/>
                  </a:solidFill>
                  <a:latin typeface="Trebuchet MS" pitchFamily="34" charset="0"/>
                </a:rPr>
                <a:t>TIP:</a:t>
              </a:r>
              <a:r>
                <a:rPr lang="en-US" sz="1600" b="1" spc="0"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See if your company’s logo is available on our free poster templates page.</a:t>
              </a:r>
            </a:p>
            <a:p>
              <a:pPr algn="l"/>
              <a:endParaRPr lang="en-US" sz="1600" b="0" baseline="0" dirty="0">
                <a:latin typeface="Trebuchet MS" pitchFamily="34" charset="0"/>
              </a:endParaRPr>
            </a:p>
            <a:p>
              <a:pPr algn="ctr"/>
              <a:r>
                <a:rPr lang="en-US" sz="2000" b="1" baseline="0" dirty="0">
                  <a:solidFill>
                    <a:srgbClr val="FFC000"/>
                  </a:solidFill>
                  <a:latin typeface="Trebuchet MS" pitchFamily="34" charset="0"/>
                </a:rPr>
                <a:t>Photographs / Graphics</a:t>
              </a:r>
            </a:p>
            <a:p>
              <a:pPr algn="l" defTabSz="977900"/>
              <a:r>
                <a:rPr lang="en-US" sz="16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a:solidFill>
                    <a:schemeClr val="bg1">
                      <a:lumMod val="75000"/>
                    </a:schemeClr>
                  </a:solidFill>
                  <a:latin typeface="Trebuchet MS" pitchFamily="34" charset="0"/>
                </a:rPr>
                <a:t>disproportionally.</a:t>
              </a:r>
            </a:p>
            <a:p>
              <a:pPr algn="l" defTabSz="977900"/>
              <a:endParaRPr lang="en-US" sz="1600" b="0" baseline="0" dirty="0">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r>
                <a:rPr lang="en-US" sz="2000" b="1" baseline="0" dirty="0">
                  <a:solidFill>
                    <a:srgbClr val="FFC000"/>
                  </a:solidFill>
                  <a:latin typeface="Trebuchet MS" pitchFamily="34" charset="0"/>
                </a:rPr>
                <a:t>Image Quality Check</a:t>
              </a:r>
            </a:p>
            <a:p>
              <a:pPr lvl="0" algn="l" defTabSz="977900"/>
              <a:r>
                <a:rPr lang="en-US" sz="1600" b="0" baseline="0" dirty="0">
                  <a:solidFill>
                    <a:schemeClr val="bg1">
                      <a:lumMod val="75000"/>
                    </a:schemeClr>
                  </a:solidFill>
                  <a:latin typeface="Trebuchet MS" pitchFamily="34" charset="0"/>
                </a:rPr>
                <a:t>Zoom in and look at your images at 100% magnification. If they look good they will print well. </a:t>
              </a:r>
              <a:endParaRPr lang="en-US" sz="1800" b="0" dirty="0">
                <a:latin typeface="Trebuchet MS" pitchFamily="34" charset="0"/>
              </a:endParaRPr>
            </a:p>
          </p:txBody>
        </p:sp>
        <p:cxnSp>
          <p:nvCxnSpPr>
            <p:cNvPr id="38" name="Straight Connector 37"/>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3"/>
            <a:stretch>
              <a:fillRect/>
            </a:stretch>
          </p:blipFill>
          <p:spPr>
            <a:xfrm>
              <a:off x="-10852997" y="8198113"/>
              <a:ext cx="1597665" cy="1001614"/>
            </a:xfrm>
            <a:prstGeom prst="rect">
              <a:avLst/>
            </a:prstGeom>
          </p:spPr>
        </p:pic>
        <p:pic>
          <p:nvPicPr>
            <p:cNvPr id="40" name="Picture 39"/>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6" name="Group 45"/>
            <p:cNvGrpSpPr/>
            <p:nvPr userDrawn="1"/>
          </p:nvGrpSpPr>
          <p:grpSpPr>
            <a:xfrm>
              <a:off x="-9918368" y="19973444"/>
              <a:ext cx="7631078" cy="1987426"/>
              <a:chOff x="-4550327" y="11384063"/>
              <a:chExt cx="3516822" cy="1095728"/>
            </a:xfrm>
          </p:grpSpPr>
          <p:grpSp>
            <p:nvGrpSpPr>
              <p:cNvPr id="52" name="Group 51"/>
              <p:cNvGrpSpPr/>
              <p:nvPr userDrawn="1"/>
            </p:nvGrpSpPr>
            <p:grpSpPr>
              <a:xfrm>
                <a:off x="-2817357" y="11384115"/>
                <a:ext cx="624373" cy="894738"/>
                <a:chOff x="-4000962" y="11580582"/>
                <a:chExt cx="779266" cy="1282149"/>
              </a:xfrm>
            </p:grpSpPr>
            <p:pic>
              <p:nvPicPr>
                <p:cNvPr id="58" name="Picture 57"/>
                <p:cNvPicPr>
                  <a:picLocks noChangeAspect="1"/>
                </p:cNvPicPr>
                <p:nvPr userDrawn="1"/>
              </p:nvPicPr>
              <p:blipFill>
                <a:blip r:embed="rId5"/>
                <a:stretch>
                  <a:fillRect/>
                </a:stretch>
              </p:blipFill>
              <p:spPr>
                <a:xfrm>
                  <a:off x="-3990424" y="11580582"/>
                  <a:ext cx="768728" cy="1090753"/>
                </a:xfrm>
                <a:prstGeom prst="rect">
                  <a:avLst/>
                </a:prstGeom>
              </p:spPr>
            </p:pic>
            <p:sp>
              <p:nvSpPr>
                <p:cNvPr id="59"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53" name="Group 52"/>
              <p:cNvGrpSpPr/>
              <p:nvPr userDrawn="1"/>
            </p:nvGrpSpPr>
            <p:grpSpPr>
              <a:xfrm>
                <a:off x="-2067022" y="11384063"/>
                <a:ext cx="1033517" cy="907666"/>
                <a:chOff x="-2968273" y="11644275"/>
                <a:chExt cx="1420279" cy="1247336"/>
              </a:xfrm>
            </p:grpSpPr>
            <p:pic>
              <p:nvPicPr>
                <p:cNvPr id="56" name="Picture 55"/>
                <p:cNvPicPr>
                  <a:picLocks noChangeAspect="1"/>
                </p:cNvPicPr>
                <p:nvPr userDrawn="1"/>
              </p:nvPicPr>
              <p:blipFill>
                <a:blip r:embed="rId5"/>
                <a:stretch>
                  <a:fillRect/>
                </a:stretch>
              </p:blipFill>
              <p:spPr>
                <a:xfrm>
                  <a:off x="-2968273" y="11644275"/>
                  <a:ext cx="1420279" cy="1029695"/>
                </a:xfrm>
                <a:prstGeom prst="rect">
                  <a:avLst/>
                </a:prstGeom>
              </p:spPr>
            </p:pic>
            <p:sp>
              <p:nvSpPr>
                <p:cNvPr id="57"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54" name="Picture 53"/>
              <p:cNvPicPr>
                <a:picLocks noChangeAspect="1"/>
              </p:cNvPicPr>
              <p:nvPr userDrawn="1"/>
            </p:nvPicPr>
            <p:blipFill>
              <a:blip r:embed="rId6"/>
              <a:stretch>
                <a:fillRect/>
              </a:stretch>
            </p:blipFill>
            <p:spPr>
              <a:xfrm>
                <a:off x="-4550327" y="11384088"/>
                <a:ext cx="1098742" cy="847761"/>
              </a:xfrm>
              <a:prstGeom prst="rect">
                <a:avLst/>
              </a:prstGeom>
            </p:spPr>
          </p:pic>
          <p:sp>
            <p:nvSpPr>
              <p:cNvPr id="55"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7" name="Group 46"/>
            <p:cNvGrpSpPr/>
            <p:nvPr userDrawn="1"/>
          </p:nvGrpSpPr>
          <p:grpSpPr>
            <a:xfrm>
              <a:off x="-9816361" y="23859606"/>
              <a:ext cx="7832477" cy="2027099"/>
              <a:chOff x="-4525041" y="13501739"/>
              <a:chExt cx="3609638" cy="1117602"/>
            </a:xfrm>
          </p:grpSpPr>
          <p:pic>
            <p:nvPicPr>
              <p:cNvPr id="48" name="Picture 47"/>
              <p:cNvPicPr/>
              <p:nvPr userDrawn="1"/>
            </p:nvPicPr>
            <p:blipFill>
              <a:blip r:embed="rId7"/>
              <a:stretch>
                <a:fillRect/>
              </a:stretch>
            </p:blipFill>
            <p:spPr>
              <a:xfrm>
                <a:off x="-4276681" y="13651779"/>
                <a:ext cx="1512652" cy="772700"/>
              </a:xfrm>
              <a:prstGeom prst="rect">
                <a:avLst/>
              </a:prstGeom>
            </p:spPr>
          </p:pic>
          <p:pic>
            <p:nvPicPr>
              <p:cNvPr id="49" name="Picture 48"/>
              <p:cNvPicPr/>
              <p:nvPr userDrawn="1"/>
            </p:nvPicPr>
            <p:blipFill>
              <a:blip r:embed="rId8"/>
              <a:stretch>
                <a:fillRect/>
              </a:stretch>
            </p:blipFill>
            <p:spPr>
              <a:xfrm>
                <a:off x="-2693844" y="13651779"/>
                <a:ext cx="1512652" cy="772700"/>
              </a:xfrm>
              <a:prstGeom prst="rect">
                <a:avLst/>
              </a:prstGeom>
            </p:spPr>
          </p:pic>
          <p:sp>
            <p:nvSpPr>
              <p:cNvPr id="50"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51"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60" name="Group 59"/>
          <p:cNvGrpSpPr>
            <a:grpSpLocks noChangeAspect="1"/>
          </p:cNvGrpSpPr>
          <p:nvPr userDrawn="1"/>
        </p:nvGrpSpPr>
        <p:grpSpPr>
          <a:xfrm>
            <a:off x="44322323" y="11216"/>
            <a:ext cx="6632760" cy="21934383"/>
            <a:chOff x="36782324" y="0"/>
            <a:chExt cx="11062139" cy="27432000"/>
          </a:xfrm>
        </p:grpSpPr>
        <p:sp>
          <p:nvSpPr>
            <p:cNvPr id="61" name="Rectangle 60"/>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a:solidFill>
                    <a:schemeClr val="bg1"/>
                  </a:solidFill>
                  <a:latin typeface="Trebuchet MS" pitchFamily="34" charset="0"/>
                </a:rPr>
                <a:t>QUICK START (cont.)</a:t>
              </a:r>
            </a:p>
            <a:p>
              <a:pPr algn="ctr"/>
              <a:endParaRPr lang="en-US" sz="2800" b="1"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r>
                <a:rPr lang="en-US" sz="16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Text</a:t>
              </a:r>
            </a:p>
            <a:p>
              <a:pPr marL="1730375" lvl="2" indent="0" algn="l" defTabSz="114300"/>
              <a:r>
                <a:rPr lang="en-US" sz="16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 </a:t>
              </a:r>
              <a:r>
                <a:rPr kumimoji="0" lang="en-US" sz="20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a:solidFill>
                  <a:schemeClr val="bg1">
                    <a:lumMod val="75000"/>
                  </a:schemeClr>
                </a:solidFill>
                <a:latin typeface="Trebuchet MS" pitchFamily="34" charset="0"/>
              </a:endParaRPr>
            </a:p>
            <a:p>
              <a:pPr marL="1518341" lvl="2"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Tables</a:t>
              </a:r>
            </a:p>
            <a:p>
              <a:pPr marL="971550" lvl="1" indent="0" algn="l" defTabSz="114300"/>
              <a:r>
                <a:rPr lang="en-US" sz="16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62" name="Picture 61"/>
            <p:cNvPicPr/>
            <p:nvPr userDrawn="1"/>
          </p:nvPicPr>
          <p:blipFill>
            <a:blip r:embed="rId9"/>
            <a:stretch>
              <a:fillRect/>
            </a:stretch>
          </p:blipFill>
          <p:spPr>
            <a:xfrm>
              <a:off x="39547455" y="3688889"/>
              <a:ext cx="5586150" cy="1716939"/>
            </a:xfrm>
            <a:prstGeom prst="rect">
              <a:avLst/>
            </a:prstGeom>
          </p:spPr>
        </p:pic>
        <p:pic>
          <p:nvPicPr>
            <p:cNvPr id="63" name="Picture 62"/>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4" name="Picture 63"/>
            <p:cNvPicPr/>
            <p:nvPr userDrawn="1"/>
          </p:nvPicPr>
          <p:blipFill>
            <a:blip r:embed="rId11"/>
            <a:stretch>
              <a:fillRect/>
            </a:stretch>
          </p:blipFill>
          <p:spPr>
            <a:xfrm>
              <a:off x="37458231" y="11709174"/>
              <a:ext cx="1482265" cy="825421"/>
            </a:xfrm>
            <a:prstGeom prst="rect">
              <a:avLst/>
            </a:prstGeom>
          </p:spPr>
        </p:pic>
        <p:grpSp>
          <p:nvGrpSpPr>
            <p:cNvPr id="65" name="Group 64"/>
            <p:cNvGrpSpPr/>
            <p:nvPr userDrawn="1"/>
          </p:nvGrpSpPr>
          <p:grpSpPr>
            <a:xfrm>
              <a:off x="37163426" y="23152348"/>
              <a:ext cx="10354213" cy="1115850"/>
              <a:chOff x="31687960" y="29635357"/>
              <a:chExt cx="9771399" cy="1155811"/>
            </a:xfrm>
          </p:grpSpPr>
          <p:sp>
            <p:nvSpPr>
              <p:cNvPr id="67" name="Rounded Rectangle 6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68" name="Picture 6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6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sp>
          <p:nvSpPr>
            <p:cNvPr id="66" name="TextBox 63"/>
            <p:cNvSpPr txBox="1"/>
            <p:nvPr userDrawn="1"/>
          </p:nvSpPr>
          <p:spPr>
            <a:xfrm>
              <a:off x="37227055" y="24825579"/>
              <a:ext cx="4076010" cy="1077768"/>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a:solidFill>
                    <a:schemeClr val="bg1"/>
                  </a:solidFill>
                  <a:latin typeface="Calibri" panose="020F0502020204030204" pitchFamily="34" charset="0"/>
                </a:rPr>
                <a:t>© 2015</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marL="173038" indent="0">
                <a:lnSpc>
                  <a:spcPct val="100000"/>
                </a:lnSpc>
              </a:pPr>
              <a:r>
                <a:rPr lang="en-US" sz="1400" dirty="0">
                  <a:solidFill>
                    <a:schemeClr val="bg1"/>
                  </a:solidFill>
                  <a:latin typeface="Calibri" panose="020F0502020204030204" pitchFamily="34" charset="0"/>
                </a:rPr>
                <a:t>2117 Fourth Street ,</a:t>
              </a:r>
              <a:r>
                <a:rPr lang="en-US" sz="1400" baseline="0" dirty="0">
                  <a:solidFill>
                    <a:schemeClr val="bg1"/>
                  </a:solidFill>
                  <a:latin typeface="Calibri" panose="020F0502020204030204" pitchFamily="34" charset="0"/>
                </a:rPr>
                <a:t> Unit C        </a:t>
              </a:r>
            </a:p>
            <a:p>
              <a:pPr marL="173038" indent="0">
                <a:lnSpc>
                  <a:spcPct val="100000"/>
                </a:lnSpc>
              </a:pPr>
              <a:r>
                <a:rPr lang="en-US" sz="1400" baseline="0" dirty="0">
                  <a:solidFill>
                    <a:schemeClr val="bg1"/>
                  </a:solidFill>
                  <a:latin typeface="Calibri" panose="020F0502020204030204" pitchFamily="34" charset="0"/>
                </a:rPr>
                <a:t>Berkeley CA 94710</a:t>
              </a:r>
              <a:br>
                <a:rPr lang="en-US" sz="1400" baseline="0" dirty="0">
                  <a:solidFill>
                    <a:schemeClr val="bg1"/>
                  </a:solidFill>
                  <a:latin typeface="Calibri" panose="020F0502020204030204" pitchFamily="34" charset="0"/>
                </a:rPr>
              </a:b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grpSp>
      <p:sp>
        <p:nvSpPr>
          <p:cNvPr id="41" name="Rectangle 33">
            <a:extLst>
              <a:ext uri="{FF2B5EF4-FFF2-40B4-BE49-F238E27FC236}">
                <a16:creationId xmlns:a16="http://schemas.microsoft.com/office/drawing/2014/main" id="{B07E8804-570A-4661-AABF-DC911593FD76}"/>
              </a:ext>
            </a:extLst>
          </p:cNvPr>
          <p:cNvSpPr>
            <a:spLocks noChangeArrowheads="1"/>
          </p:cNvSpPr>
          <p:nvPr userDrawn="1"/>
        </p:nvSpPr>
        <p:spPr bwMode="auto">
          <a:xfrm>
            <a:off x="9142074" y="3505200"/>
            <a:ext cx="25617032" cy="8412691"/>
          </a:xfrm>
          <a:prstGeom prst="roundRect">
            <a:avLst>
              <a:gd name="adj" fmla="val 385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78374" tIns="39186" rIns="78374" bIns="39186"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grpSp>
        <p:nvGrpSpPr>
          <p:cNvPr id="2" name="Group 1"/>
          <p:cNvGrpSpPr/>
          <p:nvPr userDrawn="1"/>
        </p:nvGrpSpPr>
        <p:grpSpPr>
          <a:xfrm>
            <a:off x="457994" y="3505200"/>
            <a:ext cx="42975212" cy="17830800"/>
            <a:chOff x="474663" y="3505200"/>
            <a:chExt cx="42975212" cy="17830800"/>
          </a:xfrm>
          <a:gradFill>
            <a:gsLst>
              <a:gs pos="0">
                <a:schemeClr val="accent1">
                  <a:tint val="66000"/>
                  <a:satMod val="160000"/>
                </a:schemeClr>
              </a:gs>
              <a:gs pos="0">
                <a:srgbClr val="CDD2DE"/>
              </a:gs>
              <a:gs pos="100000">
                <a:srgbClr val="F3F5FA"/>
              </a:gs>
            </a:gsLst>
            <a:lin ang="16200000" scaled="1"/>
          </a:gradFill>
        </p:grpSpPr>
        <p:sp>
          <p:nvSpPr>
            <p:cNvPr id="27" name="Rectangle 33"/>
            <p:cNvSpPr>
              <a:spLocks noChangeArrowheads="1"/>
            </p:cNvSpPr>
            <p:nvPr/>
          </p:nvSpPr>
          <p:spPr bwMode="auto">
            <a:xfrm>
              <a:off x="4746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1" name="Rectangle 33"/>
            <p:cNvSpPr>
              <a:spLocks noChangeArrowheads="1"/>
            </p:cNvSpPr>
            <p:nvPr userDrawn="1"/>
          </p:nvSpPr>
          <p:spPr bwMode="auto">
            <a:xfrm>
              <a:off x="9156304" y="3505200"/>
              <a:ext cx="25611931" cy="17830800"/>
            </a:xfrm>
            <a:prstGeom prst="roundRect">
              <a:avLst>
                <a:gd name="adj" fmla="val 1804"/>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2" name="Rectangle 33"/>
            <p:cNvSpPr>
              <a:spLocks noChangeArrowheads="1"/>
            </p:cNvSpPr>
            <p:nvPr userDrawn="1"/>
          </p:nvSpPr>
          <p:spPr bwMode="auto">
            <a:xfrm>
              <a:off x="35171063" y="3505200"/>
              <a:ext cx="8278812" cy="17830800"/>
            </a:xfrm>
            <a:prstGeom prst="roundRect">
              <a:avLst>
                <a:gd name="adj" fmla="val 3855"/>
              </a:avLst>
            </a:prstGeom>
            <a:grpFill/>
            <a:ln w="9525">
              <a:solidFill>
                <a:schemeClr val="tx2"/>
              </a:solidFill>
              <a:miter lim="800000"/>
              <a:headEnd/>
              <a:tailEnd/>
            </a:ln>
            <a:effectLst/>
          </p:spPr>
          <p:txBody>
            <a:bodyPr wrap="none" lIns="78374" tIns="39186" rIns="78374" bIns="39186" anchor="ctr"/>
            <a:lstStyle/>
            <a:p>
              <a:pPr>
                <a:defRPr/>
              </a:pPr>
              <a:endParaRPr lang="en-US" dirty="0"/>
            </a:p>
          </p:txBody>
        </p:sp>
      </p:grpSp>
      <p:grpSp>
        <p:nvGrpSpPr>
          <p:cNvPr id="38" name="Group 37"/>
          <p:cNvGrpSpPr>
            <a:grpSpLocks noChangeAspect="1"/>
          </p:cNvGrpSpPr>
          <p:nvPr userDrawn="1"/>
        </p:nvGrpSpPr>
        <p:grpSpPr>
          <a:xfrm>
            <a:off x="-6886463" y="2"/>
            <a:ext cx="6608534" cy="21945598"/>
            <a:chOff x="-11220550" y="-1"/>
            <a:chExt cx="11014226" cy="27432000"/>
          </a:xfrm>
        </p:grpSpPr>
        <p:sp>
          <p:nvSpPr>
            <p:cNvPr id="39" name="Rectangle 38"/>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a:solidFill>
                  <a:schemeClr val="bg1"/>
                </a:solidFill>
                <a:latin typeface="Trebuchet MS" pitchFamily="34" charset="0"/>
              </a:endParaRPr>
            </a:p>
            <a:p>
              <a:pPr algn="ctr"/>
              <a:r>
                <a:rPr lang="en-US" sz="2800" b="1" spc="600" dirty="0">
                  <a:solidFill>
                    <a:schemeClr val="bg1"/>
                  </a:solidFill>
                  <a:latin typeface="Trebuchet MS" pitchFamily="34" charset="0"/>
                </a:rPr>
                <a:t>DESIGN</a:t>
              </a:r>
              <a:r>
                <a:rPr lang="en-US" sz="2800" b="1" spc="600" baseline="0" dirty="0">
                  <a:solidFill>
                    <a:schemeClr val="bg1"/>
                  </a:solidFill>
                  <a:latin typeface="Trebuchet MS" pitchFamily="34" charset="0"/>
                </a:rPr>
                <a:t> </a:t>
              </a:r>
              <a:r>
                <a:rPr lang="en-US" sz="2800" b="1" spc="600" dirty="0">
                  <a:solidFill>
                    <a:schemeClr val="bg1"/>
                  </a:solidFill>
                  <a:latin typeface="Trebuchet MS" pitchFamily="34" charset="0"/>
                </a:rPr>
                <a:t>GUIDE</a:t>
              </a:r>
            </a:p>
            <a:p>
              <a:pPr algn="ctr"/>
              <a:r>
                <a:rPr lang="en-US" sz="1050" b="1" dirty="0">
                  <a:latin typeface="Trebuchet MS" pitchFamily="34" charset="0"/>
                </a:rPr>
                <a:t> </a:t>
              </a:r>
            </a:p>
            <a:p>
              <a:pPr defTabSz="3765639"/>
              <a:r>
                <a:rPr lang="en-US" sz="1800" i="0" dirty="0">
                  <a:latin typeface="Trebuchet MS" pitchFamily="34" charset="0"/>
                </a:rPr>
                <a:t>This PowerPoint</a:t>
              </a:r>
              <a:r>
                <a:rPr lang="en-US" sz="1800" i="0" baseline="0" dirty="0">
                  <a:latin typeface="Trebuchet MS" pitchFamily="34" charset="0"/>
                </a:rPr>
                <a:t> </a:t>
              </a:r>
              <a:r>
                <a:rPr lang="en-US" sz="1800" i="0" dirty="0">
                  <a:latin typeface="Trebuchet MS" pitchFamily="34" charset="0"/>
                </a:rPr>
                <a:t>2007 template produces</a:t>
              </a:r>
              <a:r>
                <a:rPr lang="en-US" sz="1800" i="0" baseline="0" dirty="0">
                  <a:latin typeface="Trebuchet MS" pitchFamily="34" charset="0"/>
                </a:rPr>
                <a:t> </a:t>
              </a:r>
              <a:r>
                <a:rPr lang="en-US" sz="1800" i="0" dirty="0">
                  <a:latin typeface="Trebuchet MS" pitchFamily="34" charset="0"/>
                </a:rPr>
                <a:t>a 48”x96” presentation poster. </a:t>
              </a:r>
              <a:r>
                <a:rPr lang="en-US" sz="1800" dirty="0">
                  <a:latin typeface="Trebuchet MS" pitchFamily="34" charset="0"/>
                </a:rPr>
                <a:t>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3765639"/>
              <a:r>
                <a:rPr lang="en-US" sz="1050" dirty="0">
                  <a:latin typeface="Trebuchet MS" pitchFamily="34" charset="0"/>
                </a:rPr>
                <a:t> </a:t>
              </a:r>
            </a:p>
            <a:p>
              <a:pPr defTabSz="4389219"/>
              <a:r>
                <a:rPr lang="en-US" sz="1800" dirty="0">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4389219"/>
              <a:r>
                <a:rPr lang="en-US" sz="1050" dirty="0">
                  <a:latin typeface="Trebuchet MS" pitchFamily="34" charset="0"/>
                </a:rPr>
                <a:t> </a:t>
              </a:r>
            </a:p>
            <a:p>
              <a:pPr defTabSz="4389219"/>
              <a:r>
                <a:rPr lang="en-US" sz="1800" dirty="0">
                  <a:solidFill>
                    <a:schemeClr val="bg1"/>
                  </a:solidFill>
                  <a:latin typeface="Trebuchet MS" pitchFamily="34" charset="0"/>
                </a:rPr>
                <a:t>When</a:t>
              </a:r>
              <a:r>
                <a:rPr lang="en-US" sz="1800" baseline="0" dirty="0">
                  <a:solidFill>
                    <a:schemeClr val="bg1"/>
                  </a:solidFill>
                  <a:latin typeface="Trebuchet MS" pitchFamily="34" charset="0"/>
                </a:rPr>
                <a:t> you are ready to</a:t>
              </a:r>
              <a:r>
                <a:rPr lang="en-US" sz="1800" dirty="0">
                  <a:solidFill>
                    <a:schemeClr val="bg1"/>
                  </a:solidFill>
                  <a:latin typeface="Trebuchet MS" pitchFamily="34" charset="0"/>
                </a:rPr>
                <a:t> </a:t>
              </a:r>
              <a:r>
                <a:rPr lang="en-US" sz="1800" baseline="0" dirty="0">
                  <a:solidFill>
                    <a:schemeClr val="bg1"/>
                  </a:solidFill>
                  <a:latin typeface="Trebuchet MS" pitchFamily="34" charset="0"/>
                </a:rPr>
                <a:t> print your poster</a:t>
              </a:r>
              <a:r>
                <a:rPr lang="en-US" sz="1800" dirty="0">
                  <a:solidFill>
                    <a:schemeClr val="bg1"/>
                  </a:solidFill>
                  <a:latin typeface="Trebuchet MS" pitchFamily="34" charset="0"/>
                </a:rPr>
                <a:t>,</a:t>
              </a:r>
              <a:r>
                <a:rPr lang="en-US" sz="1800" baseline="0" dirty="0">
                  <a:solidFill>
                    <a:schemeClr val="bg1"/>
                  </a:solidFill>
                  <a:latin typeface="Trebuchet MS" pitchFamily="34" charset="0"/>
                </a:rPr>
                <a:t> go online to </a:t>
              </a:r>
              <a:r>
                <a:rPr lang="en-US" sz="1800" b="0" dirty="0">
                  <a:solidFill>
                    <a:schemeClr val="bg1"/>
                  </a:solidFill>
                  <a:latin typeface="Trebuchet MS" pitchFamily="34" charset="0"/>
                </a:rPr>
                <a:t>PosterPresentations.com</a:t>
              </a:r>
              <a:br>
                <a:rPr lang="en-US" sz="1800" dirty="0">
                  <a:solidFill>
                    <a:schemeClr val="bg1"/>
                  </a:solidFill>
                  <a:latin typeface="Trebuchet MS" pitchFamily="34" charset="0"/>
                </a:rPr>
              </a:br>
              <a:r>
                <a:rPr lang="en-US" sz="1050" dirty="0">
                  <a:solidFill>
                    <a:schemeClr val="bg1"/>
                  </a:solidFill>
                  <a:latin typeface="Trebuchet MS" pitchFamily="34" charset="0"/>
                </a:rPr>
                <a:t> </a:t>
              </a:r>
            </a:p>
            <a:p>
              <a:pPr algn="l" defTabSz="3765639"/>
              <a:r>
                <a:rPr lang="en-US" sz="1800" b="0" dirty="0">
                  <a:solidFill>
                    <a:schemeClr val="bg1"/>
                  </a:solidFill>
                  <a:latin typeface="Trebuchet MS" pitchFamily="34" charset="0"/>
                </a:rPr>
                <a:t>Need</a:t>
              </a:r>
              <a:r>
                <a:rPr lang="en-US" sz="1800" b="0" baseline="0" dirty="0">
                  <a:solidFill>
                    <a:schemeClr val="bg1"/>
                  </a:solidFill>
                  <a:latin typeface="Trebuchet MS" pitchFamily="34" charset="0"/>
                </a:rPr>
                <a:t> assistance? Call us at </a:t>
              </a:r>
              <a:r>
                <a:rPr lang="en-US" sz="1800" b="0" dirty="0">
                  <a:solidFill>
                    <a:srgbClr val="FFC000"/>
                  </a:solidFill>
                  <a:latin typeface="Trebuchet MS" pitchFamily="34" charset="0"/>
                </a:rPr>
                <a:t>1.510.649.3001</a:t>
              </a:r>
            </a:p>
            <a:p>
              <a:pPr algn="l" defTabSz="3765639"/>
              <a:r>
                <a:rPr lang="en-US" sz="1050" b="1" dirty="0">
                  <a:solidFill>
                    <a:srgbClr val="FFFF00"/>
                  </a:solidFill>
                  <a:latin typeface="Trebuchet MS" pitchFamily="34" charset="0"/>
                </a:rPr>
                <a:t> </a:t>
              </a: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ctr"/>
              <a:endParaRPr lang="en-US" sz="1600" b="1" dirty="0">
                <a:solidFill>
                  <a:schemeClr val="bg1"/>
                </a:solidFill>
                <a:latin typeface="Trebuchet MS" pitchFamily="34" charset="0"/>
              </a:endParaRPr>
            </a:p>
            <a:p>
              <a:pPr algn="ctr"/>
              <a:r>
                <a:rPr lang="en-US" sz="2800" b="1" spc="600" dirty="0">
                  <a:solidFill>
                    <a:schemeClr val="bg1"/>
                  </a:solidFill>
                  <a:latin typeface="Trebuchet MS" pitchFamily="34" charset="0"/>
                </a:rPr>
                <a:t>QUICK START</a:t>
              </a:r>
            </a:p>
            <a:p>
              <a:pPr algn="ctr"/>
              <a:r>
                <a:rPr lang="en-US" sz="1050" b="1" baseline="0" dirty="0">
                  <a:solidFill>
                    <a:schemeClr val="bg1"/>
                  </a:solidFill>
                  <a:latin typeface="Trebuchet MS" pitchFamily="34" charset="0"/>
                </a:rPr>
                <a:t> </a:t>
              </a:r>
            </a:p>
            <a:p>
              <a:pPr algn="ctr"/>
              <a:r>
                <a:rPr lang="en-US" sz="2000" b="1" baseline="0" dirty="0">
                  <a:solidFill>
                    <a:srgbClr val="FFC000"/>
                  </a:solidFill>
                  <a:latin typeface="Trebuchet MS" pitchFamily="34" charset="0"/>
                </a:rPr>
                <a:t>Zoom in and out</a:t>
              </a:r>
            </a:p>
            <a:p>
              <a:pPr marL="1203325" indent="0" algn="l" defTabSz="850900"/>
              <a:r>
                <a:rPr lang="en-US" sz="16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Title, Authors, and Affiliations</a:t>
              </a:r>
            </a:p>
            <a:p>
              <a:pPr algn="l"/>
              <a:r>
                <a:rPr lang="en-US" sz="16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a:solidFill>
                    <a:schemeClr val="bg1">
                      <a:lumMod val="75000"/>
                    </a:schemeClr>
                  </a:solidFill>
                  <a:latin typeface="Trebuchet MS" pitchFamily="34" charset="0"/>
                </a:rPr>
                <a:t> </a:t>
              </a:r>
            </a:p>
            <a:p>
              <a:pPr algn="l"/>
              <a:r>
                <a:rPr lang="en-US" sz="1600" b="1" spc="300" baseline="0" dirty="0">
                  <a:solidFill>
                    <a:srgbClr val="FFC000"/>
                  </a:solidFill>
                  <a:latin typeface="Trebuchet MS" pitchFamily="34" charset="0"/>
                </a:rPr>
                <a:t>TIP</a:t>
              </a:r>
              <a:r>
                <a:rPr lang="en-US" sz="1600" b="1"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a:solidFill>
                  <a:schemeClr val="bg1">
                    <a:lumMod val="75000"/>
                  </a:schemeClr>
                </a:solidFill>
                <a:latin typeface="Trebuchet MS" pitchFamily="34" charset="0"/>
              </a:endParaRPr>
            </a:p>
            <a:p>
              <a:pPr algn="l"/>
              <a:endParaRPr lang="en-US" sz="1600" b="0" baseline="0" dirty="0">
                <a:solidFill>
                  <a:schemeClr val="bg1">
                    <a:lumMod val="75000"/>
                  </a:schemeClr>
                </a:solidFill>
                <a:latin typeface="Trebuchet MS" pitchFamily="34" charset="0"/>
              </a:endParaRPr>
            </a:p>
            <a:p>
              <a:pPr algn="l"/>
              <a:br>
                <a:rPr lang="en-US" sz="1800" b="1" baseline="0" dirty="0">
                  <a:solidFill>
                    <a:schemeClr val="bg1"/>
                  </a:solidFill>
                  <a:latin typeface="Trebuchet MS" pitchFamily="34" charset="0"/>
                </a:rPr>
              </a:br>
              <a:endParaRPr lang="en-US" sz="1800" b="1" dirty="0">
                <a:solidFill>
                  <a:schemeClr val="bg1"/>
                </a:solidFill>
                <a:latin typeface="Trebuchet MS" pitchFamily="34" charset="0"/>
              </a:endParaRPr>
            </a:p>
            <a:p>
              <a:pPr algn="ctr"/>
              <a:endParaRPr lang="en-US" sz="1800" b="1" dirty="0">
                <a:solidFill>
                  <a:srgbClr val="FFC000"/>
                </a:solidFill>
                <a:latin typeface="Trebuchet MS" pitchFamily="34" charset="0"/>
              </a:endParaRPr>
            </a:p>
            <a:p>
              <a:pPr algn="ctr"/>
              <a:endParaRPr lang="en-US" sz="1800" b="1" dirty="0">
                <a:solidFill>
                  <a:srgbClr val="FFC000"/>
                </a:solidFill>
                <a:latin typeface="Trebuchet MS" pitchFamily="34" charset="0"/>
              </a:endParaRPr>
            </a:p>
            <a:p>
              <a:pPr algn="ctr"/>
              <a:r>
                <a:rPr lang="en-US" sz="2000" b="1" dirty="0">
                  <a:solidFill>
                    <a:srgbClr val="FFC000"/>
                  </a:solidFill>
                  <a:latin typeface="Trebuchet MS" pitchFamily="34" charset="0"/>
                </a:rPr>
                <a:t>Adding Logos</a:t>
              </a:r>
              <a:r>
                <a:rPr lang="en-US" sz="2000" b="1" baseline="0" dirty="0">
                  <a:solidFill>
                    <a:srgbClr val="FFC000"/>
                  </a:solidFill>
                  <a:latin typeface="Trebuchet MS" pitchFamily="34" charset="0"/>
                </a:rPr>
                <a:t> / Seals</a:t>
              </a:r>
            </a:p>
            <a:p>
              <a:pPr algn="l"/>
              <a:r>
                <a:rPr lang="en-US" sz="16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a:solidFill>
                  <a:schemeClr val="bg1">
                    <a:lumMod val="75000"/>
                  </a:schemeClr>
                </a:solidFill>
                <a:latin typeface="Trebuchet MS" pitchFamily="34" charset="0"/>
              </a:endParaRPr>
            </a:p>
            <a:p>
              <a:pPr algn="l"/>
              <a:r>
                <a:rPr lang="en-US" sz="1600" b="1" spc="300" baseline="0" dirty="0">
                  <a:solidFill>
                    <a:srgbClr val="FFC000"/>
                  </a:solidFill>
                  <a:latin typeface="Trebuchet MS" pitchFamily="34" charset="0"/>
                </a:rPr>
                <a:t>TIP:</a:t>
              </a:r>
              <a:r>
                <a:rPr lang="en-US" sz="1600" b="1" spc="0"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See if your company’s logo is available on our free poster templates page.</a:t>
              </a:r>
            </a:p>
            <a:p>
              <a:pPr algn="l"/>
              <a:endParaRPr lang="en-US" sz="1600" b="0" baseline="0" dirty="0">
                <a:latin typeface="Trebuchet MS" pitchFamily="34" charset="0"/>
              </a:endParaRPr>
            </a:p>
            <a:p>
              <a:pPr algn="ctr"/>
              <a:r>
                <a:rPr lang="en-US" sz="2000" b="1" baseline="0" dirty="0">
                  <a:solidFill>
                    <a:srgbClr val="FFC000"/>
                  </a:solidFill>
                  <a:latin typeface="Trebuchet MS" pitchFamily="34" charset="0"/>
                </a:rPr>
                <a:t>Photographs / Graphics</a:t>
              </a:r>
            </a:p>
            <a:p>
              <a:pPr algn="l" defTabSz="977900"/>
              <a:r>
                <a:rPr lang="en-US" sz="16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a:solidFill>
                    <a:schemeClr val="bg1">
                      <a:lumMod val="75000"/>
                    </a:schemeClr>
                  </a:solidFill>
                  <a:latin typeface="Trebuchet MS" pitchFamily="34" charset="0"/>
                </a:rPr>
                <a:t>disproportionally.</a:t>
              </a:r>
            </a:p>
            <a:p>
              <a:pPr algn="l" defTabSz="977900"/>
              <a:endParaRPr lang="en-US" sz="1600" b="0" baseline="0" dirty="0">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r>
                <a:rPr lang="en-US" sz="2000" b="1" baseline="0" dirty="0">
                  <a:solidFill>
                    <a:srgbClr val="FFC000"/>
                  </a:solidFill>
                  <a:latin typeface="Trebuchet MS" pitchFamily="34" charset="0"/>
                </a:rPr>
                <a:t>Image Quality Check</a:t>
              </a:r>
            </a:p>
            <a:p>
              <a:pPr lvl="0" algn="l" defTabSz="977900"/>
              <a:r>
                <a:rPr lang="en-US" sz="1600" b="0" baseline="0" dirty="0">
                  <a:solidFill>
                    <a:schemeClr val="bg1">
                      <a:lumMod val="75000"/>
                    </a:schemeClr>
                  </a:solidFill>
                  <a:latin typeface="Trebuchet MS" pitchFamily="34" charset="0"/>
                </a:rPr>
                <a:t>Zoom in and look at your images at 100% magnification. If they look good they will print well. </a:t>
              </a:r>
              <a:endParaRPr lang="en-US" sz="1800" b="0" dirty="0">
                <a:latin typeface="Trebuchet MS" pitchFamily="34" charset="0"/>
              </a:endParaRPr>
            </a:p>
          </p:txBody>
        </p:sp>
        <p:cxnSp>
          <p:nvCxnSpPr>
            <p:cNvPr id="40" name="Straight Connector 39"/>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a:blip r:embed="rId3"/>
            <a:stretch>
              <a:fillRect/>
            </a:stretch>
          </p:blipFill>
          <p:spPr>
            <a:xfrm>
              <a:off x="-10852997" y="8198113"/>
              <a:ext cx="1597665" cy="1001614"/>
            </a:xfrm>
            <a:prstGeom prst="rect">
              <a:avLst/>
            </a:prstGeom>
          </p:spPr>
        </p:pic>
        <p:pic>
          <p:nvPicPr>
            <p:cNvPr id="42" name="Picture 41"/>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3" name="Group 42"/>
            <p:cNvGrpSpPr/>
            <p:nvPr userDrawn="1"/>
          </p:nvGrpSpPr>
          <p:grpSpPr>
            <a:xfrm>
              <a:off x="-9918368" y="19973444"/>
              <a:ext cx="7631078" cy="1987426"/>
              <a:chOff x="-4550327" y="11384063"/>
              <a:chExt cx="3516822" cy="1095728"/>
            </a:xfrm>
          </p:grpSpPr>
          <p:grpSp>
            <p:nvGrpSpPr>
              <p:cNvPr id="49" name="Group 48"/>
              <p:cNvGrpSpPr/>
              <p:nvPr userDrawn="1"/>
            </p:nvGrpSpPr>
            <p:grpSpPr>
              <a:xfrm>
                <a:off x="-2817357" y="11384115"/>
                <a:ext cx="624373" cy="894738"/>
                <a:chOff x="-4000962" y="11580582"/>
                <a:chExt cx="779266" cy="1282149"/>
              </a:xfrm>
            </p:grpSpPr>
            <p:pic>
              <p:nvPicPr>
                <p:cNvPr id="55" name="Picture 54"/>
                <p:cNvPicPr>
                  <a:picLocks noChangeAspect="1"/>
                </p:cNvPicPr>
                <p:nvPr userDrawn="1"/>
              </p:nvPicPr>
              <p:blipFill>
                <a:blip r:embed="rId5"/>
                <a:stretch>
                  <a:fillRect/>
                </a:stretch>
              </p:blipFill>
              <p:spPr>
                <a:xfrm>
                  <a:off x="-3990424" y="11580582"/>
                  <a:ext cx="768728" cy="1090753"/>
                </a:xfrm>
                <a:prstGeom prst="rect">
                  <a:avLst/>
                </a:prstGeom>
              </p:spPr>
            </p:pic>
            <p:sp>
              <p:nvSpPr>
                <p:cNvPr id="56"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50" name="Group 49"/>
              <p:cNvGrpSpPr/>
              <p:nvPr userDrawn="1"/>
            </p:nvGrpSpPr>
            <p:grpSpPr>
              <a:xfrm>
                <a:off x="-2067022" y="11384063"/>
                <a:ext cx="1033517" cy="907666"/>
                <a:chOff x="-2968273" y="11644275"/>
                <a:chExt cx="1420279" cy="1247336"/>
              </a:xfrm>
            </p:grpSpPr>
            <p:pic>
              <p:nvPicPr>
                <p:cNvPr id="53" name="Picture 52"/>
                <p:cNvPicPr>
                  <a:picLocks noChangeAspect="1"/>
                </p:cNvPicPr>
                <p:nvPr userDrawn="1"/>
              </p:nvPicPr>
              <p:blipFill>
                <a:blip r:embed="rId5"/>
                <a:stretch>
                  <a:fillRect/>
                </a:stretch>
              </p:blipFill>
              <p:spPr>
                <a:xfrm>
                  <a:off x="-2968273" y="11644275"/>
                  <a:ext cx="1420279" cy="1029695"/>
                </a:xfrm>
                <a:prstGeom prst="rect">
                  <a:avLst/>
                </a:prstGeom>
              </p:spPr>
            </p:pic>
            <p:sp>
              <p:nvSpPr>
                <p:cNvPr id="54"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51" name="Picture 50"/>
              <p:cNvPicPr>
                <a:picLocks noChangeAspect="1"/>
              </p:cNvPicPr>
              <p:nvPr userDrawn="1"/>
            </p:nvPicPr>
            <p:blipFill>
              <a:blip r:embed="rId6"/>
              <a:stretch>
                <a:fillRect/>
              </a:stretch>
            </p:blipFill>
            <p:spPr>
              <a:xfrm>
                <a:off x="-4550327" y="11384088"/>
                <a:ext cx="1098742" cy="847761"/>
              </a:xfrm>
              <a:prstGeom prst="rect">
                <a:avLst/>
              </a:prstGeom>
            </p:spPr>
          </p:pic>
          <p:sp>
            <p:nvSpPr>
              <p:cNvPr id="52"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4" name="Group 43"/>
            <p:cNvGrpSpPr/>
            <p:nvPr userDrawn="1"/>
          </p:nvGrpSpPr>
          <p:grpSpPr>
            <a:xfrm>
              <a:off x="-9816361" y="23859606"/>
              <a:ext cx="7832477" cy="2027099"/>
              <a:chOff x="-4525041" y="13501739"/>
              <a:chExt cx="3609638" cy="1117602"/>
            </a:xfrm>
          </p:grpSpPr>
          <p:pic>
            <p:nvPicPr>
              <p:cNvPr id="45" name="Picture 44"/>
              <p:cNvPicPr/>
              <p:nvPr userDrawn="1"/>
            </p:nvPicPr>
            <p:blipFill>
              <a:blip r:embed="rId7"/>
              <a:stretch>
                <a:fillRect/>
              </a:stretch>
            </p:blipFill>
            <p:spPr>
              <a:xfrm>
                <a:off x="-4276681" y="13651779"/>
                <a:ext cx="1512652" cy="772700"/>
              </a:xfrm>
              <a:prstGeom prst="rect">
                <a:avLst/>
              </a:prstGeom>
            </p:spPr>
          </p:pic>
          <p:pic>
            <p:nvPicPr>
              <p:cNvPr id="46" name="Picture 45"/>
              <p:cNvPicPr/>
              <p:nvPr userDrawn="1"/>
            </p:nvPicPr>
            <p:blipFill>
              <a:blip r:embed="rId8"/>
              <a:stretch>
                <a:fillRect/>
              </a:stretch>
            </p:blipFill>
            <p:spPr>
              <a:xfrm>
                <a:off x="-2693844" y="13651779"/>
                <a:ext cx="1512652" cy="772700"/>
              </a:xfrm>
              <a:prstGeom prst="rect">
                <a:avLst/>
              </a:prstGeom>
            </p:spPr>
          </p:pic>
          <p:sp>
            <p:nvSpPr>
              <p:cNvPr id="47"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48"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57" name="Group 56"/>
          <p:cNvGrpSpPr>
            <a:grpSpLocks noChangeAspect="1"/>
          </p:cNvGrpSpPr>
          <p:nvPr userDrawn="1"/>
        </p:nvGrpSpPr>
        <p:grpSpPr>
          <a:xfrm>
            <a:off x="44322323" y="11216"/>
            <a:ext cx="6632760" cy="21934383"/>
            <a:chOff x="36782324" y="0"/>
            <a:chExt cx="11062139" cy="27432000"/>
          </a:xfrm>
        </p:grpSpPr>
        <p:sp>
          <p:nvSpPr>
            <p:cNvPr id="58" name="Rectangle 57"/>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a:solidFill>
                    <a:schemeClr val="bg1"/>
                  </a:solidFill>
                  <a:latin typeface="Trebuchet MS" pitchFamily="34" charset="0"/>
                </a:rPr>
                <a:t>QUICK START (cont.)</a:t>
              </a:r>
            </a:p>
            <a:p>
              <a:pPr algn="ctr"/>
              <a:endParaRPr lang="en-US" sz="2800" b="1"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r>
                <a:rPr lang="en-US" sz="16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Text</a:t>
              </a:r>
            </a:p>
            <a:p>
              <a:pPr marL="1730375" lvl="2" indent="0" algn="l" defTabSz="114300"/>
              <a:r>
                <a:rPr lang="en-US" sz="16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 </a:t>
              </a:r>
              <a:r>
                <a:rPr kumimoji="0" lang="en-US" sz="20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a:solidFill>
                  <a:schemeClr val="bg1">
                    <a:lumMod val="75000"/>
                  </a:schemeClr>
                </a:solidFill>
                <a:latin typeface="Trebuchet MS" pitchFamily="34" charset="0"/>
              </a:endParaRPr>
            </a:p>
            <a:p>
              <a:pPr marL="1518341" lvl="2"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Tables</a:t>
              </a:r>
            </a:p>
            <a:p>
              <a:pPr marL="971550" lvl="1" indent="0" algn="l" defTabSz="114300"/>
              <a:r>
                <a:rPr lang="en-US" sz="16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88" name="Picture 87"/>
            <p:cNvPicPr/>
            <p:nvPr userDrawn="1"/>
          </p:nvPicPr>
          <p:blipFill>
            <a:blip r:embed="rId9"/>
            <a:stretch>
              <a:fillRect/>
            </a:stretch>
          </p:blipFill>
          <p:spPr>
            <a:xfrm>
              <a:off x="39547455" y="3688889"/>
              <a:ext cx="5586150" cy="1716939"/>
            </a:xfrm>
            <a:prstGeom prst="rect">
              <a:avLst/>
            </a:prstGeom>
          </p:spPr>
        </p:pic>
        <p:pic>
          <p:nvPicPr>
            <p:cNvPr id="89" name="Picture 88"/>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90" name="Picture 89"/>
            <p:cNvPicPr/>
            <p:nvPr userDrawn="1"/>
          </p:nvPicPr>
          <p:blipFill>
            <a:blip r:embed="rId11"/>
            <a:stretch>
              <a:fillRect/>
            </a:stretch>
          </p:blipFill>
          <p:spPr>
            <a:xfrm>
              <a:off x="37458231" y="11709174"/>
              <a:ext cx="1482265" cy="825421"/>
            </a:xfrm>
            <a:prstGeom prst="rect">
              <a:avLst/>
            </a:prstGeom>
          </p:spPr>
        </p:pic>
        <p:grpSp>
          <p:nvGrpSpPr>
            <p:cNvPr id="91" name="Group 90"/>
            <p:cNvGrpSpPr/>
            <p:nvPr userDrawn="1"/>
          </p:nvGrpSpPr>
          <p:grpSpPr>
            <a:xfrm>
              <a:off x="37163426" y="23152348"/>
              <a:ext cx="10354213" cy="1115850"/>
              <a:chOff x="31687960" y="29635357"/>
              <a:chExt cx="9771399" cy="1155811"/>
            </a:xfrm>
          </p:grpSpPr>
          <p:sp>
            <p:nvSpPr>
              <p:cNvPr id="93" name="Rounded Rectangle 9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94" name="Picture 93"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5"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60" name="TextBox 63"/>
          <p:cNvSpPr txBox="1"/>
          <p:nvPr userDrawn="1"/>
        </p:nvSpPr>
        <p:spPr>
          <a:xfrm>
            <a:off x="44588980" y="19861528"/>
            <a:ext cx="2443939" cy="861774"/>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a:solidFill>
                  <a:schemeClr val="bg1"/>
                </a:solidFill>
                <a:latin typeface="Calibri" panose="020F0502020204030204" pitchFamily="34" charset="0"/>
              </a:rPr>
              <a:t>© 2015</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marL="173038" indent="0">
              <a:lnSpc>
                <a:spcPct val="100000"/>
              </a:lnSpc>
            </a:pPr>
            <a:r>
              <a:rPr lang="en-US" sz="1400" dirty="0">
                <a:solidFill>
                  <a:schemeClr val="bg1"/>
                </a:solidFill>
                <a:latin typeface="Calibri" panose="020F0502020204030204" pitchFamily="34" charset="0"/>
              </a:rPr>
              <a:t>2117 Fourth Street ,</a:t>
            </a:r>
            <a:r>
              <a:rPr lang="en-US" sz="1400" baseline="0" dirty="0">
                <a:solidFill>
                  <a:schemeClr val="bg1"/>
                </a:solidFill>
                <a:latin typeface="Calibri" panose="020F0502020204030204" pitchFamily="34" charset="0"/>
              </a:rPr>
              <a:t> Unit C        </a:t>
            </a:r>
          </a:p>
          <a:p>
            <a:pPr marL="173038" indent="0">
              <a:lnSpc>
                <a:spcPct val="100000"/>
              </a:lnSpc>
            </a:pPr>
            <a:r>
              <a:rPr lang="en-US" sz="1400" baseline="0" dirty="0">
                <a:solidFill>
                  <a:schemeClr val="bg1"/>
                </a:solidFill>
                <a:latin typeface="Calibri" panose="020F0502020204030204" pitchFamily="34" charset="0"/>
              </a:rPr>
              <a:t>Berkeley CA 94710</a:t>
            </a:r>
            <a:br>
              <a:rPr lang="en-US" sz="1400" baseline="0" dirty="0">
                <a:solidFill>
                  <a:schemeClr val="bg1"/>
                </a:solidFill>
                <a:latin typeface="Calibri" panose="020F0502020204030204" pitchFamily="34" charset="0"/>
              </a:rPr>
            </a:b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sp>
        <p:nvSpPr>
          <p:cNvPr id="61" name="Text Box 14"/>
          <p:cNvSpPr txBox="1">
            <a:spLocks noChangeArrowheads="1"/>
          </p:cNvSpPr>
          <p:nvPr userDrawn="1"/>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3200400"/>
          </a:xfrm>
          <a:prstGeom prst="rect">
            <a:avLst/>
          </a:prstGeom>
          <a:solidFill>
            <a:schemeClr val="accent5">
              <a:lumMod val="75000"/>
            </a:schemeClr>
          </a:solidFill>
          <a:ln w="9525">
            <a:solidFill>
              <a:schemeClr val="tx1"/>
            </a:solidFill>
            <a:miter lim="800000"/>
            <a:headEnd/>
            <a:tailEnd/>
          </a:ln>
          <a:effectLst/>
        </p:spPr>
        <p:txBody>
          <a:bodyPr wrap="none" lIns="78374" tIns="39186" rIns="78374" bIns="39186" anchor="ctr"/>
          <a:lstStyle/>
          <a:p>
            <a:pPr>
              <a:defRPr/>
            </a:pPr>
            <a:endParaRPr lang="en-US" dirty="0"/>
          </a:p>
        </p:txBody>
      </p:sp>
      <p:sp>
        <p:nvSpPr>
          <p:cNvPr id="9" name="Rectangle 9"/>
          <p:cNvSpPr>
            <a:spLocks noChangeArrowheads="1"/>
          </p:cNvSpPr>
          <p:nvPr/>
        </p:nvSpPr>
        <p:spPr bwMode="auto">
          <a:xfrm>
            <a:off x="0" y="3203575"/>
            <a:ext cx="43891200" cy="101600"/>
          </a:xfrm>
          <a:prstGeom prst="rect">
            <a:avLst/>
          </a:prstGeom>
          <a:solidFill>
            <a:schemeClr val="accent5">
              <a:lumMod val="50000"/>
            </a:schemeClr>
          </a:solidFill>
          <a:ln w="152400">
            <a:noFill/>
            <a:miter lim="800000"/>
            <a:headEnd/>
            <a:tailEnd/>
          </a:ln>
          <a:effectLst/>
        </p:spPr>
        <p:txBody>
          <a:bodyPr wrap="none" lIns="78374" tIns="39186" rIns="78374" bIns="39186" anchor="ctr"/>
          <a:lstStyle/>
          <a:p>
            <a:pPr>
              <a:defRPr/>
            </a:pPr>
            <a:endParaRPr lang="en-US" dirty="0"/>
          </a:p>
        </p:txBody>
      </p:sp>
      <p:sp>
        <p:nvSpPr>
          <p:cNvPr id="27" name="Rectangle 33"/>
          <p:cNvSpPr>
            <a:spLocks noChangeArrowheads="1"/>
          </p:cNvSpPr>
          <p:nvPr/>
        </p:nvSpPr>
        <p:spPr bwMode="auto">
          <a:xfrm>
            <a:off x="474663" y="3679253"/>
            <a:ext cx="8278812" cy="17547021"/>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5" name="Rectangle 33"/>
          <p:cNvSpPr>
            <a:spLocks noChangeArrowheads="1"/>
          </p:cNvSpPr>
          <p:nvPr/>
        </p:nvSpPr>
        <p:spPr bwMode="auto">
          <a:xfrm>
            <a:off x="9148763" y="3679254"/>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6" name="Rectangle 33"/>
          <p:cNvSpPr>
            <a:spLocks noChangeArrowheads="1"/>
          </p:cNvSpPr>
          <p:nvPr userDrawn="1"/>
        </p:nvSpPr>
        <p:spPr bwMode="auto">
          <a:xfrm>
            <a:off x="35171063" y="3679253"/>
            <a:ext cx="8278812" cy="17547021"/>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29" name="Rectangle 33"/>
          <p:cNvSpPr>
            <a:spLocks noChangeArrowheads="1"/>
          </p:cNvSpPr>
          <p:nvPr userDrawn="1"/>
        </p:nvSpPr>
        <p:spPr bwMode="auto">
          <a:xfrm>
            <a:off x="17822863" y="3679254"/>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1" name="Rectangle 33"/>
          <p:cNvSpPr>
            <a:spLocks noChangeArrowheads="1"/>
          </p:cNvSpPr>
          <p:nvPr userDrawn="1"/>
        </p:nvSpPr>
        <p:spPr bwMode="auto">
          <a:xfrm>
            <a:off x="26496963" y="3679254"/>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2" name="Rectangle 33"/>
          <p:cNvSpPr>
            <a:spLocks noChangeArrowheads="1"/>
          </p:cNvSpPr>
          <p:nvPr userDrawn="1"/>
        </p:nvSpPr>
        <p:spPr bwMode="auto">
          <a:xfrm>
            <a:off x="9148763" y="12623558"/>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3" name="Rectangle 33"/>
          <p:cNvSpPr>
            <a:spLocks noChangeArrowheads="1"/>
          </p:cNvSpPr>
          <p:nvPr userDrawn="1"/>
        </p:nvSpPr>
        <p:spPr bwMode="auto">
          <a:xfrm>
            <a:off x="17822863" y="12623558"/>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sp>
        <p:nvSpPr>
          <p:cNvPr id="39" name="Rectangle 33"/>
          <p:cNvSpPr>
            <a:spLocks noChangeArrowheads="1"/>
          </p:cNvSpPr>
          <p:nvPr userDrawn="1"/>
        </p:nvSpPr>
        <p:spPr bwMode="auto">
          <a:xfrm>
            <a:off x="26496963" y="12623558"/>
            <a:ext cx="8278812" cy="8602717"/>
          </a:xfrm>
          <a:prstGeom prst="roundRect">
            <a:avLst>
              <a:gd name="adj" fmla="val 4738"/>
            </a:avLst>
          </a:prstGeom>
          <a:gradFill>
            <a:gsLst>
              <a:gs pos="0">
                <a:schemeClr val="accent1">
                  <a:tint val="66000"/>
                  <a:satMod val="160000"/>
                </a:schemeClr>
              </a:gs>
              <a:gs pos="0">
                <a:srgbClr val="CDD2DE"/>
              </a:gs>
              <a:gs pos="100000">
                <a:srgbClr val="F3F5FA"/>
              </a:gs>
            </a:gsLst>
            <a:lin ang="16200000" scaled="1"/>
          </a:gradFill>
          <a:ln w="9525">
            <a:solidFill>
              <a:schemeClr val="tx2"/>
            </a:solidFill>
            <a:miter lim="800000"/>
            <a:headEnd/>
            <a:tailEnd/>
          </a:ln>
          <a:effectLst/>
        </p:spPr>
        <p:txBody>
          <a:bodyPr wrap="none" lIns="78374" tIns="39186" rIns="78374" bIns="39186" anchor="ctr"/>
          <a:lstStyle/>
          <a:p>
            <a:pPr>
              <a:defRPr/>
            </a:pPr>
            <a:endParaRPr lang="en-US" dirty="0"/>
          </a:p>
        </p:txBody>
      </p:sp>
      <p:grpSp>
        <p:nvGrpSpPr>
          <p:cNvPr id="42" name="Group 41"/>
          <p:cNvGrpSpPr>
            <a:grpSpLocks noChangeAspect="1"/>
          </p:cNvGrpSpPr>
          <p:nvPr userDrawn="1"/>
        </p:nvGrpSpPr>
        <p:grpSpPr>
          <a:xfrm>
            <a:off x="-6886463" y="2"/>
            <a:ext cx="6608534" cy="21945598"/>
            <a:chOff x="-11220550" y="-1"/>
            <a:chExt cx="11014226" cy="27432000"/>
          </a:xfrm>
        </p:grpSpPr>
        <p:sp>
          <p:nvSpPr>
            <p:cNvPr id="43" name="Rectangle 42"/>
            <p:cNvSpPr/>
            <p:nvPr userDrawn="1"/>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2000" b="1" spc="0" dirty="0">
                  <a:solidFill>
                    <a:srgbClr val="FF0000"/>
                  </a:solidFill>
                  <a:latin typeface="Trebuchet MS" pitchFamily="34" charset="0"/>
                </a:rPr>
                <a:t>(—THIS SIDEBAR DOES NOT PRINT—)</a:t>
              </a:r>
            </a:p>
            <a:p>
              <a:pPr marL="0" marR="0" indent="0" algn="ctr" defTabSz="1518341" rtl="0" eaLnBrk="1" fontAlgn="auto" latinLnBrk="0" hangingPunct="1">
                <a:lnSpc>
                  <a:spcPct val="100000"/>
                </a:lnSpc>
                <a:spcBef>
                  <a:spcPts val="0"/>
                </a:spcBef>
                <a:spcAft>
                  <a:spcPts val="0"/>
                </a:spcAft>
                <a:buClrTx/>
                <a:buSzTx/>
                <a:buFontTx/>
                <a:buNone/>
                <a:tabLst/>
                <a:defRPr/>
              </a:pPr>
              <a:endParaRPr lang="en-US" sz="2000" b="1" spc="600" dirty="0">
                <a:solidFill>
                  <a:schemeClr val="bg1"/>
                </a:solidFill>
                <a:latin typeface="Trebuchet MS" pitchFamily="34" charset="0"/>
              </a:endParaRPr>
            </a:p>
            <a:p>
              <a:pPr algn="ctr"/>
              <a:r>
                <a:rPr lang="en-US" sz="2800" b="1" spc="600" dirty="0">
                  <a:solidFill>
                    <a:schemeClr val="bg1"/>
                  </a:solidFill>
                  <a:latin typeface="Trebuchet MS" pitchFamily="34" charset="0"/>
                </a:rPr>
                <a:t>DESIGN</a:t>
              </a:r>
              <a:r>
                <a:rPr lang="en-US" sz="2800" b="1" spc="600" baseline="0" dirty="0">
                  <a:solidFill>
                    <a:schemeClr val="bg1"/>
                  </a:solidFill>
                  <a:latin typeface="Trebuchet MS" pitchFamily="34" charset="0"/>
                </a:rPr>
                <a:t> </a:t>
              </a:r>
              <a:r>
                <a:rPr lang="en-US" sz="2800" b="1" spc="600" dirty="0">
                  <a:solidFill>
                    <a:schemeClr val="bg1"/>
                  </a:solidFill>
                  <a:latin typeface="Trebuchet MS" pitchFamily="34" charset="0"/>
                </a:rPr>
                <a:t>GUIDE</a:t>
              </a:r>
            </a:p>
            <a:p>
              <a:pPr algn="ctr"/>
              <a:r>
                <a:rPr lang="en-US" sz="1050" b="1" dirty="0">
                  <a:latin typeface="Trebuchet MS" pitchFamily="34" charset="0"/>
                </a:rPr>
                <a:t> </a:t>
              </a:r>
            </a:p>
            <a:p>
              <a:pPr defTabSz="3765639"/>
              <a:r>
                <a:rPr lang="en-US" sz="1800" i="0" dirty="0">
                  <a:latin typeface="Trebuchet MS" pitchFamily="34" charset="0"/>
                </a:rPr>
                <a:t>This PowerPoint</a:t>
              </a:r>
              <a:r>
                <a:rPr lang="en-US" sz="1800" i="0" baseline="0" dirty="0">
                  <a:latin typeface="Trebuchet MS" pitchFamily="34" charset="0"/>
                </a:rPr>
                <a:t> </a:t>
              </a:r>
              <a:r>
                <a:rPr lang="en-US" sz="1800" i="0" dirty="0">
                  <a:latin typeface="Trebuchet MS" pitchFamily="34" charset="0"/>
                </a:rPr>
                <a:t>2007 template produces</a:t>
              </a:r>
              <a:r>
                <a:rPr lang="en-US" sz="1800" i="0" baseline="0" dirty="0">
                  <a:latin typeface="Trebuchet MS" pitchFamily="34" charset="0"/>
                </a:rPr>
                <a:t> </a:t>
              </a:r>
              <a:r>
                <a:rPr lang="en-US" sz="1800" i="0" dirty="0">
                  <a:latin typeface="Trebuchet MS" pitchFamily="34" charset="0"/>
                </a:rPr>
                <a:t>a 48”x96” presentation poster. </a:t>
              </a:r>
              <a:r>
                <a:rPr lang="en-US" sz="1800" dirty="0">
                  <a:latin typeface="Trebuchet MS" pitchFamily="34" charset="0"/>
                </a:rPr>
                <a:t>You</a:t>
              </a:r>
              <a:r>
                <a:rPr lang="en-US" sz="1800" baseline="0" dirty="0">
                  <a:latin typeface="Trebuchet MS" pitchFamily="34" charset="0"/>
                </a:rPr>
                <a:t> can u</a:t>
              </a:r>
              <a:r>
                <a:rPr lang="en-US" sz="1800" dirty="0">
                  <a:latin typeface="Trebuchet MS" pitchFamily="34" charset="0"/>
                </a:rPr>
                <a:t>se</a:t>
              </a:r>
              <a:r>
                <a:rPr lang="en-US" sz="1800" baseline="0" dirty="0">
                  <a:latin typeface="Trebuchet MS" pitchFamily="34" charset="0"/>
                </a:rPr>
                <a:t> it to create your research poster and </a:t>
              </a:r>
              <a:r>
                <a:rPr lang="en-US" sz="1800" dirty="0">
                  <a:latin typeface="Trebuchet MS" pitchFamily="34" charset="0"/>
                </a:rPr>
                <a:t>save valuable time placing titles, subtitles,</a:t>
              </a:r>
              <a:r>
                <a:rPr lang="en-US" sz="1800" baseline="0" dirty="0">
                  <a:latin typeface="Trebuchet MS" pitchFamily="34" charset="0"/>
                </a:rPr>
                <a:t> text, and graphics</a:t>
              </a:r>
              <a:r>
                <a:rPr lang="en-US" sz="1800" dirty="0">
                  <a:latin typeface="Trebuchet MS" pitchFamily="34" charset="0"/>
                </a:rPr>
                <a:t>. </a:t>
              </a:r>
            </a:p>
            <a:p>
              <a:pPr defTabSz="3765639"/>
              <a:r>
                <a:rPr lang="en-US" sz="1050" dirty="0">
                  <a:latin typeface="Trebuchet MS" pitchFamily="34" charset="0"/>
                </a:rPr>
                <a:t> </a:t>
              </a:r>
            </a:p>
            <a:p>
              <a:pPr defTabSz="4389219"/>
              <a:r>
                <a:rPr lang="en-US" sz="1800" dirty="0">
                  <a:latin typeface="Trebuchet MS" pitchFamily="34" charset="0"/>
                </a:rPr>
                <a:t>We provide a series of online answer your poster production questions. To view our template tutorials, go online to </a:t>
              </a:r>
              <a:r>
                <a:rPr lang="en-US" sz="1800" b="1" dirty="0">
                  <a:solidFill>
                    <a:srgbClr val="FFC000"/>
                  </a:solidFill>
                  <a:latin typeface="Trebuchet MS" pitchFamily="34" charset="0"/>
                </a:rPr>
                <a:t>PosterPresentations.com</a:t>
              </a:r>
              <a:r>
                <a:rPr lang="en-US" sz="1800" b="1" dirty="0">
                  <a:solidFill>
                    <a:schemeClr val="bg1"/>
                  </a:solidFill>
                  <a:latin typeface="Trebuchet MS" pitchFamily="34" charset="0"/>
                </a:rPr>
                <a:t> </a:t>
              </a:r>
              <a:r>
                <a:rPr lang="en-US" sz="1800" dirty="0">
                  <a:solidFill>
                    <a:schemeClr val="bg1"/>
                  </a:solidFill>
                  <a:latin typeface="Trebuchet MS" pitchFamily="34" charset="0"/>
                </a:rPr>
                <a:t>and click on HELP DESK.</a:t>
              </a:r>
            </a:p>
            <a:p>
              <a:pPr defTabSz="4389219"/>
              <a:r>
                <a:rPr lang="en-US" sz="1050" dirty="0">
                  <a:latin typeface="Trebuchet MS" pitchFamily="34" charset="0"/>
                </a:rPr>
                <a:t> </a:t>
              </a:r>
            </a:p>
            <a:p>
              <a:pPr defTabSz="4389219"/>
              <a:r>
                <a:rPr lang="en-US" sz="1800" dirty="0">
                  <a:solidFill>
                    <a:schemeClr val="bg1"/>
                  </a:solidFill>
                  <a:latin typeface="Trebuchet MS" pitchFamily="34" charset="0"/>
                </a:rPr>
                <a:t>When</a:t>
              </a:r>
              <a:r>
                <a:rPr lang="en-US" sz="1800" baseline="0" dirty="0">
                  <a:solidFill>
                    <a:schemeClr val="bg1"/>
                  </a:solidFill>
                  <a:latin typeface="Trebuchet MS" pitchFamily="34" charset="0"/>
                </a:rPr>
                <a:t> you are ready to</a:t>
              </a:r>
              <a:r>
                <a:rPr lang="en-US" sz="1800" dirty="0">
                  <a:solidFill>
                    <a:schemeClr val="bg1"/>
                  </a:solidFill>
                  <a:latin typeface="Trebuchet MS" pitchFamily="34" charset="0"/>
                </a:rPr>
                <a:t> </a:t>
              </a:r>
              <a:r>
                <a:rPr lang="en-US" sz="1800" baseline="0" dirty="0">
                  <a:solidFill>
                    <a:schemeClr val="bg1"/>
                  </a:solidFill>
                  <a:latin typeface="Trebuchet MS" pitchFamily="34" charset="0"/>
                </a:rPr>
                <a:t> print your poster</a:t>
              </a:r>
              <a:r>
                <a:rPr lang="en-US" sz="1800" dirty="0">
                  <a:solidFill>
                    <a:schemeClr val="bg1"/>
                  </a:solidFill>
                  <a:latin typeface="Trebuchet MS" pitchFamily="34" charset="0"/>
                </a:rPr>
                <a:t>,</a:t>
              </a:r>
              <a:r>
                <a:rPr lang="en-US" sz="1800" baseline="0" dirty="0">
                  <a:solidFill>
                    <a:schemeClr val="bg1"/>
                  </a:solidFill>
                  <a:latin typeface="Trebuchet MS" pitchFamily="34" charset="0"/>
                </a:rPr>
                <a:t> go online to </a:t>
              </a:r>
              <a:r>
                <a:rPr lang="en-US" sz="1800" b="0" dirty="0">
                  <a:solidFill>
                    <a:schemeClr val="bg1"/>
                  </a:solidFill>
                  <a:latin typeface="Trebuchet MS" pitchFamily="34" charset="0"/>
                </a:rPr>
                <a:t>PosterPresentations.com</a:t>
              </a:r>
              <a:br>
                <a:rPr lang="en-US" sz="1800" dirty="0">
                  <a:solidFill>
                    <a:schemeClr val="bg1"/>
                  </a:solidFill>
                  <a:latin typeface="Trebuchet MS" pitchFamily="34" charset="0"/>
                </a:rPr>
              </a:br>
              <a:r>
                <a:rPr lang="en-US" sz="1050" dirty="0">
                  <a:solidFill>
                    <a:schemeClr val="bg1"/>
                  </a:solidFill>
                  <a:latin typeface="Trebuchet MS" pitchFamily="34" charset="0"/>
                </a:rPr>
                <a:t> </a:t>
              </a:r>
            </a:p>
            <a:p>
              <a:pPr algn="l" defTabSz="3765639"/>
              <a:r>
                <a:rPr lang="en-US" sz="1800" b="0" dirty="0">
                  <a:solidFill>
                    <a:schemeClr val="bg1"/>
                  </a:solidFill>
                  <a:latin typeface="Trebuchet MS" pitchFamily="34" charset="0"/>
                </a:rPr>
                <a:t>Need</a:t>
              </a:r>
              <a:r>
                <a:rPr lang="en-US" sz="1800" b="0" baseline="0" dirty="0">
                  <a:solidFill>
                    <a:schemeClr val="bg1"/>
                  </a:solidFill>
                  <a:latin typeface="Trebuchet MS" pitchFamily="34" charset="0"/>
                </a:rPr>
                <a:t> assistance? Call us at </a:t>
              </a:r>
              <a:r>
                <a:rPr lang="en-US" sz="1800" b="0" dirty="0">
                  <a:solidFill>
                    <a:srgbClr val="FFC000"/>
                  </a:solidFill>
                  <a:latin typeface="Trebuchet MS" pitchFamily="34" charset="0"/>
                </a:rPr>
                <a:t>1.510.649.3001</a:t>
              </a:r>
            </a:p>
            <a:p>
              <a:pPr algn="l" defTabSz="3765639"/>
              <a:r>
                <a:rPr lang="en-US" sz="1050" b="1" dirty="0">
                  <a:solidFill>
                    <a:srgbClr val="FFFF00"/>
                  </a:solidFill>
                  <a:latin typeface="Trebuchet MS" pitchFamily="34" charset="0"/>
                </a:rPr>
                <a:t> </a:t>
              </a: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l" defTabSz="3765639"/>
              <a:endParaRPr lang="en-US" sz="1050" b="1" dirty="0">
                <a:solidFill>
                  <a:srgbClr val="FFFF00"/>
                </a:solidFill>
                <a:latin typeface="Trebuchet MS" pitchFamily="34" charset="0"/>
              </a:endParaRPr>
            </a:p>
            <a:p>
              <a:pPr algn="ctr"/>
              <a:endParaRPr lang="en-US" sz="1600" b="1" dirty="0">
                <a:solidFill>
                  <a:schemeClr val="bg1"/>
                </a:solidFill>
                <a:latin typeface="Trebuchet MS" pitchFamily="34" charset="0"/>
              </a:endParaRPr>
            </a:p>
            <a:p>
              <a:pPr algn="ctr"/>
              <a:r>
                <a:rPr lang="en-US" sz="2800" b="1" spc="600" dirty="0">
                  <a:solidFill>
                    <a:schemeClr val="bg1"/>
                  </a:solidFill>
                  <a:latin typeface="Trebuchet MS" pitchFamily="34" charset="0"/>
                </a:rPr>
                <a:t>QUICK START</a:t>
              </a:r>
            </a:p>
            <a:p>
              <a:pPr algn="ctr"/>
              <a:r>
                <a:rPr lang="en-US" sz="1050" b="1" baseline="0" dirty="0">
                  <a:solidFill>
                    <a:schemeClr val="bg1"/>
                  </a:solidFill>
                  <a:latin typeface="Trebuchet MS" pitchFamily="34" charset="0"/>
                </a:rPr>
                <a:t> </a:t>
              </a:r>
            </a:p>
            <a:p>
              <a:pPr algn="ctr"/>
              <a:r>
                <a:rPr lang="en-US" sz="2000" b="1" baseline="0" dirty="0">
                  <a:solidFill>
                    <a:srgbClr val="FFC000"/>
                  </a:solidFill>
                  <a:latin typeface="Trebuchet MS" pitchFamily="34" charset="0"/>
                </a:rPr>
                <a:t>Zoom in and out</a:t>
              </a:r>
            </a:p>
            <a:p>
              <a:pPr marL="1203325" indent="0" algn="l" defTabSz="850900"/>
              <a:r>
                <a:rPr lang="en-US" sz="1600" b="0" baseline="0" dirty="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800" b="0"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Title, Authors, and Affiliations</a:t>
              </a:r>
            </a:p>
            <a:p>
              <a:pPr algn="l"/>
              <a:r>
                <a:rPr lang="en-US" sz="1600" b="0" baseline="0" dirty="0">
                  <a:solidFill>
                    <a:schemeClr val="bg1">
                      <a:lumMod val="75000"/>
                    </a:schemeClr>
                  </a:solidFill>
                  <a:latin typeface="Trebuchet MS" pitchFamily="34" charset="0"/>
                </a:rPr>
                <a:t>Start designing your poster by adding the title, the names of the authors, and the affiliated institutions. </a:t>
              </a:r>
              <a:r>
                <a:rPr lang="en-US" sz="16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50" b="0" spc="0" baseline="0" dirty="0">
                  <a:solidFill>
                    <a:schemeClr val="bg1">
                      <a:lumMod val="75000"/>
                    </a:schemeClr>
                  </a:solidFill>
                  <a:latin typeface="Trebuchet MS" pitchFamily="34" charset="0"/>
                </a:rPr>
                <a:t> </a:t>
              </a:r>
            </a:p>
            <a:p>
              <a:pPr algn="l"/>
              <a:r>
                <a:rPr lang="en-US" sz="1600" b="1" spc="300" baseline="0" dirty="0">
                  <a:solidFill>
                    <a:srgbClr val="FFC000"/>
                  </a:solidFill>
                  <a:latin typeface="Trebuchet MS" pitchFamily="34" charset="0"/>
                </a:rPr>
                <a:t>TIP</a:t>
              </a:r>
              <a:r>
                <a:rPr lang="en-US" sz="1600" b="1"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The font size of your title should be bigger than your name(s) and institution name(s).</a:t>
              </a:r>
            </a:p>
            <a:p>
              <a:pPr algn="l"/>
              <a:endParaRPr lang="en-US" sz="1600" b="0" baseline="0" dirty="0">
                <a:solidFill>
                  <a:schemeClr val="bg1">
                    <a:lumMod val="75000"/>
                  </a:schemeClr>
                </a:solidFill>
                <a:latin typeface="Trebuchet MS" pitchFamily="34" charset="0"/>
              </a:endParaRPr>
            </a:p>
            <a:p>
              <a:pPr algn="l"/>
              <a:endParaRPr lang="en-US" sz="1600" b="0" baseline="0" dirty="0">
                <a:solidFill>
                  <a:schemeClr val="bg1">
                    <a:lumMod val="75000"/>
                  </a:schemeClr>
                </a:solidFill>
                <a:latin typeface="Trebuchet MS" pitchFamily="34" charset="0"/>
              </a:endParaRPr>
            </a:p>
            <a:p>
              <a:pPr algn="l"/>
              <a:br>
                <a:rPr lang="en-US" sz="1800" b="1" baseline="0" dirty="0">
                  <a:solidFill>
                    <a:schemeClr val="bg1"/>
                  </a:solidFill>
                  <a:latin typeface="Trebuchet MS" pitchFamily="34" charset="0"/>
                </a:rPr>
              </a:br>
              <a:endParaRPr lang="en-US" sz="1800" b="1" dirty="0">
                <a:solidFill>
                  <a:schemeClr val="bg1"/>
                </a:solidFill>
                <a:latin typeface="Trebuchet MS" pitchFamily="34" charset="0"/>
              </a:endParaRPr>
            </a:p>
            <a:p>
              <a:pPr algn="ctr"/>
              <a:endParaRPr lang="en-US" sz="1800" b="1" dirty="0">
                <a:solidFill>
                  <a:srgbClr val="FFC000"/>
                </a:solidFill>
                <a:latin typeface="Trebuchet MS" pitchFamily="34" charset="0"/>
              </a:endParaRPr>
            </a:p>
            <a:p>
              <a:pPr algn="ctr"/>
              <a:endParaRPr lang="en-US" sz="1800" b="1" dirty="0">
                <a:solidFill>
                  <a:srgbClr val="FFC000"/>
                </a:solidFill>
                <a:latin typeface="Trebuchet MS" pitchFamily="34" charset="0"/>
              </a:endParaRPr>
            </a:p>
            <a:p>
              <a:pPr algn="ctr"/>
              <a:r>
                <a:rPr lang="en-US" sz="2000" b="1" dirty="0">
                  <a:solidFill>
                    <a:srgbClr val="FFC000"/>
                  </a:solidFill>
                  <a:latin typeface="Trebuchet MS" pitchFamily="34" charset="0"/>
                </a:rPr>
                <a:t>Adding Logos</a:t>
              </a:r>
              <a:r>
                <a:rPr lang="en-US" sz="2000" b="1" baseline="0" dirty="0">
                  <a:solidFill>
                    <a:srgbClr val="FFC000"/>
                  </a:solidFill>
                  <a:latin typeface="Trebuchet MS" pitchFamily="34" charset="0"/>
                </a:rPr>
                <a:t> / Seals</a:t>
              </a:r>
            </a:p>
            <a:p>
              <a:pPr algn="l"/>
              <a:r>
                <a:rPr lang="en-US" sz="16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50" b="0" spc="300" baseline="0" dirty="0">
                <a:solidFill>
                  <a:schemeClr val="bg1">
                    <a:lumMod val="75000"/>
                  </a:schemeClr>
                </a:solidFill>
                <a:latin typeface="Trebuchet MS" pitchFamily="34" charset="0"/>
              </a:endParaRPr>
            </a:p>
            <a:p>
              <a:pPr algn="l"/>
              <a:r>
                <a:rPr lang="en-US" sz="1600" b="1" spc="300" baseline="0" dirty="0">
                  <a:solidFill>
                    <a:srgbClr val="FFC000"/>
                  </a:solidFill>
                  <a:latin typeface="Trebuchet MS" pitchFamily="34" charset="0"/>
                </a:rPr>
                <a:t>TIP:</a:t>
              </a:r>
              <a:r>
                <a:rPr lang="en-US" sz="1600" b="1" spc="0" baseline="0" dirty="0">
                  <a:solidFill>
                    <a:srgbClr val="FFC000"/>
                  </a:solidFill>
                  <a:latin typeface="Trebuchet MS" pitchFamily="34" charset="0"/>
                </a:rPr>
                <a:t> </a:t>
              </a:r>
              <a:r>
                <a:rPr lang="en-US" sz="1600" b="0" baseline="0" dirty="0">
                  <a:solidFill>
                    <a:schemeClr val="bg1">
                      <a:lumMod val="75000"/>
                    </a:schemeClr>
                  </a:solidFill>
                  <a:latin typeface="Trebuchet MS" pitchFamily="34" charset="0"/>
                </a:rPr>
                <a:t>See if your company’s logo is available on our free poster templates page.</a:t>
              </a:r>
            </a:p>
            <a:p>
              <a:pPr algn="l"/>
              <a:endParaRPr lang="en-US" sz="1600" b="0" baseline="0" dirty="0">
                <a:latin typeface="Trebuchet MS" pitchFamily="34" charset="0"/>
              </a:endParaRPr>
            </a:p>
            <a:p>
              <a:pPr algn="ctr"/>
              <a:r>
                <a:rPr lang="en-US" sz="2000" b="1" baseline="0" dirty="0">
                  <a:solidFill>
                    <a:srgbClr val="FFC000"/>
                  </a:solidFill>
                  <a:latin typeface="Trebuchet MS" pitchFamily="34" charset="0"/>
                </a:rPr>
                <a:t>Photographs / Graphics</a:t>
              </a:r>
            </a:p>
            <a:p>
              <a:pPr algn="l" defTabSz="977900"/>
              <a:r>
                <a:rPr lang="en-US" sz="16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600" b="0" spc="0" baseline="0" dirty="0">
                  <a:solidFill>
                    <a:schemeClr val="bg1">
                      <a:lumMod val="75000"/>
                    </a:schemeClr>
                  </a:solidFill>
                  <a:latin typeface="Trebuchet MS" pitchFamily="34" charset="0"/>
                </a:rPr>
                <a:t>disproportionally.</a:t>
              </a:r>
            </a:p>
            <a:p>
              <a:pPr algn="l" defTabSz="977900"/>
              <a:endParaRPr lang="en-US" sz="1600" b="0" baseline="0" dirty="0">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endParaRPr lang="en-US" sz="1800" b="1" baseline="0" dirty="0">
                <a:solidFill>
                  <a:srgbClr val="FFC000"/>
                </a:solidFill>
                <a:latin typeface="Trebuchet MS" pitchFamily="34" charset="0"/>
              </a:endParaRPr>
            </a:p>
            <a:p>
              <a:pPr algn="ctr"/>
              <a:r>
                <a:rPr lang="en-US" sz="2000" b="1" baseline="0" dirty="0">
                  <a:solidFill>
                    <a:srgbClr val="FFC000"/>
                  </a:solidFill>
                  <a:latin typeface="Trebuchet MS" pitchFamily="34" charset="0"/>
                </a:rPr>
                <a:t>Image Quality Check</a:t>
              </a:r>
            </a:p>
            <a:p>
              <a:pPr lvl="0" algn="l" defTabSz="977900"/>
              <a:r>
                <a:rPr lang="en-US" sz="1600" b="0" baseline="0" dirty="0">
                  <a:solidFill>
                    <a:schemeClr val="bg1">
                      <a:lumMod val="75000"/>
                    </a:schemeClr>
                  </a:solidFill>
                  <a:latin typeface="Trebuchet MS" pitchFamily="34" charset="0"/>
                </a:rPr>
                <a:t>Zoom in and look at your images at 100% magnification. If they look good they will print well. </a:t>
              </a:r>
              <a:endParaRPr lang="en-US" sz="1800" b="0" dirty="0">
                <a:latin typeface="Trebuchet MS" pitchFamily="34" charset="0"/>
              </a:endParaRPr>
            </a:p>
          </p:txBody>
        </p:sp>
        <p:cxnSp>
          <p:nvCxnSpPr>
            <p:cNvPr id="44" name="Straight Connector 43"/>
            <p:cNvCxnSpPr/>
            <p:nvPr userDrawn="1"/>
          </p:nvCxnSpPr>
          <p:spPr>
            <a:xfrm>
              <a:off x="-11220550" y="6610711"/>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userDrawn="1"/>
          </p:nvPicPr>
          <p:blipFill>
            <a:blip r:embed="rId3"/>
            <a:stretch>
              <a:fillRect/>
            </a:stretch>
          </p:blipFill>
          <p:spPr>
            <a:xfrm>
              <a:off x="-10852997" y="8198113"/>
              <a:ext cx="1597665" cy="1001614"/>
            </a:xfrm>
            <a:prstGeom prst="rect">
              <a:avLst/>
            </a:prstGeom>
          </p:spPr>
        </p:pic>
        <p:pic>
          <p:nvPicPr>
            <p:cNvPr id="46" name="Picture 45"/>
            <p:cNvPicPr>
              <a:picLocks noChangeAspect="1"/>
            </p:cNvPicPr>
            <p:nvPr userDrawn="1"/>
          </p:nvPicPr>
          <p:blipFill>
            <a:blip r:embed="rId4"/>
            <a:stretch>
              <a:fillRect/>
            </a:stretch>
          </p:blipFill>
          <p:spPr>
            <a:xfrm>
              <a:off x="-10801330" y="12785855"/>
              <a:ext cx="9986807" cy="877998"/>
            </a:xfrm>
            <a:prstGeom prst="rect">
              <a:avLst/>
            </a:prstGeom>
          </p:spPr>
        </p:pic>
        <p:grpSp>
          <p:nvGrpSpPr>
            <p:cNvPr id="47" name="Group 46"/>
            <p:cNvGrpSpPr/>
            <p:nvPr userDrawn="1"/>
          </p:nvGrpSpPr>
          <p:grpSpPr>
            <a:xfrm>
              <a:off x="-9918368" y="19973444"/>
              <a:ext cx="7631078" cy="1987426"/>
              <a:chOff x="-4550327" y="11384063"/>
              <a:chExt cx="3516822" cy="1095728"/>
            </a:xfrm>
          </p:grpSpPr>
          <p:grpSp>
            <p:nvGrpSpPr>
              <p:cNvPr id="53" name="Group 52"/>
              <p:cNvGrpSpPr/>
              <p:nvPr userDrawn="1"/>
            </p:nvGrpSpPr>
            <p:grpSpPr>
              <a:xfrm>
                <a:off x="-2817357" y="11384115"/>
                <a:ext cx="624373" cy="894738"/>
                <a:chOff x="-4000962" y="11580582"/>
                <a:chExt cx="779266" cy="1282149"/>
              </a:xfrm>
            </p:grpSpPr>
            <p:pic>
              <p:nvPicPr>
                <p:cNvPr id="59" name="Picture 58"/>
                <p:cNvPicPr>
                  <a:picLocks noChangeAspect="1"/>
                </p:cNvPicPr>
                <p:nvPr userDrawn="1"/>
              </p:nvPicPr>
              <p:blipFill>
                <a:blip r:embed="rId5"/>
                <a:stretch>
                  <a:fillRect/>
                </a:stretch>
              </p:blipFill>
              <p:spPr>
                <a:xfrm>
                  <a:off x="-3990424" y="11580582"/>
                  <a:ext cx="768728" cy="1090753"/>
                </a:xfrm>
                <a:prstGeom prst="rect">
                  <a:avLst/>
                </a:prstGeom>
              </p:spPr>
            </p:pic>
            <p:sp>
              <p:nvSpPr>
                <p:cNvPr id="60" name="TextBox 56"/>
                <p:cNvSpPr txBox="1"/>
                <p:nvPr userDrawn="1"/>
              </p:nvSpPr>
              <p:spPr>
                <a:xfrm>
                  <a:off x="-4000962" y="12619572"/>
                  <a:ext cx="779263" cy="243159"/>
                </a:xfrm>
                <a:prstGeom prst="rect">
                  <a:avLst/>
                </a:prstGeom>
                <a:solidFill>
                  <a:schemeClr val="accent1"/>
                </a:solidFill>
                <a:ln>
                  <a:noFill/>
                </a:ln>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b="1" dirty="0">
                      <a:solidFill>
                        <a:schemeClr val="tx1"/>
                      </a:solidFill>
                    </a:rPr>
                    <a:t>ORIGINAL</a:t>
                  </a:r>
                </a:p>
              </p:txBody>
            </p:sp>
          </p:grpSp>
          <p:grpSp>
            <p:nvGrpSpPr>
              <p:cNvPr id="54" name="Group 53"/>
              <p:cNvGrpSpPr/>
              <p:nvPr userDrawn="1"/>
            </p:nvGrpSpPr>
            <p:grpSpPr>
              <a:xfrm>
                <a:off x="-2067022" y="11384063"/>
                <a:ext cx="1033517" cy="907666"/>
                <a:chOff x="-2968273" y="11644275"/>
                <a:chExt cx="1420279" cy="1247336"/>
              </a:xfrm>
            </p:grpSpPr>
            <p:pic>
              <p:nvPicPr>
                <p:cNvPr id="57" name="Picture 56"/>
                <p:cNvPicPr>
                  <a:picLocks noChangeAspect="1"/>
                </p:cNvPicPr>
                <p:nvPr userDrawn="1"/>
              </p:nvPicPr>
              <p:blipFill>
                <a:blip r:embed="rId5"/>
                <a:stretch>
                  <a:fillRect/>
                </a:stretch>
              </p:blipFill>
              <p:spPr>
                <a:xfrm>
                  <a:off x="-2968273" y="11644275"/>
                  <a:ext cx="1420279" cy="1029695"/>
                </a:xfrm>
                <a:prstGeom prst="rect">
                  <a:avLst/>
                </a:prstGeom>
              </p:spPr>
            </p:pic>
            <p:sp>
              <p:nvSpPr>
                <p:cNvPr id="58" name="TextBox 54"/>
                <p:cNvSpPr txBox="1"/>
                <p:nvPr userDrawn="1"/>
              </p:nvSpPr>
              <p:spPr>
                <a:xfrm>
                  <a:off x="-2965527" y="12619557"/>
                  <a:ext cx="1417533" cy="272054"/>
                </a:xfrm>
                <a:prstGeom prst="rect">
                  <a:avLst/>
                </a:prstGeom>
                <a:solidFill>
                  <a:srgbClr val="FF0000"/>
                </a:solid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b="1" dirty="0">
                      <a:solidFill>
                        <a:schemeClr val="bg1"/>
                      </a:solidFill>
                    </a:rPr>
                    <a:t>DISTORTED</a:t>
                  </a:r>
                  <a:endParaRPr lang="en-US" sz="700" b="1" dirty="0">
                    <a:solidFill>
                      <a:schemeClr val="bg1"/>
                    </a:solidFill>
                  </a:endParaRPr>
                </a:p>
              </p:txBody>
            </p:sp>
          </p:grpSp>
          <p:pic>
            <p:nvPicPr>
              <p:cNvPr id="55" name="Picture 54"/>
              <p:cNvPicPr>
                <a:picLocks noChangeAspect="1"/>
              </p:cNvPicPr>
              <p:nvPr userDrawn="1"/>
            </p:nvPicPr>
            <p:blipFill>
              <a:blip r:embed="rId6"/>
              <a:stretch>
                <a:fillRect/>
              </a:stretch>
            </p:blipFill>
            <p:spPr>
              <a:xfrm>
                <a:off x="-4550327" y="11384088"/>
                <a:ext cx="1098742" cy="847761"/>
              </a:xfrm>
              <a:prstGeom prst="rect">
                <a:avLst/>
              </a:prstGeom>
            </p:spPr>
          </p:pic>
          <p:sp>
            <p:nvSpPr>
              <p:cNvPr id="56" name="TextBox 52"/>
              <p:cNvSpPr txBox="1"/>
              <p:nvPr userDrawn="1"/>
            </p:nvSpPr>
            <p:spPr>
              <a:xfrm>
                <a:off x="-4505756" y="12281823"/>
                <a:ext cx="1035685" cy="197968"/>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400" dirty="0">
                    <a:solidFill>
                      <a:schemeClr val="bg1"/>
                    </a:solidFill>
                  </a:rPr>
                  <a:t>Corner</a:t>
                </a:r>
                <a:r>
                  <a:rPr lang="en-US" sz="1400" baseline="0" dirty="0">
                    <a:solidFill>
                      <a:schemeClr val="bg1"/>
                    </a:solidFill>
                  </a:rPr>
                  <a:t> handles</a:t>
                </a:r>
                <a:endParaRPr lang="en-US" sz="1400" dirty="0">
                  <a:solidFill>
                    <a:schemeClr val="bg1"/>
                  </a:solidFill>
                </a:endParaRPr>
              </a:p>
            </p:txBody>
          </p:sp>
        </p:grpSp>
        <p:grpSp>
          <p:nvGrpSpPr>
            <p:cNvPr id="48" name="Group 47"/>
            <p:cNvGrpSpPr/>
            <p:nvPr userDrawn="1"/>
          </p:nvGrpSpPr>
          <p:grpSpPr>
            <a:xfrm>
              <a:off x="-9816361" y="23859606"/>
              <a:ext cx="7832477" cy="2027099"/>
              <a:chOff x="-4525041" y="13501739"/>
              <a:chExt cx="3609638" cy="1117602"/>
            </a:xfrm>
          </p:grpSpPr>
          <p:pic>
            <p:nvPicPr>
              <p:cNvPr id="49" name="Picture 48"/>
              <p:cNvPicPr/>
              <p:nvPr userDrawn="1"/>
            </p:nvPicPr>
            <p:blipFill>
              <a:blip r:embed="rId7"/>
              <a:stretch>
                <a:fillRect/>
              </a:stretch>
            </p:blipFill>
            <p:spPr>
              <a:xfrm>
                <a:off x="-4276681" y="13651779"/>
                <a:ext cx="1512652" cy="772700"/>
              </a:xfrm>
              <a:prstGeom prst="rect">
                <a:avLst/>
              </a:prstGeom>
            </p:spPr>
          </p:pic>
          <p:pic>
            <p:nvPicPr>
              <p:cNvPr id="50" name="Picture 49"/>
              <p:cNvPicPr/>
              <p:nvPr userDrawn="1"/>
            </p:nvPicPr>
            <p:blipFill>
              <a:blip r:embed="rId8"/>
              <a:stretch>
                <a:fillRect/>
              </a:stretch>
            </p:blipFill>
            <p:spPr>
              <a:xfrm>
                <a:off x="-2693844" y="13651779"/>
                <a:ext cx="1512652" cy="772700"/>
              </a:xfrm>
              <a:prstGeom prst="rect">
                <a:avLst/>
              </a:prstGeom>
            </p:spPr>
          </p:pic>
          <p:sp>
            <p:nvSpPr>
              <p:cNvPr id="51" name="TextBox 47"/>
              <p:cNvSpPr txBox="1"/>
              <p:nvPr userDrawn="1"/>
            </p:nvSpPr>
            <p:spPr>
              <a:xfrm rot="16200000">
                <a:off x="-5018832" y="13995530"/>
                <a:ext cx="1117601" cy="130020"/>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100" dirty="0">
                    <a:solidFill>
                      <a:srgbClr val="92D050"/>
                    </a:solidFill>
                  </a:rPr>
                  <a:t>Good</a:t>
                </a:r>
                <a:r>
                  <a:rPr lang="en-US" sz="1100" baseline="0" dirty="0">
                    <a:solidFill>
                      <a:srgbClr val="92D050"/>
                    </a:solidFill>
                  </a:rPr>
                  <a:t> </a:t>
                </a:r>
                <a:r>
                  <a:rPr lang="en-US" sz="1100" baseline="0" dirty="0">
                    <a:solidFill>
                      <a:schemeClr val="bg1"/>
                    </a:solidFill>
                  </a:rPr>
                  <a:t>printing quality</a:t>
                </a:r>
                <a:endParaRPr lang="en-US" sz="1100" dirty="0">
                  <a:solidFill>
                    <a:schemeClr val="bg1"/>
                  </a:solidFill>
                </a:endParaRPr>
              </a:p>
            </p:txBody>
          </p:sp>
          <p:sp>
            <p:nvSpPr>
              <p:cNvPr id="52" name="TextBox 48"/>
              <p:cNvSpPr txBox="1"/>
              <p:nvPr userDrawn="1"/>
            </p:nvSpPr>
            <p:spPr>
              <a:xfrm rot="16200000">
                <a:off x="-1545124" y="13989620"/>
                <a:ext cx="1117601" cy="141841"/>
              </a:xfrm>
              <a:prstGeom prst="rect">
                <a:avLst/>
              </a:prstGeom>
              <a:noFill/>
            </p:spPr>
            <p:txBody>
              <a:bodyPr wrap="squar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gn="ctr"/>
                <a:r>
                  <a:rPr lang="en-US" sz="1200" dirty="0">
                    <a:solidFill>
                      <a:srgbClr val="FF0000"/>
                    </a:solidFill>
                  </a:rPr>
                  <a:t>Bad </a:t>
                </a:r>
                <a:r>
                  <a:rPr lang="en-US" sz="1200" dirty="0">
                    <a:solidFill>
                      <a:schemeClr val="bg1"/>
                    </a:solidFill>
                  </a:rPr>
                  <a:t>printing quality</a:t>
                </a:r>
              </a:p>
            </p:txBody>
          </p:sp>
        </p:grpSp>
      </p:grpSp>
      <p:grpSp>
        <p:nvGrpSpPr>
          <p:cNvPr id="61" name="Group 60"/>
          <p:cNvGrpSpPr>
            <a:grpSpLocks noChangeAspect="1"/>
          </p:cNvGrpSpPr>
          <p:nvPr userDrawn="1"/>
        </p:nvGrpSpPr>
        <p:grpSpPr>
          <a:xfrm>
            <a:off x="44322323" y="11216"/>
            <a:ext cx="6632760" cy="21934383"/>
            <a:chOff x="36782324" y="0"/>
            <a:chExt cx="11062139" cy="27432000"/>
          </a:xfrm>
        </p:grpSpPr>
        <p:sp>
          <p:nvSpPr>
            <p:cNvPr id="62" name="Rectangle 61"/>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r>
                <a:rPr lang="en-US" sz="3200" b="1" spc="600" dirty="0">
                  <a:solidFill>
                    <a:schemeClr val="bg1"/>
                  </a:solidFill>
                  <a:latin typeface="Trebuchet MS" pitchFamily="34" charset="0"/>
                </a:rPr>
                <a:t>QUICK START (cont.)</a:t>
              </a:r>
            </a:p>
            <a:p>
              <a:pPr algn="ctr"/>
              <a:endParaRPr lang="en-US" sz="2800" b="1" baseline="0" dirty="0">
                <a:solidFill>
                  <a:schemeClr val="bg1"/>
                </a:solidFill>
                <a:latin typeface="Trebuchet MS" pitchFamily="34" charset="0"/>
              </a:endParaRPr>
            </a:p>
            <a:p>
              <a:pPr algn="ctr"/>
              <a:r>
                <a:rPr lang="en-US" sz="20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6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endParaRPr lang="en-US" sz="1600" b="0" baseline="0" dirty="0">
                <a:solidFill>
                  <a:schemeClr val="bg1">
                    <a:lumMod val="75000"/>
                  </a:schemeClr>
                </a:solidFill>
                <a:latin typeface="Trebuchet MS" pitchFamily="34" charset="0"/>
              </a:endParaRPr>
            </a:p>
            <a:p>
              <a:pPr marL="0" indent="0" algn="l" defTabSz="114300"/>
              <a:r>
                <a:rPr lang="en-US" sz="16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Text</a:t>
              </a:r>
            </a:p>
            <a:p>
              <a:pPr marL="1730375" lvl="2" indent="0" algn="l" defTabSz="114300"/>
              <a:r>
                <a:rPr lang="en-US" sz="16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600" b="0" baseline="0" dirty="0">
                  <a:solidFill>
                    <a:schemeClr val="bg1">
                      <a:lumMod val="75000"/>
                    </a:schemeClr>
                  </a:solidFill>
                  <a:latin typeface="Trebuchet MS" pitchFamily="34" charset="0"/>
                </a:rPr>
                <a:t> </a:t>
              </a:r>
              <a:r>
                <a:rPr kumimoji="0" lang="en-US" sz="20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600" b="0" baseline="0" dirty="0">
                <a:solidFill>
                  <a:schemeClr val="bg1">
                    <a:lumMod val="75000"/>
                  </a:schemeClr>
                </a:solidFill>
                <a:latin typeface="Trebuchet MS" pitchFamily="34" charset="0"/>
              </a:endParaRPr>
            </a:p>
            <a:p>
              <a:pPr marL="1518341" lvl="2" indent="0" algn="l" defTabSz="114300"/>
              <a:endParaRPr lang="en-US" sz="1600" b="0" baseline="0" dirty="0">
                <a:solidFill>
                  <a:schemeClr val="bg1">
                    <a:lumMod val="75000"/>
                  </a:schemeClr>
                </a:solidFill>
                <a:latin typeface="Trebuchet MS" pitchFamily="34" charset="0"/>
              </a:endParaRPr>
            </a:p>
            <a:p>
              <a:pPr algn="ctr"/>
              <a:r>
                <a:rPr lang="en-US" sz="2000" b="1" baseline="0" dirty="0">
                  <a:solidFill>
                    <a:srgbClr val="FFC000"/>
                  </a:solidFill>
                  <a:latin typeface="Trebuchet MS" pitchFamily="34" charset="0"/>
                </a:rPr>
                <a:t>How to add Tables</a:t>
              </a:r>
            </a:p>
            <a:p>
              <a:pPr marL="971550" lvl="1" indent="0" algn="l" defTabSz="114300"/>
              <a:r>
                <a:rPr lang="en-US" sz="1600" b="0" baseline="0" dirty="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6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6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lumMod val="75000"/>
                  </a:prstClr>
                </a:solidFill>
                <a:effectLst/>
                <a:uLnTx/>
                <a:uFillTx/>
                <a:latin typeface="Trebuchet MS" pitchFamily="34" charset="0"/>
              </a:endParaRPr>
            </a:p>
          </p:txBody>
        </p:sp>
        <p:pic>
          <p:nvPicPr>
            <p:cNvPr id="63" name="Picture 62"/>
            <p:cNvPicPr/>
            <p:nvPr userDrawn="1"/>
          </p:nvPicPr>
          <p:blipFill>
            <a:blip r:embed="rId9"/>
            <a:stretch>
              <a:fillRect/>
            </a:stretch>
          </p:blipFill>
          <p:spPr>
            <a:xfrm>
              <a:off x="39547455" y="3688889"/>
              <a:ext cx="5586150" cy="1716939"/>
            </a:xfrm>
            <a:prstGeom prst="rect">
              <a:avLst/>
            </a:prstGeom>
          </p:spPr>
        </p:pic>
        <p:pic>
          <p:nvPicPr>
            <p:cNvPr id="64" name="Picture 63"/>
            <p:cNvPicPr>
              <a:picLocks noChangeAspect="1"/>
            </p:cNvPicPr>
            <p:nvPr userDrawn="1"/>
          </p:nvPicPr>
          <p:blipFill>
            <a:blip r:embed="rId10"/>
            <a:stretch>
              <a:fillRect/>
            </a:stretch>
          </p:blipFill>
          <p:spPr>
            <a:xfrm>
              <a:off x="37163425" y="7987216"/>
              <a:ext cx="2969584" cy="1140240"/>
            </a:xfrm>
            <a:prstGeom prst="rect">
              <a:avLst/>
            </a:prstGeom>
            <a:ln>
              <a:noFill/>
            </a:ln>
          </p:spPr>
        </p:pic>
        <p:pic>
          <p:nvPicPr>
            <p:cNvPr id="65" name="Picture 64"/>
            <p:cNvPicPr/>
            <p:nvPr userDrawn="1"/>
          </p:nvPicPr>
          <p:blipFill>
            <a:blip r:embed="rId11"/>
            <a:stretch>
              <a:fillRect/>
            </a:stretch>
          </p:blipFill>
          <p:spPr>
            <a:xfrm>
              <a:off x="37458231" y="11709174"/>
              <a:ext cx="1482265" cy="825421"/>
            </a:xfrm>
            <a:prstGeom prst="rect">
              <a:avLst/>
            </a:prstGeom>
          </p:spPr>
        </p:pic>
        <p:grpSp>
          <p:nvGrpSpPr>
            <p:cNvPr id="66" name="Group 65"/>
            <p:cNvGrpSpPr/>
            <p:nvPr userDrawn="1"/>
          </p:nvGrpSpPr>
          <p:grpSpPr>
            <a:xfrm>
              <a:off x="37163426" y="23152348"/>
              <a:ext cx="10354213" cy="1115850"/>
              <a:chOff x="31687960" y="29635357"/>
              <a:chExt cx="9771399" cy="1155811"/>
            </a:xfrm>
          </p:grpSpPr>
          <p:sp>
            <p:nvSpPr>
              <p:cNvPr id="97" name="Rounded Rectangle 96"/>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821436" rtl="0" eaLnBrk="1" latinLnBrk="0" hangingPunct="1">
                  <a:defRPr sz="5600" kern="1200">
                    <a:solidFill>
                      <a:schemeClr val="lt1"/>
                    </a:solidFill>
                    <a:latin typeface="+mn-lt"/>
                    <a:ea typeface="+mn-ea"/>
                    <a:cs typeface="+mn-cs"/>
                  </a:defRPr>
                </a:lvl1pPr>
                <a:lvl2pPr marL="1410719" algn="l" defTabSz="2821436" rtl="0" eaLnBrk="1" latinLnBrk="0" hangingPunct="1">
                  <a:defRPr sz="5600" kern="1200">
                    <a:solidFill>
                      <a:schemeClr val="lt1"/>
                    </a:solidFill>
                    <a:latin typeface="+mn-lt"/>
                    <a:ea typeface="+mn-ea"/>
                    <a:cs typeface="+mn-cs"/>
                  </a:defRPr>
                </a:lvl2pPr>
                <a:lvl3pPr marL="2821436" algn="l" defTabSz="2821436" rtl="0" eaLnBrk="1" latinLnBrk="0" hangingPunct="1">
                  <a:defRPr sz="5600" kern="1200">
                    <a:solidFill>
                      <a:schemeClr val="lt1"/>
                    </a:solidFill>
                    <a:latin typeface="+mn-lt"/>
                    <a:ea typeface="+mn-ea"/>
                    <a:cs typeface="+mn-cs"/>
                  </a:defRPr>
                </a:lvl3pPr>
                <a:lvl4pPr marL="4232155" algn="l" defTabSz="2821436" rtl="0" eaLnBrk="1" latinLnBrk="0" hangingPunct="1">
                  <a:defRPr sz="5600" kern="1200">
                    <a:solidFill>
                      <a:schemeClr val="lt1"/>
                    </a:solidFill>
                    <a:latin typeface="+mn-lt"/>
                    <a:ea typeface="+mn-ea"/>
                    <a:cs typeface="+mn-cs"/>
                  </a:defRPr>
                </a:lvl4pPr>
                <a:lvl5pPr marL="5642872" algn="l" defTabSz="2821436" rtl="0" eaLnBrk="1" latinLnBrk="0" hangingPunct="1">
                  <a:defRPr sz="5600" kern="1200">
                    <a:solidFill>
                      <a:schemeClr val="lt1"/>
                    </a:solidFill>
                    <a:latin typeface="+mn-lt"/>
                    <a:ea typeface="+mn-ea"/>
                    <a:cs typeface="+mn-cs"/>
                  </a:defRPr>
                </a:lvl5pPr>
                <a:lvl6pPr marL="7053590" algn="l" defTabSz="2821436" rtl="0" eaLnBrk="1" latinLnBrk="0" hangingPunct="1">
                  <a:defRPr sz="5600" kern="1200">
                    <a:solidFill>
                      <a:schemeClr val="lt1"/>
                    </a:solidFill>
                    <a:latin typeface="+mn-lt"/>
                    <a:ea typeface="+mn-ea"/>
                    <a:cs typeface="+mn-cs"/>
                  </a:defRPr>
                </a:lvl6pPr>
                <a:lvl7pPr marL="8464309" algn="l" defTabSz="2821436" rtl="0" eaLnBrk="1" latinLnBrk="0" hangingPunct="1">
                  <a:defRPr sz="5600" kern="1200">
                    <a:solidFill>
                      <a:schemeClr val="lt1"/>
                    </a:solidFill>
                    <a:latin typeface="+mn-lt"/>
                    <a:ea typeface="+mn-ea"/>
                    <a:cs typeface="+mn-cs"/>
                  </a:defRPr>
                </a:lvl7pPr>
                <a:lvl8pPr marL="9875027" algn="l" defTabSz="2821436" rtl="0" eaLnBrk="1" latinLnBrk="0" hangingPunct="1">
                  <a:defRPr sz="5600" kern="1200">
                    <a:solidFill>
                      <a:schemeClr val="lt1"/>
                    </a:solidFill>
                    <a:latin typeface="+mn-lt"/>
                    <a:ea typeface="+mn-ea"/>
                    <a:cs typeface="+mn-cs"/>
                  </a:defRPr>
                </a:lvl8pPr>
                <a:lvl9pPr marL="11285745" algn="l" defTabSz="2821436" rtl="0" eaLnBrk="1" latinLnBrk="0" hangingPunct="1">
                  <a:defRPr sz="5600" kern="1200">
                    <a:solidFill>
                      <a:schemeClr val="lt1"/>
                    </a:solidFill>
                    <a:latin typeface="+mn-lt"/>
                    <a:ea typeface="+mn-ea"/>
                    <a:cs typeface="+mn-cs"/>
                  </a:defRPr>
                </a:lvl9pPr>
              </a:lstStyle>
              <a:p>
                <a:pPr algn="ctr"/>
                <a:endParaRPr lang="en-US"/>
              </a:p>
            </p:txBody>
          </p:sp>
          <p:pic>
            <p:nvPicPr>
              <p:cNvPr id="98" name="Picture 97" descr="http://t2.gstatic.com/images?q=tbn:ANd9GcR4APHC6TT9w54M2zn_pvCiBxUNcspYPoVxirLRphBoJabfSvu7zw">
                <a:hlinkClick r:id="rId12"/>
              </p:cNvPr>
              <p:cNvPicPr>
                <a:picLocks noChangeAspect="1" noChangeArrowheads="1"/>
              </p:cNvPicPr>
              <p:nvPr userDrawn="1"/>
            </p:nvPicPr>
            <p:blipFill>
              <a:blip r:embed="rId13" cstate="print"/>
              <a:srcRect/>
              <a:stretch>
                <a:fillRect/>
              </a:stretch>
            </p:blipFill>
            <p:spPr bwMode="auto">
              <a:xfrm>
                <a:off x="31813900" y="29733687"/>
                <a:ext cx="914401" cy="914399"/>
              </a:xfrm>
              <a:prstGeom prst="rect">
                <a:avLst/>
              </a:prstGeom>
              <a:noFill/>
              <a:ln>
                <a:noFill/>
              </a:ln>
            </p:spPr>
          </p:pic>
          <p:sp>
            <p:nvSpPr>
              <p:cNvPr id="99" name="TextBox 66"/>
              <p:cNvSpPr txBox="1"/>
              <p:nvPr userDrawn="1"/>
            </p:nvSpPr>
            <p:spPr>
              <a:xfrm>
                <a:off x="32788169" y="29887288"/>
                <a:ext cx="8671190" cy="903880"/>
              </a:xfrm>
              <a:prstGeom prst="rect">
                <a:avLst/>
              </a:prstGeom>
              <a:noFill/>
              <a:ln>
                <a:noFill/>
              </a:ln>
            </p:spPr>
            <p:txBody>
              <a:bodyPr wrap="square"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r>
                  <a:rPr lang="en-US" sz="1400" dirty="0">
                    <a:solidFill>
                      <a:schemeClr val="tx2"/>
                    </a:solidFill>
                    <a:latin typeface="Trebuchet MS" pitchFamily="34" charset="0"/>
                  </a:rPr>
                  <a:t>Student</a:t>
                </a:r>
                <a:r>
                  <a:rPr lang="en-US" sz="1400" baseline="0" dirty="0">
                    <a:solidFill>
                      <a:schemeClr val="tx2"/>
                    </a:solidFill>
                    <a:latin typeface="Trebuchet MS" pitchFamily="34" charset="0"/>
                  </a:rPr>
                  <a:t> discounts are available on our </a:t>
                </a:r>
                <a:r>
                  <a:rPr lang="en-US" sz="1400" baseline="0" dirty="0" err="1">
                    <a:solidFill>
                      <a:schemeClr val="tx2"/>
                    </a:solidFill>
                    <a:latin typeface="Trebuchet MS" pitchFamily="34" charset="0"/>
                  </a:rPr>
                  <a:t>Facebook</a:t>
                </a:r>
                <a:r>
                  <a:rPr lang="en-US" sz="1400" baseline="0" dirty="0">
                    <a:solidFill>
                      <a:schemeClr val="tx2"/>
                    </a:solidFill>
                    <a:latin typeface="Trebuchet MS" pitchFamily="34" charset="0"/>
                  </a:rPr>
                  <a:t> page.</a:t>
                </a:r>
                <a:br>
                  <a:rPr lang="en-US" sz="1400" baseline="0" dirty="0">
                    <a:solidFill>
                      <a:schemeClr val="tx2"/>
                    </a:solidFill>
                    <a:latin typeface="Trebuchet MS" pitchFamily="34" charset="0"/>
                  </a:rPr>
                </a:br>
                <a:r>
                  <a:rPr lang="en-US" sz="1400" baseline="0" dirty="0">
                    <a:solidFill>
                      <a:schemeClr val="tx2"/>
                    </a:solidFill>
                    <a:latin typeface="Trebuchet MS" pitchFamily="34" charset="0"/>
                  </a:rPr>
                  <a:t>Go to </a:t>
                </a:r>
                <a:r>
                  <a:rPr lang="en-US" sz="1400" u="sng" baseline="0" dirty="0">
                    <a:solidFill>
                      <a:schemeClr val="tx2"/>
                    </a:solidFill>
                    <a:latin typeface="Trebuchet MS" pitchFamily="34" charset="0"/>
                  </a:rPr>
                  <a:t>PosterPresentations.com</a:t>
                </a:r>
                <a:r>
                  <a:rPr lang="en-US" sz="1400" baseline="0" dirty="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69" name="TextBox 63"/>
          <p:cNvSpPr txBox="1"/>
          <p:nvPr userDrawn="1"/>
        </p:nvSpPr>
        <p:spPr>
          <a:xfrm>
            <a:off x="44588980" y="19861528"/>
            <a:ext cx="2443939" cy="861774"/>
          </a:xfrm>
          <a:prstGeom prst="rect">
            <a:avLst/>
          </a:prstGeom>
          <a:noFill/>
        </p:spPr>
        <p:txBody>
          <a:bodyPr wrap="none" lIns="0" tIns="0" rIns="0" bIns="0" rtlCol="0">
            <a:spAutoFit/>
          </a:bodyPr>
          <a:ls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a:lstStyle>
          <a:p>
            <a:pPr>
              <a:lnSpc>
                <a:spcPct val="100000"/>
              </a:lnSpc>
            </a:pPr>
            <a:r>
              <a:rPr lang="en-US" sz="1400" dirty="0">
                <a:solidFill>
                  <a:schemeClr val="bg1"/>
                </a:solidFill>
                <a:latin typeface="Calibri" panose="020F0502020204030204" pitchFamily="34" charset="0"/>
              </a:rPr>
              <a:t>© 2015</a:t>
            </a:r>
            <a:r>
              <a:rPr lang="en-US" sz="1400" baseline="0" dirty="0">
                <a:solidFill>
                  <a:schemeClr val="bg1"/>
                </a:solidFill>
                <a:latin typeface="Calibri" panose="020F0502020204030204" pitchFamily="34" charset="0"/>
              </a:rPr>
              <a:t> </a:t>
            </a:r>
            <a:r>
              <a:rPr lang="en-US" sz="1400" dirty="0">
                <a:solidFill>
                  <a:schemeClr val="bg1"/>
                </a:solidFill>
                <a:latin typeface="Calibri" panose="020F0502020204030204" pitchFamily="34" charset="0"/>
              </a:rPr>
              <a:t>PosterPresentations.com</a:t>
            </a:r>
          </a:p>
          <a:p>
            <a:pPr marL="173038" indent="0">
              <a:lnSpc>
                <a:spcPct val="100000"/>
              </a:lnSpc>
            </a:pPr>
            <a:r>
              <a:rPr lang="en-US" sz="1400" dirty="0">
                <a:solidFill>
                  <a:schemeClr val="bg1"/>
                </a:solidFill>
                <a:latin typeface="Calibri" panose="020F0502020204030204" pitchFamily="34" charset="0"/>
              </a:rPr>
              <a:t>2117 Fourth Street ,</a:t>
            </a:r>
            <a:r>
              <a:rPr lang="en-US" sz="1400" baseline="0" dirty="0">
                <a:solidFill>
                  <a:schemeClr val="bg1"/>
                </a:solidFill>
                <a:latin typeface="Calibri" panose="020F0502020204030204" pitchFamily="34" charset="0"/>
              </a:rPr>
              <a:t> Unit C        </a:t>
            </a:r>
          </a:p>
          <a:p>
            <a:pPr marL="173038" indent="0">
              <a:lnSpc>
                <a:spcPct val="100000"/>
              </a:lnSpc>
            </a:pPr>
            <a:r>
              <a:rPr lang="en-US" sz="1400" baseline="0" dirty="0">
                <a:solidFill>
                  <a:schemeClr val="bg1"/>
                </a:solidFill>
                <a:latin typeface="Calibri" panose="020F0502020204030204" pitchFamily="34" charset="0"/>
              </a:rPr>
              <a:t>Berkeley CA 94710</a:t>
            </a:r>
            <a:br>
              <a:rPr lang="en-US" sz="1400" baseline="0" dirty="0">
                <a:solidFill>
                  <a:schemeClr val="bg1"/>
                </a:solidFill>
                <a:latin typeface="Calibri" panose="020F0502020204030204" pitchFamily="34" charset="0"/>
              </a:rPr>
            </a:br>
            <a:r>
              <a:rPr lang="en-US" sz="1400" b="1" baseline="0" dirty="0">
                <a:solidFill>
                  <a:srgbClr val="FFFF00"/>
                </a:solidFill>
                <a:latin typeface="Calibri" panose="020F0502020204030204" pitchFamily="34" charset="0"/>
              </a:rPr>
              <a:t>posterpresenter@gmail.com</a:t>
            </a:r>
            <a:endParaRPr lang="en-US" sz="1400" b="1" dirty="0">
              <a:solidFill>
                <a:srgbClr val="FFFF00"/>
              </a:solidFill>
              <a:latin typeface="Calibri" panose="020F0502020204030204" pitchFamily="34" charset="0"/>
            </a:endParaRPr>
          </a:p>
        </p:txBody>
      </p:sp>
      <p:sp>
        <p:nvSpPr>
          <p:cNvPr id="70" name="Text Box 14"/>
          <p:cNvSpPr txBox="1">
            <a:spLocks noChangeArrowheads="1"/>
          </p:cNvSpPr>
          <p:nvPr userDrawn="1"/>
        </p:nvSpPr>
        <p:spPr bwMode="auto">
          <a:xfrm>
            <a:off x="819153" y="21488400"/>
            <a:ext cx="2514600" cy="288262"/>
          </a:xfrm>
          <a:prstGeom prst="rect">
            <a:avLst/>
          </a:prstGeom>
          <a:noFill/>
          <a:ln w="9525">
            <a:noFill/>
            <a:miter lim="800000"/>
            <a:headEnd/>
            <a:tailEnd/>
          </a:ln>
          <a:effectLst/>
        </p:spPr>
        <p:txBody>
          <a:bodyPr lIns="78225" tIns="39105" rIns="78225" bIns="39105">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761915" rtl="0" eaLnBrk="1" latinLnBrk="0" hangingPunct="1">
        <a:spcBef>
          <a:spcPct val="0"/>
        </a:spcBef>
        <a:buNone/>
        <a:defRPr sz="7500" kern="1200">
          <a:solidFill>
            <a:schemeClr val="bg1"/>
          </a:solidFill>
          <a:latin typeface="Trebuchet MS" pitchFamily="34" charset="0"/>
          <a:ea typeface="+mj-ea"/>
          <a:cs typeface="+mj-cs"/>
        </a:defRPr>
      </a:lvl1pPr>
    </p:titleStyle>
    <p:bodyStyle>
      <a:lvl1pPr marL="1410719" indent="-1410719" algn="l" defTabSz="3761915" rtl="0" eaLnBrk="1" latinLnBrk="0" hangingPunct="1">
        <a:spcBef>
          <a:spcPct val="20000"/>
        </a:spcBef>
        <a:buFont typeface="Arial" pitchFamily="34" charset="0"/>
        <a:buChar char="•"/>
        <a:defRPr sz="13200" kern="1200">
          <a:solidFill>
            <a:schemeClr val="tx1"/>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p:bodyStyle>
    <p:otherStyle>
      <a:defPPr>
        <a:defRPr lang="en-US"/>
      </a:defPPr>
      <a:lvl1pPr marL="0" algn="l" defTabSz="3761915" rtl="0" eaLnBrk="1" latinLnBrk="0" hangingPunct="1">
        <a:defRPr sz="7400" kern="1200">
          <a:solidFill>
            <a:schemeClr val="tx1"/>
          </a:solidFill>
          <a:latin typeface="+mn-lt"/>
          <a:ea typeface="+mn-ea"/>
          <a:cs typeface="+mn-cs"/>
        </a:defRPr>
      </a:lvl1pPr>
      <a:lvl2pPr marL="1880958" algn="l" defTabSz="3761915" rtl="0" eaLnBrk="1" latinLnBrk="0" hangingPunct="1">
        <a:defRPr sz="7400" kern="1200">
          <a:solidFill>
            <a:schemeClr val="tx1"/>
          </a:solidFill>
          <a:latin typeface="+mn-lt"/>
          <a:ea typeface="+mn-ea"/>
          <a:cs typeface="+mn-cs"/>
        </a:defRPr>
      </a:lvl2pPr>
      <a:lvl3pPr marL="3761915" algn="l" defTabSz="3761915" rtl="0" eaLnBrk="1" latinLnBrk="0" hangingPunct="1">
        <a:defRPr sz="7400" kern="1200">
          <a:solidFill>
            <a:schemeClr val="tx1"/>
          </a:solidFill>
          <a:latin typeface="+mn-lt"/>
          <a:ea typeface="+mn-ea"/>
          <a:cs typeface="+mn-cs"/>
        </a:defRPr>
      </a:lvl3pPr>
      <a:lvl4pPr marL="5642873" algn="l" defTabSz="3761915" rtl="0" eaLnBrk="1" latinLnBrk="0" hangingPunct="1">
        <a:defRPr sz="7400" kern="1200">
          <a:solidFill>
            <a:schemeClr val="tx1"/>
          </a:solidFill>
          <a:latin typeface="+mn-lt"/>
          <a:ea typeface="+mn-ea"/>
          <a:cs typeface="+mn-cs"/>
        </a:defRPr>
      </a:lvl4pPr>
      <a:lvl5pPr marL="7523829" algn="l" defTabSz="3761915" rtl="0" eaLnBrk="1" latinLnBrk="0" hangingPunct="1">
        <a:defRPr sz="7400" kern="1200">
          <a:solidFill>
            <a:schemeClr val="tx1"/>
          </a:solidFill>
          <a:latin typeface="+mn-lt"/>
          <a:ea typeface="+mn-ea"/>
          <a:cs typeface="+mn-cs"/>
        </a:defRPr>
      </a:lvl5pPr>
      <a:lvl6pPr marL="9404787" algn="l" defTabSz="3761915" rtl="0" eaLnBrk="1" latinLnBrk="0" hangingPunct="1">
        <a:defRPr sz="7400" kern="1200">
          <a:solidFill>
            <a:schemeClr val="tx1"/>
          </a:solidFill>
          <a:latin typeface="+mn-lt"/>
          <a:ea typeface="+mn-ea"/>
          <a:cs typeface="+mn-cs"/>
        </a:defRPr>
      </a:lvl6pPr>
      <a:lvl7pPr marL="11285745" algn="l" defTabSz="3761915" rtl="0" eaLnBrk="1" latinLnBrk="0" hangingPunct="1">
        <a:defRPr sz="7400" kern="1200">
          <a:solidFill>
            <a:schemeClr val="tx1"/>
          </a:solidFill>
          <a:latin typeface="+mn-lt"/>
          <a:ea typeface="+mn-ea"/>
          <a:cs typeface="+mn-cs"/>
        </a:defRPr>
      </a:lvl7pPr>
      <a:lvl8pPr marL="13166702" algn="l" defTabSz="3761915" rtl="0" eaLnBrk="1" latinLnBrk="0" hangingPunct="1">
        <a:defRPr sz="7400" kern="1200">
          <a:solidFill>
            <a:schemeClr val="tx1"/>
          </a:solidFill>
          <a:latin typeface="+mn-lt"/>
          <a:ea typeface="+mn-ea"/>
          <a:cs typeface="+mn-cs"/>
        </a:defRPr>
      </a:lvl8pPr>
      <a:lvl9pPr marL="15047660" algn="l" defTabSz="3761915"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jp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hyperlink" Target="mailto:rangamani.akshay@jhu.edu" TargetMode="External"/><Relationship Id="rId15" Type="http://schemas.openxmlformats.org/officeDocument/2006/relationships/image" Target="../media/image21.jpg"/><Relationship Id="rId10" Type="http://schemas.openxmlformats.org/officeDocument/2006/relationships/image" Target="../media/image16.emf"/><Relationship Id="rId4" Type="http://schemas.openxmlformats.org/officeDocument/2006/relationships/hyperlink" Target="mailto:anair8@jhu.edu" TargetMode="External"/><Relationship Id="rId9" Type="http://schemas.openxmlformats.org/officeDocument/2006/relationships/image" Target="../media/image15.png"/><Relationship Id="rId1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ell phone&#10;&#10;Description automatically generated">
            <a:extLst>
              <a:ext uri="{FF2B5EF4-FFF2-40B4-BE49-F238E27FC236}">
                <a16:creationId xmlns:a16="http://schemas.microsoft.com/office/drawing/2014/main" id="{CCE2A115-92B5-41A2-A686-1B3929DF8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156" y="4210447"/>
            <a:ext cx="17754941" cy="7576157"/>
          </a:xfrm>
          <a:prstGeom prst="rect">
            <a:avLst/>
          </a:prstGeom>
        </p:spPr>
      </p:pic>
      <p:sp>
        <p:nvSpPr>
          <p:cNvPr id="167" name="Text Placeholder 166"/>
          <p:cNvSpPr>
            <a:spLocks noGrp="1"/>
          </p:cNvSpPr>
          <p:nvPr>
            <p:ph type="body" sz="quarter" idx="10"/>
          </p:nvPr>
        </p:nvSpPr>
        <p:spPr>
          <a:xfrm>
            <a:off x="448228" y="10123903"/>
            <a:ext cx="8290965" cy="3631763"/>
          </a:xfrm>
        </p:spPr>
        <p:txBody>
          <a:bodyPr/>
          <a:lstStyle/>
          <a:p>
            <a:r>
              <a:rPr lang="en-US" sz="3200" dirty="0">
                <a:latin typeface="+mn-lt"/>
              </a:rPr>
              <a:t>Pixel-wise Coded Exposure (PCE) Imaging [1] is a technique used to sense and record video sequences under power and sensor size constraints. The PCE measurements are close to partially observed frames, which we study in this work through the classification and object detection tasks.</a:t>
            </a:r>
          </a:p>
        </p:txBody>
      </p:sp>
      <p:sp>
        <p:nvSpPr>
          <p:cNvPr id="168" name="Text Placeholder 167"/>
          <p:cNvSpPr>
            <a:spLocks noGrp="1"/>
          </p:cNvSpPr>
          <p:nvPr>
            <p:ph type="body" sz="quarter" idx="11"/>
          </p:nvPr>
        </p:nvSpPr>
        <p:spPr>
          <a:xfrm>
            <a:off x="438087" y="3332603"/>
            <a:ext cx="8290965" cy="896942"/>
          </a:xfrm>
        </p:spPr>
        <p:txBody>
          <a:bodyPr/>
          <a:lstStyle/>
          <a:p>
            <a:r>
              <a:rPr lang="en-US" sz="4800" dirty="0"/>
              <a:t>Introduction</a:t>
            </a:r>
          </a:p>
        </p:txBody>
      </p:sp>
      <p:sp>
        <p:nvSpPr>
          <p:cNvPr id="171" name="Text Placeholder 170"/>
          <p:cNvSpPr>
            <a:spLocks noGrp="1"/>
          </p:cNvSpPr>
          <p:nvPr>
            <p:ph type="body" sz="quarter" idx="20"/>
          </p:nvPr>
        </p:nvSpPr>
        <p:spPr>
          <a:xfrm>
            <a:off x="16244059" y="3327563"/>
            <a:ext cx="12431214" cy="1783339"/>
          </a:xfrm>
        </p:spPr>
        <p:txBody>
          <a:bodyPr/>
          <a:lstStyle/>
          <a:p>
            <a:r>
              <a:rPr lang="en-US" sz="4800" dirty="0"/>
              <a:t>Neural Network Pipeline</a:t>
            </a:r>
          </a:p>
          <a:p>
            <a:endParaRPr lang="en-US" sz="4800" dirty="0"/>
          </a:p>
        </p:txBody>
      </p:sp>
      <p:sp>
        <p:nvSpPr>
          <p:cNvPr id="172" name="Text Placeholder 171"/>
          <p:cNvSpPr>
            <a:spLocks noGrp="1"/>
          </p:cNvSpPr>
          <p:nvPr>
            <p:ph type="body" sz="quarter" idx="21"/>
          </p:nvPr>
        </p:nvSpPr>
        <p:spPr>
          <a:xfrm>
            <a:off x="511452" y="4100716"/>
            <a:ext cx="8217600" cy="4616648"/>
          </a:xfrm>
        </p:spPr>
        <p:txBody>
          <a:bodyPr/>
          <a:lstStyle/>
          <a:p>
            <a:pPr algn="just"/>
            <a:r>
              <a:rPr lang="en-US" sz="3200" dirty="0">
                <a:latin typeface="Calibri (body)"/>
              </a:rPr>
              <a:t>We propose a framework to extract information from visual data with an unknown fraction of  pixels missing using CNNs, without performing reconstruction or re-training the neural network </a:t>
            </a:r>
            <a:r>
              <a:rPr lang="en-US" sz="3200" dirty="0" err="1">
                <a:latin typeface="Calibri (body)"/>
              </a:rPr>
              <a:t>fon</a:t>
            </a:r>
            <a:r>
              <a:rPr lang="en-US" sz="3200" dirty="0">
                <a:latin typeface="Calibri (body)"/>
              </a:rPr>
              <a:t> every possible partial observation ratio. We prove that by training a neural network on a few observation ratios, it generalizes to unseen observation ratios for both classification and object detection tasks.</a:t>
            </a:r>
          </a:p>
        </p:txBody>
      </p:sp>
      <p:sp>
        <p:nvSpPr>
          <p:cNvPr id="173" name="Text Placeholder 172"/>
          <p:cNvSpPr>
            <a:spLocks noGrp="1"/>
          </p:cNvSpPr>
          <p:nvPr>
            <p:ph type="body" sz="quarter" idx="22"/>
          </p:nvPr>
        </p:nvSpPr>
        <p:spPr>
          <a:xfrm>
            <a:off x="438086" y="9200795"/>
            <a:ext cx="8290965" cy="896942"/>
          </a:xfrm>
        </p:spPr>
        <p:txBody>
          <a:bodyPr/>
          <a:lstStyle/>
          <a:p>
            <a:r>
              <a:rPr lang="en-US" sz="4800" dirty="0"/>
              <a:t>Motivation</a:t>
            </a:r>
          </a:p>
        </p:txBody>
      </p:sp>
      <p:sp>
        <p:nvSpPr>
          <p:cNvPr id="256" name="Text Placeholder 255"/>
          <p:cNvSpPr>
            <a:spLocks noGrp="1"/>
          </p:cNvSpPr>
          <p:nvPr>
            <p:ph type="body" sz="quarter" idx="24"/>
          </p:nvPr>
        </p:nvSpPr>
        <p:spPr>
          <a:xfrm>
            <a:off x="21968224" y="12141643"/>
            <a:ext cx="12789189" cy="963988"/>
          </a:xfrm>
        </p:spPr>
        <p:txBody>
          <a:bodyPr/>
          <a:lstStyle/>
          <a:p>
            <a:r>
              <a:rPr lang="en-US" sz="4800" dirty="0"/>
              <a:t>Results</a:t>
            </a:r>
          </a:p>
        </p:txBody>
      </p:sp>
      <p:sp>
        <p:nvSpPr>
          <p:cNvPr id="257" name="Text Placeholder 256"/>
          <p:cNvSpPr>
            <a:spLocks noGrp="1"/>
          </p:cNvSpPr>
          <p:nvPr>
            <p:ph type="body" sz="quarter" idx="25"/>
          </p:nvPr>
        </p:nvSpPr>
        <p:spPr>
          <a:xfrm>
            <a:off x="35217404" y="6954490"/>
            <a:ext cx="8272463" cy="896942"/>
          </a:xfrm>
        </p:spPr>
        <p:txBody>
          <a:bodyPr/>
          <a:lstStyle/>
          <a:p>
            <a:r>
              <a:rPr lang="en-US" sz="4800" dirty="0"/>
              <a:t>Conclusions</a:t>
            </a:r>
          </a:p>
        </p:txBody>
      </p:sp>
      <p:sp>
        <p:nvSpPr>
          <p:cNvPr id="258" name="Text Placeholder 257"/>
          <p:cNvSpPr>
            <a:spLocks noGrp="1"/>
          </p:cNvSpPr>
          <p:nvPr>
            <p:ph type="body" sz="quarter" idx="26"/>
          </p:nvPr>
        </p:nvSpPr>
        <p:spPr>
          <a:xfrm>
            <a:off x="35217403" y="7796809"/>
            <a:ext cx="8272463" cy="3434786"/>
          </a:xfrm>
        </p:spPr>
        <p:txBody>
          <a:bodyPr/>
          <a:lstStyle/>
          <a:p>
            <a:pPr marL="457200" lvl="0" indent="-457200">
              <a:buFont typeface="Arial" panose="020B0604020202020204" pitchFamily="34" charset="0"/>
              <a:buChar char="•"/>
            </a:pPr>
            <a:r>
              <a:rPr lang="en-US" sz="3200" dirty="0">
                <a:latin typeface="+mn-lt"/>
              </a:rPr>
              <a:t>Benefits of our approach:</a:t>
            </a:r>
          </a:p>
          <a:p>
            <a:pPr lvl="1"/>
            <a:r>
              <a:rPr lang="en-US" sz="3200" dirty="0">
                <a:solidFill>
                  <a:schemeClr val="accent5">
                    <a:lumMod val="50000"/>
                  </a:schemeClr>
                </a:solidFill>
                <a:latin typeface="+mn-lt"/>
                <a:cs typeface="Times New Roman" panose="02020603050405020304" pitchFamily="18" charset="0"/>
              </a:rPr>
              <a:t>Faster than reconstruct-then-classify</a:t>
            </a:r>
          </a:p>
          <a:p>
            <a:pPr lvl="1"/>
            <a:r>
              <a:rPr lang="en-US" sz="3200" dirty="0">
                <a:solidFill>
                  <a:schemeClr val="accent5">
                    <a:lumMod val="50000"/>
                  </a:schemeClr>
                </a:solidFill>
                <a:latin typeface="+mn-lt"/>
                <a:cs typeface="Times New Roman" panose="02020603050405020304" pitchFamily="18" charset="0"/>
              </a:rPr>
              <a:t>Higher accuracies for challenging partial observation ratios (0.2 and 0.1).</a:t>
            </a:r>
          </a:p>
          <a:p>
            <a:pPr lvl="1"/>
            <a:r>
              <a:rPr lang="en-US" sz="3200" dirty="0">
                <a:solidFill>
                  <a:schemeClr val="accent5">
                    <a:lumMod val="50000"/>
                  </a:schemeClr>
                </a:solidFill>
                <a:latin typeface="+mn-lt"/>
                <a:cs typeface="Times New Roman" panose="02020603050405020304" pitchFamily="18" charset="0"/>
              </a:rPr>
              <a:t>Generalizes to arbitrary unseen observation ratios.</a:t>
            </a:r>
          </a:p>
        </p:txBody>
      </p:sp>
      <p:sp>
        <p:nvSpPr>
          <p:cNvPr id="259" name="Text Placeholder 258"/>
          <p:cNvSpPr>
            <a:spLocks noGrp="1"/>
          </p:cNvSpPr>
          <p:nvPr>
            <p:ph type="body" sz="quarter" idx="27"/>
          </p:nvPr>
        </p:nvSpPr>
        <p:spPr>
          <a:xfrm>
            <a:off x="35207261" y="11244361"/>
            <a:ext cx="8272463" cy="896942"/>
          </a:xfrm>
        </p:spPr>
        <p:txBody>
          <a:bodyPr/>
          <a:lstStyle/>
          <a:p>
            <a:r>
              <a:rPr lang="en-US" sz="4800" dirty="0"/>
              <a:t>References</a:t>
            </a:r>
          </a:p>
        </p:txBody>
      </p:sp>
      <p:sp>
        <p:nvSpPr>
          <p:cNvPr id="260" name="Text Placeholder 259"/>
          <p:cNvSpPr>
            <a:spLocks noGrp="1"/>
          </p:cNvSpPr>
          <p:nvPr>
            <p:ph type="body" sz="quarter" idx="28"/>
          </p:nvPr>
        </p:nvSpPr>
        <p:spPr>
          <a:xfrm>
            <a:off x="35217403" y="12096699"/>
            <a:ext cx="8272462" cy="5909310"/>
          </a:xfrm>
        </p:spPr>
        <p:txBody>
          <a:bodyPr/>
          <a:lstStyle/>
          <a:p>
            <a:r>
              <a:rPr lang="en-US" sz="3000" dirty="0">
                <a:latin typeface="+mn-lt"/>
              </a:rPr>
              <a:t>[1] Zhang, J., </a:t>
            </a:r>
            <a:r>
              <a:rPr lang="en-US" sz="3000" dirty="0" err="1">
                <a:latin typeface="+mn-lt"/>
              </a:rPr>
              <a:t>Xiong</a:t>
            </a:r>
            <a:r>
              <a:rPr lang="en-US" sz="3000" dirty="0">
                <a:latin typeface="+mn-lt"/>
              </a:rPr>
              <a:t>, T., Tran, T., Chin, S., &amp; Etienne-Cummings, R. (2016). Compact all-CMOS spatiotemporal compressive sensing video camera with pixel-wise coded exposure. Optics express, 24(8), 9013-9024.</a:t>
            </a:r>
          </a:p>
          <a:p>
            <a:r>
              <a:rPr lang="en-US" sz="3000" dirty="0">
                <a:latin typeface="+mn-lt"/>
              </a:rPr>
              <a:t>[2] Karen </a:t>
            </a:r>
            <a:r>
              <a:rPr lang="en-US" sz="3000" dirty="0" err="1">
                <a:latin typeface="+mn-lt"/>
              </a:rPr>
              <a:t>Simonyan</a:t>
            </a:r>
            <a:r>
              <a:rPr lang="en-US" sz="3000" dirty="0">
                <a:latin typeface="+mn-lt"/>
              </a:rPr>
              <a:t> and Andrew Zisserman, “Very deep convolutional networks for large-scale image recognition,” arXiv:1409.1556, 2014.</a:t>
            </a:r>
          </a:p>
          <a:p>
            <a:r>
              <a:rPr lang="en-US" sz="3000" dirty="0">
                <a:latin typeface="+mn-lt"/>
              </a:rPr>
              <a:t>[3] </a:t>
            </a:r>
            <a:r>
              <a:rPr lang="en-US" sz="3000" dirty="0" err="1">
                <a:latin typeface="+mn-lt"/>
              </a:rPr>
              <a:t>Shaoqing</a:t>
            </a:r>
            <a:r>
              <a:rPr lang="en-US" sz="3000" dirty="0">
                <a:latin typeface="+mn-lt"/>
              </a:rPr>
              <a:t> Ren et al., “Faster R-CNN: Towards real-time object detection with region proposal networks,” in Advances in Neural Information Processing Systems, 2015</a:t>
            </a:r>
          </a:p>
        </p:txBody>
      </p:sp>
      <p:sp>
        <p:nvSpPr>
          <p:cNvPr id="261" name="Text Placeholder 260"/>
          <p:cNvSpPr>
            <a:spLocks noGrp="1"/>
          </p:cNvSpPr>
          <p:nvPr>
            <p:ph type="body" sz="quarter" idx="29"/>
          </p:nvPr>
        </p:nvSpPr>
        <p:spPr>
          <a:xfrm>
            <a:off x="35170511" y="18169294"/>
            <a:ext cx="8272462" cy="819998"/>
          </a:xfrm>
        </p:spPr>
        <p:txBody>
          <a:bodyPr/>
          <a:lstStyle/>
          <a:p>
            <a:r>
              <a:rPr lang="en-US" sz="4300" dirty="0"/>
              <a:t>CONTACT &amp; ACKNOWLEDGEMENTS</a:t>
            </a:r>
          </a:p>
        </p:txBody>
      </p:sp>
      <p:sp>
        <p:nvSpPr>
          <p:cNvPr id="262" name="Text Placeholder 261"/>
          <p:cNvSpPr>
            <a:spLocks noGrp="1"/>
          </p:cNvSpPr>
          <p:nvPr>
            <p:ph type="body" sz="quarter" idx="30"/>
          </p:nvPr>
        </p:nvSpPr>
        <p:spPr>
          <a:xfrm>
            <a:off x="35147251" y="19117470"/>
            <a:ext cx="8295722" cy="1945148"/>
          </a:xfrm>
        </p:spPr>
        <p:txBody>
          <a:bodyPr/>
          <a:lstStyle/>
          <a:p>
            <a:r>
              <a:rPr lang="en-US" sz="2600" b="1" dirty="0">
                <a:latin typeface="Calibri (body)"/>
              </a:rPr>
              <a:t>Contact author</a:t>
            </a:r>
            <a:r>
              <a:rPr lang="en-US" sz="2600" dirty="0">
                <a:latin typeface="Calibri (body)"/>
              </a:rPr>
              <a:t> – Arun </a:t>
            </a:r>
            <a:r>
              <a:rPr lang="en-US" sz="2600" dirty="0" err="1">
                <a:latin typeface="Calibri (body)"/>
              </a:rPr>
              <a:t>Asokan</a:t>
            </a:r>
            <a:r>
              <a:rPr lang="en-US" sz="2600" dirty="0">
                <a:latin typeface="Calibri (body)"/>
              </a:rPr>
              <a:t> Nair &amp; </a:t>
            </a:r>
            <a:r>
              <a:rPr lang="en-US" sz="2600" dirty="0" err="1">
                <a:latin typeface="Calibri (body)"/>
              </a:rPr>
              <a:t>Akshay</a:t>
            </a:r>
            <a:r>
              <a:rPr lang="en-US" sz="2600" dirty="0">
                <a:latin typeface="Calibri (body)"/>
              </a:rPr>
              <a:t> </a:t>
            </a:r>
            <a:r>
              <a:rPr lang="en-US" sz="2600" dirty="0" err="1">
                <a:latin typeface="Calibri (body)"/>
              </a:rPr>
              <a:t>Rangamani</a:t>
            </a:r>
            <a:endParaRPr lang="en-US" sz="2600" dirty="0">
              <a:latin typeface="Calibri (body)"/>
            </a:endParaRPr>
          </a:p>
          <a:p>
            <a:r>
              <a:rPr lang="en-US" sz="2600" b="1" dirty="0">
                <a:latin typeface="Calibri (body)"/>
              </a:rPr>
              <a:t>E-mail</a:t>
            </a:r>
            <a:r>
              <a:rPr lang="en-US" sz="2600" dirty="0">
                <a:latin typeface="Calibri (body)"/>
              </a:rPr>
              <a:t> – </a:t>
            </a:r>
            <a:r>
              <a:rPr lang="en-US" sz="2600" dirty="0">
                <a:latin typeface="Calibri (body)"/>
                <a:hlinkClick r:id="rId4"/>
              </a:rPr>
              <a:t>anair8@jhu.edu</a:t>
            </a:r>
            <a:r>
              <a:rPr lang="en-US" sz="2600" dirty="0">
                <a:latin typeface="Calibri (body)"/>
              </a:rPr>
              <a:t>, </a:t>
            </a:r>
            <a:r>
              <a:rPr lang="en-US" sz="2600" dirty="0">
                <a:latin typeface="Calibri (body)"/>
                <a:hlinkClick r:id="rId5"/>
              </a:rPr>
              <a:t>rangamani.akshay@jhu.edu</a:t>
            </a:r>
            <a:r>
              <a:rPr lang="en-US" sz="2600" dirty="0">
                <a:latin typeface="Calibri (body)"/>
              </a:rPr>
              <a:t> </a:t>
            </a:r>
          </a:p>
          <a:p>
            <a:r>
              <a:rPr lang="en-US" sz="2600" dirty="0">
                <a:latin typeface="Calibri (body)"/>
              </a:rPr>
              <a:t>This work is partially supported by the </a:t>
            </a:r>
            <a:r>
              <a:rPr lang="en-US" sz="2600" b="1" dirty="0">
                <a:latin typeface="Calibri (body)"/>
              </a:rPr>
              <a:t>National Science Foundation (NSF)</a:t>
            </a:r>
            <a:r>
              <a:rPr lang="en-US" sz="2600" dirty="0">
                <a:latin typeface="Calibri (body)"/>
              </a:rPr>
              <a:t> under Grant CCF-1422995.</a:t>
            </a:r>
          </a:p>
        </p:txBody>
      </p:sp>
      <p:sp>
        <p:nvSpPr>
          <p:cNvPr id="300" name="Text Placeholder 299"/>
          <p:cNvSpPr>
            <a:spLocks noGrp="1"/>
          </p:cNvSpPr>
          <p:nvPr>
            <p:ph type="body" sz="quarter" idx="161"/>
          </p:nvPr>
        </p:nvSpPr>
        <p:spPr>
          <a:xfrm>
            <a:off x="2549677" y="1024558"/>
            <a:ext cx="33440914" cy="963989"/>
          </a:xfrm>
        </p:spPr>
        <p:txBody>
          <a:bodyPr>
            <a:normAutofit/>
          </a:bodyPr>
          <a:lstStyle/>
          <a:p>
            <a:r>
              <a:rPr lang="en-US" dirty="0"/>
              <a:t>Arun </a:t>
            </a:r>
            <a:r>
              <a:rPr lang="en-US" dirty="0" err="1"/>
              <a:t>Asokan</a:t>
            </a:r>
            <a:r>
              <a:rPr lang="en-US" dirty="0"/>
              <a:t> Nair</a:t>
            </a:r>
            <a:r>
              <a:rPr lang="en-US" baseline="30000" dirty="0"/>
              <a:t>*</a:t>
            </a:r>
            <a:r>
              <a:rPr lang="en-US" dirty="0"/>
              <a:t>, </a:t>
            </a:r>
            <a:r>
              <a:rPr lang="en-US" dirty="0" err="1"/>
              <a:t>Luoluo</a:t>
            </a:r>
            <a:r>
              <a:rPr lang="en-US" dirty="0"/>
              <a:t> Liu</a:t>
            </a:r>
            <a:r>
              <a:rPr lang="en-US" baseline="30000" dirty="0"/>
              <a:t>*</a:t>
            </a:r>
            <a:r>
              <a:rPr lang="en-US" dirty="0"/>
              <a:t>, </a:t>
            </a:r>
            <a:r>
              <a:rPr lang="en-US" dirty="0" err="1"/>
              <a:t>Akshay</a:t>
            </a:r>
            <a:r>
              <a:rPr lang="en-US" dirty="0"/>
              <a:t> </a:t>
            </a:r>
            <a:r>
              <a:rPr lang="en-US" dirty="0" err="1"/>
              <a:t>Rangamani</a:t>
            </a:r>
            <a:r>
              <a:rPr lang="en-US" baseline="30000" dirty="0"/>
              <a:t>*</a:t>
            </a:r>
            <a:r>
              <a:rPr lang="en-US" dirty="0"/>
              <a:t>, Peter Chin</a:t>
            </a:r>
            <a:r>
              <a:rPr lang="en-US" baseline="30000" dirty="0"/>
              <a:t>*^</a:t>
            </a:r>
            <a:r>
              <a:rPr lang="en-US" dirty="0"/>
              <a:t>, </a:t>
            </a:r>
            <a:r>
              <a:rPr lang="en-US" dirty="0" err="1"/>
              <a:t>Muyinatu</a:t>
            </a:r>
            <a:r>
              <a:rPr lang="en-US" dirty="0"/>
              <a:t> A. </a:t>
            </a:r>
            <a:r>
              <a:rPr lang="en-US" dirty="0" err="1"/>
              <a:t>Lediju</a:t>
            </a:r>
            <a:r>
              <a:rPr lang="en-US" dirty="0"/>
              <a:t> Bell</a:t>
            </a:r>
            <a:r>
              <a:rPr lang="en-US" baseline="30000" dirty="0"/>
              <a:t> *+#</a:t>
            </a:r>
            <a:r>
              <a:rPr lang="en-US" dirty="0"/>
              <a:t>, Trac D. Tran</a:t>
            </a:r>
            <a:r>
              <a:rPr lang="en-US" baseline="30000" dirty="0"/>
              <a:t>*</a:t>
            </a:r>
          </a:p>
        </p:txBody>
      </p:sp>
      <p:sp>
        <p:nvSpPr>
          <p:cNvPr id="301" name="Text Placeholder 300"/>
          <p:cNvSpPr>
            <a:spLocks noGrp="1"/>
          </p:cNvSpPr>
          <p:nvPr>
            <p:ph type="body" sz="quarter" idx="195"/>
          </p:nvPr>
        </p:nvSpPr>
        <p:spPr>
          <a:xfrm>
            <a:off x="2549677" y="1785346"/>
            <a:ext cx="33440914" cy="1652444"/>
          </a:xfrm>
        </p:spPr>
        <p:txBody>
          <a:bodyPr>
            <a:normAutofit/>
          </a:bodyPr>
          <a:lstStyle/>
          <a:p>
            <a:r>
              <a:rPr lang="en-US" sz="4000" baseline="30000" dirty="0"/>
              <a:t>*</a:t>
            </a:r>
            <a:r>
              <a:rPr lang="en-US" sz="4000" dirty="0"/>
              <a:t>Department of Electrical and Computer Engineering, </a:t>
            </a:r>
            <a:r>
              <a:rPr lang="en-US" sz="4000" baseline="30000" dirty="0"/>
              <a:t>+</a:t>
            </a:r>
            <a:r>
              <a:rPr lang="en-US" sz="4000" dirty="0"/>
              <a:t>Department of Computer Science, </a:t>
            </a:r>
            <a:r>
              <a:rPr lang="en-US" sz="4000" baseline="30000" dirty="0"/>
              <a:t>#</a:t>
            </a:r>
            <a:r>
              <a:rPr lang="en-US" sz="4000" dirty="0"/>
              <a:t>Department of Biomedical Engineering - Johns Hopkins University</a:t>
            </a:r>
          </a:p>
          <a:p>
            <a:r>
              <a:rPr lang="en-US" sz="4000" baseline="30000" dirty="0"/>
              <a:t>^</a:t>
            </a:r>
            <a:r>
              <a:rPr lang="en-US" sz="4000" dirty="0"/>
              <a:t>Department of Computer Science - Boston University</a:t>
            </a:r>
          </a:p>
          <a:p>
            <a:endParaRPr lang="en-US" sz="4000" dirty="0"/>
          </a:p>
        </p:txBody>
      </p:sp>
      <p:sp>
        <p:nvSpPr>
          <p:cNvPr id="302" name="Text Placeholder 301"/>
          <p:cNvSpPr>
            <a:spLocks noGrp="1"/>
          </p:cNvSpPr>
          <p:nvPr>
            <p:ph type="body" sz="quarter" idx="196"/>
          </p:nvPr>
        </p:nvSpPr>
        <p:spPr>
          <a:xfrm>
            <a:off x="338667" y="-158536"/>
            <a:ext cx="37287200" cy="984688"/>
          </a:xfrm>
        </p:spPr>
        <p:txBody>
          <a:bodyPr>
            <a:noAutofit/>
          </a:bodyPr>
          <a:lstStyle/>
          <a:p>
            <a:r>
              <a:rPr lang="en-US" sz="8000" dirty="0"/>
              <a:t>Reconstruction-free deep convolutional neural networks for partially observed images</a:t>
            </a:r>
          </a:p>
        </p:txBody>
      </p:sp>
      <p:pic>
        <p:nvPicPr>
          <p:cNvPr id="2" name="Picture 1">
            <a:extLst>
              <a:ext uri="{FF2B5EF4-FFF2-40B4-BE49-F238E27FC236}">
                <a16:creationId xmlns:a16="http://schemas.microsoft.com/office/drawing/2014/main" id="{75B73200-DC52-4D84-BC55-6EA3566D9FF4}"/>
              </a:ext>
            </a:extLst>
          </p:cNvPr>
          <p:cNvPicPr>
            <a:picLocks noChangeAspect="1"/>
          </p:cNvPicPr>
          <p:nvPr/>
        </p:nvPicPr>
        <p:blipFill rotWithShape="1">
          <a:blip r:embed="rId6"/>
          <a:srcRect t="21265" b="22437"/>
          <a:stretch/>
        </p:blipFill>
        <p:spPr>
          <a:xfrm>
            <a:off x="37400753" y="0"/>
            <a:ext cx="6490447" cy="3194229"/>
          </a:xfrm>
          <a:prstGeom prst="rect">
            <a:avLst/>
          </a:prstGeom>
        </p:spPr>
      </p:pic>
      <p:grpSp>
        <p:nvGrpSpPr>
          <p:cNvPr id="9" name="Group 8">
            <a:extLst>
              <a:ext uri="{FF2B5EF4-FFF2-40B4-BE49-F238E27FC236}">
                <a16:creationId xmlns:a16="http://schemas.microsoft.com/office/drawing/2014/main" id="{29916C1C-5375-014F-B3F2-135C6ABCAA2B}"/>
              </a:ext>
            </a:extLst>
          </p:cNvPr>
          <p:cNvGrpSpPr/>
          <p:nvPr/>
        </p:nvGrpSpPr>
        <p:grpSpPr>
          <a:xfrm>
            <a:off x="21968223" y="13105631"/>
            <a:ext cx="12789190" cy="4868856"/>
            <a:chOff x="21945599" y="13169685"/>
            <a:chExt cx="12811814" cy="4804802"/>
          </a:xfrm>
        </p:grpSpPr>
        <p:pic>
          <p:nvPicPr>
            <p:cNvPr id="15" name="Picture 14" descr="A close up of a map&#10;&#10;Description automatically generated">
              <a:extLst>
                <a:ext uri="{FF2B5EF4-FFF2-40B4-BE49-F238E27FC236}">
                  <a16:creationId xmlns:a16="http://schemas.microsoft.com/office/drawing/2014/main" id="{2CA158F9-3F49-4F7E-B251-6C54B571A5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45599" y="13172692"/>
              <a:ext cx="4251960" cy="4801795"/>
            </a:xfrm>
            <a:prstGeom prst="rect">
              <a:avLst/>
            </a:prstGeom>
          </p:spPr>
        </p:pic>
        <p:pic>
          <p:nvPicPr>
            <p:cNvPr id="19" name="Picture 18" descr="A close up of a map&#10;&#10;Description automatically generated">
              <a:extLst>
                <a:ext uri="{FF2B5EF4-FFF2-40B4-BE49-F238E27FC236}">
                  <a16:creationId xmlns:a16="http://schemas.microsoft.com/office/drawing/2014/main" id="{27850C76-53B9-4890-945E-1D8290F759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97559" y="13169685"/>
              <a:ext cx="4262101" cy="4801795"/>
            </a:xfrm>
            <a:prstGeom prst="rect">
              <a:avLst/>
            </a:prstGeom>
          </p:spPr>
        </p:pic>
        <p:pic>
          <p:nvPicPr>
            <p:cNvPr id="23" name="Picture 22" descr="A close up of a map&#10;&#10;Description automatically generated">
              <a:extLst>
                <a:ext uri="{FF2B5EF4-FFF2-40B4-BE49-F238E27FC236}">
                  <a16:creationId xmlns:a16="http://schemas.microsoft.com/office/drawing/2014/main" id="{02F2C775-A1E0-4346-BFD7-E5D4741C179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59660" y="13169685"/>
              <a:ext cx="4297753" cy="4801795"/>
            </a:xfrm>
            <a:prstGeom prst="rect">
              <a:avLst/>
            </a:prstGeom>
          </p:spPr>
        </p:pic>
      </p:grpSp>
      <p:sp>
        <p:nvSpPr>
          <p:cNvPr id="25" name="Rectangle 24">
            <a:extLst>
              <a:ext uri="{FF2B5EF4-FFF2-40B4-BE49-F238E27FC236}">
                <a16:creationId xmlns:a16="http://schemas.microsoft.com/office/drawing/2014/main" id="{C1A74A9B-C0FA-48C0-97E9-D0A4C41CF51D}"/>
              </a:ext>
            </a:extLst>
          </p:cNvPr>
          <p:cNvSpPr/>
          <p:nvPr/>
        </p:nvSpPr>
        <p:spPr>
          <a:xfrm>
            <a:off x="21945600" y="18200073"/>
            <a:ext cx="4699000" cy="954107"/>
          </a:xfrm>
          <a:prstGeom prst="rect">
            <a:avLst/>
          </a:prstGeom>
        </p:spPr>
        <p:txBody>
          <a:bodyPr wrap="square">
            <a:spAutoFit/>
          </a:bodyPr>
          <a:lstStyle/>
          <a:p>
            <a:pPr algn="ctr"/>
            <a:r>
              <a:rPr lang="en-US" sz="2800" b="1" dirty="0">
                <a:solidFill>
                  <a:schemeClr val="accent5">
                    <a:lumMod val="50000"/>
                  </a:schemeClr>
                </a:solidFill>
                <a:cs typeface="Times New Roman" panose="02020603050405020304" pitchFamily="18" charset="0"/>
              </a:rPr>
              <a:t>Fig.</a:t>
            </a:r>
            <a:r>
              <a:rPr lang="en-US" sz="2800" dirty="0">
                <a:solidFill>
                  <a:schemeClr val="accent5">
                    <a:lumMod val="50000"/>
                  </a:schemeClr>
                </a:solidFill>
                <a:cs typeface="Times New Roman" panose="02020603050405020304" pitchFamily="18" charset="0"/>
              </a:rPr>
              <a:t> Averaged classification accuracies</a:t>
            </a:r>
          </a:p>
        </p:txBody>
      </p:sp>
      <p:sp>
        <p:nvSpPr>
          <p:cNvPr id="59" name="Rectangle 58">
            <a:extLst>
              <a:ext uri="{FF2B5EF4-FFF2-40B4-BE49-F238E27FC236}">
                <a16:creationId xmlns:a16="http://schemas.microsoft.com/office/drawing/2014/main" id="{0EF60CFA-E180-47C8-8756-3FB8AEDC9D7A}"/>
              </a:ext>
            </a:extLst>
          </p:cNvPr>
          <p:cNvSpPr/>
          <p:nvPr/>
        </p:nvSpPr>
        <p:spPr>
          <a:xfrm>
            <a:off x="26273843" y="18071965"/>
            <a:ext cx="4699000" cy="523220"/>
          </a:xfrm>
          <a:prstGeom prst="rect">
            <a:avLst/>
          </a:prstGeom>
        </p:spPr>
        <p:txBody>
          <a:bodyPr wrap="square">
            <a:spAutoFit/>
          </a:bodyPr>
          <a:lstStyle/>
          <a:p>
            <a:pPr algn="ctr"/>
            <a:r>
              <a:rPr lang="en-US" sz="2800" b="1" dirty="0">
                <a:solidFill>
                  <a:schemeClr val="accent5">
                    <a:lumMod val="50000"/>
                  </a:schemeClr>
                </a:solidFill>
                <a:cs typeface="Times New Roman" panose="02020603050405020304" pitchFamily="18" charset="0"/>
              </a:rPr>
              <a:t>Fig.</a:t>
            </a:r>
            <a:r>
              <a:rPr lang="en-US" sz="2800" dirty="0">
                <a:solidFill>
                  <a:schemeClr val="accent5">
                    <a:lumMod val="50000"/>
                  </a:schemeClr>
                </a:solidFill>
                <a:cs typeface="Times New Roman" panose="02020603050405020304" pitchFamily="18" charset="0"/>
              </a:rPr>
              <a:t> Testing times</a:t>
            </a:r>
          </a:p>
        </p:txBody>
      </p:sp>
      <p:sp>
        <p:nvSpPr>
          <p:cNvPr id="61" name="Rectangle 60">
            <a:extLst>
              <a:ext uri="{FF2B5EF4-FFF2-40B4-BE49-F238E27FC236}">
                <a16:creationId xmlns:a16="http://schemas.microsoft.com/office/drawing/2014/main" id="{FEB80A51-C1A6-41FF-BA94-E18DB189DA44}"/>
              </a:ext>
            </a:extLst>
          </p:cNvPr>
          <p:cNvSpPr/>
          <p:nvPr/>
        </p:nvSpPr>
        <p:spPr>
          <a:xfrm>
            <a:off x="30692006" y="18155168"/>
            <a:ext cx="4198213" cy="954107"/>
          </a:xfrm>
          <a:prstGeom prst="rect">
            <a:avLst/>
          </a:prstGeom>
        </p:spPr>
        <p:txBody>
          <a:bodyPr wrap="square">
            <a:spAutoFit/>
          </a:bodyPr>
          <a:lstStyle/>
          <a:p>
            <a:pPr algn="ctr"/>
            <a:r>
              <a:rPr lang="en-US" sz="2800" b="1" dirty="0">
                <a:solidFill>
                  <a:schemeClr val="accent5">
                    <a:lumMod val="50000"/>
                  </a:schemeClr>
                </a:solidFill>
                <a:cs typeface="Times New Roman" panose="02020603050405020304" pitchFamily="18" charset="0"/>
              </a:rPr>
              <a:t>Fig.</a:t>
            </a:r>
            <a:r>
              <a:rPr lang="en-US" sz="2800" dirty="0">
                <a:solidFill>
                  <a:schemeClr val="accent5">
                    <a:lumMod val="50000"/>
                  </a:schemeClr>
                </a:solidFill>
                <a:cs typeface="Times New Roman" panose="02020603050405020304" pitchFamily="18" charset="0"/>
              </a:rPr>
              <a:t> Mean Average Precision(</a:t>
            </a:r>
            <a:r>
              <a:rPr lang="en-US" sz="2800" dirty="0" err="1">
                <a:solidFill>
                  <a:schemeClr val="accent5">
                    <a:lumMod val="50000"/>
                  </a:schemeClr>
                </a:solidFill>
                <a:cs typeface="Times New Roman" panose="02020603050405020304" pitchFamily="18" charset="0"/>
              </a:rPr>
              <a:t>mAP</a:t>
            </a:r>
            <a:r>
              <a:rPr lang="en-US" sz="2800" dirty="0">
                <a:solidFill>
                  <a:schemeClr val="accent5">
                    <a:lumMod val="50000"/>
                  </a:schemeClr>
                </a:solidFill>
                <a:cs typeface="Times New Roman" panose="02020603050405020304" pitchFamily="18" charset="0"/>
              </a:rPr>
              <a:t>)</a:t>
            </a:r>
          </a:p>
        </p:txBody>
      </p:sp>
      <p:pic>
        <p:nvPicPr>
          <p:cNvPr id="28" name="Picture 27">
            <a:extLst>
              <a:ext uri="{FF2B5EF4-FFF2-40B4-BE49-F238E27FC236}">
                <a16:creationId xmlns:a16="http://schemas.microsoft.com/office/drawing/2014/main" id="{A4C1922F-0FC0-4899-8A08-C536CC427200}"/>
              </a:ext>
            </a:extLst>
          </p:cNvPr>
          <p:cNvPicPr>
            <a:picLocks noChangeAspect="1"/>
          </p:cNvPicPr>
          <p:nvPr/>
        </p:nvPicPr>
        <p:blipFill>
          <a:blip r:embed="rId10"/>
          <a:stretch>
            <a:fillRect/>
          </a:stretch>
        </p:blipFill>
        <p:spPr>
          <a:xfrm>
            <a:off x="21968224" y="19014328"/>
            <a:ext cx="12789189" cy="1833152"/>
          </a:xfrm>
          <a:prstGeom prst="rect">
            <a:avLst/>
          </a:prstGeom>
        </p:spPr>
      </p:pic>
      <p:sp>
        <p:nvSpPr>
          <p:cNvPr id="65" name="Rectangle 64">
            <a:extLst>
              <a:ext uri="{FF2B5EF4-FFF2-40B4-BE49-F238E27FC236}">
                <a16:creationId xmlns:a16="http://schemas.microsoft.com/office/drawing/2014/main" id="{304A1976-C85D-4997-93EC-AEEC34490097}"/>
              </a:ext>
            </a:extLst>
          </p:cNvPr>
          <p:cNvSpPr/>
          <p:nvPr/>
        </p:nvSpPr>
        <p:spPr>
          <a:xfrm>
            <a:off x="22358060" y="20838098"/>
            <a:ext cx="11957152" cy="523220"/>
          </a:xfrm>
          <a:prstGeom prst="rect">
            <a:avLst/>
          </a:prstGeom>
        </p:spPr>
        <p:txBody>
          <a:bodyPr wrap="square">
            <a:spAutoFit/>
          </a:bodyPr>
          <a:lstStyle/>
          <a:p>
            <a:pPr algn="ctr"/>
            <a:r>
              <a:rPr lang="en-US" sz="2800" b="1" dirty="0">
                <a:solidFill>
                  <a:schemeClr val="accent5">
                    <a:lumMod val="50000"/>
                  </a:schemeClr>
                </a:solidFill>
                <a:cs typeface="Times New Roman" panose="02020603050405020304" pitchFamily="18" charset="0"/>
              </a:rPr>
              <a:t>Table: </a:t>
            </a:r>
            <a:r>
              <a:rPr lang="en-US" sz="2800" dirty="0">
                <a:solidFill>
                  <a:schemeClr val="accent5">
                    <a:lumMod val="50000"/>
                  </a:schemeClr>
                </a:solidFill>
                <a:cs typeface="Times New Roman" panose="02020603050405020304" pitchFamily="18" charset="0"/>
              </a:rPr>
              <a:t>Averaged classification accuracies with various partial observation ratios</a:t>
            </a:r>
          </a:p>
        </p:txBody>
      </p:sp>
      <p:sp>
        <p:nvSpPr>
          <p:cNvPr id="3" name="Rectangle 2">
            <a:extLst>
              <a:ext uri="{FF2B5EF4-FFF2-40B4-BE49-F238E27FC236}">
                <a16:creationId xmlns:a16="http://schemas.microsoft.com/office/drawing/2014/main" id="{91AC7C7F-7D49-44A0-B7C4-8BBD3431C896}"/>
              </a:ext>
            </a:extLst>
          </p:cNvPr>
          <p:cNvSpPr/>
          <p:nvPr/>
        </p:nvSpPr>
        <p:spPr>
          <a:xfrm>
            <a:off x="27464520" y="5245839"/>
            <a:ext cx="7244076" cy="6001643"/>
          </a:xfrm>
          <a:prstGeom prst="rect">
            <a:avLst/>
          </a:prstGeom>
        </p:spPr>
        <p:txBody>
          <a:bodyPr wrap="square">
            <a:spAutoFit/>
          </a:bodyPr>
          <a:lstStyle/>
          <a:p>
            <a:r>
              <a:rPr lang="en-US" sz="3200" b="1" dirty="0">
                <a:solidFill>
                  <a:schemeClr val="accent5">
                    <a:lumMod val="50000"/>
                  </a:schemeClr>
                </a:solidFill>
                <a:cs typeface="Times New Roman" panose="02020603050405020304" pitchFamily="18" charset="0"/>
              </a:rPr>
              <a:t>Fig.</a:t>
            </a:r>
            <a:r>
              <a:rPr lang="en-US" sz="3200" dirty="0">
                <a:solidFill>
                  <a:schemeClr val="accent5">
                    <a:lumMod val="50000"/>
                  </a:schemeClr>
                </a:solidFill>
                <a:cs typeface="Times New Roman" panose="02020603050405020304" pitchFamily="18" charset="0"/>
              </a:rPr>
              <a:t> Image classification on partially observed images. During training, we input fully sampled images and images with missing pixel ratios of 0.5, 0.25, 0.125 to a VGG-16[2] network. The test data to the network has observation ratios randomly generated between 0 and 1.</a:t>
            </a:r>
          </a:p>
          <a:p>
            <a:endParaRPr lang="en-US" sz="3200" dirty="0">
              <a:solidFill>
                <a:schemeClr val="accent5">
                  <a:lumMod val="50000"/>
                </a:schemeClr>
              </a:solidFill>
              <a:cs typeface="Times New Roman" panose="02020603050405020304" pitchFamily="18" charset="0"/>
            </a:endParaRPr>
          </a:p>
          <a:p>
            <a:r>
              <a:rPr lang="en-US" sz="3200" dirty="0">
                <a:solidFill>
                  <a:schemeClr val="accent5">
                    <a:lumMod val="50000"/>
                  </a:schemeClr>
                </a:solidFill>
                <a:cs typeface="Times New Roman" panose="02020603050405020304" pitchFamily="18" charset="0"/>
              </a:rPr>
              <a:t>Networks were trained using SGD with momentum=0.9, learning rate=0.1, learning rate decay=10</a:t>
            </a:r>
            <a:r>
              <a:rPr lang="en-US" sz="3200" baseline="30000" dirty="0">
                <a:solidFill>
                  <a:schemeClr val="accent5">
                    <a:lumMod val="50000"/>
                  </a:schemeClr>
                </a:solidFill>
                <a:cs typeface="Times New Roman" panose="02020603050405020304" pitchFamily="18" charset="0"/>
              </a:rPr>
              <a:t>-6</a:t>
            </a:r>
            <a:r>
              <a:rPr lang="en-US" sz="3200" dirty="0">
                <a:solidFill>
                  <a:schemeClr val="accent5">
                    <a:lumMod val="50000"/>
                  </a:schemeClr>
                </a:solidFill>
                <a:cs typeface="Times New Roman" panose="02020603050405020304" pitchFamily="18" charset="0"/>
              </a:rPr>
              <a:t> and batch size=128 for 250 epochs</a:t>
            </a:r>
          </a:p>
        </p:txBody>
      </p:sp>
      <p:pic>
        <p:nvPicPr>
          <p:cNvPr id="4" name="Picture 3">
            <a:extLst>
              <a:ext uri="{FF2B5EF4-FFF2-40B4-BE49-F238E27FC236}">
                <a16:creationId xmlns:a16="http://schemas.microsoft.com/office/drawing/2014/main" id="{9507F944-64F2-2C4F-82F9-EED6FFE59933}"/>
              </a:ext>
            </a:extLst>
          </p:cNvPr>
          <p:cNvPicPr>
            <a:picLocks noChangeAspect="1"/>
          </p:cNvPicPr>
          <p:nvPr/>
        </p:nvPicPr>
        <p:blipFill>
          <a:blip r:embed="rId11"/>
          <a:stretch>
            <a:fillRect/>
          </a:stretch>
        </p:blipFill>
        <p:spPr>
          <a:xfrm>
            <a:off x="2204873" y="14000619"/>
            <a:ext cx="4052546" cy="3324287"/>
          </a:xfrm>
          <a:prstGeom prst="rect">
            <a:avLst/>
          </a:prstGeom>
        </p:spPr>
      </p:pic>
      <p:grpSp>
        <p:nvGrpSpPr>
          <p:cNvPr id="31" name="Group 30">
            <a:extLst>
              <a:ext uri="{FF2B5EF4-FFF2-40B4-BE49-F238E27FC236}">
                <a16:creationId xmlns:a16="http://schemas.microsoft.com/office/drawing/2014/main" id="{6FEEDD24-82B0-AD45-971D-3916215C1F70}"/>
              </a:ext>
            </a:extLst>
          </p:cNvPr>
          <p:cNvGrpSpPr/>
          <p:nvPr/>
        </p:nvGrpSpPr>
        <p:grpSpPr>
          <a:xfrm>
            <a:off x="2128912" y="17708564"/>
            <a:ext cx="4052546" cy="3324287"/>
            <a:chOff x="2895600" y="895350"/>
            <a:chExt cx="6400800" cy="5067300"/>
          </a:xfrm>
        </p:grpSpPr>
        <p:pic>
          <p:nvPicPr>
            <p:cNvPr id="32" name="Picture 31">
              <a:extLst>
                <a:ext uri="{FF2B5EF4-FFF2-40B4-BE49-F238E27FC236}">
                  <a16:creationId xmlns:a16="http://schemas.microsoft.com/office/drawing/2014/main" id="{EE3E6ACE-E8BA-304B-8EA9-72287C092C13}"/>
                </a:ext>
              </a:extLst>
            </p:cNvPr>
            <p:cNvPicPr>
              <a:picLocks noChangeAspect="1"/>
            </p:cNvPicPr>
            <p:nvPr/>
          </p:nvPicPr>
          <p:blipFill>
            <a:blip r:embed="rId12"/>
            <a:stretch>
              <a:fillRect/>
            </a:stretch>
          </p:blipFill>
          <p:spPr>
            <a:xfrm>
              <a:off x="2895600" y="895350"/>
              <a:ext cx="6400800" cy="5067300"/>
            </a:xfrm>
            <a:prstGeom prst="rect">
              <a:avLst/>
            </a:prstGeom>
          </p:spPr>
        </p:pic>
        <p:sp>
          <p:nvSpPr>
            <p:cNvPr id="33" name="Rectangle 32">
              <a:extLst>
                <a:ext uri="{FF2B5EF4-FFF2-40B4-BE49-F238E27FC236}">
                  <a16:creationId xmlns:a16="http://schemas.microsoft.com/office/drawing/2014/main" id="{AED75406-FFF4-BC4A-BA75-E08138A7E729}"/>
                </a:ext>
              </a:extLst>
            </p:cNvPr>
            <p:cNvSpPr/>
            <p:nvPr/>
          </p:nvSpPr>
          <p:spPr>
            <a:xfrm>
              <a:off x="6601819" y="4914794"/>
              <a:ext cx="2676293" cy="1037063"/>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34" name="Text Placeholder 170">
            <a:extLst>
              <a:ext uri="{FF2B5EF4-FFF2-40B4-BE49-F238E27FC236}">
                <a16:creationId xmlns:a16="http://schemas.microsoft.com/office/drawing/2014/main" id="{D50DB931-F4AA-A641-B17F-29A1FE6D171D}"/>
              </a:ext>
            </a:extLst>
          </p:cNvPr>
          <p:cNvSpPr txBox="1">
            <a:spLocks/>
          </p:cNvSpPr>
          <p:nvPr/>
        </p:nvSpPr>
        <p:spPr>
          <a:xfrm>
            <a:off x="35217403" y="4151954"/>
            <a:ext cx="8162345" cy="896942"/>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4800" dirty="0"/>
              <a:t>Experiments</a:t>
            </a:r>
          </a:p>
        </p:txBody>
      </p:sp>
      <p:sp>
        <p:nvSpPr>
          <p:cNvPr id="6" name="Text Placeholder 5">
            <a:extLst>
              <a:ext uri="{FF2B5EF4-FFF2-40B4-BE49-F238E27FC236}">
                <a16:creationId xmlns:a16="http://schemas.microsoft.com/office/drawing/2014/main" id="{87B81FD8-C75D-8349-9229-62F8FF48D95B}"/>
              </a:ext>
            </a:extLst>
          </p:cNvPr>
          <p:cNvSpPr>
            <a:spLocks noGrp="1"/>
          </p:cNvSpPr>
          <p:nvPr>
            <p:ph type="body" sz="quarter" idx="96"/>
          </p:nvPr>
        </p:nvSpPr>
        <p:spPr/>
        <p:txBody>
          <a:bodyPr/>
          <a:lstStyle/>
          <a:p>
            <a:endParaRPr lang="en-US"/>
          </a:p>
        </p:txBody>
      </p:sp>
      <p:sp>
        <p:nvSpPr>
          <p:cNvPr id="7" name="TextBox 6">
            <a:extLst>
              <a:ext uri="{FF2B5EF4-FFF2-40B4-BE49-F238E27FC236}">
                <a16:creationId xmlns:a16="http://schemas.microsoft.com/office/drawing/2014/main" id="{4C7EFDE3-E0E1-8944-9E60-492A9FFE5B85}"/>
              </a:ext>
            </a:extLst>
          </p:cNvPr>
          <p:cNvSpPr txBox="1"/>
          <p:nvPr/>
        </p:nvSpPr>
        <p:spPr>
          <a:xfrm>
            <a:off x="35317379" y="5048897"/>
            <a:ext cx="8162345" cy="1569660"/>
          </a:xfrm>
          <a:prstGeom prst="rect">
            <a:avLst/>
          </a:prstGeom>
          <a:noFill/>
        </p:spPr>
        <p:txBody>
          <a:bodyPr wrap="square" rtlCol="0">
            <a:spAutoFit/>
          </a:bodyPr>
          <a:lstStyle/>
          <a:p>
            <a:r>
              <a:rPr lang="en-US" sz="3200" dirty="0">
                <a:solidFill>
                  <a:schemeClr val="accent5">
                    <a:lumMod val="50000"/>
                  </a:schemeClr>
                </a:solidFill>
                <a:cs typeface="Times New Roman" panose="02020603050405020304" pitchFamily="18" charset="0"/>
              </a:rPr>
              <a:t>Image Classification on CIFAR-10 using VGG-16</a:t>
            </a:r>
          </a:p>
          <a:p>
            <a:r>
              <a:rPr lang="en-US" sz="3200" dirty="0">
                <a:solidFill>
                  <a:schemeClr val="accent5">
                    <a:lumMod val="50000"/>
                  </a:schemeClr>
                </a:solidFill>
                <a:cs typeface="Times New Roman" panose="02020603050405020304" pitchFamily="18" charset="0"/>
              </a:rPr>
              <a:t>Object Detection on Pascal VOC 2007 using Faster R-CNN [3]</a:t>
            </a:r>
          </a:p>
        </p:txBody>
      </p:sp>
      <p:sp>
        <p:nvSpPr>
          <p:cNvPr id="40" name="Text Placeholder 255">
            <a:extLst>
              <a:ext uri="{FF2B5EF4-FFF2-40B4-BE49-F238E27FC236}">
                <a16:creationId xmlns:a16="http://schemas.microsoft.com/office/drawing/2014/main" id="{5D275DB8-55A4-3B41-B6B3-13313D1C077A}"/>
              </a:ext>
            </a:extLst>
          </p:cNvPr>
          <p:cNvSpPr txBox="1">
            <a:spLocks/>
          </p:cNvSpPr>
          <p:nvPr/>
        </p:nvSpPr>
        <p:spPr>
          <a:xfrm>
            <a:off x="8719044" y="12210839"/>
            <a:ext cx="12789189" cy="896942"/>
          </a:xfrm>
          <a:prstGeom prst="rect">
            <a:avLst/>
          </a:prstGeom>
          <a:noFill/>
        </p:spPr>
        <p:txBody>
          <a:bodyPr wrap="square" lIns="78374" tIns="78374" rIns="78374" bIns="78374" anchor="ctr" anchorCtr="0">
            <a:spAutoFit/>
          </a:bodyPr>
          <a:lstStyle>
            <a:lvl1pPr marL="0" indent="0" algn="ctr" defTabSz="37619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3056556" indent="-1175598" algn="l" defTabSz="3761915" rtl="0" eaLnBrk="1" latinLnBrk="0" hangingPunct="1">
              <a:spcBef>
                <a:spcPct val="20000"/>
              </a:spcBef>
              <a:buFont typeface="Arial" pitchFamily="34" charset="0"/>
              <a:buChar char="–"/>
              <a:defRPr sz="11600" kern="1200">
                <a:solidFill>
                  <a:schemeClr val="tx1"/>
                </a:solidFill>
                <a:latin typeface="+mn-lt"/>
                <a:ea typeface="+mn-ea"/>
                <a:cs typeface="+mn-cs"/>
              </a:defRPr>
            </a:lvl2pPr>
            <a:lvl3pPr marL="4702394" indent="-940479" algn="l" defTabSz="3761915" rtl="0" eaLnBrk="1" latinLnBrk="0" hangingPunct="1">
              <a:spcBef>
                <a:spcPct val="20000"/>
              </a:spcBef>
              <a:buFont typeface="Arial" pitchFamily="34" charset="0"/>
              <a:buChar char="•"/>
              <a:defRPr sz="9900" kern="1200">
                <a:solidFill>
                  <a:schemeClr val="tx1"/>
                </a:solidFill>
                <a:latin typeface="+mn-lt"/>
                <a:ea typeface="+mn-ea"/>
                <a:cs typeface="+mn-cs"/>
              </a:defRPr>
            </a:lvl3pPr>
            <a:lvl4pPr marL="6583352"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4pPr>
            <a:lvl5pPr marL="8464308"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5pPr>
            <a:lvl6pPr marL="10345266"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6pPr>
            <a:lvl7pPr marL="12226223"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7pPr>
            <a:lvl8pPr marL="14107181"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8pPr>
            <a:lvl9pPr marL="15988137" indent="-940479" algn="l" defTabSz="3761915" rtl="0" eaLnBrk="1" latinLnBrk="0" hangingPunct="1">
              <a:spcBef>
                <a:spcPct val="20000"/>
              </a:spcBef>
              <a:buFont typeface="Arial" pitchFamily="34" charset="0"/>
              <a:buChar char="•"/>
              <a:defRPr sz="8300" kern="1200">
                <a:solidFill>
                  <a:schemeClr val="tx1"/>
                </a:solidFill>
                <a:latin typeface="+mn-lt"/>
                <a:ea typeface="+mn-ea"/>
                <a:cs typeface="+mn-cs"/>
              </a:defRPr>
            </a:lvl9pPr>
          </a:lstStyle>
          <a:p>
            <a:r>
              <a:rPr lang="en-US" sz="4800" dirty="0"/>
              <a:t>Exemplars</a:t>
            </a:r>
          </a:p>
        </p:txBody>
      </p:sp>
      <p:sp>
        <p:nvSpPr>
          <p:cNvPr id="21" name="TextBox 20">
            <a:extLst>
              <a:ext uri="{FF2B5EF4-FFF2-40B4-BE49-F238E27FC236}">
                <a16:creationId xmlns:a16="http://schemas.microsoft.com/office/drawing/2014/main" id="{F5181595-FA2F-1346-A88C-C51BC30CB1D7}"/>
              </a:ext>
            </a:extLst>
          </p:cNvPr>
          <p:cNvSpPr txBox="1"/>
          <p:nvPr/>
        </p:nvSpPr>
        <p:spPr>
          <a:xfrm>
            <a:off x="9613068" y="13105630"/>
            <a:ext cx="11697532" cy="1077218"/>
          </a:xfrm>
          <a:prstGeom prst="rect">
            <a:avLst/>
          </a:prstGeom>
          <a:noFill/>
        </p:spPr>
        <p:txBody>
          <a:bodyPr wrap="square" rtlCol="0">
            <a:spAutoFit/>
          </a:bodyPr>
          <a:lstStyle/>
          <a:p>
            <a:r>
              <a:rPr lang="en-US" sz="3200" dirty="0">
                <a:solidFill>
                  <a:schemeClr val="accent5">
                    <a:lumMod val="50000"/>
                  </a:schemeClr>
                </a:solidFill>
              </a:rPr>
              <a:t>Object Detection Results from a Faster-RCNN [3] network trained on different partial observation ratios</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p:txBody>
      </p:sp>
      <p:grpSp>
        <p:nvGrpSpPr>
          <p:cNvPr id="41" name="Group 40">
            <a:extLst>
              <a:ext uri="{FF2B5EF4-FFF2-40B4-BE49-F238E27FC236}">
                <a16:creationId xmlns:a16="http://schemas.microsoft.com/office/drawing/2014/main" id="{FBF9A18C-6CBF-FD40-A382-E69CC50FD904}"/>
              </a:ext>
            </a:extLst>
          </p:cNvPr>
          <p:cNvGrpSpPr/>
          <p:nvPr/>
        </p:nvGrpSpPr>
        <p:grpSpPr>
          <a:xfrm>
            <a:off x="10658768" y="14141618"/>
            <a:ext cx="10934371" cy="7169865"/>
            <a:chOff x="9352484" y="14141618"/>
            <a:chExt cx="10934371" cy="7169865"/>
          </a:xfrm>
        </p:grpSpPr>
        <p:pic>
          <p:nvPicPr>
            <p:cNvPr id="14" name="Picture 13" descr="A person riding a horse&#10;&#10;Description automatically generated">
              <a:extLst>
                <a:ext uri="{FF2B5EF4-FFF2-40B4-BE49-F238E27FC236}">
                  <a16:creationId xmlns:a16="http://schemas.microsoft.com/office/drawing/2014/main" id="{C9F625CD-8EDD-0B40-A6F0-9754F5377B6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352484" y="14141618"/>
              <a:ext cx="4764212" cy="3563630"/>
            </a:xfrm>
            <a:prstGeom prst="rect">
              <a:avLst/>
            </a:prstGeom>
          </p:spPr>
        </p:pic>
        <p:pic>
          <p:nvPicPr>
            <p:cNvPr id="17" name="Picture 16" descr="A picture containing tree&#10;&#10;Description automatically generated">
              <a:extLst>
                <a:ext uri="{FF2B5EF4-FFF2-40B4-BE49-F238E27FC236}">
                  <a16:creationId xmlns:a16="http://schemas.microsoft.com/office/drawing/2014/main" id="{90FDC8F0-451E-DC4A-A625-41773D10B20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251106" y="14141618"/>
              <a:ext cx="4764212" cy="3563630"/>
            </a:xfrm>
            <a:prstGeom prst="rect">
              <a:avLst/>
            </a:prstGeom>
          </p:spPr>
        </p:pic>
        <p:pic>
          <p:nvPicPr>
            <p:cNvPr id="20" name="Picture 19">
              <a:extLst>
                <a:ext uri="{FF2B5EF4-FFF2-40B4-BE49-F238E27FC236}">
                  <a16:creationId xmlns:a16="http://schemas.microsoft.com/office/drawing/2014/main" id="{45C29D8D-C3D3-5C44-9E87-417D1B1429C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763280" y="17747853"/>
              <a:ext cx="4764212" cy="3563630"/>
            </a:xfrm>
            <a:prstGeom prst="rect">
              <a:avLst/>
            </a:prstGeom>
          </p:spPr>
        </p:pic>
        <p:sp>
          <p:nvSpPr>
            <p:cNvPr id="24" name="TextBox 23">
              <a:extLst>
                <a:ext uri="{FF2B5EF4-FFF2-40B4-BE49-F238E27FC236}">
                  <a16:creationId xmlns:a16="http://schemas.microsoft.com/office/drawing/2014/main" id="{73944E6B-A66D-0241-B640-4856553CDE33}"/>
                </a:ext>
              </a:extLst>
            </p:cNvPr>
            <p:cNvSpPr txBox="1"/>
            <p:nvPr/>
          </p:nvSpPr>
          <p:spPr>
            <a:xfrm>
              <a:off x="17429355" y="18093612"/>
              <a:ext cx="2857500" cy="1077218"/>
            </a:xfrm>
            <a:prstGeom prst="rect">
              <a:avLst/>
            </a:prstGeom>
            <a:noFill/>
          </p:spPr>
          <p:txBody>
            <a:bodyPr wrap="square" rtlCol="0">
              <a:spAutoFit/>
            </a:bodyPr>
            <a:lstStyle/>
            <a:p>
              <a:r>
                <a:rPr lang="en-US" sz="3200" dirty="0">
                  <a:solidFill>
                    <a:schemeClr val="accent5">
                      <a:lumMod val="50000"/>
                    </a:schemeClr>
                  </a:solidFill>
                </a:rPr>
                <a:t>Observation ratio: 50%</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52" name="TextBox 51">
              <a:extLst>
                <a:ext uri="{FF2B5EF4-FFF2-40B4-BE49-F238E27FC236}">
                  <a16:creationId xmlns:a16="http://schemas.microsoft.com/office/drawing/2014/main" id="{236C224C-46AF-5A4A-8024-D04315666624}"/>
                </a:ext>
              </a:extLst>
            </p:cNvPr>
            <p:cNvSpPr txBox="1"/>
            <p:nvPr/>
          </p:nvSpPr>
          <p:spPr>
            <a:xfrm>
              <a:off x="17405131" y="19339076"/>
              <a:ext cx="2857500" cy="1077218"/>
            </a:xfrm>
            <a:prstGeom prst="rect">
              <a:avLst/>
            </a:prstGeom>
            <a:noFill/>
          </p:spPr>
          <p:txBody>
            <a:bodyPr wrap="square" rtlCol="0">
              <a:spAutoFit/>
            </a:bodyPr>
            <a:lstStyle/>
            <a:p>
              <a:r>
                <a:rPr lang="en-US" sz="3200" dirty="0">
                  <a:solidFill>
                    <a:schemeClr val="accent5">
                      <a:lumMod val="50000"/>
                    </a:schemeClr>
                  </a:solidFill>
                </a:rPr>
                <a:t>Observation ratio: 25%</a:t>
              </a:r>
              <a:endParaRPr lang="en-US" sz="3200"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37" name="Elbow Connector 36">
              <a:extLst>
                <a:ext uri="{FF2B5EF4-FFF2-40B4-BE49-F238E27FC236}">
                  <a16:creationId xmlns:a16="http://schemas.microsoft.com/office/drawing/2014/main" id="{7BE64291-B7BD-834A-866B-7ED9AD4C063B}"/>
                </a:ext>
              </a:extLst>
            </p:cNvPr>
            <p:cNvCxnSpPr>
              <a:stCxn id="24" idx="1"/>
            </p:cNvCxnSpPr>
            <p:nvPr/>
          </p:nvCxnSpPr>
          <p:spPr>
            <a:xfrm rot="10800000">
              <a:off x="17018005" y="17747855"/>
              <a:ext cx="411351" cy="884366"/>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39" name="Straight Arrow Connector 38">
              <a:extLst>
                <a:ext uri="{FF2B5EF4-FFF2-40B4-BE49-F238E27FC236}">
                  <a16:creationId xmlns:a16="http://schemas.microsoft.com/office/drawing/2014/main" id="{E7FCDC30-E66C-A24C-959A-6831EAE3D47F}"/>
                </a:ext>
              </a:extLst>
            </p:cNvPr>
            <p:cNvCxnSpPr>
              <a:stCxn id="52" idx="1"/>
            </p:cNvCxnSpPr>
            <p:nvPr/>
          </p:nvCxnSpPr>
          <p:spPr>
            <a:xfrm flipH="1">
              <a:off x="16527492" y="19877685"/>
              <a:ext cx="87763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133492705"/>
      </p:ext>
    </p:extLst>
  </p:cSld>
  <p:clrMapOvr>
    <a:masterClrMapping/>
  </p:clrMapOvr>
</p:sld>
</file>

<file path=ppt/theme/theme1.xml><?xml version="1.0" encoding="utf-8"?>
<a:theme xmlns:a="http://schemas.openxmlformats.org/drawingml/2006/main" name="PosterPresentations.com-48x96-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8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PosterPresentations.com-48x96-Template</Template>
  <TotalTime>2907</TotalTime>
  <Words>462</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Calibri (body)</vt:lpstr>
      <vt:lpstr>Arial</vt:lpstr>
      <vt:lpstr>Calibri</vt:lpstr>
      <vt:lpstr>Times New Roman</vt:lpstr>
      <vt:lpstr>Trebuchet MS</vt:lpstr>
      <vt:lpstr>PosterPresentations.com-48x96-Template</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Luoluo Liu</cp:lastModifiedBy>
  <cp:revision>87</cp:revision>
  <cp:lastPrinted>2018-04-13T16:08:41Z</cp:lastPrinted>
  <dcterms:created xsi:type="dcterms:W3CDTF">2012-02-09T21:25:37Z</dcterms:created>
  <dcterms:modified xsi:type="dcterms:W3CDTF">2018-11-26T21:02:55Z</dcterms:modified>
</cp:coreProperties>
</file>