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95" r:id="rId3"/>
    <p:sldId id="294" r:id="rId4"/>
    <p:sldId id="293" r:id="rId5"/>
    <p:sldId id="265" r:id="rId6"/>
    <p:sldId id="284" r:id="rId7"/>
    <p:sldId id="296" r:id="rId8"/>
    <p:sldId id="285" r:id="rId9"/>
    <p:sldId id="274" r:id="rId10"/>
    <p:sldId id="275" r:id="rId11"/>
    <p:sldId id="292" r:id="rId12"/>
    <p:sldId id="273" r:id="rId13"/>
    <p:sldId id="26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800" autoAdjust="0"/>
  </p:normalViewPr>
  <p:slideViewPr>
    <p:cSldViewPr snapToGrid="0">
      <p:cViewPr varScale="1">
        <p:scale>
          <a:sx n="88" d="100"/>
          <a:sy n="88" d="100"/>
        </p:scale>
        <p:origin x="143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47238-7D12-4FFB-85F3-C395AB5DF2E5}" type="datetimeFigureOut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CE4EF1-13E2-4653-B704-A1C00ABE6D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192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3562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We employed </a:t>
            </a:r>
            <a:r>
              <a:rPr lang="en-US" b="0" i="0" dirty="0">
                <a:effectLst/>
                <a:latin typeface="Arial" panose="020B0604020202020204" pitchFamily="34" charset="0"/>
              </a:rPr>
              <a:t>two categories of baseline: sentence encoding models (upper part ) and dialogue encoding models (lower part).</a:t>
            </a: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For sentence encoding model, only utterance semantics will be considered when predicting the label.</a:t>
            </a:r>
          </a:p>
          <a:p>
            <a:endParaRPr lang="en-US" b="0" i="0" dirty="0">
              <a:effectLst/>
              <a:latin typeface="Arial" panose="020B0604020202020204" pitchFamily="34" charset="0"/>
            </a:endParaRP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In generally, dialogue encoding models performs better than sentence encoding models. Which indicates the importance of context semantics in this problem.</a:t>
            </a: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Our model can outperform all of these baseline models.</a:t>
            </a: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878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690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4936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039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696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03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337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as Neutral.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569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15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The Utterance matching model’s architecture is shown on this </a:t>
            </a:r>
            <a:r>
              <a:rPr lang="en-US" altLang="zh-CN" dirty="0"/>
              <a:t>figure,</a:t>
            </a:r>
            <a:r>
              <a:rPr lang="en-CA" dirty="0"/>
              <a:t> each sample will go through two encoders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The lower-level utterance encoder will encoding semantics in </a:t>
            </a:r>
            <a:r>
              <a:rPr lang="en-US" altLang="zh-CN" dirty="0"/>
              <a:t>the single utterance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upper-level dialogue encoder will encoding the context in the same dialogue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Context utterance matching is a self-attention module that</a:t>
            </a:r>
            <a:r>
              <a:rPr lang="en-US" b="0" i="0" dirty="0">
                <a:effectLst/>
                <a:latin typeface="Arial" panose="020B0604020202020204" pitchFamily="34" charset="0"/>
              </a:rPr>
              <a:t> further aggregate the information given by </a:t>
            </a:r>
            <a:r>
              <a:rPr lang="en-US" dirty="0"/>
              <a:t>dialogue encoder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 classifier will follow by the  Context utterance matching to predict the meta-</a:t>
            </a:r>
            <a:r>
              <a:rPr lang="en-US" dirty="0" err="1"/>
              <a:t>polaries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 this task, overall polarity </a:t>
            </a:r>
            <a:r>
              <a:rPr lang="en-US" altLang="zh-CN" dirty="0"/>
              <a:t>interrelated with </a:t>
            </a:r>
            <a:r>
              <a:rPr lang="en-US" dirty="0"/>
              <a:t>meta-</a:t>
            </a:r>
            <a:r>
              <a:rPr lang="en-US" dirty="0" err="1"/>
              <a:t>polaries</a:t>
            </a:r>
            <a:r>
              <a:rPr lang="en-US" dirty="0"/>
              <a:t>. As a result,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The utterance prediction will be collected by a pool layer then feed the dialogue classifier to get Dialogue polarity prediction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957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261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CE4EF1-13E2-4653-B704-A1C00ABE6D6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864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4949E-FEF4-41A3-AAA0-0CE0E4967886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049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A134-5001-4C98-840A-79A37D6FA640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27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0E32F-66A1-49E1-8622-5E4C44F72EF6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44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C847-8303-4D62-82B0-D533B2B07D2B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57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97F30-A253-4A6E-A237-A3BC89D73C89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248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1CF08-0496-45C6-8CA6-35F133496A67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356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C44A-3A9D-4B40-BFA8-AF9B536C464B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93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72A87-940D-4FD2-95DE-C1D8D790A84B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88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9DA63-3FB8-42AC-8938-1A632CE136CF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72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BEBAF-ADBF-4291-8046-E620382B135E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86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224B-A8B1-4ACC-8B33-782A9FC42837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CA6BD-2377-4F0D-B08D-0759E5650B67}" type="datetime1">
              <a:rPr lang="zh-CN" altLang="en-US" smtClean="0"/>
              <a:t>2021/4/10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5CD0D-E09B-4B67-B880-C763B50843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61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4.jpeg"/><Relationship Id="rId3" Type="http://schemas.openxmlformats.org/officeDocument/2006/relationships/image" Target="../media/image1.jp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TeddLi/UCM" TargetMode="External"/><Relationship Id="rId11" Type="http://schemas.openxmlformats.org/officeDocument/2006/relationships/image" Target="../media/image19.png"/><Relationship Id="rId5" Type="http://schemas.openxmlformats.org/officeDocument/2006/relationships/image" Target="../media/image3.jpeg"/><Relationship Id="rId10" Type="http://schemas.openxmlformats.org/officeDocument/2006/relationships/image" Target="../media/image18.png"/><Relationship Id="rId4" Type="http://schemas.openxmlformats.org/officeDocument/2006/relationships/image" Target="../media/image2.jpeg"/><Relationship Id="rId9" Type="http://schemas.openxmlformats.org/officeDocument/2006/relationships/image" Target="../media/image17.png"/><Relationship Id="rId1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6.07413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11150" y="2689313"/>
            <a:ext cx="11347268" cy="1900814"/>
          </a:xfrm>
        </p:spPr>
        <p:txBody>
          <a:bodyPr>
            <a:normAutofit fontScale="90000"/>
          </a:bodyPr>
          <a:lstStyle/>
          <a:p>
            <a:r>
              <a:rPr lang="en-US" altLang="zh-CN" sz="3600" dirty="0"/>
              <a:t>Have You Made A Decision? Where? </a:t>
            </a:r>
            <a:br>
              <a:rPr lang="en-US" altLang="zh-CN" sz="3600" dirty="0"/>
            </a:br>
            <a:r>
              <a:rPr lang="en-US" altLang="zh-CN" sz="3600" dirty="0"/>
              <a:t>A Pilot Study on Interpretability of Polarity Analysis Based on Advising Problem  </a:t>
            </a:r>
            <a:br>
              <a:rPr lang="en-US" altLang="zh-CN" sz="3600" dirty="0"/>
            </a:br>
            <a:r>
              <a:rPr lang="en-US" altLang="zh-CN" sz="1800" dirty="0">
                <a:solidFill>
                  <a:schemeClr val="bg1"/>
                </a:solidFill>
              </a:rPr>
              <a:t>D</a:t>
            </a:r>
            <a:br>
              <a:rPr lang="en-US" altLang="zh-CN" sz="4000" dirty="0"/>
            </a:br>
            <a:r>
              <a:rPr lang="en-CA" sz="2700" b="1" i="0" dirty="0">
                <a:solidFill>
                  <a:srgbClr val="201F1E"/>
                </a:solidFill>
                <a:effectLst/>
                <a:latin typeface="Segoe UI" panose="020B0502040204020203" pitchFamily="34" charset="0"/>
              </a:rPr>
              <a:t>IEEE ICASSP 2021</a:t>
            </a:r>
            <a:br>
              <a:rPr lang="en-US" altLang="zh-CN" sz="4800" dirty="0"/>
            </a:b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89050" y="4761712"/>
            <a:ext cx="9613900" cy="1655762"/>
          </a:xfrm>
        </p:spPr>
        <p:txBody>
          <a:bodyPr>
            <a:normAutofit fontScale="92500"/>
          </a:bodyPr>
          <a:lstStyle/>
          <a:p>
            <a:r>
              <a:rPr lang="en-US" altLang="zh-CN" baseline="30000" dirty="0"/>
              <a:t>1</a:t>
            </a:r>
            <a:r>
              <a:rPr lang="en-US" altLang="zh-CN" dirty="0"/>
              <a:t>ECE &amp; Ingenuity Labs, Queen’s University</a:t>
            </a:r>
            <a:endParaRPr lang="en-US" altLang="zh-CN" baseline="30000" dirty="0"/>
          </a:p>
          <a:p>
            <a:r>
              <a:rPr lang="en-US" altLang="zh-CN" baseline="30000" dirty="0"/>
              <a:t>2</a:t>
            </a:r>
            <a:r>
              <a:rPr lang="en-US" altLang="zh-CN" dirty="0"/>
              <a:t>National Engineering Laboratory for Speech and Language Information Processing,</a:t>
            </a:r>
            <a:br>
              <a:rPr lang="en-US" altLang="zh-CN" dirty="0"/>
            </a:br>
            <a:r>
              <a:rPr lang="en-US" altLang="zh-CN" dirty="0"/>
              <a:t>University of Science and Technology of China</a:t>
            </a:r>
          </a:p>
          <a:p>
            <a:r>
              <a:rPr lang="en-US" altLang="zh-CN" baseline="30000" dirty="0"/>
              <a:t>3</a:t>
            </a:r>
            <a:r>
              <a:rPr lang="en-US" altLang="zh-CN" dirty="0"/>
              <a:t>State Key Laboratory of Cognitive Intelligence, </a:t>
            </a:r>
            <a:r>
              <a:rPr lang="en-US" altLang="zh-CN" dirty="0" err="1"/>
              <a:t>iFLYTEK</a:t>
            </a:r>
            <a:r>
              <a:rPr lang="en-US" altLang="zh-CN" dirty="0"/>
              <a:t> Research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821" y="569096"/>
            <a:ext cx="2707400" cy="82795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07" y="344337"/>
            <a:ext cx="1769515" cy="124297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591" y="292453"/>
            <a:ext cx="1259329" cy="1294860"/>
          </a:xfrm>
          <a:prstGeom prst="rect">
            <a:avLst/>
          </a:prstGeom>
        </p:spPr>
      </p:pic>
      <p:sp>
        <p:nvSpPr>
          <p:cNvPr id="9" name="副标题 2"/>
          <p:cNvSpPr txBox="1">
            <a:spLocks/>
          </p:cNvSpPr>
          <p:nvPr/>
        </p:nvSpPr>
        <p:spPr>
          <a:xfrm>
            <a:off x="311150" y="4168687"/>
            <a:ext cx="115697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err="1"/>
              <a:t>Tianda</a:t>
            </a:r>
            <a:r>
              <a:rPr lang="en-US" altLang="zh-CN" dirty="0"/>
              <a:t> Li</a:t>
            </a:r>
            <a:r>
              <a:rPr lang="en-US" altLang="zh-CN" baseline="30000" dirty="0"/>
              <a:t>1</a:t>
            </a:r>
            <a:r>
              <a:rPr lang="en-US" altLang="zh-CN" dirty="0"/>
              <a:t>, Jia-Chen Gu</a:t>
            </a:r>
            <a:r>
              <a:rPr lang="en-US" altLang="zh-CN" baseline="30000" dirty="0"/>
              <a:t>2</a:t>
            </a:r>
            <a:r>
              <a:rPr lang="en-US" altLang="zh-CN" dirty="0"/>
              <a:t>, Hui Liu</a:t>
            </a:r>
            <a:r>
              <a:rPr lang="en-US" altLang="zh-CN" baseline="30000" dirty="0"/>
              <a:t>1 </a:t>
            </a:r>
            <a:r>
              <a:rPr lang="en-US" altLang="zh-CN" dirty="0"/>
              <a:t>, Zhen-Hua Ling</a:t>
            </a:r>
            <a:r>
              <a:rPr lang="en-US" altLang="zh-CN" baseline="30000" dirty="0"/>
              <a:t>2</a:t>
            </a:r>
            <a:r>
              <a:rPr lang="en-US" altLang="zh-CN" dirty="0"/>
              <a:t>, Quan Liu</a:t>
            </a:r>
            <a:r>
              <a:rPr lang="en-US" altLang="zh-CN" baseline="30000" dirty="0"/>
              <a:t>2,3</a:t>
            </a:r>
            <a:r>
              <a:rPr lang="en-US" altLang="zh-CN" dirty="0"/>
              <a:t>, </a:t>
            </a:r>
            <a:r>
              <a:rPr lang="en-US" altLang="zh-CN" dirty="0" err="1"/>
              <a:t>Zhiming</a:t>
            </a:r>
            <a:r>
              <a:rPr lang="en-US" altLang="zh-CN" dirty="0"/>
              <a:t> Su</a:t>
            </a:r>
            <a:r>
              <a:rPr lang="en-US" altLang="zh-CN" baseline="30000" dirty="0"/>
              <a:t>3</a:t>
            </a:r>
            <a:r>
              <a:rPr lang="en-US" altLang="zh-CN" dirty="0"/>
              <a:t> , </a:t>
            </a:r>
            <a:r>
              <a:rPr lang="en-US" altLang="zh-CN" dirty="0" err="1"/>
              <a:t>Xiaodan</a:t>
            </a:r>
            <a:r>
              <a:rPr lang="en-US" altLang="zh-CN" dirty="0"/>
              <a:t> Zhu</a:t>
            </a:r>
            <a:r>
              <a:rPr lang="en-US" altLang="zh-CN" baseline="30000" dirty="0"/>
              <a:t>1</a:t>
            </a:r>
            <a:r>
              <a:rPr lang="en-US" altLang="zh-CN" dirty="0"/>
              <a:t> </a:t>
            </a:r>
            <a:endParaRPr lang="zh-CN" altLang="en-US" b="1" baseline="30000" dirty="0"/>
          </a:p>
          <a:p>
            <a:endParaRPr lang="zh-CN" altLang="en-US" dirty="0"/>
          </a:p>
        </p:txBody>
      </p:sp>
      <p:pic>
        <p:nvPicPr>
          <p:cNvPr id="1026" name="Picture 2" descr="Ingenuity Labs Research Institute | Research | Queen's University Canada">
            <a:extLst>
              <a:ext uri="{FF2B5EF4-FFF2-40B4-BE49-F238E27FC236}">
                <a16:creationId xmlns:a16="http://schemas.microsoft.com/office/drawing/2014/main" id="{F16726F9-24DF-408D-B035-C7DB23C66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423" y="512090"/>
            <a:ext cx="3320478" cy="104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280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D3037790-7B4B-4CF7-AE1A-01D44E17A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7878"/>
          <a:stretch>
            <a:fillRect/>
          </a:stretch>
        </p:blipFill>
        <p:spPr>
          <a:xfrm>
            <a:off x="1964826" y="1575737"/>
            <a:ext cx="7291140" cy="3771839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Comparative study (HB* is an ensemble model and reached top 1 performance in subtas3 of DSTC8)">
            <a:extLst>
              <a:ext uri="{FF2B5EF4-FFF2-40B4-BE49-F238E27FC236}">
                <a16:creationId xmlns:a16="http://schemas.microsoft.com/office/drawing/2014/main" id="{84415A51-D123-4F4E-8B60-A12AA3D5E37E}"/>
              </a:ext>
            </a:extLst>
          </p:cNvPr>
          <p:cNvSpPr txBox="1"/>
          <p:nvPr/>
        </p:nvSpPr>
        <p:spPr>
          <a:xfrm>
            <a:off x="1340866" y="5645839"/>
            <a:ext cx="10012934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spcBef>
                <a:spcPts val="4500"/>
              </a:spcBef>
              <a:defRPr sz="30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800" dirty="0"/>
              <a:t>Comparative study (HB* is an ensemble model and reached top 1 performance in </a:t>
            </a:r>
            <a:r>
              <a:rPr sz="1800" dirty="0" err="1"/>
              <a:t>subtas</a:t>
            </a:r>
            <a:r>
              <a:rPr lang="en-CA" sz="1800" dirty="0"/>
              <a:t>k</a:t>
            </a:r>
            <a:r>
              <a:rPr sz="1800" dirty="0"/>
              <a:t>3 of DSTC8)</a:t>
            </a:r>
          </a:p>
        </p:txBody>
      </p:sp>
    </p:spTree>
    <p:extLst>
      <p:ext uri="{BB962C8B-B14F-4D97-AF65-F5344CB8AC3E}">
        <p14:creationId xmlns:p14="http://schemas.microsoft.com/office/powerpoint/2010/main" val="3076706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6"/>
          </a:xfrm>
        </p:spPr>
        <p:txBody>
          <a:bodyPr>
            <a:normAutofit/>
          </a:bodyPr>
          <a:lstStyle/>
          <a:p>
            <a:r>
              <a:rPr lang="en-US" altLang="zh-CN" dirty="0"/>
              <a:t>Ablation</a:t>
            </a:r>
          </a:p>
          <a:p>
            <a:pPr lvl="1"/>
            <a:r>
              <a:rPr lang="en-US" altLang="zh-CN" dirty="0"/>
              <a:t>Remove </a:t>
            </a:r>
            <a:r>
              <a:rPr lang="en-CA" dirty="0"/>
              <a:t>Two-stage progressive training (TSPT)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Remove </a:t>
            </a:r>
            <a:r>
              <a:rPr lang="en-CA" b="0" i="0" dirty="0">
                <a:effectLst/>
              </a:rPr>
              <a:t>Aggregate self-attention (</a:t>
            </a:r>
            <a:r>
              <a:rPr lang="en-CA" b="0" i="0" dirty="0" err="1">
                <a:effectLst/>
              </a:rPr>
              <a:t>AgS</a:t>
            </a:r>
            <a:r>
              <a:rPr lang="en-CA" b="0" i="0" dirty="0">
                <a:effectLst/>
              </a:rPr>
              <a:t>)</a:t>
            </a:r>
          </a:p>
          <a:p>
            <a:pPr lvl="1"/>
            <a:r>
              <a:rPr lang="en-US" altLang="zh-CN" dirty="0"/>
              <a:t>Remove </a:t>
            </a:r>
            <a:r>
              <a:rPr lang="en-CA" b="0" i="0" dirty="0">
                <a:effectLst/>
              </a:rPr>
              <a:t>Context encoding (CE)</a:t>
            </a:r>
          </a:p>
          <a:p>
            <a:pPr lvl="1"/>
            <a:r>
              <a:rPr lang="en-US" altLang="zh-CN" dirty="0"/>
              <a:t>Replace </a:t>
            </a:r>
            <a:r>
              <a:rPr lang="en-CA" altLang="zh-CN" dirty="0"/>
              <a:t>LDAM loss (LDAM)</a:t>
            </a:r>
            <a:endParaRPr lang="en-US" altLang="zh-CN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9995D74-F268-4505-8F39-482C4A68BF74}"/>
              </a:ext>
            </a:extLst>
          </p:cNvPr>
          <p:cNvSpPr/>
          <p:nvPr/>
        </p:nvSpPr>
        <p:spPr>
          <a:xfrm>
            <a:off x="7767636" y="3414985"/>
            <a:ext cx="3586164" cy="7048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70C2D84C-15BD-490D-AA3E-6594B90BCC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055757"/>
            <a:ext cx="5553850" cy="257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768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</a:rPr>
              <a:t>W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e conduct a pilot study on the task of advising result analysis (ARA) based on a reformulated large advising dataset. </a:t>
            </a:r>
          </a:p>
          <a:p>
            <a:pPr marL="0" indent="0">
              <a:buNone/>
            </a:pPr>
            <a:endParaRPr lang="en-US" sz="2000" b="0" i="0" dirty="0">
              <a:effectLst/>
              <a:latin typeface="Arial" panose="020B0604020202020204" pitchFamily="34" charset="0"/>
            </a:endParaRPr>
          </a:p>
          <a:p>
            <a:r>
              <a:rPr lang="en-US" sz="2000" b="0" i="0" dirty="0">
                <a:effectLst/>
                <a:latin typeface="Arial" panose="020B0604020202020204" pitchFamily="34" charset="0"/>
              </a:rPr>
              <a:t>We propose an utterance classification model (UCM) to predict both meta-polarities of the utterances and overall polarity to make our model interpretable. </a:t>
            </a:r>
          </a:p>
          <a:p>
            <a:endParaRPr lang="en-US" sz="2000" dirty="0">
              <a:latin typeface="Arial" panose="020B0604020202020204" pitchFamily="34" charset="0"/>
            </a:endParaRPr>
          </a:p>
          <a:p>
            <a:endParaRPr lang="en-US" sz="2000" b="0" i="0" dirty="0">
              <a:effectLst/>
              <a:latin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</a:rPr>
              <a:t>A</a:t>
            </a:r>
            <a:r>
              <a:rPr lang="en-US" sz="2000" b="0" i="0" dirty="0">
                <a:effectLst/>
                <a:latin typeface="Arial" panose="020B0604020202020204" pitchFamily="34" charset="0"/>
              </a:rPr>
              <a:t> novel two-stage progressive training (TSPT) method is combined with our UCM, and results demonstrate that our method outperforms other strong models in all evaluation metrics by substantial margins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669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550" y="460458"/>
            <a:ext cx="2707400" cy="82795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33" y="319749"/>
            <a:ext cx="1769515" cy="124297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707" y="263312"/>
            <a:ext cx="1259329" cy="1294860"/>
          </a:xfrm>
          <a:prstGeom prst="rect">
            <a:avLst/>
          </a:prstGeom>
        </p:spPr>
      </p:pic>
      <p:sp>
        <p:nvSpPr>
          <p:cNvPr id="11" name="标题 1"/>
          <p:cNvSpPr>
            <a:spLocks noGrp="1"/>
          </p:cNvSpPr>
          <p:nvPr>
            <p:ph type="ctrTitle"/>
          </p:nvPr>
        </p:nvSpPr>
        <p:spPr>
          <a:xfrm>
            <a:off x="1919651" y="5147172"/>
            <a:ext cx="3093608" cy="1135953"/>
          </a:xfrm>
        </p:spPr>
        <p:txBody>
          <a:bodyPr>
            <a:normAutofit/>
          </a:bodyPr>
          <a:lstStyle/>
          <a:p>
            <a:r>
              <a:rPr lang="en-US" altLang="zh-CN" dirty="0"/>
              <a:t>Thanks!</a:t>
            </a:r>
            <a:endParaRPr lang="zh-CN" altLang="en-US" dirty="0"/>
          </a:p>
        </p:txBody>
      </p:sp>
      <p:sp>
        <p:nvSpPr>
          <p:cNvPr id="12" name="副标题 2"/>
          <p:cNvSpPr>
            <a:spLocks noGrp="1"/>
          </p:cNvSpPr>
          <p:nvPr>
            <p:ph type="subTitle" idx="1"/>
          </p:nvPr>
        </p:nvSpPr>
        <p:spPr>
          <a:xfrm>
            <a:off x="1919651" y="6328559"/>
            <a:ext cx="9613900" cy="522052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/>
              <a:t>Dataset and Code: </a:t>
            </a:r>
            <a:r>
              <a:rPr lang="en-US" altLang="zh-CN" dirty="0">
                <a:hlinkClick r:id="rId6"/>
              </a:rPr>
              <a:t>https://github.com/TeddLi/UCM</a:t>
            </a:r>
            <a:endParaRPr lang="en-US" altLang="zh-CN" dirty="0"/>
          </a:p>
          <a:p>
            <a:pPr algn="l"/>
            <a:endParaRPr lang="en-US" altLang="zh-CN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218" y="2375304"/>
            <a:ext cx="1253712" cy="125371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348" y="2339111"/>
            <a:ext cx="1248819" cy="124881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986" y="2295136"/>
            <a:ext cx="1257927" cy="1257927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2555020" y="3601338"/>
            <a:ext cx="1367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Jia</a:t>
            </a:r>
            <a:r>
              <a:rPr lang="en-US" altLang="zh-CN" dirty="0"/>
              <a:t>-Chen </a:t>
            </a:r>
            <a:r>
              <a:rPr lang="en-US" altLang="zh-CN" dirty="0" err="1"/>
              <a:t>Gu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8822604" y="3641323"/>
            <a:ext cx="1038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Quan</a:t>
            </a:r>
            <a:r>
              <a:rPr lang="en-US" altLang="zh-CN" dirty="0"/>
              <a:t> Liu 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5529524" y="3620503"/>
            <a:ext cx="1546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Zhen-Hua Ling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10273986" y="3601840"/>
            <a:ext cx="1411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Xiaodan</a:t>
            </a:r>
            <a:r>
              <a:rPr lang="en-US" altLang="zh-CN" dirty="0"/>
              <a:t> Zhu</a:t>
            </a:r>
            <a:endParaRPr lang="zh-CN" altLang="en-US" dirty="0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91" y="2366852"/>
            <a:ext cx="1253712" cy="1253712"/>
          </a:xfrm>
          <a:prstGeom prst="rect">
            <a:avLst/>
          </a:prstGeom>
        </p:spPr>
      </p:pic>
      <p:pic>
        <p:nvPicPr>
          <p:cNvPr id="10" name="Picture 9" descr="A picture containing water, sky, person, person&#10;&#10;Description automatically generated">
            <a:extLst>
              <a:ext uri="{FF2B5EF4-FFF2-40B4-BE49-F238E27FC236}">
                <a16:creationId xmlns:a16="http://schemas.microsoft.com/office/drawing/2014/main" id="{3E6E2DB2-586D-4751-8D96-C3288815797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14" y="2252855"/>
            <a:ext cx="1360445" cy="1407902"/>
          </a:xfrm>
          <a:prstGeom prst="rect">
            <a:avLst/>
          </a:prstGeom>
        </p:spPr>
      </p:pic>
      <p:sp>
        <p:nvSpPr>
          <p:cNvPr id="23" name="文本框 18">
            <a:extLst>
              <a:ext uri="{FF2B5EF4-FFF2-40B4-BE49-F238E27FC236}">
                <a16:creationId xmlns:a16="http://schemas.microsoft.com/office/drawing/2014/main" id="{767E0C67-EAC7-4F03-8E35-491A64BD5A14}"/>
              </a:ext>
            </a:extLst>
          </p:cNvPr>
          <p:cNvSpPr txBox="1"/>
          <p:nvPr/>
        </p:nvSpPr>
        <p:spPr>
          <a:xfrm>
            <a:off x="990714" y="3608054"/>
            <a:ext cx="1367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Tianda</a:t>
            </a:r>
            <a:r>
              <a:rPr lang="en-US" altLang="zh-CN" dirty="0"/>
              <a:t> Li</a:t>
            </a:r>
            <a:endParaRPr lang="zh-CN" alt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79D67F1-E192-4668-8109-244FA14B6328}"/>
              </a:ext>
            </a:extLst>
          </p:cNvPr>
          <p:cNvSpPr/>
          <p:nvPr/>
        </p:nvSpPr>
        <p:spPr>
          <a:xfrm>
            <a:off x="4094010" y="2359235"/>
            <a:ext cx="1259177" cy="1248819"/>
          </a:xfrm>
          <a:prstGeom prst="ellipse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文本框 18">
            <a:extLst>
              <a:ext uri="{FF2B5EF4-FFF2-40B4-BE49-F238E27FC236}">
                <a16:creationId xmlns:a16="http://schemas.microsoft.com/office/drawing/2014/main" id="{0B0D925A-1EC3-4578-B3DE-D9D0BF9C56F7}"/>
              </a:ext>
            </a:extLst>
          </p:cNvPr>
          <p:cNvSpPr txBox="1"/>
          <p:nvPr/>
        </p:nvSpPr>
        <p:spPr>
          <a:xfrm>
            <a:off x="4227322" y="3620503"/>
            <a:ext cx="1367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Hui Liu</a:t>
            </a:r>
            <a:endParaRPr lang="zh-CN" altLang="en-US" dirty="0"/>
          </a:p>
        </p:txBody>
      </p:sp>
      <p:pic>
        <p:nvPicPr>
          <p:cNvPr id="28" name="Picture 2" descr="Ingenuity Labs Research Institute | Research | Queen's University Canada">
            <a:extLst>
              <a:ext uri="{FF2B5EF4-FFF2-40B4-BE49-F238E27FC236}">
                <a16:creationId xmlns:a16="http://schemas.microsoft.com/office/drawing/2014/main" id="{30FAE8E4-C347-4F83-A7B1-49EA14076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788" y="460458"/>
            <a:ext cx="3320478" cy="104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文本框 21">
            <a:extLst>
              <a:ext uri="{FF2B5EF4-FFF2-40B4-BE49-F238E27FC236}">
                <a16:creationId xmlns:a16="http://schemas.microsoft.com/office/drawing/2014/main" id="{5A0C75B4-7D01-4945-8AA1-E3157C5EA1D2}"/>
              </a:ext>
            </a:extLst>
          </p:cNvPr>
          <p:cNvSpPr txBox="1"/>
          <p:nvPr/>
        </p:nvSpPr>
        <p:spPr>
          <a:xfrm>
            <a:off x="7275683" y="3674450"/>
            <a:ext cx="1546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Z</a:t>
            </a:r>
            <a:r>
              <a:rPr lang="en-CA" altLang="zh-CN" dirty="0" err="1"/>
              <a:t>himing</a:t>
            </a:r>
            <a:r>
              <a:rPr lang="en-CA" altLang="zh-CN" dirty="0"/>
              <a:t> </a:t>
            </a:r>
            <a:r>
              <a:rPr lang="en-CA" altLang="zh-CN" dirty="0" err="1"/>
              <a:t>Su</a:t>
            </a:r>
            <a:endParaRPr lang="zh-CN" alt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BBFDD51-2011-47F2-A7A7-CB224153E9D2}"/>
              </a:ext>
            </a:extLst>
          </p:cNvPr>
          <p:cNvSpPr/>
          <p:nvPr/>
        </p:nvSpPr>
        <p:spPr>
          <a:xfrm>
            <a:off x="7163122" y="2359234"/>
            <a:ext cx="1259177" cy="1248819"/>
          </a:xfrm>
          <a:prstGeom prst="ellipse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4580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BE6B3-AFBD-452D-A9EE-BFB36786D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CF0F8608-6CDA-4359-8B14-D1453F7B7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5" y="206504"/>
            <a:ext cx="10515600" cy="1325563"/>
          </a:xfrm>
        </p:spPr>
        <p:txBody>
          <a:bodyPr/>
          <a:lstStyle/>
          <a:p>
            <a:pPr algn="l"/>
            <a:r>
              <a:rPr lang="en-US" altLang="zh-CN" dirty="0"/>
              <a:t>Introduction</a:t>
            </a:r>
            <a:endParaRPr lang="zh-CN" altLang="en-US" dirty="0"/>
          </a:p>
        </p:txBody>
      </p:sp>
      <p:pic>
        <p:nvPicPr>
          <p:cNvPr id="11" name="Picture 10" descr="A picture containing text, toy, vector graphics&#10;&#10;Description automatically generated">
            <a:extLst>
              <a:ext uri="{FF2B5EF4-FFF2-40B4-BE49-F238E27FC236}">
                <a16:creationId xmlns:a16="http://schemas.microsoft.com/office/drawing/2014/main" id="{89DDC06B-481C-4E9D-A87F-79AE0F21D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016" y="1994836"/>
            <a:ext cx="4971210" cy="326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8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F1D3E-96B3-4A71-81A7-8FA7E5F5E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873615-AAB7-4FD4-BC48-E1C24597A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150" y="1330495"/>
            <a:ext cx="5505450" cy="4410075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62A321A3-88F1-4F5E-B736-6341443E1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5" y="206504"/>
            <a:ext cx="10515600" cy="1325563"/>
          </a:xfrm>
        </p:spPr>
        <p:txBody>
          <a:bodyPr/>
          <a:lstStyle/>
          <a:p>
            <a:pPr algn="l"/>
            <a:r>
              <a:rPr lang="en-US" altLang="zh-CN" dirty="0"/>
              <a:t>Task description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5844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AF9DA3-79F3-4C30-96AC-9667B2CDF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50B2098C-6127-448F-B178-A1907C98D7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4190"/>
          <a:stretch>
            <a:fillRect/>
          </a:stretch>
        </p:blipFill>
        <p:spPr>
          <a:xfrm>
            <a:off x="413731" y="1941575"/>
            <a:ext cx="6178369" cy="278867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99E980-8421-420C-86A5-D483B486C132}"/>
              </a:ext>
            </a:extLst>
          </p:cNvPr>
          <p:cNvSpPr txBox="1"/>
          <p:nvPr/>
        </p:nvSpPr>
        <p:spPr>
          <a:xfrm>
            <a:off x="616364" y="350824"/>
            <a:ext cx="99835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>
                <a:latin typeface="+mj-lt"/>
              </a:rPr>
              <a:t>T</a:t>
            </a:r>
            <a:r>
              <a:rPr lang="en-US" altLang="zh-CN" sz="4400" dirty="0">
                <a:latin typeface="+mj-lt"/>
              </a:rPr>
              <a:t>wo</a:t>
            </a:r>
            <a:r>
              <a:rPr lang="en-CA" sz="4400" dirty="0">
                <a:latin typeface="+mj-lt"/>
              </a:rPr>
              <a:t> example form our Advising dataset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406381-F56E-4679-B456-6A36B4165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2100" y="1549544"/>
            <a:ext cx="5644953" cy="418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139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What makes this task novel and challenging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Compared with previous polarity analysis tasks, dialogue-level polarity and utterance-level meta-polarity in advising result analysis task (ARA) are interrelated and both need to be identified. </a:t>
            </a:r>
          </a:p>
          <a:p>
            <a:pPr marL="0" indent="0">
              <a:buNone/>
            </a:pPr>
            <a:r>
              <a:rPr lang="en-US" altLang="zh-CN" dirty="0"/>
              <a:t>Meanwhile, the distribution of meta-polarities are quite imbalanced, and more than 95% meta-polarities are labeled as Neutral.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174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91" y="0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dirty="0"/>
              <a:t>Our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9109" y="2795111"/>
            <a:ext cx="6201792" cy="1486852"/>
          </a:xfrm>
        </p:spPr>
        <p:txBody>
          <a:bodyPr/>
          <a:lstStyle/>
          <a:p>
            <a:pPr marL="1245576" lvl="1" indent="-610576">
              <a:buSzPct val="50000"/>
              <a:buBlip>
                <a:blip r:embed="rId3"/>
              </a:buBlip>
              <a:defRPr b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lang="en-CA" dirty="0"/>
              <a:t>Utterance matching model</a:t>
            </a:r>
          </a:p>
          <a:p>
            <a:pPr marL="1245576" lvl="1" indent="-610576">
              <a:buSzPct val="50000"/>
              <a:buBlip>
                <a:blip r:embed="rId3"/>
              </a:buBlip>
              <a:defRPr b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lang="en-CA" dirty="0"/>
              <a:t>Two-stage progressive training</a:t>
            </a:r>
          </a:p>
          <a:p>
            <a:pPr marL="635000" lvl="1" indent="0">
              <a:buSzPct val="50000"/>
              <a:buNone/>
              <a:defRPr b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endParaRPr lang="en-CA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732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F0653-332C-43BB-B536-B605EE00C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E8CB8C-7342-41FE-ACD5-33BBC3450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798" y="428625"/>
            <a:ext cx="4733925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06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1881" y="480535"/>
            <a:ext cx="10515600" cy="1325563"/>
          </a:xfrm>
        </p:spPr>
        <p:txBody>
          <a:bodyPr>
            <a:normAutofit/>
          </a:bodyPr>
          <a:lstStyle/>
          <a:p>
            <a:r>
              <a:rPr lang="en-CA" dirty="0"/>
              <a:t>Two-stage progressive training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C126C5-E509-4373-ADFF-93252671277C}"/>
              </a:ext>
            </a:extLst>
          </p:cNvPr>
          <p:cNvSpPr txBox="1"/>
          <p:nvPr/>
        </p:nvSpPr>
        <p:spPr>
          <a:xfrm>
            <a:off x="6096000" y="2782669"/>
            <a:ext cx="38248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F</a:t>
            </a:r>
            <a:r>
              <a:rPr lang="en-US" b="0" i="0" dirty="0">
                <a:effectLst/>
                <a:latin typeface="Arial" panose="020B0604020202020204" pitchFamily="34" charset="0"/>
              </a:rPr>
              <a:t>or both </a:t>
            </a:r>
            <a:r>
              <a:rPr lang="en-US" altLang="zh-CN" b="0" i="0" dirty="0">
                <a:effectLst/>
                <a:latin typeface="Arial" panose="020B0604020202020204" pitchFamily="34" charset="0"/>
              </a:rPr>
              <a:t>utterance loss </a:t>
            </a:r>
            <a:r>
              <a:rPr lang="en-US" b="0" i="0" dirty="0">
                <a:effectLst/>
                <a:latin typeface="Arial" panose="020B0604020202020204" pitchFamily="34" charset="0"/>
              </a:rPr>
              <a:t>and dialogue loss, we adopt LDAM</a:t>
            </a: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loss which is proposed for imbalanced dataset by </a:t>
            </a:r>
            <a:r>
              <a:rPr lang="en-US" b="0" i="0" dirty="0">
                <a:effectLst/>
                <a:latin typeface="Arial" panose="020B0604020202020204" pitchFamily="34" charset="0"/>
                <a:hlinkClick r:id="rId3"/>
              </a:rPr>
              <a:t>Kai et al.(</a:t>
            </a:r>
            <a:r>
              <a:rPr lang="en-CA" b="0" i="0" dirty="0">
                <a:effectLst/>
                <a:latin typeface="Arial" panose="020B0604020202020204" pitchFamily="34" charset="0"/>
                <a:hlinkClick r:id="rId3"/>
              </a:rPr>
              <a:t>2019</a:t>
            </a:r>
            <a:r>
              <a:rPr lang="en-US" b="0" i="0" dirty="0">
                <a:effectLst/>
                <a:latin typeface="Arial" panose="020B0604020202020204" pitchFamily="34" charset="0"/>
                <a:hlinkClick r:id="rId3"/>
              </a:rPr>
              <a:t>)</a:t>
            </a:r>
            <a:endParaRPr lang="en-US" sz="1800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7623C91-9C18-437F-AD46-0FCE73D2DF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45" y="1806098"/>
            <a:ext cx="4601217" cy="430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558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Datasets </a:t>
            </a:r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dirty="0"/>
              <a:t>Metrics</a:t>
            </a:r>
          </a:p>
          <a:p>
            <a:pPr marL="457200" lvl="1" indent="0">
              <a:buNone/>
            </a:pP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The </a:t>
            </a:r>
            <a:r>
              <a:rPr lang="en-US" altLang="zh-CN" dirty="0">
                <a:solidFill>
                  <a:srgbClr val="FF0000"/>
                </a:solidFill>
              </a:rPr>
              <a:t>accuracy </a:t>
            </a:r>
            <a:r>
              <a:rPr lang="en-US" altLang="zh-CN" dirty="0"/>
              <a:t>of dialogue prediction is considered as the main metric. </a:t>
            </a:r>
          </a:p>
          <a:p>
            <a:pPr marL="457200" lvl="1" indent="0">
              <a:buNone/>
            </a:pPr>
            <a:r>
              <a:rPr lang="en-US" altLang="zh-CN" dirty="0"/>
              <a:t>In addition, micro-precision, micro-recall, and micro-F1 score are also evaluated for reference.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CD0D-E09B-4B67-B880-C763B5084312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31CA2BBD-24AE-475B-91B2-B74B456426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983"/>
          <a:stretch>
            <a:fillRect/>
          </a:stretch>
        </p:blipFill>
        <p:spPr>
          <a:xfrm>
            <a:off x="3177176" y="1646238"/>
            <a:ext cx="5831429" cy="194394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980732-CCA0-4C96-BA6D-8AE55A619BBA}"/>
              </a:ext>
            </a:extLst>
          </p:cNvPr>
          <p:cNvSpPr txBox="1"/>
          <p:nvPr/>
        </p:nvSpPr>
        <p:spPr>
          <a:xfrm>
            <a:off x="4989402" y="3540515"/>
            <a:ext cx="409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Statistic of ARA dataset</a:t>
            </a:r>
          </a:p>
        </p:txBody>
      </p:sp>
    </p:spTree>
    <p:extLst>
      <p:ext uri="{BB962C8B-B14F-4D97-AF65-F5344CB8AC3E}">
        <p14:creationId xmlns:p14="http://schemas.microsoft.com/office/powerpoint/2010/main" val="614493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1733</TotalTime>
  <Words>587</Words>
  <Application>Microsoft Office PowerPoint</Application>
  <PresentationFormat>Widescreen</PresentationFormat>
  <Paragraphs>91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Palatino Linotype</vt:lpstr>
      <vt:lpstr>Segoe UI</vt:lpstr>
      <vt:lpstr>Office 主题</vt:lpstr>
      <vt:lpstr>Have You Made A Decision? Where?  A Pilot Study on Interpretability of Polarity Analysis Based on Advising Problem   D IEEE ICASSP 2021 </vt:lpstr>
      <vt:lpstr>Introduction</vt:lpstr>
      <vt:lpstr>Task description</vt:lpstr>
      <vt:lpstr>PowerPoint Presentation</vt:lpstr>
      <vt:lpstr>What makes this task novel and challenging</vt:lpstr>
      <vt:lpstr>Our Solution</vt:lpstr>
      <vt:lpstr>PowerPoint Presentation</vt:lpstr>
      <vt:lpstr>Two-stage progressive training</vt:lpstr>
      <vt:lpstr>Experiments</vt:lpstr>
      <vt:lpstr>Experiments</vt:lpstr>
      <vt:lpstr>Experiments</vt:lpstr>
      <vt:lpstr>Conclusion</vt:lpstr>
      <vt:lpstr>Thanks!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</dc:creator>
  <cp:lastModifiedBy>Tedd Li</cp:lastModifiedBy>
  <cp:revision>299</cp:revision>
  <dcterms:created xsi:type="dcterms:W3CDTF">2020-08-27T08:03:24Z</dcterms:created>
  <dcterms:modified xsi:type="dcterms:W3CDTF">2021-04-11T02:06:40Z</dcterms:modified>
</cp:coreProperties>
</file>