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338" r:id="rId3"/>
    <p:sldId id="344" r:id="rId4"/>
    <p:sldId id="345" r:id="rId5"/>
    <p:sldId id="346" r:id="rId6"/>
    <p:sldId id="347" r:id="rId7"/>
    <p:sldId id="349" r:id="rId8"/>
    <p:sldId id="348" r:id="rId9"/>
    <p:sldId id="350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59" autoAdjust="0"/>
    <p:restoredTop sz="95408" autoAdjust="0"/>
  </p:normalViewPr>
  <p:slideViewPr>
    <p:cSldViewPr snapToGrid="0" snapToObjects="1">
      <p:cViewPr varScale="1">
        <p:scale>
          <a:sx n="159" d="100"/>
          <a:sy n="159" d="100"/>
        </p:scale>
        <p:origin x="238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0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2FB3839-1053-4AF9-ACF4-6BC4AFE1D4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3B7063-5DA1-4872-BE87-A97A191CFE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2E8A7-273F-4EBD-BAF5-D47782EB9E56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5F51D36-8131-41CA-8277-E500B91ECF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8A35F08-C735-4458-9166-A8338AA1AC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C9629-D238-4397-9185-2C7205E4D9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080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B2F73-BE1D-2847-80CC-186A26A268EC}" type="datetimeFigureOut">
              <a:rPr kumimoji="1" lang="zh-CN" altLang="en-US" smtClean="0"/>
              <a:t>2022/3/2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031A4-71B0-DC4A-8A72-3B77E7BA0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36989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031A4-71B0-DC4A-8A72-3B77E7BA0715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278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341" y="2743200"/>
            <a:ext cx="4529797" cy="4114800"/>
            <a:chOff x="-1341" y="2743200"/>
            <a:chExt cx="4529797" cy="41148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1" y="2743200"/>
              <a:ext cx="4529797" cy="41148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4426"/>
              <a:ext cx="4527107" cy="41135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382C-CB06-4241-93D1-0AC4723F8112}" type="datetime1">
              <a:rPr kumimoji="1" lang="zh-CN" altLang="en-US" smtClean="0"/>
              <a:t>2022/3/2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vision.nju.edu.cn</a:t>
            </a:r>
            <a:endParaRPr kumimoji="1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3926-FBAF-1540-A47F-38F753FFCE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40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EBFE-8E3E-43FF-95B1-62A9E2295612}" type="datetime1">
              <a:rPr kumimoji="1" lang="zh-CN" altLang="en-US" smtClean="0"/>
              <a:t>2022/3/2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vision.nju.edu.cn</a:t>
            </a:r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3926-FBAF-1540-A47F-38F753FFCE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6280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E783-6702-47E8-A649-F255E4F686A1}" type="datetime1">
              <a:rPr kumimoji="1" lang="zh-CN" altLang="en-US" smtClean="0"/>
              <a:t>2022/3/2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vision.nju.edu.cn</a:t>
            </a:r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3926-FBAF-1540-A47F-38F753FFCE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2139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6587"/>
            <a:ext cx="7886700" cy="50487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133D-150B-4966-8A20-6B640A59B5F1}" type="datetime1">
              <a:rPr kumimoji="1" lang="zh-CN" altLang="en-US" smtClean="0"/>
              <a:t>2022/3/2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vision.nju.edu.cn</a:t>
            </a:r>
            <a:endParaRPr kumimoji="1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3926-FBAF-1540-A47F-38F753FFCE97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85750" y="1183693"/>
            <a:ext cx="856107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56567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201D-F5F6-40C3-AE70-9889675E06E4}" type="datetime1">
              <a:rPr kumimoji="1" lang="zh-CN" altLang="en-US" smtClean="0"/>
              <a:t>2022/3/2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vision.nju.edu.cn</a:t>
            </a:r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3926-FBAF-1540-A47F-38F753FFCE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1898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4D2E-CF5E-49C8-B358-1F4846151714}" type="datetime1">
              <a:rPr kumimoji="1" lang="zh-CN" altLang="en-US" smtClean="0"/>
              <a:t>2022/3/2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vision.nju.edu.cn</a:t>
            </a:r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3926-FBAF-1540-A47F-38F753FFCE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689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7932-F553-489D-A660-1F28D605035F}" type="datetime1">
              <a:rPr kumimoji="1" lang="zh-CN" altLang="en-US" smtClean="0"/>
              <a:t>2022/3/2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vision.nju.edu.cn</a:t>
            </a:r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3926-FBAF-1540-A47F-38F753FFCE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636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571500" indent="-571500">
              <a:buFont typeface="Wingdings" panose="05000000000000000000" pitchFamily="2" charset="2"/>
              <a:buChar char="u"/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6869-3AA6-48EE-B084-4D650BF6B1B8}" type="datetime1">
              <a:rPr kumimoji="1" lang="zh-CN" altLang="en-US" smtClean="0"/>
              <a:t>2022/3/2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vision.nju.edu.cn</a:t>
            </a:r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3926-FBAF-1540-A47F-38F753FFCE97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85750" y="1269153"/>
            <a:ext cx="856107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35709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2A9F-8967-4667-B6D8-77DE65E4F431}" type="datetime1">
              <a:rPr kumimoji="1" lang="zh-CN" altLang="en-US" smtClean="0"/>
              <a:t>2022/3/2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vision.nju.edu.cn</a:t>
            </a:r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3926-FBAF-1540-A47F-38F753FFCE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664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15E5-11C0-4A9D-ADB1-E3B170694885}" type="datetime1">
              <a:rPr kumimoji="1" lang="zh-CN" altLang="en-US" smtClean="0"/>
              <a:t>2022/3/2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vision.nju.edu.cn</a:t>
            </a:r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3926-FBAF-1540-A47F-38F753FFCE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6980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21A4-0F85-4015-BF7B-A22513394AA0}" type="datetime1">
              <a:rPr kumimoji="1" lang="zh-CN" altLang="en-US" smtClean="0"/>
              <a:t>2022/3/2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vision.nju.edu.cn</a:t>
            </a:r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3926-FBAF-1540-A47F-38F753FFCE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636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1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66587"/>
            <a:ext cx="7886700" cy="5048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FF296-498F-48BC-8E6C-C30EDAEEEE83}" type="datetime1">
              <a:rPr kumimoji="1" lang="zh-CN" altLang="en-US" smtClean="0"/>
              <a:t>2022/3/2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zh-CN" dirty="0"/>
              <a:t>vision.nju.edu.cn</a:t>
            </a:r>
            <a:endParaRPr kumimoji="1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53926-FBAF-1540-A47F-38F753FFCE97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61" y="567411"/>
            <a:ext cx="1578041" cy="5018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61" y="567241"/>
            <a:ext cx="843104" cy="48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9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20.png"/><Relationship Id="rId3" Type="http://schemas.openxmlformats.org/officeDocument/2006/relationships/image" Target="../media/image20.png"/><Relationship Id="rId7" Type="http://schemas.openxmlformats.org/officeDocument/2006/relationships/image" Target="../media/image60.png"/><Relationship Id="rId12" Type="http://schemas.openxmlformats.org/officeDocument/2006/relationships/image" Target="../media/image1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100.png"/><Relationship Id="rId5" Type="http://schemas.openxmlformats.org/officeDocument/2006/relationships/image" Target="../media/image40.png"/><Relationship Id="rId10" Type="http://schemas.openxmlformats.org/officeDocument/2006/relationships/image" Target="../media/image90.png"/><Relationship Id="rId4" Type="http://schemas.openxmlformats.org/officeDocument/2006/relationships/image" Target="../media/image30.png"/><Relationship Id="rId9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5.png"/><Relationship Id="rId3" Type="http://schemas.openxmlformats.org/officeDocument/2006/relationships/image" Target="../media/image8.png"/><Relationship Id="rId21" Type="http://schemas.openxmlformats.org/officeDocument/2006/relationships/image" Target="../media/image28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4.png"/><Relationship Id="rId25" Type="http://schemas.openxmlformats.org/officeDocument/2006/relationships/image" Target="../media/image33.png"/><Relationship Id="rId2" Type="http://schemas.openxmlformats.org/officeDocument/2006/relationships/image" Target="../media/image7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2.png"/><Relationship Id="rId5" Type="http://schemas.openxmlformats.org/officeDocument/2006/relationships/image" Target="../media/image11.png"/><Relationship Id="rId15" Type="http://schemas.openxmlformats.org/officeDocument/2006/relationships/image" Target="../media/image22.png"/><Relationship Id="rId23" Type="http://schemas.openxmlformats.org/officeDocument/2006/relationships/image" Target="../media/image31.png"/><Relationship Id="rId10" Type="http://schemas.openxmlformats.org/officeDocument/2006/relationships/image" Target="../media/image16.png"/><Relationship Id="rId19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559661"/>
            <a:ext cx="9144001" cy="10388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-1" y="4026326"/>
            <a:ext cx="9144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Ming Lu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, Peiyao Guo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, Huiqing Shi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, Chuntong Cao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, and Zhan Ma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20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aseline="30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Nanjing University, </a:t>
            </a:r>
            <a:r>
              <a:rPr lang="en-US" altLang="zh-CN" sz="2000" baseline="30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Jiangsu Longyuan Zhenhua Marine Engineering Co.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Email:  luming@smail.nju.edu.cn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tx2"/>
                </a:solidFill>
              </a:rPr>
              <a:t>vision.nju.edu.cn</a:t>
            </a:r>
            <a:endParaRPr kumimoji="1" lang="zh-CN" altLang="en-US" dirty="0">
              <a:solidFill>
                <a:schemeClr val="tx2"/>
              </a:solidFill>
            </a:endParaRPr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104ECAE7-FC25-8543-8904-C4D062CC0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90562"/>
            <a:ext cx="9144000" cy="1146384"/>
          </a:xfrm>
        </p:spPr>
        <p:txBody>
          <a:bodyPr>
            <a:no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Transformer-based Image Compression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3926-FBAF-1540-A47F-38F753FFCE97}" type="slidenum">
              <a:rPr kumimoji="1" lang="zh-CN" altLang="en-US" smtClean="0"/>
              <a:t>1</a:t>
            </a:fld>
            <a:endParaRPr kumimoji="1" lang="zh-CN" alt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C496-F1D5-41FB-AF71-ED3CFB083791}" type="datetime1">
              <a:rPr kumimoji="1" lang="zh-CN" altLang="en-US" smtClean="0"/>
              <a:t>2022/3/2</a:t>
            </a:fld>
            <a:endParaRPr kumimoji="1"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49718-889C-4707-BC8E-7959ACD0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41D0AE-49EA-44F1-9752-BBFF1C6B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133D-150B-4966-8A20-6B640A59B5F1}" type="datetime1">
              <a:rPr kumimoji="1" lang="zh-CN" altLang="en-US" smtClean="0"/>
              <a:t>2022/3/2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2F930B-A0DD-4176-AD33-D901CF926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vision.nju.edu.cn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EE3A77-5D58-4153-B4C7-E48D99FB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3926-FBAF-1540-A47F-38F753FFCE97}" type="slidenum">
              <a:rPr kumimoji="1" lang="zh-CN" altLang="en-US" smtClean="0"/>
              <a:t>2</a:t>
            </a:fld>
            <a:endParaRPr kumimoji="1" lang="zh-CN" altLang="en-US"/>
          </a:p>
        </p:txBody>
      </p: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E37F1921-FB1E-415B-864B-55E3DA34272D}"/>
              </a:ext>
            </a:extLst>
          </p:cNvPr>
          <p:cNvGrpSpPr/>
          <p:nvPr/>
        </p:nvGrpSpPr>
        <p:grpSpPr>
          <a:xfrm>
            <a:off x="268327" y="1266587"/>
            <a:ext cx="8607346" cy="4370169"/>
            <a:chOff x="2045995" y="1243915"/>
            <a:chExt cx="8607346" cy="4370169"/>
          </a:xfrm>
        </p:grpSpPr>
        <p:sp>
          <p:nvSpPr>
            <p:cNvPr id="94" name="矩形: 圆角 93">
              <a:extLst>
                <a:ext uri="{FF2B5EF4-FFF2-40B4-BE49-F238E27FC236}">
                  <a16:creationId xmlns:a16="http://schemas.microsoft.com/office/drawing/2014/main" id="{5476CA6D-C3F4-46A2-9865-1719F04D6F02}"/>
                </a:ext>
              </a:extLst>
            </p:cNvPr>
            <p:cNvSpPr/>
            <p:nvPr/>
          </p:nvSpPr>
          <p:spPr>
            <a:xfrm>
              <a:off x="7519612" y="1247083"/>
              <a:ext cx="2359952" cy="1632798"/>
            </a:xfrm>
            <a:prstGeom prst="round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圆角矩形 3">
              <a:extLst>
                <a:ext uri="{FF2B5EF4-FFF2-40B4-BE49-F238E27FC236}">
                  <a16:creationId xmlns:a16="http://schemas.microsoft.com/office/drawing/2014/main" id="{942E923C-1689-47FC-AE11-227111A00140}"/>
                </a:ext>
              </a:extLst>
            </p:cNvPr>
            <p:cNvSpPr/>
            <p:nvPr/>
          </p:nvSpPr>
          <p:spPr>
            <a:xfrm rot="16200000">
              <a:off x="2223173" y="1908343"/>
              <a:ext cx="1249364" cy="319771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Conv(5,2)</a:t>
              </a: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6" name="圆角矩形 6">
              <a:extLst>
                <a:ext uri="{FF2B5EF4-FFF2-40B4-BE49-F238E27FC236}">
                  <a16:creationId xmlns:a16="http://schemas.microsoft.com/office/drawing/2014/main" id="{1A05AF2B-47C0-4A98-BD4E-DDFA2C2CEC22}"/>
                </a:ext>
              </a:extLst>
            </p:cNvPr>
            <p:cNvSpPr/>
            <p:nvPr/>
          </p:nvSpPr>
          <p:spPr>
            <a:xfrm rot="16200000">
              <a:off x="2621743" y="1908343"/>
              <a:ext cx="1249364" cy="319772"/>
            </a:xfrm>
            <a:prstGeom prst="roundRect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STB</a:t>
              </a: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7" name="圆角矩形 3">
              <a:extLst>
                <a:ext uri="{FF2B5EF4-FFF2-40B4-BE49-F238E27FC236}">
                  <a16:creationId xmlns:a16="http://schemas.microsoft.com/office/drawing/2014/main" id="{AE9E141C-EB64-4513-949B-C3EB5D6B3256}"/>
                </a:ext>
              </a:extLst>
            </p:cNvPr>
            <p:cNvSpPr/>
            <p:nvPr/>
          </p:nvSpPr>
          <p:spPr>
            <a:xfrm rot="16200000">
              <a:off x="3038797" y="1908343"/>
              <a:ext cx="1249364" cy="319771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Conv(3,2)</a:t>
              </a: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8" name="圆角矩形 6">
              <a:extLst>
                <a:ext uri="{FF2B5EF4-FFF2-40B4-BE49-F238E27FC236}">
                  <a16:creationId xmlns:a16="http://schemas.microsoft.com/office/drawing/2014/main" id="{CBE50E86-2DF0-4256-B25F-EA19F8885340}"/>
                </a:ext>
              </a:extLst>
            </p:cNvPr>
            <p:cNvSpPr/>
            <p:nvPr/>
          </p:nvSpPr>
          <p:spPr>
            <a:xfrm rot="16200000">
              <a:off x="3452637" y="1908343"/>
              <a:ext cx="1249364" cy="319772"/>
            </a:xfrm>
            <a:prstGeom prst="roundRect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STB</a:t>
              </a: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9" name="圆角矩形 3">
              <a:extLst>
                <a:ext uri="{FF2B5EF4-FFF2-40B4-BE49-F238E27FC236}">
                  <a16:creationId xmlns:a16="http://schemas.microsoft.com/office/drawing/2014/main" id="{672C51A8-27A8-4F1E-AB49-5CC8FEAF3387}"/>
                </a:ext>
              </a:extLst>
            </p:cNvPr>
            <p:cNvSpPr/>
            <p:nvPr/>
          </p:nvSpPr>
          <p:spPr>
            <a:xfrm rot="16200000">
              <a:off x="3856992" y="1908343"/>
              <a:ext cx="1249364" cy="319771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Conv(3,2)</a:t>
              </a: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0" name="圆角矩形 6">
              <a:extLst>
                <a:ext uri="{FF2B5EF4-FFF2-40B4-BE49-F238E27FC236}">
                  <a16:creationId xmlns:a16="http://schemas.microsoft.com/office/drawing/2014/main" id="{DAB76401-9A3D-4AD0-85C3-DA4AFF5635F3}"/>
                </a:ext>
              </a:extLst>
            </p:cNvPr>
            <p:cNvSpPr/>
            <p:nvPr/>
          </p:nvSpPr>
          <p:spPr>
            <a:xfrm rot="16200000">
              <a:off x="4267190" y="1908348"/>
              <a:ext cx="1249364" cy="319772"/>
            </a:xfrm>
            <a:prstGeom prst="roundRect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STB</a:t>
              </a: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1" name="圆角矩形 3">
              <a:extLst>
                <a:ext uri="{FF2B5EF4-FFF2-40B4-BE49-F238E27FC236}">
                  <a16:creationId xmlns:a16="http://schemas.microsoft.com/office/drawing/2014/main" id="{437AF41D-4176-450C-A3FF-6204F1E69696}"/>
                </a:ext>
              </a:extLst>
            </p:cNvPr>
            <p:cNvSpPr/>
            <p:nvPr/>
          </p:nvSpPr>
          <p:spPr>
            <a:xfrm rot="16200000">
              <a:off x="4671642" y="1908348"/>
              <a:ext cx="1249364" cy="319771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Conv(3,2)</a:t>
              </a: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" name="矩形: 圆角 101">
              <a:extLst>
                <a:ext uri="{FF2B5EF4-FFF2-40B4-BE49-F238E27FC236}">
                  <a16:creationId xmlns:a16="http://schemas.microsoft.com/office/drawing/2014/main" id="{C6B61E13-39EB-4A86-B69D-E24DE4F30508}"/>
                </a:ext>
              </a:extLst>
            </p:cNvPr>
            <p:cNvSpPr/>
            <p:nvPr/>
          </p:nvSpPr>
          <p:spPr>
            <a:xfrm>
              <a:off x="2476697" y="1243915"/>
              <a:ext cx="3158782" cy="1632798"/>
            </a:xfrm>
            <a:prstGeom prst="round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B367EDB7-0774-453C-801F-1D4C0C93B62C}"/>
                    </a:ext>
                  </a:extLst>
                </p:cNvPr>
                <p:cNvSpPr txBox="1"/>
                <p:nvPr/>
              </p:nvSpPr>
              <p:spPr>
                <a:xfrm>
                  <a:off x="5484622" y="2584346"/>
                  <a:ext cx="315151" cy="276999"/>
                </a:xfrm>
                <a:prstGeom prst="rect">
                  <a:avLst/>
                </a:prstGeom>
                <a:solidFill>
                  <a:sysClr val="window" lastClr="FFFFFF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CE541FB7-04E2-41CB-BA6C-7E11FBAE8B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4622" y="2584346"/>
                  <a:ext cx="315151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20000" b="-2608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圆角矩形 6">
              <a:extLst>
                <a:ext uri="{FF2B5EF4-FFF2-40B4-BE49-F238E27FC236}">
                  <a16:creationId xmlns:a16="http://schemas.microsoft.com/office/drawing/2014/main" id="{56B48BDA-F821-4224-85D8-A1E63462EE4A}"/>
                </a:ext>
              </a:extLst>
            </p:cNvPr>
            <p:cNvSpPr/>
            <p:nvPr/>
          </p:nvSpPr>
          <p:spPr>
            <a:xfrm rot="16200000">
              <a:off x="2211630" y="4622677"/>
              <a:ext cx="1249364" cy="319772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Tconv(5,2)</a:t>
              </a: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5" name="圆角矩形 3">
              <a:extLst>
                <a:ext uri="{FF2B5EF4-FFF2-40B4-BE49-F238E27FC236}">
                  <a16:creationId xmlns:a16="http://schemas.microsoft.com/office/drawing/2014/main" id="{C76C6281-0D67-4501-AA55-5A95ECCDEA14}"/>
                </a:ext>
              </a:extLst>
            </p:cNvPr>
            <p:cNvSpPr/>
            <p:nvPr/>
          </p:nvSpPr>
          <p:spPr>
            <a:xfrm rot="16200000">
              <a:off x="2626529" y="4622677"/>
              <a:ext cx="1249364" cy="319771"/>
            </a:xfrm>
            <a:prstGeom prst="roundRect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STB</a:t>
              </a: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6" name="圆角矩形 6">
              <a:extLst>
                <a:ext uri="{FF2B5EF4-FFF2-40B4-BE49-F238E27FC236}">
                  <a16:creationId xmlns:a16="http://schemas.microsoft.com/office/drawing/2014/main" id="{243FE2C9-6386-4950-ABC8-512F72E4DEF3}"/>
                </a:ext>
              </a:extLst>
            </p:cNvPr>
            <p:cNvSpPr/>
            <p:nvPr/>
          </p:nvSpPr>
          <p:spPr>
            <a:xfrm rot="16200000">
              <a:off x="3040752" y="4622677"/>
              <a:ext cx="1249364" cy="319772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Tconv(3,2)</a:t>
              </a: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7" name="圆角矩形 3">
              <a:extLst>
                <a:ext uri="{FF2B5EF4-FFF2-40B4-BE49-F238E27FC236}">
                  <a16:creationId xmlns:a16="http://schemas.microsoft.com/office/drawing/2014/main" id="{C76830D1-4D4D-4AC5-A663-6EA774B22518}"/>
                </a:ext>
              </a:extLst>
            </p:cNvPr>
            <p:cNvSpPr/>
            <p:nvPr/>
          </p:nvSpPr>
          <p:spPr>
            <a:xfrm rot="16200000">
              <a:off x="3446623" y="4622678"/>
              <a:ext cx="1249364" cy="319771"/>
            </a:xfrm>
            <a:prstGeom prst="roundRect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STB</a:t>
              </a: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8" name="圆角矩形 6">
              <a:extLst>
                <a:ext uri="{FF2B5EF4-FFF2-40B4-BE49-F238E27FC236}">
                  <a16:creationId xmlns:a16="http://schemas.microsoft.com/office/drawing/2014/main" id="{29209D1E-C9FE-48B7-912A-07C132BB26C1}"/>
                </a:ext>
              </a:extLst>
            </p:cNvPr>
            <p:cNvSpPr/>
            <p:nvPr/>
          </p:nvSpPr>
          <p:spPr>
            <a:xfrm rot="16200000">
              <a:off x="3857964" y="4622677"/>
              <a:ext cx="1249364" cy="319772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Tconv(3,2)</a:t>
              </a: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9" name="圆角矩形 3">
              <a:extLst>
                <a:ext uri="{FF2B5EF4-FFF2-40B4-BE49-F238E27FC236}">
                  <a16:creationId xmlns:a16="http://schemas.microsoft.com/office/drawing/2014/main" id="{533F5250-89DE-43EE-93CA-739A6408DF97}"/>
                </a:ext>
              </a:extLst>
            </p:cNvPr>
            <p:cNvSpPr/>
            <p:nvPr/>
          </p:nvSpPr>
          <p:spPr>
            <a:xfrm rot="16200000">
              <a:off x="4269241" y="4629880"/>
              <a:ext cx="1249364" cy="319771"/>
            </a:xfrm>
            <a:prstGeom prst="roundRect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STB</a:t>
              </a: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0" name="圆角矩形 6">
              <a:extLst>
                <a:ext uri="{FF2B5EF4-FFF2-40B4-BE49-F238E27FC236}">
                  <a16:creationId xmlns:a16="http://schemas.microsoft.com/office/drawing/2014/main" id="{76972C8E-3582-4087-8E0D-4722974F9DE2}"/>
                </a:ext>
              </a:extLst>
            </p:cNvPr>
            <p:cNvSpPr/>
            <p:nvPr/>
          </p:nvSpPr>
          <p:spPr>
            <a:xfrm rot="16200000">
              <a:off x="4682154" y="4631638"/>
              <a:ext cx="1249364" cy="319772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Tconv(3,2)</a:t>
              </a: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文本框 110">
                  <a:extLst>
                    <a:ext uri="{FF2B5EF4-FFF2-40B4-BE49-F238E27FC236}">
                      <a16:creationId xmlns:a16="http://schemas.microsoft.com/office/drawing/2014/main" id="{AFE68D2B-95FD-4842-A8CB-446F0DA94A7F}"/>
                    </a:ext>
                  </a:extLst>
                </p:cNvPr>
                <p:cNvSpPr txBox="1"/>
                <p:nvPr/>
              </p:nvSpPr>
              <p:spPr>
                <a:xfrm>
                  <a:off x="9724028" y="2602882"/>
                  <a:ext cx="310213" cy="276999"/>
                </a:xfrm>
                <a:prstGeom prst="rect">
                  <a:avLst/>
                </a:prstGeom>
                <a:solidFill>
                  <a:sysClr val="window" lastClr="FFFFFF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769239AA-DBDE-4348-837D-0949857C5D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4028" y="2602882"/>
                  <a:ext cx="310213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5385" b="-869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2" name="圆角矩形 3">
              <a:extLst>
                <a:ext uri="{FF2B5EF4-FFF2-40B4-BE49-F238E27FC236}">
                  <a16:creationId xmlns:a16="http://schemas.microsoft.com/office/drawing/2014/main" id="{F3A9FA5A-F882-45E8-973A-7E405ABDDD66}"/>
                </a:ext>
              </a:extLst>
            </p:cNvPr>
            <p:cNvSpPr/>
            <p:nvPr/>
          </p:nvSpPr>
          <p:spPr>
            <a:xfrm rot="16200000">
              <a:off x="8039419" y="4617928"/>
              <a:ext cx="1249364" cy="319771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Tconv(3,2)</a:t>
              </a: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3" name="圆角矩形 3">
              <a:extLst>
                <a:ext uri="{FF2B5EF4-FFF2-40B4-BE49-F238E27FC236}">
                  <a16:creationId xmlns:a16="http://schemas.microsoft.com/office/drawing/2014/main" id="{7C5F11E9-E8F7-4C6D-BDD0-AA245D111BE0}"/>
                </a:ext>
              </a:extLst>
            </p:cNvPr>
            <p:cNvSpPr/>
            <p:nvPr/>
          </p:nvSpPr>
          <p:spPr>
            <a:xfrm rot="16200000">
              <a:off x="7211625" y="4622681"/>
              <a:ext cx="1249364" cy="319771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Conv(3,1)</a:t>
              </a: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4" name="圆角矩形 3">
              <a:extLst>
                <a:ext uri="{FF2B5EF4-FFF2-40B4-BE49-F238E27FC236}">
                  <a16:creationId xmlns:a16="http://schemas.microsoft.com/office/drawing/2014/main" id="{7D00108C-639D-44CC-9C4E-B52AF6CB3A96}"/>
                </a:ext>
              </a:extLst>
            </p:cNvPr>
            <p:cNvSpPr/>
            <p:nvPr/>
          </p:nvSpPr>
          <p:spPr>
            <a:xfrm rot="16200000">
              <a:off x="8874388" y="4625158"/>
              <a:ext cx="1249364" cy="319771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Tconv(3,2)</a:t>
              </a: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F769FF23-D7F1-4F53-B547-7E62F0871D2B}"/>
                </a:ext>
              </a:extLst>
            </p:cNvPr>
            <p:cNvSpPr/>
            <p:nvPr/>
          </p:nvSpPr>
          <p:spPr>
            <a:xfrm>
              <a:off x="6003336" y="2571212"/>
              <a:ext cx="399313" cy="399313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Q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16" name="直接箭头连接符 115">
              <a:extLst>
                <a:ext uri="{FF2B5EF4-FFF2-40B4-BE49-F238E27FC236}">
                  <a16:creationId xmlns:a16="http://schemas.microsoft.com/office/drawing/2014/main" id="{8FDD8D97-4A20-400E-95F8-B19A9CE60269}"/>
                </a:ext>
              </a:extLst>
            </p:cNvPr>
            <p:cNvCxnSpPr/>
            <p:nvPr/>
          </p:nvCxnSpPr>
          <p:spPr>
            <a:xfrm>
              <a:off x="2268974" y="2065136"/>
              <a:ext cx="40640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文本框 116">
                  <a:extLst>
                    <a:ext uri="{FF2B5EF4-FFF2-40B4-BE49-F238E27FC236}">
                      <a16:creationId xmlns:a16="http://schemas.microsoft.com/office/drawing/2014/main" id="{C2B50246-53D3-44D5-8A6D-36D411B011A8}"/>
                    </a:ext>
                  </a:extLst>
                </p:cNvPr>
                <p:cNvSpPr txBox="1"/>
                <p:nvPr/>
              </p:nvSpPr>
              <p:spPr>
                <a:xfrm>
                  <a:off x="2045995" y="1895789"/>
                  <a:ext cx="1929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98" name="文本框 97">
                  <a:extLst>
                    <a:ext uri="{FF2B5EF4-FFF2-40B4-BE49-F238E27FC236}">
                      <a16:creationId xmlns:a16="http://schemas.microsoft.com/office/drawing/2014/main" id="{402633D5-AEF5-4A12-98B8-BFEB1411DA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5995" y="1895789"/>
                  <a:ext cx="19293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8750" r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8" name="直接箭头连接符 117">
              <a:extLst>
                <a:ext uri="{FF2B5EF4-FFF2-40B4-BE49-F238E27FC236}">
                  <a16:creationId xmlns:a16="http://schemas.microsoft.com/office/drawing/2014/main" id="{94CCF66E-31E2-41B7-A97F-ED226E6B432D}"/>
                </a:ext>
              </a:extLst>
            </p:cNvPr>
            <p:cNvCxnSpPr>
              <a:cxnSpLocks/>
              <a:stCxn id="101" idx="2"/>
              <a:endCxn id="149" idx="0"/>
            </p:cNvCxnSpPr>
            <p:nvPr/>
          </p:nvCxnSpPr>
          <p:spPr>
            <a:xfrm flipV="1">
              <a:off x="5456210" y="2068229"/>
              <a:ext cx="2214135" cy="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9" name="连接符: 肘形 118">
              <a:extLst>
                <a:ext uri="{FF2B5EF4-FFF2-40B4-BE49-F238E27FC236}">
                  <a16:creationId xmlns:a16="http://schemas.microsoft.com/office/drawing/2014/main" id="{65B2F4C9-860B-4ED8-A257-290CE51FCCF6}"/>
                </a:ext>
              </a:extLst>
            </p:cNvPr>
            <p:cNvCxnSpPr>
              <a:cxnSpLocks/>
              <a:stCxn id="101" idx="2"/>
              <a:endCxn id="115" idx="0"/>
            </p:cNvCxnSpPr>
            <p:nvPr/>
          </p:nvCxnSpPr>
          <p:spPr>
            <a:xfrm>
              <a:off x="5456210" y="2068234"/>
              <a:ext cx="746783" cy="502978"/>
            </a:xfrm>
            <a:prstGeom prst="bentConnector2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96725610-C808-444B-B695-5EA62212422B}"/>
                </a:ext>
              </a:extLst>
            </p:cNvPr>
            <p:cNvSpPr/>
            <p:nvPr/>
          </p:nvSpPr>
          <p:spPr>
            <a:xfrm>
              <a:off x="5934122" y="3266140"/>
              <a:ext cx="535782" cy="39931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AE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B2C5B106-D828-4FC6-BF19-91D240469BD3}"/>
                </a:ext>
              </a:extLst>
            </p:cNvPr>
            <p:cNvSpPr/>
            <p:nvPr/>
          </p:nvSpPr>
          <p:spPr>
            <a:xfrm>
              <a:off x="5933933" y="4122640"/>
              <a:ext cx="535782" cy="39931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AD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A2A56409-B46B-4FB1-9686-12EA4E12D721}"/>
                </a:ext>
              </a:extLst>
            </p:cNvPr>
            <p:cNvGrpSpPr/>
            <p:nvPr/>
          </p:nvGrpSpPr>
          <p:grpSpPr>
            <a:xfrm>
              <a:off x="5946708" y="3827109"/>
              <a:ext cx="508000" cy="132956"/>
              <a:chOff x="5828109" y="3385160"/>
              <a:chExt cx="508000" cy="132956"/>
            </a:xfrm>
          </p:grpSpPr>
          <p:sp>
            <p:nvSpPr>
              <p:cNvPr id="171" name="矩形 170">
                <a:extLst>
                  <a:ext uri="{FF2B5EF4-FFF2-40B4-BE49-F238E27FC236}">
                    <a16:creationId xmlns:a16="http://schemas.microsoft.com/office/drawing/2014/main" id="{35788408-4945-4070-9E04-99B02163CACE}"/>
                  </a:ext>
                </a:extLst>
              </p:cNvPr>
              <p:cNvSpPr/>
              <p:nvPr/>
            </p:nvSpPr>
            <p:spPr>
              <a:xfrm>
                <a:off x="5828109" y="3385161"/>
                <a:ext cx="101600" cy="132955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2" name="矩形 171">
                <a:extLst>
                  <a:ext uri="{FF2B5EF4-FFF2-40B4-BE49-F238E27FC236}">
                    <a16:creationId xmlns:a16="http://schemas.microsoft.com/office/drawing/2014/main" id="{02DAABA3-FAF2-49D4-A274-6A98473AE30B}"/>
                  </a:ext>
                </a:extLst>
              </p:cNvPr>
              <p:cNvSpPr/>
              <p:nvPr/>
            </p:nvSpPr>
            <p:spPr>
              <a:xfrm>
                <a:off x="5929709" y="3385160"/>
                <a:ext cx="101600" cy="13295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3" name="矩形 172">
                <a:extLst>
                  <a:ext uri="{FF2B5EF4-FFF2-40B4-BE49-F238E27FC236}">
                    <a16:creationId xmlns:a16="http://schemas.microsoft.com/office/drawing/2014/main" id="{042EBD28-8D14-41FB-BFB5-83FFCB7344E3}"/>
                  </a:ext>
                </a:extLst>
              </p:cNvPr>
              <p:cNvSpPr/>
              <p:nvPr/>
            </p:nvSpPr>
            <p:spPr>
              <a:xfrm>
                <a:off x="6031309" y="3385161"/>
                <a:ext cx="101600" cy="132955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4" name="矩形 173">
                <a:extLst>
                  <a:ext uri="{FF2B5EF4-FFF2-40B4-BE49-F238E27FC236}">
                    <a16:creationId xmlns:a16="http://schemas.microsoft.com/office/drawing/2014/main" id="{6080CD5E-1C03-40B8-A76B-B3B62D77A868}"/>
                  </a:ext>
                </a:extLst>
              </p:cNvPr>
              <p:cNvSpPr/>
              <p:nvPr/>
            </p:nvSpPr>
            <p:spPr>
              <a:xfrm>
                <a:off x="6234509" y="3385160"/>
                <a:ext cx="101600" cy="132955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5" name="矩形 174">
                <a:extLst>
                  <a:ext uri="{FF2B5EF4-FFF2-40B4-BE49-F238E27FC236}">
                    <a16:creationId xmlns:a16="http://schemas.microsoft.com/office/drawing/2014/main" id="{19476AC0-8930-41B7-A343-5CBAB56EAB59}"/>
                  </a:ext>
                </a:extLst>
              </p:cNvPr>
              <p:cNvSpPr/>
              <p:nvPr/>
            </p:nvSpPr>
            <p:spPr>
              <a:xfrm>
                <a:off x="6132909" y="3385160"/>
                <a:ext cx="101600" cy="13295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123" name="连接符: 肘形 122">
              <a:extLst>
                <a:ext uri="{FF2B5EF4-FFF2-40B4-BE49-F238E27FC236}">
                  <a16:creationId xmlns:a16="http://schemas.microsoft.com/office/drawing/2014/main" id="{3A5120F4-A65E-49AD-A1B8-6D0F3C3D0601}"/>
                </a:ext>
              </a:extLst>
            </p:cNvPr>
            <p:cNvCxnSpPr>
              <a:cxnSpLocks/>
              <a:endCxn id="129" idx="0"/>
            </p:cNvCxnSpPr>
            <p:nvPr/>
          </p:nvCxnSpPr>
          <p:spPr>
            <a:xfrm>
              <a:off x="9501497" y="2068229"/>
              <a:ext cx="884933" cy="502983"/>
            </a:xfrm>
            <a:prstGeom prst="bentConnector2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文本框 123">
                  <a:extLst>
                    <a:ext uri="{FF2B5EF4-FFF2-40B4-BE49-F238E27FC236}">
                      <a16:creationId xmlns:a16="http://schemas.microsoft.com/office/drawing/2014/main" id="{7AEBB4D9-F11F-484D-9B1C-663E6F4D7B72}"/>
                    </a:ext>
                  </a:extLst>
                </p:cNvPr>
                <p:cNvSpPr txBox="1"/>
                <p:nvPr/>
              </p:nvSpPr>
              <p:spPr>
                <a:xfrm>
                  <a:off x="9879564" y="1782197"/>
                  <a:ext cx="1787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44" name="文本框 143">
                  <a:extLst>
                    <a:ext uri="{FF2B5EF4-FFF2-40B4-BE49-F238E27FC236}">
                      <a16:creationId xmlns:a16="http://schemas.microsoft.com/office/drawing/2014/main" id="{B32CB5BE-9663-417B-B957-C82C7BD260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9564" y="1782197"/>
                  <a:ext cx="178702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4286" r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5" name="直接箭头连接符 124">
              <a:extLst>
                <a:ext uri="{FF2B5EF4-FFF2-40B4-BE49-F238E27FC236}">
                  <a16:creationId xmlns:a16="http://schemas.microsoft.com/office/drawing/2014/main" id="{130348D5-BFD3-44B5-BC6D-EB95E69BD71F}"/>
                </a:ext>
              </a:extLst>
            </p:cNvPr>
            <p:cNvCxnSpPr>
              <a:stCxn id="115" idx="2"/>
              <a:endCxn id="120" idx="0"/>
            </p:cNvCxnSpPr>
            <p:nvPr/>
          </p:nvCxnSpPr>
          <p:spPr>
            <a:xfrm flipH="1">
              <a:off x="6202013" y="2970525"/>
              <a:ext cx="980" cy="29561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6" name="直接箭头连接符 125">
              <a:extLst>
                <a:ext uri="{FF2B5EF4-FFF2-40B4-BE49-F238E27FC236}">
                  <a16:creationId xmlns:a16="http://schemas.microsoft.com/office/drawing/2014/main" id="{AF98ACEA-032E-4A2F-8258-90EC42B82419}"/>
                </a:ext>
              </a:extLst>
            </p:cNvPr>
            <p:cNvCxnSpPr>
              <a:stCxn id="120" idx="2"/>
              <a:endCxn id="173" idx="0"/>
            </p:cNvCxnSpPr>
            <p:nvPr/>
          </p:nvCxnSpPr>
          <p:spPr>
            <a:xfrm flipH="1">
              <a:off x="6200708" y="3665453"/>
              <a:ext cx="1305" cy="16165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7" name="直接箭头连接符 126">
              <a:extLst>
                <a:ext uri="{FF2B5EF4-FFF2-40B4-BE49-F238E27FC236}">
                  <a16:creationId xmlns:a16="http://schemas.microsoft.com/office/drawing/2014/main" id="{5B6774C2-3DD5-42DB-B851-7FC8D9C5EFDF}"/>
                </a:ext>
              </a:extLst>
            </p:cNvPr>
            <p:cNvCxnSpPr>
              <a:stCxn id="173" idx="2"/>
              <a:endCxn id="121" idx="0"/>
            </p:cNvCxnSpPr>
            <p:nvPr/>
          </p:nvCxnSpPr>
          <p:spPr>
            <a:xfrm>
              <a:off x="6200708" y="3960065"/>
              <a:ext cx="1116" cy="16257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文本框 127">
                  <a:extLst>
                    <a:ext uri="{FF2B5EF4-FFF2-40B4-BE49-F238E27FC236}">
                      <a16:creationId xmlns:a16="http://schemas.microsoft.com/office/drawing/2014/main" id="{C5560FA1-63CA-4402-9A3B-C6111F059E67}"/>
                    </a:ext>
                  </a:extLst>
                </p:cNvPr>
                <p:cNvSpPr txBox="1"/>
                <p:nvPr/>
              </p:nvSpPr>
              <p:spPr>
                <a:xfrm>
                  <a:off x="10088531" y="2983170"/>
                  <a:ext cx="1787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0" lang="zh-CN" alt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78" name="文本框 177">
                  <a:extLst>
                    <a:ext uri="{FF2B5EF4-FFF2-40B4-BE49-F238E27FC236}">
                      <a16:creationId xmlns:a16="http://schemas.microsoft.com/office/drawing/2014/main" id="{C02F541C-64E8-49F5-9484-9362BB3E7E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8531" y="2983170"/>
                  <a:ext cx="17870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3333" t="-13043" r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244E96C2-5DE0-4237-AF3B-A4EB37A1AB43}"/>
                </a:ext>
              </a:extLst>
            </p:cNvPr>
            <p:cNvSpPr/>
            <p:nvPr/>
          </p:nvSpPr>
          <p:spPr>
            <a:xfrm>
              <a:off x="10186773" y="2571212"/>
              <a:ext cx="399313" cy="399313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Q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57644AE8-32D6-46D5-8366-3E5A9C6CF9BB}"/>
                </a:ext>
              </a:extLst>
            </p:cNvPr>
            <p:cNvSpPr/>
            <p:nvPr/>
          </p:nvSpPr>
          <p:spPr>
            <a:xfrm>
              <a:off x="10117559" y="3266140"/>
              <a:ext cx="535782" cy="39931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AE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1802B2C3-CA75-48E9-8450-91C84E5C1689}"/>
                </a:ext>
              </a:extLst>
            </p:cNvPr>
            <p:cNvSpPr/>
            <p:nvPr/>
          </p:nvSpPr>
          <p:spPr>
            <a:xfrm>
              <a:off x="10117370" y="4122640"/>
              <a:ext cx="535782" cy="39931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AD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132" name="组合 131">
              <a:extLst>
                <a:ext uri="{FF2B5EF4-FFF2-40B4-BE49-F238E27FC236}">
                  <a16:creationId xmlns:a16="http://schemas.microsoft.com/office/drawing/2014/main" id="{5ABBF93F-BF52-430B-A578-37B7166E2D18}"/>
                </a:ext>
              </a:extLst>
            </p:cNvPr>
            <p:cNvGrpSpPr/>
            <p:nvPr/>
          </p:nvGrpSpPr>
          <p:grpSpPr>
            <a:xfrm>
              <a:off x="10130145" y="3827109"/>
              <a:ext cx="508000" cy="132956"/>
              <a:chOff x="5828109" y="3385160"/>
              <a:chExt cx="508000" cy="132956"/>
            </a:xfrm>
          </p:grpSpPr>
          <p:sp>
            <p:nvSpPr>
              <p:cNvPr id="166" name="矩形 165">
                <a:extLst>
                  <a:ext uri="{FF2B5EF4-FFF2-40B4-BE49-F238E27FC236}">
                    <a16:creationId xmlns:a16="http://schemas.microsoft.com/office/drawing/2014/main" id="{C161AB3C-E127-4785-AD6B-1239D8E8DE90}"/>
                  </a:ext>
                </a:extLst>
              </p:cNvPr>
              <p:cNvSpPr/>
              <p:nvPr/>
            </p:nvSpPr>
            <p:spPr>
              <a:xfrm>
                <a:off x="5828109" y="3385161"/>
                <a:ext cx="101600" cy="132955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7" name="矩形 166">
                <a:extLst>
                  <a:ext uri="{FF2B5EF4-FFF2-40B4-BE49-F238E27FC236}">
                    <a16:creationId xmlns:a16="http://schemas.microsoft.com/office/drawing/2014/main" id="{44FF1949-BCAF-49F1-83FD-5581F363A6AD}"/>
                  </a:ext>
                </a:extLst>
              </p:cNvPr>
              <p:cNvSpPr/>
              <p:nvPr/>
            </p:nvSpPr>
            <p:spPr>
              <a:xfrm>
                <a:off x="5929709" y="3385160"/>
                <a:ext cx="101600" cy="13295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8" name="矩形 167">
                <a:extLst>
                  <a:ext uri="{FF2B5EF4-FFF2-40B4-BE49-F238E27FC236}">
                    <a16:creationId xmlns:a16="http://schemas.microsoft.com/office/drawing/2014/main" id="{401880AC-74E6-4582-AFC3-D780E13247D2}"/>
                  </a:ext>
                </a:extLst>
              </p:cNvPr>
              <p:cNvSpPr/>
              <p:nvPr/>
            </p:nvSpPr>
            <p:spPr>
              <a:xfrm>
                <a:off x="6031309" y="3385161"/>
                <a:ext cx="101600" cy="132955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9" name="矩形 168">
                <a:extLst>
                  <a:ext uri="{FF2B5EF4-FFF2-40B4-BE49-F238E27FC236}">
                    <a16:creationId xmlns:a16="http://schemas.microsoft.com/office/drawing/2014/main" id="{D002E3DC-1BBA-4B30-B474-75CDC5C46C1E}"/>
                  </a:ext>
                </a:extLst>
              </p:cNvPr>
              <p:cNvSpPr/>
              <p:nvPr/>
            </p:nvSpPr>
            <p:spPr>
              <a:xfrm>
                <a:off x="6234509" y="3385160"/>
                <a:ext cx="101600" cy="132955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0" name="矩形 169">
                <a:extLst>
                  <a:ext uri="{FF2B5EF4-FFF2-40B4-BE49-F238E27FC236}">
                    <a16:creationId xmlns:a16="http://schemas.microsoft.com/office/drawing/2014/main" id="{E5338990-38A4-447F-8AD2-1989735C38AA}"/>
                  </a:ext>
                </a:extLst>
              </p:cNvPr>
              <p:cNvSpPr/>
              <p:nvPr/>
            </p:nvSpPr>
            <p:spPr>
              <a:xfrm>
                <a:off x="6132909" y="3385160"/>
                <a:ext cx="101600" cy="13295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133" name="直接箭头连接符 132">
              <a:extLst>
                <a:ext uri="{FF2B5EF4-FFF2-40B4-BE49-F238E27FC236}">
                  <a16:creationId xmlns:a16="http://schemas.microsoft.com/office/drawing/2014/main" id="{E599D086-587B-4C7C-8F3C-478F43A87763}"/>
                </a:ext>
              </a:extLst>
            </p:cNvPr>
            <p:cNvCxnSpPr>
              <a:stCxn id="129" idx="2"/>
              <a:endCxn id="130" idx="0"/>
            </p:cNvCxnSpPr>
            <p:nvPr/>
          </p:nvCxnSpPr>
          <p:spPr>
            <a:xfrm flipH="1">
              <a:off x="10385450" y="2970525"/>
              <a:ext cx="980" cy="29561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4" name="直接箭头连接符 133">
              <a:extLst>
                <a:ext uri="{FF2B5EF4-FFF2-40B4-BE49-F238E27FC236}">
                  <a16:creationId xmlns:a16="http://schemas.microsoft.com/office/drawing/2014/main" id="{2EA55570-752A-48D8-A981-40333DBEDBFB}"/>
                </a:ext>
              </a:extLst>
            </p:cNvPr>
            <p:cNvCxnSpPr>
              <a:stCxn id="130" idx="2"/>
              <a:endCxn id="168" idx="0"/>
            </p:cNvCxnSpPr>
            <p:nvPr/>
          </p:nvCxnSpPr>
          <p:spPr>
            <a:xfrm flipH="1">
              <a:off x="10384145" y="3665453"/>
              <a:ext cx="1305" cy="16165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5" name="直接箭头连接符 134">
              <a:extLst>
                <a:ext uri="{FF2B5EF4-FFF2-40B4-BE49-F238E27FC236}">
                  <a16:creationId xmlns:a16="http://schemas.microsoft.com/office/drawing/2014/main" id="{EC327F02-CAAE-4BA3-8641-F2BFDDEA04E5}"/>
                </a:ext>
              </a:extLst>
            </p:cNvPr>
            <p:cNvCxnSpPr>
              <a:stCxn id="168" idx="2"/>
              <a:endCxn id="131" idx="0"/>
            </p:cNvCxnSpPr>
            <p:nvPr/>
          </p:nvCxnSpPr>
          <p:spPr>
            <a:xfrm>
              <a:off x="10384145" y="3960065"/>
              <a:ext cx="1116" cy="16257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文本框 135">
                  <a:extLst>
                    <a:ext uri="{FF2B5EF4-FFF2-40B4-BE49-F238E27FC236}">
                      <a16:creationId xmlns:a16="http://schemas.microsoft.com/office/drawing/2014/main" id="{70171CDF-5EE8-4EAC-B0DD-42065E629CAC}"/>
                    </a:ext>
                  </a:extLst>
                </p:cNvPr>
                <p:cNvSpPr txBox="1"/>
                <p:nvPr/>
              </p:nvSpPr>
              <p:spPr>
                <a:xfrm>
                  <a:off x="5793079" y="2999995"/>
                  <a:ext cx="1963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0" lang="zh-CN" alt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98" name="文本框 197">
                  <a:extLst>
                    <a:ext uri="{FF2B5EF4-FFF2-40B4-BE49-F238E27FC236}">
                      <a16:creationId xmlns:a16="http://schemas.microsoft.com/office/drawing/2014/main" id="{3E20AB2C-6176-45A2-B8B3-1FA4EEB02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3079" y="2999995"/>
                  <a:ext cx="19633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1250" t="-17391" r="-25000" b="-2173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7" name="文本框 136">
              <a:extLst>
                <a:ext uri="{FF2B5EF4-FFF2-40B4-BE49-F238E27FC236}">
                  <a16:creationId xmlns:a16="http://schemas.microsoft.com/office/drawing/2014/main" id="{F41C0973-B473-4784-AFEE-76A1CDD520CF}"/>
                </a:ext>
              </a:extLst>
            </p:cNvPr>
            <p:cNvSpPr txBox="1"/>
            <p:nvPr/>
          </p:nvSpPr>
          <p:spPr>
            <a:xfrm>
              <a:off x="5477502" y="3665453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bits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581FAD16-0FBD-4429-A574-EEA3C03A6005}"/>
                </a:ext>
              </a:extLst>
            </p:cNvPr>
            <p:cNvSpPr txBox="1"/>
            <p:nvPr/>
          </p:nvSpPr>
          <p:spPr>
            <a:xfrm>
              <a:off x="9663015" y="3636554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bits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39" name="连接符: 肘形 138">
              <a:extLst>
                <a:ext uri="{FF2B5EF4-FFF2-40B4-BE49-F238E27FC236}">
                  <a16:creationId xmlns:a16="http://schemas.microsoft.com/office/drawing/2014/main" id="{D770587F-26B3-44A1-8534-6D24D5C08D2F}"/>
                </a:ext>
              </a:extLst>
            </p:cNvPr>
            <p:cNvCxnSpPr>
              <a:cxnSpLocks/>
              <a:stCxn id="131" idx="2"/>
              <a:endCxn id="114" idx="2"/>
            </p:cNvCxnSpPr>
            <p:nvPr/>
          </p:nvCxnSpPr>
          <p:spPr>
            <a:xfrm rot="5400000">
              <a:off x="9890564" y="4290346"/>
              <a:ext cx="263091" cy="726305"/>
            </a:xfrm>
            <a:prstGeom prst="bentConnector2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0" name="连接符: 肘形 139">
              <a:extLst>
                <a:ext uri="{FF2B5EF4-FFF2-40B4-BE49-F238E27FC236}">
                  <a16:creationId xmlns:a16="http://schemas.microsoft.com/office/drawing/2014/main" id="{05292696-119D-4776-B474-88B36D298B99}"/>
                </a:ext>
              </a:extLst>
            </p:cNvPr>
            <p:cNvCxnSpPr>
              <a:cxnSpLocks/>
              <a:stCxn id="121" idx="2"/>
              <a:endCxn id="110" idx="2"/>
            </p:cNvCxnSpPr>
            <p:nvPr/>
          </p:nvCxnSpPr>
          <p:spPr>
            <a:xfrm rot="5400000">
              <a:off x="5699488" y="4289187"/>
              <a:ext cx="269571" cy="735102"/>
            </a:xfrm>
            <a:prstGeom prst="bentConnector2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1" name="连接符: 曲线 140">
              <a:extLst>
                <a:ext uri="{FF2B5EF4-FFF2-40B4-BE49-F238E27FC236}">
                  <a16:creationId xmlns:a16="http://schemas.microsoft.com/office/drawing/2014/main" id="{9DA0B5F8-7015-41C8-BD88-BAC30C1B455B}"/>
                </a:ext>
              </a:extLst>
            </p:cNvPr>
            <p:cNvCxnSpPr>
              <a:cxnSpLocks/>
              <a:stCxn id="160" idx="1"/>
              <a:endCxn id="120" idx="3"/>
            </p:cNvCxnSpPr>
            <p:nvPr/>
          </p:nvCxnSpPr>
          <p:spPr>
            <a:xfrm rot="10800000">
              <a:off x="6469905" y="3465797"/>
              <a:ext cx="289999" cy="353328"/>
            </a:xfrm>
            <a:prstGeom prst="curvedConnector3">
              <a:avLst>
                <a:gd name="adj1" fmla="val 50000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142" name="连接符: 曲线 141">
              <a:extLst>
                <a:ext uri="{FF2B5EF4-FFF2-40B4-BE49-F238E27FC236}">
                  <a16:creationId xmlns:a16="http://schemas.microsoft.com/office/drawing/2014/main" id="{2EEBA647-D6FD-45C0-80B2-1EA60FA0B172}"/>
                </a:ext>
              </a:extLst>
            </p:cNvPr>
            <p:cNvCxnSpPr>
              <a:cxnSpLocks/>
              <a:stCxn id="160" idx="1"/>
              <a:endCxn id="121" idx="3"/>
            </p:cNvCxnSpPr>
            <p:nvPr/>
          </p:nvCxnSpPr>
          <p:spPr>
            <a:xfrm rot="10800000" flipV="1">
              <a:off x="6469715" y="3819125"/>
              <a:ext cx="290188" cy="503172"/>
            </a:xfrm>
            <a:prstGeom prst="curvedConnector3">
              <a:avLst>
                <a:gd name="adj1" fmla="val 50000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文本框 142">
                  <a:extLst>
                    <a:ext uri="{FF2B5EF4-FFF2-40B4-BE49-F238E27FC236}">
                      <a16:creationId xmlns:a16="http://schemas.microsoft.com/office/drawing/2014/main" id="{E9D1A8FB-FD3D-48B1-9322-5E922CA9861A}"/>
                    </a:ext>
                  </a:extLst>
                </p:cNvPr>
                <p:cNvSpPr txBox="1"/>
                <p:nvPr/>
              </p:nvSpPr>
              <p:spPr>
                <a:xfrm>
                  <a:off x="5712126" y="4505568"/>
                  <a:ext cx="1963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0" lang="zh-CN" alt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222" name="文本框 221">
                  <a:extLst>
                    <a:ext uri="{FF2B5EF4-FFF2-40B4-BE49-F238E27FC236}">
                      <a16:creationId xmlns:a16="http://schemas.microsoft.com/office/drawing/2014/main" id="{D2976120-C7D1-4174-B78D-CDA689C55D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2126" y="4505568"/>
                  <a:ext cx="196336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3529" t="-13043" r="-17647" b="-2608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文本框 143">
                  <a:extLst>
                    <a:ext uri="{FF2B5EF4-FFF2-40B4-BE49-F238E27FC236}">
                      <a16:creationId xmlns:a16="http://schemas.microsoft.com/office/drawing/2014/main" id="{9B0A57E2-191A-40F4-8F7C-C8229C2BD523}"/>
                    </a:ext>
                  </a:extLst>
                </p:cNvPr>
                <p:cNvSpPr txBox="1"/>
                <p:nvPr/>
              </p:nvSpPr>
              <p:spPr>
                <a:xfrm>
                  <a:off x="9879653" y="4514416"/>
                  <a:ext cx="1787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0" lang="zh-CN" alt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224" name="文本框 223">
                  <a:extLst>
                    <a:ext uri="{FF2B5EF4-FFF2-40B4-BE49-F238E27FC236}">
                      <a16:creationId xmlns:a16="http://schemas.microsoft.com/office/drawing/2014/main" id="{DFE0B267-205F-44A7-AA19-318F866550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9653" y="4514416"/>
                  <a:ext cx="17870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4286" t="-13043" r="-214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5" name="直接箭头连接符 144">
              <a:extLst>
                <a:ext uri="{FF2B5EF4-FFF2-40B4-BE49-F238E27FC236}">
                  <a16:creationId xmlns:a16="http://schemas.microsoft.com/office/drawing/2014/main" id="{88518D13-B7EF-492B-AC4D-189A5F0F92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1390" y="4793127"/>
              <a:ext cx="40640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文本框 145">
                  <a:extLst>
                    <a:ext uri="{FF2B5EF4-FFF2-40B4-BE49-F238E27FC236}">
                      <a16:creationId xmlns:a16="http://schemas.microsoft.com/office/drawing/2014/main" id="{C3306445-1C00-4302-84EA-74BBF8B6EDF0}"/>
                    </a:ext>
                  </a:extLst>
                </p:cNvPr>
                <p:cNvSpPr txBox="1"/>
                <p:nvPr/>
              </p:nvSpPr>
              <p:spPr>
                <a:xfrm>
                  <a:off x="2056397" y="4630702"/>
                  <a:ext cx="19293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0" lang="zh-CN" alt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227" name="文本框 226">
                  <a:extLst>
                    <a:ext uri="{FF2B5EF4-FFF2-40B4-BE49-F238E27FC236}">
                      <a16:creationId xmlns:a16="http://schemas.microsoft.com/office/drawing/2014/main" id="{3DC2C602-A3D4-495E-82F4-E762A12F4C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6397" y="4630702"/>
                  <a:ext cx="192937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1765" t="-13043" r="-58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7" name="连接符: 肘形 146">
              <a:extLst>
                <a:ext uri="{FF2B5EF4-FFF2-40B4-BE49-F238E27FC236}">
                  <a16:creationId xmlns:a16="http://schemas.microsoft.com/office/drawing/2014/main" id="{29497D8F-579F-4BE0-AC0D-DC88F8CDE0A8}"/>
                </a:ext>
              </a:extLst>
            </p:cNvPr>
            <p:cNvCxnSpPr>
              <a:cxnSpLocks/>
              <a:stCxn id="115" idx="3"/>
              <a:endCxn id="160" idx="0"/>
            </p:cNvCxnSpPr>
            <p:nvPr/>
          </p:nvCxnSpPr>
          <p:spPr>
            <a:xfrm>
              <a:off x="6402649" y="2770869"/>
              <a:ext cx="733279" cy="888370"/>
            </a:xfrm>
            <a:prstGeom prst="bentConnector2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文本框 147">
                  <a:extLst>
                    <a:ext uri="{FF2B5EF4-FFF2-40B4-BE49-F238E27FC236}">
                      <a16:creationId xmlns:a16="http://schemas.microsoft.com/office/drawing/2014/main" id="{B13615B3-73CD-441B-9AC1-7694D12F519F}"/>
                    </a:ext>
                  </a:extLst>
                </p:cNvPr>
                <p:cNvSpPr txBox="1"/>
                <p:nvPr/>
              </p:nvSpPr>
              <p:spPr>
                <a:xfrm>
                  <a:off x="5693974" y="1787106"/>
                  <a:ext cx="1963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0AD0A570-E1F8-46AE-9674-243D4EBFCF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3974" y="1787106"/>
                  <a:ext cx="19633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5000" r="-25000" b="-2608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9" name="圆角矩形 3">
              <a:extLst>
                <a:ext uri="{FF2B5EF4-FFF2-40B4-BE49-F238E27FC236}">
                  <a16:creationId xmlns:a16="http://schemas.microsoft.com/office/drawing/2014/main" id="{95108CFC-68FC-4BA4-B2AA-50FBD790CE91}"/>
                </a:ext>
              </a:extLst>
            </p:cNvPr>
            <p:cNvSpPr/>
            <p:nvPr/>
          </p:nvSpPr>
          <p:spPr>
            <a:xfrm rot="16200000">
              <a:off x="7205548" y="1908343"/>
              <a:ext cx="1249364" cy="319771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Conv(3,1)</a:t>
              </a: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0" name="圆角矩形 3">
              <a:extLst>
                <a:ext uri="{FF2B5EF4-FFF2-40B4-BE49-F238E27FC236}">
                  <a16:creationId xmlns:a16="http://schemas.microsoft.com/office/drawing/2014/main" id="{5199486E-6DF9-4164-8566-576E2FA53459}"/>
                </a:ext>
              </a:extLst>
            </p:cNvPr>
            <p:cNvSpPr/>
            <p:nvPr/>
          </p:nvSpPr>
          <p:spPr>
            <a:xfrm rot="16200000">
              <a:off x="8050874" y="1908343"/>
              <a:ext cx="1249364" cy="319771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Conv(3,2)</a:t>
              </a: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1" name="圆角矩形 3">
              <a:extLst>
                <a:ext uri="{FF2B5EF4-FFF2-40B4-BE49-F238E27FC236}">
                  <a16:creationId xmlns:a16="http://schemas.microsoft.com/office/drawing/2014/main" id="{07765B95-C83B-4C89-AD0C-3BD04FC27B71}"/>
                </a:ext>
              </a:extLst>
            </p:cNvPr>
            <p:cNvSpPr/>
            <p:nvPr/>
          </p:nvSpPr>
          <p:spPr>
            <a:xfrm rot="16200000">
              <a:off x="8885377" y="1908343"/>
              <a:ext cx="1249364" cy="319771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Conv(3,2)</a:t>
              </a: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2" name="圆角矩形 6">
              <a:extLst>
                <a:ext uri="{FF2B5EF4-FFF2-40B4-BE49-F238E27FC236}">
                  <a16:creationId xmlns:a16="http://schemas.microsoft.com/office/drawing/2014/main" id="{F6718BDB-7C94-461D-8141-21079CC9995A}"/>
                </a:ext>
              </a:extLst>
            </p:cNvPr>
            <p:cNvSpPr/>
            <p:nvPr/>
          </p:nvSpPr>
          <p:spPr>
            <a:xfrm rot="16200000">
              <a:off x="7627318" y="1908343"/>
              <a:ext cx="1249364" cy="319772"/>
            </a:xfrm>
            <a:prstGeom prst="roundRect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STB</a:t>
              </a: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3" name="圆角矩形 6">
              <a:extLst>
                <a:ext uri="{FF2B5EF4-FFF2-40B4-BE49-F238E27FC236}">
                  <a16:creationId xmlns:a16="http://schemas.microsoft.com/office/drawing/2014/main" id="{2D8033EC-D31A-45EE-8EF3-9B0997DDF93F}"/>
                </a:ext>
              </a:extLst>
            </p:cNvPr>
            <p:cNvSpPr/>
            <p:nvPr/>
          </p:nvSpPr>
          <p:spPr>
            <a:xfrm rot="16200000">
              <a:off x="8467928" y="1908343"/>
              <a:ext cx="1249364" cy="319772"/>
            </a:xfrm>
            <a:prstGeom prst="roundRect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STB</a:t>
              </a: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4" name="矩形: 圆角 153">
              <a:extLst>
                <a:ext uri="{FF2B5EF4-FFF2-40B4-BE49-F238E27FC236}">
                  <a16:creationId xmlns:a16="http://schemas.microsoft.com/office/drawing/2014/main" id="{682AC5C7-7AB8-487A-9857-66DEB15B2C0F}"/>
                </a:ext>
              </a:extLst>
            </p:cNvPr>
            <p:cNvSpPr/>
            <p:nvPr/>
          </p:nvSpPr>
          <p:spPr>
            <a:xfrm>
              <a:off x="2472365" y="3974227"/>
              <a:ext cx="3158782" cy="1632798"/>
            </a:xfrm>
            <a:prstGeom prst="round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文本框 154">
                  <a:extLst>
                    <a:ext uri="{FF2B5EF4-FFF2-40B4-BE49-F238E27FC236}">
                      <a16:creationId xmlns:a16="http://schemas.microsoft.com/office/drawing/2014/main" id="{D3FB056A-51DF-4299-AC2A-299BCABF761E}"/>
                    </a:ext>
                  </a:extLst>
                </p:cNvPr>
                <p:cNvSpPr txBox="1"/>
                <p:nvPr/>
              </p:nvSpPr>
              <p:spPr>
                <a:xfrm>
                  <a:off x="5482259" y="5306947"/>
                  <a:ext cx="290464" cy="276999"/>
                </a:xfrm>
                <a:prstGeom prst="rect">
                  <a:avLst/>
                </a:prstGeom>
                <a:solidFill>
                  <a:sysClr val="window" lastClr="FFFFFF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id="{E9278592-D4BE-44B1-A84F-E0D808291B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259" y="5306947"/>
                  <a:ext cx="290464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6667" b="-2727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6" name="圆角矩形 6">
              <a:extLst>
                <a:ext uri="{FF2B5EF4-FFF2-40B4-BE49-F238E27FC236}">
                  <a16:creationId xmlns:a16="http://schemas.microsoft.com/office/drawing/2014/main" id="{61D91A4F-B734-4D63-8D30-D7355C1B8096}"/>
                </a:ext>
              </a:extLst>
            </p:cNvPr>
            <p:cNvSpPr/>
            <p:nvPr/>
          </p:nvSpPr>
          <p:spPr>
            <a:xfrm rot="16200000">
              <a:off x="8456411" y="4625158"/>
              <a:ext cx="1249364" cy="319772"/>
            </a:xfrm>
            <a:prstGeom prst="roundRect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STB</a:t>
              </a: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7" name="圆角矩形 6">
              <a:extLst>
                <a:ext uri="{FF2B5EF4-FFF2-40B4-BE49-F238E27FC236}">
                  <a16:creationId xmlns:a16="http://schemas.microsoft.com/office/drawing/2014/main" id="{30C5BB5F-C6D6-494B-939A-80151A7425F6}"/>
                </a:ext>
              </a:extLst>
            </p:cNvPr>
            <p:cNvSpPr/>
            <p:nvPr/>
          </p:nvSpPr>
          <p:spPr>
            <a:xfrm rot="16200000">
              <a:off x="7627318" y="4622676"/>
              <a:ext cx="1249364" cy="319772"/>
            </a:xfrm>
            <a:prstGeom prst="roundRect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STB</a:t>
              </a: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8" name="矩形: 圆角 157">
              <a:extLst>
                <a:ext uri="{FF2B5EF4-FFF2-40B4-BE49-F238E27FC236}">
                  <a16:creationId xmlns:a16="http://schemas.microsoft.com/office/drawing/2014/main" id="{FDB12EE6-1730-41FF-A699-051649A5C253}"/>
                </a:ext>
              </a:extLst>
            </p:cNvPr>
            <p:cNvSpPr/>
            <p:nvPr/>
          </p:nvSpPr>
          <p:spPr>
            <a:xfrm>
              <a:off x="7517435" y="3966167"/>
              <a:ext cx="2358315" cy="1632798"/>
            </a:xfrm>
            <a:prstGeom prst="round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文本框 158">
                  <a:extLst>
                    <a:ext uri="{FF2B5EF4-FFF2-40B4-BE49-F238E27FC236}">
                      <a16:creationId xmlns:a16="http://schemas.microsoft.com/office/drawing/2014/main" id="{D7508421-35F6-4A3B-ADB6-1BC573BE629E}"/>
                    </a:ext>
                  </a:extLst>
                </p:cNvPr>
                <p:cNvSpPr txBox="1"/>
                <p:nvPr/>
              </p:nvSpPr>
              <p:spPr>
                <a:xfrm>
                  <a:off x="9722926" y="5337085"/>
                  <a:ext cx="285526" cy="276999"/>
                </a:xfrm>
                <a:prstGeom prst="rect">
                  <a:avLst/>
                </a:prstGeom>
                <a:solidFill>
                  <a:sysClr val="window" lastClr="FFFFFF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0" lang="en-US" altLang="zh-CN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89" name="文本框 88">
                  <a:extLst>
                    <a:ext uri="{FF2B5EF4-FFF2-40B4-BE49-F238E27FC236}">
                      <a16:creationId xmlns:a16="http://schemas.microsoft.com/office/drawing/2014/main" id="{58FE7535-207D-4D27-B14F-466C7ED383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2926" y="5337085"/>
                  <a:ext cx="285526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6667" b="-869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0" name="圆角矩形 3">
              <a:extLst>
                <a:ext uri="{FF2B5EF4-FFF2-40B4-BE49-F238E27FC236}">
                  <a16:creationId xmlns:a16="http://schemas.microsoft.com/office/drawing/2014/main" id="{060E91F0-076C-49B1-B66B-013BAFEB4F60}"/>
                </a:ext>
              </a:extLst>
            </p:cNvPr>
            <p:cNvSpPr/>
            <p:nvPr/>
          </p:nvSpPr>
          <p:spPr>
            <a:xfrm>
              <a:off x="6759903" y="3659239"/>
              <a:ext cx="752050" cy="319771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CAM</a:t>
              </a: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61" name="连接符: 肘形 160">
              <a:extLst>
                <a:ext uri="{FF2B5EF4-FFF2-40B4-BE49-F238E27FC236}">
                  <a16:creationId xmlns:a16="http://schemas.microsoft.com/office/drawing/2014/main" id="{26931194-5199-4075-B8BD-F9AC0B44D03B}"/>
                </a:ext>
              </a:extLst>
            </p:cNvPr>
            <p:cNvCxnSpPr>
              <a:cxnSpLocks/>
              <a:stCxn id="113" idx="0"/>
              <a:endCxn id="160" idx="2"/>
            </p:cNvCxnSpPr>
            <p:nvPr/>
          </p:nvCxnSpPr>
          <p:spPr>
            <a:xfrm rot="10800000">
              <a:off x="7135928" y="3979011"/>
              <a:ext cx="540494" cy="803557"/>
            </a:xfrm>
            <a:prstGeom prst="bentConnector2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62" name="文本框 161">
              <a:extLst>
                <a:ext uri="{FF2B5EF4-FFF2-40B4-BE49-F238E27FC236}">
                  <a16:creationId xmlns:a16="http://schemas.microsoft.com/office/drawing/2014/main" id="{592165B5-500C-4645-AFAF-D03F53052C6D}"/>
                </a:ext>
              </a:extLst>
            </p:cNvPr>
            <p:cNvSpPr txBox="1"/>
            <p:nvPr/>
          </p:nvSpPr>
          <p:spPr>
            <a:xfrm>
              <a:off x="6707429" y="4720745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params</a:t>
              </a: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00B326A9-146A-924E-9FF1-820762F3F2E9}"/>
              </a:ext>
            </a:extLst>
          </p:cNvPr>
          <p:cNvSpPr txBox="1"/>
          <p:nvPr/>
        </p:nvSpPr>
        <p:spPr>
          <a:xfrm>
            <a:off x="1380837" y="5819897"/>
            <a:ext cx="6837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Fig. 1 The Network of Proposed Transformer based Image Compression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172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49718-889C-4707-BC8E-7959ACD0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STB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41D0AE-49EA-44F1-9752-BBFF1C6B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133D-150B-4966-8A20-6B640A59B5F1}" type="datetime1">
              <a:rPr kumimoji="1" lang="zh-CN" altLang="en-US" smtClean="0"/>
              <a:t>2022/3/2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2F930B-A0DD-4176-AD33-D901CF926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vision.nju.edu.cn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EE3A77-5D58-4153-B4C7-E48D99FB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3926-FBAF-1540-A47F-38F753FFCE97}" type="slidenum">
              <a:rPr kumimoji="1" lang="zh-CN" altLang="en-US" smtClean="0"/>
              <a:t>3</a:t>
            </a:fld>
            <a:endParaRPr kumimoji="1" lang="zh-CN" altLang="en-US"/>
          </a:p>
        </p:txBody>
      </p:sp>
      <p:grpSp>
        <p:nvGrpSpPr>
          <p:cNvPr id="211" name="组合 210">
            <a:extLst>
              <a:ext uri="{FF2B5EF4-FFF2-40B4-BE49-F238E27FC236}">
                <a16:creationId xmlns:a16="http://schemas.microsoft.com/office/drawing/2014/main" id="{A547CB3E-74C6-4E3A-AEF0-5AB2D3590DC7}"/>
              </a:ext>
            </a:extLst>
          </p:cNvPr>
          <p:cNvGrpSpPr/>
          <p:nvPr/>
        </p:nvGrpSpPr>
        <p:grpSpPr>
          <a:xfrm>
            <a:off x="2686050" y="1777023"/>
            <a:ext cx="4367066" cy="3303953"/>
            <a:chOff x="977816" y="782346"/>
            <a:chExt cx="4367066" cy="3303953"/>
          </a:xfrm>
        </p:grpSpPr>
        <p:grpSp>
          <p:nvGrpSpPr>
            <p:cNvPr id="212" name="组合 211">
              <a:extLst>
                <a:ext uri="{FF2B5EF4-FFF2-40B4-BE49-F238E27FC236}">
                  <a16:creationId xmlns:a16="http://schemas.microsoft.com/office/drawing/2014/main" id="{3068635B-BE95-4D1F-B3AB-C67426FF8852}"/>
                </a:ext>
              </a:extLst>
            </p:cNvPr>
            <p:cNvGrpSpPr/>
            <p:nvPr/>
          </p:nvGrpSpPr>
          <p:grpSpPr>
            <a:xfrm rot="5400000">
              <a:off x="81834" y="1994639"/>
              <a:ext cx="2765792" cy="973828"/>
              <a:chOff x="1709827" y="366306"/>
              <a:chExt cx="2469517" cy="830180"/>
            </a:xfrm>
          </p:grpSpPr>
          <p:sp>
            <p:nvSpPr>
              <p:cNvPr id="246" name="圆角矩形 3">
                <a:extLst>
                  <a:ext uri="{FF2B5EF4-FFF2-40B4-BE49-F238E27FC236}">
                    <a16:creationId xmlns:a16="http://schemas.microsoft.com/office/drawing/2014/main" id="{73F6935D-2FCA-427D-A4C5-55AD1825E155}"/>
                  </a:ext>
                </a:extLst>
              </p:cNvPr>
              <p:cNvSpPr/>
              <p:nvPr/>
            </p:nvSpPr>
            <p:spPr>
              <a:xfrm rot="16200000">
                <a:off x="1822260" y="605555"/>
                <a:ext cx="830180" cy="351682"/>
              </a:xfrm>
              <a:prstGeom prst="round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FE</a:t>
                </a:r>
                <a:endParaRPr kumimoji="1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圆角矩形 4">
                <a:extLst>
                  <a:ext uri="{FF2B5EF4-FFF2-40B4-BE49-F238E27FC236}">
                    <a16:creationId xmlns:a16="http://schemas.microsoft.com/office/drawing/2014/main" id="{4BD6C660-4FDA-4C57-BEE3-D79865BD2EF1}"/>
                  </a:ext>
                </a:extLst>
              </p:cNvPr>
              <p:cNvSpPr/>
              <p:nvPr/>
            </p:nvSpPr>
            <p:spPr>
              <a:xfrm rot="16200000">
                <a:off x="2844907" y="605554"/>
                <a:ext cx="830180" cy="351683"/>
              </a:xfrm>
              <a:prstGeom prst="round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FU</a:t>
                </a:r>
                <a:endParaRPr kumimoji="1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圆角矩形 5">
                <a:extLst>
                  <a:ext uri="{FF2B5EF4-FFF2-40B4-BE49-F238E27FC236}">
                    <a16:creationId xmlns:a16="http://schemas.microsoft.com/office/drawing/2014/main" id="{1067A280-6E72-4D58-A112-C8EE2F74C91D}"/>
                  </a:ext>
                </a:extLst>
              </p:cNvPr>
              <p:cNvSpPr/>
              <p:nvPr/>
            </p:nvSpPr>
            <p:spPr>
              <a:xfrm rot="16200000">
                <a:off x="2334411" y="605555"/>
                <a:ext cx="830180" cy="351682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STL</a:t>
                </a:r>
                <a:endParaRPr kumimoji="1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49" name="直线箭头连接符 7">
                <a:extLst>
                  <a:ext uri="{FF2B5EF4-FFF2-40B4-BE49-F238E27FC236}">
                    <a16:creationId xmlns:a16="http://schemas.microsoft.com/office/drawing/2014/main" id="{F6B62F7D-BAEC-4B69-8594-41F1E18DF38B}"/>
                  </a:ext>
                </a:extLst>
              </p:cNvPr>
              <p:cNvCxnSpPr>
                <a:cxnSpLocks/>
                <a:stCxn id="246" idx="2"/>
                <a:endCxn id="248" idx="0"/>
              </p:cNvCxnSpPr>
              <p:nvPr/>
            </p:nvCxnSpPr>
            <p:spPr>
              <a:xfrm>
                <a:off x="2413191" y="781396"/>
                <a:ext cx="160469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50" name="直线箭头连接符 8">
                <a:extLst>
                  <a:ext uri="{FF2B5EF4-FFF2-40B4-BE49-F238E27FC236}">
                    <a16:creationId xmlns:a16="http://schemas.microsoft.com/office/drawing/2014/main" id="{511E0353-AA32-415B-9169-38E355CC0F46}"/>
                  </a:ext>
                </a:extLst>
              </p:cNvPr>
              <p:cNvCxnSpPr>
                <a:cxnSpLocks/>
                <a:stCxn id="248" idx="2"/>
                <a:endCxn id="247" idx="0"/>
              </p:cNvCxnSpPr>
              <p:nvPr/>
            </p:nvCxnSpPr>
            <p:spPr>
              <a:xfrm>
                <a:off x="2925342" y="781396"/>
                <a:ext cx="158814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51" name="直线箭头连接符 11">
                <a:extLst>
                  <a:ext uri="{FF2B5EF4-FFF2-40B4-BE49-F238E27FC236}">
                    <a16:creationId xmlns:a16="http://schemas.microsoft.com/office/drawing/2014/main" id="{1C56FE3B-47DD-4AFC-87CE-ACBC98FB88FF}"/>
                  </a:ext>
                </a:extLst>
              </p:cNvPr>
              <p:cNvCxnSpPr/>
              <p:nvPr/>
            </p:nvCxnSpPr>
            <p:spPr>
              <a:xfrm rot="16200000">
                <a:off x="1885668" y="609664"/>
                <a:ext cx="0" cy="351682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52" name="直线箭头连接符 14">
                <a:extLst>
                  <a:ext uri="{FF2B5EF4-FFF2-40B4-BE49-F238E27FC236}">
                    <a16:creationId xmlns:a16="http://schemas.microsoft.com/office/drawing/2014/main" id="{CA3E120F-D824-4503-96B8-18350055DF1F}"/>
                  </a:ext>
                </a:extLst>
              </p:cNvPr>
              <p:cNvCxnSpPr>
                <a:cxnSpLocks/>
                <a:stCxn id="247" idx="2"/>
                <a:endCxn id="254" idx="0"/>
              </p:cNvCxnSpPr>
              <p:nvPr/>
            </p:nvCxnSpPr>
            <p:spPr>
              <a:xfrm>
                <a:off x="3435839" y="781396"/>
                <a:ext cx="156210" cy="4109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3" name="肘形连接符 16">
                <a:extLst>
                  <a:ext uri="{FF2B5EF4-FFF2-40B4-BE49-F238E27FC236}">
                    <a16:creationId xmlns:a16="http://schemas.microsoft.com/office/drawing/2014/main" id="{9CAB9791-0095-4661-93DB-7ECA6D3DC9E7}"/>
                  </a:ext>
                </a:extLst>
              </p:cNvPr>
              <p:cNvCxnSpPr>
                <a:cxnSpLocks/>
                <a:endCxn id="254" idx="2"/>
              </p:cNvCxnSpPr>
              <p:nvPr/>
            </p:nvCxnSpPr>
            <p:spPr>
              <a:xfrm>
                <a:off x="1864891" y="785505"/>
                <a:ext cx="1877071" cy="149913"/>
              </a:xfrm>
              <a:prstGeom prst="bentConnector4">
                <a:avLst>
                  <a:gd name="adj1" fmla="val -295"/>
                  <a:gd name="adj2" fmla="val 397730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54" name="或者 17">
                <a:extLst>
                  <a:ext uri="{FF2B5EF4-FFF2-40B4-BE49-F238E27FC236}">
                    <a16:creationId xmlns:a16="http://schemas.microsoft.com/office/drawing/2014/main" id="{E805A7F6-0B42-4183-A30E-1865B0F19F2A}"/>
                  </a:ext>
                </a:extLst>
              </p:cNvPr>
              <p:cNvSpPr/>
              <p:nvPr/>
            </p:nvSpPr>
            <p:spPr>
              <a:xfrm rot="16200000">
                <a:off x="3592049" y="635592"/>
                <a:ext cx="299827" cy="299827"/>
              </a:xfrm>
              <a:prstGeom prst="flowChartOr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255" name="直线箭头连接符 25">
                <a:extLst>
                  <a:ext uri="{FF2B5EF4-FFF2-40B4-BE49-F238E27FC236}">
                    <a16:creationId xmlns:a16="http://schemas.microsoft.com/office/drawing/2014/main" id="{33B6265D-DD7D-44AF-9696-FAD7AF685A05}"/>
                  </a:ext>
                </a:extLst>
              </p:cNvPr>
              <p:cNvCxnSpPr/>
              <p:nvPr/>
            </p:nvCxnSpPr>
            <p:spPr>
              <a:xfrm rot="16200000">
                <a:off x="4034021" y="641523"/>
                <a:ext cx="0" cy="290646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grpSp>
          <p:nvGrpSpPr>
            <p:cNvPr id="213" name="组合 212">
              <a:extLst>
                <a:ext uri="{FF2B5EF4-FFF2-40B4-BE49-F238E27FC236}">
                  <a16:creationId xmlns:a16="http://schemas.microsoft.com/office/drawing/2014/main" id="{D24BBF06-5038-4752-B7CA-9640024B236E}"/>
                </a:ext>
              </a:extLst>
            </p:cNvPr>
            <p:cNvGrpSpPr/>
            <p:nvPr/>
          </p:nvGrpSpPr>
          <p:grpSpPr>
            <a:xfrm rot="5400000">
              <a:off x="2417355" y="1158773"/>
              <a:ext cx="3303953" cy="2551100"/>
              <a:chOff x="1637196" y="3611290"/>
              <a:chExt cx="3303953" cy="2551100"/>
            </a:xfrm>
          </p:grpSpPr>
          <p:sp>
            <p:nvSpPr>
              <p:cNvPr id="216" name="圆角矩形 1">
                <a:extLst>
                  <a:ext uri="{FF2B5EF4-FFF2-40B4-BE49-F238E27FC236}">
                    <a16:creationId xmlns:a16="http://schemas.microsoft.com/office/drawing/2014/main" id="{83E759C5-6AE2-464D-BB27-20FD32400D65}"/>
                  </a:ext>
                </a:extLst>
              </p:cNvPr>
              <p:cNvSpPr/>
              <p:nvPr/>
            </p:nvSpPr>
            <p:spPr>
              <a:xfrm>
                <a:off x="1637196" y="3611290"/>
                <a:ext cx="3303953" cy="2551100"/>
              </a:xfrm>
              <a:prstGeom prst="roundRect">
                <a:avLst>
                  <a:gd name="adj" fmla="val 10707"/>
                </a:avLst>
              </a:prstGeom>
              <a:solidFill>
                <a:srgbClr val="4472C4">
                  <a:lumMod val="20000"/>
                  <a:lumOff val="80000"/>
                  <a:alpha val="49550"/>
                </a:srgbClr>
              </a:solidFill>
              <a:ln w="12700" cap="flat" cmpd="sng" algn="ctr">
                <a:solidFill>
                  <a:srgbClr val="4472C4">
                    <a:lumMod val="60000"/>
                    <a:lumOff val="40000"/>
                  </a:srgbClr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7" name="圆角矩形 83">
                <a:extLst>
                  <a:ext uri="{FF2B5EF4-FFF2-40B4-BE49-F238E27FC236}">
                    <a16:creationId xmlns:a16="http://schemas.microsoft.com/office/drawing/2014/main" id="{3E8A4E0D-FBDB-471B-A2E0-2F8D50FB75DB}"/>
                  </a:ext>
                </a:extLst>
              </p:cNvPr>
              <p:cNvSpPr/>
              <p:nvPr/>
            </p:nvSpPr>
            <p:spPr>
              <a:xfrm rot="16200000">
                <a:off x="1760971" y="3923662"/>
                <a:ext cx="830180" cy="351682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LN</a:t>
                </a:r>
                <a:endParaRPr kumimoji="1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8" name="圆角矩形 84">
                <a:extLst>
                  <a:ext uri="{FF2B5EF4-FFF2-40B4-BE49-F238E27FC236}">
                    <a16:creationId xmlns:a16="http://schemas.microsoft.com/office/drawing/2014/main" id="{B03D917E-61D7-4A17-8DB1-8629DAD6AC6A}"/>
                  </a:ext>
                </a:extLst>
              </p:cNvPr>
              <p:cNvSpPr/>
              <p:nvPr/>
            </p:nvSpPr>
            <p:spPr>
              <a:xfrm rot="16200000">
                <a:off x="1760970" y="5321869"/>
                <a:ext cx="830180" cy="351682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LN</a:t>
                </a:r>
                <a:endParaRPr kumimoji="1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9" name="圆角矩形 85">
                <a:extLst>
                  <a:ext uri="{FF2B5EF4-FFF2-40B4-BE49-F238E27FC236}">
                    <a16:creationId xmlns:a16="http://schemas.microsoft.com/office/drawing/2014/main" id="{394CC182-AE8E-49FE-8BA8-D738D363A94F}"/>
                  </a:ext>
                </a:extLst>
              </p:cNvPr>
              <p:cNvSpPr/>
              <p:nvPr/>
            </p:nvSpPr>
            <p:spPr>
              <a:xfrm rot="16200000">
                <a:off x="2257021" y="3923662"/>
                <a:ext cx="830180" cy="351682"/>
              </a:xfrm>
              <a:prstGeom prst="roundRect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SWA</a:t>
                </a:r>
                <a:endParaRPr kumimoji="1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0" name="或者 86">
                <a:extLst>
                  <a:ext uri="{FF2B5EF4-FFF2-40B4-BE49-F238E27FC236}">
                    <a16:creationId xmlns:a16="http://schemas.microsoft.com/office/drawing/2014/main" id="{5E87AA2A-992F-474D-A0FD-115E8AF0D522}"/>
                  </a:ext>
                </a:extLst>
              </p:cNvPr>
              <p:cNvSpPr/>
              <p:nvPr/>
            </p:nvSpPr>
            <p:spPr>
              <a:xfrm rot="16200000">
                <a:off x="2962729" y="3949589"/>
                <a:ext cx="299827" cy="299827"/>
              </a:xfrm>
              <a:prstGeom prst="flowChartOr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1" name="圆角矩形 87">
                <a:extLst>
                  <a:ext uri="{FF2B5EF4-FFF2-40B4-BE49-F238E27FC236}">
                    <a16:creationId xmlns:a16="http://schemas.microsoft.com/office/drawing/2014/main" id="{1AFC2DE9-37FA-44DD-A45D-CA7405033C54}"/>
                  </a:ext>
                </a:extLst>
              </p:cNvPr>
              <p:cNvSpPr/>
              <p:nvPr/>
            </p:nvSpPr>
            <p:spPr>
              <a:xfrm rot="16200000">
                <a:off x="2251345" y="5321869"/>
                <a:ext cx="830180" cy="351682"/>
              </a:xfrm>
              <a:prstGeom prst="roundRect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WA</a:t>
                </a:r>
                <a:endParaRPr kumimoji="1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2" name="圆角矩形 89">
                <a:extLst>
                  <a:ext uri="{FF2B5EF4-FFF2-40B4-BE49-F238E27FC236}">
                    <a16:creationId xmlns:a16="http://schemas.microsoft.com/office/drawing/2014/main" id="{38D2BF2C-0CAE-4084-9B5B-E79FEFF86308}"/>
                  </a:ext>
                </a:extLst>
              </p:cNvPr>
              <p:cNvSpPr/>
              <p:nvPr/>
            </p:nvSpPr>
            <p:spPr>
              <a:xfrm rot="16200000">
                <a:off x="3145909" y="3923662"/>
                <a:ext cx="830180" cy="351682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LN</a:t>
                </a:r>
                <a:endParaRPr kumimoji="1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圆角矩形 90">
                <a:extLst>
                  <a:ext uri="{FF2B5EF4-FFF2-40B4-BE49-F238E27FC236}">
                    <a16:creationId xmlns:a16="http://schemas.microsoft.com/office/drawing/2014/main" id="{3EF02057-30A5-4E0D-AF34-7D3274FF4682}"/>
                  </a:ext>
                </a:extLst>
              </p:cNvPr>
              <p:cNvSpPr/>
              <p:nvPr/>
            </p:nvSpPr>
            <p:spPr>
              <a:xfrm rot="16200000">
                <a:off x="3643729" y="3920077"/>
                <a:ext cx="830180" cy="351682"/>
              </a:xfrm>
              <a:prstGeom prst="round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MLP</a:t>
                </a:r>
                <a:endParaRPr kumimoji="1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或者 91">
                <a:extLst>
                  <a:ext uri="{FF2B5EF4-FFF2-40B4-BE49-F238E27FC236}">
                    <a16:creationId xmlns:a16="http://schemas.microsoft.com/office/drawing/2014/main" id="{DED2E2FD-9771-44EA-B2E4-448765194381}"/>
                  </a:ext>
                </a:extLst>
              </p:cNvPr>
              <p:cNvSpPr/>
              <p:nvPr/>
            </p:nvSpPr>
            <p:spPr>
              <a:xfrm rot="16200000">
                <a:off x="4355380" y="3949589"/>
                <a:ext cx="299827" cy="299827"/>
              </a:xfrm>
              <a:prstGeom prst="flowChartOr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225" name="直线箭头连接符 25">
                <a:extLst>
                  <a:ext uri="{FF2B5EF4-FFF2-40B4-BE49-F238E27FC236}">
                    <a16:creationId xmlns:a16="http://schemas.microsoft.com/office/drawing/2014/main" id="{BEE07114-C7F6-42ED-B5F0-FCE21B6F0744}"/>
                  </a:ext>
                </a:extLst>
              </p:cNvPr>
              <p:cNvCxnSpPr>
                <a:cxnSpLocks/>
                <a:stCxn id="217" idx="2"/>
                <a:endCxn id="219" idx="0"/>
              </p:cNvCxnSpPr>
              <p:nvPr/>
            </p:nvCxnSpPr>
            <p:spPr>
              <a:xfrm>
                <a:off x="2351902" y="4099503"/>
                <a:ext cx="144368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26" name="直线箭头连接符 25">
                <a:extLst>
                  <a:ext uri="{FF2B5EF4-FFF2-40B4-BE49-F238E27FC236}">
                    <a16:creationId xmlns:a16="http://schemas.microsoft.com/office/drawing/2014/main" id="{6FA94E68-50E5-45AE-A5E2-EFADE71BC0BE}"/>
                  </a:ext>
                </a:extLst>
              </p:cNvPr>
              <p:cNvCxnSpPr>
                <a:cxnSpLocks/>
                <a:stCxn id="219" idx="2"/>
                <a:endCxn id="220" idx="0"/>
              </p:cNvCxnSpPr>
              <p:nvPr/>
            </p:nvCxnSpPr>
            <p:spPr>
              <a:xfrm flipV="1">
                <a:off x="2847952" y="4099502"/>
                <a:ext cx="114777" cy="1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27" name="直线箭头连接符 25">
                <a:extLst>
                  <a:ext uri="{FF2B5EF4-FFF2-40B4-BE49-F238E27FC236}">
                    <a16:creationId xmlns:a16="http://schemas.microsoft.com/office/drawing/2014/main" id="{420888BE-60E5-4FF7-A97F-687E19AFF863}"/>
                  </a:ext>
                </a:extLst>
              </p:cNvPr>
              <p:cNvCxnSpPr>
                <a:cxnSpLocks/>
                <a:stCxn id="220" idx="4"/>
                <a:endCxn id="222" idx="0"/>
              </p:cNvCxnSpPr>
              <p:nvPr/>
            </p:nvCxnSpPr>
            <p:spPr>
              <a:xfrm>
                <a:off x="3262556" y="4099502"/>
                <a:ext cx="122602" cy="1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28" name="直线箭头连接符 25">
                <a:extLst>
                  <a:ext uri="{FF2B5EF4-FFF2-40B4-BE49-F238E27FC236}">
                    <a16:creationId xmlns:a16="http://schemas.microsoft.com/office/drawing/2014/main" id="{80072416-D1EB-4C80-AF81-674A43A7E58A}"/>
                  </a:ext>
                </a:extLst>
              </p:cNvPr>
              <p:cNvCxnSpPr>
                <a:cxnSpLocks/>
                <a:stCxn id="222" idx="2"/>
                <a:endCxn id="223" idx="0"/>
              </p:cNvCxnSpPr>
              <p:nvPr/>
            </p:nvCxnSpPr>
            <p:spPr>
              <a:xfrm flipV="1">
                <a:off x="3736840" y="4095918"/>
                <a:ext cx="146138" cy="3585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29" name="直线箭头连接符 25">
                <a:extLst>
                  <a:ext uri="{FF2B5EF4-FFF2-40B4-BE49-F238E27FC236}">
                    <a16:creationId xmlns:a16="http://schemas.microsoft.com/office/drawing/2014/main" id="{A520850F-73D4-48CA-93EB-412FD0BFCB74}"/>
                  </a:ext>
                </a:extLst>
              </p:cNvPr>
              <p:cNvCxnSpPr>
                <a:cxnSpLocks/>
                <a:stCxn id="223" idx="2"/>
                <a:endCxn id="224" idx="0"/>
              </p:cNvCxnSpPr>
              <p:nvPr/>
            </p:nvCxnSpPr>
            <p:spPr>
              <a:xfrm>
                <a:off x="4234660" y="4095918"/>
                <a:ext cx="120720" cy="3584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30" name="直线箭头连接符 25">
                <a:extLst>
                  <a:ext uri="{FF2B5EF4-FFF2-40B4-BE49-F238E27FC236}">
                    <a16:creationId xmlns:a16="http://schemas.microsoft.com/office/drawing/2014/main" id="{0D23B5E5-2885-4707-8F4D-AA35BB723E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2358" y="4092334"/>
                <a:ext cx="235249" cy="3584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31" name="肘形连接符 108">
                <a:extLst>
                  <a:ext uri="{FF2B5EF4-FFF2-40B4-BE49-F238E27FC236}">
                    <a16:creationId xmlns:a16="http://schemas.microsoft.com/office/drawing/2014/main" id="{2031BB26-1720-4C9A-A2B8-845495ABD373}"/>
                  </a:ext>
                </a:extLst>
              </p:cNvPr>
              <p:cNvCxnSpPr>
                <a:cxnSpLocks/>
                <a:stCxn id="217" idx="0"/>
                <a:endCxn id="220" idx="2"/>
              </p:cNvCxnSpPr>
              <p:nvPr/>
            </p:nvCxnSpPr>
            <p:spPr>
              <a:xfrm rot="10800000" flipH="1" flipV="1">
                <a:off x="2000219" y="4099502"/>
                <a:ext cx="1112423" cy="149913"/>
              </a:xfrm>
              <a:prstGeom prst="bentConnector4">
                <a:avLst>
                  <a:gd name="adj1" fmla="val -10032"/>
                  <a:gd name="adj2" fmla="val 380684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32" name="肘形连接符 113">
                <a:extLst>
                  <a:ext uri="{FF2B5EF4-FFF2-40B4-BE49-F238E27FC236}">
                    <a16:creationId xmlns:a16="http://schemas.microsoft.com/office/drawing/2014/main" id="{4E638FEC-53EB-4E54-8024-62AEA4EFFC81}"/>
                  </a:ext>
                </a:extLst>
              </p:cNvPr>
              <p:cNvCxnSpPr>
                <a:cxnSpLocks/>
                <a:stCxn id="222" idx="0"/>
                <a:endCxn id="224" idx="2"/>
              </p:cNvCxnSpPr>
              <p:nvPr/>
            </p:nvCxnSpPr>
            <p:spPr>
              <a:xfrm rot="10800000" flipH="1" flipV="1">
                <a:off x="3385158" y="4099502"/>
                <a:ext cx="1120136" cy="149913"/>
              </a:xfrm>
              <a:prstGeom prst="bentConnector4">
                <a:avLst>
                  <a:gd name="adj1" fmla="val -8902"/>
                  <a:gd name="adj2" fmla="val 380686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33" name="或者 122">
                <a:extLst>
                  <a:ext uri="{FF2B5EF4-FFF2-40B4-BE49-F238E27FC236}">
                    <a16:creationId xmlns:a16="http://schemas.microsoft.com/office/drawing/2014/main" id="{4E35AD50-7111-4270-BCBD-E02FBE3A008B}"/>
                  </a:ext>
                </a:extLst>
              </p:cNvPr>
              <p:cNvSpPr/>
              <p:nvPr/>
            </p:nvSpPr>
            <p:spPr>
              <a:xfrm rot="16200000">
                <a:off x="2960170" y="5347795"/>
                <a:ext cx="299827" cy="299827"/>
              </a:xfrm>
              <a:prstGeom prst="flowChartOr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4" name="圆角矩形 123">
                <a:extLst>
                  <a:ext uri="{FF2B5EF4-FFF2-40B4-BE49-F238E27FC236}">
                    <a16:creationId xmlns:a16="http://schemas.microsoft.com/office/drawing/2014/main" id="{CC9E9A63-705C-4884-A013-86B6842B06DF}"/>
                  </a:ext>
                </a:extLst>
              </p:cNvPr>
              <p:cNvSpPr/>
              <p:nvPr/>
            </p:nvSpPr>
            <p:spPr>
              <a:xfrm rot="16200000">
                <a:off x="3145908" y="5321869"/>
                <a:ext cx="830180" cy="351682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LN</a:t>
                </a:r>
                <a:endParaRPr kumimoji="1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" name="圆角矩形 124">
                <a:extLst>
                  <a:ext uri="{FF2B5EF4-FFF2-40B4-BE49-F238E27FC236}">
                    <a16:creationId xmlns:a16="http://schemas.microsoft.com/office/drawing/2014/main" id="{CEAFDD3E-32E0-4387-BC04-05C0058FC586}"/>
                  </a:ext>
                </a:extLst>
              </p:cNvPr>
              <p:cNvSpPr/>
              <p:nvPr/>
            </p:nvSpPr>
            <p:spPr>
              <a:xfrm rot="16200000">
                <a:off x="3643729" y="5321867"/>
                <a:ext cx="830180" cy="351682"/>
              </a:xfrm>
              <a:prstGeom prst="round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MLP</a:t>
                </a:r>
                <a:endParaRPr kumimoji="1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36" name="直线箭头连接符 25">
                <a:extLst>
                  <a:ext uri="{FF2B5EF4-FFF2-40B4-BE49-F238E27FC236}">
                    <a16:creationId xmlns:a16="http://schemas.microsoft.com/office/drawing/2014/main" id="{0FC7FEF8-431A-45E9-99FC-F0B1B0372CD3}"/>
                  </a:ext>
                </a:extLst>
              </p:cNvPr>
              <p:cNvCxnSpPr>
                <a:cxnSpLocks/>
                <a:stCxn id="218" idx="2"/>
                <a:endCxn id="221" idx="0"/>
              </p:cNvCxnSpPr>
              <p:nvPr/>
            </p:nvCxnSpPr>
            <p:spPr>
              <a:xfrm>
                <a:off x="2351901" y="5497710"/>
                <a:ext cx="138693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37" name="直线箭头连接符 25">
                <a:extLst>
                  <a:ext uri="{FF2B5EF4-FFF2-40B4-BE49-F238E27FC236}">
                    <a16:creationId xmlns:a16="http://schemas.microsoft.com/office/drawing/2014/main" id="{DC142A7B-9854-44D0-BF36-057DA5FB0D0A}"/>
                  </a:ext>
                </a:extLst>
              </p:cNvPr>
              <p:cNvCxnSpPr>
                <a:cxnSpLocks/>
                <a:stCxn id="221" idx="2"/>
                <a:endCxn id="233" idx="0"/>
              </p:cNvCxnSpPr>
              <p:nvPr/>
            </p:nvCxnSpPr>
            <p:spPr>
              <a:xfrm flipV="1">
                <a:off x="2842276" y="5497708"/>
                <a:ext cx="117894" cy="2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38" name="直线箭头连接符 25">
                <a:extLst>
                  <a:ext uri="{FF2B5EF4-FFF2-40B4-BE49-F238E27FC236}">
                    <a16:creationId xmlns:a16="http://schemas.microsoft.com/office/drawing/2014/main" id="{6A63371D-DC47-412C-8B78-D5FC4B59D246}"/>
                  </a:ext>
                </a:extLst>
              </p:cNvPr>
              <p:cNvCxnSpPr>
                <a:cxnSpLocks/>
                <a:stCxn id="233" idx="4"/>
                <a:endCxn id="234" idx="0"/>
              </p:cNvCxnSpPr>
              <p:nvPr/>
            </p:nvCxnSpPr>
            <p:spPr>
              <a:xfrm>
                <a:off x="3259997" y="5497708"/>
                <a:ext cx="125160" cy="2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39" name="直线箭头连接符 25">
                <a:extLst>
                  <a:ext uri="{FF2B5EF4-FFF2-40B4-BE49-F238E27FC236}">
                    <a16:creationId xmlns:a16="http://schemas.microsoft.com/office/drawing/2014/main" id="{34484838-F243-4CB2-8C56-47CAC42AE638}"/>
                  </a:ext>
                </a:extLst>
              </p:cNvPr>
              <p:cNvCxnSpPr>
                <a:cxnSpLocks/>
                <a:stCxn id="234" idx="2"/>
                <a:endCxn id="235" idx="0"/>
              </p:cNvCxnSpPr>
              <p:nvPr/>
            </p:nvCxnSpPr>
            <p:spPr>
              <a:xfrm flipV="1">
                <a:off x="3736839" y="5497708"/>
                <a:ext cx="146139" cy="2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40" name="直线箭头连接符 25">
                <a:extLst>
                  <a:ext uri="{FF2B5EF4-FFF2-40B4-BE49-F238E27FC236}">
                    <a16:creationId xmlns:a16="http://schemas.microsoft.com/office/drawing/2014/main" id="{E1A7F6BF-6D3A-42C2-A98D-285E541F080D}"/>
                  </a:ext>
                </a:extLst>
              </p:cNvPr>
              <p:cNvCxnSpPr>
                <a:cxnSpLocks/>
                <a:stCxn id="235" idx="2"/>
                <a:endCxn id="241" idx="0"/>
              </p:cNvCxnSpPr>
              <p:nvPr/>
            </p:nvCxnSpPr>
            <p:spPr>
              <a:xfrm>
                <a:off x="4234660" y="5497708"/>
                <a:ext cx="117871" cy="2682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41" name="或者 139">
                <a:extLst>
                  <a:ext uri="{FF2B5EF4-FFF2-40B4-BE49-F238E27FC236}">
                    <a16:creationId xmlns:a16="http://schemas.microsoft.com/office/drawing/2014/main" id="{80DBA2BC-D200-497D-B721-A01095C02B15}"/>
                  </a:ext>
                </a:extLst>
              </p:cNvPr>
              <p:cNvSpPr/>
              <p:nvPr/>
            </p:nvSpPr>
            <p:spPr>
              <a:xfrm rot="16200000">
                <a:off x="4352531" y="5350477"/>
                <a:ext cx="299827" cy="299827"/>
              </a:xfrm>
              <a:prstGeom prst="flowChartOr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242" name="肘形连接符 142">
                <a:extLst>
                  <a:ext uri="{FF2B5EF4-FFF2-40B4-BE49-F238E27FC236}">
                    <a16:creationId xmlns:a16="http://schemas.microsoft.com/office/drawing/2014/main" id="{8989024B-3DFA-4DBB-8EA5-39EA79CAAEF0}"/>
                  </a:ext>
                </a:extLst>
              </p:cNvPr>
              <p:cNvCxnSpPr>
                <a:cxnSpLocks/>
                <a:stCxn id="241" idx="4"/>
                <a:endCxn id="217" idx="0"/>
              </p:cNvCxnSpPr>
              <p:nvPr/>
            </p:nvCxnSpPr>
            <p:spPr>
              <a:xfrm flipH="1" flipV="1">
                <a:off x="2000220" y="4099503"/>
                <a:ext cx="2652138" cy="1400887"/>
              </a:xfrm>
              <a:prstGeom prst="bentConnector5">
                <a:avLst>
                  <a:gd name="adj1" fmla="val -4589"/>
                  <a:gd name="adj2" fmla="val 43141"/>
                  <a:gd name="adj3" fmla="val 108619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43" name="直线箭头连接符 25">
                <a:extLst>
                  <a:ext uri="{FF2B5EF4-FFF2-40B4-BE49-F238E27FC236}">
                    <a16:creationId xmlns:a16="http://schemas.microsoft.com/office/drawing/2014/main" id="{1772F109-68B5-490C-AE9D-FB0DC20C46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7433" y="5493296"/>
                <a:ext cx="235249" cy="3584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44" name="肘形连接符 149">
                <a:extLst>
                  <a:ext uri="{FF2B5EF4-FFF2-40B4-BE49-F238E27FC236}">
                    <a16:creationId xmlns:a16="http://schemas.microsoft.com/office/drawing/2014/main" id="{C4D7E6E9-E580-4A5D-82B9-B3CE34F2008D}"/>
                  </a:ext>
                </a:extLst>
              </p:cNvPr>
              <p:cNvCxnSpPr>
                <a:cxnSpLocks/>
                <a:stCxn id="218" idx="0"/>
                <a:endCxn id="233" idx="2"/>
              </p:cNvCxnSpPr>
              <p:nvPr/>
            </p:nvCxnSpPr>
            <p:spPr>
              <a:xfrm rot="10800000" flipH="1" flipV="1">
                <a:off x="2000218" y="5497710"/>
                <a:ext cx="1109865" cy="149912"/>
              </a:xfrm>
              <a:prstGeom prst="bentConnector4">
                <a:avLst>
                  <a:gd name="adj1" fmla="val -13264"/>
                  <a:gd name="adj2" fmla="val 364845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45" name="肘形连接符 154">
                <a:extLst>
                  <a:ext uri="{FF2B5EF4-FFF2-40B4-BE49-F238E27FC236}">
                    <a16:creationId xmlns:a16="http://schemas.microsoft.com/office/drawing/2014/main" id="{3BF63A7E-325A-40C5-A41B-4715E7291F03}"/>
                  </a:ext>
                </a:extLst>
              </p:cNvPr>
              <p:cNvCxnSpPr>
                <a:cxnSpLocks/>
                <a:stCxn id="234" idx="0"/>
                <a:endCxn id="241" idx="2"/>
              </p:cNvCxnSpPr>
              <p:nvPr/>
            </p:nvCxnSpPr>
            <p:spPr>
              <a:xfrm rot="10800000" flipH="1" flipV="1">
                <a:off x="3385157" y="5497710"/>
                <a:ext cx="1117288" cy="152594"/>
              </a:xfrm>
              <a:prstGeom prst="bentConnector4">
                <a:avLst>
                  <a:gd name="adj1" fmla="val -8925"/>
                  <a:gd name="adj2" fmla="val 358432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cxnSp>
          <p:nvCxnSpPr>
            <p:cNvPr id="214" name="直接连接符 213">
              <a:extLst>
                <a:ext uri="{FF2B5EF4-FFF2-40B4-BE49-F238E27FC236}">
                  <a16:creationId xmlns:a16="http://schemas.microsoft.com/office/drawing/2014/main" id="{E8CA9333-C3DD-4EEF-8BA6-5A6678452415}"/>
                </a:ext>
              </a:extLst>
            </p:cNvPr>
            <p:cNvCxnSpPr>
              <a:cxnSpLocks/>
            </p:cNvCxnSpPr>
            <p:nvPr/>
          </p:nvCxnSpPr>
          <p:spPr>
            <a:xfrm>
              <a:off x="1940321" y="2436829"/>
              <a:ext cx="853458" cy="1427620"/>
            </a:xfrm>
            <a:prstGeom prst="line">
              <a:avLst/>
            </a:prstGeom>
            <a:noFill/>
            <a:ln w="12700" cap="flat" cmpd="sng" algn="ctr">
              <a:solidFill>
                <a:srgbClr val="4472C4">
                  <a:lumMod val="60000"/>
                  <a:lumOff val="40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215" name="直接连接符 214">
              <a:extLst>
                <a:ext uri="{FF2B5EF4-FFF2-40B4-BE49-F238E27FC236}">
                  <a16:creationId xmlns:a16="http://schemas.microsoft.com/office/drawing/2014/main" id="{D6CCA5A9-E868-474D-AE38-EA0DAAD44A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5631" y="926722"/>
              <a:ext cx="914163" cy="1161654"/>
            </a:xfrm>
            <a:prstGeom prst="line">
              <a:avLst/>
            </a:prstGeom>
            <a:noFill/>
            <a:ln w="12700" cap="flat" cmpd="sng" algn="ctr">
              <a:solidFill>
                <a:srgbClr val="4472C4">
                  <a:lumMod val="60000"/>
                  <a:lumOff val="40000"/>
                </a:srgbClr>
              </a:solidFill>
              <a:prstDash val="dash"/>
              <a:miter lim="800000"/>
            </a:ln>
            <a:effectLst/>
          </p:spPr>
        </p:cxn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A2461C61-3199-6C42-B3DC-4F71B9F03B2B}"/>
              </a:ext>
            </a:extLst>
          </p:cNvPr>
          <p:cNvSpPr txBox="1"/>
          <p:nvPr/>
        </p:nvSpPr>
        <p:spPr>
          <a:xfrm>
            <a:off x="2838288" y="5651221"/>
            <a:ext cx="332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Fig. 2 The Swin Transformer Block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293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49718-889C-4707-BC8E-7959ACD0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41D0AE-49EA-44F1-9752-BBFF1C6B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133D-150B-4966-8A20-6B640A59B5F1}" type="datetime1">
              <a:rPr kumimoji="1" lang="zh-CN" altLang="en-US" smtClean="0"/>
              <a:t>2022/3/2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2F930B-A0DD-4176-AD33-D901CF926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vision.nju.edu.cn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EE3A77-5D58-4153-B4C7-E48D99FB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3926-FBAF-1540-A47F-38F753FFCE97}" type="slidenum">
              <a:rPr kumimoji="1" lang="zh-CN" altLang="en-US" smtClean="0"/>
              <a:t>4</a:t>
            </a:fld>
            <a:endParaRPr kumimoji="1" lang="zh-CN" altLang="en-US"/>
          </a:p>
        </p:txBody>
      </p:sp>
      <p:grpSp>
        <p:nvGrpSpPr>
          <p:cNvPr id="311" name="组合 310">
            <a:extLst>
              <a:ext uri="{FF2B5EF4-FFF2-40B4-BE49-F238E27FC236}">
                <a16:creationId xmlns:a16="http://schemas.microsoft.com/office/drawing/2014/main" id="{6FC9FF8E-E92D-4C3F-94DD-F23A5B92F02C}"/>
              </a:ext>
            </a:extLst>
          </p:cNvPr>
          <p:cNvGrpSpPr/>
          <p:nvPr/>
        </p:nvGrpSpPr>
        <p:grpSpPr>
          <a:xfrm>
            <a:off x="1900275" y="2059671"/>
            <a:ext cx="5343450" cy="2738658"/>
            <a:chOff x="6131204" y="1190820"/>
            <a:chExt cx="5343450" cy="2738658"/>
          </a:xfrm>
        </p:grpSpPr>
        <p:sp>
          <p:nvSpPr>
            <p:cNvPr id="312" name="圆角矩形 1">
              <a:extLst>
                <a:ext uri="{FF2B5EF4-FFF2-40B4-BE49-F238E27FC236}">
                  <a16:creationId xmlns:a16="http://schemas.microsoft.com/office/drawing/2014/main" id="{922B4455-FCBE-4482-9DCD-4DD4923F831F}"/>
                </a:ext>
              </a:extLst>
            </p:cNvPr>
            <p:cNvSpPr/>
            <p:nvPr/>
          </p:nvSpPr>
          <p:spPr>
            <a:xfrm>
              <a:off x="8621896" y="1364762"/>
              <a:ext cx="2852758" cy="2551100"/>
            </a:xfrm>
            <a:prstGeom prst="roundRect">
              <a:avLst>
                <a:gd name="adj" fmla="val 5163"/>
              </a:avLst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60000"/>
                  <a:lumOff val="4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矩形 312">
              <a:extLst>
                <a:ext uri="{FF2B5EF4-FFF2-40B4-BE49-F238E27FC236}">
                  <a16:creationId xmlns:a16="http://schemas.microsoft.com/office/drawing/2014/main" id="{648C5CBE-FD2A-49C9-8869-DF504D9B4FE1}"/>
                </a:ext>
              </a:extLst>
            </p:cNvPr>
            <p:cNvSpPr/>
            <p:nvPr/>
          </p:nvSpPr>
          <p:spPr>
            <a:xfrm flipH="1">
              <a:off x="8884418" y="1666543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-Inf</a:t>
              </a: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14" name="矩形 313">
              <a:extLst>
                <a:ext uri="{FF2B5EF4-FFF2-40B4-BE49-F238E27FC236}">
                  <a16:creationId xmlns:a16="http://schemas.microsoft.com/office/drawing/2014/main" id="{CB3AE433-929A-4BDC-9A92-A3864F952879}"/>
                </a:ext>
              </a:extLst>
            </p:cNvPr>
            <p:cNvSpPr/>
            <p:nvPr/>
          </p:nvSpPr>
          <p:spPr>
            <a:xfrm flipH="1">
              <a:off x="9301803" y="1666543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…</a:t>
              </a: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15" name="矩形 314">
              <a:extLst>
                <a:ext uri="{FF2B5EF4-FFF2-40B4-BE49-F238E27FC236}">
                  <a16:creationId xmlns:a16="http://schemas.microsoft.com/office/drawing/2014/main" id="{5D95E7AB-D425-4B71-AC0B-A9F9845115E9}"/>
                </a:ext>
              </a:extLst>
            </p:cNvPr>
            <p:cNvSpPr/>
            <p:nvPr/>
          </p:nvSpPr>
          <p:spPr>
            <a:xfrm flipH="1">
              <a:off x="10553958" y="1666541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…</a:t>
              </a: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16" name="矩形 315">
              <a:extLst>
                <a:ext uri="{FF2B5EF4-FFF2-40B4-BE49-F238E27FC236}">
                  <a16:creationId xmlns:a16="http://schemas.microsoft.com/office/drawing/2014/main" id="{CF0AA0E6-E7C3-4FCF-AACF-02840395984C}"/>
                </a:ext>
              </a:extLst>
            </p:cNvPr>
            <p:cNvSpPr/>
            <p:nvPr/>
          </p:nvSpPr>
          <p:spPr>
            <a:xfrm flipH="1">
              <a:off x="9719188" y="1666543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…</a:t>
              </a: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17" name="矩形 316">
              <a:extLst>
                <a:ext uri="{FF2B5EF4-FFF2-40B4-BE49-F238E27FC236}">
                  <a16:creationId xmlns:a16="http://schemas.microsoft.com/office/drawing/2014/main" id="{48E8BCEA-516D-46CF-A0F6-8147E7F255ED}"/>
                </a:ext>
              </a:extLst>
            </p:cNvPr>
            <p:cNvSpPr/>
            <p:nvPr/>
          </p:nvSpPr>
          <p:spPr>
            <a:xfrm flipH="1">
              <a:off x="10136573" y="1666542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…</a:t>
              </a: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18" name="矩形 317">
              <a:extLst>
                <a:ext uri="{FF2B5EF4-FFF2-40B4-BE49-F238E27FC236}">
                  <a16:creationId xmlns:a16="http://schemas.microsoft.com/office/drawing/2014/main" id="{32D0A021-67C6-4A40-A30F-DFD4372C9D9F}"/>
                </a:ext>
              </a:extLst>
            </p:cNvPr>
            <p:cNvSpPr/>
            <p:nvPr/>
          </p:nvSpPr>
          <p:spPr>
            <a:xfrm flipH="1">
              <a:off x="8884418" y="2026838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19" name="矩形 318">
              <a:extLst>
                <a:ext uri="{FF2B5EF4-FFF2-40B4-BE49-F238E27FC236}">
                  <a16:creationId xmlns:a16="http://schemas.microsoft.com/office/drawing/2014/main" id="{83C03593-A102-4A81-BCC2-E4A0E8CC81B3}"/>
                </a:ext>
              </a:extLst>
            </p:cNvPr>
            <p:cNvSpPr/>
            <p:nvPr/>
          </p:nvSpPr>
          <p:spPr>
            <a:xfrm flipH="1">
              <a:off x="9301803" y="2026838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-Inf</a:t>
              </a: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20" name="矩形 319">
              <a:extLst>
                <a:ext uri="{FF2B5EF4-FFF2-40B4-BE49-F238E27FC236}">
                  <a16:creationId xmlns:a16="http://schemas.microsoft.com/office/drawing/2014/main" id="{2C5024C0-AEFB-49B8-AD0F-62B83ED262EF}"/>
                </a:ext>
              </a:extLst>
            </p:cNvPr>
            <p:cNvSpPr/>
            <p:nvPr/>
          </p:nvSpPr>
          <p:spPr>
            <a:xfrm flipH="1">
              <a:off x="10553957" y="2026838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…</a:t>
              </a: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21" name="矩形 320">
              <a:extLst>
                <a:ext uri="{FF2B5EF4-FFF2-40B4-BE49-F238E27FC236}">
                  <a16:creationId xmlns:a16="http://schemas.microsoft.com/office/drawing/2014/main" id="{12867F23-407C-48BB-967F-D63C7C572461}"/>
                </a:ext>
              </a:extLst>
            </p:cNvPr>
            <p:cNvSpPr/>
            <p:nvPr/>
          </p:nvSpPr>
          <p:spPr>
            <a:xfrm flipH="1">
              <a:off x="9719188" y="2026838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…</a:t>
              </a: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22" name="矩形 321">
              <a:extLst>
                <a:ext uri="{FF2B5EF4-FFF2-40B4-BE49-F238E27FC236}">
                  <a16:creationId xmlns:a16="http://schemas.microsoft.com/office/drawing/2014/main" id="{CD9CE56D-F22D-4692-AE7B-CBD65C28DDA3}"/>
                </a:ext>
              </a:extLst>
            </p:cNvPr>
            <p:cNvSpPr/>
            <p:nvPr/>
          </p:nvSpPr>
          <p:spPr>
            <a:xfrm flipH="1">
              <a:off x="10136573" y="2026838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…</a:t>
              </a: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23" name="矩形 322">
              <a:extLst>
                <a:ext uri="{FF2B5EF4-FFF2-40B4-BE49-F238E27FC236}">
                  <a16:creationId xmlns:a16="http://schemas.microsoft.com/office/drawing/2014/main" id="{795EAF82-4DEE-430F-9502-4BE6CE83E023}"/>
                </a:ext>
              </a:extLst>
            </p:cNvPr>
            <p:cNvSpPr/>
            <p:nvPr/>
          </p:nvSpPr>
          <p:spPr>
            <a:xfrm flipH="1">
              <a:off x="8884418" y="2387135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24" name="矩形 323">
              <a:extLst>
                <a:ext uri="{FF2B5EF4-FFF2-40B4-BE49-F238E27FC236}">
                  <a16:creationId xmlns:a16="http://schemas.microsoft.com/office/drawing/2014/main" id="{30355F51-F35A-4770-BF9A-1DAC46F9EF53}"/>
                </a:ext>
              </a:extLst>
            </p:cNvPr>
            <p:cNvSpPr/>
            <p:nvPr/>
          </p:nvSpPr>
          <p:spPr>
            <a:xfrm flipH="1">
              <a:off x="9301803" y="2387135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25" name="矩形 324">
              <a:extLst>
                <a:ext uri="{FF2B5EF4-FFF2-40B4-BE49-F238E27FC236}">
                  <a16:creationId xmlns:a16="http://schemas.microsoft.com/office/drawing/2014/main" id="{29960C5D-6C8F-42E2-845C-463527F602FA}"/>
                </a:ext>
              </a:extLst>
            </p:cNvPr>
            <p:cNvSpPr/>
            <p:nvPr/>
          </p:nvSpPr>
          <p:spPr>
            <a:xfrm flipH="1">
              <a:off x="10553957" y="2387134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…</a:t>
              </a: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26" name="矩形 325">
              <a:extLst>
                <a:ext uri="{FF2B5EF4-FFF2-40B4-BE49-F238E27FC236}">
                  <a16:creationId xmlns:a16="http://schemas.microsoft.com/office/drawing/2014/main" id="{A352FDA6-1EDB-40BF-AA7D-F5B264F1A176}"/>
                </a:ext>
              </a:extLst>
            </p:cNvPr>
            <p:cNvSpPr/>
            <p:nvPr/>
          </p:nvSpPr>
          <p:spPr>
            <a:xfrm flipH="1">
              <a:off x="9719188" y="2387135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-Inf</a:t>
              </a: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27" name="矩形 326">
              <a:extLst>
                <a:ext uri="{FF2B5EF4-FFF2-40B4-BE49-F238E27FC236}">
                  <a16:creationId xmlns:a16="http://schemas.microsoft.com/office/drawing/2014/main" id="{DF170596-5C18-4029-94D8-88435CEDB019}"/>
                </a:ext>
              </a:extLst>
            </p:cNvPr>
            <p:cNvSpPr/>
            <p:nvPr/>
          </p:nvSpPr>
          <p:spPr>
            <a:xfrm flipH="1">
              <a:off x="10136573" y="2387134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…</a:t>
              </a: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28" name="矩形 327">
              <a:extLst>
                <a:ext uri="{FF2B5EF4-FFF2-40B4-BE49-F238E27FC236}">
                  <a16:creationId xmlns:a16="http://schemas.microsoft.com/office/drawing/2014/main" id="{376B2CA7-D502-4ACE-BE22-800C698DFE96}"/>
                </a:ext>
              </a:extLst>
            </p:cNvPr>
            <p:cNvSpPr/>
            <p:nvPr/>
          </p:nvSpPr>
          <p:spPr>
            <a:xfrm flipH="1">
              <a:off x="8884416" y="2747429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29" name="矩形 328">
              <a:extLst>
                <a:ext uri="{FF2B5EF4-FFF2-40B4-BE49-F238E27FC236}">
                  <a16:creationId xmlns:a16="http://schemas.microsoft.com/office/drawing/2014/main" id="{E07F688E-E894-4F86-AAA9-A7BE075D507C}"/>
                </a:ext>
              </a:extLst>
            </p:cNvPr>
            <p:cNvSpPr/>
            <p:nvPr/>
          </p:nvSpPr>
          <p:spPr>
            <a:xfrm flipH="1">
              <a:off x="9301801" y="2747429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0" name="矩形 329">
              <a:extLst>
                <a:ext uri="{FF2B5EF4-FFF2-40B4-BE49-F238E27FC236}">
                  <a16:creationId xmlns:a16="http://schemas.microsoft.com/office/drawing/2014/main" id="{8529F84E-4BCA-45A3-AC20-66D2C8EABD07}"/>
                </a:ext>
              </a:extLst>
            </p:cNvPr>
            <p:cNvSpPr/>
            <p:nvPr/>
          </p:nvSpPr>
          <p:spPr>
            <a:xfrm flipH="1">
              <a:off x="10553955" y="2747428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…</a:t>
              </a: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1" name="矩形 330">
              <a:extLst>
                <a:ext uri="{FF2B5EF4-FFF2-40B4-BE49-F238E27FC236}">
                  <a16:creationId xmlns:a16="http://schemas.microsoft.com/office/drawing/2014/main" id="{93257C2C-F91A-4022-984C-3C60F677CDA1}"/>
                </a:ext>
              </a:extLst>
            </p:cNvPr>
            <p:cNvSpPr/>
            <p:nvPr/>
          </p:nvSpPr>
          <p:spPr>
            <a:xfrm flipH="1">
              <a:off x="9719186" y="2747429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2" name="矩形 331">
              <a:extLst>
                <a:ext uri="{FF2B5EF4-FFF2-40B4-BE49-F238E27FC236}">
                  <a16:creationId xmlns:a16="http://schemas.microsoft.com/office/drawing/2014/main" id="{619EBA41-D2CC-455E-82B0-7D4BA3F6E36F}"/>
                </a:ext>
              </a:extLst>
            </p:cNvPr>
            <p:cNvSpPr/>
            <p:nvPr/>
          </p:nvSpPr>
          <p:spPr>
            <a:xfrm flipH="1">
              <a:off x="10136571" y="2747428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-Inf</a:t>
              </a: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3" name="矩形 332">
              <a:extLst>
                <a:ext uri="{FF2B5EF4-FFF2-40B4-BE49-F238E27FC236}">
                  <a16:creationId xmlns:a16="http://schemas.microsoft.com/office/drawing/2014/main" id="{381A514E-22CB-444E-9D89-BB5DA873FC8A}"/>
                </a:ext>
              </a:extLst>
            </p:cNvPr>
            <p:cNvSpPr/>
            <p:nvPr/>
          </p:nvSpPr>
          <p:spPr>
            <a:xfrm flipH="1">
              <a:off x="8884416" y="3109033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4" name="矩形 333">
              <a:extLst>
                <a:ext uri="{FF2B5EF4-FFF2-40B4-BE49-F238E27FC236}">
                  <a16:creationId xmlns:a16="http://schemas.microsoft.com/office/drawing/2014/main" id="{2D537CC7-FEEF-406B-8EF8-4016D100EA76}"/>
                </a:ext>
              </a:extLst>
            </p:cNvPr>
            <p:cNvSpPr/>
            <p:nvPr/>
          </p:nvSpPr>
          <p:spPr>
            <a:xfrm flipH="1">
              <a:off x="9301801" y="3109033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5" name="矩形 334">
              <a:extLst>
                <a:ext uri="{FF2B5EF4-FFF2-40B4-BE49-F238E27FC236}">
                  <a16:creationId xmlns:a16="http://schemas.microsoft.com/office/drawing/2014/main" id="{586DE382-EA39-485D-B64A-4634B094AE56}"/>
                </a:ext>
              </a:extLst>
            </p:cNvPr>
            <p:cNvSpPr/>
            <p:nvPr/>
          </p:nvSpPr>
          <p:spPr>
            <a:xfrm flipH="1">
              <a:off x="10553955" y="3109032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-Inf</a:t>
              </a: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6" name="矩形 335">
              <a:extLst>
                <a:ext uri="{FF2B5EF4-FFF2-40B4-BE49-F238E27FC236}">
                  <a16:creationId xmlns:a16="http://schemas.microsoft.com/office/drawing/2014/main" id="{6D39C285-53C2-4A8E-9417-EBA8A4F297EB}"/>
                </a:ext>
              </a:extLst>
            </p:cNvPr>
            <p:cNvSpPr/>
            <p:nvPr/>
          </p:nvSpPr>
          <p:spPr>
            <a:xfrm flipH="1">
              <a:off x="9719186" y="3109033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7" name="矩形 336">
              <a:extLst>
                <a:ext uri="{FF2B5EF4-FFF2-40B4-BE49-F238E27FC236}">
                  <a16:creationId xmlns:a16="http://schemas.microsoft.com/office/drawing/2014/main" id="{D1CE11C1-C230-4BBD-9BCC-EB3D114A2AD7}"/>
                </a:ext>
              </a:extLst>
            </p:cNvPr>
            <p:cNvSpPr/>
            <p:nvPr/>
          </p:nvSpPr>
          <p:spPr>
            <a:xfrm flipH="1">
              <a:off x="10136571" y="3109032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8" name="文本框 337">
                  <a:extLst>
                    <a:ext uri="{FF2B5EF4-FFF2-40B4-BE49-F238E27FC236}">
                      <a16:creationId xmlns:a16="http://schemas.microsoft.com/office/drawing/2014/main" id="{B86DB276-9BCE-49DD-BBD5-3775C6D14BBF}"/>
                    </a:ext>
                  </a:extLst>
                </p:cNvPr>
                <p:cNvSpPr txBox="1"/>
                <p:nvPr/>
              </p:nvSpPr>
              <p:spPr>
                <a:xfrm rot="16200000">
                  <a:off x="8439942" y="2561453"/>
                  <a:ext cx="6682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kumimoji="1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kumimoji="1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oMath>
                    </m:oMathPara>
                  </a14:m>
                  <a:endParaRPr kumimoji="1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8" name="文本框 337">
                  <a:extLst>
                    <a:ext uri="{FF2B5EF4-FFF2-40B4-BE49-F238E27FC236}">
                      <a16:creationId xmlns:a16="http://schemas.microsoft.com/office/drawing/2014/main" id="{B86DB276-9BCE-49DD-BBD5-3775C6D14B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8439942" y="2561453"/>
                  <a:ext cx="668295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458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9" name="文本框 338">
                  <a:extLst>
                    <a:ext uri="{FF2B5EF4-FFF2-40B4-BE49-F238E27FC236}">
                      <a16:creationId xmlns:a16="http://schemas.microsoft.com/office/drawing/2014/main" id="{1D699B5C-1F77-4B5B-AD46-B9F60B02DE4E}"/>
                    </a:ext>
                  </a:extLst>
                </p:cNvPr>
                <p:cNvSpPr txBox="1"/>
                <p:nvPr/>
              </p:nvSpPr>
              <p:spPr>
                <a:xfrm>
                  <a:off x="9633728" y="1318904"/>
                  <a:ext cx="774186" cy="3188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kumimoji="1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kumimoji="1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oMath>
                    </m:oMathPara>
                  </a14:m>
                  <a:endParaRPr kumimoji="1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9" name="文本框 338">
                  <a:extLst>
                    <a:ext uri="{FF2B5EF4-FFF2-40B4-BE49-F238E27FC236}">
                      <a16:creationId xmlns:a16="http://schemas.microsoft.com/office/drawing/2014/main" id="{1D699B5C-1F77-4B5B-AD46-B9F60B02DE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3728" y="1318904"/>
                  <a:ext cx="774186" cy="318816"/>
                </a:xfrm>
                <a:prstGeom prst="rect">
                  <a:avLst/>
                </a:prstGeom>
                <a:blipFill>
                  <a:blip r:embed="rId3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0" name="矩形 339">
              <a:extLst>
                <a:ext uri="{FF2B5EF4-FFF2-40B4-BE49-F238E27FC236}">
                  <a16:creationId xmlns:a16="http://schemas.microsoft.com/office/drawing/2014/main" id="{7B53401D-5720-4EA6-8736-33557DDD23EB}"/>
                </a:ext>
              </a:extLst>
            </p:cNvPr>
            <p:cNvSpPr/>
            <p:nvPr/>
          </p:nvSpPr>
          <p:spPr>
            <a:xfrm flipH="1">
              <a:off x="10971339" y="1666541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-Inf</a:t>
              </a: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1" name="矩形 340">
              <a:extLst>
                <a:ext uri="{FF2B5EF4-FFF2-40B4-BE49-F238E27FC236}">
                  <a16:creationId xmlns:a16="http://schemas.microsoft.com/office/drawing/2014/main" id="{58BEF0FA-5E20-4B68-A116-56E0468C1A35}"/>
                </a:ext>
              </a:extLst>
            </p:cNvPr>
            <p:cNvSpPr/>
            <p:nvPr/>
          </p:nvSpPr>
          <p:spPr>
            <a:xfrm flipH="1">
              <a:off x="10971338" y="2026837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…</a:t>
              </a: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2" name="矩形 341">
              <a:extLst>
                <a:ext uri="{FF2B5EF4-FFF2-40B4-BE49-F238E27FC236}">
                  <a16:creationId xmlns:a16="http://schemas.microsoft.com/office/drawing/2014/main" id="{0BA8CC84-F2FD-4C0F-896E-158ADE320935}"/>
                </a:ext>
              </a:extLst>
            </p:cNvPr>
            <p:cNvSpPr/>
            <p:nvPr/>
          </p:nvSpPr>
          <p:spPr>
            <a:xfrm flipH="1">
              <a:off x="10971338" y="2387133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…</a:t>
              </a: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3" name="矩形 342">
              <a:extLst>
                <a:ext uri="{FF2B5EF4-FFF2-40B4-BE49-F238E27FC236}">
                  <a16:creationId xmlns:a16="http://schemas.microsoft.com/office/drawing/2014/main" id="{294ED166-B2C4-48F9-BE55-DCE1398EF13D}"/>
                </a:ext>
              </a:extLst>
            </p:cNvPr>
            <p:cNvSpPr/>
            <p:nvPr/>
          </p:nvSpPr>
          <p:spPr>
            <a:xfrm flipH="1">
              <a:off x="10971336" y="2747427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…</a:t>
              </a: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4" name="矩形 343">
              <a:extLst>
                <a:ext uri="{FF2B5EF4-FFF2-40B4-BE49-F238E27FC236}">
                  <a16:creationId xmlns:a16="http://schemas.microsoft.com/office/drawing/2014/main" id="{F58B0B44-6DB2-4BB6-9DEB-FB7D7E482F4F}"/>
                </a:ext>
              </a:extLst>
            </p:cNvPr>
            <p:cNvSpPr/>
            <p:nvPr/>
          </p:nvSpPr>
          <p:spPr>
            <a:xfrm flipH="1">
              <a:off x="10971336" y="3109031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…</a:t>
              </a: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5" name="矩形 344">
              <a:extLst>
                <a:ext uri="{FF2B5EF4-FFF2-40B4-BE49-F238E27FC236}">
                  <a16:creationId xmlns:a16="http://schemas.microsoft.com/office/drawing/2014/main" id="{7CBB4B96-44CC-4C18-A0BD-E51C0AF1623B}"/>
                </a:ext>
              </a:extLst>
            </p:cNvPr>
            <p:cNvSpPr/>
            <p:nvPr/>
          </p:nvSpPr>
          <p:spPr>
            <a:xfrm flipH="1">
              <a:off x="8884416" y="3468017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6" name="矩形 345">
              <a:extLst>
                <a:ext uri="{FF2B5EF4-FFF2-40B4-BE49-F238E27FC236}">
                  <a16:creationId xmlns:a16="http://schemas.microsoft.com/office/drawing/2014/main" id="{1914204D-1B7C-497A-AE9E-2A2076882590}"/>
                </a:ext>
              </a:extLst>
            </p:cNvPr>
            <p:cNvSpPr/>
            <p:nvPr/>
          </p:nvSpPr>
          <p:spPr>
            <a:xfrm flipH="1">
              <a:off x="9301801" y="3468017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7" name="矩形 346">
              <a:extLst>
                <a:ext uri="{FF2B5EF4-FFF2-40B4-BE49-F238E27FC236}">
                  <a16:creationId xmlns:a16="http://schemas.microsoft.com/office/drawing/2014/main" id="{7F1C6C4F-D606-4067-9A6F-488B41707DEA}"/>
                </a:ext>
              </a:extLst>
            </p:cNvPr>
            <p:cNvSpPr/>
            <p:nvPr/>
          </p:nvSpPr>
          <p:spPr>
            <a:xfrm flipH="1">
              <a:off x="10553955" y="3468016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8" name="矩形 347">
              <a:extLst>
                <a:ext uri="{FF2B5EF4-FFF2-40B4-BE49-F238E27FC236}">
                  <a16:creationId xmlns:a16="http://schemas.microsoft.com/office/drawing/2014/main" id="{6AF41221-09AB-44D9-924C-5571F1C1D7E1}"/>
                </a:ext>
              </a:extLst>
            </p:cNvPr>
            <p:cNvSpPr/>
            <p:nvPr/>
          </p:nvSpPr>
          <p:spPr>
            <a:xfrm flipH="1">
              <a:off x="9719186" y="3468017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9" name="矩形 348">
              <a:extLst>
                <a:ext uri="{FF2B5EF4-FFF2-40B4-BE49-F238E27FC236}">
                  <a16:creationId xmlns:a16="http://schemas.microsoft.com/office/drawing/2014/main" id="{FAA37652-AB9C-40A2-A0BE-A427B8DAC457}"/>
                </a:ext>
              </a:extLst>
            </p:cNvPr>
            <p:cNvSpPr/>
            <p:nvPr/>
          </p:nvSpPr>
          <p:spPr>
            <a:xfrm flipH="1">
              <a:off x="10136571" y="3468016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50" name="矩形 349">
              <a:extLst>
                <a:ext uri="{FF2B5EF4-FFF2-40B4-BE49-F238E27FC236}">
                  <a16:creationId xmlns:a16="http://schemas.microsoft.com/office/drawing/2014/main" id="{4854594E-2EB6-4164-AA83-DDEBC7E11FB3}"/>
                </a:ext>
              </a:extLst>
            </p:cNvPr>
            <p:cNvSpPr/>
            <p:nvPr/>
          </p:nvSpPr>
          <p:spPr>
            <a:xfrm flipH="1">
              <a:off x="10971336" y="3468015"/>
              <a:ext cx="417385" cy="36029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-Inf</a:t>
              </a:r>
              <a:endPara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51" name="组合 350">
              <a:extLst>
                <a:ext uri="{FF2B5EF4-FFF2-40B4-BE49-F238E27FC236}">
                  <a16:creationId xmlns:a16="http://schemas.microsoft.com/office/drawing/2014/main" id="{CD1E7F65-F489-4DF5-A346-18922AFB907E}"/>
                </a:ext>
              </a:extLst>
            </p:cNvPr>
            <p:cNvGrpSpPr/>
            <p:nvPr/>
          </p:nvGrpSpPr>
          <p:grpSpPr>
            <a:xfrm rot="5400000">
              <a:off x="5679118" y="1642906"/>
              <a:ext cx="2738658" cy="1834486"/>
              <a:chOff x="141431" y="2383328"/>
              <a:chExt cx="2491542" cy="1529135"/>
            </a:xfrm>
          </p:grpSpPr>
          <p:cxnSp>
            <p:nvCxnSpPr>
              <p:cNvPr id="354" name="直线箭头连接符 7">
                <a:extLst>
                  <a:ext uri="{FF2B5EF4-FFF2-40B4-BE49-F238E27FC236}">
                    <a16:creationId xmlns:a16="http://schemas.microsoft.com/office/drawing/2014/main" id="{F7C67F1E-BAF4-4044-964A-73629F6FC676}"/>
                  </a:ext>
                </a:extLst>
              </p:cNvPr>
              <p:cNvCxnSpPr>
                <a:cxnSpLocks/>
                <a:stCxn id="359" idx="2"/>
                <a:endCxn id="360" idx="0"/>
              </p:cNvCxnSpPr>
              <p:nvPr/>
            </p:nvCxnSpPr>
            <p:spPr>
              <a:xfrm flipV="1">
                <a:off x="1366237" y="2798419"/>
                <a:ext cx="136863" cy="1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55" name="直线箭头连接符 8">
                <a:extLst>
                  <a:ext uri="{FF2B5EF4-FFF2-40B4-BE49-F238E27FC236}">
                    <a16:creationId xmlns:a16="http://schemas.microsoft.com/office/drawing/2014/main" id="{07E415D6-3790-45FE-9C28-3C2DCE78430E}"/>
                  </a:ext>
                </a:extLst>
              </p:cNvPr>
              <p:cNvCxnSpPr>
                <a:cxnSpLocks/>
                <a:stCxn id="358" idx="2"/>
                <a:endCxn id="359" idx="0"/>
              </p:cNvCxnSpPr>
              <p:nvPr/>
            </p:nvCxnSpPr>
            <p:spPr>
              <a:xfrm flipV="1">
                <a:off x="877692" y="2798420"/>
                <a:ext cx="136863" cy="1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56" name="直线箭头连接符 11">
                <a:extLst>
                  <a:ext uri="{FF2B5EF4-FFF2-40B4-BE49-F238E27FC236}">
                    <a16:creationId xmlns:a16="http://schemas.microsoft.com/office/drawing/2014/main" id="{67E880E6-C45C-45EA-B408-6B9C70AEB0A8}"/>
                  </a:ext>
                </a:extLst>
              </p:cNvPr>
              <p:cNvCxnSpPr>
                <a:cxnSpLocks/>
                <a:stCxn id="360" idx="2"/>
                <a:endCxn id="361" idx="0"/>
              </p:cNvCxnSpPr>
              <p:nvPr/>
            </p:nvCxnSpPr>
            <p:spPr>
              <a:xfrm flipV="1">
                <a:off x="1854782" y="2798418"/>
                <a:ext cx="135863" cy="1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57" name="直线箭头连接符 25">
                <a:extLst>
                  <a:ext uri="{FF2B5EF4-FFF2-40B4-BE49-F238E27FC236}">
                    <a16:creationId xmlns:a16="http://schemas.microsoft.com/office/drawing/2014/main" id="{112A461E-FF1F-42FF-B76F-F27CFF276599}"/>
                  </a:ext>
                </a:extLst>
              </p:cNvPr>
              <p:cNvCxnSpPr/>
              <p:nvPr/>
            </p:nvCxnSpPr>
            <p:spPr>
              <a:xfrm rot="16200000">
                <a:off x="380687" y="2638824"/>
                <a:ext cx="0" cy="290646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358" name="圆角矩形 71">
                <a:extLst>
                  <a:ext uri="{FF2B5EF4-FFF2-40B4-BE49-F238E27FC236}">
                    <a16:creationId xmlns:a16="http://schemas.microsoft.com/office/drawing/2014/main" id="{B3620124-57B2-42CA-AD10-8DBA7AF57DD1}"/>
                  </a:ext>
                </a:extLst>
              </p:cNvPr>
              <p:cNvSpPr/>
              <p:nvPr/>
            </p:nvSpPr>
            <p:spPr>
              <a:xfrm rot="16200000">
                <a:off x="286761" y="2622580"/>
                <a:ext cx="830180" cy="351682"/>
              </a:xfrm>
              <a:prstGeom prst="round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FE</a:t>
                </a:r>
                <a:endParaRPr kumimoji="1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9" name="圆角矩形 72">
                <a:extLst>
                  <a:ext uri="{FF2B5EF4-FFF2-40B4-BE49-F238E27FC236}">
                    <a16:creationId xmlns:a16="http://schemas.microsoft.com/office/drawing/2014/main" id="{643FCA35-F743-43EA-885B-460CCE7C30C9}"/>
                  </a:ext>
                </a:extLst>
              </p:cNvPr>
              <p:cNvSpPr/>
              <p:nvPr/>
            </p:nvSpPr>
            <p:spPr>
              <a:xfrm rot="16200000">
                <a:off x="775306" y="2622579"/>
                <a:ext cx="830180" cy="351682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MA</a:t>
                </a:r>
                <a:endParaRPr kumimoji="1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0" name="圆角矩形 73">
                <a:extLst>
                  <a:ext uri="{FF2B5EF4-FFF2-40B4-BE49-F238E27FC236}">
                    <a16:creationId xmlns:a16="http://schemas.microsoft.com/office/drawing/2014/main" id="{6364506D-5A42-40CF-BD79-547E22F58258}"/>
                  </a:ext>
                </a:extLst>
              </p:cNvPr>
              <p:cNvSpPr/>
              <p:nvPr/>
            </p:nvSpPr>
            <p:spPr>
              <a:xfrm rot="16200000">
                <a:off x="1263851" y="2622578"/>
                <a:ext cx="830180" cy="351682"/>
              </a:xfrm>
              <a:prstGeom prst="round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MLP</a:t>
                </a:r>
                <a:endParaRPr kumimoji="1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1" name="圆角矩形 74">
                <a:extLst>
                  <a:ext uri="{FF2B5EF4-FFF2-40B4-BE49-F238E27FC236}">
                    <a16:creationId xmlns:a16="http://schemas.microsoft.com/office/drawing/2014/main" id="{3CD4B307-C384-4FBA-B6BD-A4C120EC5651}"/>
                  </a:ext>
                </a:extLst>
              </p:cNvPr>
              <p:cNvSpPr/>
              <p:nvPr/>
            </p:nvSpPr>
            <p:spPr>
              <a:xfrm rot="16200000">
                <a:off x="1751396" y="2622577"/>
                <a:ext cx="830180" cy="351682"/>
              </a:xfrm>
              <a:prstGeom prst="round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FU</a:t>
                </a:r>
                <a:endParaRPr kumimoji="1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62" name="直线箭头连接符 25">
                <a:extLst>
                  <a:ext uri="{FF2B5EF4-FFF2-40B4-BE49-F238E27FC236}">
                    <a16:creationId xmlns:a16="http://schemas.microsoft.com/office/drawing/2014/main" id="{C461E977-9D96-489A-9F43-BE950CDABAFE}"/>
                  </a:ext>
                </a:extLst>
              </p:cNvPr>
              <p:cNvCxnSpPr/>
              <p:nvPr/>
            </p:nvCxnSpPr>
            <p:spPr>
              <a:xfrm rot="16200000">
                <a:off x="2487650" y="2650203"/>
                <a:ext cx="0" cy="290646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63" name="直线箭头连接符 25">
                <a:extLst>
                  <a:ext uri="{FF2B5EF4-FFF2-40B4-BE49-F238E27FC236}">
                    <a16:creationId xmlns:a16="http://schemas.microsoft.com/office/drawing/2014/main" id="{73D40A13-D7BF-43E9-870C-9AA30596E45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1678439" y="3222038"/>
                <a:ext cx="0" cy="300225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4" name="文本框 363">
                    <a:extLst>
                      <a:ext uri="{FF2B5EF4-FFF2-40B4-BE49-F238E27FC236}">
                        <a16:creationId xmlns:a16="http://schemas.microsoft.com/office/drawing/2014/main" id="{ECB9EF88-EEDE-4AA0-AE93-2F1CAAD207C7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68439" y="2362218"/>
                    <a:ext cx="349085" cy="40310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kumimoji="1" lang="zh-CN" alt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oMath>
                      </m:oMathPara>
                    </a14:m>
                    <a:endParaRPr kumimoji="1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252" name="文本框 251">
                    <a:extLst>
                      <a:ext uri="{FF2B5EF4-FFF2-40B4-BE49-F238E27FC236}">
                        <a16:creationId xmlns:a16="http://schemas.microsoft.com/office/drawing/2014/main" id="{CA51A4A3-060B-F94A-88A2-836591832D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68439" y="2362218"/>
                    <a:ext cx="349085" cy="4031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5" name="文本框 364">
                <a:extLst>
                  <a:ext uri="{FF2B5EF4-FFF2-40B4-BE49-F238E27FC236}">
                    <a16:creationId xmlns:a16="http://schemas.microsoft.com/office/drawing/2014/main" id="{DF8D858F-70BC-4271-B47F-D4B4FAFBC71F}"/>
                  </a:ext>
                </a:extLst>
              </p:cNvPr>
              <p:cNvSpPr txBox="1"/>
              <p:nvPr/>
            </p:nvSpPr>
            <p:spPr>
              <a:xfrm rot="16200000">
                <a:off x="1193257" y="3320822"/>
                <a:ext cx="780178" cy="403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params</a:t>
                </a:r>
                <a:endParaRPr kumimoji="1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52" name="直接连接符 351">
              <a:extLst>
                <a:ext uri="{FF2B5EF4-FFF2-40B4-BE49-F238E27FC236}">
                  <a16:creationId xmlns:a16="http://schemas.microsoft.com/office/drawing/2014/main" id="{D466BB8C-3E50-491B-A035-A5B36DCD3B93}"/>
                </a:ext>
              </a:extLst>
            </p:cNvPr>
            <p:cNvCxnSpPr>
              <a:cxnSpLocks/>
            </p:cNvCxnSpPr>
            <p:nvPr/>
          </p:nvCxnSpPr>
          <p:spPr>
            <a:xfrm>
              <a:off x="7945326" y="2526306"/>
              <a:ext cx="683644" cy="1326618"/>
            </a:xfrm>
            <a:prstGeom prst="line">
              <a:avLst/>
            </a:prstGeom>
            <a:noFill/>
            <a:ln w="12700" cap="flat" cmpd="sng" algn="ctr">
              <a:solidFill>
                <a:srgbClr val="70AD47">
                  <a:lumMod val="60000"/>
                  <a:lumOff val="40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353" name="直接连接符 352">
              <a:extLst>
                <a:ext uri="{FF2B5EF4-FFF2-40B4-BE49-F238E27FC236}">
                  <a16:creationId xmlns:a16="http://schemas.microsoft.com/office/drawing/2014/main" id="{0C70FB8C-0A04-48C2-8F6C-39C24F5CC6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8614" y="1423328"/>
              <a:ext cx="683643" cy="731834"/>
            </a:xfrm>
            <a:prstGeom prst="line">
              <a:avLst/>
            </a:prstGeom>
            <a:noFill/>
            <a:ln w="12700" cap="flat" cmpd="sng" algn="ctr">
              <a:solidFill>
                <a:srgbClr val="70AD47">
                  <a:lumMod val="60000"/>
                  <a:lumOff val="40000"/>
                </a:srgbClr>
              </a:solidFill>
              <a:prstDash val="dash"/>
              <a:miter lim="800000"/>
            </a:ln>
            <a:effectLst/>
          </p:spPr>
        </p:cxnSp>
      </p:grpSp>
      <p:sp>
        <p:nvSpPr>
          <p:cNvPr id="61" name="文本框 60">
            <a:extLst>
              <a:ext uri="{FF2B5EF4-FFF2-40B4-BE49-F238E27FC236}">
                <a16:creationId xmlns:a16="http://schemas.microsoft.com/office/drawing/2014/main" id="{50A2E844-9A6B-B045-BAB2-81A498058BCF}"/>
              </a:ext>
            </a:extLst>
          </p:cNvPr>
          <p:cNvSpPr txBox="1"/>
          <p:nvPr/>
        </p:nvSpPr>
        <p:spPr>
          <a:xfrm>
            <a:off x="2908275" y="5611151"/>
            <a:ext cx="346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Fig. 3 The Causal Attention Module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640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49718-889C-4707-BC8E-7959ACD0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41D0AE-49EA-44F1-9752-BBFF1C6B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133D-150B-4966-8A20-6B640A59B5F1}" type="datetime1">
              <a:rPr kumimoji="1" lang="zh-CN" altLang="en-US" smtClean="0"/>
              <a:t>2022/3/2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2F930B-A0DD-4176-AD33-D901CF926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vision.nju.edu.cn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EE3A77-5D58-4153-B4C7-E48D99FB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3926-FBAF-1540-A47F-38F753FFCE97}" type="slidenum">
              <a:rPr kumimoji="1" lang="zh-CN" altLang="en-US" smtClean="0"/>
              <a:t>5</a:t>
            </a:fld>
            <a:endParaRPr kumimoji="1" lang="zh-CN" altLang="en-US"/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4CC04EB0-BE90-4F01-AB21-D8227CD163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10250"/>
              </p:ext>
            </p:extLst>
          </p:nvPr>
        </p:nvGraphicFramePr>
        <p:xfrm>
          <a:off x="260620" y="1317321"/>
          <a:ext cx="5902293" cy="4918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Acrobat Document" r:id="rId3" imgW="4114647" imgH="3429000" progId="Acrobat.Document.DC">
                  <p:embed/>
                </p:oleObj>
              </mc:Choice>
              <mc:Fallback>
                <p:oleObj name="Acrobat Document" r:id="rId3" imgW="4114647" imgH="34290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620" y="1317321"/>
                        <a:ext cx="5902293" cy="4918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文本框 61">
            <a:extLst>
              <a:ext uri="{FF2B5EF4-FFF2-40B4-BE49-F238E27FC236}">
                <a16:creationId xmlns:a16="http://schemas.microsoft.com/office/drawing/2014/main" id="{284B6922-5149-4675-9597-96930D9EE93B}"/>
              </a:ext>
            </a:extLst>
          </p:cNvPr>
          <p:cNvSpPr txBox="1"/>
          <p:nvPr/>
        </p:nvSpPr>
        <p:spPr>
          <a:xfrm>
            <a:off x="5769610" y="2853279"/>
            <a:ext cx="3047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Fig. 4 R-D Performance on the </a:t>
            </a:r>
          </a:p>
          <a:p>
            <a:r>
              <a:rPr lang="en-US" altLang="zh-CN" dirty="0"/>
              <a:t>Kodak dataset. </a:t>
            </a:r>
            <a:r>
              <a:rPr lang="en-US" altLang="zh-CN" dirty="0">
                <a:solidFill>
                  <a:srgbClr val="FF0000"/>
                </a:solidFill>
              </a:rPr>
              <a:t>2.6% </a:t>
            </a:r>
            <a:r>
              <a:rPr lang="en-US" altLang="zh-CN" dirty="0"/>
              <a:t>BD-rate </a:t>
            </a:r>
          </a:p>
          <a:p>
            <a:r>
              <a:rPr lang="en-US" altLang="zh-CN" dirty="0"/>
              <a:t>improvement over VVC intra.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488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49718-889C-4707-BC8E-7959ACD0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41D0AE-49EA-44F1-9752-BBFF1C6B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133D-150B-4966-8A20-6B640A59B5F1}" type="datetime1">
              <a:rPr kumimoji="1" lang="zh-CN" altLang="en-US" smtClean="0"/>
              <a:t>2022/3/2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2F930B-A0DD-4176-AD33-D901CF926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vision.nju.edu.cn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EE3A77-5D58-4153-B4C7-E48D99FB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3926-FBAF-1540-A47F-38F753FFCE97}" type="slidenum">
              <a:rPr kumimoji="1" lang="zh-CN" altLang="en-US" smtClean="0"/>
              <a:t>6</a:t>
            </a:fld>
            <a:endParaRPr kumimoji="1" lang="zh-CN" altLang="en-US"/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7D1F1162-B4ED-4FAA-BB7B-A0F6E7C1C8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314070"/>
              </p:ext>
            </p:extLst>
          </p:nvPr>
        </p:nvGraphicFramePr>
        <p:xfrm>
          <a:off x="264679" y="1338329"/>
          <a:ext cx="5660679" cy="4717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Acrobat Document" r:id="rId3" imgW="4114647" imgH="3429000" progId="Acrobat.Document.DC">
                  <p:embed/>
                </p:oleObj>
              </mc:Choice>
              <mc:Fallback>
                <p:oleObj name="Acrobat Document" r:id="rId3" imgW="4114647" imgH="34290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679" y="1338329"/>
                        <a:ext cx="5660679" cy="4717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29435866-E427-4FB6-9104-4B7441EE7696}"/>
              </a:ext>
            </a:extLst>
          </p:cNvPr>
          <p:cNvSpPr txBox="1"/>
          <p:nvPr/>
        </p:nvSpPr>
        <p:spPr>
          <a:xfrm>
            <a:off x="5480367" y="3096780"/>
            <a:ext cx="33278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Fig. 5 Computational complexity </a:t>
            </a:r>
          </a:p>
          <a:p>
            <a:r>
              <a:rPr lang="en-US" altLang="zh-CN" dirty="0"/>
              <a:t>comparison with CNN-based LICs.</a:t>
            </a:r>
            <a:endParaRPr lang="zh-CN" altLang="en-US" dirty="0"/>
          </a:p>
          <a:p>
            <a:r>
              <a:rPr lang="en-US" altLang="zh-CN" dirty="0">
                <a:solidFill>
                  <a:srgbClr val="FF0000"/>
                </a:solidFill>
              </a:rPr>
              <a:t>45% </a:t>
            </a:r>
            <a:r>
              <a:rPr lang="en-US" altLang="zh-CN" dirty="0"/>
              <a:t>model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params reduction </a:t>
            </a:r>
          </a:p>
          <a:p>
            <a:r>
              <a:rPr lang="en-US" altLang="zh-CN" dirty="0"/>
              <a:t>compared with CNN-based. </a:t>
            </a:r>
          </a:p>
        </p:txBody>
      </p:sp>
    </p:spTree>
    <p:extLst>
      <p:ext uri="{BB962C8B-B14F-4D97-AF65-F5344CB8AC3E}">
        <p14:creationId xmlns:p14="http://schemas.microsoft.com/office/powerpoint/2010/main" val="331803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49718-889C-4707-BC8E-7959ACD0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41D0AE-49EA-44F1-9752-BBFF1C6B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133D-150B-4966-8A20-6B640A59B5F1}" type="datetime1">
              <a:rPr kumimoji="1" lang="zh-CN" altLang="en-US" smtClean="0"/>
              <a:t>2022/3/2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2F930B-A0DD-4176-AD33-D901CF926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vision.nju.edu.cn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EE3A77-5D58-4153-B4C7-E48D99FB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3926-FBAF-1540-A47F-38F753FFCE97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89B232E-7E10-3F48-89A5-A4862A5A9200}"/>
              </a:ext>
            </a:extLst>
          </p:cNvPr>
          <p:cNvSpPr txBox="1"/>
          <p:nvPr/>
        </p:nvSpPr>
        <p:spPr>
          <a:xfrm>
            <a:off x="602419" y="5448529"/>
            <a:ext cx="7939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/>
              <a:t>Fig. 6 </a:t>
            </a:r>
            <a:r>
              <a:rPr lang="en" altLang="zh-CN" dirty="0"/>
              <a:t>Qualitative Visualization. Reconstructions and close-ups of the </a:t>
            </a:r>
          </a:p>
          <a:p>
            <a:pPr algn="ctr"/>
            <a:r>
              <a:rPr lang="en" altLang="zh-CN" dirty="0"/>
              <a:t>TIC,BPG (HEVC Intra) &amp; VTM (VVC Intra). Corresponding bpp and PSNR are marked.</a:t>
            </a:r>
            <a:endParaRPr kumimoji="1"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DB821F4-7524-2B4A-A64D-A42F6999E65D}"/>
              </a:ext>
            </a:extLst>
          </p:cNvPr>
          <p:cNvGrpSpPr/>
          <p:nvPr/>
        </p:nvGrpSpPr>
        <p:grpSpPr>
          <a:xfrm>
            <a:off x="70710" y="1887103"/>
            <a:ext cx="9002580" cy="3083793"/>
            <a:chOff x="246700" y="1453976"/>
            <a:chExt cx="11698600" cy="4007302"/>
          </a:xfrm>
        </p:grpSpPr>
        <p:pic>
          <p:nvPicPr>
            <p:cNvPr id="9" name="图片 8" descr="砖墙上的房子&#10;&#10;中度可信度描述已自动生成">
              <a:extLst>
                <a:ext uri="{FF2B5EF4-FFF2-40B4-BE49-F238E27FC236}">
                  <a16:creationId xmlns:a16="http://schemas.microsoft.com/office/drawing/2014/main" id="{8FDCB8E9-B726-B648-ABAC-3831F7EE1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44466" y="1482384"/>
              <a:ext cx="2161674" cy="1441116"/>
            </a:xfrm>
            <a:prstGeom prst="rect">
              <a:avLst/>
            </a:prstGeom>
          </p:spPr>
        </p:pic>
        <p:pic>
          <p:nvPicPr>
            <p:cNvPr id="10" name="图片 9" descr="图片包含 建筑, 砖, 大, 男人&#10;&#10;描述已自动生成">
              <a:extLst>
                <a:ext uri="{FF2B5EF4-FFF2-40B4-BE49-F238E27FC236}">
                  <a16:creationId xmlns:a16="http://schemas.microsoft.com/office/drawing/2014/main" id="{182F8138-86C1-D744-9E30-E6C5641A4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2231" y="1482384"/>
              <a:ext cx="2161674" cy="1441116"/>
            </a:xfrm>
            <a:prstGeom prst="rect">
              <a:avLst/>
            </a:prstGeom>
          </p:spPr>
        </p:pic>
        <p:pic>
          <p:nvPicPr>
            <p:cNvPr id="11" name="图片 10" descr="图片包含 建筑, 户外, 砖, 大&#10;&#10;描述已自动生成">
              <a:extLst>
                <a:ext uri="{FF2B5EF4-FFF2-40B4-BE49-F238E27FC236}">
                  <a16:creationId xmlns:a16="http://schemas.microsoft.com/office/drawing/2014/main" id="{CC36D763-21BF-F540-87C7-96BD75080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6701" y="1482384"/>
              <a:ext cx="2161674" cy="1441116"/>
            </a:xfrm>
            <a:prstGeom prst="rect">
              <a:avLst/>
            </a:prstGeom>
          </p:spPr>
        </p:pic>
        <p:pic>
          <p:nvPicPr>
            <p:cNvPr id="12" name="图片 11" descr="图片包含 建筑, 砖, 男人, 橙子&#10;&#10;描述已自动生成">
              <a:extLst>
                <a:ext uri="{FF2B5EF4-FFF2-40B4-BE49-F238E27FC236}">
                  <a16:creationId xmlns:a16="http://schemas.microsoft.com/office/drawing/2014/main" id="{ABCCF693-0DD6-BF45-AF86-A8E7B2846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39996" y="1482200"/>
              <a:ext cx="2161674" cy="1441116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679DDAF-4317-714B-9313-145C18AA2D49}"/>
                </a:ext>
              </a:extLst>
            </p:cNvPr>
            <p:cNvSpPr txBox="1"/>
            <p:nvPr/>
          </p:nvSpPr>
          <p:spPr>
            <a:xfrm>
              <a:off x="936243" y="2922501"/>
              <a:ext cx="7825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Original</a:t>
              </a:r>
              <a:endParaRPr kumimoji="1"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8EDA3F3-66E8-5C42-9D51-FA4F897A5B86}"/>
                </a:ext>
              </a:extLst>
            </p:cNvPr>
            <p:cNvSpPr txBox="1"/>
            <p:nvPr/>
          </p:nvSpPr>
          <p:spPr>
            <a:xfrm>
              <a:off x="7113417" y="2922501"/>
              <a:ext cx="16065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TIC</a:t>
              </a:r>
            </a:p>
            <a:p>
              <a:pPr algn="ctr"/>
              <a:r>
                <a: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0.154bpp,</a:t>
              </a:r>
              <a:r>
                <a: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25.76dB </a:t>
              </a:r>
              <a:endParaRPr kumimoji="1"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3EDF9B9-3AFF-6E40-A3DB-AD75AE0EEE0E}"/>
                </a:ext>
              </a:extLst>
            </p:cNvPr>
            <p:cNvSpPr txBox="1"/>
            <p:nvPr/>
          </p:nvSpPr>
          <p:spPr>
            <a:xfrm>
              <a:off x="5006419" y="2923672"/>
              <a:ext cx="15616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VTM</a:t>
              </a:r>
            </a:p>
            <a:p>
              <a:pPr algn="ctr"/>
              <a:r>
                <a: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0.155bpp, 25.74dB</a:t>
              </a:r>
              <a:endParaRPr kumimoji="1"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FF01E50-A98E-704E-855F-EAFE49CA0159}"/>
                </a:ext>
              </a:extLst>
            </p:cNvPr>
            <p:cNvSpPr txBox="1"/>
            <p:nvPr/>
          </p:nvSpPr>
          <p:spPr>
            <a:xfrm>
              <a:off x="2771071" y="2922501"/>
              <a:ext cx="15616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BPG</a:t>
              </a:r>
            </a:p>
            <a:p>
              <a:pPr algn="ctr"/>
              <a:r>
                <a: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0.157bpp, 25.00dB</a:t>
              </a:r>
              <a:endParaRPr kumimoji="1"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图片 16" descr="花瓶里插着花&#10;&#10;描述已自动生成">
              <a:extLst>
                <a:ext uri="{FF2B5EF4-FFF2-40B4-BE49-F238E27FC236}">
                  <a16:creationId xmlns:a16="http://schemas.microsoft.com/office/drawing/2014/main" id="{6593DDBB-F88A-3647-85A2-7A018B4F2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6700" y="3498571"/>
              <a:ext cx="2161674" cy="1441116"/>
            </a:xfrm>
            <a:prstGeom prst="rect">
              <a:avLst/>
            </a:prstGeom>
          </p:spPr>
        </p:pic>
        <p:pic>
          <p:nvPicPr>
            <p:cNvPr id="18" name="图片 17" descr="花瓶里插着花&#10;&#10;描述已自动生成">
              <a:extLst>
                <a:ext uri="{FF2B5EF4-FFF2-40B4-BE49-F238E27FC236}">
                  <a16:creationId xmlns:a16="http://schemas.microsoft.com/office/drawing/2014/main" id="{82505551-ACE9-5045-B97D-4900A1BE8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42231" y="3498571"/>
              <a:ext cx="2161674" cy="1441116"/>
            </a:xfrm>
            <a:prstGeom prst="rect">
              <a:avLst/>
            </a:prstGeom>
          </p:spPr>
        </p:pic>
        <p:pic>
          <p:nvPicPr>
            <p:cNvPr id="19" name="图片 18" descr="花瓶里插着花&#10;&#10;描述已自动生成">
              <a:extLst>
                <a:ext uri="{FF2B5EF4-FFF2-40B4-BE49-F238E27FC236}">
                  <a16:creationId xmlns:a16="http://schemas.microsoft.com/office/drawing/2014/main" id="{D0611DCF-5984-9C46-8D28-9972D1557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39996" y="3498571"/>
              <a:ext cx="2161674" cy="1441116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E483AA4-85F8-4140-B9E4-9D3159A32A3A}"/>
                </a:ext>
              </a:extLst>
            </p:cNvPr>
            <p:cNvSpPr txBox="1"/>
            <p:nvPr/>
          </p:nvSpPr>
          <p:spPr>
            <a:xfrm>
              <a:off x="936243" y="4938058"/>
              <a:ext cx="7825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Original</a:t>
              </a:r>
              <a:endParaRPr kumimoji="1"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A9F5647-7737-F44D-B8A2-A6194FCBBEE1}"/>
                </a:ext>
              </a:extLst>
            </p:cNvPr>
            <p:cNvSpPr txBox="1"/>
            <p:nvPr/>
          </p:nvSpPr>
          <p:spPr>
            <a:xfrm>
              <a:off x="7135859" y="4938058"/>
              <a:ext cx="15616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TIC</a:t>
              </a:r>
            </a:p>
            <a:p>
              <a:pPr algn="ctr"/>
              <a:r>
                <a: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0.097bpp, 30.41dB</a:t>
              </a:r>
              <a:endParaRPr kumimoji="1"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2C241BAC-75DD-A94D-B481-9B808DF3A6DA}"/>
                </a:ext>
              </a:extLst>
            </p:cNvPr>
            <p:cNvSpPr txBox="1"/>
            <p:nvPr/>
          </p:nvSpPr>
          <p:spPr>
            <a:xfrm>
              <a:off x="5006419" y="4938058"/>
              <a:ext cx="15616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VTM</a:t>
              </a:r>
            </a:p>
            <a:p>
              <a:pPr algn="ctr"/>
              <a:r>
                <a: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0.108bpp, 30.19dB</a:t>
              </a:r>
              <a:endParaRPr kumimoji="1"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072ED920-7B8B-C84C-A3E1-15D7F69EDCA8}"/>
                </a:ext>
              </a:extLst>
            </p:cNvPr>
            <p:cNvSpPr txBox="1"/>
            <p:nvPr/>
          </p:nvSpPr>
          <p:spPr>
            <a:xfrm>
              <a:off x="2751148" y="4938058"/>
              <a:ext cx="15549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BPG</a:t>
              </a:r>
            </a:p>
            <a:p>
              <a:pPr algn="ctr"/>
              <a:r>
                <a: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0.119bpp, 29.41dB</a:t>
              </a:r>
            </a:p>
          </p:txBody>
        </p:sp>
        <p:pic>
          <p:nvPicPr>
            <p:cNvPr id="24" name="图片 23" descr="花瓶里插着花&#10;&#10;描述已自动生成">
              <a:extLst>
                <a:ext uri="{FF2B5EF4-FFF2-40B4-BE49-F238E27FC236}">
                  <a16:creationId xmlns:a16="http://schemas.microsoft.com/office/drawing/2014/main" id="{40BADD0A-FFED-B24C-BFC3-7EACA6244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47513" y="3496942"/>
              <a:ext cx="2161674" cy="1441116"/>
            </a:xfrm>
            <a:prstGeom prst="rect">
              <a:avLst/>
            </a:prstGeom>
          </p:spPr>
        </p:pic>
        <p:pic>
          <p:nvPicPr>
            <p:cNvPr id="25" name="图片 24" descr="电脑屏幕的照片&#10;&#10;中度可信度描述已自动生成">
              <a:extLst>
                <a:ext uri="{FF2B5EF4-FFF2-40B4-BE49-F238E27FC236}">
                  <a16:creationId xmlns:a16="http://schemas.microsoft.com/office/drawing/2014/main" id="{0F8F8819-3AA9-B34E-8122-BB139D4FF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04457" y="1456982"/>
              <a:ext cx="714551" cy="714551"/>
            </a:xfrm>
            <a:prstGeom prst="rect">
              <a:avLst/>
            </a:prstGeom>
          </p:spPr>
        </p:pic>
        <p:pic>
          <p:nvPicPr>
            <p:cNvPr id="26" name="图片 25" descr="门前面&#10;&#10;描述已自动生成">
              <a:extLst>
                <a:ext uri="{FF2B5EF4-FFF2-40B4-BE49-F238E27FC236}">
                  <a16:creationId xmlns:a16="http://schemas.microsoft.com/office/drawing/2014/main" id="{2AE609A3-4761-0F47-96F5-A45ED7864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504457" y="2444159"/>
              <a:ext cx="714551" cy="714551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05E4C6C-5954-0E4D-88FA-EB5FCADE78E4}"/>
                </a:ext>
              </a:extLst>
            </p:cNvPr>
            <p:cNvSpPr/>
            <p:nvPr/>
          </p:nvSpPr>
          <p:spPr>
            <a:xfrm>
              <a:off x="10982796" y="3095823"/>
              <a:ext cx="47320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TIC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FBBA7DB-22DB-1544-8787-3467176053A6}"/>
                </a:ext>
              </a:extLst>
            </p:cNvPr>
            <p:cNvSpPr/>
            <p:nvPr/>
          </p:nvSpPr>
          <p:spPr>
            <a:xfrm>
              <a:off x="9458619" y="3112544"/>
              <a:ext cx="5838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VTM</a:t>
              </a:r>
            </a:p>
          </p:txBody>
        </p:sp>
        <p:pic>
          <p:nvPicPr>
            <p:cNvPr id="29" name="图片 28" descr="蓝色的门&#10;&#10;描述已自动生成">
              <a:extLst>
                <a:ext uri="{FF2B5EF4-FFF2-40B4-BE49-F238E27FC236}">
                  <a16:creationId xmlns:a16="http://schemas.microsoft.com/office/drawing/2014/main" id="{FCD72763-3C27-384C-8E6E-44D87EA7A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32892" y="1456982"/>
              <a:ext cx="714551" cy="714551"/>
            </a:xfrm>
            <a:prstGeom prst="rect">
              <a:avLst/>
            </a:prstGeom>
          </p:spPr>
        </p:pic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5CA30BD-EA83-1443-A445-74496EADC989}"/>
                </a:ext>
              </a:extLst>
            </p:cNvPr>
            <p:cNvSpPr/>
            <p:nvPr/>
          </p:nvSpPr>
          <p:spPr>
            <a:xfrm>
              <a:off x="9361770" y="2121716"/>
              <a:ext cx="7825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Original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2F89131-60E3-E548-A8BB-8B9560241388}"/>
                </a:ext>
              </a:extLst>
            </p:cNvPr>
            <p:cNvSpPr/>
            <p:nvPr/>
          </p:nvSpPr>
          <p:spPr>
            <a:xfrm>
              <a:off x="10953840" y="2121715"/>
              <a:ext cx="5341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BPG</a:t>
              </a:r>
            </a:p>
          </p:txBody>
        </p:sp>
        <p:pic>
          <p:nvPicPr>
            <p:cNvPr id="32" name="图片 31" descr="门前面&#10;&#10;中度可信度描述已自动生成">
              <a:extLst>
                <a:ext uri="{FF2B5EF4-FFF2-40B4-BE49-F238E27FC236}">
                  <a16:creationId xmlns:a16="http://schemas.microsoft.com/office/drawing/2014/main" id="{22B1E478-5CB6-324E-B184-953C571AB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029459" y="2444159"/>
              <a:ext cx="714551" cy="714551"/>
            </a:xfrm>
            <a:prstGeom prst="rect">
              <a:avLst/>
            </a:prstGeom>
          </p:spPr>
        </p:pic>
        <p:pic>
          <p:nvPicPr>
            <p:cNvPr id="33" name="图片 32" descr="房子的窗户&#10;&#10;描述已自动生成">
              <a:extLst>
                <a:ext uri="{FF2B5EF4-FFF2-40B4-BE49-F238E27FC236}">
                  <a16:creationId xmlns:a16="http://schemas.microsoft.com/office/drawing/2014/main" id="{EE273E5A-A3A1-8447-815D-7069A9964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747443" y="1456800"/>
              <a:ext cx="720558" cy="720558"/>
            </a:xfrm>
            <a:prstGeom prst="rect">
              <a:avLst/>
            </a:prstGeom>
          </p:spPr>
        </p:pic>
        <p:pic>
          <p:nvPicPr>
            <p:cNvPr id="34" name="图片 33" descr="模糊的照片&#10;&#10;中度可信度描述已自动生成">
              <a:extLst>
                <a:ext uri="{FF2B5EF4-FFF2-40B4-BE49-F238E27FC236}">
                  <a16:creationId xmlns:a16="http://schemas.microsoft.com/office/drawing/2014/main" id="{9B804056-BC26-0441-A5EA-D6E9663A4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222794" y="1453976"/>
              <a:ext cx="714551" cy="714551"/>
            </a:xfrm>
            <a:prstGeom prst="rect">
              <a:avLst/>
            </a:prstGeom>
          </p:spPr>
        </p:pic>
        <p:pic>
          <p:nvPicPr>
            <p:cNvPr id="35" name="图片 34" descr="建筑的窗户&#10;&#10;描述已自动生成">
              <a:extLst>
                <a:ext uri="{FF2B5EF4-FFF2-40B4-BE49-F238E27FC236}">
                  <a16:creationId xmlns:a16="http://schemas.microsoft.com/office/drawing/2014/main" id="{0FEDC4D2-E221-A448-AF09-6D834A693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753063" y="2444159"/>
              <a:ext cx="714551" cy="714551"/>
            </a:xfrm>
            <a:prstGeom prst="rect">
              <a:avLst/>
            </a:prstGeom>
          </p:spPr>
        </p:pic>
        <p:pic>
          <p:nvPicPr>
            <p:cNvPr id="36" name="图片 35" descr="建筑的窗户&#10;&#10;中度可信度描述已自动生成">
              <a:extLst>
                <a:ext uri="{FF2B5EF4-FFF2-40B4-BE49-F238E27FC236}">
                  <a16:creationId xmlns:a16="http://schemas.microsoft.com/office/drawing/2014/main" id="{C6731BD9-4A9C-FD41-A07B-0C58A7285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219790" y="2441155"/>
              <a:ext cx="720558" cy="720558"/>
            </a:xfrm>
            <a:prstGeom prst="rect">
              <a:avLst/>
            </a:prstGeom>
          </p:spPr>
        </p:pic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AB08D92-5B37-0142-A54E-D0C62E73920D}"/>
                </a:ext>
              </a:extLst>
            </p:cNvPr>
            <p:cNvSpPr/>
            <p:nvPr/>
          </p:nvSpPr>
          <p:spPr>
            <a:xfrm>
              <a:off x="10982409" y="5120505"/>
              <a:ext cx="47320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TIC</a:t>
              </a: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221D124E-9490-D842-8026-AFA2DD0AE65E}"/>
                </a:ext>
              </a:extLst>
            </p:cNvPr>
            <p:cNvSpPr/>
            <p:nvPr/>
          </p:nvSpPr>
          <p:spPr>
            <a:xfrm>
              <a:off x="9458232" y="5137226"/>
              <a:ext cx="5838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VTM</a:t>
              </a: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45E7C039-B866-E14F-A466-DC3A2C52378A}"/>
                </a:ext>
              </a:extLst>
            </p:cNvPr>
            <p:cNvSpPr/>
            <p:nvPr/>
          </p:nvSpPr>
          <p:spPr>
            <a:xfrm>
              <a:off x="9361383" y="4146398"/>
              <a:ext cx="7825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Original</a:t>
              </a: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10C6C185-DB88-4043-90A4-540D5A4AC312}"/>
                </a:ext>
              </a:extLst>
            </p:cNvPr>
            <p:cNvSpPr/>
            <p:nvPr/>
          </p:nvSpPr>
          <p:spPr>
            <a:xfrm>
              <a:off x="10953453" y="4146397"/>
              <a:ext cx="5341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BPG</a:t>
              </a:r>
            </a:p>
          </p:txBody>
        </p: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F064A1C7-B75A-C54E-9BA7-550354277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9039391" y="3487489"/>
              <a:ext cx="714552" cy="714552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BBA6ABAF-DDE3-2E48-AD7D-609365B6C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504069" y="3485991"/>
              <a:ext cx="714552" cy="714552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1B723982-2EB6-3F41-90CB-0A0497035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035973" y="4464263"/>
              <a:ext cx="714552" cy="714552"/>
            </a:xfrm>
            <a:prstGeom prst="rect">
              <a:avLst/>
            </a:prstGeom>
          </p:spPr>
        </p:pic>
        <p:pic>
          <p:nvPicPr>
            <p:cNvPr id="44" name="图片 43" descr="粉色的花&#10;&#10;描述已自动生成">
              <a:extLst>
                <a:ext uri="{FF2B5EF4-FFF2-40B4-BE49-F238E27FC236}">
                  <a16:creationId xmlns:a16="http://schemas.microsoft.com/office/drawing/2014/main" id="{581827CB-9E2B-8849-9CFB-00C70AA34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491249" y="4464263"/>
              <a:ext cx="720558" cy="720558"/>
            </a:xfrm>
            <a:prstGeom prst="rect">
              <a:avLst/>
            </a:prstGeom>
          </p:spPr>
        </p:pic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B659AFD9-D8C3-B04E-B4D9-516320550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757729" y="3496942"/>
              <a:ext cx="714552" cy="714552"/>
            </a:xfrm>
            <a:prstGeom prst="rect">
              <a:avLst/>
            </a:prstGeom>
          </p:spPr>
        </p:pic>
        <p:pic>
          <p:nvPicPr>
            <p:cNvPr id="46" name="图片 45" descr="屏幕上写着字&#10;&#10;中度可信度描述已自动生成">
              <a:extLst>
                <a:ext uri="{FF2B5EF4-FFF2-40B4-BE49-F238E27FC236}">
                  <a16:creationId xmlns:a16="http://schemas.microsoft.com/office/drawing/2014/main" id="{B0D5651D-472D-3C48-B8F1-6E838179F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1224741" y="3482987"/>
              <a:ext cx="720559" cy="720559"/>
            </a:xfrm>
            <a:prstGeom prst="rect">
              <a:avLst/>
            </a:prstGeom>
          </p:spPr>
        </p:pic>
        <p:pic>
          <p:nvPicPr>
            <p:cNvPr id="47" name="图片 46" descr="模糊的照片&#10;&#10;中度可信度描述已自动生成">
              <a:extLst>
                <a:ext uri="{FF2B5EF4-FFF2-40B4-BE49-F238E27FC236}">
                  <a16:creationId xmlns:a16="http://schemas.microsoft.com/office/drawing/2014/main" id="{D770783A-7184-A941-918F-D8BDB3672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742394" y="4459060"/>
              <a:ext cx="714024" cy="714024"/>
            </a:xfrm>
            <a:prstGeom prst="rect">
              <a:avLst/>
            </a:prstGeom>
          </p:spPr>
        </p:pic>
        <p:pic>
          <p:nvPicPr>
            <p:cNvPr id="48" name="图片 47" descr="模糊的图片&#10;&#10;中度可信度描述已自动生成">
              <a:extLst>
                <a:ext uri="{FF2B5EF4-FFF2-40B4-BE49-F238E27FC236}">
                  <a16:creationId xmlns:a16="http://schemas.microsoft.com/office/drawing/2014/main" id="{C5395CE7-1874-6F4F-AE19-59274BFB0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1224740" y="4464263"/>
              <a:ext cx="720560" cy="720560"/>
            </a:xfrm>
            <a:prstGeom prst="rect">
              <a:avLst/>
            </a:prstGeom>
          </p:spPr>
        </p:pic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A5C0AD17-94F7-9743-8014-0914C55BEC20}"/>
                </a:ext>
              </a:extLst>
            </p:cNvPr>
            <p:cNvSpPr/>
            <p:nvPr/>
          </p:nvSpPr>
          <p:spPr>
            <a:xfrm>
              <a:off x="753970" y="2190057"/>
              <a:ext cx="412965" cy="4129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9510F0C6-9C3C-FC4F-9B96-497FFF65EFB0}"/>
                </a:ext>
              </a:extLst>
            </p:cNvPr>
            <p:cNvSpPr/>
            <p:nvPr/>
          </p:nvSpPr>
          <p:spPr>
            <a:xfrm>
              <a:off x="1927545" y="2134415"/>
              <a:ext cx="412965" cy="4129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6F650D1A-6411-534B-9893-90D34E5553F0}"/>
                </a:ext>
              </a:extLst>
            </p:cNvPr>
            <p:cNvSpPr/>
            <p:nvPr/>
          </p:nvSpPr>
          <p:spPr>
            <a:xfrm>
              <a:off x="2953286" y="2190057"/>
              <a:ext cx="412965" cy="4129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2876883A-2C32-8F4C-A87F-6DD3DB59E4D9}"/>
                </a:ext>
              </a:extLst>
            </p:cNvPr>
            <p:cNvSpPr/>
            <p:nvPr/>
          </p:nvSpPr>
          <p:spPr>
            <a:xfrm>
              <a:off x="5151051" y="2190057"/>
              <a:ext cx="412965" cy="4129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C5366219-0E96-5A4F-A3DB-24DC34EA7B93}"/>
                </a:ext>
              </a:extLst>
            </p:cNvPr>
            <p:cNvSpPr/>
            <p:nvPr/>
          </p:nvSpPr>
          <p:spPr>
            <a:xfrm>
              <a:off x="7348816" y="2190057"/>
              <a:ext cx="412965" cy="4129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69CCBC83-11B0-6244-89DE-39C9F6728CE5}"/>
                </a:ext>
              </a:extLst>
            </p:cNvPr>
            <p:cNvSpPr/>
            <p:nvPr/>
          </p:nvSpPr>
          <p:spPr>
            <a:xfrm>
              <a:off x="4126132" y="2134414"/>
              <a:ext cx="412965" cy="4129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ED43EB33-777E-E547-8CBD-521A59114B3B}"/>
                </a:ext>
              </a:extLst>
            </p:cNvPr>
            <p:cNvSpPr/>
            <p:nvPr/>
          </p:nvSpPr>
          <p:spPr>
            <a:xfrm>
              <a:off x="6324180" y="2134414"/>
              <a:ext cx="412965" cy="4129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290434C0-2FAA-D441-B363-829D68D29A32}"/>
                </a:ext>
              </a:extLst>
            </p:cNvPr>
            <p:cNvSpPr/>
            <p:nvPr/>
          </p:nvSpPr>
          <p:spPr>
            <a:xfrm>
              <a:off x="8521042" y="2134414"/>
              <a:ext cx="412965" cy="4129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198B001E-441E-2A48-AEB1-5A1A96BD1282}"/>
                </a:ext>
              </a:extLst>
            </p:cNvPr>
            <p:cNvSpPr/>
            <p:nvPr/>
          </p:nvSpPr>
          <p:spPr>
            <a:xfrm>
              <a:off x="1138061" y="3939914"/>
              <a:ext cx="412965" cy="4129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92BFB47E-7D36-F448-8E26-D5D9C1C24AD5}"/>
                </a:ext>
              </a:extLst>
            </p:cNvPr>
            <p:cNvSpPr/>
            <p:nvPr/>
          </p:nvSpPr>
          <p:spPr>
            <a:xfrm>
              <a:off x="3345411" y="3939914"/>
              <a:ext cx="412965" cy="4129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F85BDA07-9414-CE40-821B-3BB017029A81}"/>
                </a:ext>
              </a:extLst>
            </p:cNvPr>
            <p:cNvSpPr/>
            <p:nvPr/>
          </p:nvSpPr>
          <p:spPr>
            <a:xfrm>
              <a:off x="5552743" y="3931616"/>
              <a:ext cx="412965" cy="4129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38F21CAA-BD1C-254D-AAC5-CDB8BFBE4960}"/>
                </a:ext>
              </a:extLst>
            </p:cNvPr>
            <p:cNvSpPr/>
            <p:nvPr/>
          </p:nvSpPr>
          <p:spPr>
            <a:xfrm>
              <a:off x="7752138" y="3939914"/>
              <a:ext cx="412965" cy="4129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92364A4D-CF87-394C-B1FC-00136B558767}"/>
                </a:ext>
              </a:extLst>
            </p:cNvPr>
            <p:cNvSpPr/>
            <p:nvPr/>
          </p:nvSpPr>
          <p:spPr>
            <a:xfrm>
              <a:off x="463106" y="3733431"/>
              <a:ext cx="412965" cy="4129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FC77282F-A6FA-454E-91E8-9776FB33C2F2}"/>
                </a:ext>
              </a:extLst>
            </p:cNvPr>
            <p:cNvSpPr/>
            <p:nvPr/>
          </p:nvSpPr>
          <p:spPr>
            <a:xfrm>
              <a:off x="2663975" y="3733431"/>
              <a:ext cx="412965" cy="4129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9E07BB58-ECE4-C842-B5E7-AE92B0629A60}"/>
                </a:ext>
              </a:extLst>
            </p:cNvPr>
            <p:cNvSpPr/>
            <p:nvPr/>
          </p:nvSpPr>
          <p:spPr>
            <a:xfrm>
              <a:off x="4865088" y="3733431"/>
              <a:ext cx="412965" cy="4129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2C51B438-67F9-154F-A95A-6E5B459588F1}"/>
                </a:ext>
              </a:extLst>
            </p:cNvPr>
            <p:cNvSpPr/>
            <p:nvPr/>
          </p:nvSpPr>
          <p:spPr>
            <a:xfrm>
              <a:off x="7064483" y="3733431"/>
              <a:ext cx="412965" cy="4129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2458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49718-889C-4707-BC8E-7959ACD0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41D0AE-49EA-44F1-9752-BBFF1C6B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133D-150B-4966-8A20-6B640A59B5F1}" type="datetime1">
              <a:rPr kumimoji="1" lang="zh-CN" altLang="en-US" smtClean="0"/>
              <a:t>2022/3/2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2F930B-A0DD-4176-AD33-D901CF926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vision.nju.edu.cn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EE3A77-5D58-4153-B4C7-E48D99FB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3926-FBAF-1540-A47F-38F753FFCE97}" type="slidenum">
              <a:rPr kumimoji="1" lang="zh-CN" altLang="en-US" smtClean="0"/>
              <a:t>8</a:t>
            </a:fld>
            <a:endParaRPr kumimoji="1" lang="zh-CN" altLang="en-US"/>
          </a:p>
        </p:txBody>
      </p:sp>
      <p:pic>
        <p:nvPicPr>
          <p:cNvPr id="9" name="图片 8" descr="图形用户界面, 应用程序&#10;&#10;描述已自动生成">
            <a:extLst>
              <a:ext uri="{FF2B5EF4-FFF2-40B4-BE49-F238E27FC236}">
                <a16:creationId xmlns:a16="http://schemas.microsoft.com/office/drawing/2014/main" id="{B44E64F3-3940-4244-A3E9-42421B830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009"/>
          <a:stretch/>
        </p:blipFill>
        <p:spPr>
          <a:xfrm>
            <a:off x="1275084" y="1308899"/>
            <a:ext cx="6593832" cy="439086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779BAAA-514F-D34E-982C-61E154938444}"/>
              </a:ext>
            </a:extLst>
          </p:cNvPr>
          <p:cNvSpPr txBox="1"/>
          <p:nvPr/>
        </p:nvSpPr>
        <p:spPr>
          <a:xfrm>
            <a:off x="548270" y="5711692"/>
            <a:ext cx="8047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/>
              <a:t>Fig. 7 </a:t>
            </a:r>
            <a:r>
              <a:rPr lang="en" altLang="zh-CN" dirty="0"/>
              <a:t>Compactness Visualization of Latent Features. Close-ups of the gradient maps </a:t>
            </a:r>
          </a:p>
          <a:p>
            <a:pPr algn="ctr"/>
            <a:r>
              <a:rPr lang="en" altLang="zh-CN" dirty="0"/>
              <a:t>averaged over all channels for different test images</a:t>
            </a:r>
            <a:r>
              <a:rPr kumimoji="1" lang="en-US" altLang="zh-CN" dirty="0"/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7919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EF125D-FAC8-8C4F-8C44-BE1395F16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kumimoji="1" lang="en-US" altLang="zh-CN" dirty="0"/>
          </a:p>
          <a:p>
            <a:pPr marL="0" indent="0" algn="ctr">
              <a:buNone/>
            </a:pPr>
            <a:endParaRPr kumimoji="1" lang="en-US" altLang="zh-CN" dirty="0"/>
          </a:p>
          <a:p>
            <a:pPr marL="0" indent="0" algn="ctr">
              <a:buNone/>
            </a:pPr>
            <a:endParaRPr kumimoji="1" lang="en-US" altLang="zh-CN" dirty="0"/>
          </a:p>
          <a:p>
            <a:pPr marL="0" indent="0" algn="ctr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dirty="0"/>
              <a:t>Thank you!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F51DB0-B9C3-4240-A511-B86A8812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133D-150B-4966-8A20-6B640A59B5F1}" type="datetime1">
              <a:rPr kumimoji="1" lang="zh-CN" altLang="en-US" smtClean="0"/>
              <a:t>2022/3/2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8C4BCA-021E-9640-90AD-A5A29D9D8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vision.nju.edu.cn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06B6E2-3BFB-F34D-8375-2FB1D431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3926-FBAF-1540-A47F-38F753FFCE97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8090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紫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perSharing" id="{B11C07D4-40F5-7A49-B45E-1D8DDD74E885}" vid="{3142F86D-143C-5948-AA3D-AD0BC8D1BD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11358</TotalTime>
  <Words>419</Words>
  <Application>Microsoft Office PowerPoint</Application>
  <PresentationFormat>全屏显示(4:3)</PresentationFormat>
  <Paragraphs>166</Paragraphs>
  <Slides>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等线</vt:lpstr>
      <vt:lpstr>等线</vt:lpstr>
      <vt:lpstr>黑体</vt:lpstr>
      <vt:lpstr>Arial</vt:lpstr>
      <vt:lpstr>Calibri</vt:lpstr>
      <vt:lpstr>Calibri Light</vt:lpstr>
      <vt:lpstr>Cambria Math</vt:lpstr>
      <vt:lpstr>Times New Roman</vt:lpstr>
      <vt:lpstr>Wingdings</vt:lpstr>
      <vt:lpstr>Office 主题​​</vt:lpstr>
      <vt:lpstr>Acrobat Document</vt:lpstr>
      <vt:lpstr>Transformer-based Image Compression</vt:lpstr>
      <vt:lpstr>Network</vt:lpstr>
      <vt:lpstr>STB</vt:lpstr>
      <vt:lpstr>CAM</vt:lpstr>
      <vt:lpstr>Performance</vt:lpstr>
      <vt:lpstr>Complexity</vt:lpstr>
      <vt:lpstr>Visualization</vt:lpstr>
      <vt:lpstr>Visualization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CNN in Devices</dc:title>
  <dc:creator>Microsoft Office 用户</dc:creator>
  <cp:lastModifiedBy>陆 明</cp:lastModifiedBy>
  <cp:revision>265</cp:revision>
  <dcterms:created xsi:type="dcterms:W3CDTF">2020-03-10T09:49:42Z</dcterms:created>
  <dcterms:modified xsi:type="dcterms:W3CDTF">2022-03-02T12:46:53Z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2052-10.1.0.5457</vt:lpwstr>
  </property>
</Properties>
</file>