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09" r:id="rId3"/>
    <p:sldId id="466" r:id="rId5"/>
    <p:sldId id="467" r:id="rId6"/>
    <p:sldId id="469" r:id="rId7"/>
    <p:sldId id="471" r:id="rId8"/>
    <p:sldId id="485" r:id="rId9"/>
    <p:sldId id="484" r:id="rId10"/>
    <p:sldId id="475" r:id="rId11"/>
    <p:sldId id="477" r:id="rId12"/>
    <p:sldId id="481" r:id="rId13"/>
    <p:sldId id="464" r:id="rId14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王思源" initials="M.C" lastIdx="1" clrIdx="0"/>
  <p:cmAuthor id="1" name="樊敏" initials="樊敏" lastIdx="1" clrIdx="0"/>
  <p:cmAuthor id="2" name="cmcc" initials="c" lastIdx="10" clrIdx="2"/>
  <p:cmAuthor id="3" name="作者" initials="A" lastIdx="0" clrIdx="2"/>
  <p:cmAuthor id="4" name="wangxinping" initials="w" lastIdx="1" clrIdx="3"/>
  <p:cmAuthor id="5" name="CMCC" initials="c" lastIdx="3" clrIdx="4"/>
  <p:cmAuthor id="6" name="Nancy Chang" initials="NC" lastIdx="2" clrIdx="5"/>
  <p:cmAuthor id="7" name="lk" initials="l" lastIdx="4" clrIdx="6"/>
  <p:cmAuthor id="8" name="10087098" initials="1" lastIdx="1" clrIdx="7"/>
  <p:cmAuthor id="9" name="熊先奎10009191" initials="熊先奎10009191" lastIdx="1" clrIdx="9"/>
  <p:cmAuthor id="10" name="Mingming Cai" initials="MC" lastIdx="1" clrIdx="9"/>
  <p:cmAuthor id="11" name="bokite" initials="b" lastIdx="2" clrIdx="10"/>
  <p:cmAuthor id="13" name="殷江培10047781" initials="殷江培10047781" lastIdx="1" clrIdx="12"/>
  <p:cmAuthor id="14" name="10247586" initials="Nikodemus" lastIdx="1" clrIdx="13"/>
  <p:cmAuthor id="15" name="10247451" initials="1" lastIdx="39" clrIdx="14"/>
  <p:cmAuthor id="16" name="10078380" initials="1" lastIdx="1" clrIdx="15"/>
  <p:cmAuthor id="17" name="00035181" initials="0" lastIdx="1" clrIdx="16"/>
  <p:cmAuthor id="18" name="张燕" initials="MSOffice" lastIdx="1" clrIdx="17"/>
  <p:cmAuthor id="19" name="Saku Uchikawa" initials="S" lastIdx="11" clrIdx="0"/>
  <p:cmAuthor id="20" name="00065088" initials="0" lastIdx="2" clrIdx="19"/>
  <p:cmAuthor id="21" name="10066351" initials="1" lastIdx="2" clrIdx="0"/>
  <p:cmAuthor id="22" name="蔡建楠" initials="caijianna" lastIdx="15" clrIdx="17"/>
  <p:cmAuthor id="23" name="Author" initials="A" lastIdx="0" clrIdx="22"/>
  <p:cmAuthor id="24" name="李蕾00009994" initials="李" lastIdx="6" clrIdx="17"/>
  <p:cmAuthor id="25" name="10118178" initials="1" lastIdx="1" clrIdx="24"/>
  <p:cmAuthor id="26" name="10270945" initials="1" lastIdx="2" clrIdx="25"/>
  <p:cmAuthor id="28" name="Hou Yingfeng" initials="H" lastIdx="10" clrIdx="23"/>
  <p:cmAuthor id="32" name="李楠10047711" initials="李楠10047711" lastIdx="2" clrIdx="31"/>
  <p:cmAuthor id="2000" name="李婧宜_YBferYVR" initials="authorId_1217247658" lastIdx="0" clrIdx="0"/>
  <p:cmAuthor id="33" name="10045953" initials="1" lastIdx="3" clrIdx="32"/>
  <p:cmAuthor id="35" name="Administrator" initials="A" lastIdx="1" clrIdx="35"/>
  <p:cmAuthor id="36" name="rev2" initials="c" lastIdx="1" clrIdx="3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CC4"/>
    <a:srgbClr val="7030A0"/>
    <a:srgbClr val="EED4FD"/>
    <a:srgbClr val="C383FA"/>
    <a:srgbClr val="888888"/>
    <a:srgbClr val="FA96F9"/>
    <a:srgbClr val="B6CFF4"/>
    <a:srgbClr val="2B35F3"/>
    <a:srgbClr val="888BF8"/>
    <a:srgbClr val="8DD1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648" y="72"/>
      </p:cViewPr>
      <p:guideLst>
        <p:guide orient="horz" pos="2453"/>
        <p:guide pos="3840"/>
      </p:guideLst>
    </p:cSldViewPr>
  </p:slideViewPr>
  <p:notesTextViewPr>
    <p:cViewPr>
      <p:scale>
        <a:sx n="200" d="100"/>
        <a:sy n="200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17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l">
              <a:lnSpc>
                <a:spcPct val="130000"/>
              </a:lnSpc>
            </a:pP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indent="0" algn="l">
              <a:lnSpc>
                <a:spcPct val="130000"/>
              </a:lnSpc>
              <a:buNone/>
            </a:pP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indent="0" algn="l">
              <a:lnSpc>
                <a:spcPct val="130000"/>
              </a:lnSpc>
              <a:buNone/>
            </a:pP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indent="0" algn="l">
              <a:lnSpc>
                <a:spcPct val="130000"/>
              </a:lnSpc>
              <a:buNone/>
            </a:pP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indent="0" algn="l">
              <a:lnSpc>
                <a:spcPct val="130000"/>
              </a:lnSpc>
              <a:buNone/>
            </a:pPr>
            <a:endParaRPr lang="en-US" altLang="zh-CN">
              <a:sym typeface="+mn-ea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indent="0" algn="l">
              <a:lnSpc>
                <a:spcPct val="130000"/>
              </a:lnSpc>
              <a:buNone/>
            </a:pPr>
            <a:endParaRPr lang="en-US" altLang="zh-CN">
              <a:sym typeface="+mn-ea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indent="0" algn="l">
              <a:lnSpc>
                <a:spcPct val="130000"/>
              </a:lnSpc>
              <a:buNone/>
            </a:pPr>
            <a:endParaRPr lang="en-US" altLang="zh-CN">
              <a:sym typeface="+mn-ea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indent="0" algn="l">
              <a:lnSpc>
                <a:spcPct val="130000"/>
              </a:lnSpc>
              <a:buNone/>
            </a:pP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indent="0" algn="l">
              <a:lnSpc>
                <a:spcPct val="130000"/>
              </a:lnSpc>
              <a:buNone/>
            </a:pP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92668" y="2081529"/>
            <a:ext cx="11006667" cy="553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6FC0"/>
                </a:solidFill>
                <a:latin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410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1"/>
            <a:ext cx="3901440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6E8A3-33FB-4ECE-8C5E-B99795DDCEAA}" type="datetime1">
              <a:rPr lang="en-US" altLang="zh-CN" smtClean="0"/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11658951" y="6488668"/>
            <a:ext cx="527381" cy="297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173ED6-4A69-4FA8-8A09-51FC87ACF5D8}" type="slidenum">
              <a:rPr lang="zh-CN" altLang="en-US" sz="1335" b="1" smtClean="0">
                <a:solidFill>
                  <a:prstClr val="white">
                    <a:lumMod val="50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335" b="1" dirty="0">
              <a:solidFill>
                <a:prstClr val="white">
                  <a:lumMod val="50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600" y="6377941"/>
            <a:ext cx="2804160" cy="276999"/>
          </a:xfrm>
        </p:spPr>
        <p:txBody>
          <a:bodyPr/>
          <a:lstStyle/>
          <a:p>
            <a:fld id="{8F1989DD-B348-4D66-A074-5584C6F32FC8}" type="datetime1">
              <a:rPr lang="en-US" altLang="zh-CN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ags" Target="../tags/tag2.xml"/><Relationship Id="rId8" Type="http://schemas.openxmlformats.org/officeDocument/2006/relationships/image" Target="../media/image1.png"/><Relationship Id="rId7" Type="http://schemas.openxmlformats.org/officeDocument/2006/relationships/tags" Target="../tags/tag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tags" Target="../tags/tag3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51miz-E819865-EA764E9B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8">
            <a:alphaModFix amt="40000"/>
            <a:lum bright="70000" contrast="-70000"/>
          </a:blip>
          <a:srcRect l="26269" t="17668"/>
          <a:stretch>
            <a:fillRect/>
          </a:stretch>
        </p:blipFill>
        <p:spPr>
          <a:xfrm>
            <a:off x="19685" y="1004570"/>
            <a:ext cx="4947285" cy="5524500"/>
          </a:xfrm>
          <a:prstGeom prst="rect">
            <a:avLst/>
          </a:prstGeom>
        </p:spPr>
      </p:pic>
      <p:pic>
        <p:nvPicPr>
          <p:cNvPr id="31" name="图片 30" descr="51miz-E819865-EA764E9B"/>
          <p:cNvPicPr>
            <a:picLocks noChangeAspect="1"/>
          </p:cNvPicPr>
          <p:nvPr userDrawn="1">
            <p:custDataLst>
              <p:tags r:id="rId9"/>
            </p:custDataLst>
          </p:nvPr>
        </p:nvPicPr>
        <p:blipFill>
          <a:blip r:embed="rId8">
            <a:alphaModFix amt="40000"/>
            <a:lum bright="70000" contrast="-70000"/>
          </a:blip>
          <a:srcRect l="26269" t="17668"/>
          <a:stretch>
            <a:fillRect/>
          </a:stretch>
        </p:blipFill>
        <p:spPr>
          <a:xfrm>
            <a:off x="0" y="1004570"/>
            <a:ext cx="4947285" cy="5524500"/>
          </a:xfrm>
          <a:prstGeom prst="rect">
            <a:avLst/>
          </a:prstGeom>
        </p:spPr>
      </p:pic>
    </p:spTree>
    <p:custDataLst>
      <p:tags r:id="rId10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4.xml"/><Relationship Id="rId4" Type="http://schemas.openxmlformats.org/officeDocument/2006/relationships/image" Target="../media/image5.jpe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1.xml"/><Relationship Id="rId7" Type="http://schemas.openxmlformats.org/officeDocument/2006/relationships/slideLayout" Target="../slideLayouts/slideLayout1.xml"/><Relationship Id="rId6" Type="http://schemas.openxmlformats.org/officeDocument/2006/relationships/tags" Target="../tags/tag16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.xml"/><Relationship Id="rId2" Type="http://schemas.openxmlformats.org/officeDocument/2006/relationships/image" Target="../media/image6.png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7.xml"/><Relationship Id="rId8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195388" y="2113280"/>
            <a:ext cx="9822815" cy="95313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28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Robust Self-Supervised Learning with Contrast Samples </a:t>
            </a:r>
            <a:br>
              <a:rPr lang="en-US" altLang="zh-CN" sz="28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altLang="zh-CN" sz="28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 Natural Language Understanding</a:t>
            </a:r>
            <a:endParaRPr lang="en-US" altLang="zh-CN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1195705" y="3867785"/>
            <a:ext cx="9554210" cy="142240"/>
            <a:chOff x="2303" y="5246"/>
            <a:chExt cx="15046" cy="224"/>
          </a:xfrm>
        </p:grpSpPr>
        <p:grpSp>
          <p:nvGrpSpPr>
            <p:cNvPr id="25" name="组合 24"/>
            <p:cNvGrpSpPr/>
            <p:nvPr/>
          </p:nvGrpSpPr>
          <p:grpSpPr>
            <a:xfrm>
              <a:off x="8473" y="5246"/>
              <a:ext cx="8877" cy="224"/>
              <a:chOff x="8598" y="5596"/>
              <a:chExt cx="8877" cy="224"/>
            </a:xfrm>
          </p:grpSpPr>
          <p:sp>
            <p:nvSpPr>
              <p:cNvPr id="13" name="燕尾形 12"/>
              <p:cNvSpPr/>
              <p:nvPr/>
            </p:nvSpPr>
            <p:spPr>
              <a:xfrm>
                <a:off x="8598" y="5596"/>
                <a:ext cx="225" cy="225"/>
              </a:xfrm>
              <a:prstGeom prst="chevron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燕尾形 13"/>
              <p:cNvSpPr/>
              <p:nvPr/>
            </p:nvSpPr>
            <p:spPr>
              <a:xfrm>
                <a:off x="8890" y="5596"/>
                <a:ext cx="225" cy="225"/>
              </a:xfrm>
              <a:prstGeom prst="chevron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燕尾形 14"/>
              <p:cNvSpPr/>
              <p:nvPr/>
            </p:nvSpPr>
            <p:spPr>
              <a:xfrm>
                <a:off x="9182" y="5596"/>
                <a:ext cx="225" cy="225"/>
              </a:xfrm>
              <a:prstGeom prst="chevron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燕尾形 15"/>
              <p:cNvSpPr/>
              <p:nvPr/>
            </p:nvSpPr>
            <p:spPr>
              <a:xfrm>
                <a:off x="9474" y="5596"/>
                <a:ext cx="225" cy="225"/>
              </a:xfrm>
              <a:prstGeom prst="chevron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燕尾形 16"/>
              <p:cNvSpPr/>
              <p:nvPr/>
            </p:nvSpPr>
            <p:spPr>
              <a:xfrm>
                <a:off x="9766" y="5596"/>
                <a:ext cx="225" cy="225"/>
              </a:xfrm>
              <a:prstGeom prst="chevron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燕尾形 17"/>
              <p:cNvSpPr/>
              <p:nvPr/>
            </p:nvSpPr>
            <p:spPr>
              <a:xfrm>
                <a:off x="10058" y="5596"/>
                <a:ext cx="225" cy="225"/>
              </a:xfrm>
              <a:prstGeom prst="chevron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燕尾形 18"/>
              <p:cNvSpPr/>
              <p:nvPr/>
            </p:nvSpPr>
            <p:spPr>
              <a:xfrm>
                <a:off x="10350" y="5596"/>
                <a:ext cx="225" cy="225"/>
              </a:xfrm>
              <a:prstGeom prst="chevron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燕尾形 19"/>
              <p:cNvSpPr/>
              <p:nvPr/>
            </p:nvSpPr>
            <p:spPr>
              <a:xfrm>
                <a:off x="10642" y="5596"/>
                <a:ext cx="225" cy="225"/>
              </a:xfrm>
              <a:prstGeom prst="chevron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燕尾形 20"/>
              <p:cNvSpPr/>
              <p:nvPr/>
            </p:nvSpPr>
            <p:spPr>
              <a:xfrm>
                <a:off x="10934" y="5596"/>
                <a:ext cx="225" cy="225"/>
              </a:xfrm>
              <a:prstGeom prst="chevron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2" name="直接连接符 21"/>
              <p:cNvCxnSpPr/>
              <p:nvPr/>
            </p:nvCxnSpPr>
            <p:spPr>
              <a:xfrm flipV="1">
                <a:off x="11183" y="5720"/>
                <a:ext cx="6293" cy="0"/>
              </a:xfrm>
              <a:prstGeom prst="line">
                <a:avLst/>
              </a:prstGeom>
              <a:ln w="12700">
                <a:solidFill>
                  <a:schemeClr val="accent1">
                    <a:lumMod val="7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" name="直接连接符 31"/>
            <p:cNvCxnSpPr/>
            <p:nvPr/>
          </p:nvCxnSpPr>
          <p:spPr>
            <a:xfrm flipV="1">
              <a:off x="2303" y="5358"/>
              <a:ext cx="6293" cy="0"/>
            </a:xfrm>
            <a:prstGeom prst="line">
              <a:avLst/>
            </a:prstGeom>
            <a:ln w="12700">
              <a:solidFill>
                <a:schemeClr val="accent1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文本框 33"/>
          <p:cNvSpPr txBox="1"/>
          <p:nvPr/>
        </p:nvSpPr>
        <p:spPr>
          <a:xfrm>
            <a:off x="2939098" y="4580255"/>
            <a:ext cx="6139815" cy="101473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 defTabSz="914400" eaLnBrk="1" fontAlgn="auto" latinLnBrk="0" hangingPunct="1">
              <a:lnSpc>
                <a:spcPct val="150000"/>
              </a:lnSpc>
              <a:buClrTx/>
              <a:buSzTx/>
            </a:pPr>
            <a:r>
              <a:rPr lang="en-US" altLang="zh-CN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Jie Liu, Xue Han, Chao Deng,</a:t>
            </a:r>
            <a:r>
              <a:rPr lang="en-US" altLang="zh-CN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Junlan Feng</a:t>
            </a:r>
            <a:endParaRPr lang="en-US" altLang="zh-CN" sz="2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ctr" defTabSz="914400" eaLnBrk="1" fontAlgn="auto" latinLnBrk="0" hangingPunct="1">
              <a:lnSpc>
                <a:spcPct val="150000"/>
              </a:lnSpc>
              <a:buClrTx/>
              <a:buSzTx/>
            </a:pPr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China Mobile Research Institute, Beijing, China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36" name="组合 35"/>
          <p:cNvGrpSpPr/>
          <p:nvPr userDrawn="1"/>
        </p:nvGrpSpPr>
        <p:grpSpPr>
          <a:xfrm>
            <a:off x="0" y="-3175"/>
            <a:ext cx="12192000" cy="1007110"/>
            <a:chOff x="0" y="-5"/>
            <a:chExt cx="19200" cy="1586"/>
          </a:xfrm>
        </p:grpSpPr>
        <p:grpSp>
          <p:nvGrpSpPr>
            <p:cNvPr id="37" name="组合 36"/>
            <p:cNvGrpSpPr/>
            <p:nvPr/>
          </p:nvGrpSpPr>
          <p:grpSpPr>
            <a:xfrm>
              <a:off x="0" y="-5"/>
              <a:ext cx="19200" cy="1587"/>
              <a:chOff x="-1" y="1601"/>
              <a:chExt cx="19200" cy="1959"/>
            </a:xfrm>
          </p:grpSpPr>
          <p:sp>
            <p:nvSpPr>
              <p:cNvPr id="38" name="矩形 37"/>
              <p:cNvSpPr/>
              <p:nvPr/>
            </p:nvSpPr>
            <p:spPr>
              <a:xfrm>
                <a:off x="-1" y="1601"/>
                <a:ext cx="19200" cy="1959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74000">
                    <a:schemeClr val="accent1">
                      <a:lumMod val="60000"/>
                      <a:lumOff val="40000"/>
                    </a:schemeClr>
                  </a:gs>
                  <a:gs pos="83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pic>
            <p:nvPicPr>
              <p:cNvPr id="39" name="图片 38" descr="底"/>
              <p:cNvPicPr>
                <a:picLocks noChangeAspect="1"/>
              </p:cNvPicPr>
              <p:nvPr/>
            </p:nvPicPr>
            <p:blipFill>
              <a:blip r:embed="rId1">
                <a:biLevel thresh="50000"/>
              </a:blip>
              <a:stretch>
                <a:fillRect/>
              </a:stretch>
            </p:blipFill>
            <p:spPr>
              <a:xfrm>
                <a:off x="-1" y="1641"/>
                <a:ext cx="9092" cy="1919"/>
              </a:xfrm>
              <a:prstGeom prst="rect">
                <a:avLst/>
              </a:prstGeom>
            </p:spPr>
          </p:pic>
          <p:pic>
            <p:nvPicPr>
              <p:cNvPr id="40" name="图片 39" descr="底2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000000">
                      <a:alpha val="0"/>
                    </a:srgbClr>
                  </a:clrFrom>
                  <a:clrTo>
                    <a:srgbClr val="000000">
                      <a:alpha val="0"/>
                      <a:alpha val="0"/>
                    </a:srgbClr>
                  </a:clrTo>
                </a:clrChange>
                <a:biLevel thresh="50000"/>
              </a:blip>
              <a:stretch>
                <a:fillRect/>
              </a:stretch>
            </p:blipFill>
            <p:spPr>
              <a:xfrm>
                <a:off x="10662" y="1634"/>
                <a:ext cx="8537" cy="1926"/>
              </a:xfrm>
              <a:prstGeom prst="rect">
                <a:avLst/>
              </a:prstGeom>
              <a:noFill/>
            </p:spPr>
          </p:pic>
        </p:grpSp>
        <p:pic>
          <p:nvPicPr>
            <p:cNvPr id="41" name="图片 40" descr="jiutian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2" y="296"/>
              <a:ext cx="4380" cy="960"/>
            </a:xfrm>
            <a:prstGeom prst="rect">
              <a:avLst/>
            </a:prstGeom>
          </p:spPr>
        </p:pic>
      </p:grpSp>
      <p:pic>
        <p:nvPicPr>
          <p:cNvPr id="2" name="图片 1" descr="01229CEC-FC22-48C1-B427-3D3527376D7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40695" y="-264795"/>
            <a:ext cx="1551305" cy="1551305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617220" y="1334770"/>
            <a:ext cx="10956925" cy="3692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>
              <a:lnSpc>
                <a:spcPct val="130000"/>
              </a:lnSpc>
            </a:pPr>
            <a:r>
              <a:rPr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1.  </a:t>
            </a:r>
            <a:r>
              <a:rPr lang="en-US"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A </a:t>
            </a:r>
            <a:r>
              <a:rPr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robust self-supervised</a:t>
            </a:r>
            <a:r>
              <a:rPr lang="en-US"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method that harnesses both adversarial and contrast samples to learn semantically discriminative representations to</a:t>
            </a:r>
            <a:r>
              <a:rPr lang="en-US"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improve the robustness of PLMs for natural language understanding.</a:t>
            </a:r>
            <a:endParaRPr sz="2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30000"/>
              </a:lnSpc>
            </a:pPr>
            <a:endParaRPr sz="2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30000"/>
              </a:lnSpc>
            </a:pPr>
            <a:r>
              <a:rPr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2. Rather than focusing only on the adversarial</a:t>
            </a:r>
            <a:r>
              <a:rPr lang="en-US"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samples, we consider the effects of both adversarial and</a:t>
            </a:r>
            <a:r>
              <a:rPr lang="en-US"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contrast samples on robustness during training, where the</a:t>
            </a:r>
            <a:endParaRPr sz="2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30000"/>
              </a:lnSpc>
            </a:pPr>
            <a:r>
              <a:rPr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perturbed samples are generated based on the mixup-based</a:t>
            </a:r>
            <a:r>
              <a:rPr lang="en-US"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data augmentation and the fine-grained similarity information</a:t>
            </a:r>
            <a:r>
              <a:rPr lang="en-US"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from LLMs. </a:t>
            </a:r>
            <a:endParaRPr sz="2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30000"/>
              </a:lnSpc>
            </a:pPr>
            <a:endParaRPr sz="2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35" y="722630"/>
            <a:ext cx="12192635" cy="95885"/>
          </a:xfrm>
          <a:prstGeom prst="rect">
            <a:avLst/>
          </a:prstGeom>
          <a:gradFill>
            <a:gsLst>
              <a:gs pos="100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 rot="10800000">
            <a:off x="0" y="6762115"/>
            <a:ext cx="12192635" cy="95885"/>
          </a:xfrm>
          <a:prstGeom prst="rect">
            <a:avLst/>
          </a:prstGeom>
          <a:gradFill>
            <a:gsLst>
              <a:gs pos="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556895" y="144145"/>
            <a:ext cx="266954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>
              <a:buClrTx/>
              <a:buSzTx/>
              <a:buFontTx/>
            </a:pPr>
            <a:r>
              <a:rPr lang="en-US" altLang="zh-CN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Conclusion</a:t>
            </a:r>
            <a:endParaRPr lang="en-US" altLang="zh-CN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51miz-E819865-EA764E9B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8983345" y="1004570"/>
            <a:ext cx="3166745" cy="3166745"/>
          </a:xfrm>
          <a:prstGeom prst="rect">
            <a:avLst/>
          </a:prstGeom>
        </p:spPr>
      </p:pic>
      <p:grpSp>
        <p:nvGrpSpPr>
          <p:cNvPr id="29" name="组合 28"/>
          <p:cNvGrpSpPr/>
          <p:nvPr/>
        </p:nvGrpSpPr>
        <p:grpSpPr>
          <a:xfrm>
            <a:off x="0" y="-3175"/>
            <a:ext cx="12192000" cy="1007110"/>
            <a:chOff x="0" y="-5"/>
            <a:chExt cx="19200" cy="1586"/>
          </a:xfrm>
        </p:grpSpPr>
        <p:grpSp>
          <p:nvGrpSpPr>
            <p:cNvPr id="2" name="组合 1"/>
            <p:cNvGrpSpPr/>
            <p:nvPr/>
          </p:nvGrpSpPr>
          <p:grpSpPr>
            <a:xfrm>
              <a:off x="0" y="-5"/>
              <a:ext cx="19200" cy="1587"/>
              <a:chOff x="-1" y="1601"/>
              <a:chExt cx="19200" cy="1959"/>
            </a:xfrm>
          </p:grpSpPr>
          <p:sp>
            <p:nvSpPr>
              <p:cNvPr id="26" name="矩形 25"/>
              <p:cNvSpPr/>
              <p:nvPr/>
            </p:nvSpPr>
            <p:spPr>
              <a:xfrm>
                <a:off x="-1" y="1601"/>
                <a:ext cx="19200" cy="1959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74000">
                    <a:schemeClr val="accent1">
                      <a:lumMod val="60000"/>
                      <a:lumOff val="40000"/>
                    </a:schemeClr>
                  </a:gs>
                  <a:gs pos="83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11" name="图片 10" descr="底"/>
              <p:cNvPicPr>
                <a:picLocks noChangeAspect="1"/>
              </p:cNvPicPr>
              <p:nvPr/>
            </p:nvPicPr>
            <p:blipFill>
              <a:blip r:embed="rId3">
                <a:biLevel thresh="50000"/>
              </a:blip>
              <a:stretch>
                <a:fillRect/>
              </a:stretch>
            </p:blipFill>
            <p:spPr>
              <a:xfrm>
                <a:off x="-1" y="1641"/>
                <a:ext cx="9092" cy="1919"/>
              </a:xfrm>
              <a:prstGeom prst="rect">
                <a:avLst/>
              </a:prstGeom>
            </p:spPr>
          </p:pic>
          <p:pic>
            <p:nvPicPr>
              <p:cNvPr id="12" name="图片 11" descr="底2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000000">
                      <a:alpha val="0"/>
                    </a:srgbClr>
                  </a:clrFrom>
                  <a:clrTo>
                    <a:srgbClr val="000000">
                      <a:alpha val="0"/>
                      <a:alpha val="0"/>
                    </a:srgbClr>
                  </a:clrTo>
                </a:clrChange>
                <a:biLevel thresh="50000"/>
              </a:blip>
              <a:stretch>
                <a:fillRect/>
              </a:stretch>
            </p:blipFill>
            <p:spPr>
              <a:xfrm>
                <a:off x="10662" y="1634"/>
                <a:ext cx="8537" cy="1926"/>
              </a:xfrm>
              <a:prstGeom prst="rect">
                <a:avLst/>
              </a:prstGeom>
              <a:noFill/>
            </p:spPr>
          </p:pic>
        </p:grpSp>
        <p:pic>
          <p:nvPicPr>
            <p:cNvPr id="3" name="图片 2" descr="jiutian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42" y="296"/>
              <a:ext cx="4380" cy="960"/>
            </a:xfrm>
            <a:prstGeom prst="rect">
              <a:avLst/>
            </a:prstGeom>
          </p:spPr>
        </p:pic>
      </p:grpSp>
      <p:sp>
        <p:nvSpPr>
          <p:cNvPr id="10" name="文本框 9"/>
          <p:cNvSpPr txBox="1"/>
          <p:nvPr/>
        </p:nvSpPr>
        <p:spPr>
          <a:xfrm>
            <a:off x="3198494" y="3404870"/>
            <a:ext cx="5796280" cy="6451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36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Thanks for your listening!</a:t>
            </a:r>
            <a:endParaRPr lang="en-US" altLang="zh-CN" sz="36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custDataLst>
      <p:tags r:id="rId6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730885"/>
            <a:ext cx="12192635" cy="95885"/>
          </a:xfrm>
          <a:prstGeom prst="rect">
            <a:avLst/>
          </a:prstGeom>
          <a:gradFill>
            <a:gsLst>
              <a:gs pos="100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>
            <p:custDataLst>
              <p:tags r:id="rId1"/>
            </p:custDataLst>
          </p:nvPr>
        </p:nvSpPr>
        <p:spPr>
          <a:xfrm rot="10800000">
            <a:off x="-635" y="6770370"/>
            <a:ext cx="12192635" cy="95885"/>
          </a:xfrm>
          <a:prstGeom prst="rect">
            <a:avLst/>
          </a:prstGeom>
          <a:gradFill>
            <a:gsLst>
              <a:gs pos="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457200" y="914400"/>
            <a:ext cx="632396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buFont typeface="Wingdings" panose="05000000000000000000" charset="0"/>
              <a:buChar char="n"/>
            </a:pP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</a:rPr>
              <a:t>Robustness</a:t>
            </a:r>
            <a:endParaRPr lang="en-US" altLang="zh-CN" sz="2400" b="1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</a:endParaRPr>
          </a:p>
          <a:p>
            <a:pPr indent="0" algn="l">
              <a:lnSpc>
                <a:spcPct val="130000"/>
              </a:lnSpc>
              <a:buNone/>
            </a:pPr>
            <a:endParaRPr lang="en-US"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  <a:p>
            <a:pPr indent="0" algn="l">
              <a:lnSpc>
                <a:spcPct val="130000"/>
              </a:lnSpc>
              <a:buNone/>
            </a:pPr>
            <a:r>
              <a:rPr lang="en-US"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    P</a:t>
            </a:r>
            <a:r>
              <a:rPr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revious studies have focused more on how to efficiently obtain adversarial samples with similar semantics,but less attention has been paid to the perturbed samples that</a:t>
            </a:r>
            <a:r>
              <a:rPr lang="en-US"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 </a:t>
            </a:r>
            <a:r>
              <a:rPr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change the gold label.</a:t>
            </a: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  <a:p>
            <a:pPr indent="0" algn="l">
              <a:lnSpc>
                <a:spcPct val="130000"/>
              </a:lnSpc>
              <a:buNone/>
            </a:pP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  <a:p>
            <a:pPr indent="0" algn="l">
              <a:lnSpc>
                <a:spcPct val="130000"/>
              </a:lnSpc>
              <a:buNone/>
            </a:pPr>
            <a:r>
              <a:rPr lang="en-US"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    T</a:t>
            </a:r>
            <a:r>
              <a:rPr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o improve the robustness of PLMs in the field of NLP, it’s crucial to perceive these different types of small perturbations, especially those that change the label of the sample.</a:t>
            </a: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  <a:p>
            <a:pPr indent="0" algn="l">
              <a:lnSpc>
                <a:spcPct val="130000"/>
              </a:lnSpc>
              <a:buNone/>
            </a:pP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  <a:p>
            <a:pPr indent="0" algn="l">
              <a:lnSpc>
                <a:spcPct val="130000"/>
              </a:lnSpc>
              <a:buNone/>
            </a:pP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657225" y="147320"/>
            <a:ext cx="255397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Background</a:t>
            </a:r>
            <a:endParaRPr lang="en-US" altLang="zh-CN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551420" y="3906520"/>
            <a:ext cx="3822065" cy="14922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algn="l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en-US"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 the difference of </a:t>
            </a:r>
            <a:endParaRPr lang="en-US"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  <a:p>
            <a:pPr marL="342900" indent="-342900" algn="l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adversarial sample</a:t>
            </a:r>
            <a:endParaRPr lang="en-US"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  <a:p>
            <a:pPr marL="342900" indent="-342900" algn="l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contrast sample</a:t>
            </a: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  <a:p>
            <a:pPr indent="0" algn="l">
              <a:lnSpc>
                <a:spcPct val="130000"/>
              </a:lnSpc>
              <a:buNone/>
            </a:pP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100" y="1838325"/>
            <a:ext cx="4350385" cy="17252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" name="文本框 31"/>
          <p:cNvSpPr txBox="1"/>
          <p:nvPr/>
        </p:nvSpPr>
        <p:spPr>
          <a:xfrm>
            <a:off x="457200" y="914400"/>
            <a:ext cx="11565890" cy="8204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 algn="l">
              <a:buClrTx/>
              <a:buSzTx/>
              <a:buFont typeface="Wingdings" panose="05000000000000000000" charset="0"/>
              <a:buChar char="n"/>
            </a:pP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Existing Solutions</a:t>
            </a:r>
            <a:endParaRPr lang="en-US" altLang="zh-CN" sz="2400" b="1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lvl="0" indent="0" algn="l">
              <a:lnSpc>
                <a:spcPct val="130000"/>
              </a:lnSpc>
              <a:buNone/>
            </a:pPr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730885"/>
            <a:ext cx="12192635" cy="95885"/>
          </a:xfrm>
          <a:prstGeom prst="rect">
            <a:avLst/>
          </a:prstGeom>
          <a:gradFill>
            <a:gsLst>
              <a:gs pos="100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>
            <p:custDataLst>
              <p:tags r:id="rId1"/>
            </p:custDataLst>
          </p:nvPr>
        </p:nvSpPr>
        <p:spPr>
          <a:xfrm rot="10800000">
            <a:off x="-635" y="6770370"/>
            <a:ext cx="12192635" cy="95885"/>
          </a:xfrm>
          <a:prstGeom prst="rect">
            <a:avLst/>
          </a:prstGeom>
          <a:gradFill>
            <a:gsLst>
              <a:gs pos="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657225" y="147320"/>
            <a:ext cx="255397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Background</a:t>
            </a:r>
            <a:endParaRPr lang="en-US" altLang="zh-CN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23215" y="3911600"/>
            <a:ext cx="609600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sym typeface="+mn-ea"/>
              </a:rPr>
              <a:t>The shortage of previous studies</a:t>
            </a:r>
            <a:endParaRPr lang="en-US" sz="2000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/>
          </a:p>
          <a:p>
            <a:pPr marL="742950" lvl="1" indent="-285750">
              <a:buFont typeface="Wingdings" panose="05000000000000000000" charset="0"/>
              <a:buChar char="n"/>
            </a:pPr>
            <a:r>
              <a:rPr lang="en-US" sz="2000">
                <a:sym typeface="+mn-ea"/>
              </a:rPr>
              <a:t>foucs more on the adversarial samples: the definition of robustness in NLP</a:t>
            </a:r>
            <a:endParaRPr lang="en-US" sz="2000">
              <a:sym typeface="+mn-ea"/>
            </a:endParaRPr>
          </a:p>
          <a:p>
            <a:pPr marL="742950" lvl="1" indent="-285750">
              <a:buFont typeface="Wingdings" panose="05000000000000000000" charset="0"/>
              <a:buChar char="n"/>
            </a:pPr>
            <a:endParaRPr lang="en-US" sz="2000"/>
          </a:p>
          <a:p>
            <a:pPr marL="742950" lvl="1" indent="-285750">
              <a:buFont typeface="Wingdings" panose="05000000000000000000" charset="0"/>
              <a:buChar char="n"/>
            </a:pPr>
            <a:r>
              <a:rPr lang="en-US" sz="2000">
                <a:sym typeface="+mn-ea"/>
              </a:rPr>
              <a:t>the way of sample generation: gradient-based, token-level</a:t>
            </a:r>
            <a:endParaRPr lang="en-US" altLang="en-US" sz="2000"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533640" y="4162425"/>
            <a:ext cx="3822065" cy="14922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algn="l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en-US"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 the difference of </a:t>
            </a:r>
            <a:endParaRPr lang="en-US"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  <a:p>
            <a:pPr marL="342900" indent="-342900" algn="l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adversarial sample</a:t>
            </a:r>
            <a:endParaRPr lang="en-US"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  <a:p>
            <a:pPr marL="342900" indent="-342900" algn="l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000">
                <a:latin typeface="微软雅黑" panose="020B0503020204020204" pitchFamily="34" charset="-122"/>
                <a:ea typeface="微软雅黑" panose="020B0503020204020204" pitchFamily="34" charset="-122"/>
                <a:cs typeface="Times New Roman Regular" panose="02020603050405020304" charset="0"/>
                <a:sym typeface="+mn-ea"/>
              </a:rPr>
              <a:t>contrast sample</a:t>
            </a: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  <a:p>
            <a:pPr indent="0" algn="l">
              <a:lnSpc>
                <a:spcPct val="130000"/>
              </a:lnSpc>
              <a:buNone/>
            </a:pP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Times New Roman Regular" panose="02020603050405020304" charset="0"/>
              <a:sym typeface="+mn-ea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5320" y="2094230"/>
            <a:ext cx="4350385" cy="172529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457200" y="1617345"/>
            <a:ext cx="609600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sym typeface="+mn-ea"/>
              </a:rPr>
              <a:t>Two types of existing methods</a:t>
            </a:r>
            <a:endParaRPr lang="en-US" sz="2000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/>
          </a:p>
          <a:p>
            <a:pPr marL="742950" lvl="1" indent="-285750">
              <a:buFont typeface="Wingdings" panose="05000000000000000000" charset="0"/>
              <a:buChar char="n"/>
            </a:pPr>
            <a:r>
              <a:rPr lang="en-US" sz="2000">
                <a:sym typeface="+mn-ea"/>
              </a:rPr>
              <a:t>data augmentation techniques to enrich the diversity of training samples</a:t>
            </a:r>
            <a:endParaRPr lang="en-US" sz="2000">
              <a:sym typeface="+mn-ea"/>
            </a:endParaRPr>
          </a:p>
          <a:p>
            <a:pPr marL="742950" lvl="1" indent="-285750">
              <a:buFont typeface="Wingdings" panose="05000000000000000000" charset="0"/>
              <a:buChar char="n"/>
            </a:pPr>
            <a:endParaRPr lang="en-US" sz="2000">
              <a:sym typeface="+mn-ea"/>
            </a:endParaRPr>
          </a:p>
          <a:p>
            <a:pPr marL="742950" lvl="1" indent="-285750">
              <a:buFont typeface="Wingdings" panose="05000000000000000000" charset="0"/>
              <a:buChar char="n"/>
            </a:pPr>
            <a:r>
              <a:rPr lang="en-US" sz="2000">
                <a:sym typeface="+mn-ea"/>
              </a:rPr>
              <a:t>adversarial training mechanism</a:t>
            </a:r>
            <a:endParaRPr lang="en-US" sz="2000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635" y="722630"/>
            <a:ext cx="12192635" cy="95885"/>
          </a:xfrm>
          <a:prstGeom prst="rect">
            <a:avLst/>
          </a:prstGeom>
          <a:gradFill>
            <a:gsLst>
              <a:gs pos="100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矩形 19"/>
          <p:cNvSpPr/>
          <p:nvPr>
            <p:custDataLst>
              <p:tags r:id="rId1"/>
            </p:custDataLst>
          </p:nvPr>
        </p:nvSpPr>
        <p:spPr>
          <a:xfrm rot="10800000">
            <a:off x="0" y="6762115"/>
            <a:ext cx="12192635" cy="95885"/>
          </a:xfrm>
          <a:prstGeom prst="rect">
            <a:avLst/>
          </a:prstGeom>
          <a:gradFill>
            <a:gsLst>
              <a:gs pos="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1334135" y="4046220"/>
            <a:ext cx="9547225" cy="891540"/>
          </a:xfrm>
          <a:prstGeom prst="rect">
            <a:avLst/>
          </a:prstGeom>
          <a:gradFill>
            <a:gsLst>
              <a:gs pos="99000">
                <a:schemeClr val="bg1"/>
              </a:gs>
              <a:gs pos="0">
                <a:schemeClr val="accent1">
                  <a:lumMod val="5000"/>
                  <a:lumOff val="95000"/>
                </a:schemeClr>
              </a:gs>
              <a:gs pos="76000">
                <a:srgbClr val="EDF1F9">
                  <a:alpha val="100000"/>
                </a:srgbClr>
              </a:gs>
              <a:gs pos="53000">
                <a:schemeClr val="accent1">
                  <a:lumMod val="20000"/>
                  <a:lumOff val="80000"/>
                </a:schemeClr>
              </a:gs>
            </a:gsLst>
            <a:lin ang="0" scaled="0"/>
          </a:gradFill>
        </p:spPr>
        <p:txBody>
          <a:bodyPr wrap="square" rtlCol="0" anchor="t">
            <a:spAutoFit/>
          </a:bodyPr>
          <a:p>
            <a:pPr marL="457200" lvl="1" algn="l">
              <a:lnSpc>
                <a:spcPct val="130000"/>
              </a:lnSpc>
              <a:buClrTx/>
              <a:buSzTx/>
              <a:buFont typeface="Wingdings" panose="05000000000000000000" charset="0"/>
            </a:pPr>
            <a:r>
              <a:rPr 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These two types of samples are complementary to each other for robustness.</a:t>
            </a:r>
            <a:endParaRPr lang="en-US" sz="2000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333500" y="2132965"/>
            <a:ext cx="9548495" cy="891540"/>
          </a:xfrm>
          <a:prstGeom prst="rect">
            <a:avLst/>
          </a:prstGeom>
          <a:gradFill>
            <a:gsLst>
              <a:gs pos="100000">
                <a:schemeClr val="bg1"/>
              </a:gs>
              <a:gs pos="0">
                <a:schemeClr val="accent1">
                  <a:lumMod val="5000"/>
                  <a:lumOff val="95000"/>
                </a:schemeClr>
              </a:gs>
              <a:gs pos="50000">
                <a:schemeClr val="accent1">
                  <a:lumMod val="20000"/>
                  <a:lumOff val="80000"/>
                </a:schemeClr>
              </a:gs>
            </a:gsLst>
            <a:lin ang="0" scaled="0"/>
          </a:gradFill>
        </p:spPr>
        <p:txBody>
          <a:bodyPr wrap="square" rtlCol="0" anchor="t">
            <a:spAutoFit/>
          </a:bodyPr>
          <a:p>
            <a:pPr marL="457200" lvl="1" indent="0" algn="l">
              <a:lnSpc>
                <a:spcPct val="130000"/>
              </a:lnSpc>
              <a:buFont typeface="Wingdings" panose="05000000000000000000" charset="0"/>
              <a:buNone/>
            </a:pPr>
            <a:r>
              <a:rPr 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How to fully perceive the effects of these different types of small perturbations on robustness 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？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13410" y="147320"/>
            <a:ext cx="264160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Motivation</a:t>
            </a:r>
            <a:endParaRPr lang="en-US" altLang="zh-CN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85800" y="914400"/>
            <a:ext cx="330327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 b="1"/>
              <a:t>Overall Architecture</a:t>
            </a:r>
            <a:endParaRPr lang="zh-CN" altLang="en-US" sz="2000" b="1"/>
          </a:p>
        </p:txBody>
      </p:sp>
      <p:sp>
        <p:nvSpPr>
          <p:cNvPr id="8" name="矩形 7"/>
          <p:cNvSpPr/>
          <p:nvPr/>
        </p:nvSpPr>
        <p:spPr>
          <a:xfrm>
            <a:off x="685483" y="144145"/>
            <a:ext cx="191706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Method</a:t>
            </a:r>
            <a:endParaRPr lang="en-US" altLang="zh-CN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35" y="722630"/>
            <a:ext cx="12192635" cy="95885"/>
          </a:xfrm>
          <a:prstGeom prst="rect">
            <a:avLst/>
          </a:prstGeom>
          <a:gradFill>
            <a:gsLst>
              <a:gs pos="100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矩形 19"/>
          <p:cNvSpPr/>
          <p:nvPr>
            <p:custDataLst>
              <p:tags r:id="rId1"/>
            </p:custDataLst>
          </p:nvPr>
        </p:nvSpPr>
        <p:spPr>
          <a:xfrm rot="10800000">
            <a:off x="0" y="6762115"/>
            <a:ext cx="12192635" cy="95885"/>
          </a:xfrm>
          <a:prstGeom prst="rect">
            <a:avLst/>
          </a:prstGeom>
          <a:gradFill>
            <a:gsLst>
              <a:gs pos="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6375" y="1516380"/>
            <a:ext cx="4600575" cy="44196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60375" y="1998345"/>
            <a:ext cx="609600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ym typeface="+mn-ea"/>
              </a:rPr>
              <a:t>two-stage paradigm</a:t>
            </a:r>
            <a:endParaRPr lang="en-US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/>
          </a:p>
          <a:p>
            <a:pPr marL="742950" lvl="1" indent="-285750">
              <a:buFont typeface="Wingdings" panose="05000000000000000000" charset="0"/>
              <a:buChar char="n"/>
            </a:pPr>
            <a:r>
              <a:rPr lang="en-US" altLang="zh-CN">
                <a:sym typeface="+mn-ea"/>
              </a:rPr>
              <a:t>      the </a:t>
            </a:r>
            <a:r>
              <a:rPr lang="en-US">
                <a:sym typeface="+mn-ea"/>
              </a:rPr>
              <a:t>further pretrain stage for improving the representation.</a:t>
            </a:r>
            <a:endParaRPr lang="en-US"/>
          </a:p>
          <a:p>
            <a:pPr marL="1200150" lvl="2" indent="-285750">
              <a:buFont typeface="Wingdings" panose="05000000000000000000" charset="0"/>
              <a:buChar char="Ø"/>
            </a:pPr>
            <a:r>
              <a:rPr lang="en-US">
                <a:sym typeface="+mn-ea"/>
              </a:rPr>
              <a:t>a self-supervised learning method</a:t>
            </a:r>
            <a:endParaRPr lang="en-US"/>
          </a:p>
          <a:p>
            <a:pPr marL="1200150" lvl="2" indent="-285750">
              <a:buFont typeface="Wingdings" panose="05000000000000000000" charset="0"/>
              <a:buChar char="Ø"/>
            </a:pPr>
            <a:r>
              <a:rPr lang="en-US">
                <a:sym typeface="+mn-ea"/>
              </a:rPr>
              <a:t>a samples generation method</a:t>
            </a:r>
            <a:endParaRPr lang="en-US"/>
          </a:p>
          <a:p>
            <a:pPr marL="1200150" lvl="2" indent="-285750">
              <a:buFont typeface="Wingdings" panose="05000000000000000000" charset="0"/>
              <a:buChar char="Ø"/>
            </a:pPr>
            <a:r>
              <a:rPr lang="en-US">
                <a:sym typeface="+mn-ea"/>
              </a:rPr>
              <a:t>a framework to adopt the different types of samples simultaneously </a:t>
            </a:r>
            <a:endParaRPr lang="en-US">
              <a:sym typeface="+mn-ea"/>
            </a:endParaRPr>
          </a:p>
          <a:p>
            <a:pPr marL="1200150" lvl="2" indent="-285750">
              <a:buFont typeface="Wingdings" panose="05000000000000000000" charset="0"/>
              <a:buChar char="Ø"/>
            </a:pPr>
            <a:endParaRPr lang="en-US"/>
          </a:p>
          <a:p>
            <a:pPr marL="742950" lvl="1" indent="-285750">
              <a:buFont typeface="Wingdings" panose="05000000000000000000" charset="0"/>
              <a:buChar char="n"/>
            </a:pPr>
            <a:r>
              <a:rPr lang="en-US">
                <a:sym typeface="+mn-ea"/>
              </a:rPr>
              <a:t>      the finetune stage for specific task.</a:t>
            </a:r>
            <a:endParaRPr lang="en-US" altLang="en-US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85800" y="914400"/>
            <a:ext cx="330327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 b="1"/>
              <a:t>Overall Architecture</a:t>
            </a:r>
            <a:endParaRPr lang="zh-CN" altLang="en-US" sz="2000" b="1"/>
          </a:p>
        </p:txBody>
      </p:sp>
      <p:sp>
        <p:nvSpPr>
          <p:cNvPr id="8" name="矩形 7"/>
          <p:cNvSpPr/>
          <p:nvPr/>
        </p:nvSpPr>
        <p:spPr>
          <a:xfrm>
            <a:off x="685483" y="144145"/>
            <a:ext cx="191706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Method</a:t>
            </a:r>
            <a:endParaRPr lang="en-US" altLang="zh-CN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35" y="722630"/>
            <a:ext cx="12192635" cy="95885"/>
          </a:xfrm>
          <a:prstGeom prst="rect">
            <a:avLst/>
          </a:prstGeom>
          <a:gradFill>
            <a:gsLst>
              <a:gs pos="100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矩形 19"/>
          <p:cNvSpPr/>
          <p:nvPr>
            <p:custDataLst>
              <p:tags r:id="rId1"/>
            </p:custDataLst>
          </p:nvPr>
        </p:nvSpPr>
        <p:spPr>
          <a:xfrm rot="10800000">
            <a:off x="0" y="6762115"/>
            <a:ext cx="12192635" cy="95885"/>
          </a:xfrm>
          <a:prstGeom prst="rect">
            <a:avLst/>
          </a:prstGeom>
          <a:gradFill>
            <a:gsLst>
              <a:gs pos="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6375" y="1516380"/>
            <a:ext cx="4600575" cy="44196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7970" y="2150745"/>
            <a:ext cx="609600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/>
              <a:t>we first</a:t>
            </a:r>
            <a:r>
              <a:rPr lang="en-US" altLang="zh-CN"/>
              <a:t> </a:t>
            </a:r>
            <a:r>
              <a:rPr lang="zh-CN" altLang="en-US"/>
              <a:t>analyze the importance and necessity of adversarial and contrast samples to the robustness of PLMs, and propose an</a:t>
            </a:r>
            <a:r>
              <a:rPr lang="en-US" altLang="zh-CN"/>
              <a:t> </a:t>
            </a:r>
            <a:r>
              <a:rPr lang="zh-CN" altLang="en-US"/>
              <a:t>efficient sample generation strategy, which adaptively controls the generation process based on fine-grained similarity</a:t>
            </a:r>
            <a:r>
              <a:rPr lang="en-US" altLang="zh-CN"/>
              <a:t> </a:t>
            </a:r>
            <a:r>
              <a:rPr lang="zh-CN" altLang="en-US"/>
              <a:t>information generated by LLMs. </a:t>
            </a:r>
            <a:endParaRPr lang="zh-CN" altLang="en-US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zh-CN" altLang="en-US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/>
              <a:t>Subsequently, we incorporate adversarial and contrast samples into a self-contrastive</a:t>
            </a:r>
            <a:r>
              <a:rPr lang="en-US" altLang="zh-CN"/>
              <a:t> </a:t>
            </a:r>
            <a:r>
              <a:rPr lang="zh-CN" altLang="en-US"/>
              <a:t>learning framework to address the issue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685483" y="144145"/>
            <a:ext cx="191706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Method</a:t>
            </a:r>
            <a:endParaRPr lang="en-US" altLang="zh-CN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35" y="722630"/>
            <a:ext cx="12192635" cy="95885"/>
          </a:xfrm>
          <a:prstGeom prst="rect">
            <a:avLst/>
          </a:prstGeom>
          <a:gradFill>
            <a:gsLst>
              <a:gs pos="100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矩形 19"/>
          <p:cNvSpPr/>
          <p:nvPr>
            <p:custDataLst>
              <p:tags r:id="rId1"/>
            </p:custDataLst>
          </p:nvPr>
        </p:nvSpPr>
        <p:spPr>
          <a:xfrm rot="10800000">
            <a:off x="0" y="6762115"/>
            <a:ext cx="12192635" cy="95885"/>
          </a:xfrm>
          <a:prstGeom prst="rect">
            <a:avLst/>
          </a:prstGeom>
          <a:gradFill>
            <a:gsLst>
              <a:gs pos="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7325" y="2815590"/>
            <a:ext cx="3843655" cy="36925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1975" y="1271270"/>
            <a:ext cx="3629025" cy="83566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8175" y="2190115"/>
            <a:ext cx="3590925" cy="29718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5020" y="3844290"/>
            <a:ext cx="4796155" cy="94424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1545" y="5054600"/>
            <a:ext cx="4151630" cy="45339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52870" y="1016000"/>
            <a:ext cx="4011930" cy="15913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85800" y="914400"/>
            <a:ext cx="661225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b="1"/>
              <a:t>Further Work</a:t>
            </a:r>
            <a:endParaRPr lang="en-US" altLang="zh-CN" sz="2000" b="1"/>
          </a:p>
        </p:txBody>
      </p:sp>
      <p:sp>
        <p:nvSpPr>
          <p:cNvPr id="8" name="矩形 7"/>
          <p:cNvSpPr/>
          <p:nvPr/>
        </p:nvSpPr>
        <p:spPr>
          <a:xfrm>
            <a:off x="685483" y="144145"/>
            <a:ext cx="191706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Method</a:t>
            </a:r>
            <a:endParaRPr lang="en-US" altLang="zh-CN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35" y="722630"/>
            <a:ext cx="12192635" cy="95885"/>
          </a:xfrm>
          <a:prstGeom prst="rect">
            <a:avLst/>
          </a:prstGeom>
          <a:gradFill>
            <a:gsLst>
              <a:gs pos="100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矩形 19"/>
          <p:cNvSpPr/>
          <p:nvPr>
            <p:custDataLst>
              <p:tags r:id="rId1"/>
            </p:custDataLst>
          </p:nvPr>
        </p:nvSpPr>
        <p:spPr>
          <a:xfrm rot="10800000">
            <a:off x="0" y="6762115"/>
            <a:ext cx="12192635" cy="95885"/>
          </a:xfrm>
          <a:prstGeom prst="rect">
            <a:avLst/>
          </a:prstGeom>
          <a:gradFill>
            <a:gsLst>
              <a:gs pos="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1332230" y="1721485"/>
            <a:ext cx="609600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ym typeface="+mn-ea"/>
              </a:rPr>
              <a:t>now</a:t>
            </a:r>
            <a:r>
              <a:rPr lang="zh-CN" altLang="en-US">
                <a:sym typeface="+mn-ea"/>
              </a:rPr>
              <a:t>：</a:t>
            </a:r>
            <a:r>
              <a:rPr lang="en-US" altLang="zh-CN">
                <a:sym typeface="+mn-ea"/>
              </a:rPr>
              <a:t>the fixed LLM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ym typeface="+mn-ea"/>
              </a:rPr>
              <a:t>future</a:t>
            </a:r>
            <a:r>
              <a:rPr lang="zh-CN" altLang="en-US">
                <a:sym typeface="+mn-ea"/>
              </a:rPr>
              <a:t>：Parameter-Efficient Fine-Tuning</a:t>
            </a:r>
            <a:endParaRPr lang="zh-CN" altLang="en-US"/>
          </a:p>
          <a:p>
            <a:endParaRPr lang="zh-CN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ym typeface="+mn-ea"/>
              </a:rPr>
              <a:t>now</a:t>
            </a:r>
            <a:r>
              <a:rPr lang="zh-CN" altLang="en-US">
                <a:sym typeface="+mn-ea"/>
              </a:rPr>
              <a:t>：</a:t>
            </a:r>
            <a:r>
              <a:rPr lang="en-US" altLang="zh-CN">
                <a:sym typeface="+mn-ea"/>
              </a:rPr>
              <a:t>task-agnostic</a:t>
            </a:r>
            <a:endParaRPr lang="en-US" altLang="zh-CN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ym typeface="+mn-ea"/>
              </a:rPr>
              <a:t>future</a:t>
            </a:r>
            <a:r>
              <a:rPr lang="zh-CN" altLang="en-US">
                <a:sym typeface="+mn-ea"/>
              </a:rPr>
              <a:t>：</a:t>
            </a:r>
            <a:r>
              <a:rPr lang="en-US" altLang="zh-CN">
                <a:sym typeface="+mn-ea"/>
              </a:rPr>
              <a:t>task-specific</a:t>
            </a:r>
            <a:r>
              <a:rPr lang="zh-CN" altLang="en-US">
                <a:sym typeface="+mn-ea"/>
              </a:rPr>
              <a:t>，</a:t>
            </a:r>
            <a:r>
              <a:rPr lang="en-US" altLang="zh-CN">
                <a:sym typeface="+mn-ea"/>
              </a:rPr>
              <a:t>e.g., MABEL (individual position)</a:t>
            </a:r>
            <a:endParaRPr lang="en-US" altLang="zh-CN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ym typeface="+mn-ea"/>
              </a:rPr>
              <a:t>now</a:t>
            </a:r>
            <a:r>
              <a:rPr lang="zh-CN" altLang="en-US">
                <a:sym typeface="+mn-ea"/>
              </a:rPr>
              <a:t>：</a:t>
            </a:r>
            <a:r>
              <a:rPr lang="en-US" altLang="zh-CN">
                <a:sym typeface="+mn-ea"/>
              </a:rPr>
              <a:t>metric classification</a:t>
            </a:r>
            <a:endParaRPr lang="en-US" altLang="zh-CN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ym typeface="+mn-ea"/>
              </a:rPr>
              <a:t>future</a:t>
            </a:r>
            <a:r>
              <a:rPr lang="zh-CN" altLang="en-US">
                <a:sym typeface="+mn-ea"/>
              </a:rPr>
              <a:t>：</a:t>
            </a:r>
            <a:r>
              <a:rPr lang="en-US">
                <a:sym typeface="+mn-ea"/>
              </a:rPr>
              <a:t>multi-view</a:t>
            </a:r>
            <a:endParaRPr lang="en-US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ym typeface="+mn-ea"/>
              </a:rPr>
              <a:t>now</a:t>
            </a:r>
            <a:r>
              <a:rPr lang="zh-CN" altLang="en-US">
                <a:sym typeface="+mn-ea"/>
              </a:rPr>
              <a:t>：</a:t>
            </a:r>
            <a:r>
              <a:rPr lang="en-US" altLang="zh-CN">
                <a:sym typeface="+mn-ea"/>
              </a:rPr>
              <a:t>fine-grained information from LLMs</a:t>
            </a:r>
            <a:endParaRPr lang="en-US" altLang="zh-CN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ym typeface="+mn-ea"/>
              </a:rPr>
              <a:t>future</a:t>
            </a:r>
            <a:r>
              <a:rPr lang="zh-CN" altLang="en-US">
                <a:sym typeface="+mn-ea"/>
              </a:rPr>
              <a:t>：external</a:t>
            </a:r>
            <a:r>
              <a:rPr lang="en-US" altLang="zh-CN">
                <a:sym typeface="+mn-ea"/>
              </a:rPr>
              <a:t> knowledge (augmented LLM</a:t>
            </a:r>
            <a:r>
              <a:rPr lang="zh-CN" altLang="en-US">
                <a:sym typeface="+mn-ea"/>
              </a:rPr>
              <a:t>？</a:t>
            </a:r>
            <a:r>
              <a:rPr lang="en-US" altLang="zh-CN">
                <a:sym typeface="+mn-ea"/>
              </a:rPr>
              <a:t> augmented task</a:t>
            </a:r>
            <a:r>
              <a:rPr lang="zh-CN" altLang="en-US">
                <a:sym typeface="+mn-ea"/>
              </a:rPr>
              <a:t>？</a:t>
            </a:r>
            <a:r>
              <a:rPr lang="en-US" altLang="zh-CN">
                <a:sym typeface="+mn-ea"/>
              </a:rPr>
              <a:t>)</a:t>
            </a:r>
            <a:endParaRPr lang="en-US" altLang="zh-CN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文本框 31"/>
          <p:cNvSpPr txBox="1"/>
          <p:nvPr/>
        </p:nvSpPr>
        <p:spPr>
          <a:xfrm>
            <a:off x="457200" y="914400"/>
            <a:ext cx="11565890" cy="8204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 algn="l">
              <a:buClrTx/>
              <a:buSzTx/>
              <a:buFont typeface="Wingdings" panose="05000000000000000000" charset="0"/>
              <a:buChar char="n"/>
            </a:pP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Performance</a:t>
            </a:r>
            <a:endParaRPr lang="en-US" altLang="zh-CN" sz="2400" b="1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marL="800100" lvl="1" indent="-342900" algn="l">
              <a:lnSpc>
                <a:spcPct val="130000"/>
              </a:lnSpc>
              <a:buFont typeface="Wingdings" panose="05000000000000000000" charset="0"/>
              <a:buChar char="Ø"/>
            </a:pPr>
            <a:endParaRPr lang="en-US" altLang="zh-CN" sz="1800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21958" y="144145"/>
            <a:ext cx="305371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>
              <a:buClrTx/>
              <a:buSzTx/>
              <a:buFontTx/>
            </a:pPr>
            <a:r>
              <a:rPr lang="en-US" altLang="zh-CN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Experiments</a:t>
            </a:r>
            <a:endParaRPr lang="en-US" altLang="zh-CN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35" y="722630"/>
            <a:ext cx="12192635" cy="95885"/>
          </a:xfrm>
          <a:prstGeom prst="rect">
            <a:avLst/>
          </a:prstGeom>
          <a:gradFill>
            <a:gsLst>
              <a:gs pos="100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矩形 19"/>
          <p:cNvSpPr/>
          <p:nvPr>
            <p:custDataLst>
              <p:tags r:id="rId1"/>
            </p:custDataLst>
          </p:nvPr>
        </p:nvSpPr>
        <p:spPr>
          <a:xfrm rot="10800000">
            <a:off x="0" y="6762115"/>
            <a:ext cx="12192635" cy="95885"/>
          </a:xfrm>
          <a:prstGeom prst="rect">
            <a:avLst/>
          </a:prstGeom>
          <a:gradFill>
            <a:gsLst>
              <a:gs pos="0">
                <a:schemeClr val="accent1"/>
              </a:gs>
              <a:gs pos="24000">
                <a:schemeClr val="accent1"/>
              </a:gs>
              <a:gs pos="50000">
                <a:srgbClr val="EED4FD"/>
              </a:gs>
              <a:gs pos="78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632460" y="1755140"/>
            <a:ext cx="6096000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buFont typeface="Arial" panose="020B0604020202020204" pitchFamily="34" charset="0"/>
              <a:buNone/>
            </a:pPr>
            <a:r>
              <a:rPr lang="en-US" altLang="zh-CN"/>
              <a:t>Datasets</a:t>
            </a:r>
            <a:endParaRPr lang="zh-CN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sentiment analysis dataset like IMDB,</a:t>
            </a:r>
            <a:endParaRPr lang="zh-CN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natural language</a:t>
            </a:r>
            <a:r>
              <a:rPr lang="en-US" altLang="zh-CN"/>
              <a:t> </a:t>
            </a:r>
            <a:r>
              <a:rPr lang="zh-CN" altLang="en-US"/>
              <a:t>inference dataset like PERS</a:t>
            </a:r>
            <a:endParaRPr lang="zh-CN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reading comprehension instances with boolean answers like BoolQ</a:t>
            </a:r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0330" y="1244600"/>
            <a:ext cx="4772025" cy="4772025"/>
          </a:xfrm>
          <a:prstGeom prst="rect">
            <a:avLst/>
          </a:prstGeom>
        </p:spPr>
      </p:pic>
      <p:sp>
        <p:nvSpPr>
          <p:cNvPr id="24" name="文本框 23"/>
          <p:cNvSpPr txBox="1"/>
          <p:nvPr/>
        </p:nvSpPr>
        <p:spPr>
          <a:xfrm>
            <a:off x="571500" y="3780155"/>
            <a:ext cx="60960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buFont typeface="Arial" panose="020B0604020202020204" pitchFamily="34" charset="0"/>
              <a:buNone/>
            </a:pPr>
            <a:r>
              <a:rPr lang="en-US" altLang="zh-CN"/>
              <a:t>Baselines</a:t>
            </a:r>
            <a:endParaRPr lang="zh-CN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vanilla BERT</a:t>
            </a:r>
            <a:endParaRPr lang="zh-CN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RoBERTa</a:t>
            </a:r>
            <a:endParaRPr lang="zh-CN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CLINE 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7.xml><?xml version="1.0" encoding="utf-8"?>
<p:tagLst xmlns:p="http://schemas.openxmlformats.org/presentationml/2006/main">
  <p:tag name="KSO_WPP_MARK_KEY" val="3fcebf10-9dff-4b8e-8f73-db1e9ddb7e28"/>
  <p:tag name="COMMONDATA" val="eyJjb3VudCI6NSwiaGRpZCI6IjUzZTc2OTNmOGY2YzhjNTljYmZhZDUyZTdkNmU4MzMzIiwidXNlckNvdW50Ijo1fQ=="/>
  <p:tag name="commondata" val="eyJjb3VudCI6NiwiaGRpZCI6IjUzZTc2OTNmOGY2YzhjNTljYmZhZDUyZTdkNmU4MzMzIiwidXNlckNvdW50Ijo2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2924</Words>
  <Application>WPS 演示</Application>
  <PresentationFormat>宽屏</PresentationFormat>
  <Paragraphs>112</Paragraphs>
  <Slides>11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宋体</vt:lpstr>
      <vt:lpstr>Wingdings</vt:lpstr>
      <vt:lpstr>微软雅黑</vt:lpstr>
      <vt:lpstr>Wingdings</vt:lpstr>
      <vt:lpstr>Times New Roman</vt:lpstr>
      <vt:lpstr>Times New Roman Regular</vt:lpstr>
      <vt:lpstr>Arial Unicode MS</vt:lpstr>
      <vt:lpstr>Calibri</vt:lpstr>
      <vt:lpstr>Ubuntu</vt:lpstr>
      <vt:lpstr>Yu Gothic UI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刘杰（人工）</cp:lastModifiedBy>
  <cp:revision>320</cp:revision>
  <dcterms:created xsi:type="dcterms:W3CDTF">2023-12-08T02:04:00Z</dcterms:created>
  <dcterms:modified xsi:type="dcterms:W3CDTF">2024-04-08T13:19:39Z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2052-11.8.2.12055</vt:lpwstr>
  </property>
  <property fmtid="{D5CDD505-2E9C-101B-9397-08002B2CF9AE}" pid="3" name="KSOTemplateUUID">
    <vt:lpwstr>v1.0_mb_+Wl5afYee34SOeaWIvNX9Q==</vt:lpwstr>
  </property>
  <property fmtid="{D5CDD505-2E9C-101B-9397-08002B2CF9AE}" pid="4" name="ICV">
    <vt:lpwstr>A29BCE94767142670F1A4E652A22B06F</vt:lpwstr>
  </property>
</Properties>
</file>