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58" r:id="rId4"/>
    <p:sldId id="260" r:id="rId5"/>
    <p:sldId id="261" r:id="rId6"/>
    <p:sldId id="262" r:id="rId7"/>
    <p:sldId id="269" r:id="rId8"/>
    <p:sldId id="270" r:id="rId9"/>
    <p:sldId id="268" r:id="rId10"/>
    <p:sldId id="272" r:id="rId11"/>
    <p:sldId id="271" r:id="rId12"/>
    <p:sldId id="273" r:id="rId13"/>
    <p:sldId id="274" r:id="rId14"/>
    <p:sldId id="275" r:id="rId15"/>
    <p:sldId id="276" r:id="rId16"/>
    <p:sldId id="279" r:id="rId17"/>
    <p:sldId id="280" r:id="rId18"/>
    <p:sldId id="281" r:id="rId19"/>
    <p:sldId id="282" r:id="rId20"/>
    <p:sldId id="264" r:id="rId21"/>
    <p:sldId id="283" r:id="rId22"/>
    <p:sldId id="267" r:id="rId23"/>
    <p:sldId id="265" r:id="rId24"/>
    <p:sldId id="266" r:id="rId25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FF5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09" autoAdjust="0"/>
  </p:normalViewPr>
  <p:slideViewPr>
    <p:cSldViewPr showGuides="1">
      <p:cViewPr>
        <p:scale>
          <a:sx n="125" d="100"/>
          <a:sy n="125" d="100"/>
        </p:scale>
        <p:origin x="-480" y="-162"/>
      </p:cViewPr>
      <p:guideLst>
        <p:guide orient="horz" pos="316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9" d="100"/>
          <a:sy n="89" d="100"/>
        </p:scale>
        <p:origin x="-376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7A3C1-B40A-40A5-88AC-8027FA0136C6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3B21A-C5FF-482C-9133-95882E87D14A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B4CA-6EAD-4D67-819E-9007232A4451}" type="datetime1">
              <a:rPr lang="en-CA" smtClean="0"/>
              <a:t>11/12/2015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08304" y="5410729"/>
            <a:ext cx="2133600" cy="304271"/>
          </a:xfrm>
        </p:spPr>
        <p:txBody>
          <a:bodyPr/>
          <a:lstStyle/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C217-3146-4833-92AC-39AD1D465AF8}" type="datetime1">
              <a:rPr lang="en-CA" smtClean="0"/>
              <a:t>11/12/2015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7D7C-ED67-46B8-9A9F-F3B514A9712E}" type="datetime1">
              <a:rPr lang="en-CA" smtClean="0"/>
              <a:t>11/12/2015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88" y="0"/>
            <a:ext cx="8208912" cy="55324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13284"/>
            <a:ext cx="8928992" cy="446449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271FD-A95C-45FB-B091-E840A0A5AFAF}" type="datetime1">
              <a:rPr lang="en-CA" smtClean="0"/>
              <a:t>11/12/2015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0C24-ADE8-42D2-987D-9CAF24B0FA8B}" type="datetime1">
              <a:rPr lang="en-CA" smtClean="0"/>
              <a:t>11/12/2015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B8ED-29D3-4381-904C-71B41973135F}" type="datetime1">
              <a:rPr lang="en-CA" smtClean="0"/>
              <a:t>11/12/2015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70CE-2DC4-4E96-B2BA-C542EF47882B}" type="datetime1">
              <a:rPr lang="en-CA" smtClean="0"/>
              <a:t>11/12/2015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AB0A-1825-42E0-AE05-61A5F3419995}" type="datetime1">
              <a:rPr lang="en-CA" smtClean="0"/>
              <a:t>11/12/2015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126A-5506-4011-BFCE-A17DB5289DEC}" type="datetime1">
              <a:rPr lang="en-CA" smtClean="0"/>
              <a:t>11/12/2015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9708-7D2B-4A8D-A8F0-A206136B6F20}" type="datetime1">
              <a:rPr lang="en-CA" smtClean="0"/>
              <a:t>11/12/2015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D4EC-A6F0-4146-A51C-32FA608E7B34}" type="datetime1">
              <a:rPr lang="en-CA" smtClean="0"/>
              <a:t>11/12/2015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62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1333501"/>
            <a:ext cx="8579296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D85B5-9FDB-43C3-BEAA-0CB2E7E3C4A9}" type="datetime1">
              <a:rPr lang="en-CA" smtClean="0"/>
              <a:t>11/12/2015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2280" y="541072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2F896-48AF-43E0-A9D8-027398FEBA77}" type="slidenum">
              <a:rPr lang="en-CA" smtClean="0"/>
              <a:t>‹#›</a:t>
            </a:fld>
            <a:endParaRPr lang="en-CA"/>
          </a:p>
        </p:txBody>
      </p:sp>
      <p:pic>
        <p:nvPicPr>
          <p:cNvPr id="1028" name="Picture 4" descr="ubc-logo.png (300×474)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623603" cy="98529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CA" dirty="0" smtClean="0"/>
              <a:t>Retrieving Information </a:t>
            </a:r>
            <a:br>
              <a:rPr lang="en-CA" dirty="0" smtClean="0"/>
            </a:br>
            <a:r>
              <a:rPr lang="en-CA" dirty="0" smtClean="0"/>
              <a:t>Lost by Image </a:t>
            </a:r>
            <a:r>
              <a:rPr lang="en-CA" dirty="0" err="1" smtClean="0"/>
              <a:t>denoising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7016824" cy="1460500"/>
          </a:xfrm>
        </p:spPr>
        <p:txBody>
          <a:bodyPr>
            <a:normAutofit/>
          </a:bodyPr>
          <a:lstStyle/>
          <a:p>
            <a:pPr algn="r"/>
            <a:r>
              <a:rPr lang="en-CA" sz="2400" dirty="0" err="1" smtClean="0"/>
              <a:t>Mushfiqur</a:t>
            </a:r>
            <a:r>
              <a:rPr lang="en-CA" sz="2400" dirty="0" smtClean="0"/>
              <a:t> </a:t>
            </a:r>
            <a:r>
              <a:rPr lang="en-CA" sz="2400" dirty="0" err="1" smtClean="0"/>
              <a:t>Rouf</a:t>
            </a:r>
            <a:r>
              <a:rPr lang="en-CA" sz="2400" dirty="0" smtClean="0"/>
              <a:t>     </a:t>
            </a:r>
            <a:r>
              <a:rPr lang="en-CA" sz="2400" dirty="0" err="1" smtClean="0"/>
              <a:t>Rabab</a:t>
            </a:r>
            <a:r>
              <a:rPr lang="en-CA" sz="2400" dirty="0" smtClean="0"/>
              <a:t> K Ward</a:t>
            </a:r>
          </a:p>
          <a:p>
            <a:pPr algn="r"/>
            <a:r>
              <a:rPr lang="en-CA" sz="1800" dirty="0" smtClean="0"/>
              <a:t>University of British Columbia</a:t>
            </a:r>
          </a:p>
          <a:p>
            <a:pPr algn="r"/>
            <a:r>
              <a:rPr lang="en-CA" sz="1800" dirty="0" smtClean="0"/>
              <a:t>Vancouver BC Canada</a:t>
            </a:r>
            <a:endParaRPr lang="en-C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1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Arrow Connector 34"/>
          <p:cNvCxnSpPr/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grpSp>
        <p:nvGrpSpPr>
          <p:cNvPr id="3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31" name="Straight Arrow Connector 30"/>
          <p:cNvCxnSpPr>
            <a:stCxn id="20" idx="6"/>
          </p:cNvCxnSpPr>
          <p:nvPr/>
        </p:nvCxnSpPr>
        <p:spPr>
          <a:xfrm flipV="1">
            <a:off x="293906" y="3793604"/>
            <a:ext cx="2765926" cy="168975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009628"/>
            <a:ext cx="360040" cy="4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>
          <a:xfrm flipV="1">
            <a:off x="3059832" y="121196"/>
            <a:ext cx="1944216" cy="367240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" descr="C:\Users\Nasa\Desktop\work\noise_mining\paper\img\example\1g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72201" y="1057301"/>
            <a:ext cx="2520278" cy="252027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3635896" y="3937620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bg1"/>
                </a:solidFill>
              </a:rPr>
              <a:t>Denoised</a:t>
            </a:r>
            <a:r>
              <a:rPr lang="en-CA" sz="2400" dirty="0" smtClean="0">
                <a:solidFill>
                  <a:schemeClr val="bg1"/>
                </a:solidFill>
              </a:rPr>
              <a:t> value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67944" y="206541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Noise estimate</a:t>
            </a:r>
            <a:endParaRPr lang="en-CA" sz="2400" i="1" dirty="0">
              <a:solidFill>
                <a:schemeClr val="bg1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7220"/>
            <a:ext cx="288032" cy="31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Straight Arrow Connector 37"/>
          <p:cNvCxnSpPr/>
          <p:nvPr/>
        </p:nvCxnSpPr>
        <p:spPr>
          <a:xfrm flipV="1">
            <a:off x="293906" y="121196"/>
            <a:ext cx="4710142" cy="536215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7220"/>
            <a:ext cx="288032" cy="31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2987824" y="697260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Noisy observation</a:t>
            </a:r>
            <a:endParaRPr lang="en-CA" sz="2400" i="1" dirty="0">
              <a:solidFill>
                <a:schemeClr val="bg1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2065412"/>
            <a:ext cx="322138" cy="37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6300192" y="3145532"/>
            <a:ext cx="2652269" cy="461665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Noise estimate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10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372200" y="1057300"/>
            <a:ext cx="2520280" cy="25202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dirty="0" smtClean="0"/>
              <a:t>?</a:t>
            </a:r>
            <a:endParaRPr lang="en-CA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61556"/>
            <a:ext cx="3526260" cy="75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3347864" y="3937620"/>
            <a:ext cx="2652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Difference</a:t>
            </a:r>
          </a:p>
          <a:p>
            <a:pPr algn="r"/>
            <a:r>
              <a:rPr lang="en-CA" sz="2400" i="1" dirty="0" smtClean="0">
                <a:solidFill>
                  <a:schemeClr val="bg1"/>
                </a:solidFill>
              </a:rPr>
              <a:t>Unknown</a:t>
            </a:r>
            <a:endParaRPr lang="en-CA" sz="2400" i="1" dirty="0">
              <a:solidFill>
                <a:schemeClr val="bg1"/>
              </a:solidFill>
            </a:endParaRPr>
          </a:p>
        </p:txBody>
      </p:sp>
      <p:grpSp>
        <p:nvGrpSpPr>
          <p:cNvPr id="3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3" name="Straight Arrow Connector 22"/>
          <p:cNvCxnSpPr>
            <a:stCxn id="20" idx="6"/>
          </p:cNvCxnSpPr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>
            <a:stCxn id="20" idx="6"/>
          </p:cNvCxnSpPr>
          <p:nvPr/>
        </p:nvCxnSpPr>
        <p:spPr>
          <a:xfrm flipV="1">
            <a:off x="293906" y="3793604"/>
            <a:ext cx="2765926" cy="168975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009628"/>
            <a:ext cx="360040" cy="4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577580"/>
            <a:ext cx="444822" cy="34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 flipV="1">
            <a:off x="3059832" y="3217540"/>
            <a:ext cx="2520280" cy="57606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11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89348"/>
            <a:ext cx="388243" cy="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3" name="Straight Arrow Connector 22"/>
          <p:cNvCxnSpPr>
            <a:stCxn id="20" idx="6"/>
          </p:cNvCxnSpPr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Straight Arrow Connector 27"/>
          <p:cNvCxnSpPr>
            <a:stCxn id="20" idx="6"/>
          </p:cNvCxnSpPr>
          <p:nvPr/>
        </p:nvCxnSpPr>
        <p:spPr>
          <a:xfrm flipV="1">
            <a:off x="293906" y="121196"/>
            <a:ext cx="4710142" cy="536215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0" idx="6"/>
          </p:cNvCxnSpPr>
          <p:nvPr/>
        </p:nvCxnSpPr>
        <p:spPr>
          <a:xfrm flipV="1">
            <a:off x="293906" y="3793604"/>
            <a:ext cx="2765926" cy="168975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009628"/>
            <a:ext cx="360040" cy="4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>
          <a:xfrm flipV="1">
            <a:off x="3059832" y="121196"/>
            <a:ext cx="1944216" cy="367240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577580"/>
            <a:ext cx="444822" cy="34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 flipV="1">
            <a:off x="3059832" y="3217540"/>
            <a:ext cx="2520280" cy="57606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2065412"/>
            <a:ext cx="322138" cy="37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907704" y="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Noisy observation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55776" y="4657700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bg1"/>
                </a:solidFill>
              </a:rPr>
              <a:t>Denoised</a:t>
            </a:r>
            <a:r>
              <a:rPr lang="en-CA" sz="2400" dirty="0" smtClean="0">
                <a:solidFill>
                  <a:schemeClr val="bg1"/>
                </a:solidFill>
              </a:rPr>
              <a:t> value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28184" y="2497460"/>
            <a:ext cx="222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Latent</a:t>
            </a:r>
          </a:p>
          <a:p>
            <a:r>
              <a:rPr lang="en-CA" sz="2400" i="1" dirty="0" smtClean="0">
                <a:solidFill>
                  <a:schemeClr val="bg1"/>
                </a:solidFill>
              </a:rPr>
              <a:t>Unknown</a:t>
            </a:r>
            <a:endParaRPr lang="en-CA" sz="2400" i="1" dirty="0">
              <a:solidFill>
                <a:schemeClr val="bg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699792" y="121196"/>
            <a:ext cx="2304256" cy="4536504"/>
            <a:chOff x="2699792" y="121196"/>
            <a:chExt cx="2304256" cy="4536504"/>
          </a:xfrm>
        </p:grpSpPr>
        <p:sp>
          <p:nvSpPr>
            <p:cNvPr id="33" name="Rectangle 32"/>
            <p:cNvSpPr/>
            <p:nvPr/>
          </p:nvSpPr>
          <p:spPr>
            <a:xfrm>
              <a:off x="2699792" y="3793604"/>
              <a:ext cx="864096" cy="864096"/>
            </a:xfrm>
            <a:prstGeom prst="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39952" y="121196"/>
              <a:ext cx="864096" cy="864096"/>
            </a:xfrm>
            <a:prstGeom prst="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347864" y="1849388"/>
              <a:ext cx="864096" cy="864096"/>
            </a:xfrm>
            <a:prstGeom prst="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779912" y="2641476"/>
            <a:ext cx="2448272" cy="1512168"/>
            <a:chOff x="3779912" y="2641476"/>
            <a:chExt cx="2448272" cy="1512168"/>
          </a:xfrm>
        </p:grpSpPr>
        <p:sp>
          <p:nvSpPr>
            <p:cNvPr id="37" name="Rectangle 36"/>
            <p:cNvSpPr/>
            <p:nvPr/>
          </p:nvSpPr>
          <p:spPr>
            <a:xfrm>
              <a:off x="5364088" y="2641476"/>
              <a:ext cx="864096" cy="86409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79912" y="3289548"/>
              <a:ext cx="864096" cy="86409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flipH="1" flipV="1">
            <a:off x="5004048" y="121196"/>
            <a:ext cx="576064" cy="309634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337220"/>
            <a:ext cx="288032" cy="31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12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937620"/>
            <a:ext cx="360040" cy="4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grpSp>
        <p:nvGrpSpPr>
          <p:cNvPr id="3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3" name="Straight Arrow Connector 22"/>
          <p:cNvCxnSpPr>
            <a:stCxn id="20" idx="6"/>
          </p:cNvCxnSpPr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>
            <a:stCxn id="20" idx="6"/>
          </p:cNvCxnSpPr>
          <p:nvPr/>
        </p:nvCxnSpPr>
        <p:spPr>
          <a:xfrm flipV="1">
            <a:off x="293906" y="4297660"/>
            <a:ext cx="2765926" cy="1185694"/>
          </a:xfrm>
          <a:prstGeom prst="straightConnector1">
            <a:avLst/>
          </a:prstGeom>
          <a:ln w="38100">
            <a:solidFill>
              <a:srgbClr val="37FF5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059832" y="3217540"/>
            <a:ext cx="2520280" cy="108012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83768" y="455642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bg1"/>
                </a:solidFill>
              </a:rPr>
              <a:t>Denoised</a:t>
            </a:r>
            <a:r>
              <a:rPr lang="en-CA" sz="2400" dirty="0" smtClean="0">
                <a:solidFill>
                  <a:schemeClr val="bg1"/>
                </a:solidFill>
              </a:rPr>
              <a:t> value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28184" y="2497460"/>
            <a:ext cx="222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Latent</a:t>
            </a:r>
          </a:p>
          <a:p>
            <a:r>
              <a:rPr lang="en-CA" sz="2400" i="1" dirty="0" smtClean="0">
                <a:solidFill>
                  <a:schemeClr val="bg1"/>
                </a:solidFill>
              </a:rPr>
              <a:t>Unknown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07096" y="1345332"/>
            <a:ext cx="3564904" cy="1200329"/>
          </a:xfrm>
          <a:prstGeom prst="rect">
            <a:avLst/>
          </a:prstGeom>
          <a:noFill/>
          <a:ln>
            <a:solidFill>
              <a:srgbClr val="37FF5D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rgbClr val="37FF5D"/>
                </a:solidFill>
              </a:rPr>
              <a:t>Denoisers</a:t>
            </a:r>
            <a:r>
              <a:rPr lang="en-CA" sz="2400" dirty="0" smtClean="0">
                <a:solidFill>
                  <a:srgbClr val="37FF5D"/>
                </a:solidFill>
              </a:rPr>
              <a:t> can restore chrominance values better than the luminance values</a:t>
            </a:r>
            <a:endParaRPr lang="en-CA" sz="2400" i="1" dirty="0">
              <a:solidFill>
                <a:srgbClr val="37FF5D"/>
              </a:solidFill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9589" y="3793604"/>
            <a:ext cx="444822" cy="34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" name="Straight Arrow Connector 49"/>
          <p:cNvCxnSpPr/>
          <p:nvPr/>
        </p:nvCxnSpPr>
        <p:spPr>
          <a:xfrm flipV="1">
            <a:off x="293906" y="3793604"/>
            <a:ext cx="2765926" cy="168975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13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937620"/>
            <a:ext cx="360040" cy="4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grpSp>
        <p:nvGrpSpPr>
          <p:cNvPr id="3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3" name="Straight Arrow Connector 22"/>
          <p:cNvCxnSpPr>
            <a:stCxn id="20" idx="6"/>
          </p:cNvCxnSpPr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>
            <a:stCxn id="20" idx="6"/>
          </p:cNvCxnSpPr>
          <p:nvPr/>
        </p:nvCxnSpPr>
        <p:spPr>
          <a:xfrm flipV="1">
            <a:off x="293906" y="4297660"/>
            <a:ext cx="2765926" cy="118569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059832" y="3217540"/>
            <a:ext cx="2520280" cy="108012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83768" y="455642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bg1"/>
                </a:solidFill>
              </a:rPr>
              <a:t>Denoised</a:t>
            </a:r>
            <a:r>
              <a:rPr lang="en-CA" sz="2400" dirty="0" smtClean="0">
                <a:solidFill>
                  <a:schemeClr val="bg1"/>
                </a:solidFill>
              </a:rPr>
              <a:t> value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28184" y="2497460"/>
            <a:ext cx="222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Latent</a:t>
            </a:r>
          </a:p>
          <a:p>
            <a:r>
              <a:rPr lang="en-CA" sz="2400" i="1" dirty="0" smtClean="0">
                <a:solidFill>
                  <a:schemeClr val="bg1"/>
                </a:solidFill>
              </a:rPr>
              <a:t>Unknown</a:t>
            </a:r>
            <a:endParaRPr lang="en-CA" sz="2400" i="1" dirty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9589" y="3793604"/>
            <a:ext cx="444822" cy="34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3347864" y="1849388"/>
            <a:ext cx="864096" cy="864096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>
          <a:xfrm>
            <a:off x="4139952" y="3505572"/>
            <a:ext cx="864096" cy="8640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293906" y="121196"/>
            <a:ext cx="4710142" cy="536215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059832" y="121196"/>
            <a:ext cx="1944216" cy="417646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065412"/>
            <a:ext cx="322138" cy="37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1907704" y="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Noisy observation</a:t>
            </a:r>
            <a:endParaRPr lang="en-CA" sz="2400" i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5004048" y="121196"/>
            <a:ext cx="576064" cy="309634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37220"/>
            <a:ext cx="288032" cy="31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14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 descr="C:\Users\Nasa\Desktop\work\noise_mining\paper\img\example\1g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372201" y="1057301"/>
            <a:ext cx="2520278" cy="2520278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>
          <a:xfrm>
            <a:off x="6156176" y="3073524"/>
            <a:ext cx="1224136" cy="9361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360" y="3147824"/>
            <a:ext cx="746204" cy="68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7620"/>
            <a:ext cx="360040" cy="4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grpSp>
        <p:nvGrpSpPr>
          <p:cNvPr id="3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3" name="Straight Arrow Connector 22"/>
          <p:cNvCxnSpPr>
            <a:stCxn id="20" idx="6"/>
          </p:cNvCxnSpPr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>
            <a:stCxn id="20" idx="6"/>
          </p:cNvCxnSpPr>
          <p:nvPr/>
        </p:nvCxnSpPr>
        <p:spPr>
          <a:xfrm flipV="1">
            <a:off x="293906" y="4297660"/>
            <a:ext cx="2765926" cy="118569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059832" y="3217540"/>
            <a:ext cx="2520280" cy="108012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83768" y="455642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bg1"/>
                </a:solidFill>
              </a:rPr>
              <a:t>Denoised</a:t>
            </a:r>
            <a:r>
              <a:rPr lang="en-CA" sz="2400" dirty="0" smtClean="0">
                <a:solidFill>
                  <a:schemeClr val="bg1"/>
                </a:solidFill>
              </a:rPr>
              <a:t> value</a:t>
            </a:r>
            <a:endParaRPr lang="en-CA" sz="2400" i="1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004048" y="121196"/>
            <a:ext cx="1213872" cy="2835364"/>
          </a:xfrm>
          <a:prstGeom prst="straightConnector1">
            <a:avLst/>
          </a:prstGeom>
          <a:ln w="25400">
            <a:solidFill>
              <a:srgbClr val="FFFF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 rot="20247728">
            <a:off x="5878448" y="2725690"/>
            <a:ext cx="288032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TextBox 39"/>
          <p:cNvSpPr txBox="1"/>
          <p:nvPr/>
        </p:nvSpPr>
        <p:spPr>
          <a:xfrm>
            <a:off x="6012160" y="379360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rgbClr val="FFFF00"/>
                </a:solidFill>
              </a:rPr>
              <a:t>Potential intrinsic data</a:t>
            </a:r>
            <a:endParaRPr lang="en-CA" sz="2400" i="1" dirty="0">
              <a:solidFill>
                <a:srgbClr val="FFFF00"/>
              </a:solidFill>
            </a:endParaRP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0448" y="3219832"/>
            <a:ext cx="319404" cy="36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flipV="1">
            <a:off x="3059906" y="2926080"/>
            <a:ext cx="3173254" cy="136969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93906" y="121196"/>
            <a:ext cx="4710142" cy="536215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059832" y="121196"/>
            <a:ext cx="1944216" cy="417646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065412"/>
            <a:ext cx="322138" cy="37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1907704" y="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Noisy observation</a:t>
            </a:r>
            <a:endParaRPr lang="en-CA" sz="2400" i="1" dirty="0">
              <a:solidFill>
                <a:schemeClr val="bg1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5004048" y="121196"/>
            <a:ext cx="576064" cy="309634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337220"/>
            <a:ext cx="288032" cy="31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15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932040" y="3784580"/>
            <a:ext cx="3487756" cy="1233508"/>
            <a:chOff x="4499992" y="3577580"/>
            <a:chExt cx="3487756" cy="1233508"/>
          </a:xfrm>
        </p:grpSpPr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04248" y="3937620"/>
              <a:ext cx="746204" cy="684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68344" y="4081636"/>
              <a:ext cx="31940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9992" y="3577580"/>
              <a:ext cx="2109813" cy="1233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937620"/>
            <a:ext cx="360040" cy="4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grpSp>
        <p:nvGrpSpPr>
          <p:cNvPr id="3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3" name="Straight Arrow Connector 22"/>
          <p:cNvCxnSpPr>
            <a:stCxn id="20" idx="6"/>
          </p:cNvCxnSpPr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>
            <a:stCxn id="20" idx="6"/>
          </p:cNvCxnSpPr>
          <p:nvPr/>
        </p:nvCxnSpPr>
        <p:spPr>
          <a:xfrm flipV="1">
            <a:off x="293906" y="4297660"/>
            <a:ext cx="2765926" cy="118569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059832" y="3217540"/>
            <a:ext cx="2520280" cy="108012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83768" y="455642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bg1"/>
                </a:solidFill>
              </a:rPr>
              <a:t>Denoised</a:t>
            </a:r>
            <a:r>
              <a:rPr lang="en-CA" sz="2400" dirty="0" smtClean="0">
                <a:solidFill>
                  <a:schemeClr val="bg1"/>
                </a:solidFill>
              </a:rPr>
              <a:t> value</a:t>
            </a:r>
            <a:endParaRPr lang="en-CA" sz="2400" i="1" dirty="0">
              <a:solidFill>
                <a:schemeClr val="bg1"/>
              </a:solidFill>
            </a:endParaRPr>
          </a:p>
        </p:txBody>
      </p:sp>
      <p:pic>
        <p:nvPicPr>
          <p:cNvPr id="42" name="Picture 1" descr="C:\Users\Nasa\Desktop\work\noise_mining\paper\img\example\1gt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72201" y="1057301"/>
            <a:ext cx="2520278" cy="2520278"/>
          </a:xfrm>
          <a:prstGeom prst="rect">
            <a:avLst/>
          </a:prstGeom>
          <a:noFill/>
        </p:spPr>
      </p:pic>
      <p:cxnSp>
        <p:nvCxnSpPr>
          <p:cNvPr id="43" name="Straight Arrow Connector 42"/>
          <p:cNvCxnSpPr/>
          <p:nvPr/>
        </p:nvCxnSpPr>
        <p:spPr>
          <a:xfrm flipV="1">
            <a:off x="3059906" y="3413760"/>
            <a:ext cx="2075974" cy="88201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361218" y="3152887"/>
            <a:ext cx="2675277" cy="46166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rgbClr val="FFFF00"/>
                </a:solidFill>
              </a:rPr>
              <a:t>Data to add back</a:t>
            </a:r>
            <a:endParaRPr lang="en-CA" sz="2400" i="1" dirty="0">
              <a:solidFill>
                <a:srgbClr val="FFFF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860032" y="3712572"/>
            <a:ext cx="2232248" cy="1901825"/>
            <a:chOff x="4427984" y="3505572"/>
            <a:chExt cx="2232248" cy="1901825"/>
          </a:xfrm>
        </p:grpSpPr>
        <p:sp>
          <p:nvSpPr>
            <p:cNvPr id="37" name="Rectangle 36"/>
            <p:cNvSpPr/>
            <p:nvPr/>
          </p:nvSpPr>
          <p:spPr>
            <a:xfrm>
              <a:off x="4427984" y="3505572"/>
              <a:ext cx="2232248" cy="165618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88024" y="4945732"/>
              <a:ext cx="1512168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rgbClr val="FFFF00"/>
                  </a:solidFill>
                </a:rPr>
                <a:t>Curvature</a:t>
              </a:r>
              <a:endParaRPr lang="en-CA" sz="2400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187624" y="1417340"/>
            <a:ext cx="3168352" cy="1200329"/>
          </a:xfrm>
          <a:prstGeom prst="rect">
            <a:avLst/>
          </a:prstGeom>
          <a:noFill/>
          <a:ln>
            <a:solidFill>
              <a:srgbClr val="37FF5D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rgbClr val="37FF5D"/>
                </a:solidFill>
              </a:rPr>
              <a:t>Denoisers</a:t>
            </a:r>
            <a:r>
              <a:rPr lang="en-CA" sz="2400" dirty="0" smtClean="0">
                <a:solidFill>
                  <a:srgbClr val="37FF5D"/>
                </a:solidFill>
              </a:rPr>
              <a:t> can restore low curvature areas better</a:t>
            </a:r>
            <a:endParaRPr lang="en-CA" sz="2400" i="1" dirty="0">
              <a:solidFill>
                <a:srgbClr val="37FF5D"/>
              </a:solidFill>
            </a:endParaRP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16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937620"/>
            <a:ext cx="360040" cy="4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grpSp>
        <p:nvGrpSpPr>
          <p:cNvPr id="3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3" name="Straight Arrow Connector 22"/>
          <p:cNvCxnSpPr>
            <a:stCxn id="20" idx="6"/>
          </p:cNvCxnSpPr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 flipV="1">
            <a:off x="3059832" y="3217540"/>
            <a:ext cx="2520280" cy="108012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83768" y="455642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bg1"/>
                </a:solidFill>
              </a:rPr>
              <a:t>Denoised</a:t>
            </a:r>
            <a:r>
              <a:rPr lang="en-CA" sz="2400" dirty="0" smtClean="0">
                <a:solidFill>
                  <a:schemeClr val="bg1"/>
                </a:solidFill>
              </a:rPr>
              <a:t> value</a:t>
            </a:r>
            <a:endParaRPr lang="en-CA" sz="2400" i="1" dirty="0">
              <a:solidFill>
                <a:schemeClr val="bg1"/>
              </a:solidFill>
            </a:endParaRPr>
          </a:p>
        </p:txBody>
      </p:sp>
      <p:pic>
        <p:nvPicPr>
          <p:cNvPr id="42" name="Picture 1" descr="C:\Users\Nasa\Desktop\work\noise_mining\paper\img\example\1gt.png"/>
          <p:cNvPicPr>
            <a:picLocks noChangeAspect="1" noChangeArrowheads="1"/>
          </p:cNvPicPr>
          <p:nvPr/>
        </p:nvPicPr>
        <p:blipFill>
          <a:blip r:embed="rId4" cstate="print"/>
          <a:srcRect l="14764" t="14764" r="44291" b="44291"/>
          <a:stretch>
            <a:fillRect/>
          </a:stretch>
        </p:blipFill>
        <p:spPr bwMode="auto">
          <a:xfrm>
            <a:off x="6372200" y="1057300"/>
            <a:ext cx="2520280" cy="252028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6361218" y="3152887"/>
            <a:ext cx="2675277" cy="46166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rgbClr val="37FF5D"/>
                </a:solidFill>
              </a:rPr>
              <a:t>MAP estimate</a:t>
            </a:r>
            <a:endParaRPr lang="en-CA" sz="2400" i="1" dirty="0">
              <a:solidFill>
                <a:srgbClr val="37FF5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67744" y="2929508"/>
            <a:ext cx="2220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rgbClr val="37FF5D"/>
                </a:solidFill>
              </a:rPr>
              <a:t>MAP estimate</a:t>
            </a:r>
            <a:endParaRPr lang="en-CA" sz="2400" i="1" dirty="0">
              <a:solidFill>
                <a:srgbClr val="37FF5D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785492"/>
            <a:ext cx="580618" cy="49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Arrow Connector 33"/>
          <p:cNvCxnSpPr>
            <a:stCxn id="20" idx="0"/>
          </p:cNvCxnSpPr>
          <p:nvPr/>
        </p:nvCxnSpPr>
        <p:spPr>
          <a:xfrm flipV="1">
            <a:off x="251520" y="3368040"/>
            <a:ext cx="4853880" cy="2073498"/>
          </a:xfrm>
          <a:prstGeom prst="straightConnector1">
            <a:avLst/>
          </a:prstGeom>
          <a:ln w="38100">
            <a:solidFill>
              <a:srgbClr val="37FF5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0" idx="6"/>
          </p:cNvCxnSpPr>
          <p:nvPr/>
        </p:nvCxnSpPr>
        <p:spPr>
          <a:xfrm flipV="1">
            <a:off x="293906" y="4297660"/>
            <a:ext cx="2765926" cy="118569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059906" y="3413760"/>
            <a:ext cx="2075974" cy="88201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4932040" y="3784580"/>
            <a:ext cx="3487756" cy="1233508"/>
            <a:chOff x="4499992" y="3577580"/>
            <a:chExt cx="3487756" cy="1233508"/>
          </a:xfrm>
        </p:grpSpPr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04248" y="3937620"/>
              <a:ext cx="746204" cy="684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68344" y="4081636"/>
              <a:ext cx="31940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99992" y="3577580"/>
              <a:ext cx="2109813" cy="1233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17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41476"/>
            <a:ext cx="580618" cy="49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4355976" y="2281436"/>
            <a:ext cx="3487756" cy="1233508"/>
            <a:chOff x="4499992" y="3577580"/>
            <a:chExt cx="3487756" cy="1233508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3937620"/>
              <a:ext cx="746204" cy="684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68344" y="4081636"/>
              <a:ext cx="31940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9992" y="3577580"/>
              <a:ext cx="2109813" cy="1233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785492"/>
            <a:ext cx="360040" cy="4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67744" y="2497460"/>
            <a:ext cx="504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 smtClean="0">
                <a:solidFill>
                  <a:schemeClr val="bg1"/>
                </a:solidFill>
              </a:rPr>
              <a:t>=</a:t>
            </a:r>
            <a:endParaRPr lang="en-CA" sz="54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2425452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 smtClean="0">
                <a:solidFill>
                  <a:schemeClr val="bg1"/>
                </a:solidFill>
              </a:rPr>
              <a:t>+</a:t>
            </a:r>
            <a:endParaRPr lang="en-CA" sz="60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3217540"/>
            <a:ext cx="2220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rgbClr val="37FF5D"/>
                </a:solidFill>
              </a:rPr>
              <a:t>MAP estimate</a:t>
            </a:r>
            <a:endParaRPr lang="en-CA" sz="2400" i="1" dirty="0">
              <a:solidFill>
                <a:srgbClr val="37FF5D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18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</a:t>
            </a:r>
            <a:endParaRPr lang="en-CA" dirty="0"/>
          </a:p>
        </p:txBody>
      </p:sp>
      <p:pic>
        <p:nvPicPr>
          <p:cNvPr id="5121" name="Picture 1" descr="C:\Users\Nasa\Desktop\work\noise_mining\paper\img\results\kodim01.png\1g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906" y="1201316"/>
            <a:ext cx="4325094" cy="28833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5122" name="Picture 2" descr="C:\Users\Nasa\Desktop\work\noise_mining\paper\img\results\kodim01.png\1multipli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77380"/>
            <a:ext cx="4320480" cy="2880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5123" name="Picture 3" descr="C:\Users\Nasa\Desktop\work\noise_mining\paper\img\results\kodim01.png\1improvement_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53444"/>
            <a:ext cx="4320481" cy="2880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092280" y="18493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+0.16 dB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19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 dirty="0"/>
          </a:p>
        </p:txBody>
      </p:sp>
      <p:grpSp>
        <p:nvGrpSpPr>
          <p:cNvPr id="11" name="Group 10"/>
          <p:cNvGrpSpPr/>
          <p:nvPr/>
        </p:nvGrpSpPr>
        <p:grpSpPr>
          <a:xfrm>
            <a:off x="5724128" y="409228"/>
            <a:ext cx="3168352" cy="4968553"/>
            <a:chOff x="5724128" y="1129308"/>
            <a:chExt cx="3168352" cy="4248473"/>
          </a:xfrm>
        </p:grpSpPr>
        <p:sp>
          <p:nvSpPr>
            <p:cNvPr id="6" name="Rectangle 5"/>
            <p:cNvSpPr/>
            <p:nvPr/>
          </p:nvSpPr>
          <p:spPr>
            <a:xfrm>
              <a:off x="5724128" y="1129309"/>
              <a:ext cx="3168352" cy="424847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vert="horz">
              <a:noAutofit/>
            </a:bodyPr>
            <a:lstStyle/>
            <a:p>
              <a:pPr algn="r">
                <a:spcBef>
                  <a:spcPts val="700"/>
                </a:spcBef>
                <a:buClr>
                  <a:schemeClr val="tx2"/>
                </a:buClr>
                <a:buSzPct val="95000"/>
              </a:pPr>
              <a:r>
                <a:rPr lang="en-CA" sz="2800" b="1" dirty="0" smtClean="0">
                  <a:solidFill>
                    <a:schemeClr val="bg1"/>
                  </a:solidFill>
                </a:rPr>
                <a:t>Retrieving Information </a:t>
              </a:r>
              <a:br>
                <a:rPr lang="en-CA" sz="2800" b="1" dirty="0" smtClean="0">
                  <a:solidFill>
                    <a:schemeClr val="bg1"/>
                  </a:solidFill>
                </a:rPr>
              </a:br>
              <a:r>
                <a:rPr lang="en-CA" sz="2800" b="1" dirty="0" smtClean="0">
                  <a:solidFill>
                    <a:schemeClr val="bg1"/>
                  </a:solidFill>
                </a:rPr>
                <a:t>Lost by Image </a:t>
              </a:r>
              <a:r>
                <a:rPr lang="en-CA" sz="2800" b="1" dirty="0" err="1" smtClean="0">
                  <a:solidFill>
                    <a:schemeClr val="bg1"/>
                  </a:solidFill>
                </a:rPr>
                <a:t>denoising</a:t>
              </a:r>
              <a:endParaRPr lang="en-CA" b="1" dirty="0">
                <a:solidFill>
                  <a:schemeClr val="bg1"/>
                </a:solidFill>
              </a:endParaRPr>
            </a:p>
            <a:p>
              <a:pPr>
                <a:spcBef>
                  <a:spcPts val="700"/>
                </a:spcBef>
                <a:buClr>
                  <a:schemeClr val="tx2"/>
                </a:buClr>
                <a:buSzPct val="95000"/>
              </a:pPr>
              <a:endParaRPr lang="en-CA" sz="2400" dirty="0" smtClean="0">
                <a:solidFill>
                  <a:schemeClr val="bg1"/>
                </a:solidFill>
              </a:endParaRPr>
            </a:p>
            <a:p>
              <a:pPr>
                <a:spcBef>
                  <a:spcPts val="700"/>
                </a:spcBef>
                <a:buClr>
                  <a:schemeClr val="tx2"/>
                </a:buClr>
                <a:buSzPct val="95000"/>
              </a:pPr>
              <a:r>
                <a:rPr lang="en-CA" sz="2400" dirty="0" smtClean="0">
                  <a:solidFill>
                    <a:schemeClr val="bg1"/>
                  </a:solidFill>
                </a:rPr>
                <a:t>Improves </a:t>
              </a:r>
              <a:r>
                <a:rPr lang="en-CA" sz="2400" dirty="0" err="1" smtClean="0">
                  <a:solidFill>
                    <a:schemeClr val="bg1"/>
                  </a:solidFill>
                </a:rPr>
                <a:t>denoising</a:t>
              </a:r>
              <a:endParaRPr lang="en-CA" sz="2400" dirty="0" smtClean="0">
                <a:solidFill>
                  <a:schemeClr val="bg1"/>
                </a:solidFill>
              </a:endParaRPr>
            </a:p>
            <a:p>
              <a:pPr>
                <a:spcBef>
                  <a:spcPts val="700"/>
                </a:spcBef>
                <a:buClr>
                  <a:schemeClr val="tx2"/>
                </a:buClr>
                <a:buSzPct val="95000"/>
              </a:pPr>
              <a:endParaRPr lang="en-CA" sz="2400" dirty="0" smtClean="0">
                <a:solidFill>
                  <a:schemeClr val="bg1"/>
                </a:solidFill>
              </a:endParaRPr>
            </a:p>
            <a:p>
              <a:pPr>
                <a:spcBef>
                  <a:spcPts val="700"/>
                </a:spcBef>
                <a:buClr>
                  <a:schemeClr val="tx2"/>
                </a:buClr>
                <a:buSzPct val="95000"/>
              </a:pPr>
              <a:r>
                <a:rPr lang="en-CA" sz="2400" dirty="0" smtClean="0">
                  <a:solidFill>
                    <a:schemeClr val="bg1"/>
                  </a:solidFill>
                </a:rPr>
                <a:t>A “post-processing” step</a:t>
              </a:r>
              <a:endParaRPr lang="en-CA" sz="2400" dirty="0" smtClean="0">
                <a:solidFill>
                  <a:schemeClr val="bg1"/>
                </a:solidFill>
              </a:endParaRPr>
            </a:p>
            <a:p>
              <a:pPr>
                <a:spcBef>
                  <a:spcPts val="700"/>
                </a:spcBef>
                <a:buClr>
                  <a:schemeClr val="tx2"/>
                </a:buClr>
                <a:buSzPct val="95000"/>
              </a:pPr>
              <a:endParaRPr lang="en-CA" dirty="0">
                <a:solidFill>
                  <a:schemeClr val="bg1"/>
                </a:solidFill>
              </a:endParaRPr>
            </a:p>
            <a:p>
              <a:pPr>
                <a:spcBef>
                  <a:spcPts val="700"/>
                </a:spcBef>
                <a:buClr>
                  <a:schemeClr val="tx2"/>
                </a:buClr>
                <a:buSzPct val="95000"/>
              </a:pPr>
              <a:endParaRPr lang="en-CA" dirty="0" smtClean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724128" y="1129308"/>
              <a:ext cx="3168352" cy="4248472"/>
            </a:xfrm>
            <a:prstGeom prst="rect">
              <a:avLst/>
            </a:prstGeom>
            <a:noFill/>
            <a:ln w="1016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Text Placeholder 14"/>
          <p:cNvSpPr txBox="1">
            <a:spLocks/>
          </p:cNvSpPr>
          <p:nvPr/>
        </p:nvSpPr>
        <p:spPr>
          <a:xfrm>
            <a:off x="107504" y="985292"/>
            <a:ext cx="3635896" cy="6397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kumimoji="0" lang="en-CA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Denoising</a:t>
            </a: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methods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7" y="1538536"/>
            <a:ext cx="5112569" cy="37943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>
            <a:noAutofit/>
          </a:bodyPr>
          <a:lstStyle/>
          <a:p>
            <a:pPr>
              <a:spcBef>
                <a:spcPts val="700"/>
              </a:spcBef>
              <a:buClr>
                <a:schemeClr val="tx2"/>
              </a:buClr>
              <a:buSzPct val="95000"/>
            </a:pPr>
            <a:endParaRPr lang="en-CA" dirty="0" smtClean="0">
              <a:solidFill>
                <a:schemeClr val="bg1"/>
              </a:solidFill>
            </a:endParaRPr>
          </a:p>
          <a:p>
            <a:pPr>
              <a:spcBef>
                <a:spcPts val="700"/>
              </a:spcBef>
              <a:buClr>
                <a:schemeClr val="tx2"/>
              </a:buClr>
              <a:buSzPct val="95000"/>
            </a:pPr>
            <a:endParaRPr lang="en-CA" dirty="0">
              <a:solidFill>
                <a:schemeClr val="bg1"/>
              </a:solidFill>
            </a:endParaRPr>
          </a:p>
          <a:p>
            <a:pPr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en-CA" sz="2400" dirty="0" smtClean="0">
                <a:solidFill>
                  <a:schemeClr val="bg1"/>
                </a:solidFill>
              </a:rPr>
              <a:t>Bilateral filtering</a:t>
            </a:r>
            <a:endParaRPr lang="en-CA" sz="2400" dirty="0" smtClean="0">
              <a:solidFill>
                <a:schemeClr val="bg1"/>
              </a:solidFill>
            </a:endParaRPr>
          </a:p>
          <a:p>
            <a:pPr>
              <a:spcBef>
                <a:spcPts val="700"/>
              </a:spcBef>
              <a:buClr>
                <a:schemeClr val="tx2"/>
              </a:buClr>
              <a:buSzPct val="95000"/>
            </a:pPr>
            <a:endParaRPr lang="en-CA" sz="2400" dirty="0" smtClean="0">
              <a:solidFill>
                <a:schemeClr val="bg1"/>
              </a:solidFill>
            </a:endParaRPr>
          </a:p>
          <a:p>
            <a:pPr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en-CA" sz="2400" dirty="0" smtClean="0">
                <a:solidFill>
                  <a:schemeClr val="bg1"/>
                </a:solidFill>
              </a:rPr>
              <a:t>Non-local means </a:t>
            </a:r>
            <a:r>
              <a:rPr lang="en-CA" sz="2400" dirty="0" err="1" smtClean="0">
                <a:solidFill>
                  <a:schemeClr val="bg1"/>
                </a:solidFill>
              </a:rPr>
              <a:t>denoising</a:t>
            </a:r>
            <a:endParaRPr lang="en-CA" sz="2400" dirty="0" smtClean="0">
              <a:solidFill>
                <a:schemeClr val="bg1"/>
              </a:solidFill>
            </a:endParaRPr>
          </a:p>
          <a:p>
            <a:pPr>
              <a:spcBef>
                <a:spcPts val="700"/>
              </a:spcBef>
              <a:buClr>
                <a:schemeClr val="tx2"/>
              </a:buClr>
              <a:buSzPct val="95000"/>
            </a:pPr>
            <a:endParaRPr lang="en-CA" sz="2400" dirty="0" smtClean="0">
              <a:solidFill>
                <a:schemeClr val="bg1"/>
              </a:solidFill>
            </a:endParaRPr>
          </a:p>
          <a:p>
            <a:pPr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en-CA" sz="2400" dirty="0" smtClean="0">
                <a:solidFill>
                  <a:schemeClr val="bg1"/>
                </a:solidFill>
              </a:rPr>
              <a:t>Block matching and 3D filtering (BM3D)</a:t>
            </a:r>
            <a:endParaRPr lang="en-CA" sz="2400" dirty="0" smtClean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1517998"/>
            <a:ext cx="5112568" cy="3859782"/>
          </a:xfrm>
          <a:prstGeom prst="rect">
            <a:avLst/>
          </a:prstGeom>
          <a:noFill/>
          <a:ln w="1016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2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</a:t>
            </a:r>
            <a:endParaRPr lang="en-CA" dirty="0"/>
          </a:p>
        </p:txBody>
      </p:sp>
      <p:pic>
        <p:nvPicPr>
          <p:cNvPr id="5121" name="Picture 1" descr="C:\Users\Nasa\Desktop\work\noise_mining\paper\img\results\kodim01.png\1g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6906" y="1273324"/>
            <a:ext cx="4325094" cy="360424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5122" name="Picture 2" descr="C:\Users\Nasa\Desktop\work\noise_mining\paper\img\results\kodim01.png\1multiplier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11760" y="1705372"/>
            <a:ext cx="4320480" cy="36004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5123" name="Picture 3" descr="C:\Users\Nasa\Desktop\work\noise_mining\paper\img\results\kodim01.png\1improvement_image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2114599"/>
            <a:ext cx="4320480" cy="36004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92280" y="170537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+0.34 dB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20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</a:t>
            </a:r>
            <a:endParaRPr lang="en-CA" dirty="0"/>
          </a:p>
        </p:txBody>
      </p:sp>
      <p:pic>
        <p:nvPicPr>
          <p:cNvPr id="5121" name="Picture 1" descr="C:\Users\Nasa\Desktop\work\noise_mining\paper\img\results\kodim01.png\1g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985292"/>
            <a:ext cx="2811312" cy="421696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5122" name="Picture 2" descr="C:\Users\Nasa\Desktop\work\noise_mining\paper\img\results\kodim01.png\1multiplier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67844" y="1201316"/>
            <a:ext cx="2808312" cy="421246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5123" name="Picture 3" descr="C:\Users\Nasa\Desktop\work\noise_mining\paper\img\results\kodim01.png\1improvement_image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12160" y="1502531"/>
            <a:ext cx="2808312" cy="421246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092280" y="98529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+0.08 dB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21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 - Analysis</a:t>
            </a:r>
            <a:endParaRPr lang="en-CA" dirty="0"/>
          </a:p>
        </p:txBody>
      </p:sp>
      <p:pic>
        <p:nvPicPr>
          <p:cNvPr id="25602" name="Picture 2" descr="C:\Users\Nasa\Google Drive\globalsip slide\graph_inv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5332"/>
            <a:ext cx="7078353" cy="402571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298" y="769268"/>
            <a:ext cx="289969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0" y="1417340"/>
            <a:ext cx="830997" cy="3372349"/>
            <a:chOff x="0" y="1580579"/>
            <a:chExt cx="830997" cy="3372349"/>
          </a:xfrm>
        </p:grpSpPr>
        <p:sp>
          <p:nvSpPr>
            <p:cNvPr id="10" name="TextBox 9"/>
            <p:cNvSpPr txBox="1"/>
            <p:nvPr/>
          </p:nvSpPr>
          <p:spPr>
            <a:xfrm rot="16200000">
              <a:off x="-766620" y="3355310"/>
              <a:ext cx="23642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/>
                  </a:solidFill>
                </a:rPr>
                <a:t>% improvement of noise estimate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72697" y="1580579"/>
              <a:ext cx="0" cy="86409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475656" y="5253335"/>
            <a:ext cx="3096344" cy="461665"/>
            <a:chOff x="904745" y="5253335"/>
            <a:chExt cx="3096344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904745" y="5253335"/>
              <a:ext cx="2724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/>
                  </a:solidFill>
                </a:rPr>
                <a:t>Noise sigma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704945" y="5510539"/>
              <a:ext cx="129614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 rot="19032147">
            <a:off x="740093" y="3099216"/>
            <a:ext cx="2376264" cy="461665"/>
          </a:xfrm>
          <a:prstGeom prst="rect">
            <a:avLst/>
          </a:prstGeom>
          <a:solidFill>
            <a:schemeClr val="tx1"/>
          </a:solidFill>
          <a:ln>
            <a:solidFill>
              <a:srgbClr val="37FF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rgbClr val="37FF5D"/>
                </a:solidFill>
              </a:rPr>
              <a:t>Increase in noise</a:t>
            </a:r>
            <a:endParaRPr lang="en-CA" sz="2400" i="1" dirty="0">
              <a:solidFill>
                <a:srgbClr val="37FF5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827456">
            <a:off x="4786316" y="3166194"/>
            <a:ext cx="2764203" cy="461665"/>
          </a:xfrm>
          <a:prstGeom prst="rect">
            <a:avLst/>
          </a:prstGeom>
          <a:solidFill>
            <a:schemeClr val="tx1"/>
          </a:solidFill>
          <a:ln>
            <a:solidFill>
              <a:srgbClr val="37FF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rgbClr val="37FF5D"/>
                </a:solidFill>
              </a:rPr>
              <a:t>Edges disappearing</a:t>
            </a:r>
            <a:endParaRPr lang="en-CA" sz="2400" i="1" dirty="0">
              <a:solidFill>
                <a:srgbClr val="37FF5D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22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Conclusion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49388"/>
            <a:ext cx="8928992" cy="3528392"/>
          </a:xfrm>
        </p:spPr>
        <p:txBody>
          <a:bodyPr/>
          <a:lstStyle/>
          <a:p>
            <a:r>
              <a:rPr lang="en-CA" dirty="0" smtClean="0"/>
              <a:t>Proposed a simple method to enhance </a:t>
            </a:r>
            <a:r>
              <a:rPr lang="en-CA" dirty="0" err="1" smtClean="0"/>
              <a:t>denoisers</a:t>
            </a:r>
            <a:endParaRPr lang="en-CA" dirty="0" smtClean="0"/>
          </a:p>
          <a:p>
            <a:pPr lvl="1"/>
            <a:r>
              <a:rPr lang="en-CA" dirty="0" smtClean="0"/>
              <a:t>Tested on BM3D</a:t>
            </a:r>
          </a:p>
          <a:p>
            <a:endParaRPr lang="en-CA" dirty="0" smtClean="0"/>
          </a:p>
          <a:p>
            <a:r>
              <a:rPr lang="en-CA" dirty="0" smtClean="0"/>
              <a:t>Performs well on average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23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Thanks!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F896-48AF-43E0-A9D8-027398FEBA77}" type="slidenum">
              <a:rPr lang="en-CA" smtClean="0"/>
              <a:t>24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grpSp>
        <p:nvGrpSpPr>
          <p:cNvPr id="19" name="Group 18"/>
          <p:cNvGrpSpPr/>
          <p:nvPr/>
        </p:nvGrpSpPr>
        <p:grpSpPr>
          <a:xfrm>
            <a:off x="251520" y="1273324"/>
            <a:ext cx="3456384" cy="3486001"/>
            <a:chOff x="683568" y="1273324"/>
            <a:chExt cx="3456384" cy="3486001"/>
          </a:xfrm>
        </p:grpSpPr>
        <p:pic>
          <p:nvPicPr>
            <p:cNvPr id="6" name="Picture 1" descr="C:\Users\Nasa\Desktop\work\noise_mining\paper\img\example\1noisy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1273324"/>
              <a:ext cx="3456384" cy="3456384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683568" y="4297660"/>
              <a:ext cx="1872208" cy="461665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/>
                  </a:solidFill>
                </a:rPr>
                <a:t>Noisy image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3568" y="1273324"/>
              <a:ext cx="1008112" cy="369332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26.30 dB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27984" y="913284"/>
            <a:ext cx="3456384" cy="3486001"/>
            <a:chOff x="5004048" y="1273324"/>
            <a:chExt cx="3456384" cy="3486001"/>
          </a:xfrm>
        </p:grpSpPr>
        <p:pic>
          <p:nvPicPr>
            <p:cNvPr id="9" name="Picture 3" descr="C:\Users\Nasa\Desktop\work\noise_mining\paper\img\example\1denoised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4048" y="1273324"/>
              <a:ext cx="3456384" cy="3456384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5004048" y="4297660"/>
              <a:ext cx="1872208" cy="461665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/>
                  </a:solidFill>
                </a:rPr>
                <a:t>BM3D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4048" y="1273324"/>
              <a:ext cx="1008112" cy="369332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28.12 dB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36096" y="1531739"/>
            <a:ext cx="3456384" cy="3486349"/>
            <a:chOff x="5796136" y="1993404"/>
            <a:chExt cx="3456384" cy="3486349"/>
          </a:xfrm>
        </p:grpSpPr>
        <p:pic>
          <p:nvPicPr>
            <p:cNvPr id="13" name="Picture 5" descr="C:\Users\Nasa\Desktop\work\noise_mining\paper\img\example\1denoised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6136" y="1993404"/>
              <a:ext cx="3456384" cy="3456384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796136" y="5018088"/>
              <a:ext cx="2088232" cy="461665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/>
                  </a:solidFill>
                </a:rPr>
                <a:t>+Our method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96136" y="1993404"/>
              <a:ext cx="1008112" cy="369332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28.28 dB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3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grpSp>
        <p:nvGrpSpPr>
          <p:cNvPr id="63" name="Group 62"/>
          <p:cNvGrpSpPr/>
          <p:nvPr/>
        </p:nvGrpSpPr>
        <p:grpSpPr>
          <a:xfrm>
            <a:off x="4860032" y="769268"/>
            <a:ext cx="4176464" cy="4824536"/>
            <a:chOff x="4860032" y="769268"/>
            <a:chExt cx="4176464" cy="4824536"/>
          </a:xfrm>
        </p:grpSpPr>
        <p:sp>
          <p:nvSpPr>
            <p:cNvPr id="19" name="Rectangle 18"/>
            <p:cNvSpPr/>
            <p:nvPr/>
          </p:nvSpPr>
          <p:spPr>
            <a:xfrm>
              <a:off x="4860032" y="769268"/>
              <a:ext cx="4176464" cy="4824536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60032" y="769268"/>
              <a:ext cx="1944216" cy="461665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Our method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79512" y="2281436"/>
            <a:ext cx="1872208" cy="1901825"/>
            <a:chOff x="107504" y="2281436"/>
            <a:chExt cx="1872208" cy="1901825"/>
          </a:xfrm>
        </p:grpSpPr>
        <p:pic>
          <p:nvPicPr>
            <p:cNvPr id="9217" name="Picture 1" descr="C:\Users\Nasa\Desktop\work\noise_mining\paper\img\example\1noisy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2281436"/>
              <a:ext cx="1872208" cy="1872208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>
              <a:off x="107504" y="3721596"/>
              <a:ext cx="1872208" cy="461665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n</a:t>
              </a:r>
              <a:r>
                <a:rPr lang="en-CA" sz="2400" dirty="0" smtClean="0">
                  <a:solidFill>
                    <a:schemeClr val="bg1"/>
                  </a:solidFill>
                </a:rPr>
                <a:t>oisy image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7504" y="2281437"/>
              <a:ext cx="1008112" cy="369332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26.30 dB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664211" y="769268"/>
            <a:ext cx="2835781" cy="4824536"/>
            <a:chOff x="1664211" y="769268"/>
            <a:chExt cx="2835781" cy="4824536"/>
          </a:xfrm>
        </p:grpSpPr>
        <p:grpSp>
          <p:nvGrpSpPr>
            <p:cNvPr id="51" name="Group 50"/>
            <p:cNvGrpSpPr/>
            <p:nvPr/>
          </p:nvGrpSpPr>
          <p:grpSpPr>
            <a:xfrm>
              <a:off x="2339752" y="769268"/>
              <a:ext cx="2160240" cy="4824536"/>
              <a:chOff x="2339752" y="769268"/>
              <a:chExt cx="2160240" cy="4824536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339752" y="769268"/>
                <a:ext cx="1224136" cy="461665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dirty="0" smtClean="0">
                    <a:solidFill>
                      <a:schemeClr val="bg1">
                        <a:lumMod val="65000"/>
                      </a:schemeClr>
                    </a:solidFill>
                  </a:rPr>
                  <a:t>BM3D</a:t>
                </a:r>
                <a:endParaRPr lang="en-CA" sz="24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339752" y="769268"/>
                <a:ext cx="2160240" cy="4824536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664211" y="3550004"/>
              <a:ext cx="2691765" cy="1929749"/>
              <a:chOff x="1664211" y="3550004"/>
              <a:chExt cx="2691765" cy="1929749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2483768" y="3577580"/>
                <a:ext cx="1872208" cy="1902173"/>
                <a:chOff x="2483768" y="3577580"/>
                <a:chExt cx="1872208" cy="1902173"/>
              </a:xfrm>
            </p:grpSpPr>
            <p:pic>
              <p:nvPicPr>
                <p:cNvPr id="9218" name="Picture 2" descr="C:\Users\Nasa\Desktop\work\noise_mining\paper\img\example\1noise_recovered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483768" y="3577580"/>
                  <a:ext cx="1872208" cy="1872208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2483768" y="5018088"/>
                  <a:ext cx="1872208" cy="461665"/>
                </a:xfrm>
                <a:prstGeom prst="rect">
                  <a:avLst/>
                </a:prstGeom>
                <a:solidFill>
                  <a:schemeClr val="tx1">
                    <a:alpha val="56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2400" dirty="0" smtClean="0">
                      <a:solidFill>
                        <a:schemeClr val="bg1"/>
                      </a:solidFill>
                    </a:rPr>
                    <a:t>noise</a:t>
                  </a:r>
                  <a:endParaRPr lang="en-CA" sz="2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1664211" y="3550004"/>
                <a:ext cx="961123" cy="216024"/>
                <a:chOff x="1664211" y="3550004"/>
                <a:chExt cx="961123" cy="216024"/>
              </a:xfrm>
            </p:grpSpPr>
            <p:sp>
              <p:nvSpPr>
                <p:cNvPr id="21" name="Right Arrow 20"/>
                <p:cNvSpPr/>
                <p:nvPr/>
              </p:nvSpPr>
              <p:spPr>
                <a:xfrm rot="2145425">
                  <a:off x="1664212" y="3550004"/>
                  <a:ext cx="961122" cy="216024"/>
                </a:xfrm>
                <a:prstGeom prst="rightArrow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4" name="Right Arrow 13"/>
                <p:cNvSpPr/>
                <p:nvPr/>
              </p:nvSpPr>
              <p:spPr>
                <a:xfrm rot="2145425">
                  <a:off x="1664211" y="3550004"/>
                  <a:ext cx="961122" cy="216024"/>
                </a:xfrm>
                <a:prstGeom prst="rightArrow">
                  <a:avLst/>
                </a:prstGeom>
                <a:no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2041380" y="1489348"/>
              <a:ext cx="2314596" cy="1901825"/>
              <a:chOff x="2041380" y="1489348"/>
              <a:chExt cx="2314596" cy="1901825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483768" y="1489348"/>
                <a:ext cx="1872208" cy="1901825"/>
                <a:chOff x="2483768" y="1489348"/>
                <a:chExt cx="1872208" cy="1901825"/>
              </a:xfrm>
            </p:grpSpPr>
            <p:pic>
              <p:nvPicPr>
                <p:cNvPr id="9219" name="Picture 3" descr="C:\Users\Nasa\Desktop\work\noise_mining\paper\img\example\1denoised0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483768" y="1489348"/>
                  <a:ext cx="1872208" cy="1872208"/>
                </a:xfrm>
                <a:prstGeom prst="rect">
                  <a:avLst/>
                </a:prstGeom>
                <a:noFill/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2483768" y="2929508"/>
                  <a:ext cx="1872208" cy="461665"/>
                </a:xfrm>
                <a:prstGeom prst="rect">
                  <a:avLst/>
                </a:prstGeom>
                <a:solidFill>
                  <a:schemeClr val="tx1">
                    <a:alpha val="56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2400" dirty="0" smtClean="0">
                      <a:solidFill>
                        <a:schemeClr val="bg1"/>
                      </a:solidFill>
                    </a:rPr>
                    <a:t>output</a:t>
                  </a:r>
                  <a:endParaRPr lang="en-CA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483768" y="1489348"/>
                  <a:ext cx="1008112" cy="369332"/>
                </a:xfrm>
                <a:prstGeom prst="rect">
                  <a:avLst/>
                </a:prstGeom>
                <a:solidFill>
                  <a:schemeClr val="tx1">
                    <a:alpha val="56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dirty="0" smtClean="0">
                      <a:solidFill>
                        <a:schemeClr val="bg1"/>
                      </a:solidFill>
                    </a:rPr>
                    <a:t>28.12 dB</a:t>
                  </a:r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 rot="17203095">
                <a:off x="1668830" y="2664743"/>
                <a:ext cx="961123" cy="216024"/>
                <a:chOff x="1664211" y="3550004"/>
                <a:chExt cx="961123" cy="216024"/>
              </a:xfrm>
            </p:grpSpPr>
            <p:sp>
              <p:nvSpPr>
                <p:cNvPr id="30" name="Right Arrow 29"/>
                <p:cNvSpPr/>
                <p:nvPr/>
              </p:nvSpPr>
              <p:spPr>
                <a:xfrm rot="2145425">
                  <a:off x="1664212" y="3550004"/>
                  <a:ext cx="961122" cy="216024"/>
                </a:xfrm>
                <a:prstGeom prst="rightArrow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1" name="Right Arrow 30"/>
                <p:cNvSpPr/>
                <p:nvPr/>
              </p:nvSpPr>
              <p:spPr>
                <a:xfrm rot="2145425">
                  <a:off x="1664211" y="3550004"/>
                  <a:ext cx="961122" cy="216024"/>
                </a:xfrm>
                <a:prstGeom prst="rightArrow">
                  <a:avLst/>
                </a:prstGeom>
                <a:no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</p:grpSp>
      <p:grpSp>
        <p:nvGrpSpPr>
          <p:cNvPr id="55" name="Group 54"/>
          <p:cNvGrpSpPr/>
          <p:nvPr/>
        </p:nvGrpSpPr>
        <p:grpSpPr>
          <a:xfrm>
            <a:off x="4211960" y="3577580"/>
            <a:ext cx="2783200" cy="1902173"/>
            <a:chOff x="4211960" y="3577580"/>
            <a:chExt cx="2783200" cy="1902173"/>
          </a:xfrm>
        </p:grpSpPr>
        <p:grpSp>
          <p:nvGrpSpPr>
            <p:cNvPr id="53" name="Group 52"/>
            <p:cNvGrpSpPr/>
            <p:nvPr/>
          </p:nvGrpSpPr>
          <p:grpSpPr>
            <a:xfrm>
              <a:off x="4885144" y="3577580"/>
              <a:ext cx="2110016" cy="1902173"/>
              <a:chOff x="4885144" y="3577580"/>
              <a:chExt cx="2110016" cy="1902173"/>
            </a:xfrm>
          </p:grpSpPr>
          <p:pic>
            <p:nvPicPr>
              <p:cNvPr id="9220" name="Picture 4" descr="C:\Users\Nasa\Desktop\work\noise_mining\paper\img\example\1denoised_1minus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004048" y="3577580"/>
                <a:ext cx="1872556" cy="1872556"/>
              </a:xfrm>
              <a:prstGeom prst="rect">
                <a:avLst/>
              </a:prstGeom>
              <a:noFill/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4885144" y="5018088"/>
                <a:ext cx="2110016" cy="461665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dirty="0">
                    <a:solidFill>
                      <a:schemeClr val="bg1"/>
                    </a:solidFill>
                  </a:rPr>
                  <a:t>r</a:t>
                </a:r>
                <a:r>
                  <a:rPr lang="en-CA" sz="2400" dirty="0" smtClean="0">
                    <a:solidFill>
                      <a:schemeClr val="bg1"/>
                    </a:solidFill>
                  </a:rPr>
                  <a:t>etrieved data</a:t>
                </a:r>
                <a:endParaRPr lang="en-CA" sz="2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211960" y="4369668"/>
              <a:ext cx="1080120" cy="216024"/>
              <a:chOff x="4211960" y="4369668"/>
              <a:chExt cx="1080120" cy="216024"/>
            </a:xfrm>
          </p:grpSpPr>
          <p:sp>
            <p:nvSpPr>
              <p:cNvPr id="33" name="Right Arrow 32"/>
              <p:cNvSpPr/>
              <p:nvPr/>
            </p:nvSpPr>
            <p:spPr>
              <a:xfrm>
                <a:off x="4211960" y="4369668"/>
                <a:ext cx="1080120" cy="216024"/>
              </a:xfrm>
              <a:prstGeom prst="right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4211960" y="4369668"/>
                <a:ext cx="1080120" cy="216024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4211960" y="2209428"/>
            <a:ext cx="1944216" cy="1512168"/>
            <a:chOff x="4211960" y="2209428"/>
            <a:chExt cx="1944216" cy="1512168"/>
          </a:xfrm>
        </p:grpSpPr>
        <p:grpSp>
          <p:nvGrpSpPr>
            <p:cNvPr id="57" name="Group 56"/>
            <p:cNvGrpSpPr/>
            <p:nvPr/>
          </p:nvGrpSpPr>
          <p:grpSpPr>
            <a:xfrm>
              <a:off x="4211960" y="2281436"/>
              <a:ext cx="1512168" cy="216024"/>
              <a:chOff x="4211960" y="2281436"/>
              <a:chExt cx="1512168" cy="216024"/>
            </a:xfrm>
          </p:grpSpPr>
          <p:sp>
            <p:nvSpPr>
              <p:cNvPr id="27" name="Right Arrow 26"/>
              <p:cNvSpPr/>
              <p:nvPr/>
            </p:nvSpPr>
            <p:spPr>
              <a:xfrm>
                <a:off x="4211960" y="2281436"/>
                <a:ext cx="1512168" cy="216024"/>
              </a:xfrm>
              <a:prstGeom prst="right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4211960" y="2281436"/>
                <a:ext cx="1512168" cy="216024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39" name="Flowchart: Or 38"/>
            <p:cNvSpPr/>
            <p:nvPr/>
          </p:nvSpPr>
          <p:spPr>
            <a:xfrm>
              <a:off x="5796136" y="2209428"/>
              <a:ext cx="360040" cy="360040"/>
            </a:xfrm>
            <a:prstGeom prst="flowChartOr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868144" y="2641476"/>
              <a:ext cx="216024" cy="1080120"/>
              <a:chOff x="5868144" y="2641476"/>
              <a:chExt cx="216024" cy="1080120"/>
            </a:xfrm>
          </p:grpSpPr>
          <p:sp>
            <p:nvSpPr>
              <p:cNvPr id="35" name="Right Arrow 34"/>
              <p:cNvSpPr/>
              <p:nvPr/>
            </p:nvSpPr>
            <p:spPr>
              <a:xfrm rot="16200000">
                <a:off x="5436096" y="3073524"/>
                <a:ext cx="1080120" cy="216024"/>
              </a:xfrm>
              <a:prstGeom prst="right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" name="Right Arrow 35"/>
              <p:cNvSpPr/>
              <p:nvPr/>
            </p:nvSpPr>
            <p:spPr>
              <a:xfrm rot="16200000">
                <a:off x="5436096" y="3073524"/>
                <a:ext cx="1080120" cy="216024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6228184" y="1489348"/>
            <a:ext cx="2664296" cy="1901825"/>
            <a:chOff x="6228184" y="1489348"/>
            <a:chExt cx="2664296" cy="1901825"/>
          </a:xfrm>
        </p:grpSpPr>
        <p:grpSp>
          <p:nvGrpSpPr>
            <p:cNvPr id="60" name="Group 59"/>
            <p:cNvGrpSpPr/>
            <p:nvPr/>
          </p:nvGrpSpPr>
          <p:grpSpPr>
            <a:xfrm>
              <a:off x="7020272" y="1489348"/>
              <a:ext cx="1872208" cy="1901825"/>
              <a:chOff x="7020272" y="1489348"/>
              <a:chExt cx="1872208" cy="1901825"/>
            </a:xfrm>
          </p:grpSpPr>
          <p:pic>
            <p:nvPicPr>
              <p:cNvPr id="9221" name="Picture 5" descr="C:\Users\Nasa\Desktop\work\noise_mining\paper\img\example\1denoised1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020272" y="1489348"/>
                <a:ext cx="1872208" cy="1872208"/>
              </a:xfrm>
              <a:prstGeom prst="rect">
                <a:avLst/>
              </a:prstGeom>
              <a:noFill/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7020272" y="2929508"/>
                <a:ext cx="1872208" cy="461665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dirty="0">
                    <a:solidFill>
                      <a:schemeClr val="bg1"/>
                    </a:solidFill>
                  </a:rPr>
                  <a:t>f</a:t>
                </a:r>
                <a:r>
                  <a:rPr lang="en-CA" sz="2400" dirty="0" smtClean="0">
                    <a:solidFill>
                      <a:schemeClr val="bg1"/>
                    </a:solidFill>
                  </a:rPr>
                  <a:t>inal result</a:t>
                </a:r>
                <a:endParaRPr lang="en-CA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020272" y="1489348"/>
                <a:ext cx="1008112" cy="369332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>
                    <a:solidFill>
                      <a:schemeClr val="bg1"/>
                    </a:solidFill>
                  </a:rPr>
                  <a:t>28.28 dB</a:t>
                </a:r>
                <a:endParaRPr lang="en-CA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6228184" y="2281436"/>
              <a:ext cx="1080120" cy="216024"/>
              <a:chOff x="6228184" y="2281436"/>
              <a:chExt cx="1080120" cy="216024"/>
            </a:xfrm>
          </p:grpSpPr>
          <p:sp>
            <p:nvSpPr>
              <p:cNvPr id="37" name="Right Arrow 36"/>
              <p:cNvSpPr/>
              <p:nvPr/>
            </p:nvSpPr>
            <p:spPr>
              <a:xfrm>
                <a:off x="6228184" y="2281436"/>
                <a:ext cx="1080120" cy="216024"/>
              </a:xfrm>
              <a:prstGeom prst="right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" name="Right Arrow 40"/>
              <p:cNvSpPr/>
              <p:nvPr/>
            </p:nvSpPr>
            <p:spPr>
              <a:xfrm>
                <a:off x="6228184" y="2281436"/>
                <a:ext cx="1080120" cy="216024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4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88" y="0"/>
            <a:ext cx="8208912" cy="55324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Observation: Chromaticity is low</a:t>
            </a:r>
            <a:r>
              <a:rPr lang="en-CA" baseline="0" dirty="0" smtClean="0"/>
              <a:t> freq</a:t>
            </a:r>
            <a:endParaRPr lang="en-CA" dirty="0"/>
          </a:p>
        </p:txBody>
      </p:sp>
      <p:grpSp>
        <p:nvGrpSpPr>
          <p:cNvPr id="231" name="Group 230"/>
          <p:cNvGrpSpPr/>
          <p:nvPr/>
        </p:nvGrpSpPr>
        <p:grpSpPr>
          <a:xfrm>
            <a:off x="179512" y="1921396"/>
            <a:ext cx="2376264" cy="2376264"/>
            <a:chOff x="1187624" y="1921396"/>
            <a:chExt cx="2376264" cy="2376264"/>
          </a:xfrm>
        </p:grpSpPr>
        <p:grpSp>
          <p:nvGrpSpPr>
            <p:cNvPr id="159" name="Group 158"/>
            <p:cNvGrpSpPr/>
            <p:nvPr/>
          </p:nvGrpSpPr>
          <p:grpSpPr>
            <a:xfrm>
              <a:off x="1259632" y="1993404"/>
              <a:ext cx="2232248" cy="2232248"/>
              <a:chOff x="539553" y="1921397"/>
              <a:chExt cx="2232248" cy="2232248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2555777" y="1921397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39553" y="2209429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27585" y="1921397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115617" y="2209429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403649" y="1921397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691681" y="2209429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979713" y="1921397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267745" y="2209429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2555777" y="2497461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539553" y="2785493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27585" y="2497461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15617" y="2785493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403649" y="2497461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1691681" y="2785493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1979713" y="2497461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267745" y="2785493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555777" y="3073525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539553" y="3361557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827585" y="3073525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15617" y="3361557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403649" y="3073525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1691681" y="3361557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1979713" y="3073525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2267745" y="3361557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2555777" y="3649589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539553" y="3937621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827585" y="3649589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1115617" y="3937621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1403649" y="3649589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1691681" y="3937621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979713" y="3649589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267745" y="3937621"/>
                <a:ext cx="216024" cy="21602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1259631" y="1993403"/>
              <a:ext cx="1944215" cy="1944215"/>
              <a:chOff x="3347864" y="2065413"/>
              <a:chExt cx="1944215" cy="1944215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3347864" y="2065413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923928" y="2065413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499992" y="2065413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076056" y="2065413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347864" y="2641477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923928" y="2641477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499992" y="2641477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076056" y="2641477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347864" y="3217541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923928" y="3217541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499992" y="3217541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076056" y="3217541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347864" y="3793605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923928" y="3793605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4499992" y="3793605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076056" y="3793605"/>
                <a:ext cx="216023" cy="2160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1547663" y="2281435"/>
              <a:ext cx="1944215" cy="1944215"/>
              <a:chOff x="6372201" y="3433564"/>
              <a:chExt cx="1944215" cy="1944215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6372201" y="3433564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948265" y="3433564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524329" y="3433564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100393" y="3433564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372201" y="4009628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948265" y="4009628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524329" y="4009628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100393" y="4009628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372201" y="4585692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948265" y="4585692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524329" y="4585692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100393" y="4585692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372201" y="5161756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948265" y="5161756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524329" y="5161756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100393" y="5161756"/>
                <a:ext cx="216023" cy="21602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27" name="Rectangle 226"/>
            <p:cNvSpPr/>
            <p:nvPr/>
          </p:nvSpPr>
          <p:spPr>
            <a:xfrm>
              <a:off x="1187624" y="1921396"/>
              <a:ext cx="2376264" cy="237626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2663078" y="890464"/>
            <a:ext cx="6480922" cy="4824536"/>
            <a:chOff x="2663078" y="890464"/>
            <a:chExt cx="6480922" cy="4824536"/>
          </a:xfrm>
        </p:grpSpPr>
        <p:grpSp>
          <p:nvGrpSpPr>
            <p:cNvPr id="239" name="Group 238"/>
            <p:cNvGrpSpPr/>
            <p:nvPr/>
          </p:nvGrpSpPr>
          <p:grpSpPr>
            <a:xfrm>
              <a:off x="5543600" y="890464"/>
              <a:ext cx="2376264" cy="2376264"/>
              <a:chOff x="5543600" y="890464"/>
              <a:chExt cx="2376264" cy="2376264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5615608" y="962472"/>
                <a:ext cx="2232248" cy="2232248"/>
                <a:chOff x="539553" y="1921397"/>
                <a:chExt cx="2232248" cy="2232248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2555777" y="1921397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539553" y="2209429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827585" y="1921397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1115617" y="2209429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1403649" y="1921397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1691681" y="2209429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1979713" y="1921397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2267745" y="2209429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2555777" y="2497461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539553" y="2785493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827585" y="2497461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1115617" y="2785493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1403649" y="2497461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1691681" y="2785493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1979713" y="2497461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2267745" y="2785493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2555777" y="3073525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539553" y="3361557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27585" y="3073525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1115617" y="3361557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1403649" y="3073525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1691681" y="3361557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1979713" y="3073525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2267745" y="3361557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2555777" y="3649589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86" name="Rectangle 185"/>
                <p:cNvSpPr/>
                <p:nvPr/>
              </p:nvSpPr>
              <p:spPr>
                <a:xfrm>
                  <a:off x="539553" y="3937621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827585" y="3649589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1115617" y="3937621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1403649" y="3649589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1691681" y="3937621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1979713" y="3649589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92" name="Rectangle 191"/>
                <p:cNvSpPr/>
                <p:nvPr/>
              </p:nvSpPr>
              <p:spPr>
                <a:xfrm>
                  <a:off x="2267745" y="3937621"/>
                  <a:ext cx="216024" cy="2160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228" name="Rectangle 227"/>
              <p:cNvSpPr/>
              <p:nvPr/>
            </p:nvSpPr>
            <p:spPr>
              <a:xfrm>
                <a:off x="5543600" y="890464"/>
                <a:ext cx="2376264" cy="2376264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>
              <a:off x="4319464" y="3338736"/>
              <a:ext cx="2376264" cy="2376264"/>
              <a:chOff x="4319464" y="3338736"/>
              <a:chExt cx="2376264" cy="2376264"/>
            </a:xfrm>
          </p:grpSpPr>
          <p:grpSp>
            <p:nvGrpSpPr>
              <p:cNvPr id="193" name="Group 192"/>
              <p:cNvGrpSpPr/>
              <p:nvPr/>
            </p:nvGrpSpPr>
            <p:grpSpPr>
              <a:xfrm>
                <a:off x="4391472" y="3410744"/>
                <a:ext cx="1944215" cy="1944215"/>
                <a:chOff x="3347864" y="2065413"/>
                <a:chExt cx="1944215" cy="1944215"/>
              </a:xfrm>
            </p:grpSpPr>
            <p:sp>
              <p:nvSpPr>
                <p:cNvPr id="194" name="Rectangle 193"/>
                <p:cNvSpPr/>
                <p:nvPr/>
              </p:nvSpPr>
              <p:spPr>
                <a:xfrm>
                  <a:off x="3347864" y="2065413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3923928" y="2065413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4499992" y="2065413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5076056" y="2065413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3347864" y="2641477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3923928" y="2641477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4499992" y="2641477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5076056" y="2641477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3347864" y="3217541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3923928" y="3217541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4499992" y="3217541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5076056" y="3217541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3347864" y="3793605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3923928" y="3793605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4499992" y="3793605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5076056" y="3793605"/>
                  <a:ext cx="216023" cy="2160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229" name="Rectangle 228"/>
              <p:cNvSpPr/>
              <p:nvPr/>
            </p:nvSpPr>
            <p:spPr>
              <a:xfrm>
                <a:off x="4319464" y="3338736"/>
                <a:ext cx="2376264" cy="2376264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41" name="Group 240"/>
            <p:cNvGrpSpPr/>
            <p:nvPr/>
          </p:nvGrpSpPr>
          <p:grpSpPr>
            <a:xfrm>
              <a:off x="6767736" y="3338736"/>
              <a:ext cx="2376264" cy="2376264"/>
              <a:chOff x="6767736" y="3338736"/>
              <a:chExt cx="2376264" cy="2376264"/>
            </a:xfrm>
          </p:grpSpPr>
          <p:grpSp>
            <p:nvGrpSpPr>
              <p:cNvPr id="210" name="Group 209"/>
              <p:cNvGrpSpPr/>
              <p:nvPr/>
            </p:nvGrpSpPr>
            <p:grpSpPr>
              <a:xfrm>
                <a:off x="7127776" y="3698776"/>
                <a:ext cx="1944215" cy="1944215"/>
                <a:chOff x="6372201" y="3433564"/>
                <a:chExt cx="1944215" cy="1944215"/>
              </a:xfrm>
            </p:grpSpPr>
            <p:sp>
              <p:nvSpPr>
                <p:cNvPr id="211" name="Rectangle 210"/>
                <p:cNvSpPr/>
                <p:nvPr/>
              </p:nvSpPr>
              <p:spPr>
                <a:xfrm>
                  <a:off x="6372201" y="3433564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6948265" y="3433564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7524329" y="3433564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8100393" y="3433564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6372201" y="4009628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6948265" y="4009628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7524329" y="4009628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8100393" y="4009628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6372201" y="4585692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6948265" y="4585692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7524329" y="4585692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8100393" y="4585692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6372201" y="5161756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6948265" y="5161756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7524329" y="5161756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8100393" y="5161756"/>
                  <a:ext cx="216023" cy="21602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230" name="Rectangle 229"/>
              <p:cNvSpPr/>
              <p:nvPr/>
            </p:nvSpPr>
            <p:spPr>
              <a:xfrm>
                <a:off x="6767736" y="3338736"/>
                <a:ext cx="2376264" cy="2376264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32" name="Right Arrow 231"/>
            <p:cNvSpPr/>
            <p:nvPr/>
          </p:nvSpPr>
          <p:spPr>
            <a:xfrm rot="843204">
              <a:off x="2703390" y="3325896"/>
              <a:ext cx="1512168" cy="216024"/>
            </a:xfrm>
            <a:prstGeom prst="rightArrow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3" name="Right Arrow 232"/>
            <p:cNvSpPr/>
            <p:nvPr/>
          </p:nvSpPr>
          <p:spPr>
            <a:xfrm rot="20478800">
              <a:off x="2663078" y="2629156"/>
              <a:ext cx="2654230" cy="207528"/>
            </a:xfrm>
            <a:prstGeom prst="rightArrow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4" name="TextBox 233"/>
            <p:cNvSpPr txBox="1"/>
            <p:nvPr/>
          </p:nvSpPr>
          <p:spPr>
            <a:xfrm rot="20488324">
              <a:off x="2759772" y="2413871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err="1" smtClean="0">
                  <a:solidFill>
                    <a:schemeClr val="bg1"/>
                  </a:solidFill>
                </a:rPr>
                <a:t>Luma</a:t>
              </a:r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 rot="857495">
              <a:off x="2754071" y="3506028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err="1" smtClean="0">
                  <a:solidFill>
                    <a:schemeClr val="bg1"/>
                  </a:solidFill>
                </a:rPr>
                <a:t>Chroma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5004048" y="1633364"/>
            <a:ext cx="3456384" cy="3832686"/>
            <a:chOff x="5004048" y="1633364"/>
            <a:chExt cx="3456384" cy="3832686"/>
          </a:xfrm>
        </p:grpSpPr>
        <p:sp>
          <p:nvSpPr>
            <p:cNvPr id="236" name="TextBox 235"/>
            <p:cNvSpPr txBox="1"/>
            <p:nvPr/>
          </p:nvSpPr>
          <p:spPr>
            <a:xfrm>
              <a:off x="5004048" y="1633364"/>
              <a:ext cx="3456384" cy="523220"/>
            </a:xfrm>
            <a:prstGeom prst="rect">
              <a:avLst/>
            </a:prstGeom>
            <a:solidFill>
              <a:schemeClr val="tx1">
                <a:alpha val="78000"/>
              </a:schemeClr>
            </a:solidFill>
            <a:ln w="254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dirty="0" smtClean="0">
                  <a:solidFill>
                    <a:srgbClr val="FFFF00"/>
                  </a:solidFill>
                </a:rPr>
                <a:t>Densely sampled</a:t>
              </a:r>
              <a:endParaRPr lang="en-CA" sz="2800" dirty="0">
                <a:solidFill>
                  <a:srgbClr val="FFFF00"/>
                </a:solidFill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5004048" y="3865612"/>
              <a:ext cx="3456384" cy="1600438"/>
            </a:xfrm>
            <a:prstGeom prst="rect">
              <a:avLst/>
            </a:prstGeom>
            <a:solidFill>
              <a:schemeClr val="tx1">
                <a:alpha val="78000"/>
              </a:schemeClr>
            </a:solidFill>
            <a:ln w="254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dirty="0" smtClean="0">
                  <a:solidFill>
                    <a:srgbClr val="FFFF00"/>
                  </a:solidFill>
                </a:rPr>
                <a:t>Sparsely sampled</a:t>
              </a:r>
            </a:p>
            <a:p>
              <a:pPr algn="ctr"/>
              <a:endParaRPr lang="en-CA" sz="1050" dirty="0">
                <a:solidFill>
                  <a:srgbClr val="FFFF00"/>
                </a:solidFill>
              </a:endParaRPr>
            </a:p>
            <a:p>
              <a:pPr algn="ctr"/>
              <a:r>
                <a:rPr lang="en-CA" sz="2800" dirty="0" smtClean="0">
                  <a:solidFill>
                    <a:srgbClr val="FFFF00"/>
                  </a:solidFill>
                </a:rPr>
                <a:t>Lesser impact of high frequency noise</a:t>
              </a:r>
              <a:endParaRPr lang="en-CA" sz="2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43" name="TextBox 242"/>
          <p:cNvSpPr txBox="1"/>
          <p:nvPr/>
        </p:nvSpPr>
        <p:spPr>
          <a:xfrm>
            <a:off x="251520" y="4369668"/>
            <a:ext cx="2220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chemeClr val="bg1"/>
                </a:solidFill>
              </a:rPr>
              <a:t>Bayer pattern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44" name="Slide Number Placeholder 2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5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pic>
        <p:nvPicPr>
          <p:cNvPr id="7169" name="Picture 1" descr="C:\Users\Nasa\Desktop\work\noise_mining\paper\img\example\1gt.png"/>
          <p:cNvPicPr>
            <a:picLocks noChangeAspect="1" noChangeArrowheads="1"/>
          </p:cNvPicPr>
          <p:nvPr/>
        </p:nvPicPr>
        <p:blipFill>
          <a:blip r:embed="rId2" cstate="print"/>
          <a:srcRect l="14764" t="14764" r="44291" b="44291"/>
          <a:stretch>
            <a:fillRect/>
          </a:stretch>
        </p:blipFill>
        <p:spPr bwMode="auto">
          <a:xfrm>
            <a:off x="6372200" y="1057300"/>
            <a:ext cx="2520280" cy="2520280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1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0" name="Straight Arrow Connector 19"/>
          <p:cNvCxnSpPr>
            <a:stCxn id="13" idx="6"/>
          </p:cNvCxnSpPr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39952" y="1993404"/>
            <a:ext cx="222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Latent</a:t>
            </a:r>
          </a:p>
          <a:p>
            <a:pPr algn="r"/>
            <a:r>
              <a:rPr lang="en-CA" sz="2400" i="1" dirty="0" smtClean="0">
                <a:solidFill>
                  <a:schemeClr val="bg1"/>
                </a:solidFill>
              </a:rPr>
              <a:t>Unknown</a:t>
            </a:r>
            <a:endParaRPr lang="en-CA" sz="2400" i="1" dirty="0">
              <a:solidFill>
                <a:schemeClr val="bg1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6300192" y="3145532"/>
            <a:ext cx="2652269" cy="461665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Latent image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6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563888" y="1345332"/>
            <a:ext cx="1584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Noise</a:t>
            </a:r>
          </a:p>
          <a:p>
            <a:r>
              <a:rPr lang="en-CA" sz="2400" i="1" dirty="0" smtClean="0">
                <a:solidFill>
                  <a:schemeClr val="bg1"/>
                </a:solidFill>
              </a:rPr>
              <a:t>Unknown</a:t>
            </a:r>
            <a:endParaRPr lang="en-CA" sz="2400" i="1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61356"/>
            <a:ext cx="388243" cy="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pic>
        <p:nvPicPr>
          <p:cNvPr id="7169" name="Picture 1" descr="C:\Users\Nasa\Desktop\work\noise_mining\paper\img\example\1gt.png"/>
          <p:cNvPicPr>
            <a:picLocks noChangeAspect="1" noChangeArrowheads="1"/>
          </p:cNvPicPr>
          <p:nvPr/>
        </p:nvPicPr>
        <p:blipFill>
          <a:blip r:embed="rId3" cstate="print"/>
          <a:srcRect l="14764" t="14764" r="44291" b="44291"/>
          <a:stretch>
            <a:fillRect/>
          </a:stretch>
        </p:blipFill>
        <p:spPr bwMode="auto">
          <a:xfrm>
            <a:off x="6372200" y="1057300"/>
            <a:ext cx="2520280" cy="2520280"/>
          </a:xfrm>
          <a:prstGeom prst="rect">
            <a:avLst/>
          </a:prstGeom>
          <a:noFill/>
        </p:spPr>
      </p:pic>
      <p:grpSp>
        <p:nvGrpSpPr>
          <p:cNvPr id="3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0" name="Straight Arrow Connector 19"/>
          <p:cNvCxnSpPr>
            <a:stCxn id="13" idx="6"/>
          </p:cNvCxnSpPr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004048" y="121196"/>
            <a:ext cx="576064" cy="309634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648" y="1345332"/>
            <a:ext cx="3168352" cy="88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300192" y="3145532"/>
            <a:ext cx="2652269" cy="461665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Noise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7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61356"/>
            <a:ext cx="388243" cy="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grpSp>
        <p:nvGrpSpPr>
          <p:cNvPr id="3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4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3" name="Straight Arrow Connector 22"/>
          <p:cNvCxnSpPr>
            <a:stCxn id="20" idx="6"/>
          </p:cNvCxnSpPr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004048" y="121196"/>
            <a:ext cx="576064" cy="309634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6"/>
          </p:cNvCxnSpPr>
          <p:nvPr/>
        </p:nvCxnSpPr>
        <p:spPr>
          <a:xfrm flipV="1">
            <a:off x="293906" y="121196"/>
            <a:ext cx="4710142" cy="536215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" descr="C:\Users\Nasa\Desktop\work\noise_mining\paper\img\example\1gt.png"/>
          <p:cNvPicPr>
            <a:picLocks noChangeAspect="1" noChangeArrowheads="1"/>
          </p:cNvPicPr>
          <p:nvPr/>
        </p:nvPicPr>
        <p:blipFill>
          <a:blip r:embed="rId3" cstate="print"/>
          <a:srcRect l="14764" t="14764" r="44291" b="44291"/>
          <a:stretch>
            <a:fillRect/>
          </a:stretch>
        </p:blipFill>
        <p:spPr bwMode="auto">
          <a:xfrm>
            <a:off x="6372200" y="1057300"/>
            <a:ext cx="2520280" cy="2520280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2987824" y="697260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Noisy observation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00192" y="3145532"/>
            <a:ext cx="2652269" cy="461665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Noisy image</a:t>
            </a:r>
            <a:endParaRPr lang="en-CA" sz="2400" dirty="0">
              <a:solidFill>
                <a:schemeClr val="bg1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7220"/>
            <a:ext cx="288032" cy="31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8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/>
          <p:cNvCxnSpPr/>
          <p:nvPr/>
        </p:nvCxnSpPr>
        <p:spPr>
          <a:xfrm flipV="1">
            <a:off x="293906" y="3217540"/>
            <a:ext cx="5286206" cy="226581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" descr="C:\Users\Nasa\Desktop\work\noise_mining\paper\img\example\1gt.png"/>
          <p:cNvPicPr>
            <a:picLocks noChangeAspect="1" noChangeArrowheads="1"/>
          </p:cNvPicPr>
          <p:nvPr/>
        </p:nvPicPr>
        <p:blipFill>
          <a:blip r:embed="rId2" cstate="print"/>
          <a:srcRect l="14764" t="14764" r="44291" b="44291"/>
          <a:stretch>
            <a:fillRect/>
          </a:stretch>
        </p:blipFill>
        <p:spPr bwMode="auto">
          <a:xfrm>
            <a:off x="6372201" y="1057300"/>
            <a:ext cx="2520278" cy="2520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3635896" y="3937620"/>
            <a:ext cx="265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bg1"/>
                </a:solidFill>
              </a:rPr>
              <a:t>Denoised</a:t>
            </a:r>
            <a:r>
              <a:rPr lang="en-CA" sz="2400" dirty="0" smtClean="0">
                <a:solidFill>
                  <a:schemeClr val="bg1"/>
                </a:solidFill>
              </a:rPr>
              <a:t> value</a:t>
            </a:r>
            <a:endParaRPr lang="en-CA" sz="2400" i="1" dirty="0">
              <a:solidFill>
                <a:schemeClr val="bg1"/>
              </a:solidFill>
            </a:endParaRPr>
          </a:p>
        </p:txBody>
      </p:sp>
      <p:grpSp>
        <p:nvGrpSpPr>
          <p:cNvPr id="15" name="Group 17"/>
          <p:cNvGrpSpPr/>
          <p:nvPr/>
        </p:nvGrpSpPr>
        <p:grpSpPr>
          <a:xfrm>
            <a:off x="0" y="1201316"/>
            <a:ext cx="4896036" cy="4513684"/>
            <a:chOff x="0" y="1201316"/>
            <a:chExt cx="4896036" cy="4513684"/>
          </a:xfrm>
        </p:grpSpPr>
        <p:grpSp>
          <p:nvGrpSpPr>
            <p:cNvPr id="16" name="Group 13"/>
            <p:cNvGrpSpPr/>
            <p:nvPr/>
          </p:nvGrpSpPr>
          <p:grpSpPr>
            <a:xfrm>
              <a:off x="251520" y="1582183"/>
              <a:ext cx="3975414" cy="3901171"/>
              <a:chOff x="251520" y="1582183"/>
              <a:chExt cx="3975414" cy="390117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51520" y="4552821"/>
                <a:ext cx="964749" cy="930533"/>
              </a:xfrm>
              <a:custGeom>
                <a:avLst/>
                <a:gdLst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29640 w 1021080"/>
                  <a:gd name="connsiteY5" fmla="*/ 129540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891540 w 1021080"/>
                  <a:gd name="connsiteY1" fmla="*/ 30480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899160 h 967740"/>
                  <a:gd name="connsiteX1" fmla="*/ 931500 w 1021080"/>
                  <a:gd name="connsiteY1" fmla="*/ 45934 h 967740"/>
                  <a:gd name="connsiteX2" fmla="*/ 838200 w 1021080"/>
                  <a:gd name="connsiteY2" fmla="*/ 0 h 967740"/>
                  <a:gd name="connsiteX3" fmla="*/ 975360 w 1021080"/>
                  <a:gd name="connsiteY3" fmla="*/ 7620 h 967740"/>
                  <a:gd name="connsiteX4" fmla="*/ 1021080 w 1021080"/>
                  <a:gd name="connsiteY4" fmla="*/ 205740 h 967740"/>
                  <a:gd name="connsiteX5" fmla="*/ 969308 w 1021080"/>
                  <a:gd name="connsiteY5" fmla="*/ 82272 h 967740"/>
                  <a:gd name="connsiteX6" fmla="*/ 68580 w 1021080"/>
                  <a:gd name="connsiteY6" fmla="*/ 967740 h 967740"/>
                  <a:gd name="connsiteX7" fmla="*/ 0 w 1021080"/>
                  <a:gd name="connsiteY7" fmla="*/ 899160 h 967740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975360 w 1021080"/>
                  <a:gd name="connsiteY3" fmla="*/ 17145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21080"/>
                  <a:gd name="connsiteY0" fmla="*/ 908685 h 977265"/>
                  <a:gd name="connsiteX1" fmla="*/ 931500 w 1021080"/>
                  <a:gd name="connsiteY1" fmla="*/ 55459 h 977265"/>
                  <a:gd name="connsiteX2" fmla="*/ 866775 w 1021080"/>
                  <a:gd name="connsiteY2" fmla="*/ 0 h 977265"/>
                  <a:gd name="connsiteX3" fmla="*/ 1003935 w 1021080"/>
                  <a:gd name="connsiteY3" fmla="*/ 24289 h 977265"/>
                  <a:gd name="connsiteX4" fmla="*/ 1021080 w 1021080"/>
                  <a:gd name="connsiteY4" fmla="*/ 215265 h 977265"/>
                  <a:gd name="connsiteX5" fmla="*/ 969308 w 1021080"/>
                  <a:gd name="connsiteY5" fmla="*/ 91797 h 977265"/>
                  <a:gd name="connsiteX6" fmla="*/ 68580 w 1021080"/>
                  <a:gd name="connsiteY6" fmla="*/ 977265 h 977265"/>
                  <a:gd name="connsiteX7" fmla="*/ 0 w 1021080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69308 w 1013936"/>
                  <a:gd name="connsiteY5" fmla="*/ 9179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1500 w 1013936"/>
                  <a:gd name="connsiteY1" fmla="*/ 55459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8691 w 1013936"/>
                  <a:gd name="connsiteY5" fmla="*/ 97155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00449 w 1013936"/>
                  <a:gd name="connsiteY5" fmla="*/ 135851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43311 w 1013936"/>
                  <a:gd name="connsiteY5" fmla="*/ 100133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0455 w 1013936"/>
                  <a:gd name="connsiteY5" fmla="*/ 97752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7598 w 1013936"/>
                  <a:gd name="connsiteY5" fmla="*/ 88227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25646 w 1013936"/>
                  <a:gd name="connsiteY1" fmla="*/ 70342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1003935 w 1013936"/>
                  <a:gd name="connsiteY3" fmla="*/ 24289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6791 w 1013936"/>
                  <a:gd name="connsiteY3" fmla="*/ 33814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9647 w 1013936"/>
                  <a:gd name="connsiteY3" fmla="*/ 29052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92029 w 1013936"/>
                  <a:gd name="connsiteY3" fmla="*/ 26671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77265"/>
                  <a:gd name="connsiteX1" fmla="*/ 930409 w 1013936"/>
                  <a:gd name="connsiteY1" fmla="*/ 67961 h 977265"/>
                  <a:gd name="connsiteX2" fmla="*/ 866775 w 1013936"/>
                  <a:gd name="connsiteY2" fmla="*/ 0 h 977265"/>
                  <a:gd name="connsiteX3" fmla="*/ 984885 w 1013936"/>
                  <a:gd name="connsiteY3" fmla="*/ 38577 h 977265"/>
                  <a:gd name="connsiteX4" fmla="*/ 1013936 w 1013936"/>
                  <a:gd name="connsiteY4" fmla="*/ 150971 h 977265"/>
                  <a:gd name="connsiteX5" fmla="*/ 955217 w 1013936"/>
                  <a:gd name="connsiteY5" fmla="*/ 92989 h 977265"/>
                  <a:gd name="connsiteX6" fmla="*/ 68580 w 1013936"/>
                  <a:gd name="connsiteY6" fmla="*/ 977265 h 977265"/>
                  <a:gd name="connsiteX7" fmla="*/ 0 w 1013936"/>
                  <a:gd name="connsiteY7" fmla="*/ 908685 h 977265"/>
                  <a:gd name="connsiteX0" fmla="*/ 0 w 1013936"/>
                  <a:gd name="connsiteY0" fmla="*/ 908685 h 968633"/>
                  <a:gd name="connsiteX1" fmla="*/ 930409 w 1013936"/>
                  <a:gd name="connsiteY1" fmla="*/ 67961 h 968633"/>
                  <a:gd name="connsiteX2" fmla="*/ 866775 w 1013936"/>
                  <a:gd name="connsiteY2" fmla="*/ 0 h 968633"/>
                  <a:gd name="connsiteX3" fmla="*/ 984885 w 1013936"/>
                  <a:gd name="connsiteY3" fmla="*/ 38577 h 968633"/>
                  <a:gd name="connsiteX4" fmla="*/ 1013936 w 1013936"/>
                  <a:gd name="connsiteY4" fmla="*/ 150971 h 968633"/>
                  <a:gd name="connsiteX5" fmla="*/ 955217 w 1013936"/>
                  <a:gd name="connsiteY5" fmla="*/ 92989 h 968633"/>
                  <a:gd name="connsiteX6" fmla="*/ 60617 w 1013936"/>
                  <a:gd name="connsiteY6" fmla="*/ 968633 h 968633"/>
                  <a:gd name="connsiteX7" fmla="*/ 0 w 1013936"/>
                  <a:gd name="connsiteY7" fmla="*/ 908685 h 968633"/>
                  <a:gd name="connsiteX0" fmla="*/ 0 w 1002030"/>
                  <a:gd name="connsiteY0" fmla="*/ 920591 h 968633"/>
                  <a:gd name="connsiteX1" fmla="*/ 918503 w 1002030"/>
                  <a:gd name="connsiteY1" fmla="*/ 67961 h 968633"/>
                  <a:gd name="connsiteX2" fmla="*/ 854869 w 1002030"/>
                  <a:gd name="connsiteY2" fmla="*/ 0 h 968633"/>
                  <a:gd name="connsiteX3" fmla="*/ 972979 w 1002030"/>
                  <a:gd name="connsiteY3" fmla="*/ 38577 h 968633"/>
                  <a:gd name="connsiteX4" fmla="*/ 1002030 w 1002030"/>
                  <a:gd name="connsiteY4" fmla="*/ 150971 h 968633"/>
                  <a:gd name="connsiteX5" fmla="*/ 943311 w 1002030"/>
                  <a:gd name="connsiteY5" fmla="*/ 92989 h 968633"/>
                  <a:gd name="connsiteX6" fmla="*/ 48711 w 1002030"/>
                  <a:gd name="connsiteY6" fmla="*/ 968633 h 968633"/>
                  <a:gd name="connsiteX7" fmla="*/ 0 w 1002030"/>
                  <a:gd name="connsiteY7" fmla="*/ 920591 h 968633"/>
                  <a:gd name="connsiteX0" fmla="*/ 0 w 995705"/>
                  <a:gd name="connsiteY0" fmla="*/ 926817 h 968633"/>
                  <a:gd name="connsiteX1" fmla="*/ 912178 w 995705"/>
                  <a:gd name="connsiteY1" fmla="*/ 67961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36986 w 995705"/>
                  <a:gd name="connsiteY5" fmla="*/ 92989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926817 h 968633"/>
                  <a:gd name="connsiteX1" fmla="*/ 919322 w 995705"/>
                  <a:gd name="connsiteY1" fmla="*/ 77486 h 968633"/>
                  <a:gd name="connsiteX2" fmla="*/ 848544 w 995705"/>
                  <a:gd name="connsiteY2" fmla="*/ 0 h 968633"/>
                  <a:gd name="connsiteX3" fmla="*/ 966654 w 995705"/>
                  <a:gd name="connsiteY3" fmla="*/ 38577 h 968633"/>
                  <a:gd name="connsiteX4" fmla="*/ 995705 w 995705"/>
                  <a:gd name="connsiteY4" fmla="*/ 150971 h 968633"/>
                  <a:gd name="connsiteX5" fmla="*/ 927461 w 995705"/>
                  <a:gd name="connsiteY5" fmla="*/ 83464 h 968633"/>
                  <a:gd name="connsiteX6" fmla="*/ 42386 w 995705"/>
                  <a:gd name="connsiteY6" fmla="*/ 968633 h 968633"/>
                  <a:gd name="connsiteX7" fmla="*/ 0 w 995705"/>
                  <a:gd name="connsiteY7" fmla="*/ 926817 h 968633"/>
                  <a:gd name="connsiteX0" fmla="*/ 0 w 995705"/>
                  <a:gd name="connsiteY0" fmla="*/ 888717 h 930533"/>
                  <a:gd name="connsiteX1" fmla="*/ 919322 w 995705"/>
                  <a:gd name="connsiteY1" fmla="*/ 39386 h 930533"/>
                  <a:gd name="connsiteX2" fmla="*/ 884263 w 995705"/>
                  <a:gd name="connsiteY2" fmla="*/ 0 h 930533"/>
                  <a:gd name="connsiteX3" fmla="*/ 966654 w 995705"/>
                  <a:gd name="connsiteY3" fmla="*/ 477 h 930533"/>
                  <a:gd name="connsiteX4" fmla="*/ 995705 w 995705"/>
                  <a:gd name="connsiteY4" fmla="*/ 112871 h 930533"/>
                  <a:gd name="connsiteX5" fmla="*/ 927461 w 995705"/>
                  <a:gd name="connsiteY5" fmla="*/ 45364 h 930533"/>
                  <a:gd name="connsiteX6" fmla="*/ 42386 w 995705"/>
                  <a:gd name="connsiteY6" fmla="*/ 930533 h 930533"/>
                  <a:gd name="connsiteX7" fmla="*/ 0 w 995705"/>
                  <a:gd name="connsiteY7" fmla="*/ 888717 h 930533"/>
                  <a:gd name="connsiteX0" fmla="*/ 0 w 966654"/>
                  <a:gd name="connsiteY0" fmla="*/ 888717 h 930533"/>
                  <a:gd name="connsiteX1" fmla="*/ 919322 w 966654"/>
                  <a:gd name="connsiteY1" fmla="*/ 39386 h 930533"/>
                  <a:gd name="connsiteX2" fmla="*/ 884263 w 966654"/>
                  <a:gd name="connsiteY2" fmla="*/ 0 h 930533"/>
                  <a:gd name="connsiteX3" fmla="*/ 966654 w 966654"/>
                  <a:gd name="connsiteY3" fmla="*/ 477 h 930533"/>
                  <a:gd name="connsiteX4" fmla="*/ 964749 w 966654"/>
                  <a:gd name="connsiteY4" fmla="*/ 84296 h 930533"/>
                  <a:gd name="connsiteX5" fmla="*/ 927461 w 966654"/>
                  <a:gd name="connsiteY5" fmla="*/ 45364 h 930533"/>
                  <a:gd name="connsiteX6" fmla="*/ 42386 w 966654"/>
                  <a:gd name="connsiteY6" fmla="*/ 930533 h 930533"/>
                  <a:gd name="connsiteX7" fmla="*/ 0 w 966654"/>
                  <a:gd name="connsiteY7" fmla="*/ 888717 h 930533"/>
                  <a:gd name="connsiteX0" fmla="*/ 0 w 964749"/>
                  <a:gd name="connsiteY0" fmla="*/ 888717 h 930533"/>
                  <a:gd name="connsiteX1" fmla="*/ 919322 w 964749"/>
                  <a:gd name="connsiteY1" fmla="*/ 39386 h 930533"/>
                  <a:gd name="connsiteX2" fmla="*/ 884263 w 964749"/>
                  <a:gd name="connsiteY2" fmla="*/ 0 h 930533"/>
                  <a:gd name="connsiteX3" fmla="*/ 949985 w 964749"/>
                  <a:gd name="connsiteY3" fmla="*/ 21908 h 930533"/>
                  <a:gd name="connsiteX4" fmla="*/ 964749 w 964749"/>
                  <a:gd name="connsiteY4" fmla="*/ 84296 h 930533"/>
                  <a:gd name="connsiteX5" fmla="*/ 927461 w 964749"/>
                  <a:gd name="connsiteY5" fmla="*/ 45364 h 930533"/>
                  <a:gd name="connsiteX6" fmla="*/ 42386 w 964749"/>
                  <a:gd name="connsiteY6" fmla="*/ 930533 h 930533"/>
                  <a:gd name="connsiteX7" fmla="*/ 0 w 964749"/>
                  <a:gd name="connsiteY7" fmla="*/ 888717 h 93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49" h="930533">
                    <a:moveTo>
                      <a:pt x="0" y="888717"/>
                    </a:moveTo>
                    <a:lnTo>
                      <a:pt x="919322" y="39386"/>
                    </a:lnTo>
                    <a:lnTo>
                      <a:pt x="884263" y="0"/>
                    </a:lnTo>
                    <a:lnTo>
                      <a:pt x="949985" y="21908"/>
                    </a:lnTo>
                    <a:lnTo>
                      <a:pt x="964749" y="84296"/>
                    </a:lnTo>
                    <a:lnTo>
                      <a:pt x="927461" y="45364"/>
                    </a:lnTo>
                    <a:lnTo>
                      <a:pt x="42386" y="930533"/>
                    </a:lnTo>
                    <a:lnTo>
                      <a:pt x="0" y="8887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6494" y="1582183"/>
                <a:ext cx="0" cy="3888432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6494" y="5470615"/>
                <a:ext cx="396044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247964" y="5253335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R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369668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201316"/>
              <a:ext cx="539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CA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31" name="Straight Arrow Connector 30"/>
          <p:cNvCxnSpPr>
            <a:stCxn id="20" idx="6"/>
          </p:cNvCxnSpPr>
          <p:nvPr/>
        </p:nvCxnSpPr>
        <p:spPr>
          <a:xfrm flipV="1">
            <a:off x="293906" y="3793604"/>
            <a:ext cx="2765926" cy="168975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009628"/>
            <a:ext cx="360040" cy="4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6300192" y="3145532"/>
            <a:ext cx="2652269" cy="461665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2400" dirty="0" err="1" smtClean="0">
                <a:solidFill>
                  <a:schemeClr val="bg1"/>
                </a:solidFill>
              </a:rPr>
              <a:t>Denoised</a:t>
            </a:r>
            <a:r>
              <a:rPr lang="en-CA" sz="2400" dirty="0" smtClean="0">
                <a:solidFill>
                  <a:schemeClr val="bg1"/>
                </a:solidFill>
              </a:rPr>
              <a:t> image</a:t>
            </a:r>
            <a:endParaRPr lang="en-CA" sz="2400" i="1" dirty="0">
              <a:solidFill>
                <a:schemeClr val="bg1"/>
              </a:solidFill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857500"/>
            <a:ext cx="33685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Arrow Connector 44"/>
          <p:cNvCxnSpPr/>
          <p:nvPr/>
        </p:nvCxnSpPr>
        <p:spPr>
          <a:xfrm flipV="1">
            <a:off x="293906" y="121196"/>
            <a:ext cx="4710142" cy="536215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7220"/>
            <a:ext cx="288032" cy="31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2987824" y="697260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 smtClean="0">
                <a:solidFill>
                  <a:schemeClr val="bg1"/>
                </a:solidFill>
              </a:rPr>
              <a:t>Noisy observation</a:t>
            </a:r>
            <a:endParaRPr lang="en-CA" sz="2400" i="1" dirty="0">
              <a:solidFill>
                <a:schemeClr val="bg1"/>
              </a:solidFill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040-60E6-4D7A-8263-E28BED4BDFEC}" type="slidenum">
              <a:rPr lang="en-CA" smtClean="0"/>
              <a:t>9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283</Words>
  <Application>Microsoft Office PowerPoint</Application>
  <PresentationFormat>On-screen Show (16:10)</PresentationFormat>
  <Paragraphs>175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Retrieving Information  Lost by Image denoising</vt:lpstr>
      <vt:lpstr>Slide 2</vt:lpstr>
      <vt:lpstr>Overview</vt:lpstr>
      <vt:lpstr>Overview</vt:lpstr>
      <vt:lpstr>Observation: Chromaticity is low freq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Slide 18</vt:lpstr>
      <vt:lpstr>Results</vt:lpstr>
      <vt:lpstr>Results</vt:lpstr>
      <vt:lpstr>Results</vt:lpstr>
      <vt:lpstr>Results - Analysis</vt:lpstr>
      <vt:lpstr>Conclusion</vt:lpstr>
      <vt:lpstr>Thanks!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Nasa</dc:creator>
  <cp:lastModifiedBy>Nasa</cp:lastModifiedBy>
  <cp:revision>200</cp:revision>
  <dcterms:created xsi:type="dcterms:W3CDTF">2015-12-10T19:45:16Z</dcterms:created>
  <dcterms:modified xsi:type="dcterms:W3CDTF">2015-12-12T04:45:22Z</dcterms:modified>
</cp:coreProperties>
</file>