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332" r:id="rId4"/>
    <p:sldId id="278" r:id="rId5"/>
    <p:sldId id="276" r:id="rId6"/>
    <p:sldId id="333" r:id="rId7"/>
    <p:sldId id="341" r:id="rId8"/>
    <p:sldId id="281" r:id="rId9"/>
    <p:sldId id="343" r:id="rId10"/>
    <p:sldId id="345" r:id="rId11"/>
    <p:sldId id="346" r:id="rId12"/>
    <p:sldId id="347" r:id="rId13"/>
    <p:sldId id="34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179" autoAdjust="0"/>
  </p:normalViewPr>
  <p:slideViewPr>
    <p:cSldViewPr snapToGrid="0">
      <p:cViewPr varScale="1">
        <p:scale>
          <a:sx n="93" d="100"/>
          <a:sy n="93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0899D-B6A5-4031-965C-C2BC10704349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7845-6268-41BF-8C78-8F51A686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C321-B12D-49E1-9BFE-077B687FCFB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1C46-3C6C-4946-802B-C9F52FC542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fld id="{81A6455F-E325-4BBE-8932-22A2329C63CB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54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5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1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27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fld id="{81A6455F-E325-4BBE-8932-22A2329C63CB}" type="slidenum">
              <a:rPr lang="zh-CN" altLang="en-US">
                <a:solidFill>
                  <a:srgbClr val="000000"/>
                </a:solidFill>
              </a:rPr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69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5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43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52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7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26F-6A6F-4E5A-8E2B-7BE229ACDB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87425"/>
            <a:ext cx="12192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3" y="24492"/>
            <a:ext cx="3687759" cy="94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96195" y="128369"/>
            <a:ext cx="391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 IEEE International Conference on Acoustics, Speech and Signal Processing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6E0E70-3E32-0845-A6F0-854AD09905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2100" y="0"/>
            <a:ext cx="4279900" cy="77470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-横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1135883" y="764704"/>
            <a:ext cx="105611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597" y="6531430"/>
            <a:ext cx="12192000" cy="351621"/>
          </a:xfrm>
          <a:prstGeom prst="rect">
            <a:avLst/>
          </a:prstGeom>
          <a:gradFill>
            <a:gsLst>
              <a:gs pos="0">
                <a:schemeClr val="bg1"/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5"/>
          <p:cNvSpPr txBox="1"/>
          <p:nvPr userDrawn="1"/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AC07-8332-4464-B146-71F2E6638D3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84FF-7719-42FA-A7DA-4C339EA3EB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0" y="1993137"/>
            <a:ext cx="12192000" cy="191129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华文新魏" panose="02010800040101010101" pitchFamily="2" charset="-122"/>
              </a:rPr>
              <a:t> </a:t>
            </a: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华文新魏" panose="02010800040101010101" pitchFamily="2" charset="-122"/>
              </a:rPr>
              <a:t>ADAPTIVE RE-BALANCING NETWORK WITH GATE MECHANISM FOR LONG-TAILED VISUAL QUESTION ANSWERING</a:t>
            </a:r>
          </a:p>
        </p:txBody>
      </p:sp>
      <p:sp>
        <p:nvSpPr>
          <p:cNvPr id="51202" name="标题 1"/>
          <p:cNvSpPr txBox="1"/>
          <p:nvPr/>
        </p:nvSpPr>
        <p:spPr bwMode="auto">
          <a:xfrm>
            <a:off x="0" y="4950589"/>
            <a:ext cx="12192000" cy="1338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</a:rPr>
              <a:t>Hongyu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</a:rPr>
              <a:t> Chen,</a:t>
            </a:r>
            <a:r>
              <a:rPr lang="zh-CN" altLang="en-US" sz="2000" b="1" dirty="0">
                <a:solidFill>
                  <a:srgbClr val="1F4E79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</a:rPr>
              <a:t>Ruifang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</a:rPr>
              <a:t> Liu*, Han Fang, 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</a:rPr>
              <a:t>Ximing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</a:rPr>
              <a:t> Zhang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sym typeface="+mn-ea"/>
              </a:rPr>
              <a:t>Beijing University of Posts and Telecommunications (BUPT)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hongyuchen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lrf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 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fanghan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000" b="1" dirty="0" err="1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XimingZhang</a:t>
            </a: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}@bupt.edu.cn</a:t>
            </a:r>
            <a:endParaRPr lang="en-US" altLang="zh-CN" sz="2000" b="1" dirty="0">
              <a:solidFill>
                <a:srgbClr val="1F4E79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3566" y="339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913017" y="640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52606" y="378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406F78-A904-489C-926B-61E9ACE65021}"/>
              </a:ext>
            </a:extLst>
          </p:cNvPr>
          <p:cNvSpPr/>
          <p:nvPr/>
        </p:nvSpPr>
        <p:spPr>
          <a:xfrm>
            <a:off x="3019704" y="204496"/>
            <a:ext cx="8490166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br>
              <a:rPr lang="en-US" altLang="zh-CN" sz="2000" dirty="0"/>
            </a:b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标题 1">
            <a:extLst>
              <a:ext uri="{FF2B5EF4-FFF2-40B4-BE49-F238E27FC236}">
                <a16:creationId xmlns:a16="http://schemas.microsoft.com/office/drawing/2014/main" id="{6E4D2829-47FC-4DA4-A5F8-47F975A06488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Experiment 2: </a:t>
            </a:r>
            <a:r>
              <a:rPr lang="en-US" altLang="zh-CN" sz="2800" b="1" dirty="0">
                <a:solidFill>
                  <a:srgbClr val="000000"/>
                </a:solidFill>
              </a:rPr>
              <a:t>Validation experiments </a:t>
            </a:r>
            <a:endParaRPr lang="en-US" altLang="zh-CN" sz="2800" b="1" kern="0" dirty="0"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447648-05A1-487C-BDD6-089CB7CFB961}"/>
              </a:ext>
            </a:extLst>
          </p:cNvPr>
          <p:cNvSpPr/>
          <p:nvPr/>
        </p:nvSpPr>
        <p:spPr>
          <a:xfrm>
            <a:off x="703997" y="4224175"/>
            <a:ext cx="8883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Table. ﻿Validation experiments on VQA-v2 </a:t>
            </a:r>
            <a:r>
              <a:rPr lang="en-US" altLang="zh-CN" b="1" dirty="0" err="1">
                <a:solidFill>
                  <a:srgbClr val="000000"/>
                </a:solidFill>
              </a:rPr>
              <a:t>val</a:t>
            </a:r>
            <a:r>
              <a:rPr lang="en-US" altLang="zh-CN" b="1" dirty="0">
                <a:solidFill>
                  <a:srgbClr val="000000"/>
                </a:solidFill>
              </a:rPr>
              <a:t> set. </a:t>
            </a:r>
            <a:r>
              <a:rPr lang="en-US" altLang="zh-CN" b="1" dirty="0" err="1">
                <a:solidFill>
                  <a:srgbClr val="000000"/>
                </a:solidFill>
              </a:rPr>
              <a:t>HeadAcc</a:t>
            </a:r>
            <a:r>
              <a:rPr lang="en-US" altLang="zh-CN" b="1" dirty="0">
                <a:solidFill>
                  <a:srgbClr val="000000"/>
                </a:solidFill>
              </a:rPr>
              <a:t> and  </a:t>
            </a:r>
            <a:r>
              <a:rPr lang="en-US" altLang="zh-CN" b="1" dirty="0" err="1">
                <a:solidFill>
                  <a:srgbClr val="000000"/>
                </a:solidFill>
              </a:rPr>
              <a:t>TailAcc</a:t>
            </a:r>
            <a:r>
              <a:rPr lang="en-US" altLang="zh-CN" b="1" dirty="0">
                <a:solidFill>
                  <a:srgbClr val="000000"/>
                </a:solidFill>
              </a:rPr>
              <a:t> denote the overall accuracy on the head and tail split of the </a:t>
            </a:r>
            <a:r>
              <a:rPr lang="en-US" altLang="zh-CN" b="1" dirty="0" err="1">
                <a:solidFill>
                  <a:srgbClr val="000000"/>
                </a:solidFill>
              </a:rPr>
              <a:t>val</a:t>
            </a:r>
            <a:r>
              <a:rPr lang="en-US" altLang="zh-CN" b="1" dirty="0">
                <a:solidFill>
                  <a:srgbClr val="000000"/>
                </a:solidFill>
              </a:rPr>
              <a:t> set. “base” indicates the basic attention-based model with the gate mechanism. “</a:t>
            </a:r>
            <a:r>
              <a:rPr lang="en-US" altLang="zh-CN" b="1" dirty="0" err="1">
                <a:solidFill>
                  <a:srgbClr val="000000"/>
                </a:solidFill>
              </a:rPr>
              <a:t>base+re</a:t>
            </a:r>
            <a:r>
              <a:rPr lang="en-US" altLang="zh-CN" b="1" dirty="0">
                <a:solidFill>
                  <a:srgbClr val="000000"/>
                </a:solidFill>
              </a:rPr>
              <a:t>” and “</a:t>
            </a:r>
            <a:r>
              <a:rPr lang="en-US" altLang="zh-CN" b="1" dirty="0" err="1">
                <a:solidFill>
                  <a:srgbClr val="000000"/>
                </a:solidFill>
              </a:rPr>
              <a:t>base+ARN</a:t>
            </a:r>
            <a:r>
              <a:rPr lang="en-US" altLang="zh-CN" b="1" dirty="0">
                <a:solidFill>
                  <a:srgbClr val="000000"/>
                </a:solidFill>
              </a:rPr>
              <a:t>” indicate the “base” model trained with rebalancing network from scratch and with our proposed ARN.</a:t>
            </a:r>
            <a:br>
              <a:rPr lang="en-US" altLang="zh-CN" b="1" dirty="0"/>
            </a:br>
            <a:endParaRPr lang="zh-CN" altLang="en-US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4DB2D78-3461-3D40-806A-B2D6339B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85" y="1833114"/>
            <a:ext cx="7764165" cy="21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0799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406F78-A904-489C-926B-61E9ACE65021}"/>
              </a:ext>
            </a:extLst>
          </p:cNvPr>
          <p:cNvSpPr/>
          <p:nvPr/>
        </p:nvSpPr>
        <p:spPr>
          <a:xfrm>
            <a:off x="3019704" y="204496"/>
            <a:ext cx="8490166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br>
              <a:rPr lang="en-US" altLang="zh-CN" sz="2000" dirty="0"/>
            </a:b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标题 1">
            <a:extLst>
              <a:ext uri="{FF2B5EF4-FFF2-40B4-BE49-F238E27FC236}">
                <a16:creationId xmlns:a16="http://schemas.microsoft.com/office/drawing/2014/main" id="{6E4D2829-47FC-4DA4-A5F8-47F975A06488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Experiment 3: ﻿Ablation Study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9BFD80-1368-4F3C-BE9C-C888FDBB7227}"/>
              </a:ext>
            </a:extLst>
          </p:cNvPr>
          <p:cNvSpPr/>
          <p:nvPr/>
        </p:nvSpPr>
        <p:spPr>
          <a:xfrm>
            <a:off x="1296982" y="4481567"/>
            <a:ext cx="9741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Table. ﻿Ablation studies of our proposed method on the VQA-v2 </a:t>
            </a:r>
            <a:r>
              <a:rPr lang="en-US" altLang="zh-CN" b="1" dirty="0" err="1">
                <a:solidFill>
                  <a:srgbClr val="000000"/>
                </a:solidFill>
              </a:rPr>
              <a:t>val</a:t>
            </a:r>
            <a:r>
              <a:rPr lang="en-US" altLang="zh-CN" b="1" dirty="0">
                <a:solidFill>
                  <a:srgbClr val="000000"/>
                </a:solidFill>
              </a:rPr>
              <a:t> set. The “base” model is a basic attention based VQA model. The “</a:t>
            </a:r>
            <a:r>
              <a:rPr lang="en-US" altLang="zh-CN" b="1" dirty="0" err="1">
                <a:solidFill>
                  <a:srgbClr val="000000"/>
                </a:solidFill>
              </a:rPr>
              <a:t>base+GM</a:t>
            </a:r>
            <a:r>
              <a:rPr lang="en-US" altLang="zh-CN" b="1" dirty="0">
                <a:solidFill>
                  <a:srgbClr val="000000"/>
                </a:solidFill>
              </a:rPr>
              <a:t>” method is the “base” model with the proposed gate mechanism. “</a:t>
            </a:r>
            <a:r>
              <a:rPr lang="en-US" altLang="zh-CN" b="1" dirty="0" err="1">
                <a:solidFill>
                  <a:srgbClr val="000000"/>
                </a:solidFill>
              </a:rPr>
              <a:t>base+AR+GM</a:t>
            </a:r>
            <a:r>
              <a:rPr lang="en-US" altLang="zh-CN" b="1" dirty="0">
                <a:solidFill>
                  <a:srgbClr val="000000"/>
                </a:solidFill>
              </a:rPr>
              <a:t>” is our proposed ARN with the gate mechanism. Adaptors are utilized to calculate </a:t>
            </a:r>
            <a:r>
              <a:rPr lang="el-GR" altLang="zh-CN" b="1" dirty="0">
                <a:solidFill>
                  <a:srgbClr val="000000"/>
                </a:solidFill>
              </a:rPr>
              <a:t>α </a:t>
            </a:r>
            <a:r>
              <a:rPr lang="en-US" altLang="zh-CN" b="1" dirty="0">
                <a:solidFill>
                  <a:srgbClr val="000000"/>
                </a:solidFill>
              </a:rPr>
              <a:t>mentioned in the adaptive learning strategy. ’-’ means with no adaptor.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093E2F-D43B-0C4C-85DD-DA8A895A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90" y="1590487"/>
            <a:ext cx="10517851" cy="28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550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406F78-A904-489C-926B-61E9ACE65021}"/>
              </a:ext>
            </a:extLst>
          </p:cNvPr>
          <p:cNvSpPr/>
          <p:nvPr/>
        </p:nvSpPr>
        <p:spPr>
          <a:xfrm>
            <a:off x="3019704" y="204496"/>
            <a:ext cx="8490166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br>
              <a:rPr lang="en-US" altLang="zh-CN" sz="2000" dirty="0"/>
            </a:b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标题 1">
            <a:extLst>
              <a:ext uri="{FF2B5EF4-FFF2-40B4-BE49-F238E27FC236}">
                <a16:creationId xmlns:a16="http://schemas.microsoft.com/office/drawing/2014/main" id="{6E4D2829-47FC-4DA4-A5F8-47F975A06488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Experiment 4: ﻿Qualitative Analysis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AF81FA-8949-E24B-8359-5144F701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110959"/>
            <a:ext cx="9540533" cy="44987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0F84E0-BC52-A64B-9E4F-E620C52EFC28}"/>
              </a:ext>
            </a:extLst>
          </p:cNvPr>
          <p:cNvSpPr/>
          <p:nvPr/>
        </p:nvSpPr>
        <p:spPr>
          <a:xfrm>
            <a:off x="1229974" y="5609747"/>
            <a:ext cx="8909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Figure. ﻿We visualize objects and words with the highest attention weights for different mechanisms applied to the question. Corresponding visual attention map is also reported. 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01229691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 1">
            <a:extLst>
              <a:ext uri="{FF2B5EF4-FFF2-40B4-BE49-F238E27FC236}">
                <a16:creationId xmlns:a16="http://schemas.microsoft.com/office/drawing/2014/main" id="{68B803EF-8D22-440C-84A0-63D1409E8E5E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Summary (ARN)</a:t>
            </a:r>
          </a:p>
        </p:txBody>
      </p:sp>
      <p:pic>
        <p:nvPicPr>
          <p:cNvPr id="205" name="图片 204">
            <a:extLst>
              <a:ext uri="{FF2B5EF4-FFF2-40B4-BE49-F238E27FC236}">
                <a16:creationId xmlns:a16="http://schemas.microsoft.com/office/drawing/2014/main" id="{F81BB441-26C7-7746-A665-1F6DA37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4" y="1670050"/>
            <a:ext cx="11353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1833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0" y="2630646"/>
            <a:ext cx="12192000" cy="63627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华文新魏" panose="02010800040101010101" pitchFamily="2" charset="-122"/>
              </a:rPr>
              <a:t>Thanks!</a:t>
            </a:r>
          </a:p>
        </p:txBody>
      </p:sp>
      <p:sp>
        <p:nvSpPr>
          <p:cNvPr id="51202" name="标题 1"/>
          <p:cNvSpPr txBox="1"/>
          <p:nvPr/>
        </p:nvSpPr>
        <p:spPr bwMode="auto">
          <a:xfrm>
            <a:off x="0" y="5383403"/>
            <a:ext cx="12192000" cy="4139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1F4E79"/>
                </a:solidFill>
                <a:ea typeface="微软雅黑" panose="020B0503020204020204" pitchFamily="34" charset="-122"/>
              </a:rPr>
              <a:t>Beijing University of Posts and Telecommunications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Preliminary and background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D4460E-9924-E744-9999-106DAEAAA01D}"/>
              </a:ext>
            </a:extLst>
          </p:cNvPr>
          <p:cNvSpPr/>
          <p:nvPr/>
        </p:nvSpPr>
        <p:spPr>
          <a:xfrm>
            <a:off x="6700916" y="1097387"/>
            <a:ext cx="372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DengXian" panose="02010600030101010101" pitchFamily="2" charset="-122"/>
              </a:rPr>
              <a:t>For</a:t>
            </a:r>
            <a:r>
              <a:rPr lang="zh-CN" altLang="en-US" b="1" dirty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DengXian" panose="02010600030101010101" pitchFamily="2" charset="-122"/>
              </a:rPr>
              <a:t>the blind and visually impaired</a:t>
            </a:r>
            <a:r>
              <a:rPr lang="zh-CN" altLang="zh-CN" b="1" dirty="0"/>
              <a:t> 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B905FF-8438-8044-A5DA-D7161F653710}"/>
              </a:ext>
            </a:extLst>
          </p:cNvPr>
          <p:cNvSpPr/>
          <p:nvPr/>
        </p:nvSpPr>
        <p:spPr>
          <a:xfrm>
            <a:off x="1374756" y="4116472"/>
            <a:ext cx="326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DengXian" panose="02010600030101010101" pitchFamily="2" charset="-122"/>
              </a:rPr>
              <a:t>For the image retrieval systems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34B23A-490A-DE47-B731-C458FBEA2049}"/>
              </a:ext>
            </a:extLst>
          </p:cNvPr>
          <p:cNvSpPr/>
          <p:nvPr/>
        </p:nvSpPr>
        <p:spPr>
          <a:xfrm>
            <a:off x="6700916" y="3856626"/>
            <a:ext cx="280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for education or recreation</a:t>
            </a:r>
            <a:r>
              <a:rPr lang="zh-CN" altLang="zh-CN" b="1" dirty="0"/>
              <a:t> 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AB5CAD-93D2-554B-8A2A-0BBEF93D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505" y="1466344"/>
            <a:ext cx="2809039" cy="22056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A59F80-74DC-C143-BD1C-836DCEC5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56" y="4633551"/>
            <a:ext cx="2608242" cy="16809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1A0F45-AD2B-4048-B530-37908531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438" y="4225958"/>
            <a:ext cx="3723776" cy="227890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D3F91F6-8842-B44C-B84F-70C3AE1E4B38}"/>
              </a:ext>
            </a:extLst>
          </p:cNvPr>
          <p:cNvSpPr/>
          <p:nvPr/>
        </p:nvSpPr>
        <p:spPr>
          <a:xfrm>
            <a:off x="971630" y="1273726"/>
            <a:ext cx="4140281" cy="1694543"/>
          </a:xfrm>
          <a:prstGeom prst="rect">
            <a:avLst/>
          </a:prstGeom>
          <a:ln w="19050">
            <a:solidFill>
              <a:schemeClr val="tx2"/>
            </a:solidFill>
            <a:prstDash val="dash"/>
          </a:ln>
        </p:spPr>
        <p:txBody>
          <a:bodyPr wrap="square">
            <a:noAutofit/>
          </a:bodyPr>
          <a:lstStyle/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417FCDB-7468-0F43-B241-D2818472E0E8}"/>
              </a:ext>
            </a:extLst>
          </p:cNvPr>
          <p:cNvSpPr/>
          <p:nvPr/>
        </p:nvSpPr>
        <p:spPr>
          <a:xfrm>
            <a:off x="6709841" y="1109333"/>
            <a:ext cx="3723777" cy="2600819"/>
          </a:xfrm>
          <a:prstGeom prst="rect">
            <a:avLst/>
          </a:prstGeom>
          <a:ln w="19050">
            <a:solidFill>
              <a:schemeClr val="tx2"/>
            </a:solidFill>
            <a:prstDash val="dash"/>
          </a:ln>
        </p:spPr>
        <p:txBody>
          <a:bodyPr wrap="square">
            <a:noAutofit/>
          </a:bodyPr>
          <a:lstStyle/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5C2C9E1-A479-CD49-B288-C4AE5DCE838D}"/>
              </a:ext>
            </a:extLst>
          </p:cNvPr>
          <p:cNvSpPr/>
          <p:nvPr/>
        </p:nvSpPr>
        <p:spPr>
          <a:xfrm>
            <a:off x="6700915" y="3904043"/>
            <a:ext cx="3874823" cy="2711822"/>
          </a:xfrm>
          <a:prstGeom prst="rect">
            <a:avLst/>
          </a:prstGeom>
          <a:ln w="19050">
            <a:solidFill>
              <a:schemeClr val="tx2"/>
            </a:solidFill>
            <a:prstDash val="dash"/>
          </a:ln>
        </p:spPr>
        <p:txBody>
          <a:bodyPr wrap="square">
            <a:noAutofit/>
          </a:bodyPr>
          <a:lstStyle/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221E96A-8EC3-164B-A53D-75AD9CA67F02}"/>
              </a:ext>
            </a:extLst>
          </p:cNvPr>
          <p:cNvSpPr/>
          <p:nvPr/>
        </p:nvSpPr>
        <p:spPr>
          <a:xfrm>
            <a:off x="1273232" y="4116472"/>
            <a:ext cx="3597174" cy="2497875"/>
          </a:xfrm>
          <a:prstGeom prst="rect">
            <a:avLst/>
          </a:prstGeom>
          <a:ln w="19050">
            <a:solidFill>
              <a:schemeClr val="tx2"/>
            </a:solidFill>
            <a:prstDash val="dash"/>
          </a:ln>
        </p:spPr>
        <p:txBody>
          <a:bodyPr wrap="square">
            <a:noAutofit/>
          </a:bodyPr>
          <a:lstStyle/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上箭头 30">
            <a:extLst>
              <a:ext uri="{FF2B5EF4-FFF2-40B4-BE49-F238E27FC236}">
                <a16:creationId xmlns:a16="http://schemas.microsoft.com/office/drawing/2014/main" id="{85CA62B3-AEFB-C74A-8AB7-E82728D86B08}"/>
              </a:ext>
            </a:extLst>
          </p:cNvPr>
          <p:cNvSpPr/>
          <p:nvPr/>
        </p:nvSpPr>
        <p:spPr>
          <a:xfrm rot="5400000">
            <a:off x="5576978" y="1906444"/>
            <a:ext cx="645429" cy="132541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上箭头 31">
            <a:extLst>
              <a:ext uri="{FF2B5EF4-FFF2-40B4-BE49-F238E27FC236}">
                <a16:creationId xmlns:a16="http://schemas.microsoft.com/office/drawing/2014/main" id="{8EF07D1C-5972-D140-8957-05332841BE52}"/>
              </a:ext>
            </a:extLst>
          </p:cNvPr>
          <p:cNvSpPr/>
          <p:nvPr/>
        </p:nvSpPr>
        <p:spPr>
          <a:xfrm rot="8176331">
            <a:off x="5509899" y="2805844"/>
            <a:ext cx="726761" cy="164977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上箭头 32">
            <a:extLst>
              <a:ext uri="{FF2B5EF4-FFF2-40B4-BE49-F238E27FC236}">
                <a16:creationId xmlns:a16="http://schemas.microsoft.com/office/drawing/2014/main" id="{08EE8C79-D744-BD41-BAAE-BD451466181B}"/>
              </a:ext>
            </a:extLst>
          </p:cNvPr>
          <p:cNvSpPr/>
          <p:nvPr/>
        </p:nvSpPr>
        <p:spPr>
          <a:xfrm rot="10800000">
            <a:off x="2678876" y="2984316"/>
            <a:ext cx="645429" cy="111608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C117929-4F6D-0840-B7D4-4D0CA970C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55" y="1357947"/>
            <a:ext cx="4059943" cy="1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306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Background</a:t>
            </a:r>
            <a:r>
              <a:rPr lang="zh-CN" altLang="en-US" sz="2800" b="1" kern="0" dirty="0"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800" b="1" kern="0" dirty="0"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341675" y="1134189"/>
            <a:ext cx="9091691" cy="8309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popular framework for visual question answering (1)</a:t>
            </a:r>
            <a:br>
              <a:rPr lang="en-US" altLang="zh-CN" sz="2000" dirty="0"/>
            </a:br>
            <a:endParaRPr lang="en-US" altLang="zh-CN" sz="2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AFF04CF6-A8F8-4D43-9336-0F97756C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" y="4078368"/>
            <a:ext cx="6818707" cy="16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50E0EEA3-E708-F842-AD7E-C940DC2F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9" y="2796183"/>
            <a:ext cx="4288735" cy="31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08FB8BF-9292-534C-B198-624379A58D89}"/>
              </a:ext>
            </a:extLst>
          </p:cNvPr>
          <p:cNvSpPr/>
          <p:nvPr/>
        </p:nvSpPr>
        <p:spPr>
          <a:xfrm>
            <a:off x="341676" y="1965186"/>
            <a:ext cx="8490166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﻿long-tailed data distribution of the datasets (2)</a:t>
            </a:r>
            <a:endParaRPr lang="en-US" altLang="zh-CN" sz="20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838B6E-2045-C34E-911B-900075DB326A}"/>
              </a:ext>
            </a:extLst>
          </p:cNvPr>
          <p:cNvSpPr txBox="1"/>
          <p:nvPr/>
        </p:nvSpPr>
        <p:spPr>
          <a:xfrm>
            <a:off x="3730257" y="60748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5F8F67-2DE5-9144-850B-E02345184683}"/>
              </a:ext>
            </a:extLst>
          </p:cNvPr>
          <p:cNvSpPr txBox="1"/>
          <p:nvPr/>
        </p:nvSpPr>
        <p:spPr>
          <a:xfrm>
            <a:off x="9484581" y="60748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(2)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B0F2C2-58E9-8A46-BEF2-F31711A6BB69}"/>
              </a:ext>
            </a:extLst>
          </p:cNvPr>
          <p:cNvSpPr txBox="1"/>
          <p:nvPr/>
        </p:nvSpPr>
        <p:spPr>
          <a:xfrm>
            <a:off x="752355" y="2555750"/>
            <a:ext cx="204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" altLang="zh-CN" sz="2400" dirty="0"/>
              <a:t>﻿re-sampling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" altLang="zh-CN" sz="2400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" altLang="zh-CN" sz="2400" dirty="0"/>
              <a:t>﻿re-weighting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456585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DE750D25-9CCC-41A4-A3B2-2BCEC980F745}"/>
              </a:ext>
            </a:extLst>
          </p:cNvPr>
          <p:cNvSpPr/>
          <p:nvPr/>
        </p:nvSpPr>
        <p:spPr>
          <a:xfrm>
            <a:off x="457423" y="1337176"/>
            <a:ext cx="8490166" cy="8309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Inadequate understanding of the question </a:t>
            </a:r>
            <a:br>
              <a:rPr lang="en-US" altLang="zh-CN" sz="2000" dirty="0"/>
            </a:br>
            <a:endParaRPr lang="en-US" altLang="zh-CN" sz="2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80BFE790-E742-45C1-AC86-3FDD9A009523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Background</a:t>
            </a:r>
            <a:r>
              <a:rPr lang="zh-CN" altLang="en-US" sz="2800" b="1" kern="0" dirty="0"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800" b="1" kern="0" dirty="0"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190F20C-C23A-B042-AA68-69C265A7A291}"/>
              </a:ext>
            </a:extLst>
          </p:cNvPr>
          <p:cNvSpPr/>
          <p:nvPr/>
        </p:nvSpPr>
        <p:spPr>
          <a:xfrm>
            <a:off x="6071258" y="2189140"/>
            <a:ext cx="6202826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136" b="1" dirty="0"/>
              <a:t>Question</a:t>
            </a:r>
            <a:r>
              <a:rPr lang="en" altLang="zh-CN" sz="2136" dirty="0"/>
              <a:t>: How many </a:t>
            </a:r>
            <a:r>
              <a:rPr lang="en" altLang="zh-CN" sz="2136" dirty="0">
                <a:solidFill>
                  <a:schemeClr val="accent6"/>
                </a:solidFill>
              </a:rPr>
              <a:t>poles</a:t>
            </a:r>
            <a:r>
              <a:rPr lang="en" altLang="zh-CN" sz="2136" dirty="0"/>
              <a:t> is the </a:t>
            </a:r>
            <a:r>
              <a:rPr lang="en" altLang="zh-CN" sz="2136" dirty="0">
                <a:solidFill>
                  <a:srgbClr val="FF0000"/>
                </a:solidFill>
              </a:rPr>
              <a:t>man</a:t>
            </a:r>
            <a:r>
              <a:rPr lang="en" altLang="zh-CN" sz="2136" dirty="0"/>
              <a:t> on the left holding?</a:t>
            </a:r>
          </a:p>
          <a:p>
            <a:endParaRPr lang="en" altLang="zh-CN" sz="2136" dirty="0"/>
          </a:p>
          <a:p>
            <a:endParaRPr lang="en" altLang="zh-CN" sz="2136" dirty="0"/>
          </a:p>
          <a:p>
            <a:r>
              <a:rPr lang="en" altLang="zh-CN" sz="2136" b="1" dirty="0"/>
              <a:t>Visual attention</a:t>
            </a:r>
            <a:r>
              <a:rPr lang="en" altLang="zh-CN" sz="2136" dirty="0"/>
              <a:t>:</a:t>
            </a:r>
          </a:p>
          <a:p>
            <a:endParaRPr lang="en" altLang="zh-CN" sz="2136" dirty="0"/>
          </a:p>
          <a:p>
            <a:endParaRPr lang="en" altLang="zh-CN" sz="2136" dirty="0"/>
          </a:p>
          <a:p>
            <a:endParaRPr lang="en" altLang="zh-CN" sz="1869" dirty="0"/>
          </a:p>
          <a:p>
            <a:r>
              <a:rPr lang="en" altLang="zh-CN" sz="1869" dirty="0"/>
              <a:t>   </a:t>
            </a:r>
          </a:p>
          <a:p>
            <a:endParaRPr lang="en" altLang="zh-CN" sz="1869" dirty="0"/>
          </a:p>
          <a:p>
            <a:endParaRPr lang="en" altLang="zh-CN" sz="2136" b="1" dirty="0"/>
          </a:p>
          <a:p>
            <a:r>
              <a:rPr lang="en" altLang="zh-CN" sz="2136" b="1" dirty="0"/>
              <a:t>Answer</a:t>
            </a:r>
            <a:r>
              <a:rPr lang="en" altLang="zh-CN" sz="2136" dirty="0"/>
              <a:t>: 2 </a:t>
            </a:r>
          </a:p>
        </p:txBody>
      </p:sp>
      <p:sp>
        <p:nvSpPr>
          <p:cNvPr id="27" name="乘 26">
            <a:extLst>
              <a:ext uri="{FF2B5EF4-FFF2-40B4-BE49-F238E27FC236}">
                <a16:creationId xmlns:a16="http://schemas.microsoft.com/office/drawing/2014/main" id="{93D6C6CB-C206-9943-97FA-E36E99698110}"/>
              </a:ext>
            </a:extLst>
          </p:cNvPr>
          <p:cNvSpPr/>
          <p:nvPr/>
        </p:nvSpPr>
        <p:spPr>
          <a:xfrm>
            <a:off x="7449332" y="5751252"/>
            <a:ext cx="255976" cy="290807"/>
          </a:xfrm>
          <a:prstGeom prst="mathMultiply">
            <a:avLst>
              <a:gd name="adj1" fmla="val 149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3" b="1" spc="67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4" name="表格 19">
            <a:extLst>
              <a:ext uri="{FF2B5EF4-FFF2-40B4-BE49-F238E27FC236}">
                <a16:creationId xmlns:a16="http://schemas.microsoft.com/office/drawing/2014/main" id="{202D0FFD-0296-E843-8FCB-DA64E4E13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50547"/>
              </p:ext>
            </p:extLst>
          </p:nvPr>
        </p:nvGraphicFramePr>
        <p:xfrm>
          <a:off x="6173873" y="3968891"/>
          <a:ext cx="5547432" cy="134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72">
                  <a:extLst>
                    <a:ext uri="{9D8B030D-6E8A-4147-A177-3AD203B41FA5}">
                      <a16:colId xmlns:a16="http://schemas.microsoft.com/office/drawing/2014/main" val="3207766900"/>
                    </a:ext>
                  </a:extLst>
                </a:gridCol>
                <a:gridCol w="924572">
                  <a:extLst>
                    <a:ext uri="{9D8B030D-6E8A-4147-A177-3AD203B41FA5}">
                      <a16:colId xmlns:a16="http://schemas.microsoft.com/office/drawing/2014/main" val="3911906678"/>
                    </a:ext>
                  </a:extLst>
                </a:gridCol>
                <a:gridCol w="924572">
                  <a:extLst>
                    <a:ext uri="{9D8B030D-6E8A-4147-A177-3AD203B41FA5}">
                      <a16:colId xmlns:a16="http://schemas.microsoft.com/office/drawing/2014/main" val="2528191273"/>
                    </a:ext>
                  </a:extLst>
                </a:gridCol>
                <a:gridCol w="924572">
                  <a:extLst>
                    <a:ext uri="{9D8B030D-6E8A-4147-A177-3AD203B41FA5}">
                      <a16:colId xmlns:a16="http://schemas.microsoft.com/office/drawing/2014/main" val="2597515475"/>
                    </a:ext>
                  </a:extLst>
                </a:gridCol>
                <a:gridCol w="924572">
                  <a:extLst>
                    <a:ext uri="{9D8B030D-6E8A-4147-A177-3AD203B41FA5}">
                      <a16:colId xmlns:a16="http://schemas.microsoft.com/office/drawing/2014/main" val="2541402072"/>
                    </a:ext>
                  </a:extLst>
                </a:gridCol>
                <a:gridCol w="924572">
                  <a:extLst>
                    <a:ext uri="{9D8B030D-6E8A-4147-A177-3AD203B41FA5}">
                      <a16:colId xmlns:a16="http://schemas.microsoft.com/office/drawing/2014/main" val="3511081439"/>
                    </a:ext>
                  </a:extLst>
                </a:gridCol>
              </a:tblGrid>
              <a:tr h="48827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highlight>
                          <a:srgbClr val="FF00FF"/>
                        </a:highlight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14918"/>
                  </a:ext>
                </a:extLst>
              </a:tr>
              <a:tr h="854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0.048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0.065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0.025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0.132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0.018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0.009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2068" marR="122068" marT="61034" marB="610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78009"/>
                  </a:ext>
                </a:extLst>
              </a:tr>
            </a:tbl>
          </a:graphicData>
        </a:graphic>
      </p:graphicFrame>
      <p:sp>
        <p:nvSpPr>
          <p:cNvPr id="45" name="椭圆 44">
            <a:extLst>
              <a:ext uri="{FF2B5EF4-FFF2-40B4-BE49-F238E27FC236}">
                <a16:creationId xmlns:a16="http://schemas.microsoft.com/office/drawing/2014/main" id="{64407372-6DC8-E247-8BF9-C5C1196CEEB1}"/>
              </a:ext>
            </a:extLst>
          </p:cNvPr>
          <p:cNvSpPr/>
          <p:nvPr/>
        </p:nvSpPr>
        <p:spPr>
          <a:xfrm>
            <a:off x="10207956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5</a:t>
            </a:r>
            <a:endParaRPr kumimoji="1" lang="zh-CN" altLang="en-US" sz="2403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B5749BE-4723-8E4D-83FC-7E74B0A8881E}"/>
              </a:ext>
            </a:extLst>
          </p:cNvPr>
          <p:cNvSpPr/>
          <p:nvPr/>
        </p:nvSpPr>
        <p:spPr>
          <a:xfrm>
            <a:off x="11130219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6</a:t>
            </a:r>
            <a:endParaRPr kumimoji="1" lang="zh-CN" altLang="en-US" sz="2403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6C07E17-ABEA-5342-AA7B-24F1E62A2EA2}"/>
              </a:ext>
            </a:extLst>
          </p:cNvPr>
          <p:cNvSpPr/>
          <p:nvPr/>
        </p:nvSpPr>
        <p:spPr>
          <a:xfrm>
            <a:off x="9285692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4</a:t>
            </a:r>
            <a:endParaRPr kumimoji="1" lang="zh-CN" altLang="en-US" sz="2403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041FA956-3D41-D947-A6B3-3D7774690A4F}"/>
              </a:ext>
            </a:extLst>
          </p:cNvPr>
          <p:cNvSpPr/>
          <p:nvPr/>
        </p:nvSpPr>
        <p:spPr>
          <a:xfrm>
            <a:off x="8387087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3</a:t>
            </a:r>
            <a:endParaRPr kumimoji="1" lang="zh-CN" altLang="en-US" sz="2403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829096E-A456-AC4A-8123-3FDCAC14A6C9}"/>
              </a:ext>
            </a:extLst>
          </p:cNvPr>
          <p:cNvSpPr/>
          <p:nvPr/>
        </p:nvSpPr>
        <p:spPr>
          <a:xfrm>
            <a:off x="7463782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2</a:t>
            </a:r>
            <a:endParaRPr kumimoji="1" lang="zh-CN" altLang="en-US" sz="2403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187B559-2A87-5E49-8799-D106C9DD3B5E}"/>
              </a:ext>
            </a:extLst>
          </p:cNvPr>
          <p:cNvSpPr/>
          <p:nvPr/>
        </p:nvSpPr>
        <p:spPr>
          <a:xfrm>
            <a:off x="6490256" y="4056292"/>
            <a:ext cx="231930" cy="23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3" dirty="0"/>
              <a:t>1</a:t>
            </a:r>
            <a:endParaRPr kumimoji="1" lang="zh-CN" altLang="en-US" sz="2403" dirty="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CB4B0A2-DF59-EA43-93FD-669AC5ACED37}"/>
              </a:ext>
            </a:extLst>
          </p:cNvPr>
          <p:cNvGrpSpPr/>
          <p:nvPr/>
        </p:nvGrpSpPr>
        <p:grpSpPr>
          <a:xfrm>
            <a:off x="1222342" y="2250493"/>
            <a:ext cx="4107320" cy="3436795"/>
            <a:chOff x="2799560" y="435737"/>
            <a:chExt cx="3171472" cy="2086705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0F2DAB88-82FA-E84A-A2F1-B9B3AB2D7CCE}"/>
                </a:ext>
              </a:extLst>
            </p:cNvPr>
            <p:cNvGrpSpPr/>
            <p:nvPr/>
          </p:nvGrpSpPr>
          <p:grpSpPr>
            <a:xfrm>
              <a:off x="2799560" y="435737"/>
              <a:ext cx="3171472" cy="2086705"/>
              <a:chOff x="716370" y="1238153"/>
              <a:chExt cx="4646464" cy="3432188"/>
            </a:xfrm>
          </p:grpSpPr>
          <p:sp>
            <p:nvSpPr>
              <p:cNvPr id="59" name="框架 58">
                <a:extLst>
                  <a:ext uri="{FF2B5EF4-FFF2-40B4-BE49-F238E27FC236}">
                    <a16:creationId xmlns:a16="http://schemas.microsoft.com/office/drawing/2014/main" id="{4690845C-7AED-2A43-BA6A-2AE8420FB7A9}"/>
                  </a:ext>
                </a:extLst>
              </p:cNvPr>
              <p:cNvSpPr/>
              <p:nvPr/>
            </p:nvSpPr>
            <p:spPr>
              <a:xfrm>
                <a:off x="1127051" y="1626781"/>
                <a:ext cx="1325863" cy="2654933"/>
              </a:xfrm>
              <a:prstGeom prst="frame">
                <a:avLst/>
              </a:prstGeom>
              <a:noFill/>
              <a:ln w="127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381C6DA6-D579-B74D-B95F-E51A6EC8A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370" y="1238153"/>
                <a:ext cx="4646464" cy="343218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06FD1C8-AD16-E541-9575-9FD239EE6C33}"/>
                  </a:ext>
                </a:extLst>
              </p:cNvPr>
              <p:cNvSpPr txBox="1"/>
              <p:nvPr/>
            </p:nvSpPr>
            <p:spPr>
              <a:xfrm>
                <a:off x="1272193" y="1740544"/>
                <a:ext cx="1084787" cy="2186930"/>
              </a:xfrm>
              <a:prstGeom prst="rect">
                <a:avLst/>
              </a:prstGeom>
              <a:noFill/>
              <a:ln w="12700">
                <a:solidFill>
                  <a:schemeClr val="accent1"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F0F43F4E-4777-0846-A549-F43D12DD6423}"/>
                  </a:ext>
                </a:extLst>
              </p:cNvPr>
              <p:cNvSpPr txBox="1"/>
              <p:nvPr/>
            </p:nvSpPr>
            <p:spPr>
              <a:xfrm>
                <a:off x="2460639" y="1582498"/>
                <a:ext cx="1031205" cy="2699214"/>
              </a:xfrm>
              <a:prstGeom prst="rect">
                <a:avLst/>
              </a:prstGeom>
              <a:noFill/>
              <a:ln w="12700">
                <a:solidFill>
                  <a:srgbClr val="FF0000">
                    <a:alpha val="99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EEBD0A1-C66A-564A-8639-6FE9B646587B}"/>
                  </a:ext>
                </a:extLst>
              </p:cNvPr>
              <p:cNvSpPr txBox="1"/>
              <p:nvPr/>
            </p:nvSpPr>
            <p:spPr>
              <a:xfrm>
                <a:off x="3636233" y="1708567"/>
                <a:ext cx="963788" cy="2573146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34F38D65-BE2A-9E4A-913A-054B52B36272}"/>
                  </a:ext>
                </a:extLst>
              </p:cNvPr>
              <p:cNvSpPr txBox="1"/>
              <p:nvPr/>
            </p:nvSpPr>
            <p:spPr>
              <a:xfrm>
                <a:off x="1743987" y="2545612"/>
                <a:ext cx="1964379" cy="642908"/>
              </a:xfrm>
              <a:prstGeom prst="rect">
                <a:avLst/>
              </a:prstGeom>
              <a:noFill/>
              <a:ln w="12700">
                <a:solidFill>
                  <a:srgbClr val="FFFF00">
                    <a:alpha val="99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127CF0CF-6918-B547-8D66-0BF442F5D11D}"/>
                  </a:ext>
                </a:extLst>
              </p:cNvPr>
              <p:cNvSpPr txBox="1"/>
              <p:nvPr/>
            </p:nvSpPr>
            <p:spPr>
              <a:xfrm>
                <a:off x="956963" y="3713308"/>
                <a:ext cx="3889331" cy="642908"/>
              </a:xfrm>
              <a:prstGeom prst="rect">
                <a:avLst/>
              </a:prstGeom>
              <a:noFill/>
              <a:ln w="12700">
                <a:solidFill>
                  <a:srgbClr val="7030A0">
                    <a:alpha val="99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31B2C673-42BF-634B-82A5-25FC919E2C02}"/>
                  </a:ext>
                </a:extLst>
              </p:cNvPr>
              <p:cNvSpPr txBox="1"/>
              <p:nvPr/>
            </p:nvSpPr>
            <p:spPr>
              <a:xfrm>
                <a:off x="956961" y="4001976"/>
                <a:ext cx="3720193" cy="642908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</p:grp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3156D0FB-3586-9540-9A7B-4907F7630F49}"/>
                </a:ext>
              </a:extLst>
            </p:cNvPr>
            <p:cNvSpPr/>
            <p:nvPr/>
          </p:nvSpPr>
          <p:spPr>
            <a:xfrm>
              <a:off x="3195462" y="743262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567543F5-FC12-AF46-9EA7-A6D65E3C5AB6}"/>
                </a:ext>
              </a:extLst>
            </p:cNvPr>
            <p:cNvSpPr/>
            <p:nvPr/>
          </p:nvSpPr>
          <p:spPr>
            <a:xfrm>
              <a:off x="4014076" y="655139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7E6785D-5541-2245-BB3D-5E4A2F9B05B7}"/>
                </a:ext>
              </a:extLst>
            </p:cNvPr>
            <p:cNvSpPr/>
            <p:nvPr/>
          </p:nvSpPr>
          <p:spPr>
            <a:xfrm>
              <a:off x="4830528" y="743262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03A888D-ADB7-C04A-97F8-312670495107}"/>
                </a:ext>
              </a:extLst>
            </p:cNvPr>
            <p:cNvSpPr/>
            <p:nvPr/>
          </p:nvSpPr>
          <p:spPr>
            <a:xfrm>
              <a:off x="3525191" y="1238121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2AAF4B97-CD18-D84D-A453-3DF74FA579C7}"/>
                </a:ext>
              </a:extLst>
            </p:cNvPr>
            <p:cNvSpPr/>
            <p:nvPr/>
          </p:nvSpPr>
          <p:spPr>
            <a:xfrm>
              <a:off x="2974079" y="1926382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51B17A1-C2AD-9345-85DB-0549CCE71B13}"/>
                </a:ext>
              </a:extLst>
            </p:cNvPr>
            <p:cNvSpPr/>
            <p:nvPr/>
          </p:nvSpPr>
          <p:spPr>
            <a:xfrm>
              <a:off x="2963776" y="2144460"/>
              <a:ext cx="173736" cy="176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6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069916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 1">
            <a:extLst>
              <a:ext uri="{FF2B5EF4-FFF2-40B4-BE49-F238E27FC236}">
                <a16:creationId xmlns:a16="http://schemas.microsoft.com/office/drawing/2014/main" id="{68B803EF-8D22-440C-84A0-63D1409E8E5E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Network architecture (ARN)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01B0FF-D40D-D740-9579-221B98BD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6" y="2019674"/>
            <a:ext cx="11353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25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 1">
            <a:extLst>
              <a:ext uri="{FF2B5EF4-FFF2-40B4-BE49-F238E27FC236}">
                <a16:creationId xmlns:a16="http://schemas.microsoft.com/office/drawing/2014/main" id="{68B803EF-8D22-440C-84A0-63D1409E8E5E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﻿Adaptive Learning Strategy</a:t>
            </a:r>
          </a:p>
        </p:txBody>
      </p:sp>
      <p:sp>
        <p:nvSpPr>
          <p:cNvPr id="527" name="矩形 526">
            <a:extLst>
              <a:ext uri="{FF2B5EF4-FFF2-40B4-BE49-F238E27FC236}">
                <a16:creationId xmlns:a16="http://schemas.microsoft.com/office/drawing/2014/main" id="{2BF618D1-A36D-4517-952F-7A55C58AD8FE}"/>
              </a:ext>
            </a:extLst>
          </p:cNvPr>
          <p:cNvSpPr/>
          <p:nvPr/>
        </p:nvSpPr>
        <p:spPr>
          <a:xfrm>
            <a:off x="341676" y="1134189"/>
            <a:ext cx="8490166" cy="513986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Score for each candidate answer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﻿Binary cross-entropy based loss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﻿final loss function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﻿trade-off parameter </a:t>
            </a:r>
            <a:r>
              <a:rPr lang="el-GR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br>
              <a:rPr lang="en-US" altLang="zh-CN" sz="2000" dirty="0"/>
            </a:br>
            <a:endParaRPr lang="en-US" altLang="zh-CN" sz="2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17702F0-2183-4D57-9E82-D4E6BEFF6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0" y="1597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D17702F0-2183-4D57-9E82-D4E6BEFF6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750" y="1597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55EA5BD0-188D-6C4B-911D-620080F09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708237"/>
            <a:ext cx="2609850" cy="4971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A50117-46AA-3A44-B75E-9BC2E0BE0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" y="2986168"/>
            <a:ext cx="5981700" cy="1003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DC6BF9-F79A-7A4F-B1D3-3C79C258DE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357" r="936"/>
          <a:stretch/>
        </p:blipFill>
        <p:spPr>
          <a:xfrm>
            <a:off x="711765" y="4798820"/>
            <a:ext cx="3874994" cy="4621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30E80C-6A79-7148-A2CA-D5D29B174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" y="5912521"/>
            <a:ext cx="1828800" cy="711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82945F-EDFA-7844-8A90-55D72B8EB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2136" y="1094769"/>
            <a:ext cx="4585256" cy="4593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C0DFDA-3CF4-4544-AD70-2C14720E9C6D}"/>
                  </a:ext>
                </a:extLst>
              </p:cNvPr>
              <p:cNvSpPr txBox="1"/>
              <p:nvPr/>
            </p:nvSpPr>
            <p:spPr>
              <a:xfrm>
                <a:off x="3559943" y="5827667"/>
                <a:ext cx="56541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dirty="0"/>
                  <a:t>﻿E : the number of training epochs is denoted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kumimoji="1" lang="en" altLang="zh-CN" dirty="0"/>
                  <a:t>the current epoch</a:t>
                </a:r>
              </a:p>
              <a:p>
                <a:r>
                  <a:rPr kumimoji="1" lang="en" altLang="zh-CN" dirty="0"/>
                  <a:t>e : ﻿the max number of training epochs in the first stage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C0DFDA-3CF4-4544-AD70-2C14720E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43" y="5827667"/>
                <a:ext cx="5654123" cy="923330"/>
              </a:xfrm>
              <a:prstGeom prst="rect">
                <a:avLst/>
              </a:prstGeom>
              <a:blipFill>
                <a:blip r:embed="rId11"/>
                <a:stretch>
                  <a:fillRect l="-897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998831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 1">
            <a:extLst>
              <a:ext uri="{FF2B5EF4-FFF2-40B4-BE49-F238E27FC236}">
                <a16:creationId xmlns:a16="http://schemas.microsoft.com/office/drawing/2014/main" id="{68B803EF-8D22-440C-84A0-63D1409E8E5E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The Gate Mechanism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17702F0-2183-4D57-9E82-D4E6BEFF6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0" y="1597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D17702F0-2183-4D57-9E82-D4E6BEFF6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750" y="1597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2467F7FA-B5F3-E847-ACBF-35CD1DBDF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935" y="2406650"/>
            <a:ext cx="5664200" cy="2044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D78149-279B-0440-A42B-1019F9172B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3" r="5740"/>
          <a:stretch/>
        </p:blipFill>
        <p:spPr>
          <a:xfrm>
            <a:off x="1018242" y="1597025"/>
            <a:ext cx="3348317" cy="3314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6EF82F-0750-E64A-B699-7495FA2437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030"/>
          <a:stretch/>
        </p:blipFill>
        <p:spPr>
          <a:xfrm>
            <a:off x="867335" y="5332411"/>
            <a:ext cx="4292600" cy="9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326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406F78-A904-489C-926B-61E9ACE65021}"/>
              </a:ext>
            </a:extLst>
          </p:cNvPr>
          <p:cNvSpPr/>
          <p:nvPr/>
        </p:nvSpPr>
        <p:spPr>
          <a:xfrm>
            <a:off x="486054" y="1233196"/>
            <a:ext cx="8490166" cy="144655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D6009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Pre-process</a:t>
            </a:r>
            <a:endParaRPr lang="zh-CN" altLang="zh-CN" sz="2800" b="1" dirty="0">
              <a:solidFill>
                <a:srgbClr val="D6009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dirty="0"/>
          </a:p>
          <a:p>
            <a:r>
              <a:rPr lang="en-US" altLang="zh-CN" sz="2000" b="1" dirty="0"/>
              <a:t>Dataset :  ﻿VQA-v2</a:t>
            </a:r>
          </a:p>
          <a:p>
            <a:endParaRPr lang="en-US" altLang="zh-CN" sz="2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标题 1">
            <a:extLst>
              <a:ext uri="{FF2B5EF4-FFF2-40B4-BE49-F238E27FC236}">
                <a16:creationId xmlns:a16="http://schemas.microsoft.com/office/drawing/2014/main" id="{6E4D2829-47FC-4DA4-A5F8-47F975A06488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Analysis of results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9F05D-195C-4FAC-ACF7-6904B3F8AF1F}"/>
              </a:ext>
            </a:extLst>
          </p:cNvPr>
          <p:cNvSpPr/>
          <p:nvPr/>
        </p:nvSpPr>
        <p:spPr>
          <a:xfrm>
            <a:off x="995471" y="1927420"/>
            <a:ext cx="6750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number of questions : train/</a:t>
            </a:r>
            <a:r>
              <a:rPr lang="en-US" altLang="zh-CN" b="1" dirty="0" err="1"/>
              <a:t>val</a:t>
            </a:r>
            <a:r>
              <a:rPr lang="en-US" altLang="zh-CN" b="1" dirty="0"/>
              <a:t>/test : ﻿443,757/214,354/447,793</a:t>
            </a:r>
            <a:r>
              <a:rPr lang="en-US" altLang="zh-CN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﻿</a:t>
            </a:r>
            <a:r>
              <a:rPr lang="en-US" altLang="zh-CN" b="1" dirty="0"/>
              <a:t>three questions per image and ten answers per question. </a:t>
            </a:r>
            <a:endParaRPr lang="zh-CN" altLang="en-US" b="1" dirty="0"/>
          </a:p>
        </p:txBody>
      </p:sp>
      <p:pic>
        <p:nvPicPr>
          <p:cNvPr id="33" name="Picture 2" descr="preview">
            <a:extLst>
              <a:ext uri="{FF2B5EF4-FFF2-40B4-BE49-F238E27FC236}">
                <a16:creationId xmlns:a16="http://schemas.microsoft.com/office/drawing/2014/main" id="{59C1A5B8-9B5E-6C44-99A3-91DA9FB2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00" y="3022018"/>
            <a:ext cx="6208186" cy="36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34929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406F78-A904-489C-926B-61E9ACE65021}"/>
              </a:ext>
            </a:extLst>
          </p:cNvPr>
          <p:cNvSpPr/>
          <p:nvPr/>
        </p:nvSpPr>
        <p:spPr>
          <a:xfrm>
            <a:off x="3019704" y="204496"/>
            <a:ext cx="8490166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br>
              <a:rPr lang="en-US" altLang="zh-CN" sz="2000" dirty="0"/>
            </a:br>
            <a:endParaRPr lang="en-US" altLang="zh-CN" sz="2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标题 1">
            <a:extLst>
              <a:ext uri="{FF2B5EF4-FFF2-40B4-BE49-F238E27FC236}">
                <a16:creationId xmlns:a16="http://schemas.microsoft.com/office/drawing/2014/main" id="{6E4D2829-47FC-4DA4-A5F8-47F975A06488}"/>
              </a:ext>
            </a:extLst>
          </p:cNvPr>
          <p:cNvSpPr txBox="1"/>
          <p:nvPr/>
        </p:nvSpPr>
        <p:spPr>
          <a:xfrm>
            <a:off x="-1" y="44450"/>
            <a:ext cx="1233543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ea typeface="微软雅黑" pitchFamily="34" charset="-122"/>
                <a:cs typeface="Times New Roman" panose="02020603050405020304" pitchFamily="18" charset="0"/>
              </a:rPr>
              <a:t>Experiment 1: ﻿Comparisons with State of the Art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5ADF38-483F-4AA5-80EB-7043C5632726}"/>
              </a:ext>
            </a:extLst>
          </p:cNvPr>
          <p:cNvSpPr/>
          <p:nvPr/>
        </p:nvSpPr>
        <p:spPr>
          <a:xfrm>
            <a:off x="1768146" y="4908174"/>
            <a:ext cx="7153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Table. Comparison with several state-of-the-art methods on the test-dev and test-std splits of the VQA-v2 dataset</a:t>
            </a:r>
            <a:br>
              <a:rPr lang="en-US" altLang="zh-CN" b="1" dirty="0"/>
            </a:br>
            <a:endParaRPr lang="zh-CN" altLang="en-US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EEE38C-64E3-FC46-B721-5EA5396C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90" y="1353669"/>
            <a:ext cx="8336243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871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9331</TotalTime>
  <Words>485</Words>
  <Application>Microsoft Macintosh PowerPoint</Application>
  <PresentationFormat>宽屏</PresentationFormat>
  <Paragraphs>101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张耀斌</dc:creator>
  <cp:lastModifiedBy>chen hongyu</cp:lastModifiedBy>
  <cp:revision>534</cp:revision>
  <dcterms:created xsi:type="dcterms:W3CDTF">2019-12-05T06:17:43Z</dcterms:created>
  <dcterms:modified xsi:type="dcterms:W3CDTF">2021-04-20T01:34:36Z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