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3" r:id="rId5"/>
    <p:sldId id="285" r:id="rId6"/>
    <p:sldId id="277" r:id="rId7"/>
    <p:sldId id="291" r:id="rId8"/>
    <p:sldId id="289" r:id="rId9"/>
    <p:sldId id="295" r:id="rId10"/>
    <p:sldId id="298" r:id="rId11"/>
    <p:sldId id="296" r:id="rId12"/>
    <p:sldId id="294" r:id="rId13"/>
    <p:sldId id="284" r:id="rId14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224" userDrawn="1">
          <p15:clr>
            <a:srgbClr val="A4A3A4"/>
          </p15:clr>
        </p15:guide>
        <p15:guide id="3" pos="7368" userDrawn="1">
          <p15:clr>
            <a:srgbClr val="A4A3A4"/>
          </p15:clr>
        </p15:guide>
        <p15:guide id="4" pos="312" userDrawn="1">
          <p15:clr>
            <a:srgbClr val="A4A3A4"/>
          </p15:clr>
        </p15:guide>
        <p15:guide id="6" orient="horz" pos="2856" userDrawn="1">
          <p15:clr>
            <a:srgbClr val="A4A3A4"/>
          </p15:clr>
        </p15:guide>
        <p15:guide id="7" pos="5928" userDrawn="1">
          <p15:clr>
            <a:srgbClr val="A4A3A4"/>
          </p15:clr>
        </p15:guide>
        <p15:guide id="8" pos="6168" userDrawn="1">
          <p15:clr>
            <a:srgbClr val="A4A3A4"/>
          </p15:clr>
        </p15:guide>
        <p15:guide id="9" pos="1512" userDrawn="1">
          <p15:clr>
            <a:srgbClr val="A4A3A4"/>
          </p15:clr>
        </p15:guide>
        <p15:guide id="10" orient="horz" pos="264" userDrawn="1">
          <p15:clr>
            <a:srgbClr val="A4A3A4"/>
          </p15:clr>
        </p15:guide>
        <p15:guide id="11" pos="2496" userDrawn="1">
          <p15:clr>
            <a:srgbClr val="A4A3A4"/>
          </p15:clr>
        </p15:guide>
        <p15:guide id="12" pos="2688" userDrawn="1">
          <p15:clr>
            <a:srgbClr val="A4A3A4"/>
          </p15:clr>
        </p15:guide>
        <p15:guide id="13" pos="4536" userDrawn="1">
          <p15:clr>
            <a:srgbClr val="A4A3A4"/>
          </p15:clr>
        </p15:guide>
        <p15:guide id="14" pos="4008" userDrawn="1">
          <p15:clr>
            <a:srgbClr val="A4A3A4"/>
          </p15:clr>
        </p15:guide>
        <p15:guide id="15" pos="4944" userDrawn="1">
          <p15:clr>
            <a:srgbClr val="A4A3A4"/>
          </p15:clr>
        </p15:guide>
        <p15:guide id="16" pos="5136" userDrawn="1">
          <p15:clr>
            <a:srgbClr val="A4A3A4"/>
          </p15:clr>
        </p15:guide>
        <p15:guide id="17" orient="horz" pos="1584" userDrawn="1">
          <p15:clr>
            <a:srgbClr val="A4A3A4"/>
          </p15:clr>
        </p15:guide>
        <p15:guide id="18" orient="horz" pos="2736" userDrawn="1">
          <p15:clr>
            <a:srgbClr val="A4A3A4"/>
          </p15:clr>
        </p15:guide>
        <p15:guide id="19" orient="horz" pos="3648" userDrawn="1">
          <p15:clr>
            <a:srgbClr val="A4A3A4"/>
          </p15:clr>
        </p15:guide>
        <p15:guide id="20" orient="horz" pos="864" userDrawn="1">
          <p15:clr>
            <a:srgbClr val="A4A3A4"/>
          </p15:clr>
        </p15:guide>
        <p15:guide id="21" orient="horz" pos="3984" userDrawn="1">
          <p15:clr>
            <a:srgbClr val="A4A3A4"/>
          </p15:clr>
        </p15:guide>
        <p15:guide id="22" pos="456" userDrawn="1">
          <p15:clr>
            <a:srgbClr val="A4A3A4"/>
          </p15:clr>
        </p15:guide>
        <p15:guide id="23" pos="7248" userDrawn="1">
          <p15:clr>
            <a:srgbClr val="A4A3A4"/>
          </p15:clr>
        </p15:guide>
        <p15:guide id="24" orient="horz" pos="1920" userDrawn="1">
          <p15:clr>
            <a:srgbClr val="A4A3A4"/>
          </p15:clr>
        </p15:guide>
        <p15:guide id="25" orient="horz" pos="2256" userDrawn="1">
          <p15:clr>
            <a:srgbClr val="A4A3A4"/>
          </p15:clr>
        </p15:guide>
        <p15:guide id="26" pos="7176" userDrawn="1">
          <p15:clr>
            <a:srgbClr val="A4A3A4"/>
          </p15:clr>
        </p15:guide>
        <p15:guide id="27" orient="horz" pos="1704" userDrawn="1">
          <p15:clr>
            <a:srgbClr val="A4A3A4"/>
          </p15:clr>
        </p15:guide>
        <p15:guide id="28" pos="4176" userDrawn="1">
          <p15:clr>
            <a:srgbClr val="A4A3A4"/>
          </p15:clr>
        </p15:guide>
        <p15:guide id="29" orient="horz" pos="2592" userDrawn="1">
          <p15:clr>
            <a:srgbClr val="A4A3A4"/>
          </p15:clr>
        </p15:guide>
        <p15:guide id="30" pos="6912" userDrawn="1">
          <p15:clr>
            <a:srgbClr val="A4A3A4"/>
          </p15:clr>
        </p15:guide>
        <p15:guide id="31" pos="35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6466"/>
    <a:srgbClr val="D37C7E"/>
    <a:srgbClr val="F9DDD2"/>
    <a:srgbClr val="753E2C"/>
    <a:srgbClr val="DCCBCB"/>
    <a:srgbClr val="D8BEB2"/>
    <a:srgbClr val="753F2D"/>
    <a:srgbClr val="A3573E"/>
    <a:srgbClr val="8A4C34"/>
    <a:srgbClr val="5E33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9"/>
    <p:restoredTop sz="81509"/>
  </p:normalViewPr>
  <p:slideViewPr>
    <p:cSldViewPr snapToGrid="0">
      <p:cViewPr>
        <p:scale>
          <a:sx n="100" d="100"/>
          <a:sy n="100" d="100"/>
        </p:scale>
        <p:origin x="824" y="144"/>
      </p:cViewPr>
      <p:guideLst>
        <p:guide orient="horz" pos="1224"/>
        <p:guide pos="7368"/>
        <p:guide pos="312"/>
        <p:guide orient="horz" pos="2856"/>
        <p:guide pos="5928"/>
        <p:guide pos="6168"/>
        <p:guide pos="1512"/>
        <p:guide orient="horz" pos="264"/>
        <p:guide pos="2496"/>
        <p:guide pos="2688"/>
        <p:guide pos="4536"/>
        <p:guide pos="4008"/>
        <p:guide pos="4944"/>
        <p:guide pos="5136"/>
        <p:guide orient="horz" pos="1584"/>
        <p:guide orient="horz" pos="2736"/>
        <p:guide orient="horz" pos="3648"/>
        <p:guide orient="horz" pos="864"/>
        <p:guide orient="horz" pos="3984"/>
        <p:guide pos="456"/>
        <p:guide pos="7248"/>
        <p:guide orient="horz" pos="1920"/>
        <p:guide orient="horz" pos="2256"/>
        <p:guide pos="7176"/>
        <p:guide orient="horz" pos="1704"/>
        <p:guide pos="4176"/>
        <p:guide orient="horz" pos="2592"/>
        <p:guide pos="6912"/>
        <p:guide pos="35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37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B30D67-EB7C-4323-A6AB-20071C4FC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6DD94-0E47-FE33-5C0F-9E497B99BE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33F7E-3633-4FA3-974D-CA21FB24834F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36FF0-1B83-FCD7-197D-6F6CBEA8FE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88305-7C09-5A95-A84B-C7CEA8D00F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82836-E43C-41FF-A11B-3D8AB6E68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81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5F7B4-7442-4021-9F1E-8BC3C363C892}" type="datetimeFigureOut">
              <a:rPr lang="en-US" noProof="0" smtClean="0"/>
              <a:t>4/11/24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DE012-9E2E-4477-8B5C-4E7D4E9BCBA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938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 ID: 2735</a:t>
            </a:r>
            <a:br>
              <a:rPr lang="en-SG" dirty="0"/>
            </a:br>
            <a:r>
              <a:rPr lang="en-SG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 Title: ARE SOFT PROMPTS GOOD ZERO-SHOT LEARNERS FOR SPEECH RECOGNITION?</a:t>
            </a:r>
          </a:p>
          <a:p>
            <a:r>
              <a:rPr lang="en-SG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Session: SLP-L14: Self-supervised learning for speech processing I</a:t>
            </a:r>
          </a:p>
          <a:p>
            <a:r>
              <a:rPr lang="en-SG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Wednesday, 17 April, 13:30 - 15:30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>
                <a:effectLst/>
                <a:latin typeface="Helvetica Neue" panose="02000503000000020004" pitchFamily="2" charset="0"/>
              </a:rPr>
              <a:t>Good afternoon, everyone. I'm </a:t>
            </a:r>
            <a:r>
              <a:rPr lang="en-SG" dirty="0" err="1">
                <a:effectLst/>
                <a:latin typeface="Helvetica Neue" panose="02000503000000020004" pitchFamily="2" charset="0"/>
              </a:rPr>
              <a:t>Shengkui</a:t>
            </a:r>
            <a:r>
              <a:rPr lang="en-SG" dirty="0">
                <a:effectLst/>
                <a:latin typeface="Helvetica Neue" panose="02000503000000020004" pitchFamily="2" charset="0"/>
              </a:rPr>
              <a:t> Zhao from Alibaba, Since our first didn’t come to the conference, I'll be presenting our paper titled “Are soft prompts good zero-short learners for speech recognition?”.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92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your attention. I would like to take simple questions. If you want to discuss more, please send email to the address. Thank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2519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>
                <a:effectLst/>
                <a:latin typeface="Helvetica Neue" panose="02000503000000020004" pitchFamily="2" charset="0"/>
              </a:rPr>
              <a:t>First of all, let’s take a look at what soft prompt tuning is for speech recognition. </a:t>
            </a:r>
          </a:p>
          <a:p>
            <a:r>
              <a:rPr lang="en-SG" dirty="0">
                <a:effectLst/>
                <a:latin typeface="Helvetica Neue" panose="02000503000000020004" pitchFamily="2" charset="0"/>
              </a:rPr>
              <a:t>Soft prompt tuning in speech recognition addresses the need to fine-tune large pre-trained models, which can be computationally expensive. </a:t>
            </a:r>
          </a:p>
          <a:p>
            <a:r>
              <a:rPr lang="en-SG" dirty="0">
                <a:effectLst/>
                <a:latin typeface="Helvetica Neue" panose="02000503000000020004" pitchFamily="2" charset="0"/>
              </a:rPr>
              <a:t>Soft prompt tuning offers an efficient solution by calibrating a small number of trainable parameters called soft prompts.</a:t>
            </a:r>
          </a:p>
          <a:p>
            <a:r>
              <a:rPr lang="en-SG" dirty="0">
                <a:effectLst/>
                <a:latin typeface="Helvetica Neue" panose="02000503000000020004" pitchFamily="2" charset="0"/>
              </a:rPr>
              <a:t>These prompts are used to guide the pre-trained models without altering their weights. </a:t>
            </a:r>
          </a:p>
          <a:p>
            <a:r>
              <a:rPr lang="en-SG" dirty="0">
                <a:effectLst/>
                <a:latin typeface="Helvetica Neue" panose="02000503000000020004" pitchFamily="2" charset="0"/>
              </a:rPr>
              <a:t>Therefore, soft prompt tuning only needs to augment the latent speech features by prepending the soft-prompt tokens. </a:t>
            </a:r>
          </a:p>
          <a:p>
            <a:endParaRPr lang="en-SG" dirty="0">
              <a:effectLst/>
              <a:latin typeface="Helvetica Neue" panose="02000503000000020004" pitchFamily="2" charset="0"/>
            </a:endParaRPr>
          </a:p>
          <a:p>
            <a:r>
              <a:rPr lang="en-SG" b="0" i="0" dirty="0">
                <a:solidFill>
                  <a:srgbClr val="0D0D0D"/>
                </a:solidFill>
                <a:effectLst/>
                <a:latin typeface="Söhne"/>
              </a:rPr>
              <a:t>It not only saves storage space and simplifies model management by avoiding the need to store individual large models for each specific task. </a:t>
            </a:r>
          </a:p>
          <a:p>
            <a:r>
              <a:rPr lang="en-SG" b="0" i="0" dirty="0">
                <a:solidFill>
                  <a:srgbClr val="0D0D0D"/>
                </a:solidFill>
                <a:effectLst/>
                <a:latin typeface="Söhne"/>
              </a:rPr>
              <a:t>but also helps prevent catastrophic forgetting and overfitting in low-resource downstream domains.</a:t>
            </a:r>
            <a:endParaRPr lang="en-SG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>
                <a:effectLst/>
                <a:latin typeface="Helvetica Neue" panose="02000503000000020004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9102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>
                <a:effectLst/>
                <a:latin typeface="Helvetica Neue" panose="02000503000000020004" pitchFamily="2" charset="0"/>
              </a:rPr>
              <a:t>While soft prompts have shown promise, the exact mechanisms for improving model performance remain unclear.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>
                <a:effectLst/>
                <a:latin typeface="Helvetica Neue" panose="02000503000000020004" pitchFamily="2" charset="0"/>
              </a:rPr>
              <a:t>Previous studies in NLP have explored their roles, but applying them to speech models poses challenges. This motivates our exploration in this domain.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3130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>
                <a:effectLst/>
                <a:latin typeface="Helvetica Neue" panose="02000503000000020004" pitchFamily="2" charset="0"/>
              </a:rPr>
              <a:t>In this work, our study focuses on soft prompts in ASR models. We would like to address three key questions: </a:t>
            </a:r>
          </a:p>
          <a:p>
            <a:pPr marL="228600" indent="-228600">
              <a:buAutoNum type="arabicParenR"/>
            </a:pPr>
            <a:r>
              <a:rPr lang="en-SG" dirty="0">
                <a:effectLst/>
                <a:latin typeface="Helvetica Neue" panose="02000503000000020004" pitchFamily="2" charset="0"/>
              </a:rPr>
              <a:t>What roles might soft prompts play in ASR tasks? </a:t>
            </a:r>
          </a:p>
          <a:p>
            <a:pPr marL="228600" indent="-228600">
              <a:buAutoNum type="arabicParenR"/>
            </a:pPr>
            <a:r>
              <a:rPr lang="en-SG" dirty="0">
                <a:effectLst/>
                <a:latin typeface="Helvetica Neue" panose="02000503000000020004" pitchFamily="2" charset="0"/>
              </a:rPr>
              <a:t>How do soft prompts influence tuning and generalizability? </a:t>
            </a:r>
          </a:p>
          <a:p>
            <a:pPr marL="228600" indent="-228600">
              <a:buAutoNum type="arabicParenR"/>
            </a:pPr>
            <a:r>
              <a:rPr lang="en-SG" dirty="0">
                <a:effectLst/>
                <a:latin typeface="Helvetica Neue" panose="02000503000000020004" pitchFamily="2" charset="0"/>
              </a:rPr>
              <a:t>Can soft prompts enable quick adaptation in zero-shot learning?  We conducted step-by-step experimental studies to answer these questions.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3130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>
                <a:effectLst/>
                <a:latin typeface="Helvetica Neue" panose="02000503000000020004" pitchFamily="2" charset="0"/>
              </a:rPr>
              <a:t>For our experimental configurations, we utilized </a:t>
            </a:r>
            <a:r>
              <a:rPr lang="en-SG" dirty="0" err="1">
                <a:effectLst/>
                <a:latin typeface="Helvetica Neue" panose="02000503000000020004" pitchFamily="2" charset="0"/>
              </a:rPr>
              <a:t>HuBERT</a:t>
            </a:r>
            <a:r>
              <a:rPr lang="en-SG" dirty="0">
                <a:effectLst/>
                <a:latin typeface="Helvetica Neue" panose="02000503000000020004" pitchFamily="2" charset="0"/>
              </a:rPr>
              <a:t> base as the self-supervised pre-trained speech encoder backbone, </a:t>
            </a:r>
          </a:p>
          <a:p>
            <a:r>
              <a:rPr lang="en-SG" dirty="0">
                <a:effectLst/>
                <a:latin typeface="Helvetica Neue" panose="02000503000000020004" pitchFamily="2" charset="0"/>
              </a:rPr>
              <a:t>we connected the encoder to a 2-layer LSTM network for decoding, using the same setup as Chen's work in SLT 2023. </a:t>
            </a:r>
          </a:p>
          <a:p>
            <a:r>
              <a:rPr lang="en-SG" dirty="0">
                <a:effectLst/>
                <a:latin typeface="Helvetica Neue" panose="02000503000000020004" pitchFamily="2" charset="0"/>
              </a:rPr>
              <a:t>The learning rate was set to 1e-4 (one times ten to the minus four), and we trained it for a total of 80,000 steps. </a:t>
            </a:r>
          </a:p>
          <a:p>
            <a:r>
              <a:rPr lang="en-SG" dirty="0">
                <a:effectLst/>
                <a:latin typeface="Helvetica Neue" panose="02000503000000020004" pitchFamily="2" charset="0"/>
              </a:rPr>
              <a:t>We compared results across three scenarios: not using any soft prompts, using 20 soft prompts, and using 50 soft prompts.</a:t>
            </a:r>
          </a:p>
          <a:p>
            <a:endParaRPr lang="en-SG" dirty="0">
              <a:effectLst/>
              <a:latin typeface="Helvetica Neue" panose="02000503000000020004" pitchFamily="2" charset="0"/>
            </a:endParaRPr>
          </a:p>
          <a:p>
            <a:r>
              <a:rPr lang="en-SG" dirty="0">
                <a:effectLst/>
                <a:latin typeface="Helvetica Neue" panose="02000503000000020004" pitchFamily="2" charset="0"/>
              </a:rPr>
              <a:t>Our training data consists of 100 hours of synthesized </a:t>
            </a:r>
            <a:r>
              <a:rPr lang="en-SG" dirty="0" err="1">
                <a:effectLst/>
                <a:latin typeface="Helvetica Neue" panose="02000503000000020004" pitchFamily="2" charset="0"/>
              </a:rPr>
              <a:t>LibriSpeech</a:t>
            </a:r>
            <a:r>
              <a:rPr lang="en-SG" dirty="0">
                <a:effectLst/>
                <a:latin typeface="Helvetica Neue" panose="02000503000000020004" pitchFamily="2" charset="0"/>
              </a:rPr>
              <a:t> data, with added noise levels ranging from 0 dB to 20 </a:t>
            </a:r>
            <a:r>
              <a:rPr lang="en-SG" dirty="0" err="1">
                <a:effectLst/>
                <a:latin typeface="Helvetica Neue" panose="02000503000000020004" pitchFamily="2" charset="0"/>
              </a:rPr>
              <a:t>dB.</a:t>
            </a:r>
            <a:r>
              <a:rPr lang="en-SG" dirty="0">
                <a:effectLst/>
                <a:latin typeface="Helvetica Neue" panose="02000503000000020004" pitchFamily="2" charset="0"/>
              </a:rPr>
              <a:t> </a:t>
            </a:r>
          </a:p>
          <a:p>
            <a:r>
              <a:rPr lang="en-SG" dirty="0">
                <a:effectLst/>
                <a:latin typeface="Helvetica Neue" panose="02000503000000020004" pitchFamily="2" charset="0"/>
              </a:rPr>
              <a:t>The mixing noise was taken from </a:t>
            </a:r>
            <a:r>
              <a:rPr lang="en-SG" dirty="0" err="1">
                <a:effectLst/>
                <a:latin typeface="Helvetica Neue" panose="02000503000000020004" pitchFamily="2" charset="0"/>
              </a:rPr>
              <a:t>FreeSound</a:t>
            </a:r>
            <a:r>
              <a:rPr lang="en-SG" dirty="0">
                <a:effectLst/>
                <a:latin typeface="Helvetica Neue" panose="02000503000000020004" pitchFamily="2" charset="0"/>
              </a:rPr>
              <a:t> including stationary and non-stationary noise types.</a:t>
            </a:r>
          </a:p>
          <a:p>
            <a:r>
              <a:rPr lang="en-SG" dirty="0">
                <a:effectLst/>
                <a:latin typeface="Helvetica Neue" panose="02000503000000020004" pitchFamily="2" charset="0"/>
              </a:rPr>
              <a:t>Our evaluation includes the official </a:t>
            </a:r>
            <a:r>
              <a:rPr lang="en-SG" dirty="0" err="1">
                <a:effectLst/>
                <a:latin typeface="Helvetica Neue" panose="02000503000000020004" pitchFamily="2" charset="0"/>
              </a:rPr>
              <a:t>LibriSpeech</a:t>
            </a:r>
            <a:r>
              <a:rPr lang="en-SG" dirty="0">
                <a:effectLst/>
                <a:latin typeface="Helvetica Neue" panose="02000503000000020004" pitchFamily="2" charset="0"/>
              </a:rPr>
              <a:t> test sets and a pre-mixed noisy test set. All of them are publicly available.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0446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>
                <a:effectLst/>
                <a:latin typeface="Helvetica Neue" panose="02000503000000020004" pitchFamily="2" charset="0"/>
              </a:rPr>
              <a:t>In our exploration of soft prompts' role in speech recognition, we conducted a probing experiment. </a:t>
            </a:r>
          </a:p>
          <a:p>
            <a:r>
              <a:rPr lang="en-SG" dirty="0">
                <a:effectLst/>
                <a:latin typeface="Helvetica Neue" panose="02000503000000020004" pitchFamily="2" charset="0"/>
              </a:rPr>
              <a:t>we systematically removed individual soft prompt tokens to measure their impact on ASR performance. </a:t>
            </a:r>
          </a:p>
          <a:p>
            <a:r>
              <a:rPr lang="en-SG" dirty="0">
                <a:effectLst/>
                <a:latin typeface="Helvetica Neue" panose="02000503000000020004" pitchFamily="2" charset="0"/>
              </a:rPr>
              <a:t>Our findings revealed two distinct groups: one primarily affecting performance across all utterances, while the other mainly influenced performance in noisier contexts. </a:t>
            </a:r>
          </a:p>
          <a:p>
            <a:r>
              <a:rPr lang="en-SG" dirty="0">
                <a:effectLst/>
                <a:latin typeface="Helvetica Neue" panose="02000503000000020004" pitchFamily="2" charset="0"/>
              </a:rPr>
              <a:t>This suggests that soft prompts likely serve dual functionalities: content handling and noise reduction. </a:t>
            </a:r>
          </a:p>
          <a:p>
            <a:r>
              <a:rPr lang="en-SG" dirty="0">
                <a:effectLst/>
                <a:latin typeface="Helvetica Neue" panose="02000503000000020004" pitchFamily="2" charset="0"/>
              </a:rPr>
              <a:t>Visualizing the soft prompts' geometrical relationships further supported our findings. As shown in the t-SNE plot, the visualization showed two prominent clusters that aligned with our experimental observations.</a:t>
            </a:r>
          </a:p>
          <a:p>
            <a:br>
              <a:rPr lang="en-SG" dirty="0">
                <a:effectLst/>
                <a:latin typeface="Helvetica Neue" panose="02000503000000020004" pitchFamily="2" charset="0"/>
              </a:rPr>
            </a:br>
            <a:r>
              <a:rPr lang="en-SG" dirty="0">
                <a:effectLst/>
                <a:latin typeface="Helvetica Neue" panose="02000503000000020004" pitchFamily="2" charset="0"/>
              </a:rPr>
              <a:t>To validate these findings, we tested the impact of prompt Set 1 and Set 2. </a:t>
            </a:r>
          </a:p>
          <a:p>
            <a:r>
              <a:rPr lang="en-SG" dirty="0">
                <a:effectLst/>
                <a:latin typeface="Helvetica Neue" panose="02000503000000020004" pitchFamily="2" charset="0"/>
              </a:rPr>
              <a:t>As shown in the table, using only Set 1 showed minimal performance changes, indicating its role in content handling, </a:t>
            </a:r>
          </a:p>
          <a:p>
            <a:r>
              <a:rPr lang="en-SG" dirty="0">
                <a:effectLst/>
                <a:latin typeface="Helvetica Neue" panose="02000503000000020004" pitchFamily="2" charset="0"/>
              </a:rPr>
              <a:t>when excluding prompts from Set 1 and using only Set 2, we observed a more noticeable decrease in overall ASR performance. It indicated that set 2 focuses more on noise reduction.</a:t>
            </a:r>
          </a:p>
          <a:p>
            <a:endParaRPr lang="en-SG" b="0" i="0" u="none" strike="noStrike" dirty="0">
              <a:solidFill>
                <a:srgbClr val="E3E3E3"/>
              </a:solidFill>
              <a:effectLst/>
              <a:latin typeface="Google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7049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>
                <a:effectLst/>
                <a:latin typeface="Helvetica Neue" panose="02000503000000020004" pitchFamily="2" charset="0"/>
              </a:rPr>
              <a:t>To identify how soft-prompts help better fine-tuning and improving the generalizability of speech models, </a:t>
            </a:r>
          </a:p>
          <a:p>
            <a:r>
              <a:rPr lang="en-SG" dirty="0">
                <a:effectLst/>
                <a:latin typeface="Helvetica Neue" panose="02000503000000020004" pitchFamily="2" charset="0"/>
              </a:rPr>
              <a:t>we compared ASR performance between baseline </a:t>
            </a:r>
            <a:r>
              <a:rPr lang="en-SG" dirty="0" err="1">
                <a:effectLst/>
                <a:latin typeface="Helvetica Neue" panose="02000503000000020004" pitchFamily="2" charset="0"/>
              </a:rPr>
              <a:t>HuBERT</a:t>
            </a:r>
            <a:r>
              <a:rPr lang="en-SG" dirty="0">
                <a:effectLst/>
                <a:latin typeface="Helvetica Neue" panose="02000503000000020004" pitchFamily="2" charset="0"/>
              </a:rPr>
              <a:t> and soft-prompt tuned </a:t>
            </a:r>
            <a:r>
              <a:rPr lang="en-SG" dirty="0" err="1">
                <a:effectLst/>
                <a:latin typeface="Helvetica Neue" panose="02000503000000020004" pitchFamily="2" charset="0"/>
              </a:rPr>
              <a:t>HuBERT</a:t>
            </a:r>
            <a:r>
              <a:rPr lang="en-SG" dirty="0">
                <a:effectLst/>
                <a:latin typeface="Helvetica Neue" panose="02000503000000020004" pitchFamily="2" charset="0"/>
              </a:rPr>
              <a:t>. </a:t>
            </a:r>
          </a:p>
          <a:p>
            <a:r>
              <a:rPr lang="en-SG" dirty="0">
                <a:effectLst/>
                <a:latin typeface="Helvetica Neue" panose="02000503000000020004" pitchFamily="2" charset="0"/>
              </a:rPr>
              <a:t>We observed performance gains with soft prompt tuning, even after removing prompts during inference. </a:t>
            </a:r>
          </a:p>
          <a:p>
            <a:r>
              <a:rPr lang="en-SG" dirty="0">
                <a:effectLst/>
                <a:latin typeface="Helvetica Neue" panose="02000503000000020004" pitchFamily="2" charset="0"/>
              </a:rPr>
              <a:t>This suggests that soft prompts guide latent representations during inference and assist the downstream decoder in converging to a better local minimum solution. </a:t>
            </a:r>
          </a:p>
          <a:p>
            <a:r>
              <a:rPr lang="en-SG" dirty="0">
                <a:effectLst/>
                <a:latin typeface="Helvetica Neue" panose="02000503000000020004" pitchFamily="2" charset="0"/>
              </a:rPr>
              <a:t>Additionally, it is observed that using more prompts can help boost effectiveness.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30748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>
                <a:effectLst/>
                <a:latin typeface="Helvetica Neue" panose="02000503000000020004" pitchFamily="2" charset="0"/>
              </a:rPr>
              <a:t>Based on the roles identified for soft-prompts, we investigated rapid adaptation through zero-shot learning in out-of-domain noise environments. </a:t>
            </a:r>
          </a:p>
          <a:p>
            <a:r>
              <a:rPr lang="en-SG" dirty="0">
                <a:effectLst/>
                <a:latin typeface="Helvetica Neue" panose="02000503000000020004" pitchFamily="2" charset="0"/>
              </a:rPr>
              <a:t>We constructed an out-of-domain noise augmented test set using samples from the </a:t>
            </a:r>
            <a:r>
              <a:rPr lang="en-SG" dirty="0" err="1">
                <a:effectLst/>
                <a:latin typeface="Helvetica Neue" panose="02000503000000020004" pitchFamily="2" charset="0"/>
              </a:rPr>
              <a:t>LibriSpeech</a:t>
            </a:r>
            <a:r>
              <a:rPr lang="en-SG" dirty="0">
                <a:effectLst/>
                <a:latin typeface="Helvetica Neue" panose="02000503000000020004" pitchFamily="2" charset="0"/>
              </a:rPr>
              <a:t> and FSD50K datasets. </a:t>
            </a:r>
          </a:p>
          <a:p>
            <a:r>
              <a:rPr lang="en-SG" dirty="0">
                <a:effectLst/>
                <a:latin typeface="Helvetica Neue" panose="02000503000000020004" pitchFamily="2" charset="0"/>
              </a:rPr>
              <a:t>The noise is primarily sourced from office environments, with noise levels ranging from 0 to 20 dB SNR.</a:t>
            </a:r>
          </a:p>
          <a:p>
            <a:r>
              <a:rPr lang="en-SG" dirty="0">
                <a:effectLst/>
                <a:latin typeface="Helvetica Neue" panose="02000503000000020004" pitchFamily="2" charset="0"/>
              </a:rPr>
              <a:t>To facilitate zero-shot learning, we augmented the learned soft-prompts by capturing the global noise representation through the soft prompt tuning model. </a:t>
            </a:r>
          </a:p>
          <a:p>
            <a:r>
              <a:rPr lang="en-SG" dirty="0">
                <a:effectLst/>
                <a:latin typeface="Helvetica Neue" panose="02000503000000020004" pitchFamily="2" charset="0"/>
              </a:rPr>
              <a:t>We then applied a Hadamard product between the global noise representation and the clustered set 2 of the soft prompts. </a:t>
            </a:r>
          </a:p>
          <a:p>
            <a:r>
              <a:rPr lang="en-SG" dirty="0">
                <a:effectLst/>
                <a:latin typeface="Helvetica Neue" panose="02000503000000020004" pitchFamily="2" charset="0"/>
              </a:rPr>
              <a:t>These augmented noise-shifted prompts were then used across all evaluation sets. </a:t>
            </a:r>
          </a:p>
          <a:p>
            <a:r>
              <a:rPr lang="en-SG" dirty="0">
                <a:effectLst/>
                <a:latin typeface="Helvetica Neue" panose="02000503000000020004" pitchFamily="2" charset="0"/>
              </a:rPr>
              <a:t>Our results, as shown in the table, demonstrate that using the noise-shifted prompts leads to lower WER compared to using the original prompts. </a:t>
            </a:r>
          </a:p>
          <a:p>
            <a:r>
              <a:rPr lang="en-SG" dirty="0">
                <a:effectLst/>
                <a:latin typeface="Helvetica Neue" panose="02000503000000020004" pitchFamily="2" charset="0"/>
              </a:rPr>
              <a:t>This indicates the feasibility of modifying noise prompts to achieve zero-shot learning adaptation in new noise domains.</a:t>
            </a:r>
          </a:p>
          <a:p>
            <a:endParaRPr lang="en-SG" b="0" i="0" u="none" strike="noStrike" dirty="0">
              <a:solidFill>
                <a:srgbClr val="ECECEC"/>
              </a:solidFill>
              <a:effectLst/>
              <a:highlight>
                <a:srgbClr val="212121"/>
              </a:highlight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07154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2336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>
                <a:effectLst/>
                <a:latin typeface="Helvetica Neue" panose="02000503000000020004" pitchFamily="2" charset="0"/>
              </a:rPr>
              <a:t>In conclusion, we have identified that soft prompts play crucial roles in refining content and enhancing noise information for speech recognition. </a:t>
            </a:r>
          </a:p>
          <a:p>
            <a:r>
              <a:rPr lang="en-US" dirty="0"/>
              <a:t>We showed that the soft prompts </a:t>
            </a:r>
            <a:r>
              <a:rPr lang="en-SG" dirty="0"/>
              <a:t>offer the </a:t>
            </a:r>
            <a:r>
              <a:rPr lang="en-SG" b="1" dirty="0"/>
              <a:t>model capacity to avoid suboptimal local minima during training</a:t>
            </a:r>
            <a:r>
              <a:rPr lang="en-SG" dirty="0"/>
              <a:t>, leading to improved ASR performance.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/>
              <a:t>We demonstrated a modification to the noise prompts to achieve </a:t>
            </a:r>
            <a:r>
              <a:rPr lang="en-US" b="1" dirty="0"/>
              <a:t>zero-shot learning </a:t>
            </a:r>
            <a:r>
              <a:rPr lang="en-US" dirty="0"/>
              <a:t>on adapting to out-of-domain noise environments</a:t>
            </a:r>
            <a:endParaRPr lang="en-SG" dirty="0">
              <a:effectLst/>
              <a:latin typeface="Helvetica Neue" panose="02000503000000020004" pitchFamily="2" charset="0"/>
            </a:endParaRPr>
          </a:p>
          <a:p>
            <a:r>
              <a:rPr lang="en-SG" dirty="0">
                <a:effectLst/>
                <a:latin typeface="Helvetica Neue" panose="02000503000000020004" pitchFamily="2" charset="0"/>
              </a:rPr>
              <a:t>We hope that our findings can contribute to understanding prompt tuning's effectiveness and its applications in real-world scenarios.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344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B8029-33F3-9414-AD10-00871D91A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12" y="1408176"/>
            <a:ext cx="6400800" cy="2387600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2B008-64B6-378D-9C5D-DCC8DFEBC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7912" y="5047488"/>
            <a:ext cx="5486400" cy="384048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444BA9-47A2-8EBA-F11F-AF833CBC1FB6}"/>
              </a:ext>
            </a:extLst>
          </p:cNvPr>
          <p:cNvGrpSpPr/>
          <p:nvPr userDrawn="1"/>
        </p:nvGrpSpPr>
        <p:grpSpPr>
          <a:xfrm>
            <a:off x="3979533" y="5801746"/>
            <a:ext cx="8221703" cy="0"/>
            <a:chOff x="3733800" y="5539861"/>
            <a:chExt cx="8221703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7C7E957-5A54-C6BB-DBCA-B0A579E99122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5539861"/>
              <a:ext cx="605415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5792F5-3B57-83E5-2E85-1B67A64BF570}"/>
                </a:ext>
              </a:extLst>
            </p:cNvPr>
            <p:cNvCxnSpPr>
              <a:cxnSpLocks/>
            </p:cNvCxnSpPr>
            <p:nvPr/>
          </p:nvCxnSpPr>
          <p:spPr>
            <a:xfrm>
              <a:off x="9783803" y="5539861"/>
              <a:ext cx="2171700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063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F6E0F-D722-BAD9-C6AD-9A11DAE4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60B7A-B490-F67E-2740-38CA3A98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4A6C9A-83F0-5E94-8A5B-89CB0828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144" y="1463040"/>
            <a:ext cx="7498080" cy="704088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784B99-8374-AA22-4161-578F9BF77E2B}"/>
              </a:ext>
            </a:extLst>
          </p:cNvPr>
          <p:cNvGrpSpPr/>
          <p:nvPr userDrawn="1"/>
        </p:nvGrpSpPr>
        <p:grpSpPr>
          <a:xfrm>
            <a:off x="2400300" y="2535841"/>
            <a:ext cx="9801127" cy="821"/>
            <a:chOff x="2286319" y="5546299"/>
            <a:chExt cx="9801127" cy="90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0F45B19-145D-7398-7A64-A88B28251AAD}"/>
                </a:ext>
              </a:extLst>
            </p:cNvPr>
            <p:cNvCxnSpPr>
              <a:cxnSpLocks/>
            </p:cNvCxnSpPr>
            <p:nvPr/>
          </p:nvCxnSpPr>
          <p:spPr>
            <a:xfrm>
              <a:off x="2286319" y="5546299"/>
              <a:ext cx="73914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029EB3C-D7BA-1FCE-3158-8F1116C6F5BE}"/>
                </a:ext>
              </a:extLst>
            </p:cNvPr>
            <p:cNvCxnSpPr>
              <a:cxnSpLocks/>
            </p:cNvCxnSpPr>
            <p:nvPr/>
          </p:nvCxnSpPr>
          <p:spPr>
            <a:xfrm>
              <a:off x="9676016" y="5547202"/>
              <a:ext cx="2411430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8F78388-68BC-0124-C243-36D5B5DC7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2576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7FBEF6F-7749-849E-36C5-CC056F3071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2576" y="4443984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A350182-DD59-73E2-C20A-4B5FE67154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20824" y="3401568"/>
            <a:ext cx="8379220" cy="975260"/>
          </a:xfrm>
        </p:spPr>
        <p:txBody>
          <a:bodyPr numCol="2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E14A588-A920-9AE0-A268-A008EAF6FC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20824" y="4901184"/>
            <a:ext cx="8379220" cy="975260"/>
          </a:xfrm>
        </p:spPr>
        <p:txBody>
          <a:bodyPr numCol="2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8902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F6E0F-D722-BAD9-C6AD-9A11DAE4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60B7A-B490-F67E-2740-38CA3A98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4A6C9A-83F0-5E94-8A5B-89CB0828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871708" cy="704088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8F78388-68BC-0124-C243-36D5B5DC7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2980944"/>
            <a:ext cx="3282696" cy="11064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7FBEF6F-7749-849E-36C5-CC056F3071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4256" y="2980944"/>
            <a:ext cx="3282696" cy="11064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A350182-DD59-73E2-C20A-4B5FE67154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4114800"/>
            <a:ext cx="3282696" cy="975260"/>
          </a:xfrm>
        </p:spPr>
        <p:txBody>
          <a:bodyPr numCol="1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E14A588-A920-9AE0-A268-A008EAF6FC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05072" y="4114800"/>
            <a:ext cx="3282696" cy="975260"/>
          </a:xfrm>
        </p:spPr>
        <p:txBody>
          <a:bodyPr numCol="1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221A12-8B19-605A-2244-2D732269C955}"/>
              </a:ext>
            </a:extLst>
          </p:cNvPr>
          <p:cNvGrpSpPr/>
          <p:nvPr userDrawn="1"/>
        </p:nvGrpSpPr>
        <p:grpSpPr>
          <a:xfrm>
            <a:off x="716788" y="2527173"/>
            <a:ext cx="10758424" cy="1564"/>
            <a:chOff x="2792270" y="5541172"/>
            <a:chExt cx="11391900" cy="15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86C500B-5A93-298F-7CEF-ED445452E460}"/>
                </a:ext>
              </a:extLst>
            </p:cNvPr>
            <p:cNvCxnSpPr>
              <a:cxnSpLocks/>
            </p:cNvCxnSpPr>
            <p:nvPr/>
          </p:nvCxnSpPr>
          <p:spPr>
            <a:xfrm>
              <a:off x="2792270" y="5541172"/>
              <a:ext cx="6760464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7A559BC-EF4A-29D4-CF56-6425516A5D91}"/>
                </a:ext>
              </a:extLst>
            </p:cNvPr>
            <p:cNvCxnSpPr>
              <a:cxnSpLocks/>
            </p:cNvCxnSpPr>
            <p:nvPr/>
          </p:nvCxnSpPr>
          <p:spPr>
            <a:xfrm>
              <a:off x="9552734" y="5541330"/>
              <a:ext cx="4631436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2D34186-8505-57AE-F518-0C83BF1C06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66176" y="2980944"/>
            <a:ext cx="3282696" cy="11064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ABE767DA-9D93-94AD-D34D-2B8A51A766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73568" y="4114800"/>
            <a:ext cx="3282696" cy="975260"/>
          </a:xfrm>
        </p:spPr>
        <p:txBody>
          <a:bodyPr numCol="1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81475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E86B75-C16C-C033-D27D-FF84EFB71131}"/>
              </a:ext>
            </a:extLst>
          </p:cNvPr>
          <p:cNvSpPr/>
          <p:nvPr userDrawn="1"/>
        </p:nvSpPr>
        <p:spPr>
          <a:xfrm>
            <a:off x="0" y="0"/>
            <a:ext cx="10020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1443F-EAC2-06D1-A3D1-D73510EA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432" y="1426464"/>
            <a:ext cx="6675120" cy="1702816"/>
          </a:xfrm>
        </p:spPr>
        <p:txBody>
          <a:bodyPr anchor="t"/>
          <a:lstStyle>
            <a:lvl1pPr>
              <a:lnSpc>
                <a:spcPct val="80000"/>
              </a:lnSpc>
              <a:defRPr sz="7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0535FC-1B0E-C4EB-FE55-190522219FEA}"/>
              </a:ext>
            </a:extLst>
          </p:cNvPr>
          <p:cNvGrpSpPr/>
          <p:nvPr userDrawn="1"/>
        </p:nvGrpSpPr>
        <p:grpSpPr>
          <a:xfrm>
            <a:off x="3979533" y="5799270"/>
            <a:ext cx="8212467" cy="0"/>
            <a:chOff x="3733800" y="5537385"/>
            <a:chExt cx="8212467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A6B206-18E0-06D2-958F-E859A1428A57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5537385"/>
              <a:ext cx="605415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447EEA7-F856-F6C0-18DD-5D37FD51D45B}"/>
                </a:ext>
              </a:extLst>
            </p:cNvPr>
            <p:cNvCxnSpPr>
              <a:cxnSpLocks/>
            </p:cNvCxnSpPr>
            <p:nvPr/>
          </p:nvCxnSpPr>
          <p:spPr>
            <a:xfrm>
              <a:off x="9774567" y="5537385"/>
              <a:ext cx="2171700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C909AE-4D54-F197-103E-29E9C2597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7056" y="3383280"/>
            <a:ext cx="4754880" cy="2057400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25968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28C00-D101-DFF8-7E0A-1AEBF0DBE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4C5F1F-F8B7-6C5F-6A7F-5F8F6128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9287E-E726-E0E6-2871-FE77159B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60592E8-155C-36FA-DA0A-52B23CE8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763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64B432-06C2-E932-E96F-67CECC2E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F3471-B7F6-01DB-D712-136C1626D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05956-4CA5-988F-7C93-317A88D12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56146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670E-478C-D301-FCE5-E8300246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B16CD-30BD-156F-11B4-9CF89A064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C54B0-9878-1911-8DE9-EC464D202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493B1-79A4-1FA9-B462-853856DE8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7EEE8-8F1E-8F14-E2ED-333A1FF2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FABEB-B6B7-2591-AE85-265A3F87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2309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52A6A-C17E-2616-3199-C8D78E7EE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705714-E101-08DD-6A13-D561A3EC2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ECB26-D659-5BC3-C669-1B45225D2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64F27-6C3B-1E36-B1DC-ECB72DCF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595AB-D292-D355-47CD-748C160B1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CEE5F-F44A-DD2C-EEC3-D4C76B69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293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3BBE-23DC-E951-32B6-0E91B808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144" y="1463040"/>
            <a:ext cx="7498080" cy="704088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0836A-7452-872A-28D0-081C1338D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576" y="2953512"/>
            <a:ext cx="7470648" cy="329656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22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 i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P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39F35-2573-69E0-B17D-B4B0F85CE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5CE41-241D-72CD-1C8F-006A477B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789DD7-8E5F-BCF6-7A1E-0AC33BD880AC}"/>
              </a:ext>
            </a:extLst>
          </p:cNvPr>
          <p:cNvGrpSpPr/>
          <p:nvPr userDrawn="1"/>
        </p:nvGrpSpPr>
        <p:grpSpPr>
          <a:xfrm>
            <a:off x="2400300" y="2535841"/>
            <a:ext cx="9801127" cy="821"/>
            <a:chOff x="2286319" y="5546299"/>
            <a:chExt cx="9801127" cy="90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610F86C-F479-AC03-216E-DD60112AC854}"/>
                </a:ext>
              </a:extLst>
            </p:cNvPr>
            <p:cNvCxnSpPr>
              <a:cxnSpLocks/>
            </p:cNvCxnSpPr>
            <p:nvPr/>
          </p:nvCxnSpPr>
          <p:spPr>
            <a:xfrm>
              <a:off x="2286319" y="5546299"/>
              <a:ext cx="73914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02E8F6-3623-48C2-4F02-9472E2977FB8}"/>
                </a:ext>
              </a:extLst>
            </p:cNvPr>
            <p:cNvCxnSpPr>
              <a:cxnSpLocks/>
            </p:cNvCxnSpPr>
            <p:nvPr/>
          </p:nvCxnSpPr>
          <p:spPr>
            <a:xfrm>
              <a:off x="9676016" y="5547202"/>
              <a:ext cx="2411430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826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9D39-DAD0-D550-D3C7-42F702A7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992" y="1709738"/>
            <a:ext cx="7290458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54DFA-4C17-2AA0-0E19-8D452B73A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6992" y="4589463"/>
            <a:ext cx="729045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8D5DED-A875-4BFE-015E-C29679EC468C}"/>
              </a:ext>
            </a:extLst>
          </p:cNvPr>
          <p:cNvGrpSpPr/>
          <p:nvPr userDrawn="1"/>
        </p:nvGrpSpPr>
        <p:grpSpPr>
          <a:xfrm>
            <a:off x="3979533" y="5801746"/>
            <a:ext cx="8221703" cy="0"/>
            <a:chOff x="3733800" y="5539861"/>
            <a:chExt cx="8221703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ED54A14-B37E-AA5D-2F7D-4530DEF3C347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5539861"/>
              <a:ext cx="605415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611F7DB-0F8D-8E5A-0137-AD5E5B20C351}"/>
                </a:ext>
              </a:extLst>
            </p:cNvPr>
            <p:cNvCxnSpPr>
              <a:cxnSpLocks/>
            </p:cNvCxnSpPr>
            <p:nvPr/>
          </p:nvCxnSpPr>
          <p:spPr>
            <a:xfrm>
              <a:off x="9783803" y="5539861"/>
              <a:ext cx="2171700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271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2C33EA-A741-FA13-451C-6F35902CBDD0}"/>
              </a:ext>
            </a:extLst>
          </p:cNvPr>
          <p:cNvSpPr/>
          <p:nvPr userDrawn="1"/>
        </p:nvSpPr>
        <p:spPr>
          <a:xfrm>
            <a:off x="0" y="722376"/>
            <a:ext cx="12192000" cy="5413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882412-D2D4-9CF0-CD39-2EAE79B8A310}"/>
              </a:ext>
            </a:extLst>
          </p:cNvPr>
          <p:cNvCxnSpPr>
            <a:cxnSpLocks/>
          </p:cNvCxnSpPr>
          <p:nvPr userDrawn="1"/>
        </p:nvCxnSpPr>
        <p:spPr>
          <a:xfrm>
            <a:off x="4267200" y="2523744"/>
            <a:ext cx="7924800" cy="8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29B6F2-011B-853F-5BA1-FA1722B6E1C8}"/>
              </a:ext>
            </a:extLst>
          </p:cNvPr>
          <p:cNvCxnSpPr>
            <a:cxnSpLocks/>
          </p:cNvCxnSpPr>
          <p:nvPr userDrawn="1"/>
        </p:nvCxnSpPr>
        <p:spPr>
          <a:xfrm>
            <a:off x="723384" y="2523744"/>
            <a:ext cx="3543816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515600" cy="57532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6208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3401568"/>
            <a:ext cx="5111496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0" y="3401568"/>
            <a:ext cx="5111496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961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ligh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2C33EA-A741-FA13-451C-6F35902CBDD0}"/>
              </a:ext>
            </a:extLst>
          </p:cNvPr>
          <p:cNvSpPr/>
          <p:nvPr userDrawn="1"/>
        </p:nvSpPr>
        <p:spPr>
          <a:xfrm>
            <a:off x="0" y="722376"/>
            <a:ext cx="12192000" cy="5413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515600" cy="575321"/>
          </a:xfrm>
        </p:spPr>
        <p:txBody>
          <a:bodyPr/>
          <a:lstStyle>
            <a:lvl1pPr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6208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3401568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0" y="3401568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D40495-D9DB-AA87-4474-68DA5D8CA88C}"/>
              </a:ext>
            </a:extLst>
          </p:cNvPr>
          <p:cNvGrpSpPr/>
          <p:nvPr userDrawn="1"/>
        </p:nvGrpSpPr>
        <p:grpSpPr>
          <a:xfrm rot="10800000">
            <a:off x="726958" y="2521655"/>
            <a:ext cx="11480808" cy="1"/>
            <a:chOff x="2077471" y="5539116"/>
            <a:chExt cx="11480808" cy="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15A6649-BE77-6F3F-DF74-0045E0AC6025}"/>
                </a:ext>
              </a:extLst>
            </p:cNvPr>
            <p:cNvCxnSpPr>
              <a:cxnSpLocks/>
            </p:cNvCxnSpPr>
            <p:nvPr/>
          </p:nvCxnSpPr>
          <p:spPr>
            <a:xfrm>
              <a:off x="2077471" y="5539116"/>
              <a:ext cx="4755396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F33DD1-C51F-9BE1-2F97-D4025B3E653D}"/>
                </a:ext>
              </a:extLst>
            </p:cNvPr>
            <p:cNvCxnSpPr>
              <a:cxnSpLocks/>
            </p:cNvCxnSpPr>
            <p:nvPr/>
          </p:nvCxnSpPr>
          <p:spPr>
            <a:xfrm>
              <a:off x="6816103" y="5539117"/>
              <a:ext cx="6742176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58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 ban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66E69F-7113-AC99-F7E1-A44B7D64DEF3}"/>
              </a:ext>
            </a:extLst>
          </p:cNvPr>
          <p:cNvSpPr/>
          <p:nvPr userDrawn="1"/>
        </p:nvSpPr>
        <p:spPr>
          <a:xfrm>
            <a:off x="0" y="0"/>
            <a:ext cx="12192000" cy="30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P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515600" cy="575321"/>
          </a:xfrm>
        </p:spPr>
        <p:txBody>
          <a:bodyPr/>
          <a:lstStyle>
            <a:lvl1pPr>
              <a:defRPr sz="5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3483864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3931920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0" y="3931920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8CCEDA-D691-A48A-BAAF-D004EBE38E55}"/>
              </a:ext>
            </a:extLst>
          </p:cNvPr>
          <p:cNvGrpSpPr/>
          <p:nvPr userDrawn="1"/>
        </p:nvGrpSpPr>
        <p:grpSpPr>
          <a:xfrm rot="16200000" flipV="1">
            <a:off x="8764091" y="3943349"/>
            <a:ext cx="5829301" cy="0"/>
            <a:chOff x="2287349" y="55407920"/>
            <a:chExt cx="11160369" cy="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605A0EB-A31A-D2D4-5671-D1F763493E1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934529" y="51760740"/>
              <a:ext cx="0" cy="7294360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EFE03D-E00E-B4FD-6765-44E55D5FA21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514714" y="53474916"/>
              <a:ext cx="0" cy="3866008"/>
            </a:xfrm>
            <a:prstGeom prst="line">
              <a:avLst/>
            </a:prstGeom>
            <a:ln w="444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628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n the lef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F5A1967-7F8F-319E-2E67-BD9E4F074B05}"/>
              </a:ext>
            </a:extLst>
          </p:cNvPr>
          <p:cNvSpPr/>
          <p:nvPr userDrawn="1"/>
        </p:nvSpPr>
        <p:spPr>
          <a:xfrm>
            <a:off x="8115301" y="0"/>
            <a:ext cx="40766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P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0">
              <a:solidFill>
                <a:schemeClr val="bg2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425424-7549-BE00-EA05-384DBD00F3B2}"/>
              </a:ext>
            </a:extLst>
          </p:cNvPr>
          <p:cNvGrpSpPr/>
          <p:nvPr userDrawn="1"/>
        </p:nvGrpSpPr>
        <p:grpSpPr>
          <a:xfrm>
            <a:off x="6317679" y="4564864"/>
            <a:ext cx="5858373" cy="385"/>
            <a:chOff x="5440605" y="5540787"/>
            <a:chExt cx="5858373" cy="38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D88329B-DC1A-F93F-7A3A-84FDE2989BB6}"/>
                </a:ext>
              </a:extLst>
            </p:cNvPr>
            <p:cNvCxnSpPr>
              <a:cxnSpLocks/>
            </p:cNvCxnSpPr>
            <p:nvPr/>
          </p:nvCxnSpPr>
          <p:spPr>
            <a:xfrm>
              <a:off x="5440605" y="5541172"/>
              <a:ext cx="1797621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7690B71-E252-7020-6DC7-F643767B2B78}"/>
                </a:ext>
              </a:extLst>
            </p:cNvPr>
            <p:cNvCxnSpPr>
              <a:cxnSpLocks/>
            </p:cNvCxnSpPr>
            <p:nvPr/>
          </p:nvCxnSpPr>
          <p:spPr>
            <a:xfrm>
              <a:off x="7237724" y="5540787"/>
              <a:ext cx="4061254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0" y="2514600"/>
            <a:ext cx="4846320" cy="1682749"/>
          </a:xfrm>
        </p:spPr>
        <p:txBody>
          <a:bodyPr/>
          <a:lstStyle>
            <a:lvl1pPr>
              <a:lnSpc>
                <a:spcPct val="10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" y="1252728"/>
            <a:ext cx="4828032" cy="4905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936" y="3584448"/>
            <a:ext cx="4828032" cy="4905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179222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5760" y="4123944"/>
            <a:ext cx="4754880" cy="941831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3287C28-1CA8-AEA5-1E16-BC0B1E99CD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936" y="5065776"/>
            <a:ext cx="4828032" cy="4905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19920C32-5167-72B1-7B9E-709723F907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5760" y="5605272"/>
            <a:ext cx="4754880" cy="1143254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598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n the 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5F7D9D8-A960-E038-84D2-764C7A50F698}"/>
              </a:ext>
            </a:extLst>
          </p:cNvPr>
          <p:cNvSpPr/>
          <p:nvPr userDrawn="1"/>
        </p:nvSpPr>
        <p:spPr>
          <a:xfrm>
            <a:off x="-12700" y="858"/>
            <a:ext cx="3060700" cy="68571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399032"/>
            <a:ext cx="4846320" cy="1682749"/>
          </a:xfrm>
        </p:spPr>
        <p:txBody>
          <a:bodyPr/>
          <a:lstStyle>
            <a:lvl1pPr>
              <a:lnSpc>
                <a:spcPct val="8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5352" y="1252728"/>
            <a:ext cx="4828032" cy="4905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5352" y="3502152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89320" y="179222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89320" y="394106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DF3371-342F-C17D-5A7F-EF76E89A55C5}"/>
              </a:ext>
            </a:extLst>
          </p:cNvPr>
          <p:cNvGrpSpPr/>
          <p:nvPr userDrawn="1"/>
        </p:nvGrpSpPr>
        <p:grpSpPr>
          <a:xfrm>
            <a:off x="-11882" y="3045007"/>
            <a:ext cx="4279082" cy="364"/>
            <a:chOff x="5475479" y="5537794"/>
            <a:chExt cx="4279082" cy="36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4369914-5489-3EA1-5419-F83F6C7A150D}"/>
                </a:ext>
              </a:extLst>
            </p:cNvPr>
            <p:cNvCxnSpPr>
              <a:cxnSpLocks/>
            </p:cNvCxnSpPr>
            <p:nvPr/>
          </p:nvCxnSpPr>
          <p:spPr>
            <a:xfrm>
              <a:off x="5475479" y="5537976"/>
              <a:ext cx="3060700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BDE23CC-0B75-F3A6-1882-265BF90D4A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7690" y="5537794"/>
              <a:ext cx="1216871" cy="364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0977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n the right 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749AEB6-4539-A203-D085-8EBE329C08E0}"/>
              </a:ext>
            </a:extLst>
          </p:cNvPr>
          <p:cNvSpPr/>
          <p:nvPr userDrawn="1"/>
        </p:nvSpPr>
        <p:spPr>
          <a:xfrm>
            <a:off x="3962399" y="858"/>
            <a:ext cx="8271641" cy="6857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399032"/>
            <a:ext cx="4846320" cy="1682749"/>
          </a:xfrm>
        </p:spPr>
        <p:txBody>
          <a:bodyPr/>
          <a:lstStyle>
            <a:lvl1pPr>
              <a:lnSpc>
                <a:spcPct val="80000"/>
              </a:lnSpc>
              <a:defRPr sz="5000">
                <a:solidFill>
                  <a:schemeClr val="accent4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5352" y="1353312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5352" y="3502152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1032" y="179222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71032" y="394106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78A0CF-0A37-4436-67C4-B32FD7703E96}"/>
              </a:ext>
            </a:extLst>
          </p:cNvPr>
          <p:cNvGrpSpPr/>
          <p:nvPr userDrawn="1"/>
        </p:nvGrpSpPr>
        <p:grpSpPr>
          <a:xfrm>
            <a:off x="-28308" y="2514621"/>
            <a:ext cx="5666632" cy="0"/>
            <a:chOff x="5464255" y="5541151"/>
            <a:chExt cx="5666632" cy="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C6D8A4-CA31-16C2-95B7-B98F65F29A69}"/>
                </a:ext>
              </a:extLst>
            </p:cNvPr>
            <p:cNvCxnSpPr>
              <a:cxnSpLocks/>
            </p:cNvCxnSpPr>
            <p:nvPr/>
          </p:nvCxnSpPr>
          <p:spPr>
            <a:xfrm>
              <a:off x="5464255" y="5541151"/>
              <a:ext cx="3991534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097A8D-64FC-CDBD-4497-5E32BC6AF9C2}"/>
                </a:ext>
              </a:extLst>
            </p:cNvPr>
            <p:cNvCxnSpPr>
              <a:cxnSpLocks/>
            </p:cNvCxnSpPr>
            <p:nvPr/>
          </p:nvCxnSpPr>
          <p:spPr>
            <a:xfrm>
              <a:off x="9454487" y="5541151"/>
              <a:ext cx="1676400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19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6BC278-3A9A-4241-1DE5-469D2AB5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367"/>
            <a:ext cx="10515600" cy="5753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A5E58-5605-E2B6-AEBE-7EF159AAD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1D507-72FD-CB53-B342-C69D562AF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3E9A7-861F-C5C4-DD4E-37AC66D86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480" y="301752"/>
            <a:ext cx="182880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P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7A1DC-56B8-6C78-5020-E45478D09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2408" y="301752"/>
            <a:ext cx="1673352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506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1" r:id="rId3"/>
    <p:sldLayoutId id="2147483660" r:id="rId4"/>
    <p:sldLayoutId id="2147483661" r:id="rId5"/>
    <p:sldLayoutId id="2147483665" r:id="rId6"/>
    <p:sldLayoutId id="2147483662" r:id="rId7"/>
    <p:sldLayoutId id="2147483664" r:id="rId8"/>
    <p:sldLayoutId id="2147483663" r:id="rId9"/>
    <p:sldLayoutId id="2147483652" r:id="rId10"/>
    <p:sldLayoutId id="2147483666" r:id="rId11"/>
    <p:sldLayoutId id="2147483658" r:id="rId12"/>
    <p:sldLayoutId id="2147483654" r:id="rId13"/>
    <p:sldLayoutId id="2147483655" r:id="rId14"/>
    <p:sldLayoutId id="2147483656" r:id="rId15"/>
    <p:sldLayoutId id="2147483657" r:id="rId16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04B07C7A-8E1D-7BF7-31C8-5C68C6D2F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22" y="1416708"/>
            <a:ext cx="8888916" cy="2387600"/>
          </a:xfrm>
          <a:effectLst>
            <a:outerShdw blurRad="114300" dist="116767" dir="2700000" algn="tl" rotWithShape="0">
              <a:schemeClr val="accent3">
                <a:alpha val="30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en-US" sz="5400" dirty="0"/>
              <a:t>Are Soft prompts good zero-shot learners for speech recognition?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EF3A7BFE-9123-98C4-791C-9A3FE773C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319" y="5105756"/>
            <a:ext cx="9856591" cy="771343"/>
          </a:xfrm>
        </p:spPr>
        <p:txBody>
          <a:bodyPr/>
          <a:lstStyle/>
          <a:p>
            <a:r>
              <a:rPr lang="en-US" sz="2200" b="0" dirty="0"/>
              <a:t>Dianwen Ng</a:t>
            </a:r>
            <a:r>
              <a:rPr lang="en-US" sz="2200" dirty="0"/>
              <a:t>,</a:t>
            </a:r>
            <a:r>
              <a:rPr lang="en-US" sz="2200" b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Chong Zhang, Ruixi Zhang, Yukun Ma, Fabian Ritter-Gutierrez, Trung Hieu Nguyen, Chongjia Ni, </a:t>
            </a:r>
            <a:r>
              <a:rPr lang="en-US" sz="2200" b="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Shengkui</a:t>
            </a:r>
            <a:r>
              <a:rPr lang="en-US" sz="2200" b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Zhao, Eng Siong Chng, Bin 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A167D5-AACF-E786-E61F-994566DD2E5E}"/>
              </a:ext>
            </a:extLst>
          </p:cNvPr>
          <p:cNvSpPr txBox="1"/>
          <p:nvPr/>
        </p:nvSpPr>
        <p:spPr>
          <a:xfrm>
            <a:off x="1932168" y="282032"/>
            <a:ext cx="10123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2024</a:t>
            </a:r>
            <a:r>
              <a:rPr lang="zh-CN" alt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International Conference on Acoustics, Speech, and Signal Processing (ICASSP)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9C4B50-7503-78B4-8262-71A03AB99E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1954" y="282032"/>
            <a:ext cx="1303836" cy="3802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0904E8-9E63-5991-DEAF-69EB4806705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4300" y="5590707"/>
            <a:ext cx="2272070" cy="1514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F78E67-2955-177D-86E8-8D086B23C88F}"/>
              </a:ext>
            </a:extLst>
          </p:cNvPr>
          <p:cNvSpPr txBox="1"/>
          <p:nvPr/>
        </p:nvSpPr>
        <p:spPr>
          <a:xfrm>
            <a:off x="9047466" y="6055675"/>
            <a:ext cx="3178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ALIBABA-NTU SINGAPORE JOINT RESEARCH INSTITUTE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DDC421-2C5D-39F5-7069-EEAA2BA2A528}"/>
              </a:ext>
            </a:extLst>
          </p:cNvPr>
          <p:cNvSpPr txBox="1"/>
          <p:nvPr/>
        </p:nvSpPr>
        <p:spPr>
          <a:xfrm>
            <a:off x="5913120" y="6055675"/>
            <a:ext cx="3036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Alibaba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ea typeface="Alibaba PuHuiTi H" pitchFamily="18" charset="-122"/>
                <a:cs typeface="Alibaba PuHuiTi H" pitchFamily="18" charset="-122"/>
              </a:rPr>
              <a:t>Group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Alibaba PuHuiTi H" pitchFamily="18" charset="-122"/>
              <a:ea typeface="Alibaba PuHuiTi H" pitchFamily="18" charset="-122"/>
              <a:cs typeface="Alibaba PuHuiTi H" pitchFamily="18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4ACEA5-CBF5-8C5D-1132-03B620D7421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632" y="5493842"/>
            <a:ext cx="1849367" cy="114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0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64AE1-C6FD-2EFB-79A7-7C9A6C853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432" y="2229636"/>
            <a:ext cx="8430768" cy="1702816"/>
          </a:xfrm>
        </p:spPr>
        <p:txBody>
          <a:bodyPr/>
          <a:lstStyle/>
          <a:p>
            <a:r>
              <a:rPr lang="en-US" b="1" dirty="0"/>
              <a:t>Thank You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for 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Your</a:t>
            </a:r>
            <a:r>
              <a:rPr lang="en-US" dirty="0"/>
              <a:t> </a:t>
            </a:r>
            <a:r>
              <a:rPr lang="en-US" b="1" dirty="0"/>
              <a:t>attention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1D47D4-2135-640D-C9B4-6F752D227BCD}"/>
              </a:ext>
            </a:extLst>
          </p:cNvPr>
          <p:cNvSpPr txBox="1"/>
          <p:nvPr/>
        </p:nvSpPr>
        <p:spPr>
          <a:xfrm>
            <a:off x="3900358" y="5399998"/>
            <a:ext cx="293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dianwen001@e.ntu.edu.sg</a:t>
            </a:r>
          </a:p>
        </p:txBody>
      </p:sp>
    </p:spTree>
    <p:extLst>
      <p:ext uri="{BB962C8B-B14F-4D97-AF65-F5344CB8AC3E}">
        <p14:creationId xmlns:p14="http://schemas.microsoft.com/office/powerpoint/2010/main" val="323745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393CE-9363-72CB-FD40-73A65C0D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8" y="951352"/>
            <a:ext cx="6648889" cy="1682749"/>
          </a:xfrm>
        </p:spPr>
        <p:txBody>
          <a:bodyPr/>
          <a:lstStyle/>
          <a:p>
            <a:r>
              <a:rPr lang="en-US" sz="4000" dirty="0"/>
              <a:t>Speech recognition with </a:t>
            </a:r>
            <a:r>
              <a:rPr lang="en-US" sz="4000" dirty="0">
                <a:solidFill>
                  <a:srgbClr val="B06466"/>
                </a:solidFill>
              </a:rPr>
              <a:t>prompt tuning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B0BAE21-4E4A-BE6E-EE84-D535446B9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79AC760B-7B77-5457-4926-5CA216F69987}"/>
              </a:ext>
            </a:extLst>
          </p:cNvPr>
          <p:cNvSpPr txBox="1">
            <a:spLocks/>
          </p:cNvSpPr>
          <p:nvPr/>
        </p:nvSpPr>
        <p:spPr>
          <a:xfrm>
            <a:off x="411479" y="301752"/>
            <a:ext cx="6810731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PK"/>
            </a:defPPr>
            <a:lvl1pPr marL="0" algn="l" defTabSz="914400" rtl="0" eaLnBrk="1" latinLnBrk="0" hangingPunct="1"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53E2C"/>
                </a:solidFill>
              </a:rPr>
              <a:t>INTRODUCTION</a:t>
            </a:r>
            <a:endParaRPr lang="en-PK" dirty="0">
              <a:solidFill>
                <a:srgbClr val="753E2C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DD1C956-276B-B03D-B996-9739F785055F}"/>
              </a:ext>
            </a:extLst>
          </p:cNvPr>
          <p:cNvSpPr/>
          <p:nvPr/>
        </p:nvSpPr>
        <p:spPr>
          <a:xfrm>
            <a:off x="7134864" y="1034139"/>
            <a:ext cx="4720155" cy="3358201"/>
          </a:xfrm>
          <a:prstGeom prst="roundRect">
            <a:avLst>
              <a:gd name="adj" fmla="val 664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A3F5EB-AC71-BC0A-27CD-E0978F893231}"/>
              </a:ext>
            </a:extLst>
          </p:cNvPr>
          <p:cNvSpPr txBox="1"/>
          <p:nvPr/>
        </p:nvSpPr>
        <p:spPr>
          <a:xfrm rot="16200000">
            <a:off x="6057847" y="2351666"/>
            <a:ext cx="3068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Off-the-Shelves</a:t>
            </a:r>
            <a:r>
              <a:rPr lang="en-US" sz="2000" b="1" dirty="0"/>
              <a:t> SSL Speech Encoder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8BFA83A-DD75-5CCF-08D0-676A6F3A9F24}"/>
              </a:ext>
            </a:extLst>
          </p:cNvPr>
          <p:cNvSpPr/>
          <p:nvPr/>
        </p:nvSpPr>
        <p:spPr>
          <a:xfrm>
            <a:off x="7995805" y="2029023"/>
            <a:ext cx="3459853" cy="603862"/>
          </a:xfrm>
          <a:prstGeom prst="roundRect">
            <a:avLst>
              <a:gd name="adj" fmla="val 1838"/>
            </a:avLst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Transformer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3205649-C14E-9226-EC12-4ED91ACD99C5}"/>
              </a:ext>
            </a:extLst>
          </p:cNvPr>
          <p:cNvSpPr/>
          <p:nvPr/>
        </p:nvSpPr>
        <p:spPr>
          <a:xfrm>
            <a:off x="8926534" y="3399951"/>
            <a:ext cx="2529124" cy="454916"/>
          </a:xfrm>
          <a:prstGeom prst="roundRect">
            <a:avLst>
              <a:gd name="adj" fmla="val 183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CNN Encoder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8BA7C95-60D6-9399-241A-338D04C237AA}"/>
              </a:ext>
            </a:extLst>
          </p:cNvPr>
          <p:cNvSpPr/>
          <p:nvPr/>
        </p:nvSpPr>
        <p:spPr>
          <a:xfrm>
            <a:off x="9002736" y="2826755"/>
            <a:ext cx="2378422" cy="454916"/>
          </a:xfrm>
          <a:custGeom>
            <a:avLst/>
            <a:gdLst>
              <a:gd name="connsiteX0" fmla="*/ 0 w 2378422"/>
              <a:gd name="connsiteY0" fmla="*/ 8361 h 454916"/>
              <a:gd name="connsiteX1" fmla="*/ 8361 w 2378422"/>
              <a:gd name="connsiteY1" fmla="*/ 0 h 454916"/>
              <a:gd name="connsiteX2" fmla="*/ 622403 w 2378422"/>
              <a:gd name="connsiteY2" fmla="*/ 0 h 454916"/>
              <a:gd name="connsiteX3" fmla="*/ 1165594 w 2378422"/>
              <a:gd name="connsiteY3" fmla="*/ 0 h 454916"/>
              <a:gd name="connsiteX4" fmla="*/ 1803253 w 2378422"/>
              <a:gd name="connsiteY4" fmla="*/ 0 h 454916"/>
              <a:gd name="connsiteX5" fmla="*/ 2370061 w 2378422"/>
              <a:gd name="connsiteY5" fmla="*/ 0 h 454916"/>
              <a:gd name="connsiteX6" fmla="*/ 2378422 w 2378422"/>
              <a:gd name="connsiteY6" fmla="*/ 8361 h 454916"/>
              <a:gd name="connsiteX7" fmla="*/ 2378422 w 2378422"/>
              <a:gd name="connsiteY7" fmla="*/ 446555 h 454916"/>
              <a:gd name="connsiteX8" fmla="*/ 2370061 w 2378422"/>
              <a:gd name="connsiteY8" fmla="*/ 454916 h 454916"/>
              <a:gd name="connsiteX9" fmla="*/ 1732402 w 2378422"/>
              <a:gd name="connsiteY9" fmla="*/ 454916 h 454916"/>
              <a:gd name="connsiteX10" fmla="*/ 1118360 w 2378422"/>
              <a:gd name="connsiteY10" fmla="*/ 454916 h 454916"/>
              <a:gd name="connsiteX11" fmla="*/ 575169 w 2378422"/>
              <a:gd name="connsiteY11" fmla="*/ 454916 h 454916"/>
              <a:gd name="connsiteX12" fmla="*/ 8361 w 2378422"/>
              <a:gd name="connsiteY12" fmla="*/ 454916 h 454916"/>
              <a:gd name="connsiteX13" fmla="*/ 0 w 2378422"/>
              <a:gd name="connsiteY13" fmla="*/ 446555 h 454916"/>
              <a:gd name="connsiteX14" fmla="*/ 0 w 2378422"/>
              <a:gd name="connsiteY14" fmla="*/ 8361 h 45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78422" h="454916" fill="none" extrusionOk="0">
                <a:moveTo>
                  <a:pt x="0" y="8361"/>
                </a:moveTo>
                <a:cubicBezTo>
                  <a:pt x="-268" y="3197"/>
                  <a:pt x="3807" y="-865"/>
                  <a:pt x="8361" y="0"/>
                </a:cubicBezTo>
                <a:cubicBezTo>
                  <a:pt x="196946" y="-4832"/>
                  <a:pt x="428864" y="-19924"/>
                  <a:pt x="622403" y="0"/>
                </a:cubicBezTo>
                <a:cubicBezTo>
                  <a:pt x="815942" y="19924"/>
                  <a:pt x="987904" y="25863"/>
                  <a:pt x="1165594" y="0"/>
                </a:cubicBezTo>
                <a:cubicBezTo>
                  <a:pt x="1343284" y="-25863"/>
                  <a:pt x="1600802" y="-30252"/>
                  <a:pt x="1803253" y="0"/>
                </a:cubicBezTo>
                <a:cubicBezTo>
                  <a:pt x="2005704" y="30252"/>
                  <a:pt x="2155420" y="-13445"/>
                  <a:pt x="2370061" y="0"/>
                </a:cubicBezTo>
                <a:cubicBezTo>
                  <a:pt x="2375098" y="829"/>
                  <a:pt x="2377609" y="4172"/>
                  <a:pt x="2378422" y="8361"/>
                </a:cubicBezTo>
                <a:cubicBezTo>
                  <a:pt x="2388646" y="121402"/>
                  <a:pt x="2386046" y="286181"/>
                  <a:pt x="2378422" y="446555"/>
                </a:cubicBezTo>
                <a:cubicBezTo>
                  <a:pt x="2378537" y="450819"/>
                  <a:pt x="2375329" y="455618"/>
                  <a:pt x="2370061" y="454916"/>
                </a:cubicBezTo>
                <a:cubicBezTo>
                  <a:pt x="2058501" y="427750"/>
                  <a:pt x="1894541" y="442584"/>
                  <a:pt x="1732402" y="454916"/>
                </a:cubicBezTo>
                <a:cubicBezTo>
                  <a:pt x="1570263" y="467248"/>
                  <a:pt x="1390850" y="484665"/>
                  <a:pt x="1118360" y="454916"/>
                </a:cubicBezTo>
                <a:cubicBezTo>
                  <a:pt x="845870" y="425167"/>
                  <a:pt x="705814" y="429255"/>
                  <a:pt x="575169" y="454916"/>
                </a:cubicBezTo>
                <a:cubicBezTo>
                  <a:pt x="444524" y="480577"/>
                  <a:pt x="215976" y="477190"/>
                  <a:pt x="8361" y="454916"/>
                </a:cubicBezTo>
                <a:cubicBezTo>
                  <a:pt x="3017" y="455651"/>
                  <a:pt x="-375" y="451976"/>
                  <a:pt x="0" y="446555"/>
                </a:cubicBezTo>
                <a:cubicBezTo>
                  <a:pt x="7197" y="291140"/>
                  <a:pt x="-13401" y="177920"/>
                  <a:pt x="0" y="8361"/>
                </a:cubicBezTo>
                <a:close/>
              </a:path>
              <a:path w="2378422" h="454916" stroke="0" extrusionOk="0">
                <a:moveTo>
                  <a:pt x="0" y="8361"/>
                </a:moveTo>
                <a:cubicBezTo>
                  <a:pt x="-228" y="3603"/>
                  <a:pt x="2700" y="391"/>
                  <a:pt x="8361" y="0"/>
                </a:cubicBezTo>
                <a:cubicBezTo>
                  <a:pt x="248922" y="-25222"/>
                  <a:pt x="373688" y="19347"/>
                  <a:pt x="646020" y="0"/>
                </a:cubicBezTo>
                <a:cubicBezTo>
                  <a:pt x="918352" y="-19347"/>
                  <a:pt x="973364" y="-4932"/>
                  <a:pt x="1212828" y="0"/>
                </a:cubicBezTo>
                <a:cubicBezTo>
                  <a:pt x="1452292" y="4932"/>
                  <a:pt x="1581947" y="-23285"/>
                  <a:pt x="1756019" y="0"/>
                </a:cubicBezTo>
                <a:cubicBezTo>
                  <a:pt x="1930091" y="23285"/>
                  <a:pt x="2183183" y="-27843"/>
                  <a:pt x="2370061" y="0"/>
                </a:cubicBezTo>
                <a:cubicBezTo>
                  <a:pt x="2375159" y="-988"/>
                  <a:pt x="2378089" y="3692"/>
                  <a:pt x="2378422" y="8361"/>
                </a:cubicBezTo>
                <a:cubicBezTo>
                  <a:pt x="2395013" y="161914"/>
                  <a:pt x="2364408" y="302735"/>
                  <a:pt x="2378422" y="446555"/>
                </a:cubicBezTo>
                <a:cubicBezTo>
                  <a:pt x="2378224" y="451501"/>
                  <a:pt x="2374467" y="454670"/>
                  <a:pt x="2370061" y="454916"/>
                </a:cubicBezTo>
                <a:cubicBezTo>
                  <a:pt x="2156515" y="429959"/>
                  <a:pt x="2036929" y="451529"/>
                  <a:pt x="1826870" y="454916"/>
                </a:cubicBezTo>
                <a:cubicBezTo>
                  <a:pt x="1616811" y="458303"/>
                  <a:pt x="1473591" y="454091"/>
                  <a:pt x="1236445" y="454916"/>
                </a:cubicBezTo>
                <a:cubicBezTo>
                  <a:pt x="999300" y="455741"/>
                  <a:pt x="886821" y="450930"/>
                  <a:pt x="669637" y="454916"/>
                </a:cubicBezTo>
                <a:cubicBezTo>
                  <a:pt x="452453" y="458902"/>
                  <a:pt x="330848" y="441246"/>
                  <a:pt x="8361" y="454916"/>
                </a:cubicBezTo>
                <a:cubicBezTo>
                  <a:pt x="4030" y="454560"/>
                  <a:pt x="-131" y="451122"/>
                  <a:pt x="0" y="446555"/>
                </a:cubicBezTo>
                <a:cubicBezTo>
                  <a:pt x="-8655" y="302772"/>
                  <a:pt x="14066" y="141932"/>
                  <a:pt x="0" y="8361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83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Latent Features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804A8FC-7E46-39A8-8007-E5E987DD8E14}"/>
              </a:ext>
            </a:extLst>
          </p:cNvPr>
          <p:cNvSpPr/>
          <p:nvPr/>
        </p:nvSpPr>
        <p:spPr>
          <a:xfrm>
            <a:off x="8072005" y="2826755"/>
            <a:ext cx="811522" cy="454916"/>
          </a:xfrm>
          <a:custGeom>
            <a:avLst/>
            <a:gdLst>
              <a:gd name="connsiteX0" fmla="*/ 0 w 811522"/>
              <a:gd name="connsiteY0" fmla="*/ 8361 h 454916"/>
              <a:gd name="connsiteX1" fmla="*/ 8361 w 811522"/>
              <a:gd name="connsiteY1" fmla="*/ 0 h 454916"/>
              <a:gd name="connsiteX2" fmla="*/ 405761 w 811522"/>
              <a:gd name="connsiteY2" fmla="*/ 0 h 454916"/>
              <a:gd name="connsiteX3" fmla="*/ 803161 w 811522"/>
              <a:gd name="connsiteY3" fmla="*/ 0 h 454916"/>
              <a:gd name="connsiteX4" fmla="*/ 811522 w 811522"/>
              <a:gd name="connsiteY4" fmla="*/ 8361 h 454916"/>
              <a:gd name="connsiteX5" fmla="*/ 811522 w 811522"/>
              <a:gd name="connsiteY5" fmla="*/ 446555 h 454916"/>
              <a:gd name="connsiteX6" fmla="*/ 803161 w 811522"/>
              <a:gd name="connsiteY6" fmla="*/ 454916 h 454916"/>
              <a:gd name="connsiteX7" fmla="*/ 397813 w 811522"/>
              <a:gd name="connsiteY7" fmla="*/ 454916 h 454916"/>
              <a:gd name="connsiteX8" fmla="*/ 8361 w 811522"/>
              <a:gd name="connsiteY8" fmla="*/ 454916 h 454916"/>
              <a:gd name="connsiteX9" fmla="*/ 0 w 811522"/>
              <a:gd name="connsiteY9" fmla="*/ 446555 h 454916"/>
              <a:gd name="connsiteX10" fmla="*/ 0 w 811522"/>
              <a:gd name="connsiteY10" fmla="*/ 8361 h 45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1522" h="454916" fill="none" extrusionOk="0">
                <a:moveTo>
                  <a:pt x="0" y="8361"/>
                </a:moveTo>
                <a:cubicBezTo>
                  <a:pt x="570" y="4441"/>
                  <a:pt x="4252" y="-446"/>
                  <a:pt x="8361" y="0"/>
                </a:cubicBezTo>
                <a:cubicBezTo>
                  <a:pt x="100239" y="14877"/>
                  <a:pt x="208457" y="19301"/>
                  <a:pt x="405761" y="0"/>
                </a:cubicBezTo>
                <a:cubicBezTo>
                  <a:pt x="603065" y="-19301"/>
                  <a:pt x="692825" y="-1687"/>
                  <a:pt x="803161" y="0"/>
                </a:cubicBezTo>
                <a:cubicBezTo>
                  <a:pt x="807511" y="-546"/>
                  <a:pt x="811586" y="2878"/>
                  <a:pt x="811522" y="8361"/>
                </a:cubicBezTo>
                <a:cubicBezTo>
                  <a:pt x="825337" y="174373"/>
                  <a:pt x="832812" y="295829"/>
                  <a:pt x="811522" y="446555"/>
                </a:cubicBezTo>
                <a:cubicBezTo>
                  <a:pt x="811077" y="451191"/>
                  <a:pt x="808126" y="454290"/>
                  <a:pt x="803161" y="454916"/>
                </a:cubicBezTo>
                <a:cubicBezTo>
                  <a:pt x="633055" y="451506"/>
                  <a:pt x="571275" y="446316"/>
                  <a:pt x="397813" y="454916"/>
                </a:cubicBezTo>
                <a:cubicBezTo>
                  <a:pt x="224351" y="463516"/>
                  <a:pt x="194531" y="472858"/>
                  <a:pt x="8361" y="454916"/>
                </a:cubicBezTo>
                <a:cubicBezTo>
                  <a:pt x="3738" y="454772"/>
                  <a:pt x="827" y="451345"/>
                  <a:pt x="0" y="446555"/>
                </a:cubicBezTo>
                <a:cubicBezTo>
                  <a:pt x="-4818" y="283670"/>
                  <a:pt x="-2378" y="217267"/>
                  <a:pt x="0" y="8361"/>
                </a:cubicBezTo>
                <a:close/>
              </a:path>
              <a:path w="811522" h="454916" stroke="0" extrusionOk="0">
                <a:moveTo>
                  <a:pt x="0" y="8361"/>
                </a:moveTo>
                <a:cubicBezTo>
                  <a:pt x="-228" y="3603"/>
                  <a:pt x="2700" y="391"/>
                  <a:pt x="8361" y="0"/>
                </a:cubicBezTo>
                <a:cubicBezTo>
                  <a:pt x="142327" y="-10653"/>
                  <a:pt x="331115" y="-721"/>
                  <a:pt x="421657" y="0"/>
                </a:cubicBezTo>
                <a:cubicBezTo>
                  <a:pt x="512199" y="721"/>
                  <a:pt x="691674" y="-2970"/>
                  <a:pt x="803161" y="0"/>
                </a:cubicBezTo>
                <a:cubicBezTo>
                  <a:pt x="807570" y="-114"/>
                  <a:pt x="812103" y="4021"/>
                  <a:pt x="811522" y="8361"/>
                </a:cubicBezTo>
                <a:cubicBezTo>
                  <a:pt x="811930" y="215280"/>
                  <a:pt x="828028" y="317724"/>
                  <a:pt x="811522" y="446555"/>
                </a:cubicBezTo>
                <a:cubicBezTo>
                  <a:pt x="812026" y="450353"/>
                  <a:pt x="807681" y="455002"/>
                  <a:pt x="803161" y="454916"/>
                </a:cubicBezTo>
                <a:cubicBezTo>
                  <a:pt x="643929" y="442461"/>
                  <a:pt x="507253" y="463987"/>
                  <a:pt x="405761" y="454916"/>
                </a:cubicBezTo>
                <a:cubicBezTo>
                  <a:pt x="304269" y="445845"/>
                  <a:pt x="165463" y="446039"/>
                  <a:pt x="8361" y="454916"/>
                </a:cubicBezTo>
                <a:cubicBezTo>
                  <a:pt x="3044" y="454876"/>
                  <a:pt x="329" y="450270"/>
                  <a:pt x="0" y="446555"/>
                </a:cubicBezTo>
                <a:cubicBezTo>
                  <a:pt x="4300" y="333279"/>
                  <a:pt x="19110" y="145515"/>
                  <a:pt x="0" y="8361"/>
                </a:cubicBezTo>
                <a:close/>
              </a:path>
            </a:pathLst>
          </a:custGeom>
          <a:solidFill>
            <a:schemeClr val="accent3"/>
          </a:solidFill>
          <a:ln w="38100">
            <a:solidFill>
              <a:srgbClr val="D37C7E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83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omic Sans MS" panose="030F0902030302020204" pitchFamily="66" charset="0"/>
              </a:rPr>
              <a:t>Soft-prompts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C435ADA-B361-24B4-3DF5-83FB7E595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534" y="3993191"/>
            <a:ext cx="2529124" cy="300588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C1F9F9B-9FB2-962D-E879-E1510FC27018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10191096" y="3854867"/>
            <a:ext cx="0" cy="138324"/>
          </a:xfrm>
          <a:prstGeom prst="straightConnector1">
            <a:avLst/>
          </a:prstGeom>
          <a:ln w="47625"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C247567-8601-AB6A-B91D-6331032FD81C}"/>
              </a:ext>
            </a:extLst>
          </p:cNvPr>
          <p:cNvCxnSpPr>
            <a:cxnSpLocks/>
          </p:cNvCxnSpPr>
          <p:nvPr/>
        </p:nvCxnSpPr>
        <p:spPr>
          <a:xfrm flipV="1">
            <a:off x="9714584" y="2632884"/>
            <a:ext cx="0" cy="144000"/>
          </a:xfrm>
          <a:prstGeom prst="straightConnector1">
            <a:avLst/>
          </a:prstGeom>
          <a:ln w="47625"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C5A7E41-CE88-B90E-00D0-BF565D40B532}"/>
              </a:ext>
            </a:extLst>
          </p:cNvPr>
          <p:cNvCxnSpPr>
            <a:cxnSpLocks/>
            <a:stCxn id="19" idx="0"/>
            <a:endCxn id="49" idx="2"/>
          </p:cNvCxnSpPr>
          <p:nvPr/>
        </p:nvCxnSpPr>
        <p:spPr>
          <a:xfrm flipV="1">
            <a:off x="9725732" y="1899550"/>
            <a:ext cx="0" cy="129473"/>
          </a:xfrm>
          <a:prstGeom prst="straightConnector1">
            <a:avLst/>
          </a:prstGeom>
          <a:ln w="47625"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E52BF3-8C4C-8A88-0DE0-B9DF51CC7955}"/>
              </a:ext>
            </a:extLst>
          </p:cNvPr>
          <p:cNvSpPr txBox="1"/>
          <p:nvPr/>
        </p:nvSpPr>
        <p:spPr>
          <a:xfrm>
            <a:off x="8853535" y="1131629"/>
            <a:ext cx="1744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omic Sans MS" panose="030F0902030302020204" pitchFamily="66" charset="0"/>
              </a:rPr>
              <a:t>Text Prediction</a:t>
            </a:r>
            <a:endParaRPr lang="en-US" sz="1600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18CF41B-BED1-A69B-90E6-816BE15A5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478" y="4057002"/>
            <a:ext cx="7665722" cy="490538"/>
          </a:xfrm>
        </p:spPr>
        <p:txBody>
          <a:bodyPr/>
          <a:lstStyle/>
          <a:p>
            <a:r>
              <a:rPr lang="en-US" dirty="0"/>
              <a:t>Pros (Why is this useful and why do we care?)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E099852F-1049-E63A-3CD8-D13A70E3AF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6981" y="2135854"/>
            <a:ext cx="6443838" cy="2025507"/>
          </a:xfrm>
        </p:spPr>
        <p:txBody>
          <a:bodyPr/>
          <a:lstStyle/>
          <a:p>
            <a:r>
              <a:rPr lang="en-US" dirty="0"/>
              <a:t>Involves </a:t>
            </a:r>
            <a:r>
              <a:rPr lang="en-US" dirty="0">
                <a:solidFill>
                  <a:srgbClr val="C00000"/>
                </a:solidFill>
              </a:rPr>
              <a:t>prepending a set of soft prompt tokens </a:t>
            </a:r>
            <a:r>
              <a:rPr lang="en-US" dirty="0"/>
              <a:t>to the latent speech features before sending to transformer</a:t>
            </a:r>
          </a:p>
          <a:p>
            <a:endParaRPr lang="en-US" sz="1200" dirty="0"/>
          </a:p>
          <a:p>
            <a:r>
              <a:rPr lang="en-US" dirty="0"/>
              <a:t>The soft prompts learn </a:t>
            </a:r>
            <a:r>
              <a:rPr lang="en-US" dirty="0">
                <a:solidFill>
                  <a:srgbClr val="C00000"/>
                </a:solidFill>
              </a:rPr>
              <a:t>task specific instructional signals </a:t>
            </a:r>
            <a:r>
              <a:rPr lang="en-US" dirty="0"/>
              <a:t>that guide the </a:t>
            </a:r>
            <a:r>
              <a:rPr lang="en-US" dirty="0">
                <a:solidFill>
                  <a:srgbClr val="C00000"/>
                </a:solidFill>
              </a:rPr>
              <a:t>model’s attention</a:t>
            </a:r>
            <a:r>
              <a:rPr lang="en-US" dirty="0"/>
              <a:t> towards relevant information for target task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9E057518-2FB2-C5E1-E3DD-7BDC83370731}"/>
              </a:ext>
            </a:extLst>
          </p:cNvPr>
          <p:cNvSpPr/>
          <p:nvPr/>
        </p:nvSpPr>
        <p:spPr>
          <a:xfrm>
            <a:off x="7995805" y="1513488"/>
            <a:ext cx="3459853" cy="386062"/>
          </a:xfrm>
          <a:prstGeom prst="roundRect">
            <a:avLst>
              <a:gd name="adj" fmla="val 183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459853"/>
                      <a:gd name="connsiteY0" fmla="*/ 7096 h 386062"/>
                      <a:gd name="connsiteX1" fmla="*/ 7096 w 3459853"/>
                      <a:gd name="connsiteY1" fmla="*/ 0 h 386062"/>
                      <a:gd name="connsiteX2" fmla="*/ 627315 w 3459853"/>
                      <a:gd name="connsiteY2" fmla="*/ 0 h 386062"/>
                      <a:gd name="connsiteX3" fmla="*/ 1316447 w 3459853"/>
                      <a:gd name="connsiteY3" fmla="*/ 0 h 386062"/>
                      <a:gd name="connsiteX4" fmla="*/ 1936666 w 3459853"/>
                      <a:gd name="connsiteY4" fmla="*/ 0 h 386062"/>
                      <a:gd name="connsiteX5" fmla="*/ 2625798 w 3459853"/>
                      <a:gd name="connsiteY5" fmla="*/ 0 h 386062"/>
                      <a:gd name="connsiteX6" fmla="*/ 3452757 w 3459853"/>
                      <a:gd name="connsiteY6" fmla="*/ 0 h 386062"/>
                      <a:gd name="connsiteX7" fmla="*/ 3459853 w 3459853"/>
                      <a:gd name="connsiteY7" fmla="*/ 7096 h 386062"/>
                      <a:gd name="connsiteX8" fmla="*/ 3459853 w 3459853"/>
                      <a:gd name="connsiteY8" fmla="*/ 378966 h 386062"/>
                      <a:gd name="connsiteX9" fmla="*/ 3452757 w 3459853"/>
                      <a:gd name="connsiteY9" fmla="*/ 386062 h 386062"/>
                      <a:gd name="connsiteX10" fmla="*/ 2798081 w 3459853"/>
                      <a:gd name="connsiteY10" fmla="*/ 386062 h 386062"/>
                      <a:gd name="connsiteX11" fmla="*/ 2212319 w 3459853"/>
                      <a:gd name="connsiteY11" fmla="*/ 386062 h 386062"/>
                      <a:gd name="connsiteX12" fmla="*/ 1488730 w 3459853"/>
                      <a:gd name="connsiteY12" fmla="*/ 386062 h 386062"/>
                      <a:gd name="connsiteX13" fmla="*/ 868511 w 3459853"/>
                      <a:gd name="connsiteY13" fmla="*/ 386062 h 386062"/>
                      <a:gd name="connsiteX14" fmla="*/ 7096 w 3459853"/>
                      <a:gd name="connsiteY14" fmla="*/ 386062 h 386062"/>
                      <a:gd name="connsiteX15" fmla="*/ 0 w 3459853"/>
                      <a:gd name="connsiteY15" fmla="*/ 378966 h 386062"/>
                      <a:gd name="connsiteX16" fmla="*/ 0 w 3459853"/>
                      <a:gd name="connsiteY16" fmla="*/ 7096 h 386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459853" h="386062" fill="none" extrusionOk="0">
                        <a:moveTo>
                          <a:pt x="0" y="7096"/>
                        </a:moveTo>
                        <a:cubicBezTo>
                          <a:pt x="-344" y="3792"/>
                          <a:pt x="3562" y="286"/>
                          <a:pt x="7096" y="0"/>
                        </a:cubicBezTo>
                        <a:cubicBezTo>
                          <a:pt x="197969" y="29702"/>
                          <a:pt x="360362" y="22355"/>
                          <a:pt x="627315" y="0"/>
                        </a:cubicBezTo>
                        <a:cubicBezTo>
                          <a:pt x="894268" y="-22355"/>
                          <a:pt x="1073210" y="30912"/>
                          <a:pt x="1316447" y="0"/>
                        </a:cubicBezTo>
                        <a:cubicBezTo>
                          <a:pt x="1559684" y="-30912"/>
                          <a:pt x="1697098" y="26250"/>
                          <a:pt x="1936666" y="0"/>
                        </a:cubicBezTo>
                        <a:cubicBezTo>
                          <a:pt x="2176234" y="-26250"/>
                          <a:pt x="2476426" y="-31060"/>
                          <a:pt x="2625798" y="0"/>
                        </a:cubicBezTo>
                        <a:cubicBezTo>
                          <a:pt x="2775170" y="31060"/>
                          <a:pt x="3063601" y="-30683"/>
                          <a:pt x="3452757" y="0"/>
                        </a:cubicBezTo>
                        <a:cubicBezTo>
                          <a:pt x="3456768" y="-283"/>
                          <a:pt x="3460339" y="3703"/>
                          <a:pt x="3459853" y="7096"/>
                        </a:cubicBezTo>
                        <a:cubicBezTo>
                          <a:pt x="3454168" y="121758"/>
                          <a:pt x="3473623" y="293361"/>
                          <a:pt x="3459853" y="378966"/>
                        </a:cubicBezTo>
                        <a:cubicBezTo>
                          <a:pt x="3459846" y="382739"/>
                          <a:pt x="3456784" y="386130"/>
                          <a:pt x="3452757" y="386062"/>
                        </a:cubicBezTo>
                        <a:cubicBezTo>
                          <a:pt x="3290347" y="402099"/>
                          <a:pt x="2944492" y="417011"/>
                          <a:pt x="2798081" y="386062"/>
                        </a:cubicBezTo>
                        <a:cubicBezTo>
                          <a:pt x="2651670" y="355113"/>
                          <a:pt x="2411297" y="414623"/>
                          <a:pt x="2212319" y="386062"/>
                        </a:cubicBezTo>
                        <a:cubicBezTo>
                          <a:pt x="2013341" y="357501"/>
                          <a:pt x="1767776" y="359436"/>
                          <a:pt x="1488730" y="386062"/>
                        </a:cubicBezTo>
                        <a:cubicBezTo>
                          <a:pt x="1209684" y="412688"/>
                          <a:pt x="1049184" y="357092"/>
                          <a:pt x="868511" y="386062"/>
                        </a:cubicBezTo>
                        <a:cubicBezTo>
                          <a:pt x="687838" y="415032"/>
                          <a:pt x="241531" y="371213"/>
                          <a:pt x="7096" y="386062"/>
                        </a:cubicBezTo>
                        <a:cubicBezTo>
                          <a:pt x="3344" y="385333"/>
                          <a:pt x="-117" y="382881"/>
                          <a:pt x="0" y="378966"/>
                        </a:cubicBezTo>
                        <a:cubicBezTo>
                          <a:pt x="-5344" y="241171"/>
                          <a:pt x="11312" y="156203"/>
                          <a:pt x="0" y="7096"/>
                        </a:cubicBezTo>
                        <a:close/>
                      </a:path>
                      <a:path w="3459853" h="386062" stroke="0" extrusionOk="0">
                        <a:moveTo>
                          <a:pt x="0" y="7096"/>
                        </a:moveTo>
                        <a:cubicBezTo>
                          <a:pt x="-421" y="2917"/>
                          <a:pt x="2444" y="275"/>
                          <a:pt x="7096" y="0"/>
                        </a:cubicBezTo>
                        <a:cubicBezTo>
                          <a:pt x="357354" y="-19372"/>
                          <a:pt x="548687" y="-18402"/>
                          <a:pt x="765141" y="0"/>
                        </a:cubicBezTo>
                        <a:cubicBezTo>
                          <a:pt x="981596" y="18402"/>
                          <a:pt x="1213217" y="5933"/>
                          <a:pt x="1419817" y="0"/>
                        </a:cubicBezTo>
                        <a:cubicBezTo>
                          <a:pt x="1626417" y="-5933"/>
                          <a:pt x="1813938" y="30668"/>
                          <a:pt x="2040036" y="0"/>
                        </a:cubicBezTo>
                        <a:cubicBezTo>
                          <a:pt x="2266134" y="-30668"/>
                          <a:pt x="2534262" y="-14842"/>
                          <a:pt x="2763625" y="0"/>
                        </a:cubicBezTo>
                        <a:cubicBezTo>
                          <a:pt x="2992988" y="14842"/>
                          <a:pt x="3216486" y="23659"/>
                          <a:pt x="3452757" y="0"/>
                        </a:cubicBezTo>
                        <a:cubicBezTo>
                          <a:pt x="3457014" y="-551"/>
                          <a:pt x="3459694" y="3317"/>
                          <a:pt x="3459853" y="7096"/>
                        </a:cubicBezTo>
                        <a:cubicBezTo>
                          <a:pt x="3460214" y="91873"/>
                          <a:pt x="3453927" y="295246"/>
                          <a:pt x="3459853" y="378966"/>
                        </a:cubicBezTo>
                        <a:cubicBezTo>
                          <a:pt x="3459943" y="382907"/>
                          <a:pt x="3456441" y="386024"/>
                          <a:pt x="3452757" y="386062"/>
                        </a:cubicBezTo>
                        <a:cubicBezTo>
                          <a:pt x="3275300" y="400596"/>
                          <a:pt x="3002113" y="382602"/>
                          <a:pt x="2763625" y="386062"/>
                        </a:cubicBezTo>
                        <a:cubicBezTo>
                          <a:pt x="2525137" y="389522"/>
                          <a:pt x="2251664" y="373591"/>
                          <a:pt x="2108949" y="386062"/>
                        </a:cubicBezTo>
                        <a:cubicBezTo>
                          <a:pt x="1966234" y="398533"/>
                          <a:pt x="1719154" y="381929"/>
                          <a:pt x="1350904" y="386062"/>
                        </a:cubicBezTo>
                        <a:cubicBezTo>
                          <a:pt x="982655" y="390195"/>
                          <a:pt x="861383" y="393424"/>
                          <a:pt x="592858" y="386062"/>
                        </a:cubicBezTo>
                        <a:cubicBezTo>
                          <a:pt x="324333" y="378700"/>
                          <a:pt x="151214" y="374344"/>
                          <a:pt x="7096" y="386062"/>
                        </a:cubicBezTo>
                        <a:cubicBezTo>
                          <a:pt x="2883" y="385785"/>
                          <a:pt x="-365" y="382339"/>
                          <a:pt x="0" y="378966"/>
                        </a:cubicBezTo>
                        <a:cubicBezTo>
                          <a:pt x="15873" y="262122"/>
                          <a:pt x="-1783" y="143313"/>
                          <a:pt x="0" y="709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Decoder (Optional)</a:t>
            </a:r>
          </a:p>
        </p:txBody>
      </p:sp>
      <p:sp>
        <p:nvSpPr>
          <p:cNvPr id="53" name="Double Bracket 52">
            <a:extLst>
              <a:ext uri="{FF2B5EF4-FFF2-40B4-BE49-F238E27FC236}">
                <a16:creationId xmlns:a16="http://schemas.microsoft.com/office/drawing/2014/main" id="{8BC52960-E2D7-9D97-E40B-1A27776EE968}"/>
              </a:ext>
            </a:extLst>
          </p:cNvPr>
          <p:cNvSpPr/>
          <p:nvPr/>
        </p:nvSpPr>
        <p:spPr>
          <a:xfrm>
            <a:off x="7995804" y="2759289"/>
            <a:ext cx="3459851" cy="584200"/>
          </a:xfrm>
          <a:prstGeom prst="bracketPair">
            <a:avLst>
              <a:gd name="adj" fmla="val 12319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3710B5C8-4B58-A34B-29A8-7AB453E56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4770" y="2175822"/>
            <a:ext cx="337456" cy="337456"/>
          </a:xfrm>
          <a:prstGeom prst="rect">
            <a:avLst/>
          </a:prstGeom>
        </p:spPr>
      </p:pic>
      <p:sp>
        <p:nvSpPr>
          <p:cNvPr id="58" name="Text Placeholder 40">
            <a:extLst>
              <a:ext uri="{FF2B5EF4-FFF2-40B4-BE49-F238E27FC236}">
                <a16:creationId xmlns:a16="http://schemas.microsoft.com/office/drawing/2014/main" id="{D588AF4C-9C15-582B-9A36-3471B713238B}"/>
              </a:ext>
            </a:extLst>
          </p:cNvPr>
          <p:cNvSpPr txBox="1">
            <a:spLocks/>
          </p:cNvSpPr>
          <p:nvPr/>
        </p:nvSpPr>
        <p:spPr>
          <a:xfrm>
            <a:off x="336981" y="4572720"/>
            <a:ext cx="10889773" cy="1682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3464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Optimize for training resources </a:t>
            </a:r>
            <a:r>
              <a:rPr lang="en-US" dirty="0"/>
              <a:t>like energy, and computational power. Useful for building target domain specialized or personalized ASR model [1].</a:t>
            </a:r>
          </a:p>
          <a:p>
            <a:r>
              <a:rPr lang="en-US" dirty="0"/>
              <a:t>Small tunable parameters (on the external module) </a:t>
            </a:r>
            <a:r>
              <a:rPr lang="en-US" dirty="0">
                <a:solidFill>
                  <a:srgbClr val="C00000"/>
                </a:solidFill>
              </a:rPr>
              <a:t>largely preserve the knowledge of the backbone model</a:t>
            </a:r>
            <a:r>
              <a:rPr lang="en-US" dirty="0"/>
              <a:t>, preventing catastrophic forgetting and overfitting to the low-resource downstream domain [2].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108BDA2-CD0C-FF2D-2B5E-7D5983BD0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2226" y="3448813"/>
            <a:ext cx="337456" cy="337456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344252BF-B505-0459-873A-33097F1BC3A6}"/>
              </a:ext>
            </a:extLst>
          </p:cNvPr>
          <p:cNvSpPr txBox="1"/>
          <p:nvPr/>
        </p:nvSpPr>
        <p:spPr>
          <a:xfrm>
            <a:off x="304223" y="6211449"/>
            <a:ext cx="113726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[1] </a:t>
            </a:r>
            <a:r>
              <a:rPr lang="en-SG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Zih</a:t>
            </a:r>
            <a:r>
              <a:rPr lang="en-SG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-Ching Chen, Chin-</a:t>
            </a:r>
            <a:r>
              <a:rPr lang="en-SG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Lun</a:t>
            </a:r>
            <a:r>
              <a:rPr lang="en-SG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Fu, </a:t>
            </a:r>
            <a:r>
              <a:rPr lang="en-SG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Chih</a:t>
            </a:r>
            <a:r>
              <a:rPr lang="en-SG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-Ying Liu, Shang-Wen Daniel Li, and </a:t>
            </a:r>
            <a:r>
              <a:rPr lang="en-SG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Hungyi</a:t>
            </a:r>
            <a:r>
              <a:rPr lang="en-SG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Lee. 2023. Exploring Efficient-Tuning Methods in Self-Supervised Speech Models. In 2022 IEEE Spoken Language Technology Workshop (SLT). 1120–1127. https://</a:t>
            </a:r>
            <a:r>
              <a:rPr lang="en-SG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SG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/10.1109/SLT54892.2023.10023274</a:t>
            </a:r>
          </a:p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[2]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Weijieying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Ren and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Xinlong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Li and Lei Wang and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Tianxiang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Zhao and Wei Qin. 2024. Analyzing and Reducing Catastrophic Forgetting in Parameter Efficient Tuning.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arXiv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preprint arXiv:2402.18865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FAB6065-32A4-74B2-E078-606FA9A9290D}"/>
              </a:ext>
            </a:extLst>
          </p:cNvPr>
          <p:cNvSpPr txBox="1"/>
          <p:nvPr/>
        </p:nvSpPr>
        <p:spPr>
          <a:xfrm>
            <a:off x="11433856" y="3960317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113609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3FE12312-4378-3F53-FCE1-BB876280F0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colorTemperature colorTemp="2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7819" y="247762"/>
            <a:ext cx="2908133" cy="2715030"/>
          </a:xfrm>
          <a:prstGeom prst="rect">
            <a:avLst/>
          </a:prstGeom>
        </p:spPr>
      </p:pic>
      <p:sp>
        <p:nvSpPr>
          <p:cNvPr id="28" name="Round Diagonal Corner of Rectangle 27">
            <a:extLst>
              <a:ext uri="{FF2B5EF4-FFF2-40B4-BE49-F238E27FC236}">
                <a16:creationId xmlns:a16="http://schemas.microsoft.com/office/drawing/2014/main" id="{0E44E656-8D5D-EECC-6DB7-85EC8D7EAACF}"/>
              </a:ext>
            </a:extLst>
          </p:cNvPr>
          <p:cNvSpPr/>
          <p:nvPr/>
        </p:nvSpPr>
        <p:spPr>
          <a:xfrm rot="10800000">
            <a:off x="601470" y="4400427"/>
            <a:ext cx="5492496" cy="215582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90000"/>
            </a:schemeClr>
          </a:solidFill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41D71DF-7225-6C66-9D2B-FAACEFF20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EEADAE88-1433-ECCB-B258-52025CA6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479" y="301752"/>
            <a:ext cx="6810731" cy="274320"/>
          </a:xfrm>
        </p:spPr>
        <p:txBody>
          <a:bodyPr/>
          <a:lstStyle/>
          <a:p>
            <a:r>
              <a:rPr lang="en-US" sz="1200" dirty="0">
                <a:solidFill>
                  <a:srgbClr val="753E2C"/>
                </a:solidFill>
              </a:rPr>
              <a:t>RELATED WORK AND RESEARCH PROBLEM</a:t>
            </a:r>
            <a:endParaRPr lang="en-PK" dirty="0">
              <a:solidFill>
                <a:srgbClr val="753E2C"/>
              </a:solidFill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74D2A1C-D489-36DA-3E4A-5FE8E3421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36192"/>
            <a:ext cx="10515600" cy="575321"/>
          </a:xfrm>
        </p:spPr>
        <p:txBody>
          <a:bodyPr/>
          <a:lstStyle/>
          <a:p>
            <a:r>
              <a:rPr lang="en-US" sz="4000" dirty="0"/>
              <a:t>We heard </a:t>
            </a:r>
            <a:r>
              <a:rPr lang="en-US" sz="4000" dirty="0">
                <a:solidFill>
                  <a:srgbClr val="B06466"/>
                </a:solidFill>
              </a:rPr>
              <a:t>voices…</a:t>
            </a: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A780E07E-5F07-5852-6683-C3B9A68D9163}"/>
              </a:ext>
            </a:extLst>
          </p:cNvPr>
          <p:cNvSpPr/>
          <p:nvPr/>
        </p:nvSpPr>
        <p:spPr>
          <a:xfrm rot="10800000">
            <a:off x="603504" y="2681356"/>
            <a:ext cx="5492496" cy="156844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90000"/>
            </a:schemeClr>
          </a:solidFill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 Diagonal Corner of Rectangle 16">
            <a:extLst>
              <a:ext uri="{FF2B5EF4-FFF2-40B4-BE49-F238E27FC236}">
                <a16:creationId xmlns:a16="http://schemas.microsoft.com/office/drawing/2014/main" id="{E0765545-30C3-7587-FB5F-55CE84D5B958}"/>
              </a:ext>
            </a:extLst>
          </p:cNvPr>
          <p:cNvSpPr/>
          <p:nvPr/>
        </p:nvSpPr>
        <p:spPr>
          <a:xfrm>
            <a:off x="6341870" y="2770028"/>
            <a:ext cx="5453890" cy="170776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90000"/>
            </a:schemeClr>
          </a:solidFill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81BFAB-98BF-7801-D77D-D64F2810323D}"/>
              </a:ext>
            </a:extLst>
          </p:cNvPr>
          <p:cNvSpPr txBox="1"/>
          <p:nvPr/>
        </p:nvSpPr>
        <p:spPr>
          <a:xfrm>
            <a:off x="915159" y="2929117"/>
            <a:ext cx="4992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NLP: </a:t>
            </a:r>
            <a:r>
              <a:rPr lang="en-US" dirty="0"/>
              <a:t>Soft-prompts assist in </a:t>
            </a:r>
            <a:r>
              <a:rPr lang="en-US" dirty="0">
                <a:solidFill>
                  <a:srgbClr val="C00000"/>
                </a:solidFill>
              </a:rPr>
              <a:t>accelerating convergence and enhance attention</a:t>
            </a:r>
            <a:r>
              <a:rPr lang="en-US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E7C03A-4C80-71DF-4154-0997B1B2F426}"/>
              </a:ext>
            </a:extLst>
          </p:cNvPr>
          <p:cNvSpPr txBox="1"/>
          <p:nvPr/>
        </p:nvSpPr>
        <p:spPr>
          <a:xfrm>
            <a:off x="915160" y="3621478"/>
            <a:ext cx="4992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i="1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Samet Oymak et al., 2023. “On the role of attention in prompt tuning,” in ICLR 2023 Workshop</a:t>
            </a:r>
            <a:endParaRPr lang="en-US" sz="1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EB1914-9C66-691D-4736-51C053081C3E}"/>
              </a:ext>
            </a:extLst>
          </p:cNvPr>
          <p:cNvSpPr txBox="1"/>
          <p:nvPr/>
        </p:nvSpPr>
        <p:spPr>
          <a:xfrm>
            <a:off x="6614160" y="3020766"/>
            <a:ext cx="4992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NLP: </a:t>
            </a:r>
            <a:r>
              <a:rPr lang="en-US" dirty="0"/>
              <a:t>Soft-tokens (prompts) resemble natural language tokens, </a:t>
            </a:r>
            <a:r>
              <a:rPr lang="en-US" dirty="0">
                <a:solidFill>
                  <a:srgbClr val="C00000"/>
                </a:solidFill>
              </a:rPr>
              <a:t>offering flexibility </a:t>
            </a:r>
            <a:r>
              <a:rPr lang="en-US" dirty="0"/>
              <a:t>and being </a:t>
            </a:r>
            <a:r>
              <a:rPr lang="en-US" dirty="0">
                <a:solidFill>
                  <a:srgbClr val="C00000"/>
                </a:solidFill>
              </a:rPr>
              <a:t>explainable</a:t>
            </a:r>
            <a:r>
              <a:rPr lang="en-US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58D548-1050-254D-41B2-4D5B000BF0C9}"/>
              </a:ext>
            </a:extLst>
          </p:cNvPr>
          <p:cNvSpPr txBox="1"/>
          <p:nvPr/>
        </p:nvSpPr>
        <p:spPr>
          <a:xfrm>
            <a:off x="6614160" y="3909895"/>
            <a:ext cx="4992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i="1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Brian Lester, et al., 2021. “The power of scale for parameter-efficient prompt tuning,” in EMNLP 2021</a:t>
            </a:r>
            <a:endParaRPr lang="en-US" sz="1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Round Diagonal Corner of Rectangle 23">
            <a:extLst>
              <a:ext uri="{FF2B5EF4-FFF2-40B4-BE49-F238E27FC236}">
                <a16:creationId xmlns:a16="http://schemas.microsoft.com/office/drawing/2014/main" id="{0C4476B2-B836-B267-17BF-D4507B5FE461}"/>
              </a:ext>
            </a:extLst>
          </p:cNvPr>
          <p:cNvSpPr/>
          <p:nvPr/>
        </p:nvSpPr>
        <p:spPr>
          <a:xfrm>
            <a:off x="6341870" y="4594501"/>
            <a:ext cx="5453890" cy="196174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90000"/>
            </a:schemeClr>
          </a:solidFill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C82D2E-75F4-CCCC-98D0-0AC5154EAC61}"/>
              </a:ext>
            </a:extLst>
          </p:cNvPr>
          <p:cNvSpPr txBox="1"/>
          <p:nvPr/>
        </p:nvSpPr>
        <p:spPr>
          <a:xfrm>
            <a:off x="6614160" y="4936498"/>
            <a:ext cx="4992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NLP: </a:t>
            </a:r>
            <a:r>
              <a:rPr lang="en-US" dirty="0"/>
              <a:t>Soft-prompts </a:t>
            </a:r>
            <a:r>
              <a:rPr lang="en-US" dirty="0">
                <a:solidFill>
                  <a:srgbClr val="C00000"/>
                </a:solidFill>
              </a:rPr>
              <a:t>do not generally correspond to natural language prompts </a:t>
            </a:r>
            <a:r>
              <a:rPr lang="en-US" dirty="0"/>
              <a:t>(Hard/Hand engineered prompts)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B272B7-54BB-C622-A46F-FAD34369981E}"/>
              </a:ext>
            </a:extLst>
          </p:cNvPr>
          <p:cNvSpPr txBox="1"/>
          <p:nvPr/>
        </p:nvSpPr>
        <p:spPr>
          <a:xfrm>
            <a:off x="6595875" y="5878116"/>
            <a:ext cx="4992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i="1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</a:rPr>
              <a:t>Luke Bailey</a:t>
            </a:r>
            <a:r>
              <a:rPr lang="en-SG" sz="1400" i="1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, et al., 2023. “Soft prompting might be a bug, not a feature,” in ICML 2023 Workshop</a:t>
            </a:r>
            <a:endParaRPr lang="en-US" sz="1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F49B37-73E4-B345-E4A1-C6758F0019A3}"/>
              </a:ext>
            </a:extLst>
          </p:cNvPr>
          <p:cNvSpPr txBox="1"/>
          <p:nvPr/>
        </p:nvSpPr>
        <p:spPr>
          <a:xfrm>
            <a:off x="851405" y="4706542"/>
            <a:ext cx="5208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SPEECH: </a:t>
            </a:r>
            <a:r>
              <a:rPr lang="en-US" dirty="0">
                <a:solidFill>
                  <a:srgbClr val="C00000"/>
                </a:solidFill>
              </a:rPr>
              <a:t>Design for suitable soft-tokens remains a challenge</a:t>
            </a:r>
            <a:r>
              <a:rPr lang="en-US" dirty="0"/>
              <a:t>, resulting in performance lagging behind NLP applications. (Not transferable across modality)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8777EE-8605-6ED0-C65A-78C6FA3B5C77}"/>
              </a:ext>
            </a:extLst>
          </p:cNvPr>
          <p:cNvSpPr txBox="1"/>
          <p:nvPr/>
        </p:nvSpPr>
        <p:spPr>
          <a:xfrm>
            <a:off x="851405" y="5888583"/>
            <a:ext cx="4992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i="1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Zih-Ching Chen et al., 2023. “Exploring Efficient-Tuning Methods in Self-Supervised Speech Models,” in SLT 2023</a:t>
            </a:r>
            <a:endParaRPr lang="en-US" sz="14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9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2B5EB60-16E8-1E50-3685-E1CE71389AC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alphaModFix amt="80000"/>
          </a:blip>
          <a:stretch>
            <a:fillRect/>
          </a:stretch>
        </p:blipFill>
        <p:spPr>
          <a:xfrm>
            <a:off x="7738872" y="822960"/>
            <a:ext cx="5492496" cy="5492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8BDE3D-CB39-03D2-545F-528302476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06466"/>
                </a:solidFill>
              </a:rPr>
              <a:t>QUESTIONS</a:t>
            </a:r>
            <a:r>
              <a:rPr lang="en-US" dirty="0"/>
              <a:t> WE ASKED</a:t>
            </a:r>
            <a:br>
              <a:rPr lang="en-US" dirty="0"/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(What do soft-prompts mean to ASR model?)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83C73-2637-AC0E-5A6B-47B6C6CB9E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3504" y="2823431"/>
            <a:ext cx="11192256" cy="3211609"/>
          </a:xfrm>
        </p:spPr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arenR"/>
            </a:pPr>
            <a:r>
              <a:rPr lang="en-US" sz="2200" dirty="0">
                <a:solidFill>
                  <a:srgbClr val="C00000"/>
                </a:solidFill>
              </a:rPr>
              <a:t>What roles </a:t>
            </a:r>
            <a:r>
              <a:rPr lang="en-US" sz="2200" dirty="0"/>
              <a:t>might soft-prompts play? (Based on our empirical experiments)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arenR"/>
            </a:pPr>
            <a:r>
              <a:rPr lang="en-US" sz="2200" dirty="0"/>
              <a:t>In the context of tuning and generalizability of fine-tuned models, </a:t>
            </a:r>
            <a:r>
              <a:rPr lang="en-US" sz="2200" dirty="0">
                <a:solidFill>
                  <a:srgbClr val="C00000"/>
                </a:solidFill>
              </a:rPr>
              <a:t>how do soft prompts influence performance</a:t>
            </a:r>
            <a:r>
              <a:rPr lang="en-US" sz="2200" dirty="0"/>
              <a:t>?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arenR"/>
            </a:pPr>
            <a:r>
              <a:rPr lang="en-US" sz="2200" dirty="0"/>
              <a:t>Can soft prompts be </a:t>
            </a:r>
            <a:r>
              <a:rPr lang="en-US" sz="2200" dirty="0">
                <a:solidFill>
                  <a:srgbClr val="C00000"/>
                </a:solidFill>
              </a:rPr>
              <a:t>designed to enable quick adaptation </a:t>
            </a:r>
            <a:r>
              <a:rPr lang="en-US" sz="2200" dirty="0"/>
              <a:t>in zero-shot learning?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41D71DF-7225-6C66-9D2B-FAACEFF20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68D701EF-95FE-AAC6-6239-DEF2FAA5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479" y="301752"/>
            <a:ext cx="6810731" cy="274320"/>
          </a:xfrm>
        </p:spPr>
        <p:txBody>
          <a:bodyPr/>
          <a:lstStyle/>
          <a:p>
            <a:r>
              <a:rPr lang="en-US" sz="1200" dirty="0">
                <a:solidFill>
                  <a:schemeClr val="accent1"/>
                </a:solidFill>
              </a:rPr>
              <a:t>MOTIVATION AND GOALS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01624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91133-2B2D-CB5C-25A3-A6BBC6AC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4133088" cy="575321"/>
          </a:xfrm>
        </p:spPr>
        <p:txBody>
          <a:bodyPr/>
          <a:lstStyle/>
          <a:p>
            <a:r>
              <a:rPr lang="en-US" dirty="0"/>
              <a:t>Training details</a:t>
            </a:r>
            <a:br>
              <a:rPr lang="en-US" dirty="0"/>
            </a:b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8FC4DAD-8F22-40DC-8133-22BF5221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935826FA-89C9-F55C-BA53-34DC67D01E73}"/>
              </a:ext>
            </a:extLst>
          </p:cNvPr>
          <p:cNvSpPr txBox="1">
            <a:spLocks/>
          </p:cNvSpPr>
          <p:nvPr/>
        </p:nvSpPr>
        <p:spPr>
          <a:xfrm>
            <a:off x="411479" y="301752"/>
            <a:ext cx="6810731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PK"/>
            </a:defPPr>
            <a:lvl1pPr marL="0" algn="l" defTabSz="914400" rtl="0" eaLnBrk="1" latinLnBrk="0" hangingPunct="1"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EXPERIMENT DESIGN</a:t>
            </a:r>
            <a:endParaRPr lang="en-P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9C8B8D-4C8D-D3F6-3071-D27BA028E5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3108960"/>
            <a:ext cx="5047488" cy="3127248"/>
          </a:xfrm>
        </p:spPr>
        <p:txBody>
          <a:bodyPr/>
          <a:lstStyle/>
          <a:p>
            <a:r>
              <a:rPr lang="en-US" sz="1800" dirty="0"/>
              <a:t>Backbone SSL Speech Encoder</a:t>
            </a:r>
          </a:p>
          <a:p>
            <a:pPr lvl="1"/>
            <a:r>
              <a:rPr lang="en-US" sz="1800" b="1" dirty="0"/>
              <a:t>HuBERT (Base) </a:t>
            </a:r>
          </a:p>
          <a:p>
            <a:r>
              <a:rPr lang="en-US" sz="1800" dirty="0"/>
              <a:t>Utilizes a </a:t>
            </a:r>
            <a:r>
              <a:rPr lang="en-US" sz="1800" b="1" dirty="0"/>
              <a:t>2-layer LSTM </a:t>
            </a:r>
            <a:r>
              <a:rPr lang="en-US" sz="1800" dirty="0"/>
              <a:t>network like the one used in SUPERB system as decoder.</a:t>
            </a:r>
          </a:p>
          <a:p>
            <a:r>
              <a:rPr lang="en-US" sz="1800" dirty="0"/>
              <a:t>Learning rate: </a:t>
            </a:r>
            <a:r>
              <a:rPr lang="en-US" sz="1800" b="1" dirty="0"/>
              <a:t>1e-4</a:t>
            </a:r>
          </a:p>
          <a:p>
            <a:r>
              <a:rPr lang="en-US" sz="1800" dirty="0"/>
              <a:t>Number of steps: </a:t>
            </a:r>
            <a:r>
              <a:rPr lang="en-US" sz="1800" b="1" dirty="0"/>
              <a:t>80,000</a:t>
            </a:r>
          </a:p>
          <a:p>
            <a:r>
              <a:rPr lang="en-US" sz="1800" dirty="0"/>
              <a:t>Size of prompts:</a:t>
            </a:r>
            <a:r>
              <a:rPr lang="en-US" sz="1800" b="1" dirty="0"/>
              <a:t> {20, 50}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F99805E-E2EE-7CE2-4E8D-4630BF8F6424}"/>
              </a:ext>
            </a:extLst>
          </p:cNvPr>
          <p:cNvSpPr txBox="1">
            <a:spLocks/>
          </p:cNvSpPr>
          <p:nvPr/>
        </p:nvSpPr>
        <p:spPr>
          <a:xfrm>
            <a:off x="7606258" y="1623810"/>
            <a:ext cx="4133088" cy="5753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baseline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Datasets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62392001-04A9-0780-1DD6-44B9DCEF662C}"/>
              </a:ext>
            </a:extLst>
          </p:cNvPr>
          <p:cNvSpPr txBox="1">
            <a:spLocks/>
          </p:cNvSpPr>
          <p:nvPr/>
        </p:nvSpPr>
        <p:spPr>
          <a:xfrm>
            <a:off x="6323633" y="3108960"/>
            <a:ext cx="5210530" cy="3355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3464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Standard LibriSpeech 100h (EN Corpus)</a:t>
            </a:r>
          </a:p>
          <a:p>
            <a:r>
              <a:rPr lang="en-US" sz="1800" dirty="0"/>
              <a:t>Mixing </a:t>
            </a:r>
            <a:r>
              <a:rPr lang="en-US" sz="1800" b="1" dirty="0"/>
              <a:t>FreeSound (0 – 20dB, 80%)</a:t>
            </a:r>
          </a:p>
          <a:p>
            <a:pPr lvl="1"/>
            <a:r>
              <a:rPr lang="en-US" dirty="0"/>
              <a:t>Stationary Noise: </a:t>
            </a:r>
            <a:r>
              <a:rPr lang="en-US" b="1" dirty="0"/>
              <a:t>Car, Metro, Traffic</a:t>
            </a:r>
          </a:p>
          <a:p>
            <a:pPr lvl="1"/>
            <a:r>
              <a:rPr lang="en-US" dirty="0"/>
              <a:t>Non-stationary Noise: </a:t>
            </a:r>
            <a:r>
              <a:rPr lang="en-US" b="1" dirty="0"/>
              <a:t>Babble, Airport/Station, Café, and AC/Vacuum</a:t>
            </a:r>
          </a:p>
          <a:p>
            <a:r>
              <a:rPr lang="en-US" sz="1800" dirty="0"/>
              <a:t>Testing data</a:t>
            </a:r>
          </a:p>
          <a:p>
            <a:pPr lvl="1"/>
            <a:r>
              <a:rPr lang="en-US" b="1" dirty="0"/>
              <a:t>Official LibriSpeech: Test-clean, Test-other</a:t>
            </a:r>
          </a:p>
          <a:p>
            <a:pPr lvl="1"/>
            <a:r>
              <a:rPr lang="en-US" dirty="0"/>
              <a:t>Pre-mixed: </a:t>
            </a:r>
            <a:r>
              <a:rPr lang="en-US" b="1" dirty="0"/>
              <a:t>LS (subset) + FreeSound [1]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88FF66-867F-AFF4-326B-14066B3A7645}"/>
              </a:ext>
            </a:extLst>
          </p:cNvPr>
          <p:cNvSpPr txBox="1"/>
          <p:nvPr/>
        </p:nvSpPr>
        <p:spPr>
          <a:xfrm>
            <a:off x="411478" y="6330018"/>
            <a:ext cx="11144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[1] </a:t>
            </a:r>
            <a:r>
              <a:rPr lang="en-SG" sz="1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Archiki</a:t>
            </a:r>
            <a:r>
              <a:rPr lang="en-SG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Prasad, Preethi Jyothi, and </a:t>
            </a:r>
            <a:r>
              <a:rPr lang="en-SG" sz="1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Rajbabu</a:t>
            </a:r>
            <a:r>
              <a:rPr lang="en-SG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Velmurugan, “An investigation of end-to-end models for robust speech recognition,” in ICASSP 2021-2021 IEEE International Conference on Acoustics, Speech and Signal Processing (ICASSP). IEEE, 2021, pp. 6893–6897</a:t>
            </a: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347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58AA63A-58C6-E6E3-9B9A-7A890D7AE9AD}"/>
              </a:ext>
            </a:extLst>
          </p:cNvPr>
          <p:cNvSpPr/>
          <p:nvPr/>
        </p:nvSpPr>
        <p:spPr>
          <a:xfrm>
            <a:off x="266909" y="3289110"/>
            <a:ext cx="2012268" cy="2400490"/>
          </a:xfrm>
          <a:prstGeom prst="roundRect">
            <a:avLst>
              <a:gd name="adj" fmla="val 4911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FF8A9EE-D3F7-49B3-7999-BB5F13D7EE39}"/>
              </a:ext>
            </a:extLst>
          </p:cNvPr>
          <p:cNvSpPr/>
          <p:nvPr/>
        </p:nvSpPr>
        <p:spPr>
          <a:xfrm>
            <a:off x="6858558" y="4887327"/>
            <a:ext cx="4930565" cy="1704340"/>
          </a:xfrm>
          <a:prstGeom prst="roundRect">
            <a:avLst>
              <a:gd name="adj" fmla="val 4911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65C01-2837-2D71-254F-BAEEC669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2"/>
                </a:solidFill>
              </a:rPr>
              <a:t>Role of soft-prompts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783BE29-9226-E728-BAD0-B02DEADF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Footer Placeholder 11">
            <a:extLst>
              <a:ext uri="{FF2B5EF4-FFF2-40B4-BE49-F238E27FC236}">
                <a16:creationId xmlns:a16="http://schemas.microsoft.com/office/drawing/2014/main" id="{DB6A7124-10C0-CFA9-CA8D-0B6FE631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479" y="301752"/>
            <a:ext cx="6810731" cy="274320"/>
          </a:xfrm>
        </p:spPr>
        <p:txBody>
          <a:bodyPr/>
          <a:lstStyle/>
          <a:p>
            <a:r>
              <a:rPr lang="en-US" sz="1200" dirty="0">
                <a:solidFill>
                  <a:schemeClr val="accent1"/>
                </a:solidFill>
              </a:rPr>
              <a:t>EXPERIMENTAL RESULTS</a:t>
            </a:r>
            <a:endParaRPr lang="en-PK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409678-BE94-4684-6BC7-73AB4C02A3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204" y="2557645"/>
            <a:ext cx="5492496" cy="223201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Cluster identification (Experiment Setup)</a:t>
            </a:r>
          </a:p>
          <a:p>
            <a:pPr lvl="4"/>
            <a:r>
              <a:rPr lang="en-US" dirty="0"/>
              <a:t>Analyze impact of soft-prompts on ASR performance by removing single prompts (Probing)</a:t>
            </a:r>
          </a:p>
          <a:p>
            <a:pPr lvl="4"/>
            <a:r>
              <a:rPr lang="en-US" dirty="0"/>
              <a:t>Visualize soft-prompts and their relationships using t-SNE plot. Highlighted sets in the plot correspond to the identified prompt clusters.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590482-1336-9A90-5668-0FB83BDCF2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2" r="49525"/>
          <a:stretch/>
        </p:blipFill>
        <p:spPr>
          <a:xfrm>
            <a:off x="397831" y="3392174"/>
            <a:ext cx="1761129" cy="1701656"/>
          </a:xfrm>
          <a:prstGeom prst="rect">
            <a:avLst/>
          </a:prstGeom>
        </p:spPr>
      </p:pic>
      <p:pic>
        <p:nvPicPr>
          <p:cNvPr id="6" name="Picture 5" descr="A table with text on it&#10;&#10;Description automatically generated">
            <a:extLst>
              <a:ext uri="{FF2B5EF4-FFF2-40B4-BE49-F238E27FC236}">
                <a16:creationId xmlns:a16="http://schemas.microsoft.com/office/drawing/2014/main" id="{2E2C9519-C672-1CDD-D0CA-925FE67AC7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496"/>
          <a:stretch/>
        </p:blipFill>
        <p:spPr>
          <a:xfrm>
            <a:off x="7151937" y="5335358"/>
            <a:ext cx="4330802" cy="1202320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E282D72-9551-25E5-793B-C1C222E573DC}"/>
              </a:ext>
            </a:extLst>
          </p:cNvPr>
          <p:cNvSpPr txBox="1">
            <a:spLocks/>
          </p:cNvSpPr>
          <p:nvPr/>
        </p:nvSpPr>
        <p:spPr>
          <a:xfrm>
            <a:off x="6378516" y="2553149"/>
            <a:ext cx="5492496" cy="2061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3464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ASR Performance</a:t>
            </a:r>
          </a:p>
          <a:p>
            <a:pPr lvl="1"/>
            <a:r>
              <a:rPr lang="en-US" dirty="0"/>
              <a:t>With prompts from set 1 (omitting set 2) results in similar ASR performance for clean but affects noisy ASR</a:t>
            </a:r>
          </a:p>
          <a:p>
            <a:pPr lvl="1"/>
            <a:r>
              <a:rPr lang="en-US" dirty="0"/>
              <a:t>Using only prompts from set 2 leads to noticeable decrease in general ASR performance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B9BD51-B521-1FF5-4B38-F54BE8BEDD74}"/>
              </a:ext>
            </a:extLst>
          </p:cNvPr>
          <p:cNvSpPr txBox="1"/>
          <p:nvPr/>
        </p:nvSpPr>
        <p:spPr>
          <a:xfrm>
            <a:off x="7040577" y="4902317"/>
            <a:ext cx="4554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Performance comparison between the prompt tuning (20) model with the utilization of different prompt sets on the LibriSpeech test set.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08321E-4343-95E9-19A7-9DAC56C0AEF2}"/>
              </a:ext>
            </a:extLst>
          </p:cNvPr>
          <p:cNvSpPr txBox="1"/>
          <p:nvPr/>
        </p:nvSpPr>
        <p:spPr>
          <a:xfrm>
            <a:off x="394557" y="5111914"/>
            <a:ext cx="175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Visualization of soft-prompts using t-SNE plot</a:t>
            </a:r>
          </a:p>
        </p:txBody>
      </p:sp>
    </p:spTree>
    <p:extLst>
      <p:ext uri="{BB962C8B-B14F-4D97-AF65-F5344CB8AC3E}">
        <p14:creationId xmlns:p14="http://schemas.microsoft.com/office/powerpoint/2010/main" val="2790062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65C01-2837-2D71-254F-BAEEC669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2"/>
                </a:solidFill>
              </a:rPr>
              <a:t>soft-prompts help better fine-tuning &amp; improve generalizability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783BE29-9226-E728-BAD0-B02DEADF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Footer Placeholder 11">
            <a:extLst>
              <a:ext uri="{FF2B5EF4-FFF2-40B4-BE49-F238E27FC236}">
                <a16:creationId xmlns:a16="http://schemas.microsoft.com/office/drawing/2014/main" id="{DB6A7124-10C0-CFA9-CA8D-0B6FE631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479" y="301752"/>
            <a:ext cx="6810731" cy="274320"/>
          </a:xfrm>
        </p:spPr>
        <p:txBody>
          <a:bodyPr/>
          <a:lstStyle/>
          <a:p>
            <a:r>
              <a:rPr lang="en-US" sz="1200" dirty="0">
                <a:solidFill>
                  <a:schemeClr val="accent1"/>
                </a:solidFill>
              </a:rPr>
              <a:t>EXPERIMENTAL RESULTS</a:t>
            </a:r>
            <a:endParaRPr lang="en-PK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409678-BE94-4684-6BC7-73AB4C02A3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4975" y="2537461"/>
            <a:ext cx="6484947" cy="3372020"/>
          </a:xfrm>
        </p:spPr>
        <p:txBody>
          <a:bodyPr/>
          <a:lstStyle/>
          <a:p>
            <a:r>
              <a:rPr lang="en-US" dirty="0"/>
              <a:t>Experiment Setup:</a:t>
            </a:r>
          </a:p>
          <a:p>
            <a:pPr lvl="1"/>
            <a:r>
              <a:rPr lang="en-US" dirty="0"/>
              <a:t>Remove prompts during inference. (Explore if the model depends on prompt instructional signals or can function adequately without them.)</a:t>
            </a:r>
          </a:p>
          <a:p>
            <a:pPr lvl="1"/>
            <a:r>
              <a:rPr lang="en-US" b="1" dirty="0"/>
              <a:t>NOTE: The simplification makes them </a:t>
            </a:r>
            <a:r>
              <a:rPr lang="en-US" b="1" dirty="0">
                <a:solidFill>
                  <a:srgbClr val="B06466"/>
                </a:solidFill>
              </a:rPr>
              <a:t>equivalent to the frozen-based model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/>
              <a:t>(Fully frozen encoder)</a:t>
            </a:r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Prompt-tuned model outperforms even without soft-prompts (more pronounced with larger prompt size)</a:t>
            </a:r>
          </a:p>
          <a:p>
            <a:pPr lvl="1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13FD43B-FA0E-694B-D464-9790CF753B58}"/>
              </a:ext>
            </a:extLst>
          </p:cNvPr>
          <p:cNvSpPr/>
          <p:nvPr/>
        </p:nvSpPr>
        <p:spPr>
          <a:xfrm>
            <a:off x="6785529" y="2925329"/>
            <a:ext cx="4930565" cy="2818152"/>
          </a:xfrm>
          <a:prstGeom prst="roundRect">
            <a:avLst>
              <a:gd name="adj" fmla="val 2458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A table with text and numbers&#10;&#10;Description automatically generated">
            <a:extLst>
              <a:ext uri="{FF2B5EF4-FFF2-40B4-BE49-F238E27FC236}">
                <a16:creationId xmlns:a16="http://schemas.microsoft.com/office/drawing/2014/main" id="{D2404176-4847-3F78-8CE9-C3E3E191B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620" y="3726970"/>
            <a:ext cx="4748777" cy="18105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E27C55-DC8E-A954-3F20-AF76B0146DF2}"/>
              </a:ext>
            </a:extLst>
          </p:cNvPr>
          <p:cNvSpPr txBox="1"/>
          <p:nvPr/>
        </p:nvSpPr>
        <p:spPr>
          <a:xfrm>
            <a:off x="6859972" y="3055671"/>
            <a:ext cx="4748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WER of different models, exhibiting the generalization power of the downstream decoder and predictor head by removing the use of all soft prompts during feedforward</a:t>
            </a:r>
          </a:p>
        </p:txBody>
      </p:sp>
    </p:spTree>
    <p:extLst>
      <p:ext uri="{BB962C8B-B14F-4D97-AF65-F5344CB8AC3E}">
        <p14:creationId xmlns:p14="http://schemas.microsoft.com/office/powerpoint/2010/main" val="883007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65C01-2837-2D71-254F-BAEEC669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2"/>
                </a:solidFill>
              </a:rPr>
              <a:t>Quick adaptation in zero-shot learning setting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783BE29-9226-E728-BAD0-B02DEADF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Footer Placeholder 11">
            <a:extLst>
              <a:ext uri="{FF2B5EF4-FFF2-40B4-BE49-F238E27FC236}">
                <a16:creationId xmlns:a16="http://schemas.microsoft.com/office/drawing/2014/main" id="{DB6A7124-10C0-CFA9-CA8D-0B6FE631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479" y="301752"/>
            <a:ext cx="6810731" cy="274320"/>
          </a:xfrm>
        </p:spPr>
        <p:txBody>
          <a:bodyPr/>
          <a:lstStyle/>
          <a:p>
            <a:r>
              <a:rPr lang="en-US" sz="1200" dirty="0">
                <a:solidFill>
                  <a:schemeClr val="accent1"/>
                </a:solidFill>
              </a:rPr>
              <a:t>EXPERIMENTAL RESULTS</a:t>
            </a:r>
            <a:endParaRPr lang="en-PK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819D79C-E843-208F-75B7-3ECD9C3AC7F9}"/>
              </a:ext>
            </a:extLst>
          </p:cNvPr>
          <p:cNvSpPr/>
          <p:nvPr/>
        </p:nvSpPr>
        <p:spPr>
          <a:xfrm>
            <a:off x="6806050" y="3123965"/>
            <a:ext cx="4850516" cy="2096833"/>
          </a:xfrm>
          <a:prstGeom prst="roundRect">
            <a:avLst>
              <a:gd name="adj" fmla="val 2458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5DA244-3C99-F7FC-5104-85F8D2076D61}"/>
              </a:ext>
            </a:extLst>
          </p:cNvPr>
          <p:cNvSpPr txBox="1"/>
          <p:nvPr/>
        </p:nvSpPr>
        <p:spPr>
          <a:xfrm>
            <a:off x="6907788" y="3172419"/>
            <a:ext cx="4748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Performance comparison of different models on out-of-domain noise augmented testing sets from LibriSpeech, where noisy speech is simulated with SNR of 0-20dB. </a:t>
            </a:r>
          </a:p>
        </p:txBody>
      </p:sp>
      <p:pic>
        <p:nvPicPr>
          <p:cNvPr id="9" name="Picture 8" descr="A table with numbers and text&#10;&#10;Description automatically generated">
            <a:extLst>
              <a:ext uri="{FF2B5EF4-FFF2-40B4-BE49-F238E27FC236}">
                <a16:creationId xmlns:a16="http://schemas.microsoft.com/office/drawing/2014/main" id="{FBD168ED-D3B6-E7BD-9F93-B15D4B27B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113" y="3809326"/>
            <a:ext cx="4584240" cy="1253599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60E721B-0A9F-AE4E-5125-7B613142F012}"/>
              </a:ext>
            </a:extLst>
          </p:cNvPr>
          <p:cNvSpPr txBox="1">
            <a:spLocks/>
          </p:cNvSpPr>
          <p:nvPr/>
        </p:nvSpPr>
        <p:spPr>
          <a:xfrm>
            <a:off x="294975" y="2469221"/>
            <a:ext cx="6484947" cy="3372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3464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Experiment Setup:</a:t>
            </a:r>
          </a:p>
          <a:p>
            <a:pPr lvl="1"/>
            <a:r>
              <a:rPr lang="en-US" dirty="0"/>
              <a:t>Evaluate FreeSound Noise model on new FSD50K dataset (select specifically office noise – Writing, Typing, Typewriter…)</a:t>
            </a:r>
          </a:p>
          <a:p>
            <a:pPr lvl="1"/>
            <a:r>
              <a:rPr lang="en-US" dirty="0">
                <a:solidFill>
                  <a:srgbClr val="D37C7E"/>
                </a:solidFill>
              </a:rPr>
              <a:t>Corrupt official LS with SNR of 0-20dB to make OOD set</a:t>
            </a:r>
          </a:p>
          <a:p>
            <a:pPr lvl="1"/>
            <a:r>
              <a:rPr lang="en-US" dirty="0"/>
              <a:t>Naively: we pool and average representations from the FSD50K using the prompt tuning (PT) model for global representations of the noise.</a:t>
            </a:r>
          </a:p>
          <a:p>
            <a:pPr lvl="1"/>
            <a:r>
              <a:rPr lang="en-US" dirty="0"/>
              <a:t>Broadcast the vector and apply Hadamard product to geometrically shift the set of noise prompts in the embedding space of PT to </a:t>
            </a:r>
            <a:r>
              <a:rPr lang="en-US" dirty="0">
                <a:solidFill>
                  <a:srgbClr val="D37C7E"/>
                </a:solidFill>
              </a:rPr>
              <a:t>align the “instructions” with the information of </a:t>
            </a:r>
            <a:r>
              <a:rPr lang="en-US" dirty="0">
                <a:solidFill>
                  <a:srgbClr val="B06466"/>
                </a:solidFill>
              </a:rPr>
              <a:t>the</a:t>
            </a:r>
            <a:r>
              <a:rPr lang="en-US" dirty="0">
                <a:solidFill>
                  <a:srgbClr val="D37C7E"/>
                </a:solidFill>
              </a:rPr>
              <a:t> </a:t>
            </a:r>
            <a:r>
              <a:rPr lang="en-US" dirty="0">
                <a:solidFill>
                  <a:srgbClr val="B06466"/>
                </a:solidFill>
              </a:rPr>
              <a:t>new noise domain.</a:t>
            </a:r>
          </a:p>
        </p:txBody>
      </p:sp>
    </p:spTree>
    <p:extLst>
      <p:ext uri="{BB962C8B-B14F-4D97-AF65-F5344CB8AC3E}">
        <p14:creationId xmlns:p14="http://schemas.microsoft.com/office/powerpoint/2010/main" val="3827465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E563-D2B2-A0AD-3574-E8C8FDCE3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Conclusion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B66A1BD-2500-AB18-9DCA-0585F33C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4A7076-EEA8-56FB-B2E6-2C2423D084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2372" y="1423734"/>
            <a:ext cx="5311709" cy="4499394"/>
          </a:xfrm>
        </p:spPr>
        <p:txBody>
          <a:bodyPr/>
          <a:lstStyle/>
          <a:p>
            <a:r>
              <a:rPr lang="en-US" dirty="0"/>
              <a:t>We identified two primary roles of soft prompts: </a:t>
            </a:r>
          </a:p>
          <a:p>
            <a:pPr lvl="1"/>
            <a:r>
              <a:rPr lang="en-US" b="1" dirty="0"/>
              <a:t>refining content</a:t>
            </a:r>
          </a:p>
          <a:p>
            <a:pPr lvl="1"/>
            <a:r>
              <a:rPr lang="en-US" b="1" dirty="0"/>
              <a:t>enhancing noise information</a:t>
            </a:r>
          </a:p>
          <a:p>
            <a:pPr marL="402336" lvl="1" indent="0">
              <a:buNone/>
            </a:pPr>
            <a:r>
              <a:rPr lang="en-US" dirty="0"/>
              <a:t>to work on adaptation for down-streaming task and for model robustness against background noise.</a:t>
            </a:r>
          </a:p>
          <a:p>
            <a:r>
              <a:rPr lang="en-US" dirty="0"/>
              <a:t>We showed that the soft prompts </a:t>
            </a:r>
            <a:r>
              <a:rPr lang="en-SG" dirty="0"/>
              <a:t>offer the </a:t>
            </a:r>
            <a:r>
              <a:rPr lang="en-SG" b="1" dirty="0"/>
              <a:t>model capacity to avoid suboptimal local minima during training</a:t>
            </a:r>
            <a:r>
              <a:rPr lang="en-SG" dirty="0"/>
              <a:t>, leading to improved ASR performance.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/>
              <a:t>We demonstrated a modification to the noise prompts to achieve </a:t>
            </a:r>
            <a:r>
              <a:rPr lang="en-US" b="1" dirty="0"/>
              <a:t>zero-shot learning </a:t>
            </a:r>
            <a:r>
              <a:rPr lang="en-US" dirty="0"/>
              <a:t>on adapting to out-of-domain noise environments.</a:t>
            </a:r>
          </a:p>
        </p:txBody>
      </p:sp>
    </p:spTree>
    <p:extLst>
      <p:ext uri="{BB962C8B-B14F-4D97-AF65-F5344CB8AC3E}">
        <p14:creationId xmlns:p14="http://schemas.microsoft.com/office/powerpoint/2010/main" val="4080055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rgbClr val="000000"/>
      </a:dk1>
      <a:lt1>
        <a:srgbClr val="FFFFFF"/>
      </a:lt1>
      <a:dk2>
        <a:srgbClr val="3B4546"/>
      </a:dk2>
      <a:lt2>
        <a:srgbClr val="E7E6E6"/>
      </a:lt2>
      <a:accent1>
        <a:srgbClr val="753F2C"/>
      </a:accent1>
      <a:accent2>
        <a:srgbClr val="637376"/>
      </a:accent2>
      <a:accent3>
        <a:srgbClr val="BE937E"/>
      </a:accent3>
      <a:accent4>
        <a:srgbClr val="576853"/>
      </a:accent4>
      <a:accent5>
        <a:srgbClr val="EDE9E6"/>
      </a:accent5>
      <a:accent6>
        <a:srgbClr val="D0CDC5"/>
      </a:accent6>
      <a:hlink>
        <a:srgbClr val="4F4F4F"/>
      </a:hlink>
      <a:folHlink>
        <a:srgbClr val="BE937E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ject_Status_Report_Win32_jx_v12" id="{5D6FBA16-B4D1-4307-B1D7-61285FA0D9C0}" vid="{1DA9E459-46CB-4408-AA4C-63950E2E54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1F98F7-6576-47F1-AD63-56E26C33974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783CE7D-BFC6-4030-A335-E7F88DB664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B4CAA5-BE7A-46AB-97ED-63B24C46A3A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2081</Words>
  <Application>Microsoft Macintosh PowerPoint</Application>
  <PresentationFormat>Widescreen</PresentationFormat>
  <Paragraphs>165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Alibaba PuHuiTi H</vt:lpstr>
      <vt:lpstr>Google Sans</vt:lpstr>
      <vt:lpstr>Söhne</vt:lpstr>
      <vt:lpstr>Arial</vt:lpstr>
      <vt:lpstr>Calibri</vt:lpstr>
      <vt:lpstr>Comic Sans MS</vt:lpstr>
      <vt:lpstr>Helvetica</vt:lpstr>
      <vt:lpstr>Helvetica Neue</vt:lpstr>
      <vt:lpstr>Tahoma</vt:lpstr>
      <vt:lpstr>Office Theme</vt:lpstr>
      <vt:lpstr>Are Soft prompts good zero-shot learners for speech recognition?</vt:lpstr>
      <vt:lpstr>Speech recognition with prompt tuning</vt:lpstr>
      <vt:lpstr>We heard voices…</vt:lpstr>
      <vt:lpstr>QUESTIONS WE ASKED (What do soft-prompts mean to ASR model?)</vt:lpstr>
      <vt:lpstr>Training details </vt:lpstr>
      <vt:lpstr>Role of soft-prompts</vt:lpstr>
      <vt:lpstr>soft-prompts help better fine-tuning &amp; improve generalizability</vt:lpstr>
      <vt:lpstr>Quick adaptation in zero-shot learning setting</vt:lpstr>
      <vt:lpstr> Conclusion</vt:lpstr>
      <vt:lpstr>Thank You for 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2024-04-11T10:03:13Z</cp:lastPrinted>
  <dcterms:created xsi:type="dcterms:W3CDTF">2022-06-28T06:29:45Z</dcterms:created>
  <dcterms:modified xsi:type="dcterms:W3CDTF">2024-04-12T11:15:34Z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