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256" r:id="rId4"/>
    <p:sldId id="294" r:id="rId5"/>
    <p:sldId id="311" r:id="rId6"/>
    <p:sldId id="296" r:id="rId7"/>
    <p:sldId id="312" r:id="rId8"/>
    <p:sldId id="297" r:id="rId9"/>
    <p:sldId id="313" r:id="rId10"/>
    <p:sldId id="298" r:id="rId11"/>
    <p:sldId id="314" r:id="rId12"/>
    <p:sldId id="299" r:id="rId13"/>
    <p:sldId id="300" r:id="rId14"/>
    <p:sldId id="301" r:id="rId15"/>
    <p:sldId id="303" r:id="rId16"/>
    <p:sldId id="307" r:id="rId17"/>
    <p:sldId id="315" r:id="rId18"/>
    <p:sldId id="316" r:id="rId19"/>
    <p:sldId id="304" r:id="rId20"/>
    <p:sldId id="30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5"/>
    <p:restoredTop sz="92810"/>
  </p:normalViewPr>
  <p:slideViewPr>
    <p:cSldViewPr>
      <p:cViewPr varScale="1">
        <p:scale>
          <a:sx n="156" d="100"/>
          <a:sy n="156" d="100"/>
        </p:scale>
        <p:origin x="14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29533"/>
          </a:xfrm>
          <a:noFill/>
        </p:spPr>
        <p:txBody>
          <a:bodyPr lIns="182880" tIns="182880" rIns="182880" anchor="t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6C757-F494-C249-B435-958A389BF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17" y="590550"/>
            <a:ext cx="994225" cy="99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486150"/>
            <a:ext cx="4776788" cy="762000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85433"/>
            <a:ext cx="9144000" cy="14917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74D41-7CC7-7D41-8BF1-2412C5E9353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59B75-688C-714C-A731-B1FA0FCA3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76350"/>
            <a:ext cx="9144000" cy="685800"/>
          </a:xfrm>
        </p:spPr>
        <p:txBody>
          <a:bodyPr anchor="ctr">
            <a:noAutofit/>
          </a:bodyPr>
          <a:lstStyle>
            <a:lvl1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377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3" y="1428750"/>
            <a:ext cx="8678863" cy="288488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5750" y="800100"/>
            <a:ext cx="8677656" cy="51435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ACDC8-27DC-0145-A868-75822BC87982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6E01EECD-840D-AC48-AFCC-03304D006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87899" y="461820"/>
            <a:ext cx="8534400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9405" y="1200150"/>
            <a:ext cx="8534400" cy="1600200"/>
          </a:xfrm>
        </p:spPr>
        <p:txBody>
          <a:bodyPr numCol="2"/>
          <a:lstStyle/>
          <a:p>
            <a:pPr lvl="0"/>
            <a:r>
              <a:rPr lang="en-US" dirty="0"/>
              <a:t>Click to edit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75926-5564-7F41-982B-2CA540DB94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FDCB217E-A06D-974D-8E3A-ED42CE06B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B0402-D9EA-C84A-BBAD-7D05BA7469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7338" y="2876550"/>
            <a:ext cx="8535987" cy="1752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800605" y="1085850"/>
            <a:ext cx="4050507" cy="3657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89410" y="1085850"/>
            <a:ext cx="4358795" cy="3657600"/>
          </a:xfrm>
        </p:spPr>
        <p:txBody>
          <a:bodyPr numCol="1"/>
          <a:lstStyle/>
          <a:p>
            <a:pPr lvl="0"/>
            <a:r>
              <a:rPr lang="en-US" dirty="0"/>
              <a:t>Click to add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9335A-E71C-3044-BC65-4FC387DA27B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497F341F-F847-2445-8EF5-47EF63BEE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69785"/>
            <a:ext cx="7467600" cy="403957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838200" y="1123950"/>
            <a:ext cx="7467600" cy="34480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C3B8-C72A-234F-801D-62CC4EFC147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u white lrg.psd">
            <a:extLst>
              <a:ext uri="{FF2B5EF4-FFF2-40B4-BE49-F238E27FC236}">
                <a16:creationId xmlns:a16="http://schemas.microsoft.com/office/drawing/2014/main" id="{0424A742-A864-314F-80E6-E197D7DB7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noFill/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64510-7A77-DB43-9098-69BAB5172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27" y="590550"/>
            <a:ext cx="1019218" cy="10247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06357B-88AF-5E41-A0F9-506D230E0D01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5" r:id="rId5"/>
    <p:sldLayoutId id="2147483657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BFB7-2588-564B-9F0A-08495736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885950"/>
            <a:ext cx="7849128" cy="1362933"/>
          </a:xfrm>
        </p:spPr>
        <p:txBody>
          <a:bodyPr>
            <a:normAutofit/>
          </a:bodyPr>
          <a:lstStyle/>
          <a:p>
            <a:r>
              <a:rPr lang="en-US" dirty="0"/>
              <a:t>Joint Unsupervised and Supervised Training for Multilingual ASR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6773-2A8F-324D-A91E-7E4EE54A2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3562350"/>
            <a:ext cx="8077200" cy="1362932"/>
          </a:xfrm>
        </p:spPr>
        <p:txBody>
          <a:bodyPr/>
          <a:lstStyle/>
          <a:p>
            <a:r>
              <a:rPr lang="en-US" dirty="0" err="1"/>
              <a:t>Junwen</a:t>
            </a:r>
            <a:r>
              <a:rPr lang="en-US" dirty="0"/>
              <a:t> Bai, Cornell University</a:t>
            </a:r>
          </a:p>
          <a:p>
            <a:r>
              <a:rPr lang="en-US" dirty="0"/>
              <a:t>Joint work with: Bo Li, Yu Zhang, Ankur </a:t>
            </a:r>
            <a:r>
              <a:rPr lang="en-US" dirty="0" err="1"/>
              <a:t>Bapna</a:t>
            </a:r>
            <a:r>
              <a:rPr lang="en-US" dirty="0"/>
              <a:t>, Nikhil Siddhartha, </a:t>
            </a:r>
            <a:r>
              <a:rPr lang="en-US" dirty="0" err="1"/>
              <a:t>Khe</a:t>
            </a:r>
            <a:r>
              <a:rPr lang="en-US" dirty="0"/>
              <a:t> Chai Sim, Tara N. Sainath</a:t>
            </a:r>
            <a:endParaRPr lang="en-US" sz="1200" dirty="0"/>
          </a:p>
        </p:txBody>
      </p:sp>
      <p:pic>
        <p:nvPicPr>
          <p:cNvPr id="1026" name="Picture 2" descr="Google logo - Wikipedia">
            <a:extLst>
              <a:ext uri="{FF2B5EF4-FFF2-40B4-BE49-F238E27FC236}">
                <a16:creationId xmlns:a16="http://schemas.microsoft.com/office/drawing/2014/main" id="{7A417B2E-813A-6846-9957-83002016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50"/>
            <a:ext cx="1631226" cy="5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581150"/>
            <a:ext cx="3524247" cy="28194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Concerns for </a:t>
            </a:r>
            <a:r>
              <a:rPr lang="en-US" sz="1600" dirty="0" err="1">
                <a:solidFill>
                  <a:schemeClr val="tx1"/>
                </a:solidFill>
              </a:rPr>
              <a:t>pretrain+finetune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catastrophic forgetting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model might forget the previously learnt knowledge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pretrained checkpoint selection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downstream performance varies from one checkpoint to another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one pretrained longer is not necessarily the best one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Different languages are often heterogeneous and the corpus is often imbalanced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Joint Unsupervised and Supervised Training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A6C48A3-65A2-7047-B445-535F1E61F4A2}"/>
              </a:ext>
            </a:extLst>
          </p:cNvPr>
          <p:cNvSpPr txBox="1">
            <a:spLocks/>
          </p:cNvSpPr>
          <p:nvPr/>
        </p:nvSpPr>
        <p:spPr>
          <a:xfrm>
            <a:off x="4217984" y="1581150"/>
            <a:ext cx="4640263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We propose to train the model with both supervised and self-supervised losses jointly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Reconcile the gradients provided by both types of losses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Mutually regularize each other</a:t>
            </a:r>
          </a:p>
          <a:p>
            <a:r>
              <a:rPr lang="en-US" sz="1600" dirty="0">
                <a:solidFill>
                  <a:schemeClr val="tx1"/>
                </a:solidFill>
              </a:rPr>
              <a:t>Unsupervised losses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Contrastive loss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Masked language model (MLM) loss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Supervised loss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RNN-T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09600"/>
            <a:ext cx="8677656" cy="514350"/>
          </a:xfrm>
        </p:spPr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JUST</a:t>
            </a:r>
          </a:p>
        </p:txBody>
      </p:sp>
      <p:sp>
        <p:nvSpPr>
          <p:cNvPr id="56" name="Google Shape;521;p66">
            <a:extLst>
              <a:ext uri="{FF2B5EF4-FFF2-40B4-BE49-F238E27FC236}">
                <a16:creationId xmlns:a16="http://schemas.microsoft.com/office/drawing/2014/main" id="{F1935765-3040-7D4E-962F-EFC8F6330D27}"/>
              </a:ext>
            </a:extLst>
          </p:cNvPr>
          <p:cNvSpPr/>
          <p:nvPr/>
        </p:nvSpPr>
        <p:spPr>
          <a:xfrm>
            <a:off x="4450825" y="3830750"/>
            <a:ext cx="1160100" cy="50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23;p66">
            <a:extLst>
              <a:ext uri="{FF2B5EF4-FFF2-40B4-BE49-F238E27FC236}">
                <a16:creationId xmlns:a16="http://schemas.microsoft.com/office/drawing/2014/main" id="{1D55B17E-FE8D-3C49-BD28-949A19EA3905}"/>
              </a:ext>
            </a:extLst>
          </p:cNvPr>
          <p:cNvSpPr/>
          <p:nvPr/>
        </p:nvSpPr>
        <p:spPr>
          <a:xfrm>
            <a:off x="4523350" y="3876825"/>
            <a:ext cx="1036200" cy="410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Convolutional subsampling</a:t>
            </a:r>
            <a:endParaRPr sz="800"/>
          </a:p>
        </p:txBody>
      </p:sp>
      <p:sp>
        <p:nvSpPr>
          <p:cNvPr id="59" name="Google Shape;524;p66">
            <a:extLst>
              <a:ext uri="{FF2B5EF4-FFF2-40B4-BE49-F238E27FC236}">
                <a16:creationId xmlns:a16="http://schemas.microsoft.com/office/drawing/2014/main" id="{E2F81BB3-03DD-9F47-9D5E-27222F03CF4F}"/>
              </a:ext>
            </a:extLst>
          </p:cNvPr>
          <p:cNvSpPr/>
          <p:nvPr/>
        </p:nvSpPr>
        <p:spPr>
          <a:xfrm>
            <a:off x="6007890" y="3382150"/>
            <a:ext cx="720600" cy="25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Masking</a:t>
            </a:r>
            <a:endParaRPr sz="800"/>
          </a:p>
        </p:txBody>
      </p:sp>
      <p:sp>
        <p:nvSpPr>
          <p:cNvPr id="60" name="Google Shape;525;p66">
            <a:extLst>
              <a:ext uri="{FF2B5EF4-FFF2-40B4-BE49-F238E27FC236}">
                <a16:creationId xmlns:a16="http://schemas.microsoft.com/office/drawing/2014/main" id="{F727B524-A6F7-6F42-B777-A402680392A9}"/>
              </a:ext>
            </a:extLst>
          </p:cNvPr>
          <p:cNvSpPr/>
          <p:nvPr/>
        </p:nvSpPr>
        <p:spPr>
          <a:xfrm>
            <a:off x="4523360" y="3360250"/>
            <a:ext cx="1036200" cy="30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Linear</a:t>
            </a:r>
            <a:endParaRPr sz="800"/>
          </a:p>
        </p:txBody>
      </p:sp>
      <p:sp>
        <p:nvSpPr>
          <p:cNvPr id="63" name="Google Shape;528;p66">
            <a:extLst>
              <a:ext uri="{FF2B5EF4-FFF2-40B4-BE49-F238E27FC236}">
                <a16:creationId xmlns:a16="http://schemas.microsoft.com/office/drawing/2014/main" id="{A52062D2-4F9D-8543-A1EB-BA725C1CE6A4}"/>
              </a:ext>
            </a:extLst>
          </p:cNvPr>
          <p:cNvSpPr/>
          <p:nvPr/>
        </p:nvSpPr>
        <p:spPr>
          <a:xfrm>
            <a:off x="7090467" y="3382150"/>
            <a:ext cx="1036200" cy="256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Quantization</a:t>
            </a:r>
            <a:endParaRPr sz="800"/>
          </a:p>
        </p:txBody>
      </p:sp>
      <p:sp>
        <p:nvSpPr>
          <p:cNvPr id="64" name="Google Shape;529;p66">
            <a:extLst>
              <a:ext uri="{FF2B5EF4-FFF2-40B4-BE49-F238E27FC236}">
                <a16:creationId xmlns:a16="http://schemas.microsoft.com/office/drawing/2014/main" id="{C2E44F2E-66A6-C94D-9152-06985703FD56}"/>
              </a:ext>
            </a:extLst>
          </p:cNvPr>
          <p:cNvSpPr txBox="1"/>
          <p:nvPr/>
        </p:nvSpPr>
        <p:spPr>
          <a:xfrm>
            <a:off x="4574950" y="4503750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Input Features</a:t>
            </a:r>
            <a:endParaRPr sz="800"/>
          </a:p>
        </p:txBody>
      </p:sp>
      <p:sp>
        <p:nvSpPr>
          <p:cNvPr id="65" name="Google Shape;530;p66">
            <a:extLst>
              <a:ext uri="{FF2B5EF4-FFF2-40B4-BE49-F238E27FC236}">
                <a16:creationId xmlns:a16="http://schemas.microsoft.com/office/drawing/2014/main" id="{EE65A09F-552D-954F-AE3B-17E35B08EAB4}"/>
              </a:ext>
            </a:extLst>
          </p:cNvPr>
          <p:cNvSpPr txBox="1"/>
          <p:nvPr/>
        </p:nvSpPr>
        <p:spPr>
          <a:xfrm>
            <a:off x="5839450" y="3977925"/>
            <a:ext cx="1057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Encoded Features</a:t>
            </a:r>
            <a:endParaRPr sz="800"/>
          </a:p>
        </p:txBody>
      </p:sp>
      <p:sp>
        <p:nvSpPr>
          <p:cNvPr id="66" name="Google Shape;531;p66">
            <a:extLst>
              <a:ext uri="{FF2B5EF4-FFF2-40B4-BE49-F238E27FC236}">
                <a16:creationId xmlns:a16="http://schemas.microsoft.com/office/drawing/2014/main" id="{44004D4A-5821-8942-A779-DC860B810012}"/>
              </a:ext>
            </a:extLst>
          </p:cNvPr>
          <p:cNvSpPr txBox="1"/>
          <p:nvPr/>
        </p:nvSpPr>
        <p:spPr>
          <a:xfrm>
            <a:off x="6639300" y="2852338"/>
            <a:ext cx="933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Target</a:t>
            </a:r>
            <a:br>
              <a:rPr lang="en" sz="800"/>
            </a:br>
            <a:r>
              <a:rPr lang="en" sz="800"/>
              <a:t>Context Vectors</a:t>
            </a:r>
            <a:endParaRPr sz="800"/>
          </a:p>
        </p:txBody>
      </p:sp>
      <p:sp>
        <p:nvSpPr>
          <p:cNvPr id="67" name="Google Shape;532;p66">
            <a:extLst>
              <a:ext uri="{FF2B5EF4-FFF2-40B4-BE49-F238E27FC236}">
                <a16:creationId xmlns:a16="http://schemas.microsoft.com/office/drawing/2014/main" id="{4476FBAE-6A4C-5B4B-AEBC-083F58160E27}"/>
              </a:ext>
            </a:extLst>
          </p:cNvPr>
          <p:cNvSpPr txBox="1"/>
          <p:nvPr/>
        </p:nvSpPr>
        <p:spPr>
          <a:xfrm>
            <a:off x="7608550" y="2901550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Discretized IDs</a:t>
            </a:r>
            <a:endParaRPr sz="800"/>
          </a:p>
        </p:txBody>
      </p:sp>
      <p:cxnSp>
        <p:nvCxnSpPr>
          <p:cNvPr id="68" name="Google Shape;533;p66">
            <a:extLst>
              <a:ext uri="{FF2B5EF4-FFF2-40B4-BE49-F238E27FC236}">
                <a16:creationId xmlns:a16="http://schemas.microsoft.com/office/drawing/2014/main" id="{18A2C2B8-38C0-A74C-9A9F-5F772FECE86E}"/>
              </a:ext>
            </a:extLst>
          </p:cNvPr>
          <p:cNvCxnSpPr>
            <a:stCxn id="64" idx="0"/>
            <a:endCxn id="58" idx="2"/>
          </p:cNvCxnSpPr>
          <p:nvPr/>
        </p:nvCxnSpPr>
        <p:spPr>
          <a:xfrm rot="10800000">
            <a:off x="5041450" y="4286850"/>
            <a:ext cx="0" cy="2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534;p66">
            <a:extLst>
              <a:ext uri="{FF2B5EF4-FFF2-40B4-BE49-F238E27FC236}">
                <a16:creationId xmlns:a16="http://schemas.microsoft.com/office/drawing/2014/main" id="{8919C2D9-4FD2-9E4B-A985-A7FF838C8D3B}"/>
              </a:ext>
            </a:extLst>
          </p:cNvPr>
          <p:cNvCxnSpPr>
            <a:cxnSpLocks/>
            <a:stCxn id="60" idx="0"/>
          </p:cNvCxnSpPr>
          <p:nvPr/>
        </p:nvCxnSpPr>
        <p:spPr>
          <a:xfrm rot="10800000">
            <a:off x="5041460" y="3152350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535;p66">
            <a:extLst>
              <a:ext uri="{FF2B5EF4-FFF2-40B4-BE49-F238E27FC236}">
                <a16:creationId xmlns:a16="http://schemas.microsoft.com/office/drawing/2014/main" id="{BC66F837-C3E5-FB4A-93ED-2051BC3775AE}"/>
              </a:ext>
            </a:extLst>
          </p:cNvPr>
          <p:cNvCxnSpPr>
            <a:stCxn id="58" idx="3"/>
            <a:endCxn id="65" idx="1"/>
          </p:cNvCxnSpPr>
          <p:nvPr/>
        </p:nvCxnSpPr>
        <p:spPr>
          <a:xfrm>
            <a:off x="5559550" y="4081875"/>
            <a:ext cx="27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Google Shape;536;p66">
            <a:extLst>
              <a:ext uri="{FF2B5EF4-FFF2-40B4-BE49-F238E27FC236}">
                <a16:creationId xmlns:a16="http://schemas.microsoft.com/office/drawing/2014/main" id="{6CB4EEEC-E042-4F44-9B7D-1B8B23DFB6CE}"/>
              </a:ext>
            </a:extLst>
          </p:cNvPr>
          <p:cNvCxnSpPr>
            <a:stCxn id="65" idx="0"/>
            <a:endCxn id="59" idx="2"/>
          </p:cNvCxnSpPr>
          <p:nvPr/>
        </p:nvCxnSpPr>
        <p:spPr>
          <a:xfrm rot="10800000">
            <a:off x="6368200" y="363832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" name="Google Shape;537;p66">
            <a:extLst>
              <a:ext uri="{FF2B5EF4-FFF2-40B4-BE49-F238E27FC236}">
                <a16:creationId xmlns:a16="http://schemas.microsoft.com/office/drawing/2014/main" id="{8FEF3798-695E-F54F-A564-468CE9B3DA45}"/>
              </a:ext>
            </a:extLst>
          </p:cNvPr>
          <p:cNvCxnSpPr>
            <a:stCxn id="59" idx="1"/>
            <a:endCxn id="60" idx="3"/>
          </p:cNvCxnSpPr>
          <p:nvPr/>
        </p:nvCxnSpPr>
        <p:spPr>
          <a:xfrm rot="10800000">
            <a:off x="5559690" y="3510250"/>
            <a:ext cx="44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538;p66">
            <a:extLst>
              <a:ext uri="{FF2B5EF4-FFF2-40B4-BE49-F238E27FC236}">
                <a16:creationId xmlns:a16="http://schemas.microsoft.com/office/drawing/2014/main" id="{E5B9223C-70DD-EC4C-9EC5-7D15EE5CA01A}"/>
              </a:ext>
            </a:extLst>
          </p:cNvPr>
          <p:cNvCxnSpPr>
            <a:stCxn id="65" idx="3"/>
            <a:endCxn id="63" idx="2"/>
          </p:cNvCxnSpPr>
          <p:nvPr/>
        </p:nvCxnSpPr>
        <p:spPr>
          <a:xfrm rot="10800000" flipH="1">
            <a:off x="6896950" y="3638475"/>
            <a:ext cx="711600" cy="443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539;p66">
            <a:extLst>
              <a:ext uri="{FF2B5EF4-FFF2-40B4-BE49-F238E27FC236}">
                <a16:creationId xmlns:a16="http://schemas.microsoft.com/office/drawing/2014/main" id="{7D5162E8-ED12-9B45-8741-8711B8EFD4EB}"/>
              </a:ext>
            </a:extLst>
          </p:cNvPr>
          <p:cNvCxnSpPr>
            <a:stCxn id="63" idx="0"/>
            <a:endCxn id="66" idx="2"/>
          </p:cNvCxnSpPr>
          <p:nvPr/>
        </p:nvCxnSpPr>
        <p:spPr>
          <a:xfrm rot="10800000">
            <a:off x="7105767" y="3152350"/>
            <a:ext cx="502800" cy="2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540;p66">
            <a:extLst>
              <a:ext uri="{FF2B5EF4-FFF2-40B4-BE49-F238E27FC236}">
                <a16:creationId xmlns:a16="http://schemas.microsoft.com/office/drawing/2014/main" id="{96E915DC-DE21-3F41-96A1-3C0B7E9F5C61}"/>
              </a:ext>
            </a:extLst>
          </p:cNvPr>
          <p:cNvCxnSpPr>
            <a:stCxn id="63" idx="0"/>
            <a:endCxn id="67" idx="2"/>
          </p:cNvCxnSpPr>
          <p:nvPr/>
        </p:nvCxnSpPr>
        <p:spPr>
          <a:xfrm rot="10800000" flipH="1">
            <a:off x="7608567" y="3103150"/>
            <a:ext cx="4665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" name="Google Shape;545;p66">
            <a:extLst>
              <a:ext uri="{FF2B5EF4-FFF2-40B4-BE49-F238E27FC236}">
                <a16:creationId xmlns:a16="http://schemas.microsoft.com/office/drawing/2014/main" id="{8286A21A-C966-6C4C-A1C3-7BAF3E3AA386}"/>
              </a:ext>
            </a:extLst>
          </p:cNvPr>
          <p:cNvSpPr txBox="1"/>
          <p:nvPr/>
        </p:nvSpPr>
        <p:spPr>
          <a:xfrm>
            <a:off x="536070" y="1131908"/>
            <a:ext cx="3176100" cy="125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1" lvl="0" indent="-342891" defTabSz="91437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Feature encoder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Conv </a:t>
            </a:r>
            <a:r>
              <a:rPr lang="en-US" sz="1100" dirty="0" err="1">
                <a:solidFill>
                  <a:prstClr val="black"/>
                </a:solidFill>
              </a:rPr>
              <a:t>downsample</a:t>
            </a:r>
            <a:endParaRPr lang="en-US" sz="1100" dirty="0">
              <a:solidFill>
                <a:prstClr val="black"/>
              </a:solidFill>
            </a:endParaRP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2 Convolutional layers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Extract latent representations from the surface features (log-</a:t>
            </a:r>
            <a:r>
              <a:rPr lang="en-US" sz="1100" dirty="0" err="1">
                <a:solidFill>
                  <a:prstClr val="black"/>
                </a:solidFill>
              </a:rPr>
              <a:t>mel</a:t>
            </a:r>
            <a:r>
              <a:rPr lang="en-US" sz="1100" dirty="0">
                <a:solidFill>
                  <a:prstClr val="black"/>
                </a:solidFill>
              </a:rPr>
              <a:t> filter bank)</a:t>
            </a:r>
          </a:p>
        </p:txBody>
      </p:sp>
      <p:sp>
        <p:nvSpPr>
          <p:cNvPr id="81" name="Google Shape;546;p66">
            <a:extLst>
              <a:ext uri="{FF2B5EF4-FFF2-40B4-BE49-F238E27FC236}">
                <a16:creationId xmlns:a16="http://schemas.microsoft.com/office/drawing/2014/main" id="{91B76D73-4A69-E849-8CE6-9F01F8C76C58}"/>
              </a:ext>
            </a:extLst>
          </p:cNvPr>
          <p:cNvSpPr txBox="1"/>
          <p:nvPr/>
        </p:nvSpPr>
        <p:spPr>
          <a:xfrm>
            <a:off x="526552" y="2711346"/>
            <a:ext cx="3176100" cy="210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1" lvl="0" indent="-342891" defTabSz="91437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Quantization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Encoded features are passed to a quantizer without masking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Quantizer “summarizes" all the latent speech representations to a finite set (codebook) of representative discriminative speech tokens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Output both the quantized token + token ID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2" name="Google Shape;547;p66">
            <a:extLst>
              <a:ext uri="{FF2B5EF4-FFF2-40B4-BE49-F238E27FC236}">
                <a16:creationId xmlns:a16="http://schemas.microsoft.com/office/drawing/2014/main" id="{2AA90A58-7222-F04F-979A-6A2447575379}"/>
              </a:ext>
            </a:extLst>
          </p:cNvPr>
          <p:cNvSpPr txBox="1"/>
          <p:nvPr/>
        </p:nvSpPr>
        <p:spPr>
          <a:xfrm>
            <a:off x="3754588" y="3876825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Feature Encoder</a:t>
            </a:r>
            <a:endParaRPr sz="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1950"/>
            <a:ext cx="8677656" cy="514350"/>
          </a:xfrm>
        </p:spPr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JUST</a:t>
            </a:r>
          </a:p>
        </p:txBody>
      </p:sp>
      <p:sp>
        <p:nvSpPr>
          <p:cNvPr id="7" name="Google Shape;554;p67">
            <a:extLst>
              <a:ext uri="{FF2B5EF4-FFF2-40B4-BE49-F238E27FC236}">
                <a16:creationId xmlns:a16="http://schemas.microsoft.com/office/drawing/2014/main" id="{C7CFAFAB-327C-384D-8690-D201380225AD}"/>
              </a:ext>
            </a:extLst>
          </p:cNvPr>
          <p:cNvSpPr/>
          <p:nvPr/>
        </p:nvSpPr>
        <p:spPr>
          <a:xfrm>
            <a:off x="6315400" y="1364409"/>
            <a:ext cx="1575000" cy="174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555;p67">
            <a:extLst>
              <a:ext uri="{FF2B5EF4-FFF2-40B4-BE49-F238E27FC236}">
                <a16:creationId xmlns:a16="http://schemas.microsoft.com/office/drawing/2014/main" id="{35717235-4906-3643-A58C-DA1FD2DC1496}"/>
              </a:ext>
            </a:extLst>
          </p:cNvPr>
          <p:cNvSpPr/>
          <p:nvPr/>
        </p:nvSpPr>
        <p:spPr>
          <a:xfrm>
            <a:off x="4450825" y="1860065"/>
            <a:ext cx="1160100" cy="75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56;p67">
            <a:extLst>
              <a:ext uri="{FF2B5EF4-FFF2-40B4-BE49-F238E27FC236}">
                <a16:creationId xmlns:a16="http://schemas.microsoft.com/office/drawing/2014/main" id="{244377C9-D9BF-E94F-8603-D66DFA5C9AB1}"/>
              </a:ext>
            </a:extLst>
          </p:cNvPr>
          <p:cNvSpPr/>
          <p:nvPr/>
        </p:nvSpPr>
        <p:spPr>
          <a:xfrm>
            <a:off x="4461400" y="2920509"/>
            <a:ext cx="1160100" cy="70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57;p67">
            <a:extLst>
              <a:ext uri="{FF2B5EF4-FFF2-40B4-BE49-F238E27FC236}">
                <a16:creationId xmlns:a16="http://schemas.microsoft.com/office/drawing/2014/main" id="{D9C44AD7-B4AB-E144-8B8F-87F45E9F74B0}"/>
              </a:ext>
            </a:extLst>
          </p:cNvPr>
          <p:cNvSpPr/>
          <p:nvPr/>
        </p:nvSpPr>
        <p:spPr>
          <a:xfrm>
            <a:off x="4450825" y="4255034"/>
            <a:ext cx="1160100" cy="50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58;p67">
            <a:extLst>
              <a:ext uri="{FF2B5EF4-FFF2-40B4-BE49-F238E27FC236}">
                <a16:creationId xmlns:a16="http://schemas.microsoft.com/office/drawing/2014/main" id="{503A18E5-1D1C-C34D-B309-AC02AC83E807}"/>
              </a:ext>
            </a:extLst>
          </p:cNvPr>
          <p:cNvSpPr/>
          <p:nvPr/>
        </p:nvSpPr>
        <p:spPr>
          <a:xfrm>
            <a:off x="4523360" y="3339809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Block</a:t>
            </a:r>
            <a:endParaRPr sz="800"/>
          </a:p>
        </p:txBody>
      </p:sp>
      <p:sp>
        <p:nvSpPr>
          <p:cNvPr id="12" name="Google Shape;559;p67">
            <a:extLst>
              <a:ext uri="{FF2B5EF4-FFF2-40B4-BE49-F238E27FC236}">
                <a16:creationId xmlns:a16="http://schemas.microsoft.com/office/drawing/2014/main" id="{BFB3B321-72BF-4B43-938C-ADE685E38BD7}"/>
              </a:ext>
            </a:extLst>
          </p:cNvPr>
          <p:cNvSpPr/>
          <p:nvPr/>
        </p:nvSpPr>
        <p:spPr>
          <a:xfrm>
            <a:off x="4523350" y="4301109"/>
            <a:ext cx="1036200" cy="410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Convolutional subsampling</a:t>
            </a:r>
            <a:endParaRPr sz="800"/>
          </a:p>
        </p:txBody>
      </p:sp>
      <p:sp>
        <p:nvSpPr>
          <p:cNvPr id="13" name="Google Shape;560;p67">
            <a:extLst>
              <a:ext uri="{FF2B5EF4-FFF2-40B4-BE49-F238E27FC236}">
                <a16:creationId xmlns:a16="http://schemas.microsoft.com/office/drawing/2014/main" id="{F137E1C3-6D31-CC41-B0B0-C75707DB68EC}"/>
              </a:ext>
            </a:extLst>
          </p:cNvPr>
          <p:cNvSpPr/>
          <p:nvPr/>
        </p:nvSpPr>
        <p:spPr>
          <a:xfrm>
            <a:off x="6007890" y="3806434"/>
            <a:ext cx="720600" cy="25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Masking</a:t>
            </a:r>
            <a:endParaRPr sz="800"/>
          </a:p>
        </p:txBody>
      </p:sp>
      <p:sp>
        <p:nvSpPr>
          <p:cNvPr id="14" name="Google Shape;561;p67">
            <a:extLst>
              <a:ext uri="{FF2B5EF4-FFF2-40B4-BE49-F238E27FC236}">
                <a16:creationId xmlns:a16="http://schemas.microsoft.com/office/drawing/2014/main" id="{C871D923-1F45-1D47-BC59-1D908284F5C6}"/>
              </a:ext>
            </a:extLst>
          </p:cNvPr>
          <p:cNvSpPr/>
          <p:nvPr/>
        </p:nvSpPr>
        <p:spPr>
          <a:xfrm>
            <a:off x="4523360" y="3784534"/>
            <a:ext cx="1036200" cy="30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Linear</a:t>
            </a:r>
            <a:endParaRPr sz="800"/>
          </a:p>
        </p:txBody>
      </p:sp>
      <p:sp>
        <p:nvSpPr>
          <p:cNvPr id="15" name="Google Shape;562;p67">
            <a:extLst>
              <a:ext uri="{FF2B5EF4-FFF2-40B4-BE49-F238E27FC236}">
                <a16:creationId xmlns:a16="http://schemas.microsoft.com/office/drawing/2014/main" id="{A8583838-19E5-174E-BBF3-904E9A0C7058}"/>
              </a:ext>
            </a:extLst>
          </p:cNvPr>
          <p:cNvSpPr/>
          <p:nvPr/>
        </p:nvSpPr>
        <p:spPr>
          <a:xfrm>
            <a:off x="6443875" y="2199634"/>
            <a:ext cx="1319700" cy="341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MLM Loss</a:t>
            </a:r>
            <a:endParaRPr sz="800"/>
          </a:p>
        </p:txBody>
      </p:sp>
      <p:sp>
        <p:nvSpPr>
          <p:cNvPr id="16" name="Google Shape;563;p67">
            <a:extLst>
              <a:ext uri="{FF2B5EF4-FFF2-40B4-BE49-F238E27FC236}">
                <a16:creationId xmlns:a16="http://schemas.microsoft.com/office/drawing/2014/main" id="{F56DCC8F-6873-E545-8D8C-17D554E01000}"/>
              </a:ext>
            </a:extLst>
          </p:cNvPr>
          <p:cNvSpPr/>
          <p:nvPr/>
        </p:nvSpPr>
        <p:spPr>
          <a:xfrm>
            <a:off x="6443875" y="2639059"/>
            <a:ext cx="1319700" cy="341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Contrastive Loss</a:t>
            </a:r>
            <a:endParaRPr sz="800"/>
          </a:p>
        </p:txBody>
      </p:sp>
      <p:sp>
        <p:nvSpPr>
          <p:cNvPr id="17" name="Google Shape;564;p67">
            <a:extLst>
              <a:ext uri="{FF2B5EF4-FFF2-40B4-BE49-F238E27FC236}">
                <a16:creationId xmlns:a16="http://schemas.microsoft.com/office/drawing/2014/main" id="{EF34743F-D2F0-674C-8A9D-02E85026625B}"/>
              </a:ext>
            </a:extLst>
          </p:cNvPr>
          <p:cNvSpPr/>
          <p:nvPr/>
        </p:nvSpPr>
        <p:spPr>
          <a:xfrm>
            <a:off x="4523350" y="2974909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Block</a:t>
            </a:r>
            <a:endParaRPr sz="800"/>
          </a:p>
        </p:txBody>
      </p:sp>
      <p:sp>
        <p:nvSpPr>
          <p:cNvPr id="18" name="Google Shape;565;p67">
            <a:extLst>
              <a:ext uri="{FF2B5EF4-FFF2-40B4-BE49-F238E27FC236}">
                <a16:creationId xmlns:a16="http://schemas.microsoft.com/office/drawing/2014/main" id="{83902A1C-77BB-1047-94D7-B970423198D2}"/>
              </a:ext>
            </a:extLst>
          </p:cNvPr>
          <p:cNvSpPr/>
          <p:nvPr/>
        </p:nvSpPr>
        <p:spPr>
          <a:xfrm>
            <a:off x="4523350" y="2322284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Block</a:t>
            </a:r>
            <a:endParaRPr sz="800"/>
          </a:p>
        </p:txBody>
      </p:sp>
      <p:sp>
        <p:nvSpPr>
          <p:cNvPr id="19" name="Google Shape;566;p67">
            <a:extLst>
              <a:ext uri="{FF2B5EF4-FFF2-40B4-BE49-F238E27FC236}">
                <a16:creationId xmlns:a16="http://schemas.microsoft.com/office/drawing/2014/main" id="{B258F8D5-7333-0243-981E-76D50D6129B7}"/>
              </a:ext>
            </a:extLst>
          </p:cNvPr>
          <p:cNvSpPr/>
          <p:nvPr/>
        </p:nvSpPr>
        <p:spPr>
          <a:xfrm>
            <a:off x="4523350" y="1933684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Block</a:t>
            </a:r>
            <a:endParaRPr sz="800"/>
          </a:p>
        </p:txBody>
      </p:sp>
      <p:sp>
        <p:nvSpPr>
          <p:cNvPr id="20" name="Google Shape;567;p67">
            <a:extLst>
              <a:ext uri="{FF2B5EF4-FFF2-40B4-BE49-F238E27FC236}">
                <a16:creationId xmlns:a16="http://schemas.microsoft.com/office/drawing/2014/main" id="{2B851907-0DE1-3F43-8131-6453EC6FF4E9}"/>
              </a:ext>
            </a:extLst>
          </p:cNvPr>
          <p:cNvSpPr/>
          <p:nvPr/>
        </p:nvSpPr>
        <p:spPr>
          <a:xfrm>
            <a:off x="7090467" y="3806434"/>
            <a:ext cx="1036200" cy="256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Quantization</a:t>
            </a:r>
            <a:endParaRPr sz="800" dirty="0"/>
          </a:p>
        </p:txBody>
      </p:sp>
      <p:sp>
        <p:nvSpPr>
          <p:cNvPr id="21" name="Google Shape;568;p67">
            <a:extLst>
              <a:ext uri="{FF2B5EF4-FFF2-40B4-BE49-F238E27FC236}">
                <a16:creationId xmlns:a16="http://schemas.microsoft.com/office/drawing/2014/main" id="{DA7F14D7-4807-1F41-91B1-3E19F1293599}"/>
              </a:ext>
            </a:extLst>
          </p:cNvPr>
          <p:cNvSpPr txBox="1"/>
          <p:nvPr/>
        </p:nvSpPr>
        <p:spPr>
          <a:xfrm>
            <a:off x="4574950" y="4928034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Input Features</a:t>
            </a:r>
            <a:endParaRPr sz="800"/>
          </a:p>
        </p:txBody>
      </p:sp>
      <p:sp>
        <p:nvSpPr>
          <p:cNvPr id="22" name="Google Shape;569;p67">
            <a:extLst>
              <a:ext uri="{FF2B5EF4-FFF2-40B4-BE49-F238E27FC236}">
                <a16:creationId xmlns:a16="http://schemas.microsoft.com/office/drawing/2014/main" id="{F06E89EE-6D98-3946-A739-BADC91B03637}"/>
              </a:ext>
            </a:extLst>
          </p:cNvPr>
          <p:cNvSpPr txBox="1"/>
          <p:nvPr/>
        </p:nvSpPr>
        <p:spPr>
          <a:xfrm>
            <a:off x="5839450" y="4402209"/>
            <a:ext cx="1057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Encoded Features</a:t>
            </a:r>
            <a:endParaRPr sz="800"/>
          </a:p>
        </p:txBody>
      </p:sp>
      <p:sp>
        <p:nvSpPr>
          <p:cNvPr id="23" name="Google Shape;570;p67">
            <a:extLst>
              <a:ext uri="{FF2B5EF4-FFF2-40B4-BE49-F238E27FC236}">
                <a16:creationId xmlns:a16="http://schemas.microsoft.com/office/drawing/2014/main" id="{7941AC1F-9E7E-0B47-95C2-05F72A133E0A}"/>
              </a:ext>
            </a:extLst>
          </p:cNvPr>
          <p:cNvSpPr txBox="1"/>
          <p:nvPr/>
        </p:nvSpPr>
        <p:spPr>
          <a:xfrm>
            <a:off x="6639300" y="3276622"/>
            <a:ext cx="933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Target</a:t>
            </a:r>
            <a:br>
              <a:rPr lang="en" sz="800"/>
            </a:br>
            <a:r>
              <a:rPr lang="en" sz="800"/>
              <a:t>Context Vectors</a:t>
            </a:r>
            <a:endParaRPr sz="800"/>
          </a:p>
        </p:txBody>
      </p:sp>
      <p:sp>
        <p:nvSpPr>
          <p:cNvPr id="24" name="Google Shape;571;p67">
            <a:extLst>
              <a:ext uri="{FF2B5EF4-FFF2-40B4-BE49-F238E27FC236}">
                <a16:creationId xmlns:a16="http://schemas.microsoft.com/office/drawing/2014/main" id="{9AFA342C-A68E-9A42-8EC8-78A6DEFDE787}"/>
              </a:ext>
            </a:extLst>
          </p:cNvPr>
          <p:cNvSpPr txBox="1"/>
          <p:nvPr/>
        </p:nvSpPr>
        <p:spPr>
          <a:xfrm>
            <a:off x="7608550" y="3325834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Discretized IDs</a:t>
            </a:r>
            <a:endParaRPr sz="800" dirty="0"/>
          </a:p>
        </p:txBody>
      </p:sp>
      <p:cxnSp>
        <p:nvCxnSpPr>
          <p:cNvPr id="25" name="Google Shape;572;p67">
            <a:extLst>
              <a:ext uri="{FF2B5EF4-FFF2-40B4-BE49-F238E27FC236}">
                <a16:creationId xmlns:a16="http://schemas.microsoft.com/office/drawing/2014/main" id="{C36F62CD-68C7-7340-9F1E-BDE494C4571C}"/>
              </a:ext>
            </a:extLst>
          </p:cNvPr>
          <p:cNvCxnSpPr>
            <a:stCxn id="21" idx="0"/>
            <a:endCxn id="12" idx="2"/>
          </p:cNvCxnSpPr>
          <p:nvPr/>
        </p:nvCxnSpPr>
        <p:spPr>
          <a:xfrm rot="10800000">
            <a:off x="5041450" y="4711134"/>
            <a:ext cx="0" cy="2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573;p67">
            <a:extLst>
              <a:ext uri="{FF2B5EF4-FFF2-40B4-BE49-F238E27FC236}">
                <a16:creationId xmlns:a16="http://schemas.microsoft.com/office/drawing/2014/main" id="{BA3EFCD5-B606-2949-8121-D36D8DA0B7C0}"/>
              </a:ext>
            </a:extLst>
          </p:cNvPr>
          <p:cNvCxnSpPr>
            <a:stCxn id="14" idx="0"/>
            <a:endCxn id="11" idx="2"/>
          </p:cNvCxnSpPr>
          <p:nvPr/>
        </p:nvCxnSpPr>
        <p:spPr>
          <a:xfrm rot="10800000">
            <a:off x="5041460" y="3576634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574;p67">
            <a:extLst>
              <a:ext uri="{FF2B5EF4-FFF2-40B4-BE49-F238E27FC236}">
                <a16:creationId xmlns:a16="http://schemas.microsoft.com/office/drawing/2014/main" id="{639D3F83-13A5-DF4F-9089-E4FEB37376F4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rot="10800000">
            <a:off x="5041450" y="2559109"/>
            <a:ext cx="0" cy="41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575;p67">
            <a:extLst>
              <a:ext uri="{FF2B5EF4-FFF2-40B4-BE49-F238E27FC236}">
                <a16:creationId xmlns:a16="http://schemas.microsoft.com/office/drawing/2014/main" id="{B79F7E7E-8AC9-C544-BF4C-32841564C53C}"/>
              </a:ext>
            </a:extLst>
          </p:cNvPr>
          <p:cNvCxnSpPr>
            <a:stCxn id="12" idx="3"/>
            <a:endCxn id="22" idx="1"/>
          </p:cNvCxnSpPr>
          <p:nvPr/>
        </p:nvCxnSpPr>
        <p:spPr>
          <a:xfrm>
            <a:off x="5559550" y="4506159"/>
            <a:ext cx="27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576;p67">
            <a:extLst>
              <a:ext uri="{FF2B5EF4-FFF2-40B4-BE49-F238E27FC236}">
                <a16:creationId xmlns:a16="http://schemas.microsoft.com/office/drawing/2014/main" id="{9086BA3A-1F61-FD44-AAE5-B05F632AD513}"/>
              </a:ext>
            </a:extLst>
          </p:cNvPr>
          <p:cNvCxnSpPr>
            <a:stCxn id="22" idx="0"/>
            <a:endCxn id="13" idx="2"/>
          </p:cNvCxnSpPr>
          <p:nvPr/>
        </p:nvCxnSpPr>
        <p:spPr>
          <a:xfrm rot="10800000">
            <a:off x="6368200" y="4062609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577;p67">
            <a:extLst>
              <a:ext uri="{FF2B5EF4-FFF2-40B4-BE49-F238E27FC236}">
                <a16:creationId xmlns:a16="http://schemas.microsoft.com/office/drawing/2014/main" id="{9D2AE81F-4C43-7D49-A72E-DFFFD91B6930}"/>
              </a:ext>
            </a:extLst>
          </p:cNvPr>
          <p:cNvCxnSpPr>
            <a:stCxn id="13" idx="1"/>
            <a:endCxn id="14" idx="3"/>
          </p:cNvCxnSpPr>
          <p:nvPr/>
        </p:nvCxnSpPr>
        <p:spPr>
          <a:xfrm rot="10800000">
            <a:off x="5559690" y="3934534"/>
            <a:ext cx="44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578;p67">
            <a:extLst>
              <a:ext uri="{FF2B5EF4-FFF2-40B4-BE49-F238E27FC236}">
                <a16:creationId xmlns:a16="http://schemas.microsoft.com/office/drawing/2014/main" id="{64F2755E-BDFD-224B-BC3D-43192E7AA4E0}"/>
              </a:ext>
            </a:extLst>
          </p:cNvPr>
          <p:cNvCxnSpPr>
            <a:stCxn id="22" idx="3"/>
            <a:endCxn id="20" idx="2"/>
          </p:cNvCxnSpPr>
          <p:nvPr/>
        </p:nvCxnSpPr>
        <p:spPr>
          <a:xfrm rot="10800000" flipH="1">
            <a:off x="6896950" y="4062759"/>
            <a:ext cx="711600" cy="443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579;p67">
            <a:extLst>
              <a:ext uri="{FF2B5EF4-FFF2-40B4-BE49-F238E27FC236}">
                <a16:creationId xmlns:a16="http://schemas.microsoft.com/office/drawing/2014/main" id="{FDA03D1A-8EBF-EE4E-B42D-56C04769ED14}"/>
              </a:ext>
            </a:extLst>
          </p:cNvPr>
          <p:cNvCxnSpPr>
            <a:stCxn id="20" idx="0"/>
            <a:endCxn id="23" idx="2"/>
          </p:cNvCxnSpPr>
          <p:nvPr/>
        </p:nvCxnSpPr>
        <p:spPr>
          <a:xfrm rot="10800000">
            <a:off x="7105767" y="3576634"/>
            <a:ext cx="502800" cy="2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580;p67">
            <a:extLst>
              <a:ext uri="{FF2B5EF4-FFF2-40B4-BE49-F238E27FC236}">
                <a16:creationId xmlns:a16="http://schemas.microsoft.com/office/drawing/2014/main" id="{85F8EC9E-CA51-C44A-A134-B56E2D0738A6}"/>
              </a:ext>
            </a:extLst>
          </p:cNvPr>
          <p:cNvCxnSpPr>
            <a:stCxn id="20" idx="0"/>
            <a:endCxn id="24" idx="2"/>
          </p:cNvCxnSpPr>
          <p:nvPr/>
        </p:nvCxnSpPr>
        <p:spPr>
          <a:xfrm rot="10800000" flipH="1">
            <a:off x="7608567" y="3527434"/>
            <a:ext cx="466500" cy="27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581;p67">
            <a:extLst>
              <a:ext uri="{FF2B5EF4-FFF2-40B4-BE49-F238E27FC236}">
                <a16:creationId xmlns:a16="http://schemas.microsoft.com/office/drawing/2014/main" id="{E11A7C6B-A169-3B47-8866-7A659825A99B}"/>
              </a:ext>
            </a:extLst>
          </p:cNvPr>
          <p:cNvCxnSpPr>
            <a:stCxn id="23" idx="0"/>
            <a:endCxn id="16" idx="2"/>
          </p:cNvCxnSpPr>
          <p:nvPr/>
        </p:nvCxnSpPr>
        <p:spPr>
          <a:xfrm rot="10800000">
            <a:off x="7103700" y="2980222"/>
            <a:ext cx="2100" cy="29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582;p67">
            <a:extLst>
              <a:ext uri="{FF2B5EF4-FFF2-40B4-BE49-F238E27FC236}">
                <a16:creationId xmlns:a16="http://schemas.microsoft.com/office/drawing/2014/main" id="{C1EBC806-2200-A441-8798-862052D68333}"/>
              </a:ext>
            </a:extLst>
          </p:cNvPr>
          <p:cNvCxnSpPr>
            <a:stCxn id="24" idx="0"/>
            <a:endCxn id="15" idx="3"/>
          </p:cNvCxnSpPr>
          <p:nvPr/>
        </p:nvCxnSpPr>
        <p:spPr>
          <a:xfrm rot="5400000" flipH="1">
            <a:off x="7441600" y="2692384"/>
            <a:ext cx="955500" cy="311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583;p67">
            <a:extLst>
              <a:ext uri="{FF2B5EF4-FFF2-40B4-BE49-F238E27FC236}">
                <a16:creationId xmlns:a16="http://schemas.microsoft.com/office/drawing/2014/main" id="{B85A1F7F-2C43-764B-9408-F87A7F2992C9}"/>
              </a:ext>
            </a:extLst>
          </p:cNvPr>
          <p:cNvCxnSpPr>
            <a:stCxn id="19" idx="0"/>
            <a:endCxn id="15" idx="1"/>
          </p:cNvCxnSpPr>
          <p:nvPr/>
        </p:nvCxnSpPr>
        <p:spPr>
          <a:xfrm rot="-5400000" flipH="1">
            <a:off x="5524450" y="1450684"/>
            <a:ext cx="436500" cy="1402500"/>
          </a:xfrm>
          <a:prstGeom prst="bentConnector4">
            <a:avLst>
              <a:gd name="adj1" fmla="val -54553"/>
              <a:gd name="adj2" fmla="val 6846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584;p67">
            <a:extLst>
              <a:ext uri="{FF2B5EF4-FFF2-40B4-BE49-F238E27FC236}">
                <a16:creationId xmlns:a16="http://schemas.microsoft.com/office/drawing/2014/main" id="{166A06D4-187D-D647-9C44-72E9DEF36CB1}"/>
              </a:ext>
            </a:extLst>
          </p:cNvPr>
          <p:cNvCxnSpPr>
            <a:stCxn id="17" idx="0"/>
            <a:endCxn id="16" idx="1"/>
          </p:cNvCxnSpPr>
          <p:nvPr/>
        </p:nvCxnSpPr>
        <p:spPr>
          <a:xfrm rot="-5400000">
            <a:off x="5660050" y="2191009"/>
            <a:ext cx="165300" cy="1402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585;p67">
            <a:extLst>
              <a:ext uri="{FF2B5EF4-FFF2-40B4-BE49-F238E27FC236}">
                <a16:creationId xmlns:a16="http://schemas.microsoft.com/office/drawing/2014/main" id="{9F5624A2-7292-E343-8903-65F9440602EB}"/>
              </a:ext>
            </a:extLst>
          </p:cNvPr>
          <p:cNvSpPr txBox="1"/>
          <p:nvPr/>
        </p:nvSpPr>
        <p:spPr>
          <a:xfrm rot="5400000">
            <a:off x="4860480" y="2146110"/>
            <a:ext cx="447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...</a:t>
            </a:r>
            <a:endParaRPr sz="800"/>
          </a:p>
        </p:txBody>
      </p:sp>
      <p:sp>
        <p:nvSpPr>
          <p:cNvPr id="39" name="Google Shape;586;p67">
            <a:extLst>
              <a:ext uri="{FF2B5EF4-FFF2-40B4-BE49-F238E27FC236}">
                <a16:creationId xmlns:a16="http://schemas.microsoft.com/office/drawing/2014/main" id="{51D6241A-ABD4-6D4F-A724-D11F04CB8CAB}"/>
              </a:ext>
            </a:extLst>
          </p:cNvPr>
          <p:cNvSpPr txBox="1"/>
          <p:nvPr/>
        </p:nvSpPr>
        <p:spPr>
          <a:xfrm rot="5400000">
            <a:off x="4858875" y="3174959"/>
            <a:ext cx="447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...</a:t>
            </a:r>
            <a:endParaRPr sz="800"/>
          </a:p>
        </p:txBody>
      </p:sp>
      <p:sp>
        <p:nvSpPr>
          <p:cNvPr id="40" name="Google Shape;587;p67">
            <a:extLst>
              <a:ext uri="{FF2B5EF4-FFF2-40B4-BE49-F238E27FC236}">
                <a16:creationId xmlns:a16="http://schemas.microsoft.com/office/drawing/2014/main" id="{4DA8030F-A870-2140-B882-C582852CC077}"/>
              </a:ext>
            </a:extLst>
          </p:cNvPr>
          <p:cNvSpPr txBox="1"/>
          <p:nvPr/>
        </p:nvSpPr>
        <p:spPr>
          <a:xfrm>
            <a:off x="5104400" y="1493384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Context Vectors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41" name="Google Shape;588;p67">
            <a:extLst>
              <a:ext uri="{FF2B5EF4-FFF2-40B4-BE49-F238E27FC236}">
                <a16:creationId xmlns:a16="http://schemas.microsoft.com/office/drawing/2014/main" id="{411D552D-29CC-404F-AB51-85557CBEC817}"/>
              </a:ext>
            </a:extLst>
          </p:cNvPr>
          <p:cNvSpPr txBox="1"/>
          <p:nvPr/>
        </p:nvSpPr>
        <p:spPr>
          <a:xfrm>
            <a:off x="5160150" y="2638947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Context Vectors</a:t>
            </a:r>
            <a:endParaRPr sz="800" dirty="0"/>
          </a:p>
        </p:txBody>
      </p:sp>
      <p:sp>
        <p:nvSpPr>
          <p:cNvPr id="42" name="Google Shape;589;p67">
            <a:extLst>
              <a:ext uri="{FF2B5EF4-FFF2-40B4-BE49-F238E27FC236}">
                <a16:creationId xmlns:a16="http://schemas.microsoft.com/office/drawing/2014/main" id="{909509E7-ED24-C04F-8823-8CE549A3375F}"/>
              </a:ext>
            </a:extLst>
          </p:cNvPr>
          <p:cNvSpPr txBox="1"/>
          <p:nvPr/>
        </p:nvSpPr>
        <p:spPr>
          <a:xfrm>
            <a:off x="530352" y="1123950"/>
            <a:ext cx="3176100" cy="181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1" lvl="0" indent="-342891" defTabSz="91437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Contrastive Module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A stack of Conformer blocks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Read the encoded features with masking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Extract context vectors from feature encoder output for computing the w2v2 contrastive loss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" name="Google Shape;590;p67">
            <a:extLst>
              <a:ext uri="{FF2B5EF4-FFF2-40B4-BE49-F238E27FC236}">
                <a16:creationId xmlns:a16="http://schemas.microsoft.com/office/drawing/2014/main" id="{028036C4-3546-5443-932B-BF3CA2C1B567}"/>
              </a:ext>
            </a:extLst>
          </p:cNvPr>
          <p:cNvSpPr txBox="1"/>
          <p:nvPr/>
        </p:nvSpPr>
        <p:spPr>
          <a:xfrm>
            <a:off x="541618" y="2521453"/>
            <a:ext cx="3176100" cy="159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1" lvl="0" indent="-342891" defTabSz="91437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MLM Module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From w2v-bert*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Continue to extract context vectors (from the contrastive module’s output) for computing the MLM loss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Cross-entropy with ground-truth token IDs</a:t>
            </a:r>
          </a:p>
        </p:txBody>
      </p:sp>
      <p:sp>
        <p:nvSpPr>
          <p:cNvPr id="44" name="Google Shape;591;p67">
            <a:extLst>
              <a:ext uri="{FF2B5EF4-FFF2-40B4-BE49-F238E27FC236}">
                <a16:creationId xmlns:a16="http://schemas.microsoft.com/office/drawing/2014/main" id="{5BE8A0B6-BBC3-1A40-BEE0-FBB8EDAC5D01}"/>
              </a:ext>
            </a:extLst>
          </p:cNvPr>
          <p:cNvSpPr/>
          <p:nvPr/>
        </p:nvSpPr>
        <p:spPr>
          <a:xfrm>
            <a:off x="7934100" y="4341634"/>
            <a:ext cx="1057500" cy="3411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Diversity Loss</a:t>
            </a:r>
            <a:endParaRPr sz="800" dirty="0"/>
          </a:p>
        </p:txBody>
      </p:sp>
      <p:cxnSp>
        <p:nvCxnSpPr>
          <p:cNvPr id="45" name="Google Shape;592;p67">
            <a:extLst>
              <a:ext uri="{FF2B5EF4-FFF2-40B4-BE49-F238E27FC236}">
                <a16:creationId xmlns:a16="http://schemas.microsoft.com/office/drawing/2014/main" id="{EF63696B-E980-B240-A2FC-4013F0ED7C40}"/>
              </a:ext>
            </a:extLst>
          </p:cNvPr>
          <p:cNvCxnSpPr>
            <a:stCxn id="20" idx="3"/>
            <a:endCxn id="44" idx="0"/>
          </p:cNvCxnSpPr>
          <p:nvPr/>
        </p:nvCxnSpPr>
        <p:spPr>
          <a:xfrm>
            <a:off x="8126667" y="3934534"/>
            <a:ext cx="336300" cy="407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Google Shape;593;p67">
            <a:extLst>
              <a:ext uri="{FF2B5EF4-FFF2-40B4-BE49-F238E27FC236}">
                <a16:creationId xmlns:a16="http://schemas.microsoft.com/office/drawing/2014/main" id="{1D698C51-BC4C-404B-B5B5-24713B04DB73}"/>
              </a:ext>
            </a:extLst>
          </p:cNvPr>
          <p:cNvSpPr txBox="1"/>
          <p:nvPr/>
        </p:nvSpPr>
        <p:spPr>
          <a:xfrm>
            <a:off x="3754588" y="4301109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Feature Encoder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47" name="Google Shape;594;p67">
            <a:extLst>
              <a:ext uri="{FF2B5EF4-FFF2-40B4-BE49-F238E27FC236}">
                <a16:creationId xmlns:a16="http://schemas.microsoft.com/office/drawing/2014/main" id="{280186B5-F5F9-DC48-A1E5-B9D15AD05AB4}"/>
              </a:ext>
            </a:extLst>
          </p:cNvPr>
          <p:cNvSpPr txBox="1"/>
          <p:nvPr/>
        </p:nvSpPr>
        <p:spPr>
          <a:xfrm>
            <a:off x="3721713" y="3075022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Contrastive Module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48" name="Google Shape;595;p67">
            <a:extLst>
              <a:ext uri="{FF2B5EF4-FFF2-40B4-BE49-F238E27FC236}">
                <a16:creationId xmlns:a16="http://schemas.microsoft.com/office/drawing/2014/main" id="{9A9A2711-AC00-6D47-8DA5-E874D5BC808D}"/>
              </a:ext>
            </a:extLst>
          </p:cNvPr>
          <p:cNvSpPr txBox="1"/>
          <p:nvPr/>
        </p:nvSpPr>
        <p:spPr>
          <a:xfrm>
            <a:off x="3783388" y="1879759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MLM Module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49" name="Google Shape;597;p67">
            <a:extLst>
              <a:ext uri="{FF2B5EF4-FFF2-40B4-BE49-F238E27FC236}">
                <a16:creationId xmlns:a16="http://schemas.microsoft.com/office/drawing/2014/main" id="{091E6B75-D3DD-DD40-8B93-C3F54092D3B0}"/>
              </a:ext>
            </a:extLst>
          </p:cNvPr>
          <p:cNvCxnSpPr/>
          <p:nvPr/>
        </p:nvCxnSpPr>
        <p:spPr>
          <a:xfrm rot="10800000" flipH="1">
            <a:off x="5041460" y="1427022"/>
            <a:ext cx="4500" cy="28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598;p67">
            <a:extLst>
              <a:ext uri="{FF2B5EF4-FFF2-40B4-BE49-F238E27FC236}">
                <a16:creationId xmlns:a16="http://schemas.microsoft.com/office/drawing/2014/main" id="{AE121E66-80F0-FE41-9BE4-2ED944A62447}"/>
              </a:ext>
            </a:extLst>
          </p:cNvPr>
          <p:cNvSpPr/>
          <p:nvPr/>
        </p:nvSpPr>
        <p:spPr>
          <a:xfrm>
            <a:off x="4525600" y="1190072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Decoder</a:t>
            </a:r>
            <a:endParaRPr sz="800"/>
          </a:p>
        </p:txBody>
      </p:sp>
      <p:cxnSp>
        <p:nvCxnSpPr>
          <p:cNvPr id="51" name="Google Shape;599;p67">
            <a:extLst>
              <a:ext uri="{FF2B5EF4-FFF2-40B4-BE49-F238E27FC236}">
                <a16:creationId xmlns:a16="http://schemas.microsoft.com/office/drawing/2014/main" id="{B63D26C0-18A8-6B4D-9042-D019E2F89627}"/>
              </a:ext>
            </a:extLst>
          </p:cNvPr>
          <p:cNvCxnSpPr/>
          <p:nvPr/>
        </p:nvCxnSpPr>
        <p:spPr>
          <a:xfrm>
            <a:off x="5559550" y="1283059"/>
            <a:ext cx="873300" cy="433800"/>
          </a:xfrm>
          <a:prstGeom prst="bentConnector3">
            <a:avLst>
              <a:gd name="adj1" fmla="val 7517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" name="Google Shape;600;p67">
            <a:extLst>
              <a:ext uri="{FF2B5EF4-FFF2-40B4-BE49-F238E27FC236}">
                <a16:creationId xmlns:a16="http://schemas.microsoft.com/office/drawing/2014/main" id="{00313F1A-6B5C-5041-B8A8-5F22460F2399}"/>
              </a:ext>
            </a:extLst>
          </p:cNvPr>
          <p:cNvSpPr/>
          <p:nvPr/>
        </p:nvSpPr>
        <p:spPr>
          <a:xfrm>
            <a:off x="6445950" y="1548634"/>
            <a:ext cx="1319700" cy="341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RNN-T loss</a:t>
            </a:r>
            <a:endParaRPr sz="800"/>
          </a:p>
        </p:txBody>
      </p:sp>
      <p:sp>
        <p:nvSpPr>
          <p:cNvPr id="54" name="Google Shape;601;p67">
            <a:extLst>
              <a:ext uri="{FF2B5EF4-FFF2-40B4-BE49-F238E27FC236}">
                <a16:creationId xmlns:a16="http://schemas.microsoft.com/office/drawing/2014/main" id="{69C2E31D-F9A2-C04E-9377-D49087E03E80}"/>
              </a:ext>
            </a:extLst>
          </p:cNvPr>
          <p:cNvSpPr txBox="1"/>
          <p:nvPr/>
        </p:nvSpPr>
        <p:spPr>
          <a:xfrm>
            <a:off x="6747100" y="1125034"/>
            <a:ext cx="71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objective</a:t>
            </a:r>
            <a:endParaRPr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602;p67">
                <a:extLst>
                  <a:ext uri="{FF2B5EF4-FFF2-40B4-BE49-F238E27FC236}">
                    <a16:creationId xmlns:a16="http://schemas.microsoft.com/office/drawing/2014/main" id="{3FA0886E-0F8D-D049-BC35-4B98DC5FBB0A}"/>
                  </a:ext>
                </a:extLst>
              </p:cNvPr>
              <p:cNvSpPr txBox="1"/>
              <p:nvPr/>
            </p:nvSpPr>
            <p:spPr>
              <a:xfrm>
                <a:off x="5945699" y="4888909"/>
                <a:ext cx="2926739" cy="32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>
                    <a:solidFill>
                      <a:schemeClr val="dk1"/>
                    </a:solidFill>
                  </a:rPr>
                  <a:t>Final JUST loss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+0.1⋅</m:t>
                    </m:r>
                    <m:sSub>
                      <m:sSubPr>
                        <m:ctrlP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9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9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5" name="Google Shape;602;p67">
                <a:extLst>
                  <a:ext uri="{FF2B5EF4-FFF2-40B4-BE49-F238E27FC236}">
                    <a16:creationId xmlns:a16="http://schemas.microsoft.com/office/drawing/2014/main" id="{3FA0886E-0F8D-D049-BC35-4B98DC5FB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99" y="4888909"/>
                <a:ext cx="2926739" cy="323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Google Shape;603;p67">
            <a:extLst>
              <a:ext uri="{FF2B5EF4-FFF2-40B4-BE49-F238E27FC236}">
                <a16:creationId xmlns:a16="http://schemas.microsoft.com/office/drawing/2014/main" id="{8816E1C9-518C-454D-945C-B590726FD9DE}"/>
              </a:ext>
            </a:extLst>
          </p:cNvPr>
          <p:cNvSpPr txBox="1"/>
          <p:nvPr/>
        </p:nvSpPr>
        <p:spPr>
          <a:xfrm>
            <a:off x="557700" y="4010651"/>
            <a:ext cx="3176100" cy="88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1" lvl="0" indent="-342891" defTabSz="914377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Decoder Module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2-layer LSTM</a:t>
            </a:r>
          </a:p>
          <a:p>
            <a:pPr marL="742932" lvl="1" indent="-285744" defTabSz="914377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</a:rPr>
              <a:t>RNN-T loss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E6E6E9-63C7-334A-8957-EB4C935B406C}"/>
              </a:ext>
            </a:extLst>
          </p:cNvPr>
          <p:cNvSpPr/>
          <p:nvPr/>
        </p:nvSpPr>
        <p:spPr>
          <a:xfrm>
            <a:off x="1014905" y="4900196"/>
            <a:ext cx="3176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</a:rPr>
              <a:t>* Chung et al., “W2v-bert: Combining contrastive learning and masked language modeling for self-supervised speech pre-training”, 2021</a:t>
            </a:r>
          </a:p>
        </p:txBody>
      </p:sp>
    </p:spTree>
    <p:extLst>
      <p:ext uri="{BB962C8B-B14F-4D97-AF65-F5344CB8AC3E}">
        <p14:creationId xmlns:p14="http://schemas.microsoft.com/office/powerpoint/2010/main" val="27031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39" grpId="0"/>
      <p:bldP spid="41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dk1"/>
                </a:solidFill>
              </a:rPr>
              <a:t>On average WER of all 8 languages, all JUST-based methods outperform previous works. In particular, JUST (with </a:t>
            </a:r>
            <a:r>
              <a:rPr lang="el-GR" sz="1600" dirty="0">
                <a:solidFill>
                  <a:schemeClr val="dk1"/>
                </a:solidFill>
              </a:rPr>
              <a:t>β=0.07) </a:t>
            </a:r>
            <a:r>
              <a:rPr lang="en-US" sz="1600" dirty="0">
                <a:solidFill>
                  <a:schemeClr val="dk1"/>
                </a:solidFill>
              </a:rPr>
              <a:t>outperforms the monolingual baseline with 5-gram LM by 33.3%, XLSR-53 by 32.0%, B0 by 18.2%, E3 by 8.8%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Multilingual </a:t>
            </a:r>
            <a:r>
              <a:rPr lang="en-US" b="1" dirty="0" err="1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LibriSpeech</a:t>
            </a:r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 (MLS)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A6DE6-8AB5-E141-A178-70531B78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343150"/>
            <a:ext cx="6629400" cy="23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Per Language</a:t>
            </a:r>
          </a:p>
        </p:txBody>
      </p:sp>
      <p:sp>
        <p:nvSpPr>
          <p:cNvPr id="7" name="Google Shape;654;p73">
            <a:extLst>
              <a:ext uri="{FF2B5EF4-FFF2-40B4-BE49-F238E27FC236}">
                <a16:creationId xmlns:a16="http://schemas.microsoft.com/office/drawing/2014/main" id="{9A12E036-E40F-E24D-838F-70A88BC3045B}"/>
              </a:ext>
            </a:extLst>
          </p:cNvPr>
          <p:cNvSpPr txBox="1"/>
          <p:nvPr/>
        </p:nvSpPr>
        <p:spPr>
          <a:xfrm>
            <a:off x="668700" y="1758025"/>
            <a:ext cx="18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B0 vs JUST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" name="Google Shape;655;p73">
            <a:extLst>
              <a:ext uri="{FF2B5EF4-FFF2-40B4-BE49-F238E27FC236}">
                <a16:creationId xmlns:a16="http://schemas.microsoft.com/office/drawing/2014/main" id="{7C67EFD0-DD07-0A4E-A754-2CF73EC51C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2695562"/>
            <a:ext cx="2716521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6;p73">
            <a:extLst>
              <a:ext uri="{FF2B5EF4-FFF2-40B4-BE49-F238E27FC236}">
                <a16:creationId xmlns:a16="http://schemas.microsoft.com/office/drawing/2014/main" id="{35727249-B0DA-5541-B65E-847FFF3BCC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50" y="2695557"/>
            <a:ext cx="2716526" cy="2009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57;p73">
            <a:extLst>
              <a:ext uri="{FF2B5EF4-FFF2-40B4-BE49-F238E27FC236}">
                <a16:creationId xmlns:a16="http://schemas.microsoft.com/office/drawing/2014/main" id="{07188FAC-33D0-2E41-9C88-268FE8D03D49}"/>
              </a:ext>
            </a:extLst>
          </p:cNvPr>
          <p:cNvSpPr txBox="1"/>
          <p:nvPr/>
        </p:nvSpPr>
        <p:spPr>
          <a:xfrm>
            <a:off x="3512612" y="1789350"/>
            <a:ext cx="212525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JUST (β=0) vs JUST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1" name="Google Shape;658;p73">
            <a:extLst>
              <a:ext uri="{FF2B5EF4-FFF2-40B4-BE49-F238E27FC236}">
                <a16:creationId xmlns:a16="http://schemas.microsoft.com/office/drawing/2014/main" id="{9D99DED9-0622-F543-9789-FC9F421D00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375" y="2695562"/>
            <a:ext cx="2716526" cy="2009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59;p73">
            <a:extLst>
              <a:ext uri="{FF2B5EF4-FFF2-40B4-BE49-F238E27FC236}">
                <a16:creationId xmlns:a16="http://schemas.microsoft.com/office/drawing/2014/main" id="{B4C5CCDC-EFE3-1742-9A83-08C83E9A2D69}"/>
              </a:ext>
            </a:extLst>
          </p:cNvPr>
          <p:cNvSpPr txBox="1"/>
          <p:nvPr/>
        </p:nvSpPr>
        <p:spPr>
          <a:xfrm>
            <a:off x="6645475" y="1789350"/>
            <a:ext cx="18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E3 vs JUST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dk1"/>
                </a:solidFill>
              </a:rPr>
              <a:t>We compare two attention mechanisms for JUST from scratch: 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a local attention mechanism with both left and right context 128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a global attention mechanism with full context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Global attention clearly outperforms local attention on all languages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Attention</a:t>
            </a:r>
          </a:p>
        </p:txBody>
      </p:sp>
      <p:pic>
        <p:nvPicPr>
          <p:cNvPr id="6" name="Google Shape;700;p78">
            <a:extLst>
              <a:ext uri="{FF2B5EF4-FFF2-40B4-BE49-F238E27FC236}">
                <a16:creationId xmlns:a16="http://schemas.microsoft.com/office/drawing/2014/main" id="{A0D90C9A-48AA-F647-878B-D3D6237B6AD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1800" y="2620933"/>
            <a:ext cx="2994162" cy="216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8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dk1"/>
                </a:solidFill>
              </a:rPr>
              <a:t>Original w2v2 doesn't update codebook in the finetuning phase. JUST finetuning, however, keeps the unsupervised loss and could further update the codebook</a:t>
            </a:r>
          </a:p>
          <a:p>
            <a:r>
              <a:rPr lang="en-US" sz="1600" dirty="0">
                <a:solidFill>
                  <a:schemeClr val="dk1"/>
                </a:solidFill>
              </a:rPr>
              <a:t>We compare the performance with learnable or fixed codebook during JUST finetuning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Their results are close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This implies that fixing codebook in JUST finetuning would not degrade the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Codebook</a:t>
            </a:r>
          </a:p>
        </p:txBody>
      </p:sp>
      <p:pic>
        <p:nvPicPr>
          <p:cNvPr id="5" name="Google Shape;707;p79">
            <a:extLst>
              <a:ext uri="{FF2B5EF4-FFF2-40B4-BE49-F238E27FC236}">
                <a16:creationId xmlns:a16="http://schemas.microsoft.com/office/drawing/2014/main" id="{2976F4A0-130E-4D47-99CA-0F41D5F1EF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0" y="2957720"/>
            <a:ext cx="2631202" cy="196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When the task is known, self-supervision can still further boost the performance when combined with supervision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Joint training can reconcile the self-supervised signals and supervised signals, especially in the complex task like multilingual ASR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Take-aways</a:t>
            </a:r>
          </a:p>
        </p:txBody>
      </p:sp>
    </p:spTree>
    <p:extLst>
      <p:ext uri="{BB962C8B-B14F-4D97-AF65-F5344CB8AC3E}">
        <p14:creationId xmlns:p14="http://schemas.microsoft.com/office/powerpoint/2010/main" val="9303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6267447" cy="288488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Thanks for listening!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260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Concerned with dealing with multiple languages with one model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In a production setting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Training, deploying and maintaining one model per language, especially on long tail of low-resource languages, can quickly become cumbersome as the number of languages increases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A single model for all languages can simplify the production pipeline significantly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Training multilingual ASR models on a small set of similar languages can improve recognition performance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Support the use case of code-switching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Goal: A single E2E model for multiple languages</a:t>
            </a:r>
          </a:p>
          <a:p>
            <a:pPr marL="914400" lvl="1" indent="-317500">
              <a:spcBef>
                <a:spcPts val="0"/>
              </a:spcBef>
              <a:buClr>
                <a:schemeClr val="dk1"/>
              </a:buClr>
              <a:buSzPts val="1400"/>
              <a:buChar char="○"/>
            </a:pPr>
            <a:r>
              <a:rPr lang="en-US" sz="1200" dirty="0">
                <a:solidFill>
                  <a:schemeClr val="dk1"/>
                </a:solidFill>
              </a:rPr>
              <a:t>Improve automatic speech recognition (ASR) performance on low-resource languages</a:t>
            </a:r>
          </a:p>
          <a:p>
            <a:pPr marL="914400" lvl="1" indent="-317500">
              <a:spcBef>
                <a:spcPts val="0"/>
              </a:spcBef>
              <a:buClr>
                <a:schemeClr val="dk1"/>
              </a:buClr>
              <a:buSzPts val="1400"/>
              <a:buChar char="○"/>
            </a:pPr>
            <a:r>
              <a:rPr lang="en-US" sz="1200" dirty="0">
                <a:solidFill>
                  <a:schemeClr val="dk1"/>
                </a:solidFill>
              </a:rPr>
              <a:t>Overall simplify deployment of ASR systems to support diverse languages</a:t>
            </a:r>
            <a:endParaRPr lang="en-US" sz="1200" dirty="0"/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Multilingual ASR</a:t>
            </a:r>
          </a:p>
        </p:txBody>
      </p:sp>
    </p:spTree>
    <p:extLst>
      <p:ext uri="{BB962C8B-B14F-4D97-AF65-F5344CB8AC3E}">
        <p14:creationId xmlns:p14="http://schemas.microsoft.com/office/powerpoint/2010/main" val="22520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IARPA Babel Program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24 languages, from conversational telephone speech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labeled data range from 25 to 65 hours per language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not released</a:t>
            </a:r>
          </a:p>
          <a:p>
            <a:r>
              <a:rPr lang="en-US" sz="1600" dirty="0">
                <a:solidFill>
                  <a:schemeClr val="tx1"/>
                </a:solidFill>
              </a:rPr>
              <a:t>(public) </a:t>
            </a:r>
            <a:r>
              <a:rPr lang="en-US" sz="1600" dirty="0" err="1">
                <a:solidFill>
                  <a:schemeClr val="tx1"/>
                </a:solidFill>
              </a:rPr>
              <a:t>VoxForge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15 different languages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remains low-scale (300h in total)</a:t>
            </a:r>
          </a:p>
          <a:p>
            <a:r>
              <a:rPr lang="en-US" sz="1600" dirty="0">
                <a:solidFill>
                  <a:schemeClr val="tx1"/>
                </a:solidFill>
              </a:rPr>
              <a:t>(public) </a:t>
            </a:r>
            <a:r>
              <a:rPr lang="en-US" sz="1600" dirty="0" err="1">
                <a:solidFill>
                  <a:schemeClr val="tx1"/>
                </a:solidFill>
              </a:rPr>
              <a:t>CommonVoice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more than 30 languages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In total with 4500h so far</a:t>
            </a:r>
          </a:p>
          <a:p>
            <a:r>
              <a:rPr lang="en-US" sz="1600" dirty="0">
                <a:solidFill>
                  <a:schemeClr val="tx1"/>
                </a:solidFill>
              </a:rPr>
              <a:t>(In-house) </a:t>
            </a:r>
            <a:r>
              <a:rPr lang="en-US" sz="1600" dirty="0" err="1">
                <a:solidFill>
                  <a:schemeClr val="tx1"/>
                </a:solidFill>
              </a:rPr>
              <a:t>VoiceSearch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15 languages from 9 distinct language families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360k hours in total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Even the smallest language, Malay, has 7.6k hours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Existing Multilingual ASR corpus</a:t>
            </a:r>
          </a:p>
        </p:txBody>
      </p:sp>
    </p:spTree>
    <p:extLst>
      <p:ext uri="{BB962C8B-B14F-4D97-AF65-F5344CB8AC3E}">
        <p14:creationId xmlns:p14="http://schemas.microsoft.com/office/powerpoint/2010/main" val="41915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Monolingual </a:t>
            </a:r>
            <a:r>
              <a:rPr lang="en-US" sz="1600" dirty="0" err="1">
                <a:solidFill>
                  <a:schemeClr val="tx1"/>
                </a:solidFill>
              </a:rPr>
              <a:t>LibriSpeech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derived from the </a:t>
            </a:r>
            <a:r>
              <a:rPr lang="en-US" sz="1200" dirty="0" err="1">
                <a:solidFill>
                  <a:schemeClr val="tx1"/>
                </a:solidFill>
              </a:rPr>
              <a:t>LibriVox</a:t>
            </a:r>
            <a:r>
              <a:rPr lang="en-US" sz="1200" dirty="0">
                <a:solidFill>
                  <a:schemeClr val="tx1"/>
                </a:solidFill>
              </a:rPr>
              <a:t> data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ships with about 1000 hours of labeled audio, obtained by leveraging alignments between textbooks and their read (audio) counterpart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A great success as a standard, freely available ASR benchmark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LibriVox</a:t>
            </a:r>
            <a:r>
              <a:rPr lang="en-US" sz="1600" dirty="0">
                <a:solidFill>
                  <a:schemeClr val="tx1"/>
                </a:solidFill>
              </a:rPr>
              <a:t> top 15 languages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Multilingual </a:t>
            </a:r>
            <a:r>
              <a:rPr lang="en-US" b="1" dirty="0" err="1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LibriSpeech</a:t>
            </a:r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 (MLS)</a:t>
            </a:r>
          </a:p>
        </p:txBody>
      </p:sp>
      <p:pic>
        <p:nvPicPr>
          <p:cNvPr id="6" name="Google Shape;285;p48">
            <a:extLst>
              <a:ext uri="{FF2B5EF4-FFF2-40B4-BE49-F238E27FC236}">
                <a16:creationId xmlns:a16="http://schemas.microsoft.com/office/drawing/2014/main" id="{C021B617-B3AC-E146-B687-31097F1C517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65550" y="2666500"/>
            <a:ext cx="2802376" cy="238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86;p48">
            <a:extLst>
              <a:ext uri="{FF2B5EF4-FFF2-40B4-BE49-F238E27FC236}">
                <a16:creationId xmlns:a16="http://schemas.microsoft.com/office/drawing/2014/main" id="{F5CB305E-4E4A-3742-A6E3-030F92509949}"/>
              </a:ext>
            </a:extLst>
          </p:cNvPr>
          <p:cNvCxnSpPr/>
          <p:nvPr/>
        </p:nvCxnSpPr>
        <p:spPr>
          <a:xfrm rot="10800000" flipH="1">
            <a:off x="3077075" y="308295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87;p48">
            <a:extLst>
              <a:ext uri="{FF2B5EF4-FFF2-40B4-BE49-F238E27FC236}">
                <a16:creationId xmlns:a16="http://schemas.microsoft.com/office/drawing/2014/main" id="{F5F50D6F-7855-3448-9ADC-AEC7488A1B92}"/>
              </a:ext>
            </a:extLst>
          </p:cNvPr>
          <p:cNvCxnSpPr/>
          <p:nvPr/>
        </p:nvCxnSpPr>
        <p:spPr>
          <a:xfrm rot="10800000" flipH="1">
            <a:off x="3077075" y="319725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88;p48">
            <a:extLst>
              <a:ext uri="{FF2B5EF4-FFF2-40B4-BE49-F238E27FC236}">
                <a16:creationId xmlns:a16="http://schemas.microsoft.com/office/drawing/2014/main" id="{75262201-2736-0048-9C1F-311D5E6212CC}"/>
              </a:ext>
            </a:extLst>
          </p:cNvPr>
          <p:cNvCxnSpPr/>
          <p:nvPr/>
        </p:nvCxnSpPr>
        <p:spPr>
          <a:xfrm rot="10800000" flipH="1">
            <a:off x="3077075" y="333730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89;p48">
            <a:extLst>
              <a:ext uri="{FF2B5EF4-FFF2-40B4-BE49-F238E27FC236}">
                <a16:creationId xmlns:a16="http://schemas.microsoft.com/office/drawing/2014/main" id="{11117A45-1A4F-9B44-BBF1-2C32ABDAC1D5}"/>
              </a:ext>
            </a:extLst>
          </p:cNvPr>
          <p:cNvCxnSpPr/>
          <p:nvPr/>
        </p:nvCxnSpPr>
        <p:spPr>
          <a:xfrm rot="10800000" flipH="1">
            <a:off x="3077075" y="347735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90;p48">
            <a:extLst>
              <a:ext uri="{FF2B5EF4-FFF2-40B4-BE49-F238E27FC236}">
                <a16:creationId xmlns:a16="http://schemas.microsoft.com/office/drawing/2014/main" id="{AFFB1CC9-CA7E-5F4A-81EF-279478AF6D68}"/>
              </a:ext>
            </a:extLst>
          </p:cNvPr>
          <p:cNvCxnSpPr/>
          <p:nvPr/>
        </p:nvCxnSpPr>
        <p:spPr>
          <a:xfrm rot="10800000" flipH="1">
            <a:off x="3077075" y="361740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291;p48">
            <a:extLst>
              <a:ext uri="{FF2B5EF4-FFF2-40B4-BE49-F238E27FC236}">
                <a16:creationId xmlns:a16="http://schemas.microsoft.com/office/drawing/2014/main" id="{62585526-ACA7-364D-9F5C-59518292474E}"/>
              </a:ext>
            </a:extLst>
          </p:cNvPr>
          <p:cNvCxnSpPr/>
          <p:nvPr/>
        </p:nvCxnSpPr>
        <p:spPr>
          <a:xfrm rot="10800000" flipH="1">
            <a:off x="3109400" y="3901100"/>
            <a:ext cx="579300" cy="2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292;p48">
            <a:extLst>
              <a:ext uri="{FF2B5EF4-FFF2-40B4-BE49-F238E27FC236}">
                <a16:creationId xmlns:a16="http://schemas.microsoft.com/office/drawing/2014/main" id="{34148A28-A336-7341-8715-B1E8EBCF73DE}"/>
              </a:ext>
            </a:extLst>
          </p:cNvPr>
          <p:cNvCxnSpPr/>
          <p:nvPr/>
        </p:nvCxnSpPr>
        <p:spPr>
          <a:xfrm rot="10800000" flipH="1">
            <a:off x="3109400" y="400485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93;p48">
            <a:extLst>
              <a:ext uri="{FF2B5EF4-FFF2-40B4-BE49-F238E27FC236}">
                <a16:creationId xmlns:a16="http://schemas.microsoft.com/office/drawing/2014/main" id="{3D5A978C-0375-694C-9EC5-527CFCD57436}"/>
              </a:ext>
            </a:extLst>
          </p:cNvPr>
          <p:cNvCxnSpPr/>
          <p:nvPr/>
        </p:nvCxnSpPr>
        <p:spPr>
          <a:xfrm rot="10800000" flipH="1">
            <a:off x="3109400" y="4392300"/>
            <a:ext cx="424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0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While English is the most dominant language in </a:t>
            </a:r>
            <a:r>
              <a:rPr lang="en-US" sz="1600" dirty="0" err="1">
                <a:solidFill>
                  <a:schemeClr val="tx1"/>
                </a:solidFill>
              </a:rPr>
              <a:t>LibriVox</a:t>
            </a:r>
            <a:r>
              <a:rPr lang="en-US" sz="1600" dirty="0">
                <a:solidFill>
                  <a:schemeClr val="tx1"/>
                </a:solidFill>
              </a:rPr>
              <a:t>, there is a significant amount of audio hours present for other languages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MLS selects English(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), German(de), Dutch(</a:t>
            </a:r>
            <a:r>
              <a:rPr lang="en-US" sz="1600" dirty="0" err="1">
                <a:solidFill>
                  <a:schemeClr val="tx1"/>
                </a:solidFill>
              </a:rPr>
              <a:t>nl</a:t>
            </a:r>
            <a:r>
              <a:rPr lang="en-US" sz="1600" dirty="0">
                <a:solidFill>
                  <a:schemeClr val="tx1"/>
                </a:solidFill>
              </a:rPr>
              <a:t>), Spanish(es), French(</a:t>
            </a:r>
            <a:r>
              <a:rPr lang="en-US" sz="1600" dirty="0" err="1">
                <a:solidFill>
                  <a:schemeClr val="tx1"/>
                </a:solidFill>
              </a:rPr>
              <a:t>fr</a:t>
            </a:r>
            <a:r>
              <a:rPr lang="en-US" sz="1600" dirty="0">
                <a:solidFill>
                  <a:schemeClr val="tx1"/>
                </a:solidFill>
              </a:rPr>
              <a:t>), Portuguese(</a:t>
            </a:r>
            <a:r>
              <a:rPr lang="en-US" sz="1600" dirty="0" err="1">
                <a:solidFill>
                  <a:schemeClr val="tx1"/>
                </a:solidFill>
              </a:rPr>
              <a:t>pt</a:t>
            </a:r>
            <a:r>
              <a:rPr lang="en-US" sz="1600" dirty="0">
                <a:solidFill>
                  <a:schemeClr val="tx1"/>
                </a:solidFill>
              </a:rPr>
              <a:t>), Italian(it), Polish(pl)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Based on the number of audiobook hours and the availability of the corresponding text sources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All the audio data is </a:t>
            </a:r>
            <a:r>
              <a:rPr lang="en-US" sz="1200" dirty="0" err="1">
                <a:solidFill>
                  <a:schemeClr val="tx1"/>
                </a:solidFill>
              </a:rPr>
              <a:t>downsampled</a:t>
            </a:r>
            <a:r>
              <a:rPr lang="en-US" sz="1200" dirty="0">
                <a:solidFill>
                  <a:schemeClr val="tx1"/>
                </a:solidFill>
              </a:rPr>
              <a:t> from 48kHz to 16kHz for further processing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Multilingual </a:t>
            </a:r>
            <a:r>
              <a:rPr lang="en-US" b="1" dirty="0" err="1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LibriSpeech</a:t>
            </a:r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 (MLS)</a:t>
            </a:r>
          </a:p>
        </p:txBody>
      </p:sp>
    </p:spTree>
    <p:extLst>
      <p:ext uri="{BB962C8B-B14F-4D97-AF65-F5344CB8AC3E}">
        <p14:creationId xmlns:p14="http://schemas.microsoft.com/office/powerpoint/2010/main" val="9628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English has up to 44.6k </a:t>
            </a:r>
            <a:r>
              <a:rPr lang="en-US" sz="1600" dirty="0" err="1">
                <a:solidFill>
                  <a:schemeClr val="tx1"/>
                </a:solidFill>
              </a:rPr>
              <a:t>hrs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Portuguese and Polish only have as low as ~100 </a:t>
            </a:r>
            <a:r>
              <a:rPr lang="en-US" sz="1600" dirty="0" err="1">
                <a:solidFill>
                  <a:schemeClr val="tx1"/>
                </a:solidFill>
              </a:rPr>
              <a:t>hrs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Multilingual </a:t>
            </a:r>
            <a:r>
              <a:rPr lang="en-US" b="1" dirty="0" err="1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LibriSpeech</a:t>
            </a:r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 (MLS)</a:t>
            </a:r>
          </a:p>
        </p:txBody>
      </p:sp>
      <p:pic>
        <p:nvPicPr>
          <p:cNvPr id="6" name="Google Shape;318;p52">
            <a:extLst>
              <a:ext uri="{FF2B5EF4-FFF2-40B4-BE49-F238E27FC236}">
                <a16:creationId xmlns:a16="http://schemas.microsoft.com/office/drawing/2014/main" id="{8948714A-348C-E849-ADF8-CB6B982C91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500" y="2343150"/>
            <a:ext cx="7239000" cy="239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3528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Train an ASR model for each language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Monolingual Baseline WER with different decoding strategies using wav2letter++ *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Low-resource languages have very bad WERs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Prior works</a:t>
            </a:r>
          </a:p>
        </p:txBody>
      </p:sp>
      <p:pic>
        <p:nvPicPr>
          <p:cNvPr id="5" name="Google Shape;325;p53">
            <a:extLst>
              <a:ext uri="{FF2B5EF4-FFF2-40B4-BE49-F238E27FC236}">
                <a16:creationId xmlns:a16="http://schemas.microsoft.com/office/drawing/2014/main" id="{E8023EA0-B232-4C41-9789-651EC42D5A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7642" y="2443250"/>
            <a:ext cx="4985250" cy="24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6;p53">
            <a:extLst>
              <a:ext uri="{FF2B5EF4-FFF2-40B4-BE49-F238E27FC236}">
                <a16:creationId xmlns:a16="http://schemas.microsoft.com/office/drawing/2014/main" id="{3558E3B8-AB10-CA40-BC30-FBAB50D4B45B}"/>
              </a:ext>
            </a:extLst>
          </p:cNvPr>
          <p:cNvSpPr/>
          <p:nvPr/>
        </p:nvSpPr>
        <p:spPr>
          <a:xfrm>
            <a:off x="6614850" y="3105150"/>
            <a:ext cx="591900" cy="16062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3F178-6DE2-D94E-9AF7-2970CEE2640F}"/>
              </a:ext>
            </a:extLst>
          </p:cNvPr>
          <p:cNvSpPr/>
          <p:nvPr/>
        </p:nvSpPr>
        <p:spPr>
          <a:xfrm>
            <a:off x="685800" y="4788128"/>
            <a:ext cx="48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* Pratap et al., “MLS: A Large-Scale Multilingual Dataset for Speech Research”,  </a:t>
            </a:r>
            <a:r>
              <a:rPr lang="en-US" sz="800" dirty="0" err="1">
                <a:solidFill>
                  <a:prstClr val="black"/>
                </a:solidFill>
              </a:rPr>
              <a:t>InterSpeech</a:t>
            </a:r>
            <a:r>
              <a:rPr lang="en-US" sz="800" dirty="0">
                <a:solidFill>
                  <a:prstClr val="black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2364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8678863" cy="3657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Cross-Lingual Speech Recognition (XLSR)*</a:t>
            </a:r>
          </a:p>
          <a:p>
            <a:r>
              <a:rPr lang="en-US" sz="1600" dirty="0">
                <a:solidFill>
                  <a:schemeClr val="tx1"/>
                </a:solidFill>
              </a:rPr>
              <a:t>2-stage </a:t>
            </a:r>
            <a:r>
              <a:rPr lang="en-US" sz="1600" dirty="0" err="1">
                <a:solidFill>
                  <a:schemeClr val="tx1"/>
                </a:solidFill>
              </a:rPr>
              <a:t>pretrain+finetune</a:t>
            </a:r>
            <a:r>
              <a:rPr lang="en-US" sz="1600" dirty="0">
                <a:solidFill>
                  <a:schemeClr val="tx1"/>
                </a:solidFill>
              </a:rPr>
              <a:t> framework based on wav2vec2</a:t>
            </a:r>
          </a:p>
          <a:p>
            <a:r>
              <a:rPr lang="en-US" sz="1600" dirty="0">
                <a:solidFill>
                  <a:schemeClr val="tx1"/>
                </a:solidFill>
              </a:rPr>
              <a:t>A shared quantization module over feature encoder representations produces multilingual quantized speech units/tokens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embeddings are then used as targets in contrastive learning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Prior works</a:t>
            </a:r>
          </a:p>
        </p:txBody>
      </p:sp>
      <p:pic>
        <p:nvPicPr>
          <p:cNvPr id="4" name="Google Shape;346;p55">
            <a:extLst>
              <a:ext uri="{FF2B5EF4-FFF2-40B4-BE49-F238E27FC236}">
                <a16:creationId xmlns:a16="http://schemas.microsoft.com/office/drawing/2014/main" id="{053F6B29-A7E8-3D40-9AF0-B4C72FA24F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7800" y="2800350"/>
            <a:ext cx="5852902" cy="2051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4FB951-F5BA-2149-911C-B02B7135A88B}"/>
              </a:ext>
            </a:extLst>
          </p:cNvPr>
          <p:cNvSpPr/>
          <p:nvPr/>
        </p:nvSpPr>
        <p:spPr>
          <a:xfrm>
            <a:off x="685800" y="4857750"/>
            <a:ext cx="48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* </a:t>
            </a:r>
            <a:r>
              <a:rPr lang="en-US" sz="800" dirty="0" err="1">
                <a:solidFill>
                  <a:prstClr val="black"/>
                </a:solidFill>
              </a:rPr>
              <a:t>Conneau</a:t>
            </a:r>
            <a:r>
              <a:rPr lang="en-US" sz="800" dirty="0">
                <a:solidFill>
                  <a:prstClr val="black"/>
                </a:solidFill>
              </a:rPr>
              <a:t> et al., “Unsupervised cross-lingual representation learning for speech recognition”, 2020</a:t>
            </a:r>
          </a:p>
        </p:txBody>
      </p:sp>
    </p:spTree>
    <p:extLst>
      <p:ext uri="{BB962C8B-B14F-4D97-AF65-F5344CB8AC3E}">
        <p14:creationId xmlns:p14="http://schemas.microsoft.com/office/powerpoint/2010/main" val="17014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7BEFC-C6AC-9744-B90C-E69D31151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428750"/>
            <a:ext cx="5048247" cy="3657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Transfer learning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Trained on </a:t>
            </a:r>
            <a:r>
              <a:rPr lang="en-US" sz="1600" dirty="0" err="1">
                <a:solidFill>
                  <a:schemeClr val="tx1"/>
                </a:solidFill>
              </a:rPr>
              <a:t>VoiceSearch</a:t>
            </a:r>
            <a:r>
              <a:rPr lang="en-US" sz="1600" dirty="0">
                <a:solidFill>
                  <a:schemeClr val="tx1"/>
                </a:solidFill>
              </a:rPr>
              <a:t> and then transferred to MLS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An attention-based encoder-decoder model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Using </a:t>
            </a:r>
            <a:r>
              <a:rPr lang="en-US" sz="1200" dirty="0" err="1">
                <a:solidFill>
                  <a:schemeClr val="tx1"/>
                </a:solidFill>
              </a:rPr>
              <a:t>GShard</a:t>
            </a:r>
            <a:r>
              <a:rPr lang="en-US" sz="1200" dirty="0">
                <a:solidFill>
                  <a:schemeClr val="tx1"/>
                </a:solidFill>
              </a:rPr>
              <a:t>, an elegant way to express a wide range of parallel computation patterns with minimal changes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BF271-4D52-FC43-8B43-921A43B0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B31B1B"/>
                </a:solidFill>
                <a:latin typeface="Varela Round"/>
                <a:ea typeface="Varela Round"/>
                <a:cs typeface="Varela Round"/>
                <a:sym typeface="Varela Round"/>
              </a:rPr>
              <a:t>Prior works</a:t>
            </a:r>
          </a:p>
        </p:txBody>
      </p:sp>
      <p:sp>
        <p:nvSpPr>
          <p:cNvPr id="5" name="Google Shape;425;p59">
            <a:extLst>
              <a:ext uri="{FF2B5EF4-FFF2-40B4-BE49-F238E27FC236}">
                <a16:creationId xmlns:a16="http://schemas.microsoft.com/office/drawing/2014/main" id="{E03532F9-405B-5947-AAB0-18801DB2981F}"/>
              </a:ext>
            </a:extLst>
          </p:cNvPr>
          <p:cNvSpPr/>
          <p:nvPr/>
        </p:nvSpPr>
        <p:spPr>
          <a:xfrm>
            <a:off x="6522675" y="3236425"/>
            <a:ext cx="1401300" cy="33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26;p59">
            <a:extLst>
              <a:ext uri="{FF2B5EF4-FFF2-40B4-BE49-F238E27FC236}">
                <a16:creationId xmlns:a16="http://schemas.microsoft.com/office/drawing/2014/main" id="{9D7BB362-5367-0742-B4B6-1F98DEA31594}"/>
              </a:ext>
            </a:extLst>
          </p:cNvPr>
          <p:cNvSpPr/>
          <p:nvPr/>
        </p:nvSpPr>
        <p:spPr>
          <a:xfrm>
            <a:off x="6584635" y="3283175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Layer</a:t>
            </a:r>
            <a:endParaRPr sz="800"/>
          </a:p>
        </p:txBody>
      </p:sp>
      <p:sp>
        <p:nvSpPr>
          <p:cNvPr id="7" name="Google Shape;427;p59">
            <a:extLst>
              <a:ext uri="{FF2B5EF4-FFF2-40B4-BE49-F238E27FC236}">
                <a16:creationId xmlns:a16="http://schemas.microsoft.com/office/drawing/2014/main" id="{120354C7-0724-9B49-AED1-A9D23F77C6CE}"/>
              </a:ext>
            </a:extLst>
          </p:cNvPr>
          <p:cNvSpPr txBox="1"/>
          <p:nvPr/>
        </p:nvSpPr>
        <p:spPr>
          <a:xfrm>
            <a:off x="6820500" y="4503750"/>
            <a:ext cx="9330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Input Features</a:t>
            </a:r>
            <a:endParaRPr sz="800"/>
          </a:p>
        </p:txBody>
      </p:sp>
      <p:cxnSp>
        <p:nvCxnSpPr>
          <p:cNvPr id="8" name="Google Shape;428;p59">
            <a:extLst>
              <a:ext uri="{FF2B5EF4-FFF2-40B4-BE49-F238E27FC236}">
                <a16:creationId xmlns:a16="http://schemas.microsoft.com/office/drawing/2014/main" id="{5746EEE9-324E-BA40-925B-93756848F2C1}"/>
              </a:ext>
            </a:extLst>
          </p:cNvPr>
          <p:cNvCxnSpPr/>
          <p:nvPr/>
        </p:nvCxnSpPr>
        <p:spPr>
          <a:xfrm rot="10800000">
            <a:off x="7287010" y="3008975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429;p59">
            <a:extLst>
              <a:ext uri="{FF2B5EF4-FFF2-40B4-BE49-F238E27FC236}">
                <a16:creationId xmlns:a16="http://schemas.microsoft.com/office/drawing/2014/main" id="{506EEDA6-984D-B048-B220-04E710FE5DA0}"/>
              </a:ext>
            </a:extLst>
          </p:cNvPr>
          <p:cNvSpPr/>
          <p:nvPr/>
        </p:nvSpPr>
        <p:spPr>
          <a:xfrm>
            <a:off x="6768900" y="4164725"/>
            <a:ext cx="1036200" cy="20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Input projection</a:t>
            </a:r>
            <a:endParaRPr sz="800"/>
          </a:p>
        </p:txBody>
      </p:sp>
      <p:sp>
        <p:nvSpPr>
          <p:cNvPr id="10" name="Google Shape;430;p59">
            <a:extLst>
              <a:ext uri="{FF2B5EF4-FFF2-40B4-BE49-F238E27FC236}">
                <a16:creationId xmlns:a16="http://schemas.microsoft.com/office/drawing/2014/main" id="{39F54E43-167A-DC43-8D12-F52A267FFAB6}"/>
              </a:ext>
            </a:extLst>
          </p:cNvPr>
          <p:cNvSpPr/>
          <p:nvPr/>
        </p:nvSpPr>
        <p:spPr>
          <a:xfrm>
            <a:off x="6726450" y="3774638"/>
            <a:ext cx="1121100" cy="20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Position embedding</a:t>
            </a:r>
            <a:endParaRPr sz="800"/>
          </a:p>
        </p:txBody>
      </p:sp>
      <p:cxnSp>
        <p:nvCxnSpPr>
          <p:cNvPr id="11" name="Google Shape;431;p59">
            <a:extLst>
              <a:ext uri="{FF2B5EF4-FFF2-40B4-BE49-F238E27FC236}">
                <a16:creationId xmlns:a16="http://schemas.microsoft.com/office/drawing/2014/main" id="{ACC8CC3D-2D5C-EA43-AB1B-1A7A64A5EC77}"/>
              </a:ext>
            </a:extLst>
          </p:cNvPr>
          <p:cNvCxnSpPr>
            <a:endCxn id="10" idx="2"/>
          </p:cNvCxnSpPr>
          <p:nvPr/>
        </p:nvCxnSpPr>
        <p:spPr>
          <a:xfrm rot="10800000">
            <a:off x="7287000" y="3976238"/>
            <a:ext cx="0" cy="17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432;p59">
            <a:extLst>
              <a:ext uri="{FF2B5EF4-FFF2-40B4-BE49-F238E27FC236}">
                <a16:creationId xmlns:a16="http://schemas.microsoft.com/office/drawing/2014/main" id="{71392764-7D21-2E49-A564-39526D8ADD10}"/>
              </a:ext>
            </a:extLst>
          </p:cNvPr>
          <p:cNvSpPr txBox="1"/>
          <p:nvPr/>
        </p:nvSpPr>
        <p:spPr>
          <a:xfrm>
            <a:off x="7620825" y="3216875"/>
            <a:ext cx="43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x4</a:t>
            </a:r>
            <a:endParaRPr sz="1200"/>
          </a:p>
        </p:txBody>
      </p:sp>
      <p:cxnSp>
        <p:nvCxnSpPr>
          <p:cNvPr id="13" name="Google Shape;433;p59">
            <a:extLst>
              <a:ext uri="{FF2B5EF4-FFF2-40B4-BE49-F238E27FC236}">
                <a16:creationId xmlns:a16="http://schemas.microsoft.com/office/drawing/2014/main" id="{33D78366-AD9D-C048-BB18-A9162E94D261}"/>
              </a:ext>
            </a:extLst>
          </p:cNvPr>
          <p:cNvCxnSpPr/>
          <p:nvPr/>
        </p:nvCxnSpPr>
        <p:spPr>
          <a:xfrm rot="10800000">
            <a:off x="7287010" y="3543313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434;p59">
            <a:extLst>
              <a:ext uri="{FF2B5EF4-FFF2-40B4-BE49-F238E27FC236}">
                <a16:creationId xmlns:a16="http://schemas.microsoft.com/office/drawing/2014/main" id="{E7DAA625-B069-4645-857C-A15381CBF14C}"/>
              </a:ext>
            </a:extLst>
          </p:cNvPr>
          <p:cNvSpPr/>
          <p:nvPr/>
        </p:nvSpPr>
        <p:spPr>
          <a:xfrm>
            <a:off x="6726450" y="2826788"/>
            <a:ext cx="1121100" cy="20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Time stacking layer</a:t>
            </a:r>
            <a:endParaRPr sz="800"/>
          </a:p>
        </p:txBody>
      </p:sp>
      <p:sp>
        <p:nvSpPr>
          <p:cNvPr id="15" name="Google Shape;435;p59">
            <a:extLst>
              <a:ext uri="{FF2B5EF4-FFF2-40B4-BE49-F238E27FC236}">
                <a16:creationId xmlns:a16="http://schemas.microsoft.com/office/drawing/2014/main" id="{A92841B4-E188-1A40-B7CD-F8F4E77490A8}"/>
              </a:ext>
            </a:extLst>
          </p:cNvPr>
          <p:cNvSpPr/>
          <p:nvPr/>
        </p:nvSpPr>
        <p:spPr>
          <a:xfrm>
            <a:off x="6705600" y="2062185"/>
            <a:ext cx="1162800" cy="57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36;p59">
            <a:extLst>
              <a:ext uri="{FF2B5EF4-FFF2-40B4-BE49-F238E27FC236}">
                <a16:creationId xmlns:a16="http://schemas.microsoft.com/office/drawing/2014/main" id="{F79BB709-C67E-094F-83CC-3F18993FD820}"/>
              </a:ext>
            </a:extLst>
          </p:cNvPr>
          <p:cNvSpPr/>
          <p:nvPr/>
        </p:nvSpPr>
        <p:spPr>
          <a:xfrm>
            <a:off x="6768910" y="2353688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Layer</a:t>
            </a:r>
            <a:endParaRPr sz="800"/>
          </a:p>
        </p:txBody>
      </p:sp>
      <p:cxnSp>
        <p:nvCxnSpPr>
          <p:cNvPr id="17" name="Google Shape;437;p59">
            <a:extLst>
              <a:ext uri="{FF2B5EF4-FFF2-40B4-BE49-F238E27FC236}">
                <a16:creationId xmlns:a16="http://schemas.microsoft.com/office/drawing/2014/main" id="{2E30A056-1EA3-474B-B4E4-776650208700}"/>
              </a:ext>
            </a:extLst>
          </p:cNvPr>
          <p:cNvCxnSpPr/>
          <p:nvPr/>
        </p:nvCxnSpPr>
        <p:spPr>
          <a:xfrm rot="10800000">
            <a:off x="7287010" y="2617213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438;p59">
            <a:extLst>
              <a:ext uri="{FF2B5EF4-FFF2-40B4-BE49-F238E27FC236}">
                <a16:creationId xmlns:a16="http://schemas.microsoft.com/office/drawing/2014/main" id="{C4422530-4F3D-1E44-8ABD-7ABA3F27428B}"/>
              </a:ext>
            </a:extLst>
          </p:cNvPr>
          <p:cNvSpPr/>
          <p:nvPr/>
        </p:nvSpPr>
        <p:spPr>
          <a:xfrm>
            <a:off x="6820500" y="2107138"/>
            <a:ext cx="933000" cy="20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projection</a:t>
            </a:r>
            <a:endParaRPr sz="800"/>
          </a:p>
        </p:txBody>
      </p:sp>
      <p:sp>
        <p:nvSpPr>
          <p:cNvPr id="19" name="Google Shape;439;p59">
            <a:extLst>
              <a:ext uri="{FF2B5EF4-FFF2-40B4-BE49-F238E27FC236}">
                <a16:creationId xmlns:a16="http://schemas.microsoft.com/office/drawing/2014/main" id="{6E5456F9-8FDE-C443-9E1B-E0C727456FCB}"/>
              </a:ext>
            </a:extLst>
          </p:cNvPr>
          <p:cNvSpPr/>
          <p:nvPr/>
        </p:nvSpPr>
        <p:spPr>
          <a:xfrm>
            <a:off x="6522675" y="1560025"/>
            <a:ext cx="1401300" cy="33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40;p59">
            <a:extLst>
              <a:ext uri="{FF2B5EF4-FFF2-40B4-BE49-F238E27FC236}">
                <a16:creationId xmlns:a16="http://schemas.microsoft.com/office/drawing/2014/main" id="{7FC74A41-55EA-6B43-8B0F-5C63B149561A}"/>
              </a:ext>
            </a:extLst>
          </p:cNvPr>
          <p:cNvSpPr/>
          <p:nvPr/>
        </p:nvSpPr>
        <p:spPr>
          <a:xfrm>
            <a:off x="6584635" y="1606775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Conformer Layer</a:t>
            </a:r>
            <a:endParaRPr sz="800"/>
          </a:p>
        </p:txBody>
      </p:sp>
      <p:cxnSp>
        <p:nvCxnSpPr>
          <p:cNvPr id="21" name="Google Shape;441;p59">
            <a:extLst>
              <a:ext uri="{FF2B5EF4-FFF2-40B4-BE49-F238E27FC236}">
                <a16:creationId xmlns:a16="http://schemas.microsoft.com/office/drawing/2014/main" id="{7A94E1C0-6DD8-2846-A43D-FED79B115891}"/>
              </a:ext>
            </a:extLst>
          </p:cNvPr>
          <p:cNvCxnSpPr/>
          <p:nvPr/>
        </p:nvCxnSpPr>
        <p:spPr>
          <a:xfrm rot="10800000">
            <a:off x="7287010" y="1332575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442;p59">
            <a:extLst>
              <a:ext uri="{FF2B5EF4-FFF2-40B4-BE49-F238E27FC236}">
                <a16:creationId xmlns:a16="http://schemas.microsoft.com/office/drawing/2014/main" id="{E437A0D3-9404-FD44-AF9E-54F2F55AAABA}"/>
              </a:ext>
            </a:extLst>
          </p:cNvPr>
          <p:cNvSpPr txBox="1"/>
          <p:nvPr/>
        </p:nvSpPr>
        <p:spPr>
          <a:xfrm>
            <a:off x="7620825" y="1540475"/>
            <a:ext cx="43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xN</a:t>
            </a:r>
            <a:endParaRPr sz="1200"/>
          </a:p>
        </p:txBody>
      </p:sp>
      <p:cxnSp>
        <p:nvCxnSpPr>
          <p:cNvPr id="23" name="Google Shape;443;p59">
            <a:extLst>
              <a:ext uri="{FF2B5EF4-FFF2-40B4-BE49-F238E27FC236}">
                <a16:creationId xmlns:a16="http://schemas.microsoft.com/office/drawing/2014/main" id="{CFDA48CB-988F-1549-AB7C-5CF27ECC75F1}"/>
              </a:ext>
            </a:extLst>
          </p:cNvPr>
          <p:cNvCxnSpPr/>
          <p:nvPr/>
        </p:nvCxnSpPr>
        <p:spPr>
          <a:xfrm rot="10800000">
            <a:off x="7287010" y="1866913"/>
            <a:ext cx="0" cy="2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444;p59">
            <a:extLst>
              <a:ext uri="{FF2B5EF4-FFF2-40B4-BE49-F238E27FC236}">
                <a16:creationId xmlns:a16="http://schemas.microsoft.com/office/drawing/2014/main" id="{87FBD069-3794-8A46-83A5-874E12EB14ED}"/>
              </a:ext>
            </a:extLst>
          </p:cNvPr>
          <p:cNvSpPr/>
          <p:nvPr/>
        </p:nvSpPr>
        <p:spPr>
          <a:xfrm>
            <a:off x="6768900" y="1074713"/>
            <a:ext cx="1036200" cy="236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Decoder</a:t>
            </a:r>
            <a:endParaRPr sz="800"/>
          </a:p>
        </p:txBody>
      </p:sp>
      <p:sp>
        <p:nvSpPr>
          <p:cNvPr id="25" name="Google Shape;445;p59">
            <a:extLst>
              <a:ext uri="{FF2B5EF4-FFF2-40B4-BE49-F238E27FC236}">
                <a16:creationId xmlns:a16="http://schemas.microsoft.com/office/drawing/2014/main" id="{BE1E36E9-D98A-BD43-87FD-C256AFD26B82}"/>
              </a:ext>
            </a:extLst>
          </p:cNvPr>
          <p:cNvSpPr txBox="1"/>
          <p:nvPr/>
        </p:nvSpPr>
        <p:spPr>
          <a:xfrm>
            <a:off x="5623313" y="3300725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Block 1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6" name="Google Shape;446;p59">
            <a:extLst>
              <a:ext uri="{FF2B5EF4-FFF2-40B4-BE49-F238E27FC236}">
                <a16:creationId xmlns:a16="http://schemas.microsoft.com/office/drawing/2014/main" id="{ABCBC80D-5298-0746-BEEF-86A29237A2CA}"/>
              </a:ext>
            </a:extLst>
          </p:cNvPr>
          <p:cNvSpPr txBox="1"/>
          <p:nvPr/>
        </p:nvSpPr>
        <p:spPr>
          <a:xfrm>
            <a:off x="5623313" y="2371250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Block 2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7" name="Google Shape;447;p59">
            <a:extLst>
              <a:ext uri="{FF2B5EF4-FFF2-40B4-BE49-F238E27FC236}">
                <a16:creationId xmlns:a16="http://schemas.microsoft.com/office/drawing/2014/main" id="{5D0FABC7-324D-C84C-B12D-D85949FF891C}"/>
              </a:ext>
            </a:extLst>
          </p:cNvPr>
          <p:cNvSpPr txBox="1"/>
          <p:nvPr/>
        </p:nvSpPr>
        <p:spPr>
          <a:xfrm>
            <a:off x="5623313" y="1624325"/>
            <a:ext cx="720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Block 3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28" name="Google Shape;448;p59">
            <a:extLst>
              <a:ext uri="{FF2B5EF4-FFF2-40B4-BE49-F238E27FC236}">
                <a16:creationId xmlns:a16="http://schemas.microsoft.com/office/drawing/2014/main" id="{EB97F0A8-ECDD-E84E-974A-960837464310}"/>
              </a:ext>
            </a:extLst>
          </p:cNvPr>
          <p:cNvCxnSpPr/>
          <p:nvPr/>
        </p:nvCxnSpPr>
        <p:spPr>
          <a:xfrm rot="10800000">
            <a:off x="7287000" y="4366313"/>
            <a:ext cx="0" cy="17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58C0960-9B65-CA4F-A5A1-BF27530E81A7}"/>
              </a:ext>
            </a:extLst>
          </p:cNvPr>
          <p:cNvSpPr/>
          <p:nvPr/>
        </p:nvSpPr>
        <p:spPr>
          <a:xfrm>
            <a:off x="685800" y="4857750"/>
            <a:ext cx="480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* Li et al., “Scaling end-to-end models for large-scale multilingual ASR”, ASRU, 2021</a:t>
            </a:r>
          </a:p>
        </p:txBody>
      </p:sp>
    </p:spTree>
    <p:extLst>
      <p:ext uri="{BB962C8B-B14F-4D97-AF65-F5344CB8AC3E}">
        <p14:creationId xmlns:p14="http://schemas.microsoft.com/office/powerpoint/2010/main" val="11975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6218</TotalTime>
  <Words>1077</Words>
  <Application>Microsoft Macintosh PowerPoint</Application>
  <PresentationFormat>On-screen Show (16:9)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Times</vt:lpstr>
      <vt:lpstr>Varela Round</vt:lpstr>
      <vt:lpstr>Office Theme</vt:lpstr>
      <vt:lpstr>Joint Unsupervised and Supervised Training for Multilingual ASR</vt:lpstr>
      <vt:lpstr>Multilingual ASR</vt:lpstr>
      <vt:lpstr>Existing Multilingual ASR corpus</vt:lpstr>
      <vt:lpstr>Multilingual LibriSpeech (MLS)</vt:lpstr>
      <vt:lpstr>Multilingual LibriSpeech (MLS)</vt:lpstr>
      <vt:lpstr>Multilingual LibriSpeech (MLS)</vt:lpstr>
      <vt:lpstr>Prior works</vt:lpstr>
      <vt:lpstr>Prior works</vt:lpstr>
      <vt:lpstr>Prior works</vt:lpstr>
      <vt:lpstr>Joint Unsupervised and Supervised Training</vt:lpstr>
      <vt:lpstr>JUST</vt:lpstr>
      <vt:lpstr>JUST</vt:lpstr>
      <vt:lpstr>Multilingual LibriSpeech (MLS)</vt:lpstr>
      <vt:lpstr>Per Language</vt:lpstr>
      <vt:lpstr>Attention</vt:lpstr>
      <vt:lpstr>Codebook</vt:lpstr>
      <vt:lpstr>Take-aways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Microsoft Office User</cp:lastModifiedBy>
  <cp:revision>93</cp:revision>
  <dcterms:created xsi:type="dcterms:W3CDTF">2020-01-14T16:59:52Z</dcterms:created>
  <dcterms:modified xsi:type="dcterms:W3CDTF">2022-03-11T21:48:47Z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