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84" r:id="rId3"/>
    <p:sldId id="285" r:id="rId4"/>
    <p:sldId id="286" r:id="rId5"/>
    <p:sldId id="267" r:id="rId6"/>
    <p:sldId id="283" r:id="rId7"/>
    <p:sldId id="269" r:id="rId8"/>
    <p:sldId id="270" r:id="rId9"/>
    <p:sldId id="273" r:id="rId10"/>
    <p:sldId id="279" r:id="rId11"/>
    <p:sldId id="272" r:id="rId12"/>
    <p:sldId id="280" r:id="rId13"/>
    <p:sldId id="281" r:id="rId14"/>
    <p:sldId id="274" r:id="rId15"/>
    <p:sldId id="282" r:id="rId16"/>
    <p:sldId id="276" r:id="rId17"/>
    <p:sldId id="27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hangyixuan0217@gmail.com" initials="z" lastIdx="1" clrIdx="0">
    <p:extLst>
      <p:ext uri="{19B8F6BF-5375-455C-9EA6-DF929625EA0E}">
        <p15:presenceInfo xmlns:p15="http://schemas.microsoft.com/office/powerpoint/2012/main" userId="e51044d848e754e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27"/>
    <p:restoredTop sz="85135"/>
  </p:normalViewPr>
  <p:slideViewPr>
    <p:cSldViewPr snapToGrid="0" snapToObjects="1">
      <p:cViewPr varScale="1">
        <p:scale>
          <a:sx n="93" d="100"/>
          <a:sy n="93" d="100"/>
        </p:scale>
        <p:origin x="119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4-21T10:03:11.892" idx="1">
    <p:pos x="10" y="10"/>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6A078D-FDAC-044C-A22C-6B826AEAA755}" type="datetimeFigureOut">
              <a:rPr lang="en-US" smtClean="0"/>
              <a:t>6/22/21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C77A74-6D1D-B041-B2C0-C73E2E3A5CC2}" type="slidenum">
              <a:rPr lang="en-US" smtClean="0"/>
              <a:t>‹#›</a:t>
            </a:fld>
            <a:endParaRPr lang="en-US"/>
          </a:p>
        </p:txBody>
      </p:sp>
    </p:spTree>
    <p:extLst>
      <p:ext uri="{BB962C8B-B14F-4D97-AF65-F5344CB8AC3E}">
        <p14:creationId xmlns:p14="http://schemas.microsoft.com/office/powerpoint/2010/main" val="2986899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1</a:t>
            </a:fld>
            <a:endParaRPr lang="en-US"/>
          </a:p>
        </p:txBody>
      </p:sp>
    </p:spTree>
    <p:extLst>
      <p:ext uri="{BB962C8B-B14F-4D97-AF65-F5344CB8AC3E}">
        <p14:creationId xmlns:p14="http://schemas.microsoft.com/office/powerpoint/2010/main" val="2979034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10</a:t>
            </a:fld>
            <a:endParaRPr lang="en-US"/>
          </a:p>
        </p:txBody>
      </p:sp>
    </p:spTree>
    <p:extLst>
      <p:ext uri="{BB962C8B-B14F-4D97-AF65-F5344CB8AC3E}">
        <p14:creationId xmlns:p14="http://schemas.microsoft.com/office/powerpoint/2010/main" val="1296725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CC77A74-6D1D-B041-B2C0-C73E2E3A5CC2}" type="slidenum">
              <a:rPr lang="en-US" smtClean="0"/>
              <a:t>11</a:t>
            </a:fld>
            <a:endParaRPr lang="en-US"/>
          </a:p>
        </p:txBody>
      </p:sp>
    </p:spTree>
    <p:extLst>
      <p:ext uri="{BB962C8B-B14F-4D97-AF65-F5344CB8AC3E}">
        <p14:creationId xmlns:p14="http://schemas.microsoft.com/office/powerpoint/2010/main" val="1347677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12</a:t>
            </a:fld>
            <a:endParaRPr lang="en-US"/>
          </a:p>
        </p:txBody>
      </p:sp>
    </p:spTree>
    <p:extLst>
      <p:ext uri="{BB962C8B-B14F-4D97-AF65-F5344CB8AC3E}">
        <p14:creationId xmlns:p14="http://schemas.microsoft.com/office/powerpoint/2010/main" val="9563930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13</a:t>
            </a:fld>
            <a:endParaRPr lang="en-US"/>
          </a:p>
        </p:txBody>
      </p:sp>
    </p:spTree>
    <p:extLst>
      <p:ext uri="{BB962C8B-B14F-4D97-AF65-F5344CB8AC3E}">
        <p14:creationId xmlns:p14="http://schemas.microsoft.com/office/powerpoint/2010/main" val="22526355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14</a:t>
            </a:fld>
            <a:endParaRPr lang="en-US"/>
          </a:p>
        </p:txBody>
      </p:sp>
    </p:spTree>
    <p:extLst>
      <p:ext uri="{BB962C8B-B14F-4D97-AF65-F5344CB8AC3E}">
        <p14:creationId xmlns:p14="http://schemas.microsoft.com/office/powerpoint/2010/main" val="1023093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15</a:t>
            </a:fld>
            <a:endParaRPr lang="en-US"/>
          </a:p>
        </p:txBody>
      </p:sp>
    </p:spTree>
    <p:extLst>
      <p:ext uri="{BB962C8B-B14F-4D97-AF65-F5344CB8AC3E}">
        <p14:creationId xmlns:p14="http://schemas.microsoft.com/office/powerpoint/2010/main" val="9531967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16</a:t>
            </a:fld>
            <a:endParaRPr lang="en-US"/>
          </a:p>
        </p:txBody>
      </p:sp>
    </p:spTree>
    <p:extLst>
      <p:ext uri="{BB962C8B-B14F-4D97-AF65-F5344CB8AC3E}">
        <p14:creationId xmlns:p14="http://schemas.microsoft.com/office/powerpoint/2010/main" val="22820191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17</a:t>
            </a:fld>
            <a:endParaRPr lang="en-US"/>
          </a:p>
        </p:txBody>
      </p:sp>
    </p:spTree>
    <p:extLst>
      <p:ext uri="{BB962C8B-B14F-4D97-AF65-F5344CB8AC3E}">
        <p14:creationId xmlns:p14="http://schemas.microsoft.com/office/powerpoint/2010/main" val="4267917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2</a:t>
            </a:fld>
            <a:endParaRPr lang="en-US"/>
          </a:p>
        </p:txBody>
      </p:sp>
    </p:spTree>
    <p:extLst>
      <p:ext uri="{BB962C8B-B14F-4D97-AF65-F5344CB8AC3E}">
        <p14:creationId xmlns:p14="http://schemas.microsoft.com/office/powerpoint/2010/main" val="2077898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3</a:t>
            </a:fld>
            <a:endParaRPr lang="en-US"/>
          </a:p>
        </p:txBody>
      </p:sp>
    </p:spTree>
    <p:extLst>
      <p:ext uri="{BB962C8B-B14F-4D97-AF65-F5344CB8AC3E}">
        <p14:creationId xmlns:p14="http://schemas.microsoft.com/office/powerpoint/2010/main" val="3144278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4</a:t>
            </a:fld>
            <a:endParaRPr lang="en-US"/>
          </a:p>
        </p:txBody>
      </p:sp>
    </p:spTree>
    <p:extLst>
      <p:ext uri="{BB962C8B-B14F-4D97-AF65-F5344CB8AC3E}">
        <p14:creationId xmlns:p14="http://schemas.microsoft.com/office/powerpoint/2010/main" val="4251238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A66878-94C4-A446-B056-787301A0D30E}" type="slidenum">
              <a:rPr lang="en-US" smtClean="0"/>
              <a:t>5</a:t>
            </a:fld>
            <a:endParaRPr lang="en-US"/>
          </a:p>
        </p:txBody>
      </p:sp>
    </p:spTree>
    <p:extLst>
      <p:ext uri="{BB962C8B-B14F-4D97-AF65-F5344CB8AC3E}">
        <p14:creationId xmlns:p14="http://schemas.microsoft.com/office/powerpoint/2010/main" val="285167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6</a:t>
            </a:fld>
            <a:endParaRPr lang="en-US"/>
          </a:p>
        </p:txBody>
      </p:sp>
    </p:spTree>
    <p:extLst>
      <p:ext uri="{BB962C8B-B14F-4D97-AF65-F5344CB8AC3E}">
        <p14:creationId xmlns:p14="http://schemas.microsoft.com/office/powerpoint/2010/main" val="1475261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mc:Choice>
        <mc:Fallback xmlns="">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study extends SA-DenseUNet to estimate the real and imaginary components of the STFT of target sources. Here is structure of Complex SA-DenseUNet. The input to the network is the complex STFT of the mixture. It has three dimensions including frequency, time and channel, with real and imaginary components treated as two separate channels. The network estimate the real and imaginary components of the complex ideal ratio mask (cIRM) of each source. The estimated complex ratio masks are then multiplied with the complex STFT of the mixture audio to get the estimated complex STFT of each source. The process is also shown in this loss function. Here the </a:t>
                </a:r>
                <a:r>
                  <a:rPr lang="en-US" dirty="0" err="1"/>
                  <a:t>cRM</a:t>
                </a:r>
                <a:r>
                  <a:rPr lang="en-US" dirty="0"/>
                  <a:t> is the </a:t>
                </a:r>
                <a:r>
                  <a:rPr lang="en-US" altLang="zh-CN" sz="1200" dirty="0"/>
                  <a:t>an estimate of the cIRM for source </a:t>
                </a:r>
                <a:r>
                  <a:rPr lang="en-US" altLang="zh-CN" sz="1200" i="0">
                    <a:latin typeface="Cambria Math" panose="02040503050406030204" pitchFamily="18" charset="0"/>
                  </a:rPr>
                  <a:t>𝑗</a:t>
                </a:r>
                <a:r>
                  <a:rPr lang="en-US" dirty="0"/>
                  <a:t>, this symbol</a:t>
                </a:r>
                <a:r>
                  <a:rPr lang="en-US" baseline="0" dirty="0"/>
                  <a:t> </a:t>
                </a:r>
                <a:r>
                  <a:rPr lang="en-US" altLang="zh-CN" sz="1200" dirty="0"/>
                  <a:t>denotes element-wise multiplication. </a:t>
                </a:r>
                <a:endParaRPr lang="en-US" dirty="0"/>
              </a:p>
              <a:p>
                <a:r>
                  <a:rPr lang="en-US" altLang="zh-CN" sz="1200" i="0">
                    <a:latin typeface="Cambria Math" panose="02040503050406030204" pitchFamily="18" charset="0"/>
                  </a:rPr>
                  <a:t>𝑌</a:t>
                </a:r>
                <a:r>
                  <a:rPr lang="en-US" altLang="zh-CN" sz="1200" dirty="0"/>
                  <a:t> denotes the complex STFT of the input mixture, and </a:t>
                </a:r>
                <a:r>
                  <a:rPr lang="en-US" altLang="zh-CN" sz="1200" i="0">
                    <a:latin typeface="Cambria Math" panose="02040503050406030204" pitchFamily="18" charset="0"/>
                  </a:rPr>
                  <a:t>𝑆_1</a:t>
                </a:r>
                <a:r>
                  <a:rPr lang="en-US" altLang="zh-CN" sz="1200" dirty="0"/>
                  <a:t> and </a:t>
                </a:r>
                <a:r>
                  <a:rPr lang="en-US" altLang="zh-CN" sz="1200" i="0">
                    <a:latin typeface="Cambria Math" panose="02040503050406030204" pitchFamily="18" charset="0"/>
                  </a:rPr>
                  <a:t>𝑆_2</a:t>
                </a:r>
                <a:r>
                  <a:rPr lang="en-US" altLang="zh-CN" sz="1200" dirty="0"/>
                  <a:t> represent the complex STFT of singing voice and accompaniment, respectively</a:t>
                </a:r>
                <a:endParaRPr lang="en-US" dirty="0"/>
              </a:p>
            </p:txBody>
          </p:sp>
        </mc:Fallback>
      </mc:AlternateContent>
      <p:sp>
        <p:nvSpPr>
          <p:cNvPr id="4" name="Slide Number Placeholder 3"/>
          <p:cNvSpPr>
            <a:spLocks noGrp="1"/>
          </p:cNvSpPr>
          <p:nvPr>
            <p:ph type="sldNum" sz="quarter" idx="5"/>
          </p:nvPr>
        </p:nvSpPr>
        <p:spPr/>
        <p:txBody>
          <a:bodyPr/>
          <a:lstStyle/>
          <a:p>
            <a:fld id="{5CC77A74-6D1D-B041-B2C0-C73E2E3A5CC2}" type="slidenum">
              <a:rPr lang="en-US" smtClean="0"/>
              <a:t>7</a:t>
            </a:fld>
            <a:endParaRPr lang="en-US"/>
          </a:p>
        </p:txBody>
      </p:sp>
    </p:spTree>
    <p:extLst>
      <p:ext uri="{BB962C8B-B14F-4D97-AF65-F5344CB8AC3E}">
        <p14:creationId xmlns:p14="http://schemas.microsoft.com/office/powerpoint/2010/main" val="3467082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8</a:t>
            </a:fld>
            <a:endParaRPr lang="en-US"/>
          </a:p>
        </p:txBody>
      </p:sp>
    </p:spTree>
    <p:extLst>
      <p:ext uri="{BB962C8B-B14F-4D97-AF65-F5344CB8AC3E}">
        <p14:creationId xmlns:p14="http://schemas.microsoft.com/office/powerpoint/2010/main" val="2288514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77A74-6D1D-B041-B2C0-C73E2E3A5CC2}" type="slidenum">
              <a:rPr lang="en-US" smtClean="0"/>
              <a:t>9</a:t>
            </a:fld>
            <a:endParaRPr lang="en-US"/>
          </a:p>
        </p:txBody>
      </p:sp>
    </p:spTree>
    <p:extLst>
      <p:ext uri="{BB962C8B-B14F-4D97-AF65-F5344CB8AC3E}">
        <p14:creationId xmlns:p14="http://schemas.microsoft.com/office/powerpoint/2010/main" val="3002436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AD326-071B-1044-B25B-1EDABB74D5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75641DA-3267-BD4C-B3AD-5819D8E7D8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14A2FE-EED7-5045-B5A7-355F2A35BDAB}"/>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5" name="Footer Placeholder 4">
            <a:extLst>
              <a:ext uri="{FF2B5EF4-FFF2-40B4-BE49-F238E27FC236}">
                <a16:creationId xmlns:a16="http://schemas.microsoft.com/office/drawing/2014/main" id="{263F1D9B-2207-044A-848D-BE8E159D8D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F0728-5967-8D4B-BD83-3608F26A20C0}"/>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2440015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0559-DDEA-114D-AA7E-FA7551AFC91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D7A1D1-CAAB-2E42-AD19-71D66578FD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42DFCB-C936-CB49-A960-65EF9C4C3F0D}"/>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5" name="Footer Placeholder 4">
            <a:extLst>
              <a:ext uri="{FF2B5EF4-FFF2-40B4-BE49-F238E27FC236}">
                <a16:creationId xmlns:a16="http://schemas.microsoft.com/office/drawing/2014/main" id="{C6F91E67-0D05-E94A-B767-110425B0D8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DBFF0B-1CD0-7745-89A3-EC8A3F19C20C}"/>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1073662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5A766E-A42D-3E45-838E-32576D5474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AC5733-45F6-0046-A023-7A7F0EAB0C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B7C212-B2D4-D241-9854-7D567AEBC2A2}"/>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5" name="Footer Placeholder 4">
            <a:extLst>
              <a:ext uri="{FF2B5EF4-FFF2-40B4-BE49-F238E27FC236}">
                <a16:creationId xmlns:a16="http://schemas.microsoft.com/office/drawing/2014/main" id="{7BC839F7-CD04-9F48-97B5-82837F5220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12286C-7AF7-024E-B285-9FD83A14588A}"/>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236534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E9A74-28BD-184F-AA7F-C387EAD483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8CA274-9305-AB41-A47D-3D5CE30A6D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9E3B12-1A62-4941-918C-544AC91CF89D}"/>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5" name="Footer Placeholder 4">
            <a:extLst>
              <a:ext uri="{FF2B5EF4-FFF2-40B4-BE49-F238E27FC236}">
                <a16:creationId xmlns:a16="http://schemas.microsoft.com/office/drawing/2014/main" id="{D6D9AFCA-21E4-BD43-BF32-AB581E93C3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53C06E-71FF-A74E-9F1A-B8B0C73310B8}"/>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4249789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D2BC1-1164-6546-8026-6473FAF5877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00B264-ABC8-C84D-823A-71B6E00621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0FAA85-7B62-0C40-8F09-4AD24B3A2948}"/>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5" name="Footer Placeholder 4">
            <a:extLst>
              <a:ext uri="{FF2B5EF4-FFF2-40B4-BE49-F238E27FC236}">
                <a16:creationId xmlns:a16="http://schemas.microsoft.com/office/drawing/2014/main" id="{98CB502D-6455-F046-875E-3130DEB7A0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4B487D-DA1E-3F4D-B5F5-0C3B1BA68FB9}"/>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415489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9565C-0956-DB48-8299-0DC92E12DC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1BBA19-8902-D144-99E6-86F66D71EF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1CFB46-25EA-9544-9EC2-2C80263A9A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17B310-25B7-F64A-BDA7-B8D242AACDFE}"/>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6" name="Footer Placeholder 5">
            <a:extLst>
              <a:ext uri="{FF2B5EF4-FFF2-40B4-BE49-F238E27FC236}">
                <a16:creationId xmlns:a16="http://schemas.microsoft.com/office/drawing/2014/main" id="{6B332075-BEBE-A345-86AE-15643D4C6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3D31C6-9272-2E46-B458-D1A4D3973E82}"/>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3610293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E66B7-F06D-8C43-A768-0A087229BCF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9799B4-3AB4-794F-8D21-FF72F25364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DC2714-2B47-F74B-97A4-BBAEFD0178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4C4C4D5-C252-8C4B-B265-4C95E787C6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517FB9-70F7-304F-96A2-CC21609DEE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1A8191-BE99-D344-9D49-32D614FF8582}"/>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8" name="Footer Placeholder 7">
            <a:extLst>
              <a:ext uri="{FF2B5EF4-FFF2-40B4-BE49-F238E27FC236}">
                <a16:creationId xmlns:a16="http://schemas.microsoft.com/office/drawing/2014/main" id="{D03AFDFA-E832-F747-A302-2452F874E0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92D608-6168-3D4D-8D28-DC8AE7249B0C}"/>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1840075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0B39D-5A4E-6343-B60B-6492895B2C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092A15-2C7A-EB46-8D3A-5599BA8ECB83}"/>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4" name="Footer Placeholder 3">
            <a:extLst>
              <a:ext uri="{FF2B5EF4-FFF2-40B4-BE49-F238E27FC236}">
                <a16:creationId xmlns:a16="http://schemas.microsoft.com/office/drawing/2014/main" id="{547F7958-E8C2-634D-BDE3-D7C918CB01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6523C1-BADB-0F44-B4BF-AEAAF916814D}"/>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247518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966D1E-1FF1-8D41-AC4D-E8ED003A077F}"/>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3" name="Footer Placeholder 2">
            <a:extLst>
              <a:ext uri="{FF2B5EF4-FFF2-40B4-BE49-F238E27FC236}">
                <a16:creationId xmlns:a16="http://schemas.microsoft.com/office/drawing/2014/main" id="{ADB01F4F-3327-DB4A-8598-49A5485825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E6594B-F15D-2B4C-B824-DAE587F911D0}"/>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2069079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1A97B-6BC1-2942-9008-5980CAD268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F2D2F3-A3F5-574C-BEBD-15E458C223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5A44B9-55E5-1C46-AE6F-936E2E0D82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9878C-C842-534D-B6B7-CA320AA7BBDA}"/>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6" name="Footer Placeholder 5">
            <a:extLst>
              <a:ext uri="{FF2B5EF4-FFF2-40B4-BE49-F238E27FC236}">
                <a16:creationId xmlns:a16="http://schemas.microsoft.com/office/drawing/2014/main" id="{8F47411A-BAD9-2847-937F-69AC9263ED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0C33E2-EEDB-0B40-8E64-438547A3406D}"/>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1248076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054E0-8E3D-D840-A9FE-66C1989AF7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44EAF3-6319-4E4F-8056-626B1A1236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ACF834-DEB8-DE41-B48B-111BDBC0A8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33B216-2A60-7A44-90F6-E104512E395A}"/>
              </a:ext>
            </a:extLst>
          </p:cNvPr>
          <p:cNvSpPr>
            <a:spLocks noGrp="1"/>
          </p:cNvSpPr>
          <p:nvPr>
            <p:ph type="dt" sz="half" idx="10"/>
          </p:nvPr>
        </p:nvSpPr>
        <p:spPr/>
        <p:txBody>
          <a:bodyPr/>
          <a:lstStyle/>
          <a:p>
            <a:fld id="{5E29FB95-7DC8-9447-A89D-77E584C8B4C3}" type="datetimeFigureOut">
              <a:rPr lang="en-US" smtClean="0"/>
              <a:t>6/22/21</a:t>
            </a:fld>
            <a:endParaRPr lang="en-US"/>
          </a:p>
        </p:txBody>
      </p:sp>
      <p:sp>
        <p:nvSpPr>
          <p:cNvPr id="6" name="Footer Placeholder 5">
            <a:extLst>
              <a:ext uri="{FF2B5EF4-FFF2-40B4-BE49-F238E27FC236}">
                <a16:creationId xmlns:a16="http://schemas.microsoft.com/office/drawing/2014/main" id="{82BD9D07-5732-7C49-ADAA-7419EAC6B2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A41845-6328-994F-8CAD-EA41613C311A}"/>
              </a:ext>
            </a:extLst>
          </p:cNvPr>
          <p:cNvSpPr>
            <a:spLocks noGrp="1"/>
          </p:cNvSpPr>
          <p:nvPr>
            <p:ph type="sldNum" sz="quarter" idx="12"/>
          </p:nvPr>
        </p:nvSpPr>
        <p:spPr/>
        <p:txBody>
          <a:bodyPr/>
          <a:lstStyle/>
          <a:p>
            <a:fld id="{CEF2494E-3B23-354E-84E8-34E0A3F01D46}" type="slidenum">
              <a:rPr lang="en-US" smtClean="0"/>
              <a:t>‹#›</a:t>
            </a:fld>
            <a:endParaRPr lang="en-US"/>
          </a:p>
        </p:txBody>
      </p:sp>
    </p:spTree>
    <p:extLst>
      <p:ext uri="{BB962C8B-B14F-4D97-AF65-F5344CB8AC3E}">
        <p14:creationId xmlns:p14="http://schemas.microsoft.com/office/powerpoint/2010/main" val="4292129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75CFE6-2358-3A47-A2DD-F69726BA3E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D66369-030D-E04B-A48C-D16B4BB5B4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435854-8985-C642-8FA7-8EEB7841C8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29FB95-7DC8-9447-A89D-77E584C8B4C3}" type="datetimeFigureOut">
              <a:rPr lang="en-US" smtClean="0"/>
              <a:t>6/22/21</a:t>
            </a:fld>
            <a:endParaRPr lang="en-US"/>
          </a:p>
        </p:txBody>
      </p:sp>
      <p:sp>
        <p:nvSpPr>
          <p:cNvPr id="5" name="Footer Placeholder 4">
            <a:extLst>
              <a:ext uri="{FF2B5EF4-FFF2-40B4-BE49-F238E27FC236}">
                <a16:creationId xmlns:a16="http://schemas.microsoft.com/office/drawing/2014/main" id="{C32E5C0E-25E6-CB49-903A-9A13C9EA68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0E7C7D-E798-564E-B41C-2A160D9096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2494E-3B23-354E-84E8-34E0A3F01D46}" type="slidenum">
              <a:rPr lang="en-US" smtClean="0"/>
              <a:t>‹#›</a:t>
            </a:fld>
            <a:endParaRPr lang="en-US"/>
          </a:p>
        </p:txBody>
      </p:sp>
    </p:spTree>
    <p:extLst>
      <p:ext uri="{BB962C8B-B14F-4D97-AF65-F5344CB8AC3E}">
        <p14:creationId xmlns:p14="http://schemas.microsoft.com/office/powerpoint/2010/main" val="610976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2F7FB-2C1C-3943-960F-6FC1F1D857C5}"/>
              </a:ext>
            </a:extLst>
          </p:cNvPr>
          <p:cNvSpPr>
            <a:spLocks noGrp="1"/>
          </p:cNvSpPr>
          <p:nvPr>
            <p:ph type="ctrTitle"/>
          </p:nvPr>
        </p:nvSpPr>
        <p:spPr>
          <a:xfrm>
            <a:off x="1698661" y="1573213"/>
            <a:ext cx="9144000" cy="684570"/>
          </a:xfrm>
        </p:spPr>
        <p:txBody>
          <a:bodyPr>
            <a:normAutofit/>
          </a:bodyPr>
          <a:lstStyle/>
          <a:p>
            <a:r>
              <a:rPr lang="en-US" sz="3200" dirty="0"/>
              <a:t>Complex Ratio Masking for Singing Voice Separation </a:t>
            </a:r>
          </a:p>
        </p:txBody>
      </p:sp>
      <p:sp>
        <p:nvSpPr>
          <p:cNvPr id="3" name="Subtitle 2">
            <a:extLst>
              <a:ext uri="{FF2B5EF4-FFF2-40B4-BE49-F238E27FC236}">
                <a16:creationId xmlns:a16="http://schemas.microsoft.com/office/drawing/2014/main" id="{D11E9862-1942-0245-A5FB-6A33AE15F55A}"/>
              </a:ext>
            </a:extLst>
          </p:cNvPr>
          <p:cNvSpPr>
            <a:spLocks noGrp="1"/>
          </p:cNvSpPr>
          <p:nvPr>
            <p:ph type="subTitle" idx="1"/>
          </p:nvPr>
        </p:nvSpPr>
        <p:spPr>
          <a:xfrm>
            <a:off x="1698661" y="2903396"/>
            <a:ext cx="9144000" cy="1655762"/>
          </a:xfrm>
        </p:spPr>
        <p:txBody>
          <a:bodyPr>
            <a:normAutofit/>
          </a:bodyPr>
          <a:lstStyle/>
          <a:p>
            <a:r>
              <a:rPr lang="en-US" dirty="0"/>
              <a:t>Yixuan Zhang</a:t>
            </a:r>
            <a:r>
              <a:rPr lang="en-US" baseline="30000" dirty="0"/>
              <a:t>1</a:t>
            </a:r>
            <a:r>
              <a:rPr lang="en-US" dirty="0"/>
              <a:t>, Yuzhou Liu</a:t>
            </a:r>
            <a:r>
              <a:rPr lang="en-US" baseline="30000" dirty="0"/>
              <a:t>1</a:t>
            </a:r>
            <a:r>
              <a:rPr lang="en-US" dirty="0"/>
              <a:t>, DeLiang Wang</a:t>
            </a:r>
            <a:r>
              <a:rPr lang="en-US" baseline="30000" dirty="0"/>
              <a:t>1,2</a:t>
            </a:r>
          </a:p>
          <a:p>
            <a:r>
              <a:rPr lang="en-US" sz="1600" dirty="0"/>
              <a:t>1. Department of Computer Science &amp; Engineering, The Ohio State University</a:t>
            </a:r>
          </a:p>
          <a:p>
            <a:r>
              <a:rPr lang="en-US" sz="1600" dirty="0"/>
              <a:t>2. Center of Cognitive and Brain Sciences, The Ohio State University</a:t>
            </a:r>
          </a:p>
          <a:p>
            <a:endParaRPr lang="en-US" dirty="0"/>
          </a:p>
        </p:txBody>
      </p:sp>
      <p:pic>
        <p:nvPicPr>
          <p:cNvPr id="5" name="Picture 4" descr="Text&#10;&#10;Description automatically generated with low confidence">
            <a:extLst>
              <a:ext uri="{FF2B5EF4-FFF2-40B4-BE49-F238E27FC236}">
                <a16:creationId xmlns:a16="http://schemas.microsoft.com/office/drawing/2014/main" id="{537E738A-EBCF-AD45-AC43-CD89D8DFA41A}"/>
              </a:ext>
            </a:extLst>
          </p:cNvPr>
          <p:cNvPicPr>
            <a:picLocks noChangeAspect="1"/>
          </p:cNvPicPr>
          <p:nvPr/>
        </p:nvPicPr>
        <p:blipFill>
          <a:blip r:embed="rId3"/>
          <a:stretch>
            <a:fillRect/>
          </a:stretch>
        </p:blipFill>
        <p:spPr>
          <a:xfrm>
            <a:off x="4127143" y="5875307"/>
            <a:ext cx="4102100" cy="838200"/>
          </a:xfrm>
          <a:prstGeom prst="rect">
            <a:avLst/>
          </a:prstGeom>
        </p:spPr>
      </p:pic>
      <p:sp>
        <p:nvSpPr>
          <p:cNvPr id="6" name="TextBox 5">
            <a:extLst>
              <a:ext uri="{FF2B5EF4-FFF2-40B4-BE49-F238E27FC236}">
                <a16:creationId xmlns:a16="http://schemas.microsoft.com/office/drawing/2014/main" id="{5BF0F5CE-7666-DD49-9563-AFF6917D47A1}"/>
              </a:ext>
            </a:extLst>
          </p:cNvPr>
          <p:cNvSpPr txBox="1"/>
          <p:nvPr/>
        </p:nvSpPr>
        <p:spPr>
          <a:xfrm>
            <a:off x="5448728" y="4359103"/>
            <a:ext cx="1808252" cy="400110"/>
          </a:xfrm>
          <a:prstGeom prst="rect">
            <a:avLst/>
          </a:prstGeom>
          <a:noFill/>
        </p:spPr>
        <p:txBody>
          <a:bodyPr wrap="square" rtlCol="0">
            <a:spAutoFit/>
          </a:bodyPr>
          <a:lstStyle/>
          <a:p>
            <a:r>
              <a:rPr lang="en-US" sz="2000" dirty="0"/>
              <a:t>ICASSP 2021</a:t>
            </a:r>
          </a:p>
        </p:txBody>
      </p:sp>
    </p:spTree>
    <p:extLst>
      <p:ext uri="{BB962C8B-B14F-4D97-AF65-F5344CB8AC3E}">
        <p14:creationId xmlns:p14="http://schemas.microsoft.com/office/powerpoint/2010/main" val="3492506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D38-C53F-EB4B-84D8-6BF117647876}"/>
              </a:ext>
            </a:extLst>
          </p:cNvPr>
          <p:cNvSpPr>
            <a:spLocks noGrp="1"/>
          </p:cNvSpPr>
          <p:nvPr>
            <p:ph type="title"/>
          </p:nvPr>
        </p:nvSpPr>
        <p:spPr/>
        <p:txBody>
          <a:bodyPr/>
          <a:lstStyle/>
          <a:p>
            <a:r>
              <a:rPr lang="en-US" dirty="0"/>
              <a:t>Experimental Setup</a:t>
            </a:r>
          </a:p>
        </p:txBody>
      </p:sp>
      <p:sp>
        <p:nvSpPr>
          <p:cNvPr id="3" name="Content Placeholder 2">
            <a:extLst>
              <a:ext uri="{FF2B5EF4-FFF2-40B4-BE49-F238E27FC236}">
                <a16:creationId xmlns:a16="http://schemas.microsoft.com/office/drawing/2014/main" id="{E68DDA55-C64D-084D-9C40-9A698C28A75D}"/>
              </a:ext>
            </a:extLst>
          </p:cNvPr>
          <p:cNvSpPr>
            <a:spLocks noGrp="1"/>
          </p:cNvSpPr>
          <p:nvPr>
            <p:ph idx="1"/>
          </p:nvPr>
        </p:nvSpPr>
        <p:spPr>
          <a:xfrm>
            <a:off x="838200" y="1690688"/>
            <a:ext cx="10515600" cy="4351338"/>
          </a:xfrm>
        </p:spPr>
        <p:txBody>
          <a:bodyPr>
            <a:noAutofit/>
          </a:bodyPr>
          <a:lstStyle/>
          <a:p>
            <a:r>
              <a:rPr lang="en-US" sz="2400" dirty="0"/>
              <a:t>Training Set</a:t>
            </a:r>
          </a:p>
          <a:p>
            <a:pPr lvl="1"/>
            <a:r>
              <a:rPr lang="en-US" sz="2000" dirty="0"/>
              <a:t>Contains 450 songs, in which 50 are from DSD100’s Dev Set and 400 songs are generated by randomly scaling, shifting, remixing different music sources from these 50 songs for data augmentation</a:t>
            </a:r>
          </a:p>
          <a:p>
            <a:r>
              <a:rPr lang="en-US" sz="2400" dirty="0"/>
              <a:t>Validation Set</a:t>
            </a:r>
          </a:p>
          <a:p>
            <a:pPr lvl="1"/>
            <a:r>
              <a:rPr lang="en-US" sz="2000" dirty="0"/>
              <a:t>Contains one third of tracks from MedleyDB and CCMixter and half of tracks from DSD100’s Test Set.</a:t>
            </a:r>
          </a:p>
          <a:p>
            <a:r>
              <a:rPr lang="en-US" sz="2400" dirty="0"/>
              <a:t>Test Set</a:t>
            </a:r>
          </a:p>
          <a:p>
            <a:pPr lvl="1"/>
            <a:r>
              <a:rPr lang="en-US" sz="2000" dirty="0"/>
              <a:t>Contains another third of tracks from MedleyDB and CCMixter, and the remaining half of DSD100’s Test Set</a:t>
            </a:r>
          </a:p>
          <a:p>
            <a:r>
              <a:rPr lang="en-US" sz="2400" dirty="0"/>
              <a:t>Evaluation</a:t>
            </a:r>
          </a:p>
          <a:p>
            <a:pPr lvl="1"/>
            <a:r>
              <a:rPr lang="en-US" sz="2000" dirty="0"/>
              <a:t>Use </a:t>
            </a:r>
            <a:r>
              <a:rPr lang="en-US" sz="2000" i="1" dirty="0" err="1"/>
              <a:t>mir_eval</a:t>
            </a:r>
            <a:r>
              <a:rPr lang="en-US" sz="2000" i="1" dirty="0"/>
              <a:t> </a:t>
            </a:r>
            <a:r>
              <a:rPr lang="en-US" sz="2000" dirty="0"/>
              <a:t>[2] to calculate the average SDR, SIR, SAR of each song.</a:t>
            </a:r>
          </a:p>
          <a:p>
            <a:pPr lvl="1"/>
            <a:endParaRPr lang="en-US" sz="2000" dirty="0"/>
          </a:p>
          <a:p>
            <a:pPr lvl="1"/>
            <a:endParaRPr lang="en-US" sz="2000" dirty="0"/>
          </a:p>
        </p:txBody>
      </p:sp>
      <p:sp>
        <p:nvSpPr>
          <p:cNvPr id="5" name="TextBox 4">
            <a:extLst>
              <a:ext uri="{FF2B5EF4-FFF2-40B4-BE49-F238E27FC236}">
                <a16:creationId xmlns:a16="http://schemas.microsoft.com/office/drawing/2014/main" id="{DD682D68-8756-EF4C-826F-C51FF8B4917A}"/>
              </a:ext>
            </a:extLst>
          </p:cNvPr>
          <p:cNvSpPr txBox="1"/>
          <p:nvPr/>
        </p:nvSpPr>
        <p:spPr>
          <a:xfrm>
            <a:off x="838200" y="6092765"/>
            <a:ext cx="10083800" cy="800219"/>
          </a:xfrm>
          <a:prstGeom prst="rect">
            <a:avLst/>
          </a:prstGeom>
          <a:noFill/>
        </p:spPr>
        <p:txBody>
          <a:bodyPr wrap="square" rtlCol="0">
            <a:spAutoFit/>
          </a:bodyPr>
          <a:lstStyle/>
          <a:p>
            <a:r>
              <a:rPr lang="en-US" sz="1400" dirty="0"/>
              <a:t>[2] C. </a:t>
            </a:r>
            <a:r>
              <a:rPr lang="en-US" sz="1400" dirty="0" err="1"/>
              <a:t>Raffel</a:t>
            </a:r>
            <a:r>
              <a:rPr lang="en-US" sz="1400" dirty="0"/>
              <a:t>, B. McFee, E. J. Humphrey, J. </a:t>
            </a:r>
            <a:r>
              <a:rPr lang="en-US" sz="1400" dirty="0" err="1"/>
              <a:t>Salamon</a:t>
            </a:r>
            <a:r>
              <a:rPr lang="en-US" sz="1400" dirty="0"/>
              <a:t>, O. Nieto, D. Liang, D. P. Ellis, and C. C. </a:t>
            </a:r>
            <a:r>
              <a:rPr lang="en-US" sz="1400" dirty="0" err="1"/>
              <a:t>Raffel</a:t>
            </a:r>
            <a:r>
              <a:rPr lang="en-US" sz="1400" dirty="0"/>
              <a:t>, “mir eval: A transparent implementation of common mir metrics,” in Proc. of ISMIR, 2014.</a:t>
            </a:r>
          </a:p>
          <a:p>
            <a:endParaRPr lang="en-US" dirty="0"/>
          </a:p>
        </p:txBody>
      </p:sp>
    </p:spTree>
    <p:extLst>
      <p:ext uri="{BB962C8B-B14F-4D97-AF65-F5344CB8AC3E}">
        <p14:creationId xmlns:p14="http://schemas.microsoft.com/office/powerpoint/2010/main" val="3042546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FBA4F-BC3B-9642-B6C5-5CD798A95D21}"/>
              </a:ext>
            </a:extLst>
          </p:cNvPr>
          <p:cNvSpPr>
            <a:spLocks noGrp="1"/>
          </p:cNvSpPr>
          <p:nvPr>
            <p:ph type="title"/>
          </p:nvPr>
        </p:nvSpPr>
        <p:spPr/>
        <p:txBody>
          <a:bodyPr>
            <a:normAutofit/>
          </a:bodyPr>
          <a:lstStyle/>
          <a:p>
            <a:r>
              <a:rPr lang="en-US" sz="4000" dirty="0"/>
              <a:t>Comparison of different training targets</a:t>
            </a:r>
          </a:p>
        </p:txBody>
      </p:sp>
      <p:graphicFrame>
        <p:nvGraphicFramePr>
          <p:cNvPr id="4" name="Table 58">
            <a:extLst>
              <a:ext uri="{FF2B5EF4-FFF2-40B4-BE49-F238E27FC236}">
                <a16:creationId xmlns:a16="http://schemas.microsoft.com/office/drawing/2014/main" id="{C9ACC99C-6013-7F46-B4FA-668EEB36EA11}"/>
              </a:ext>
            </a:extLst>
          </p:cNvPr>
          <p:cNvGraphicFramePr>
            <a:graphicFrameLocks noGrp="1"/>
          </p:cNvGraphicFramePr>
          <p:nvPr>
            <p:ph idx="1"/>
            <p:extLst>
              <p:ext uri="{D42A27DB-BD31-4B8C-83A1-F6EECF244321}">
                <p14:modId xmlns:p14="http://schemas.microsoft.com/office/powerpoint/2010/main" val="2470211037"/>
              </p:ext>
            </p:extLst>
          </p:nvPr>
        </p:nvGraphicFramePr>
        <p:xfrm>
          <a:off x="1240452" y="2044316"/>
          <a:ext cx="9256571" cy="2047056"/>
        </p:xfrm>
        <a:graphic>
          <a:graphicData uri="http://schemas.openxmlformats.org/drawingml/2006/table">
            <a:tbl>
              <a:tblPr firstRow="1" bandRow="1">
                <a:tableStyleId>{5940675A-B579-460E-94D1-54222C63F5DA}</a:tableStyleId>
              </a:tblPr>
              <a:tblGrid>
                <a:gridCol w="3479039">
                  <a:extLst>
                    <a:ext uri="{9D8B030D-6E8A-4147-A177-3AD203B41FA5}">
                      <a16:colId xmlns:a16="http://schemas.microsoft.com/office/drawing/2014/main" val="260346044"/>
                    </a:ext>
                  </a:extLst>
                </a:gridCol>
                <a:gridCol w="962922">
                  <a:extLst>
                    <a:ext uri="{9D8B030D-6E8A-4147-A177-3AD203B41FA5}">
                      <a16:colId xmlns:a16="http://schemas.microsoft.com/office/drawing/2014/main" val="2314607686"/>
                    </a:ext>
                  </a:extLst>
                </a:gridCol>
                <a:gridCol w="962922">
                  <a:extLst>
                    <a:ext uri="{9D8B030D-6E8A-4147-A177-3AD203B41FA5}">
                      <a16:colId xmlns:a16="http://schemas.microsoft.com/office/drawing/2014/main" val="586255706"/>
                    </a:ext>
                  </a:extLst>
                </a:gridCol>
                <a:gridCol w="962922">
                  <a:extLst>
                    <a:ext uri="{9D8B030D-6E8A-4147-A177-3AD203B41FA5}">
                      <a16:colId xmlns:a16="http://schemas.microsoft.com/office/drawing/2014/main" val="905073528"/>
                    </a:ext>
                  </a:extLst>
                </a:gridCol>
                <a:gridCol w="962922">
                  <a:extLst>
                    <a:ext uri="{9D8B030D-6E8A-4147-A177-3AD203B41FA5}">
                      <a16:colId xmlns:a16="http://schemas.microsoft.com/office/drawing/2014/main" val="437212763"/>
                    </a:ext>
                  </a:extLst>
                </a:gridCol>
                <a:gridCol w="962922">
                  <a:extLst>
                    <a:ext uri="{9D8B030D-6E8A-4147-A177-3AD203B41FA5}">
                      <a16:colId xmlns:a16="http://schemas.microsoft.com/office/drawing/2014/main" val="4056076223"/>
                    </a:ext>
                  </a:extLst>
                </a:gridCol>
                <a:gridCol w="962922">
                  <a:extLst>
                    <a:ext uri="{9D8B030D-6E8A-4147-A177-3AD203B41FA5}">
                      <a16:colId xmlns:a16="http://schemas.microsoft.com/office/drawing/2014/main" val="3218457758"/>
                    </a:ext>
                  </a:extLst>
                </a:gridCol>
              </a:tblGrid>
              <a:tr h="375369">
                <a:tc>
                  <a:txBody>
                    <a:bodyPr/>
                    <a:lstStyle/>
                    <a:p>
                      <a:pPr algn="ctr"/>
                      <a:endParaRPr lang="en-US" sz="2000" dirty="0"/>
                    </a:p>
                  </a:txBody>
                  <a:tcPr>
                    <a:lnL w="38100" cap="flat" cmpd="sng" algn="ctr">
                      <a:noFill/>
                      <a:prstDash val="solid"/>
                      <a:round/>
                      <a:headEnd type="none" w="med" len="med"/>
                      <a:tailEnd type="none" w="med" len="med"/>
                    </a:lnL>
                    <a:lnB w="38100" cap="flat" cmpd="sng" algn="ctr">
                      <a:noFill/>
                      <a:prstDash val="solid"/>
                      <a:round/>
                      <a:headEnd type="none" w="med" len="med"/>
                      <a:tailEnd type="none" w="med" len="med"/>
                    </a:lnB>
                  </a:tcPr>
                </a:tc>
                <a:tc gridSpan="3">
                  <a:txBody>
                    <a:bodyPr/>
                    <a:lstStyle/>
                    <a:p>
                      <a:pPr algn="ctr"/>
                      <a:r>
                        <a:rPr lang="en-US" altLang="zh-CN" sz="2000" dirty="0"/>
                        <a:t>Singing</a:t>
                      </a:r>
                      <a:r>
                        <a:rPr lang="zh-CN" altLang="en-US" sz="2000" dirty="0"/>
                        <a:t> </a:t>
                      </a:r>
                      <a:r>
                        <a:rPr lang="en-US" altLang="zh-CN" sz="2000" dirty="0"/>
                        <a:t>Voice</a:t>
                      </a:r>
                      <a:endParaRPr lang="en-US" sz="2000" dirty="0"/>
                    </a:p>
                  </a:txBody>
                  <a:tcPr/>
                </a:tc>
                <a:tc hMerge="1">
                  <a:txBody>
                    <a:bodyPr/>
                    <a:lstStyle/>
                    <a:p>
                      <a:endParaRPr lang="en-US" dirty="0"/>
                    </a:p>
                  </a:txBody>
                  <a:tcPr/>
                </a:tc>
                <a:tc hMerge="1">
                  <a:txBody>
                    <a:bodyPr/>
                    <a:lstStyle/>
                    <a:p>
                      <a:endParaRPr lang="en-US" dirty="0"/>
                    </a:p>
                  </a:txBody>
                  <a:tcPr/>
                </a:tc>
                <a:tc gridSpan="3">
                  <a:txBody>
                    <a:bodyPr/>
                    <a:lstStyle/>
                    <a:p>
                      <a:pPr algn="ctr"/>
                      <a:r>
                        <a:rPr lang="en-US" altLang="zh-CN" sz="2000" dirty="0"/>
                        <a:t>Accompaniment</a:t>
                      </a:r>
                      <a:endParaRPr lang="en-US" sz="2000" dirty="0"/>
                    </a:p>
                  </a:txBody>
                  <a:tcPr>
                    <a:lnR w="38100" cap="flat" cmpd="sng" algn="ctr">
                      <a:noFill/>
                      <a:prstDash val="solid"/>
                      <a:round/>
                      <a:headEnd type="none" w="med" len="med"/>
                      <a:tailEnd type="none" w="med" len="med"/>
                    </a:lnR>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969047290"/>
                  </a:ext>
                </a:extLst>
              </a:tr>
              <a:tr h="375369">
                <a:tc>
                  <a:txBody>
                    <a:bodyPr/>
                    <a:lstStyle/>
                    <a:p>
                      <a:pPr algn="ctr"/>
                      <a:r>
                        <a:rPr lang="en-US" altLang="zh-CN" sz="2000" dirty="0"/>
                        <a:t>Metric</a:t>
                      </a:r>
                      <a:r>
                        <a:rPr lang="zh-CN" altLang="en-US" sz="2000" dirty="0"/>
                        <a:t> </a:t>
                      </a:r>
                      <a:r>
                        <a:rPr lang="en-US" altLang="zh-CN" sz="2000" dirty="0"/>
                        <a:t>(dB)</a:t>
                      </a:r>
                      <a:endParaRPr lang="en-US" sz="2000" dirty="0"/>
                    </a:p>
                  </a:txBody>
                  <a:tcPr>
                    <a:lnL w="38100" cap="flat" cmpd="sng" algn="ctr">
                      <a:noFill/>
                      <a:prstDash val="solid"/>
                      <a:round/>
                      <a:headEnd type="none" w="med" len="med"/>
                      <a:tailEnd type="none" w="med" len="med"/>
                    </a:lnL>
                    <a:lnT w="38100" cap="flat" cmpd="sng" algn="ctr">
                      <a:noFill/>
                      <a:prstDash val="solid"/>
                      <a:round/>
                      <a:headEnd type="none" w="med" len="med"/>
                      <a:tailEnd type="none" w="med" len="med"/>
                    </a:lnT>
                  </a:tcPr>
                </a:tc>
                <a:tc>
                  <a:txBody>
                    <a:bodyPr/>
                    <a:lstStyle/>
                    <a:p>
                      <a:pPr algn="ctr"/>
                      <a:r>
                        <a:rPr lang="en-US" altLang="zh-CN" sz="2000" dirty="0"/>
                        <a:t>SDR</a:t>
                      </a:r>
                      <a:endParaRPr lang="en-US" sz="2000" dirty="0"/>
                    </a:p>
                  </a:txBody>
                  <a:tcPr>
                    <a:lnR w="38100" cap="flat" cmpd="sng" algn="ctr">
                      <a:noFill/>
                      <a:prstDash val="solid"/>
                      <a:round/>
                      <a:headEnd type="none" w="med" len="med"/>
                      <a:tailEnd type="none" w="med" len="med"/>
                    </a:lnR>
                  </a:tcPr>
                </a:tc>
                <a:tc>
                  <a:txBody>
                    <a:bodyPr/>
                    <a:lstStyle/>
                    <a:p>
                      <a:pPr algn="ctr"/>
                      <a:r>
                        <a:rPr lang="en-US" altLang="zh-CN" sz="2000" dirty="0"/>
                        <a:t>SIR</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SAR</a:t>
                      </a:r>
                      <a:endParaRPr lang="en-US" sz="2000" dirty="0"/>
                    </a:p>
                  </a:txBody>
                  <a:tcPr>
                    <a:lnL w="38100" cap="flat" cmpd="sng" algn="ctr">
                      <a:noFill/>
                      <a:prstDash val="solid"/>
                      <a:round/>
                      <a:headEnd type="none" w="med" len="med"/>
                      <a:tailEnd type="none" w="med" len="med"/>
                    </a:lnL>
                  </a:tcPr>
                </a:tc>
                <a:tc>
                  <a:txBody>
                    <a:bodyPr/>
                    <a:lstStyle/>
                    <a:p>
                      <a:pPr algn="ctr"/>
                      <a:r>
                        <a:rPr lang="en-US" altLang="zh-CN" sz="2000" dirty="0"/>
                        <a:t>SDR</a:t>
                      </a:r>
                      <a:endParaRPr lang="en-US" sz="2000" dirty="0"/>
                    </a:p>
                  </a:txBody>
                  <a:tcPr>
                    <a:lnR w="38100" cap="flat" cmpd="sng" algn="ctr">
                      <a:noFill/>
                      <a:prstDash val="solid"/>
                      <a:round/>
                      <a:headEnd type="none" w="med" len="med"/>
                      <a:tailEnd type="none" w="med" len="med"/>
                    </a:lnR>
                  </a:tcPr>
                </a:tc>
                <a:tc>
                  <a:txBody>
                    <a:bodyPr/>
                    <a:lstStyle/>
                    <a:p>
                      <a:pPr algn="ctr"/>
                      <a:r>
                        <a:rPr lang="en-US" altLang="zh-CN" sz="2000" dirty="0"/>
                        <a:t>SIR</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SAR</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extLst>
                  <a:ext uri="{0D108BD9-81ED-4DB2-BD59-A6C34878D82A}">
                    <a16:rowId xmlns:a16="http://schemas.microsoft.com/office/drawing/2014/main" val="1204377746"/>
                  </a:ext>
                </a:extLst>
              </a:tr>
              <a:tr h="418192">
                <a:tc>
                  <a:txBody>
                    <a:bodyPr/>
                    <a:lstStyle/>
                    <a:p>
                      <a:pPr algn="ctr"/>
                      <a:r>
                        <a:rPr lang="en-US" altLang="zh-CN" sz="2000" dirty="0"/>
                        <a:t>TMS</a:t>
                      </a:r>
                      <a:endParaRPr lang="en-US" sz="2000" dirty="0"/>
                    </a:p>
                  </a:txBody>
                  <a:tcPr>
                    <a:lnL w="38100" cap="flat" cmpd="sng" algn="ctr">
                      <a:noFill/>
                      <a:prstDash val="solid"/>
                      <a:round/>
                      <a:headEnd type="none" w="med" len="med"/>
                      <a:tailEnd type="none" w="med" len="med"/>
                    </a:lnL>
                  </a:tcPr>
                </a:tc>
                <a:tc>
                  <a:txBody>
                    <a:bodyPr/>
                    <a:lstStyle/>
                    <a:p>
                      <a:pPr algn="ctr"/>
                      <a:r>
                        <a:rPr lang="en-US" altLang="zh-CN" sz="2000" dirty="0"/>
                        <a:t>8.08</a:t>
                      </a:r>
                      <a:endParaRPr lang="en-US" sz="2000" dirty="0"/>
                    </a:p>
                  </a:txBody>
                  <a:tcPr>
                    <a:lnR w="38100" cap="flat" cmpd="sng" algn="ctr">
                      <a:noFill/>
                      <a:prstDash val="solid"/>
                      <a:round/>
                      <a:headEnd type="none" w="med" len="med"/>
                      <a:tailEnd type="none" w="med" len="med"/>
                    </a:lnR>
                  </a:tcPr>
                </a:tc>
                <a:tc>
                  <a:txBody>
                    <a:bodyPr/>
                    <a:lstStyle/>
                    <a:p>
                      <a:pPr algn="ctr"/>
                      <a:r>
                        <a:rPr lang="en-US" altLang="zh-CN" sz="2000" dirty="0"/>
                        <a:t>15.44</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9.34</a:t>
                      </a:r>
                      <a:endParaRPr lang="en-US" sz="2000" dirty="0"/>
                    </a:p>
                  </a:txBody>
                  <a:tcP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2000" dirty="0"/>
                        <a:t>14.10</a:t>
                      </a:r>
                      <a:endParaRPr lang="en-US" sz="2000" dirty="0"/>
                    </a:p>
                  </a:txBody>
                  <a:tcP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18.42</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16.50</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extLst>
                  <a:ext uri="{0D108BD9-81ED-4DB2-BD59-A6C34878D82A}">
                    <a16:rowId xmlns:a16="http://schemas.microsoft.com/office/drawing/2014/main" val="3167730033"/>
                  </a:ext>
                </a:extLst>
              </a:tr>
              <a:tr h="418192">
                <a:tc>
                  <a:txBody>
                    <a:bodyPr/>
                    <a:lstStyle/>
                    <a:p>
                      <a:pPr algn="ctr"/>
                      <a:r>
                        <a:rPr lang="en-US" altLang="zh-CN" sz="2000" dirty="0"/>
                        <a:t>TCS</a:t>
                      </a:r>
                      <a:endParaRPr lang="en-US" sz="2000" dirty="0"/>
                    </a:p>
                  </a:txBody>
                  <a:tcP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2000" dirty="0"/>
                        <a:t>8.40</a:t>
                      </a:r>
                      <a:endParaRPr lang="en-US" sz="2000" dirty="0"/>
                    </a:p>
                  </a:txBody>
                  <a:tcP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sz="2000" dirty="0"/>
                        <a:t>18.74</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sz="2000" dirty="0"/>
                        <a:t>9.07</a:t>
                      </a:r>
                    </a:p>
                  </a:txBody>
                  <a:tcP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2000" dirty="0"/>
                        <a:t>14.50</a:t>
                      </a:r>
                    </a:p>
                  </a:txBody>
                  <a:tcP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sz="2000" dirty="0"/>
                        <a:t>22.29</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sz="2000" dirty="0"/>
                        <a:t>15.70</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extLst>
                  <a:ext uri="{0D108BD9-81ED-4DB2-BD59-A6C34878D82A}">
                    <a16:rowId xmlns:a16="http://schemas.microsoft.com/office/drawing/2014/main" val="3759194655"/>
                  </a:ext>
                </a:extLst>
              </a:tr>
              <a:tr h="418192">
                <a:tc>
                  <a:txBody>
                    <a:bodyPr/>
                    <a:lstStyle/>
                    <a:p>
                      <a:pPr algn="ctr"/>
                      <a:r>
                        <a:rPr lang="en-US" sz="2000" dirty="0"/>
                        <a:t>cIRM-CS</a:t>
                      </a:r>
                    </a:p>
                  </a:txBody>
                  <a:tcPr>
                    <a:lnL w="38100" cap="flat" cmpd="sng" algn="ctr">
                      <a:noFill/>
                      <a:prstDash val="solid"/>
                      <a:round/>
                      <a:headEnd type="none" w="med" len="med"/>
                      <a:tailEnd type="none" w="med" len="med"/>
                    </a:lnL>
                  </a:tcPr>
                </a:tc>
                <a:tc>
                  <a:txBody>
                    <a:bodyPr/>
                    <a:lstStyle/>
                    <a:p>
                      <a:pPr algn="ctr"/>
                      <a:r>
                        <a:rPr lang="en-US" sz="2000" dirty="0"/>
                        <a:t>8.92</a:t>
                      </a:r>
                    </a:p>
                  </a:txBody>
                  <a:tcPr>
                    <a:lnR w="38100" cap="flat" cmpd="sng" algn="ctr">
                      <a:noFill/>
                      <a:prstDash val="solid"/>
                      <a:round/>
                      <a:headEnd type="none" w="med" len="med"/>
                      <a:tailEnd type="none" w="med" len="med"/>
                    </a:lnR>
                  </a:tcPr>
                </a:tc>
                <a:tc>
                  <a:txBody>
                    <a:bodyPr/>
                    <a:lstStyle/>
                    <a:p>
                      <a:pPr algn="ctr"/>
                      <a:r>
                        <a:rPr lang="en-US" sz="2000" dirty="0"/>
                        <a:t>20.04</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sz="2000" dirty="0"/>
                        <a:t>9.54</a:t>
                      </a:r>
                    </a:p>
                  </a:txBody>
                  <a:tcP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2000" dirty="0"/>
                        <a:t>14.99</a:t>
                      </a:r>
                    </a:p>
                  </a:txBody>
                  <a:tcP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sz="2000" dirty="0"/>
                        <a:t>23.06</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sz="2000" dirty="0"/>
                        <a:t>16.12</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extLst>
                  <a:ext uri="{0D108BD9-81ED-4DB2-BD59-A6C34878D82A}">
                    <a16:rowId xmlns:a16="http://schemas.microsoft.com/office/drawing/2014/main" val="3881530782"/>
                  </a:ext>
                </a:extLst>
              </a:tr>
            </a:tbl>
          </a:graphicData>
        </a:graphic>
      </p:graphicFrame>
      <p:sp>
        <p:nvSpPr>
          <p:cNvPr id="5" name="object 15">
            <a:extLst>
              <a:ext uri="{FF2B5EF4-FFF2-40B4-BE49-F238E27FC236}">
                <a16:creationId xmlns:a16="http://schemas.microsoft.com/office/drawing/2014/main" id="{B05717A5-812F-E743-BA85-61D86E9E2900}"/>
              </a:ext>
            </a:extLst>
          </p:cNvPr>
          <p:cNvSpPr txBox="1"/>
          <p:nvPr/>
        </p:nvSpPr>
        <p:spPr>
          <a:xfrm>
            <a:off x="907485" y="1595168"/>
            <a:ext cx="9589538" cy="307777"/>
          </a:xfrm>
          <a:prstGeom prst="rect">
            <a:avLst/>
          </a:prstGeom>
        </p:spPr>
        <p:txBody>
          <a:bodyPr vert="horz" wrap="square" lIns="0" tIns="0" rIns="0" bIns="0" rtlCol="0">
            <a:spAutoFit/>
          </a:bodyPr>
          <a:lstStyle/>
          <a:p>
            <a:pPr marL="27719" algn="ctr"/>
            <a:r>
              <a:rPr lang="en-US" altLang="zh-CN" sz="2000" b="1" spc="33" dirty="0">
                <a:solidFill>
                  <a:srgbClr val="CD1445"/>
                </a:solidFill>
                <a:latin typeface="Arial"/>
                <a:cs typeface="Arial"/>
              </a:rPr>
              <a:t>Table</a:t>
            </a:r>
            <a:r>
              <a:rPr sz="2000" b="1" spc="22" dirty="0">
                <a:solidFill>
                  <a:srgbClr val="CD1445"/>
                </a:solidFill>
                <a:latin typeface="Arial"/>
                <a:cs typeface="Arial"/>
              </a:rPr>
              <a:t> </a:t>
            </a:r>
            <a:r>
              <a:rPr lang="en-US" altLang="zh-CN" sz="2000" b="1" spc="-11" dirty="0">
                <a:solidFill>
                  <a:srgbClr val="CD1445"/>
                </a:solidFill>
                <a:latin typeface="Arial"/>
                <a:cs typeface="Arial"/>
              </a:rPr>
              <a:t>1</a:t>
            </a:r>
            <a:r>
              <a:rPr lang="zh-CN" altLang="en-US" sz="2000" b="1" spc="11" dirty="0">
                <a:solidFill>
                  <a:srgbClr val="CD1445"/>
                </a:solidFill>
                <a:latin typeface="Arial"/>
                <a:cs typeface="Arial"/>
              </a:rPr>
              <a:t> </a:t>
            </a:r>
            <a:r>
              <a:rPr lang="en-US" altLang="zh-CN" sz="2000" b="1" spc="11" dirty="0">
                <a:solidFill>
                  <a:srgbClr val="CD1445"/>
                </a:solidFill>
                <a:latin typeface="Arial"/>
                <a:cs typeface="Arial"/>
              </a:rPr>
              <a:t>Comparisons of different training targets</a:t>
            </a:r>
            <a:endParaRPr sz="2000" dirty="0">
              <a:latin typeface="Arial"/>
              <a:cs typeface="Arial"/>
            </a:endParaRPr>
          </a:p>
        </p:txBody>
      </p:sp>
      <p:sp>
        <p:nvSpPr>
          <p:cNvPr id="7" name="TextBox 6">
            <a:extLst>
              <a:ext uri="{FF2B5EF4-FFF2-40B4-BE49-F238E27FC236}">
                <a16:creationId xmlns:a16="http://schemas.microsoft.com/office/drawing/2014/main" id="{B45306B0-8C45-6B44-827D-0B136BBCB7F2}"/>
              </a:ext>
            </a:extLst>
          </p:cNvPr>
          <p:cNvSpPr txBox="1"/>
          <p:nvPr/>
        </p:nvSpPr>
        <p:spPr>
          <a:xfrm>
            <a:off x="1240452" y="4232743"/>
            <a:ext cx="9605348" cy="2308324"/>
          </a:xfrm>
          <a:prstGeom prst="rect">
            <a:avLst/>
          </a:prstGeom>
          <a:noFill/>
        </p:spPr>
        <p:txBody>
          <a:bodyPr wrap="square" rtlCol="0">
            <a:spAutoFit/>
          </a:bodyPr>
          <a:lstStyle/>
          <a:p>
            <a:r>
              <a:rPr lang="en-US" dirty="0"/>
              <a:t>We compare a magnitude-domain and two complex-domain objectives</a:t>
            </a:r>
          </a:p>
          <a:p>
            <a:pPr marL="742950" lvl="1" indent="-285750">
              <a:buFont typeface="Arial" panose="020B0604020202020204" pitchFamily="34" charset="0"/>
              <a:buChar char="•"/>
            </a:pPr>
            <a:r>
              <a:rPr lang="en-US" dirty="0"/>
              <a:t>TMS refers to target magnitude spectrum</a:t>
            </a:r>
          </a:p>
          <a:p>
            <a:pPr marL="742950" lvl="1" indent="-285750">
              <a:buFont typeface="Arial" panose="020B0604020202020204" pitchFamily="34" charset="0"/>
              <a:buChar char="•"/>
            </a:pPr>
            <a:r>
              <a:rPr lang="en-US" dirty="0"/>
              <a:t>TCS refers to target complex spectrum</a:t>
            </a:r>
          </a:p>
          <a:p>
            <a:pPr marL="742950" lvl="1" indent="-285750">
              <a:buFont typeface="Arial" panose="020B0604020202020204" pitchFamily="34" charset="0"/>
              <a:buChar char="•"/>
            </a:pPr>
            <a:r>
              <a:rPr lang="en-US" dirty="0"/>
              <a:t>cIRM-CS refers to cIRM with loss function defined in complex spectrum</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Complex-domain training targets achieve better SDR and SIR performances compared with the target magnitude spectrum (TMS)</a:t>
            </a:r>
          </a:p>
          <a:p>
            <a:pPr marL="285750" indent="-285750">
              <a:buFont typeface="Arial" panose="020B0604020202020204" pitchFamily="34" charset="0"/>
              <a:buChar char="•"/>
            </a:pPr>
            <a:r>
              <a:rPr lang="en-US" dirty="0"/>
              <a:t>The proposed cIRM-CS performs uniformly better than the TCS, and achieves the best SDR score.</a:t>
            </a:r>
          </a:p>
        </p:txBody>
      </p:sp>
    </p:spTree>
    <p:extLst>
      <p:ext uri="{BB962C8B-B14F-4D97-AF65-F5344CB8AC3E}">
        <p14:creationId xmlns:p14="http://schemas.microsoft.com/office/powerpoint/2010/main" val="1584765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FBA4F-BC3B-9642-B6C5-5CD798A95D21}"/>
              </a:ext>
            </a:extLst>
          </p:cNvPr>
          <p:cNvSpPr>
            <a:spLocks noGrp="1"/>
          </p:cNvSpPr>
          <p:nvPr>
            <p:ph type="title"/>
          </p:nvPr>
        </p:nvSpPr>
        <p:spPr/>
        <p:txBody>
          <a:bodyPr>
            <a:normAutofit/>
          </a:bodyPr>
          <a:lstStyle/>
          <a:p>
            <a:r>
              <a:rPr lang="en-US" sz="4000" dirty="0"/>
              <a:t>Multi-context averaging</a:t>
            </a:r>
          </a:p>
        </p:txBody>
      </p:sp>
      <p:pic>
        <p:nvPicPr>
          <p:cNvPr id="6" name="Picture 5" descr="Chart, line chart&#10;&#10;Description automatically generated">
            <a:extLst>
              <a:ext uri="{FF2B5EF4-FFF2-40B4-BE49-F238E27FC236}">
                <a16:creationId xmlns:a16="http://schemas.microsoft.com/office/drawing/2014/main" id="{CFE93974-7A46-964D-9742-C9DA08E9CD80}"/>
              </a:ext>
            </a:extLst>
          </p:cNvPr>
          <p:cNvPicPr>
            <a:picLocks noChangeAspect="1"/>
          </p:cNvPicPr>
          <p:nvPr/>
        </p:nvPicPr>
        <p:blipFill>
          <a:blip r:embed="rId3"/>
          <a:stretch>
            <a:fillRect/>
          </a:stretch>
        </p:blipFill>
        <p:spPr>
          <a:xfrm>
            <a:off x="0" y="2071165"/>
            <a:ext cx="7770498" cy="3289547"/>
          </a:xfrm>
          <a:prstGeom prst="rect">
            <a:avLst/>
          </a:prstGeom>
        </p:spPr>
      </p:pic>
      <p:sp>
        <p:nvSpPr>
          <p:cNvPr id="10" name="TextBox 9">
            <a:extLst>
              <a:ext uri="{FF2B5EF4-FFF2-40B4-BE49-F238E27FC236}">
                <a16:creationId xmlns:a16="http://schemas.microsoft.com/office/drawing/2014/main" id="{1DDEFB86-7C91-2246-8CA1-6D21C570D30B}"/>
              </a:ext>
            </a:extLst>
          </p:cNvPr>
          <p:cNvSpPr txBox="1"/>
          <p:nvPr/>
        </p:nvSpPr>
        <p:spPr>
          <a:xfrm>
            <a:off x="7594600" y="1690688"/>
            <a:ext cx="4318000" cy="3693319"/>
          </a:xfrm>
          <a:prstGeom prst="rect">
            <a:avLst/>
          </a:prstGeom>
          <a:noFill/>
        </p:spPr>
        <p:txBody>
          <a:bodyPr wrap="square" rtlCol="0">
            <a:spAutoFit/>
          </a:bodyPr>
          <a:lstStyle/>
          <a:p>
            <a:pPr marL="285750" indent="-285750">
              <a:buFont typeface="Arial" panose="020B0604020202020204" pitchFamily="34" charset="0"/>
              <a:buChar char="•"/>
            </a:pPr>
            <a:r>
              <a:rPr lang="en-US" dirty="0"/>
              <a:t>To create input with different contexts, we first train our complex SA-DenseUNet with different window lengths and shifts.</a:t>
            </a:r>
          </a:p>
          <a:p>
            <a:pPr marL="285750" indent="-285750">
              <a:buFont typeface="Arial" panose="020B0604020202020204" pitchFamily="34" charset="0"/>
              <a:buChar char="•"/>
            </a:pPr>
            <a:r>
              <a:rPr lang="en-US" dirty="0"/>
              <a:t>We test three window lengths, i.e. 32 ms, 64 ms, 128 ms and for each window length, three frame shifts: 12.5%, 25%, 50%.</a:t>
            </a:r>
          </a:p>
          <a:p>
            <a:pPr marL="285750" indent="-285750">
              <a:buFont typeface="Arial" panose="020B0604020202020204" pitchFamily="34" charset="0"/>
              <a:buChar char="•"/>
            </a:pPr>
            <a:r>
              <a:rPr lang="en-US" dirty="0"/>
              <a:t>With the same window length, the performance improves with reduced frame shift for both singing voice and accompaniment.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635728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FBA4F-BC3B-9642-B6C5-5CD798A95D21}"/>
              </a:ext>
            </a:extLst>
          </p:cNvPr>
          <p:cNvSpPr>
            <a:spLocks noGrp="1"/>
          </p:cNvSpPr>
          <p:nvPr>
            <p:ph type="title"/>
          </p:nvPr>
        </p:nvSpPr>
        <p:spPr/>
        <p:txBody>
          <a:bodyPr>
            <a:normAutofit/>
          </a:bodyPr>
          <a:lstStyle/>
          <a:p>
            <a:r>
              <a:rPr lang="en-US" sz="4000" dirty="0"/>
              <a:t>Multi-context averaging</a:t>
            </a:r>
          </a:p>
        </p:txBody>
      </p:sp>
      <p:graphicFrame>
        <p:nvGraphicFramePr>
          <p:cNvPr id="4" name="Table 58">
            <a:extLst>
              <a:ext uri="{FF2B5EF4-FFF2-40B4-BE49-F238E27FC236}">
                <a16:creationId xmlns:a16="http://schemas.microsoft.com/office/drawing/2014/main" id="{C9ACC99C-6013-7F46-B4FA-668EEB36EA11}"/>
              </a:ext>
            </a:extLst>
          </p:cNvPr>
          <p:cNvGraphicFramePr>
            <a:graphicFrameLocks noGrp="1"/>
          </p:cNvGraphicFramePr>
          <p:nvPr>
            <p:ph idx="1"/>
            <p:extLst>
              <p:ext uri="{D42A27DB-BD31-4B8C-83A1-F6EECF244321}">
                <p14:modId xmlns:p14="http://schemas.microsoft.com/office/powerpoint/2010/main" val="143562699"/>
              </p:ext>
            </p:extLst>
          </p:nvPr>
        </p:nvGraphicFramePr>
        <p:xfrm>
          <a:off x="1629185" y="2159366"/>
          <a:ext cx="8654229" cy="1621692"/>
        </p:xfrm>
        <a:graphic>
          <a:graphicData uri="http://schemas.openxmlformats.org/drawingml/2006/table">
            <a:tbl>
              <a:tblPr firstRow="1" bandRow="1">
                <a:tableStyleId>{5940675A-B579-460E-94D1-54222C63F5DA}</a:tableStyleId>
              </a:tblPr>
              <a:tblGrid>
                <a:gridCol w="3252651">
                  <a:extLst>
                    <a:ext uri="{9D8B030D-6E8A-4147-A177-3AD203B41FA5}">
                      <a16:colId xmlns:a16="http://schemas.microsoft.com/office/drawing/2014/main" val="260346044"/>
                    </a:ext>
                  </a:extLst>
                </a:gridCol>
                <a:gridCol w="900263">
                  <a:extLst>
                    <a:ext uri="{9D8B030D-6E8A-4147-A177-3AD203B41FA5}">
                      <a16:colId xmlns:a16="http://schemas.microsoft.com/office/drawing/2014/main" val="2314607686"/>
                    </a:ext>
                  </a:extLst>
                </a:gridCol>
                <a:gridCol w="900263">
                  <a:extLst>
                    <a:ext uri="{9D8B030D-6E8A-4147-A177-3AD203B41FA5}">
                      <a16:colId xmlns:a16="http://schemas.microsoft.com/office/drawing/2014/main" val="586255706"/>
                    </a:ext>
                  </a:extLst>
                </a:gridCol>
                <a:gridCol w="900263">
                  <a:extLst>
                    <a:ext uri="{9D8B030D-6E8A-4147-A177-3AD203B41FA5}">
                      <a16:colId xmlns:a16="http://schemas.microsoft.com/office/drawing/2014/main" val="905073528"/>
                    </a:ext>
                  </a:extLst>
                </a:gridCol>
                <a:gridCol w="900263">
                  <a:extLst>
                    <a:ext uri="{9D8B030D-6E8A-4147-A177-3AD203B41FA5}">
                      <a16:colId xmlns:a16="http://schemas.microsoft.com/office/drawing/2014/main" val="437212763"/>
                    </a:ext>
                  </a:extLst>
                </a:gridCol>
                <a:gridCol w="900263">
                  <a:extLst>
                    <a:ext uri="{9D8B030D-6E8A-4147-A177-3AD203B41FA5}">
                      <a16:colId xmlns:a16="http://schemas.microsoft.com/office/drawing/2014/main" val="4056076223"/>
                    </a:ext>
                  </a:extLst>
                </a:gridCol>
                <a:gridCol w="900263">
                  <a:extLst>
                    <a:ext uri="{9D8B030D-6E8A-4147-A177-3AD203B41FA5}">
                      <a16:colId xmlns:a16="http://schemas.microsoft.com/office/drawing/2014/main" val="3218457758"/>
                    </a:ext>
                  </a:extLst>
                </a:gridCol>
              </a:tblGrid>
              <a:tr h="372150">
                <a:tc>
                  <a:txBody>
                    <a:bodyPr/>
                    <a:lstStyle/>
                    <a:p>
                      <a:pPr algn="ctr"/>
                      <a:endParaRPr lang="en-US" sz="2000" dirty="0"/>
                    </a:p>
                  </a:txBody>
                  <a:tcPr>
                    <a:lnL w="38100" cap="flat" cmpd="sng" algn="ctr">
                      <a:noFill/>
                      <a:prstDash val="solid"/>
                      <a:round/>
                      <a:headEnd type="none" w="med" len="med"/>
                      <a:tailEnd type="none" w="med" len="med"/>
                    </a:lnL>
                    <a:lnB w="38100" cap="flat" cmpd="sng" algn="ctr">
                      <a:noFill/>
                      <a:prstDash val="solid"/>
                      <a:round/>
                      <a:headEnd type="none" w="med" len="med"/>
                      <a:tailEnd type="none" w="med" len="med"/>
                    </a:lnB>
                  </a:tcPr>
                </a:tc>
                <a:tc gridSpan="3">
                  <a:txBody>
                    <a:bodyPr/>
                    <a:lstStyle/>
                    <a:p>
                      <a:pPr algn="ctr"/>
                      <a:r>
                        <a:rPr lang="en-US" altLang="zh-CN" sz="2000" dirty="0"/>
                        <a:t>Singing</a:t>
                      </a:r>
                      <a:r>
                        <a:rPr lang="zh-CN" altLang="en-US" sz="2000" dirty="0"/>
                        <a:t> </a:t>
                      </a:r>
                      <a:r>
                        <a:rPr lang="en-US" altLang="zh-CN" sz="2000" dirty="0"/>
                        <a:t>Voice</a:t>
                      </a:r>
                      <a:endParaRPr lang="en-US" sz="2000" dirty="0"/>
                    </a:p>
                  </a:txBody>
                  <a:tcPr/>
                </a:tc>
                <a:tc hMerge="1">
                  <a:txBody>
                    <a:bodyPr/>
                    <a:lstStyle/>
                    <a:p>
                      <a:endParaRPr lang="en-US" dirty="0"/>
                    </a:p>
                  </a:txBody>
                  <a:tcPr/>
                </a:tc>
                <a:tc hMerge="1">
                  <a:txBody>
                    <a:bodyPr/>
                    <a:lstStyle/>
                    <a:p>
                      <a:endParaRPr lang="en-US" dirty="0"/>
                    </a:p>
                  </a:txBody>
                  <a:tcPr/>
                </a:tc>
                <a:tc gridSpan="3">
                  <a:txBody>
                    <a:bodyPr/>
                    <a:lstStyle/>
                    <a:p>
                      <a:pPr algn="ctr"/>
                      <a:r>
                        <a:rPr lang="en-US" altLang="zh-CN" sz="2000" dirty="0"/>
                        <a:t>Accompaniment</a:t>
                      </a:r>
                      <a:endParaRPr lang="en-US" sz="2000" dirty="0"/>
                    </a:p>
                  </a:txBody>
                  <a:tcPr>
                    <a:lnR w="38100" cap="flat" cmpd="sng" algn="ctr">
                      <a:noFill/>
                      <a:prstDash val="solid"/>
                      <a:round/>
                      <a:headEnd type="none" w="med" len="med"/>
                      <a:tailEnd type="none" w="med" len="med"/>
                    </a:lnR>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969047290"/>
                  </a:ext>
                </a:extLst>
              </a:tr>
              <a:tr h="372150">
                <a:tc>
                  <a:txBody>
                    <a:bodyPr/>
                    <a:lstStyle/>
                    <a:p>
                      <a:pPr algn="ctr"/>
                      <a:r>
                        <a:rPr lang="en-US" altLang="zh-CN" sz="2000" dirty="0"/>
                        <a:t>Metric</a:t>
                      </a:r>
                      <a:r>
                        <a:rPr lang="zh-CN" altLang="en-US" sz="2000" dirty="0"/>
                        <a:t> </a:t>
                      </a:r>
                      <a:r>
                        <a:rPr lang="en-US" altLang="zh-CN" sz="2000" dirty="0"/>
                        <a:t>(dB)</a:t>
                      </a:r>
                      <a:endParaRPr lang="en-US" sz="2000" dirty="0"/>
                    </a:p>
                  </a:txBody>
                  <a:tcPr>
                    <a:lnL w="38100" cap="flat" cmpd="sng" algn="ctr">
                      <a:noFill/>
                      <a:prstDash val="solid"/>
                      <a:round/>
                      <a:headEnd type="none" w="med" len="med"/>
                      <a:tailEnd type="none" w="med" len="med"/>
                    </a:lnL>
                    <a:lnT w="38100" cap="flat" cmpd="sng" algn="ctr">
                      <a:noFill/>
                      <a:prstDash val="solid"/>
                      <a:round/>
                      <a:headEnd type="none" w="med" len="med"/>
                      <a:tailEnd type="none" w="med" len="med"/>
                    </a:lnT>
                  </a:tcPr>
                </a:tc>
                <a:tc>
                  <a:txBody>
                    <a:bodyPr/>
                    <a:lstStyle/>
                    <a:p>
                      <a:pPr algn="ctr"/>
                      <a:r>
                        <a:rPr lang="en-US" altLang="zh-CN" sz="2000" dirty="0"/>
                        <a:t>SDR</a:t>
                      </a:r>
                      <a:endParaRPr lang="en-US" sz="2000" dirty="0"/>
                    </a:p>
                  </a:txBody>
                  <a:tcPr>
                    <a:lnR w="38100" cap="flat" cmpd="sng" algn="ctr">
                      <a:noFill/>
                      <a:prstDash val="solid"/>
                      <a:round/>
                      <a:headEnd type="none" w="med" len="med"/>
                      <a:tailEnd type="none" w="med" len="med"/>
                    </a:lnR>
                  </a:tcPr>
                </a:tc>
                <a:tc>
                  <a:txBody>
                    <a:bodyPr/>
                    <a:lstStyle/>
                    <a:p>
                      <a:pPr algn="ctr"/>
                      <a:r>
                        <a:rPr lang="en-US" altLang="zh-CN" sz="2000" dirty="0"/>
                        <a:t>SIR</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SAR</a:t>
                      </a:r>
                      <a:endParaRPr lang="en-US" sz="2000" dirty="0"/>
                    </a:p>
                  </a:txBody>
                  <a:tcPr>
                    <a:lnL w="38100" cap="flat" cmpd="sng" algn="ctr">
                      <a:noFill/>
                      <a:prstDash val="solid"/>
                      <a:round/>
                      <a:headEnd type="none" w="med" len="med"/>
                      <a:tailEnd type="none" w="med" len="med"/>
                    </a:lnL>
                  </a:tcPr>
                </a:tc>
                <a:tc>
                  <a:txBody>
                    <a:bodyPr/>
                    <a:lstStyle/>
                    <a:p>
                      <a:pPr algn="ctr"/>
                      <a:r>
                        <a:rPr lang="en-US" altLang="zh-CN" sz="2000" dirty="0"/>
                        <a:t>SDR</a:t>
                      </a:r>
                      <a:endParaRPr lang="en-US" sz="2000" dirty="0"/>
                    </a:p>
                  </a:txBody>
                  <a:tcPr>
                    <a:lnR w="38100" cap="flat" cmpd="sng" algn="ctr">
                      <a:noFill/>
                      <a:prstDash val="solid"/>
                      <a:round/>
                      <a:headEnd type="none" w="med" len="med"/>
                      <a:tailEnd type="none" w="med" len="med"/>
                    </a:lnR>
                  </a:tcPr>
                </a:tc>
                <a:tc>
                  <a:txBody>
                    <a:bodyPr/>
                    <a:lstStyle/>
                    <a:p>
                      <a:pPr algn="ctr"/>
                      <a:r>
                        <a:rPr lang="en-US" altLang="zh-CN" sz="2000" dirty="0"/>
                        <a:t>SIR</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SAR</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extLst>
                  <a:ext uri="{0D108BD9-81ED-4DB2-BD59-A6C34878D82A}">
                    <a16:rowId xmlns:a16="http://schemas.microsoft.com/office/drawing/2014/main" val="1204377746"/>
                  </a:ext>
                </a:extLst>
              </a:tr>
              <a:tr h="414606">
                <a:tc>
                  <a:txBody>
                    <a:bodyPr/>
                    <a:lstStyle/>
                    <a:p>
                      <a:pPr algn="ctr"/>
                      <a:r>
                        <a:rPr lang="en-US" altLang="zh-CN" sz="2000" dirty="0"/>
                        <a:t>Complex</a:t>
                      </a:r>
                      <a:r>
                        <a:rPr lang="zh-CN" altLang="en-US" sz="2000" dirty="0"/>
                        <a:t> </a:t>
                      </a:r>
                      <a:r>
                        <a:rPr lang="en-US" altLang="zh-CN" sz="2000" dirty="0"/>
                        <a:t>SA-DenseUNet</a:t>
                      </a:r>
                      <a:endParaRPr lang="en-US" sz="2000" dirty="0"/>
                    </a:p>
                  </a:txBody>
                  <a:tcP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2000" dirty="0"/>
                        <a:t>9.09</a:t>
                      </a:r>
                      <a:endParaRPr lang="en-US" sz="2000" dirty="0"/>
                    </a:p>
                  </a:txBody>
                  <a:tcP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20.15</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9.76</a:t>
                      </a:r>
                      <a:endParaRPr lang="en-US" sz="2000" dirty="0"/>
                    </a:p>
                  </a:txBody>
                  <a:tcP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2000" dirty="0"/>
                        <a:t>15.21</a:t>
                      </a:r>
                      <a:endParaRPr lang="en-US" sz="2000" dirty="0"/>
                    </a:p>
                  </a:txBody>
                  <a:tcP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22.77</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16.45</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extLst>
                  <a:ext uri="{0D108BD9-81ED-4DB2-BD59-A6C34878D82A}">
                    <a16:rowId xmlns:a16="http://schemas.microsoft.com/office/drawing/2014/main" val="3759194655"/>
                  </a:ext>
                </a:extLst>
              </a:tr>
              <a:tr h="414606">
                <a:tc>
                  <a:txBody>
                    <a:bodyPr/>
                    <a:lstStyle/>
                    <a:p>
                      <a:pPr algn="ctr"/>
                      <a:r>
                        <a:rPr lang="en-US" altLang="zh-CN" sz="2000" dirty="0"/>
                        <a:t>Multi-context</a:t>
                      </a:r>
                      <a:r>
                        <a:rPr lang="zh-CN" altLang="en-US" sz="2000" dirty="0"/>
                        <a:t> </a:t>
                      </a:r>
                      <a:r>
                        <a:rPr lang="en-US" altLang="zh-CN" sz="2000" dirty="0"/>
                        <a:t>Averaging</a:t>
                      </a:r>
                      <a:endParaRPr lang="en-US" sz="2000" dirty="0"/>
                    </a:p>
                  </a:txBody>
                  <a:tcPr>
                    <a:lnL w="38100" cap="flat" cmpd="sng" algn="ctr">
                      <a:noFill/>
                      <a:prstDash val="solid"/>
                      <a:round/>
                      <a:headEnd type="none" w="med" len="med"/>
                      <a:tailEnd type="none" w="med" len="med"/>
                    </a:lnL>
                  </a:tcPr>
                </a:tc>
                <a:tc>
                  <a:txBody>
                    <a:bodyPr/>
                    <a:lstStyle/>
                    <a:p>
                      <a:pPr algn="ctr"/>
                      <a:r>
                        <a:rPr lang="en-US" altLang="zh-CN" sz="2000" dirty="0"/>
                        <a:t>9.73</a:t>
                      </a:r>
                      <a:endParaRPr lang="en-US" sz="2000" dirty="0"/>
                    </a:p>
                  </a:txBody>
                  <a:tcPr>
                    <a:lnR w="38100" cap="flat" cmpd="sng" algn="ctr">
                      <a:noFill/>
                      <a:prstDash val="solid"/>
                      <a:round/>
                      <a:headEnd type="none" w="med" len="med"/>
                      <a:tailEnd type="none" w="med" len="med"/>
                    </a:lnR>
                  </a:tcPr>
                </a:tc>
                <a:tc>
                  <a:txBody>
                    <a:bodyPr/>
                    <a:lstStyle/>
                    <a:p>
                      <a:pPr algn="ctr"/>
                      <a:r>
                        <a:rPr lang="en-US" altLang="zh-CN" sz="2000" dirty="0"/>
                        <a:t>20.76</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10.36</a:t>
                      </a:r>
                      <a:endParaRPr lang="en-US" sz="2000" dirty="0"/>
                    </a:p>
                  </a:txBody>
                  <a:tcPr>
                    <a:lnL w="381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2000" dirty="0"/>
                        <a:t>15.57</a:t>
                      </a:r>
                      <a:endParaRPr lang="en-US" sz="2000" dirty="0"/>
                    </a:p>
                  </a:txBody>
                  <a:tcPr>
                    <a:lnL w="127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21.78</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tc>
                  <a:txBody>
                    <a:bodyPr/>
                    <a:lstStyle/>
                    <a:p>
                      <a:pPr algn="ctr"/>
                      <a:r>
                        <a:rPr lang="en-US" altLang="zh-CN" sz="2000" dirty="0"/>
                        <a:t>17.28</a:t>
                      </a:r>
                      <a:endParaRPr lang="en-US" sz="20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tcPr>
                </a:tc>
                <a:extLst>
                  <a:ext uri="{0D108BD9-81ED-4DB2-BD59-A6C34878D82A}">
                    <a16:rowId xmlns:a16="http://schemas.microsoft.com/office/drawing/2014/main" val="3881530782"/>
                  </a:ext>
                </a:extLst>
              </a:tr>
            </a:tbl>
          </a:graphicData>
        </a:graphic>
      </p:graphicFrame>
      <p:sp>
        <p:nvSpPr>
          <p:cNvPr id="5" name="object 15">
            <a:extLst>
              <a:ext uri="{FF2B5EF4-FFF2-40B4-BE49-F238E27FC236}">
                <a16:creationId xmlns:a16="http://schemas.microsoft.com/office/drawing/2014/main" id="{B05717A5-812F-E743-BA85-61D86E9E2900}"/>
              </a:ext>
            </a:extLst>
          </p:cNvPr>
          <p:cNvSpPr txBox="1"/>
          <p:nvPr/>
        </p:nvSpPr>
        <p:spPr>
          <a:xfrm>
            <a:off x="1161530" y="1690688"/>
            <a:ext cx="9589538" cy="307777"/>
          </a:xfrm>
          <a:prstGeom prst="rect">
            <a:avLst/>
          </a:prstGeom>
        </p:spPr>
        <p:txBody>
          <a:bodyPr vert="horz" wrap="square" lIns="0" tIns="0" rIns="0" bIns="0" rtlCol="0">
            <a:spAutoFit/>
          </a:bodyPr>
          <a:lstStyle/>
          <a:p>
            <a:pPr marL="27719" algn="ctr"/>
            <a:r>
              <a:rPr lang="en-US" altLang="zh-CN" sz="2000" b="1" spc="33" dirty="0">
                <a:solidFill>
                  <a:srgbClr val="CD1445"/>
                </a:solidFill>
                <a:latin typeface="Arial"/>
                <a:cs typeface="Arial"/>
              </a:rPr>
              <a:t>Table</a:t>
            </a:r>
            <a:r>
              <a:rPr sz="2000" b="1" spc="22" dirty="0">
                <a:solidFill>
                  <a:srgbClr val="CD1445"/>
                </a:solidFill>
                <a:latin typeface="Arial"/>
                <a:cs typeface="Arial"/>
              </a:rPr>
              <a:t> </a:t>
            </a:r>
            <a:r>
              <a:rPr lang="en-US" sz="2000" b="1" spc="-11" dirty="0">
                <a:solidFill>
                  <a:srgbClr val="CD1445"/>
                </a:solidFill>
                <a:latin typeface="Arial"/>
                <a:cs typeface="Arial"/>
              </a:rPr>
              <a:t>2</a:t>
            </a:r>
            <a:r>
              <a:rPr lang="zh-CN" altLang="en-US" sz="2000" b="1" spc="11" dirty="0">
                <a:solidFill>
                  <a:srgbClr val="CD1445"/>
                </a:solidFill>
                <a:latin typeface="Arial"/>
                <a:cs typeface="Arial"/>
              </a:rPr>
              <a:t> </a:t>
            </a:r>
            <a:r>
              <a:rPr lang="en-US" altLang="zh-CN" sz="2000" b="1" spc="11" dirty="0">
                <a:solidFill>
                  <a:srgbClr val="CD1445"/>
                </a:solidFill>
                <a:latin typeface="Arial"/>
                <a:cs typeface="Arial"/>
              </a:rPr>
              <a:t>Average test results on the test sets</a:t>
            </a:r>
            <a:endParaRPr sz="2000" dirty="0">
              <a:latin typeface="Arial"/>
              <a:cs typeface="Arial"/>
            </a:endParaRPr>
          </a:p>
        </p:txBody>
      </p:sp>
      <p:sp>
        <p:nvSpPr>
          <p:cNvPr id="7" name="TextBox 6">
            <a:extLst>
              <a:ext uri="{FF2B5EF4-FFF2-40B4-BE49-F238E27FC236}">
                <a16:creationId xmlns:a16="http://schemas.microsoft.com/office/drawing/2014/main" id="{BFEF631C-D7A1-2040-A8D8-787DF352A066}"/>
              </a:ext>
            </a:extLst>
          </p:cNvPr>
          <p:cNvSpPr txBox="1"/>
          <p:nvPr/>
        </p:nvSpPr>
        <p:spPr>
          <a:xfrm>
            <a:off x="1161530" y="4114800"/>
            <a:ext cx="10065270" cy="2308324"/>
          </a:xfrm>
          <a:prstGeom prst="rect">
            <a:avLst/>
          </a:prstGeom>
          <a:noFill/>
        </p:spPr>
        <p:txBody>
          <a:bodyPr wrap="square" rtlCol="0">
            <a:spAutoFit/>
          </a:bodyPr>
          <a:lstStyle/>
          <a:p>
            <a:pPr marL="285750" indent="-285750">
              <a:buFont typeface="Arial" panose="020B0604020202020204" pitchFamily="34" charset="0"/>
              <a:buChar char="•"/>
            </a:pPr>
            <a:r>
              <a:rPr lang="en-US" dirty="0"/>
              <a:t>Three complex SA-DenseUNets whose window lengths of 32 ms, 64 ms, 128 ms to create a multi-context averaging (MCA) ensemble, all with 12.5% frame shift.</a:t>
            </a:r>
          </a:p>
          <a:p>
            <a:pPr marL="285750" indent="-285750">
              <a:buFont typeface="Arial" panose="020B0604020202020204" pitchFamily="34" charset="0"/>
              <a:buChar char="•"/>
            </a:pPr>
            <a:r>
              <a:rPr lang="en-US" dirty="0"/>
              <a:t>We compare the MCA ensemble and the single best window length of 64 ms with 12.5% frame shift.</a:t>
            </a:r>
          </a:p>
          <a:p>
            <a:pPr marL="285750" indent="-285750">
              <a:buFont typeface="Arial" panose="020B0604020202020204" pitchFamily="34" charset="0"/>
              <a:buChar char="•"/>
            </a:pPr>
            <a:r>
              <a:rPr lang="en-US" dirty="0"/>
              <a:t>The MCA network improves the mean SDRs of singing voice and accompaniment by 0.64 dB and 0.36 dB respectively.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472503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C4AED-FE6D-BA4E-9ECE-E7A5752D5BF7}"/>
              </a:ext>
            </a:extLst>
          </p:cNvPr>
          <p:cNvSpPr>
            <a:spLocks noGrp="1"/>
          </p:cNvSpPr>
          <p:nvPr>
            <p:ph type="title"/>
          </p:nvPr>
        </p:nvSpPr>
        <p:spPr/>
        <p:txBody>
          <a:bodyPr>
            <a:normAutofit/>
          </a:bodyPr>
          <a:lstStyle/>
          <a:p>
            <a:r>
              <a:rPr lang="en-US" altLang="zh-CN" sz="3600" dirty="0"/>
              <a:t>Overall evaluation and comparison</a:t>
            </a:r>
            <a:r>
              <a:rPr lang="zh-CN" altLang="en-US" sz="3600" dirty="0"/>
              <a:t> </a:t>
            </a:r>
            <a:r>
              <a:rPr lang="en-US" altLang="zh-CN" sz="3600" dirty="0"/>
              <a:t>with</a:t>
            </a:r>
            <a:r>
              <a:rPr lang="zh-CN" altLang="en-US" sz="3600" dirty="0"/>
              <a:t> </a:t>
            </a:r>
            <a:r>
              <a:rPr lang="en-US" altLang="zh-CN" sz="3600" dirty="0"/>
              <a:t>other</a:t>
            </a:r>
            <a:r>
              <a:rPr lang="zh-CN" altLang="en-US" sz="3600" dirty="0"/>
              <a:t> </a:t>
            </a:r>
            <a:r>
              <a:rPr lang="en-US" altLang="zh-CN" sz="3600" dirty="0"/>
              <a:t>methods</a:t>
            </a:r>
            <a:endParaRPr lang="en-US" sz="3600" dirty="0"/>
          </a:p>
        </p:txBody>
      </p:sp>
      <p:graphicFrame>
        <p:nvGraphicFramePr>
          <p:cNvPr id="4" name="Table 53">
            <a:extLst>
              <a:ext uri="{FF2B5EF4-FFF2-40B4-BE49-F238E27FC236}">
                <a16:creationId xmlns:a16="http://schemas.microsoft.com/office/drawing/2014/main" id="{53C1E1B8-5B3A-CA48-8174-E2D268626AC4}"/>
              </a:ext>
            </a:extLst>
          </p:cNvPr>
          <p:cNvGraphicFramePr>
            <a:graphicFrameLocks noGrp="1"/>
          </p:cNvGraphicFramePr>
          <p:nvPr>
            <p:extLst>
              <p:ext uri="{D42A27DB-BD31-4B8C-83A1-F6EECF244321}">
                <p14:modId xmlns:p14="http://schemas.microsoft.com/office/powerpoint/2010/main" val="124189364"/>
              </p:ext>
            </p:extLst>
          </p:nvPr>
        </p:nvGraphicFramePr>
        <p:xfrm>
          <a:off x="1954740" y="2141539"/>
          <a:ext cx="8053913" cy="2194560"/>
        </p:xfrm>
        <a:graphic>
          <a:graphicData uri="http://schemas.openxmlformats.org/drawingml/2006/table">
            <a:tbl>
              <a:tblPr firstRow="1" bandRow="1">
                <a:tableStyleId>{5940675A-B579-460E-94D1-54222C63F5DA}</a:tableStyleId>
              </a:tblPr>
              <a:tblGrid>
                <a:gridCol w="3088982">
                  <a:extLst>
                    <a:ext uri="{9D8B030D-6E8A-4147-A177-3AD203B41FA5}">
                      <a16:colId xmlns:a16="http://schemas.microsoft.com/office/drawing/2014/main" val="3161942163"/>
                    </a:ext>
                  </a:extLst>
                </a:gridCol>
                <a:gridCol w="2380751">
                  <a:extLst>
                    <a:ext uri="{9D8B030D-6E8A-4147-A177-3AD203B41FA5}">
                      <a16:colId xmlns:a16="http://schemas.microsoft.com/office/drawing/2014/main" val="2237518301"/>
                    </a:ext>
                  </a:extLst>
                </a:gridCol>
                <a:gridCol w="2584180">
                  <a:extLst>
                    <a:ext uri="{9D8B030D-6E8A-4147-A177-3AD203B41FA5}">
                      <a16:colId xmlns:a16="http://schemas.microsoft.com/office/drawing/2014/main" val="2864603837"/>
                    </a:ext>
                  </a:extLst>
                </a:gridCol>
              </a:tblGrid>
              <a:tr h="344009">
                <a:tc>
                  <a:txBody>
                    <a:bodyPr/>
                    <a:lstStyle/>
                    <a:p>
                      <a:pPr algn="ctr"/>
                      <a:r>
                        <a:rPr lang="en-US" altLang="zh-CN" sz="1800" dirty="0"/>
                        <a:t>Metric</a:t>
                      </a:r>
                      <a:r>
                        <a:rPr lang="zh-CN" altLang="en-US" sz="1800" dirty="0"/>
                        <a:t> </a:t>
                      </a:r>
                      <a:r>
                        <a:rPr lang="en-US" altLang="zh-CN" sz="1800" dirty="0"/>
                        <a:t>(dB)</a:t>
                      </a:r>
                      <a:endParaRPr lang="en-US" sz="1800"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dirty="0"/>
                        <a:t>Singing</a:t>
                      </a:r>
                      <a:r>
                        <a:rPr lang="zh-CN" altLang="en-US" sz="1800" dirty="0"/>
                        <a:t> </a:t>
                      </a:r>
                      <a:r>
                        <a:rPr lang="en-US" altLang="zh-CN" sz="1800" dirty="0"/>
                        <a:t>Voice</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dirty="0"/>
                        <a:t>Accompaniment</a:t>
                      </a:r>
                      <a:endParaRPr lang="en-US" sz="1800"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686047"/>
                  </a:ext>
                </a:extLst>
              </a:tr>
              <a:tr h="344009">
                <a:tc>
                  <a:txBody>
                    <a:bodyPr/>
                    <a:lstStyle/>
                    <a:p>
                      <a:pPr algn="ctr"/>
                      <a:r>
                        <a:rPr lang="en-US" altLang="zh-CN" sz="1800" dirty="0"/>
                        <a:t>MMDenseNet</a:t>
                      </a:r>
                      <a:r>
                        <a:rPr lang="zh-CN" altLang="en-US" sz="1800" dirty="0"/>
                        <a:t> </a:t>
                      </a:r>
                      <a:r>
                        <a:rPr lang="en-US" altLang="zh-CN" sz="1800" dirty="0"/>
                        <a:t>[3]</a:t>
                      </a:r>
                      <a:endParaRPr lang="en-US" sz="1800" dirty="0"/>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altLang="zh-CN" sz="1800" dirty="0"/>
                        <a:t>6.00</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altLang="zh-CN" sz="1800" dirty="0"/>
                        <a:t>12.10</a:t>
                      </a:r>
                      <a:endParaRPr lang="en-US" sz="1800" dirty="0"/>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93773607"/>
                  </a:ext>
                </a:extLst>
              </a:tr>
              <a:tr h="344009">
                <a:tc>
                  <a:txBody>
                    <a:bodyPr/>
                    <a:lstStyle/>
                    <a:p>
                      <a:pPr algn="ctr"/>
                      <a:r>
                        <a:rPr lang="en-US" altLang="zh-CN" sz="1800" dirty="0"/>
                        <a:t>MMDenseLSTM</a:t>
                      </a:r>
                      <a:r>
                        <a:rPr lang="zh-CN" altLang="en-US" sz="1800" dirty="0"/>
                        <a:t> </a:t>
                      </a:r>
                      <a:r>
                        <a:rPr lang="en-US" altLang="zh-CN" sz="1800" dirty="0"/>
                        <a:t>[4]</a:t>
                      </a:r>
                      <a:endParaRPr lang="en-US" sz="1800" dirty="0"/>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800" dirty="0"/>
                        <a:t>6.31</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800" dirty="0"/>
                        <a:t>12.73</a:t>
                      </a:r>
                      <a:endParaRPr lang="en-US" sz="1800" dirty="0"/>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39377292"/>
                  </a:ext>
                </a:extLst>
              </a:tr>
              <a:tr h="344009">
                <a:tc>
                  <a:txBody>
                    <a:bodyPr/>
                    <a:lstStyle/>
                    <a:p>
                      <a:pPr algn="ctr"/>
                      <a:r>
                        <a:rPr lang="en-US" altLang="zh-CN" sz="1800" dirty="0"/>
                        <a:t>SA-SHN-4</a:t>
                      </a:r>
                      <a:r>
                        <a:rPr lang="zh-CN" altLang="en-US" sz="1800" dirty="0"/>
                        <a:t> </a:t>
                      </a:r>
                      <a:r>
                        <a:rPr lang="en-US" altLang="zh-CN" sz="1800" dirty="0"/>
                        <a:t>[5]</a:t>
                      </a:r>
                      <a:endParaRPr lang="en-US" sz="1800" dirty="0"/>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800" dirty="0"/>
                        <a:t>6.44</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800" dirty="0"/>
                        <a:t>12.60</a:t>
                      </a:r>
                      <a:endParaRPr lang="en-US" sz="1800" dirty="0"/>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75683591"/>
                  </a:ext>
                </a:extLst>
              </a:tr>
              <a:tr h="344009">
                <a:tc>
                  <a:txBody>
                    <a:bodyPr/>
                    <a:lstStyle/>
                    <a:p>
                      <a:pPr algn="ctr"/>
                      <a:r>
                        <a:rPr lang="en-US" altLang="zh-CN" sz="1800" dirty="0"/>
                        <a:t>SA-DenseUNet</a:t>
                      </a:r>
                      <a:r>
                        <a:rPr lang="zh-CN" altLang="en-US" sz="1800" dirty="0"/>
                        <a:t> </a:t>
                      </a:r>
                      <a:r>
                        <a:rPr lang="en-US" altLang="zh-CN" sz="1800" dirty="0"/>
                        <a:t>[1]</a:t>
                      </a:r>
                      <a:endParaRPr lang="en-US" sz="1800" dirty="0"/>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800" dirty="0"/>
                        <a:t>7.72</a:t>
                      </a:r>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800" dirty="0"/>
                        <a:t>13.90</a:t>
                      </a:r>
                      <a:endParaRPr lang="en-US" sz="1800" dirty="0"/>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45471747"/>
                  </a:ext>
                </a:extLst>
              </a:tr>
              <a:tr h="344009">
                <a:tc>
                  <a:txBody>
                    <a:bodyPr/>
                    <a:lstStyle/>
                    <a:p>
                      <a:pPr algn="ctr"/>
                      <a:r>
                        <a:rPr lang="en-US" altLang="zh-CN" sz="1800" dirty="0"/>
                        <a:t>Proposed</a:t>
                      </a:r>
                      <a:endParaRPr lang="en-US" sz="1800" dirty="0"/>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zh-CN" sz="1800" b="1" dirty="0"/>
                        <a:t>9.78</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zh-CN" sz="1800" b="1" dirty="0"/>
                        <a:t>15.20</a:t>
                      </a:r>
                      <a:endParaRPr lang="en-US" sz="1800" b="1" dirty="0"/>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03147695"/>
                  </a:ext>
                </a:extLst>
              </a:tr>
            </a:tbl>
          </a:graphicData>
        </a:graphic>
      </p:graphicFrame>
      <p:sp>
        <p:nvSpPr>
          <p:cNvPr id="5" name="object 15">
            <a:extLst>
              <a:ext uri="{FF2B5EF4-FFF2-40B4-BE49-F238E27FC236}">
                <a16:creationId xmlns:a16="http://schemas.microsoft.com/office/drawing/2014/main" id="{51AD942D-52CF-244F-9333-9D0CEF50946D}"/>
              </a:ext>
            </a:extLst>
          </p:cNvPr>
          <p:cNvSpPr txBox="1"/>
          <p:nvPr/>
        </p:nvSpPr>
        <p:spPr>
          <a:xfrm>
            <a:off x="1279334" y="1690688"/>
            <a:ext cx="9404723" cy="276999"/>
          </a:xfrm>
          <a:prstGeom prst="rect">
            <a:avLst/>
          </a:prstGeom>
        </p:spPr>
        <p:txBody>
          <a:bodyPr vert="horz" wrap="square" lIns="0" tIns="0" rIns="0" bIns="0" rtlCol="0">
            <a:spAutoFit/>
          </a:bodyPr>
          <a:lstStyle/>
          <a:p>
            <a:pPr marL="27719" algn="ctr"/>
            <a:r>
              <a:rPr lang="en-US" altLang="zh-CN" b="1" spc="33" dirty="0">
                <a:solidFill>
                  <a:srgbClr val="CD1445"/>
                </a:solidFill>
                <a:latin typeface="Arial"/>
                <a:cs typeface="Arial"/>
              </a:rPr>
              <a:t>Table</a:t>
            </a:r>
            <a:r>
              <a:rPr b="1" spc="22" dirty="0">
                <a:solidFill>
                  <a:srgbClr val="CD1445"/>
                </a:solidFill>
                <a:latin typeface="Arial"/>
                <a:cs typeface="Arial"/>
              </a:rPr>
              <a:t> </a:t>
            </a:r>
            <a:r>
              <a:rPr lang="en-US" altLang="zh-CN" b="1" spc="-11" dirty="0">
                <a:solidFill>
                  <a:srgbClr val="CD1445"/>
                </a:solidFill>
                <a:latin typeface="Arial"/>
                <a:cs typeface="Arial"/>
              </a:rPr>
              <a:t>2</a:t>
            </a:r>
            <a:r>
              <a:rPr lang="zh-CN" altLang="en-US" b="1" spc="11" dirty="0">
                <a:solidFill>
                  <a:srgbClr val="CD1445"/>
                </a:solidFill>
                <a:latin typeface="Arial"/>
                <a:cs typeface="Arial"/>
              </a:rPr>
              <a:t> </a:t>
            </a:r>
            <a:r>
              <a:rPr lang="en-US" altLang="zh-CN" b="1" spc="11" dirty="0">
                <a:solidFill>
                  <a:srgbClr val="CD1445"/>
                </a:solidFill>
                <a:latin typeface="Arial"/>
                <a:cs typeface="Arial"/>
              </a:rPr>
              <a:t>Comparison</a:t>
            </a:r>
            <a:r>
              <a:rPr lang="zh-CN" altLang="en-US" b="1" spc="11" dirty="0">
                <a:solidFill>
                  <a:srgbClr val="CD1445"/>
                </a:solidFill>
                <a:latin typeface="Arial"/>
                <a:cs typeface="Arial"/>
              </a:rPr>
              <a:t> </a:t>
            </a:r>
            <a:r>
              <a:rPr lang="en-US" altLang="zh-CN" b="1" spc="11" dirty="0">
                <a:solidFill>
                  <a:srgbClr val="CD1445"/>
                </a:solidFill>
                <a:latin typeface="Arial"/>
                <a:cs typeface="Arial"/>
              </a:rPr>
              <a:t>of</a:t>
            </a:r>
            <a:r>
              <a:rPr lang="zh-CN" altLang="en-US" b="1" spc="11" dirty="0">
                <a:solidFill>
                  <a:srgbClr val="CD1445"/>
                </a:solidFill>
                <a:latin typeface="Arial"/>
                <a:cs typeface="Arial"/>
              </a:rPr>
              <a:t> </a:t>
            </a:r>
            <a:r>
              <a:rPr lang="en-US" altLang="zh-CN" b="1" spc="11" dirty="0">
                <a:solidFill>
                  <a:srgbClr val="CD1445"/>
                </a:solidFill>
                <a:latin typeface="Arial"/>
                <a:cs typeface="Arial"/>
              </a:rPr>
              <a:t>median</a:t>
            </a:r>
            <a:r>
              <a:rPr lang="zh-CN" altLang="en-US" b="1" spc="11" dirty="0">
                <a:solidFill>
                  <a:srgbClr val="CD1445"/>
                </a:solidFill>
                <a:latin typeface="Arial"/>
                <a:cs typeface="Arial"/>
              </a:rPr>
              <a:t> </a:t>
            </a:r>
            <a:r>
              <a:rPr lang="en-US" altLang="zh-CN" b="1" spc="11" dirty="0">
                <a:solidFill>
                  <a:srgbClr val="CD1445"/>
                </a:solidFill>
                <a:latin typeface="Arial"/>
                <a:cs typeface="Arial"/>
              </a:rPr>
              <a:t>SDR</a:t>
            </a:r>
            <a:r>
              <a:rPr lang="zh-CN" altLang="en-US" b="1" spc="11" dirty="0">
                <a:solidFill>
                  <a:srgbClr val="CD1445"/>
                </a:solidFill>
                <a:latin typeface="Arial"/>
                <a:cs typeface="Arial"/>
              </a:rPr>
              <a:t> </a:t>
            </a:r>
            <a:r>
              <a:rPr lang="en-US" altLang="zh-CN" b="1" spc="11" dirty="0">
                <a:solidFill>
                  <a:srgbClr val="CD1445"/>
                </a:solidFill>
                <a:latin typeface="Arial"/>
                <a:cs typeface="Arial"/>
              </a:rPr>
              <a:t>values</a:t>
            </a:r>
            <a:r>
              <a:rPr lang="zh-CN" altLang="en-US" b="1" spc="11" dirty="0">
                <a:solidFill>
                  <a:srgbClr val="CD1445"/>
                </a:solidFill>
                <a:latin typeface="Arial"/>
                <a:cs typeface="Arial"/>
              </a:rPr>
              <a:t> </a:t>
            </a:r>
            <a:r>
              <a:rPr lang="en-US" altLang="zh-CN" b="1" spc="11" dirty="0">
                <a:solidFill>
                  <a:srgbClr val="CD1445"/>
                </a:solidFill>
                <a:latin typeface="Arial"/>
                <a:cs typeface="Arial"/>
              </a:rPr>
              <a:t>on</a:t>
            </a:r>
            <a:r>
              <a:rPr lang="zh-CN" altLang="en-US" b="1" spc="11" dirty="0">
                <a:solidFill>
                  <a:srgbClr val="CD1445"/>
                </a:solidFill>
                <a:latin typeface="Arial"/>
                <a:cs typeface="Arial"/>
              </a:rPr>
              <a:t> </a:t>
            </a:r>
            <a:r>
              <a:rPr lang="en-US" altLang="zh-CN" b="1" spc="11" dirty="0">
                <a:solidFill>
                  <a:srgbClr val="CD1445"/>
                </a:solidFill>
                <a:latin typeface="Arial"/>
                <a:cs typeface="Arial"/>
              </a:rPr>
              <a:t>DSD100</a:t>
            </a:r>
            <a:r>
              <a:rPr lang="zh-CN" altLang="en-US" b="1" spc="11" dirty="0">
                <a:solidFill>
                  <a:srgbClr val="CD1445"/>
                </a:solidFill>
                <a:latin typeface="Arial"/>
                <a:cs typeface="Arial"/>
              </a:rPr>
              <a:t> </a:t>
            </a:r>
            <a:r>
              <a:rPr lang="en-US" altLang="zh-CN" b="1" spc="11" dirty="0">
                <a:solidFill>
                  <a:srgbClr val="CD1445"/>
                </a:solidFill>
                <a:latin typeface="Arial"/>
                <a:cs typeface="Arial"/>
              </a:rPr>
              <a:t>datasets</a:t>
            </a:r>
            <a:r>
              <a:rPr b="1" spc="22" dirty="0">
                <a:solidFill>
                  <a:srgbClr val="CD1445"/>
                </a:solidFill>
                <a:latin typeface="Arial"/>
                <a:cs typeface="Arial"/>
              </a:rPr>
              <a:t> </a:t>
            </a:r>
            <a:endParaRPr dirty="0">
              <a:latin typeface="Arial"/>
              <a:cs typeface="Arial"/>
            </a:endParaRPr>
          </a:p>
        </p:txBody>
      </p:sp>
      <p:sp>
        <p:nvSpPr>
          <p:cNvPr id="6" name="TextBox 5">
            <a:extLst>
              <a:ext uri="{FF2B5EF4-FFF2-40B4-BE49-F238E27FC236}">
                <a16:creationId xmlns:a16="http://schemas.microsoft.com/office/drawing/2014/main" id="{AA6DD3B0-AB44-FB4C-9C03-E36257FF8B74}"/>
              </a:ext>
            </a:extLst>
          </p:cNvPr>
          <p:cNvSpPr txBox="1"/>
          <p:nvPr/>
        </p:nvSpPr>
        <p:spPr>
          <a:xfrm>
            <a:off x="869945" y="4890314"/>
            <a:ext cx="10223500" cy="923330"/>
          </a:xfrm>
          <a:prstGeom prst="rect">
            <a:avLst/>
          </a:prstGeom>
          <a:noFill/>
        </p:spPr>
        <p:txBody>
          <a:bodyPr wrap="square" rtlCol="0">
            <a:spAutoFit/>
          </a:bodyPr>
          <a:lstStyle/>
          <a:p>
            <a:pPr marL="285750" indent="-285750">
              <a:buFont typeface="Arial" panose="020B0604020202020204" pitchFamily="34" charset="0"/>
              <a:buChar char="•"/>
            </a:pPr>
            <a:r>
              <a:rPr lang="en-US" dirty="0"/>
              <a:t>Compare with four state-of-the-arts methods</a:t>
            </a:r>
          </a:p>
          <a:p>
            <a:pPr marL="285750" indent="-285750">
              <a:buFont typeface="Arial" panose="020B0604020202020204" pitchFamily="34" charset="0"/>
              <a:buChar char="•"/>
            </a:pPr>
            <a:r>
              <a:rPr lang="en-US" dirty="0"/>
              <a:t>The comparisons are conducted on DSD100 Test Set</a:t>
            </a:r>
          </a:p>
          <a:p>
            <a:pPr marL="285750" indent="-285750">
              <a:buFont typeface="Arial" panose="020B0604020202020204" pitchFamily="34" charset="0"/>
              <a:buChar char="•"/>
            </a:pPr>
            <a:r>
              <a:rPr lang="en-US" dirty="0"/>
              <a:t>Our method outperforms SA-DenseUNet by 2.06 dB for singing voice and 1.3 dB for accompaniment</a:t>
            </a:r>
          </a:p>
        </p:txBody>
      </p:sp>
    </p:spTree>
    <p:extLst>
      <p:ext uri="{BB962C8B-B14F-4D97-AF65-F5344CB8AC3E}">
        <p14:creationId xmlns:p14="http://schemas.microsoft.com/office/powerpoint/2010/main" val="200198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4416D-6287-0848-8380-D9D5338D34A9}"/>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F0FC4928-2A71-6943-ACAF-9A9EC51EFE1F}"/>
              </a:ext>
            </a:extLst>
          </p:cNvPr>
          <p:cNvSpPr>
            <a:spLocks noGrp="1"/>
          </p:cNvSpPr>
          <p:nvPr>
            <p:ph idx="1"/>
          </p:nvPr>
        </p:nvSpPr>
        <p:spPr/>
        <p:txBody>
          <a:bodyPr/>
          <a:lstStyle/>
          <a:p>
            <a:r>
              <a:rPr lang="en-US" dirty="0"/>
              <a:t>Motivation</a:t>
            </a:r>
          </a:p>
          <a:p>
            <a:r>
              <a:rPr lang="en-US" dirty="0"/>
              <a:t>Proposed methods</a:t>
            </a:r>
          </a:p>
          <a:p>
            <a:pPr lvl="1"/>
            <a:r>
              <a:rPr lang="en-US" dirty="0"/>
              <a:t>Complex SA-DenseUNet</a:t>
            </a:r>
          </a:p>
          <a:p>
            <a:pPr lvl="1"/>
            <a:r>
              <a:rPr lang="en-US" dirty="0"/>
              <a:t>Multi-context Averaging</a:t>
            </a:r>
          </a:p>
          <a:p>
            <a:r>
              <a:rPr lang="en-US" dirty="0"/>
              <a:t>Experimental results</a:t>
            </a:r>
          </a:p>
          <a:p>
            <a:pPr lvl="1"/>
            <a:r>
              <a:rPr lang="en-US" dirty="0"/>
              <a:t>Comparisons of different training targets</a:t>
            </a:r>
          </a:p>
          <a:p>
            <a:pPr lvl="1"/>
            <a:r>
              <a:rPr lang="en-US" dirty="0"/>
              <a:t>Multi-context Averaging</a:t>
            </a:r>
          </a:p>
          <a:p>
            <a:pPr lvl="1"/>
            <a:r>
              <a:rPr lang="en-US" dirty="0"/>
              <a:t>Comparison with other methods</a:t>
            </a:r>
          </a:p>
          <a:p>
            <a:r>
              <a:rPr lang="en-US" b="1" dirty="0"/>
              <a:t>Concluding Remarks</a:t>
            </a:r>
          </a:p>
        </p:txBody>
      </p:sp>
    </p:spTree>
    <p:extLst>
      <p:ext uri="{BB962C8B-B14F-4D97-AF65-F5344CB8AC3E}">
        <p14:creationId xmlns:p14="http://schemas.microsoft.com/office/powerpoint/2010/main" val="3119390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3F1F-4B83-B14C-8B7D-72A146D072AF}"/>
              </a:ext>
            </a:extLst>
          </p:cNvPr>
          <p:cNvSpPr>
            <a:spLocks noGrp="1"/>
          </p:cNvSpPr>
          <p:nvPr>
            <p:ph type="title"/>
          </p:nvPr>
        </p:nvSpPr>
        <p:spPr/>
        <p:txBody>
          <a:bodyPr/>
          <a:lstStyle/>
          <a:p>
            <a:r>
              <a:rPr lang="en-US" altLang="zh-CN" dirty="0"/>
              <a:t>Concluding</a:t>
            </a:r>
            <a:r>
              <a:rPr lang="zh-CN" altLang="en-US" dirty="0"/>
              <a:t> </a:t>
            </a:r>
            <a:r>
              <a:rPr lang="en-US" altLang="zh-CN" dirty="0"/>
              <a:t>Remarks</a:t>
            </a:r>
            <a:endParaRPr lang="en-US" dirty="0"/>
          </a:p>
        </p:txBody>
      </p:sp>
      <p:sp>
        <p:nvSpPr>
          <p:cNvPr id="3" name="Content Placeholder 2">
            <a:extLst>
              <a:ext uri="{FF2B5EF4-FFF2-40B4-BE49-F238E27FC236}">
                <a16:creationId xmlns:a16="http://schemas.microsoft.com/office/drawing/2014/main" id="{1EE97150-8D17-AB47-ACE2-35CC7D312DCF}"/>
              </a:ext>
            </a:extLst>
          </p:cNvPr>
          <p:cNvSpPr>
            <a:spLocks noGrp="1"/>
          </p:cNvSpPr>
          <p:nvPr>
            <p:ph idx="1"/>
          </p:nvPr>
        </p:nvSpPr>
        <p:spPr/>
        <p:txBody>
          <a:bodyPr/>
          <a:lstStyle/>
          <a:p>
            <a:r>
              <a:rPr lang="en-US" altLang="zh-CN" sz="2400" dirty="0"/>
              <a:t>This</a:t>
            </a:r>
            <a:r>
              <a:rPr lang="zh-CN" altLang="en-US" sz="2400" dirty="0"/>
              <a:t> </a:t>
            </a:r>
            <a:r>
              <a:rPr lang="en-US" altLang="zh-CN" sz="2400" dirty="0"/>
              <a:t>study</a:t>
            </a:r>
            <a:r>
              <a:rPr lang="zh-CN" altLang="en-US" sz="2400" dirty="0"/>
              <a:t> </a:t>
            </a:r>
            <a:r>
              <a:rPr lang="en-US" sz="2400" dirty="0"/>
              <a:t>addresses complex-domain deep learning for singing</a:t>
            </a:r>
            <a:r>
              <a:rPr lang="zh-CN" altLang="en-US" sz="2400" dirty="0"/>
              <a:t> </a:t>
            </a:r>
            <a:r>
              <a:rPr lang="en-US" sz="2400" dirty="0"/>
              <a:t>voice separation.</a:t>
            </a:r>
          </a:p>
          <a:p>
            <a:r>
              <a:rPr lang="en-US" sz="2400" dirty="0"/>
              <a:t>We observe that phase is important for singing</a:t>
            </a:r>
            <a:r>
              <a:rPr lang="zh-CN" altLang="en-US" sz="2400" dirty="0"/>
              <a:t> </a:t>
            </a:r>
            <a:r>
              <a:rPr lang="en-US" sz="2400" dirty="0"/>
              <a:t>voice separation. We find the cIRM to be an effective training</a:t>
            </a:r>
            <a:r>
              <a:rPr lang="zh-CN" altLang="en-US" sz="2400" dirty="0"/>
              <a:t> </a:t>
            </a:r>
            <a:r>
              <a:rPr lang="en-US" sz="2400" dirty="0"/>
              <a:t>target when the loss is defined in terms of complex spectrogram.</a:t>
            </a:r>
          </a:p>
          <a:p>
            <a:r>
              <a:rPr lang="en-US" sz="2400" dirty="0"/>
              <a:t>A simple</a:t>
            </a:r>
            <a:r>
              <a:rPr lang="zh-CN" altLang="en-US" sz="2400" dirty="0"/>
              <a:t> </a:t>
            </a:r>
            <a:r>
              <a:rPr lang="en-US" sz="2400" dirty="0"/>
              <a:t>ensemble technique is introduced to further improve separation performance.</a:t>
            </a:r>
          </a:p>
          <a:p>
            <a:r>
              <a:rPr lang="en-US" sz="2400" dirty="0"/>
              <a:t>Systematic</a:t>
            </a:r>
            <a:r>
              <a:rPr lang="zh-CN" altLang="en-US" sz="2400" dirty="0"/>
              <a:t> </a:t>
            </a:r>
            <a:r>
              <a:rPr lang="en-US" sz="2400" dirty="0"/>
              <a:t>evaluation results show that the proposed method produces</a:t>
            </a:r>
            <a:r>
              <a:rPr lang="zh-CN" altLang="en-US" sz="2400" dirty="0"/>
              <a:t> </a:t>
            </a:r>
            <a:r>
              <a:rPr lang="en-US" sz="2400" dirty="0"/>
              <a:t>outstanding separation results, outperforming current state-of-the-art</a:t>
            </a:r>
            <a:r>
              <a:rPr lang="zh-CN" altLang="en-US" sz="2400" dirty="0"/>
              <a:t> </a:t>
            </a:r>
            <a:r>
              <a:rPr lang="en-US" sz="2400" dirty="0"/>
              <a:t>methods.</a:t>
            </a:r>
          </a:p>
          <a:p>
            <a:endParaRPr lang="en-US" dirty="0"/>
          </a:p>
          <a:p>
            <a:endParaRPr lang="en-US" dirty="0"/>
          </a:p>
          <a:p>
            <a:endParaRPr lang="en-US" dirty="0"/>
          </a:p>
        </p:txBody>
      </p:sp>
    </p:spTree>
    <p:extLst>
      <p:ext uri="{BB962C8B-B14F-4D97-AF65-F5344CB8AC3E}">
        <p14:creationId xmlns:p14="http://schemas.microsoft.com/office/powerpoint/2010/main" val="620604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8480A-10A3-8145-AF08-A1F07E4105B5}"/>
              </a:ext>
            </a:extLst>
          </p:cNvPr>
          <p:cNvSpPr>
            <a:spLocks noGrp="1"/>
          </p:cNvSpPr>
          <p:nvPr>
            <p:ph type="title"/>
          </p:nvPr>
        </p:nvSpPr>
        <p:spPr/>
        <p:txBody>
          <a:bodyPr/>
          <a:lstStyle/>
          <a:p>
            <a:r>
              <a:rPr lang="en-US" altLang="zh-CN" dirty="0"/>
              <a:t>Reference</a:t>
            </a:r>
            <a:endParaRPr lang="en-US" dirty="0"/>
          </a:p>
        </p:txBody>
      </p:sp>
      <p:sp>
        <p:nvSpPr>
          <p:cNvPr id="3" name="Content Placeholder 2">
            <a:extLst>
              <a:ext uri="{FF2B5EF4-FFF2-40B4-BE49-F238E27FC236}">
                <a16:creationId xmlns:a16="http://schemas.microsoft.com/office/drawing/2014/main" id="{3885E128-B8CF-7B4E-B61D-B4A96755A780}"/>
              </a:ext>
            </a:extLst>
          </p:cNvPr>
          <p:cNvSpPr>
            <a:spLocks noGrp="1"/>
          </p:cNvSpPr>
          <p:nvPr>
            <p:ph idx="1"/>
          </p:nvPr>
        </p:nvSpPr>
        <p:spPr/>
        <p:txBody>
          <a:bodyPr>
            <a:noAutofit/>
          </a:bodyPr>
          <a:lstStyle/>
          <a:p>
            <a:pPr marL="457200" indent="-457200">
              <a:buFont typeface="+mj-lt"/>
              <a:buAutoNum type="arabicPeriod"/>
            </a:pPr>
            <a:r>
              <a:rPr lang="en-US" sz="1400" dirty="0">
                <a:solidFill>
                  <a:srgbClr val="231F20"/>
                </a:solidFill>
                <a:latin typeface="Arial"/>
                <a:cs typeface="Arial"/>
              </a:rPr>
              <a:t>Y. Liu, B. Thoshkahna, A. Milani, and T. Kristjansson,</a:t>
            </a:r>
            <a:r>
              <a:rPr lang="zh-CN" altLang="en-US" sz="1400" dirty="0">
                <a:solidFill>
                  <a:srgbClr val="231F20"/>
                </a:solidFill>
                <a:latin typeface="Arial"/>
                <a:cs typeface="Arial"/>
              </a:rPr>
              <a:t> </a:t>
            </a:r>
            <a:r>
              <a:rPr lang="en-US" sz="1400" dirty="0">
                <a:solidFill>
                  <a:srgbClr val="231F20"/>
                </a:solidFill>
                <a:latin typeface="Arial"/>
                <a:cs typeface="Arial"/>
              </a:rPr>
              <a:t>“Voice and accompaniment separation in music using self</a:t>
            </a:r>
            <a:r>
              <a:rPr lang="en-US" altLang="zh-CN" sz="1400" dirty="0">
                <a:solidFill>
                  <a:srgbClr val="231F20"/>
                </a:solidFill>
                <a:latin typeface="Arial"/>
                <a:cs typeface="Arial"/>
              </a:rPr>
              <a:t>-</a:t>
            </a:r>
            <a:r>
              <a:rPr lang="en-US" sz="1400" dirty="0">
                <a:solidFill>
                  <a:srgbClr val="231F20"/>
                </a:solidFill>
                <a:latin typeface="Arial"/>
                <a:cs typeface="Arial"/>
              </a:rPr>
              <a:t>attention</a:t>
            </a:r>
            <a:r>
              <a:rPr lang="zh-CN" altLang="en-US" sz="1400" dirty="0">
                <a:solidFill>
                  <a:srgbClr val="231F20"/>
                </a:solidFill>
                <a:latin typeface="Arial"/>
                <a:cs typeface="Arial"/>
              </a:rPr>
              <a:t> </a:t>
            </a:r>
            <a:r>
              <a:rPr lang="en-US" sz="1400" dirty="0">
                <a:solidFill>
                  <a:srgbClr val="231F20"/>
                </a:solidFill>
                <a:latin typeface="Arial"/>
                <a:cs typeface="Arial"/>
              </a:rPr>
              <a:t>convolutional neural network,” arXiv preprint</a:t>
            </a:r>
            <a:r>
              <a:rPr lang="zh-CN" altLang="en-US" sz="1400" dirty="0">
                <a:solidFill>
                  <a:srgbClr val="231F20"/>
                </a:solidFill>
                <a:latin typeface="Arial"/>
                <a:cs typeface="Arial"/>
              </a:rPr>
              <a:t> </a:t>
            </a:r>
            <a:r>
              <a:rPr lang="en-US" sz="1400" dirty="0">
                <a:solidFill>
                  <a:srgbClr val="231F20"/>
                </a:solidFill>
                <a:latin typeface="Arial"/>
                <a:cs typeface="Arial"/>
              </a:rPr>
              <a:t>arXiv:2003.08954, 2020.</a:t>
            </a:r>
          </a:p>
          <a:p>
            <a:pPr marL="457200" indent="-457200">
              <a:buFont typeface="+mj-lt"/>
              <a:buAutoNum type="arabicPeriod"/>
            </a:pPr>
            <a:r>
              <a:rPr lang="en-US" sz="1400" dirty="0"/>
              <a:t>C. </a:t>
            </a:r>
            <a:r>
              <a:rPr lang="en-US" sz="1400" dirty="0" err="1"/>
              <a:t>Raffel</a:t>
            </a:r>
            <a:r>
              <a:rPr lang="en-US" sz="1400" dirty="0"/>
              <a:t>, B. McFee, E. J. Humphrey, J. </a:t>
            </a:r>
            <a:r>
              <a:rPr lang="en-US" sz="1400" dirty="0" err="1"/>
              <a:t>Salamon</a:t>
            </a:r>
            <a:r>
              <a:rPr lang="en-US" sz="1400" dirty="0"/>
              <a:t>, O. Nieto, D. Liang, D. P. Ellis, and C. C. </a:t>
            </a:r>
            <a:r>
              <a:rPr lang="en-US" sz="1400" dirty="0" err="1"/>
              <a:t>Raffel</a:t>
            </a:r>
            <a:r>
              <a:rPr lang="en-US" sz="1400" dirty="0"/>
              <a:t>, “mir eval: A transparent implementation of common mir metrics,” in Proc. of ISMIR, 2014.</a:t>
            </a:r>
            <a:endParaRPr lang="en-US" sz="1400" spc="-11" dirty="0">
              <a:solidFill>
                <a:srgbClr val="231F20"/>
              </a:solidFill>
              <a:latin typeface="Arial"/>
              <a:cs typeface="Arial"/>
            </a:endParaRPr>
          </a:p>
          <a:p>
            <a:pPr marL="457200" indent="-457200">
              <a:buFont typeface="+mj-lt"/>
              <a:buAutoNum type="arabicPeriod"/>
            </a:pPr>
            <a:r>
              <a:rPr lang="en-US" sz="1400" spc="-11" dirty="0">
                <a:solidFill>
                  <a:srgbClr val="231F20"/>
                </a:solidFill>
                <a:latin typeface="Arial"/>
                <a:cs typeface="Arial"/>
              </a:rPr>
              <a:t>N. Takahashi and Y. Mitsufuji, “Multi-scale multi-band</a:t>
            </a:r>
            <a:r>
              <a:rPr lang="zh-CN" altLang="en-US" sz="1400" spc="-11" dirty="0">
                <a:solidFill>
                  <a:srgbClr val="231F20"/>
                </a:solidFill>
                <a:latin typeface="Arial"/>
                <a:cs typeface="Arial"/>
              </a:rPr>
              <a:t> </a:t>
            </a:r>
            <a:r>
              <a:rPr lang="en-US" sz="1400" spc="-11" dirty="0">
                <a:solidFill>
                  <a:srgbClr val="231F20"/>
                </a:solidFill>
                <a:latin typeface="Arial"/>
                <a:cs typeface="Arial"/>
              </a:rPr>
              <a:t>densenets for audio source separation,” in Proc. WASPAA,</a:t>
            </a:r>
            <a:r>
              <a:rPr lang="zh-CN" altLang="en-US" sz="1400" spc="-11" dirty="0">
                <a:solidFill>
                  <a:srgbClr val="231F20"/>
                </a:solidFill>
                <a:latin typeface="Arial"/>
                <a:cs typeface="Arial"/>
              </a:rPr>
              <a:t> </a:t>
            </a:r>
            <a:r>
              <a:rPr lang="en-US" sz="1400" spc="-11" dirty="0">
                <a:solidFill>
                  <a:srgbClr val="231F20"/>
                </a:solidFill>
                <a:latin typeface="Arial"/>
                <a:cs typeface="Arial"/>
              </a:rPr>
              <a:t>2017, pp. 21–25.</a:t>
            </a:r>
          </a:p>
          <a:p>
            <a:pPr marL="457200" indent="-457200">
              <a:buFont typeface="+mj-lt"/>
              <a:buAutoNum type="arabicPeriod"/>
            </a:pPr>
            <a:r>
              <a:rPr lang="en-US" sz="1400" spc="-11" dirty="0">
                <a:solidFill>
                  <a:srgbClr val="231F20"/>
                </a:solidFill>
                <a:latin typeface="Arial"/>
                <a:cs typeface="Arial"/>
              </a:rPr>
              <a:t>N. Takahashi, N. Goswami, and Y. Mitsufuji, “MMDenseLSTM:</a:t>
            </a:r>
            <a:r>
              <a:rPr lang="zh-CN" altLang="en-US" sz="1400" spc="-11" dirty="0">
                <a:solidFill>
                  <a:srgbClr val="231F20"/>
                </a:solidFill>
                <a:latin typeface="Arial"/>
                <a:cs typeface="Arial"/>
              </a:rPr>
              <a:t> </a:t>
            </a:r>
            <a:r>
              <a:rPr lang="en-US" sz="1400" spc="-11" dirty="0">
                <a:solidFill>
                  <a:srgbClr val="231F20"/>
                </a:solidFill>
                <a:latin typeface="Arial"/>
                <a:cs typeface="Arial"/>
              </a:rPr>
              <a:t>An efficient combination of convolutional and recurrent</a:t>
            </a:r>
            <a:r>
              <a:rPr lang="zh-CN" altLang="en-US" sz="1400" spc="-11" dirty="0">
                <a:solidFill>
                  <a:srgbClr val="231F20"/>
                </a:solidFill>
                <a:latin typeface="Arial"/>
                <a:cs typeface="Arial"/>
              </a:rPr>
              <a:t> </a:t>
            </a:r>
            <a:r>
              <a:rPr lang="en-US" sz="1400" spc="-11" dirty="0">
                <a:solidFill>
                  <a:srgbClr val="231F20"/>
                </a:solidFill>
                <a:latin typeface="Arial"/>
                <a:cs typeface="Arial"/>
              </a:rPr>
              <a:t>neural networks for audio source separation,” in Proc. 16</a:t>
            </a:r>
            <a:r>
              <a:rPr lang="en-US" sz="1400" spc="-11" baseline="30000" dirty="0">
                <a:solidFill>
                  <a:srgbClr val="231F20"/>
                </a:solidFill>
                <a:latin typeface="Arial"/>
                <a:cs typeface="Arial"/>
              </a:rPr>
              <a:t>th</a:t>
            </a:r>
            <a:r>
              <a:rPr lang="zh-CN" altLang="en-US" sz="1400" spc="-11" dirty="0">
                <a:solidFill>
                  <a:srgbClr val="231F20"/>
                </a:solidFill>
                <a:latin typeface="Arial"/>
                <a:cs typeface="Arial"/>
              </a:rPr>
              <a:t> </a:t>
            </a:r>
            <a:r>
              <a:rPr lang="en-US" sz="1400" spc="-11" dirty="0">
                <a:solidFill>
                  <a:srgbClr val="231F20"/>
                </a:solidFill>
                <a:latin typeface="Arial"/>
                <a:cs typeface="Arial"/>
              </a:rPr>
              <a:t>IEEE International Workshop on Acoustic Signal Enhancement,</a:t>
            </a:r>
            <a:r>
              <a:rPr lang="zh-CN" altLang="en-US" sz="1400" spc="-11" dirty="0">
                <a:solidFill>
                  <a:srgbClr val="231F20"/>
                </a:solidFill>
                <a:latin typeface="Arial"/>
                <a:cs typeface="Arial"/>
              </a:rPr>
              <a:t> </a:t>
            </a:r>
            <a:r>
              <a:rPr lang="en-US" sz="1400" spc="-11" dirty="0">
                <a:solidFill>
                  <a:srgbClr val="231F20"/>
                </a:solidFill>
                <a:latin typeface="Arial"/>
                <a:cs typeface="Arial"/>
              </a:rPr>
              <a:t>2018, pp. 106–110.</a:t>
            </a:r>
          </a:p>
          <a:p>
            <a:pPr marL="457200" indent="-457200">
              <a:buFont typeface="+mj-lt"/>
              <a:buAutoNum type="arabicPeriod"/>
            </a:pPr>
            <a:r>
              <a:rPr lang="en-US" sz="1400" spc="-11" dirty="0">
                <a:solidFill>
                  <a:srgbClr val="231F20"/>
                </a:solidFill>
                <a:latin typeface="Arial"/>
                <a:cs typeface="Arial"/>
              </a:rPr>
              <a:t>W. Yuan, S. Wang, X. Li, M. Unoki, and W. Wang, “A skip</a:t>
            </a:r>
            <a:r>
              <a:rPr lang="zh-CN" altLang="en-US" sz="1400" spc="-11" dirty="0">
                <a:solidFill>
                  <a:srgbClr val="231F20"/>
                </a:solidFill>
                <a:latin typeface="Arial"/>
                <a:cs typeface="Arial"/>
              </a:rPr>
              <a:t> </a:t>
            </a:r>
            <a:r>
              <a:rPr lang="en-US" sz="1400" spc="-11" dirty="0">
                <a:solidFill>
                  <a:srgbClr val="231F20"/>
                </a:solidFill>
                <a:latin typeface="Arial"/>
                <a:cs typeface="Arial"/>
              </a:rPr>
              <a:t>attention mechanism for monaural singing voice separation,”</a:t>
            </a:r>
            <a:r>
              <a:rPr lang="zh-CN" altLang="en-US" sz="1400" spc="-11" dirty="0">
                <a:solidFill>
                  <a:srgbClr val="231F20"/>
                </a:solidFill>
                <a:latin typeface="Arial"/>
                <a:cs typeface="Arial"/>
              </a:rPr>
              <a:t> </a:t>
            </a:r>
            <a:r>
              <a:rPr lang="en-US" sz="1400" spc="-11" dirty="0">
                <a:solidFill>
                  <a:srgbClr val="231F20"/>
                </a:solidFill>
                <a:latin typeface="Arial"/>
                <a:cs typeface="Arial"/>
              </a:rPr>
              <a:t>IEEE Signal Processing Letters, vol. 26, pp. 1481–1485, 2019.</a:t>
            </a:r>
          </a:p>
          <a:p>
            <a:endParaRPr lang="en-US" sz="1400" dirty="0"/>
          </a:p>
        </p:txBody>
      </p:sp>
    </p:spTree>
    <p:extLst>
      <p:ext uri="{BB962C8B-B14F-4D97-AF65-F5344CB8AC3E}">
        <p14:creationId xmlns:p14="http://schemas.microsoft.com/office/powerpoint/2010/main" val="1582308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4416D-6287-0848-8380-D9D5338D34A9}"/>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F0FC4928-2A71-6943-ACAF-9A9EC51EFE1F}"/>
              </a:ext>
            </a:extLst>
          </p:cNvPr>
          <p:cNvSpPr>
            <a:spLocks noGrp="1"/>
          </p:cNvSpPr>
          <p:nvPr>
            <p:ph idx="1"/>
          </p:nvPr>
        </p:nvSpPr>
        <p:spPr/>
        <p:txBody>
          <a:bodyPr/>
          <a:lstStyle/>
          <a:p>
            <a:r>
              <a:rPr lang="en-US" dirty="0"/>
              <a:t>Motivation</a:t>
            </a:r>
          </a:p>
          <a:p>
            <a:r>
              <a:rPr lang="en-US" dirty="0"/>
              <a:t>Proposed methods</a:t>
            </a:r>
          </a:p>
          <a:p>
            <a:pPr lvl="1"/>
            <a:r>
              <a:rPr lang="en-US" dirty="0"/>
              <a:t>Complex SA-DenseUNet</a:t>
            </a:r>
          </a:p>
          <a:p>
            <a:pPr lvl="1"/>
            <a:r>
              <a:rPr lang="en-US" dirty="0"/>
              <a:t>Multi-context Averaging</a:t>
            </a:r>
          </a:p>
          <a:p>
            <a:r>
              <a:rPr lang="en-US" dirty="0"/>
              <a:t>Experimental results</a:t>
            </a:r>
          </a:p>
          <a:p>
            <a:pPr lvl="1"/>
            <a:r>
              <a:rPr lang="en-US" dirty="0"/>
              <a:t>Comparisons of different training targets</a:t>
            </a:r>
          </a:p>
          <a:p>
            <a:pPr lvl="1"/>
            <a:r>
              <a:rPr lang="en-US" dirty="0"/>
              <a:t>Multi-context Averaging</a:t>
            </a:r>
          </a:p>
          <a:p>
            <a:pPr lvl="1"/>
            <a:r>
              <a:rPr lang="en-US" dirty="0"/>
              <a:t>Comparison with other methods</a:t>
            </a:r>
          </a:p>
          <a:p>
            <a:r>
              <a:rPr lang="en-US" dirty="0"/>
              <a:t>Concluding Remarks</a:t>
            </a:r>
          </a:p>
        </p:txBody>
      </p:sp>
    </p:spTree>
    <p:extLst>
      <p:ext uri="{BB962C8B-B14F-4D97-AF65-F5344CB8AC3E}">
        <p14:creationId xmlns:p14="http://schemas.microsoft.com/office/powerpoint/2010/main" val="17252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4416D-6287-0848-8380-D9D5338D34A9}"/>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F0FC4928-2A71-6943-ACAF-9A9EC51EFE1F}"/>
              </a:ext>
            </a:extLst>
          </p:cNvPr>
          <p:cNvSpPr>
            <a:spLocks noGrp="1"/>
          </p:cNvSpPr>
          <p:nvPr>
            <p:ph idx="1"/>
          </p:nvPr>
        </p:nvSpPr>
        <p:spPr/>
        <p:txBody>
          <a:bodyPr/>
          <a:lstStyle/>
          <a:p>
            <a:r>
              <a:rPr lang="en-US" b="1" dirty="0"/>
              <a:t>Motivation</a:t>
            </a:r>
          </a:p>
          <a:p>
            <a:r>
              <a:rPr lang="en-US" dirty="0"/>
              <a:t>Proposed methods</a:t>
            </a:r>
          </a:p>
          <a:p>
            <a:pPr lvl="1"/>
            <a:r>
              <a:rPr lang="en-US" dirty="0"/>
              <a:t>Complex SA-DenseUNet</a:t>
            </a:r>
          </a:p>
          <a:p>
            <a:pPr lvl="1"/>
            <a:r>
              <a:rPr lang="en-US" dirty="0"/>
              <a:t>Multi-context Averaging</a:t>
            </a:r>
          </a:p>
          <a:p>
            <a:r>
              <a:rPr lang="en-US" dirty="0"/>
              <a:t>Experimental results</a:t>
            </a:r>
          </a:p>
          <a:p>
            <a:pPr lvl="1"/>
            <a:r>
              <a:rPr lang="en-US" dirty="0"/>
              <a:t>Comparisons of different training targets</a:t>
            </a:r>
          </a:p>
          <a:p>
            <a:pPr lvl="1"/>
            <a:r>
              <a:rPr lang="en-US" dirty="0"/>
              <a:t>Multi-context Averaging</a:t>
            </a:r>
          </a:p>
          <a:p>
            <a:pPr lvl="1"/>
            <a:r>
              <a:rPr lang="en-US" dirty="0"/>
              <a:t>Comparison with other methods</a:t>
            </a:r>
          </a:p>
          <a:p>
            <a:r>
              <a:rPr lang="en-US" dirty="0"/>
              <a:t>Concluding Remarks</a:t>
            </a:r>
          </a:p>
        </p:txBody>
      </p:sp>
    </p:spTree>
    <p:extLst>
      <p:ext uri="{BB962C8B-B14F-4D97-AF65-F5344CB8AC3E}">
        <p14:creationId xmlns:p14="http://schemas.microsoft.com/office/powerpoint/2010/main" val="2837682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17B0C-BC37-2743-A705-241133E9B5E1}"/>
              </a:ext>
            </a:extLst>
          </p:cNvPr>
          <p:cNvSpPr>
            <a:spLocks noGrp="1"/>
          </p:cNvSpPr>
          <p:nvPr>
            <p:ph type="title"/>
          </p:nvPr>
        </p:nvSpPr>
        <p:spPr/>
        <p:txBody>
          <a:bodyPr/>
          <a:lstStyle/>
          <a:p>
            <a:r>
              <a:rPr lang="en-US" altLang="zh-CN" dirty="0"/>
              <a:t>Singing Voice Separation</a:t>
            </a:r>
            <a:endParaRPr lang="en-US" dirty="0"/>
          </a:p>
        </p:txBody>
      </p:sp>
      <p:sp>
        <p:nvSpPr>
          <p:cNvPr id="3" name="Content Placeholder 2">
            <a:extLst>
              <a:ext uri="{FF2B5EF4-FFF2-40B4-BE49-F238E27FC236}">
                <a16:creationId xmlns:a16="http://schemas.microsoft.com/office/drawing/2014/main" id="{07A739E2-D73D-EC4A-854A-899CF6D22D36}"/>
              </a:ext>
            </a:extLst>
          </p:cNvPr>
          <p:cNvSpPr>
            <a:spLocks noGrp="1"/>
          </p:cNvSpPr>
          <p:nvPr>
            <p:ph idx="1"/>
          </p:nvPr>
        </p:nvSpPr>
        <p:spPr/>
        <p:txBody>
          <a:bodyPr/>
          <a:lstStyle/>
          <a:p>
            <a:r>
              <a:rPr lang="en-US" altLang="zh-CN" dirty="0"/>
              <a:t>Fundamental</a:t>
            </a:r>
            <a:r>
              <a:rPr lang="zh-CN" altLang="en-US" dirty="0"/>
              <a:t> </a:t>
            </a:r>
            <a:r>
              <a:rPr lang="en-US" altLang="zh-CN" dirty="0"/>
              <a:t>and</a:t>
            </a:r>
            <a:r>
              <a:rPr lang="zh-CN" altLang="en-US" dirty="0"/>
              <a:t> </a:t>
            </a:r>
            <a:r>
              <a:rPr lang="en-US" altLang="zh-CN" dirty="0"/>
              <a:t>popular</a:t>
            </a:r>
            <a:r>
              <a:rPr lang="zh-CN" altLang="en-US" dirty="0"/>
              <a:t> </a:t>
            </a:r>
            <a:r>
              <a:rPr lang="en-US" altLang="zh-CN" dirty="0"/>
              <a:t>topic</a:t>
            </a:r>
            <a:r>
              <a:rPr lang="zh-CN" altLang="en-US" dirty="0"/>
              <a:t> </a:t>
            </a:r>
            <a:r>
              <a:rPr lang="en-US" altLang="zh-CN" dirty="0"/>
              <a:t>in</a:t>
            </a:r>
            <a:r>
              <a:rPr lang="zh-CN" altLang="en-US" dirty="0"/>
              <a:t> </a:t>
            </a:r>
            <a:r>
              <a:rPr lang="en-US" altLang="zh-CN" dirty="0"/>
              <a:t>music</a:t>
            </a:r>
            <a:r>
              <a:rPr lang="zh-CN" altLang="en-US" dirty="0"/>
              <a:t> </a:t>
            </a:r>
            <a:r>
              <a:rPr lang="en-US" altLang="zh-CN" dirty="0"/>
              <a:t>information</a:t>
            </a:r>
            <a:r>
              <a:rPr lang="zh-CN" altLang="en-US" dirty="0"/>
              <a:t> </a:t>
            </a:r>
            <a:r>
              <a:rPr lang="en-US" altLang="zh-CN" dirty="0"/>
              <a:t>retrieval</a:t>
            </a:r>
          </a:p>
          <a:p>
            <a:r>
              <a:rPr lang="en-US" altLang="zh-CN" dirty="0"/>
              <a:t>Aims</a:t>
            </a:r>
            <a:r>
              <a:rPr lang="zh-CN" altLang="en-US" dirty="0"/>
              <a:t> </a:t>
            </a:r>
            <a:r>
              <a:rPr lang="en-US" altLang="zh-CN" dirty="0"/>
              <a:t>to</a:t>
            </a:r>
            <a:r>
              <a:rPr lang="zh-CN" altLang="en-US" dirty="0"/>
              <a:t> </a:t>
            </a:r>
            <a:r>
              <a:rPr lang="en-US" altLang="zh-CN" dirty="0"/>
              <a:t>separate</a:t>
            </a:r>
            <a:r>
              <a:rPr lang="zh-CN" altLang="en-US" dirty="0"/>
              <a:t> </a:t>
            </a:r>
            <a:r>
              <a:rPr lang="en-US" altLang="zh-CN" dirty="0"/>
              <a:t>singing</a:t>
            </a:r>
            <a:r>
              <a:rPr lang="zh-CN" altLang="en-US" dirty="0"/>
              <a:t> </a:t>
            </a:r>
            <a:r>
              <a:rPr lang="en-US" altLang="zh-CN" dirty="0"/>
              <a:t>voice</a:t>
            </a:r>
            <a:r>
              <a:rPr lang="zh-CN" altLang="en-US" dirty="0"/>
              <a:t> </a:t>
            </a:r>
            <a:r>
              <a:rPr lang="en-US" altLang="zh-CN" dirty="0"/>
              <a:t>and</a:t>
            </a:r>
            <a:r>
              <a:rPr lang="zh-CN" altLang="en-US" dirty="0"/>
              <a:t> </a:t>
            </a:r>
            <a:r>
              <a:rPr lang="en-US" altLang="zh-CN" dirty="0"/>
              <a:t>accompaniment</a:t>
            </a:r>
            <a:r>
              <a:rPr lang="zh-CN" altLang="en-US" dirty="0"/>
              <a:t> </a:t>
            </a:r>
            <a:r>
              <a:rPr lang="en-US" altLang="zh-CN" dirty="0"/>
              <a:t>from</a:t>
            </a:r>
            <a:r>
              <a:rPr lang="zh-CN" altLang="en-US" dirty="0"/>
              <a:t> </a:t>
            </a:r>
            <a:r>
              <a:rPr lang="en-US" altLang="zh-CN" dirty="0"/>
              <a:t>music</a:t>
            </a:r>
            <a:r>
              <a:rPr lang="zh-CN" altLang="en-US" dirty="0"/>
              <a:t> </a:t>
            </a:r>
            <a:r>
              <a:rPr lang="en-US" altLang="zh-CN" dirty="0"/>
              <a:t>mixture</a:t>
            </a:r>
          </a:p>
          <a:p>
            <a:r>
              <a:rPr lang="en-US" altLang="zh-CN" dirty="0"/>
              <a:t>Commercial</a:t>
            </a:r>
            <a:r>
              <a:rPr lang="zh-CN" altLang="en-US" dirty="0"/>
              <a:t> </a:t>
            </a:r>
            <a:r>
              <a:rPr lang="en-US" altLang="zh-CN" dirty="0"/>
              <a:t>applications:</a:t>
            </a:r>
          </a:p>
          <a:p>
            <a:pPr lvl="1"/>
            <a:r>
              <a:rPr lang="en-US" altLang="zh-CN" dirty="0"/>
              <a:t>Karaoke</a:t>
            </a:r>
            <a:r>
              <a:rPr lang="zh-CN" altLang="en-US" dirty="0"/>
              <a:t> </a:t>
            </a:r>
            <a:r>
              <a:rPr lang="en-US" altLang="zh-CN" dirty="0"/>
              <a:t>industry</a:t>
            </a:r>
          </a:p>
          <a:p>
            <a:pPr lvl="1"/>
            <a:r>
              <a:rPr lang="en-US" altLang="zh-CN" dirty="0"/>
              <a:t>Lyrics</a:t>
            </a:r>
            <a:r>
              <a:rPr lang="zh-CN" altLang="en-US" dirty="0"/>
              <a:t> </a:t>
            </a:r>
            <a:r>
              <a:rPr lang="en-US" altLang="zh-CN" dirty="0"/>
              <a:t>generation</a:t>
            </a:r>
          </a:p>
          <a:p>
            <a:pPr lvl="1"/>
            <a:r>
              <a:rPr lang="en-US" altLang="zh-CN" dirty="0"/>
              <a:t>Singer</a:t>
            </a:r>
            <a:r>
              <a:rPr lang="zh-CN" altLang="en-US" dirty="0"/>
              <a:t> </a:t>
            </a:r>
            <a:r>
              <a:rPr lang="en-US" altLang="zh-CN" dirty="0"/>
              <a:t>identification</a:t>
            </a:r>
          </a:p>
          <a:p>
            <a:endParaRPr lang="en-US" dirty="0"/>
          </a:p>
        </p:txBody>
      </p:sp>
    </p:spTree>
    <p:extLst>
      <p:ext uri="{BB962C8B-B14F-4D97-AF65-F5344CB8AC3E}">
        <p14:creationId xmlns:p14="http://schemas.microsoft.com/office/powerpoint/2010/main" val="1586467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altLang="zh-CN" sz="4000" dirty="0"/>
              <a:t>Importance of phase in singing voice separation</a:t>
            </a:r>
            <a:endParaRPr lang="en-US" sz="4000" dirty="0"/>
          </a:p>
        </p:txBody>
      </p:sp>
      <p:sp>
        <p:nvSpPr>
          <p:cNvPr id="7" name="TextBox 6"/>
          <p:cNvSpPr txBox="1"/>
          <p:nvPr/>
        </p:nvSpPr>
        <p:spPr>
          <a:xfrm>
            <a:off x="783251" y="1935397"/>
            <a:ext cx="5166699" cy="3416320"/>
          </a:xfrm>
          <a:prstGeom prst="rect">
            <a:avLst/>
          </a:prstGeom>
          <a:noFill/>
        </p:spPr>
        <p:txBody>
          <a:bodyPr wrap="square" rtlCol="0">
            <a:spAutoFit/>
          </a:bodyPr>
          <a:lstStyle/>
          <a:p>
            <a:pPr marL="285750" indent="-285750">
              <a:buFont typeface="Arial" charset="0"/>
              <a:buChar char="•"/>
            </a:pPr>
            <a:r>
              <a:rPr lang="en-US" altLang="zh-CN" dirty="0"/>
              <a:t>We use SA-DenseUNet [1] to estimate magnitude spectrograms of singing voice and accompaniment for 63 songs with different </a:t>
            </a:r>
            <a:r>
              <a:rPr lang="en-US" dirty="0"/>
              <a:t>signal-to-noise ratios</a:t>
            </a:r>
            <a:endParaRPr lang="en-US" altLang="zh-CN" dirty="0"/>
          </a:p>
          <a:p>
            <a:pPr marL="285750" indent="-285750">
              <a:buFont typeface="Arial" charset="0"/>
              <a:buChar char="•"/>
            </a:pPr>
            <a:endParaRPr lang="en-US" altLang="zh-CN" dirty="0"/>
          </a:p>
          <a:p>
            <a:pPr marL="285750" indent="-285750">
              <a:buFont typeface="Arial" panose="020B0604020202020204" pitchFamily="34" charset="0"/>
              <a:buChar char="•"/>
            </a:pPr>
            <a:r>
              <a:rPr lang="en-US" altLang="zh-CN" dirty="0"/>
              <a:t>We compare the signal-</a:t>
            </a:r>
            <a:r>
              <a:rPr lang="en-US" dirty="0"/>
              <a:t>to-distortion ratio (SDR) of output audios re-synthesized with clean phase versus mixture phase</a:t>
            </a:r>
          </a:p>
          <a:p>
            <a:pPr lvl="1"/>
            <a:endParaRPr lang="en-US" altLang="zh-CN" dirty="0"/>
          </a:p>
          <a:p>
            <a:pPr marL="285750" indent="-285750">
              <a:buFont typeface="Arial" panose="020B0604020202020204" pitchFamily="34" charset="0"/>
              <a:buChar char="•"/>
            </a:pPr>
            <a:r>
              <a:rPr lang="en-US" dirty="0"/>
              <a:t>For both singing voice and accompaniment, the use of clean phase leads to considerable improvement, about 4 to 5 dB on average</a:t>
            </a:r>
          </a:p>
          <a:p>
            <a:pPr marL="285750" indent="-285750">
              <a:buFont typeface="Arial" charset="0"/>
              <a:buChar char="•"/>
            </a:pPr>
            <a:endParaRPr lang="en-US" dirty="0"/>
          </a:p>
        </p:txBody>
      </p:sp>
      <p:pic>
        <p:nvPicPr>
          <p:cNvPr id="8" name="Picture 7" descr="Chart, scatter chart&#10;&#10;Description automatically generated">
            <a:extLst>
              <a:ext uri="{FF2B5EF4-FFF2-40B4-BE49-F238E27FC236}">
                <a16:creationId xmlns:a16="http://schemas.microsoft.com/office/drawing/2014/main" id="{9109C196-5925-904E-B321-C78047E1C07A}"/>
              </a:ext>
            </a:extLst>
          </p:cNvPr>
          <p:cNvPicPr>
            <a:picLocks noChangeAspect="1"/>
          </p:cNvPicPr>
          <p:nvPr/>
        </p:nvPicPr>
        <p:blipFill>
          <a:blip r:embed="rId3"/>
          <a:stretch>
            <a:fillRect/>
          </a:stretch>
        </p:blipFill>
        <p:spPr>
          <a:xfrm>
            <a:off x="6096000" y="1537222"/>
            <a:ext cx="5891408" cy="4418556"/>
          </a:xfrm>
          <a:prstGeom prst="rect">
            <a:avLst/>
          </a:prstGeom>
        </p:spPr>
      </p:pic>
      <p:sp>
        <p:nvSpPr>
          <p:cNvPr id="9" name="Rectangle 8">
            <a:extLst>
              <a:ext uri="{FF2B5EF4-FFF2-40B4-BE49-F238E27FC236}">
                <a16:creationId xmlns:a16="http://schemas.microsoft.com/office/drawing/2014/main" id="{D3D07EDB-0DB5-6C41-A2B5-7AE0CB789BC4}"/>
              </a:ext>
            </a:extLst>
          </p:cNvPr>
          <p:cNvSpPr/>
          <p:nvPr/>
        </p:nvSpPr>
        <p:spPr>
          <a:xfrm>
            <a:off x="838200" y="6200487"/>
            <a:ext cx="10223500" cy="461665"/>
          </a:xfrm>
          <a:prstGeom prst="rect">
            <a:avLst/>
          </a:prstGeom>
        </p:spPr>
        <p:txBody>
          <a:bodyPr wrap="square">
            <a:spAutoFit/>
          </a:bodyPr>
          <a:lstStyle/>
          <a:p>
            <a:pPr marL="457200" indent="-457200">
              <a:buFont typeface="+mj-lt"/>
              <a:buAutoNum type="arabicPeriod"/>
            </a:pPr>
            <a:r>
              <a:rPr lang="en-US" sz="1200" dirty="0">
                <a:solidFill>
                  <a:srgbClr val="231F20"/>
                </a:solidFill>
                <a:latin typeface="Arial"/>
                <a:cs typeface="Arial"/>
              </a:rPr>
              <a:t>Y. Liu, B. Thoshkahna, A. Milani, and T. Kristjansson,</a:t>
            </a:r>
            <a:r>
              <a:rPr lang="zh-CN" altLang="en-US" sz="1200" dirty="0">
                <a:solidFill>
                  <a:srgbClr val="231F20"/>
                </a:solidFill>
                <a:latin typeface="Arial"/>
                <a:cs typeface="Arial"/>
              </a:rPr>
              <a:t> </a:t>
            </a:r>
            <a:r>
              <a:rPr lang="en-US" sz="1200" dirty="0">
                <a:solidFill>
                  <a:srgbClr val="231F20"/>
                </a:solidFill>
                <a:latin typeface="Arial"/>
                <a:cs typeface="Arial"/>
              </a:rPr>
              <a:t>“Voice and accompaniment separation in music using self</a:t>
            </a:r>
            <a:r>
              <a:rPr lang="en-US" altLang="zh-CN" sz="1200" dirty="0">
                <a:solidFill>
                  <a:srgbClr val="231F20"/>
                </a:solidFill>
                <a:latin typeface="Arial"/>
                <a:cs typeface="Arial"/>
              </a:rPr>
              <a:t>-</a:t>
            </a:r>
            <a:r>
              <a:rPr lang="en-US" sz="1200" dirty="0">
                <a:solidFill>
                  <a:srgbClr val="231F20"/>
                </a:solidFill>
                <a:latin typeface="Arial"/>
                <a:cs typeface="Arial"/>
              </a:rPr>
              <a:t>attention</a:t>
            </a:r>
            <a:r>
              <a:rPr lang="zh-CN" altLang="en-US" sz="1200" dirty="0">
                <a:solidFill>
                  <a:srgbClr val="231F20"/>
                </a:solidFill>
                <a:latin typeface="Arial"/>
                <a:cs typeface="Arial"/>
              </a:rPr>
              <a:t> </a:t>
            </a:r>
            <a:r>
              <a:rPr lang="en-US" sz="1200" dirty="0">
                <a:solidFill>
                  <a:srgbClr val="231F20"/>
                </a:solidFill>
                <a:latin typeface="Arial"/>
                <a:cs typeface="Arial"/>
              </a:rPr>
              <a:t>convolutional neural network,” arXiv preprint</a:t>
            </a:r>
            <a:r>
              <a:rPr lang="zh-CN" altLang="en-US" sz="1200" dirty="0">
                <a:solidFill>
                  <a:srgbClr val="231F20"/>
                </a:solidFill>
                <a:latin typeface="Arial"/>
                <a:cs typeface="Arial"/>
              </a:rPr>
              <a:t> </a:t>
            </a:r>
            <a:r>
              <a:rPr lang="en-US" sz="1200" dirty="0">
                <a:solidFill>
                  <a:srgbClr val="231F20"/>
                </a:solidFill>
                <a:latin typeface="Arial"/>
                <a:cs typeface="Arial"/>
              </a:rPr>
              <a:t>arXiv:2003.08954, 2020.</a:t>
            </a:r>
          </a:p>
        </p:txBody>
      </p:sp>
    </p:spTree>
    <p:extLst>
      <p:ext uri="{BB962C8B-B14F-4D97-AF65-F5344CB8AC3E}">
        <p14:creationId xmlns:p14="http://schemas.microsoft.com/office/powerpoint/2010/main" val="1331359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4416D-6287-0848-8380-D9D5338D34A9}"/>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F0FC4928-2A71-6943-ACAF-9A9EC51EFE1F}"/>
              </a:ext>
            </a:extLst>
          </p:cNvPr>
          <p:cNvSpPr>
            <a:spLocks noGrp="1"/>
          </p:cNvSpPr>
          <p:nvPr>
            <p:ph idx="1"/>
          </p:nvPr>
        </p:nvSpPr>
        <p:spPr/>
        <p:txBody>
          <a:bodyPr/>
          <a:lstStyle/>
          <a:p>
            <a:r>
              <a:rPr lang="en-US" dirty="0"/>
              <a:t>Motivation</a:t>
            </a:r>
          </a:p>
          <a:p>
            <a:r>
              <a:rPr lang="en-US" b="1" dirty="0"/>
              <a:t>Proposed methods</a:t>
            </a:r>
          </a:p>
          <a:p>
            <a:pPr lvl="1"/>
            <a:r>
              <a:rPr lang="en-US" dirty="0"/>
              <a:t>Complex SA-DenseUNet</a:t>
            </a:r>
          </a:p>
          <a:p>
            <a:pPr lvl="1"/>
            <a:r>
              <a:rPr lang="en-US" dirty="0"/>
              <a:t>Multi-context Averaging</a:t>
            </a:r>
          </a:p>
          <a:p>
            <a:r>
              <a:rPr lang="en-US" dirty="0"/>
              <a:t>Experimental results</a:t>
            </a:r>
          </a:p>
          <a:p>
            <a:pPr lvl="1"/>
            <a:r>
              <a:rPr lang="en-US" dirty="0"/>
              <a:t>Comparisons of different training targets</a:t>
            </a:r>
          </a:p>
          <a:p>
            <a:pPr lvl="1"/>
            <a:r>
              <a:rPr lang="en-US" dirty="0"/>
              <a:t>Multi-context Averaging</a:t>
            </a:r>
          </a:p>
          <a:p>
            <a:pPr lvl="1"/>
            <a:r>
              <a:rPr lang="en-US" dirty="0"/>
              <a:t>Comparison with other methods</a:t>
            </a:r>
          </a:p>
          <a:p>
            <a:r>
              <a:rPr lang="en-US" dirty="0"/>
              <a:t>Concluding Remarks</a:t>
            </a:r>
          </a:p>
        </p:txBody>
      </p:sp>
    </p:spTree>
    <p:extLst>
      <p:ext uri="{BB962C8B-B14F-4D97-AF65-F5344CB8AC3E}">
        <p14:creationId xmlns:p14="http://schemas.microsoft.com/office/powerpoint/2010/main" val="4061597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8D732-F48C-A54F-B55A-825243AE97F3}"/>
              </a:ext>
            </a:extLst>
          </p:cNvPr>
          <p:cNvSpPr>
            <a:spLocks noGrp="1"/>
          </p:cNvSpPr>
          <p:nvPr>
            <p:ph type="title"/>
          </p:nvPr>
        </p:nvSpPr>
        <p:spPr/>
        <p:txBody>
          <a:bodyPr/>
          <a:lstStyle/>
          <a:p>
            <a:r>
              <a:rPr lang="en-US" dirty="0"/>
              <a:t>Complex SA-DenseUNet</a:t>
            </a:r>
          </a:p>
        </p:txBody>
      </p:sp>
      <p:pic>
        <p:nvPicPr>
          <p:cNvPr id="5" name="Content Placeholder 4">
            <a:extLst>
              <a:ext uri="{FF2B5EF4-FFF2-40B4-BE49-F238E27FC236}">
                <a16:creationId xmlns:a16="http://schemas.microsoft.com/office/drawing/2014/main" id="{D95AFE8C-CD45-3144-BEAA-13F5E8AE38F1}"/>
              </a:ext>
            </a:extLst>
          </p:cNvPr>
          <p:cNvPicPr>
            <a:picLocks noGrp="1" noChangeAspect="1"/>
          </p:cNvPicPr>
          <p:nvPr>
            <p:ph idx="1"/>
          </p:nvPr>
        </p:nvPicPr>
        <p:blipFill>
          <a:blip r:embed="rId3"/>
          <a:stretch>
            <a:fillRect/>
          </a:stretch>
        </p:blipFill>
        <p:spPr>
          <a:xfrm>
            <a:off x="838200" y="1293628"/>
            <a:ext cx="10515600" cy="1767973"/>
          </a:xfrm>
        </p:spPr>
      </p:pic>
      <p:sp>
        <p:nvSpPr>
          <p:cNvPr id="6" name="TextBox 5">
            <a:extLst>
              <a:ext uri="{FF2B5EF4-FFF2-40B4-BE49-F238E27FC236}">
                <a16:creationId xmlns:a16="http://schemas.microsoft.com/office/drawing/2014/main" id="{B2C32783-A41F-774A-ACC9-A2852F926CD0}"/>
              </a:ext>
            </a:extLst>
          </p:cNvPr>
          <p:cNvSpPr txBox="1"/>
          <p:nvPr/>
        </p:nvSpPr>
        <p:spPr>
          <a:xfrm>
            <a:off x="879732" y="3027059"/>
            <a:ext cx="10181968" cy="2308324"/>
          </a:xfrm>
          <a:prstGeom prst="rect">
            <a:avLst/>
          </a:prstGeom>
          <a:noFill/>
        </p:spPr>
        <p:txBody>
          <a:bodyPr wrap="square" rtlCol="0">
            <a:spAutoFit/>
          </a:bodyPr>
          <a:lstStyle/>
          <a:p>
            <a:pPr marL="285750" indent="-285750">
              <a:buFont typeface="Arial" panose="020B0604020202020204" pitchFamily="34" charset="0"/>
              <a:buChar char="•"/>
            </a:pPr>
            <a:r>
              <a:rPr lang="en-US" dirty="0"/>
              <a:t>Extended from SA-DenseUNet [1]</a:t>
            </a:r>
          </a:p>
          <a:p>
            <a:pPr marL="285750" indent="-285750">
              <a:buFont typeface="Arial" panose="020B0604020202020204" pitchFamily="34" charset="0"/>
              <a:buChar char="•"/>
            </a:pPr>
            <a:r>
              <a:rPr lang="en-US" dirty="0"/>
              <a:t>Input has three dimensions: frequency, time and channel, with the real and imaginary components treated as two separate channels </a:t>
            </a:r>
          </a:p>
          <a:p>
            <a:pPr marL="285750" indent="-285750">
              <a:buFont typeface="Arial" panose="020B0604020202020204" pitchFamily="34" charset="0"/>
              <a:buChar char="•"/>
            </a:pPr>
            <a:r>
              <a:rPr lang="en-US" dirty="0"/>
              <a:t>Estimate the real and imaginary components of the complex ideal ratio mask (cIRM) of each source</a:t>
            </a:r>
          </a:p>
          <a:p>
            <a:pPr marL="285750" indent="-285750">
              <a:buFont typeface="Arial" panose="020B0604020202020204" pitchFamily="34" charset="0"/>
              <a:buChar char="•"/>
            </a:pPr>
            <a:r>
              <a:rPr lang="en-US" dirty="0"/>
              <a:t>The estimated complex ratio masks are then multiplied with the complex STFT of the mixture audio to get the estimated complex STFT of each source</a:t>
            </a:r>
          </a:p>
          <a:p>
            <a:pPr marL="285750" indent="-285750">
              <a:buFont typeface="Arial" panose="020B0604020202020204" pitchFamily="34" charset="0"/>
              <a:buChar char="•"/>
            </a:pPr>
            <a:r>
              <a:rPr lang="en-US" dirty="0"/>
              <a:t>Loss function</a:t>
            </a:r>
          </a:p>
          <a:p>
            <a:pPr marL="285750" indent="-285750">
              <a:buFont typeface="Arial" panose="020B0604020202020204" pitchFamily="34" charset="0"/>
              <a:buChar char="•"/>
            </a:pPr>
            <a:endParaRPr lang="en-US"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FEF0035-62BE-B949-8FBA-6968D27DA628}"/>
                  </a:ext>
                </a:extLst>
              </p:cNvPr>
              <p:cNvSpPr txBox="1"/>
              <p:nvPr/>
            </p:nvSpPr>
            <p:spPr>
              <a:xfrm>
                <a:off x="3270996" y="4860846"/>
                <a:ext cx="5650008" cy="70352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zh-CN" i="1" spc="11">
                          <a:solidFill>
                            <a:srgbClr val="231F20"/>
                          </a:solidFill>
                          <a:latin typeface="Cambria Math" panose="02040503050406030204" pitchFamily="18" charset="0"/>
                          <a:cs typeface="Arial"/>
                        </a:rPr>
                        <m:t>𝐿</m:t>
                      </m:r>
                      <m:r>
                        <a:rPr lang="en-US" altLang="zh-CN" i="1" spc="11">
                          <a:solidFill>
                            <a:srgbClr val="231F20"/>
                          </a:solidFill>
                          <a:latin typeface="Cambria Math" panose="02040503050406030204" pitchFamily="18" charset="0"/>
                          <a:cs typeface="Arial"/>
                        </a:rPr>
                        <m:t>=</m:t>
                      </m:r>
                      <m:nary>
                        <m:naryPr>
                          <m:chr m:val="∑"/>
                          <m:supHide m:val="on"/>
                          <m:ctrlPr>
                            <a:rPr lang="en-US" altLang="zh-CN" i="1" spc="11">
                              <a:solidFill>
                                <a:srgbClr val="231F20"/>
                              </a:solidFill>
                              <a:latin typeface="Cambria Math" panose="02040503050406030204" pitchFamily="18" charset="0"/>
                              <a:cs typeface="Arial"/>
                            </a:rPr>
                          </m:ctrlPr>
                        </m:naryPr>
                        <m:sub>
                          <m:r>
                            <m:rPr>
                              <m:brk m:alnAt="7"/>
                            </m:rPr>
                            <a:rPr lang="en-US" altLang="zh-CN" i="1" spc="11">
                              <a:solidFill>
                                <a:srgbClr val="231F20"/>
                              </a:solidFill>
                              <a:latin typeface="Cambria Math" panose="02040503050406030204" pitchFamily="18" charset="0"/>
                              <a:cs typeface="Arial"/>
                            </a:rPr>
                            <m:t>𝑗</m:t>
                          </m:r>
                          <m:r>
                            <a:rPr lang="en-US" altLang="zh-CN" i="1" spc="11">
                              <a:solidFill>
                                <a:srgbClr val="231F20"/>
                              </a:solidFill>
                              <a:latin typeface="Cambria Math" panose="02040503050406030204" pitchFamily="18" charset="0"/>
                              <a:cs typeface="Arial"/>
                            </a:rPr>
                            <m:t>=1,2</m:t>
                          </m:r>
                        </m:sub>
                        <m:sup/>
                        <m:e>
                          <m:r>
                            <a:rPr lang="en-US" altLang="zh-CN" i="1" spc="11">
                              <a:solidFill>
                                <a:srgbClr val="231F20"/>
                              </a:solidFill>
                              <a:latin typeface="Cambria Math" panose="02040503050406030204" pitchFamily="18" charset="0"/>
                              <a:cs typeface="Arial"/>
                            </a:rPr>
                            <m:t>[</m:t>
                          </m:r>
                          <m:d>
                            <m:dPr>
                              <m:begChr m:val="|"/>
                              <m:endChr m:val="|"/>
                              <m:ctrlPr>
                                <a:rPr lang="en-US" altLang="zh-CN" i="1" spc="11">
                                  <a:solidFill>
                                    <a:srgbClr val="231F20"/>
                                  </a:solidFill>
                                  <a:latin typeface="Cambria Math" panose="02040503050406030204" pitchFamily="18" charset="0"/>
                                  <a:cs typeface="Arial"/>
                                </a:rPr>
                              </m:ctrlPr>
                            </m:dPr>
                            <m:e>
                              <m:r>
                                <a:rPr lang="en-US" altLang="zh-CN" i="1" spc="11">
                                  <a:solidFill>
                                    <a:srgbClr val="231F20"/>
                                  </a:solidFill>
                                  <a:latin typeface="Cambria Math" panose="02040503050406030204" pitchFamily="18" charset="0"/>
                                  <a:cs typeface="Arial"/>
                                </a:rPr>
                                <m:t>𝑅𝑒</m:t>
                              </m:r>
                              <m:r>
                                <a:rPr lang="en-US" altLang="zh-CN" i="1" spc="11">
                                  <a:solidFill>
                                    <a:srgbClr val="231F20"/>
                                  </a:solidFill>
                                  <a:latin typeface="Cambria Math" panose="02040503050406030204" pitchFamily="18" charset="0"/>
                                  <a:cs typeface="Arial"/>
                                </a:rPr>
                                <m:t>(</m:t>
                              </m:r>
                              <m:sSub>
                                <m:sSubPr>
                                  <m:ctrlPr>
                                    <a:rPr lang="en-US" altLang="zh-CN" i="1" spc="11">
                                      <a:solidFill>
                                        <a:srgbClr val="231F20"/>
                                      </a:solidFill>
                                      <a:latin typeface="Cambria Math" panose="02040503050406030204" pitchFamily="18" charset="0"/>
                                      <a:cs typeface="Arial"/>
                                    </a:rPr>
                                  </m:ctrlPr>
                                </m:sSubPr>
                                <m:e>
                                  <m:r>
                                    <a:rPr lang="en-US" altLang="zh-CN" i="1" spc="11">
                                      <a:solidFill>
                                        <a:srgbClr val="231F20"/>
                                      </a:solidFill>
                                      <a:latin typeface="Cambria Math" panose="02040503050406030204" pitchFamily="18" charset="0"/>
                                      <a:cs typeface="Arial"/>
                                    </a:rPr>
                                    <m:t>𝑆</m:t>
                                  </m:r>
                                </m:e>
                                <m:sub>
                                  <m:r>
                                    <a:rPr lang="en-US" altLang="zh-CN" i="1" spc="11">
                                      <a:solidFill>
                                        <a:srgbClr val="231F20"/>
                                      </a:solidFill>
                                      <a:latin typeface="Cambria Math" panose="02040503050406030204" pitchFamily="18" charset="0"/>
                                      <a:cs typeface="Arial"/>
                                    </a:rPr>
                                    <m:t>𝑗</m:t>
                                  </m:r>
                                </m:sub>
                              </m:sSub>
                              <m:r>
                                <a:rPr lang="en-US" altLang="zh-CN" i="1" spc="11">
                                  <a:solidFill>
                                    <a:srgbClr val="231F20"/>
                                  </a:solidFill>
                                  <a:latin typeface="Cambria Math" panose="02040503050406030204" pitchFamily="18" charset="0"/>
                                  <a:cs typeface="Arial"/>
                                </a:rPr>
                                <m:t>−</m:t>
                              </m:r>
                              <m:sSub>
                                <m:sSubPr>
                                  <m:ctrlPr>
                                    <a:rPr lang="en-US" altLang="zh-CN" i="1" spc="11">
                                      <a:solidFill>
                                        <a:srgbClr val="231F20"/>
                                      </a:solidFill>
                                      <a:latin typeface="Cambria Math" panose="02040503050406030204" pitchFamily="18" charset="0"/>
                                      <a:cs typeface="Arial"/>
                                    </a:rPr>
                                  </m:ctrlPr>
                                </m:sSubPr>
                                <m:e>
                                  <m:r>
                                    <a:rPr lang="en-US" altLang="zh-CN" i="1" spc="11">
                                      <a:solidFill>
                                        <a:srgbClr val="231F20"/>
                                      </a:solidFill>
                                      <a:latin typeface="Cambria Math" panose="02040503050406030204" pitchFamily="18" charset="0"/>
                                      <a:cs typeface="Arial"/>
                                    </a:rPr>
                                    <m:t>𝑐𝑅𝑀</m:t>
                                  </m:r>
                                </m:e>
                                <m:sub>
                                  <m:r>
                                    <a:rPr lang="en-US" altLang="zh-CN" i="1" spc="11">
                                      <a:solidFill>
                                        <a:srgbClr val="231F20"/>
                                      </a:solidFill>
                                      <a:latin typeface="Cambria Math" panose="02040503050406030204" pitchFamily="18" charset="0"/>
                                      <a:cs typeface="Arial"/>
                                    </a:rPr>
                                    <m:t>𝑗</m:t>
                                  </m:r>
                                </m:sub>
                              </m:sSub>
                              <m:r>
                                <a:rPr lang="en-US" altLang="zh-CN" i="1" spc="11">
                                  <a:solidFill>
                                    <a:srgbClr val="231F20"/>
                                  </a:solidFill>
                                  <a:latin typeface="Cambria Math" panose="02040503050406030204" pitchFamily="18" charset="0"/>
                                  <a:ea typeface="Cambria Math" panose="02040503050406030204" pitchFamily="18" charset="0"/>
                                  <a:cs typeface="Arial"/>
                                </a:rPr>
                                <m:t>⊙</m:t>
                              </m:r>
                              <m:r>
                                <a:rPr lang="en-US" altLang="zh-CN" i="1" spc="11">
                                  <a:solidFill>
                                    <a:srgbClr val="231F20"/>
                                  </a:solidFill>
                                  <a:latin typeface="Cambria Math" panose="02040503050406030204" pitchFamily="18" charset="0"/>
                                  <a:ea typeface="Cambria Math" panose="02040503050406030204" pitchFamily="18" charset="0"/>
                                  <a:cs typeface="Arial"/>
                                </a:rPr>
                                <m:t>𝑌</m:t>
                              </m:r>
                              <m:r>
                                <a:rPr lang="en-US" altLang="zh-CN" i="1" spc="11">
                                  <a:solidFill>
                                    <a:srgbClr val="231F20"/>
                                  </a:solidFill>
                                  <a:latin typeface="Cambria Math" panose="02040503050406030204" pitchFamily="18" charset="0"/>
                                  <a:cs typeface="Arial"/>
                                </a:rPr>
                                <m:t>)</m:t>
                              </m:r>
                            </m:e>
                          </m:d>
                          <m:r>
                            <a:rPr lang="en-US" altLang="zh-CN" i="1" spc="11">
                              <a:solidFill>
                                <a:srgbClr val="231F20"/>
                              </a:solidFill>
                              <a:latin typeface="Cambria Math" panose="02040503050406030204" pitchFamily="18" charset="0"/>
                              <a:cs typeface="Arial"/>
                            </a:rPr>
                            <m:t>+</m:t>
                          </m:r>
                          <m:d>
                            <m:dPr>
                              <m:begChr m:val="|"/>
                              <m:endChr m:val="|"/>
                              <m:ctrlPr>
                                <a:rPr lang="en-US" altLang="zh-CN" i="1" spc="11">
                                  <a:solidFill>
                                    <a:srgbClr val="231F20"/>
                                  </a:solidFill>
                                  <a:latin typeface="Cambria Math" panose="02040503050406030204" pitchFamily="18" charset="0"/>
                                  <a:cs typeface="Arial"/>
                                </a:rPr>
                              </m:ctrlPr>
                            </m:dPr>
                            <m:e>
                              <m:r>
                                <a:rPr lang="en-US" altLang="zh-CN" i="1" spc="11">
                                  <a:solidFill>
                                    <a:srgbClr val="231F20"/>
                                  </a:solidFill>
                                  <a:latin typeface="Cambria Math" panose="02040503050406030204" pitchFamily="18" charset="0"/>
                                  <a:cs typeface="Arial"/>
                                </a:rPr>
                                <m:t>𝐼𝑚</m:t>
                              </m:r>
                              <m:r>
                                <a:rPr lang="en-US" altLang="zh-CN" i="1" spc="11">
                                  <a:solidFill>
                                    <a:srgbClr val="231F20"/>
                                  </a:solidFill>
                                  <a:latin typeface="Cambria Math" panose="02040503050406030204" pitchFamily="18" charset="0"/>
                                  <a:cs typeface="Arial"/>
                                </a:rPr>
                                <m:t>(</m:t>
                              </m:r>
                              <m:sSub>
                                <m:sSubPr>
                                  <m:ctrlPr>
                                    <a:rPr lang="en-US" altLang="zh-CN" i="1" spc="11">
                                      <a:solidFill>
                                        <a:srgbClr val="231F20"/>
                                      </a:solidFill>
                                      <a:latin typeface="Cambria Math" panose="02040503050406030204" pitchFamily="18" charset="0"/>
                                      <a:cs typeface="Arial"/>
                                    </a:rPr>
                                  </m:ctrlPr>
                                </m:sSubPr>
                                <m:e>
                                  <m:r>
                                    <a:rPr lang="en-US" altLang="zh-CN" i="1" spc="11">
                                      <a:solidFill>
                                        <a:srgbClr val="231F20"/>
                                      </a:solidFill>
                                      <a:latin typeface="Cambria Math" panose="02040503050406030204" pitchFamily="18" charset="0"/>
                                      <a:cs typeface="Arial"/>
                                    </a:rPr>
                                    <m:t>𝑆</m:t>
                                  </m:r>
                                </m:e>
                                <m:sub>
                                  <m:r>
                                    <a:rPr lang="en-US" altLang="zh-CN" i="1" spc="11">
                                      <a:solidFill>
                                        <a:srgbClr val="231F20"/>
                                      </a:solidFill>
                                      <a:latin typeface="Cambria Math" panose="02040503050406030204" pitchFamily="18" charset="0"/>
                                      <a:cs typeface="Arial"/>
                                    </a:rPr>
                                    <m:t>𝑗</m:t>
                                  </m:r>
                                </m:sub>
                              </m:sSub>
                              <m:r>
                                <a:rPr lang="en-US" altLang="zh-CN" i="1" spc="11">
                                  <a:solidFill>
                                    <a:srgbClr val="231F20"/>
                                  </a:solidFill>
                                  <a:latin typeface="Cambria Math" panose="02040503050406030204" pitchFamily="18" charset="0"/>
                                  <a:cs typeface="Arial"/>
                                </a:rPr>
                                <m:t>−</m:t>
                              </m:r>
                              <m:sSub>
                                <m:sSubPr>
                                  <m:ctrlPr>
                                    <a:rPr lang="en-US" altLang="zh-CN" i="1" spc="11">
                                      <a:solidFill>
                                        <a:srgbClr val="231F20"/>
                                      </a:solidFill>
                                      <a:latin typeface="Cambria Math" panose="02040503050406030204" pitchFamily="18" charset="0"/>
                                      <a:cs typeface="Arial"/>
                                    </a:rPr>
                                  </m:ctrlPr>
                                </m:sSubPr>
                                <m:e>
                                  <m:r>
                                    <a:rPr lang="en-US" altLang="zh-CN" i="1" spc="11">
                                      <a:solidFill>
                                        <a:srgbClr val="231F20"/>
                                      </a:solidFill>
                                      <a:latin typeface="Cambria Math" panose="02040503050406030204" pitchFamily="18" charset="0"/>
                                      <a:cs typeface="Arial"/>
                                    </a:rPr>
                                    <m:t>𝑐𝑅𝑀</m:t>
                                  </m:r>
                                </m:e>
                                <m:sub>
                                  <m:r>
                                    <a:rPr lang="en-US" altLang="zh-CN" i="1" spc="11">
                                      <a:solidFill>
                                        <a:srgbClr val="231F20"/>
                                      </a:solidFill>
                                      <a:latin typeface="Cambria Math" panose="02040503050406030204" pitchFamily="18" charset="0"/>
                                      <a:cs typeface="Arial"/>
                                    </a:rPr>
                                    <m:t>𝑗</m:t>
                                  </m:r>
                                </m:sub>
                              </m:sSub>
                              <m:r>
                                <a:rPr lang="en-US" altLang="zh-CN" i="1" spc="11">
                                  <a:solidFill>
                                    <a:srgbClr val="231F20"/>
                                  </a:solidFill>
                                  <a:latin typeface="Cambria Math" panose="02040503050406030204" pitchFamily="18" charset="0"/>
                                  <a:ea typeface="Cambria Math" panose="02040503050406030204" pitchFamily="18" charset="0"/>
                                  <a:cs typeface="Arial"/>
                                </a:rPr>
                                <m:t>⊙</m:t>
                              </m:r>
                              <m:r>
                                <a:rPr lang="en-US" altLang="zh-CN" i="1" spc="11">
                                  <a:solidFill>
                                    <a:srgbClr val="231F20"/>
                                  </a:solidFill>
                                  <a:latin typeface="Cambria Math" panose="02040503050406030204" pitchFamily="18" charset="0"/>
                                  <a:ea typeface="Cambria Math" panose="02040503050406030204" pitchFamily="18" charset="0"/>
                                  <a:cs typeface="Arial"/>
                                </a:rPr>
                                <m:t>𝑌</m:t>
                              </m:r>
                              <m:r>
                                <a:rPr lang="en-US" altLang="zh-CN" i="1" spc="11">
                                  <a:solidFill>
                                    <a:srgbClr val="231F20"/>
                                  </a:solidFill>
                                  <a:latin typeface="Cambria Math" panose="02040503050406030204" pitchFamily="18" charset="0"/>
                                  <a:ea typeface="Cambria Math" panose="02040503050406030204" pitchFamily="18" charset="0"/>
                                  <a:cs typeface="Arial"/>
                                </a:rPr>
                                <m:t>)</m:t>
                              </m:r>
                            </m:e>
                          </m:d>
                          <m:r>
                            <a:rPr lang="en-US" altLang="zh-CN" i="1" spc="11">
                              <a:solidFill>
                                <a:srgbClr val="231F20"/>
                              </a:solidFill>
                              <a:latin typeface="Cambria Math" panose="02040503050406030204" pitchFamily="18" charset="0"/>
                              <a:cs typeface="Arial"/>
                            </a:rPr>
                            <m:t>]</m:t>
                          </m:r>
                        </m:e>
                      </m:nary>
                    </m:oMath>
                  </m:oMathPara>
                </a14:m>
                <a:endParaRPr lang="en-US" dirty="0"/>
              </a:p>
            </p:txBody>
          </p:sp>
        </mc:Choice>
        <mc:Fallback xmlns="">
          <p:sp>
            <p:nvSpPr>
              <p:cNvPr id="7" name="TextBox 6">
                <a:extLst>
                  <a:ext uri="{FF2B5EF4-FFF2-40B4-BE49-F238E27FC236}">
                    <a16:creationId xmlns:a16="http://schemas.microsoft.com/office/drawing/2014/main" id="{CFEF0035-62BE-B949-8FBA-6968D27DA628}"/>
                  </a:ext>
                </a:extLst>
              </p:cNvPr>
              <p:cNvSpPr txBox="1">
                <a:spLocks noRot="1" noChangeAspect="1" noMove="1" noResize="1" noEditPoints="1" noAdjustHandles="1" noChangeArrowheads="1" noChangeShapeType="1" noTextEdit="1"/>
              </p:cNvSpPr>
              <p:nvPr/>
            </p:nvSpPr>
            <p:spPr>
              <a:xfrm>
                <a:off x="3270996" y="4860846"/>
                <a:ext cx="5650008" cy="703526"/>
              </a:xfrm>
              <a:prstGeom prst="rect">
                <a:avLst/>
              </a:prstGeom>
              <a:blipFill>
                <a:blip r:embed="rId4"/>
                <a:stretch>
                  <a:fillRect l="-4484" t="-136842" b="-182456"/>
                </a:stretch>
              </a:blipFill>
            </p:spPr>
            <p:txBody>
              <a:bodyPr/>
              <a:lstStyle/>
              <a:p>
                <a:r>
                  <a:rPr lang="en-US">
                    <a:noFill/>
                  </a:rPr>
                  <a:t> </a:t>
                </a:r>
              </a:p>
            </p:txBody>
          </p:sp>
        </mc:Fallback>
      </mc:AlternateContent>
      <p:sp>
        <p:nvSpPr>
          <p:cNvPr id="8" name="Rectangle 7">
            <a:extLst>
              <a:ext uri="{FF2B5EF4-FFF2-40B4-BE49-F238E27FC236}">
                <a16:creationId xmlns:a16="http://schemas.microsoft.com/office/drawing/2014/main" id="{446D1CA7-100F-C240-B0CA-496293FE4FE3}"/>
              </a:ext>
            </a:extLst>
          </p:cNvPr>
          <p:cNvSpPr/>
          <p:nvPr/>
        </p:nvSpPr>
        <p:spPr>
          <a:xfrm>
            <a:off x="838200" y="6200487"/>
            <a:ext cx="10223500" cy="461665"/>
          </a:xfrm>
          <a:prstGeom prst="rect">
            <a:avLst/>
          </a:prstGeom>
        </p:spPr>
        <p:txBody>
          <a:bodyPr wrap="square">
            <a:spAutoFit/>
          </a:bodyPr>
          <a:lstStyle/>
          <a:p>
            <a:pPr marL="457200" indent="-457200">
              <a:buFont typeface="+mj-lt"/>
              <a:buAutoNum type="arabicPeriod"/>
            </a:pPr>
            <a:r>
              <a:rPr lang="en-US" sz="1200" dirty="0">
                <a:solidFill>
                  <a:srgbClr val="231F20"/>
                </a:solidFill>
                <a:latin typeface="Arial"/>
                <a:cs typeface="Arial"/>
              </a:rPr>
              <a:t>Y. Liu, B. Thoshkahna, A. Milani, and T. Kristjansson,</a:t>
            </a:r>
            <a:r>
              <a:rPr lang="zh-CN" altLang="en-US" sz="1200" dirty="0">
                <a:solidFill>
                  <a:srgbClr val="231F20"/>
                </a:solidFill>
                <a:latin typeface="Arial"/>
                <a:cs typeface="Arial"/>
              </a:rPr>
              <a:t> </a:t>
            </a:r>
            <a:r>
              <a:rPr lang="en-US" sz="1200" dirty="0">
                <a:solidFill>
                  <a:srgbClr val="231F20"/>
                </a:solidFill>
                <a:latin typeface="Arial"/>
                <a:cs typeface="Arial"/>
              </a:rPr>
              <a:t>“Voice and accompaniment separation in music using self</a:t>
            </a:r>
            <a:r>
              <a:rPr lang="en-US" altLang="zh-CN" sz="1200" dirty="0">
                <a:solidFill>
                  <a:srgbClr val="231F20"/>
                </a:solidFill>
                <a:latin typeface="Arial"/>
                <a:cs typeface="Arial"/>
              </a:rPr>
              <a:t>-</a:t>
            </a:r>
            <a:r>
              <a:rPr lang="en-US" sz="1200" dirty="0">
                <a:solidFill>
                  <a:srgbClr val="231F20"/>
                </a:solidFill>
                <a:latin typeface="Arial"/>
                <a:cs typeface="Arial"/>
              </a:rPr>
              <a:t>attention</a:t>
            </a:r>
            <a:r>
              <a:rPr lang="zh-CN" altLang="en-US" sz="1200" dirty="0">
                <a:solidFill>
                  <a:srgbClr val="231F20"/>
                </a:solidFill>
                <a:latin typeface="Arial"/>
                <a:cs typeface="Arial"/>
              </a:rPr>
              <a:t> </a:t>
            </a:r>
            <a:r>
              <a:rPr lang="en-US" sz="1200" dirty="0">
                <a:solidFill>
                  <a:srgbClr val="231F20"/>
                </a:solidFill>
                <a:latin typeface="Arial"/>
                <a:cs typeface="Arial"/>
              </a:rPr>
              <a:t>convolutional neural network,” arXiv preprint</a:t>
            </a:r>
            <a:r>
              <a:rPr lang="zh-CN" altLang="en-US" sz="1200" dirty="0">
                <a:solidFill>
                  <a:srgbClr val="231F20"/>
                </a:solidFill>
                <a:latin typeface="Arial"/>
                <a:cs typeface="Arial"/>
              </a:rPr>
              <a:t> </a:t>
            </a:r>
            <a:r>
              <a:rPr lang="en-US" sz="1200" dirty="0">
                <a:solidFill>
                  <a:srgbClr val="231F20"/>
                </a:solidFill>
                <a:latin typeface="Arial"/>
                <a:cs typeface="Arial"/>
              </a:rPr>
              <a:t>arXiv:2003.08954, 2020.</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AD16C59-A2FA-2543-82B5-3D8A90FA5E01}"/>
                  </a:ext>
                </a:extLst>
              </p:cNvPr>
              <p:cNvSpPr txBox="1"/>
              <p:nvPr/>
            </p:nvSpPr>
            <p:spPr>
              <a:xfrm>
                <a:off x="1320800" y="5564372"/>
                <a:ext cx="9220200" cy="728276"/>
              </a:xfrm>
              <a:prstGeom prst="rect">
                <a:avLst/>
              </a:prstGeom>
              <a:noFill/>
            </p:spPr>
            <p:txBody>
              <a:bodyPr wrap="square" rtlCol="0">
                <a:spAutoFit/>
              </a:bodyPr>
              <a:lstStyle/>
              <a:p>
                <a:r>
                  <a:rPr lang="en-US" altLang="zh-CN" sz="1400" dirty="0"/>
                  <a:t>where </a:t>
                </a:r>
                <a14:m>
                  <m:oMath xmlns:m="http://schemas.openxmlformats.org/officeDocument/2006/math">
                    <m:sSub>
                      <m:sSubPr>
                        <m:ctrlPr>
                          <a:rPr lang="en-US" altLang="zh-CN" sz="1400" i="1">
                            <a:latin typeface="Cambria Math" panose="02040503050406030204" pitchFamily="18" charset="0"/>
                          </a:rPr>
                        </m:ctrlPr>
                      </m:sSubPr>
                      <m:e>
                        <m:r>
                          <a:rPr lang="en-US" altLang="zh-CN" sz="1400">
                            <a:latin typeface="Cambria Math" panose="02040503050406030204" pitchFamily="18" charset="0"/>
                          </a:rPr>
                          <m:t>𝑐𝑅𝑀</m:t>
                        </m:r>
                      </m:e>
                      <m:sub>
                        <m:r>
                          <a:rPr lang="en-US" altLang="zh-CN" sz="1400">
                            <a:latin typeface="Cambria Math" panose="02040503050406030204" pitchFamily="18" charset="0"/>
                          </a:rPr>
                          <m:t>𝑗</m:t>
                        </m:r>
                      </m:sub>
                    </m:sSub>
                  </m:oMath>
                </a14:m>
                <a:r>
                  <a:rPr lang="en-US" altLang="zh-CN" sz="1400" dirty="0"/>
                  <a:t> is an estimate of the cIRM for source </a:t>
                </a:r>
                <a14:m>
                  <m:oMath xmlns:m="http://schemas.openxmlformats.org/officeDocument/2006/math">
                    <m:r>
                      <m:rPr>
                        <m:brk m:alnAt="7"/>
                      </m:rPr>
                      <a:rPr lang="en-US" altLang="zh-CN" sz="1400">
                        <a:latin typeface="Cambria Math" panose="02040503050406030204" pitchFamily="18" charset="0"/>
                      </a:rPr>
                      <m:t>𝑗</m:t>
                    </m:r>
                  </m:oMath>
                </a14:m>
                <a:r>
                  <a:rPr lang="en-US" altLang="zh-CN" sz="1400" dirty="0"/>
                  <a:t>, and </a:t>
                </a:r>
                <a14:m>
                  <m:oMath xmlns:m="http://schemas.openxmlformats.org/officeDocument/2006/math">
                    <m:r>
                      <a:rPr lang="en-US" altLang="zh-CN" sz="1400">
                        <a:latin typeface="Cambria Math" panose="02040503050406030204" pitchFamily="18" charset="0"/>
                      </a:rPr>
                      <m:t>⊙</m:t>
                    </m:r>
                  </m:oMath>
                </a14:m>
                <a:r>
                  <a:rPr lang="en-US" altLang="zh-CN" sz="1400" dirty="0"/>
                  <a:t> denotes element-wise multiplication. </a:t>
                </a:r>
                <a14:m>
                  <m:oMath xmlns:m="http://schemas.openxmlformats.org/officeDocument/2006/math">
                    <m:r>
                      <a:rPr lang="en-US" altLang="zh-CN" sz="1400">
                        <a:latin typeface="Cambria Math" panose="02040503050406030204" pitchFamily="18" charset="0"/>
                      </a:rPr>
                      <m:t>𝑌</m:t>
                    </m:r>
                  </m:oMath>
                </a14:m>
                <a:r>
                  <a:rPr lang="en-US" altLang="zh-CN" sz="1400" dirty="0"/>
                  <a:t> denotes the complex STFT of the input mixture, and </a:t>
                </a:r>
                <a14:m>
                  <m:oMath xmlns:m="http://schemas.openxmlformats.org/officeDocument/2006/math">
                    <m:sSub>
                      <m:sSubPr>
                        <m:ctrlPr>
                          <a:rPr lang="en-US" altLang="zh-CN" sz="1400" i="1">
                            <a:latin typeface="Cambria Math" panose="02040503050406030204" pitchFamily="18" charset="0"/>
                          </a:rPr>
                        </m:ctrlPr>
                      </m:sSubPr>
                      <m:e>
                        <m:r>
                          <a:rPr lang="en-US" altLang="zh-CN" sz="1400">
                            <a:latin typeface="Cambria Math" panose="02040503050406030204" pitchFamily="18" charset="0"/>
                          </a:rPr>
                          <m:t>𝑆</m:t>
                        </m:r>
                      </m:e>
                      <m:sub>
                        <m:r>
                          <a:rPr lang="en-US" altLang="zh-CN" sz="1400">
                            <a:latin typeface="Cambria Math" panose="02040503050406030204" pitchFamily="18" charset="0"/>
                          </a:rPr>
                          <m:t>1</m:t>
                        </m:r>
                      </m:sub>
                    </m:sSub>
                  </m:oMath>
                </a14:m>
                <a:r>
                  <a:rPr lang="en-US" altLang="zh-CN" sz="1400" dirty="0"/>
                  <a:t> and </a:t>
                </a:r>
                <a14:m>
                  <m:oMath xmlns:m="http://schemas.openxmlformats.org/officeDocument/2006/math">
                    <m:sSub>
                      <m:sSubPr>
                        <m:ctrlPr>
                          <a:rPr lang="en-US" altLang="zh-CN" sz="1400" i="1">
                            <a:latin typeface="Cambria Math" panose="02040503050406030204" pitchFamily="18" charset="0"/>
                          </a:rPr>
                        </m:ctrlPr>
                      </m:sSubPr>
                      <m:e>
                        <m:r>
                          <a:rPr lang="en-US" altLang="zh-CN" sz="1400">
                            <a:latin typeface="Cambria Math" panose="02040503050406030204" pitchFamily="18" charset="0"/>
                          </a:rPr>
                          <m:t>𝑆</m:t>
                        </m:r>
                      </m:e>
                      <m:sub>
                        <m:r>
                          <a:rPr lang="en-US" altLang="zh-CN" sz="1400">
                            <a:latin typeface="Cambria Math" panose="02040503050406030204" pitchFamily="18" charset="0"/>
                          </a:rPr>
                          <m:t>2</m:t>
                        </m:r>
                      </m:sub>
                    </m:sSub>
                  </m:oMath>
                </a14:m>
                <a:r>
                  <a:rPr lang="en-US" altLang="zh-CN" sz="1400" dirty="0"/>
                  <a:t> represent the complex STFT of singing voice and accompaniment, respectively. </a:t>
                </a:r>
              </a:p>
              <a:p>
                <a:endParaRPr lang="en-US" sz="1200" dirty="0"/>
              </a:p>
            </p:txBody>
          </p:sp>
        </mc:Choice>
        <mc:Fallback xmlns="">
          <p:sp>
            <p:nvSpPr>
              <p:cNvPr id="9" name="TextBox 8">
                <a:extLst>
                  <a:ext uri="{FF2B5EF4-FFF2-40B4-BE49-F238E27FC236}">
                    <a16:creationId xmlns:a16="http://schemas.microsoft.com/office/drawing/2014/main" id="{8AD16C59-A2FA-2543-82B5-3D8A90FA5E01}"/>
                  </a:ext>
                </a:extLst>
              </p:cNvPr>
              <p:cNvSpPr txBox="1">
                <a:spLocks noRot="1" noChangeAspect="1" noMove="1" noResize="1" noEditPoints="1" noAdjustHandles="1" noChangeArrowheads="1" noChangeShapeType="1" noTextEdit="1"/>
              </p:cNvSpPr>
              <p:nvPr/>
            </p:nvSpPr>
            <p:spPr>
              <a:xfrm>
                <a:off x="1320800" y="5564372"/>
                <a:ext cx="9220200" cy="728276"/>
              </a:xfrm>
              <a:prstGeom prst="rect">
                <a:avLst/>
              </a:prstGeom>
              <a:blipFill>
                <a:blip r:embed="rId5"/>
                <a:stretch>
                  <a:fillRect l="-275" t="-1724"/>
                </a:stretch>
              </a:blipFill>
            </p:spPr>
            <p:txBody>
              <a:bodyPr/>
              <a:lstStyle/>
              <a:p>
                <a:r>
                  <a:rPr lang="en-US">
                    <a:noFill/>
                  </a:rPr>
                  <a:t> </a:t>
                </a:r>
              </a:p>
            </p:txBody>
          </p:sp>
        </mc:Fallback>
      </mc:AlternateContent>
    </p:spTree>
    <p:extLst>
      <p:ext uri="{BB962C8B-B14F-4D97-AF65-F5344CB8AC3E}">
        <p14:creationId xmlns:p14="http://schemas.microsoft.com/office/powerpoint/2010/main" val="1554999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D6003-0FA4-D047-9F14-80061D2D6C4A}"/>
              </a:ext>
            </a:extLst>
          </p:cNvPr>
          <p:cNvSpPr>
            <a:spLocks noGrp="1"/>
          </p:cNvSpPr>
          <p:nvPr>
            <p:ph type="title"/>
          </p:nvPr>
        </p:nvSpPr>
        <p:spPr/>
        <p:txBody>
          <a:bodyPr/>
          <a:lstStyle/>
          <a:p>
            <a:r>
              <a:rPr lang="en-US" dirty="0"/>
              <a:t>Multi-context Averaging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4188FF1-9CF3-F74F-9175-4C34B3B3642B}"/>
                  </a:ext>
                </a:extLst>
              </p:cNvPr>
              <p:cNvSpPr>
                <a:spLocks noGrp="1"/>
              </p:cNvSpPr>
              <p:nvPr>
                <p:ph idx="1"/>
              </p:nvPr>
            </p:nvSpPr>
            <p:spPr>
              <a:xfrm>
                <a:off x="838200" y="1690688"/>
                <a:ext cx="10515600" cy="4351338"/>
              </a:xfrm>
            </p:spPr>
            <p:txBody>
              <a:bodyPr>
                <a:noAutofit/>
              </a:bodyPr>
              <a:lstStyle/>
              <a:p>
                <a:pPr marL="0" indent="0">
                  <a:buNone/>
                </a:pPr>
                <a:r>
                  <a:rPr lang="en-US" altLang="zh-CN" sz="2400" dirty="0"/>
                  <a:t>We e</a:t>
                </a:r>
                <a:r>
                  <a:rPr lang="en-US" sz="2400" dirty="0"/>
                  <a:t>xploit different contexts of the input by using different</a:t>
                </a:r>
                <a:r>
                  <a:rPr lang="zh-CN" altLang="en-US" sz="2400" dirty="0"/>
                  <a:t> </a:t>
                </a:r>
                <a:r>
                  <a:rPr lang="en-US" sz="2400" dirty="0"/>
                  <a:t>window lengths.</a:t>
                </a:r>
              </a:p>
              <a:p>
                <a:pPr lvl="1"/>
                <a:r>
                  <a:rPr lang="en-US" sz="2000" dirty="0"/>
                  <a:t>P DNNs are used form a DNN ensemble and every DNN has a different window length.</a:t>
                </a:r>
              </a:p>
              <a:p>
                <a:pPr lvl="1"/>
                <a:r>
                  <a:rPr lang="en-US" sz="2000" dirty="0"/>
                  <a:t>Given the mixture Y and the corresponding clean singing voice S</a:t>
                </a:r>
                <a:r>
                  <a:rPr lang="en-US" sz="2000" baseline="-25000" dirty="0"/>
                  <a:t>1</a:t>
                </a:r>
                <a:r>
                  <a:rPr lang="en-US" sz="2000" dirty="0"/>
                  <a:t> and accompaniment S</a:t>
                </a:r>
                <a:r>
                  <a:rPr lang="en-US" sz="2000" baseline="-25000" dirty="0"/>
                  <a:t>2</a:t>
                </a:r>
                <a:r>
                  <a:rPr lang="en-US" sz="2000" dirty="0"/>
                  <a:t>, the </a:t>
                </a:r>
                <a14:m>
                  <m:oMath xmlns:m="http://schemas.openxmlformats.org/officeDocument/2006/math">
                    <m:r>
                      <a:rPr lang="en-US" sz="2000" b="0" i="1" smtClean="0">
                        <a:latin typeface="Cambria Math" panose="02040503050406030204" pitchFamily="18" charset="0"/>
                      </a:rPr>
                      <m:t>𝑝</m:t>
                    </m:r>
                  </m:oMath>
                </a14:m>
                <a:r>
                  <a:rPr lang="en-US" sz="2000" dirty="0"/>
                  <a:t>th DNN is trained to estimate the real and imaginary components of the STFT of S</a:t>
                </a:r>
                <a:r>
                  <a:rPr lang="en-US" sz="2000" baseline="-25000" dirty="0"/>
                  <a:t>1</a:t>
                </a:r>
                <a:r>
                  <a:rPr lang="en-US" sz="2000" dirty="0"/>
                  <a:t> and S</a:t>
                </a:r>
                <a:r>
                  <a:rPr lang="en-US" sz="2000" baseline="-25000" dirty="0"/>
                  <a:t>2</a:t>
                </a:r>
                <a:r>
                  <a:rPr lang="en-US" sz="2000" dirty="0"/>
                  <a:t> with window length set to </a:t>
                </a:r>
                <a14:m>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𝑤</m:t>
                        </m:r>
                      </m:e>
                      <m:sub>
                        <m:r>
                          <a:rPr lang="en-US" sz="2000" b="0" i="1" smtClean="0">
                            <a:latin typeface="Cambria Math" panose="02040503050406030204" pitchFamily="18" charset="0"/>
                          </a:rPr>
                          <m:t>𝑝</m:t>
                        </m:r>
                      </m:sub>
                    </m:sSub>
                  </m:oMath>
                </a14:m>
                <a:r>
                  <a:rPr lang="en-US" sz="2000" dirty="0"/>
                  <a:t>.</a:t>
                </a:r>
              </a:p>
              <a:p>
                <a:pPr lvl="1"/>
                <a:r>
                  <a:rPr lang="en-US" sz="2000" dirty="0"/>
                  <a:t>In the test stage, for the </a:t>
                </a:r>
                <a14:m>
                  <m:oMath xmlns:m="http://schemas.openxmlformats.org/officeDocument/2006/math">
                    <m:r>
                      <a:rPr lang="en-US" sz="2000" b="0" i="1" smtClean="0">
                        <a:latin typeface="Cambria Math" panose="02040503050406030204" pitchFamily="18" charset="0"/>
                      </a:rPr>
                      <m:t>𝑝</m:t>
                    </m:r>
                  </m:oMath>
                </a14:m>
                <a:r>
                  <a:rPr lang="en-US" sz="2000" dirty="0"/>
                  <a:t>th DNN, the corresponding complex STFT is also computed with window length </a:t>
                </a:r>
                <a14:m>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𝑤</m:t>
                        </m:r>
                      </m:e>
                      <m:sub>
                        <m:r>
                          <a:rPr lang="en-US" sz="2000" b="0" i="1" smtClean="0">
                            <a:latin typeface="Cambria Math" panose="02040503050406030204" pitchFamily="18" charset="0"/>
                          </a:rPr>
                          <m:t>𝑝</m:t>
                        </m:r>
                      </m:sub>
                    </m:sSub>
                  </m:oMath>
                </a14:m>
                <a:r>
                  <a:rPr lang="en-US" sz="2000" dirty="0"/>
                  <a:t>. The outputs of all P DNNs are transformed to the time domain by inverse STFT. After that, we calculate the average of waveform outputs by</a:t>
                </a:r>
              </a:p>
              <a:p>
                <a:pPr lvl="1"/>
                <a:endParaRPr lang="en-US" sz="2000" dirty="0"/>
              </a:p>
              <a:p>
                <a:pPr marL="0" indent="0">
                  <a:buNone/>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𝑠</m:t>
                              </m:r>
                            </m:e>
                            <m:sub>
                              <m:r>
                                <a:rPr lang="en-US" sz="2400" b="0" i="1" smtClean="0">
                                  <a:latin typeface="Cambria Math" panose="02040503050406030204" pitchFamily="18" charset="0"/>
                                </a:rPr>
                                <m:t>𝑗</m:t>
                              </m:r>
                            </m:sub>
                          </m:sSub>
                        </m:e>
                      </m:acc>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𝑃</m:t>
                          </m:r>
                        </m:den>
                      </m:f>
                      <m:r>
                        <a:rPr lang="en-US" sz="2400" b="0" i="1" smtClean="0">
                          <a:latin typeface="Cambria Math" panose="02040503050406030204" pitchFamily="18" charset="0"/>
                          <a:ea typeface="Cambria Math" panose="02040503050406030204" pitchFamily="18" charset="0"/>
                        </a:rPr>
                        <m:t>∙</m:t>
                      </m:r>
                      <m:nary>
                        <m:naryPr>
                          <m:chr m:val="∑"/>
                          <m:ctrlPr>
                            <a:rPr lang="en-US" sz="2400" b="0" i="1" smtClean="0">
                              <a:latin typeface="Cambria Math" panose="02040503050406030204" pitchFamily="18" charset="0"/>
                              <a:ea typeface="Cambria Math" panose="02040503050406030204" pitchFamily="18" charset="0"/>
                            </a:rPr>
                          </m:ctrlPr>
                        </m:naryPr>
                        <m:sub>
                          <m:r>
                            <m:rPr>
                              <m:brk m:alnAt="23"/>
                            </m:rPr>
                            <a:rPr lang="en-US" sz="2400" b="0" i="1" smtClean="0">
                              <a:latin typeface="Cambria Math" panose="02040503050406030204" pitchFamily="18" charset="0"/>
                              <a:ea typeface="Cambria Math" panose="02040503050406030204" pitchFamily="18" charset="0"/>
                            </a:rPr>
                            <m:t>𝑝</m:t>
                          </m:r>
                          <m:r>
                            <a:rPr lang="en-US" sz="2400" b="0" i="1" smtClean="0">
                              <a:latin typeface="Cambria Math" panose="02040503050406030204" pitchFamily="18" charset="0"/>
                              <a:ea typeface="Cambria Math" panose="02040503050406030204" pitchFamily="18" charset="0"/>
                            </a:rPr>
                            <m:t>=1</m:t>
                          </m:r>
                        </m:sub>
                        <m:sup>
                          <m:r>
                            <a:rPr lang="en-US" sz="2400" b="0" i="1" smtClean="0">
                              <a:latin typeface="Cambria Math" panose="02040503050406030204" pitchFamily="18" charset="0"/>
                              <a:ea typeface="Cambria Math" panose="02040503050406030204" pitchFamily="18" charset="0"/>
                            </a:rPr>
                            <m:t>𝑃</m:t>
                          </m:r>
                        </m:sup>
                        <m:e>
                          <m:acc>
                            <m:accPr>
                              <m:chr m:val="̂"/>
                              <m:ctrlPr>
                                <a:rPr lang="en-US" sz="2400" i="1" smtClean="0">
                                  <a:latin typeface="Cambria Math" panose="02040503050406030204" pitchFamily="18" charset="0"/>
                                </a:rPr>
                              </m:ctrlPr>
                            </m:accPr>
                            <m:e>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𝑠</m:t>
                                  </m:r>
                                </m:e>
                                <m:sub>
                                  <m:r>
                                    <a:rPr lang="en-US" sz="2400" b="0" i="1" smtClean="0">
                                      <a:latin typeface="Cambria Math" panose="02040503050406030204" pitchFamily="18" charset="0"/>
                                    </a:rPr>
                                    <m:t>𝑗</m:t>
                                  </m:r>
                                  <m:r>
                                    <a:rPr lang="en-US" sz="2400" b="0" i="1" smtClean="0">
                                      <a:latin typeface="Cambria Math" panose="02040503050406030204" pitchFamily="18" charset="0"/>
                                    </a:rPr>
                                    <m:t>,</m:t>
                                  </m:r>
                                  <m:r>
                                    <a:rPr lang="en-US" sz="2400" b="0" i="1" smtClean="0">
                                      <a:latin typeface="Cambria Math" panose="02040503050406030204" pitchFamily="18" charset="0"/>
                                    </a:rPr>
                                    <m:t>𝑝</m:t>
                                  </m:r>
                                </m:sub>
                              </m:sSub>
                            </m:e>
                          </m:acc>
                        </m:e>
                      </m:nary>
                    </m:oMath>
                  </m:oMathPara>
                </a14:m>
                <a:endParaRPr lang="en-US" sz="2400" dirty="0"/>
              </a:p>
              <a:p>
                <a:pPr marL="0" indent="0">
                  <a:buNone/>
                </a:pPr>
                <a:endParaRPr lang="en-US" sz="2400" dirty="0"/>
              </a:p>
              <a:p>
                <a:pPr marL="0" indent="0">
                  <a:buNone/>
                </a:pPr>
                <a:endParaRPr lang="en-US" sz="2400" dirty="0"/>
              </a:p>
              <a:p>
                <a:endParaRPr lang="en-US" sz="2400" dirty="0"/>
              </a:p>
            </p:txBody>
          </p:sp>
        </mc:Choice>
        <mc:Fallback xmlns="">
          <p:sp>
            <p:nvSpPr>
              <p:cNvPr id="3" name="Content Placeholder 2">
                <a:extLst>
                  <a:ext uri="{FF2B5EF4-FFF2-40B4-BE49-F238E27FC236}">
                    <a16:creationId xmlns:a16="http://schemas.microsoft.com/office/drawing/2014/main" id="{54188FF1-9CF3-F74F-9175-4C34B3B3642B}"/>
                  </a:ext>
                </a:extLst>
              </p:cNvPr>
              <p:cNvSpPr>
                <a:spLocks noGrp="1" noRot="1" noChangeAspect="1" noMove="1" noResize="1" noEditPoints="1" noAdjustHandles="1" noChangeArrowheads="1" noChangeShapeType="1" noTextEdit="1"/>
              </p:cNvSpPr>
              <p:nvPr>
                <p:ph idx="1"/>
              </p:nvPr>
            </p:nvSpPr>
            <p:spPr>
              <a:xfrm>
                <a:off x="838200" y="1690688"/>
                <a:ext cx="10515600" cy="4351338"/>
              </a:xfrm>
              <a:blipFill>
                <a:blip r:embed="rId3"/>
                <a:stretch>
                  <a:fillRect l="-965" t="-1453" r="-362" b="-302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4BC7EC2C-3FE3-854D-91E6-DCE55D468905}"/>
                  </a:ext>
                </a:extLst>
              </p:cNvPr>
              <p:cNvSpPr txBox="1"/>
              <p:nvPr/>
            </p:nvSpPr>
            <p:spPr>
              <a:xfrm>
                <a:off x="1575880" y="5612860"/>
                <a:ext cx="9777919" cy="901401"/>
              </a:xfrm>
              <a:prstGeom prst="rect">
                <a:avLst/>
              </a:prstGeom>
              <a:noFill/>
            </p:spPr>
            <p:txBody>
              <a:bodyPr wrap="square" rtlCol="0">
                <a:spAutoFit/>
              </a:bodyPr>
              <a:lstStyle/>
              <a:p>
                <a:r>
                  <a:rPr lang="en-US" sz="1600" dirty="0"/>
                  <a:t>where </a:t>
                </a:r>
                <a14:m>
                  <m:oMath xmlns:m="http://schemas.openxmlformats.org/officeDocument/2006/math">
                    <m:acc>
                      <m:accPr>
                        <m:chr m:val="̂"/>
                        <m:ctrlPr>
                          <a:rPr lang="en-US" sz="1600" i="1" smtClean="0">
                            <a:latin typeface="Cambria Math" panose="02040503050406030204" pitchFamily="18" charset="0"/>
                          </a:rPr>
                        </m:ctrlPr>
                      </m:accPr>
                      <m:e>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𝑠</m:t>
                            </m:r>
                          </m:e>
                          <m:sub>
                            <m:r>
                              <a:rPr lang="en-US" sz="1600" b="0" i="1" smtClean="0">
                                <a:latin typeface="Cambria Math" panose="02040503050406030204" pitchFamily="18" charset="0"/>
                              </a:rPr>
                              <m:t>𝑗</m:t>
                            </m:r>
                          </m:sub>
                        </m:sSub>
                      </m:e>
                    </m:acc>
                    <m:r>
                      <a:rPr lang="en-US" sz="1600" b="0" i="1" smtClean="0">
                        <a:latin typeface="Cambria Math" panose="02040503050406030204" pitchFamily="18" charset="0"/>
                      </a:rPr>
                      <m:t> </m:t>
                    </m:r>
                  </m:oMath>
                </a14:m>
                <a:r>
                  <a:rPr lang="en-US" sz="1600" dirty="0"/>
                  <a:t>corresponds to the final estimated singing voice for j = 1 and accompaniment for j = 2. </a:t>
                </a:r>
                <a14:m>
                  <m:oMath xmlns:m="http://schemas.openxmlformats.org/officeDocument/2006/math">
                    <m:acc>
                      <m:accPr>
                        <m:chr m:val="̂"/>
                        <m:ctrlPr>
                          <a:rPr lang="en-US" sz="1600" i="1" smtClean="0">
                            <a:latin typeface="Cambria Math" panose="02040503050406030204" pitchFamily="18" charset="0"/>
                          </a:rPr>
                        </m:ctrlPr>
                      </m:accPr>
                      <m:e>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𝑠</m:t>
                            </m:r>
                          </m:e>
                          <m:sub>
                            <m:r>
                              <a:rPr lang="en-US" sz="1600" b="0" i="1" smtClean="0">
                                <a:latin typeface="Cambria Math" panose="02040503050406030204" pitchFamily="18" charset="0"/>
                              </a:rPr>
                              <m:t>𝑗</m:t>
                            </m:r>
                            <m:r>
                              <a:rPr lang="en-US" sz="1600" b="0" i="1" smtClean="0">
                                <a:latin typeface="Cambria Math" panose="02040503050406030204" pitchFamily="18" charset="0"/>
                              </a:rPr>
                              <m:t>,</m:t>
                            </m:r>
                            <m:r>
                              <a:rPr lang="en-US" sz="1600" b="0" i="1" smtClean="0">
                                <a:latin typeface="Cambria Math" panose="02040503050406030204" pitchFamily="18" charset="0"/>
                              </a:rPr>
                              <m:t>𝑝</m:t>
                            </m:r>
                          </m:sub>
                        </m:sSub>
                      </m:e>
                    </m:acc>
                    <m:r>
                      <a:rPr lang="en-US" sz="1600" b="0" i="1" smtClean="0">
                        <a:latin typeface="Cambria Math" panose="02040503050406030204" pitchFamily="18" charset="0"/>
                      </a:rPr>
                      <m:t> </m:t>
                    </m:r>
                  </m:oMath>
                </a14:m>
                <a:r>
                  <a:rPr lang="en-US" sz="1600" dirty="0"/>
                  <a:t>corresponds to the estimated sound waveform from the </a:t>
                </a:r>
                <a14:m>
                  <m:oMath xmlns:m="http://schemas.openxmlformats.org/officeDocument/2006/math">
                    <m:r>
                      <a:rPr lang="en-US" sz="1600" b="0" i="1" smtClean="0">
                        <a:latin typeface="Cambria Math" panose="02040503050406030204" pitchFamily="18" charset="0"/>
                      </a:rPr>
                      <m:t>𝑝</m:t>
                    </m:r>
                  </m:oMath>
                </a14:m>
                <a:r>
                  <a:rPr lang="en-US" sz="1600" dirty="0"/>
                  <a:t>th DNN</a:t>
                </a:r>
                <a:r>
                  <a:rPr lang="en-US" sz="1400" dirty="0"/>
                  <a:t>.</a:t>
                </a:r>
              </a:p>
              <a:p>
                <a:endParaRPr lang="en-US" dirty="0"/>
              </a:p>
            </p:txBody>
          </p:sp>
        </mc:Choice>
        <mc:Fallback xmlns="">
          <p:sp>
            <p:nvSpPr>
              <p:cNvPr id="4" name="TextBox 3">
                <a:extLst>
                  <a:ext uri="{FF2B5EF4-FFF2-40B4-BE49-F238E27FC236}">
                    <a16:creationId xmlns:a16="http://schemas.microsoft.com/office/drawing/2014/main" id="{4BC7EC2C-3FE3-854D-91E6-DCE55D468905}"/>
                  </a:ext>
                </a:extLst>
              </p:cNvPr>
              <p:cNvSpPr txBox="1">
                <a:spLocks noRot="1" noChangeAspect="1" noMove="1" noResize="1" noEditPoints="1" noAdjustHandles="1" noChangeArrowheads="1" noChangeShapeType="1" noTextEdit="1"/>
              </p:cNvSpPr>
              <p:nvPr/>
            </p:nvSpPr>
            <p:spPr>
              <a:xfrm>
                <a:off x="1575880" y="5612860"/>
                <a:ext cx="9777919" cy="901401"/>
              </a:xfrm>
              <a:prstGeom prst="rect">
                <a:avLst/>
              </a:prstGeom>
              <a:blipFill>
                <a:blip r:embed="rId4"/>
                <a:stretch>
                  <a:fillRect l="-390" t="-2778"/>
                </a:stretch>
              </a:blipFill>
            </p:spPr>
            <p:txBody>
              <a:bodyPr/>
              <a:lstStyle/>
              <a:p>
                <a:r>
                  <a:rPr lang="en-US">
                    <a:noFill/>
                  </a:rPr>
                  <a:t> </a:t>
                </a:r>
              </a:p>
            </p:txBody>
          </p:sp>
        </mc:Fallback>
      </mc:AlternateContent>
    </p:spTree>
    <p:extLst>
      <p:ext uri="{BB962C8B-B14F-4D97-AF65-F5344CB8AC3E}">
        <p14:creationId xmlns:p14="http://schemas.microsoft.com/office/powerpoint/2010/main" val="3456724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4416D-6287-0848-8380-D9D5338D34A9}"/>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F0FC4928-2A71-6943-ACAF-9A9EC51EFE1F}"/>
              </a:ext>
            </a:extLst>
          </p:cNvPr>
          <p:cNvSpPr>
            <a:spLocks noGrp="1"/>
          </p:cNvSpPr>
          <p:nvPr>
            <p:ph idx="1"/>
          </p:nvPr>
        </p:nvSpPr>
        <p:spPr/>
        <p:txBody>
          <a:bodyPr/>
          <a:lstStyle/>
          <a:p>
            <a:r>
              <a:rPr lang="en-US" dirty="0"/>
              <a:t>Motivation</a:t>
            </a:r>
          </a:p>
          <a:p>
            <a:r>
              <a:rPr lang="en-US" dirty="0"/>
              <a:t>Proposed methods</a:t>
            </a:r>
          </a:p>
          <a:p>
            <a:pPr lvl="1"/>
            <a:r>
              <a:rPr lang="en-US" dirty="0"/>
              <a:t>Complex SA-DenseUNet</a:t>
            </a:r>
          </a:p>
          <a:p>
            <a:pPr lvl="1"/>
            <a:r>
              <a:rPr lang="en-US" dirty="0"/>
              <a:t>Multi-context Averaging</a:t>
            </a:r>
          </a:p>
          <a:p>
            <a:r>
              <a:rPr lang="en-US" b="1" dirty="0"/>
              <a:t>Experimental results</a:t>
            </a:r>
          </a:p>
          <a:p>
            <a:pPr lvl="1"/>
            <a:r>
              <a:rPr lang="en-US" dirty="0"/>
              <a:t>Comparisons of different training targets</a:t>
            </a:r>
          </a:p>
          <a:p>
            <a:pPr lvl="1"/>
            <a:r>
              <a:rPr lang="en-US" dirty="0"/>
              <a:t>Multi-context Averaging</a:t>
            </a:r>
          </a:p>
          <a:p>
            <a:pPr lvl="1"/>
            <a:r>
              <a:rPr lang="en-US" dirty="0"/>
              <a:t>Comparison with other methods</a:t>
            </a:r>
          </a:p>
          <a:p>
            <a:r>
              <a:rPr lang="en-US" dirty="0"/>
              <a:t>Concluding Remarks</a:t>
            </a:r>
          </a:p>
        </p:txBody>
      </p:sp>
    </p:spTree>
    <p:extLst>
      <p:ext uri="{BB962C8B-B14F-4D97-AF65-F5344CB8AC3E}">
        <p14:creationId xmlns:p14="http://schemas.microsoft.com/office/powerpoint/2010/main" val="4172254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877</TotalTime>
  <Words>1472</Words>
  <Application>Microsoft Macintosh PowerPoint</Application>
  <PresentationFormat>Widescreen</PresentationFormat>
  <Paragraphs>221</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Cambria Math</vt:lpstr>
      <vt:lpstr>Office Theme</vt:lpstr>
      <vt:lpstr>Complex Ratio Masking for Singing Voice Separation </vt:lpstr>
      <vt:lpstr>Outline</vt:lpstr>
      <vt:lpstr>Outline</vt:lpstr>
      <vt:lpstr>Singing Voice Separation</vt:lpstr>
      <vt:lpstr>Importance of phase in singing voice separation</vt:lpstr>
      <vt:lpstr>Outline</vt:lpstr>
      <vt:lpstr>Complex SA-DenseUNet</vt:lpstr>
      <vt:lpstr>Multi-context Averaging</vt:lpstr>
      <vt:lpstr>Outline</vt:lpstr>
      <vt:lpstr>Experimental Setup</vt:lpstr>
      <vt:lpstr>Comparison of different training targets</vt:lpstr>
      <vt:lpstr>Multi-context averaging</vt:lpstr>
      <vt:lpstr>Multi-context averaging</vt:lpstr>
      <vt:lpstr>Overall evaluation and comparison with other methods</vt:lpstr>
      <vt:lpstr>Outline</vt:lpstr>
      <vt:lpstr>Concluding Remarks</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Complex Ratio Masking for Singing Voice Separation </dc:title>
  <dc:creator>zhangyixuan0217@gmail.com</dc:creator>
  <cp:lastModifiedBy>zhangyixuan0217@gmail.com</cp:lastModifiedBy>
  <cp:revision>25</cp:revision>
  <dcterms:created xsi:type="dcterms:W3CDTF">2021-04-21T05:53:14Z</dcterms:created>
  <dcterms:modified xsi:type="dcterms:W3CDTF">2021-06-22T18:19:10Z</dcterms:modified>
</cp:coreProperties>
</file>