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Lst>
  <p:sldSz cx="28041600" cy="21031200"/>
  <p:notesSz cx="6858000" cy="9144000"/>
  <p:defaultTextStyle>
    <a:defPPr>
      <a:defRPr lang="en-US"/>
    </a:defPPr>
    <a:lvl1pPr algn="l" defTabSz="1471930"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1pPr>
    <a:lvl2pPr marL="1471930" indent="-1097280" algn="l" defTabSz="1471930"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2pPr>
    <a:lvl3pPr marL="2945130" indent="-2197100" algn="l" defTabSz="1471930"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3pPr>
    <a:lvl4pPr marL="4418330" indent="-3297555" algn="l" defTabSz="1471930"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4pPr>
    <a:lvl5pPr marL="5895975" indent="-4397375" algn="l" defTabSz="1471930"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177"/>
    <a:srgbClr val="6B2049"/>
    <a:srgbClr val="4F8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9" autoAdjust="0"/>
    <p:restoredTop sz="94660"/>
  </p:normalViewPr>
  <p:slideViewPr>
    <p:cSldViewPr snapToObjects="1">
      <p:cViewPr varScale="1">
        <p:scale>
          <a:sx n="38" d="100"/>
          <a:sy n="38" d="100"/>
        </p:scale>
        <p:origin x="1884" y="120"/>
      </p:cViewPr>
      <p:guideLst>
        <p:guide orient="horz" pos="6624"/>
        <p:guide pos="8832"/>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MS PGothic" panose="020B0600070205080204" pitchFamily="34" charset="-128"/>
                <a:cs typeface="MS PGothic" panose="020B0600070205080204" pitchFamily="3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a:lvl1pPr>
          </a:lstStyle>
          <a:p>
            <a:pPr>
              <a:defRPr/>
            </a:pPr>
            <a:fld id="{D8780E4D-CBEC-48FE-AB04-A1032A56514A}" type="datetime1">
              <a:rPr lang="en-US" altLang="zh-CN"/>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MS PGothic" panose="020B0600070205080204" pitchFamily="34" charset="-128"/>
                <a:cs typeface="MS PGothic"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0B0327F0-1B6C-4987-B378-9C217B66F281}"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9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9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9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9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D8DDEF-554C-44A0-A47C-35804E20EC63}" type="slidenum">
              <a:rPr lang="en-US" altLang="zh-CN"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3120" y="6533311"/>
            <a:ext cx="23835360" cy="4508077"/>
          </a:xfrm>
        </p:spPr>
        <p:txBody>
          <a:bodyPr/>
          <a:lstStyle/>
          <a:p>
            <a:r>
              <a:rPr lang="en-US"/>
              <a:t>Click to edit Master title style</a:t>
            </a:r>
            <a:endParaRPr lang="en-US"/>
          </a:p>
        </p:txBody>
      </p:sp>
      <p:sp>
        <p:nvSpPr>
          <p:cNvPr id="3" name="Subtitle 2"/>
          <p:cNvSpPr>
            <a:spLocks noGrp="1"/>
          </p:cNvSpPr>
          <p:nvPr>
            <p:ph type="subTitle" idx="1"/>
          </p:nvPr>
        </p:nvSpPr>
        <p:spPr>
          <a:xfrm>
            <a:off x="4206240" y="11917680"/>
            <a:ext cx="19629120" cy="5374640"/>
          </a:xfrm>
        </p:spPr>
        <p:txBody>
          <a:bodyPr/>
          <a:lstStyle>
            <a:lvl1pPr marL="0" indent="0" algn="ctr">
              <a:buNone/>
              <a:defRPr>
                <a:solidFill>
                  <a:schemeClr val="tx1">
                    <a:tint val="75000"/>
                  </a:schemeClr>
                </a:solidFill>
              </a:defRPr>
            </a:lvl1pPr>
            <a:lvl2pPr marL="962025" indent="0" algn="ctr">
              <a:buNone/>
              <a:defRPr>
                <a:solidFill>
                  <a:schemeClr val="tx1">
                    <a:tint val="75000"/>
                  </a:schemeClr>
                </a:solidFill>
              </a:defRPr>
            </a:lvl2pPr>
            <a:lvl3pPr marL="1924050" indent="0" algn="ctr">
              <a:buNone/>
              <a:defRPr>
                <a:solidFill>
                  <a:schemeClr val="tx1">
                    <a:tint val="75000"/>
                  </a:schemeClr>
                </a:solidFill>
              </a:defRPr>
            </a:lvl3pPr>
            <a:lvl4pPr marL="2886075" indent="0" algn="ctr">
              <a:buNone/>
              <a:defRPr>
                <a:solidFill>
                  <a:schemeClr val="tx1">
                    <a:tint val="75000"/>
                  </a:schemeClr>
                </a:solidFill>
              </a:defRPr>
            </a:lvl4pPr>
            <a:lvl5pPr marL="3848100" indent="0" algn="ctr">
              <a:buNone/>
              <a:defRPr>
                <a:solidFill>
                  <a:schemeClr val="tx1">
                    <a:tint val="75000"/>
                  </a:schemeClr>
                </a:solidFill>
              </a:defRPr>
            </a:lvl5pPr>
            <a:lvl6pPr marL="4809490" indent="0" algn="ctr">
              <a:buNone/>
              <a:defRPr>
                <a:solidFill>
                  <a:schemeClr val="tx1">
                    <a:tint val="75000"/>
                  </a:schemeClr>
                </a:solidFill>
              </a:defRPr>
            </a:lvl6pPr>
            <a:lvl7pPr marL="5771515" indent="0" algn="ctr">
              <a:buNone/>
              <a:defRPr>
                <a:solidFill>
                  <a:schemeClr val="tx1">
                    <a:tint val="75000"/>
                  </a:schemeClr>
                </a:solidFill>
              </a:defRPr>
            </a:lvl7pPr>
            <a:lvl8pPr marL="6733540" indent="0" algn="ctr">
              <a:buNone/>
              <a:defRPr>
                <a:solidFill>
                  <a:schemeClr val="tx1">
                    <a:tint val="75000"/>
                  </a:schemeClr>
                </a:solidFill>
              </a:defRPr>
            </a:lvl8pPr>
            <a:lvl9pPr marL="769556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2A9CAF-FC4A-4A92-8467-779D213AA26D}"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60AD250-4F54-4947-8373-1701D7CBF6F6}"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FC33AE40-6C94-4948-940A-BAE0ACC2A5AC}"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BACE0A0-E417-4E71-AAD7-13D0130583FE}"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85747" y="2356279"/>
            <a:ext cx="30285900" cy="5024606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728042" y="2356279"/>
            <a:ext cx="90390347" cy="5024606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D221E76F-BAAF-4CB3-8BE5-2CAA9651B4D4}"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AA6DA81-D363-4B69-9A99-3DCDBD87DC56}"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502EDA9B-18EC-4F59-A30A-B8AF903F55A3}"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BA72BD3-F3EE-4E43-A0FB-A3616BDC0114}"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5094" y="13514494"/>
            <a:ext cx="23835360" cy="4177030"/>
          </a:xfrm>
        </p:spPr>
        <p:txBody>
          <a:bodyPr anchor="t"/>
          <a:lstStyle>
            <a:lvl1pPr algn="l">
              <a:defRPr sz="8350" b="1" cap="all"/>
            </a:lvl1pPr>
          </a:lstStyle>
          <a:p>
            <a:r>
              <a:rPr lang="en-US"/>
              <a:t>Click to edit Master title style</a:t>
            </a:r>
            <a:endParaRPr lang="en-US"/>
          </a:p>
        </p:txBody>
      </p:sp>
      <p:sp>
        <p:nvSpPr>
          <p:cNvPr id="3" name="Text Placeholder 2"/>
          <p:cNvSpPr>
            <a:spLocks noGrp="1"/>
          </p:cNvSpPr>
          <p:nvPr>
            <p:ph type="body" idx="1"/>
          </p:nvPr>
        </p:nvSpPr>
        <p:spPr>
          <a:xfrm>
            <a:off x="2215094" y="8913925"/>
            <a:ext cx="23835360" cy="4600574"/>
          </a:xfrm>
        </p:spPr>
        <p:txBody>
          <a:bodyPr anchor="b"/>
          <a:lstStyle>
            <a:lvl1pPr marL="0" indent="0">
              <a:buNone/>
              <a:defRPr sz="4240">
                <a:solidFill>
                  <a:schemeClr val="tx1">
                    <a:tint val="75000"/>
                  </a:schemeClr>
                </a:solidFill>
              </a:defRPr>
            </a:lvl1pPr>
            <a:lvl2pPr marL="962025" indent="0">
              <a:buNone/>
              <a:defRPr sz="3720">
                <a:solidFill>
                  <a:schemeClr val="tx1">
                    <a:tint val="75000"/>
                  </a:schemeClr>
                </a:solidFill>
              </a:defRPr>
            </a:lvl2pPr>
            <a:lvl3pPr marL="1924050" indent="0">
              <a:buNone/>
              <a:defRPr sz="3395">
                <a:solidFill>
                  <a:schemeClr val="tx1">
                    <a:tint val="75000"/>
                  </a:schemeClr>
                </a:solidFill>
              </a:defRPr>
            </a:lvl3pPr>
            <a:lvl4pPr marL="2886075" indent="0">
              <a:buNone/>
              <a:defRPr sz="2935">
                <a:solidFill>
                  <a:schemeClr val="tx1">
                    <a:tint val="75000"/>
                  </a:schemeClr>
                </a:solidFill>
              </a:defRPr>
            </a:lvl4pPr>
            <a:lvl5pPr marL="3848100" indent="0">
              <a:buNone/>
              <a:defRPr sz="2935">
                <a:solidFill>
                  <a:schemeClr val="tx1">
                    <a:tint val="75000"/>
                  </a:schemeClr>
                </a:solidFill>
              </a:defRPr>
            </a:lvl5pPr>
            <a:lvl6pPr marL="4809490" indent="0">
              <a:buNone/>
              <a:defRPr sz="2935">
                <a:solidFill>
                  <a:schemeClr val="tx1">
                    <a:tint val="75000"/>
                  </a:schemeClr>
                </a:solidFill>
              </a:defRPr>
            </a:lvl6pPr>
            <a:lvl7pPr marL="5771515" indent="0">
              <a:buNone/>
              <a:defRPr sz="2935">
                <a:solidFill>
                  <a:schemeClr val="tx1">
                    <a:tint val="75000"/>
                  </a:schemeClr>
                </a:solidFill>
              </a:defRPr>
            </a:lvl7pPr>
            <a:lvl8pPr marL="6733540" indent="0">
              <a:buNone/>
              <a:defRPr sz="2935">
                <a:solidFill>
                  <a:schemeClr val="tx1">
                    <a:tint val="75000"/>
                  </a:schemeClr>
                </a:solidFill>
              </a:defRPr>
            </a:lvl8pPr>
            <a:lvl9pPr marL="7695565" indent="0">
              <a:buNone/>
              <a:defRPr sz="2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216340CF-83EE-4EB4-87E6-86B65479A161}"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93593DB-49B8-4A4E-87AB-50A19CA367CB}"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728040" y="13738444"/>
            <a:ext cx="60338124" cy="38863906"/>
          </a:xfrm>
        </p:spPr>
        <p:txBody>
          <a:bodyPr/>
          <a:lstStyle>
            <a:lvl1pPr>
              <a:defRPr sz="5875"/>
            </a:lvl1pPr>
            <a:lvl2pPr>
              <a:defRPr sz="5090"/>
            </a:lvl2pPr>
            <a:lvl3pPr>
              <a:defRPr sz="4240"/>
            </a:lvl3pPr>
            <a:lvl4pPr>
              <a:defRPr sz="3720"/>
            </a:lvl4pPr>
            <a:lvl5pPr>
              <a:defRPr sz="3720"/>
            </a:lvl5pPr>
            <a:lvl6pPr>
              <a:defRPr sz="3720"/>
            </a:lvl6pPr>
            <a:lvl7pPr>
              <a:defRPr sz="3720"/>
            </a:lvl7pPr>
            <a:lvl8pPr>
              <a:defRPr sz="3720"/>
            </a:lvl8pPr>
            <a:lvl9pPr>
              <a:defRPr sz="372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7533523" y="13738444"/>
            <a:ext cx="60338124" cy="38863906"/>
          </a:xfrm>
        </p:spPr>
        <p:txBody>
          <a:bodyPr/>
          <a:lstStyle>
            <a:lvl1pPr>
              <a:defRPr sz="5875"/>
            </a:lvl1pPr>
            <a:lvl2pPr>
              <a:defRPr sz="5090"/>
            </a:lvl2pPr>
            <a:lvl3pPr>
              <a:defRPr sz="4240"/>
            </a:lvl3pPr>
            <a:lvl4pPr>
              <a:defRPr sz="3720"/>
            </a:lvl4pPr>
            <a:lvl5pPr>
              <a:defRPr sz="3720"/>
            </a:lvl5pPr>
            <a:lvl6pPr>
              <a:defRPr sz="3720"/>
            </a:lvl6pPr>
            <a:lvl7pPr>
              <a:defRPr sz="3720"/>
            </a:lvl7pPr>
            <a:lvl8pPr>
              <a:defRPr sz="3720"/>
            </a:lvl8pPr>
            <a:lvl9pPr>
              <a:defRPr sz="372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158ACF69-D11F-4A06-9DBA-E9712AECFE44}"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8D640CB-190D-48B0-B86A-893DD8C54C20}"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Picture 6" descr="CVPR_Logo_Boston2015_v2.jpg"/>
          <p:cNvPicPr>
            <a:picLocks noChangeAspect="1"/>
          </p:cNvPicPr>
          <p:nvPr userDrawn="1"/>
        </p:nvPicPr>
        <p:blipFill>
          <a:blip r:embed="rId2"/>
          <a:srcRect/>
          <a:stretch>
            <a:fillRect/>
          </a:stretch>
        </p:blipFill>
        <p:spPr bwMode="auto">
          <a:xfrm>
            <a:off x="25580502" y="1143000"/>
            <a:ext cx="2083026"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userDrawn="1"/>
        </p:nvSpPr>
        <p:spPr bwMode="auto">
          <a:xfrm>
            <a:off x="22589067" y="239713"/>
            <a:ext cx="4401181" cy="1001906"/>
          </a:xfrm>
          <a:prstGeom prst="rect">
            <a:avLst/>
          </a:prstGeom>
          <a:noFill/>
          <a:ln>
            <a:noFill/>
          </a:ln>
        </p:spPr>
        <p:txBody>
          <a:bodyPr lIns="67338" tIns="33669" rIns="67338" bIns="33669">
            <a:spAutoFit/>
          </a:bodyPr>
          <a:lstStyle>
            <a:lvl1pPr eaLnBrk="0" hangingPunct="0">
              <a:defRPr sz="55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defRPr sz="5500">
                <a:solidFill>
                  <a:schemeClr val="tx1"/>
                </a:solidFill>
                <a:latin typeface="Arial" panose="020B0604020202020204" pitchFamily="34" charset="0"/>
                <a:ea typeface="MS PGothic" panose="020B0600070205080204" pitchFamily="34" charset="-128"/>
              </a:defRPr>
            </a:lvl2pPr>
            <a:lvl3pPr marL="1143000" indent="-228600" eaLnBrk="0" hangingPunct="0">
              <a:defRPr sz="5500">
                <a:solidFill>
                  <a:schemeClr val="tx1"/>
                </a:solidFill>
                <a:latin typeface="Arial" panose="020B0604020202020204" pitchFamily="34" charset="0"/>
                <a:ea typeface="MS PGothic" panose="020B0600070205080204" pitchFamily="34" charset="-128"/>
              </a:defRPr>
            </a:lvl3pPr>
            <a:lvl4pPr marL="1600200" indent="-228600" eaLnBrk="0" hangingPunct="0">
              <a:defRPr sz="5500">
                <a:solidFill>
                  <a:schemeClr val="tx1"/>
                </a:solidFill>
                <a:latin typeface="Arial" panose="020B0604020202020204" pitchFamily="34" charset="0"/>
                <a:ea typeface="MS PGothic" panose="020B0600070205080204" pitchFamily="34" charset="-128"/>
              </a:defRPr>
            </a:lvl4pPr>
            <a:lvl5pPr marL="2057400" indent="-228600" eaLnBrk="0" hangingPunct="0">
              <a:defRPr sz="5500">
                <a:solidFill>
                  <a:schemeClr val="tx1"/>
                </a:solidFill>
                <a:latin typeface="Arial" panose="020B0604020202020204" pitchFamily="34" charset="0"/>
                <a:ea typeface="MS PGothic" panose="020B0600070205080204" pitchFamily="34" charset="-128"/>
              </a:defRPr>
            </a:lvl5pPr>
            <a:lvl6pPr marL="2514600" indent="-228600" defTabSz="1409700" eaLnBrk="0" fontAlgn="base" hangingPunct="0">
              <a:spcBef>
                <a:spcPct val="0"/>
              </a:spcBef>
              <a:spcAft>
                <a:spcPct val="0"/>
              </a:spcAft>
              <a:defRPr sz="5500">
                <a:solidFill>
                  <a:schemeClr val="tx1"/>
                </a:solidFill>
                <a:latin typeface="Arial" panose="020B0604020202020204" pitchFamily="34" charset="0"/>
                <a:ea typeface="MS PGothic" panose="020B0600070205080204" pitchFamily="34" charset="-128"/>
              </a:defRPr>
            </a:lvl6pPr>
            <a:lvl7pPr marL="2971800" indent="-228600" defTabSz="1409700" eaLnBrk="0" fontAlgn="base" hangingPunct="0">
              <a:spcBef>
                <a:spcPct val="0"/>
              </a:spcBef>
              <a:spcAft>
                <a:spcPct val="0"/>
              </a:spcAft>
              <a:defRPr sz="5500">
                <a:solidFill>
                  <a:schemeClr val="tx1"/>
                </a:solidFill>
                <a:latin typeface="Arial" panose="020B0604020202020204" pitchFamily="34" charset="0"/>
                <a:ea typeface="MS PGothic" panose="020B0600070205080204" pitchFamily="34" charset="-128"/>
              </a:defRPr>
            </a:lvl7pPr>
            <a:lvl8pPr marL="3429000" indent="-228600" defTabSz="1409700" eaLnBrk="0" fontAlgn="base" hangingPunct="0">
              <a:spcBef>
                <a:spcPct val="0"/>
              </a:spcBef>
              <a:spcAft>
                <a:spcPct val="0"/>
              </a:spcAft>
              <a:defRPr sz="5500">
                <a:solidFill>
                  <a:schemeClr val="tx1"/>
                </a:solidFill>
                <a:latin typeface="Arial" panose="020B0604020202020204" pitchFamily="34" charset="0"/>
                <a:ea typeface="MS PGothic" panose="020B0600070205080204" pitchFamily="34" charset="-128"/>
              </a:defRPr>
            </a:lvl8pPr>
            <a:lvl9pPr marL="3886200" indent="-228600" defTabSz="1409700" eaLnBrk="0" fontAlgn="base" hangingPunct="0">
              <a:spcBef>
                <a:spcPct val="0"/>
              </a:spcBef>
              <a:spcAft>
                <a:spcPct val="0"/>
              </a:spcAft>
              <a:defRPr sz="5500">
                <a:solidFill>
                  <a:schemeClr val="tx1"/>
                </a:solidFill>
                <a:latin typeface="Arial" panose="020B0604020202020204" pitchFamily="34" charset="0"/>
                <a:ea typeface="MS PGothic" panose="020B0600070205080204" pitchFamily="34" charset="-128"/>
              </a:defRPr>
            </a:lvl9pPr>
          </a:lstStyle>
          <a:p>
            <a:pPr algn="ctr" defTabSz="960755" eaLnBrk="1" hangingPunct="1">
              <a:defRPr/>
            </a:pPr>
            <a:r>
              <a:rPr lang="en-US" sz="2025" b="1" dirty="0"/>
              <a:t>IEEE 2015 Conference on Computer Vision and Pattern Recognition </a:t>
            </a:r>
            <a:endParaRPr lang="en-US" sz="2025" b="1" dirty="0"/>
          </a:p>
        </p:txBody>
      </p:sp>
      <p:sp>
        <p:nvSpPr>
          <p:cNvPr id="2" name="Title 1"/>
          <p:cNvSpPr>
            <a:spLocks noGrp="1"/>
          </p:cNvSpPr>
          <p:nvPr>
            <p:ph type="title"/>
          </p:nvPr>
        </p:nvSpPr>
        <p:spPr>
          <a:xfrm>
            <a:off x="4881316" y="392819"/>
            <a:ext cx="17971104" cy="2078777"/>
          </a:xfrm>
        </p:spPr>
        <p:txBody>
          <a:bodyPr>
            <a:noAutofit/>
          </a:bodyPr>
          <a:lstStyle>
            <a:lvl1pPr>
              <a:defRPr sz="2870">
                <a:latin typeface="Arial" panose="020B0604020202020204"/>
                <a:cs typeface="Arial" panose="020B0604020202020204"/>
              </a:defRPr>
            </a:lvl1pPr>
          </a:lstStyle>
          <a:p>
            <a:r>
              <a:rPr lang="en-US" dirty="0"/>
              <a:t>Click to edit Master title style</a:t>
            </a:r>
            <a:endParaRPr lang="en-US" dirty="0"/>
          </a:p>
        </p:txBody>
      </p:sp>
      <p:sp>
        <p:nvSpPr>
          <p:cNvPr id="4" name="Content Placeholder 3"/>
          <p:cNvSpPr>
            <a:spLocks noGrp="1"/>
          </p:cNvSpPr>
          <p:nvPr>
            <p:ph sz="half" idx="2"/>
          </p:nvPr>
        </p:nvSpPr>
        <p:spPr>
          <a:xfrm>
            <a:off x="243420" y="3004464"/>
            <a:ext cx="8753264" cy="17442543"/>
          </a:xfrm>
        </p:spPr>
        <p:txBody>
          <a:bodyPr>
            <a:normAutofit/>
          </a:bodyPr>
          <a:lstStyle>
            <a:lvl1pPr marL="267970" indent="-267970">
              <a:buNone/>
              <a:defRPr sz="1890">
                <a:latin typeface="Arial" panose="020B0604020202020204"/>
                <a:cs typeface="Arial" panose="020B0604020202020204"/>
              </a:defRPr>
            </a:lvl1pPr>
            <a:lvl2pPr marL="517525" indent="-427990">
              <a:buFont typeface="Wingdings" panose="05000000000000000000" pitchFamily="2" charset="2"/>
              <a:buChar char="Ø"/>
              <a:defRPr sz="1500">
                <a:latin typeface="Arial" panose="020B0604020202020204"/>
                <a:cs typeface="Arial" panose="020B0604020202020204"/>
              </a:defRPr>
            </a:lvl2pPr>
            <a:lvl3pPr marL="606425" indent="-356870">
              <a:defRPr sz="1240">
                <a:latin typeface="Arial" panose="020B0604020202020204"/>
                <a:cs typeface="Arial" panose="020B0604020202020204"/>
              </a:defRPr>
            </a:lvl3pPr>
            <a:lvl4pPr marL="784225" indent="-427990">
              <a:defRPr sz="1045">
                <a:latin typeface="Arial" panose="020B0604020202020204"/>
                <a:cs typeface="Arial" panose="020B0604020202020204"/>
              </a:defRPr>
            </a:lvl4pPr>
            <a:lvl5pPr marL="945515" indent="-945515">
              <a:defRPr sz="1500"/>
            </a:lvl5pPr>
            <a:lvl6pPr>
              <a:defRPr sz="3395"/>
            </a:lvl6pPr>
            <a:lvl7pPr>
              <a:defRPr sz="3395"/>
            </a:lvl7pPr>
            <a:lvl8pPr>
              <a:defRPr sz="3395"/>
            </a:lvl8pPr>
            <a:lvl9pPr>
              <a:defRPr sz="3395"/>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p:txBody>
      </p:sp>
      <p:sp>
        <p:nvSpPr>
          <p:cNvPr id="10" name="Content Placeholder 3"/>
          <p:cNvSpPr>
            <a:spLocks noGrp="1"/>
          </p:cNvSpPr>
          <p:nvPr>
            <p:ph sz="half" idx="10"/>
          </p:nvPr>
        </p:nvSpPr>
        <p:spPr>
          <a:xfrm>
            <a:off x="9571147" y="3004464"/>
            <a:ext cx="8753264" cy="17442543"/>
          </a:xfrm>
        </p:spPr>
        <p:txBody>
          <a:bodyPr>
            <a:normAutofit/>
          </a:bodyPr>
          <a:lstStyle>
            <a:lvl1pPr marL="267970" indent="-267970">
              <a:buNone/>
              <a:defRPr sz="1890">
                <a:latin typeface="Arial" panose="020B0604020202020204"/>
                <a:cs typeface="Arial" panose="020B0604020202020204"/>
              </a:defRPr>
            </a:lvl1pPr>
            <a:lvl2pPr marL="517525" indent="-427990">
              <a:buFont typeface="Wingdings" panose="05000000000000000000" pitchFamily="2" charset="2"/>
              <a:buChar char="Ø"/>
              <a:defRPr sz="1500">
                <a:latin typeface="Arial" panose="020B0604020202020204"/>
                <a:cs typeface="Arial" panose="020B0604020202020204"/>
              </a:defRPr>
            </a:lvl2pPr>
            <a:lvl3pPr marL="606425" indent="-356870">
              <a:defRPr sz="1240">
                <a:latin typeface="Arial" panose="020B0604020202020204"/>
                <a:cs typeface="Arial" panose="020B0604020202020204"/>
              </a:defRPr>
            </a:lvl3pPr>
            <a:lvl4pPr marL="784225" indent="-427990">
              <a:defRPr sz="1045">
                <a:latin typeface="Arial" panose="020B0604020202020204"/>
                <a:cs typeface="Arial" panose="020B0604020202020204"/>
              </a:defRPr>
            </a:lvl4pPr>
            <a:lvl5pPr marL="945515" indent="-945515">
              <a:defRPr sz="1500"/>
            </a:lvl5pPr>
            <a:lvl6pPr>
              <a:defRPr sz="3395"/>
            </a:lvl6pPr>
            <a:lvl7pPr>
              <a:defRPr sz="3395"/>
            </a:lvl7pPr>
            <a:lvl8pPr>
              <a:defRPr sz="3395"/>
            </a:lvl8pPr>
            <a:lvl9pPr>
              <a:defRPr sz="3395"/>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p:txBody>
      </p:sp>
      <p:sp>
        <p:nvSpPr>
          <p:cNvPr id="11" name="Content Placeholder 3"/>
          <p:cNvSpPr>
            <a:spLocks noGrp="1"/>
          </p:cNvSpPr>
          <p:nvPr>
            <p:ph sz="half" idx="11"/>
          </p:nvPr>
        </p:nvSpPr>
        <p:spPr>
          <a:xfrm>
            <a:off x="18898873" y="3004464"/>
            <a:ext cx="8753264" cy="17442543"/>
          </a:xfrm>
        </p:spPr>
        <p:txBody>
          <a:bodyPr>
            <a:normAutofit/>
          </a:bodyPr>
          <a:lstStyle>
            <a:lvl1pPr marL="267970" indent="-267970">
              <a:buNone/>
              <a:defRPr sz="1890">
                <a:latin typeface="Arial" panose="020B0604020202020204"/>
                <a:cs typeface="Arial" panose="020B0604020202020204"/>
              </a:defRPr>
            </a:lvl1pPr>
            <a:lvl2pPr marL="517525" indent="-427990">
              <a:buFont typeface="Wingdings" panose="05000000000000000000" pitchFamily="2" charset="2"/>
              <a:buChar char="Ø"/>
              <a:defRPr sz="1500">
                <a:latin typeface="Arial" panose="020B0604020202020204"/>
                <a:cs typeface="Arial" panose="020B0604020202020204"/>
              </a:defRPr>
            </a:lvl2pPr>
            <a:lvl3pPr marL="606425" indent="-356870">
              <a:defRPr sz="1240">
                <a:latin typeface="Arial" panose="020B0604020202020204"/>
                <a:cs typeface="Arial" panose="020B0604020202020204"/>
              </a:defRPr>
            </a:lvl3pPr>
            <a:lvl4pPr marL="784225" indent="-427990">
              <a:defRPr sz="1045">
                <a:latin typeface="Arial" panose="020B0604020202020204"/>
                <a:cs typeface="Arial" panose="020B0604020202020204"/>
              </a:defRPr>
            </a:lvl4pPr>
            <a:lvl5pPr marL="945515" indent="-945515">
              <a:defRPr sz="1500"/>
            </a:lvl5pPr>
            <a:lvl6pPr>
              <a:defRPr sz="3395"/>
            </a:lvl6pPr>
            <a:lvl7pPr>
              <a:defRPr sz="3395"/>
            </a:lvl7pPr>
            <a:lvl8pPr>
              <a:defRPr sz="3395"/>
            </a:lvl8pPr>
            <a:lvl9pPr>
              <a:defRPr sz="3395"/>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3A0D65-CF52-40F9-8FAF-3EC02C963EDA}" type="datetime1">
              <a:rPr lang="en-US" altLang="zh-CN"/>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951CD53-3575-4EE6-8A5F-37621D2B6F96}"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250CC9-6440-4620-B566-E5A26A3CAB37}" type="datetime1">
              <a:rPr lang="en-US" altLang="zh-CN"/>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A906D5B-AB39-4613-AA9C-857A4482641F}"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2086" y="837353"/>
            <a:ext cx="9225494" cy="3563620"/>
          </a:xfrm>
        </p:spPr>
        <p:txBody>
          <a:bodyPr anchor="b"/>
          <a:lstStyle>
            <a:lvl1pPr algn="l">
              <a:defRPr sz="4240" b="1"/>
            </a:lvl1pPr>
          </a:lstStyle>
          <a:p>
            <a:r>
              <a:rPr lang="en-US"/>
              <a:t>Click to edit Master title style</a:t>
            </a:r>
            <a:endParaRPr lang="en-US"/>
          </a:p>
        </p:txBody>
      </p:sp>
      <p:sp>
        <p:nvSpPr>
          <p:cNvPr id="3" name="Content Placeholder 2"/>
          <p:cNvSpPr>
            <a:spLocks noGrp="1"/>
          </p:cNvSpPr>
          <p:nvPr>
            <p:ph idx="1"/>
          </p:nvPr>
        </p:nvSpPr>
        <p:spPr>
          <a:xfrm>
            <a:off x="10963490" y="837359"/>
            <a:ext cx="15676033" cy="17949546"/>
          </a:xfrm>
        </p:spPr>
        <p:txBody>
          <a:bodyPr/>
          <a:lstStyle>
            <a:lvl1pPr>
              <a:defRPr sz="6655"/>
            </a:lvl1pPr>
            <a:lvl2pPr>
              <a:defRPr sz="5875"/>
            </a:lvl2pPr>
            <a:lvl3pPr>
              <a:defRPr sz="5090"/>
            </a:lvl3pPr>
            <a:lvl4pPr>
              <a:defRPr sz="4240"/>
            </a:lvl4pPr>
            <a:lvl5pPr>
              <a:defRPr sz="4240"/>
            </a:lvl5pPr>
            <a:lvl6pPr>
              <a:defRPr sz="4240"/>
            </a:lvl6pPr>
            <a:lvl7pPr>
              <a:defRPr sz="4240"/>
            </a:lvl7pPr>
            <a:lvl8pPr>
              <a:defRPr sz="4240"/>
            </a:lvl8pPr>
            <a:lvl9pPr>
              <a:defRPr sz="424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402086" y="4400979"/>
            <a:ext cx="9225494" cy="14385926"/>
          </a:xfrm>
        </p:spPr>
        <p:txBody>
          <a:bodyPr/>
          <a:lstStyle>
            <a:lvl1pPr marL="0" indent="0">
              <a:buNone/>
              <a:defRPr sz="2935"/>
            </a:lvl1pPr>
            <a:lvl2pPr marL="962025" indent="0">
              <a:buNone/>
              <a:defRPr sz="2545"/>
            </a:lvl2pPr>
            <a:lvl3pPr marL="1924050" indent="0">
              <a:buNone/>
              <a:defRPr sz="2025"/>
            </a:lvl3pPr>
            <a:lvl4pPr marL="2886075" indent="0">
              <a:buNone/>
              <a:defRPr sz="1825"/>
            </a:lvl4pPr>
            <a:lvl5pPr marL="3848100" indent="0">
              <a:buNone/>
              <a:defRPr sz="1825"/>
            </a:lvl5pPr>
            <a:lvl6pPr marL="4809490" indent="0">
              <a:buNone/>
              <a:defRPr sz="1825"/>
            </a:lvl6pPr>
            <a:lvl7pPr marL="5771515" indent="0">
              <a:buNone/>
              <a:defRPr sz="1825"/>
            </a:lvl7pPr>
            <a:lvl8pPr marL="6733540" indent="0">
              <a:buNone/>
              <a:defRPr sz="1825"/>
            </a:lvl8pPr>
            <a:lvl9pPr marL="7695565" indent="0">
              <a:buNone/>
              <a:defRPr sz="1825"/>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807C517-5C49-4C35-94A8-2E3637624E43}"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EB70940-B3D9-4F49-A26D-E1FE9009A47A}"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6350" y="14721847"/>
            <a:ext cx="16824960" cy="1737996"/>
          </a:xfrm>
        </p:spPr>
        <p:txBody>
          <a:bodyPr anchor="b"/>
          <a:lstStyle>
            <a:lvl1pPr algn="l">
              <a:defRPr sz="4240" b="1"/>
            </a:lvl1pPr>
          </a:lstStyle>
          <a:p>
            <a:r>
              <a:rPr lang="en-US"/>
              <a:t>Click to edit Master title style</a:t>
            </a:r>
            <a:endParaRPr lang="en-US"/>
          </a:p>
        </p:txBody>
      </p:sp>
      <p:sp>
        <p:nvSpPr>
          <p:cNvPr id="3" name="Picture Placeholder 2"/>
          <p:cNvSpPr>
            <a:spLocks noGrp="1"/>
          </p:cNvSpPr>
          <p:nvPr>
            <p:ph type="pic" idx="1"/>
          </p:nvPr>
        </p:nvSpPr>
        <p:spPr>
          <a:xfrm>
            <a:off x="5496350" y="1879177"/>
            <a:ext cx="16824960" cy="12618720"/>
          </a:xfrm>
        </p:spPr>
        <p:txBody>
          <a:bodyPr rtlCol="0">
            <a:normAutofit/>
          </a:bodyPr>
          <a:lstStyle>
            <a:lvl1pPr marL="0" indent="0">
              <a:buNone/>
              <a:defRPr sz="6655"/>
            </a:lvl1pPr>
            <a:lvl2pPr marL="962025" indent="0">
              <a:buNone/>
              <a:defRPr sz="5875"/>
            </a:lvl2pPr>
            <a:lvl3pPr marL="1924050" indent="0">
              <a:buNone/>
              <a:defRPr sz="5090"/>
            </a:lvl3pPr>
            <a:lvl4pPr marL="2886075" indent="0">
              <a:buNone/>
              <a:defRPr sz="4240"/>
            </a:lvl4pPr>
            <a:lvl5pPr marL="3848100" indent="0">
              <a:buNone/>
              <a:defRPr sz="4240"/>
            </a:lvl5pPr>
            <a:lvl6pPr marL="4809490" indent="0">
              <a:buNone/>
              <a:defRPr sz="4240"/>
            </a:lvl6pPr>
            <a:lvl7pPr marL="5771515" indent="0">
              <a:buNone/>
              <a:defRPr sz="4240"/>
            </a:lvl7pPr>
            <a:lvl8pPr marL="6733540" indent="0">
              <a:buNone/>
              <a:defRPr sz="4240"/>
            </a:lvl8pPr>
            <a:lvl9pPr marL="7695565" indent="0">
              <a:buNone/>
              <a:defRPr sz="4240"/>
            </a:lvl9pPr>
          </a:lstStyle>
          <a:p>
            <a:pPr lvl="0"/>
            <a:endParaRPr lang="en-US" noProof="0"/>
          </a:p>
        </p:txBody>
      </p:sp>
      <p:sp>
        <p:nvSpPr>
          <p:cNvPr id="4" name="Text Placeholder 3"/>
          <p:cNvSpPr>
            <a:spLocks noGrp="1"/>
          </p:cNvSpPr>
          <p:nvPr>
            <p:ph type="body" sz="half" idx="2"/>
          </p:nvPr>
        </p:nvSpPr>
        <p:spPr>
          <a:xfrm>
            <a:off x="5496350" y="16459843"/>
            <a:ext cx="16824960" cy="2468244"/>
          </a:xfrm>
        </p:spPr>
        <p:txBody>
          <a:bodyPr/>
          <a:lstStyle>
            <a:lvl1pPr marL="0" indent="0">
              <a:buNone/>
              <a:defRPr sz="2935"/>
            </a:lvl1pPr>
            <a:lvl2pPr marL="962025" indent="0">
              <a:buNone/>
              <a:defRPr sz="2545"/>
            </a:lvl2pPr>
            <a:lvl3pPr marL="1924050" indent="0">
              <a:buNone/>
              <a:defRPr sz="2025"/>
            </a:lvl3pPr>
            <a:lvl4pPr marL="2886075" indent="0">
              <a:buNone/>
              <a:defRPr sz="1825"/>
            </a:lvl4pPr>
            <a:lvl5pPr marL="3848100" indent="0">
              <a:buNone/>
              <a:defRPr sz="1825"/>
            </a:lvl5pPr>
            <a:lvl6pPr marL="4809490" indent="0">
              <a:buNone/>
              <a:defRPr sz="1825"/>
            </a:lvl6pPr>
            <a:lvl7pPr marL="5771515" indent="0">
              <a:buNone/>
              <a:defRPr sz="1825"/>
            </a:lvl7pPr>
            <a:lvl8pPr marL="6733540" indent="0">
              <a:buNone/>
              <a:defRPr sz="1825"/>
            </a:lvl8pPr>
            <a:lvl9pPr marL="7695565" indent="0">
              <a:buNone/>
              <a:defRPr sz="1825"/>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5537A5D-EF1C-40AE-AAFB-8B68123451D1}"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72DE7D7-AFAE-440C-A3A3-6C9CFE72305F}"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02496" y="841375"/>
            <a:ext cx="2523661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lstStyle/>
          <a:p>
            <a:pPr lvl="0"/>
            <a:r>
              <a:rPr lang="en-US" altLang="zh-CN"/>
              <a:t>Click to edit Master title style</a:t>
            </a:r>
            <a:endParaRPr lang="en-US" altLang="zh-CN"/>
          </a:p>
        </p:txBody>
      </p:sp>
      <p:sp>
        <p:nvSpPr>
          <p:cNvPr id="1027" name="Text Placeholder 2"/>
          <p:cNvSpPr>
            <a:spLocks noGrp="1"/>
          </p:cNvSpPr>
          <p:nvPr>
            <p:ph type="body" idx="1"/>
          </p:nvPr>
        </p:nvSpPr>
        <p:spPr bwMode="auto">
          <a:xfrm>
            <a:off x="1402496" y="4906963"/>
            <a:ext cx="25236611" cy="138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1402496" y="19492916"/>
            <a:ext cx="6542211" cy="1119187"/>
          </a:xfrm>
          <a:prstGeom prst="rect">
            <a:avLst/>
          </a:prstGeom>
        </p:spPr>
        <p:txBody>
          <a:bodyPr vert="horz" wrap="square" lIns="294846" tIns="147423" rIns="294846" bIns="147423" numCol="1" anchor="ctr" anchorCtr="0" compatLnSpc="1"/>
          <a:lstStyle>
            <a:lvl1pPr eaLnBrk="1" hangingPunct="1">
              <a:defRPr sz="2545">
                <a:solidFill>
                  <a:srgbClr val="898989"/>
                </a:solidFill>
                <a:latin typeface="Calibri" panose="020F0502020204030204" pitchFamily="34" charset="0"/>
              </a:defRPr>
            </a:lvl1pPr>
          </a:lstStyle>
          <a:p>
            <a:pPr>
              <a:defRPr/>
            </a:pPr>
            <a:fld id="{B3303BA6-427B-482F-93E8-F93A5A44C37E}" type="datetime1">
              <a:rPr lang="en-US" altLang="zh-CN"/>
            </a:fld>
            <a:endParaRPr lang="en-US" altLang="zh-CN"/>
          </a:p>
        </p:txBody>
      </p:sp>
      <p:sp>
        <p:nvSpPr>
          <p:cNvPr id="5" name="Footer Placeholder 4"/>
          <p:cNvSpPr>
            <a:spLocks noGrp="1"/>
          </p:cNvSpPr>
          <p:nvPr>
            <p:ph type="ftr" sz="quarter" idx="3"/>
          </p:nvPr>
        </p:nvSpPr>
        <p:spPr>
          <a:xfrm>
            <a:off x="9581296" y="19492916"/>
            <a:ext cx="8879011" cy="1119187"/>
          </a:xfrm>
          <a:prstGeom prst="rect">
            <a:avLst/>
          </a:prstGeom>
        </p:spPr>
        <p:txBody>
          <a:bodyPr vert="horz" wrap="square" lIns="294846" tIns="147423" rIns="294846" bIns="147423" numCol="1" anchor="ctr" anchorCtr="0" compatLnSpc="1"/>
          <a:lstStyle>
            <a:lvl1pPr algn="ctr" eaLnBrk="1" hangingPunct="1">
              <a:defRPr sz="2545">
                <a:solidFill>
                  <a:srgbClr val="898989"/>
                </a:solidFill>
                <a:latin typeface="Calibri" panose="020F0502020204030204" pitchFamily="34" charset="0"/>
                <a:ea typeface="MS PGothic" panose="020B0600070205080204"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20096896" y="19492916"/>
            <a:ext cx="6542211" cy="1119187"/>
          </a:xfrm>
          <a:prstGeom prst="rect">
            <a:avLst/>
          </a:prstGeom>
        </p:spPr>
        <p:txBody>
          <a:bodyPr vert="horz" wrap="square" lIns="294846" tIns="147423" rIns="294846" bIns="147423" numCol="1" anchor="ctr" anchorCtr="0" compatLnSpc="1"/>
          <a:lstStyle>
            <a:lvl1pPr algn="r" eaLnBrk="1" hangingPunct="1">
              <a:defRPr sz="2545">
                <a:solidFill>
                  <a:srgbClr val="898989"/>
                </a:solidFill>
                <a:latin typeface="Calibri" panose="020F0502020204030204" pitchFamily="34" charset="0"/>
              </a:defRPr>
            </a:lvl1pPr>
          </a:lstStyle>
          <a:p>
            <a:pPr>
              <a:defRPr/>
            </a:pPr>
            <a:fld id="{902A8DB5-CA68-44EE-8CCB-0D2561338F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0120" rtl="0" eaLnBrk="0" fontAlgn="base" hangingPunct="0">
        <a:spcBef>
          <a:spcPct val="0"/>
        </a:spcBef>
        <a:spcAft>
          <a:spcPct val="0"/>
        </a:spcAft>
        <a:defRPr sz="9200" kern="1200">
          <a:solidFill>
            <a:schemeClr val="tx1"/>
          </a:solidFill>
          <a:latin typeface="+mj-lt"/>
          <a:ea typeface="MS PGothic" panose="020B0600070205080204" pitchFamily="34" charset="-128"/>
          <a:cs typeface="MS PGothic" panose="020B0600070205080204" pitchFamily="34" charset="-128"/>
        </a:defRPr>
      </a:lvl1pPr>
      <a:lvl2pPr algn="ctr" defTabSz="960120" rtl="0" eaLnBrk="0" fontAlgn="base" hangingPunct="0">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algn="ctr" defTabSz="960120" rtl="0" eaLnBrk="0" fontAlgn="base" hangingPunct="0">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algn="ctr" defTabSz="960120" rtl="0" eaLnBrk="0" fontAlgn="base" hangingPunct="0">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algn="ctr" defTabSz="960120" rtl="0" eaLnBrk="0" fontAlgn="base" hangingPunct="0">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43840" algn="ctr" defTabSz="961390" rtl="0" fontAlgn="base">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487680" algn="ctr" defTabSz="961390" rtl="0" fontAlgn="base">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732155" algn="ctr" defTabSz="961390" rtl="0" fontAlgn="base">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975995" algn="ctr" defTabSz="961390" rtl="0" fontAlgn="base">
        <a:spcBef>
          <a:spcPct val="0"/>
        </a:spcBef>
        <a:spcAft>
          <a:spcPct val="0"/>
        </a:spcAft>
        <a:defRPr sz="9200">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718820" indent="-718820" algn="l" defTabSz="960120" rtl="0" eaLnBrk="0" fontAlgn="base" hangingPunct="0">
        <a:spcBef>
          <a:spcPct val="20000"/>
        </a:spcBef>
        <a:spcAft>
          <a:spcPct val="0"/>
        </a:spcAft>
        <a:buFont typeface="Arial" panose="020B0604020202020204" pitchFamily="34" charset="0"/>
        <a:buChar char="•"/>
        <a:defRPr sz="6655" kern="1200">
          <a:solidFill>
            <a:schemeClr val="tx1"/>
          </a:solidFill>
          <a:latin typeface="+mn-lt"/>
          <a:ea typeface="MS PGothic" panose="020B0600070205080204" pitchFamily="34" charset="-128"/>
          <a:cs typeface="MS PGothic" panose="020B0600070205080204" pitchFamily="34" charset="-128"/>
        </a:defRPr>
      </a:lvl1pPr>
      <a:lvl2pPr marL="1560830" indent="-598805" algn="l" defTabSz="960120" rtl="0" eaLnBrk="0" fontAlgn="base" hangingPunct="0">
        <a:spcBef>
          <a:spcPct val="20000"/>
        </a:spcBef>
        <a:spcAft>
          <a:spcPct val="0"/>
        </a:spcAft>
        <a:buFont typeface="Arial" panose="020B0604020202020204" pitchFamily="34" charset="0"/>
        <a:buChar char="–"/>
        <a:defRPr sz="5875" kern="1200">
          <a:solidFill>
            <a:schemeClr val="tx1"/>
          </a:solidFill>
          <a:latin typeface="+mn-lt"/>
          <a:ea typeface="MS PGothic" panose="020B0600070205080204" pitchFamily="34" charset="-128"/>
          <a:cs typeface="+mn-cs"/>
        </a:defRPr>
      </a:lvl2pPr>
      <a:lvl3pPr marL="2402205" indent="-478790" algn="l" defTabSz="960120" rtl="0" eaLnBrk="0" fontAlgn="base" hangingPunct="0">
        <a:spcBef>
          <a:spcPct val="20000"/>
        </a:spcBef>
        <a:spcAft>
          <a:spcPct val="0"/>
        </a:spcAft>
        <a:buFont typeface="Arial" panose="020B0604020202020204" pitchFamily="34" charset="0"/>
        <a:buChar char="•"/>
        <a:defRPr sz="5090" kern="1200">
          <a:solidFill>
            <a:schemeClr val="tx1"/>
          </a:solidFill>
          <a:latin typeface="+mn-lt"/>
          <a:ea typeface="MS PGothic" panose="020B0600070205080204" pitchFamily="34" charset="-128"/>
          <a:cs typeface="+mn-cs"/>
        </a:defRPr>
      </a:lvl3pPr>
      <a:lvl4pPr marL="3365500" indent="-478790" algn="l" defTabSz="960120" rtl="0" eaLnBrk="0" fontAlgn="base" hangingPunct="0">
        <a:spcBef>
          <a:spcPct val="20000"/>
        </a:spcBef>
        <a:spcAft>
          <a:spcPct val="0"/>
        </a:spcAft>
        <a:buFont typeface="Arial" panose="020B0604020202020204" pitchFamily="34" charset="0"/>
        <a:buChar char="–"/>
        <a:defRPr sz="4240" kern="1200">
          <a:solidFill>
            <a:schemeClr val="tx1"/>
          </a:solidFill>
          <a:latin typeface="+mn-lt"/>
          <a:ea typeface="MS PGothic" panose="020B0600070205080204" pitchFamily="34" charset="-128"/>
          <a:cs typeface="+mn-cs"/>
        </a:defRPr>
      </a:lvl4pPr>
      <a:lvl5pPr marL="4325620" indent="-478790" algn="l" defTabSz="960120" rtl="0" eaLnBrk="0" fontAlgn="base" hangingPunct="0">
        <a:spcBef>
          <a:spcPct val="20000"/>
        </a:spcBef>
        <a:spcAft>
          <a:spcPct val="0"/>
        </a:spcAft>
        <a:buFont typeface="Arial" panose="020B0604020202020204" pitchFamily="34" charset="0"/>
        <a:buChar char="»"/>
        <a:defRPr sz="4240" kern="1200">
          <a:solidFill>
            <a:schemeClr val="tx1"/>
          </a:solidFill>
          <a:latin typeface="+mn-lt"/>
          <a:ea typeface="MS PGothic" panose="020B0600070205080204" pitchFamily="34" charset="-128"/>
          <a:cs typeface="+mn-cs"/>
        </a:defRPr>
      </a:lvl5pPr>
      <a:lvl6pPr marL="5290820" indent="-480695" algn="l" defTabSz="962025" rtl="0" eaLnBrk="1" latinLnBrk="0" hangingPunct="1">
        <a:spcBef>
          <a:spcPct val="20000"/>
        </a:spcBef>
        <a:buFont typeface="Arial" panose="020B0604020202020204"/>
        <a:buChar char="•"/>
        <a:defRPr sz="4240" kern="1200">
          <a:solidFill>
            <a:schemeClr val="tx1"/>
          </a:solidFill>
          <a:latin typeface="+mn-lt"/>
          <a:ea typeface="+mn-ea"/>
          <a:cs typeface="+mn-cs"/>
        </a:defRPr>
      </a:lvl6pPr>
      <a:lvl7pPr marL="6252845" indent="-480695" algn="l" defTabSz="962025" rtl="0" eaLnBrk="1" latinLnBrk="0" hangingPunct="1">
        <a:spcBef>
          <a:spcPct val="20000"/>
        </a:spcBef>
        <a:buFont typeface="Arial" panose="020B0604020202020204"/>
        <a:buChar char="•"/>
        <a:defRPr sz="4240" kern="1200">
          <a:solidFill>
            <a:schemeClr val="tx1"/>
          </a:solidFill>
          <a:latin typeface="+mn-lt"/>
          <a:ea typeface="+mn-ea"/>
          <a:cs typeface="+mn-cs"/>
        </a:defRPr>
      </a:lvl7pPr>
      <a:lvl8pPr marL="7214870" indent="-480695" algn="l" defTabSz="962025" rtl="0" eaLnBrk="1" latinLnBrk="0" hangingPunct="1">
        <a:spcBef>
          <a:spcPct val="20000"/>
        </a:spcBef>
        <a:buFont typeface="Arial" panose="020B0604020202020204"/>
        <a:buChar char="•"/>
        <a:defRPr sz="4240" kern="1200">
          <a:solidFill>
            <a:schemeClr val="tx1"/>
          </a:solidFill>
          <a:latin typeface="+mn-lt"/>
          <a:ea typeface="+mn-ea"/>
          <a:cs typeface="+mn-cs"/>
        </a:defRPr>
      </a:lvl8pPr>
      <a:lvl9pPr marL="8176895" indent="-480695" algn="l" defTabSz="962025" rtl="0" eaLnBrk="1" latinLnBrk="0" hangingPunct="1">
        <a:spcBef>
          <a:spcPct val="20000"/>
        </a:spcBef>
        <a:buFont typeface="Arial" panose="020B0604020202020204"/>
        <a:buChar char="•"/>
        <a:defRPr sz="4240" kern="1200">
          <a:solidFill>
            <a:schemeClr val="tx1"/>
          </a:solidFill>
          <a:latin typeface="+mn-lt"/>
          <a:ea typeface="+mn-ea"/>
          <a:cs typeface="+mn-cs"/>
        </a:defRPr>
      </a:lvl9pPr>
    </p:bodyStyle>
    <p:otherStyle>
      <a:defPPr>
        <a:defRPr lang="en-US"/>
      </a:defPPr>
      <a:lvl1pPr marL="0" algn="l" defTabSz="962025" rtl="0" eaLnBrk="1" latinLnBrk="0" hangingPunct="1">
        <a:defRPr sz="3720" kern="1200">
          <a:solidFill>
            <a:schemeClr val="tx1"/>
          </a:solidFill>
          <a:latin typeface="+mn-lt"/>
          <a:ea typeface="+mn-ea"/>
          <a:cs typeface="+mn-cs"/>
        </a:defRPr>
      </a:lvl1pPr>
      <a:lvl2pPr marL="962025" algn="l" defTabSz="962025" rtl="0" eaLnBrk="1" latinLnBrk="0" hangingPunct="1">
        <a:defRPr sz="3720" kern="1200">
          <a:solidFill>
            <a:schemeClr val="tx1"/>
          </a:solidFill>
          <a:latin typeface="+mn-lt"/>
          <a:ea typeface="+mn-ea"/>
          <a:cs typeface="+mn-cs"/>
        </a:defRPr>
      </a:lvl2pPr>
      <a:lvl3pPr marL="1924050" algn="l" defTabSz="962025" rtl="0" eaLnBrk="1" latinLnBrk="0" hangingPunct="1">
        <a:defRPr sz="3720" kern="1200">
          <a:solidFill>
            <a:schemeClr val="tx1"/>
          </a:solidFill>
          <a:latin typeface="+mn-lt"/>
          <a:ea typeface="+mn-ea"/>
          <a:cs typeface="+mn-cs"/>
        </a:defRPr>
      </a:lvl3pPr>
      <a:lvl4pPr marL="2886075" algn="l" defTabSz="962025" rtl="0" eaLnBrk="1" latinLnBrk="0" hangingPunct="1">
        <a:defRPr sz="3720" kern="1200">
          <a:solidFill>
            <a:schemeClr val="tx1"/>
          </a:solidFill>
          <a:latin typeface="+mn-lt"/>
          <a:ea typeface="+mn-ea"/>
          <a:cs typeface="+mn-cs"/>
        </a:defRPr>
      </a:lvl4pPr>
      <a:lvl5pPr marL="3848100" algn="l" defTabSz="962025" rtl="0" eaLnBrk="1" latinLnBrk="0" hangingPunct="1">
        <a:defRPr sz="3720" kern="1200">
          <a:solidFill>
            <a:schemeClr val="tx1"/>
          </a:solidFill>
          <a:latin typeface="+mn-lt"/>
          <a:ea typeface="+mn-ea"/>
          <a:cs typeface="+mn-cs"/>
        </a:defRPr>
      </a:lvl5pPr>
      <a:lvl6pPr marL="4809490" algn="l" defTabSz="962025" rtl="0" eaLnBrk="1" latinLnBrk="0" hangingPunct="1">
        <a:defRPr sz="3720" kern="1200">
          <a:solidFill>
            <a:schemeClr val="tx1"/>
          </a:solidFill>
          <a:latin typeface="+mn-lt"/>
          <a:ea typeface="+mn-ea"/>
          <a:cs typeface="+mn-cs"/>
        </a:defRPr>
      </a:lvl6pPr>
      <a:lvl7pPr marL="5771515" algn="l" defTabSz="962025" rtl="0" eaLnBrk="1" latinLnBrk="0" hangingPunct="1">
        <a:defRPr sz="3720" kern="1200">
          <a:solidFill>
            <a:schemeClr val="tx1"/>
          </a:solidFill>
          <a:latin typeface="+mn-lt"/>
          <a:ea typeface="+mn-ea"/>
          <a:cs typeface="+mn-cs"/>
        </a:defRPr>
      </a:lvl7pPr>
      <a:lvl8pPr marL="6733540" algn="l" defTabSz="962025" rtl="0" eaLnBrk="1" latinLnBrk="0" hangingPunct="1">
        <a:defRPr sz="3720" kern="1200">
          <a:solidFill>
            <a:schemeClr val="tx1"/>
          </a:solidFill>
          <a:latin typeface="+mn-lt"/>
          <a:ea typeface="+mn-ea"/>
          <a:cs typeface="+mn-cs"/>
        </a:defRPr>
      </a:lvl8pPr>
      <a:lvl9pPr marL="7695565" algn="l" defTabSz="962025"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8.png"/><Relationship Id="rId7" Type="http://schemas.openxmlformats.org/officeDocument/2006/relationships/image" Target="../media/image7.emf"/><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2" Type="http://schemas.openxmlformats.org/officeDocument/2006/relationships/notesSlide" Target="../notesSlides/notesSlide1.xml"/><Relationship Id="rId11" Type="http://schemas.openxmlformats.org/officeDocument/2006/relationships/vmlDrawing" Target="../drawings/vmlDrawing1.vml"/><Relationship Id="rId10" Type="http://schemas.openxmlformats.org/officeDocument/2006/relationships/slideLayout" Target="../slideLayouts/slideLayout5.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图片 49"/>
          <p:cNvPicPr>
            <a:picLocks noChangeAspect="1"/>
          </p:cNvPicPr>
          <p:nvPr/>
        </p:nvPicPr>
        <p:blipFill>
          <a:blip r:embed="rId1"/>
          <a:stretch>
            <a:fillRect/>
          </a:stretch>
        </p:blipFill>
        <p:spPr>
          <a:xfrm>
            <a:off x="17754600" y="3845560"/>
            <a:ext cx="5267325" cy="1876425"/>
          </a:xfrm>
          <a:prstGeom prst="rect">
            <a:avLst/>
          </a:prstGeom>
        </p:spPr>
      </p:pic>
      <p:pic>
        <p:nvPicPr>
          <p:cNvPr id="14" name="图片 13"/>
          <p:cNvPicPr>
            <a:picLocks noChangeAspect="1"/>
          </p:cNvPicPr>
          <p:nvPr/>
        </p:nvPicPr>
        <p:blipFill>
          <a:blip r:embed="rId2"/>
          <a:stretch>
            <a:fillRect/>
          </a:stretch>
        </p:blipFill>
        <p:spPr>
          <a:xfrm>
            <a:off x="990600" y="13995400"/>
            <a:ext cx="7696200" cy="6332855"/>
          </a:xfrm>
          <a:prstGeom prst="rect">
            <a:avLst/>
          </a:prstGeom>
        </p:spPr>
      </p:pic>
      <p:sp>
        <p:nvSpPr>
          <p:cNvPr id="4098" name="Title 13"/>
          <p:cNvSpPr>
            <a:spLocks noGrp="1"/>
          </p:cNvSpPr>
          <p:nvPr>
            <p:ph type="title"/>
          </p:nvPr>
        </p:nvSpPr>
        <p:spPr>
          <a:xfrm>
            <a:off x="2514600" y="316376"/>
            <a:ext cx="25527000" cy="2482660"/>
          </a:xfrm>
        </p:spPr>
        <p:txBody>
          <a:bodyPr/>
          <a:lstStyle/>
          <a:p>
            <a:pPr defTabSz="5394325">
              <a:spcAft>
                <a:spcPts val="1800"/>
              </a:spcAft>
              <a:defRPr/>
            </a:pPr>
            <a:r>
              <a:rPr lang="en-US" altLang="zh-CN" sz="4000" b="1" i="1" dirty="0">
                <a:latin typeface="Times New Roman" panose="02020603050405020304" pitchFamily="18" charset="0"/>
                <a:cs typeface="Times New Roman" panose="02020603050405020304" pitchFamily="18" charset="0"/>
              </a:rPr>
              <a:t>An Improved Multi-reference Frame Loop Filter Algorithm Based on Transformer for VVC</a:t>
            </a:r>
            <a:br>
              <a:rPr lang="en-US" altLang="zh-CN" sz="4000" b="1" i="1" dirty="0" smtClean="0">
                <a:latin typeface="Times New Roman" panose="02020603050405020304" pitchFamily="18" charset="0"/>
                <a:cs typeface="Times New Roman" panose="02020603050405020304" pitchFamily="18" charset="0"/>
              </a:rPr>
            </a:br>
            <a:r>
              <a:rPr lang="en-US" altLang="zh-CN" sz="3200" b="1" i="1">
                <a:latin typeface="Times New Roman" panose="02020603050405020304" pitchFamily="18" charset="0"/>
                <a:cs typeface="Times New Roman" panose="02020603050405020304" pitchFamily="18" charset="0"/>
              </a:rPr>
              <a:t>Zhi Liu*, Yunpeng Duan+ and Mengmeng Zhang*</a:t>
            </a:r>
            <a:br>
              <a:rPr lang="zh-CN" altLang="zh-CN" sz="3200" b="1" i="1" dirty="0" smtClean="0">
                <a:latin typeface="Times New Roman" panose="02020603050405020304" pitchFamily="18" charset="0"/>
                <a:cs typeface="Times New Roman" panose="02020603050405020304" pitchFamily="18" charset="0"/>
              </a:rPr>
            </a:br>
            <a:r>
              <a:rPr lang="en-GB" altLang="zh-CN" sz="3200" dirty="0" smtClean="0">
                <a:latin typeface="Times New Roman" panose="02020603050405020304" pitchFamily="18" charset="0"/>
                <a:cs typeface="Times New Roman" panose="02020603050405020304" pitchFamily="18" charset="0"/>
                <a:sym typeface="+mn-ea"/>
              </a:rPr>
              <a:t>North China University of Technology, </a:t>
            </a:r>
            <a:r>
              <a:rPr lang="en-GB" altLang="zh-CN" sz="3200" dirty="0" err="1" smtClean="0">
                <a:latin typeface="Times New Roman" panose="02020603050405020304" pitchFamily="18" charset="0"/>
                <a:cs typeface="Times New Roman" panose="02020603050405020304" pitchFamily="18" charset="0"/>
                <a:sym typeface="+mn-ea"/>
              </a:rPr>
              <a:t>BeiJing</a:t>
            </a:r>
            <a:r>
              <a:rPr lang="en-GB" altLang="zh-CN" sz="3200" dirty="0" smtClean="0">
                <a:latin typeface="Times New Roman" panose="02020603050405020304" pitchFamily="18" charset="0"/>
                <a:cs typeface="Times New Roman" panose="02020603050405020304" pitchFamily="18" charset="0"/>
                <a:sym typeface="+mn-ea"/>
              </a:rPr>
              <a:t>, China</a:t>
            </a:r>
            <a:br>
              <a:rPr sz="3200">
                <a:latin typeface="Times New Roman" panose="02020603050405020304" pitchFamily="18" charset="0"/>
                <a:cs typeface="Times New Roman" panose="02020603050405020304" pitchFamily="18" charset="0"/>
              </a:rPr>
            </a:br>
            <a:r>
              <a:rPr sz="3200">
                <a:latin typeface="Times New Roman" panose="02020603050405020304" pitchFamily="18" charset="0"/>
                <a:cs typeface="Times New Roman" panose="02020603050405020304" pitchFamily="18" charset="0"/>
              </a:rPr>
              <a:t>lzliu@ncut.edu.cn</a:t>
            </a:r>
            <a:r>
              <a:rPr lang="en-US" sz="3200">
                <a:latin typeface="Times New Roman" panose="02020603050405020304" pitchFamily="18" charset="0"/>
                <a:cs typeface="Times New Roman" panose="02020603050405020304" pitchFamily="18" charset="0"/>
              </a:rPr>
              <a:t>,838011080</a:t>
            </a:r>
            <a:r>
              <a:rPr sz="3200">
                <a:latin typeface="Times New Roman" panose="02020603050405020304" pitchFamily="18" charset="0"/>
                <a:cs typeface="Times New Roman" panose="02020603050405020304" pitchFamily="18" charset="0"/>
              </a:rPr>
              <a:t>@qq.com</a:t>
            </a:r>
            <a:r>
              <a:rPr lang="en-US" sz="3200">
                <a:latin typeface="Times New Roman" panose="02020603050405020304" pitchFamily="18" charset="0"/>
                <a:cs typeface="Times New Roman" panose="02020603050405020304" pitchFamily="18" charset="0"/>
              </a:rPr>
              <a:t>,</a:t>
            </a:r>
            <a:r>
              <a:rPr sz="3200">
                <a:latin typeface="Times New Roman" panose="02020603050405020304" pitchFamily="18" charset="0"/>
                <a:cs typeface="Times New Roman" panose="02020603050405020304" pitchFamily="18" charset="0"/>
              </a:rPr>
              <a:t>muchmeng@126.com</a:t>
            </a:r>
            <a:endParaRPr sz="3200">
              <a:latin typeface="Times New Roman" panose="02020603050405020304" pitchFamily="18" charset="0"/>
              <a:cs typeface="Times New Roman" panose="02020603050405020304" pitchFamily="18" charset="0"/>
            </a:endParaRPr>
          </a:p>
        </p:txBody>
      </p:sp>
      <p:sp>
        <p:nvSpPr>
          <p:cNvPr id="13" name="圆角矩形 12"/>
          <p:cNvSpPr/>
          <p:nvPr/>
        </p:nvSpPr>
        <p:spPr>
          <a:xfrm>
            <a:off x="603250" y="6598920"/>
            <a:ext cx="13258800" cy="6337935"/>
          </a:xfrm>
          <a:prstGeom prst="roundRect">
            <a:avLst>
              <a:gd name="adj" fmla="val 1577"/>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372745" indent="-372745" algn="just">
              <a:buFont typeface="Wingdings" panose="05000000000000000000" pitchFamily="2" charset="2"/>
              <a:buChar char="l"/>
              <a:defRPr/>
            </a:pPr>
            <a:endParaRPr lang="en-US" altLang="zh-CN" sz="2350" dirty="0">
              <a:solidFill>
                <a:schemeClr val="tx1"/>
              </a:solidFill>
              <a:latin typeface="Times New Roman" panose="02020603050405020304" pitchFamily="18" charset="0"/>
              <a:cs typeface="Times New Roman" panose="02020603050405020304" pitchFamily="18" charset="0"/>
            </a:endParaRPr>
          </a:p>
        </p:txBody>
      </p:sp>
      <p:sp>
        <p:nvSpPr>
          <p:cNvPr id="4107" name="矩形 13"/>
          <p:cNvSpPr>
            <a:spLocks noChangeArrowheads="1"/>
          </p:cNvSpPr>
          <p:nvPr/>
        </p:nvSpPr>
        <p:spPr bwMode="auto">
          <a:xfrm>
            <a:off x="5379174" y="6045073"/>
            <a:ext cx="3688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latin typeface="Times New Roman" panose="02020603050405020304" pitchFamily="18" charset="0"/>
                <a:cs typeface="Times New Roman" panose="02020603050405020304" pitchFamily="18" charset="0"/>
              </a:rPr>
              <a:t>The Proposed Strategy</a:t>
            </a:r>
            <a:endParaRPr lang="en-US" altLang="zh-CN"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68081" y="7010448"/>
            <a:ext cx="13075291" cy="5262245"/>
          </a:xfrm>
          <a:prstGeom prst="rect">
            <a:avLst/>
          </a:prstGeom>
          <a:noFill/>
        </p:spPr>
        <p:txBody>
          <a:bodyPr wrap="square" rtlCol="0">
            <a:spAutoFit/>
          </a:bodyPr>
          <a:lstStyle/>
          <a:p>
            <a:pPr algn="just" eaLnBrk="1" hangingPunct="1"/>
            <a:r>
              <a:rPr lang="en-US" altLang="zh-CN" sz="2400" dirty="0">
                <a:latin typeface="Times New Roman" panose="02020603050405020304" pitchFamily="18" charset="0"/>
                <a:sym typeface="+mn-ea"/>
              </a:rPr>
              <a:t>To improve the efficiency of the reference frame selection and quality enhancement network, this paper made two improvements based on MIF, which include a high-efficiency reference frame selector and a Quality enhancement network with an additional transformer module.</a:t>
            </a:r>
            <a:endParaRPr lang="en-US" altLang="zh-CN" sz="2400" dirty="0">
              <a:latin typeface="Times New Roman" panose="02020603050405020304" pitchFamily="18" charset="0"/>
            </a:endParaRPr>
          </a:p>
          <a:p>
            <a:pPr algn="just" eaLnBrk="1" hangingPunct="1"/>
            <a:r>
              <a:rPr lang="en-US" altLang="zh-CN" sz="2400" dirty="0">
                <a:latin typeface="Times New Roman" panose="02020603050405020304" pitchFamily="18" charset="0"/>
                <a:sym typeface="+mn-ea"/>
              </a:rPr>
              <a:t>First, this algorithm improves the original MIF high-quality reference frame selector with slice correlation coefficient(SCC) to reduce the computational complexity. Based on the characteristics of strong inter-frame continuity of video sequences, this algorithm replaces CC(correlation coefficient) with SCC, taking pixels of appropriate width in each of the three directions: diagonal, vertical, and horizontal, the rest of the areas are not involved in the SCC calculation to reduce the computational boost caused by the computation of CC. In addition to SCC and PSNR, SSIM is added as additional filtering conditions to make better use of inter-frame continuity.</a:t>
            </a:r>
            <a:endParaRPr lang="en-US" altLang="zh-CN" sz="2400" dirty="0">
              <a:latin typeface="Times New Roman" panose="02020603050405020304" pitchFamily="18" charset="0"/>
            </a:endParaRPr>
          </a:p>
          <a:p>
            <a:pPr algn="just" eaLnBrk="1" hangingPunct="1"/>
            <a:r>
              <a:rPr lang="en-US" altLang="zh-CN" sz="2400" dirty="0">
                <a:latin typeface="Times New Roman" panose="02020603050405020304" pitchFamily="18" charset="0"/>
                <a:sym typeface="+mn-ea"/>
              </a:rPr>
              <a:t>Then, to utilize the inter-frame correlations of a video sequence and reduce network redundancy, this algorithm designs the T-MIF network. The feature maps of multiple reference frames obtained through the original MIF quality enhancement (QE) network enter the transformer structure after feature exchange, and the video quality is improved by weighting the features of multiple reference frames.</a:t>
            </a:r>
            <a:endParaRPr lang="en-US" altLang="zh-CN" sz="2400" dirty="0">
              <a:latin typeface="Times New Roman" panose="02020603050405020304" pitchFamily="18" charset="0"/>
            </a:endParaRPr>
          </a:p>
        </p:txBody>
      </p:sp>
      <p:sp>
        <p:nvSpPr>
          <p:cNvPr id="32" name="矩形 13"/>
          <p:cNvSpPr>
            <a:spLocks noChangeArrowheads="1"/>
          </p:cNvSpPr>
          <p:nvPr/>
        </p:nvSpPr>
        <p:spPr bwMode="auto">
          <a:xfrm>
            <a:off x="19049895" y="6093553"/>
            <a:ext cx="3485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latin typeface="Times New Roman" panose="02020603050405020304" pitchFamily="18" charset="0"/>
                <a:cs typeface="Times New Roman" panose="02020603050405020304" pitchFamily="18" charset="0"/>
              </a:rPr>
              <a:t>Experimental Results</a:t>
            </a:r>
            <a:endParaRPr lang="en-US" altLang="zh-CN" sz="2800" b="1" dirty="0">
              <a:latin typeface="Times New Roman" panose="02020603050405020304" pitchFamily="18" charset="0"/>
              <a:cs typeface="Times New Roman" panose="02020603050405020304" pitchFamily="18" charset="0"/>
            </a:endParaRPr>
          </a:p>
        </p:txBody>
      </p:sp>
      <p:sp>
        <p:nvSpPr>
          <p:cNvPr id="39" name="矩形 38"/>
          <p:cNvSpPr/>
          <p:nvPr/>
        </p:nvSpPr>
        <p:spPr>
          <a:xfrm>
            <a:off x="18594414" y="20328132"/>
            <a:ext cx="8685993" cy="645160"/>
          </a:xfrm>
          <a:prstGeom prst="rect">
            <a:avLst/>
          </a:prstGeom>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2022  </a:t>
            </a:r>
            <a:r>
              <a:rPr lang="en-US" altLang="zh-CN" sz="3600" b="1" dirty="0" smtClean="0">
                <a:latin typeface="Times New Roman" panose="02020603050405020304" pitchFamily="18" charset="0"/>
                <a:cs typeface="Times New Roman" panose="02020603050405020304" pitchFamily="18" charset="0"/>
              </a:rPr>
              <a:t>Data Compression  Conference</a:t>
            </a:r>
            <a:endParaRPr lang="en-US" sz="36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304800" y="290084"/>
            <a:ext cx="2494518" cy="2393446"/>
          </a:xfrm>
          <a:prstGeom prst="rect">
            <a:avLst/>
          </a:prstGeom>
        </p:spPr>
      </p:pic>
      <p:sp>
        <p:nvSpPr>
          <p:cNvPr id="36" name="矩形 13"/>
          <p:cNvSpPr>
            <a:spLocks noChangeArrowheads="1"/>
          </p:cNvSpPr>
          <p:nvPr/>
        </p:nvSpPr>
        <p:spPr bwMode="auto">
          <a:xfrm>
            <a:off x="6571761" y="2556771"/>
            <a:ext cx="1712327" cy="7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dirty="0">
                <a:latin typeface="Times New Roman" panose="02020603050405020304" pitchFamily="18" charset="0"/>
                <a:cs typeface="Times New Roman" panose="02020603050405020304" pitchFamily="18" charset="0"/>
              </a:rPr>
              <a:t>Abstract</a:t>
            </a:r>
            <a:endParaRPr lang="en-US" altLang="zh-CN" sz="4000" b="1"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668082" y="3066534"/>
            <a:ext cx="13075291" cy="2676525"/>
          </a:xfrm>
          <a:prstGeom prst="rect">
            <a:avLst/>
          </a:prstGeom>
          <a:noFill/>
        </p:spPr>
        <p:txBody>
          <a:bodyPr wrap="square" rtlCol="0">
            <a:spAutoFit/>
          </a:bodyPr>
          <a:lstStyle/>
          <a:p>
            <a:pPr algn="just"/>
            <a:r>
              <a:rPr lang="en-US" altLang="zh-CN" sz="2400" dirty="0">
                <a:solidFill>
                  <a:schemeClr val="dk1"/>
                </a:solidFill>
                <a:latin typeface="Times New Roman" panose="02020603050405020304" pitchFamily="18" charset="0"/>
                <a:cs typeface="Times New Roman" panose="02020603050405020304" pitchFamily="18" charset="0"/>
                <a:sym typeface="+mn-ea"/>
              </a:rPr>
              <a:t>Deep learning methods have been achieving good results at the in-loop filtering stage in Versatile Video Coding(VVC). The Multi-Frame In-Loop Filter of HEVC (MIF) algorithm is one of the networks that effectively utilizes the multiple reference frames to enhance the quality of reconstruction. However, it has the disadvantages of low efficiency of the reference frame selection, and its quality enhancement network does not fully utilize the inter-frame correlations of the video sequence and has large redundancy. To address these problems, an improved multi-reference frame loop filter algorithm based on transformer optimization (T-MIF) is proposed.</a:t>
            </a:r>
            <a:endParaRPr lang="en-US" altLang="zh-CN" sz="2400" dirty="0">
              <a:solidFill>
                <a:schemeClr val="dk1"/>
              </a:solidFill>
              <a:latin typeface="Times New Roman" panose="02020603050405020304" pitchFamily="18" charset="0"/>
              <a:cs typeface="Times New Roman" panose="02020603050405020304" pitchFamily="18" charset="0"/>
            </a:endParaRPr>
          </a:p>
        </p:txBody>
      </p:sp>
      <p:sp>
        <p:nvSpPr>
          <p:cNvPr id="38" name="圆角矩形 37"/>
          <p:cNvSpPr/>
          <p:nvPr/>
        </p:nvSpPr>
        <p:spPr>
          <a:xfrm>
            <a:off x="14172503" y="6629400"/>
            <a:ext cx="13342979" cy="13570078"/>
          </a:xfrm>
          <a:prstGeom prst="roundRect">
            <a:avLst>
              <a:gd name="adj" fmla="val 1577"/>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372745" indent="-372745" algn="just">
              <a:buFont typeface="Wingdings" panose="05000000000000000000" pitchFamily="2" charset="2"/>
              <a:buChar char="l"/>
            </a:pPr>
            <a:endParaRPr lang="en-US" altLang="zh-CN" sz="2350" dirty="0">
              <a:solidFill>
                <a:schemeClr val="tx1"/>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14313312" y="6899250"/>
            <a:ext cx="13060007" cy="6369685"/>
          </a:xfrm>
          <a:prstGeom prst="rect">
            <a:avLst/>
          </a:prstGeom>
          <a:noFill/>
        </p:spPr>
        <p:txBody>
          <a:bodyPr wrap="square" rtlCol="0">
            <a:spAutoFit/>
          </a:bodyPr>
          <a:lstStyle/>
          <a:p>
            <a:pPr algn="just"/>
            <a:r>
              <a:rPr lang="en-US" altLang="zh-CN" sz="2400" dirty="0">
                <a:latin typeface="Times New Roman" panose="02020603050405020304" pitchFamily="18" charset="0"/>
                <a:ea typeface="等线" panose="02010600030101010101" pitchFamily="2" charset="-122"/>
              </a:rPr>
              <a:t>To ensure the fairness and scientificity of the experiment, the MIF algorithm is reproduced on VTM and named VTM-based MIF. The operating system used for this experiment is ubuntu 18.04, the graphics card is 2080 Ti, and the CPU is E5 2678 V3. The experimental data used in this paper are the average values of a total of 18 video sequences from Class C to Class F of standard video sequences, tested at four different QPs (22, 27, 32, 37).</a:t>
            </a:r>
            <a:endParaRPr lang="en-US" altLang="zh-CN" sz="2400" dirty="0">
              <a:latin typeface="Times New Roman" panose="02020603050405020304" pitchFamily="18" charset="0"/>
              <a:ea typeface="等线" panose="02010600030101010101" pitchFamily="2" charset="-122"/>
            </a:endParaRPr>
          </a:p>
          <a:p>
            <a:pPr algn="just"/>
            <a:r>
              <a:rPr lang="en-US" altLang="zh-CN" sz="2400" dirty="0">
                <a:latin typeface="Times New Roman" panose="02020603050405020304" pitchFamily="18" charset="0"/>
                <a:ea typeface="等线" panose="02010600030101010101" pitchFamily="2" charset="-122"/>
              </a:rPr>
              <a:t>From Figure 5, it can be found that the error of SCC value relative to CC value is always kept below 3%, and the time is reduced by about 15% on average. The effect of SCC cannot be measured only by the numerical error rate, but also by the misselection rate. The case that CC is judged the frame to meet the minimum threshold and the slice CC is judged the frame not meet the minimum threshold due to the error is regarded as misselection, and a total of 40 unfiltered reconstructed frames are counted in this paper, of the total 400 interval frames corresponding to it, 17 frames were misselected, with a misselection rate of 4.25%.</a:t>
            </a:r>
            <a:endParaRPr lang="en-US" altLang="zh-CN" sz="2400" dirty="0">
              <a:latin typeface="Times New Roman" panose="02020603050405020304" pitchFamily="18" charset="0"/>
              <a:ea typeface="等线" panose="02010600030101010101" pitchFamily="2" charset="-122"/>
            </a:endParaRPr>
          </a:p>
          <a:p>
            <a:pPr algn="just"/>
            <a:r>
              <a:rPr lang="en-US" altLang="zh-CN" sz="2400" dirty="0">
                <a:latin typeface="Times New Roman" panose="02020603050405020304" pitchFamily="18" charset="0"/>
                <a:ea typeface="等线" panose="02010600030101010101" pitchFamily="2" charset="-122"/>
              </a:rPr>
              <a:t>Experimental results show that compared with VTM13.0 and MIF respectively, the proposed T-MIF algorithm can achieve on average 7.469%, 1.306% saving of the BD-BR and 0.192dB, 0.101 dB of BD-PSNR increase on the standard test set.</a:t>
            </a:r>
            <a:endParaRPr lang="en-US" altLang="zh-CN" sz="2400" dirty="0">
              <a:latin typeface="Times New Roman" panose="02020603050405020304" pitchFamily="18" charset="0"/>
              <a:ea typeface="等线" panose="02010600030101010101" pitchFamily="2" charset="-122"/>
            </a:endParaRPr>
          </a:p>
          <a:p>
            <a:pPr algn="just"/>
            <a:endParaRPr lang="en-US" altLang="zh-CN" sz="2400" dirty="0">
              <a:latin typeface="Times New Roman" panose="02020603050405020304" pitchFamily="18" charset="0"/>
              <a:ea typeface="等线" panose="02010600030101010101" pitchFamily="2" charset="-122"/>
            </a:endParaRPr>
          </a:p>
          <a:p>
            <a:pPr algn="just"/>
            <a:endParaRPr lang="en-US" altLang="zh-CN" sz="2400" dirty="0">
              <a:latin typeface="Times New Roman" panose="02020603050405020304" pitchFamily="18" charset="0"/>
              <a:ea typeface="等线" panose="02010600030101010101" pitchFamily="2" charset="-122"/>
            </a:endParaRPr>
          </a:p>
        </p:txBody>
      </p:sp>
      <p:sp>
        <p:nvSpPr>
          <p:cNvPr id="35" name="圆角矩形 34"/>
          <p:cNvSpPr/>
          <p:nvPr/>
        </p:nvSpPr>
        <p:spPr>
          <a:xfrm>
            <a:off x="575945" y="3069590"/>
            <a:ext cx="13258800" cy="3021965"/>
          </a:xfrm>
          <a:prstGeom prst="roundRect">
            <a:avLst>
              <a:gd name="adj" fmla="val 1577"/>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372745" indent="-372745" algn="just">
              <a:buFont typeface="Wingdings" panose="05000000000000000000" pitchFamily="2" charset="2"/>
              <a:buChar char="l"/>
            </a:pPr>
            <a:endParaRPr lang="en-US" altLang="zh-CN" sz="2350" dirty="0">
              <a:solidFill>
                <a:schemeClr val="tx1"/>
              </a:solidFill>
              <a:latin typeface="Times New Roman" panose="02020603050405020304" pitchFamily="18" charset="0"/>
              <a:cs typeface="Times New Roman" panose="02020603050405020304" pitchFamily="18" charset="0"/>
            </a:endParaRPr>
          </a:p>
        </p:txBody>
      </p:sp>
      <p:sp>
        <p:nvSpPr>
          <p:cNvPr id="41" name="矩形 13"/>
          <p:cNvSpPr>
            <a:spLocks noChangeArrowheads="1"/>
          </p:cNvSpPr>
          <p:nvPr/>
        </p:nvSpPr>
        <p:spPr bwMode="auto">
          <a:xfrm>
            <a:off x="4555894" y="12935572"/>
            <a:ext cx="5743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latin typeface="Times New Roman" panose="02020603050405020304" pitchFamily="18" charset="0"/>
                <a:cs typeface="Times New Roman" panose="02020603050405020304" pitchFamily="18" charset="0"/>
              </a:rPr>
              <a:t>The F</a:t>
            </a:r>
            <a:r>
              <a:rPr lang="en-US" altLang="zh-CN" sz="2800" b="1" dirty="0" smtClean="0">
                <a:latin typeface="Times New Roman" panose="02020603050405020304" pitchFamily="18" charset="0"/>
                <a:cs typeface="Times New Roman" panose="02020603050405020304" pitchFamily="18" charset="0"/>
              </a:rPr>
              <a:t>lowchart of Proposed </a:t>
            </a:r>
            <a:r>
              <a:rPr lang="en-US" altLang="zh-CN" sz="2800" b="1" dirty="0">
                <a:latin typeface="Times New Roman" panose="02020603050405020304" pitchFamily="18" charset="0"/>
                <a:cs typeface="Times New Roman" panose="02020603050405020304" pitchFamily="18" charset="0"/>
              </a:rPr>
              <a:t>Strategy</a:t>
            </a:r>
            <a:endParaRPr lang="en-US" altLang="zh-CN" sz="2800" b="1" dirty="0">
              <a:latin typeface="Times New Roman" panose="02020603050405020304" pitchFamily="18" charset="0"/>
              <a:cs typeface="Times New Roman" panose="02020603050405020304" pitchFamily="18" charset="0"/>
            </a:endParaRPr>
          </a:p>
        </p:txBody>
      </p:sp>
      <p:sp>
        <p:nvSpPr>
          <p:cNvPr id="42" name="圆角矩形 41"/>
          <p:cNvSpPr/>
          <p:nvPr/>
        </p:nvSpPr>
        <p:spPr>
          <a:xfrm>
            <a:off x="594360" y="13462000"/>
            <a:ext cx="13258800" cy="6737350"/>
          </a:xfrm>
          <a:prstGeom prst="roundRect">
            <a:avLst>
              <a:gd name="adj" fmla="val 1577"/>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372745" indent="-372745" algn="just">
              <a:buFont typeface="Wingdings" panose="05000000000000000000" pitchFamily="2" charset="2"/>
              <a:buChar char="l"/>
              <a:defRPr/>
            </a:pPr>
            <a:endParaRPr lang="en-US" altLang="zh-CN" sz="2350" dirty="0">
              <a:solidFill>
                <a:schemeClr val="tx1"/>
              </a:solidFill>
              <a:latin typeface="Times New Roman" panose="02020603050405020304" pitchFamily="18" charset="0"/>
              <a:cs typeface="Times New Roman" panose="02020603050405020304" pitchFamily="18" charset="0"/>
            </a:endParaRPr>
          </a:p>
        </p:txBody>
      </p:sp>
      <p:sp>
        <p:nvSpPr>
          <p:cNvPr id="43" name="圆角矩形 42"/>
          <p:cNvSpPr/>
          <p:nvPr/>
        </p:nvSpPr>
        <p:spPr>
          <a:xfrm>
            <a:off x="14204950" y="2822575"/>
            <a:ext cx="13310235" cy="3249295"/>
          </a:xfrm>
          <a:prstGeom prst="roundRect">
            <a:avLst>
              <a:gd name="adj" fmla="val 1577"/>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372745" indent="-372745" algn="just">
              <a:buFont typeface="Wingdings" panose="05000000000000000000" pitchFamily="2" charset="2"/>
              <a:buChar char="l"/>
            </a:pPr>
            <a:endParaRPr lang="en-US" altLang="zh-CN" sz="2350" dirty="0">
              <a:solidFill>
                <a:schemeClr val="tx1"/>
              </a:solidFill>
              <a:latin typeface="Times New Roman" panose="02020603050405020304" pitchFamily="18" charset="0"/>
              <a:cs typeface="Times New Roman" panose="02020603050405020304" pitchFamily="18" charset="0"/>
            </a:endParaRPr>
          </a:p>
        </p:txBody>
      </p:sp>
      <p:sp>
        <p:nvSpPr>
          <p:cNvPr id="12" name="Rectangle 2"/>
          <p:cNvSpPr>
            <a:spLocks noChangeArrowheads="1"/>
          </p:cNvSpPr>
          <p:nvPr/>
        </p:nvSpPr>
        <p:spPr bwMode="auto">
          <a:xfrm>
            <a:off x="0" y="0"/>
            <a:ext cx="2804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7"/>
          <p:cNvSpPr>
            <a:spLocks noChangeArrowheads="1"/>
          </p:cNvSpPr>
          <p:nvPr/>
        </p:nvSpPr>
        <p:spPr bwMode="auto">
          <a:xfrm>
            <a:off x="0" y="0"/>
            <a:ext cx="2804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文本框 23"/>
          <p:cNvSpPr txBox="1"/>
          <p:nvPr/>
        </p:nvSpPr>
        <p:spPr>
          <a:xfrm>
            <a:off x="14521815" y="12877800"/>
            <a:ext cx="7699375" cy="460375"/>
          </a:xfrm>
          <a:prstGeom prst="rect">
            <a:avLst/>
          </a:prstGeom>
          <a:noFill/>
        </p:spPr>
        <p:txBody>
          <a:bodyPr wrap="square" rtlCol="0">
            <a:spAutoFit/>
          </a:bodyPr>
          <a:p>
            <a:pPr indent="266700" algn="ctr" defTabSz="914400"/>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Table 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Experimental results of the proposed algorithm</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22240240" y="12999085"/>
            <a:ext cx="5215255" cy="829945"/>
          </a:xfrm>
          <a:prstGeom prst="rect">
            <a:avLst/>
          </a:prstGeom>
          <a:noFill/>
        </p:spPr>
        <p:txBody>
          <a:bodyPr wrap="square" rtlCol="0">
            <a:spAutoFit/>
          </a:bodyPr>
          <a:p>
            <a:pPr indent="266700" algn="ctr" defTabSz="914400"/>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Figure 5</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:Values and times between SCC and CC</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14058265" y="2945130"/>
            <a:ext cx="4458335" cy="829945"/>
          </a:xfrm>
          <a:prstGeom prst="rect">
            <a:avLst/>
          </a:prstGeom>
          <a:noFill/>
        </p:spPr>
        <p:txBody>
          <a:bodyPr wrap="square" rtlCol="0">
            <a:spAutoFit/>
          </a:bodyPr>
          <a:p>
            <a:pPr algn="ctr" eaLnBrk="1" hangingPunct="1">
              <a:buClrTx/>
              <a:buSzTx/>
              <a:buFontTx/>
            </a:pPr>
            <a:r>
              <a:rPr lang="en-US" altLang="zh-CN" sz="2400" b="1" dirty="0">
                <a:latin typeface="Times New Roman" panose="02020603050405020304" pitchFamily="18" charset="0"/>
                <a:ea typeface="等线" panose="02010600030101010101" pitchFamily="2" charset="-122"/>
              </a:rPr>
              <a:t>Figure 2: </a:t>
            </a:r>
            <a:r>
              <a:rPr lang="en-US" altLang="zh-CN" sz="2400" dirty="0">
                <a:latin typeface="Times New Roman" panose="02020603050405020304" pitchFamily="18" charset="0"/>
                <a:ea typeface="等线" panose="02010600030101010101" pitchFamily="2" charset="-122"/>
              </a:rPr>
              <a:t>Schematic diagram of SCC</a:t>
            </a:r>
            <a:endParaRPr lang="en-US" altLang="zh-CN" sz="2400" dirty="0">
              <a:latin typeface="Times New Roman" panose="02020603050405020304" pitchFamily="18" charset="0"/>
              <a:ea typeface="等线" panose="02010600030101010101" pitchFamily="2" charset="-122"/>
            </a:endParaRPr>
          </a:p>
        </p:txBody>
      </p:sp>
      <p:sp>
        <p:nvSpPr>
          <p:cNvPr id="15" name="文本框 14"/>
          <p:cNvSpPr txBox="1"/>
          <p:nvPr/>
        </p:nvSpPr>
        <p:spPr>
          <a:xfrm>
            <a:off x="1295400" y="13639800"/>
            <a:ext cx="7315200" cy="460375"/>
          </a:xfrm>
          <a:prstGeom prst="rect">
            <a:avLst/>
          </a:prstGeom>
          <a:noFill/>
        </p:spPr>
        <p:txBody>
          <a:bodyPr wrap="square" rtlCol="0">
            <a:spAutoFit/>
          </a:bodyPr>
          <a:p>
            <a:pPr algn="ctr" eaLnBrk="1" hangingPunct="1"/>
            <a:r>
              <a:rPr lang="en-US" altLang="zh-CN" sz="2400" b="1" dirty="0">
                <a:latin typeface="Times New Roman" panose="02020603050405020304" pitchFamily="18" charset="0"/>
                <a:ea typeface="等线" panose="02010600030101010101" pitchFamily="2" charset="-122"/>
              </a:rPr>
              <a:t>Figure 1:</a:t>
            </a:r>
            <a:r>
              <a:rPr lang="en-US" altLang="zh-CN" sz="2400" dirty="0">
                <a:latin typeface="Times New Roman" panose="02020603050405020304" pitchFamily="18" charset="0"/>
                <a:ea typeface="等线" panose="02010600030101010101" pitchFamily="2" charset="-122"/>
              </a:rPr>
              <a:t> Overall flow chart of T-MIF loop filter</a:t>
            </a:r>
            <a:endParaRPr lang="en-US" altLang="zh-CN" sz="2400" dirty="0">
              <a:latin typeface="Times New Roman" panose="02020603050405020304" pitchFamily="18" charset="0"/>
              <a:ea typeface="等线" panose="02010600030101010101" pitchFamily="2" charset="-122"/>
            </a:endParaRPr>
          </a:p>
        </p:txBody>
      </p:sp>
      <p:sp>
        <p:nvSpPr>
          <p:cNvPr id="21" name="文本框 20"/>
          <p:cNvSpPr txBox="1"/>
          <p:nvPr/>
        </p:nvSpPr>
        <p:spPr>
          <a:xfrm>
            <a:off x="18211800" y="2971800"/>
            <a:ext cx="4813300" cy="460375"/>
          </a:xfrm>
          <a:prstGeom prst="rect">
            <a:avLst/>
          </a:prstGeom>
          <a:noFill/>
        </p:spPr>
        <p:txBody>
          <a:bodyPr wrap="square" rtlCol="0">
            <a:spAutoFit/>
          </a:bodyPr>
          <a:p>
            <a:pPr algn="ctr" eaLnBrk="1" hangingPunct="1"/>
            <a:r>
              <a:rPr lang="en-US" altLang="zh-CN" sz="2400" b="1" dirty="0">
                <a:latin typeface="Times New Roman" panose="02020603050405020304" pitchFamily="18" charset="0"/>
                <a:ea typeface="等线" panose="02010600030101010101" pitchFamily="2" charset="-122"/>
                <a:sym typeface="+mn-ea"/>
              </a:rPr>
              <a:t>Figure 3: </a:t>
            </a:r>
            <a:r>
              <a:rPr lang="en-US" altLang="zh-CN" sz="2400" dirty="0">
                <a:latin typeface="Times New Roman" panose="02020603050405020304" pitchFamily="18" charset="0"/>
                <a:ea typeface="等线" panose="02010600030101010101" pitchFamily="2" charset="-122"/>
              </a:rPr>
              <a:t>T-MIF structure overview</a:t>
            </a:r>
            <a:endParaRPr lang="en-US" altLang="zh-CN" sz="2400" dirty="0">
              <a:latin typeface="Times New Roman" panose="02020603050405020304" pitchFamily="18" charset="0"/>
              <a:ea typeface="等线" panose="02010600030101010101" pitchFamily="2" charset="-122"/>
            </a:endParaRPr>
          </a:p>
        </p:txBody>
      </p:sp>
      <p:pic>
        <p:nvPicPr>
          <p:cNvPr id="18" name="图片 17"/>
          <p:cNvPicPr>
            <a:picLocks noChangeAspect="1"/>
          </p:cNvPicPr>
          <p:nvPr/>
        </p:nvPicPr>
        <p:blipFill>
          <a:blip r:embed="rId4"/>
          <a:stretch>
            <a:fillRect/>
          </a:stretch>
        </p:blipFill>
        <p:spPr>
          <a:xfrm>
            <a:off x="14630400" y="3696335"/>
            <a:ext cx="3257550" cy="2247900"/>
          </a:xfrm>
          <a:prstGeom prst="rect">
            <a:avLst/>
          </a:prstGeom>
        </p:spPr>
      </p:pic>
      <p:pic>
        <p:nvPicPr>
          <p:cNvPr id="34" name="图片 33"/>
          <p:cNvPicPr>
            <a:picLocks noChangeAspect="1"/>
          </p:cNvPicPr>
          <p:nvPr/>
        </p:nvPicPr>
        <p:blipFill>
          <a:blip r:embed="rId5"/>
          <a:stretch>
            <a:fillRect/>
          </a:stretch>
        </p:blipFill>
        <p:spPr>
          <a:xfrm>
            <a:off x="22295485" y="13995400"/>
            <a:ext cx="5078095" cy="2514600"/>
          </a:xfrm>
          <a:prstGeom prst="rect">
            <a:avLst/>
          </a:prstGeom>
        </p:spPr>
      </p:pic>
      <p:sp>
        <p:nvSpPr>
          <p:cNvPr id="45" name="文本框 44"/>
          <p:cNvSpPr txBox="1"/>
          <p:nvPr/>
        </p:nvSpPr>
        <p:spPr>
          <a:xfrm>
            <a:off x="22847300" y="2971800"/>
            <a:ext cx="4001770" cy="768350"/>
          </a:xfrm>
          <a:prstGeom prst="rect">
            <a:avLst/>
          </a:prstGeom>
          <a:noFill/>
        </p:spPr>
        <p:txBody>
          <a:bodyPr wrap="square" rtlCol="0">
            <a:spAutoFit/>
          </a:bodyPr>
          <a:p>
            <a:pPr algn="ctr" eaLnBrk="1" hangingPunct="1">
              <a:buClrTx/>
              <a:buSzTx/>
              <a:buFontTx/>
            </a:pPr>
            <a:r>
              <a:rPr lang="en-US" altLang="zh-CN" sz="2400" b="1" dirty="0">
                <a:latin typeface="Times New Roman" panose="02020603050405020304" pitchFamily="18" charset="0"/>
                <a:ea typeface="等线" panose="02010600030101010101" pitchFamily="2" charset="-122"/>
              </a:rPr>
              <a:t>Figure 4: </a:t>
            </a:r>
            <a:r>
              <a:rPr lang="en-US" altLang="zh-CN" sz="2000" dirty="0">
                <a:latin typeface="Times New Roman" panose="02020603050405020304" pitchFamily="18" charset="0"/>
                <a:ea typeface="等线" panose="02010600030101010101" pitchFamily="2" charset="-122"/>
              </a:rPr>
              <a:t>Transformer structure for quality enhanced network</a:t>
            </a:r>
            <a:endParaRPr lang="en-US" altLang="zh-CN" sz="2000" dirty="0">
              <a:latin typeface="Times New Roman" panose="02020603050405020304" pitchFamily="18" charset="0"/>
              <a:ea typeface="等线" panose="02010600030101010101" pitchFamily="2" charset="-122"/>
            </a:endParaRPr>
          </a:p>
        </p:txBody>
      </p:sp>
      <p:graphicFrame>
        <p:nvGraphicFramePr>
          <p:cNvPr id="47" name="对象 46"/>
          <p:cNvGraphicFramePr/>
          <p:nvPr/>
        </p:nvGraphicFramePr>
        <p:xfrm>
          <a:off x="9144000" y="14630400"/>
          <a:ext cx="4851400" cy="5365750"/>
        </p:xfrm>
        <a:graphic>
          <a:graphicData uri="http://schemas.openxmlformats.org/presentationml/2006/ole">
            <mc:AlternateContent xmlns:mc="http://schemas.openxmlformats.org/markup-compatibility/2006">
              <mc:Choice xmlns:v="urn:schemas-microsoft-com:vml" Requires="v">
                <p:oleObj spid="_x0000_s48" name="" r:id="rId6" imgW="4404995" imgH="4772660" progId="Visio.Drawing.15">
                  <p:embed/>
                </p:oleObj>
              </mc:Choice>
              <mc:Fallback>
                <p:oleObj name="" r:id="rId6" imgW="4404995" imgH="4772660" progId="Visio.Drawing.15">
                  <p:embed/>
                  <p:pic>
                    <p:nvPicPr>
                      <p:cNvPr id="0" name="图片 5"/>
                      <p:cNvPicPr/>
                      <p:nvPr/>
                    </p:nvPicPr>
                    <p:blipFill>
                      <a:blip r:embed="rId7"/>
                      <a:stretch>
                        <a:fillRect/>
                      </a:stretch>
                    </p:blipFill>
                    <p:spPr>
                      <a:xfrm>
                        <a:off x="9144000" y="14630400"/>
                        <a:ext cx="4851400" cy="5365750"/>
                      </a:xfrm>
                      <a:prstGeom prst="rect">
                        <a:avLst/>
                      </a:prstGeom>
                    </p:spPr>
                  </p:pic>
                </p:oleObj>
              </mc:Fallback>
            </mc:AlternateContent>
          </a:graphicData>
        </a:graphic>
      </p:graphicFrame>
      <p:sp>
        <p:nvSpPr>
          <p:cNvPr id="49" name="文本框 48"/>
          <p:cNvSpPr txBox="1"/>
          <p:nvPr/>
        </p:nvSpPr>
        <p:spPr>
          <a:xfrm>
            <a:off x="7777480" y="13639800"/>
            <a:ext cx="6158865" cy="829945"/>
          </a:xfrm>
          <a:prstGeom prst="rect">
            <a:avLst/>
          </a:prstGeom>
          <a:noFill/>
        </p:spPr>
        <p:txBody>
          <a:bodyPr wrap="square" rtlCol="0">
            <a:spAutoFit/>
          </a:bodyPr>
          <a:p>
            <a:pPr algn="ctr" eaLnBrk="1" hangingPunct="1"/>
            <a:r>
              <a:rPr lang="en-US" altLang="zh-CN" sz="2400" b="1" dirty="0">
                <a:latin typeface="Times New Roman" panose="02020603050405020304" pitchFamily="18" charset="0"/>
                <a:ea typeface="等线" panose="02010600030101010101" pitchFamily="2" charset="-122"/>
              </a:rPr>
              <a:t>Figure 2: </a:t>
            </a:r>
            <a:r>
              <a:rPr lang="en-US" altLang="zh-CN" sz="2400" dirty="0">
                <a:latin typeface="Times New Roman" panose="02020603050405020304" pitchFamily="18" charset="0"/>
                <a:ea typeface="等线" panose="02010600030101010101" pitchFamily="2" charset="-122"/>
                <a:sym typeface="+mn-ea"/>
              </a:rPr>
              <a:t>flow chart of </a:t>
            </a:r>
            <a:r>
              <a:rPr lang="en-US" altLang="zh-CN" sz="2400" dirty="0">
                <a:latin typeface="Times New Roman" panose="02020603050405020304" pitchFamily="18" charset="0"/>
                <a:ea typeface="等线" panose="02010600030101010101" pitchFamily="2" charset="-122"/>
              </a:rPr>
              <a:t>High Quality frame selector</a:t>
            </a:r>
            <a:endParaRPr lang="en-US" altLang="zh-CN" sz="2400" dirty="0">
              <a:latin typeface="Times New Roman" panose="02020603050405020304" pitchFamily="18" charset="0"/>
              <a:ea typeface="等线" panose="02010600030101010101" pitchFamily="2" charset="-122"/>
            </a:endParaRPr>
          </a:p>
        </p:txBody>
      </p:sp>
      <p:pic>
        <p:nvPicPr>
          <p:cNvPr id="51" name="图片 50"/>
          <p:cNvPicPr>
            <a:picLocks noChangeAspect="1"/>
          </p:cNvPicPr>
          <p:nvPr/>
        </p:nvPicPr>
        <p:blipFill>
          <a:blip r:embed="rId8"/>
          <a:stretch>
            <a:fillRect/>
          </a:stretch>
        </p:blipFill>
        <p:spPr>
          <a:xfrm>
            <a:off x="22865715" y="3744595"/>
            <a:ext cx="4142740" cy="2103755"/>
          </a:xfrm>
          <a:prstGeom prst="rect">
            <a:avLst/>
          </a:prstGeom>
        </p:spPr>
      </p:pic>
      <p:graphicFrame>
        <p:nvGraphicFramePr>
          <p:cNvPr id="5" name="表格 4"/>
          <p:cNvGraphicFramePr/>
          <p:nvPr>
            <p:custDataLst>
              <p:tags r:id="rId9"/>
            </p:custDataLst>
          </p:nvPr>
        </p:nvGraphicFramePr>
        <p:xfrm>
          <a:off x="14452600" y="12710160"/>
          <a:ext cx="7842250" cy="7086600"/>
        </p:xfrm>
        <a:graphic>
          <a:graphicData uri="http://schemas.openxmlformats.org/drawingml/2006/table">
            <a:tbl>
              <a:tblPr firstRow="1" bandRow="1">
                <a:tableStyleId>{5C22544A-7EE6-4342-B048-85BDC9FD1C3A}</a:tableStyleId>
              </a:tblPr>
              <a:tblGrid>
                <a:gridCol w="874395"/>
                <a:gridCol w="1496695"/>
                <a:gridCol w="932815"/>
                <a:gridCol w="894080"/>
                <a:gridCol w="806450"/>
                <a:gridCol w="1068705"/>
                <a:gridCol w="1069340"/>
                <a:gridCol w="699770"/>
              </a:tblGrid>
              <a:tr h="445135">
                <a:tc rowSpan="3">
                  <a:txBody>
                    <a:bodyPr/>
                    <a:p>
                      <a:pPr indent="0" algn="ctr">
                        <a:buNone/>
                      </a:pPr>
                      <a:r>
                        <a:rPr lang="en-US" sz="2000" b="1">
                          <a:solidFill>
                            <a:srgbClr val="FFFFFF"/>
                          </a:solidFill>
                          <a:latin typeface="Times New Roman" panose="02020603050405020304" charset="-122"/>
                        </a:rPr>
                        <a:t>Class</a:t>
                      </a:r>
                      <a:endParaRPr lang="en-US" altLang="en-US" sz="20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rowSpan="3">
                  <a:txBody>
                    <a:bodyPr/>
                    <a:p>
                      <a:pPr indent="0" algn="ctr">
                        <a:buNone/>
                      </a:pPr>
                      <a:r>
                        <a:rPr lang="en-US" sz="2000" b="1">
                          <a:solidFill>
                            <a:srgbClr val="FFFFFF"/>
                          </a:solidFill>
                          <a:latin typeface="Times New Roman" panose="02020603050405020304" charset="-122"/>
                        </a:rPr>
                        <a:t>Sequence</a:t>
                      </a:r>
                      <a:endParaRPr lang="en-US" altLang="en-US" sz="20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gridSpan="6">
                  <a:txBody>
                    <a:bodyPr/>
                    <a:p>
                      <a:pPr indent="0" algn="ctr">
                        <a:buNone/>
                      </a:pPr>
                      <a:r>
                        <a:rPr lang="en-US" sz="1400" b="1">
                          <a:solidFill>
                            <a:srgbClr val="FFFFFF"/>
                          </a:solidFill>
                          <a:latin typeface="Times New Roman" panose="02020603050405020304" charset="-122"/>
                        </a:rPr>
                        <a:t>Random Access</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4386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lgn="ctr">
                        <a:buNone/>
                      </a:pPr>
                      <a:r>
                        <a:rPr lang="en-US" sz="1400" b="1">
                          <a:solidFill>
                            <a:srgbClr val="FFFFFF"/>
                          </a:solidFill>
                          <a:latin typeface="Times New Roman" panose="02020603050405020304" charset="-122"/>
                        </a:rPr>
                        <a:t>VTM 13.0</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en-US" sz="1400" b="1">
                          <a:solidFill>
                            <a:srgbClr val="FFFFFF"/>
                          </a:solidFill>
                          <a:latin typeface="Times New Roman" panose="02020603050405020304" charset="-122"/>
                        </a:rPr>
                        <a:t>MIF</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en-US" sz="1400" b="1">
                          <a:solidFill>
                            <a:srgbClr val="FFFFFF"/>
                          </a:solidFill>
                          <a:latin typeface="Times New Roman" panose="02020603050405020304" charset="-122"/>
                        </a:rPr>
                        <a:t>T-MIF</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747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100" b="1">
                          <a:solidFill>
                            <a:srgbClr val="FFFFFF"/>
                          </a:solidFill>
                          <a:latin typeface="Times New Roman" panose="02020603050405020304" charset="-122"/>
                        </a:rPr>
                        <a:t>BD-BR </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100" b="1">
                          <a:solidFill>
                            <a:srgbClr val="FFFFFF"/>
                          </a:solidFill>
                          <a:latin typeface="Times New Roman" panose="02020603050405020304" charset="-122"/>
                        </a:rPr>
                        <a:t>BD-psnr (dB)</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100" b="1">
                          <a:solidFill>
                            <a:srgbClr val="FFFFFF"/>
                          </a:solidFill>
                          <a:latin typeface="Times New Roman" panose="02020603050405020304" charset="-122"/>
                        </a:rPr>
                        <a:t>BD-BR (%)</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100" b="1">
                          <a:solidFill>
                            <a:srgbClr val="FFFFFF"/>
                          </a:solidFill>
                          <a:latin typeface="Times New Roman" panose="02020603050405020304" charset="-122"/>
                        </a:rPr>
                        <a:t>BD-psnr (dB)</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100" b="1">
                          <a:solidFill>
                            <a:srgbClr val="FFFFFF"/>
                          </a:solidFill>
                          <a:latin typeface="Times New Roman" panose="02020603050405020304" charset="-122"/>
                        </a:rPr>
                        <a:t>BD-BR (%)</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100" b="1">
                          <a:solidFill>
                            <a:srgbClr val="FFFFFF"/>
                          </a:solidFill>
                          <a:latin typeface="Times New Roman" panose="02020603050405020304" charset="-122"/>
                        </a:rPr>
                        <a:t>BD-psnr (dB)</a:t>
                      </a:r>
                      <a:endParaRPr lang="en-US" altLang="en-US" sz="11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r>
              <a:tr h="443865">
                <a:tc rowSpan="4">
                  <a:txBody>
                    <a:bodyPr/>
                    <a:p>
                      <a:pPr indent="0" algn="ctr">
                        <a:buNone/>
                      </a:pPr>
                      <a:r>
                        <a:rPr lang="en-US" sz="1400" b="1">
                          <a:solidFill>
                            <a:srgbClr val="FFFFFF"/>
                          </a:solidFill>
                          <a:latin typeface="Times New Roman" panose="02020603050405020304" charset="-122"/>
                        </a:rPr>
                        <a:t>C</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400" b="1">
                          <a:solidFill>
                            <a:srgbClr val="000000"/>
                          </a:solidFill>
                          <a:latin typeface="Times New Roman" panose="02020603050405020304" charset="-122"/>
                        </a:rPr>
                        <a:t>BasketballDrill</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-5.011%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0.335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-10.256%</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0.411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-11.923%</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0.515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400" b="1">
                          <a:solidFill>
                            <a:srgbClr val="000000"/>
                          </a:solidFill>
                          <a:latin typeface="Times New Roman" panose="02020603050405020304" charset="-122"/>
                        </a:rPr>
                        <a:t>BQMall</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-3.942%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0.289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-9.323%</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0.367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-10.871%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0.421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400" b="1">
                          <a:solidFill>
                            <a:srgbClr val="000000"/>
                          </a:solidFill>
                          <a:latin typeface="Times New Roman" panose="02020603050405020304" charset="-122"/>
                        </a:rPr>
                        <a:t>PartyScene</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-1.031%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0.162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-4.161%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0.182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-5.847%</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0.311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400" b="1">
                          <a:solidFill>
                            <a:srgbClr val="000000"/>
                          </a:solidFill>
                          <a:latin typeface="Times New Roman" panose="02020603050405020304" charset="-122"/>
                        </a:rPr>
                        <a:t>RaceHorses</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-6.181%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0.331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-12.875%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0.479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-14.519%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0.586</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r>
              <a:tr h="444500">
                <a:tc rowSpan="4">
                  <a:txBody>
                    <a:bodyPr/>
                    <a:p>
                      <a:pPr indent="0" algn="ctr">
                        <a:buNone/>
                      </a:pPr>
                      <a:r>
                        <a:rPr lang="en-US" sz="1400" b="1">
                          <a:solidFill>
                            <a:srgbClr val="FFFFFF"/>
                          </a:solidFill>
                          <a:latin typeface="Times New Roman" panose="02020603050405020304" charset="-122"/>
                        </a:rPr>
                        <a:t>D</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400" b="1">
                          <a:solidFill>
                            <a:srgbClr val="000000"/>
                          </a:solidFill>
                          <a:latin typeface="Times New Roman" panose="02020603050405020304" charset="-122"/>
                        </a:rPr>
                        <a:t>BasketballPass</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-3.835%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0.265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-9.996%</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0.480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-11.232%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0.589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400" b="1">
                          <a:solidFill>
                            <a:srgbClr val="000000"/>
                          </a:solidFill>
                          <a:latin typeface="Times New Roman" panose="02020603050405020304" charset="-122"/>
                        </a:rPr>
                        <a:t>BlowingBubbles</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-0.799%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0.211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-3.989%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0.163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-4.879%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0.291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400" b="1">
                          <a:solidFill>
                            <a:srgbClr val="000000"/>
                          </a:solidFill>
                          <a:latin typeface="Times New Roman" panose="02020603050405020304" charset="-122"/>
                        </a:rPr>
                        <a:t>BQSquare</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-0.061%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0.269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-4.391%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0.166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-5.311%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0.263</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386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400" b="1">
                          <a:solidFill>
                            <a:srgbClr val="000000"/>
                          </a:solidFill>
                          <a:latin typeface="Times New Roman" panose="02020603050405020304" charset="-122"/>
                        </a:rPr>
                        <a:t>RaceHorses</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-4.451%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0.351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-10.979%</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0.511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-12.196%</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0.652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r>
              <a:tr h="444500">
                <a:tc rowSpan="3">
                  <a:txBody>
                    <a:bodyPr/>
                    <a:p>
                      <a:pPr indent="0" algn="ctr">
                        <a:buNone/>
                      </a:pPr>
                      <a:r>
                        <a:rPr lang="en-US" sz="1400" b="1">
                          <a:solidFill>
                            <a:srgbClr val="FFFFFF"/>
                          </a:solidFill>
                          <a:latin typeface="Times New Roman" panose="02020603050405020304" charset="-122"/>
                        </a:rPr>
                        <a:t>E</a:t>
                      </a:r>
                      <a:endParaRPr lang="en-US" altLang="en-US" sz="1400" b="1">
                        <a:solidFill>
                          <a:srgbClr val="FFFFFF"/>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B6478"/>
                    </a:solidFill>
                  </a:tcPr>
                </a:tc>
                <a:tc>
                  <a:txBody>
                    <a:bodyPr/>
                    <a:p>
                      <a:pPr indent="0" algn="ctr">
                        <a:buNone/>
                      </a:pPr>
                      <a:r>
                        <a:rPr lang="en-US" sz="1400" b="1">
                          <a:solidFill>
                            <a:srgbClr val="000000"/>
                          </a:solidFill>
                          <a:latin typeface="Times New Roman" panose="02020603050405020304" charset="-122"/>
                        </a:rPr>
                        <a:t>FourPeople</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-7.031%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0.383</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-16.471%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0.639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-17.601%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0.721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400" b="1">
                          <a:solidFill>
                            <a:srgbClr val="000000"/>
                          </a:solidFill>
                          <a:latin typeface="Times New Roman" panose="02020603050405020304" charset="-122"/>
                        </a:rPr>
                        <a:t>Johnny</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-5.631%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0.282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-14.392%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0.383 </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-15.436%</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c>
                  <a:txBody>
                    <a:bodyPr/>
                    <a:p>
                      <a:pPr indent="0" algn="ctr">
                        <a:buNone/>
                      </a:pPr>
                      <a:r>
                        <a:rPr lang="en-US" sz="1400" b="1">
                          <a:solidFill>
                            <a:srgbClr val="000000"/>
                          </a:solidFill>
                          <a:latin typeface="宋体" panose="02010600030101010101" pitchFamily="2" charset="-122"/>
                        </a:rPr>
                        <a:t>0.447</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9D9D9"/>
                    </a:solidFill>
                  </a:tcPr>
                </a:tc>
              </a:tr>
              <a:tr h="4445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400" b="1">
                          <a:solidFill>
                            <a:srgbClr val="000000"/>
                          </a:solidFill>
                          <a:latin typeface="Times New Roman" panose="02020603050405020304" charset="-122"/>
                        </a:rPr>
                        <a:t>KristenAndSara</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-6.423%</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0.414</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-15.352%</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0.518</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-16.735%</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宋体" panose="02010600030101010101" pitchFamily="2" charset="-122"/>
                        </a:rPr>
                        <a:t>0.611</a:t>
                      </a:r>
                      <a:endParaRPr lang="en-US" altLang="en-US" sz="14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4670">
                <a:tc gridSpan="2">
                  <a:txBody>
                    <a:bodyPr/>
                    <a:p>
                      <a:pPr indent="0" algn="ctr">
                        <a:buNone/>
                      </a:pPr>
                      <a:r>
                        <a:rPr lang="en-US" sz="1800" b="1">
                          <a:solidFill>
                            <a:srgbClr val="000000"/>
                          </a:solidFill>
                          <a:latin typeface="Times New Roman" panose="02020603050405020304" charset="-122"/>
                        </a:rPr>
                        <a:t>Average</a:t>
                      </a:r>
                      <a:endParaRPr lang="en-US" altLang="en-US" sz="18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1400" b="1">
                          <a:solidFill>
                            <a:srgbClr val="000000"/>
                          </a:solidFill>
                          <a:latin typeface="Times New Roman" panose="02020603050405020304" charset="-122"/>
                        </a:rPr>
                        <a:t>-4.036%</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Times New Roman" panose="02020603050405020304" charset="-122"/>
                        </a:rPr>
                        <a:t>0.299 </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Times New Roman" panose="02020603050405020304" charset="-122"/>
                        </a:rPr>
                        <a:t>-10.199%</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Times New Roman" panose="02020603050405020304" charset="-122"/>
                        </a:rPr>
                        <a:t>0.391 </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Times New Roman" panose="02020603050405020304" charset="-122"/>
                        </a:rPr>
                        <a:t>-11.505%</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Times New Roman" panose="02020603050405020304" charset="-122"/>
                        </a:rPr>
                        <a:t>0.492 </a:t>
                      </a:r>
                      <a:endParaRPr lang="en-US" altLang="en-US" sz="1400" b="1">
                        <a:solidFill>
                          <a:srgbClr val="000000"/>
                        </a:solidFill>
                        <a:latin typeface="Times New Roman" panose="020206030504050203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114c273a-3445-43be-b854-c8c357f18c02}"/>
  <p:tag name="TABLE_ENDDRAG_ORIGIN_RECT" val="617*557"/>
  <p:tag name="TABLE_ENDDRAG_RECT" val="1131*1016*617*5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4782</Words>
  <Application>WPS 演示</Application>
  <PresentationFormat>自定义</PresentationFormat>
  <Paragraphs>278</Paragraphs>
  <Slides>1</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4" baseType="lpstr">
      <vt:lpstr>Arial</vt:lpstr>
      <vt:lpstr>宋体</vt:lpstr>
      <vt:lpstr>Wingdings</vt:lpstr>
      <vt:lpstr>MS PGothic</vt:lpstr>
      <vt:lpstr>Calibri</vt:lpstr>
      <vt:lpstr>Arial</vt:lpstr>
      <vt:lpstr>Times New Roman</vt:lpstr>
      <vt:lpstr>等线</vt:lpstr>
      <vt:lpstr>微软雅黑</vt:lpstr>
      <vt:lpstr>Arial Unicode MS</vt:lpstr>
      <vt:lpstr>Times New Roman</vt:lpstr>
      <vt:lpstr>Office Theme</vt:lpstr>
      <vt:lpstr>Visio.Drawing.15</vt:lpstr>
      <vt:lpstr>An Improved Multi-reference Frame Loop Filter Algorithm Based on Transformer for VVC Zhi Liu*, Yunpeng Duan+ and Mengmeng Zhang* North China University of Technology, BeiJing, China lzliu@ncut.edu.cn,838011080@qq.com,muchmeng@126.com</vt:lpstr>
    </vt:vector>
  </TitlesOfParts>
  <Company>Univ. of Colorado at Colorado Springs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Esperanza°</cp:lastModifiedBy>
  <cp:revision>236</cp:revision>
  <dcterms:created xsi:type="dcterms:W3CDTF">2014-05-29T01:41:00Z</dcterms:created>
  <dcterms:modified xsi:type="dcterms:W3CDTF">2022-02-15T05:42:54Z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F2C79751C980476695ADA9317625A681</vt:lpwstr>
  </property>
  <property fmtid="{D5CDD505-2E9C-101B-9397-08002B2CF9AE}" pid="3" name="KSOProductBuildVer">
    <vt:lpwstr>2052-11.1.0.11294</vt:lpwstr>
  </property>
</Properties>
</file>