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62" r:id="rId4"/>
    <p:sldId id="260" r:id="rId5"/>
    <p:sldId id="263" r:id="rId6"/>
    <p:sldId id="258" r:id="rId7"/>
    <p:sldId id="264" r:id="rId8"/>
    <p:sldId id="265" r:id="rId9"/>
    <p:sldId id="266" r:id="rId10"/>
    <p:sldId id="270" r:id="rId11"/>
    <p:sldId id="267" r:id="rId12"/>
    <p:sldId id="268" r:id="rId13"/>
    <p:sldId id="272" r:id="rId14"/>
    <p:sldId id="271" r:id="rId15"/>
    <p:sldId id="269" r:id="rId16"/>
    <p:sldId id="273" r:id="rId17"/>
    <p:sldId id="274" r:id="rId18"/>
  </p:sldIdLst>
  <p:sldSz cx="12192000" cy="6858000"/>
  <p:notesSz cx="6858000" cy="9144000"/>
  <p:embeddedFontLst>
    <p:embeddedFont>
      <p:font typeface="Cambria Math" panose="02040503050406030204" pitchFamily="18" charset="0"/>
      <p:regular r:id="rId20"/>
    </p:embeddedFont>
    <p:embeddedFont>
      <p:font typeface="等线" panose="02010600030101010101" pitchFamily="2" charset="-122"/>
      <p:regular r:id="rId21"/>
      <p:bold r:id="rId22"/>
    </p:embeddedFont>
    <p:embeddedFont>
      <p:font typeface="微软雅黑" panose="020B0503020204020204" pitchFamily="34" charset="-122"/>
      <p:regular r:id="rId23"/>
      <p:bold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1F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76A92-D3A6-442A-B898-3629DAFB10FE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2E3EE-1263-4CB9-9D2C-A77D9C09C7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6949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2E3EE-1263-4CB9-9D2C-A77D9C09C76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6363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2E3EE-1263-4CB9-9D2C-A77D9C09C76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048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20EC68-F855-5FA7-469E-0AB4B2300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4576947-7860-01F0-1B62-424EFDB3B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1564E4-61AC-58EF-23E7-87BE6E756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CCBD-706A-47CB-BC38-D02CA5468C27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D63B11-2AAE-1F8C-D5A7-10F40318F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E75CDE-8957-F936-9ACE-6BAD6EE48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8998-1FA8-4984-B06A-67F873FC468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BE4F296-33C6-2312-BA09-3C5753B94CD0}"/>
              </a:ext>
            </a:extLst>
          </p:cNvPr>
          <p:cNvSpPr/>
          <p:nvPr userDrawn="1"/>
        </p:nvSpPr>
        <p:spPr>
          <a:xfrm>
            <a:off x="0" y="-1"/>
            <a:ext cx="108000" cy="2205299"/>
          </a:xfrm>
          <a:prstGeom prst="rect">
            <a:avLst/>
          </a:prstGeom>
          <a:solidFill>
            <a:srgbClr val="A31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B61E376-7A28-6F0E-3DD1-3BA2B7F018F7}"/>
              </a:ext>
            </a:extLst>
          </p:cNvPr>
          <p:cNvSpPr/>
          <p:nvPr userDrawn="1"/>
        </p:nvSpPr>
        <p:spPr>
          <a:xfrm>
            <a:off x="-635" y="4652701"/>
            <a:ext cx="108000" cy="2205299"/>
          </a:xfrm>
          <a:prstGeom prst="rect">
            <a:avLst/>
          </a:prstGeom>
          <a:solidFill>
            <a:srgbClr val="A31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B88D085-30F3-E279-8E4F-EB11535F39BC}"/>
              </a:ext>
            </a:extLst>
          </p:cNvPr>
          <p:cNvSpPr/>
          <p:nvPr userDrawn="1"/>
        </p:nvSpPr>
        <p:spPr>
          <a:xfrm>
            <a:off x="12084000" y="4652701"/>
            <a:ext cx="108000" cy="2205299"/>
          </a:xfrm>
          <a:prstGeom prst="rect">
            <a:avLst/>
          </a:prstGeom>
          <a:solidFill>
            <a:srgbClr val="A31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934161D-583D-BBF7-395F-04FC650BE8D0}"/>
              </a:ext>
            </a:extLst>
          </p:cNvPr>
          <p:cNvSpPr/>
          <p:nvPr userDrawn="1"/>
        </p:nvSpPr>
        <p:spPr>
          <a:xfrm>
            <a:off x="12084000" y="-1982"/>
            <a:ext cx="108000" cy="2205299"/>
          </a:xfrm>
          <a:prstGeom prst="rect">
            <a:avLst/>
          </a:prstGeom>
          <a:solidFill>
            <a:srgbClr val="A31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D02DD3D-5EC7-C0A2-8DE8-8C64F65EF26D}"/>
              </a:ext>
            </a:extLst>
          </p:cNvPr>
          <p:cNvSpPr/>
          <p:nvPr userDrawn="1"/>
        </p:nvSpPr>
        <p:spPr>
          <a:xfrm>
            <a:off x="106748" y="-1982"/>
            <a:ext cx="11977252" cy="108000"/>
          </a:xfrm>
          <a:prstGeom prst="rect">
            <a:avLst/>
          </a:prstGeom>
          <a:solidFill>
            <a:srgbClr val="A31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1C71A72-469F-5A01-FF9E-F23F6938A315}"/>
              </a:ext>
            </a:extLst>
          </p:cNvPr>
          <p:cNvSpPr/>
          <p:nvPr userDrawn="1"/>
        </p:nvSpPr>
        <p:spPr>
          <a:xfrm>
            <a:off x="107364" y="6751982"/>
            <a:ext cx="11977200" cy="108000"/>
          </a:xfrm>
          <a:prstGeom prst="rect">
            <a:avLst/>
          </a:prstGeom>
          <a:solidFill>
            <a:srgbClr val="A31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3969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32C2BD-522A-594B-6273-DB79C919F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76B1021-1BC9-14E2-CEE9-FCE398A8F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1E8A87-04A0-87F6-447E-DD6CBA0C9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CCBD-706A-47CB-BC38-D02CA5468C27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FF2F81-334E-1F0D-83D5-FC8BC3044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381233-31A2-CF93-31B2-CCA8116A2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8998-1FA8-4984-B06A-67F873FC46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91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30DAF13-6FF7-5D75-B378-19C3F6B0F9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E4E5C21-4CA4-0EC9-0DB3-C2D0783A23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030280-D482-B7C2-ABF5-0FD4F6F65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CCBD-706A-47CB-BC38-D02CA5468C27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298EAC-B72C-B92C-7395-5214C635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26FF76-E0EB-85B9-CF3C-13F283F1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8998-1FA8-4984-B06A-67F873FC46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4597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154265-4A37-D025-86FE-0A8186DD5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CCBD-706A-47CB-BC38-D02CA5468C27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81A158-9924-0864-D28D-6F3A4B544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D8D132-6363-2D98-9C35-67CB08285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8998-1FA8-4984-B06A-67F873FC468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timg">
            <a:extLst>
              <a:ext uri="{FF2B5EF4-FFF2-40B4-BE49-F238E27FC236}">
                <a16:creationId xmlns:a16="http://schemas.microsoft.com/office/drawing/2014/main" id="{F8951352-81AF-E94D-8D4E-DE0639F9B5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621" r="7432" b="11069"/>
          <a:stretch>
            <a:fillRect/>
          </a:stretch>
        </p:blipFill>
        <p:spPr>
          <a:xfrm>
            <a:off x="11174255" y="100150"/>
            <a:ext cx="802443" cy="815702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05699496-F7B2-BED0-670B-18E87DFFCC31}"/>
              </a:ext>
            </a:extLst>
          </p:cNvPr>
          <p:cNvGrpSpPr/>
          <p:nvPr userDrawn="1"/>
        </p:nvGrpSpPr>
        <p:grpSpPr>
          <a:xfrm>
            <a:off x="695323" y="1016000"/>
            <a:ext cx="10810876" cy="109538"/>
            <a:chOff x="628642" y="0"/>
            <a:chExt cx="27229910" cy="6858000"/>
          </a:xfrm>
        </p:grpSpPr>
        <p:sp>
          <p:nvSpPr>
            <p:cNvPr id="12" name="平行四边形 11">
              <a:extLst>
                <a:ext uri="{FF2B5EF4-FFF2-40B4-BE49-F238E27FC236}">
                  <a16:creationId xmlns:a16="http://schemas.microsoft.com/office/drawing/2014/main" id="{3D5741E2-4C49-0556-FB29-3F5C25542358}"/>
                </a:ext>
              </a:extLst>
            </p:cNvPr>
            <p:cNvSpPr/>
            <p:nvPr/>
          </p:nvSpPr>
          <p:spPr>
            <a:xfrm flipH="1">
              <a:off x="628642" y="0"/>
              <a:ext cx="27229910" cy="6858000"/>
            </a:xfrm>
            <a:prstGeom prst="parallelogram">
              <a:avLst>
                <a:gd name="adj" fmla="val 4237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13" name="平行四边形 12">
              <a:extLst>
                <a:ext uri="{FF2B5EF4-FFF2-40B4-BE49-F238E27FC236}">
                  <a16:creationId xmlns:a16="http://schemas.microsoft.com/office/drawing/2014/main" id="{55747267-E6B3-F4E7-A53C-BF5F58E91F6D}"/>
                </a:ext>
              </a:extLst>
            </p:cNvPr>
            <p:cNvSpPr/>
            <p:nvPr/>
          </p:nvSpPr>
          <p:spPr>
            <a:xfrm flipH="1">
              <a:off x="876301" y="0"/>
              <a:ext cx="7183963" cy="6858000"/>
            </a:xfrm>
            <a:prstGeom prst="parallelogram">
              <a:avLst>
                <a:gd name="adj" fmla="val 3876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14" name="平行四边形 13">
              <a:extLst>
                <a:ext uri="{FF2B5EF4-FFF2-40B4-BE49-F238E27FC236}">
                  <a16:creationId xmlns:a16="http://schemas.microsoft.com/office/drawing/2014/main" id="{DB17193A-72EA-B1DC-2730-C01EBBE5A9DC}"/>
                </a:ext>
              </a:extLst>
            </p:cNvPr>
            <p:cNvSpPr/>
            <p:nvPr/>
          </p:nvSpPr>
          <p:spPr>
            <a:xfrm flipH="1">
              <a:off x="1507598" y="0"/>
              <a:ext cx="6240990" cy="6858000"/>
            </a:xfrm>
            <a:custGeom>
              <a:avLst/>
              <a:gdLst>
                <a:gd name="connsiteX0" fmla="*/ 0 w 6783916"/>
                <a:gd name="connsiteY0" fmla="*/ 6858000 h 6858000"/>
                <a:gd name="connsiteX1" fmla="*/ 2886624 w 6783916"/>
                <a:gd name="connsiteY1" fmla="*/ 0 h 6858000"/>
                <a:gd name="connsiteX2" fmla="*/ 6783916 w 6783916"/>
                <a:gd name="connsiteY2" fmla="*/ 0 h 6858000"/>
                <a:gd name="connsiteX3" fmla="*/ 3897292 w 6783916"/>
                <a:gd name="connsiteY3" fmla="*/ 6858000 h 6858000"/>
                <a:gd name="connsiteX4" fmla="*/ 0 w 6783916"/>
                <a:gd name="connsiteY4" fmla="*/ 6858000 h 6858000"/>
                <a:gd name="connsiteX0-1" fmla="*/ 0 w 6240991"/>
                <a:gd name="connsiteY0-2" fmla="*/ 6858000 h 6858000"/>
                <a:gd name="connsiteX1-3" fmla="*/ 2886624 w 6240991"/>
                <a:gd name="connsiteY1-4" fmla="*/ 0 h 6858000"/>
                <a:gd name="connsiteX2-5" fmla="*/ 6240991 w 6240991"/>
                <a:gd name="connsiteY2-6" fmla="*/ 9525 h 6858000"/>
                <a:gd name="connsiteX3-7" fmla="*/ 3897292 w 6240991"/>
                <a:gd name="connsiteY3-8" fmla="*/ 6858000 h 6858000"/>
                <a:gd name="connsiteX4-9" fmla="*/ 0 w 6240991"/>
                <a:gd name="connsiteY4-10" fmla="*/ 6858000 h 685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240991" h="6858000">
                  <a:moveTo>
                    <a:pt x="0" y="6858000"/>
                  </a:moveTo>
                  <a:lnTo>
                    <a:pt x="2886624" y="0"/>
                  </a:lnTo>
                  <a:lnTo>
                    <a:pt x="6240991" y="9525"/>
                  </a:lnTo>
                  <a:lnTo>
                    <a:pt x="389729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dirty="0"/>
            </a:p>
          </p:txBody>
        </p:sp>
      </p:grpSp>
      <p:sp>
        <p:nvSpPr>
          <p:cNvPr id="16" name="标题 1">
            <a:extLst>
              <a:ext uri="{FF2B5EF4-FFF2-40B4-BE49-F238E27FC236}">
                <a16:creationId xmlns:a16="http://schemas.microsoft.com/office/drawing/2014/main" id="{7CE80675-382B-705A-BE6B-1CADCF99E9B3}"/>
              </a:ext>
            </a:extLst>
          </p:cNvPr>
          <p:cNvSpPr txBox="1">
            <a:spLocks/>
          </p:cNvSpPr>
          <p:nvPr userDrawn="1"/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微软雅黑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44598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6F4D77-6718-3C7A-99C0-84D504C48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858B7C-ECD0-1C63-9908-C12BB5A10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3091A9-823E-684F-9778-F88D62FBF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CCBD-706A-47CB-BC38-D02CA5468C27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CBD8CE-FB1A-8454-7768-6E00BB5A6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B9B9FC-671F-7C9A-B66C-75113A20D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8998-1FA8-4984-B06A-67F873FC46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513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F33B31-A9C7-C6BA-DE55-8D0BA1B45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245540-F17F-6A6B-3B06-404A2C2E7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44E3A85-5A58-0A05-D470-06BBF8A16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64FAD5A-190B-FEDC-8971-973AC331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CCBD-706A-47CB-BC38-D02CA5468C27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B8F76A-049E-83CE-6BB8-F0111A702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A795A1D-E18E-1C59-73CA-92E31B52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8998-1FA8-4984-B06A-67F873FC46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27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5CF0B4-1B93-7F3E-2ECE-99F96F9B4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8A8E15-598C-B610-47B2-BF3429EB1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83901E1-8A80-3D5D-F585-1C7BE9D12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24C8073-E54A-6014-85D7-C764508CB8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4CD994A-D25D-CCB5-9016-ED563DA84C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1160D74-90D4-7FFA-A9E4-55A9EC73F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CCBD-706A-47CB-BC38-D02CA5468C27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A76D2CC-6AB9-DC26-5EBA-F40E1E2D2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6234D1-078C-E7E3-0EF2-550B00A41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8998-1FA8-4984-B06A-67F873FC46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7039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C4606D-B779-613C-DB9D-EC6A8B97E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686DB45-2A93-9A00-2ED0-9FB6B0CE2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CCBD-706A-47CB-BC38-D02CA5468C27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4F2DD26-5834-5530-41D3-BD178353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9EC0DFC-04E3-B2A6-39F1-AB088E93B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8998-1FA8-4984-B06A-67F873FC46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8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9DF4D44-EB98-0862-0C2B-651FBF8F9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CCBD-706A-47CB-BC38-D02CA5468C27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CFBED54-AE1C-C916-1391-F806DEBEB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423D431-EBC4-1A20-1E77-628867418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8998-1FA8-4984-B06A-67F873FC46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17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C55BBA-093D-0F79-4F23-E275E4868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CDC485-3EBD-B0F7-8B3C-BBCEC5586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94C6F93-710A-2227-87D3-E65C96B10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BBDCD4E-F39A-B622-3300-326EFCE87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CCBD-706A-47CB-BC38-D02CA5468C27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F259DE4-BAA8-2DAA-CBF7-B80D403B2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A2589E-F055-F274-14A7-C65673B9A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8998-1FA8-4984-B06A-67F873FC46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270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D1F180-0B4F-B448-D36F-B1AFA93F4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50AE772-BBBC-6A39-3272-569F8BE739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09B8583-67C1-4F6B-1194-3C8E22A25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943920A-D64F-5AAD-7B67-168F1C2E2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CCBD-706A-47CB-BC38-D02CA5468C27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0CF5E67-52A0-130B-8229-3EFA4A2AD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DFC5033-8F26-36C4-2388-85AAC023A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8998-1FA8-4984-B06A-67F873FC46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40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42A95B8-9BF1-E532-BA46-5D4EB9B1D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8DF23A-4993-4B8A-7465-DD865E079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0DAA0E-41F7-D68E-D29C-6BFCDC0E53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0CCBD-706A-47CB-BC38-D02CA5468C27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33CFAD1-1498-0EA5-8674-05D12FC249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EA9783-FDD6-C610-E9ED-38BA5C9BF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18998-1FA8-4984-B06A-67F873FC46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232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190532-3634-9DEA-4789-CFDC24E9D4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Emotion Neural Transducer for Fine-Grained Speech Emotion Recognition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394068F-E340-7847-F9D4-DCAFB864C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701428"/>
            <a:ext cx="9846365" cy="559145"/>
          </a:xfrm>
        </p:spPr>
        <p:txBody>
          <a:bodyPr/>
          <a:lstStyle/>
          <a:p>
            <a:r>
              <a:rPr lang="en-US" altLang="zh-CN" dirty="0" err="1"/>
              <a:t>Siyuan</a:t>
            </a:r>
            <a:r>
              <a:rPr lang="en-US" altLang="zh-CN" dirty="0"/>
              <a:t> Shen</a:t>
            </a:r>
            <a:r>
              <a:rPr lang="en-US" altLang="zh-CN" sz="2800" baseline="20000" dirty="0"/>
              <a:t>1,2</a:t>
            </a:r>
            <a:r>
              <a:rPr lang="en-US" altLang="zh-CN" dirty="0"/>
              <a:t>, Yu Gao</a:t>
            </a:r>
            <a:r>
              <a:rPr lang="en-US" altLang="zh-CN" sz="2800" baseline="20000" dirty="0"/>
              <a:t>2</a:t>
            </a:r>
            <a:r>
              <a:rPr lang="en-US" altLang="zh-CN" dirty="0"/>
              <a:t>, Feng Liu</a:t>
            </a:r>
            <a:r>
              <a:rPr lang="en-US" altLang="zh-CN" sz="2800" baseline="20000" dirty="0"/>
              <a:t>1</a:t>
            </a:r>
            <a:r>
              <a:rPr lang="en-US" altLang="zh-CN" dirty="0"/>
              <a:t>, </a:t>
            </a:r>
            <a:r>
              <a:rPr lang="en-US" altLang="zh-CN" dirty="0" err="1"/>
              <a:t>Hanyang</a:t>
            </a:r>
            <a:r>
              <a:rPr lang="en-US" altLang="zh-CN" dirty="0"/>
              <a:t> Wang</a:t>
            </a:r>
            <a:r>
              <a:rPr lang="en-US" altLang="zh-CN" sz="2800" baseline="20000" dirty="0"/>
              <a:t>1</a:t>
            </a:r>
            <a:r>
              <a:rPr lang="en-US" altLang="zh-CN" dirty="0"/>
              <a:t>, </a:t>
            </a:r>
            <a:r>
              <a:rPr lang="en-US" altLang="zh-CN" dirty="0" err="1"/>
              <a:t>Aimin</a:t>
            </a:r>
            <a:r>
              <a:rPr lang="en-US" altLang="zh-CN" dirty="0"/>
              <a:t> Zhou</a:t>
            </a:r>
            <a:r>
              <a:rPr lang="en-US" altLang="zh-CN" sz="2800" baseline="20000" dirty="0"/>
              <a:t>1</a:t>
            </a:r>
            <a:endParaRPr lang="zh-CN" altLang="en-US" dirty="0"/>
          </a:p>
        </p:txBody>
      </p:sp>
      <p:sp>
        <p:nvSpPr>
          <p:cNvPr id="4" name="副标题 2">
            <a:extLst>
              <a:ext uri="{FF2B5EF4-FFF2-40B4-BE49-F238E27FC236}">
                <a16:creationId xmlns:a16="http://schemas.microsoft.com/office/drawing/2014/main" id="{545C7372-3236-68EE-5C65-9A6BDE3F9757}"/>
              </a:ext>
            </a:extLst>
          </p:cNvPr>
          <p:cNvSpPr txBox="1">
            <a:spLocks/>
          </p:cNvSpPr>
          <p:nvPr/>
        </p:nvSpPr>
        <p:spPr>
          <a:xfrm>
            <a:off x="1523998" y="4668837"/>
            <a:ext cx="9846365" cy="12283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1 East China Normal University, Shanghai, China</a:t>
            </a:r>
          </a:p>
          <a:p>
            <a:endParaRPr lang="en-US" altLang="zh-CN" dirty="0"/>
          </a:p>
          <a:p>
            <a:r>
              <a:rPr lang="en-US" altLang="zh-CN" dirty="0"/>
              <a:t>2 Midea Group, Shanghai, China</a:t>
            </a:r>
            <a:endParaRPr lang="zh-CN" alt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8D3C552-77F0-8C30-CA57-204B2414C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512" y="5369973"/>
            <a:ext cx="1265810" cy="52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副标题 2">
            <a:extLst>
              <a:ext uri="{FF2B5EF4-FFF2-40B4-BE49-F238E27FC236}">
                <a16:creationId xmlns:a16="http://schemas.microsoft.com/office/drawing/2014/main" id="{1B68C7B5-ABD7-324A-201A-E356963F9A3B}"/>
              </a:ext>
            </a:extLst>
          </p:cNvPr>
          <p:cNvSpPr txBox="1">
            <a:spLocks/>
          </p:cNvSpPr>
          <p:nvPr/>
        </p:nvSpPr>
        <p:spPr>
          <a:xfrm>
            <a:off x="2179982" y="6153081"/>
            <a:ext cx="3637722" cy="404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800" b="1" dirty="0"/>
              <a:t>PRESENTED BY: SIYUAN SHEN</a:t>
            </a:r>
            <a:endParaRPr lang="zh-CN" altLang="en-US" sz="1800" b="1" dirty="0"/>
          </a:p>
        </p:txBody>
      </p:sp>
      <p:pic>
        <p:nvPicPr>
          <p:cNvPr id="8" name="图片 7" descr="timg">
            <a:extLst>
              <a:ext uri="{FF2B5EF4-FFF2-40B4-BE49-F238E27FC236}">
                <a16:creationId xmlns:a16="http://schemas.microsoft.com/office/drawing/2014/main" id="{FB1B6E35-6FFF-AEE3-FE84-3B0654CCAA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21" r="7432" b="11069"/>
          <a:stretch>
            <a:fillRect/>
          </a:stretch>
        </p:blipFill>
        <p:spPr>
          <a:xfrm>
            <a:off x="9688805" y="4306696"/>
            <a:ext cx="915225" cy="93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5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9"/>
    </mc:Choice>
    <mc:Fallback xmlns="">
      <p:transition spd="slow" advTm="264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95039C-3213-BA7B-5919-A83655694A57}"/>
              </a:ext>
            </a:extLst>
          </p:cNvPr>
          <p:cNvSpPr txBox="1">
            <a:spLocks/>
          </p:cNvSpPr>
          <p:nvPr/>
        </p:nvSpPr>
        <p:spPr>
          <a:xfrm>
            <a:off x="670720" y="265043"/>
            <a:ext cx="10732776" cy="677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3600" dirty="0">
                <a:solidFill>
                  <a:srgbClr val="000000"/>
                </a:solidFill>
                <a:ea typeface="微软雅黑"/>
              </a:rPr>
              <a:t>Lattice Max Pooling Loss – Some Variants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软雅黑"/>
              <a:cs typeface="+mj-cs"/>
            </a:endParaRPr>
          </a:p>
        </p:txBody>
      </p:sp>
      <p:pic>
        <p:nvPicPr>
          <p:cNvPr id="146" name="图片 145">
            <a:extLst>
              <a:ext uri="{FF2B5EF4-FFF2-40B4-BE49-F238E27FC236}">
                <a16:creationId xmlns:a16="http://schemas.microsoft.com/office/drawing/2014/main" id="{E7E13D30-D8A7-EA78-E106-9C4EB76D0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824" y="2087329"/>
            <a:ext cx="2694776" cy="3267803"/>
          </a:xfrm>
          <a:prstGeom prst="rect">
            <a:avLst/>
          </a:prstGeom>
        </p:spPr>
      </p:pic>
      <p:pic>
        <p:nvPicPr>
          <p:cNvPr id="147" name="图片 146">
            <a:extLst>
              <a:ext uri="{FF2B5EF4-FFF2-40B4-BE49-F238E27FC236}">
                <a16:creationId xmlns:a16="http://schemas.microsoft.com/office/drawing/2014/main" id="{CCBBEA1F-B5E2-5668-1F06-5EE2DCAE8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861" y="2079586"/>
            <a:ext cx="2694775" cy="3275546"/>
          </a:xfrm>
          <a:prstGeom prst="rect">
            <a:avLst/>
          </a:prstGeom>
        </p:spPr>
      </p:pic>
      <p:pic>
        <p:nvPicPr>
          <p:cNvPr id="148" name="图片 147">
            <a:extLst>
              <a:ext uri="{FF2B5EF4-FFF2-40B4-BE49-F238E27FC236}">
                <a16:creationId xmlns:a16="http://schemas.microsoft.com/office/drawing/2014/main" id="{7954224E-7018-F4B5-CBC7-C69F9740C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4897" y="2027925"/>
            <a:ext cx="3450645" cy="33272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本框 149">
                <a:extLst>
                  <a:ext uri="{FF2B5EF4-FFF2-40B4-BE49-F238E27FC236}">
                    <a16:creationId xmlns:a16="http://schemas.microsoft.com/office/drawing/2014/main" id="{2D6E85B6-825C-0569-F552-541402EBFE1C}"/>
                  </a:ext>
                </a:extLst>
              </p:cNvPr>
              <p:cNvSpPr txBox="1"/>
              <p:nvPr/>
            </p:nvSpPr>
            <p:spPr>
              <a:xfrm>
                <a:off x="1276584" y="5593965"/>
                <a:ext cx="2067255" cy="676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sz="3600" i="1" smtClean="0">
                              <a:latin typeface="Cambria Math" panose="02040503050406030204" pitchFamily="18" charset="0"/>
                            </a:rPr>
                            <m:t>𝑙𝑎𝑡𝑡𝑖𝑐</m:t>
                          </m:r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150" name="文本框 149">
                <a:extLst>
                  <a:ext uri="{FF2B5EF4-FFF2-40B4-BE49-F238E27FC236}">
                    <a16:creationId xmlns:a16="http://schemas.microsoft.com/office/drawing/2014/main" id="{2D6E85B6-825C-0569-F552-541402EBF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584" y="5593965"/>
                <a:ext cx="2067255" cy="6767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本框 150">
                <a:extLst>
                  <a:ext uri="{FF2B5EF4-FFF2-40B4-BE49-F238E27FC236}">
                    <a16:creationId xmlns:a16="http://schemas.microsoft.com/office/drawing/2014/main" id="{6C313F6B-C9C0-B908-095C-DD27B6CAE626}"/>
                  </a:ext>
                </a:extLst>
              </p:cNvPr>
              <p:cNvSpPr txBox="1"/>
              <p:nvPr/>
            </p:nvSpPr>
            <p:spPr>
              <a:xfrm>
                <a:off x="4862620" y="5593965"/>
                <a:ext cx="2067255" cy="68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sz="3600" i="1" smtClean="0">
                              <a:latin typeface="Cambria Math" panose="02040503050406030204" pitchFamily="18" charset="0"/>
                            </a:rPr>
                            <m:t>𝑙𝑎𝑡𝑡𝑖𝑐</m:t>
                          </m:r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151" name="文本框 150">
                <a:extLst>
                  <a:ext uri="{FF2B5EF4-FFF2-40B4-BE49-F238E27FC236}">
                    <a16:creationId xmlns:a16="http://schemas.microsoft.com/office/drawing/2014/main" id="{6C313F6B-C9C0-B908-095C-DD27B6CAE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620" y="5593965"/>
                <a:ext cx="2067255" cy="6803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文本框 151">
            <a:extLst>
              <a:ext uri="{FF2B5EF4-FFF2-40B4-BE49-F238E27FC236}">
                <a16:creationId xmlns:a16="http://schemas.microsoft.com/office/drawing/2014/main" id="{4881FA2D-1563-C356-82C4-309DF318795D}"/>
              </a:ext>
            </a:extLst>
          </p:cNvPr>
          <p:cNvSpPr txBox="1"/>
          <p:nvPr/>
        </p:nvSpPr>
        <p:spPr>
          <a:xfrm>
            <a:off x="8848161" y="5593965"/>
            <a:ext cx="20672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/>
              <a:t>Mixing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996777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95039C-3213-BA7B-5919-A83655694A57}"/>
              </a:ext>
            </a:extLst>
          </p:cNvPr>
          <p:cNvSpPr txBox="1">
            <a:spLocks/>
          </p:cNvSpPr>
          <p:nvPr/>
        </p:nvSpPr>
        <p:spPr>
          <a:xfrm>
            <a:off x="670720" y="265043"/>
            <a:ext cx="10732776" cy="677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>
                <a:solidFill>
                  <a:srgbClr val="000000"/>
                </a:solidFill>
                <a:ea typeface="微软雅黑"/>
              </a:rPr>
              <a:t>Factorized Emotion Neural Transducer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软雅黑"/>
              <a:cs typeface="+mj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9C43A4B-B6A8-3AF5-1F70-930BCC3EEFB4}"/>
              </a:ext>
            </a:extLst>
          </p:cNvPr>
          <p:cNvSpPr txBox="1"/>
          <p:nvPr/>
        </p:nvSpPr>
        <p:spPr>
          <a:xfrm>
            <a:off x="558610" y="1579240"/>
            <a:ext cx="444702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Bias the &lt;blank&gt; symbol towards emotion prediction: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Disentangle &lt;blank&gt; from vocabulary prediction.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Use separate blank predictor and blank joint network.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Share the predictor for both emotion and blank prediction.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6A31232-B7F5-32B8-8D95-AAEF641B6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374" y="1659437"/>
            <a:ext cx="6515611" cy="447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92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95039C-3213-BA7B-5919-A83655694A57}"/>
              </a:ext>
            </a:extLst>
          </p:cNvPr>
          <p:cNvSpPr txBox="1">
            <a:spLocks/>
          </p:cNvSpPr>
          <p:nvPr/>
        </p:nvSpPr>
        <p:spPr>
          <a:xfrm>
            <a:off x="670720" y="265043"/>
            <a:ext cx="10732776" cy="677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>
                <a:solidFill>
                  <a:srgbClr val="000000"/>
                </a:solidFill>
                <a:ea typeface="微软雅黑"/>
              </a:rPr>
              <a:t>Experiments – Utterance-level SER on IEMOCAP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软雅黑"/>
              <a:cs typeface="+mj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8C7B3AA-583F-56ED-9EE7-F68B8987C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0847"/>
            <a:ext cx="5727991" cy="349638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A8F292F-AD5D-BDBF-22BC-783AE1933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991" y="2700847"/>
            <a:ext cx="6182304" cy="308133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7D56178-233E-D987-5534-B698B0D6A152}"/>
              </a:ext>
            </a:extLst>
          </p:cNvPr>
          <p:cNvSpPr txBox="1"/>
          <p:nvPr/>
        </p:nvSpPr>
        <p:spPr>
          <a:xfrm>
            <a:off x="670720" y="1590871"/>
            <a:ext cx="67680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Leave-One-Session-Out 5-fold Cross-Validation</a:t>
            </a:r>
          </a:p>
        </p:txBody>
      </p:sp>
    </p:spTree>
    <p:extLst>
      <p:ext uri="{BB962C8B-B14F-4D97-AF65-F5344CB8AC3E}">
        <p14:creationId xmlns:p14="http://schemas.microsoft.com/office/powerpoint/2010/main" val="1616301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95039C-3213-BA7B-5919-A83655694A57}"/>
              </a:ext>
            </a:extLst>
          </p:cNvPr>
          <p:cNvSpPr txBox="1">
            <a:spLocks/>
          </p:cNvSpPr>
          <p:nvPr/>
        </p:nvSpPr>
        <p:spPr>
          <a:xfrm>
            <a:off x="670720" y="265043"/>
            <a:ext cx="10732776" cy="677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>
                <a:solidFill>
                  <a:srgbClr val="000000"/>
                </a:solidFill>
                <a:ea typeface="微软雅黑"/>
              </a:rPr>
              <a:t>Experiments – Utterance-level SER on IEMOCAP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软雅黑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926C800-0874-60E2-1DAB-0BA5014357C0}"/>
                  </a:ext>
                </a:extLst>
              </p:cNvPr>
              <p:cNvSpPr txBox="1"/>
              <p:nvPr/>
            </p:nvSpPr>
            <p:spPr>
              <a:xfrm>
                <a:off x="670720" y="1513253"/>
                <a:ext cx="5210595" cy="26978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US" altLang="zh-CN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Performance of both ENT and FENT drops when removing the lattice max pooling loss.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FENT/ENT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𝑙𝑎𝑡𝑡𝑖𝑐𝑒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altLang="zh-CN" sz="2400" dirty="0"/>
                  <a:t> produces comparable performance.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926C800-0874-60E2-1DAB-0BA501435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20" y="1513253"/>
                <a:ext cx="5210595" cy="2697854"/>
              </a:xfrm>
              <a:prstGeom prst="rect">
                <a:avLst/>
              </a:prstGeom>
              <a:blipFill>
                <a:blip r:embed="rId3"/>
                <a:stretch>
                  <a:fillRect l="-1520" r="-117" b="-42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6DBE086C-1D53-4C8E-2D81-F805DAAC7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9168" y="1253799"/>
            <a:ext cx="3322608" cy="51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64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95039C-3213-BA7B-5919-A83655694A57}"/>
              </a:ext>
            </a:extLst>
          </p:cNvPr>
          <p:cNvSpPr txBox="1">
            <a:spLocks/>
          </p:cNvSpPr>
          <p:nvPr/>
        </p:nvSpPr>
        <p:spPr>
          <a:xfrm>
            <a:off x="670720" y="265043"/>
            <a:ext cx="10732776" cy="677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>
                <a:solidFill>
                  <a:srgbClr val="000000"/>
                </a:solidFill>
                <a:ea typeface="微软雅黑"/>
              </a:rPr>
              <a:t>Experiments – Frame-level SER on ZED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软雅黑"/>
              <a:cs typeface="+mj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926C800-0874-60E2-1DAB-0BA5014357C0}"/>
              </a:ext>
            </a:extLst>
          </p:cNvPr>
          <p:cNvSpPr txBox="1"/>
          <p:nvPr/>
        </p:nvSpPr>
        <p:spPr>
          <a:xfrm>
            <a:off x="558611" y="1579240"/>
            <a:ext cx="359775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Configuration:</a:t>
            </a:r>
          </a:p>
          <a:p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IEMOCAP for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ZED for evaluation </a:t>
            </a:r>
          </a:p>
          <a:p>
            <a:r>
              <a:rPr lang="en-US" altLang="zh-CN" sz="2400" dirty="0"/>
              <a:t>    (180 utterances)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EDER as metrics for fine-grained SER</a:t>
            </a:r>
          </a:p>
          <a:p>
            <a:r>
              <a:rPr lang="en-US" altLang="zh-CN" sz="2400" dirty="0"/>
              <a:t>     (lower is better)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F34889D-E378-AA88-7CEC-0CE496407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196" y="2267982"/>
            <a:ext cx="6697010" cy="209579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42350E5-A557-A55F-A7FA-397D22C134FB}"/>
              </a:ext>
            </a:extLst>
          </p:cNvPr>
          <p:cNvSpPr txBox="1"/>
          <p:nvPr/>
        </p:nvSpPr>
        <p:spPr>
          <a:xfrm>
            <a:off x="366509" y="6277714"/>
            <a:ext cx="936721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2">
                    <a:lumMod val="25000"/>
                  </a:schemeClr>
                </a:solidFill>
              </a:rPr>
              <a:t>Wang, </a:t>
            </a:r>
            <a:r>
              <a:rPr lang="en-US" altLang="zh-CN" sz="1100" dirty="0" err="1">
                <a:solidFill>
                  <a:schemeClr val="bg2">
                    <a:lumMod val="25000"/>
                  </a:schemeClr>
                </a:solidFill>
              </a:rPr>
              <a:t>Yingzhi</a:t>
            </a:r>
            <a:r>
              <a:rPr lang="en-US" altLang="zh-CN" sz="11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altLang="zh-CN" sz="1100" dirty="0" err="1">
                <a:solidFill>
                  <a:schemeClr val="bg2">
                    <a:lumMod val="25000"/>
                  </a:schemeClr>
                </a:solidFill>
              </a:rPr>
              <a:t>Mirco</a:t>
            </a:r>
            <a:r>
              <a:rPr lang="en-US" altLang="zh-CN" sz="1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zh-CN" sz="1100" dirty="0" err="1">
                <a:solidFill>
                  <a:schemeClr val="bg2">
                    <a:lumMod val="25000"/>
                  </a:schemeClr>
                </a:solidFill>
              </a:rPr>
              <a:t>Ravanelli</a:t>
            </a:r>
            <a:r>
              <a:rPr lang="en-US" altLang="zh-CN" sz="1100" dirty="0">
                <a:solidFill>
                  <a:schemeClr val="bg2">
                    <a:lumMod val="25000"/>
                  </a:schemeClr>
                </a:solidFill>
              </a:rPr>
              <a:t>, and </a:t>
            </a:r>
            <a:r>
              <a:rPr lang="en-US" altLang="zh-CN" sz="1100" dirty="0" err="1">
                <a:solidFill>
                  <a:schemeClr val="bg2">
                    <a:lumMod val="25000"/>
                  </a:schemeClr>
                </a:solidFill>
              </a:rPr>
              <a:t>Alya</a:t>
            </a:r>
            <a:r>
              <a:rPr lang="en-US" altLang="zh-CN" sz="1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zh-CN" sz="1100" dirty="0" err="1">
                <a:solidFill>
                  <a:schemeClr val="bg2">
                    <a:lumMod val="25000"/>
                  </a:schemeClr>
                </a:solidFill>
              </a:rPr>
              <a:t>Yacoubi</a:t>
            </a:r>
            <a:r>
              <a:rPr lang="en-US" altLang="zh-CN" sz="1100" dirty="0">
                <a:solidFill>
                  <a:schemeClr val="bg2">
                    <a:lumMod val="25000"/>
                  </a:schemeClr>
                </a:solidFill>
              </a:rPr>
              <a:t>. "Speech emotion </a:t>
            </a:r>
            <a:r>
              <a:rPr lang="en-US" altLang="zh-CN" sz="1100" dirty="0" err="1">
                <a:solidFill>
                  <a:schemeClr val="bg2">
                    <a:lumMod val="25000"/>
                  </a:schemeClr>
                </a:solidFill>
              </a:rPr>
              <a:t>diarization</a:t>
            </a:r>
            <a:r>
              <a:rPr lang="en-US" altLang="zh-CN" sz="1100" dirty="0">
                <a:solidFill>
                  <a:schemeClr val="bg2">
                    <a:lumMod val="25000"/>
                  </a:schemeClr>
                </a:solidFill>
              </a:rPr>
              <a:t>: Which emotion appears when?." 2023 IEEE Automatic Speech Recognition and Understanding Workshop (ASRU). IEEE, 2023.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ED9CAC3-EF31-541B-65E2-0FB9657E61D8}"/>
                  </a:ext>
                </a:extLst>
              </p:cNvPr>
              <p:cNvSpPr txBox="1"/>
              <p:nvPr/>
            </p:nvSpPr>
            <p:spPr>
              <a:xfrm>
                <a:off x="5104196" y="4839821"/>
                <a:ext cx="6299300" cy="1125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𝐸𝐷𝐸𝑅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𝐹𝐴</m:t>
                          </m:r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𝑀𝐸</m:t>
                          </m:r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𝐶𝐹</m:t>
                          </m:r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𝑂𝐿</m:t>
                          </m:r>
                        </m:num>
                        <m:den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𝑈𝑡𝑡𝑒𝑟𝑎𝑛𝑐𝑒</m:t>
                          </m:r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𝐷𝑢𝑟𝑎𝑡𝑖𝑜𝑛</m:t>
                          </m:r>
                        </m:den>
                      </m:f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ED9CAC3-EF31-541B-65E2-0FB9657E6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196" y="4839821"/>
                <a:ext cx="6299300" cy="1125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3307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95039C-3213-BA7B-5919-A83655694A57}"/>
              </a:ext>
            </a:extLst>
          </p:cNvPr>
          <p:cNvSpPr txBox="1">
            <a:spLocks/>
          </p:cNvSpPr>
          <p:nvPr/>
        </p:nvSpPr>
        <p:spPr>
          <a:xfrm>
            <a:off x="670720" y="265043"/>
            <a:ext cx="10732776" cy="677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>
                <a:solidFill>
                  <a:srgbClr val="000000"/>
                </a:solidFill>
                <a:ea typeface="微软雅黑"/>
              </a:rPr>
              <a:t>Experiments – Frame-level SER on ZED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软雅黑"/>
              <a:cs typeface="+mj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926C800-0874-60E2-1DAB-0BA5014357C0}"/>
              </a:ext>
            </a:extLst>
          </p:cNvPr>
          <p:cNvSpPr txBox="1"/>
          <p:nvPr/>
        </p:nvSpPr>
        <p:spPr>
          <a:xfrm>
            <a:off x="670720" y="1513253"/>
            <a:ext cx="521059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FENT achieves lowest EDER by only providing utterance label for training.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Among all variants, except for the mixing approach, FENT consistently outperforms its ENT counterparts.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endParaRPr lang="en-US" altLang="zh-CN" sz="2400" dirty="0"/>
          </a:p>
          <a:p>
            <a:pPr marL="342900" indent="-342900">
              <a:buFont typeface="Times New Roman" panose="02020603050405020304" pitchFamily="18" charset="0"/>
              <a:buChar char="*"/>
            </a:pPr>
            <a:r>
              <a:rPr lang="en-US" altLang="zh-CN" sz="2400" dirty="0"/>
              <a:t>ENT achieves lowest EDER by concatenating emotional segments.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A504127-F347-29AE-9644-CF0A0A305BC0}"/>
              </a:ext>
            </a:extLst>
          </p:cNvPr>
          <p:cNvGrpSpPr/>
          <p:nvPr/>
        </p:nvGrpSpPr>
        <p:grpSpPr>
          <a:xfrm>
            <a:off x="7646353" y="1340101"/>
            <a:ext cx="4121441" cy="4938150"/>
            <a:chOff x="8070559" y="1226980"/>
            <a:chExt cx="3722373" cy="4655348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B4DC50-EF3F-198A-2376-2A36E4816D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3450" b="17327"/>
            <a:stretch/>
          </p:blipFill>
          <p:spPr>
            <a:xfrm>
              <a:off x="9860437" y="1226980"/>
              <a:ext cx="1932495" cy="4655348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2B9E8F2-E556-0B7B-1BA4-6B4ACF8B74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6148" b="17327"/>
            <a:stretch/>
          </p:blipFill>
          <p:spPr>
            <a:xfrm>
              <a:off x="8070559" y="1226980"/>
              <a:ext cx="1789878" cy="46553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7752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D41C43-9DA4-2B88-C6A5-F57C358BC9D4}"/>
              </a:ext>
            </a:extLst>
          </p:cNvPr>
          <p:cNvSpPr txBox="1">
            <a:spLocks/>
          </p:cNvSpPr>
          <p:nvPr/>
        </p:nvSpPr>
        <p:spPr>
          <a:xfrm>
            <a:off x="670720" y="265043"/>
            <a:ext cx="10732776" cy="677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>
                <a:solidFill>
                  <a:srgbClr val="000000"/>
                </a:solidFill>
                <a:ea typeface="微软雅黑"/>
              </a:rPr>
              <a:t>Summary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软雅黑"/>
              <a:cs typeface="+mj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294FFA9-2A47-8108-F306-239EFF6FB5C4}"/>
              </a:ext>
            </a:extLst>
          </p:cNvPr>
          <p:cNvSpPr txBox="1"/>
          <p:nvPr/>
        </p:nvSpPr>
        <p:spPr>
          <a:xfrm>
            <a:off x="670720" y="1435537"/>
            <a:ext cx="871837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/>
              <a:t>Motivation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800" dirty="0"/>
              <a:t>Recognize emotions at a fine temporal granularity</a:t>
            </a:r>
          </a:p>
          <a:p>
            <a:endParaRPr lang="en-US" altLang="zh-CN" sz="2800" dirty="0"/>
          </a:p>
          <a:p>
            <a:r>
              <a:rPr lang="en-US" altLang="zh-CN" sz="2800" dirty="0"/>
              <a:t>Methods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800" dirty="0"/>
              <a:t>Emotion Neural Transducer with ASR joint training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800" dirty="0"/>
              <a:t>Lattice Max Pooling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800" dirty="0"/>
              <a:t>Factorized Emotion Neural Transducer</a:t>
            </a:r>
          </a:p>
          <a:p>
            <a:endParaRPr lang="en-US" altLang="zh-CN" sz="2800" dirty="0"/>
          </a:p>
          <a:p>
            <a:r>
              <a:rPr lang="en-US" altLang="zh-CN" sz="2800" dirty="0"/>
              <a:t>Future Works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800" dirty="0"/>
              <a:t>More diverse training dataset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800" dirty="0"/>
              <a:t>Decoding and postprocessing method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800" dirty="0"/>
              <a:t>Temporal granularity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315DD8F-020B-2544-7488-36A66023B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730" y="4818736"/>
            <a:ext cx="1810732" cy="181073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21E0892-F78C-F4D6-4D5A-9876E241FEEB}"/>
              </a:ext>
            </a:extLst>
          </p:cNvPr>
          <p:cNvSpPr txBox="1"/>
          <p:nvPr/>
        </p:nvSpPr>
        <p:spPr>
          <a:xfrm>
            <a:off x="8141116" y="4233961"/>
            <a:ext cx="13639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Code</a:t>
            </a:r>
            <a:endParaRPr lang="zh-CN" altLang="en-U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A0B135D-D1C0-C6E1-C93F-DA1EBF9BFD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848" y="4818736"/>
            <a:ext cx="1810732" cy="181073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4168703-6388-749B-C385-D85FC5739092}"/>
              </a:ext>
            </a:extLst>
          </p:cNvPr>
          <p:cNvSpPr txBox="1"/>
          <p:nvPr/>
        </p:nvSpPr>
        <p:spPr>
          <a:xfrm>
            <a:off x="10175234" y="4233960"/>
            <a:ext cx="13639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Paper</a:t>
            </a:r>
            <a:endParaRPr lang="zh-CN" altLang="en-U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646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93484B-0182-62E4-F122-6005AEBF3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4276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zh-CN" sz="6600" dirty="0"/>
              <a:t>Thanks for Your Attention</a:t>
            </a:r>
            <a:endParaRPr lang="zh-CN" altLang="en-US" sz="6600" dirty="0"/>
          </a:p>
        </p:txBody>
      </p:sp>
    </p:spTree>
    <p:extLst>
      <p:ext uri="{BB962C8B-B14F-4D97-AF65-F5344CB8AC3E}">
        <p14:creationId xmlns:p14="http://schemas.microsoft.com/office/powerpoint/2010/main" val="2117347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13773994-F04D-3EFE-DDF7-0A9F7DB0AF5C}"/>
              </a:ext>
            </a:extLst>
          </p:cNvPr>
          <p:cNvSpPr txBox="1">
            <a:spLocks/>
          </p:cNvSpPr>
          <p:nvPr/>
        </p:nvSpPr>
        <p:spPr>
          <a:xfrm>
            <a:off x="670718" y="265043"/>
            <a:ext cx="10850563" cy="677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>
                <a:solidFill>
                  <a:srgbClr val="000000"/>
                </a:solidFill>
                <a:ea typeface="微软雅黑"/>
              </a:rPr>
              <a:t>Background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软雅黑"/>
              <a:cs typeface="+mj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C01D6B2-B6C7-2DD4-259F-6BC120D27852}"/>
              </a:ext>
            </a:extLst>
          </p:cNvPr>
          <p:cNvSpPr txBox="1"/>
          <p:nvPr/>
        </p:nvSpPr>
        <p:spPr>
          <a:xfrm>
            <a:off x="793649" y="1695127"/>
            <a:ext cx="1029842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/>
              <a:t>Speech Emotion Recognition (SER) aims to recognize the emotional states expressed in spoken language.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/>
              <a:t>Mainstream SER paradigm is identifying the single emotion label of the entire utterance.</a:t>
            </a:r>
          </a:p>
          <a:p>
            <a:endParaRPr lang="en-US" altLang="zh-CN" sz="2800" dirty="0"/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7222E595-E716-F8BB-152D-E4A660026A6B}"/>
              </a:ext>
            </a:extLst>
          </p:cNvPr>
          <p:cNvSpPr/>
          <p:nvPr/>
        </p:nvSpPr>
        <p:spPr>
          <a:xfrm>
            <a:off x="1510790" y="4511676"/>
            <a:ext cx="8501269" cy="133032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/>
                <a:cs typeface="+mn-cs"/>
              </a:rPr>
              <a:t>Input: “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/>
                <a:cs typeface="+mn-cs"/>
              </a:rPr>
              <a:t>Shh…If we are really quiet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等线"/>
              </a:rPr>
              <a:t>,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等线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/>
                <a:cs typeface="+mn-cs"/>
              </a:rPr>
              <a:t>the fish might come… I've got a bite !!”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/>
                <a:cs typeface="+mn-cs"/>
              </a:rPr>
              <a:t> </a:t>
            </a: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ea typeface="等线"/>
            </a:endParaRPr>
          </a:p>
          <a:p>
            <a:pPr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等线"/>
                <a:cs typeface="+mn-cs"/>
              </a:rPr>
              <a:t>Output: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/>
                <a:cs typeface="+mn-cs"/>
              </a:rPr>
              <a:t>&lt;excited&gt;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F3AC493-A5D7-FFBA-8104-C36267AAB468}"/>
              </a:ext>
            </a:extLst>
          </p:cNvPr>
          <p:cNvSpPr txBox="1"/>
          <p:nvPr/>
        </p:nvSpPr>
        <p:spPr>
          <a:xfrm>
            <a:off x="1563797" y="4142344"/>
            <a:ext cx="2480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Sequence-to-label</a:t>
            </a:r>
            <a:endParaRPr lang="zh-CN" altLang="en-US" sz="2000" b="1" dirty="0"/>
          </a:p>
        </p:txBody>
      </p:sp>
      <p:sp>
        <p:nvSpPr>
          <p:cNvPr id="2" name="speaking_151840">
            <a:extLst>
              <a:ext uri="{FF2B5EF4-FFF2-40B4-BE49-F238E27FC236}">
                <a16:creationId xmlns:a16="http://schemas.microsoft.com/office/drawing/2014/main" id="{4A17E90E-E93A-E6EE-E04A-0D01E225282D}"/>
              </a:ext>
            </a:extLst>
          </p:cNvPr>
          <p:cNvSpPr/>
          <p:nvPr/>
        </p:nvSpPr>
        <p:spPr>
          <a:xfrm>
            <a:off x="793649" y="4591545"/>
            <a:ext cx="609684" cy="411335"/>
          </a:xfrm>
          <a:custGeom>
            <a:avLst/>
            <a:gdLst>
              <a:gd name="connsiteX0" fmla="*/ 420875 w 602248"/>
              <a:gd name="connsiteY0" fmla="*/ 168643 h 406318"/>
              <a:gd name="connsiteX1" fmla="*/ 420875 w 602248"/>
              <a:gd name="connsiteY1" fmla="*/ 294442 h 406318"/>
              <a:gd name="connsiteX2" fmla="*/ 391982 w 602248"/>
              <a:gd name="connsiteY2" fmla="*/ 265055 h 406318"/>
              <a:gd name="connsiteX3" fmla="*/ 391982 w 602248"/>
              <a:gd name="connsiteY3" fmla="*/ 197515 h 406318"/>
              <a:gd name="connsiteX4" fmla="*/ 476602 w 602248"/>
              <a:gd name="connsiteY4" fmla="*/ 124307 h 406318"/>
              <a:gd name="connsiteX5" fmla="*/ 476602 w 602248"/>
              <a:gd name="connsiteY5" fmla="*/ 338281 h 406318"/>
              <a:gd name="connsiteX6" fmla="*/ 447672 w 602248"/>
              <a:gd name="connsiteY6" fmla="*/ 308892 h 406318"/>
              <a:gd name="connsiteX7" fmla="*/ 447672 w 602248"/>
              <a:gd name="connsiteY7" fmla="*/ 153696 h 406318"/>
              <a:gd name="connsiteX8" fmla="*/ 540655 w 602248"/>
              <a:gd name="connsiteY8" fmla="*/ 83534 h 406318"/>
              <a:gd name="connsiteX9" fmla="*/ 540655 w 602248"/>
              <a:gd name="connsiteY9" fmla="*/ 379467 h 406318"/>
              <a:gd name="connsiteX10" fmla="*/ 511731 w 602248"/>
              <a:gd name="connsiteY10" fmla="*/ 350080 h 406318"/>
              <a:gd name="connsiteX11" fmla="*/ 511731 w 602248"/>
              <a:gd name="connsiteY11" fmla="*/ 112406 h 406318"/>
              <a:gd name="connsiteX12" fmla="*/ 164733 w 602248"/>
              <a:gd name="connsiteY12" fmla="*/ 41250 h 406318"/>
              <a:gd name="connsiteX13" fmla="*/ 41312 w 602248"/>
              <a:gd name="connsiteY13" fmla="*/ 164487 h 406318"/>
              <a:gd name="connsiteX14" fmla="*/ 86756 w 602248"/>
              <a:gd name="connsiteY14" fmla="*/ 259879 h 406318"/>
              <a:gd name="connsiteX15" fmla="*/ 94502 w 602248"/>
              <a:gd name="connsiteY15" fmla="*/ 266066 h 406318"/>
              <a:gd name="connsiteX16" fmla="*/ 94502 w 602248"/>
              <a:gd name="connsiteY16" fmla="*/ 365068 h 406318"/>
              <a:gd name="connsiteX17" fmla="*/ 216373 w 602248"/>
              <a:gd name="connsiteY17" fmla="*/ 365068 h 406318"/>
              <a:gd name="connsiteX18" fmla="*/ 216373 w 602248"/>
              <a:gd name="connsiteY18" fmla="*/ 287723 h 406318"/>
              <a:gd name="connsiteX19" fmla="*/ 278342 w 602248"/>
              <a:gd name="connsiteY19" fmla="*/ 287723 h 406318"/>
              <a:gd name="connsiteX20" fmla="*/ 290219 w 602248"/>
              <a:gd name="connsiteY20" fmla="*/ 275863 h 406318"/>
              <a:gd name="connsiteX21" fmla="*/ 290219 w 602248"/>
              <a:gd name="connsiteY21" fmla="*/ 230488 h 406318"/>
              <a:gd name="connsiteX22" fmla="*/ 317589 w 602248"/>
              <a:gd name="connsiteY22" fmla="*/ 210894 h 406318"/>
              <a:gd name="connsiteX23" fmla="*/ 284539 w 602248"/>
              <a:gd name="connsiteY23" fmla="*/ 164487 h 406318"/>
              <a:gd name="connsiteX24" fmla="*/ 282990 w 602248"/>
              <a:gd name="connsiteY24" fmla="*/ 129940 h 406318"/>
              <a:gd name="connsiteX25" fmla="*/ 164733 w 602248"/>
              <a:gd name="connsiteY25" fmla="*/ 41250 h 406318"/>
              <a:gd name="connsiteX26" fmla="*/ 164733 w 602248"/>
              <a:gd name="connsiteY26" fmla="*/ 0 h 406318"/>
              <a:gd name="connsiteX27" fmla="*/ 323269 w 602248"/>
              <a:gd name="connsiteY27" fmla="*/ 121174 h 406318"/>
              <a:gd name="connsiteX28" fmla="*/ 324302 w 602248"/>
              <a:gd name="connsiteY28" fmla="*/ 123236 h 406318"/>
              <a:gd name="connsiteX29" fmla="*/ 325335 w 602248"/>
              <a:gd name="connsiteY29" fmla="*/ 150565 h 406318"/>
              <a:gd name="connsiteX30" fmla="*/ 374910 w 602248"/>
              <a:gd name="connsiteY30" fmla="*/ 220175 h 406318"/>
              <a:gd name="connsiteX31" fmla="*/ 331532 w 602248"/>
              <a:gd name="connsiteY31" fmla="*/ 251629 h 406318"/>
              <a:gd name="connsiteX32" fmla="*/ 331532 w 602248"/>
              <a:gd name="connsiteY32" fmla="*/ 275863 h 406318"/>
              <a:gd name="connsiteX33" fmla="*/ 278342 w 602248"/>
              <a:gd name="connsiteY33" fmla="*/ 328973 h 406318"/>
              <a:gd name="connsiteX34" fmla="*/ 257686 w 602248"/>
              <a:gd name="connsiteY34" fmla="*/ 328973 h 406318"/>
              <a:gd name="connsiteX35" fmla="*/ 257686 w 602248"/>
              <a:gd name="connsiteY35" fmla="*/ 406318 h 406318"/>
              <a:gd name="connsiteX36" fmla="*/ 53189 w 602248"/>
              <a:gd name="connsiteY36" fmla="*/ 406318 h 406318"/>
              <a:gd name="connsiteX37" fmla="*/ 53189 w 602248"/>
              <a:gd name="connsiteY37" fmla="*/ 285145 h 406318"/>
              <a:gd name="connsiteX38" fmla="*/ 0 w 602248"/>
              <a:gd name="connsiteY38" fmla="*/ 164487 h 406318"/>
              <a:gd name="connsiteX39" fmla="*/ 164733 w 602248"/>
              <a:gd name="connsiteY39" fmla="*/ 0 h 40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2248" h="406318">
                <a:moveTo>
                  <a:pt x="420875" y="168643"/>
                </a:moveTo>
                <a:cubicBezTo>
                  <a:pt x="455959" y="203186"/>
                  <a:pt x="455959" y="259384"/>
                  <a:pt x="420875" y="294442"/>
                </a:cubicBezTo>
                <a:lnTo>
                  <a:pt x="391982" y="265055"/>
                </a:lnTo>
                <a:cubicBezTo>
                  <a:pt x="410556" y="246494"/>
                  <a:pt x="410556" y="216076"/>
                  <a:pt x="391982" y="197515"/>
                </a:cubicBezTo>
                <a:close/>
                <a:moveTo>
                  <a:pt x="476602" y="124307"/>
                </a:moveTo>
                <a:cubicBezTo>
                  <a:pt x="536013" y="183601"/>
                  <a:pt x="536013" y="279503"/>
                  <a:pt x="476602" y="338281"/>
                </a:cubicBezTo>
                <a:lnTo>
                  <a:pt x="447672" y="308892"/>
                </a:lnTo>
                <a:cubicBezTo>
                  <a:pt x="490551" y="266097"/>
                  <a:pt x="490551" y="196491"/>
                  <a:pt x="447672" y="153696"/>
                </a:cubicBezTo>
                <a:close/>
                <a:moveTo>
                  <a:pt x="540655" y="83534"/>
                </a:moveTo>
                <a:cubicBezTo>
                  <a:pt x="622779" y="164993"/>
                  <a:pt x="622779" y="297493"/>
                  <a:pt x="540655" y="379467"/>
                </a:cubicBezTo>
                <a:lnTo>
                  <a:pt x="511731" y="350080"/>
                </a:lnTo>
                <a:cubicBezTo>
                  <a:pt x="577327" y="284604"/>
                  <a:pt x="577327" y="177882"/>
                  <a:pt x="511731" y="112406"/>
                </a:cubicBezTo>
                <a:close/>
                <a:moveTo>
                  <a:pt x="164733" y="41250"/>
                </a:moveTo>
                <a:cubicBezTo>
                  <a:pt x="96567" y="41250"/>
                  <a:pt x="41312" y="96423"/>
                  <a:pt x="41312" y="164487"/>
                </a:cubicBezTo>
                <a:cubicBezTo>
                  <a:pt x="41312" y="201612"/>
                  <a:pt x="57837" y="236160"/>
                  <a:pt x="86756" y="259879"/>
                </a:cubicBezTo>
                <a:lnTo>
                  <a:pt x="94502" y="266066"/>
                </a:lnTo>
                <a:lnTo>
                  <a:pt x="94502" y="365068"/>
                </a:lnTo>
                <a:lnTo>
                  <a:pt x="216373" y="365068"/>
                </a:lnTo>
                <a:lnTo>
                  <a:pt x="216373" y="287723"/>
                </a:lnTo>
                <a:lnTo>
                  <a:pt x="278342" y="287723"/>
                </a:lnTo>
                <a:cubicBezTo>
                  <a:pt x="285055" y="287723"/>
                  <a:pt x="290219" y="282567"/>
                  <a:pt x="290219" y="275863"/>
                </a:cubicBezTo>
                <a:lnTo>
                  <a:pt x="290219" y="230488"/>
                </a:lnTo>
                <a:lnTo>
                  <a:pt x="317589" y="210894"/>
                </a:lnTo>
                <a:lnTo>
                  <a:pt x="284539" y="164487"/>
                </a:lnTo>
                <a:lnTo>
                  <a:pt x="282990" y="129940"/>
                </a:lnTo>
                <a:cubicBezTo>
                  <a:pt x="268014" y="77860"/>
                  <a:pt x="219472" y="41250"/>
                  <a:pt x="164733" y="41250"/>
                </a:cubicBezTo>
                <a:close/>
                <a:moveTo>
                  <a:pt x="164733" y="0"/>
                </a:moveTo>
                <a:cubicBezTo>
                  <a:pt x="238579" y="0"/>
                  <a:pt x="304162" y="50016"/>
                  <a:pt x="323269" y="121174"/>
                </a:cubicBezTo>
                <a:lnTo>
                  <a:pt x="324302" y="123236"/>
                </a:lnTo>
                <a:lnTo>
                  <a:pt x="325335" y="150565"/>
                </a:lnTo>
                <a:lnTo>
                  <a:pt x="374910" y="220175"/>
                </a:lnTo>
                <a:lnTo>
                  <a:pt x="331532" y="251629"/>
                </a:lnTo>
                <a:lnTo>
                  <a:pt x="331532" y="275863"/>
                </a:lnTo>
                <a:cubicBezTo>
                  <a:pt x="331532" y="305254"/>
                  <a:pt x="307777" y="328973"/>
                  <a:pt x="278342" y="328973"/>
                </a:cubicBezTo>
                <a:lnTo>
                  <a:pt x="257686" y="328973"/>
                </a:lnTo>
                <a:lnTo>
                  <a:pt x="257686" y="406318"/>
                </a:lnTo>
                <a:lnTo>
                  <a:pt x="53189" y="406318"/>
                </a:lnTo>
                <a:lnTo>
                  <a:pt x="53189" y="285145"/>
                </a:lnTo>
                <a:cubicBezTo>
                  <a:pt x="19107" y="254207"/>
                  <a:pt x="0" y="210378"/>
                  <a:pt x="0" y="164487"/>
                </a:cubicBezTo>
                <a:cubicBezTo>
                  <a:pt x="0" y="73735"/>
                  <a:pt x="73846" y="0"/>
                  <a:pt x="164733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01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13773994-F04D-3EFE-DDF7-0A9F7DB0AF5C}"/>
              </a:ext>
            </a:extLst>
          </p:cNvPr>
          <p:cNvSpPr txBox="1">
            <a:spLocks/>
          </p:cNvSpPr>
          <p:nvPr/>
        </p:nvSpPr>
        <p:spPr>
          <a:xfrm>
            <a:off x="670718" y="265043"/>
            <a:ext cx="10850563" cy="677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>
                <a:solidFill>
                  <a:srgbClr val="000000"/>
                </a:solidFill>
                <a:ea typeface="微软雅黑"/>
              </a:rPr>
              <a:t>Motivation – Fine-grained SER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软雅黑"/>
              <a:cs typeface="+mj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C01D6B2-B6C7-2DD4-259F-6BC120D27852}"/>
              </a:ext>
            </a:extLst>
          </p:cNvPr>
          <p:cNvSpPr txBox="1"/>
          <p:nvPr/>
        </p:nvSpPr>
        <p:spPr>
          <a:xfrm>
            <a:off x="793649" y="1695127"/>
            <a:ext cx="1029842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/>
              <a:t>Emotional states inherently exhibit diverse temporal dynamics.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accent1"/>
                </a:solidFill>
              </a:rPr>
              <a:t>We aim to recognize emotions at a fine temporal granularity. </a:t>
            </a:r>
            <a:endParaRPr lang="zh-CN" altLang="en-US" sz="2800" dirty="0">
              <a:solidFill>
                <a:schemeClr val="accent1"/>
              </a:solidFill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031216C1-FC22-EE00-7CE9-CAA3C9ACB17D}"/>
              </a:ext>
            </a:extLst>
          </p:cNvPr>
          <p:cNvSpPr/>
          <p:nvPr/>
        </p:nvSpPr>
        <p:spPr>
          <a:xfrm>
            <a:off x="1521408" y="4019042"/>
            <a:ext cx="8768947" cy="1444823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/>
                <a:cs typeface="+mn-cs"/>
              </a:rPr>
              <a:t>Input: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/>
                <a:cs typeface="+mn-cs"/>
              </a:rPr>
              <a:t>“Shh…If we are really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等线"/>
                <a:cs typeface="+mn-cs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/>
                <a:cs typeface="+mn-cs"/>
              </a:rPr>
              <a:t>quiet ,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等线"/>
                <a:cs typeface="+mn-cs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/>
                <a:cs typeface="+mn-cs"/>
              </a:rPr>
              <a:t>the fish might come… I've got a bite !!!”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/>
                <a:cs typeface="+mn-cs"/>
              </a:rPr>
              <a:t> </a:t>
            </a:r>
          </a:p>
          <a:p>
            <a:pPr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等线"/>
              </a:rPr>
              <a:t>Output: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/>
                <a:cs typeface="+mn-cs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等线"/>
                <a:cs typeface="+mn-cs"/>
              </a:rPr>
              <a:t>&lt;neutral&gt;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/>
                <a:cs typeface="+mn-cs"/>
              </a:rPr>
              <a:t>…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等线"/>
                <a:cs typeface="+mn-cs"/>
              </a:rPr>
              <a:t>&lt;neutral&gt;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等线"/>
                <a:cs typeface="+mn-cs"/>
              </a:rPr>
              <a:t>…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/>
                <a:cs typeface="+mn-cs"/>
              </a:rPr>
              <a:t>&lt;excited&gt;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等线"/>
                <a:cs typeface="+mn-cs"/>
              </a:rPr>
              <a:t>…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/>
                <a:cs typeface="+mn-cs"/>
              </a:rPr>
              <a:t>&lt;excited&gt;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FDCE2D3-5443-CA08-CAB9-B5E3E96771F6}"/>
              </a:ext>
            </a:extLst>
          </p:cNvPr>
          <p:cNvSpPr txBox="1"/>
          <p:nvPr/>
        </p:nvSpPr>
        <p:spPr>
          <a:xfrm>
            <a:off x="1521407" y="3649711"/>
            <a:ext cx="2786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Sequence-to-sequence</a:t>
            </a:r>
            <a:endParaRPr lang="zh-CN" altLang="en-US" sz="2000" b="1" dirty="0"/>
          </a:p>
        </p:txBody>
      </p:sp>
      <p:sp>
        <p:nvSpPr>
          <p:cNvPr id="2" name="speaking_151840">
            <a:extLst>
              <a:ext uri="{FF2B5EF4-FFF2-40B4-BE49-F238E27FC236}">
                <a16:creationId xmlns:a16="http://schemas.microsoft.com/office/drawing/2014/main" id="{111DBB7C-7BC4-9BDA-52EB-D7005EDA86B3}"/>
              </a:ext>
            </a:extLst>
          </p:cNvPr>
          <p:cNvSpPr/>
          <p:nvPr/>
        </p:nvSpPr>
        <p:spPr>
          <a:xfrm>
            <a:off x="793649" y="4154223"/>
            <a:ext cx="609684" cy="411335"/>
          </a:xfrm>
          <a:custGeom>
            <a:avLst/>
            <a:gdLst>
              <a:gd name="connsiteX0" fmla="*/ 420875 w 602248"/>
              <a:gd name="connsiteY0" fmla="*/ 168643 h 406318"/>
              <a:gd name="connsiteX1" fmla="*/ 420875 w 602248"/>
              <a:gd name="connsiteY1" fmla="*/ 294442 h 406318"/>
              <a:gd name="connsiteX2" fmla="*/ 391982 w 602248"/>
              <a:gd name="connsiteY2" fmla="*/ 265055 h 406318"/>
              <a:gd name="connsiteX3" fmla="*/ 391982 w 602248"/>
              <a:gd name="connsiteY3" fmla="*/ 197515 h 406318"/>
              <a:gd name="connsiteX4" fmla="*/ 476602 w 602248"/>
              <a:gd name="connsiteY4" fmla="*/ 124307 h 406318"/>
              <a:gd name="connsiteX5" fmla="*/ 476602 w 602248"/>
              <a:gd name="connsiteY5" fmla="*/ 338281 h 406318"/>
              <a:gd name="connsiteX6" fmla="*/ 447672 w 602248"/>
              <a:gd name="connsiteY6" fmla="*/ 308892 h 406318"/>
              <a:gd name="connsiteX7" fmla="*/ 447672 w 602248"/>
              <a:gd name="connsiteY7" fmla="*/ 153696 h 406318"/>
              <a:gd name="connsiteX8" fmla="*/ 540655 w 602248"/>
              <a:gd name="connsiteY8" fmla="*/ 83534 h 406318"/>
              <a:gd name="connsiteX9" fmla="*/ 540655 w 602248"/>
              <a:gd name="connsiteY9" fmla="*/ 379467 h 406318"/>
              <a:gd name="connsiteX10" fmla="*/ 511731 w 602248"/>
              <a:gd name="connsiteY10" fmla="*/ 350080 h 406318"/>
              <a:gd name="connsiteX11" fmla="*/ 511731 w 602248"/>
              <a:gd name="connsiteY11" fmla="*/ 112406 h 406318"/>
              <a:gd name="connsiteX12" fmla="*/ 164733 w 602248"/>
              <a:gd name="connsiteY12" fmla="*/ 41250 h 406318"/>
              <a:gd name="connsiteX13" fmla="*/ 41312 w 602248"/>
              <a:gd name="connsiteY13" fmla="*/ 164487 h 406318"/>
              <a:gd name="connsiteX14" fmla="*/ 86756 w 602248"/>
              <a:gd name="connsiteY14" fmla="*/ 259879 h 406318"/>
              <a:gd name="connsiteX15" fmla="*/ 94502 w 602248"/>
              <a:gd name="connsiteY15" fmla="*/ 266066 h 406318"/>
              <a:gd name="connsiteX16" fmla="*/ 94502 w 602248"/>
              <a:gd name="connsiteY16" fmla="*/ 365068 h 406318"/>
              <a:gd name="connsiteX17" fmla="*/ 216373 w 602248"/>
              <a:gd name="connsiteY17" fmla="*/ 365068 h 406318"/>
              <a:gd name="connsiteX18" fmla="*/ 216373 w 602248"/>
              <a:gd name="connsiteY18" fmla="*/ 287723 h 406318"/>
              <a:gd name="connsiteX19" fmla="*/ 278342 w 602248"/>
              <a:gd name="connsiteY19" fmla="*/ 287723 h 406318"/>
              <a:gd name="connsiteX20" fmla="*/ 290219 w 602248"/>
              <a:gd name="connsiteY20" fmla="*/ 275863 h 406318"/>
              <a:gd name="connsiteX21" fmla="*/ 290219 w 602248"/>
              <a:gd name="connsiteY21" fmla="*/ 230488 h 406318"/>
              <a:gd name="connsiteX22" fmla="*/ 317589 w 602248"/>
              <a:gd name="connsiteY22" fmla="*/ 210894 h 406318"/>
              <a:gd name="connsiteX23" fmla="*/ 284539 w 602248"/>
              <a:gd name="connsiteY23" fmla="*/ 164487 h 406318"/>
              <a:gd name="connsiteX24" fmla="*/ 282990 w 602248"/>
              <a:gd name="connsiteY24" fmla="*/ 129940 h 406318"/>
              <a:gd name="connsiteX25" fmla="*/ 164733 w 602248"/>
              <a:gd name="connsiteY25" fmla="*/ 41250 h 406318"/>
              <a:gd name="connsiteX26" fmla="*/ 164733 w 602248"/>
              <a:gd name="connsiteY26" fmla="*/ 0 h 406318"/>
              <a:gd name="connsiteX27" fmla="*/ 323269 w 602248"/>
              <a:gd name="connsiteY27" fmla="*/ 121174 h 406318"/>
              <a:gd name="connsiteX28" fmla="*/ 324302 w 602248"/>
              <a:gd name="connsiteY28" fmla="*/ 123236 h 406318"/>
              <a:gd name="connsiteX29" fmla="*/ 325335 w 602248"/>
              <a:gd name="connsiteY29" fmla="*/ 150565 h 406318"/>
              <a:gd name="connsiteX30" fmla="*/ 374910 w 602248"/>
              <a:gd name="connsiteY30" fmla="*/ 220175 h 406318"/>
              <a:gd name="connsiteX31" fmla="*/ 331532 w 602248"/>
              <a:gd name="connsiteY31" fmla="*/ 251629 h 406318"/>
              <a:gd name="connsiteX32" fmla="*/ 331532 w 602248"/>
              <a:gd name="connsiteY32" fmla="*/ 275863 h 406318"/>
              <a:gd name="connsiteX33" fmla="*/ 278342 w 602248"/>
              <a:gd name="connsiteY33" fmla="*/ 328973 h 406318"/>
              <a:gd name="connsiteX34" fmla="*/ 257686 w 602248"/>
              <a:gd name="connsiteY34" fmla="*/ 328973 h 406318"/>
              <a:gd name="connsiteX35" fmla="*/ 257686 w 602248"/>
              <a:gd name="connsiteY35" fmla="*/ 406318 h 406318"/>
              <a:gd name="connsiteX36" fmla="*/ 53189 w 602248"/>
              <a:gd name="connsiteY36" fmla="*/ 406318 h 406318"/>
              <a:gd name="connsiteX37" fmla="*/ 53189 w 602248"/>
              <a:gd name="connsiteY37" fmla="*/ 285145 h 406318"/>
              <a:gd name="connsiteX38" fmla="*/ 0 w 602248"/>
              <a:gd name="connsiteY38" fmla="*/ 164487 h 406318"/>
              <a:gd name="connsiteX39" fmla="*/ 164733 w 602248"/>
              <a:gd name="connsiteY39" fmla="*/ 0 h 40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2248" h="406318">
                <a:moveTo>
                  <a:pt x="420875" y="168643"/>
                </a:moveTo>
                <a:cubicBezTo>
                  <a:pt x="455959" y="203186"/>
                  <a:pt x="455959" y="259384"/>
                  <a:pt x="420875" y="294442"/>
                </a:cubicBezTo>
                <a:lnTo>
                  <a:pt x="391982" y="265055"/>
                </a:lnTo>
                <a:cubicBezTo>
                  <a:pt x="410556" y="246494"/>
                  <a:pt x="410556" y="216076"/>
                  <a:pt x="391982" y="197515"/>
                </a:cubicBezTo>
                <a:close/>
                <a:moveTo>
                  <a:pt x="476602" y="124307"/>
                </a:moveTo>
                <a:cubicBezTo>
                  <a:pt x="536013" y="183601"/>
                  <a:pt x="536013" y="279503"/>
                  <a:pt x="476602" y="338281"/>
                </a:cubicBezTo>
                <a:lnTo>
                  <a:pt x="447672" y="308892"/>
                </a:lnTo>
                <a:cubicBezTo>
                  <a:pt x="490551" y="266097"/>
                  <a:pt x="490551" y="196491"/>
                  <a:pt x="447672" y="153696"/>
                </a:cubicBezTo>
                <a:close/>
                <a:moveTo>
                  <a:pt x="540655" y="83534"/>
                </a:moveTo>
                <a:cubicBezTo>
                  <a:pt x="622779" y="164993"/>
                  <a:pt x="622779" y="297493"/>
                  <a:pt x="540655" y="379467"/>
                </a:cubicBezTo>
                <a:lnTo>
                  <a:pt x="511731" y="350080"/>
                </a:lnTo>
                <a:cubicBezTo>
                  <a:pt x="577327" y="284604"/>
                  <a:pt x="577327" y="177882"/>
                  <a:pt x="511731" y="112406"/>
                </a:cubicBezTo>
                <a:close/>
                <a:moveTo>
                  <a:pt x="164733" y="41250"/>
                </a:moveTo>
                <a:cubicBezTo>
                  <a:pt x="96567" y="41250"/>
                  <a:pt x="41312" y="96423"/>
                  <a:pt x="41312" y="164487"/>
                </a:cubicBezTo>
                <a:cubicBezTo>
                  <a:pt x="41312" y="201612"/>
                  <a:pt x="57837" y="236160"/>
                  <a:pt x="86756" y="259879"/>
                </a:cubicBezTo>
                <a:lnTo>
                  <a:pt x="94502" y="266066"/>
                </a:lnTo>
                <a:lnTo>
                  <a:pt x="94502" y="365068"/>
                </a:lnTo>
                <a:lnTo>
                  <a:pt x="216373" y="365068"/>
                </a:lnTo>
                <a:lnTo>
                  <a:pt x="216373" y="287723"/>
                </a:lnTo>
                <a:lnTo>
                  <a:pt x="278342" y="287723"/>
                </a:lnTo>
                <a:cubicBezTo>
                  <a:pt x="285055" y="287723"/>
                  <a:pt x="290219" y="282567"/>
                  <a:pt x="290219" y="275863"/>
                </a:cubicBezTo>
                <a:lnTo>
                  <a:pt x="290219" y="230488"/>
                </a:lnTo>
                <a:lnTo>
                  <a:pt x="317589" y="210894"/>
                </a:lnTo>
                <a:lnTo>
                  <a:pt x="284539" y="164487"/>
                </a:lnTo>
                <a:lnTo>
                  <a:pt x="282990" y="129940"/>
                </a:lnTo>
                <a:cubicBezTo>
                  <a:pt x="268014" y="77860"/>
                  <a:pt x="219472" y="41250"/>
                  <a:pt x="164733" y="41250"/>
                </a:cubicBezTo>
                <a:close/>
                <a:moveTo>
                  <a:pt x="164733" y="0"/>
                </a:moveTo>
                <a:cubicBezTo>
                  <a:pt x="238579" y="0"/>
                  <a:pt x="304162" y="50016"/>
                  <a:pt x="323269" y="121174"/>
                </a:cubicBezTo>
                <a:lnTo>
                  <a:pt x="324302" y="123236"/>
                </a:lnTo>
                <a:lnTo>
                  <a:pt x="325335" y="150565"/>
                </a:lnTo>
                <a:lnTo>
                  <a:pt x="374910" y="220175"/>
                </a:lnTo>
                <a:lnTo>
                  <a:pt x="331532" y="251629"/>
                </a:lnTo>
                <a:lnTo>
                  <a:pt x="331532" y="275863"/>
                </a:lnTo>
                <a:cubicBezTo>
                  <a:pt x="331532" y="305254"/>
                  <a:pt x="307777" y="328973"/>
                  <a:pt x="278342" y="328973"/>
                </a:cubicBezTo>
                <a:lnTo>
                  <a:pt x="257686" y="328973"/>
                </a:lnTo>
                <a:lnTo>
                  <a:pt x="257686" y="406318"/>
                </a:lnTo>
                <a:lnTo>
                  <a:pt x="53189" y="406318"/>
                </a:lnTo>
                <a:lnTo>
                  <a:pt x="53189" y="285145"/>
                </a:lnTo>
                <a:cubicBezTo>
                  <a:pt x="19107" y="254207"/>
                  <a:pt x="0" y="210378"/>
                  <a:pt x="0" y="164487"/>
                </a:cubicBezTo>
                <a:cubicBezTo>
                  <a:pt x="0" y="73735"/>
                  <a:pt x="73846" y="0"/>
                  <a:pt x="164733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31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B8DBB8-CB6D-2AFD-0FE5-7DC8FB79B8A6}"/>
              </a:ext>
            </a:extLst>
          </p:cNvPr>
          <p:cNvSpPr txBox="1">
            <a:spLocks/>
          </p:cNvSpPr>
          <p:nvPr/>
        </p:nvSpPr>
        <p:spPr>
          <a:xfrm>
            <a:off x="670719" y="265043"/>
            <a:ext cx="10785785" cy="677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>
                <a:solidFill>
                  <a:srgbClr val="000000"/>
                </a:solidFill>
                <a:ea typeface="微软雅黑"/>
              </a:rPr>
              <a:t>Related Works – Fine-grained SER 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软雅黑"/>
              <a:cs typeface="+mj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596446B-5377-3DF6-4B95-C1F9836C0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19" y="2560358"/>
            <a:ext cx="2595942" cy="269018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49D32F0-91D6-1D38-2B3F-A81ADF792C96}"/>
              </a:ext>
            </a:extLst>
          </p:cNvPr>
          <p:cNvSpPr txBox="1"/>
          <p:nvPr/>
        </p:nvSpPr>
        <p:spPr>
          <a:xfrm>
            <a:off x="353257" y="5992793"/>
            <a:ext cx="93672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2">
                    <a:lumMod val="25000"/>
                  </a:schemeClr>
                </a:solidFill>
              </a:rPr>
              <a:t>Huang, Che-Wei, and Shrikanth Shri Narayanan. "Deep convolutional recurrent neural network with attention mechanism for robust speech emotion recognition." 2017 IEEE international conference on multimedia and expo (ICME). IEEE, 2017.</a:t>
            </a:r>
          </a:p>
          <a:p>
            <a:r>
              <a:rPr lang="en-US" altLang="zh-CN" sz="1100" dirty="0">
                <a:solidFill>
                  <a:schemeClr val="bg2">
                    <a:lumMod val="25000"/>
                  </a:schemeClr>
                </a:solidFill>
              </a:rPr>
              <a:t>Mao, </a:t>
            </a:r>
            <a:r>
              <a:rPr lang="en-US" altLang="zh-CN" sz="1100" dirty="0" err="1">
                <a:solidFill>
                  <a:schemeClr val="bg2">
                    <a:lumMod val="25000"/>
                  </a:schemeClr>
                </a:solidFill>
              </a:rPr>
              <a:t>Shuiyang</a:t>
            </a:r>
            <a:r>
              <a:rPr lang="en-US" altLang="zh-CN" sz="1100" dirty="0">
                <a:solidFill>
                  <a:schemeClr val="bg2">
                    <a:lumMod val="25000"/>
                  </a:schemeClr>
                </a:solidFill>
              </a:rPr>
              <a:t>, et al. "Advancing Multiple Instance Learning with Attention Modeling for Categorical Speech Emotion Recognition." </a:t>
            </a:r>
            <a:r>
              <a:rPr lang="en-US" altLang="zh-CN" sz="1100" dirty="0" err="1">
                <a:solidFill>
                  <a:schemeClr val="bg2">
                    <a:lumMod val="25000"/>
                  </a:schemeClr>
                </a:solidFill>
              </a:rPr>
              <a:t>Interspeech</a:t>
            </a:r>
            <a:r>
              <a:rPr lang="en-US" altLang="zh-CN" sz="1100" dirty="0">
                <a:solidFill>
                  <a:schemeClr val="bg2">
                    <a:lumMod val="25000"/>
                  </a:schemeClr>
                </a:solidFill>
              </a:rPr>
              <a:t> 2020 (2020).</a:t>
            </a:r>
          </a:p>
          <a:p>
            <a:r>
              <a:rPr lang="en-US" altLang="zh-CN" sz="1100" dirty="0">
                <a:solidFill>
                  <a:schemeClr val="bg2">
                    <a:lumMod val="25000"/>
                  </a:schemeClr>
                </a:solidFill>
              </a:rPr>
              <a:t>Han, Wenjing, et al. "Towards Temporal Modelling of Categorical Speech Emotion Recognition." </a:t>
            </a:r>
            <a:r>
              <a:rPr lang="en-US" altLang="zh-CN" sz="1100" dirty="0" err="1">
                <a:solidFill>
                  <a:schemeClr val="bg2">
                    <a:lumMod val="25000"/>
                  </a:schemeClr>
                </a:solidFill>
              </a:rPr>
              <a:t>Interspeech</a:t>
            </a:r>
            <a:r>
              <a:rPr lang="en-US" altLang="zh-CN" sz="1100" dirty="0">
                <a:solidFill>
                  <a:schemeClr val="bg2">
                    <a:lumMod val="25000"/>
                  </a:schemeClr>
                </a:solidFill>
              </a:rPr>
              <a:t> 2018 (2018).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C9922D3-87B8-DCEF-5762-A342E6C69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527" y="2772969"/>
            <a:ext cx="4011803" cy="226496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EBCE866-3CFD-29FB-0924-0658C5050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4289" y="3285914"/>
            <a:ext cx="2841460" cy="138450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5DD18CF-3DCB-E73D-3CC1-5F04A09B357B}"/>
              </a:ext>
            </a:extLst>
          </p:cNvPr>
          <p:cNvSpPr txBox="1"/>
          <p:nvPr/>
        </p:nvSpPr>
        <p:spPr>
          <a:xfrm>
            <a:off x="1281593" y="5490564"/>
            <a:ext cx="1654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/>
              <a:t>Frame-wise</a:t>
            </a:r>
            <a:endParaRPr lang="zh-CN" altLang="en-US" sz="20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116FD42-8B58-79DA-BF4A-E8B2A4463620}"/>
              </a:ext>
            </a:extLst>
          </p:cNvPr>
          <p:cNvSpPr txBox="1"/>
          <p:nvPr/>
        </p:nvSpPr>
        <p:spPr>
          <a:xfrm>
            <a:off x="5303029" y="5490564"/>
            <a:ext cx="185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/>
              <a:t>Segment-wise</a:t>
            </a:r>
            <a:endParaRPr lang="zh-CN" altLang="en-US" sz="2000" b="1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F1FA7E2-EE91-A1C6-9835-9745B7536470}"/>
              </a:ext>
            </a:extLst>
          </p:cNvPr>
          <p:cNvSpPr txBox="1"/>
          <p:nvPr/>
        </p:nvSpPr>
        <p:spPr>
          <a:xfrm>
            <a:off x="9205297" y="5490564"/>
            <a:ext cx="1654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/>
              <a:t>CTC</a:t>
            </a:r>
            <a:endParaRPr lang="zh-CN" altLang="en-US" sz="2000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53AFB51-9A80-74E4-A147-19E080321883}"/>
              </a:ext>
            </a:extLst>
          </p:cNvPr>
          <p:cNvSpPr txBox="1"/>
          <p:nvPr/>
        </p:nvSpPr>
        <p:spPr>
          <a:xfrm>
            <a:off x="494198" y="1395190"/>
            <a:ext cx="109092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/>
              <a:t>Aligning frames and emotional labels in a weakly supervised manner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F6EF4E1-1BC6-43E6-ECAF-F5EC3D1F5F5C}"/>
              </a:ext>
            </a:extLst>
          </p:cNvPr>
          <p:cNvSpPr txBox="1"/>
          <p:nvPr/>
        </p:nvSpPr>
        <p:spPr>
          <a:xfrm>
            <a:off x="8172497" y="2020529"/>
            <a:ext cx="40118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Limitations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dirty="0"/>
              <a:t>Acoustic only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Evaluated on utterance-level dataset</a:t>
            </a:r>
          </a:p>
        </p:txBody>
      </p:sp>
    </p:spTree>
    <p:extLst>
      <p:ext uri="{BB962C8B-B14F-4D97-AF65-F5344CB8AC3E}">
        <p14:creationId xmlns:p14="http://schemas.microsoft.com/office/powerpoint/2010/main" val="523331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B8DBB8-CB6D-2AFD-0FE5-7DC8FB79B8A6}"/>
              </a:ext>
            </a:extLst>
          </p:cNvPr>
          <p:cNvSpPr txBox="1">
            <a:spLocks/>
          </p:cNvSpPr>
          <p:nvPr/>
        </p:nvSpPr>
        <p:spPr>
          <a:xfrm>
            <a:off x="670719" y="265043"/>
            <a:ext cx="10785785" cy="677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>
                <a:solidFill>
                  <a:srgbClr val="000000"/>
                </a:solidFill>
                <a:ea typeface="微软雅黑"/>
              </a:rPr>
              <a:t>Related Works – Speech Emotion </a:t>
            </a:r>
            <a:r>
              <a:rPr lang="en-US" altLang="zh-CN" sz="3600" dirty="0" err="1">
                <a:solidFill>
                  <a:srgbClr val="000000"/>
                </a:solidFill>
                <a:ea typeface="微软雅黑"/>
              </a:rPr>
              <a:t>Diarization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软雅黑"/>
              <a:cs typeface="+mj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49D32F0-91D6-1D38-2B3F-A81ADF792C96}"/>
              </a:ext>
            </a:extLst>
          </p:cNvPr>
          <p:cNvSpPr txBox="1"/>
          <p:nvPr/>
        </p:nvSpPr>
        <p:spPr>
          <a:xfrm>
            <a:off x="366509" y="6277714"/>
            <a:ext cx="936721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2">
                    <a:lumMod val="25000"/>
                  </a:schemeClr>
                </a:solidFill>
              </a:rPr>
              <a:t>Wang, </a:t>
            </a:r>
            <a:r>
              <a:rPr lang="en-US" altLang="zh-CN" sz="1100" dirty="0" err="1">
                <a:solidFill>
                  <a:schemeClr val="bg2">
                    <a:lumMod val="25000"/>
                  </a:schemeClr>
                </a:solidFill>
              </a:rPr>
              <a:t>Yingzhi</a:t>
            </a:r>
            <a:r>
              <a:rPr lang="en-US" altLang="zh-CN" sz="11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altLang="zh-CN" sz="1100" dirty="0" err="1">
                <a:solidFill>
                  <a:schemeClr val="bg2">
                    <a:lumMod val="25000"/>
                  </a:schemeClr>
                </a:solidFill>
              </a:rPr>
              <a:t>Mirco</a:t>
            </a:r>
            <a:r>
              <a:rPr lang="en-US" altLang="zh-CN" sz="1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zh-CN" sz="1100" dirty="0" err="1">
                <a:solidFill>
                  <a:schemeClr val="bg2">
                    <a:lumMod val="25000"/>
                  </a:schemeClr>
                </a:solidFill>
              </a:rPr>
              <a:t>Ravanelli</a:t>
            </a:r>
            <a:r>
              <a:rPr lang="en-US" altLang="zh-CN" sz="1100" dirty="0">
                <a:solidFill>
                  <a:schemeClr val="bg2">
                    <a:lumMod val="25000"/>
                  </a:schemeClr>
                </a:solidFill>
              </a:rPr>
              <a:t>, and </a:t>
            </a:r>
            <a:r>
              <a:rPr lang="en-US" altLang="zh-CN" sz="1100" dirty="0" err="1">
                <a:solidFill>
                  <a:schemeClr val="bg2">
                    <a:lumMod val="25000"/>
                  </a:schemeClr>
                </a:solidFill>
              </a:rPr>
              <a:t>Alya</a:t>
            </a:r>
            <a:r>
              <a:rPr lang="en-US" altLang="zh-CN" sz="11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zh-CN" sz="1100" dirty="0" err="1">
                <a:solidFill>
                  <a:schemeClr val="bg2">
                    <a:lumMod val="25000"/>
                  </a:schemeClr>
                </a:solidFill>
              </a:rPr>
              <a:t>Yacoubi</a:t>
            </a:r>
            <a:r>
              <a:rPr lang="en-US" altLang="zh-CN" sz="1100" dirty="0">
                <a:solidFill>
                  <a:schemeClr val="bg2">
                    <a:lumMod val="25000"/>
                  </a:schemeClr>
                </a:solidFill>
              </a:rPr>
              <a:t>. "Speech emotion </a:t>
            </a:r>
            <a:r>
              <a:rPr lang="en-US" altLang="zh-CN" sz="1100" dirty="0" err="1">
                <a:solidFill>
                  <a:schemeClr val="bg2">
                    <a:lumMod val="25000"/>
                  </a:schemeClr>
                </a:solidFill>
              </a:rPr>
              <a:t>diarization</a:t>
            </a:r>
            <a:r>
              <a:rPr lang="en-US" altLang="zh-CN" sz="1100" dirty="0">
                <a:solidFill>
                  <a:schemeClr val="bg2">
                    <a:lumMod val="25000"/>
                  </a:schemeClr>
                </a:solidFill>
              </a:rPr>
              <a:t>: Which emotion appears when?." 2023 IEEE Automatic Speech Recognition and Understanding Workshop (ASRU). IEEE, 2023.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53AFB51-9A80-74E4-A147-19E080321883}"/>
              </a:ext>
            </a:extLst>
          </p:cNvPr>
          <p:cNvSpPr txBox="1"/>
          <p:nvPr/>
        </p:nvSpPr>
        <p:spPr>
          <a:xfrm>
            <a:off x="494198" y="1395190"/>
            <a:ext cx="109092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/>
              <a:t>Benchmark for Speech Emotion </a:t>
            </a:r>
            <a:r>
              <a:rPr lang="en-US" altLang="zh-CN" sz="2800" dirty="0" err="1"/>
              <a:t>Diarization</a:t>
            </a:r>
            <a:r>
              <a:rPr lang="en-US" altLang="zh-CN" sz="2800" dirty="0"/>
              <a:t> task (SED)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 err="1"/>
              <a:t>Zaion</a:t>
            </a:r>
            <a:r>
              <a:rPr lang="en-US" altLang="zh-CN" sz="2800" dirty="0"/>
              <a:t> Emotion Dataset (ZED) for evaluation only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06A3788-AE2B-2028-CF6A-CCFDB1BBF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686" y="2898464"/>
            <a:ext cx="6937849" cy="29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11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A2A50A-2FB4-B839-550B-03D4BE85AB25}"/>
              </a:ext>
            </a:extLst>
          </p:cNvPr>
          <p:cNvSpPr txBox="1">
            <a:spLocks/>
          </p:cNvSpPr>
          <p:nvPr/>
        </p:nvSpPr>
        <p:spPr>
          <a:xfrm>
            <a:off x="670720" y="265043"/>
            <a:ext cx="10732776" cy="677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>
                <a:solidFill>
                  <a:srgbClr val="000000"/>
                </a:solidFill>
                <a:ea typeface="微软雅黑"/>
              </a:rPr>
              <a:t>Extending Neural Transducer for Fine-grained SER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软雅黑"/>
              <a:cs typeface="+mj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1293BF4-F2A5-958D-ED0B-775E788B1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91" y="2117940"/>
            <a:ext cx="2871273" cy="3149666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68E4E6F4-3F42-1898-F857-8DA3FE35E222}"/>
              </a:ext>
            </a:extLst>
          </p:cNvPr>
          <p:cNvSpPr/>
          <p:nvPr/>
        </p:nvSpPr>
        <p:spPr>
          <a:xfrm>
            <a:off x="3345364" y="5196260"/>
            <a:ext cx="8768946" cy="1444823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/>
                <a:cs typeface="+mn-cs"/>
              </a:rPr>
              <a:t>Input: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/>
                <a:cs typeface="+mn-cs"/>
              </a:rPr>
              <a:t>“Shh…If we are really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等线"/>
                <a:cs typeface="+mn-cs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/>
                <a:cs typeface="+mn-cs"/>
              </a:rPr>
              <a:t>quiet ,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等线"/>
                <a:cs typeface="+mn-cs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/>
                <a:cs typeface="+mn-cs"/>
              </a:rPr>
              <a:t>the fish might come… I've got a bite !!!”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等线"/>
              </a:rPr>
              <a:t>Output: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Shh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…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&lt;neutral&gt;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If we are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&lt;neutral&gt;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really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&lt;neutral&gt;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quiet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&lt;neutral&gt;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,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the fish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&lt;neutral&gt;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might come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&lt;neutral&gt;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…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/>
                <a:cs typeface="+mn-cs"/>
              </a:rPr>
              <a:t> I’ve got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&lt;excited&gt;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/>
                <a:cs typeface="+mn-cs"/>
              </a:rPr>
              <a:t> a bite!!!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&lt;excited&gt;</a:t>
            </a:r>
          </a:p>
        </p:txBody>
      </p:sp>
      <p:sp>
        <p:nvSpPr>
          <p:cNvPr id="12" name="speaking_151840">
            <a:extLst>
              <a:ext uri="{FF2B5EF4-FFF2-40B4-BE49-F238E27FC236}">
                <a16:creationId xmlns:a16="http://schemas.microsoft.com/office/drawing/2014/main" id="{C917C261-A26E-223F-4671-B469A279C9BC}"/>
              </a:ext>
            </a:extLst>
          </p:cNvPr>
          <p:cNvSpPr/>
          <p:nvPr/>
        </p:nvSpPr>
        <p:spPr>
          <a:xfrm>
            <a:off x="2617604" y="5331441"/>
            <a:ext cx="609684" cy="411335"/>
          </a:xfrm>
          <a:custGeom>
            <a:avLst/>
            <a:gdLst>
              <a:gd name="connsiteX0" fmla="*/ 420875 w 602248"/>
              <a:gd name="connsiteY0" fmla="*/ 168643 h 406318"/>
              <a:gd name="connsiteX1" fmla="*/ 420875 w 602248"/>
              <a:gd name="connsiteY1" fmla="*/ 294442 h 406318"/>
              <a:gd name="connsiteX2" fmla="*/ 391982 w 602248"/>
              <a:gd name="connsiteY2" fmla="*/ 265055 h 406318"/>
              <a:gd name="connsiteX3" fmla="*/ 391982 w 602248"/>
              <a:gd name="connsiteY3" fmla="*/ 197515 h 406318"/>
              <a:gd name="connsiteX4" fmla="*/ 476602 w 602248"/>
              <a:gd name="connsiteY4" fmla="*/ 124307 h 406318"/>
              <a:gd name="connsiteX5" fmla="*/ 476602 w 602248"/>
              <a:gd name="connsiteY5" fmla="*/ 338281 h 406318"/>
              <a:gd name="connsiteX6" fmla="*/ 447672 w 602248"/>
              <a:gd name="connsiteY6" fmla="*/ 308892 h 406318"/>
              <a:gd name="connsiteX7" fmla="*/ 447672 w 602248"/>
              <a:gd name="connsiteY7" fmla="*/ 153696 h 406318"/>
              <a:gd name="connsiteX8" fmla="*/ 540655 w 602248"/>
              <a:gd name="connsiteY8" fmla="*/ 83534 h 406318"/>
              <a:gd name="connsiteX9" fmla="*/ 540655 w 602248"/>
              <a:gd name="connsiteY9" fmla="*/ 379467 h 406318"/>
              <a:gd name="connsiteX10" fmla="*/ 511731 w 602248"/>
              <a:gd name="connsiteY10" fmla="*/ 350080 h 406318"/>
              <a:gd name="connsiteX11" fmla="*/ 511731 w 602248"/>
              <a:gd name="connsiteY11" fmla="*/ 112406 h 406318"/>
              <a:gd name="connsiteX12" fmla="*/ 164733 w 602248"/>
              <a:gd name="connsiteY12" fmla="*/ 41250 h 406318"/>
              <a:gd name="connsiteX13" fmla="*/ 41312 w 602248"/>
              <a:gd name="connsiteY13" fmla="*/ 164487 h 406318"/>
              <a:gd name="connsiteX14" fmla="*/ 86756 w 602248"/>
              <a:gd name="connsiteY14" fmla="*/ 259879 h 406318"/>
              <a:gd name="connsiteX15" fmla="*/ 94502 w 602248"/>
              <a:gd name="connsiteY15" fmla="*/ 266066 h 406318"/>
              <a:gd name="connsiteX16" fmla="*/ 94502 w 602248"/>
              <a:gd name="connsiteY16" fmla="*/ 365068 h 406318"/>
              <a:gd name="connsiteX17" fmla="*/ 216373 w 602248"/>
              <a:gd name="connsiteY17" fmla="*/ 365068 h 406318"/>
              <a:gd name="connsiteX18" fmla="*/ 216373 w 602248"/>
              <a:gd name="connsiteY18" fmla="*/ 287723 h 406318"/>
              <a:gd name="connsiteX19" fmla="*/ 278342 w 602248"/>
              <a:gd name="connsiteY19" fmla="*/ 287723 h 406318"/>
              <a:gd name="connsiteX20" fmla="*/ 290219 w 602248"/>
              <a:gd name="connsiteY20" fmla="*/ 275863 h 406318"/>
              <a:gd name="connsiteX21" fmla="*/ 290219 w 602248"/>
              <a:gd name="connsiteY21" fmla="*/ 230488 h 406318"/>
              <a:gd name="connsiteX22" fmla="*/ 317589 w 602248"/>
              <a:gd name="connsiteY22" fmla="*/ 210894 h 406318"/>
              <a:gd name="connsiteX23" fmla="*/ 284539 w 602248"/>
              <a:gd name="connsiteY23" fmla="*/ 164487 h 406318"/>
              <a:gd name="connsiteX24" fmla="*/ 282990 w 602248"/>
              <a:gd name="connsiteY24" fmla="*/ 129940 h 406318"/>
              <a:gd name="connsiteX25" fmla="*/ 164733 w 602248"/>
              <a:gd name="connsiteY25" fmla="*/ 41250 h 406318"/>
              <a:gd name="connsiteX26" fmla="*/ 164733 w 602248"/>
              <a:gd name="connsiteY26" fmla="*/ 0 h 406318"/>
              <a:gd name="connsiteX27" fmla="*/ 323269 w 602248"/>
              <a:gd name="connsiteY27" fmla="*/ 121174 h 406318"/>
              <a:gd name="connsiteX28" fmla="*/ 324302 w 602248"/>
              <a:gd name="connsiteY28" fmla="*/ 123236 h 406318"/>
              <a:gd name="connsiteX29" fmla="*/ 325335 w 602248"/>
              <a:gd name="connsiteY29" fmla="*/ 150565 h 406318"/>
              <a:gd name="connsiteX30" fmla="*/ 374910 w 602248"/>
              <a:gd name="connsiteY30" fmla="*/ 220175 h 406318"/>
              <a:gd name="connsiteX31" fmla="*/ 331532 w 602248"/>
              <a:gd name="connsiteY31" fmla="*/ 251629 h 406318"/>
              <a:gd name="connsiteX32" fmla="*/ 331532 w 602248"/>
              <a:gd name="connsiteY32" fmla="*/ 275863 h 406318"/>
              <a:gd name="connsiteX33" fmla="*/ 278342 w 602248"/>
              <a:gd name="connsiteY33" fmla="*/ 328973 h 406318"/>
              <a:gd name="connsiteX34" fmla="*/ 257686 w 602248"/>
              <a:gd name="connsiteY34" fmla="*/ 328973 h 406318"/>
              <a:gd name="connsiteX35" fmla="*/ 257686 w 602248"/>
              <a:gd name="connsiteY35" fmla="*/ 406318 h 406318"/>
              <a:gd name="connsiteX36" fmla="*/ 53189 w 602248"/>
              <a:gd name="connsiteY36" fmla="*/ 406318 h 406318"/>
              <a:gd name="connsiteX37" fmla="*/ 53189 w 602248"/>
              <a:gd name="connsiteY37" fmla="*/ 285145 h 406318"/>
              <a:gd name="connsiteX38" fmla="*/ 0 w 602248"/>
              <a:gd name="connsiteY38" fmla="*/ 164487 h 406318"/>
              <a:gd name="connsiteX39" fmla="*/ 164733 w 602248"/>
              <a:gd name="connsiteY39" fmla="*/ 0 h 40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2248" h="406318">
                <a:moveTo>
                  <a:pt x="420875" y="168643"/>
                </a:moveTo>
                <a:cubicBezTo>
                  <a:pt x="455959" y="203186"/>
                  <a:pt x="455959" y="259384"/>
                  <a:pt x="420875" y="294442"/>
                </a:cubicBezTo>
                <a:lnTo>
                  <a:pt x="391982" y="265055"/>
                </a:lnTo>
                <a:cubicBezTo>
                  <a:pt x="410556" y="246494"/>
                  <a:pt x="410556" y="216076"/>
                  <a:pt x="391982" y="197515"/>
                </a:cubicBezTo>
                <a:close/>
                <a:moveTo>
                  <a:pt x="476602" y="124307"/>
                </a:moveTo>
                <a:cubicBezTo>
                  <a:pt x="536013" y="183601"/>
                  <a:pt x="536013" y="279503"/>
                  <a:pt x="476602" y="338281"/>
                </a:cubicBezTo>
                <a:lnTo>
                  <a:pt x="447672" y="308892"/>
                </a:lnTo>
                <a:cubicBezTo>
                  <a:pt x="490551" y="266097"/>
                  <a:pt x="490551" y="196491"/>
                  <a:pt x="447672" y="153696"/>
                </a:cubicBezTo>
                <a:close/>
                <a:moveTo>
                  <a:pt x="540655" y="83534"/>
                </a:moveTo>
                <a:cubicBezTo>
                  <a:pt x="622779" y="164993"/>
                  <a:pt x="622779" y="297493"/>
                  <a:pt x="540655" y="379467"/>
                </a:cubicBezTo>
                <a:lnTo>
                  <a:pt x="511731" y="350080"/>
                </a:lnTo>
                <a:cubicBezTo>
                  <a:pt x="577327" y="284604"/>
                  <a:pt x="577327" y="177882"/>
                  <a:pt x="511731" y="112406"/>
                </a:cubicBezTo>
                <a:close/>
                <a:moveTo>
                  <a:pt x="164733" y="41250"/>
                </a:moveTo>
                <a:cubicBezTo>
                  <a:pt x="96567" y="41250"/>
                  <a:pt x="41312" y="96423"/>
                  <a:pt x="41312" y="164487"/>
                </a:cubicBezTo>
                <a:cubicBezTo>
                  <a:pt x="41312" y="201612"/>
                  <a:pt x="57837" y="236160"/>
                  <a:pt x="86756" y="259879"/>
                </a:cubicBezTo>
                <a:lnTo>
                  <a:pt x="94502" y="266066"/>
                </a:lnTo>
                <a:lnTo>
                  <a:pt x="94502" y="365068"/>
                </a:lnTo>
                <a:lnTo>
                  <a:pt x="216373" y="365068"/>
                </a:lnTo>
                <a:lnTo>
                  <a:pt x="216373" y="287723"/>
                </a:lnTo>
                <a:lnTo>
                  <a:pt x="278342" y="287723"/>
                </a:lnTo>
                <a:cubicBezTo>
                  <a:pt x="285055" y="287723"/>
                  <a:pt x="290219" y="282567"/>
                  <a:pt x="290219" y="275863"/>
                </a:cubicBezTo>
                <a:lnTo>
                  <a:pt x="290219" y="230488"/>
                </a:lnTo>
                <a:lnTo>
                  <a:pt x="317589" y="210894"/>
                </a:lnTo>
                <a:lnTo>
                  <a:pt x="284539" y="164487"/>
                </a:lnTo>
                <a:lnTo>
                  <a:pt x="282990" y="129940"/>
                </a:lnTo>
                <a:cubicBezTo>
                  <a:pt x="268014" y="77860"/>
                  <a:pt x="219472" y="41250"/>
                  <a:pt x="164733" y="41250"/>
                </a:cubicBezTo>
                <a:close/>
                <a:moveTo>
                  <a:pt x="164733" y="0"/>
                </a:moveTo>
                <a:cubicBezTo>
                  <a:pt x="238579" y="0"/>
                  <a:pt x="304162" y="50016"/>
                  <a:pt x="323269" y="121174"/>
                </a:cubicBezTo>
                <a:lnTo>
                  <a:pt x="324302" y="123236"/>
                </a:lnTo>
                <a:lnTo>
                  <a:pt x="325335" y="150565"/>
                </a:lnTo>
                <a:lnTo>
                  <a:pt x="374910" y="220175"/>
                </a:lnTo>
                <a:lnTo>
                  <a:pt x="331532" y="251629"/>
                </a:lnTo>
                <a:lnTo>
                  <a:pt x="331532" y="275863"/>
                </a:lnTo>
                <a:cubicBezTo>
                  <a:pt x="331532" y="305254"/>
                  <a:pt x="307777" y="328973"/>
                  <a:pt x="278342" y="328973"/>
                </a:cubicBezTo>
                <a:lnTo>
                  <a:pt x="257686" y="328973"/>
                </a:lnTo>
                <a:lnTo>
                  <a:pt x="257686" y="406318"/>
                </a:lnTo>
                <a:lnTo>
                  <a:pt x="53189" y="406318"/>
                </a:lnTo>
                <a:lnTo>
                  <a:pt x="53189" y="285145"/>
                </a:lnTo>
                <a:cubicBezTo>
                  <a:pt x="19107" y="254207"/>
                  <a:pt x="0" y="210378"/>
                  <a:pt x="0" y="164487"/>
                </a:cubicBezTo>
                <a:cubicBezTo>
                  <a:pt x="0" y="73735"/>
                  <a:pt x="73846" y="0"/>
                  <a:pt x="164733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2681804B-EC81-14E8-CBEB-03B4C4912B2F}"/>
              </a:ext>
            </a:extLst>
          </p:cNvPr>
          <p:cNvSpPr/>
          <p:nvPr/>
        </p:nvSpPr>
        <p:spPr>
          <a:xfrm>
            <a:off x="3345362" y="2247950"/>
            <a:ext cx="8768947" cy="1444823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/>
                <a:cs typeface="+mn-cs"/>
              </a:rPr>
              <a:t>Input: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/>
                <a:cs typeface="+mn-cs"/>
              </a:rPr>
              <a:t>“Shh…If we are really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等线"/>
                <a:cs typeface="+mn-cs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/>
                <a:cs typeface="+mn-cs"/>
              </a:rPr>
              <a:t>quiet ,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等线"/>
                <a:cs typeface="+mn-cs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/>
                <a:cs typeface="+mn-cs"/>
              </a:rPr>
              <a:t>the fish might come… I've got a bite !!!”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等线"/>
              </a:rPr>
              <a:t>Output: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Shh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…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&lt;blank&gt;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If we are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&lt;blank&gt;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really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&lt;blank&gt;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quiet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&lt;blank&gt;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,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the fish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&lt;blank&gt;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might come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&lt;blank&gt;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…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/>
                <a:cs typeface="+mn-cs"/>
              </a:rPr>
              <a:t> I've got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&lt;blank&gt;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/>
                <a:cs typeface="+mn-cs"/>
              </a:rPr>
              <a:t>a bite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!!!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&lt;blank&gt;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1480AFD-C28A-3BB9-B777-B1796E44FC9F}"/>
              </a:ext>
            </a:extLst>
          </p:cNvPr>
          <p:cNvSpPr txBox="1"/>
          <p:nvPr/>
        </p:nvSpPr>
        <p:spPr>
          <a:xfrm>
            <a:off x="3501461" y="1812158"/>
            <a:ext cx="3748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Automatic Speech Recognition</a:t>
            </a:r>
            <a:endParaRPr lang="zh-CN" altLang="en-US" sz="2000" b="1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E4371C1-0A8C-142F-558F-1C45FB347E3C}"/>
              </a:ext>
            </a:extLst>
          </p:cNvPr>
          <p:cNvSpPr txBox="1"/>
          <p:nvPr/>
        </p:nvSpPr>
        <p:spPr>
          <a:xfrm>
            <a:off x="3501460" y="4760468"/>
            <a:ext cx="7631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Automatic Speech Recognition with fine-grained SER</a:t>
            </a:r>
            <a:endParaRPr lang="zh-CN" altLang="en-US" sz="2000" b="1" dirty="0"/>
          </a:p>
        </p:txBody>
      </p:sp>
      <p:sp>
        <p:nvSpPr>
          <p:cNvPr id="17" name="箭头: 下 16">
            <a:extLst>
              <a:ext uri="{FF2B5EF4-FFF2-40B4-BE49-F238E27FC236}">
                <a16:creationId xmlns:a16="http://schemas.microsoft.com/office/drawing/2014/main" id="{BC9DAAC5-967B-ABB6-7F2E-F634F77EF9AA}"/>
              </a:ext>
            </a:extLst>
          </p:cNvPr>
          <p:cNvSpPr/>
          <p:nvPr/>
        </p:nvSpPr>
        <p:spPr>
          <a:xfrm>
            <a:off x="7046691" y="4012781"/>
            <a:ext cx="959089" cy="553764"/>
          </a:xfrm>
          <a:prstGeom prst="downArrow">
            <a:avLst>
              <a:gd name="adj1" fmla="val 69592"/>
              <a:gd name="adj2" fmla="val 3847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DC14EF8-72A7-DD81-680B-1D16CA336003}"/>
              </a:ext>
            </a:extLst>
          </p:cNvPr>
          <p:cNvSpPr txBox="1"/>
          <p:nvPr/>
        </p:nvSpPr>
        <p:spPr>
          <a:xfrm>
            <a:off x="3584206" y="3935720"/>
            <a:ext cx="3306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accent1"/>
                </a:solidFill>
              </a:rPr>
              <a:t>&lt;blank&gt; as accumulation of text and speech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ED1C9EA-116E-4E8B-0D33-9CB03467C30E}"/>
              </a:ext>
            </a:extLst>
          </p:cNvPr>
          <p:cNvSpPr txBox="1"/>
          <p:nvPr/>
        </p:nvSpPr>
        <p:spPr>
          <a:xfrm>
            <a:off x="8137107" y="4049992"/>
            <a:ext cx="4054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accent1"/>
                </a:solidFill>
              </a:rPr>
              <a:t>Make &lt;blank&gt; as emotion indicator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0B9578C-DD4E-B2CB-76CA-E8255379A525}"/>
              </a:ext>
            </a:extLst>
          </p:cNvPr>
          <p:cNvSpPr txBox="1"/>
          <p:nvPr/>
        </p:nvSpPr>
        <p:spPr>
          <a:xfrm>
            <a:off x="770142" y="1271097"/>
            <a:ext cx="89865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0070C0"/>
                </a:solidFill>
              </a:rPr>
              <a:t>Inspiration from Neural transducer for sequence alignment</a:t>
            </a:r>
          </a:p>
        </p:txBody>
      </p:sp>
    </p:spTree>
    <p:extLst>
      <p:ext uri="{BB962C8B-B14F-4D97-AF65-F5344CB8AC3E}">
        <p14:creationId xmlns:p14="http://schemas.microsoft.com/office/powerpoint/2010/main" val="2292692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D41C43-9DA4-2B88-C6A5-F57C358BC9D4}"/>
              </a:ext>
            </a:extLst>
          </p:cNvPr>
          <p:cNvSpPr txBox="1">
            <a:spLocks/>
          </p:cNvSpPr>
          <p:nvPr/>
        </p:nvSpPr>
        <p:spPr>
          <a:xfrm>
            <a:off x="670720" y="265043"/>
            <a:ext cx="10732776" cy="677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>
                <a:solidFill>
                  <a:srgbClr val="000000"/>
                </a:solidFill>
                <a:ea typeface="微软雅黑"/>
              </a:rPr>
              <a:t>Proposed Method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软雅黑"/>
              <a:cs typeface="+mj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C377965-CE8E-D145-C92A-9C1C894D41B1}"/>
              </a:ext>
            </a:extLst>
          </p:cNvPr>
          <p:cNvSpPr txBox="1"/>
          <p:nvPr/>
        </p:nvSpPr>
        <p:spPr>
          <a:xfrm>
            <a:off x="670720" y="2213337"/>
            <a:ext cx="8984395" cy="1820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dirty="0"/>
              <a:t>	Perform frame-level emotion recognition</a:t>
            </a:r>
          </a:p>
          <a:p>
            <a:pPr>
              <a:lnSpc>
                <a:spcPct val="150000"/>
              </a:lnSpc>
            </a:pPr>
            <a:r>
              <a:rPr lang="en-US" altLang="zh-CN" sz="2600" dirty="0"/>
              <a:t>	Leverage both acoustic and linguistic information</a:t>
            </a:r>
          </a:p>
          <a:p>
            <a:pPr>
              <a:lnSpc>
                <a:spcPct val="150000"/>
              </a:lnSpc>
            </a:pPr>
            <a:r>
              <a:rPr lang="en-US" altLang="zh-CN" sz="2600" dirty="0"/>
              <a:t>	Generate transcripts along with emotion synchronously</a:t>
            </a:r>
          </a:p>
        </p:txBody>
      </p:sp>
      <p:sp>
        <p:nvSpPr>
          <p:cNvPr id="6" name="check-box_67349">
            <a:extLst>
              <a:ext uri="{FF2B5EF4-FFF2-40B4-BE49-F238E27FC236}">
                <a16:creationId xmlns:a16="http://schemas.microsoft.com/office/drawing/2014/main" id="{EFB874CE-6BB7-D35A-EA4E-40A45D72C8FB}"/>
              </a:ext>
            </a:extLst>
          </p:cNvPr>
          <p:cNvSpPr>
            <a:spLocks noChangeAspect="1"/>
          </p:cNvSpPr>
          <p:nvPr/>
        </p:nvSpPr>
        <p:spPr>
          <a:xfrm>
            <a:off x="1196496" y="2409132"/>
            <a:ext cx="362507" cy="327131"/>
          </a:xfrm>
          <a:custGeom>
            <a:avLst/>
            <a:gdLst>
              <a:gd name="connsiteX0" fmla="*/ 587483 w 606725"/>
              <a:gd name="connsiteY0" fmla="*/ 7021 h 547517"/>
              <a:gd name="connsiteX1" fmla="*/ 601022 w 606725"/>
              <a:gd name="connsiteY1" fmla="*/ 12630 h 547517"/>
              <a:gd name="connsiteX2" fmla="*/ 601022 w 606725"/>
              <a:gd name="connsiteY2" fmla="*/ 39667 h 547517"/>
              <a:gd name="connsiteX3" fmla="*/ 274696 w 606725"/>
              <a:gd name="connsiteY3" fmla="*/ 365607 h 547517"/>
              <a:gd name="connsiteX4" fmla="*/ 261099 w 606725"/>
              <a:gd name="connsiteY4" fmla="*/ 371244 h 547517"/>
              <a:gd name="connsiteX5" fmla="*/ 247502 w 606725"/>
              <a:gd name="connsiteY5" fmla="*/ 365607 h 547517"/>
              <a:gd name="connsiteX6" fmla="*/ 156242 w 606725"/>
              <a:gd name="connsiteY6" fmla="*/ 274486 h 547517"/>
              <a:gd name="connsiteX7" fmla="*/ 156242 w 606725"/>
              <a:gd name="connsiteY7" fmla="*/ 247334 h 547517"/>
              <a:gd name="connsiteX8" fmla="*/ 183436 w 606725"/>
              <a:gd name="connsiteY8" fmla="*/ 247334 h 547517"/>
              <a:gd name="connsiteX9" fmla="*/ 261099 w 606725"/>
              <a:gd name="connsiteY9" fmla="*/ 324879 h 547517"/>
              <a:gd name="connsiteX10" fmla="*/ 573943 w 606725"/>
              <a:gd name="connsiteY10" fmla="*/ 12630 h 547517"/>
              <a:gd name="connsiteX11" fmla="*/ 587483 w 606725"/>
              <a:gd name="connsiteY11" fmla="*/ 7021 h 547517"/>
              <a:gd name="connsiteX12" fmla="*/ 19243 w 606725"/>
              <a:gd name="connsiteY12" fmla="*/ 0 h 547517"/>
              <a:gd name="connsiteX13" fmla="*/ 417236 w 606725"/>
              <a:gd name="connsiteY13" fmla="*/ 0 h 547517"/>
              <a:gd name="connsiteX14" fmla="*/ 436479 w 606725"/>
              <a:gd name="connsiteY14" fmla="*/ 19213 h 547517"/>
              <a:gd name="connsiteX15" fmla="*/ 417236 w 606725"/>
              <a:gd name="connsiteY15" fmla="*/ 38311 h 547517"/>
              <a:gd name="connsiteX16" fmla="*/ 38370 w 606725"/>
              <a:gd name="connsiteY16" fmla="*/ 38311 h 547517"/>
              <a:gd name="connsiteX17" fmla="*/ 38370 w 606725"/>
              <a:gd name="connsiteY17" fmla="*/ 509206 h 547517"/>
              <a:gd name="connsiteX18" fmla="*/ 509994 w 606725"/>
              <a:gd name="connsiteY18" fmla="*/ 509206 h 547517"/>
              <a:gd name="connsiteX19" fmla="*/ 509994 w 606725"/>
              <a:gd name="connsiteY19" fmla="*/ 284516 h 547517"/>
              <a:gd name="connsiteX20" fmla="*/ 529121 w 606725"/>
              <a:gd name="connsiteY20" fmla="*/ 265418 h 547517"/>
              <a:gd name="connsiteX21" fmla="*/ 548364 w 606725"/>
              <a:gd name="connsiteY21" fmla="*/ 284516 h 547517"/>
              <a:gd name="connsiteX22" fmla="*/ 548364 w 606725"/>
              <a:gd name="connsiteY22" fmla="*/ 528304 h 547517"/>
              <a:gd name="connsiteX23" fmla="*/ 529121 w 606725"/>
              <a:gd name="connsiteY23" fmla="*/ 547517 h 547517"/>
              <a:gd name="connsiteX24" fmla="*/ 19243 w 606725"/>
              <a:gd name="connsiteY24" fmla="*/ 547517 h 547517"/>
              <a:gd name="connsiteX25" fmla="*/ 0 w 606725"/>
              <a:gd name="connsiteY25" fmla="*/ 528304 h 547517"/>
              <a:gd name="connsiteX26" fmla="*/ 0 w 606725"/>
              <a:gd name="connsiteY26" fmla="*/ 19213 h 547517"/>
              <a:gd name="connsiteX27" fmla="*/ 19243 w 606725"/>
              <a:gd name="connsiteY27" fmla="*/ 0 h 54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6725" h="547517">
                <a:moveTo>
                  <a:pt x="587483" y="7021"/>
                </a:moveTo>
                <a:cubicBezTo>
                  <a:pt x="592380" y="7021"/>
                  <a:pt x="597277" y="8891"/>
                  <a:pt x="601022" y="12630"/>
                </a:cubicBezTo>
                <a:cubicBezTo>
                  <a:pt x="608627" y="20108"/>
                  <a:pt x="608627" y="32188"/>
                  <a:pt x="601022" y="39667"/>
                </a:cubicBezTo>
                <a:lnTo>
                  <a:pt x="274696" y="365607"/>
                </a:lnTo>
                <a:cubicBezTo>
                  <a:pt x="270894" y="369288"/>
                  <a:pt x="266054" y="371244"/>
                  <a:pt x="261099" y="371244"/>
                </a:cubicBezTo>
                <a:cubicBezTo>
                  <a:pt x="256145" y="371244"/>
                  <a:pt x="251305" y="369288"/>
                  <a:pt x="247502" y="365607"/>
                </a:cubicBezTo>
                <a:lnTo>
                  <a:pt x="156242" y="274486"/>
                </a:lnTo>
                <a:cubicBezTo>
                  <a:pt x="148752" y="267008"/>
                  <a:pt x="148752" y="254812"/>
                  <a:pt x="156242" y="247334"/>
                </a:cubicBezTo>
                <a:cubicBezTo>
                  <a:pt x="163732" y="239856"/>
                  <a:pt x="175946" y="239856"/>
                  <a:pt x="183436" y="247334"/>
                </a:cubicBezTo>
                <a:lnTo>
                  <a:pt x="261099" y="324879"/>
                </a:lnTo>
                <a:lnTo>
                  <a:pt x="573943" y="12630"/>
                </a:lnTo>
                <a:cubicBezTo>
                  <a:pt x="577688" y="8891"/>
                  <a:pt x="582586" y="7021"/>
                  <a:pt x="587483" y="7021"/>
                </a:cubicBezTo>
                <a:close/>
                <a:moveTo>
                  <a:pt x="19243" y="0"/>
                </a:moveTo>
                <a:lnTo>
                  <a:pt x="417236" y="0"/>
                </a:lnTo>
                <a:cubicBezTo>
                  <a:pt x="427837" y="0"/>
                  <a:pt x="436479" y="8629"/>
                  <a:pt x="436479" y="19213"/>
                </a:cubicBezTo>
                <a:cubicBezTo>
                  <a:pt x="436479" y="29798"/>
                  <a:pt x="427837" y="38311"/>
                  <a:pt x="417236" y="38311"/>
                </a:cubicBezTo>
                <a:lnTo>
                  <a:pt x="38370" y="38311"/>
                </a:lnTo>
                <a:lnTo>
                  <a:pt x="38370" y="509206"/>
                </a:lnTo>
                <a:lnTo>
                  <a:pt x="509994" y="509206"/>
                </a:lnTo>
                <a:lnTo>
                  <a:pt x="509994" y="284516"/>
                </a:lnTo>
                <a:cubicBezTo>
                  <a:pt x="509994" y="273931"/>
                  <a:pt x="518520" y="265418"/>
                  <a:pt x="529121" y="265418"/>
                </a:cubicBezTo>
                <a:cubicBezTo>
                  <a:pt x="539722" y="265418"/>
                  <a:pt x="548364" y="273931"/>
                  <a:pt x="548364" y="284516"/>
                </a:cubicBezTo>
                <a:lnTo>
                  <a:pt x="548364" y="528304"/>
                </a:lnTo>
                <a:cubicBezTo>
                  <a:pt x="548364" y="539004"/>
                  <a:pt x="539722" y="547517"/>
                  <a:pt x="529121" y="547517"/>
                </a:cubicBezTo>
                <a:lnTo>
                  <a:pt x="19243" y="547517"/>
                </a:lnTo>
                <a:cubicBezTo>
                  <a:pt x="8642" y="547517"/>
                  <a:pt x="0" y="539004"/>
                  <a:pt x="0" y="528304"/>
                </a:cubicBezTo>
                <a:lnTo>
                  <a:pt x="0" y="19213"/>
                </a:lnTo>
                <a:cubicBezTo>
                  <a:pt x="0" y="8629"/>
                  <a:pt x="8642" y="0"/>
                  <a:pt x="192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eck-box_67349">
            <a:extLst>
              <a:ext uri="{FF2B5EF4-FFF2-40B4-BE49-F238E27FC236}">
                <a16:creationId xmlns:a16="http://schemas.microsoft.com/office/drawing/2014/main" id="{77BA838D-13CB-546B-0CE0-B8CD0BD5868F}"/>
              </a:ext>
            </a:extLst>
          </p:cNvPr>
          <p:cNvSpPr>
            <a:spLocks noChangeAspect="1"/>
          </p:cNvSpPr>
          <p:nvPr/>
        </p:nvSpPr>
        <p:spPr>
          <a:xfrm>
            <a:off x="1196496" y="3031089"/>
            <a:ext cx="362507" cy="327131"/>
          </a:xfrm>
          <a:custGeom>
            <a:avLst/>
            <a:gdLst>
              <a:gd name="connsiteX0" fmla="*/ 587483 w 606725"/>
              <a:gd name="connsiteY0" fmla="*/ 7021 h 547517"/>
              <a:gd name="connsiteX1" fmla="*/ 601022 w 606725"/>
              <a:gd name="connsiteY1" fmla="*/ 12630 h 547517"/>
              <a:gd name="connsiteX2" fmla="*/ 601022 w 606725"/>
              <a:gd name="connsiteY2" fmla="*/ 39667 h 547517"/>
              <a:gd name="connsiteX3" fmla="*/ 274696 w 606725"/>
              <a:gd name="connsiteY3" fmla="*/ 365607 h 547517"/>
              <a:gd name="connsiteX4" fmla="*/ 261099 w 606725"/>
              <a:gd name="connsiteY4" fmla="*/ 371244 h 547517"/>
              <a:gd name="connsiteX5" fmla="*/ 247502 w 606725"/>
              <a:gd name="connsiteY5" fmla="*/ 365607 h 547517"/>
              <a:gd name="connsiteX6" fmla="*/ 156242 w 606725"/>
              <a:gd name="connsiteY6" fmla="*/ 274486 h 547517"/>
              <a:gd name="connsiteX7" fmla="*/ 156242 w 606725"/>
              <a:gd name="connsiteY7" fmla="*/ 247334 h 547517"/>
              <a:gd name="connsiteX8" fmla="*/ 183436 w 606725"/>
              <a:gd name="connsiteY8" fmla="*/ 247334 h 547517"/>
              <a:gd name="connsiteX9" fmla="*/ 261099 w 606725"/>
              <a:gd name="connsiteY9" fmla="*/ 324879 h 547517"/>
              <a:gd name="connsiteX10" fmla="*/ 573943 w 606725"/>
              <a:gd name="connsiteY10" fmla="*/ 12630 h 547517"/>
              <a:gd name="connsiteX11" fmla="*/ 587483 w 606725"/>
              <a:gd name="connsiteY11" fmla="*/ 7021 h 547517"/>
              <a:gd name="connsiteX12" fmla="*/ 19243 w 606725"/>
              <a:gd name="connsiteY12" fmla="*/ 0 h 547517"/>
              <a:gd name="connsiteX13" fmla="*/ 417236 w 606725"/>
              <a:gd name="connsiteY13" fmla="*/ 0 h 547517"/>
              <a:gd name="connsiteX14" fmla="*/ 436479 w 606725"/>
              <a:gd name="connsiteY14" fmla="*/ 19213 h 547517"/>
              <a:gd name="connsiteX15" fmla="*/ 417236 w 606725"/>
              <a:gd name="connsiteY15" fmla="*/ 38311 h 547517"/>
              <a:gd name="connsiteX16" fmla="*/ 38370 w 606725"/>
              <a:gd name="connsiteY16" fmla="*/ 38311 h 547517"/>
              <a:gd name="connsiteX17" fmla="*/ 38370 w 606725"/>
              <a:gd name="connsiteY17" fmla="*/ 509206 h 547517"/>
              <a:gd name="connsiteX18" fmla="*/ 509994 w 606725"/>
              <a:gd name="connsiteY18" fmla="*/ 509206 h 547517"/>
              <a:gd name="connsiteX19" fmla="*/ 509994 w 606725"/>
              <a:gd name="connsiteY19" fmla="*/ 284516 h 547517"/>
              <a:gd name="connsiteX20" fmla="*/ 529121 w 606725"/>
              <a:gd name="connsiteY20" fmla="*/ 265418 h 547517"/>
              <a:gd name="connsiteX21" fmla="*/ 548364 w 606725"/>
              <a:gd name="connsiteY21" fmla="*/ 284516 h 547517"/>
              <a:gd name="connsiteX22" fmla="*/ 548364 w 606725"/>
              <a:gd name="connsiteY22" fmla="*/ 528304 h 547517"/>
              <a:gd name="connsiteX23" fmla="*/ 529121 w 606725"/>
              <a:gd name="connsiteY23" fmla="*/ 547517 h 547517"/>
              <a:gd name="connsiteX24" fmla="*/ 19243 w 606725"/>
              <a:gd name="connsiteY24" fmla="*/ 547517 h 547517"/>
              <a:gd name="connsiteX25" fmla="*/ 0 w 606725"/>
              <a:gd name="connsiteY25" fmla="*/ 528304 h 547517"/>
              <a:gd name="connsiteX26" fmla="*/ 0 w 606725"/>
              <a:gd name="connsiteY26" fmla="*/ 19213 h 547517"/>
              <a:gd name="connsiteX27" fmla="*/ 19243 w 606725"/>
              <a:gd name="connsiteY27" fmla="*/ 0 h 54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6725" h="547517">
                <a:moveTo>
                  <a:pt x="587483" y="7021"/>
                </a:moveTo>
                <a:cubicBezTo>
                  <a:pt x="592380" y="7021"/>
                  <a:pt x="597277" y="8891"/>
                  <a:pt x="601022" y="12630"/>
                </a:cubicBezTo>
                <a:cubicBezTo>
                  <a:pt x="608627" y="20108"/>
                  <a:pt x="608627" y="32188"/>
                  <a:pt x="601022" y="39667"/>
                </a:cubicBezTo>
                <a:lnTo>
                  <a:pt x="274696" y="365607"/>
                </a:lnTo>
                <a:cubicBezTo>
                  <a:pt x="270894" y="369288"/>
                  <a:pt x="266054" y="371244"/>
                  <a:pt x="261099" y="371244"/>
                </a:cubicBezTo>
                <a:cubicBezTo>
                  <a:pt x="256145" y="371244"/>
                  <a:pt x="251305" y="369288"/>
                  <a:pt x="247502" y="365607"/>
                </a:cubicBezTo>
                <a:lnTo>
                  <a:pt x="156242" y="274486"/>
                </a:lnTo>
                <a:cubicBezTo>
                  <a:pt x="148752" y="267008"/>
                  <a:pt x="148752" y="254812"/>
                  <a:pt x="156242" y="247334"/>
                </a:cubicBezTo>
                <a:cubicBezTo>
                  <a:pt x="163732" y="239856"/>
                  <a:pt x="175946" y="239856"/>
                  <a:pt x="183436" y="247334"/>
                </a:cubicBezTo>
                <a:lnTo>
                  <a:pt x="261099" y="324879"/>
                </a:lnTo>
                <a:lnTo>
                  <a:pt x="573943" y="12630"/>
                </a:lnTo>
                <a:cubicBezTo>
                  <a:pt x="577688" y="8891"/>
                  <a:pt x="582586" y="7021"/>
                  <a:pt x="587483" y="7021"/>
                </a:cubicBezTo>
                <a:close/>
                <a:moveTo>
                  <a:pt x="19243" y="0"/>
                </a:moveTo>
                <a:lnTo>
                  <a:pt x="417236" y="0"/>
                </a:lnTo>
                <a:cubicBezTo>
                  <a:pt x="427837" y="0"/>
                  <a:pt x="436479" y="8629"/>
                  <a:pt x="436479" y="19213"/>
                </a:cubicBezTo>
                <a:cubicBezTo>
                  <a:pt x="436479" y="29798"/>
                  <a:pt x="427837" y="38311"/>
                  <a:pt x="417236" y="38311"/>
                </a:cubicBezTo>
                <a:lnTo>
                  <a:pt x="38370" y="38311"/>
                </a:lnTo>
                <a:lnTo>
                  <a:pt x="38370" y="509206"/>
                </a:lnTo>
                <a:lnTo>
                  <a:pt x="509994" y="509206"/>
                </a:lnTo>
                <a:lnTo>
                  <a:pt x="509994" y="284516"/>
                </a:lnTo>
                <a:cubicBezTo>
                  <a:pt x="509994" y="273931"/>
                  <a:pt x="518520" y="265418"/>
                  <a:pt x="529121" y="265418"/>
                </a:cubicBezTo>
                <a:cubicBezTo>
                  <a:pt x="539722" y="265418"/>
                  <a:pt x="548364" y="273931"/>
                  <a:pt x="548364" y="284516"/>
                </a:cubicBezTo>
                <a:lnTo>
                  <a:pt x="548364" y="528304"/>
                </a:lnTo>
                <a:cubicBezTo>
                  <a:pt x="548364" y="539004"/>
                  <a:pt x="539722" y="547517"/>
                  <a:pt x="529121" y="547517"/>
                </a:cubicBezTo>
                <a:lnTo>
                  <a:pt x="19243" y="547517"/>
                </a:lnTo>
                <a:cubicBezTo>
                  <a:pt x="8642" y="547517"/>
                  <a:pt x="0" y="539004"/>
                  <a:pt x="0" y="528304"/>
                </a:cubicBezTo>
                <a:lnTo>
                  <a:pt x="0" y="19213"/>
                </a:lnTo>
                <a:cubicBezTo>
                  <a:pt x="0" y="8629"/>
                  <a:pt x="8642" y="0"/>
                  <a:pt x="192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heck-box_67349">
            <a:extLst>
              <a:ext uri="{FF2B5EF4-FFF2-40B4-BE49-F238E27FC236}">
                <a16:creationId xmlns:a16="http://schemas.microsoft.com/office/drawing/2014/main" id="{FAE6C7FE-48A9-72C0-E575-882624B90429}"/>
              </a:ext>
            </a:extLst>
          </p:cNvPr>
          <p:cNvSpPr>
            <a:spLocks noChangeAspect="1"/>
          </p:cNvSpPr>
          <p:nvPr/>
        </p:nvSpPr>
        <p:spPr>
          <a:xfrm>
            <a:off x="1196496" y="3628153"/>
            <a:ext cx="362507" cy="327131"/>
          </a:xfrm>
          <a:custGeom>
            <a:avLst/>
            <a:gdLst>
              <a:gd name="connsiteX0" fmla="*/ 587483 w 606725"/>
              <a:gd name="connsiteY0" fmla="*/ 7021 h 547517"/>
              <a:gd name="connsiteX1" fmla="*/ 601022 w 606725"/>
              <a:gd name="connsiteY1" fmla="*/ 12630 h 547517"/>
              <a:gd name="connsiteX2" fmla="*/ 601022 w 606725"/>
              <a:gd name="connsiteY2" fmla="*/ 39667 h 547517"/>
              <a:gd name="connsiteX3" fmla="*/ 274696 w 606725"/>
              <a:gd name="connsiteY3" fmla="*/ 365607 h 547517"/>
              <a:gd name="connsiteX4" fmla="*/ 261099 w 606725"/>
              <a:gd name="connsiteY4" fmla="*/ 371244 h 547517"/>
              <a:gd name="connsiteX5" fmla="*/ 247502 w 606725"/>
              <a:gd name="connsiteY5" fmla="*/ 365607 h 547517"/>
              <a:gd name="connsiteX6" fmla="*/ 156242 w 606725"/>
              <a:gd name="connsiteY6" fmla="*/ 274486 h 547517"/>
              <a:gd name="connsiteX7" fmla="*/ 156242 w 606725"/>
              <a:gd name="connsiteY7" fmla="*/ 247334 h 547517"/>
              <a:gd name="connsiteX8" fmla="*/ 183436 w 606725"/>
              <a:gd name="connsiteY8" fmla="*/ 247334 h 547517"/>
              <a:gd name="connsiteX9" fmla="*/ 261099 w 606725"/>
              <a:gd name="connsiteY9" fmla="*/ 324879 h 547517"/>
              <a:gd name="connsiteX10" fmla="*/ 573943 w 606725"/>
              <a:gd name="connsiteY10" fmla="*/ 12630 h 547517"/>
              <a:gd name="connsiteX11" fmla="*/ 587483 w 606725"/>
              <a:gd name="connsiteY11" fmla="*/ 7021 h 547517"/>
              <a:gd name="connsiteX12" fmla="*/ 19243 w 606725"/>
              <a:gd name="connsiteY12" fmla="*/ 0 h 547517"/>
              <a:gd name="connsiteX13" fmla="*/ 417236 w 606725"/>
              <a:gd name="connsiteY13" fmla="*/ 0 h 547517"/>
              <a:gd name="connsiteX14" fmla="*/ 436479 w 606725"/>
              <a:gd name="connsiteY14" fmla="*/ 19213 h 547517"/>
              <a:gd name="connsiteX15" fmla="*/ 417236 w 606725"/>
              <a:gd name="connsiteY15" fmla="*/ 38311 h 547517"/>
              <a:gd name="connsiteX16" fmla="*/ 38370 w 606725"/>
              <a:gd name="connsiteY16" fmla="*/ 38311 h 547517"/>
              <a:gd name="connsiteX17" fmla="*/ 38370 w 606725"/>
              <a:gd name="connsiteY17" fmla="*/ 509206 h 547517"/>
              <a:gd name="connsiteX18" fmla="*/ 509994 w 606725"/>
              <a:gd name="connsiteY18" fmla="*/ 509206 h 547517"/>
              <a:gd name="connsiteX19" fmla="*/ 509994 w 606725"/>
              <a:gd name="connsiteY19" fmla="*/ 284516 h 547517"/>
              <a:gd name="connsiteX20" fmla="*/ 529121 w 606725"/>
              <a:gd name="connsiteY20" fmla="*/ 265418 h 547517"/>
              <a:gd name="connsiteX21" fmla="*/ 548364 w 606725"/>
              <a:gd name="connsiteY21" fmla="*/ 284516 h 547517"/>
              <a:gd name="connsiteX22" fmla="*/ 548364 w 606725"/>
              <a:gd name="connsiteY22" fmla="*/ 528304 h 547517"/>
              <a:gd name="connsiteX23" fmla="*/ 529121 w 606725"/>
              <a:gd name="connsiteY23" fmla="*/ 547517 h 547517"/>
              <a:gd name="connsiteX24" fmla="*/ 19243 w 606725"/>
              <a:gd name="connsiteY24" fmla="*/ 547517 h 547517"/>
              <a:gd name="connsiteX25" fmla="*/ 0 w 606725"/>
              <a:gd name="connsiteY25" fmla="*/ 528304 h 547517"/>
              <a:gd name="connsiteX26" fmla="*/ 0 w 606725"/>
              <a:gd name="connsiteY26" fmla="*/ 19213 h 547517"/>
              <a:gd name="connsiteX27" fmla="*/ 19243 w 606725"/>
              <a:gd name="connsiteY27" fmla="*/ 0 h 54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6725" h="547517">
                <a:moveTo>
                  <a:pt x="587483" y="7021"/>
                </a:moveTo>
                <a:cubicBezTo>
                  <a:pt x="592380" y="7021"/>
                  <a:pt x="597277" y="8891"/>
                  <a:pt x="601022" y="12630"/>
                </a:cubicBezTo>
                <a:cubicBezTo>
                  <a:pt x="608627" y="20108"/>
                  <a:pt x="608627" y="32188"/>
                  <a:pt x="601022" y="39667"/>
                </a:cubicBezTo>
                <a:lnTo>
                  <a:pt x="274696" y="365607"/>
                </a:lnTo>
                <a:cubicBezTo>
                  <a:pt x="270894" y="369288"/>
                  <a:pt x="266054" y="371244"/>
                  <a:pt x="261099" y="371244"/>
                </a:cubicBezTo>
                <a:cubicBezTo>
                  <a:pt x="256145" y="371244"/>
                  <a:pt x="251305" y="369288"/>
                  <a:pt x="247502" y="365607"/>
                </a:cubicBezTo>
                <a:lnTo>
                  <a:pt x="156242" y="274486"/>
                </a:lnTo>
                <a:cubicBezTo>
                  <a:pt x="148752" y="267008"/>
                  <a:pt x="148752" y="254812"/>
                  <a:pt x="156242" y="247334"/>
                </a:cubicBezTo>
                <a:cubicBezTo>
                  <a:pt x="163732" y="239856"/>
                  <a:pt x="175946" y="239856"/>
                  <a:pt x="183436" y="247334"/>
                </a:cubicBezTo>
                <a:lnTo>
                  <a:pt x="261099" y="324879"/>
                </a:lnTo>
                <a:lnTo>
                  <a:pt x="573943" y="12630"/>
                </a:lnTo>
                <a:cubicBezTo>
                  <a:pt x="577688" y="8891"/>
                  <a:pt x="582586" y="7021"/>
                  <a:pt x="587483" y="7021"/>
                </a:cubicBezTo>
                <a:close/>
                <a:moveTo>
                  <a:pt x="19243" y="0"/>
                </a:moveTo>
                <a:lnTo>
                  <a:pt x="417236" y="0"/>
                </a:lnTo>
                <a:cubicBezTo>
                  <a:pt x="427837" y="0"/>
                  <a:pt x="436479" y="8629"/>
                  <a:pt x="436479" y="19213"/>
                </a:cubicBezTo>
                <a:cubicBezTo>
                  <a:pt x="436479" y="29798"/>
                  <a:pt x="427837" y="38311"/>
                  <a:pt x="417236" y="38311"/>
                </a:cubicBezTo>
                <a:lnTo>
                  <a:pt x="38370" y="38311"/>
                </a:lnTo>
                <a:lnTo>
                  <a:pt x="38370" y="509206"/>
                </a:lnTo>
                <a:lnTo>
                  <a:pt x="509994" y="509206"/>
                </a:lnTo>
                <a:lnTo>
                  <a:pt x="509994" y="284516"/>
                </a:lnTo>
                <a:cubicBezTo>
                  <a:pt x="509994" y="273931"/>
                  <a:pt x="518520" y="265418"/>
                  <a:pt x="529121" y="265418"/>
                </a:cubicBezTo>
                <a:cubicBezTo>
                  <a:pt x="539722" y="265418"/>
                  <a:pt x="548364" y="273931"/>
                  <a:pt x="548364" y="284516"/>
                </a:cubicBezTo>
                <a:lnTo>
                  <a:pt x="548364" y="528304"/>
                </a:lnTo>
                <a:cubicBezTo>
                  <a:pt x="548364" y="539004"/>
                  <a:pt x="539722" y="547517"/>
                  <a:pt x="529121" y="547517"/>
                </a:cubicBezTo>
                <a:lnTo>
                  <a:pt x="19243" y="547517"/>
                </a:lnTo>
                <a:cubicBezTo>
                  <a:pt x="8642" y="547517"/>
                  <a:pt x="0" y="539004"/>
                  <a:pt x="0" y="528304"/>
                </a:cubicBezTo>
                <a:lnTo>
                  <a:pt x="0" y="19213"/>
                </a:lnTo>
                <a:cubicBezTo>
                  <a:pt x="0" y="8629"/>
                  <a:pt x="8642" y="0"/>
                  <a:pt x="192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294FFA9-2A47-8108-F306-239EFF6FB5C4}"/>
              </a:ext>
            </a:extLst>
          </p:cNvPr>
          <p:cNvSpPr txBox="1"/>
          <p:nvPr/>
        </p:nvSpPr>
        <p:spPr>
          <a:xfrm>
            <a:off x="302991" y="1426110"/>
            <a:ext cx="1151545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/>
              <a:t>Emotion Neural Transducer for fine-grained SER with ASR joint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/>
              <a:t>Lattice max-pooling for distinguishing emotional and non-emotional frames in a weak supervision manner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/>
              <a:t>Factorized Emotion Neural Transducer biased to transducer inference manner</a:t>
            </a:r>
          </a:p>
        </p:txBody>
      </p:sp>
    </p:spTree>
    <p:extLst>
      <p:ext uri="{BB962C8B-B14F-4D97-AF65-F5344CB8AC3E}">
        <p14:creationId xmlns:p14="http://schemas.microsoft.com/office/powerpoint/2010/main" val="1466395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95039C-3213-BA7B-5919-A83655694A57}"/>
              </a:ext>
            </a:extLst>
          </p:cNvPr>
          <p:cNvSpPr txBox="1">
            <a:spLocks/>
          </p:cNvSpPr>
          <p:nvPr/>
        </p:nvSpPr>
        <p:spPr>
          <a:xfrm>
            <a:off x="670720" y="265043"/>
            <a:ext cx="10732776" cy="677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>
                <a:solidFill>
                  <a:srgbClr val="000000"/>
                </a:solidFill>
                <a:ea typeface="微软雅黑"/>
              </a:rPr>
              <a:t>Emotion Neural Transducer (ENT)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软雅黑"/>
              <a:cs typeface="+mj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30BC9CE-6230-EFED-AAD6-D8CAC5657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002" y="1631827"/>
            <a:ext cx="3818893" cy="415501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A37C935-0FAE-780B-AFB6-45F73303B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20" y="1670099"/>
            <a:ext cx="3752870" cy="411674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FA7CF8B-074F-E27D-3AE8-5C451ED9CF63}"/>
              </a:ext>
            </a:extLst>
          </p:cNvPr>
          <p:cNvSpPr txBox="1"/>
          <p:nvPr/>
        </p:nvSpPr>
        <p:spPr>
          <a:xfrm>
            <a:off x="981514" y="6040345"/>
            <a:ext cx="3442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/>
              <a:t>Standard Neural Transducer</a:t>
            </a:r>
            <a:endParaRPr lang="zh-CN" altLang="en-US" sz="2000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52C5DA7-D255-95C6-0F5F-0925FCA257B5}"/>
              </a:ext>
            </a:extLst>
          </p:cNvPr>
          <p:cNvSpPr txBox="1"/>
          <p:nvPr/>
        </p:nvSpPr>
        <p:spPr>
          <a:xfrm>
            <a:off x="7768410" y="6040345"/>
            <a:ext cx="3442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/>
              <a:t>Emotion Neural Transducer</a:t>
            </a:r>
            <a:endParaRPr lang="zh-CN" altLang="en-US" sz="2000" b="1" dirty="0"/>
          </a:p>
        </p:txBody>
      </p:sp>
      <p:sp>
        <p:nvSpPr>
          <p:cNvPr id="7" name="箭头: 右 6">
            <a:extLst>
              <a:ext uri="{FF2B5EF4-FFF2-40B4-BE49-F238E27FC236}">
                <a16:creationId xmlns:a16="http://schemas.microsoft.com/office/drawing/2014/main" id="{35A1856E-2379-6F79-78CA-8931A18C453C}"/>
              </a:ext>
            </a:extLst>
          </p:cNvPr>
          <p:cNvSpPr/>
          <p:nvPr/>
        </p:nvSpPr>
        <p:spPr>
          <a:xfrm>
            <a:off x="5124045" y="3353585"/>
            <a:ext cx="1489435" cy="5868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CC51CCE-AFDF-FCF0-7DB1-1CFB87BF54D6}"/>
              </a:ext>
            </a:extLst>
          </p:cNvPr>
          <p:cNvSpPr txBox="1"/>
          <p:nvPr/>
        </p:nvSpPr>
        <p:spPr>
          <a:xfrm>
            <a:off x="4454449" y="2984253"/>
            <a:ext cx="3125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accent1"/>
                </a:solidFill>
              </a:rPr>
              <a:t>Joint network for emotion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07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95039C-3213-BA7B-5919-A83655694A57}"/>
              </a:ext>
            </a:extLst>
          </p:cNvPr>
          <p:cNvSpPr txBox="1">
            <a:spLocks/>
          </p:cNvSpPr>
          <p:nvPr/>
        </p:nvSpPr>
        <p:spPr>
          <a:xfrm>
            <a:off x="670720" y="265043"/>
            <a:ext cx="10732776" cy="677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>
                <a:solidFill>
                  <a:srgbClr val="000000"/>
                </a:solidFill>
                <a:ea typeface="微软雅黑"/>
              </a:rPr>
              <a:t>Lattice Max Pooling Loss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软雅黑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9C43A4B-B6A8-3AF5-1F70-930BCC3EEFB4}"/>
                  </a:ext>
                </a:extLst>
              </p:cNvPr>
              <p:cNvSpPr txBox="1"/>
              <p:nvPr/>
            </p:nvSpPr>
            <p:spPr>
              <a:xfrm>
                <a:off x="558609" y="2129531"/>
                <a:ext cx="4805243" cy="23245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E</a:t>
                </a:r>
                <a:r>
                  <a:rPr lang="zh-CN" altLang="en-US" sz="2400" dirty="0"/>
                  <a:t>ach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zh-CN" alt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400" dirty="0"/>
                  <a:t>denotes the emotion probability distribution having output </a:t>
                </a:r>
                <a14:m>
                  <m:oMath xmlns:m="http://schemas.openxmlformats.org/officeDocument/2006/math">
                    <m:r>
                      <a:rPr lang="zh-CN" altLang="en-US" sz="24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zh-CN" alt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400" dirty="0"/>
                  <a:t>tokens by frame </a:t>
                </a:r>
                <a14:m>
                  <m:oMath xmlns:m="http://schemas.openxmlformats.org/officeDocument/2006/math">
                    <m:r>
                      <a:rPr lang="zh-CN" alt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Apply loss to the most and least significant node.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9C43A4B-B6A8-3AF5-1F70-930BCC3EE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09" y="2129531"/>
                <a:ext cx="4805243" cy="2324547"/>
              </a:xfrm>
              <a:prstGeom prst="rect">
                <a:avLst/>
              </a:prstGeom>
              <a:blipFill>
                <a:blip r:embed="rId2"/>
                <a:stretch>
                  <a:fillRect l="-1777" t="-2094" r="-1396" b="-49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253FEC6-1505-3296-6705-EA74C5B59ED6}"/>
                  </a:ext>
                </a:extLst>
              </p:cNvPr>
              <p:cNvSpPr txBox="1"/>
              <p:nvPr/>
            </p:nvSpPr>
            <p:spPr>
              <a:xfrm>
                <a:off x="558609" y="5182222"/>
                <a:ext cx="7604730" cy="734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  <m:t>𝑙𝑎𝑡𝑡𝑖𝑐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altLang="zh-CN" sz="2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80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unc>
                            <m:funcPr>
                              <m:ctrlPr>
                                <a:rPr lang="en-US" altLang="zh-CN" sz="280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CN" sz="280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800" i="0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altLang="zh-CN" sz="28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sz="28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8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altLang="zh-CN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altLang="zh-CN" sz="28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sz="28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800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  <m:sup>
                                  <m:sSup>
                                    <m:sSupPr>
                                      <m:ctrlPr>
                                        <a:rPr lang="en-US" altLang="zh-CN" sz="28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8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US" altLang="zh-CN" sz="2800" b="0" i="1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sup>
                              </m:sSubSup>
                              <m:r>
                                <a:rPr lang="en-US" altLang="zh-CN" sz="28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altLang="zh-CN" sz="28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   </m:t>
                      </m:r>
                      <m:func>
                        <m:funcPr>
                          <m:ctrlPr>
                            <a:rPr lang="en-US" altLang="zh-CN" sz="280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CN" sz="2800" b="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2800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unc>
                            <m:funcPr>
                              <m:ctrlPr>
                                <a:rPr lang="en-US" altLang="zh-CN" sz="280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CN" sz="280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800" i="0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altLang="zh-CN" sz="28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sz="28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8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lim>
                              </m:limLow>
                            </m:fName>
                            <m:e>
                              <m:sSubSup>
                                <m:sSubSupPr>
                                  <m:ctrlPr>
                                    <a:rPr lang="en-US" altLang="zh-CN" sz="28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8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8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sz="28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8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  <m:sup>
                                  <m:sSup>
                                    <m:sSupPr>
                                      <m:ctrlPr>
                                        <a:rPr lang="en-US" altLang="zh-CN" sz="2800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800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US" altLang="zh-CN" sz="28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</m:sup>
                              </m:sSubSup>
                              <m:r>
                                <a:rPr lang="en-US" altLang="zh-CN" sz="28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253FEC6-1505-3296-6705-EA74C5B59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09" y="5182222"/>
                <a:ext cx="7604730" cy="7343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左大括号 10">
            <a:extLst>
              <a:ext uri="{FF2B5EF4-FFF2-40B4-BE49-F238E27FC236}">
                <a16:creationId xmlns:a16="http://schemas.microsoft.com/office/drawing/2014/main" id="{92771FAD-2A6F-B9B9-B1B9-B1E0FF19E0C6}"/>
              </a:ext>
            </a:extLst>
          </p:cNvPr>
          <p:cNvSpPr/>
          <p:nvPr/>
        </p:nvSpPr>
        <p:spPr>
          <a:xfrm rot="16200000">
            <a:off x="3634997" y="4973670"/>
            <a:ext cx="151223" cy="1961323"/>
          </a:xfrm>
          <a:prstGeom prst="leftBrace">
            <a:avLst>
              <a:gd name="adj1" fmla="val 8333"/>
              <a:gd name="adj2" fmla="val 49662"/>
            </a:avLst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190160D-F1D0-2E5C-E0D5-2790A44B5A33}"/>
              </a:ext>
            </a:extLst>
          </p:cNvPr>
          <p:cNvSpPr txBox="1"/>
          <p:nvPr/>
        </p:nvSpPr>
        <p:spPr>
          <a:xfrm>
            <a:off x="2239067" y="6028248"/>
            <a:ext cx="2849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accent2">
                    <a:lumMod val="75000"/>
                  </a:schemeClr>
                </a:solidFill>
              </a:rPr>
              <a:t>highest target emotion probability</a:t>
            </a:r>
            <a:endParaRPr lang="zh-CN" alt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E7CBF56-5204-8AF5-2428-A9375720EB5B}"/>
              </a:ext>
            </a:extLst>
          </p:cNvPr>
          <p:cNvSpPr txBox="1"/>
          <p:nvPr/>
        </p:nvSpPr>
        <p:spPr>
          <a:xfrm>
            <a:off x="5695967" y="6028247"/>
            <a:ext cx="22578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minimum neutral probability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左大括号 13">
            <a:extLst>
              <a:ext uri="{FF2B5EF4-FFF2-40B4-BE49-F238E27FC236}">
                <a16:creationId xmlns:a16="http://schemas.microsoft.com/office/drawing/2014/main" id="{75C52392-4CC1-4B09-1A69-37189CF0CECA}"/>
              </a:ext>
            </a:extLst>
          </p:cNvPr>
          <p:cNvSpPr/>
          <p:nvPr/>
        </p:nvSpPr>
        <p:spPr>
          <a:xfrm rot="16200000">
            <a:off x="6748249" y="4973669"/>
            <a:ext cx="151223" cy="1961323"/>
          </a:xfrm>
          <a:prstGeom prst="leftBrace">
            <a:avLst>
              <a:gd name="adj1" fmla="val 8333"/>
              <a:gd name="adj2" fmla="val 49662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75F7D7F-CD69-0017-ECAC-98F0F9BA9F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3036" y="1740515"/>
            <a:ext cx="6014331" cy="380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72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等线 Light"/>
        <a:cs typeface=""/>
      </a:majorFont>
      <a:minorFont>
        <a:latin typeface="Times New Roman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7203</TotalTime>
  <Words>860</Words>
  <Application>Microsoft Office PowerPoint</Application>
  <PresentationFormat>宽屏</PresentationFormat>
  <Paragraphs>132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微软雅黑</vt:lpstr>
      <vt:lpstr>等线</vt:lpstr>
      <vt:lpstr>Times New Roman</vt:lpstr>
      <vt:lpstr>Arial</vt:lpstr>
      <vt:lpstr>Cambria Math</vt:lpstr>
      <vt:lpstr>Office 主题​​</vt:lpstr>
      <vt:lpstr>Emotion Neural Transducer for Fine-Grained Speech Emotion Recognition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思源 沈</dc:creator>
  <cp:lastModifiedBy>思源 沈</cp:lastModifiedBy>
  <cp:revision>27</cp:revision>
  <dcterms:created xsi:type="dcterms:W3CDTF">2024-03-14T02:01:53Z</dcterms:created>
  <dcterms:modified xsi:type="dcterms:W3CDTF">2024-04-12T02:53:31Z</dcterms:modified>
</cp:coreProperties>
</file>