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CC"/>
    <a:srgbClr val="D5E8D4"/>
    <a:srgbClr val="E1D5E7"/>
    <a:srgbClr val="DAE8FB"/>
    <a:srgbClr val="D44B65"/>
    <a:srgbClr val="CB9F00"/>
    <a:srgbClr val="4F81B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1" autoAdjust="0"/>
    <p:restoredTop sz="94635" autoAdjust="0"/>
  </p:normalViewPr>
  <p:slideViewPr>
    <p:cSldViewPr snapToGrid="0" snapToObjects="1">
      <p:cViewPr varScale="1">
        <p:scale>
          <a:sx n="38" d="100"/>
          <a:sy n="38" d="100"/>
        </p:scale>
        <p:origin x="176" y="164"/>
      </p:cViewPr>
      <p:guideLst>
        <p:guide orient="horz" pos="9073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52" y="56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2023/9/28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‹nº›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3017460" y="5334001"/>
            <a:ext cx="17923859" cy="23361472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775244" y="5334001"/>
            <a:ext cx="17242216" cy="23361472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2" y="5334001"/>
            <a:ext cx="15447471" cy="23360618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6344586" y="7176241"/>
            <a:ext cx="16440587" cy="13118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7176245"/>
            <a:ext cx="14492230" cy="13118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3821617" y="7206014"/>
            <a:ext cx="16581403" cy="13118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3821617" y="20711428"/>
            <a:ext cx="16581403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6344585" y="20711428"/>
            <a:ext cx="1643716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‹nº›</a:t>
            </a:fld>
            <a:endParaRPr lang="en-US"/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729B919F-7FCB-5B0B-CF25-62C405603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raphic 521">
            <a:extLst>
              <a:ext uri="{FF2B5EF4-FFF2-40B4-BE49-F238E27FC236}">
                <a16:creationId xmlns:a16="http://schemas.microsoft.com/office/drawing/2014/main" id="{92AEC2CD-63DB-92E8-F459-1019B58F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45798" y="7669626"/>
            <a:ext cx="9492691" cy="55836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67CD0-1E2B-8B1D-D2CC-701A277CDA85}"/>
              </a:ext>
            </a:extLst>
          </p:cNvPr>
          <p:cNvSpPr/>
          <p:nvPr/>
        </p:nvSpPr>
        <p:spPr>
          <a:xfrm>
            <a:off x="19914489" y="12418783"/>
            <a:ext cx="3533102" cy="11901942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286032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572064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858094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144127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430158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716189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002220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253" algn="l" defTabSz="2286032" rtl="0" eaLnBrk="1" latinLnBrk="0" hangingPunct="1">
              <a:defRPr sz="902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6" name="Imagem 45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20757C74-0F11-1EB7-AEEA-AF86F9A39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9611" y="-1216794"/>
            <a:ext cx="5580000" cy="3943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1B0819-B8F8-291D-AAB5-21C0DDA0A215}"/>
              </a:ext>
            </a:extLst>
          </p:cNvPr>
          <p:cNvSpPr txBox="1"/>
          <p:nvPr/>
        </p:nvSpPr>
        <p:spPr>
          <a:xfrm>
            <a:off x="23671733" y="12951487"/>
            <a:ext cx="8554875" cy="620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Bridge: </a:t>
            </a: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Adapts the JPEG PCC latent dimension to the Partial Classifier input (requires training). 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GB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Partial Classifier: </a:t>
            </a: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Corresponds to the bottom part of the </a:t>
            </a:r>
            <a:r>
              <a:rPr lang="en-GB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PointGrid</a:t>
            </a: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classifier after pruning the first 5 layers (does not </a:t>
            </a:r>
            <a:r>
              <a:rPr lang="en-GB" sz="4200" dirty="0">
                <a:solidFill>
                  <a:srgbClr val="000000"/>
                </a:solidFill>
              </a:rPr>
              <a:t>require training). </a:t>
            </a:r>
          </a:p>
        </p:txBody>
      </p:sp>
      <p:pic>
        <p:nvPicPr>
          <p:cNvPr id="21" name="Marcador de Posição de Conteúdo 20" descr="Uma imagem com Tipo de letra, texto, Gráficos, logótipo&#10;&#10;Descrição gerada automaticamente">
            <a:extLst>
              <a:ext uri="{FF2B5EF4-FFF2-40B4-BE49-F238E27FC236}">
                <a16:creationId xmlns:a16="http://schemas.microsoft.com/office/drawing/2014/main" id="{61F22A40-EE4B-1D8E-D602-DF673F9B096E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6"/>
          <a:stretch>
            <a:fillRect/>
          </a:stretch>
        </p:blipFill>
        <p:spPr>
          <a:xfrm>
            <a:off x="45514387" y="2085204"/>
            <a:ext cx="5580000" cy="2728046"/>
          </a:xfrm>
        </p:spPr>
      </p:pic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8069578" y="529197"/>
            <a:ext cx="37163967" cy="1568296"/>
          </a:xfrm>
        </p:spPr>
        <p:txBody>
          <a:bodyPr/>
          <a:lstStyle/>
          <a:p>
            <a:r>
              <a:rPr lang="en-GB" altLang="zh-TW" dirty="0"/>
              <a:t>Deep Learning-based Compressed Domain Point Cloud Classification</a:t>
            </a:r>
            <a:endParaRPr lang="zh-TW" alt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8623753" y="3736310"/>
            <a:ext cx="35258967" cy="1249360"/>
          </a:xfrm>
        </p:spPr>
        <p:txBody>
          <a:bodyPr/>
          <a:lstStyle/>
          <a:p>
            <a:r>
              <a:rPr lang="pt-PT" baseline="30000" dirty="0"/>
              <a:t>1</a:t>
            </a:r>
            <a:r>
              <a:rPr lang="pt-PT" dirty="0"/>
              <a:t> IST – Universidade de Lisboa; </a:t>
            </a:r>
            <a:r>
              <a:rPr lang="pt-PT" baseline="30000" dirty="0"/>
              <a:t>2</a:t>
            </a:r>
            <a:r>
              <a:rPr lang="pt-PT" dirty="0"/>
              <a:t> ESTG – Politécnico de Leiria; </a:t>
            </a:r>
            <a:r>
              <a:rPr lang="pt-PT" baseline="30000" dirty="0"/>
              <a:t>3</a:t>
            </a:r>
            <a:r>
              <a:rPr lang="pt-PT" dirty="0"/>
              <a:t> Instituto de Telecomunicações, Portugal</a:t>
            </a:r>
            <a:endParaRPr 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7912" y="6493796"/>
            <a:ext cx="14213498" cy="143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Clr>
                <a:srgbClr val="000000"/>
              </a:buClr>
              <a:buSzPct val="90000"/>
              <a:defRPr/>
            </a:pPr>
            <a:r>
              <a:rPr lang="en-US" altLang="zh-TW" sz="4200" dirty="0">
                <a:solidFill>
                  <a:srgbClr val="000000"/>
                </a:solidFill>
              </a:rPr>
              <a:t>Emerging learning-based codecs offer a single, efficient  compressed domain representation for man and machine, thus unifying the visual representation language.</a:t>
            </a: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spcBef>
                <a:spcPts val="120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SzPct val="80000"/>
              <a:defRPr/>
            </a:pPr>
            <a:endParaRPr lang="en-US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SzPct val="80000"/>
              <a:defRPr/>
            </a:pPr>
            <a:endParaRPr lang="en-US" sz="4200" dirty="0">
              <a:solidFill>
                <a:srgbClr val="000000"/>
              </a:solidFill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0000"/>
              </a:buClr>
              <a:buSzPct val="90000"/>
              <a:defRPr/>
            </a:pPr>
            <a:r>
              <a:rPr lang="en-GB" sz="4200" dirty="0">
                <a:solidFill>
                  <a:srgbClr val="000000"/>
                </a:solidFill>
              </a:rPr>
              <a:t>Propose novel DL-based compressed domain PC classification (CD-PCCL) solutions based on JPEG PCC codec and </a:t>
            </a:r>
            <a:r>
              <a:rPr lang="en-GB" sz="4200" dirty="0" err="1">
                <a:solidFill>
                  <a:srgbClr val="000000"/>
                </a:solidFill>
              </a:rPr>
              <a:t>PointGrid</a:t>
            </a:r>
            <a:r>
              <a:rPr lang="en-GB" sz="4200" dirty="0">
                <a:solidFill>
                  <a:srgbClr val="000000"/>
                </a:solidFill>
              </a:rPr>
              <a:t> classifier, targeting:</a:t>
            </a:r>
          </a:p>
          <a:p>
            <a:pPr marL="781355" lvl="1" indent="-781355" algn="just">
              <a:spcBef>
                <a:spcPts val="12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Unified learning-based representation for man and machine.</a:t>
            </a:r>
          </a:p>
          <a:p>
            <a:pPr marL="781355" lvl="1" indent="-781355" algn="just">
              <a:spcBef>
                <a:spcPts val="1200"/>
              </a:spcBef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Better classification performance than decompressed domain classification with lower complexity. </a:t>
            </a:r>
          </a:p>
          <a:p>
            <a:pPr algn="just">
              <a:spcBef>
                <a:spcPts val="1200"/>
              </a:spcBef>
              <a:buClr>
                <a:srgbClr val="000000"/>
              </a:buClr>
              <a:buSzPct val="80000"/>
              <a:defRPr/>
            </a:pPr>
            <a:endParaRPr lang="en-US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7794" y="6029198"/>
            <a:ext cx="14687450" cy="14795619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8" name="矩形 37"/>
          <p:cNvSpPr/>
          <p:nvPr/>
        </p:nvSpPr>
        <p:spPr>
          <a:xfrm>
            <a:off x="1095601" y="5541821"/>
            <a:ext cx="7890622" cy="9387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5500" b="1" cap="all" dirty="0">
                <a:ea typeface="Noto Sans CJK JP Medium" panose="020B0600000000000000" pitchFamily="34" charset="-128"/>
              </a:rPr>
              <a:t>1. Context &amp; Objectives</a:t>
            </a:r>
          </a:p>
        </p:txBody>
      </p:sp>
      <p:sp>
        <p:nvSpPr>
          <p:cNvPr id="43" name="矩形 42"/>
          <p:cNvSpPr/>
          <p:nvPr/>
        </p:nvSpPr>
        <p:spPr>
          <a:xfrm>
            <a:off x="33348851" y="21129500"/>
            <a:ext cx="17280000" cy="6261652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4" name="矩形 43"/>
          <p:cNvSpPr/>
          <p:nvPr/>
        </p:nvSpPr>
        <p:spPr>
          <a:xfrm>
            <a:off x="33822893" y="20682213"/>
            <a:ext cx="5112297" cy="9387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5500" b="1" cap="all" dirty="0"/>
              <a:t>5. Conclusions</a:t>
            </a:r>
            <a:endParaRPr lang="zh-TW" altLang="en-US" sz="5500" dirty="0"/>
          </a:p>
        </p:txBody>
      </p:sp>
      <p:sp>
        <p:nvSpPr>
          <p:cNvPr id="58" name="矩形 57"/>
          <p:cNvSpPr/>
          <p:nvPr/>
        </p:nvSpPr>
        <p:spPr>
          <a:xfrm>
            <a:off x="33678927" y="21482051"/>
            <a:ext cx="16619847" cy="549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DL-based compressed domain PC classification has a clear advantage over decompressed domain PC classification in terms of classification accuracy.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Proposed CD-PCCL validates the JPEG </a:t>
            </a:r>
            <a:r>
              <a:rPr lang="en-GB" altLang="zh-TW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Pleno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PCC vision of having a unified learning-based representation for both man and machine.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CA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Future work will design 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 adaptive </a:t>
            </a: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Bridge to accept JPEG PCC latent representations for different coding block sizes.</a:t>
            </a:r>
            <a:endParaRPr lang="en-CA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/>
          </p:nvPr>
        </p:nvSpPr>
        <p:spPr>
          <a:xfrm>
            <a:off x="9022079" y="2421837"/>
            <a:ext cx="35258967" cy="1249360"/>
          </a:xfrm>
        </p:spPr>
        <p:txBody>
          <a:bodyPr/>
          <a:lstStyle/>
          <a:p>
            <a:r>
              <a:rPr lang="en-US" dirty="0"/>
              <a:t>Abdelrahman Seleem</a:t>
            </a:r>
            <a:r>
              <a:rPr lang="pt-PT" baseline="30000" dirty="0"/>
              <a:t> </a:t>
            </a:r>
            <a:r>
              <a:rPr lang="pt-PT" altLang="zh-TW" baseline="30000" dirty="0"/>
              <a:t>1,3 </a:t>
            </a:r>
            <a:r>
              <a:rPr lang="en-US" dirty="0"/>
              <a:t>	 </a:t>
            </a:r>
            <a:r>
              <a:rPr lang="pt-PT" altLang="zh-TW" dirty="0"/>
              <a:t>André F. R. Guarda </a:t>
            </a:r>
            <a:r>
              <a:rPr lang="pt-PT" altLang="zh-TW" baseline="30000" dirty="0"/>
              <a:t>3</a:t>
            </a:r>
            <a:r>
              <a:rPr lang="pt-PT" altLang="zh-TW" dirty="0"/>
              <a:t>          Nuno M. M. Rodrigues </a:t>
            </a:r>
            <a:r>
              <a:rPr lang="pt-PT" altLang="zh-TW" baseline="30000" dirty="0"/>
              <a:t>2,3</a:t>
            </a:r>
            <a:r>
              <a:rPr lang="pt-PT" altLang="zh-TW" dirty="0"/>
              <a:t>          Fernando Pereira </a:t>
            </a:r>
            <a:r>
              <a:rPr lang="pt-PT" altLang="zh-TW" baseline="30000" dirty="0"/>
              <a:t>1,3</a:t>
            </a:r>
            <a:endParaRPr lang="zh-TW" altLang="en-US" baseline="30000" dirty="0"/>
          </a:p>
        </p:txBody>
      </p:sp>
      <p:pic>
        <p:nvPicPr>
          <p:cNvPr id="5" name="Picture 2" descr="Instituto Politécnico de Leiria – Wikipédia, a enciclopédia livre">
            <a:extLst>
              <a:ext uri="{FF2B5EF4-FFF2-40B4-BE49-F238E27FC236}">
                <a16:creationId xmlns:a16="http://schemas.microsoft.com/office/drawing/2014/main" id="{E1B77F64-86FB-0486-0AB3-AC0873B8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992" y="929077"/>
            <a:ext cx="5472000" cy="21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40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24D4AB71-82F4-E55A-B360-27C43CC3E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6987" y="3224841"/>
            <a:ext cx="5580000" cy="3139362"/>
          </a:xfrm>
          <a:prstGeom prst="rect">
            <a:avLst/>
          </a:prstGeom>
        </p:spPr>
      </p:pic>
      <p:sp>
        <p:nvSpPr>
          <p:cNvPr id="134" name="矩形 35">
            <a:extLst>
              <a:ext uri="{FF2B5EF4-FFF2-40B4-BE49-F238E27FC236}">
                <a16:creationId xmlns:a16="http://schemas.microsoft.com/office/drawing/2014/main" id="{370EADCF-779A-42C0-6666-84BFEED70B0D}"/>
              </a:ext>
            </a:extLst>
          </p:cNvPr>
          <p:cNvSpPr/>
          <p:nvPr/>
        </p:nvSpPr>
        <p:spPr>
          <a:xfrm>
            <a:off x="617794" y="21381716"/>
            <a:ext cx="14760772" cy="676800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137" name="矩形 38">
            <a:extLst>
              <a:ext uri="{FF2B5EF4-FFF2-40B4-BE49-F238E27FC236}">
                <a16:creationId xmlns:a16="http://schemas.microsoft.com/office/drawing/2014/main" id="{0798E5B5-4442-638F-0AB6-2E82E61A9E24}"/>
              </a:ext>
            </a:extLst>
          </p:cNvPr>
          <p:cNvSpPr/>
          <p:nvPr/>
        </p:nvSpPr>
        <p:spPr>
          <a:xfrm>
            <a:off x="16086619" y="6029199"/>
            <a:ext cx="16522174" cy="2214000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75" dirty="0"/>
          </a:p>
        </p:txBody>
      </p:sp>
      <p:sp>
        <p:nvSpPr>
          <p:cNvPr id="138" name="矩形 39">
            <a:extLst>
              <a:ext uri="{FF2B5EF4-FFF2-40B4-BE49-F238E27FC236}">
                <a16:creationId xmlns:a16="http://schemas.microsoft.com/office/drawing/2014/main" id="{DBC16E2A-4E79-4064-001F-0748D814F935}"/>
              </a:ext>
            </a:extLst>
          </p:cNvPr>
          <p:cNvSpPr/>
          <p:nvPr/>
        </p:nvSpPr>
        <p:spPr>
          <a:xfrm>
            <a:off x="16364499" y="5594096"/>
            <a:ext cx="10403745" cy="9387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altLang="zh-TW" sz="5500" b="1" cap="all" dirty="0">
                <a:ea typeface="Noto Sans CJK JP Medium" panose="020B0600000000000000" pitchFamily="34" charset="-128"/>
              </a:rPr>
              <a:t>3. Proposed cd-</a:t>
            </a:r>
            <a:r>
              <a:rPr lang="en-GB" altLang="zh-TW" sz="5500" b="1" cap="all" dirty="0" err="1">
                <a:ea typeface="Noto Sans CJK JP Medium" panose="020B0600000000000000" pitchFamily="34" charset="-128"/>
              </a:rPr>
              <a:t>pccl</a:t>
            </a:r>
            <a:r>
              <a:rPr lang="en-GB" altLang="zh-TW" sz="5500" b="1" cap="all" dirty="0">
                <a:ea typeface="Noto Sans CJK JP Medium" panose="020B0600000000000000" pitchFamily="34" charset="-128"/>
              </a:rPr>
              <a:t> Solutions </a:t>
            </a:r>
          </a:p>
        </p:txBody>
      </p:sp>
      <p:pic>
        <p:nvPicPr>
          <p:cNvPr id="143" name="Graphic 2">
            <a:extLst>
              <a:ext uri="{FF2B5EF4-FFF2-40B4-BE49-F238E27FC236}">
                <a16:creationId xmlns:a16="http://schemas.microsoft.com/office/drawing/2014/main" id="{587AA345-4AFA-8052-C12C-29DC4F307A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2024166" y="23434833"/>
            <a:ext cx="12583870" cy="41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3AB9C4C8-CEF3-8604-3153-D54C43C20D81}"/>
              </a:ext>
            </a:extLst>
          </p:cNvPr>
          <p:cNvSpPr txBox="1"/>
          <p:nvPr/>
        </p:nvSpPr>
        <p:spPr>
          <a:xfrm>
            <a:off x="3977460" y="22956649"/>
            <a:ext cx="419510" cy="66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kern="0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486B991-6953-22FF-E417-D54828607B35}"/>
              </a:ext>
            </a:extLst>
          </p:cNvPr>
          <p:cNvSpPr txBox="1"/>
          <p:nvPr/>
        </p:nvSpPr>
        <p:spPr>
          <a:xfrm>
            <a:off x="3931598" y="23947186"/>
            <a:ext cx="419510" cy="66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kern="0" dirty="0">
                <a:solidFill>
                  <a:schemeClr val="accent6"/>
                </a:solidFill>
                <a:latin typeface="Calibri (Body)"/>
              </a:rPr>
              <a:t>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996F77E-DFC2-8280-9492-33440DD22ABF}"/>
              </a:ext>
            </a:extLst>
          </p:cNvPr>
          <p:cNvSpPr txBox="1"/>
          <p:nvPr/>
        </p:nvSpPr>
        <p:spPr>
          <a:xfrm>
            <a:off x="3903438" y="24630167"/>
            <a:ext cx="419510" cy="66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kern="0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3</a:t>
            </a:r>
          </a:p>
        </p:txBody>
      </p:sp>
      <p:sp>
        <p:nvSpPr>
          <p:cNvPr id="147" name="Arrow: Right 146">
            <a:extLst>
              <a:ext uri="{FF2B5EF4-FFF2-40B4-BE49-F238E27FC236}">
                <a16:creationId xmlns:a16="http://schemas.microsoft.com/office/drawing/2014/main" id="{51F60357-37C4-6D03-59F9-A1D2D7885392}"/>
              </a:ext>
            </a:extLst>
          </p:cNvPr>
          <p:cNvSpPr/>
          <p:nvPr/>
        </p:nvSpPr>
        <p:spPr>
          <a:xfrm>
            <a:off x="4421322" y="23246428"/>
            <a:ext cx="7324976" cy="149455"/>
          </a:xfrm>
          <a:prstGeom prst="rightArrow">
            <a:avLst>
              <a:gd name="adj1" fmla="val 50000"/>
              <a:gd name="adj2" fmla="val 89853"/>
            </a:avLst>
          </a:prstGeom>
          <a:solidFill>
            <a:schemeClr val="accent2"/>
          </a:solidFill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BCD4F41E-F719-1C13-5999-AA9C7EC86318}"/>
              </a:ext>
            </a:extLst>
          </p:cNvPr>
          <p:cNvSpPr/>
          <p:nvPr/>
        </p:nvSpPr>
        <p:spPr>
          <a:xfrm>
            <a:off x="4376914" y="24131002"/>
            <a:ext cx="7274112" cy="159726"/>
          </a:xfrm>
          <a:prstGeom prst="rightArrow">
            <a:avLst>
              <a:gd name="adj1" fmla="val 50000"/>
              <a:gd name="adj2" fmla="val 89853"/>
            </a:avLst>
          </a:prstGeom>
          <a:solidFill>
            <a:schemeClr val="accent6"/>
          </a:solidFill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Arrow: Right 148">
            <a:extLst>
              <a:ext uri="{FF2B5EF4-FFF2-40B4-BE49-F238E27FC236}">
                <a16:creationId xmlns:a16="http://schemas.microsoft.com/office/drawing/2014/main" id="{A0E36071-3830-574A-5BB7-4E49081AC084}"/>
              </a:ext>
            </a:extLst>
          </p:cNvPr>
          <p:cNvSpPr/>
          <p:nvPr/>
        </p:nvSpPr>
        <p:spPr>
          <a:xfrm>
            <a:off x="4324151" y="24852491"/>
            <a:ext cx="7326874" cy="155653"/>
          </a:xfrm>
          <a:prstGeom prst="rightArrow">
            <a:avLst>
              <a:gd name="adj1" fmla="val 50000"/>
              <a:gd name="adj2" fmla="val 89853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04A8737-77F4-32B2-ACC0-E94AB175400B}"/>
              </a:ext>
            </a:extLst>
          </p:cNvPr>
          <p:cNvSpPr txBox="1"/>
          <p:nvPr/>
        </p:nvSpPr>
        <p:spPr>
          <a:xfrm>
            <a:off x="3877632" y="27152454"/>
            <a:ext cx="419509" cy="661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kern="0" dirty="0">
                <a:solidFill>
                  <a:schemeClr val="tx2"/>
                </a:solidFill>
                <a:latin typeface="Calibri (Body)"/>
              </a:rPr>
              <a:t>4</a:t>
            </a:r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D2D4D0D4-C477-7892-8DFC-0D30A2C5045E}"/>
              </a:ext>
            </a:extLst>
          </p:cNvPr>
          <p:cNvSpPr/>
          <p:nvPr/>
        </p:nvSpPr>
        <p:spPr>
          <a:xfrm>
            <a:off x="4322947" y="27411235"/>
            <a:ext cx="7213597" cy="144000"/>
          </a:xfrm>
          <a:prstGeom prst="rightArrow">
            <a:avLst>
              <a:gd name="adj1" fmla="val 50000"/>
              <a:gd name="adj2" fmla="val 89853"/>
            </a:avLst>
          </a:prstGeom>
          <a:solidFill>
            <a:schemeClr val="accent1"/>
          </a:solidFill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FA8A9A7-7C78-EBDA-A080-C605B40DB2EB}"/>
              </a:ext>
            </a:extLst>
          </p:cNvPr>
          <p:cNvSpPr txBox="1"/>
          <p:nvPr/>
        </p:nvSpPr>
        <p:spPr>
          <a:xfrm>
            <a:off x="2167613" y="22342723"/>
            <a:ext cx="12122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kern="0" dirty="0">
                <a:solidFill>
                  <a:schemeClr val="accent2">
                    <a:lumMod val="75000"/>
                  </a:schemeClr>
                </a:solidFill>
                <a:latin typeface="Calibri (Body)"/>
              </a:rPr>
              <a:t>Original     	</a:t>
            </a:r>
            <a:r>
              <a:rPr lang="en-US" sz="3000" kern="0" dirty="0">
                <a:solidFill>
                  <a:schemeClr val="accent6"/>
                </a:solidFill>
                <a:latin typeface="Calibri (Body)"/>
              </a:rPr>
              <a:t>2.Voxelized             </a:t>
            </a:r>
            <a:r>
              <a:rPr lang="en-US" sz="3000" kern="0" dirty="0">
                <a:solidFill>
                  <a:schemeClr val="accent3">
                    <a:lumMod val="75000"/>
                  </a:schemeClr>
                </a:solidFill>
                <a:latin typeface="Calibri (Body)"/>
              </a:rPr>
              <a:t>3. Decompressed           </a:t>
            </a:r>
            <a:r>
              <a:rPr lang="en-US" sz="3000" kern="0" dirty="0">
                <a:solidFill>
                  <a:schemeClr val="tx2"/>
                </a:solidFill>
                <a:latin typeface="Calibri (Body)"/>
              </a:rPr>
              <a:t>4. Compressed</a:t>
            </a:r>
            <a:endParaRPr lang="en-GB" sz="3000" kern="0" dirty="0">
              <a:solidFill>
                <a:schemeClr val="tx2"/>
              </a:solidFill>
              <a:latin typeface="Calibri (Body)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5E4849E6-9B35-49B4-4856-EA5564A41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65649" y="12334778"/>
            <a:ext cx="3024000" cy="11901942"/>
          </a:xfrm>
          <a:prstGeom prst="rect">
            <a:avLst/>
          </a:prstGeom>
        </p:spPr>
      </p:pic>
      <p:sp>
        <p:nvSpPr>
          <p:cNvPr id="77" name="CaixaDeTexto 28">
            <a:extLst>
              <a:ext uri="{FF2B5EF4-FFF2-40B4-BE49-F238E27FC236}">
                <a16:creationId xmlns:a16="http://schemas.microsoft.com/office/drawing/2014/main" id="{F492E1E9-7A9F-1249-DBB6-5D5723CC0723}"/>
              </a:ext>
            </a:extLst>
          </p:cNvPr>
          <p:cNvSpPr txBox="1"/>
          <p:nvPr/>
        </p:nvSpPr>
        <p:spPr>
          <a:xfrm>
            <a:off x="33544894" y="27495946"/>
            <a:ext cx="1710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This work was funded by the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Fundação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para a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Ciência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Tecnologia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(FCT, Portugal) through the research project PTDC/EEI-COM/1125/2021, entitled “Deep Learning-based Point Cloud Representation.”</a:t>
            </a:r>
            <a:endParaRPr lang="en-US" sz="2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F5C74E2-E8E2-3AB3-DCB6-81B677659A11}"/>
              </a:ext>
            </a:extLst>
          </p:cNvPr>
          <p:cNvSpPr txBox="1"/>
          <p:nvPr/>
        </p:nvSpPr>
        <p:spPr>
          <a:xfrm>
            <a:off x="43349266" y="7050834"/>
            <a:ext cx="756955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900" b="1" dirty="0">
                <a:cs typeface="Times New Roman" panose="02020603050405020304" pitchFamily="18" charset="0"/>
              </a:rPr>
              <a:t>Compression Performance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F338722-3A7C-9EE1-B498-4AF62E1E130C}"/>
              </a:ext>
            </a:extLst>
          </p:cNvPr>
          <p:cNvSpPr txBox="1"/>
          <p:nvPr/>
        </p:nvSpPr>
        <p:spPr>
          <a:xfrm>
            <a:off x="36188622" y="13609329"/>
            <a:ext cx="1263765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900" b="1" dirty="0">
                <a:cs typeface="Times New Roman" panose="02020603050405020304" pitchFamily="18" charset="0"/>
              </a:rPr>
              <a:t>Compressed vs Spatial Domain Classification Performance</a:t>
            </a:r>
          </a:p>
        </p:txBody>
      </p:sp>
      <p:graphicFrame>
        <p:nvGraphicFramePr>
          <p:cNvPr id="513" name="Table 512">
            <a:extLst>
              <a:ext uri="{FF2B5EF4-FFF2-40B4-BE49-F238E27FC236}">
                <a16:creationId xmlns:a16="http://schemas.microsoft.com/office/drawing/2014/main" id="{1323B19A-C8D7-1E9D-4ADA-061965E41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71684"/>
              </p:ext>
            </p:extLst>
          </p:nvPr>
        </p:nvGraphicFramePr>
        <p:xfrm>
          <a:off x="23725518" y="20458437"/>
          <a:ext cx="8712290" cy="3700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9801">
                  <a:extLst>
                    <a:ext uri="{9D8B030D-6E8A-4147-A177-3AD203B41FA5}">
                      <a16:colId xmlns:a16="http://schemas.microsoft.com/office/drawing/2014/main" val="4172329966"/>
                    </a:ext>
                  </a:extLst>
                </a:gridCol>
                <a:gridCol w="3142859">
                  <a:extLst>
                    <a:ext uri="{9D8B030D-6E8A-4147-A177-3AD203B41FA5}">
                      <a16:colId xmlns:a16="http://schemas.microsoft.com/office/drawing/2014/main" val="119623912"/>
                    </a:ext>
                  </a:extLst>
                </a:gridCol>
                <a:gridCol w="1859630">
                  <a:extLst>
                    <a:ext uri="{9D8B030D-6E8A-4147-A177-3AD203B41FA5}">
                      <a16:colId xmlns:a16="http://schemas.microsoft.com/office/drawing/2014/main" val="2969639869"/>
                    </a:ext>
                  </a:extLst>
                </a:gridCol>
              </a:tblGrid>
              <a:tr h="820293">
                <a:tc>
                  <a:txBody>
                    <a:bodyPr/>
                    <a:lstStyle/>
                    <a:p>
                      <a:pPr marL="0" algn="ctr" defTabSz="2285682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3300" b="1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Bridge</a:t>
                      </a:r>
                      <a:endParaRPr lang="en-GB" sz="3300" b="1" kern="1200" dirty="0">
                        <a:solidFill>
                          <a:schemeClr val="tx1"/>
                        </a:solidFill>
                        <a:latin typeface="+mn-lt"/>
                        <a:ea typeface="Noto Sans CJK TC Regular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285682" rtl="0" eaLnBrk="1" latinLnBrk="0" hangingPunct="1">
                        <a:lnSpc>
                          <a:spcPct val="105000"/>
                        </a:lnSpc>
                      </a:pPr>
                      <a:r>
                        <a:rPr lang="en-US" sz="3300" b="1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Total # weights</a:t>
                      </a:r>
                      <a:endParaRPr lang="en-GB" sz="3300" b="1" kern="1200" dirty="0">
                        <a:solidFill>
                          <a:schemeClr val="tx1"/>
                        </a:solidFill>
                        <a:latin typeface="+mn-lt"/>
                        <a:ea typeface="Noto Sans CJK TC Regular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2285682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3300" b="1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Variation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0422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3200" kern="1200" dirty="0" err="1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PointGrid</a:t>
                      </a: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 (baseline)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10,492,072</a:t>
                      </a:r>
                      <a:endParaRPr lang="en-GB" sz="3200" kern="1200" noProof="0" dirty="0">
                        <a:solidFill>
                          <a:schemeClr val="tx1"/>
                        </a:solidFill>
                        <a:latin typeface="+mn-lt"/>
                        <a:ea typeface="Noto Sans CJK TC Regular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709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CD-PCCL: 2L, k=3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noProof="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9,584,168</a:t>
                      </a:r>
                      <a:endParaRPr lang="en-GB" sz="3200" kern="1200" noProof="0" dirty="0">
                        <a:solidFill>
                          <a:schemeClr val="tx1"/>
                        </a:solidFill>
                        <a:latin typeface="+mn-lt"/>
                        <a:ea typeface="Noto Sans CJK TC Regular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-8.7%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0887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CD-PCCL: 3L, k=3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noProof="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10,026,664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-4.4%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84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CD-PCCL: 2L, k=5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noProof="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12,795,432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56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tx1"/>
                          </a:solidFill>
                          <a:latin typeface="+mn-lt"/>
                          <a:ea typeface="Noto Sans CJK TC Regular" panose="020B0500000000000000" pitchFamily="34" charset="-120"/>
                          <a:cs typeface="Times New Roman" panose="02020603050405020304" pitchFamily="18" charset="0"/>
                        </a:rPr>
                        <a:t>+22.0%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28699"/>
                  </a:ext>
                </a:extLst>
              </a:tr>
            </a:tbl>
          </a:graphicData>
        </a:graphic>
      </p:graphicFrame>
      <p:sp>
        <p:nvSpPr>
          <p:cNvPr id="526" name="TextBox 525">
            <a:extLst>
              <a:ext uri="{FF2B5EF4-FFF2-40B4-BE49-F238E27FC236}">
                <a16:creationId xmlns:a16="http://schemas.microsoft.com/office/drawing/2014/main" id="{87B67D80-4E48-349B-7327-88150648B6BA}"/>
              </a:ext>
            </a:extLst>
          </p:cNvPr>
          <p:cNvSpPr txBox="1"/>
          <p:nvPr/>
        </p:nvSpPr>
        <p:spPr>
          <a:xfrm>
            <a:off x="16778734" y="25067687"/>
            <a:ext cx="15190291" cy="2420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ModelNet40 dataset is used in all classification pipelines.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ModelNet40 dataset is divided into training (9840 PCs), validation (2048 PCs), and test (420 PCs) sets. </a:t>
            </a:r>
          </a:p>
        </p:txBody>
      </p:sp>
      <p:sp>
        <p:nvSpPr>
          <p:cNvPr id="20" name="CaixaDeTexto 15">
            <a:extLst>
              <a:ext uri="{FF2B5EF4-FFF2-40B4-BE49-F238E27FC236}">
                <a16:creationId xmlns:a16="http://schemas.microsoft.com/office/drawing/2014/main" id="{90BF3132-B57C-3444-9EF9-25BA652D9D7F}"/>
              </a:ext>
            </a:extLst>
          </p:cNvPr>
          <p:cNvSpPr txBox="1"/>
          <p:nvPr/>
        </p:nvSpPr>
        <p:spPr>
          <a:xfrm>
            <a:off x="16107775" y="11196693"/>
            <a:ext cx="3652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Spatial domain </a:t>
            </a:r>
            <a:r>
              <a:rPr lang="en-US" sz="3200" b="1" dirty="0" err="1"/>
              <a:t>PointGrid</a:t>
            </a:r>
            <a:r>
              <a:rPr lang="en-US" sz="3200" b="1" dirty="0"/>
              <a:t> classifier</a:t>
            </a:r>
            <a:endParaRPr lang="en-US" b="1" dirty="0"/>
          </a:p>
        </p:txBody>
      </p:sp>
      <p:sp>
        <p:nvSpPr>
          <p:cNvPr id="29" name="CaixaDeTexto 15">
            <a:extLst>
              <a:ext uri="{FF2B5EF4-FFF2-40B4-BE49-F238E27FC236}">
                <a16:creationId xmlns:a16="http://schemas.microsoft.com/office/drawing/2014/main" id="{ADE93D75-95E3-D11D-CA71-BD6A723E3653}"/>
              </a:ext>
            </a:extLst>
          </p:cNvPr>
          <p:cNvSpPr txBox="1"/>
          <p:nvPr/>
        </p:nvSpPr>
        <p:spPr>
          <a:xfrm>
            <a:off x="20015034" y="11586392"/>
            <a:ext cx="339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Proposed CD-PCCL</a:t>
            </a:r>
            <a:endParaRPr lang="en-US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BF5EE5-E89A-86B9-72BF-F075930CC7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9012" r="20790" b="14216"/>
          <a:stretch/>
        </p:blipFill>
        <p:spPr>
          <a:xfrm>
            <a:off x="16739848" y="6956758"/>
            <a:ext cx="1473948" cy="1664951"/>
          </a:xfrm>
          <a:prstGeom prst="rect">
            <a:avLst/>
          </a:prstGeom>
        </p:spPr>
      </p:pic>
      <p:pic>
        <p:nvPicPr>
          <p:cNvPr id="32" name="Picture 31" descr="A picture containing bird, bird of prey&#10;&#10;Description automatically generated">
            <a:extLst>
              <a:ext uri="{FF2B5EF4-FFF2-40B4-BE49-F238E27FC236}">
                <a16:creationId xmlns:a16="http://schemas.microsoft.com/office/drawing/2014/main" id="{114EAB55-FD7E-CA97-5927-3F990E07A1F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5588" r="23035" b="7227"/>
          <a:stretch/>
        </p:blipFill>
        <p:spPr>
          <a:xfrm>
            <a:off x="19192775" y="6956758"/>
            <a:ext cx="1673892" cy="1604865"/>
          </a:xfrm>
          <a:prstGeom prst="rect">
            <a:avLst/>
          </a:prstGeom>
        </p:spPr>
      </p:pic>
      <p:pic>
        <p:nvPicPr>
          <p:cNvPr id="34" name="Picture 33" descr="A jet flying in the sky&#10;&#10;Description automatically generated with low confidence">
            <a:extLst>
              <a:ext uri="{FF2B5EF4-FFF2-40B4-BE49-F238E27FC236}">
                <a16:creationId xmlns:a16="http://schemas.microsoft.com/office/drawing/2014/main" id="{C5392A35-6360-F36D-1FF7-8A65E3A9337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t="5649" r="13691" b="6798"/>
          <a:stretch/>
        </p:blipFill>
        <p:spPr>
          <a:xfrm>
            <a:off x="16739848" y="9068781"/>
            <a:ext cx="1831501" cy="1499272"/>
          </a:xfrm>
          <a:prstGeom prst="rect">
            <a:avLst/>
          </a:prstGeom>
        </p:spPr>
      </p:pic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C3E643C8-F254-D01F-A9DC-9E869EB9267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2586" r="4833" b="13726"/>
          <a:stretch/>
        </p:blipFill>
        <p:spPr>
          <a:xfrm>
            <a:off x="18949734" y="9119663"/>
            <a:ext cx="1916933" cy="14483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A9927CE-FBD7-E082-A741-16921131D544}"/>
              </a:ext>
            </a:extLst>
          </p:cNvPr>
          <p:cNvSpPr txBox="1"/>
          <p:nvPr/>
        </p:nvSpPr>
        <p:spPr>
          <a:xfrm>
            <a:off x="33542569" y="7741491"/>
            <a:ext cx="7136957" cy="407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defRPr/>
            </a:pPr>
            <a:r>
              <a:rPr lang="pt-PT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PC </a:t>
            </a:r>
            <a:r>
              <a:rPr lang="pt-PT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coding</a:t>
            </a:r>
            <a:r>
              <a:rPr lang="pt-PT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pt-PT" sz="4200" dirty="0" err="1">
                <a:ea typeface="Noto Sans CJK TC Regular" panose="020B0500000000000000" pitchFamily="34" charset="-120"/>
                <a:cs typeface="Times New Roman" panose="02020603050405020304" pitchFamily="18" charset="0"/>
              </a:rPr>
              <a:t>benchmark</a:t>
            </a:r>
            <a:r>
              <a:rPr lang="pt-PT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: G-PCC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PT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G-PCC is the MPEG standard for static PC coding.</a:t>
            </a:r>
          </a:p>
          <a:p>
            <a:pPr marL="781355" lvl="1" indent="-781355" algn="just" fontAlgn="base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PT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G-PCC codes PC geometry using an octree structure. </a:t>
            </a:r>
          </a:p>
        </p:txBody>
      </p:sp>
      <p:sp>
        <p:nvSpPr>
          <p:cNvPr id="2" name="矩形 37">
            <a:extLst>
              <a:ext uri="{FF2B5EF4-FFF2-40B4-BE49-F238E27FC236}">
                <a16:creationId xmlns:a16="http://schemas.microsoft.com/office/drawing/2014/main" id="{D40F9BFE-EE76-A2EB-C85D-2F7A75F90302}"/>
              </a:ext>
            </a:extLst>
          </p:cNvPr>
          <p:cNvSpPr/>
          <p:nvPr/>
        </p:nvSpPr>
        <p:spPr>
          <a:xfrm>
            <a:off x="1004659" y="20919751"/>
            <a:ext cx="13597184" cy="9387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5500" b="1" cap="all" dirty="0">
                <a:ea typeface="Noto Sans CJK JP Medium" panose="020B0600000000000000" pitchFamily="34" charset="-128"/>
              </a:rPr>
              <a:t>2. PC Coding and Classification Pipelines</a:t>
            </a:r>
          </a:p>
        </p:txBody>
      </p:sp>
      <p:pic>
        <p:nvPicPr>
          <p:cNvPr id="61" name="Gráfico 464519794">
            <a:extLst>
              <a:ext uri="{FF2B5EF4-FFF2-40B4-BE49-F238E27FC236}">
                <a16:creationId xmlns:a16="http://schemas.microsoft.com/office/drawing/2014/main" id="{8624337F-4043-E90B-3999-72440F1266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74514" y="9443647"/>
            <a:ext cx="11968371" cy="5097110"/>
          </a:xfrm>
          <a:prstGeom prst="rect">
            <a:avLst/>
          </a:prstGeom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07E3F54A-25A8-83D6-1495-1124783780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58966" y="8841893"/>
            <a:ext cx="1209358" cy="1525238"/>
          </a:xfrm>
          <a:prstGeom prst="rect">
            <a:avLst/>
          </a:prstGeom>
        </p:spPr>
      </p:pic>
      <p:sp>
        <p:nvSpPr>
          <p:cNvPr id="3" name="CaixaDeTexto 15">
            <a:extLst>
              <a:ext uri="{FF2B5EF4-FFF2-40B4-BE49-F238E27FC236}">
                <a16:creationId xmlns:a16="http://schemas.microsoft.com/office/drawing/2014/main" id="{A7EDA5CE-0921-8189-DE68-865C4CE20730}"/>
              </a:ext>
            </a:extLst>
          </p:cNvPr>
          <p:cNvSpPr txBox="1"/>
          <p:nvPr/>
        </p:nvSpPr>
        <p:spPr>
          <a:xfrm>
            <a:off x="25622961" y="6557488"/>
            <a:ext cx="38592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32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64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94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127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158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189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220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253" algn="l" defTabSz="2286032" rtl="0" eaLnBrk="1" latinLnBrk="0" hangingPunct="1">
              <a:defRPr sz="9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900" b="1" dirty="0">
                <a:cs typeface="Times New Roman" panose="02020603050405020304" pitchFamily="18" charset="0"/>
              </a:rPr>
              <a:t>JPEG PCC codec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550231-8A1B-51D0-3605-AF4E9AD5BB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199689" y="7432949"/>
            <a:ext cx="11258440" cy="3767001"/>
          </a:xfrm>
          <a:prstGeom prst="rect">
            <a:avLst/>
          </a:prstGeom>
        </p:spPr>
      </p:pic>
      <p:pic>
        <p:nvPicPr>
          <p:cNvPr id="521" name="Graphic 520">
            <a:extLst>
              <a:ext uri="{FF2B5EF4-FFF2-40B4-BE49-F238E27FC236}">
                <a16:creationId xmlns:a16="http://schemas.microsoft.com/office/drawing/2014/main" id="{11CF3DCD-F505-682A-652A-17BF596129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0505" t="14089" r="16670"/>
          <a:stretch/>
        </p:blipFill>
        <p:spPr>
          <a:xfrm>
            <a:off x="20055460" y="13009779"/>
            <a:ext cx="3306625" cy="4071059"/>
          </a:xfrm>
          <a:prstGeom prst="rect">
            <a:avLst/>
          </a:prstGeom>
        </p:spPr>
      </p:pic>
      <p:pic>
        <p:nvPicPr>
          <p:cNvPr id="524" name="Graphic 523">
            <a:extLst>
              <a:ext uri="{FF2B5EF4-FFF2-40B4-BE49-F238E27FC236}">
                <a16:creationId xmlns:a16="http://schemas.microsoft.com/office/drawing/2014/main" id="{518C812B-70CE-21A6-99E9-F38A69C43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0517" t="14152" r="16658"/>
          <a:stretch/>
        </p:blipFill>
        <p:spPr>
          <a:xfrm>
            <a:off x="20055459" y="13009779"/>
            <a:ext cx="3306626" cy="4068047"/>
          </a:xfrm>
          <a:prstGeom prst="rect">
            <a:avLst/>
          </a:prstGeom>
        </p:spPr>
      </p:pic>
      <p:pic>
        <p:nvPicPr>
          <p:cNvPr id="519" name="Graphic 518">
            <a:extLst>
              <a:ext uri="{FF2B5EF4-FFF2-40B4-BE49-F238E27FC236}">
                <a16:creationId xmlns:a16="http://schemas.microsoft.com/office/drawing/2014/main" id="{D79B44A8-66E6-FDE9-D1D6-1F887574C9E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11759" t="17110" r="19242"/>
          <a:stretch/>
        </p:blipFill>
        <p:spPr>
          <a:xfrm>
            <a:off x="20098162" y="13152649"/>
            <a:ext cx="3134535" cy="392986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A4B6367E-440C-ED03-75DE-4866578CA0A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25803" t="35924" r="51902"/>
          <a:stretch/>
        </p:blipFill>
        <p:spPr>
          <a:xfrm>
            <a:off x="20002439" y="16517559"/>
            <a:ext cx="3420000" cy="7812962"/>
          </a:xfrm>
          <a:prstGeom prst="rect">
            <a:avLst/>
          </a:prstGeom>
        </p:spPr>
      </p:pic>
      <p:sp>
        <p:nvSpPr>
          <p:cNvPr id="60" name="矩形 40"/>
          <p:cNvSpPr/>
          <p:nvPr/>
        </p:nvSpPr>
        <p:spPr>
          <a:xfrm>
            <a:off x="33372550" y="6028326"/>
            <a:ext cx="17280000" cy="14544000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63" name="矩形 41"/>
          <p:cNvSpPr/>
          <p:nvPr/>
        </p:nvSpPr>
        <p:spPr>
          <a:xfrm>
            <a:off x="33884383" y="5560936"/>
            <a:ext cx="9463616" cy="9387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5500" b="1" cap="all" dirty="0">
                <a:ea typeface="Noto Sans CJK JP Medium" panose="020B0600000000000000" pitchFamily="34" charset="-128"/>
              </a:rPr>
              <a:t>4. Performance Assessment</a:t>
            </a:r>
            <a:endParaRPr lang="en-US" altLang="zh-TW" sz="5500" dirty="0">
              <a:ea typeface="Noto Sans CJK JP Medium" panose="020B0600000000000000" pitchFamily="34" charset="-128"/>
            </a:endParaRPr>
          </a:p>
        </p:txBody>
      </p:sp>
      <p:pic>
        <p:nvPicPr>
          <p:cNvPr id="517" name="Content Placeholder 19">
            <a:extLst>
              <a:ext uri="{FF2B5EF4-FFF2-40B4-BE49-F238E27FC236}">
                <a16:creationId xmlns:a16="http://schemas.microsoft.com/office/drawing/2014/main" id="{65AEFF21-0EFD-9F46-9E41-9187A5F3594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0945798" y="7669628"/>
            <a:ext cx="9492691" cy="5583679"/>
          </a:xfrm>
          <a:prstGeom prst="rect">
            <a:avLst/>
          </a:prstGeom>
        </p:spPr>
      </p:pic>
      <p:pic>
        <p:nvPicPr>
          <p:cNvPr id="518" name="Content Placeholder 21">
            <a:extLst>
              <a:ext uri="{FF2B5EF4-FFF2-40B4-BE49-F238E27FC236}">
                <a16:creationId xmlns:a16="http://schemas.microsoft.com/office/drawing/2014/main" id="{B2B4604F-24B6-851E-0D1A-C79835F98DC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0945798" y="7669627"/>
            <a:ext cx="9492691" cy="5583679"/>
          </a:xfrm>
          <a:prstGeom prst="rect">
            <a:avLst/>
          </a:prstGeom>
        </p:spPr>
      </p:pic>
      <p:pic>
        <p:nvPicPr>
          <p:cNvPr id="520" name="Content Placeholder 23">
            <a:extLst>
              <a:ext uri="{FF2B5EF4-FFF2-40B4-BE49-F238E27FC236}">
                <a16:creationId xmlns:a16="http://schemas.microsoft.com/office/drawing/2014/main" id="{237FB820-238F-5E46-36E5-53D642A9AA7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945798" y="7669628"/>
            <a:ext cx="9492691" cy="5583679"/>
          </a:xfrm>
          <a:prstGeom prst="rect">
            <a:avLst/>
          </a:prstGeom>
        </p:spPr>
      </p:pic>
      <p:pic>
        <p:nvPicPr>
          <p:cNvPr id="523" name="Graphic 522">
            <a:extLst>
              <a:ext uri="{FF2B5EF4-FFF2-40B4-BE49-F238E27FC236}">
                <a16:creationId xmlns:a16="http://schemas.microsoft.com/office/drawing/2014/main" id="{C6FC1E71-36E9-9EFC-C1A5-4CD133B08A00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14949" t="7371" r="58016" b="61084"/>
          <a:stretch/>
        </p:blipFill>
        <p:spPr>
          <a:xfrm>
            <a:off x="42351988" y="8007543"/>
            <a:ext cx="3240905" cy="2172007"/>
          </a:xfrm>
          <a:prstGeom prst="rect">
            <a:avLst/>
          </a:prstGeom>
        </p:spPr>
      </p:pic>
      <p:pic>
        <p:nvPicPr>
          <p:cNvPr id="530" name="Graphic 529">
            <a:extLst>
              <a:ext uri="{FF2B5EF4-FFF2-40B4-BE49-F238E27FC236}">
                <a16:creationId xmlns:a16="http://schemas.microsoft.com/office/drawing/2014/main" id="{C2FEA840-E3A9-5ABB-5198-509F80754C1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3453702" y="14706200"/>
            <a:ext cx="17072618" cy="5737106"/>
          </a:xfrm>
          <a:prstGeom prst="rect">
            <a:avLst/>
          </a:prstGeom>
        </p:spPr>
      </p:pic>
      <p:pic>
        <p:nvPicPr>
          <p:cNvPr id="531" name="Graphic 530">
            <a:extLst>
              <a:ext uri="{FF2B5EF4-FFF2-40B4-BE49-F238E27FC236}">
                <a16:creationId xmlns:a16="http://schemas.microsoft.com/office/drawing/2014/main" id="{57AAFE7D-2E2A-59DE-549F-37FD90651CD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3453702" y="14706199"/>
            <a:ext cx="17072618" cy="5737105"/>
          </a:xfrm>
          <a:prstGeom prst="rect">
            <a:avLst/>
          </a:prstGeom>
        </p:spPr>
      </p:pic>
      <p:pic>
        <p:nvPicPr>
          <p:cNvPr id="532" name="Graphic 531">
            <a:extLst>
              <a:ext uri="{FF2B5EF4-FFF2-40B4-BE49-F238E27FC236}">
                <a16:creationId xmlns:a16="http://schemas.microsoft.com/office/drawing/2014/main" id="{C34DA04C-2986-C3B4-48E0-C84A69C0338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3453702" y="14706200"/>
            <a:ext cx="17072618" cy="573710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11C4715-56EC-95DD-54FF-4FB182BF509F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 l="53050" t="24943" r="5483" b="16010"/>
          <a:stretch/>
        </p:blipFill>
        <p:spPr>
          <a:xfrm>
            <a:off x="46345427" y="16733594"/>
            <a:ext cx="3846931" cy="28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5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5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Personalizados</PresentationFormat>
  <Paragraphs>59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(Body)</vt:lpstr>
      <vt:lpstr>Office Theme</vt:lpstr>
      <vt:lpstr>Apresentação do PowerPoint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Nuno Miguel Morais Rodrigues</cp:lastModifiedBy>
  <cp:revision>159</cp:revision>
  <dcterms:created xsi:type="dcterms:W3CDTF">2017-08-28T19:07:22Z</dcterms:created>
  <dcterms:modified xsi:type="dcterms:W3CDTF">2023-09-28T07:16:38Z</dcterms:modified>
</cp:coreProperties>
</file>