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6" r:id="rId2"/>
    <p:sldId id="505" r:id="rId3"/>
    <p:sldId id="521" r:id="rId4"/>
    <p:sldId id="482" r:id="rId5"/>
    <p:sldId id="483" r:id="rId6"/>
    <p:sldId id="509" r:id="rId7"/>
    <p:sldId id="484" r:id="rId8"/>
    <p:sldId id="535" r:id="rId9"/>
    <p:sldId id="501" r:id="rId10"/>
    <p:sldId id="498" r:id="rId11"/>
    <p:sldId id="536" r:id="rId12"/>
    <p:sldId id="538" r:id="rId13"/>
    <p:sldId id="537" r:id="rId14"/>
    <p:sldId id="539" r:id="rId15"/>
    <p:sldId id="511" r:id="rId16"/>
  </p:sldIdLst>
  <p:sldSz cx="9906000" cy="6858000" type="A4"/>
  <p:notesSz cx="7010400" cy="9236075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默认节" id="{5E6F6D94-3505-4E88-BE03-3E4A8F2C70BB}">
          <p14:sldIdLst>
            <p14:sldId id="446"/>
            <p14:sldId id="505"/>
            <p14:sldId id="521"/>
            <p14:sldId id="482"/>
            <p14:sldId id="483"/>
            <p14:sldId id="509"/>
            <p14:sldId id="484"/>
            <p14:sldId id="535"/>
            <p14:sldId id="501"/>
            <p14:sldId id="498"/>
            <p14:sldId id="536"/>
            <p14:sldId id="538"/>
            <p14:sldId id="537"/>
            <p14:sldId id="539"/>
            <p14:sldId id="5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40">
          <p15:clr>
            <a:srgbClr val="A4A3A4"/>
          </p15:clr>
        </p15:guide>
        <p15:guide id="2" pos="6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耿 铭金" initials="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3A89"/>
    <a:srgbClr val="6588E9"/>
    <a:srgbClr val="3B52FF"/>
    <a:srgbClr val="0266EC"/>
    <a:srgbClr val="FF9933"/>
    <a:srgbClr val="000078"/>
    <a:srgbClr val="02028A"/>
    <a:srgbClr val="020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83453" autoAdjust="0"/>
  </p:normalViewPr>
  <p:slideViewPr>
    <p:cSldViewPr>
      <p:cViewPr varScale="1">
        <p:scale>
          <a:sx n="48" d="100"/>
          <a:sy n="48" d="100"/>
        </p:scale>
        <p:origin x="1378" y="29"/>
      </p:cViewPr>
      <p:guideLst>
        <p:guide orient="horz" pos="3040"/>
        <p:guide pos="6240"/>
      </p:guideLst>
    </p:cSldViewPr>
  </p:slideViewPr>
  <p:outlineViewPr>
    <p:cViewPr>
      <p:scale>
        <a:sx n="33" d="100"/>
        <a:sy n="33" d="100"/>
      </p:scale>
      <p:origin x="0" y="344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319" cy="7631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448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1654" tIns="45023" rIns="91654" bIns="45023" numCol="1" anchor="t" anchorCtr="0" compatLnSpc="1"/>
          <a:lstStyle/>
          <a:p>
            <a:pPr lvl="0"/>
            <a:r>
              <a:rPr lang="zh-CN" altLang="de-DE" noProof="0"/>
              <a:t>Klicken Sie,  um die Formate des Vorlagentextes zu bearbeiten</a:t>
            </a:r>
          </a:p>
          <a:p>
            <a:pPr lvl="1"/>
            <a:r>
              <a:rPr lang="zh-CN" altLang="de-DE" noProof="0"/>
              <a:t>Zweite Ebene</a:t>
            </a:r>
          </a:p>
          <a:p>
            <a:pPr lvl="2"/>
            <a:r>
              <a:rPr lang="zh-CN" altLang="de-DE" noProof="0"/>
              <a:t>Dritte Ebene</a:t>
            </a:r>
          </a:p>
          <a:p>
            <a:pPr lvl="3"/>
            <a:r>
              <a:rPr lang="zh-CN" altLang="de-DE" noProof="0"/>
              <a:t>Vierte Ebene</a:t>
            </a:r>
          </a:p>
          <a:p>
            <a:pPr lvl="4"/>
            <a:r>
              <a:rPr lang="zh-CN" altLang="de-DE" noProof="0"/>
              <a:t>Fünfte Ebene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63638" y="804863"/>
            <a:ext cx="4683125" cy="3241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9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9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9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9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 flipV="1">
            <a:off x="0" y="1355725"/>
            <a:ext cx="9906000" cy="3098800"/>
          </a:xfrm>
          <a:prstGeom prst="rect">
            <a:avLst/>
          </a:prstGeom>
          <a:gradFill rotWithShape="1">
            <a:gsLst>
              <a:gs pos="0">
                <a:srgbClr val="001C53"/>
              </a:gs>
              <a:gs pos="50000">
                <a:srgbClr val="002E7B"/>
              </a:gs>
              <a:gs pos="100000">
                <a:srgbClr val="003893"/>
              </a:gs>
            </a:gsLst>
            <a:lin ang="0" scaled="1"/>
          </a:gradFill>
          <a:ln w="12700">
            <a:solidFill>
              <a:srgbClr val="6588E9"/>
            </a:solidFill>
            <a:miter lim="800000"/>
          </a:ln>
        </p:spPr>
        <p:txBody>
          <a:bodyPr rot="10800000"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endParaRPr lang="en-US" altLang="zh-CN" sz="3200">
              <a:latin typeface="Helvetica" charset="0"/>
              <a:ea typeface="宋体" panose="02010600030101010101" pitchFamily="2" charset="-122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173"/>
          <a:stretch>
            <a:fillRect/>
          </a:stretch>
        </p:blipFill>
        <p:spPr bwMode="auto">
          <a:xfrm>
            <a:off x="3834936" y="5263437"/>
            <a:ext cx="6071064" cy="15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340850" y="6615113"/>
            <a:ext cx="352425" cy="24288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>
              <a:defRPr/>
            </a:pPr>
            <a:fld id="{65848575-CBE5-43F3-B427-74F2B7C8E23F}" type="slidenum">
              <a:rPr lang="en-US" altLang="zh-CN" sz="1000" b="0" smtClean="0">
                <a:latin typeface="Book Antiqua" panose="0204060205030503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zh-CN" sz="1000" b="0">
              <a:latin typeface="Book Antiqua" panose="0204060205030503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4500563"/>
            <a:ext cx="9906000" cy="0"/>
          </a:xfrm>
          <a:prstGeom prst="line">
            <a:avLst/>
          </a:prstGeom>
          <a:noFill/>
          <a:ln w="38100">
            <a:solidFill>
              <a:srgbClr val="013A8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831101" y="1430834"/>
            <a:ext cx="2339791" cy="40011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多媒体技术中心</a:t>
            </a:r>
            <a:endParaRPr lang="en-US" altLang="zh-CN" sz="20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r="79232" b="113"/>
          <a:stretch>
            <a:fillRect/>
          </a:stretch>
        </p:blipFill>
        <p:spPr bwMode="auto">
          <a:xfrm>
            <a:off x="402071" y="211789"/>
            <a:ext cx="660247" cy="65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18"/>
          <p:cNvSpPr txBox="1"/>
          <p:nvPr/>
        </p:nvSpPr>
        <p:spPr>
          <a:xfrm>
            <a:off x="1081739" y="202093"/>
            <a:ext cx="142539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600" dirty="0">
                <a:solidFill>
                  <a:srgbClr val="6588E9"/>
                </a:solidFill>
                <a:effectLst>
                  <a:reflection blurRad="6350" stA="60000" endA="900" endPos="58000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北京邮电大学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751" y="2268376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759387" y="1834244"/>
            <a:ext cx="3146612" cy="276999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Multimedia Technology Center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031757" y="548808"/>
            <a:ext cx="482792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rgbClr val="6588E9"/>
                </a:solidFill>
                <a:effectLst>
                  <a:reflection blurRad="6350" stA="60000" endA="900" endPos="58000" dir="5400000" sy="-100000" algn="bl" rotWithShape="0"/>
                </a:effectLst>
                <a:cs typeface="+mn-cs"/>
              </a:rPr>
              <a:t>BEIJING UNIVERSITY OF POSTS AND TELECOMMUNICATIONS</a:t>
            </a:r>
            <a:endParaRPr lang="zh-CN" altLang="en-US" sz="1200" dirty="0">
              <a:solidFill>
                <a:srgbClr val="6588E9"/>
              </a:solidFill>
              <a:effectLst>
                <a:reflection blurRad="6350" stA="60000" endA="900" endPos="58000" dir="5400000" sy="-100000" algn="bl" rotWithShape="0"/>
              </a:effectLst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60166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60166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445" y="191510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7063" y="1574800"/>
            <a:ext cx="4237037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6500" y="1574800"/>
            <a:ext cx="4237038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 flipV="1">
            <a:off x="0" y="0"/>
            <a:ext cx="9906000" cy="976313"/>
          </a:xfrm>
          <a:prstGeom prst="rect">
            <a:avLst/>
          </a:prstGeom>
          <a:gradFill rotWithShape="1">
            <a:gsLst>
              <a:gs pos="0">
                <a:srgbClr val="001C53"/>
              </a:gs>
              <a:gs pos="50000">
                <a:srgbClr val="002E7B"/>
              </a:gs>
              <a:gs pos="100000">
                <a:srgbClr val="003893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3B52FF"/>
              </a:solidFill>
              <a:ea typeface="宋体" panose="02010600030101010101" pitchFamily="2" charset="-122"/>
            </a:endParaRP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7063" y="1574800"/>
            <a:ext cx="8626475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/>
          <a:lstStyle/>
          <a:p>
            <a:pPr lvl="0"/>
            <a:r>
              <a:rPr lang="zh-CN" altLang="zh-CN"/>
              <a:t>Klicken Sie,  um die Formate des Vorlagentextes zu bearbeiten</a:t>
            </a:r>
          </a:p>
          <a:p>
            <a:pPr lvl="1"/>
            <a:r>
              <a:rPr lang="zh-CN" altLang="zh-CN"/>
              <a:t>Zweite Ebene</a:t>
            </a:r>
          </a:p>
          <a:p>
            <a:pPr lvl="2"/>
            <a:r>
              <a:rPr lang="zh-CN" altLang="zh-CN"/>
              <a:t>Dritte Ebene</a:t>
            </a:r>
          </a:p>
          <a:p>
            <a:pPr lvl="3"/>
            <a:r>
              <a:rPr lang="zh-CN" altLang="zh-CN"/>
              <a:t>Vierte Ebene</a:t>
            </a:r>
          </a:p>
          <a:p>
            <a:pPr lvl="4"/>
            <a:r>
              <a:rPr lang="zh-CN" altLang="zh-CN"/>
              <a:t>Fünfte Ebene</a:t>
            </a: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9340850" y="6615113"/>
            <a:ext cx="352425" cy="24288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0487" tIns="44450" rIns="90487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r">
              <a:defRPr/>
            </a:pPr>
            <a:fld id="{4048D26E-FDD6-4AF3-9BDE-770FFE288CAF}" type="slidenum">
              <a:rPr lang="en-US" altLang="zh-CN" sz="1000" b="0" smtClean="0">
                <a:latin typeface="Book Antiqua" panose="0204060205030503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zh-CN" sz="1000" b="0">
              <a:latin typeface="Book Antiqua" panose="0204060205030503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Line 16"/>
          <p:cNvSpPr>
            <a:spLocks noChangeShapeType="1"/>
          </p:cNvSpPr>
          <p:nvPr/>
        </p:nvSpPr>
        <p:spPr bwMode="auto">
          <a:xfrm flipV="1">
            <a:off x="700088" y="6357938"/>
            <a:ext cx="8890000" cy="0"/>
          </a:xfrm>
          <a:prstGeom prst="line">
            <a:avLst/>
          </a:prstGeom>
          <a:noFill/>
          <a:ln w="38100">
            <a:solidFill>
              <a:srgbClr val="013A8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0" y="335756"/>
            <a:ext cx="9906000" cy="0"/>
          </a:xfrm>
          <a:prstGeom prst="line">
            <a:avLst/>
          </a:prstGeom>
          <a:noFill/>
          <a:ln w="38100">
            <a:solidFill>
              <a:srgbClr val="013A89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dirty="0">
                <a:ln>
                  <a:solidFill>
                    <a:srgbClr val="6588E9"/>
                  </a:solidFill>
                </a:ln>
                <a:cs typeface="+mn-cs"/>
              </a:rPr>
              <a:t> </a:t>
            </a:r>
            <a:endParaRPr lang="zh-CN" altLang="en-US" dirty="0">
              <a:ln>
                <a:solidFill>
                  <a:srgbClr val="6588E9"/>
                </a:solidFill>
              </a:ln>
              <a:cs typeface="+mn-cs"/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/>
        </p:nvSpPr>
        <p:spPr bwMode="auto">
          <a:xfrm>
            <a:off x="8964613" y="26988"/>
            <a:ext cx="649287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>
              <a:defRPr/>
            </a:pPr>
            <a:r>
              <a:rPr lang="en-US" altLang="zh-CN" sz="1200" b="0" i="1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BUPT</a:t>
            </a:r>
            <a:endParaRPr lang="zh-CN" altLang="en-US" sz="1200" b="0" i="1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7"/>
          <p:cNvPicPr>
            <a:picLocks noChangeAspect="1"/>
          </p:cNvPicPr>
          <p:nvPr/>
        </p:nvPicPr>
        <p:blipFill>
          <a:blip r:embed="rId13"/>
          <a:srcRect r="79232" b="113"/>
          <a:stretch>
            <a:fillRect/>
          </a:stretch>
        </p:blipFill>
        <p:spPr bwMode="auto">
          <a:xfrm>
            <a:off x="9033452" y="269361"/>
            <a:ext cx="609311" cy="60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9270" y="6355486"/>
            <a:ext cx="8934450" cy="338554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013A89"/>
                </a:solidFill>
                <a:effectLst>
                  <a:reflection blurRad="6350" stA="55000" endA="50" endPos="85000" dir="5400000" sy="-100000" algn="bl" rotWithShape="0"/>
                </a:effectLst>
              </a:rPr>
              <a:t>多媒体技术中心</a:t>
            </a:r>
            <a:endParaRPr lang="en-US" altLang="zh-CN" sz="1600" dirty="0">
              <a:solidFill>
                <a:srgbClr val="013A89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1034" name="Picture 14" descr="校徽-蓝色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6400800"/>
            <a:ext cx="4445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40585" y="2334260"/>
            <a:ext cx="76257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ATTENTION-ENHANCED AND MORE BALANCED R-CNN FOR OBJECT DETECTION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02740" y="4872990"/>
            <a:ext cx="3062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/>
              <a:t>Presenter:  Ruohong Mei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01726" y="4873212"/>
            <a:ext cx="300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/>
              <a:t>Tutor:  </a:t>
            </a:r>
            <a:r>
              <a:rPr lang="en-US" altLang="zh-CN" sz="2000" b="0" dirty="0" err="1"/>
              <a:t>Haiying</a:t>
            </a:r>
            <a:r>
              <a:rPr lang="en-US" altLang="zh-CN" sz="2000" b="0" dirty="0"/>
              <a:t> Wang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835C79-4AF9-411F-97E3-0999D0350040}"/>
              </a:ext>
            </a:extLst>
          </p:cNvPr>
          <p:cNvSpPr/>
          <p:nvPr/>
        </p:nvSpPr>
        <p:spPr>
          <a:xfrm>
            <a:off x="6696411" y="89373"/>
            <a:ext cx="2914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ICIP 2020</a:t>
            </a:r>
            <a:endParaRPr lang="zh-CN" alt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kern="0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Ablation Study</a:t>
            </a:r>
          </a:p>
        </p:txBody>
      </p:sp>
      <p:pic>
        <p:nvPicPr>
          <p:cNvPr id="2" name="图片 1" descr="截屏2020-07-12下午10.16.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115" y="1966595"/>
            <a:ext cx="5543550" cy="2251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9570" y="4217670"/>
            <a:ext cx="66452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/>
              <a:t>Table 1. Overall ablation study on COCO </a:t>
            </a:r>
            <a:r>
              <a:rPr lang="en-US" altLang="zh-CN" sz="1800" i="1" dirty="0"/>
              <a:t>val-2017</a:t>
            </a:r>
            <a:r>
              <a:rPr lang="en-US" altLang="zh-CN" sz="1800" dirty="0"/>
              <a:t>. Backbone is ResNet101 with FPN. “ARM” denotes the attended residual module.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kern="0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Ablation Study</a:t>
            </a:r>
          </a:p>
        </p:txBody>
      </p:sp>
      <p:pic>
        <p:nvPicPr>
          <p:cNvPr id="5" name="图片 4" descr="截屏2020-07-12下午10.20.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2290445"/>
            <a:ext cx="4541520" cy="18522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79675" y="4142740"/>
            <a:ext cx="4963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/>
              <a:t>Table 2. Ablation study for “0010+dcn” attended residual module. The symbol * means our re-implement.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kern="0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Ablation Study</a:t>
            </a:r>
          </a:p>
        </p:txBody>
      </p:sp>
      <p:pic>
        <p:nvPicPr>
          <p:cNvPr id="6" name="图片 5" descr="截屏2020-07-12下午10.21.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90" y="2691765"/>
            <a:ext cx="5841365" cy="14751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51075" y="4194175"/>
            <a:ext cx="5420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/>
              <a:t>Table 4. </a:t>
            </a:r>
            <a:r>
              <a:rPr lang="en-US" altLang="zh-CN" sz="1800" dirty="0" err="1"/>
              <a:t>Abation</a:t>
            </a:r>
            <a:r>
              <a:rPr lang="en-US" altLang="zh-CN" sz="1800" dirty="0"/>
              <a:t> study for cascade RPN. The symbol * means our re-implement.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kern="0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Ablation Study</a:t>
            </a:r>
          </a:p>
        </p:txBody>
      </p:sp>
      <p:pic>
        <p:nvPicPr>
          <p:cNvPr id="7" name="图片 6" descr="截屏2020-07-12下午10.22.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75" y="2663190"/>
            <a:ext cx="5319395" cy="15309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51075" y="4194175"/>
            <a:ext cx="5420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/>
              <a:t>Table 4. Ablation study for criss-cross module. The symbol * means our re-implement.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kern="0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Overall Results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20750" y="4705350"/>
            <a:ext cx="8497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/>
              <a:t>Table 4. Comparison with Libra R-CNN and other state-of-the-art methods on COCO test-dev. The symbol * meas our re-implemented methods. The 1x training schedule follows the configurations detailed in Detectron.</a:t>
            </a:r>
          </a:p>
        </p:txBody>
      </p:sp>
      <p:pic>
        <p:nvPicPr>
          <p:cNvPr id="3" name="图片 2" descr="截屏2020-07-12下午10.35.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678940"/>
            <a:ext cx="9601200" cy="28778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sz="28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Summary&amp;Thanks</a:t>
            </a:r>
            <a:endParaRPr lang="zh-CN" altLang="en-US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39762" y="1194662"/>
            <a:ext cx="8626475" cy="464674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/>
              <a:t>      </a:t>
            </a:r>
            <a:endParaRPr lang="en-US" altLang="zh-CN" sz="1800" b="1" i="1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r>
              <a:rPr lang="en-US" altLang="zh-CN" b="1" dirty="0"/>
              <a:t>Summary:</a:t>
            </a:r>
          </a:p>
          <a:p>
            <a:pPr lvl="1"/>
            <a:r>
              <a:rPr lang="en-US" altLang="zh-CN" b="1" dirty="0"/>
              <a:t>Attended residual module</a:t>
            </a:r>
          </a:p>
          <a:p>
            <a:pPr lvl="1"/>
            <a:r>
              <a:rPr lang="en-US" altLang="zh-CN" b="1" dirty="0"/>
              <a:t>Cascade RPN</a:t>
            </a:r>
          </a:p>
          <a:p>
            <a:pPr lvl="1"/>
            <a:r>
              <a:rPr lang="en-US" altLang="zh-CN" b="1" dirty="0"/>
              <a:t>Balance FPN with criss-cross attention module</a:t>
            </a:r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5A34A19-B44E-42F7-B2BE-C7EF553B346A}"/>
              </a:ext>
            </a:extLst>
          </p:cNvPr>
          <p:cNvSpPr txBox="1"/>
          <p:nvPr/>
        </p:nvSpPr>
        <p:spPr>
          <a:xfrm>
            <a:off x="3010170" y="4726423"/>
            <a:ext cx="390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Background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907" y="1054812"/>
            <a:ext cx="8626475" cy="5141594"/>
          </a:xfrm>
        </p:spPr>
        <p:txBody>
          <a:bodyPr/>
          <a:lstStyle/>
          <a:p>
            <a:r>
              <a:rPr lang="en-US" altLang="zh-CN" sz="1800" b="1" i="1" dirty="0">
                <a:latin typeface="Arial" panose="020B0604020202090204" pitchFamily="34" charset="0"/>
                <a:cs typeface="Arial" panose="020B0604020202090204" pitchFamily="34" charset="0"/>
              </a:rPr>
              <a:t>Attention Mechanism Used in Object Detection:</a:t>
            </a:r>
          </a:p>
          <a:p>
            <a:pPr lvl="1"/>
            <a:r>
              <a:rPr lang="en-US" altLang="zh-CN" sz="1800" dirty="0">
                <a:latin typeface="Arial" panose="020B0604020202090204" pitchFamily="34" charset="0"/>
                <a:cs typeface="Arial" panose="020B0604020202090204" pitchFamily="34" charset="0"/>
              </a:rPr>
              <a:t>Spatial Attention</a:t>
            </a:r>
          </a:p>
          <a:p>
            <a:pPr lvl="1"/>
            <a:r>
              <a:rPr lang="en-US" altLang="zh-CN" sz="1800" dirty="0">
                <a:latin typeface="Arial" panose="020B0604020202090204" pitchFamily="34" charset="0"/>
                <a:cs typeface="Arial" panose="020B0604020202090204" pitchFamily="34" charset="0"/>
              </a:rPr>
              <a:t>Channel Attention</a:t>
            </a:r>
          </a:p>
          <a:p>
            <a:pPr lvl="1"/>
            <a:r>
              <a:rPr lang="en-US" altLang="zh-CN" sz="1800" dirty="0">
                <a:latin typeface="Arial" panose="020B0604020202090204" pitchFamily="34" charset="0"/>
                <a:cs typeface="Arial" panose="020B0604020202090204" pitchFamily="34" charset="0"/>
              </a:rPr>
              <a:t>Spatial &amp; Channel Attention</a:t>
            </a:r>
            <a:endParaRPr lang="en-US" altLang="zh-CN" sz="1800" dirty="0"/>
          </a:p>
          <a:p>
            <a:pPr lvl="1"/>
            <a:r>
              <a:rPr lang="en-US" altLang="zh-CN" sz="1800" dirty="0">
                <a:latin typeface="Arial" panose="020B0604020202090204" pitchFamily="34" charset="0"/>
                <a:cs typeface="Arial" panose="020B0604020202090204" pitchFamily="34" charset="0"/>
              </a:rPr>
              <a:t>…</a:t>
            </a:r>
            <a:endParaRPr lang="en-US" altLang="zh-CN" sz="1800" dirty="0"/>
          </a:p>
          <a:p>
            <a:pPr marL="457200" lvl="1" indent="0">
              <a:buNone/>
            </a:pPr>
            <a:endParaRPr lang="en-US" altLang="zh-CN" sz="1800" dirty="0"/>
          </a:p>
        </p:txBody>
      </p:sp>
      <p:pic>
        <p:nvPicPr>
          <p:cNvPr id="4" name="图片 3" descr="截屏2020-07-12下午7.11.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15" y="3050540"/>
            <a:ext cx="6057900" cy="1930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89188" y="4980940"/>
            <a:ext cx="51269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/>
              <a:t>Fig 1. The Overview of CBAM. The module has two </a:t>
            </a:r>
          </a:p>
          <a:p>
            <a:pPr algn="ctr"/>
            <a:r>
              <a:rPr lang="en-US" altLang="zh-CN" sz="1600"/>
              <a:t>sequential sub-modules:</a:t>
            </a:r>
            <a:r>
              <a:rPr lang="en-US" altLang="zh-CN" sz="1600" i="1"/>
              <a:t>channel</a:t>
            </a:r>
            <a:r>
              <a:rPr lang="en-US" altLang="zh-CN" sz="1600"/>
              <a:t> and </a:t>
            </a:r>
            <a:r>
              <a:rPr lang="en-US" altLang="zh-CN" sz="1600" i="1"/>
              <a:t>spatial.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Background</a:t>
            </a:r>
            <a:endParaRPr lang="zh-CN" alt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907" y="1125932"/>
            <a:ext cx="8626475" cy="5141594"/>
          </a:xfrm>
        </p:spPr>
        <p:txBody>
          <a:bodyPr/>
          <a:lstStyle/>
          <a:p>
            <a:r>
              <a:rPr lang="en-US" altLang="zh-CN" sz="1800" b="1" i="1" dirty="0">
                <a:latin typeface="Arial" panose="020B0604020202090204" pitchFamily="34" charset="0"/>
                <a:cs typeface="Arial" panose="020B0604020202090204" pitchFamily="34" charset="0"/>
              </a:rPr>
              <a:t>Imbalance Problems in Object Detection:</a:t>
            </a:r>
          </a:p>
          <a:p>
            <a:pPr lvl="1"/>
            <a:r>
              <a:rPr lang="en-US" altLang="zh-CN" sz="1800" dirty="0">
                <a:latin typeface="Arial" panose="020B0604020202090204" pitchFamily="34" charset="0"/>
                <a:cs typeface="Arial" panose="020B0604020202090204" pitchFamily="34" charset="0"/>
              </a:rPr>
              <a:t>Class Imbalance</a:t>
            </a:r>
          </a:p>
          <a:p>
            <a:pPr lvl="1"/>
            <a:r>
              <a:rPr lang="en-US" altLang="zh-CN" sz="1800" dirty="0">
                <a:latin typeface="Arial" panose="020B0604020202090204" pitchFamily="34" charset="0"/>
                <a:cs typeface="Arial" panose="020B0604020202090204" pitchFamily="34" charset="0"/>
              </a:rPr>
              <a:t>Scale Imbalance</a:t>
            </a:r>
          </a:p>
          <a:p>
            <a:pPr lvl="1"/>
            <a:r>
              <a:rPr lang="en-US" altLang="zh-CN" sz="1800" dirty="0">
                <a:latin typeface="Arial" panose="020B0604020202090204" pitchFamily="34" charset="0"/>
                <a:cs typeface="Arial" panose="020B0604020202090204" pitchFamily="34" charset="0"/>
              </a:rPr>
              <a:t>Spatial Imbalance</a:t>
            </a:r>
          </a:p>
          <a:p>
            <a:pPr lvl="1"/>
            <a:r>
              <a:rPr lang="en-US" altLang="zh-CN" sz="1800" dirty="0">
                <a:latin typeface="Arial" panose="020B0604020202090204" pitchFamily="34" charset="0"/>
                <a:cs typeface="Arial" panose="020B0604020202090204" pitchFamily="34" charset="0"/>
              </a:rPr>
              <a:t>Objective Imbalance</a:t>
            </a:r>
            <a:endParaRPr lang="en-US" altLang="zh-CN" sz="1800" dirty="0"/>
          </a:p>
          <a:p>
            <a:pPr lvl="1"/>
            <a:r>
              <a:rPr lang="en-US" altLang="zh-CN" sz="1800" dirty="0">
                <a:latin typeface="Arial" panose="020B0604020202090204" pitchFamily="34" charset="0"/>
                <a:cs typeface="Arial" panose="020B0604020202090204" pitchFamily="34" charset="0"/>
              </a:rPr>
              <a:t>…</a:t>
            </a:r>
            <a:endParaRPr lang="en-US" altLang="zh-CN" sz="1800" dirty="0"/>
          </a:p>
          <a:p>
            <a:pPr marL="457200" lvl="1" indent="0">
              <a:buNone/>
            </a:pPr>
            <a:endParaRPr lang="en-US" altLang="zh-CN" sz="1800" dirty="0"/>
          </a:p>
        </p:txBody>
      </p:sp>
      <p:pic>
        <p:nvPicPr>
          <p:cNvPr id="4" name="图片 3" descr="截屏2020-07-12下午7.21.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30" y="3001645"/>
            <a:ext cx="4470400" cy="1917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38375" y="5100320"/>
            <a:ext cx="5429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/>
              <a:t>Fig 2. The overview of FPN, which is widely used to handle multi-scale problems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8045" y="5683885"/>
            <a:ext cx="8528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Therefore, we adopted Libra R-CNN as our baseline and made it an attention-enhanced and more balanced R-CNN for object detection.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kern="0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Network Architecture</a:t>
            </a:r>
          </a:p>
        </p:txBody>
      </p:sp>
      <p:pic>
        <p:nvPicPr>
          <p:cNvPr id="3" name="图片 2" descr="截屏2020-07-12下午7.35.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" y="1407795"/>
            <a:ext cx="8497570" cy="20478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40380" y="3455670"/>
            <a:ext cx="3843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/>
              <a:t>Fig 3. The overall architecture.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3740" y="4173220"/>
            <a:ext cx="76708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Backbone: ResNet. </a:t>
            </a:r>
          </a:p>
          <a:p>
            <a:pPr marL="342900" indent="-342900"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“TAM” and “DCM” denote Transform attention module and deformable convolution module respectively. They compose “attended residual module”.</a:t>
            </a:r>
          </a:p>
          <a:p>
            <a:pPr marL="342900" indent="-342900"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We use Cascade RPN to gain more balanced anchors.</a:t>
            </a:r>
          </a:p>
          <a:p>
            <a:pPr marL="342900" indent="-342900"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“BFP with CC” means balanced feature pyramid with criss-cross module to reduce GPU consumption.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kern="0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Attended Residual Module</a:t>
            </a:r>
          </a:p>
        </p:txBody>
      </p:sp>
      <p:pic>
        <p:nvPicPr>
          <p:cNvPr id="3" name="图片 2" descr="截屏2020-07-12下午8.01.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070" y="2103755"/>
            <a:ext cx="5916295" cy="13995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02610" y="3588385"/>
            <a:ext cx="3717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Fig 4. Attended residual module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3555" y="4323080"/>
            <a:ext cx="8418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We incorporate it in the residual block of ResNet.</a:t>
            </a:r>
          </a:p>
          <a:p>
            <a:pPr marL="342900" indent="-342900"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For Transformer attention, there are four attention factors, and we take “0010” configuration for less computation flops and GPU consumption.</a:t>
            </a:r>
          </a:p>
          <a:p>
            <a:pPr marL="342900" indent="-342900"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For deformable convolution, it serves as a relative position attention factor which works well with “0010” configuration.</a:t>
            </a:r>
          </a:p>
        </p:txBody>
      </p:sp>
      <p:pic>
        <p:nvPicPr>
          <p:cNvPr id="12" name="图片 11" descr="截屏2020-07-12下午8.11.33"/>
          <p:cNvPicPr>
            <a:picLocks noChangeAspect="1"/>
          </p:cNvPicPr>
          <p:nvPr/>
        </p:nvPicPr>
        <p:blipFill>
          <a:blip r:embed="rId4"/>
          <a:srcRect r="2785"/>
          <a:stretch>
            <a:fillRect/>
          </a:stretch>
        </p:blipFill>
        <p:spPr>
          <a:xfrm>
            <a:off x="815340" y="989965"/>
            <a:ext cx="1903730" cy="271653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 rot="1620000">
            <a:off x="2494915" y="2492375"/>
            <a:ext cx="936625" cy="32575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45720" rIns="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kern="0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Cascade RPN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21230" y="3106420"/>
            <a:ext cx="54622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/>
              <a:t>Fig 5. Cascade RPN. “I” means Images. “DilConv” and “AdaConv” denote dilated and adaptive convolution respectively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03555" y="4344035"/>
            <a:ext cx="78187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The cascade architecture refines anchors step by step, while it will mismatch source feature maps and regressed anchors gradually. Therefore, it gains little average recall.</a:t>
            </a:r>
          </a:p>
          <a:p>
            <a:pPr marL="342900" indent="-342900"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Adaptive convolution will learn an offset of feature maps, which leads feature maps correspond to anchors.</a:t>
            </a:r>
          </a:p>
          <a:p>
            <a:pPr marL="342900" indent="-342900">
              <a:buFont typeface="Wingdings" panose="05000000000000000000" charset="0"/>
              <a:buChar char=""/>
            </a:pPr>
            <a:endParaRPr lang="en-US" altLang="zh-CN" sz="1800" dirty="0">
              <a:sym typeface="+mn-ea"/>
            </a:endParaRPr>
          </a:p>
        </p:txBody>
      </p:sp>
      <p:pic>
        <p:nvPicPr>
          <p:cNvPr id="45" name="图片 44" descr="截屏2020-07-12下午9.00.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790" y="1339850"/>
            <a:ext cx="5137785" cy="15995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kern="0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Balanced FPN with Criss-cross Module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5712316" y="1172586"/>
            <a:ext cx="4066390" cy="151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45720" rIns="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  <p:pic>
        <p:nvPicPr>
          <p:cNvPr id="6" name="图片 5" descr="截屏2020-07-12下午9.44.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95" y="1324610"/>
            <a:ext cx="6226175" cy="21786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07135" y="3812540"/>
            <a:ext cx="7490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Fig 6. Pipline and heatmap visualization of blanced feature pyramid.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03555" y="4801870"/>
            <a:ext cx="78187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Libra R-CNN uses non-local module to refine integrated features, while it will cost too much GPU memory.</a:t>
            </a:r>
          </a:p>
          <a:p>
            <a:pPr marL="342900" indent="-342900">
              <a:buFont typeface="Wingdings" panose="05000000000000000000" charset="0"/>
              <a:buChar char=""/>
            </a:pPr>
            <a:endParaRPr lang="en-US" altLang="zh-CN" sz="1800" dirty="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48960" y="2512060"/>
            <a:ext cx="7124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latin typeface="Times New Roman" panose="02020503050405090304" pitchFamily="18" charset="0"/>
                <a:cs typeface="Times New Roman" panose="02020503050405090304" pitchFamily="18" charset="0"/>
              </a:rPr>
              <a:t>Non-local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kern="0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Balanced FPN with Criss-cross Module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5712316" y="1332606"/>
            <a:ext cx="4066390" cy="151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45720" rIns="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03555" y="4897755"/>
            <a:ext cx="94056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By stacking these two criss-cross modules sequentially, we can reduce complexity in space from </a:t>
            </a:r>
            <a:r>
              <a:rPr lang="en-US" altLang="zh-CN" sz="1800" i="1" dirty="0">
                <a:sym typeface="+mn-ea"/>
              </a:rPr>
              <a:t>O((H*W)*(H*W))</a:t>
            </a:r>
            <a:r>
              <a:rPr lang="en-US" altLang="zh-CN" sz="1800" dirty="0">
                <a:sym typeface="+mn-ea"/>
              </a:rPr>
              <a:t> to </a:t>
            </a:r>
            <a:r>
              <a:rPr lang="en-US" altLang="zh-CN" sz="1800" i="1" dirty="0">
                <a:sym typeface="+mn-ea"/>
              </a:rPr>
              <a:t>O((H*W)*(H+W-1)) .</a:t>
            </a:r>
          </a:p>
          <a:p>
            <a:pPr marL="342900" indent="-342900">
              <a:buFont typeface="Wingdings" panose="05000000000000000000" charset="0"/>
              <a:buChar char=""/>
            </a:pPr>
            <a:endParaRPr lang="en-US" altLang="zh-CN" sz="1800" i="1" dirty="0">
              <a:sym typeface="+mn-ea"/>
            </a:endParaRPr>
          </a:p>
        </p:txBody>
      </p:sp>
      <p:pic>
        <p:nvPicPr>
          <p:cNvPr id="2" name="图片 1" descr="截屏2020-07-12下午9.55.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" y="1645285"/>
            <a:ext cx="3945255" cy="1807845"/>
          </a:xfrm>
          <a:prstGeom prst="rect">
            <a:avLst/>
          </a:prstGeom>
        </p:spPr>
      </p:pic>
      <p:pic>
        <p:nvPicPr>
          <p:cNvPr id="3" name="图片 2" descr="截屏2020-07-12下午9.55.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960" y="1712595"/>
            <a:ext cx="4404995" cy="1740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5225" y="3578225"/>
            <a:ext cx="2475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(a) Non-local module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67400" y="3578225"/>
            <a:ext cx="2698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(b) Criss-cross module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4215" y="4135755"/>
            <a:ext cx="8714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Fig 7. Comparison between the non-local module and the criss-cross module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/>
          <p:nvPr/>
        </p:nvSpPr>
        <p:spPr>
          <a:xfrm>
            <a:off x="503544" y="221465"/>
            <a:ext cx="8915400" cy="5840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27063" y="1248225"/>
            <a:ext cx="8626475" cy="4716463"/>
          </a:xfrm>
        </p:spPr>
        <p:txBody>
          <a:bodyPr/>
          <a:lstStyle/>
          <a:p>
            <a:r>
              <a:rPr lang="en-US" altLang="zh-CN" sz="2400" b="1" i="1" dirty="0">
                <a:latin typeface="Arial" panose="020B0604020202090204" pitchFamily="34" charset="0"/>
                <a:cs typeface="Arial" panose="020B0604020202090204" pitchFamily="34" charset="0"/>
              </a:rPr>
              <a:t>Implementation</a:t>
            </a:r>
          </a:p>
          <a:p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Baseline:</a:t>
            </a:r>
          </a:p>
          <a:p>
            <a:pPr lvl="1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Libra R-CNN</a:t>
            </a:r>
          </a:p>
          <a:p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Training:</a:t>
            </a:r>
          </a:p>
          <a:p>
            <a:pPr lvl="1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Dataset: MS COCO dataset.</a:t>
            </a:r>
          </a:p>
          <a:p>
            <a:pPr lvl="1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Train 12 epochs using SGD to optimize.</a:t>
            </a:r>
          </a:p>
          <a:p>
            <a:pPr lvl="1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Initial learing rate is set to 0.02, and is decreased by 0.1 after 8 and 11 epochs.</a:t>
            </a:r>
          </a:p>
          <a:p>
            <a:pPr lvl="1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A single RTX 2080Ti.</a:t>
            </a:r>
          </a:p>
          <a:p>
            <a:pPr lvl="0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Val</a:t>
            </a:r>
          </a:p>
          <a:p>
            <a:pPr lvl="1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MS COCO </a:t>
            </a:r>
            <a:r>
              <a:rPr lang="en-US" altLang="zh-CN" i="1" dirty="0">
                <a:latin typeface="Arial" panose="020B0604020202090204" pitchFamily="34" charset="0"/>
                <a:cs typeface="Arial" panose="020B0604020202090204" pitchFamily="34" charset="0"/>
              </a:rPr>
              <a:t>val-2017</a:t>
            </a:r>
            <a:endParaRPr lang="en-US" altLang="zh-CN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0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Testing</a:t>
            </a:r>
          </a:p>
          <a:p>
            <a:pPr lvl="1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MS COCO </a:t>
            </a:r>
            <a:r>
              <a:rPr lang="en-US" altLang="zh-CN" i="1" dirty="0">
                <a:latin typeface="Arial" panose="020B0604020202090204" pitchFamily="34" charset="0"/>
                <a:cs typeface="Arial" panose="020B0604020202090204" pitchFamily="34" charset="0"/>
              </a:rPr>
              <a:t>test-dev</a:t>
            </a:r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GI Hannover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114FFB"/>
      </a:accent1>
      <a:accent2>
        <a:srgbClr val="00C0C0"/>
      </a:accent2>
      <a:accent3>
        <a:srgbClr val="FFFFFF"/>
      </a:accent3>
      <a:accent4>
        <a:srgbClr val="000000"/>
      </a:accent4>
      <a:accent5>
        <a:srgbClr val="AAB2FD"/>
      </a:accent5>
      <a:accent6>
        <a:srgbClr val="00AEAE"/>
      </a:accent6>
      <a:hlink>
        <a:srgbClr val="00C000"/>
      </a:hlink>
      <a:folHlink>
        <a:srgbClr val="800080"/>
      </a:folHlink>
    </a:clrScheme>
    <a:fontScheme name="CGI Hannov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5720" rIns="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45720" rIns="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CGI Hann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I Hannov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I Hannov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I Hannov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I Hannov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I Hannov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I Hannov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Daten:Girod's Daten:Slides/Talks:Hartung:CGI Hannover</Template>
  <TotalTime>400</TotalTime>
  <Pages>11</Pages>
  <Words>609</Words>
  <Application>Microsoft Office PowerPoint</Application>
  <PresentationFormat>A4 纸张(210x297 毫米)</PresentationFormat>
  <Paragraphs>78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黑体</vt:lpstr>
      <vt:lpstr>宋体</vt:lpstr>
      <vt:lpstr>微软雅黑</vt:lpstr>
      <vt:lpstr>Arial</vt:lpstr>
      <vt:lpstr>Arial Black</vt:lpstr>
      <vt:lpstr>Book Antiqua</vt:lpstr>
      <vt:lpstr>Helvetica</vt:lpstr>
      <vt:lpstr>Times New Roman</vt:lpstr>
      <vt:lpstr>Wingdings</vt:lpstr>
      <vt:lpstr>CGI Hannover</vt:lpstr>
      <vt:lpstr>PowerPoint 演示文稿</vt:lpstr>
      <vt:lpstr>Background</vt:lpstr>
      <vt:lpstr>Background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耿铭金</dc:creator>
  <cp:lastModifiedBy>Derrick Rose</cp:lastModifiedBy>
  <cp:revision>1278</cp:revision>
  <cp:lastPrinted>2020-07-12T14:39:25Z</cp:lastPrinted>
  <dcterms:created xsi:type="dcterms:W3CDTF">2020-07-12T14:39:25Z</dcterms:created>
  <dcterms:modified xsi:type="dcterms:W3CDTF">2020-07-18T07:40:41Z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