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xml" ContentType="application/vnd.openxmlformats-officedocument.presentationml.tag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 id="2147484408" r:id="rId2"/>
  </p:sldMasterIdLst>
  <p:notesMasterIdLst>
    <p:notesMasterId r:id="rId20"/>
  </p:notesMasterIdLst>
  <p:sldIdLst>
    <p:sldId id="256" r:id="rId3"/>
    <p:sldId id="257" r:id="rId4"/>
    <p:sldId id="277" r:id="rId5"/>
    <p:sldId id="276" r:id="rId6"/>
    <p:sldId id="279" r:id="rId7"/>
    <p:sldId id="280" r:id="rId8"/>
    <p:sldId id="281" r:id="rId9"/>
    <p:sldId id="282" r:id="rId10"/>
    <p:sldId id="283" r:id="rId11"/>
    <p:sldId id="290" r:id="rId12"/>
    <p:sldId id="289" r:id="rId13"/>
    <p:sldId id="287" r:id="rId14"/>
    <p:sldId id="284" r:id="rId15"/>
    <p:sldId id="291" r:id="rId16"/>
    <p:sldId id="292" r:id="rId17"/>
    <p:sldId id="293" r:id="rId18"/>
    <p:sldId id="285" r:id="rId1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48"/>
  </p:normalViewPr>
  <p:slideViewPr>
    <p:cSldViewPr>
      <p:cViewPr varScale="1">
        <p:scale>
          <a:sx n="128" d="100"/>
          <a:sy n="128" d="100"/>
        </p:scale>
        <p:origin x="920" y="17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___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___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___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___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___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___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___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___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___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___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___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___39.xlsx"/><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shade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D987-4A54-A070-C18AB921E707}"/>
            </c:ext>
          </c:extLst>
        </c:ser>
        <c:ser>
          <c:idx val="2"/>
          <c:order val="2"/>
          <c:tx>
            <c:strRef>
              <c:f>Sheet1!$D$1</c:f>
              <c:strCache>
                <c:ptCount val="1"/>
                <c:pt idx="0">
                  <c:v>系列 3</c:v>
                </c:pt>
              </c:strCache>
            </c:strRef>
          </c:tx>
          <c:spPr>
            <a:solidFill>
              <a:schemeClr val="accent1">
                <a:tint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D987-4A54-A070-C18AB921E707}"/>
            </c:ext>
          </c:extLst>
        </c:ser>
        <c:dLbls>
          <c:showLegendKey val="0"/>
          <c:showVal val="0"/>
          <c:showCatName val="0"/>
          <c:showSerName val="0"/>
          <c:showPercent val="0"/>
          <c:showBubbleSize val="0"/>
        </c:dLbls>
        <c:gapWidth val="150"/>
        <c:overlap val="100"/>
        <c:axId val="699222005"/>
        <c:axId val="901270165"/>
      </c:barChart>
      <c:barChart>
        <c:barDir val="col"/>
        <c:grouping val="percentStacked"/>
        <c:varyColors val="0"/>
        <c:ser>
          <c:idx val="1"/>
          <c:order val="1"/>
          <c:tx>
            <c:strRef>
              <c:f>Sheet1!$C$1</c:f>
              <c:strCache>
                <c:ptCount val="1"/>
                <c:pt idx="0">
                  <c:v>系列 2</c:v>
                </c:pt>
              </c:strCache>
            </c:strRef>
          </c:tx>
          <c:spPr>
            <a:solidFill>
              <a:schemeClr val="accent1">
                <a:lumMod val="7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D987-4A54-A070-C18AB921E707}"/>
            </c:ext>
          </c:extLst>
        </c:ser>
        <c:dLbls>
          <c:showLegendKey val="0"/>
          <c:showVal val="0"/>
          <c:showCatName val="0"/>
          <c:showSerName val="0"/>
          <c:showPercent val="0"/>
          <c:showBubbleSize val="0"/>
        </c:dLbls>
        <c:gapWidth val="150"/>
        <c:overlap val="100"/>
        <c:axId val="803400712"/>
        <c:axId val="803399072"/>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valAx>
        <c:axId val="803399072"/>
        <c:scaling>
          <c:orientation val="minMax"/>
        </c:scaling>
        <c:delete val="1"/>
        <c:axPos val="r"/>
        <c:numFmt formatCode="0%" sourceLinked="1"/>
        <c:majorTickMark val="out"/>
        <c:minorTickMark val="none"/>
        <c:tickLblPos val="nextTo"/>
        <c:crossAx val="803400712"/>
        <c:crosses val="max"/>
        <c:crossBetween val="between"/>
      </c:valAx>
      <c:catAx>
        <c:axId val="803400712"/>
        <c:scaling>
          <c:orientation val="minMax"/>
        </c:scaling>
        <c:delete val="1"/>
        <c:axPos val="b"/>
        <c:numFmt formatCode="General" sourceLinked="1"/>
        <c:majorTickMark val="out"/>
        <c:minorTickMark val="none"/>
        <c:tickLblPos val="nextTo"/>
        <c:crossAx val="8033990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2925475874442967"/>
          <c:h val="0.50190662442796807"/>
        </c:manualLayout>
      </c:layout>
      <c:barChart>
        <c:barDir val="col"/>
        <c:grouping val="clustered"/>
        <c:varyColors val="0"/>
        <c:ser>
          <c:idx val="0"/>
          <c:order val="0"/>
          <c:tx>
            <c:strRef>
              <c:f>Sheet1!$B$1</c:f>
              <c:strCache>
                <c:ptCount val="1"/>
                <c:pt idx="0">
                  <c:v>系列 1</c:v>
                </c:pt>
              </c:strCache>
            </c:strRef>
          </c:tx>
          <c:spPr>
            <a:solidFill>
              <a:schemeClr val="accent1">
                <a:lumMod val="40000"/>
                <a:lumOff val="6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7">
                  <c:v>1</c:v>
                </c:pt>
              </c:numCache>
            </c:numRef>
          </c:val>
          <c:extLst>
            <c:ext xmlns:c16="http://schemas.microsoft.com/office/drawing/2014/chart" uri="{C3380CC4-5D6E-409C-BE32-E72D297353CC}">
              <c16:uniqueId val="{00000000-DDBD-4510-BA04-F16E1DFF595B}"/>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out"/>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out"/>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shade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741C-4ACB-B2E0-D2A90809D83E}"/>
            </c:ext>
          </c:extLst>
        </c:ser>
        <c:ser>
          <c:idx val="2"/>
          <c:order val="2"/>
          <c:tx>
            <c:strRef>
              <c:f>Sheet1!$D$1</c:f>
              <c:strCache>
                <c:ptCount val="1"/>
                <c:pt idx="0">
                  <c:v>系列 3</c:v>
                </c:pt>
              </c:strCache>
            </c:strRef>
          </c:tx>
          <c:spPr>
            <a:solidFill>
              <a:schemeClr val="accent1">
                <a:tint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741C-4ACB-B2E0-D2A90809D83E}"/>
            </c:ext>
          </c:extLst>
        </c:ser>
        <c:dLbls>
          <c:showLegendKey val="0"/>
          <c:showVal val="0"/>
          <c:showCatName val="0"/>
          <c:showSerName val="0"/>
          <c:showPercent val="0"/>
          <c:showBubbleSize val="0"/>
        </c:dLbls>
        <c:gapWidth val="150"/>
        <c:overlap val="100"/>
        <c:axId val="699222005"/>
        <c:axId val="901270165"/>
      </c:barChart>
      <c:barChart>
        <c:barDir val="col"/>
        <c:grouping val="percentStacked"/>
        <c:varyColors val="0"/>
        <c:ser>
          <c:idx val="1"/>
          <c:order val="1"/>
          <c:tx>
            <c:strRef>
              <c:f>Sheet1!$C$1</c:f>
              <c:strCache>
                <c:ptCount val="1"/>
                <c:pt idx="0">
                  <c:v>系列 2</c:v>
                </c:pt>
              </c:strCache>
            </c:strRef>
          </c:tx>
          <c:spPr>
            <a:solidFill>
              <a:schemeClr val="accent1">
                <a:lumMod val="7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741C-4ACB-B2E0-D2A90809D83E}"/>
            </c:ext>
          </c:extLst>
        </c:ser>
        <c:dLbls>
          <c:showLegendKey val="0"/>
          <c:showVal val="0"/>
          <c:showCatName val="0"/>
          <c:showSerName val="0"/>
          <c:showPercent val="0"/>
          <c:showBubbleSize val="0"/>
        </c:dLbls>
        <c:gapWidth val="150"/>
        <c:overlap val="100"/>
        <c:axId val="803400712"/>
        <c:axId val="803399072"/>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valAx>
        <c:axId val="803399072"/>
        <c:scaling>
          <c:orientation val="minMax"/>
        </c:scaling>
        <c:delete val="1"/>
        <c:axPos val="r"/>
        <c:numFmt formatCode="0%" sourceLinked="1"/>
        <c:majorTickMark val="out"/>
        <c:minorTickMark val="none"/>
        <c:tickLblPos val="nextTo"/>
        <c:crossAx val="803400712"/>
        <c:crosses val="max"/>
        <c:crossBetween val="between"/>
      </c:valAx>
      <c:catAx>
        <c:axId val="803400712"/>
        <c:scaling>
          <c:orientation val="minMax"/>
        </c:scaling>
        <c:delete val="1"/>
        <c:axPos val="b"/>
        <c:numFmt formatCode="General" sourceLinked="1"/>
        <c:majorTickMark val="out"/>
        <c:minorTickMark val="none"/>
        <c:tickLblPos val="nextTo"/>
        <c:crossAx val="8033990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86B0-4FD2-A9A8-C0EF39292801}"/>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71F8-4490-95D0-968DAA1C549A}"/>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shade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D987-4A54-A070-C18AB921E707}"/>
            </c:ext>
          </c:extLst>
        </c:ser>
        <c:ser>
          <c:idx val="2"/>
          <c:order val="2"/>
          <c:tx>
            <c:strRef>
              <c:f>Sheet1!$D$1</c:f>
              <c:strCache>
                <c:ptCount val="1"/>
                <c:pt idx="0">
                  <c:v>系列 3</c:v>
                </c:pt>
              </c:strCache>
            </c:strRef>
          </c:tx>
          <c:spPr>
            <a:solidFill>
              <a:schemeClr val="accent1">
                <a:tint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D987-4A54-A070-C18AB921E707}"/>
            </c:ext>
          </c:extLst>
        </c:ser>
        <c:dLbls>
          <c:showLegendKey val="0"/>
          <c:showVal val="0"/>
          <c:showCatName val="0"/>
          <c:showSerName val="0"/>
          <c:showPercent val="0"/>
          <c:showBubbleSize val="0"/>
        </c:dLbls>
        <c:gapWidth val="150"/>
        <c:overlap val="100"/>
        <c:axId val="699222005"/>
        <c:axId val="901270165"/>
      </c:barChart>
      <c:barChart>
        <c:barDir val="col"/>
        <c:grouping val="percentStacked"/>
        <c:varyColors val="0"/>
        <c:ser>
          <c:idx val="1"/>
          <c:order val="1"/>
          <c:tx>
            <c:strRef>
              <c:f>Sheet1!$C$1</c:f>
              <c:strCache>
                <c:ptCount val="1"/>
                <c:pt idx="0">
                  <c:v>系列 2</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557-4DC8-8687-9ED85531D535}"/>
              </c:ext>
            </c:extLst>
          </c:dPt>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D987-4A54-A070-C18AB921E707}"/>
            </c:ext>
          </c:extLst>
        </c:ser>
        <c:dLbls>
          <c:showLegendKey val="0"/>
          <c:showVal val="0"/>
          <c:showCatName val="0"/>
          <c:showSerName val="0"/>
          <c:showPercent val="0"/>
          <c:showBubbleSize val="0"/>
        </c:dLbls>
        <c:gapWidth val="150"/>
        <c:overlap val="100"/>
        <c:axId val="803400712"/>
        <c:axId val="803399072"/>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valAx>
        <c:axId val="803399072"/>
        <c:scaling>
          <c:orientation val="minMax"/>
        </c:scaling>
        <c:delete val="1"/>
        <c:axPos val="r"/>
        <c:numFmt formatCode="0%" sourceLinked="1"/>
        <c:majorTickMark val="out"/>
        <c:minorTickMark val="none"/>
        <c:tickLblPos val="nextTo"/>
        <c:crossAx val="803400712"/>
        <c:crosses val="max"/>
        <c:crossBetween val="between"/>
      </c:valAx>
      <c:catAx>
        <c:axId val="803400712"/>
        <c:scaling>
          <c:orientation val="minMax"/>
        </c:scaling>
        <c:delete val="1"/>
        <c:axPos val="b"/>
        <c:numFmt formatCode="General" sourceLinked="1"/>
        <c:majorTickMark val="out"/>
        <c:minorTickMark val="none"/>
        <c:tickLblPos val="nextTo"/>
        <c:crossAx val="8033990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7">
                  <c:v>0.6</c:v>
                </c:pt>
              </c:numCache>
            </c:numRef>
          </c:val>
          <c:extLst>
            <c:ext xmlns:c16="http://schemas.microsoft.com/office/drawing/2014/chart" uri="{C3380CC4-5D6E-409C-BE32-E72D297353CC}">
              <c16:uniqueId val="{00000000-97E1-470B-8EE4-AA41E575C6A3}"/>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6">
                  <c:v>0.75</c:v>
                </c:pt>
                <c:pt idx="7">
                  <c:v>0.6</c:v>
                </c:pt>
              </c:numCache>
            </c:numRef>
          </c:val>
          <c:smooth val="1"/>
          <c:extLst>
            <c:ext xmlns:c16="http://schemas.microsoft.com/office/drawing/2014/chart" uri="{C3380CC4-5D6E-409C-BE32-E72D297353CC}">
              <c16:uniqueId val="{00000000-D83B-48D5-8A5C-065A532A0ED5}"/>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shade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880D-45C9-B241-E1EB7D8AFE38}"/>
            </c:ext>
          </c:extLst>
        </c:ser>
        <c:ser>
          <c:idx val="2"/>
          <c:order val="2"/>
          <c:tx>
            <c:strRef>
              <c:f>Sheet1!$D$1</c:f>
              <c:strCache>
                <c:ptCount val="1"/>
                <c:pt idx="0">
                  <c:v>系列 3</c:v>
                </c:pt>
              </c:strCache>
            </c:strRef>
          </c:tx>
          <c:spPr>
            <a:solidFill>
              <a:schemeClr val="accent1">
                <a:tint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880D-45C9-B241-E1EB7D8AFE38}"/>
            </c:ext>
          </c:extLst>
        </c:ser>
        <c:dLbls>
          <c:showLegendKey val="0"/>
          <c:showVal val="0"/>
          <c:showCatName val="0"/>
          <c:showSerName val="0"/>
          <c:showPercent val="0"/>
          <c:showBubbleSize val="0"/>
        </c:dLbls>
        <c:gapWidth val="150"/>
        <c:overlap val="100"/>
        <c:axId val="699222005"/>
        <c:axId val="901270165"/>
      </c:barChart>
      <c:barChart>
        <c:barDir val="col"/>
        <c:grouping val="percentStacked"/>
        <c:varyColors val="0"/>
        <c:ser>
          <c:idx val="1"/>
          <c:order val="1"/>
          <c:tx>
            <c:strRef>
              <c:f>Sheet1!$C$1</c:f>
              <c:strCache>
                <c:ptCount val="1"/>
                <c:pt idx="0">
                  <c:v>系列 2</c:v>
                </c:pt>
              </c:strCache>
            </c:strRef>
          </c:tx>
          <c:spPr>
            <a:solidFill>
              <a:schemeClr val="accent3"/>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880D-45C9-B241-E1EB7D8AFE38}"/>
            </c:ext>
          </c:extLst>
        </c:ser>
        <c:dLbls>
          <c:showLegendKey val="0"/>
          <c:showVal val="0"/>
          <c:showCatName val="0"/>
          <c:showSerName val="0"/>
          <c:showPercent val="0"/>
          <c:showBubbleSize val="0"/>
        </c:dLbls>
        <c:gapWidth val="150"/>
        <c:overlap val="100"/>
        <c:axId val="803400712"/>
        <c:axId val="803399072"/>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valAx>
        <c:axId val="803399072"/>
        <c:scaling>
          <c:orientation val="minMax"/>
        </c:scaling>
        <c:delete val="1"/>
        <c:axPos val="r"/>
        <c:numFmt formatCode="0%" sourceLinked="1"/>
        <c:majorTickMark val="out"/>
        <c:minorTickMark val="none"/>
        <c:tickLblPos val="nextTo"/>
        <c:crossAx val="803400712"/>
        <c:crosses val="max"/>
        <c:crossBetween val="between"/>
      </c:valAx>
      <c:catAx>
        <c:axId val="803400712"/>
        <c:scaling>
          <c:orientation val="minMax"/>
        </c:scaling>
        <c:delete val="1"/>
        <c:axPos val="b"/>
        <c:numFmt formatCode="General" sourceLinked="1"/>
        <c:majorTickMark val="out"/>
        <c:minorTickMark val="none"/>
        <c:tickLblPos val="nextTo"/>
        <c:crossAx val="8033990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6">
                  <c:v>1</c:v>
                </c:pt>
                <c:pt idx="7">
                  <c:v>1</c:v>
                </c:pt>
              </c:numCache>
            </c:numRef>
          </c:val>
          <c:smooth val="1"/>
          <c:extLst>
            <c:ext xmlns:c16="http://schemas.microsoft.com/office/drawing/2014/chart" uri="{C3380CC4-5D6E-409C-BE32-E72D297353CC}">
              <c16:uniqueId val="{00000000-2E86-477A-A48C-8C02238C14F2}"/>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7">
                  <c:v>1</c:v>
                </c:pt>
              </c:numCache>
            </c:numRef>
          </c:val>
          <c:extLst>
            <c:ext xmlns:c16="http://schemas.microsoft.com/office/drawing/2014/chart" uri="{C3380CC4-5D6E-409C-BE32-E72D297353CC}">
              <c16:uniqueId val="{00000000-8D5B-4D42-869E-BB03B9BB8654}"/>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out"/>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out"/>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D263-4161-8BB5-84944019D7EA}"/>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6"/>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6124-49BB-97AA-9EA89BA1FB8C}"/>
            </c:ext>
          </c:extLst>
        </c:ser>
        <c:ser>
          <c:idx val="1"/>
          <c:order val="1"/>
          <c:tx>
            <c:strRef>
              <c:f>Sheet1!$C$1</c:f>
              <c:strCache>
                <c:ptCount val="1"/>
                <c:pt idx="0">
                  <c:v>系列 2</c:v>
                </c:pt>
              </c:strCache>
            </c:strRef>
          </c:tx>
          <c:spPr>
            <a:solidFill>
              <a:schemeClr val="accent6">
                <a:lumMod val="60000"/>
                <a:lumOff val="4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6124-49BB-97AA-9EA89BA1FB8C}"/>
            </c:ext>
          </c:extLst>
        </c:ser>
        <c:ser>
          <c:idx val="2"/>
          <c:order val="2"/>
          <c:tx>
            <c:strRef>
              <c:f>Sheet1!$D$1</c:f>
              <c:strCache>
                <c:ptCount val="1"/>
                <c:pt idx="0">
                  <c:v>系列 3</c:v>
                </c:pt>
              </c:strCache>
            </c:strRef>
          </c:tx>
          <c:spPr>
            <a:solidFill>
              <a:schemeClr val="accent6">
                <a:lumMod val="40000"/>
                <a:lumOff val="6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6124-49BB-97AA-9EA89BA1FB8C}"/>
            </c:ext>
          </c:extLst>
        </c:ser>
        <c:dLbls>
          <c:showLegendKey val="0"/>
          <c:showVal val="0"/>
          <c:showCatName val="0"/>
          <c:showSerName val="0"/>
          <c:showPercent val="0"/>
          <c:showBubbleSize val="0"/>
        </c:dLbls>
        <c:gapWidth val="150"/>
        <c:overlap val="100"/>
        <c:axId val="699222005"/>
        <c:axId val="901270165"/>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6"/>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23F6-4CF3-9D24-B6927A60F064}"/>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748F-446E-8B53-3EDC53744C51}"/>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6">
                <a:lumMod val="60000"/>
                <a:lumOff val="4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7">
                  <c:v>0.6</c:v>
                </c:pt>
              </c:numCache>
            </c:numRef>
          </c:val>
          <c:extLst>
            <c:ext xmlns:c16="http://schemas.microsoft.com/office/drawing/2014/chart" uri="{C3380CC4-5D6E-409C-BE32-E72D297353CC}">
              <c16:uniqueId val="{00000000-C3AF-4239-9E67-F0753225D5B0}"/>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6">
                  <c:v>0.75</c:v>
                </c:pt>
                <c:pt idx="7">
                  <c:v>0.6</c:v>
                </c:pt>
              </c:numCache>
            </c:numRef>
          </c:val>
          <c:smooth val="1"/>
          <c:extLst>
            <c:ext xmlns:c16="http://schemas.microsoft.com/office/drawing/2014/chart" uri="{C3380CC4-5D6E-409C-BE32-E72D297353CC}">
              <c16:uniqueId val="{00000000-98FD-447B-A28D-E9417C818A18}"/>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6">
                  <c:v>1</c:v>
                </c:pt>
                <c:pt idx="7">
                  <c:v>1</c:v>
                </c:pt>
              </c:numCache>
            </c:numRef>
          </c:val>
          <c:smooth val="1"/>
          <c:extLst>
            <c:ext xmlns:c16="http://schemas.microsoft.com/office/drawing/2014/chart" uri="{C3380CC4-5D6E-409C-BE32-E72D297353CC}">
              <c16:uniqueId val="{00000000-E454-43AC-AD94-60DC1597B3AC}"/>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6">
                <a:lumMod val="40000"/>
                <a:lumOff val="6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7">
                  <c:v>1</c:v>
                </c:pt>
              </c:numCache>
            </c:numRef>
          </c:val>
          <c:extLst>
            <c:ext xmlns:c16="http://schemas.microsoft.com/office/drawing/2014/chart" uri="{C3380CC4-5D6E-409C-BE32-E72D297353CC}">
              <c16:uniqueId val="{00000000-A20A-4D79-AA72-C428B02C38EF}"/>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out"/>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out"/>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2">
                <a:shade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2ECF-4203-935A-1869BBE5BDBB}"/>
            </c:ext>
          </c:extLst>
        </c:ser>
        <c:ser>
          <c:idx val="1"/>
          <c:order val="1"/>
          <c:tx>
            <c:strRef>
              <c:f>Sheet1!$C$1</c:f>
              <c:strCache>
                <c:ptCount val="1"/>
                <c:pt idx="0">
                  <c:v>系列 2</c:v>
                </c:pt>
              </c:strCache>
            </c:strRef>
          </c:tx>
          <c:spPr>
            <a:solidFill>
              <a:schemeClr val="accent2"/>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2ECF-4203-935A-1869BBE5BDBB}"/>
            </c:ext>
          </c:extLst>
        </c:ser>
        <c:ser>
          <c:idx val="2"/>
          <c:order val="2"/>
          <c:tx>
            <c:strRef>
              <c:f>Sheet1!$D$1</c:f>
              <c:strCache>
                <c:ptCount val="1"/>
                <c:pt idx="0">
                  <c:v>系列 3</c:v>
                </c:pt>
              </c:strCache>
            </c:strRef>
          </c:tx>
          <c:spPr>
            <a:solidFill>
              <a:schemeClr val="accent2">
                <a:tint val="6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2ECF-4203-935A-1869BBE5BDBB}"/>
            </c:ext>
          </c:extLst>
        </c:ser>
        <c:dLbls>
          <c:showLegendKey val="0"/>
          <c:showVal val="0"/>
          <c:showCatName val="0"/>
          <c:showSerName val="0"/>
          <c:showPercent val="0"/>
          <c:showBubbleSize val="0"/>
        </c:dLbls>
        <c:gapWidth val="150"/>
        <c:overlap val="100"/>
        <c:axId val="699222005"/>
        <c:axId val="901270165"/>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2-A738-904E-A59C-62653DB669C4}"/>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A738-904E-A59C-62653DB669C4}"/>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4-A738-904E-A59C-62653DB669C4}"/>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0-A738-904E-A59C-62653DB669C4}"/>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1-A738-904E-A59C-62653DB669C4}"/>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05-A738-904E-A59C-62653DB669C4}"/>
              </c:ext>
            </c:extLst>
          </c:dPt>
          <c:dPt>
            <c:idx val="7"/>
            <c:invertIfNegative val="0"/>
            <c:bubble3D val="0"/>
            <c:spPr>
              <a:solidFill>
                <a:schemeClr val="accent2">
                  <a:lumMod val="75000"/>
                </a:schemeClr>
              </a:solidFill>
              <a:ln>
                <a:noFill/>
              </a:ln>
              <a:effectLst/>
            </c:spPr>
            <c:extLst>
              <c:ext xmlns:c16="http://schemas.microsoft.com/office/drawing/2014/chart" uri="{C3380CC4-5D6E-409C-BE32-E72D297353CC}">
                <c16:uniqueId val="{00000006-A738-904E-A59C-62653DB669C4}"/>
              </c:ext>
            </c:extLst>
          </c:dPt>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AAA1-460B-AC15-AB706B45CD4B}"/>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2F81-44D3-836C-F04FD8FCC6A7}"/>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4EA8-40AA-A31F-E2B488035539}"/>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7">
                  <c:v>0.6</c:v>
                </c:pt>
              </c:numCache>
            </c:numRef>
          </c:val>
          <c:extLst>
            <c:ext xmlns:c16="http://schemas.microsoft.com/office/drawing/2014/chart" uri="{C3380CC4-5D6E-409C-BE32-E72D297353CC}">
              <c16:uniqueId val="{00000000-2756-4238-A726-EECC2CBE2E9D}"/>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6">
                  <c:v>0.75</c:v>
                </c:pt>
                <c:pt idx="7">
                  <c:v>0.6</c:v>
                </c:pt>
              </c:numCache>
            </c:numRef>
          </c:val>
          <c:smooth val="1"/>
          <c:extLst>
            <c:ext xmlns:c16="http://schemas.microsoft.com/office/drawing/2014/chart" uri="{C3380CC4-5D6E-409C-BE32-E72D297353CC}">
              <c16:uniqueId val="{00000000-7608-4569-B5AC-07148496C561}"/>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6">
                  <c:v>1</c:v>
                </c:pt>
                <c:pt idx="7">
                  <c:v>1</c:v>
                </c:pt>
              </c:numCache>
            </c:numRef>
          </c:val>
          <c:smooth val="1"/>
          <c:extLst>
            <c:ext xmlns:c16="http://schemas.microsoft.com/office/drawing/2014/chart" uri="{C3380CC4-5D6E-409C-BE32-E72D297353CC}">
              <c16:uniqueId val="{00000000-61FC-460A-AF24-3DFFFB11A096}"/>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lumMod val="60000"/>
                <a:lumOff val="4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7">
                  <c:v>1</c:v>
                </c:pt>
              </c:numCache>
            </c:numRef>
          </c:val>
          <c:extLst>
            <c:ext xmlns:c16="http://schemas.microsoft.com/office/drawing/2014/chart" uri="{C3380CC4-5D6E-409C-BE32-E72D297353CC}">
              <c16:uniqueId val="{00000000-CCBC-49AE-B452-2928FEE6CF30}"/>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out"/>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out"/>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6">
                  <c:v>1</c:v>
                </c:pt>
                <c:pt idx="7">
                  <c:v>1</c:v>
                </c:pt>
              </c:numCache>
            </c:numRef>
          </c:val>
          <c:smooth val="1"/>
          <c:extLst>
            <c:ext xmlns:c16="http://schemas.microsoft.com/office/drawing/2014/chart" uri="{C3380CC4-5D6E-409C-BE32-E72D297353CC}">
              <c16:uniqueId val="{00000000-0FAB-F545-8BE0-9B8D958AB8C0}"/>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lumMod val="7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83EE-5E44-9CBF-91240834C34E}"/>
            </c:ext>
          </c:extLst>
        </c:ser>
        <c:ser>
          <c:idx val="1"/>
          <c:order val="1"/>
          <c:tx>
            <c:strRef>
              <c:f>Sheet1!$C$1</c:f>
              <c:strCache>
                <c:ptCount val="1"/>
                <c:pt idx="0">
                  <c:v>系列 2</c:v>
                </c:pt>
              </c:strCache>
            </c:strRef>
          </c:tx>
          <c:spPr>
            <a:solidFill>
              <a:schemeClr val="accent1">
                <a:lumMod val="60000"/>
                <a:lumOff val="4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83EE-5E44-9CBF-91240834C34E}"/>
            </c:ext>
          </c:extLst>
        </c:ser>
        <c:ser>
          <c:idx val="2"/>
          <c:order val="2"/>
          <c:tx>
            <c:strRef>
              <c:f>Sheet1!$D$1</c:f>
              <c:strCache>
                <c:ptCount val="1"/>
                <c:pt idx="0">
                  <c:v>系列 3</c:v>
                </c:pt>
              </c:strCache>
            </c:strRef>
          </c:tx>
          <c:spPr>
            <a:solidFill>
              <a:schemeClr val="accent1">
                <a:lumMod val="40000"/>
                <a:lumOff val="6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83EE-5E44-9CBF-91240834C34E}"/>
            </c:ext>
          </c:extLst>
        </c:ser>
        <c:dLbls>
          <c:showLegendKey val="0"/>
          <c:showVal val="0"/>
          <c:showCatName val="0"/>
          <c:showSerName val="0"/>
          <c:showPercent val="0"/>
          <c:showBubbleSize val="0"/>
        </c:dLbls>
        <c:gapWidth val="150"/>
        <c:overlap val="100"/>
        <c:axId val="699222005"/>
        <c:axId val="901270165"/>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25C2-3342-932D-DE71FC08B73C}"/>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9A41-AC4D-9DDF-7000AA737EC8}"/>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7">
                  <c:v>0.6</c:v>
                </c:pt>
              </c:numCache>
            </c:numRef>
          </c:val>
          <c:extLst>
            <c:ext xmlns:c16="http://schemas.microsoft.com/office/drawing/2014/chart" uri="{C3380CC4-5D6E-409C-BE32-E72D297353CC}">
              <c16:uniqueId val="{00000000-425B-3C4F-9A51-F612950074F6}"/>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18871008243942E-2"/>
          <c:y val="0.20391524404711994"/>
          <c:w val="0.8292924189093166"/>
          <c:h val="0.50154051455148463"/>
        </c:manualLayout>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6">
                  <c:v>0.75</c:v>
                </c:pt>
                <c:pt idx="7">
                  <c:v>0.6</c:v>
                </c:pt>
              </c:numCache>
            </c:numRef>
          </c:val>
          <c:smooth val="1"/>
          <c:extLst>
            <c:ext xmlns:c16="http://schemas.microsoft.com/office/drawing/2014/chart" uri="{C3380CC4-5D6E-409C-BE32-E72D297353CC}">
              <c16:uniqueId val="{00000000-EDD0-B846-8C21-DAFB34B95382}"/>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6">
                  <c:v>1</c:v>
                </c:pt>
                <c:pt idx="7">
                  <c:v>1</c:v>
                </c:pt>
              </c:numCache>
            </c:numRef>
          </c:val>
          <c:smooth val="1"/>
          <c:extLst>
            <c:ext xmlns:c16="http://schemas.microsoft.com/office/drawing/2014/chart" uri="{C3380CC4-5D6E-409C-BE32-E72D297353CC}">
              <c16:uniqueId val="{00000000-ECAE-4E75-93D2-9F64C4993551}"/>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2925475874442967"/>
          <c:h val="0.50190662442796807"/>
        </c:manualLayout>
      </c:layout>
      <c:barChart>
        <c:barDir val="col"/>
        <c:grouping val="clustered"/>
        <c:varyColors val="0"/>
        <c:ser>
          <c:idx val="0"/>
          <c:order val="0"/>
          <c:tx>
            <c:strRef>
              <c:f>Sheet1!$B$1</c:f>
              <c:strCache>
                <c:ptCount val="1"/>
                <c:pt idx="0">
                  <c:v>系列 1</c:v>
                </c:pt>
              </c:strCache>
            </c:strRef>
          </c:tx>
          <c:spPr>
            <a:solidFill>
              <a:schemeClr val="accent1">
                <a:lumMod val="40000"/>
                <a:lumOff val="6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2</c:v>
                </c:pt>
                <c:pt idx="1">
                  <c:v>1.2</c:v>
                </c:pt>
                <c:pt idx="2">
                  <c:v>1</c:v>
                </c:pt>
                <c:pt idx="3">
                  <c:v>1.1000000000000001</c:v>
                </c:pt>
                <c:pt idx="4">
                  <c:v>4</c:v>
                </c:pt>
                <c:pt idx="5">
                  <c:v>1</c:v>
                </c:pt>
                <c:pt idx="7">
                  <c:v>1</c:v>
                </c:pt>
              </c:numCache>
            </c:numRef>
          </c:val>
          <c:extLst>
            <c:ext xmlns:c16="http://schemas.microsoft.com/office/drawing/2014/chart" uri="{C3380CC4-5D6E-409C-BE32-E72D297353CC}">
              <c16:uniqueId val="{00000000-77B1-DE41-81B5-C4C18A567C82}"/>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out"/>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out"/>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Sheet1!$B$1:$D$1</c:f>
              <c:strCache>
                <c:ptCount val="1"/>
                <c:pt idx="0">
                  <c:v>系列 1 系列 2 系列 3</c:v>
                </c:pt>
              </c:strCache>
            </c:strRef>
          </c:tx>
          <c:spPr>
            <a:solidFill>
              <a:schemeClr val="accent1">
                <a:lumMod val="75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0-4B52-40AB-B390-41DC7BA589D6}"/>
            </c:ext>
          </c:extLst>
        </c:ser>
        <c:ser>
          <c:idx val="1"/>
          <c:order val="1"/>
          <c:tx>
            <c:strRef>
              <c:f>Sheet1!$C$1</c:f>
              <c:strCache>
                <c:ptCount val="1"/>
                <c:pt idx="0">
                  <c:v>系列 2</c:v>
                </c:pt>
              </c:strCache>
            </c:strRef>
          </c:tx>
          <c:spPr>
            <a:solidFill>
              <a:schemeClr val="accent1">
                <a:lumMod val="60000"/>
                <a:lumOff val="4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1-4B52-40AB-B390-41DC7BA589D6}"/>
            </c:ext>
          </c:extLst>
        </c:ser>
        <c:ser>
          <c:idx val="2"/>
          <c:order val="2"/>
          <c:tx>
            <c:strRef>
              <c:f>Sheet1!$D$1</c:f>
              <c:strCache>
                <c:ptCount val="1"/>
                <c:pt idx="0">
                  <c:v>系列 3</c:v>
                </c:pt>
              </c:strCache>
            </c:strRef>
          </c:tx>
          <c:spPr>
            <a:solidFill>
              <a:schemeClr val="accent1">
                <a:lumMod val="40000"/>
                <a:lumOff val="60000"/>
              </a:schemeClr>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Sheet1!$D$2:$D$9</c:f>
              <c:numCache>
                <c:formatCode>General</c:formatCode>
                <c:ptCount val="8"/>
                <c:pt idx="0">
                  <c:v>33</c:v>
                </c:pt>
                <c:pt idx="1">
                  <c:v>33</c:v>
                </c:pt>
                <c:pt idx="2">
                  <c:v>33</c:v>
                </c:pt>
                <c:pt idx="3">
                  <c:v>33</c:v>
                </c:pt>
                <c:pt idx="4">
                  <c:v>33</c:v>
                </c:pt>
                <c:pt idx="5">
                  <c:v>33</c:v>
                </c:pt>
                <c:pt idx="7">
                  <c:v>33</c:v>
                </c:pt>
              </c:numCache>
            </c:numRef>
          </c:val>
          <c:extLst>
            <c:ext xmlns:c16="http://schemas.microsoft.com/office/drawing/2014/chart" uri="{C3380CC4-5D6E-409C-BE32-E72D297353CC}">
              <c16:uniqueId val="{00000002-4B52-40AB-B390-41DC7BA589D6}"/>
            </c:ext>
          </c:extLst>
        </c:ser>
        <c:dLbls>
          <c:showLegendKey val="0"/>
          <c:showVal val="0"/>
          <c:showCatName val="0"/>
          <c:showSerName val="0"/>
          <c:showPercent val="0"/>
          <c:showBubbleSize val="0"/>
        </c:dLbls>
        <c:gapWidth val="150"/>
        <c:overlap val="100"/>
        <c:axId val="699222005"/>
        <c:axId val="901270165"/>
      </c:barChart>
      <c:catAx>
        <c:axId val="699222005"/>
        <c:scaling>
          <c:orientation val="minMax"/>
        </c:scaling>
        <c:delete val="1"/>
        <c:axPos val="b"/>
        <c:numFmt formatCode="General" sourceLinked="0"/>
        <c:majorTickMark val="none"/>
        <c:minorTickMark val="none"/>
        <c:tickLblPos val="nextTo"/>
        <c:crossAx val="901270165"/>
        <c:crosses val="autoZero"/>
        <c:auto val="1"/>
        <c:lblAlgn val="ctr"/>
        <c:lblOffset val="100"/>
        <c:noMultiLvlLbl val="0"/>
      </c:catAx>
      <c:valAx>
        <c:axId val="901270165"/>
        <c:scaling>
          <c:orientation val="minMax"/>
        </c:scaling>
        <c:delete val="1"/>
        <c:axPos val="l"/>
        <c:numFmt formatCode="0%" sourceLinked="1"/>
        <c:majorTickMark val="none"/>
        <c:minorTickMark val="none"/>
        <c:tickLblPos val="nextTo"/>
        <c:crossAx val="69922200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75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7">
                  <c:v>0.9</c:v>
                </c:pt>
              </c:numCache>
            </c:numRef>
          </c:val>
          <c:extLst>
            <c:ext xmlns:c16="http://schemas.microsoft.com/office/drawing/2014/chart" uri="{C3380CC4-5D6E-409C-BE32-E72D297353CC}">
              <c16:uniqueId val="{00000000-320F-4BC9-B12E-B46F7FCBD6D7}"/>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sys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0.8</c:v>
                </c:pt>
                <c:pt idx="1">
                  <c:v>0.8</c:v>
                </c:pt>
                <c:pt idx="2">
                  <c:v>1.2</c:v>
                </c:pt>
                <c:pt idx="3">
                  <c:v>2.2000000000000002</c:v>
                </c:pt>
                <c:pt idx="4">
                  <c:v>4</c:v>
                </c:pt>
                <c:pt idx="5">
                  <c:v>3.6</c:v>
                </c:pt>
                <c:pt idx="6">
                  <c:v>2</c:v>
                </c:pt>
                <c:pt idx="7">
                  <c:v>0.9</c:v>
                </c:pt>
              </c:numCache>
            </c:numRef>
          </c:val>
          <c:smooth val="1"/>
          <c:extLst>
            <c:ext xmlns:c16="http://schemas.microsoft.com/office/drawing/2014/chart" uri="{C3380CC4-5D6E-409C-BE32-E72D297353CC}">
              <c16:uniqueId val="{00000000-69AD-4F91-9EFA-4268786CE98D}"/>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lumMod val="60000"/>
                <a:lumOff val="40000"/>
              </a:schemeClr>
            </a:solidFill>
            <a:ln>
              <a:noFill/>
            </a:ln>
            <a:effectLst/>
          </c:spPr>
          <c:invertIfNegative val="0"/>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7">
                  <c:v>0.6</c:v>
                </c:pt>
              </c:numCache>
            </c:numRef>
          </c:val>
          <c:extLst>
            <c:ext xmlns:c16="http://schemas.microsoft.com/office/drawing/2014/chart" uri="{C3380CC4-5D6E-409C-BE32-E72D297353CC}">
              <c16:uniqueId val="{00000000-B180-4861-90EA-43FB57020D60}"/>
            </c:ext>
          </c:extLst>
        </c:ser>
        <c:dLbls>
          <c:showLegendKey val="0"/>
          <c:showVal val="0"/>
          <c:showCatName val="0"/>
          <c:showSerName val="0"/>
          <c:showPercent val="0"/>
          <c:showBubbleSize val="0"/>
        </c:dLbls>
        <c:gapWidth val="219"/>
        <c:overlap val="-27"/>
        <c:axId val="327955739"/>
        <c:axId val="677423268"/>
      </c:bar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18871008243942E-2"/>
          <c:y val="0.11328624669284441"/>
          <c:w val="0.8292924189093166"/>
          <c:h val="0.50154051455148463"/>
        </c:manualLayout>
      </c:layout>
      <c:lineChart>
        <c:grouping val="standard"/>
        <c:varyColors val="0"/>
        <c:ser>
          <c:idx val="0"/>
          <c:order val="0"/>
          <c:tx>
            <c:strRef>
              <c:f>Sheet1!$B$1</c:f>
              <c:strCache>
                <c:ptCount val="1"/>
                <c:pt idx="0">
                  <c:v>系列 1</c:v>
                </c:pt>
              </c:strCache>
            </c:strRef>
          </c:tx>
          <c:spPr>
            <a:ln w="12700" cap="rnd" cmpd="sng">
              <a:solidFill>
                <a:schemeClr val="bg1">
                  <a:lumMod val="75000"/>
                </a:schemeClr>
              </a:solidFill>
              <a:prstDash val="dash"/>
              <a:round/>
            </a:ln>
            <a:effectLst/>
          </c:spPr>
          <c:marker>
            <c:symbol val="none"/>
          </c:marker>
          <c:cat>
            <c:strRef>
              <c:f>Sheet1!$A$2:$A$9</c:f>
              <c:strCache>
                <c:ptCount val="8"/>
                <c:pt idx="0">
                  <c:v>W13</c:v>
                </c:pt>
                <c:pt idx="1">
                  <c:v>W23</c:v>
                </c:pt>
                <c:pt idx="2">
                  <c:v>W33</c:v>
                </c:pt>
                <c:pt idx="3">
                  <c:v>W43</c:v>
                </c:pt>
                <c:pt idx="4">
                  <c:v>W53</c:v>
                </c:pt>
                <c:pt idx="5">
                  <c:v>W63</c:v>
                </c:pt>
                <c:pt idx="6">
                  <c:v>/</c:v>
                </c:pt>
                <c:pt idx="7">
                  <c:v>WN3</c:v>
                </c:pt>
              </c:strCache>
            </c:strRef>
          </c:cat>
          <c:val>
            <c:numRef>
              <c:f>Sheet1!$B$2:$B$9</c:f>
              <c:numCache>
                <c:formatCode>General</c:formatCode>
                <c:ptCount val="8"/>
                <c:pt idx="0">
                  <c:v>0.7</c:v>
                </c:pt>
                <c:pt idx="1">
                  <c:v>2.2999999999999998</c:v>
                </c:pt>
                <c:pt idx="2">
                  <c:v>3.8</c:v>
                </c:pt>
                <c:pt idx="3">
                  <c:v>1.1000000000000001</c:v>
                </c:pt>
                <c:pt idx="4">
                  <c:v>0.9</c:v>
                </c:pt>
                <c:pt idx="5">
                  <c:v>0.9</c:v>
                </c:pt>
                <c:pt idx="6">
                  <c:v>0.75</c:v>
                </c:pt>
                <c:pt idx="7">
                  <c:v>0.6</c:v>
                </c:pt>
              </c:numCache>
            </c:numRef>
          </c:val>
          <c:smooth val="1"/>
          <c:extLst>
            <c:ext xmlns:c16="http://schemas.microsoft.com/office/drawing/2014/chart" uri="{C3380CC4-5D6E-409C-BE32-E72D297353CC}">
              <c16:uniqueId val="{00000000-E971-4557-9C9B-AACE2E1EDE96}"/>
            </c:ext>
          </c:extLst>
        </c:ser>
        <c:dLbls>
          <c:showLegendKey val="0"/>
          <c:showVal val="0"/>
          <c:showCatName val="0"/>
          <c:showSerName val="0"/>
          <c:showPercent val="0"/>
          <c:showBubbleSize val="0"/>
        </c:dLbls>
        <c:smooth val="0"/>
        <c:axId val="327955739"/>
        <c:axId val="677423268"/>
      </c:lineChart>
      <c:catAx>
        <c:axId val="327955739"/>
        <c:scaling>
          <c:orientation val="minMax"/>
        </c:scaling>
        <c:delete val="1"/>
        <c:axPos val="b"/>
        <c:numFmt formatCode="General" sourceLinked="0"/>
        <c:majorTickMark val="none"/>
        <c:minorTickMark val="none"/>
        <c:tickLblPos val="nextTo"/>
        <c:crossAx val="677423268"/>
        <c:crosses val="autoZero"/>
        <c:auto val="1"/>
        <c:lblAlgn val="ctr"/>
        <c:lblOffset val="100"/>
        <c:noMultiLvlLbl val="0"/>
      </c:catAx>
      <c:valAx>
        <c:axId val="677423268"/>
        <c:scaling>
          <c:orientation val="minMax"/>
        </c:scaling>
        <c:delete val="1"/>
        <c:axPos val="l"/>
        <c:numFmt formatCode="General" sourceLinked="1"/>
        <c:majorTickMark val="none"/>
        <c:minorTickMark val="none"/>
        <c:tickLblPos val="nextTo"/>
        <c:crossAx val="327955739"/>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6">
  <a:schemeClr val="accent3"/>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5">
  <a:schemeClr val="accent2"/>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4">
  <a:schemeClr val="accent1"/>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90925-D6FF-4F36-8A97-75EC1AF9C0FF}" type="datetimeFigureOut">
              <a:rPr lang="zh-CN" altLang="en-US" smtClean="0"/>
              <a:pPr/>
              <a:t>2022/4/12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5D6EA-FA35-401A-B759-D09DEC1C923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1D5D6EA-FA35-401A-B759-D09DEC1C9236}" type="slidenum">
              <a:rPr lang="zh-CN" altLang="en-US" smtClean="0"/>
              <a:pPr/>
              <a:t>3</a:t>
            </a:fld>
            <a:endParaRPr lang="zh-CN" altLang="en-US"/>
          </a:p>
        </p:txBody>
      </p:sp>
    </p:spTree>
    <p:extLst>
      <p:ext uri="{BB962C8B-B14F-4D97-AF65-F5344CB8AC3E}">
        <p14:creationId xmlns:p14="http://schemas.microsoft.com/office/powerpoint/2010/main" val="115748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C1D5D6EA-FA35-401A-B759-D09DEC1C9236}" type="slidenum">
              <a:rPr lang="zh-CN" altLang="en-US" smtClean="0"/>
              <a:pPr/>
              <a:t>9</a:t>
            </a:fld>
            <a:endParaRPr lang="zh-CN" altLang="en-US"/>
          </a:p>
        </p:txBody>
      </p:sp>
    </p:spTree>
    <p:extLst>
      <p:ext uri="{BB962C8B-B14F-4D97-AF65-F5344CB8AC3E}">
        <p14:creationId xmlns:p14="http://schemas.microsoft.com/office/powerpoint/2010/main" val="31144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7108"/>
            <a:ext cx="6858000" cy="1989667"/>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6192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64643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0302"/>
            <a:ext cx="1971675" cy="484319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300302"/>
            <a:ext cx="5800725" cy="484319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20440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690626" y="1122455"/>
            <a:ext cx="7667244" cy="67236"/>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90626" y="3583080"/>
            <a:ext cx="7667244" cy="67236"/>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90626" y="1237316"/>
            <a:ext cx="7667244" cy="22860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7236911" y="3390769"/>
            <a:ext cx="810678" cy="90075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193519"/>
            <a:ext cx="7475220" cy="2529840"/>
          </a:xfrm>
        </p:spPr>
        <p:txBody>
          <a:bodyPr anchor="ctr">
            <a:noAutofit/>
          </a:bodyPr>
          <a:lstStyle>
            <a:lvl1pPr algn="l">
              <a:lnSpc>
                <a:spcPct val="80000"/>
              </a:lnSpc>
              <a:defRPr sz="5400" cap="none"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02386" y="3657600"/>
            <a:ext cx="5918454" cy="891540"/>
          </a:xfrm>
        </p:spPr>
        <p:txBody>
          <a:bodyPr>
            <a:normAutofit/>
          </a:bodyPr>
          <a:lstStyle>
            <a:lvl1pPr marL="0" indent="0" algn="l">
              <a:buNone/>
              <a:defRPr sz="1650">
                <a:solidFill>
                  <a:schemeClr val="tx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7194550" y="3574445"/>
            <a:ext cx="895401" cy="533400"/>
          </a:xfrm>
        </p:spPr>
        <p:txBody>
          <a:bodyPr/>
          <a:lstStyle>
            <a:lvl1pPr>
              <a:defRPr sz="2100" b="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686470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5654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0" y="4098324"/>
            <a:ext cx="9144000" cy="161667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625346" y="1021080"/>
            <a:ext cx="6960870" cy="2933700"/>
          </a:xfrm>
        </p:spPr>
        <p:txBody>
          <a:bodyPr anchor="ctr">
            <a:normAutofit/>
          </a:bodyPr>
          <a:lstStyle>
            <a:lvl1pPr>
              <a:lnSpc>
                <a:spcPct val="80000"/>
              </a:lnSpc>
              <a:defRPr sz="54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1624331" y="4183380"/>
            <a:ext cx="6789420" cy="8890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445251" y="5227320"/>
            <a:ext cx="1983232" cy="304271"/>
          </a:xfrm>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a:xfrm>
            <a:off x="1637031" y="5227320"/>
            <a:ext cx="4745736" cy="304271"/>
          </a:xfrm>
        </p:spPr>
        <p:txBody>
          <a:bodyPr/>
          <a:lstStyle/>
          <a:p>
            <a:endParaRPr lang="zh-CN" altLang="en-US"/>
          </a:p>
        </p:txBody>
      </p:sp>
      <p:grpSp>
        <p:nvGrpSpPr>
          <p:cNvPr id="8" name="Group 7"/>
          <p:cNvGrpSpPr/>
          <p:nvPr/>
        </p:nvGrpSpPr>
        <p:grpSpPr>
          <a:xfrm>
            <a:off x="673049" y="1938207"/>
            <a:ext cx="810678" cy="90075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32776" y="2088444"/>
            <a:ext cx="891224" cy="600277"/>
          </a:xfrm>
        </p:spPr>
        <p:txBody>
          <a:bodyPr/>
          <a:lstStyle>
            <a:lvl1pPr>
              <a:defRPr sz="2100"/>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5097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02386" y="1828800"/>
            <a:ext cx="3566160" cy="331470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773168" y="1828800"/>
            <a:ext cx="3566160" cy="3314700"/>
          </a:xfrm>
        </p:spPr>
        <p:txBody>
          <a:bodyPr/>
          <a:lstStyle>
            <a:lvl1pPr>
              <a:defRPr sz="1500"/>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54236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0100" y="1706880"/>
            <a:ext cx="3566160" cy="53340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802386" y="2286000"/>
            <a:ext cx="3566160" cy="274320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773168" y="1706880"/>
            <a:ext cx="3566160" cy="53340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773168" y="2286000"/>
            <a:ext cx="3566160" cy="274320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814266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119614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88405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6227806" y="1"/>
            <a:ext cx="2916194" cy="5714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71500"/>
            <a:ext cx="2400300" cy="1447800"/>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628650" y="571500"/>
            <a:ext cx="5033772" cy="4183380"/>
          </a:xfrm>
        </p:spPr>
        <p:txBody>
          <a:bodyPr/>
          <a:lstStyle>
            <a:lvl1pPr>
              <a:defRPr sz="1500"/>
            </a:lvl1pPr>
            <a:lvl2pPr>
              <a:defRPr sz="1350"/>
            </a:lvl2pPr>
            <a:lvl3pPr>
              <a:defRPr sz="1200"/>
            </a:lvl3pPr>
            <a:lvl4pPr>
              <a:defRPr sz="1200"/>
            </a:lvl4pPr>
            <a:lvl5pPr>
              <a:defRPr sz="12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412230" y="2019300"/>
            <a:ext cx="2400300" cy="274320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8551294" y="5191401"/>
            <a:ext cx="342900" cy="3810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03092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932371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1" name="Rectangle 10"/>
          <p:cNvSpPr/>
          <p:nvPr/>
        </p:nvSpPr>
        <p:spPr>
          <a:xfrm>
            <a:off x="6227806" y="1"/>
            <a:ext cx="2916194" cy="5714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412230" y="571500"/>
            <a:ext cx="2400300" cy="14478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0" y="0"/>
            <a:ext cx="6227805" cy="5715000"/>
          </a:xfrm>
          <a:solidFill>
            <a:schemeClr val="tx2">
              <a:lumMod val="20000"/>
              <a:lumOff val="80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412230" y="2019300"/>
            <a:ext cx="2400300" cy="274320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grpSp>
        <p:nvGrpSpPr>
          <p:cNvPr id="8" name="Group 7"/>
          <p:cNvGrpSpPr>
            <a:grpSpLocks noChangeAspect="1"/>
          </p:cNvGrpSpPr>
          <p:nvPr/>
        </p:nvGrpSpPr>
        <p:grpSpPr>
          <a:xfrm>
            <a:off x="8551294" y="5191401"/>
            <a:ext cx="342900" cy="3810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88657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63429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44500"/>
            <a:ext cx="1914525" cy="4699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00100" y="444500"/>
            <a:ext cx="5629275" cy="46990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89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427019"/>
            <a:ext cx="7886700" cy="2376007"/>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793861"/>
            <a:ext cx="7886700" cy="1250156"/>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6770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33845" y="1524001"/>
            <a:ext cx="3886200" cy="36261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524001"/>
            <a:ext cx="3886200" cy="36261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20610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401542"/>
            <a:ext cx="3867150" cy="688083"/>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33845" y="2089626"/>
            <a:ext cx="3867150" cy="30671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401542"/>
            <a:ext cx="3886201" cy="68808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2089626"/>
            <a:ext cx="3886201" cy="30671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36364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64126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0290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81000"/>
            <a:ext cx="2948940" cy="1333498"/>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3886200" y="825500"/>
            <a:ext cx="4629150" cy="4064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30936" y="1714499"/>
            <a:ext cx="2948940" cy="3175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76325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81000"/>
            <a:ext cx="2948940" cy="13335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825500"/>
            <a:ext cx="4629150" cy="4064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1714500"/>
            <a:ext cx="2948940" cy="3175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pPr/>
              <a:t>2022/4/12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06211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84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04800"/>
            <a:ext cx="7886700" cy="110463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33845" y="1524001"/>
            <a:ext cx="7886700" cy="36261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6463145" y="5296959"/>
            <a:ext cx="2057400" cy="304271"/>
          </a:xfrm>
          <a:prstGeom prst="rect">
            <a:avLst/>
          </a:prstGeom>
        </p:spPr>
        <p:txBody>
          <a:bodyPr vert="horz" lIns="91440" tIns="45720" rIns="91440" bIns="45720" rtlCol="0" anchor="ctr"/>
          <a:lstStyle>
            <a:lvl1pPr algn="r">
              <a:defRPr sz="825">
                <a:solidFill>
                  <a:schemeClr val="tx1">
                    <a:tint val="75000"/>
                  </a:schemeClr>
                </a:solidFill>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04369157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84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03860"/>
            <a:ext cx="7543800" cy="134112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02386" y="1767840"/>
            <a:ext cx="7543800" cy="337566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5973318" y="5227320"/>
            <a:ext cx="2455164" cy="304271"/>
          </a:xfrm>
          <a:prstGeom prst="rect">
            <a:avLst/>
          </a:prstGeom>
        </p:spPr>
        <p:txBody>
          <a:bodyPr vert="horz" lIns="91440" tIns="45720" rIns="91440" bIns="45720" rtlCol="0" anchor="ctr"/>
          <a:lstStyle>
            <a:lvl1pPr algn="r">
              <a:defRPr sz="825">
                <a:solidFill>
                  <a:schemeClr val="tx2"/>
                </a:solidFill>
              </a:defRPr>
            </a:lvl1pPr>
          </a:lstStyle>
          <a:p>
            <a:fld id="{530820CF-B880-4189-942D-D702A7CBA730}" type="datetimeFigureOut">
              <a:rPr lang="zh-CN" altLang="en-US" smtClean="0"/>
              <a:pPr/>
              <a:t>2022/4/12</a:t>
            </a:fld>
            <a:endParaRPr lang="zh-CN" altLang="en-US"/>
          </a:p>
        </p:txBody>
      </p:sp>
      <p:sp>
        <p:nvSpPr>
          <p:cNvPr id="5" name="Footer Placeholder 4"/>
          <p:cNvSpPr>
            <a:spLocks noGrp="1"/>
          </p:cNvSpPr>
          <p:nvPr>
            <p:ph type="ftr" sz="quarter" idx="3"/>
          </p:nvPr>
        </p:nvSpPr>
        <p:spPr>
          <a:xfrm>
            <a:off x="816102" y="5227320"/>
            <a:ext cx="4745736" cy="304271"/>
          </a:xfrm>
          <a:prstGeom prst="rect">
            <a:avLst/>
          </a:prstGeom>
        </p:spPr>
        <p:txBody>
          <a:bodyPr vert="horz" lIns="91440" tIns="45720" rIns="91440" bIns="45720" rtlCol="0" anchor="ctr"/>
          <a:lstStyle>
            <a:lvl1pPr algn="l">
              <a:defRPr sz="825">
                <a:solidFill>
                  <a:schemeClr val="tx2"/>
                </a:solidFill>
              </a:defRPr>
            </a:lvl1pPr>
          </a:lstStyle>
          <a:p>
            <a:endParaRPr lang="zh-CN" altLang="en-US"/>
          </a:p>
        </p:txBody>
      </p:sp>
      <p:grpSp>
        <p:nvGrpSpPr>
          <p:cNvPr id="7" name="Group 6"/>
          <p:cNvGrpSpPr>
            <a:grpSpLocks noChangeAspect="1"/>
          </p:cNvGrpSpPr>
          <p:nvPr/>
        </p:nvGrpSpPr>
        <p:grpSpPr>
          <a:xfrm>
            <a:off x="8551294" y="5191401"/>
            <a:ext cx="342900" cy="3810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8483346" y="5227320"/>
            <a:ext cx="480060" cy="304271"/>
          </a:xfrm>
          <a:prstGeom prst="rect">
            <a:avLst/>
          </a:prstGeom>
        </p:spPr>
        <p:txBody>
          <a:bodyPr vert="horz" lIns="91440" tIns="45720" rIns="91440" bIns="45720" rtlCol="0" anchor="ctr"/>
          <a:lstStyle>
            <a:lvl1pPr algn="ctr">
              <a:defRPr sz="1050" b="0">
                <a:solidFill>
                  <a:srgbClr val="FFFFFF"/>
                </a:solidFill>
                <a:latin typeface="+mj-lt"/>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6247248"/>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685800" rtl="0" eaLnBrk="1" latinLnBrk="0" hangingPunct="1">
        <a:lnSpc>
          <a:spcPct val="90000"/>
        </a:lnSpc>
        <a:spcBef>
          <a:spcPct val="0"/>
        </a:spcBef>
        <a:buNone/>
        <a:defRPr sz="36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hart" Target="../charts/chart14.xml"/><Relationship Id="rId13" Type="http://schemas.openxmlformats.org/officeDocument/2006/relationships/chart" Target="../charts/chart19.xml"/><Relationship Id="rId3" Type="http://schemas.openxmlformats.org/officeDocument/2006/relationships/image" Target="../media/image5.png"/><Relationship Id="rId7" Type="http://schemas.openxmlformats.org/officeDocument/2006/relationships/chart" Target="../charts/chart13.xml"/><Relationship Id="rId12" Type="http://schemas.openxmlformats.org/officeDocument/2006/relationships/chart" Target="../charts/chart18.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chart" Target="../charts/chart12.xml"/><Relationship Id="rId11" Type="http://schemas.openxmlformats.org/officeDocument/2006/relationships/chart" Target="../charts/chart17.xml"/><Relationship Id="rId5" Type="http://schemas.openxmlformats.org/officeDocument/2006/relationships/chart" Target="../charts/chart11.xml"/><Relationship Id="rId10" Type="http://schemas.openxmlformats.org/officeDocument/2006/relationships/chart" Target="../charts/chart16.xml"/><Relationship Id="rId4" Type="http://schemas.openxmlformats.org/officeDocument/2006/relationships/image" Target="../media/image6.png"/><Relationship Id="rId9" Type="http://schemas.openxmlformats.org/officeDocument/2006/relationships/chart" Target="../charts/chart15.xml"/></Relationships>
</file>

<file path=ppt/slides/_rels/slide11.xml.rels><?xml version="1.0" encoding="UTF-8" standalone="yes"?>
<Relationships xmlns="http://schemas.openxmlformats.org/package/2006/relationships"><Relationship Id="rId8" Type="http://schemas.openxmlformats.org/officeDocument/2006/relationships/chart" Target="../charts/chart23.xml"/><Relationship Id="rId13" Type="http://schemas.openxmlformats.org/officeDocument/2006/relationships/chart" Target="../charts/chart28.xml"/><Relationship Id="rId18" Type="http://schemas.openxmlformats.org/officeDocument/2006/relationships/chart" Target="../charts/chart33.xml"/><Relationship Id="rId3" Type="http://schemas.openxmlformats.org/officeDocument/2006/relationships/image" Target="../media/image5.png"/><Relationship Id="rId21" Type="http://schemas.openxmlformats.org/officeDocument/2006/relationships/chart" Target="../charts/chart36.xml"/><Relationship Id="rId7" Type="http://schemas.openxmlformats.org/officeDocument/2006/relationships/chart" Target="../charts/chart22.xml"/><Relationship Id="rId12" Type="http://schemas.openxmlformats.org/officeDocument/2006/relationships/chart" Target="../charts/chart27.xml"/><Relationship Id="rId17" Type="http://schemas.openxmlformats.org/officeDocument/2006/relationships/chart" Target="../charts/chart32.xml"/><Relationship Id="rId25" Type="http://schemas.openxmlformats.org/officeDocument/2006/relationships/chart" Target="../charts/chart40.xml"/><Relationship Id="rId2" Type="http://schemas.openxmlformats.org/officeDocument/2006/relationships/slideLayout" Target="../slideLayouts/slideLayout13.xml"/><Relationship Id="rId16" Type="http://schemas.openxmlformats.org/officeDocument/2006/relationships/chart" Target="../charts/chart31.xml"/><Relationship Id="rId20" Type="http://schemas.openxmlformats.org/officeDocument/2006/relationships/chart" Target="../charts/chart35.xml"/><Relationship Id="rId1" Type="http://schemas.openxmlformats.org/officeDocument/2006/relationships/tags" Target="../tags/tag3.xml"/><Relationship Id="rId6" Type="http://schemas.openxmlformats.org/officeDocument/2006/relationships/chart" Target="../charts/chart21.xml"/><Relationship Id="rId11" Type="http://schemas.openxmlformats.org/officeDocument/2006/relationships/chart" Target="../charts/chart26.xml"/><Relationship Id="rId24" Type="http://schemas.openxmlformats.org/officeDocument/2006/relationships/chart" Target="../charts/chart39.xml"/><Relationship Id="rId5" Type="http://schemas.openxmlformats.org/officeDocument/2006/relationships/chart" Target="../charts/chart20.xml"/><Relationship Id="rId15" Type="http://schemas.openxmlformats.org/officeDocument/2006/relationships/chart" Target="../charts/chart30.xml"/><Relationship Id="rId23" Type="http://schemas.openxmlformats.org/officeDocument/2006/relationships/chart" Target="../charts/chart38.xml"/><Relationship Id="rId10" Type="http://schemas.openxmlformats.org/officeDocument/2006/relationships/chart" Target="../charts/chart25.xml"/><Relationship Id="rId19" Type="http://schemas.openxmlformats.org/officeDocument/2006/relationships/chart" Target="../charts/chart34.xml"/><Relationship Id="rId4" Type="http://schemas.openxmlformats.org/officeDocument/2006/relationships/image" Target="../media/image6.png"/><Relationship Id="rId9" Type="http://schemas.openxmlformats.org/officeDocument/2006/relationships/chart" Target="../charts/chart24.xml"/><Relationship Id="rId14" Type="http://schemas.openxmlformats.org/officeDocument/2006/relationships/chart" Target="../charts/chart29.xml"/><Relationship Id="rId22" Type="http://schemas.openxmlformats.org/officeDocument/2006/relationships/chart" Target="../charts/chart3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slide" Target="slide9.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8.xml"/><Relationship Id="rId3" Type="http://schemas.openxmlformats.org/officeDocument/2006/relationships/notesSlide" Target="../notesSlides/notesSlide2.xml"/><Relationship Id="rId7" Type="http://schemas.openxmlformats.org/officeDocument/2006/relationships/chart" Target="../charts/chart2.xml"/><Relationship Id="rId12" Type="http://schemas.openxmlformats.org/officeDocument/2006/relationships/chart" Target="../charts/chart7.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chart" Target="../charts/chart1.xml"/><Relationship Id="rId11" Type="http://schemas.openxmlformats.org/officeDocument/2006/relationships/chart" Target="../charts/chart6.xml"/><Relationship Id="rId5" Type="http://schemas.openxmlformats.org/officeDocument/2006/relationships/image" Target="../media/image6.png"/><Relationship Id="rId15" Type="http://schemas.openxmlformats.org/officeDocument/2006/relationships/chart" Target="../charts/chart10.xml"/><Relationship Id="rId10" Type="http://schemas.openxmlformats.org/officeDocument/2006/relationships/chart" Target="../charts/chart5.xml"/><Relationship Id="rId4" Type="http://schemas.openxmlformats.org/officeDocument/2006/relationships/image" Target="../media/image5.png"/><Relationship Id="rId9" Type="http://schemas.openxmlformats.org/officeDocument/2006/relationships/chart" Target="../charts/chart4.xml"/><Relationship Id="rId1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3135477" y="4225652"/>
            <a:ext cx="1368152" cy="1368152"/>
          </a:xfrm>
          <a:prstGeom prst="rect">
            <a:avLst/>
          </a:prstGeom>
          <a:noFill/>
          <a:ln w="9525">
            <a:noFill/>
            <a:miter lim="800000"/>
            <a:headEnd/>
            <a:tailEnd/>
          </a:ln>
        </p:spPr>
      </p:pic>
      <p:sp>
        <p:nvSpPr>
          <p:cNvPr id="4" name="标题 3"/>
          <p:cNvSpPr>
            <a:spLocks noGrp="1"/>
          </p:cNvSpPr>
          <p:nvPr>
            <p:ph type="ctrTitle"/>
          </p:nvPr>
        </p:nvSpPr>
        <p:spPr>
          <a:xfrm>
            <a:off x="683568" y="842416"/>
            <a:ext cx="7702624" cy="1078980"/>
          </a:xfrm>
        </p:spPr>
        <p:txBody>
          <a:bodyPr>
            <a:normAutofit fontScale="90000"/>
          </a:bodyPr>
          <a:lstStyle/>
          <a:p>
            <a:r>
              <a:rPr lang="en-US" altLang="zh-CN" sz="2800" b="1" dirty="0">
                <a:latin typeface="Times New Roman" pitchFamily="18" charset="0"/>
                <a:cs typeface="Times New Roman" pitchFamily="18" charset="0"/>
              </a:rPr>
              <a:t>MULTI-QUERY MULTI-HEAD ATTENTION POOLING AND INTER-TOPK PENALTY FOR SPEAKER VERIFICATION</a:t>
            </a:r>
            <a:br>
              <a:rPr lang="en-US" altLang="zh-CN" sz="2800" dirty="0">
                <a:latin typeface="Times New Roman" pitchFamily="18" charset="0"/>
                <a:cs typeface="Times New Roman" pitchFamily="18" charset="0"/>
              </a:rPr>
            </a:br>
            <a:endParaRPr lang="zh-CN" altLang="en-US" sz="2800" b="1" dirty="0">
              <a:latin typeface="Times New Roman" pitchFamily="18" charset="0"/>
              <a:cs typeface="Times New Roman" pitchFamily="18" charset="0"/>
            </a:endParaRPr>
          </a:p>
        </p:txBody>
      </p:sp>
      <p:sp>
        <p:nvSpPr>
          <p:cNvPr id="5" name="副标题 4"/>
          <p:cNvSpPr>
            <a:spLocks noGrp="1"/>
          </p:cNvSpPr>
          <p:nvPr>
            <p:ph type="subTitle" idx="1"/>
          </p:nvPr>
        </p:nvSpPr>
        <p:spPr>
          <a:xfrm>
            <a:off x="1475656" y="2281360"/>
            <a:ext cx="6400800" cy="864096"/>
          </a:xfrm>
        </p:spPr>
        <p:txBody>
          <a:bodyPr>
            <a:normAutofit/>
          </a:bodyPr>
          <a:lstStyle/>
          <a:p>
            <a:r>
              <a:rPr lang="en-US" altLang="zh-CN" sz="1700" dirty="0">
                <a:solidFill>
                  <a:schemeClr val="tx1"/>
                </a:solidFill>
                <a:latin typeface="Times New Roman" pitchFamily="18" charset="0"/>
                <a:cs typeface="Times New Roman" pitchFamily="18" charset="0"/>
              </a:rPr>
              <a:t>Miao Zhao</a:t>
            </a:r>
            <a:r>
              <a:rPr lang="en-US" altLang="zh-CN" sz="1700" baseline="30000" dirty="0">
                <a:solidFill>
                  <a:schemeClr val="tx1"/>
                </a:solidFill>
                <a:latin typeface="Times New Roman" pitchFamily="18" charset="0"/>
                <a:cs typeface="Times New Roman" pitchFamily="18" charset="0"/>
              </a:rPr>
              <a:t>1</a:t>
            </a:r>
            <a:r>
              <a:rPr lang="en-US" altLang="zh-CN" sz="1700" dirty="0">
                <a:solidFill>
                  <a:schemeClr val="tx1"/>
                </a:solidFill>
                <a:latin typeface="Times New Roman" pitchFamily="18" charset="0"/>
                <a:cs typeface="Times New Roman" pitchFamily="18" charset="0"/>
              </a:rPr>
              <a:t>, </a:t>
            </a:r>
            <a:r>
              <a:rPr lang="en-US" altLang="zh-CN" sz="1700" dirty="0" err="1">
                <a:solidFill>
                  <a:schemeClr val="tx1"/>
                </a:solidFill>
                <a:latin typeface="Times New Roman" pitchFamily="18" charset="0"/>
                <a:cs typeface="Times New Roman" pitchFamily="18" charset="0"/>
              </a:rPr>
              <a:t>Yufeng</a:t>
            </a:r>
            <a:r>
              <a:rPr lang="en-US" altLang="zh-CN" sz="1700" dirty="0">
                <a:solidFill>
                  <a:schemeClr val="tx1"/>
                </a:solidFill>
                <a:latin typeface="Times New Roman" pitchFamily="18" charset="0"/>
                <a:cs typeface="Times New Roman" pitchFamily="18" charset="0"/>
              </a:rPr>
              <a:t> Ma</a:t>
            </a:r>
            <a:r>
              <a:rPr lang="en-US" altLang="zh-CN" sz="1700" baseline="30000" dirty="0">
                <a:solidFill>
                  <a:schemeClr val="tx1"/>
                </a:solidFill>
                <a:latin typeface="Times New Roman" pitchFamily="18" charset="0"/>
                <a:cs typeface="Times New Roman" pitchFamily="18" charset="0"/>
              </a:rPr>
              <a:t>1</a:t>
            </a:r>
            <a:r>
              <a:rPr lang="en-US" altLang="zh-CN" sz="1700" dirty="0">
                <a:solidFill>
                  <a:schemeClr val="tx1"/>
                </a:solidFill>
                <a:latin typeface="Times New Roman" pitchFamily="18" charset="0"/>
                <a:cs typeface="Times New Roman" pitchFamily="18" charset="0"/>
              </a:rPr>
              <a:t>, </a:t>
            </a:r>
            <a:r>
              <a:rPr lang="en-US" altLang="zh-CN" sz="1700" dirty="0" err="1">
                <a:solidFill>
                  <a:schemeClr val="tx1"/>
                </a:solidFill>
                <a:latin typeface="Times New Roman" pitchFamily="18" charset="0"/>
                <a:cs typeface="Times New Roman" pitchFamily="18" charset="0"/>
              </a:rPr>
              <a:t>Yiwei</a:t>
            </a:r>
            <a:r>
              <a:rPr lang="en-US" altLang="zh-CN" sz="1700" dirty="0">
                <a:solidFill>
                  <a:schemeClr val="tx1"/>
                </a:solidFill>
                <a:latin typeface="Times New Roman" pitchFamily="18" charset="0"/>
                <a:cs typeface="Times New Roman" pitchFamily="18" charset="0"/>
              </a:rPr>
              <a:t> Ding</a:t>
            </a:r>
            <a:r>
              <a:rPr lang="en-US" altLang="zh-CN" sz="1700" baseline="30000" dirty="0">
                <a:solidFill>
                  <a:schemeClr val="tx1"/>
                </a:solidFill>
                <a:latin typeface="Times New Roman" pitchFamily="18" charset="0"/>
                <a:cs typeface="Times New Roman" pitchFamily="18" charset="0"/>
              </a:rPr>
              <a:t>1,2</a:t>
            </a:r>
            <a:r>
              <a:rPr lang="en-US" altLang="zh-CN" sz="1700" dirty="0">
                <a:solidFill>
                  <a:schemeClr val="tx1"/>
                </a:solidFill>
                <a:latin typeface="Times New Roman" pitchFamily="18" charset="0"/>
                <a:cs typeface="Times New Roman" pitchFamily="18" charset="0"/>
              </a:rPr>
              <a:t>, Yu Zheng</a:t>
            </a:r>
            <a:r>
              <a:rPr lang="en-US" altLang="zh-CN" sz="1700" baseline="30000" dirty="0">
                <a:solidFill>
                  <a:schemeClr val="tx1"/>
                </a:solidFill>
                <a:latin typeface="Times New Roman" pitchFamily="18" charset="0"/>
                <a:cs typeface="Times New Roman" pitchFamily="18" charset="0"/>
              </a:rPr>
              <a:t>1</a:t>
            </a:r>
            <a:r>
              <a:rPr lang="en-US" altLang="zh-CN" sz="1700" dirty="0">
                <a:solidFill>
                  <a:schemeClr val="tx1"/>
                </a:solidFill>
                <a:latin typeface="Times New Roman" pitchFamily="18" charset="0"/>
                <a:cs typeface="Times New Roman" pitchFamily="18" charset="0"/>
              </a:rPr>
              <a:t>, Min Liu</a:t>
            </a:r>
            <a:r>
              <a:rPr lang="en-US" altLang="zh-CN" sz="1700" baseline="30000" dirty="0">
                <a:solidFill>
                  <a:schemeClr val="tx1"/>
                </a:solidFill>
                <a:latin typeface="Times New Roman" pitchFamily="18" charset="0"/>
                <a:cs typeface="Times New Roman" pitchFamily="18" charset="0"/>
              </a:rPr>
              <a:t>1</a:t>
            </a:r>
            <a:r>
              <a:rPr lang="en-US" altLang="zh-CN" sz="1700" dirty="0">
                <a:solidFill>
                  <a:schemeClr val="tx1"/>
                </a:solidFill>
                <a:latin typeface="Times New Roman" pitchFamily="18" charset="0"/>
                <a:cs typeface="Times New Roman" pitchFamily="18" charset="0"/>
              </a:rPr>
              <a:t>, </a:t>
            </a:r>
            <a:r>
              <a:rPr lang="en-US" altLang="zh-CN" sz="1700" dirty="0" err="1">
                <a:solidFill>
                  <a:schemeClr val="tx1"/>
                </a:solidFill>
                <a:latin typeface="Times New Roman" pitchFamily="18" charset="0"/>
                <a:cs typeface="Times New Roman" pitchFamily="18" charset="0"/>
              </a:rPr>
              <a:t>Minqiang</a:t>
            </a:r>
            <a:r>
              <a:rPr lang="en-US" altLang="zh-CN" sz="1700" dirty="0">
                <a:solidFill>
                  <a:schemeClr val="tx1"/>
                </a:solidFill>
                <a:latin typeface="Times New Roman" pitchFamily="18" charset="0"/>
                <a:cs typeface="Times New Roman" pitchFamily="18" charset="0"/>
              </a:rPr>
              <a:t> Xu</a:t>
            </a:r>
            <a:r>
              <a:rPr lang="en-US" altLang="zh-CN" sz="1700" baseline="30000" dirty="0">
                <a:solidFill>
                  <a:schemeClr val="tx1"/>
                </a:solidFill>
                <a:latin typeface="Times New Roman" pitchFamily="18" charset="0"/>
                <a:cs typeface="Times New Roman" pitchFamily="18" charset="0"/>
              </a:rPr>
              <a:t>1*</a:t>
            </a:r>
            <a:r>
              <a:rPr lang="en-US" altLang="zh-CN" sz="1700" dirty="0">
                <a:solidFill>
                  <a:schemeClr val="tx1"/>
                </a:solidFill>
                <a:latin typeface="Times New Roman" pitchFamily="18" charset="0"/>
                <a:cs typeface="Times New Roman" pitchFamily="18" charset="0"/>
              </a:rPr>
              <a:t> </a:t>
            </a:r>
            <a:endParaRPr lang="zh-CN" altLang="zh-CN" sz="1700" dirty="0">
              <a:solidFill>
                <a:schemeClr val="tx1"/>
              </a:solidFill>
              <a:latin typeface="Times New Roman" pitchFamily="18" charset="0"/>
              <a:cs typeface="Times New Roman" pitchFamily="18" charset="0"/>
            </a:endParaRPr>
          </a:p>
          <a:p>
            <a:endParaRPr lang="zh-CN" altLang="en-US" sz="1700" dirty="0">
              <a:solidFill>
                <a:schemeClr val="tx1"/>
              </a:solidFill>
            </a:endParaRPr>
          </a:p>
        </p:txBody>
      </p:sp>
      <p:sp>
        <p:nvSpPr>
          <p:cNvPr id="6" name="副标题 4"/>
          <p:cNvSpPr txBox="1">
            <a:spLocks/>
          </p:cNvSpPr>
          <p:nvPr/>
        </p:nvSpPr>
        <p:spPr>
          <a:xfrm>
            <a:off x="538436" y="3217540"/>
            <a:ext cx="7992888" cy="1224136"/>
          </a:xfrm>
          <a:prstGeom prst="rect">
            <a:avLst/>
          </a:prstGeom>
        </p:spPr>
        <p:txBody>
          <a:bodyPr vert="horz" lIns="91440" tIns="45720" rIns="91440" bIns="45720" rtlCol="0">
            <a:noAutofit/>
          </a:bodyPr>
          <a:lstStyle/>
          <a:p>
            <a:pPr algn="ctr"/>
            <a:r>
              <a:rPr lang="en-US" altLang="zh-CN" sz="1600" baseline="30000" dirty="0"/>
              <a:t>1</a:t>
            </a:r>
            <a:r>
              <a:rPr lang="en-US" altLang="zh-CN" sz="1600" dirty="0"/>
              <a:t>SpeakIn Technologies Co. Ltd., </a:t>
            </a:r>
            <a:r>
              <a:rPr lang="en-US" altLang="zh-CN" sz="1600" dirty="0" err="1"/>
              <a:t>ShangHai</a:t>
            </a:r>
            <a:r>
              <a:rPr lang="en-US" altLang="zh-CN" sz="1600" dirty="0"/>
              <a:t>, China</a:t>
            </a:r>
            <a:endParaRPr lang="zh-CN" altLang="zh-CN" sz="1600" dirty="0"/>
          </a:p>
          <a:p>
            <a:pPr algn="ctr"/>
            <a:r>
              <a:rPr lang="en-US" altLang="zh-CN" sz="1600" baseline="30000" dirty="0"/>
              <a:t>2</a:t>
            </a:r>
            <a:r>
              <a:rPr lang="en-US" altLang="zh-CN" sz="1600" dirty="0"/>
              <a:t>Fudan University</a:t>
            </a:r>
            <a:br>
              <a:rPr lang="en-US" altLang="zh-CN" sz="1200" dirty="0"/>
            </a:br>
            <a:r>
              <a:rPr lang="en-US" altLang="zh-CN" sz="1400" dirty="0"/>
              <a:t> </a:t>
            </a:r>
            <a:endParaRPr lang="zh-CN" altLang="zh-CN" sz="1400" dirty="0"/>
          </a:p>
          <a:p>
            <a:pPr algn="ctr"/>
            <a:endParaRPr lang="en-US" altLang="zh-CN" sz="1400" dirty="0"/>
          </a:p>
          <a:p>
            <a:pPr algn="ctr"/>
            <a:r>
              <a:rPr lang="en-US" altLang="zh-CN" sz="1400" dirty="0"/>
              <a:t> </a:t>
            </a:r>
            <a:endParaRPr lang="zh-CN" altLang="zh-CN" sz="1400" dirty="0"/>
          </a:p>
          <a:p>
            <a:pPr lvl="0" algn="ctr">
              <a:spcBef>
                <a:spcPct val="20000"/>
              </a:spcBef>
            </a:pPr>
            <a:endParaRPr kumimoji="0" lang="zh-CN" alt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矩形 6"/>
          <p:cNvSpPr/>
          <p:nvPr/>
        </p:nvSpPr>
        <p:spPr>
          <a:xfrm>
            <a:off x="899592" y="1849388"/>
            <a:ext cx="727280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056" y="4225804"/>
            <a:ext cx="1368000" cy="136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a:solidFill>
                  <a:schemeClr val="tx2">
                    <a:lumMod val="50000"/>
                  </a:schemeClr>
                </a:solidFill>
              </a:rPr>
              <a:t>Proposed Methods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3"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4" name="文本框 13"/>
          <p:cNvSpPr txBox="1"/>
          <p:nvPr/>
        </p:nvSpPr>
        <p:spPr>
          <a:xfrm>
            <a:off x="2026138" y="1274400"/>
            <a:ext cx="4343561" cy="376950"/>
          </a:xfrm>
          <a:prstGeom prst="rect">
            <a:avLst/>
          </a:prstGeom>
          <a:solidFill>
            <a:schemeClr val="accent5"/>
          </a:solidFill>
        </p:spPr>
        <p:txBody>
          <a:bodyPr wrap="square" rtlCol="0">
            <a:spAutoFit/>
          </a:bodyPr>
          <a:lstStyle/>
          <a:p>
            <a:r>
              <a:rPr lang="en-US" altLang="zh-CN" dirty="0"/>
              <a:t>Multi-query Multi-head Attention Pooling</a:t>
            </a:r>
            <a:endParaRPr lang="zh-CN" altLang="en-US" dirty="0"/>
          </a:p>
        </p:txBody>
      </p:sp>
      <p:grpSp>
        <p:nvGrpSpPr>
          <p:cNvPr id="23" name="组合 22">
            <a:extLst>
              <a:ext uri="{FF2B5EF4-FFF2-40B4-BE49-F238E27FC236}">
                <a16:creationId xmlns:a16="http://schemas.microsoft.com/office/drawing/2014/main" id="{DD090742-AB8D-41AD-ACE3-4F62487A0583}"/>
              </a:ext>
            </a:extLst>
          </p:cNvPr>
          <p:cNvGrpSpPr/>
          <p:nvPr/>
        </p:nvGrpSpPr>
        <p:grpSpPr>
          <a:xfrm>
            <a:off x="1026371" y="1921396"/>
            <a:ext cx="6360278" cy="2712147"/>
            <a:chOff x="1026371" y="1921396"/>
            <a:chExt cx="6360278" cy="2712147"/>
          </a:xfrm>
        </p:grpSpPr>
        <p:sp>
          <p:nvSpPr>
            <p:cNvPr id="5" name="文本框 4"/>
            <p:cNvSpPr txBox="1"/>
            <p:nvPr/>
          </p:nvSpPr>
          <p:spPr>
            <a:xfrm>
              <a:off x="3531077" y="4356544"/>
              <a:ext cx="1220975" cy="276999"/>
            </a:xfrm>
            <a:prstGeom prst="rect">
              <a:avLst/>
            </a:prstGeom>
            <a:solidFill>
              <a:schemeClr val="accent4">
                <a:lumMod val="20000"/>
                <a:lumOff val="80000"/>
              </a:schemeClr>
            </a:solidFill>
          </p:spPr>
          <p:txBody>
            <a:bodyPr wrap="none" rtlCol="0">
              <a:spAutoFit/>
            </a:bodyPr>
            <a:lstStyle/>
            <a:p>
              <a:r>
                <a:rPr lang="en-US" altLang="zh-CN" sz="1200" dirty="0"/>
                <a:t>Head=1,query=3</a:t>
              </a:r>
              <a:endParaRPr lang="zh-CN" altLang="en-US" sz="1200" dirty="0"/>
            </a:p>
          </p:txBody>
        </p:sp>
        <p:grpSp>
          <p:nvGrpSpPr>
            <p:cNvPr id="149" name="组合 148">
              <a:extLst>
                <a:ext uri="{FF2B5EF4-FFF2-40B4-BE49-F238E27FC236}">
                  <a16:creationId xmlns:a16="http://schemas.microsoft.com/office/drawing/2014/main" id="{7904A406-C20C-467B-9A0A-24BB0D15EFCB}"/>
                </a:ext>
              </a:extLst>
            </p:cNvPr>
            <p:cNvGrpSpPr/>
            <p:nvPr/>
          </p:nvGrpSpPr>
          <p:grpSpPr>
            <a:xfrm>
              <a:off x="1232943" y="3197979"/>
              <a:ext cx="1635995" cy="742976"/>
              <a:chOff x="2495" y="8276"/>
              <a:chExt cx="4535" cy="1804"/>
            </a:xfrm>
          </p:grpSpPr>
          <p:graphicFrame>
            <p:nvGraphicFramePr>
              <p:cNvPr id="168" name="图表 167">
                <a:extLst>
                  <a:ext uri="{FF2B5EF4-FFF2-40B4-BE49-F238E27FC236}">
                    <a16:creationId xmlns:a16="http://schemas.microsoft.com/office/drawing/2014/main" id="{080A097D-C9DB-4CD1-876A-C9EB163EE0DC}"/>
                  </a:ext>
                </a:extLst>
              </p:cNvPr>
              <p:cNvGraphicFramePr/>
              <p:nvPr>
                <p:extLst>
                  <p:ext uri="{D42A27DB-BD31-4B8C-83A1-F6EECF244321}">
                    <p14:modId xmlns:p14="http://schemas.microsoft.com/office/powerpoint/2010/main" val="1082724007"/>
                  </p:ext>
                </p:extLst>
              </p:nvPr>
            </p:nvGraphicFramePr>
            <p:xfrm>
              <a:off x="2495" y="8276"/>
              <a:ext cx="4535" cy="1701"/>
            </p:xfrm>
            <a:graphic>
              <a:graphicData uri="http://schemas.openxmlformats.org/drawingml/2006/chart">
                <c:chart xmlns:c="http://schemas.openxmlformats.org/drawingml/2006/chart" xmlns:r="http://schemas.openxmlformats.org/officeDocument/2006/relationships" r:id="rId5"/>
              </a:graphicData>
            </a:graphic>
          </p:graphicFrame>
          <p:sp>
            <p:nvSpPr>
              <p:cNvPr id="169" name="文本框 168">
                <a:extLst>
                  <a:ext uri="{FF2B5EF4-FFF2-40B4-BE49-F238E27FC236}">
                    <a16:creationId xmlns:a16="http://schemas.microsoft.com/office/drawing/2014/main" id="{9C2EB3A7-D93F-4B3C-A487-7B3501FC00AD}"/>
                  </a:ext>
                </a:extLst>
              </p:cNvPr>
              <p:cNvSpPr txBox="1"/>
              <p:nvPr/>
            </p:nvSpPr>
            <p:spPr>
              <a:xfrm>
                <a:off x="5795" y="8975"/>
                <a:ext cx="488" cy="386"/>
              </a:xfrm>
              <a:prstGeom prst="rect">
                <a:avLst/>
              </a:prstGeom>
              <a:noFill/>
            </p:spPr>
            <p:txBody>
              <a:bodyPr wrap="none" rtlCol="0">
                <a:spAutoFit/>
              </a:bodyPr>
              <a:lstStyle/>
              <a:p>
                <a:r>
                  <a:rPr lang="en-US" altLang="zh-CN" sz="1000" b="1" dirty="0"/>
                  <a:t>…</a:t>
                </a:r>
              </a:p>
            </p:txBody>
          </p:sp>
          <p:sp>
            <p:nvSpPr>
              <p:cNvPr id="170" name="文本框 169">
                <a:extLst>
                  <a:ext uri="{FF2B5EF4-FFF2-40B4-BE49-F238E27FC236}">
                    <a16:creationId xmlns:a16="http://schemas.microsoft.com/office/drawing/2014/main" id="{ACFFBA22-68C3-468E-AE2A-86459F5A2380}"/>
                  </a:ext>
                </a:extLst>
              </p:cNvPr>
              <p:cNvSpPr txBox="1"/>
              <p:nvPr/>
            </p:nvSpPr>
            <p:spPr>
              <a:xfrm>
                <a:off x="2748" y="9743"/>
                <a:ext cx="435" cy="337"/>
              </a:xfrm>
              <a:prstGeom prst="rect">
                <a:avLst/>
              </a:prstGeom>
              <a:noFill/>
            </p:spPr>
            <p:txBody>
              <a:bodyPr wrap="none" rtlCol="0">
                <a:spAutoFit/>
              </a:bodyPr>
              <a:lstStyle/>
              <a:p>
                <a:r>
                  <a:rPr lang="en-US" altLang="zh-CN" sz="800"/>
                  <a:t>h</a:t>
                </a:r>
                <a:r>
                  <a:rPr lang="en-US" altLang="zh-CN" sz="800" baseline="-25000"/>
                  <a:t>1</a:t>
                </a:r>
              </a:p>
            </p:txBody>
          </p:sp>
          <p:sp>
            <p:nvSpPr>
              <p:cNvPr id="171" name="文本框 170">
                <a:extLst>
                  <a:ext uri="{FF2B5EF4-FFF2-40B4-BE49-F238E27FC236}">
                    <a16:creationId xmlns:a16="http://schemas.microsoft.com/office/drawing/2014/main" id="{3692B8BB-E38F-461D-A77D-7C74667B6F04}"/>
                  </a:ext>
                </a:extLst>
              </p:cNvPr>
              <p:cNvSpPr txBox="1"/>
              <p:nvPr/>
            </p:nvSpPr>
            <p:spPr>
              <a:xfrm>
                <a:off x="3261"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172" name="文本框 171">
                <a:extLst>
                  <a:ext uri="{FF2B5EF4-FFF2-40B4-BE49-F238E27FC236}">
                    <a16:creationId xmlns:a16="http://schemas.microsoft.com/office/drawing/2014/main" id="{9E92AA90-675E-4014-84A1-534563E97793}"/>
                  </a:ext>
                </a:extLst>
              </p:cNvPr>
              <p:cNvSpPr txBox="1"/>
              <p:nvPr/>
            </p:nvSpPr>
            <p:spPr>
              <a:xfrm>
                <a:off x="3774"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173" name="文本框 172">
                <a:extLst>
                  <a:ext uri="{FF2B5EF4-FFF2-40B4-BE49-F238E27FC236}">
                    <a16:creationId xmlns:a16="http://schemas.microsoft.com/office/drawing/2014/main" id="{49730F20-4946-4D60-9695-ABE3B0CDEFD0}"/>
                  </a:ext>
                </a:extLst>
              </p:cNvPr>
              <p:cNvSpPr txBox="1"/>
              <p:nvPr/>
            </p:nvSpPr>
            <p:spPr>
              <a:xfrm>
                <a:off x="4287"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174" name="文本框 173">
                <a:extLst>
                  <a:ext uri="{FF2B5EF4-FFF2-40B4-BE49-F238E27FC236}">
                    <a16:creationId xmlns:a16="http://schemas.microsoft.com/office/drawing/2014/main" id="{11B288E3-C9C1-46CD-95CE-3948C7272101}"/>
                  </a:ext>
                </a:extLst>
              </p:cNvPr>
              <p:cNvSpPr txBox="1"/>
              <p:nvPr/>
            </p:nvSpPr>
            <p:spPr>
              <a:xfrm>
                <a:off x="4800"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175" name="文本框 174">
                <a:extLst>
                  <a:ext uri="{FF2B5EF4-FFF2-40B4-BE49-F238E27FC236}">
                    <a16:creationId xmlns:a16="http://schemas.microsoft.com/office/drawing/2014/main" id="{6104AC18-542C-4549-9F27-977FD7CCF261}"/>
                  </a:ext>
                </a:extLst>
              </p:cNvPr>
              <p:cNvSpPr txBox="1"/>
              <p:nvPr/>
            </p:nvSpPr>
            <p:spPr>
              <a:xfrm>
                <a:off x="5313"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176" name="文本框 175">
                <a:extLst>
                  <a:ext uri="{FF2B5EF4-FFF2-40B4-BE49-F238E27FC236}">
                    <a16:creationId xmlns:a16="http://schemas.microsoft.com/office/drawing/2014/main" id="{68DCE6ED-A2E7-4A6A-802A-9A530EE08718}"/>
                  </a:ext>
                </a:extLst>
              </p:cNvPr>
              <p:cNvSpPr txBox="1"/>
              <p:nvPr/>
            </p:nvSpPr>
            <p:spPr>
              <a:xfrm>
                <a:off x="6331" y="9743"/>
                <a:ext cx="452"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grpSp>
        <p:grpSp>
          <p:nvGrpSpPr>
            <p:cNvPr id="150" name="组合 149">
              <a:extLst>
                <a:ext uri="{FF2B5EF4-FFF2-40B4-BE49-F238E27FC236}">
                  <a16:creationId xmlns:a16="http://schemas.microsoft.com/office/drawing/2014/main" id="{3D90D2C8-247C-4651-9965-6B19D701B032}"/>
                </a:ext>
              </a:extLst>
            </p:cNvPr>
            <p:cNvGrpSpPr/>
            <p:nvPr/>
          </p:nvGrpSpPr>
          <p:grpSpPr>
            <a:xfrm>
              <a:off x="1155744" y="2570732"/>
              <a:ext cx="2248907" cy="681199"/>
              <a:chOff x="2495" y="6413"/>
              <a:chExt cx="6234" cy="1654"/>
            </a:xfrm>
          </p:grpSpPr>
          <p:grpSp>
            <p:nvGrpSpPr>
              <p:cNvPr id="155" name="组合 154">
                <a:extLst>
                  <a:ext uri="{FF2B5EF4-FFF2-40B4-BE49-F238E27FC236}">
                    <a16:creationId xmlns:a16="http://schemas.microsoft.com/office/drawing/2014/main" id="{6C001981-7C80-4A0F-A81D-3508062E781A}"/>
                  </a:ext>
                </a:extLst>
              </p:cNvPr>
              <p:cNvGrpSpPr/>
              <p:nvPr/>
            </p:nvGrpSpPr>
            <p:grpSpPr>
              <a:xfrm>
                <a:off x="2495" y="6413"/>
                <a:ext cx="4536" cy="1360"/>
                <a:chOff x="2495" y="6413"/>
                <a:chExt cx="4536" cy="1360"/>
              </a:xfrm>
            </p:grpSpPr>
            <p:graphicFrame>
              <p:nvGraphicFramePr>
                <p:cNvPr id="165" name="图表 164">
                  <a:extLst>
                    <a:ext uri="{FF2B5EF4-FFF2-40B4-BE49-F238E27FC236}">
                      <a16:creationId xmlns:a16="http://schemas.microsoft.com/office/drawing/2014/main" id="{FE18A482-307A-4B70-9AEE-DE5E91681C26}"/>
                    </a:ext>
                  </a:extLst>
                </p:cNvPr>
                <p:cNvGraphicFramePr/>
                <p:nvPr/>
              </p:nvGraphicFramePr>
              <p:xfrm>
                <a:off x="2495" y="6413"/>
                <a:ext cx="4537" cy="13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6" name="图表 165">
                  <a:extLst>
                    <a:ext uri="{FF2B5EF4-FFF2-40B4-BE49-F238E27FC236}">
                      <a16:creationId xmlns:a16="http://schemas.microsoft.com/office/drawing/2014/main" id="{31A2A6DF-754F-4899-89CA-C887F176E7CF}"/>
                    </a:ext>
                  </a:extLst>
                </p:cNvPr>
                <p:cNvGraphicFramePr/>
                <p:nvPr/>
              </p:nvGraphicFramePr>
              <p:xfrm>
                <a:off x="2495" y="6413"/>
                <a:ext cx="4537" cy="1361"/>
              </p:xfrm>
              <a:graphic>
                <a:graphicData uri="http://schemas.openxmlformats.org/drawingml/2006/chart">
                  <c:chart xmlns:c="http://schemas.openxmlformats.org/drawingml/2006/chart" xmlns:r="http://schemas.openxmlformats.org/officeDocument/2006/relationships" r:id="rId7"/>
                </a:graphicData>
              </a:graphic>
            </p:graphicFrame>
            <p:cxnSp>
              <p:nvCxnSpPr>
                <p:cNvPr id="167" name="直接连接符 166">
                  <a:extLst>
                    <a:ext uri="{FF2B5EF4-FFF2-40B4-BE49-F238E27FC236}">
                      <a16:creationId xmlns:a16="http://schemas.microsoft.com/office/drawing/2014/main" id="{5210F2F6-28F9-4408-B1E9-6F715D8920CF}"/>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文本框 155">
                <a:extLst>
                  <a:ext uri="{FF2B5EF4-FFF2-40B4-BE49-F238E27FC236}">
                    <a16:creationId xmlns:a16="http://schemas.microsoft.com/office/drawing/2014/main" id="{005BBB74-B7D4-493A-B4E3-504F45E89553}"/>
                  </a:ext>
                </a:extLst>
              </p:cNvPr>
              <p:cNvSpPr txBox="1"/>
              <p:nvPr/>
            </p:nvSpPr>
            <p:spPr>
              <a:xfrm>
                <a:off x="5795" y="7091"/>
                <a:ext cx="488" cy="386"/>
              </a:xfrm>
              <a:prstGeom prst="rect">
                <a:avLst/>
              </a:prstGeom>
              <a:noFill/>
            </p:spPr>
            <p:txBody>
              <a:bodyPr wrap="none" rtlCol="0">
                <a:spAutoFit/>
              </a:bodyPr>
              <a:lstStyle/>
              <a:p>
                <a:r>
                  <a:rPr lang="en-US" altLang="zh-CN" sz="1000" b="1" dirty="0"/>
                  <a:t>…</a:t>
                </a:r>
              </a:p>
            </p:txBody>
          </p:sp>
          <p:sp>
            <p:nvSpPr>
              <p:cNvPr id="157" name="文本框 156">
                <a:extLst>
                  <a:ext uri="{FF2B5EF4-FFF2-40B4-BE49-F238E27FC236}">
                    <a16:creationId xmlns:a16="http://schemas.microsoft.com/office/drawing/2014/main" id="{8DE50FB4-86C5-46A6-BC9B-226D8BD246FF}"/>
                  </a:ext>
                </a:extLst>
              </p:cNvPr>
              <p:cNvSpPr txBox="1"/>
              <p:nvPr/>
            </p:nvSpPr>
            <p:spPr>
              <a:xfrm>
                <a:off x="2693" y="7544"/>
                <a:ext cx="863" cy="523"/>
              </a:xfrm>
              <a:prstGeom prst="rect">
                <a:avLst/>
              </a:prstGeom>
              <a:noFill/>
            </p:spPr>
            <p:txBody>
              <a:bodyPr wrap="none" rtlCol="0">
                <a:spAutoFit/>
              </a:bodyPr>
              <a:lstStyle/>
              <a:p>
                <a:r>
                  <a:rPr lang="en-US" altLang="zh-CN" sz="800" dirty="0"/>
                  <a:t>W</a:t>
                </a:r>
                <a:r>
                  <a:rPr lang="en-US" altLang="zh-CN" sz="800" baseline="-25000" dirty="0"/>
                  <a:t>1</a:t>
                </a:r>
              </a:p>
            </p:txBody>
          </p:sp>
          <p:sp>
            <p:nvSpPr>
              <p:cNvPr id="158" name="文本框 157">
                <a:extLst>
                  <a:ext uri="{FF2B5EF4-FFF2-40B4-BE49-F238E27FC236}">
                    <a16:creationId xmlns:a16="http://schemas.microsoft.com/office/drawing/2014/main" id="{640B4771-6920-4FB1-9A00-8ABE22E3A025}"/>
                  </a:ext>
                </a:extLst>
              </p:cNvPr>
              <p:cNvSpPr txBox="1"/>
              <p:nvPr/>
            </p:nvSpPr>
            <p:spPr>
              <a:xfrm>
                <a:off x="3208" y="7544"/>
                <a:ext cx="863" cy="523"/>
              </a:xfrm>
              <a:prstGeom prst="rect">
                <a:avLst/>
              </a:prstGeom>
              <a:noFill/>
            </p:spPr>
            <p:txBody>
              <a:bodyPr wrap="none" rtlCol="0">
                <a:spAutoFit/>
              </a:bodyPr>
              <a:lstStyle/>
              <a:p>
                <a:r>
                  <a:rPr lang="en-US" altLang="zh-CN" sz="800" dirty="0"/>
                  <a:t>W</a:t>
                </a:r>
                <a:r>
                  <a:rPr lang="en-US" altLang="zh-CN" sz="800" baseline="-25000" dirty="0"/>
                  <a:t>2</a:t>
                </a:r>
              </a:p>
            </p:txBody>
          </p:sp>
          <p:sp>
            <p:nvSpPr>
              <p:cNvPr id="159" name="文本框 158">
                <a:extLst>
                  <a:ext uri="{FF2B5EF4-FFF2-40B4-BE49-F238E27FC236}">
                    <a16:creationId xmlns:a16="http://schemas.microsoft.com/office/drawing/2014/main" id="{92A6E029-65EB-495A-A539-2D5D128A4604}"/>
                  </a:ext>
                </a:extLst>
              </p:cNvPr>
              <p:cNvSpPr txBox="1"/>
              <p:nvPr/>
            </p:nvSpPr>
            <p:spPr>
              <a:xfrm>
                <a:off x="3723" y="7544"/>
                <a:ext cx="863" cy="523"/>
              </a:xfrm>
              <a:prstGeom prst="rect">
                <a:avLst/>
              </a:prstGeom>
              <a:noFill/>
            </p:spPr>
            <p:txBody>
              <a:bodyPr wrap="none" rtlCol="0">
                <a:spAutoFit/>
              </a:bodyPr>
              <a:lstStyle/>
              <a:p>
                <a:r>
                  <a:rPr lang="en-US" altLang="zh-CN" sz="800" dirty="0"/>
                  <a:t>W</a:t>
                </a:r>
                <a:r>
                  <a:rPr lang="en-US" altLang="zh-CN" sz="800" baseline="-25000" dirty="0"/>
                  <a:t>3</a:t>
                </a:r>
              </a:p>
            </p:txBody>
          </p:sp>
          <p:sp>
            <p:nvSpPr>
              <p:cNvPr id="160" name="文本框 159">
                <a:extLst>
                  <a:ext uri="{FF2B5EF4-FFF2-40B4-BE49-F238E27FC236}">
                    <a16:creationId xmlns:a16="http://schemas.microsoft.com/office/drawing/2014/main" id="{5C31EEEF-9A82-4976-9939-8C47F22FFF68}"/>
                  </a:ext>
                </a:extLst>
              </p:cNvPr>
              <p:cNvSpPr txBox="1"/>
              <p:nvPr/>
            </p:nvSpPr>
            <p:spPr>
              <a:xfrm>
                <a:off x="4238" y="7544"/>
                <a:ext cx="863" cy="523"/>
              </a:xfrm>
              <a:prstGeom prst="rect">
                <a:avLst/>
              </a:prstGeom>
              <a:noFill/>
            </p:spPr>
            <p:txBody>
              <a:bodyPr wrap="none" rtlCol="0">
                <a:spAutoFit/>
              </a:bodyPr>
              <a:lstStyle/>
              <a:p>
                <a:r>
                  <a:rPr lang="en-US" altLang="zh-CN" sz="800" dirty="0"/>
                  <a:t>W</a:t>
                </a:r>
                <a:r>
                  <a:rPr lang="en-US" altLang="zh-CN" sz="800" baseline="-25000" dirty="0"/>
                  <a:t>4</a:t>
                </a:r>
              </a:p>
            </p:txBody>
          </p:sp>
          <p:sp>
            <p:nvSpPr>
              <p:cNvPr id="161" name="文本框 160">
                <a:extLst>
                  <a:ext uri="{FF2B5EF4-FFF2-40B4-BE49-F238E27FC236}">
                    <a16:creationId xmlns:a16="http://schemas.microsoft.com/office/drawing/2014/main" id="{A7ED81AC-EC4D-4C3A-B141-1B873E271CDE}"/>
                  </a:ext>
                </a:extLst>
              </p:cNvPr>
              <p:cNvSpPr txBox="1"/>
              <p:nvPr/>
            </p:nvSpPr>
            <p:spPr>
              <a:xfrm>
                <a:off x="4753" y="7544"/>
                <a:ext cx="863" cy="523"/>
              </a:xfrm>
              <a:prstGeom prst="rect">
                <a:avLst/>
              </a:prstGeom>
              <a:noFill/>
            </p:spPr>
            <p:txBody>
              <a:bodyPr wrap="none" rtlCol="0">
                <a:spAutoFit/>
              </a:bodyPr>
              <a:lstStyle/>
              <a:p>
                <a:r>
                  <a:rPr lang="en-US" altLang="zh-CN" sz="800" dirty="0"/>
                  <a:t>W</a:t>
                </a:r>
                <a:r>
                  <a:rPr lang="en-US" altLang="zh-CN" sz="800" baseline="-25000" dirty="0"/>
                  <a:t>5</a:t>
                </a:r>
              </a:p>
            </p:txBody>
          </p:sp>
          <p:sp>
            <p:nvSpPr>
              <p:cNvPr id="162" name="文本框 161">
                <a:extLst>
                  <a:ext uri="{FF2B5EF4-FFF2-40B4-BE49-F238E27FC236}">
                    <a16:creationId xmlns:a16="http://schemas.microsoft.com/office/drawing/2014/main" id="{A1858121-C4D7-4248-8556-66B487E02219}"/>
                  </a:ext>
                </a:extLst>
              </p:cNvPr>
              <p:cNvSpPr txBox="1"/>
              <p:nvPr/>
            </p:nvSpPr>
            <p:spPr>
              <a:xfrm>
                <a:off x="5268" y="7544"/>
                <a:ext cx="863" cy="523"/>
              </a:xfrm>
              <a:prstGeom prst="rect">
                <a:avLst/>
              </a:prstGeom>
              <a:noFill/>
            </p:spPr>
            <p:txBody>
              <a:bodyPr wrap="none" rtlCol="0">
                <a:spAutoFit/>
              </a:bodyPr>
              <a:lstStyle/>
              <a:p>
                <a:r>
                  <a:rPr lang="en-US" altLang="zh-CN" sz="800" dirty="0"/>
                  <a:t>W</a:t>
                </a:r>
                <a:r>
                  <a:rPr lang="en-US" altLang="zh-CN" sz="800" baseline="-25000" dirty="0"/>
                  <a:t>6</a:t>
                </a:r>
              </a:p>
            </p:txBody>
          </p:sp>
          <p:sp>
            <p:nvSpPr>
              <p:cNvPr id="163" name="文本框 162">
                <a:extLst>
                  <a:ext uri="{FF2B5EF4-FFF2-40B4-BE49-F238E27FC236}">
                    <a16:creationId xmlns:a16="http://schemas.microsoft.com/office/drawing/2014/main" id="{EFC32C8B-6C1E-4875-91E1-280774F05592}"/>
                  </a:ext>
                </a:extLst>
              </p:cNvPr>
              <p:cNvSpPr txBox="1"/>
              <p:nvPr/>
            </p:nvSpPr>
            <p:spPr>
              <a:xfrm>
                <a:off x="6298" y="7544"/>
                <a:ext cx="890" cy="523"/>
              </a:xfrm>
              <a:prstGeom prst="rect">
                <a:avLst/>
              </a:prstGeom>
              <a:noFill/>
            </p:spPr>
            <p:txBody>
              <a:bodyPr wrap="none" rtlCol="0">
                <a:spAutoFit/>
              </a:bodyPr>
              <a:lstStyle/>
              <a:p>
                <a:r>
                  <a:rPr lang="en-US" altLang="zh-CN" sz="800" dirty="0"/>
                  <a:t>W</a:t>
                </a:r>
                <a:r>
                  <a:rPr lang="en-US" altLang="zh-CN" sz="800" baseline="-25000" dirty="0"/>
                  <a:t>N</a:t>
                </a:r>
              </a:p>
            </p:txBody>
          </p:sp>
          <p:sp>
            <p:nvSpPr>
              <p:cNvPr id="164" name="文本框 163">
                <a:extLst>
                  <a:ext uri="{FF2B5EF4-FFF2-40B4-BE49-F238E27FC236}">
                    <a16:creationId xmlns:a16="http://schemas.microsoft.com/office/drawing/2014/main" id="{CE9DF037-F8ED-415A-95B5-370B697C3717}"/>
                  </a:ext>
                </a:extLst>
              </p:cNvPr>
              <p:cNvSpPr txBox="1"/>
              <p:nvPr/>
            </p:nvSpPr>
            <p:spPr>
              <a:xfrm>
                <a:off x="6968" y="6930"/>
                <a:ext cx="1761" cy="523"/>
              </a:xfrm>
              <a:prstGeom prst="rect">
                <a:avLst/>
              </a:prstGeom>
              <a:noFill/>
            </p:spPr>
            <p:txBody>
              <a:bodyPr wrap="none" rtlCol="0">
                <a:spAutoFit/>
              </a:bodyPr>
              <a:lstStyle/>
              <a:p>
                <a:r>
                  <a:rPr lang="en-US" altLang="zh-CN" sz="800" dirty="0"/>
                  <a:t>Attention1</a:t>
                </a:r>
              </a:p>
            </p:txBody>
          </p:sp>
        </p:grpSp>
        <p:cxnSp>
          <p:nvCxnSpPr>
            <p:cNvPr id="152" name="直接箭头连接符 151">
              <a:extLst>
                <a:ext uri="{FF2B5EF4-FFF2-40B4-BE49-F238E27FC236}">
                  <a16:creationId xmlns:a16="http://schemas.microsoft.com/office/drawing/2014/main" id="{58494593-6F64-4A85-984E-FC72363CFB6A}"/>
                </a:ext>
              </a:extLst>
            </p:cNvPr>
            <p:cNvCxnSpPr/>
            <p:nvPr/>
          </p:nvCxnSpPr>
          <p:spPr>
            <a:xfrm flipV="1">
              <a:off x="1026371" y="2297979"/>
              <a:ext cx="0" cy="180000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153" name="左大括号 152">
              <a:extLst>
                <a:ext uri="{FF2B5EF4-FFF2-40B4-BE49-F238E27FC236}">
                  <a16:creationId xmlns:a16="http://schemas.microsoft.com/office/drawing/2014/main" id="{6DFF89EC-C06B-4752-9B66-C397C0BBC180}"/>
                </a:ext>
              </a:extLst>
            </p:cNvPr>
            <p:cNvSpPr/>
            <p:nvPr/>
          </p:nvSpPr>
          <p:spPr>
            <a:xfrm rot="5400000">
              <a:off x="2037094" y="3034615"/>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4" name="文本框 153">
              <a:extLst>
                <a:ext uri="{FF2B5EF4-FFF2-40B4-BE49-F238E27FC236}">
                  <a16:creationId xmlns:a16="http://schemas.microsoft.com/office/drawing/2014/main" id="{D8D75CB8-AAF1-41A8-9F43-4B2E0D287851}"/>
                </a:ext>
              </a:extLst>
            </p:cNvPr>
            <p:cNvSpPr txBox="1"/>
            <p:nvPr/>
          </p:nvSpPr>
          <p:spPr>
            <a:xfrm>
              <a:off x="1450775" y="4036915"/>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nvGrpSpPr>
            <p:cNvPr id="17" name="组合 16">
              <a:extLst>
                <a:ext uri="{FF2B5EF4-FFF2-40B4-BE49-F238E27FC236}">
                  <a16:creationId xmlns:a16="http://schemas.microsoft.com/office/drawing/2014/main" id="{66E0B175-0C13-4D6C-99BE-4C638B0B9C14}"/>
                </a:ext>
              </a:extLst>
            </p:cNvPr>
            <p:cNvGrpSpPr/>
            <p:nvPr/>
          </p:nvGrpSpPr>
          <p:grpSpPr>
            <a:xfrm>
              <a:off x="3286691" y="3197979"/>
              <a:ext cx="1635995" cy="742976"/>
              <a:chOff x="2495" y="8276"/>
              <a:chExt cx="4535" cy="1804"/>
            </a:xfrm>
          </p:grpSpPr>
          <p:graphicFrame>
            <p:nvGraphicFramePr>
              <p:cNvPr id="60" name="图表 59">
                <a:extLst>
                  <a:ext uri="{FF2B5EF4-FFF2-40B4-BE49-F238E27FC236}">
                    <a16:creationId xmlns:a16="http://schemas.microsoft.com/office/drawing/2014/main" id="{BAA85CD4-AD0D-4C58-851A-D7FDCFFD3B4F}"/>
                  </a:ext>
                </a:extLst>
              </p:cNvPr>
              <p:cNvGraphicFramePr/>
              <p:nvPr>
                <p:extLst>
                  <p:ext uri="{D42A27DB-BD31-4B8C-83A1-F6EECF244321}">
                    <p14:modId xmlns:p14="http://schemas.microsoft.com/office/powerpoint/2010/main" val="2349427811"/>
                  </p:ext>
                </p:extLst>
              </p:nvPr>
            </p:nvGraphicFramePr>
            <p:xfrm>
              <a:off x="2495" y="8276"/>
              <a:ext cx="4535" cy="1701"/>
            </p:xfrm>
            <a:graphic>
              <a:graphicData uri="http://schemas.openxmlformats.org/drawingml/2006/chart">
                <c:chart xmlns:c="http://schemas.openxmlformats.org/drawingml/2006/chart" xmlns:r="http://schemas.openxmlformats.org/officeDocument/2006/relationships" r:id="rId8"/>
              </a:graphicData>
            </a:graphic>
          </p:graphicFrame>
          <p:sp>
            <p:nvSpPr>
              <p:cNvPr id="61" name="文本框 60">
                <a:extLst>
                  <a:ext uri="{FF2B5EF4-FFF2-40B4-BE49-F238E27FC236}">
                    <a16:creationId xmlns:a16="http://schemas.microsoft.com/office/drawing/2014/main" id="{1908A334-4198-46F5-8744-EE9DAB106AB7}"/>
                  </a:ext>
                </a:extLst>
              </p:cNvPr>
              <p:cNvSpPr txBox="1"/>
              <p:nvPr/>
            </p:nvSpPr>
            <p:spPr>
              <a:xfrm>
                <a:off x="5795" y="8975"/>
                <a:ext cx="488" cy="386"/>
              </a:xfrm>
              <a:prstGeom prst="rect">
                <a:avLst/>
              </a:prstGeom>
              <a:noFill/>
            </p:spPr>
            <p:txBody>
              <a:bodyPr wrap="none" rtlCol="0">
                <a:spAutoFit/>
              </a:bodyPr>
              <a:lstStyle/>
              <a:p>
                <a:r>
                  <a:rPr lang="en-US" altLang="zh-CN" sz="1000" b="1"/>
                  <a:t>…</a:t>
                </a:r>
              </a:p>
            </p:txBody>
          </p:sp>
          <p:sp>
            <p:nvSpPr>
              <p:cNvPr id="62" name="文本框 61">
                <a:extLst>
                  <a:ext uri="{FF2B5EF4-FFF2-40B4-BE49-F238E27FC236}">
                    <a16:creationId xmlns:a16="http://schemas.microsoft.com/office/drawing/2014/main" id="{9AA49AC5-92A6-4492-9F63-D8923774A077}"/>
                  </a:ext>
                </a:extLst>
              </p:cNvPr>
              <p:cNvSpPr txBox="1"/>
              <p:nvPr/>
            </p:nvSpPr>
            <p:spPr>
              <a:xfrm>
                <a:off x="2748" y="9743"/>
                <a:ext cx="435" cy="337"/>
              </a:xfrm>
              <a:prstGeom prst="rect">
                <a:avLst/>
              </a:prstGeom>
              <a:noFill/>
            </p:spPr>
            <p:txBody>
              <a:bodyPr wrap="none" rtlCol="0">
                <a:spAutoFit/>
              </a:bodyPr>
              <a:lstStyle/>
              <a:p>
                <a:r>
                  <a:rPr lang="en-US" altLang="zh-CN" sz="800"/>
                  <a:t>h</a:t>
                </a:r>
                <a:r>
                  <a:rPr lang="en-US" altLang="zh-CN" sz="800" baseline="-25000"/>
                  <a:t>1</a:t>
                </a:r>
              </a:p>
            </p:txBody>
          </p:sp>
          <p:sp>
            <p:nvSpPr>
              <p:cNvPr id="63" name="文本框 62">
                <a:extLst>
                  <a:ext uri="{FF2B5EF4-FFF2-40B4-BE49-F238E27FC236}">
                    <a16:creationId xmlns:a16="http://schemas.microsoft.com/office/drawing/2014/main" id="{5F6BC58F-AFBB-4765-8A91-14EBE4897BD0}"/>
                  </a:ext>
                </a:extLst>
              </p:cNvPr>
              <p:cNvSpPr txBox="1"/>
              <p:nvPr/>
            </p:nvSpPr>
            <p:spPr>
              <a:xfrm>
                <a:off x="3261"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64" name="文本框 63">
                <a:extLst>
                  <a:ext uri="{FF2B5EF4-FFF2-40B4-BE49-F238E27FC236}">
                    <a16:creationId xmlns:a16="http://schemas.microsoft.com/office/drawing/2014/main" id="{E214BBB4-4BD5-4AB5-9E4E-5D2A86649F48}"/>
                  </a:ext>
                </a:extLst>
              </p:cNvPr>
              <p:cNvSpPr txBox="1"/>
              <p:nvPr/>
            </p:nvSpPr>
            <p:spPr>
              <a:xfrm>
                <a:off x="3774"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65" name="文本框 64">
                <a:extLst>
                  <a:ext uri="{FF2B5EF4-FFF2-40B4-BE49-F238E27FC236}">
                    <a16:creationId xmlns:a16="http://schemas.microsoft.com/office/drawing/2014/main" id="{BAA3504C-8593-48F1-8107-BE40B320ED72}"/>
                  </a:ext>
                </a:extLst>
              </p:cNvPr>
              <p:cNvSpPr txBox="1"/>
              <p:nvPr/>
            </p:nvSpPr>
            <p:spPr>
              <a:xfrm>
                <a:off x="4287"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66" name="文本框 65">
                <a:extLst>
                  <a:ext uri="{FF2B5EF4-FFF2-40B4-BE49-F238E27FC236}">
                    <a16:creationId xmlns:a16="http://schemas.microsoft.com/office/drawing/2014/main" id="{A0D7809F-DF30-4804-AF08-7250079EC46F}"/>
                  </a:ext>
                </a:extLst>
              </p:cNvPr>
              <p:cNvSpPr txBox="1"/>
              <p:nvPr/>
            </p:nvSpPr>
            <p:spPr>
              <a:xfrm>
                <a:off x="4800"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67" name="文本框 66">
                <a:extLst>
                  <a:ext uri="{FF2B5EF4-FFF2-40B4-BE49-F238E27FC236}">
                    <a16:creationId xmlns:a16="http://schemas.microsoft.com/office/drawing/2014/main" id="{17DB9CAC-EF33-432A-8E64-2F2EF68F4179}"/>
                  </a:ext>
                </a:extLst>
              </p:cNvPr>
              <p:cNvSpPr txBox="1"/>
              <p:nvPr/>
            </p:nvSpPr>
            <p:spPr>
              <a:xfrm>
                <a:off x="5313"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68" name="文本框 67">
                <a:extLst>
                  <a:ext uri="{FF2B5EF4-FFF2-40B4-BE49-F238E27FC236}">
                    <a16:creationId xmlns:a16="http://schemas.microsoft.com/office/drawing/2014/main" id="{E8682AC2-4D3E-4F24-ADEB-9AA21AD3045E}"/>
                  </a:ext>
                </a:extLst>
              </p:cNvPr>
              <p:cNvSpPr txBox="1"/>
              <p:nvPr/>
            </p:nvSpPr>
            <p:spPr>
              <a:xfrm>
                <a:off x="6331" y="9743"/>
                <a:ext cx="452"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grpSp>
        <p:sp>
          <p:nvSpPr>
            <p:cNvPr id="75" name="左大括号 74">
              <a:extLst>
                <a:ext uri="{FF2B5EF4-FFF2-40B4-BE49-F238E27FC236}">
                  <a16:creationId xmlns:a16="http://schemas.microsoft.com/office/drawing/2014/main" id="{C5A6DB76-843B-48BB-AD37-D54146E474E1}"/>
                </a:ext>
              </a:extLst>
            </p:cNvPr>
            <p:cNvSpPr/>
            <p:nvPr/>
          </p:nvSpPr>
          <p:spPr>
            <a:xfrm rot="5400000">
              <a:off x="4090842" y="3034615"/>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id="{E529BC16-0EC1-414C-A3FF-82EA1E67EC02}"/>
                </a:ext>
              </a:extLst>
            </p:cNvPr>
            <p:cNvSpPr txBox="1"/>
            <p:nvPr/>
          </p:nvSpPr>
          <p:spPr>
            <a:xfrm>
              <a:off x="3504523" y="4036915"/>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nvGrpSpPr>
            <p:cNvPr id="16" name="组合 15">
              <a:extLst>
                <a:ext uri="{FF2B5EF4-FFF2-40B4-BE49-F238E27FC236}">
                  <a16:creationId xmlns:a16="http://schemas.microsoft.com/office/drawing/2014/main" id="{98980A65-9D63-411B-B671-6B80866B7A96}"/>
                </a:ext>
              </a:extLst>
            </p:cNvPr>
            <p:cNvGrpSpPr/>
            <p:nvPr/>
          </p:nvGrpSpPr>
          <p:grpSpPr>
            <a:xfrm>
              <a:off x="3236554" y="2550505"/>
              <a:ext cx="2236083" cy="681658"/>
              <a:chOff x="3350541" y="2728125"/>
              <a:chExt cx="2236083" cy="681658"/>
            </a:xfrm>
          </p:grpSpPr>
          <p:grpSp>
            <p:nvGrpSpPr>
              <p:cNvPr id="13" name="组合 12">
                <a:extLst>
                  <a:ext uri="{FF2B5EF4-FFF2-40B4-BE49-F238E27FC236}">
                    <a16:creationId xmlns:a16="http://schemas.microsoft.com/office/drawing/2014/main" id="{68C98C28-F268-4645-9A6A-E6F7F467A371}"/>
                  </a:ext>
                </a:extLst>
              </p:cNvPr>
              <p:cNvGrpSpPr/>
              <p:nvPr/>
            </p:nvGrpSpPr>
            <p:grpSpPr>
              <a:xfrm>
                <a:off x="4528188" y="2937606"/>
                <a:ext cx="1058436" cy="225282"/>
                <a:chOff x="4528188" y="2937606"/>
                <a:chExt cx="1058436" cy="225282"/>
              </a:xfrm>
            </p:grpSpPr>
            <p:sp>
              <p:nvSpPr>
                <p:cNvPr id="48" name="文本框 47">
                  <a:extLst>
                    <a:ext uri="{FF2B5EF4-FFF2-40B4-BE49-F238E27FC236}">
                      <a16:creationId xmlns:a16="http://schemas.microsoft.com/office/drawing/2014/main" id="{44C529EA-3A60-4977-83A0-B12D489368A1}"/>
                    </a:ext>
                  </a:extLst>
                </p:cNvPr>
                <p:cNvSpPr txBox="1"/>
                <p:nvPr/>
              </p:nvSpPr>
              <p:spPr>
                <a:xfrm>
                  <a:off x="4528188" y="3003914"/>
                  <a:ext cx="176045" cy="158974"/>
                </a:xfrm>
                <a:prstGeom prst="rect">
                  <a:avLst/>
                </a:prstGeom>
                <a:noFill/>
              </p:spPr>
              <p:txBody>
                <a:bodyPr wrap="none" rtlCol="0">
                  <a:spAutoFit/>
                </a:bodyPr>
                <a:lstStyle/>
                <a:p>
                  <a:r>
                    <a:rPr lang="en-US" altLang="zh-CN" sz="1000" b="1" dirty="0"/>
                    <a:t>…</a:t>
                  </a:r>
                </a:p>
              </p:txBody>
            </p:sp>
            <p:sp>
              <p:nvSpPr>
                <p:cNvPr id="56" name="文本框 55">
                  <a:extLst>
                    <a:ext uri="{FF2B5EF4-FFF2-40B4-BE49-F238E27FC236}">
                      <a16:creationId xmlns:a16="http://schemas.microsoft.com/office/drawing/2014/main" id="{0A806793-5A26-4024-8C13-02E25A55BD17}"/>
                    </a:ext>
                  </a:extLst>
                </p:cNvPr>
                <p:cNvSpPr txBox="1"/>
                <p:nvPr/>
              </p:nvSpPr>
              <p:spPr>
                <a:xfrm>
                  <a:off x="4951346" y="2937606"/>
                  <a:ext cx="635278" cy="215397"/>
                </a:xfrm>
                <a:prstGeom prst="rect">
                  <a:avLst/>
                </a:prstGeom>
                <a:noFill/>
              </p:spPr>
              <p:txBody>
                <a:bodyPr wrap="none" rtlCol="0">
                  <a:spAutoFit/>
                </a:bodyPr>
                <a:lstStyle/>
                <a:p>
                  <a:r>
                    <a:rPr lang="en-US" altLang="zh-CN" sz="800" dirty="0"/>
                    <a:t>Attention2</a:t>
                  </a:r>
                </a:p>
              </p:txBody>
            </p:sp>
          </p:grpSp>
          <p:grpSp>
            <p:nvGrpSpPr>
              <p:cNvPr id="12" name="组合 11">
                <a:extLst>
                  <a:ext uri="{FF2B5EF4-FFF2-40B4-BE49-F238E27FC236}">
                    <a16:creationId xmlns:a16="http://schemas.microsoft.com/office/drawing/2014/main" id="{16E36562-8EFC-48DA-B868-33BCEF56A8F6}"/>
                  </a:ext>
                </a:extLst>
              </p:cNvPr>
              <p:cNvGrpSpPr/>
              <p:nvPr/>
            </p:nvGrpSpPr>
            <p:grpSpPr>
              <a:xfrm>
                <a:off x="3350541" y="2728125"/>
                <a:ext cx="1696094" cy="681658"/>
                <a:chOff x="3316202" y="2608264"/>
                <a:chExt cx="1696094" cy="681658"/>
              </a:xfrm>
            </p:grpSpPr>
            <p:grpSp>
              <p:nvGrpSpPr>
                <p:cNvPr id="211" name="组合 210">
                  <a:extLst>
                    <a:ext uri="{FF2B5EF4-FFF2-40B4-BE49-F238E27FC236}">
                      <a16:creationId xmlns:a16="http://schemas.microsoft.com/office/drawing/2014/main" id="{D86D719D-5F30-447A-B5A5-78FB2674387D}"/>
                    </a:ext>
                  </a:extLst>
                </p:cNvPr>
                <p:cNvGrpSpPr/>
                <p:nvPr/>
              </p:nvGrpSpPr>
              <p:grpSpPr>
                <a:xfrm>
                  <a:off x="3316202" y="2608264"/>
                  <a:ext cx="1657279" cy="560527"/>
                  <a:chOff x="2495" y="4550"/>
                  <a:chExt cx="4594" cy="1361"/>
                </a:xfrm>
              </p:grpSpPr>
              <p:graphicFrame>
                <p:nvGraphicFramePr>
                  <p:cNvPr id="221" name="图表 220">
                    <a:extLst>
                      <a:ext uri="{FF2B5EF4-FFF2-40B4-BE49-F238E27FC236}">
                        <a16:creationId xmlns:a16="http://schemas.microsoft.com/office/drawing/2014/main" id="{7C0835CB-1E0E-4A74-8E9F-25C78A51634A}"/>
                      </a:ext>
                    </a:extLst>
                  </p:cNvPr>
                  <p:cNvGraphicFramePr/>
                  <p:nvPr>
                    <p:extLst>
                      <p:ext uri="{D42A27DB-BD31-4B8C-83A1-F6EECF244321}">
                        <p14:modId xmlns:p14="http://schemas.microsoft.com/office/powerpoint/2010/main" val="1637758104"/>
                      </p:ext>
                    </p:extLst>
                  </p:nvPr>
                </p:nvGraphicFramePr>
                <p:xfrm>
                  <a:off x="2495" y="4550"/>
                  <a:ext cx="4537" cy="136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2" name="图表 221">
                    <a:extLst>
                      <a:ext uri="{FF2B5EF4-FFF2-40B4-BE49-F238E27FC236}">
                        <a16:creationId xmlns:a16="http://schemas.microsoft.com/office/drawing/2014/main" id="{660DFA72-55C9-414A-AF83-6638986CC1BF}"/>
                      </a:ext>
                    </a:extLst>
                  </p:cNvPr>
                  <p:cNvGraphicFramePr/>
                  <p:nvPr>
                    <p:extLst>
                      <p:ext uri="{D42A27DB-BD31-4B8C-83A1-F6EECF244321}">
                        <p14:modId xmlns:p14="http://schemas.microsoft.com/office/powerpoint/2010/main" val="3224887135"/>
                      </p:ext>
                    </p:extLst>
                  </p:nvPr>
                </p:nvGraphicFramePr>
                <p:xfrm>
                  <a:off x="2552" y="4550"/>
                  <a:ext cx="4537" cy="1361"/>
                </p:xfrm>
                <a:graphic>
                  <a:graphicData uri="http://schemas.openxmlformats.org/drawingml/2006/chart">
                    <c:chart xmlns:c="http://schemas.openxmlformats.org/drawingml/2006/chart" xmlns:r="http://schemas.openxmlformats.org/officeDocument/2006/relationships" r:id="rId10"/>
                  </a:graphicData>
                </a:graphic>
              </p:graphicFrame>
              <p:cxnSp>
                <p:nvCxnSpPr>
                  <p:cNvPr id="223" name="直接连接符 222">
                    <a:extLst>
                      <a:ext uri="{FF2B5EF4-FFF2-40B4-BE49-F238E27FC236}">
                        <a16:creationId xmlns:a16="http://schemas.microsoft.com/office/drawing/2014/main" id="{8886463E-6F61-4AC0-8957-DD238984FB5F}"/>
                      </a:ext>
                    </a:extLst>
                  </p:cNvPr>
                  <p:cNvCxnSpPr/>
                  <p:nvPr/>
                </p:nvCxnSpPr>
                <p:spPr>
                  <a:xfrm>
                    <a:off x="2558" y="5682"/>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文本框 211">
                  <a:extLst>
                    <a:ext uri="{FF2B5EF4-FFF2-40B4-BE49-F238E27FC236}">
                      <a16:creationId xmlns:a16="http://schemas.microsoft.com/office/drawing/2014/main" id="{63657403-4548-42D6-99A3-0E0C4367E98A}"/>
                    </a:ext>
                  </a:extLst>
                </p:cNvPr>
                <p:cNvSpPr txBox="1"/>
                <p:nvPr/>
              </p:nvSpPr>
              <p:spPr>
                <a:xfrm>
                  <a:off x="4506671" y="2878849"/>
                  <a:ext cx="176045" cy="158974"/>
                </a:xfrm>
                <a:prstGeom prst="rect">
                  <a:avLst/>
                </a:prstGeom>
                <a:noFill/>
              </p:spPr>
              <p:txBody>
                <a:bodyPr wrap="none" rtlCol="0">
                  <a:spAutoFit/>
                </a:bodyPr>
                <a:lstStyle/>
                <a:p>
                  <a:r>
                    <a:rPr lang="en-US" altLang="zh-CN" sz="1000" b="1" dirty="0"/>
                    <a:t>…</a:t>
                  </a:r>
                </a:p>
              </p:txBody>
            </p:sp>
            <p:sp>
              <p:nvSpPr>
                <p:cNvPr id="213" name="文本框 212">
                  <a:extLst>
                    <a:ext uri="{FF2B5EF4-FFF2-40B4-BE49-F238E27FC236}">
                      <a16:creationId xmlns:a16="http://schemas.microsoft.com/office/drawing/2014/main" id="{CB44923B-35C9-4020-908D-BFC8A49AF90E}"/>
                    </a:ext>
                  </a:extLst>
                </p:cNvPr>
                <p:cNvSpPr txBox="1"/>
                <p:nvPr/>
              </p:nvSpPr>
              <p:spPr>
                <a:xfrm>
                  <a:off x="3390876" y="3074478"/>
                  <a:ext cx="311304" cy="215444"/>
                </a:xfrm>
                <a:prstGeom prst="rect">
                  <a:avLst/>
                </a:prstGeom>
                <a:noFill/>
              </p:spPr>
              <p:txBody>
                <a:bodyPr wrap="none" rtlCol="0">
                  <a:spAutoFit/>
                </a:bodyPr>
                <a:lstStyle/>
                <a:p>
                  <a:r>
                    <a:rPr lang="en-US" altLang="zh-CN" sz="800" dirty="0"/>
                    <a:t>W</a:t>
                  </a:r>
                  <a:r>
                    <a:rPr lang="en-US" altLang="zh-CN" sz="800" baseline="-25000" dirty="0"/>
                    <a:t>1</a:t>
                  </a:r>
                </a:p>
              </p:txBody>
            </p:sp>
            <p:sp>
              <p:nvSpPr>
                <p:cNvPr id="214" name="文本框 213">
                  <a:extLst>
                    <a:ext uri="{FF2B5EF4-FFF2-40B4-BE49-F238E27FC236}">
                      <a16:creationId xmlns:a16="http://schemas.microsoft.com/office/drawing/2014/main" id="{0A6B9A0F-15C0-4D76-9410-517C9A5E07D8}"/>
                    </a:ext>
                  </a:extLst>
                </p:cNvPr>
                <p:cNvSpPr txBox="1"/>
                <p:nvPr/>
              </p:nvSpPr>
              <p:spPr>
                <a:xfrm>
                  <a:off x="3576661" y="3074478"/>
                  <a:ext cx="311304" cy="215444"/>
                </a:xfrm>
                <a:prstGeom prst="rect">
                  <a:avLst/>
                </a:prstGeom>
                <a:noFill/>
              </p:spPr>
              <p:txBody>
                <a:bodyPr wrap="none" rtlCol="0">
                  <a:spAutoFit/>
                </a:bodyPr>
                <a:lstStyle/>
                <a:p>
                  <a:r>
                    <a:rPr lang="en-US" altLang="zh-CN" sz="800" dirty="0"/>
                    <a:t>W</a:t>
                  </a:r>
                  <a:r>
                    <a:rPr lang="en-US" altLang="zh-CN" sz="800" baseline="-25000" dirty="0"/>
                    <a:t>2</a:t>
                  </a:r>
                </a:p>
              </p:txBody>
            </p:sp>
            <p:sp>
              <p:nvSpPr>
                <p:cNvPr id="215" name="文本框 214">
                  <a:extLst>
                    <a:ext uri="{FF2B5EF4-FFF2-40B4-BE49-F238E27FC236}">
                      <a16:creationId xmlns:a16="http://schemas.microsoft.com/office/drawing/2014/main" id="{71E24679-8A16-4DD4-84D0-06AB98823B46}"/>
                    </a:ext>
                  </a:extLst>
                </p:cNvPr>
                <p:cNvSpPr txBox="1"/>
                <p:nvPr/>
              </p:nvSpPr>
              <p:spPr>
                <a:xfrm>
                  <a:off x="3762447" y="3074478"/>
                  <a:ext cx="311304" cy="215444"/>
                </a:xfrm>
                <a:prstGeom prst="rect">
                  <a:avLst/>
                </a:prstGeom>
                <a:noFill/>
              </p:spPr>
              <p:txBody>
                <a:bodyPr wrap="none" rtlCol="0">
                  <a:spAutoFit/>
                </a:bodyPr>
                <a:lstStyle/>
                <a:p>
                  <a:r>
                    <a:rPr lang="en-US" altLang="zh-CN" sz="800" dirty="0"/>
                    <a:t>W</a:t>
                  </a:r>
                  <a:r>
                    <a:rPr lang="en-US" altLang="zh-CN" sz="800" baseline="-25000" dirty="0"/>
                    <a:t>3</a:t>
                  </a:r>
                </a:p>
              </p:txBody>
            </p:sp>
            <p:sp>
              <p:nvSpPr>
                <p:cNvPr id="216" name="文本框 215">
                  <a:extLst>
                    <a:ext uri="{FF2B5EF4-FFF2-40B4-BE49-F238E27FC236}">
                      <a16:creationId xmlns:a16="http://schemas.microsoft.com/office/drawing/2014/main" id="{9EDC8CDD-21FA-421C-8D5B-F329362853A0}"/>
                    </a:ext>
                  </a:extLst>
                </p:cNvPr>
                <p:cNvSpPr txBox="1"/>
                <p:nvPr/>
              </p:nvSpPr>
              <p:spPr>
                <a:xfrm>
                  <a:off x="3948232" y="3074478"/>
                  <a:ext cx="311304" cy="215444"/>
                </a:xfrm>
                <a:prstGeom prst="rect">
                  <a:avLst/>
                </a:prstGeom>
                <a:noFill/>
              </p:spPr>
              <p:txBody>
                <a:bodyPr wrap="none" rtlCol="0">
                  <a:spAutoFit/>
                </a:bodyPr>
                <a:lstStyle/>
                <a:p>
                  <a:r>
                    <a:rPr lang="en-US" altLang="zh-CN" sz="800" dirty="0"/>
                    <a:t>W</a:t>
                  </a:r>
                  <a:r>
                    <a:rPr lang="en-US" altLang="zh-CN" sz="800" baseline="-25000" dirty="0"/>
                    <a:t>4</a:t>
                  </a:r>
                </a:p>
              </p:txBody>
            </p:sp>
            <p:sp>
              <p:nvSpPr>
                <p:cNvPr id="217" name="文本框 216">
                  <a:extLst>
                    <a:ext uri="{FF2B5EF4-FFF2-40B4-BE49-F238E27FC236}">
                      <a16:creationId xmlns:a16="http://schemas.microsoft.com/office/drawing/2014/main" id="{08DE396C-5A8A-44C3-8AE4-C451C2071805}"/>
                    </a:ext>
                  </a:extLst>
                </p:cNvPr>
                <p:cNvSpPr txBox="1"/>
                <p:nvPr/>
              </p:nvSpPr>
              <p:spPr>
                <a:xfrm>
                  <a:off x="4134018" y="3074478"/>
                  <a:ext cx="311304" cy="215444"/>
                </a:xfrm>
                <a:prstGeom prst="rect">
                  <a:avLst/>
                </a:prstGeom>
                <a:noFill/>
              </p:spPr>
              <p:txBody>
                <a:bodyPr wrap="none" rtlCol="0">
                  <a:spAutoFit/>
                </a:bodyPr>
                <a:lstStyle/>
                <a:p>
                  <a:r>
                    <a:rPr lang="en-US" altLang="zh-CN" sz="800" dirty="0"/>
                    <a:t>W</a:t>
                  </a:r>
                  <a:r>
                    <a:rPr lang="en-US" altLang="zh-CN" sz="800" baseline="-25000" dirty="0"/>
                    <a:t>5</a:t>
                  </a:r>
                </a:p>
              </p:txBody>
            </p:sp>
            <p:sp>
              <p:nvSpPr>
                <p:cNvPr id="218" name="文本框 217">
                  <a:extLst>
                    <a:ext uri="{FF2B5EF4-FFF2-40B4-BE49-F238E27FC236}">
                      <a16:creationId xmlns:a16="http://schemas.microsoft.com/office/drawing/2014/main" id="{67BCD8BC-1456-4B47-8889-E0DE03990505}"/>
                    </a:ext>
                  </a:extLst>
                </p:cNvPr>
                <p:cNvSpPr txBox="1"/>
                <p:nvPr/>
              </p:nvSpPr>
              <p:spPr>
                <a:xfrm>
                  <a:off x="4355976" y="3074478"/>
                  <a:ext cx="311304" cy="215444"/>
                </a:xfrm>
                <a:prstGeom prst="rect">
                  <a:avLst/>
                </a:prstGeom>
                <a:noFill/>
              </p:spPr>
              <p:txBody>
                <a:bodyPr wrap="none" rtlCol="0">
                  <a:spAutoFit/>
                </a:bodyPr>
                <a:lstStyle/>
                <a:p>
                  <a:r>
                    <a:rPr lang="en-US" altLang="zh-CN" sz="800" dirty="0"/>
                    <a:t>W</a:t>
                  </a:r>
                  <a:r>
                    <a:rPr lang="en-US" altLang="zh-CN" sz="800" baseline="-25000" dirty="0"/>
                    <a:t>6</a:t>
                  </a:r>
                </a:p>
              </p:txBody>
            </p:sp>
            <p:sp>
              <p:nvSpPr>
                <p:cNvPr id="219" name="文本框 218">
                  <a:extLst>
                    <a:ext uri="{FF2B5EF4-FFF2-40B4-BE49-F238E27FC236}">
                      <a16:creationId xmlns:a16="http://schemas.microsoft.com/office/drawing/2014/main" id="{67A4BAC9-2024-4026-9C46-540CF6687C00}"/>
                    </a:ext>
                  </a:extLst>
                </p:cNvPr>
                <p:cNvSpPr txBox="1"/>
                <p:nvPr/>
              </p:nvSpPr>
              <p:spPr>
                <a:xfrm>
                  <a:off x="4691374" y="3074478"/>
                  <a:ext cx="320922" cy="215444"/>
                </a:xfrm>
                <a:prstGeom prst="rect">
                  <a:avLst/>
                </a:prstGeom>
                <a:noFill/>
              </p:spPr>
              <p:txBody>
                <a:bodyPr wrap="none" rtlCol="0">
                  <a:spAutoFit/>
                </a:bodyPr>
                <a:lstStyle/>
                <a:p>
                  <a:r>
                    <a:rPr lang="en-US" altLang="zh-CN" sz="800" dirty="0"/>
                    <a:t>W</a:t>
                  </a:r>
                  <a:r>
                    <a:rPr lang="en-US" altLang="zh-CN" sz="800" baseline="-25000" dirty="0"/>
                    <a:t>N</a:t>
                  </a:r>
                </a:p>
              </p:txBody>
            </p:sp>
          </p:grpSp>
        </p:grpSp>
        <p:grpSp>
          <p:nvGrpSpPr>
            <p:cNvPr id="20" name="组合 19">
              <a:extLst>
                <a:ext uri="{FF2B5EF4-FFF2-40B4-BE49-F238E27FC236}">
                  <a16:creationId xmlns:a16="http://schemas.microsoft.com/office/drawing/2014/main" id="{9D86223E-105D-4A2E-85D0-568E4002C3B4}"/>
                </a:ext>
              </a:extLst>
            </p:cNvPr>
            <p:cNvGrpSpPr/>
            <p:nvPr/>
          </p:nvGrpSpPr>
          <p:grpSpPr>
            <a:xfrm>
              <a:off x="5196489" y="2513647"/>
              <a:ext cx="2190160" cy="1707934"/>
              <a:chOff x="5907312" y="2663271"/>
              <a:chExt cx="2190160" cy="1707934"/>
            </a:xfrm>
          </p:grpSpPr>
          <p:grpSp>
            <p:nvGrpSpPr>
              <p:cNvPr id="180" name="组合 179">
                <a:extLst>
                  <a:ext uri="{FF2B5EF4-FFF2-40B4-BE49-F238E27FC236}">
                    <a16:creationId xmlns:a16="http://schemas.microsoft.com/office/drawing/2014/main" id="{4C731DBB-EE0F-437B-BEA8-7A5DA2FB6105}"/>
                  </a:ext>
                </a:extLst>
              </p:cNvPr>
              <p:cNvGrpSpPr/>
              <p:nvPr/>
            </p:nvGrpSpPr>
            <p:grpSpPr>
              <a:xfrm>
                <a:off x="6041876" y="3347603"/>
                <a:ext cx="1635995" cy="742976"/>
                <a:chOff x="2495" y="8276"/>
                <a:chExt cx="4535" cy="1804"/>
              </a:xfrm>
            </p:grpSpPr>
            <p:graphicFrame>
              <p:nvGraphicFramePr>
                <p:cNvPr id="199" name="图表 198">
                  <a:extLst>
                    <a:ext uri="{FF2B5EF4-FFF2-40B4-BE49-F238E27FC236}">
                      <a16:creationId xmlns:a16="http://schemas.microsoft.com/office/drawing/2014/main" id="{62A9DA54-7E2C-46F6-8108-8B5596ED0F95}"/>
                    </a:ext>
                  </a:extLst>
                </p:cNvPr>
                <p:cNvGraphicFramePr/>
                <p:nvPr>
                  <p:extLst>
                    <p:ext uri="{D42A27DB-BD31-4B8C-83A1-F6EECF244321}">
                      <p14:modId xmlns:p14="http://schemas.microsoft.com/office/powerpoint/2010/main" val="1074980147"/>
                    </p:ext>
                  </p:extLst>
                </p:nvPr>
              </p:nvGraphicFramePr>
              <p:xfrm>
                <a:off x="2495" y="8276"/>
                <a:ext cx="4535" cy="1701"/>
              </p:xfrm>
              <a:graphic>
                <a:graphicData uri="http://schemas.openxmlformats.org/drawingml/2006/chart">
                  <c:chart xmlns:c="http://schemas.openxmlformats.org/drawingml/2006/chart" xmlns:r="http://schemas.openxmlformats.org/officeDocument/2006/relationships" r:id="rId11"/>
                </a:graphicData>
              </a:graphic>
            </p:graphicFrame>
            <p:sp>
              <p:nvSpPr>
                <p:cNvPr id="200" name="文本框 199">
                  <a:extLst>
                    <a:ext uri="{FF2B5EF4-FFF2-40B4-BE49-F238E27FC236}">
                      <a16:creationId xmlns:a16="http://schemas.microsoft.com/office/drawing/2014/main" id="{5852756B-0155-4616-AE56-E9C778287E82}"/>
                    </a:ext>
                  </a:extLst>
                </p:cNvPr>
                <p:cNvSpPr txBox="1"/>
                <p:nvPr/>
              </p:nvSpPr>
              <p:spPr>
                <a:xfrm>
                  <a:off x="5795" y="8975"/>
                  <a:ext cx="488" cy="386"/>
                </a:xfrm>
                <a:prstGeom prst="rect">
                  <a:avLst/>
                </a:prstGeom>
                <a:noFill/>
              </p:spPr>
              <p:txBody>
                <a:bodyPr wrap="none" rtlCol="0">
                  <a:spAutoFit/>
                </a:bodyPr>
                <a:lstStyle/>
                <a:p>
                  <a:r>
                    <a:rPr lang="en-US" altLang="zh-CN" sz="1000" b="1" dirty="0"/>
                    <a:t>…</a:t>
                  </a:r>
                </a:p>
              </p:txBody>
            </p:sp>
            <p:sp>
              <p:nvSpPr>
                <p:cNvPr id="201" name="文本框 200">
                  <a:extLst>
                    <a:ext uri="{FF2B5EF4-FFF2-40B4-BE49-F238E27FC236}">
                      <a16:creationId xmlns:a16="http://schemas.microsoft.com/office/drawing/2014/main" id="{F769C1F7-736A-46B9-BF9A-82C9C47DE83E}"/>
                    </a:ext>
                  </a:extLst>
                </p:cNvPr>
                <p:cNvSpPr txBox="1"/>
                <p:nvPr/>
              </p:nvSpPr>
              <p:spPr>
                <a:xfrm>
                  <a:off x="2748" y="9743"/>
                  <a:ext cx="435" cy="337"/>
                </a:xfrm>
                <a:prstGeom prst="rect">
                  <a:avLst/>
                </a:prstGeom>
                <a:noFill/>
              </p:spPr>
              <p:txBody>
                <a:bodyPr wrap="none" rtlCol="0">
                  <a:spAutoFit/>
                </a:bodyPr>
                <a:lstStyle/>
                <a:p>
                  <a:r>
                    <a:rPr lang="en-US" altLang="zh-CN" sz="800"/>
                    <a:t>h</a:t>
                  </a:r>
                  <a:r>
                    <a:rPr lang="en-US" altLang="zh-CN" sz="800" baseline="-25000"/>
                    <a:t>1</a:t>
                  </a:r>
                </a:p>
              </p:txBody>
            </p:sp>
            <p:sp>
              <p:nvSpPr>
                <p:cNvPr id="202" name="文本框 201">
                  <a:extLst>
                    <a:ext uri="{FF2B5EF4-FFF2-40B4-BE49-F238E27FC236}">
                      <a16:creationId xmlns:a16="http://schemas.microsoft.com/office/drawing/2014/main" id="{626A2734-668E-4101-B16C-1FE7ECC43F5E}"/>
                    </a:ext>
                  </a:extLst>
                </p:cNvPr>
                <p:cNvSpPr txBox="1"/>
                <p:nvPr/>
              </p:nvSpPr>
              <p:spPr>
                <a:xfrm>
                  <a:off x="3261"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203" name="文本框 202">
                  <a:extLst>
                    <a:ext uri="{FF2B5EF4-FFF2-40B4-BE49-F238E27FC236}">
                      <a16:creationId xmlns:a16="http://schemas.microsoft.com/office/drawing/2014/main" id="{529F13AC-9C29-46FF-A041-D604D5A8B65F}"/>
                    </a:ext>
                  </a:extLst>
                </p:cNvPr>
                <p:cNvSpPr txBox="1"/>
                <p:nvPr/>
              </p:nvSpPr>
              <p:spPr>
                <a:xfrm>
                  <a:off x="3774"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204" name="文本框 203">
                  <a:extLst>
                    <a:ext uri="{FF2B5EF4-FFF2-40B4-BE49-F238E27FC236}">
                      <a16:creationId xmlns:a16="http://schemas.microsoft.com/office/drawing/2014/main" id="{92A5DADF-7D74-413C-AB36-8B79DB65119F}"/>
                    </a:ext>
                  </a:extLst>
                </p:cNvPr>
                <p:cNvSpPr txBox="1"/>
                <p:nvPr/>
              </p:nvSpPr>
              <p:spPr>
                <a:xfrm>
                  <a:off x="4287"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205" name="文本框 204">
                  <a:extLst>
                    <a:ext uri="{FF2B5EF4-FFF2-40B4-BE49-F238E27FC236}">
                      <a16:creationId xmlns:a16="http://schemas.microsoft.com/office/drawing/2014/main" id="{2C8D1C4D-A989-42D3-B299-7882EC6D0909}"/>
                    </a:ext>
                  </a:extLst>
                </p:cNvPr>
                <p:cNvSpPr txBox="1"/>
                <p:nvPr/>
              </p:nvSpPr>
              <p:spPr>
                <a:xfrm>
                  <a:off x="4800"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206" name="文本框 205">
                  <a:extLst>
                    <a:ext uri="{FF2B5EF4-FFF2-40B4-BE49-F238E27FC236}">
                      <a16:creationId xmlns:a16="http://schemas.microsoft.com/office/drawing/2014/main" id="{471E7AF0-420C-4C3E-A735-8A817FE7911F}"/>
                    </a:ext>
                  </a:extLst>
                </p:cNvPr>
                <p:cNvSpPr txBox="1"/>
                <p:nvPr/>
              </p:nvSpPr>
              <p:spPr>
                <a:xfrm>
                  <a:off x="5313"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207" name="文本框 206">
                  <a:extLst>
                    <a:ext uri="{FF2B5EF4-FFF2-40B4-BE49-F238E27FC236}">
                      <a16:creationId xmlns:a16="http://schemas.microsoft.com/office/drawing/2014/main" id="{857D5DF5-B18E-4F21-8FD0-FF5D32C9CD9A}"/>
                    </a:ext>
                  </a:extLst>
                </p:cNvPr>
                <p:cNvSpPr txBox="1"/>
                <p:nvPr/>
              </p:nvSpPr>
              <p:spPr>
                <a:xfrm>
                  <a:off x="6331" y="9743"/>
                  <a:ext cx="452"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grpSp>
          <p:sp>
            <p:nvSpPr>
              <p:cNvPr id="184" name="左大括号 183">
                <a:extLst>
                  <a:ext uri="{FF2B5EF4-FFF2-40B4-BE49-F238E27FC236}">
                    <a16:creationId xmlns:a16="http://schemas.microsoft.com/office/drawing/2014/main" id="{4C22DCFE-C65F-48C9-9CBD-F350B5AE18E6}"/>
                  </a:ext>
                </a:extLst>
              </p:cNvPr>
              <p:cNvSpPr/>
              <p:nvPr/>
            </p:nvSpPr>
            <p:spPr>
              <a:xfrm rot="5400000">
                <a:off x="6846027" y="3184239"/>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5" name="文本框 184">
                <a:extLst>
                  <a:ext uri="{FF2B5EF4-FFF2-40B4-BE49-F238E27FC236}">
                    <a16:creationId xmlns:a16="http://schemas.microsoft.com/office/drawing/2014/main" id="{C93C4765-4434-4C1A-A613-2D5FAAE99BDA}"/>
                  </a:ext>
                </a:extLst>
              </p:cNvPr>
              <p:cNvSpPr txBox="1"/>
              <p:nvPr/>
            </p:nvSpPr>
            <p:spPr>
              <a:xfrm>
                <a:off x="6259708" y="4186539"/>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nvGrpSpPr>
              <p:cNvPr id="224" name="组合 223">
                <a:extLst>
                  <a:ext uri="{FF2B5EF4-FFF2-40B4-BE49-F238E27FC236}">
                    <a16:creationId xmlns:a16="http://schemas.microsoft.com/office/drawing/2014/main" id="{38B1C9F3-238B-41D8-9050-F9FD16BC9E3A}"/>
                  </a:ext>
                </a:extLst>
              </p:cNvPr>
              <p:cNvGrpSpPr/>
              <p:nvPr/>
            </p:nvGrpSpPr>
            <p:grpSpPr>
              <a:xfrm>
                <a:off x="6081248" y="2663271"/>
                <a:ext cx="2016224" cy="686553"/>
                <a:chOff x="2495" y="2687"/>
                <a:chExt cx="5589" cy="1667"/>
              </a:xfrm>
            </p:grpSpPr>
            <p:grpSp>
              <p:nvGrpSpPr>
                <p:cNvPr id="225" name="组合 224">
                  <a:extLst>
                    <a:ext uri="{FF2B5EF4-FFF2-40B4-BE49-F238E27FC236}">
                      <a16:creationId xmlns:a16="http://schemas.microsoft.com/office/drawing/2014/main" id="{704A9F3D-125A-4E72-B8DA-92762E2AC9CD}"/>
                    </a:ext>
                  </a:extLst>
                </p:cNvPr>
                <p:cNvGrpSpPr/>
                <p:nvPr/>
              </p:nvGrpSpPr>
              <p:grpSpPr>
                <a:xfrm>
                  <a:off x="2495" y="2687"/>
                  <a:ext cx="4536" cy="1362"/>
                  <a:chOff x="2495" y="2687"/>
                  <a:chExt cx="4536" cy="1362"/>
                </a:xfrm>
              </p:grpSpPr>
              <p:graphicFrame>
                <p:nvGraphicFramePr>
                  <p:cNvPr id="235" name="图表 234">
                    <a:extLst>
                      <a:ext uri="{FF2B5EF4-FFF2-40B4-BE49-F238E27FC236}">
                        <a16:creationId xmlns:a16="http://schemas.microsoft.com/office/drawing/2014/main" id="{35B21169-14DF-41C4-A1CA-5F3DFC5259C9}"/>
                      </a:ext>
                    </a:extLst>
                  </p:cNvPr>
                  <p:cNvGraphicFramePr/>
                  <p:nvPr/>
                </p:nvGraphicFramePr>
                <p:xfrm>
                  <a:off x="2495" y="2687"/>
                  <a:ext cx="4536" cy="1362"/>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36" name="图表 235">
                    <a:extLst>
                      <a:ext uri="{FF2B5EF4-FFF2-40B4-BE49-F238E27FC236}">
                        <a16:creationId xmlns:a16="http://schemas.microsoft.com/office/drawing/2014/main" id="{1C53E747-2FDB-4EFD-81A3-8D42245B14D2}"/>
                      </a:ext>
                    </a:extLst>
                  </p:cNvPr>
                  <p:cNvGraphicFramePr/>
                  <p:nvPr/>
                </p:nvGraphicFramePr>
                <p:xfrm>
                  <a:off x="2495" y="2687"/>
                  <a:ext cx="4536" cy="1362"/>
                </p:xfrm>
                <a:graphic>
                  <a:graphicData uri="http://schemas.openxmlformats.org/drawingml/2006/chart">
                    <c:chart xmlns:c="http://schemas.openxmlformats.org/drawingml/2006/chart" xmlns:r="http://schemas.openxmlformats.org/officeDocument/2006/relationships" r:id="rId13"/>
                  </a:graphicData>
                </a:graphic>
              </p:graphicFrame>
              <p:cxnSp>
                <p:nvCxnSpPr>
                  <p:cNvPr id="237" name="直接连接符 236">
                    <a:extLst>
                      <a:ext uri="{FF2B5EF4-FFF2-40B4-BE49-F238E27FC236}">
                        <a16:creationId xmlns:a16="http://schemas.microsoft.com/office/drawing/2014/main" id="{98EFA9EE-EDB3-44A4-842C-7CDE389A5BAC}"/>
                      </a:ext>
                    </a:extLst>
                  </p:cNvPr>
                  <p:cNvCxnSpPr/>
                  <p:nvPr/>
                </p:nvCxnSpPr>
                <p:spPr>
                  <a:xfrm>
                    <a:off x="2558" y="3833"/>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6" name="文本框 225">
                  <a:extLst>
                    <a:ext uri="{FF2B5EF4-FFF2-40B4-BE49-F238E27FC236}">
                      <a16:creationId xmlns:a16="http://schemas.microsoft.com/office/drawing/2014/main" id="{3A353EA7-9560-4294-949B-4D8163FDB0A7}"/>
                    </a:ext>
                  </a:extLst>
                </p:cNvPr>
                <p:cNvSpPr txBox="1"/>
                <p:nvPr/>
              </p:nvSpPr>
              <p:spPr>
                <a:xfrm>
                  <a:off x="5795" y="3323"/>
                  <a:ext cx="488" cy="386"/>
                </a:xfrm>
                <a:prstGeom prst="rect">
                  <a:avLst/>
                </a:prstGeom>
                <a:noFill/>
              </p:spPr>
              <p:txBody>
                <a:bodyPr wrap="none" rtlCol="0">
                  <a:spAutoFit/>
                </a:bodyPr>
                <a:lstStyle/>
                <a:p>
                  <a:r>
                    <a:rPr lang="en-US" altLang="zh-CN" sz="1000" b="1"/>
                    <a:t>…</a:t>
                  </a:r>
                </a:p>
              </p:txBody>
            </p:sp>
            <p:sp>
              <p:nvSpPr>
                <p:cNvPr id="227" name="文本框 226">
                  <a:extLst>
                    <a:ext uri="{FF2B5EF4-FFF2-40B4-BE49-F238E27FC236}">
                      <a16:creationId xmlns:a16="http://schemas.microsoft.com/office/drawing/2014/main" id="{53FF1129-3E98-4FFF-A1B0-75960074E2F3}"/>
                    </a:ext>
                  </a:extLst>
                </p:cNvPr>
                <p:cNvSpPr txBox="1"/>
                <p:nvPr/>
              </p:nvSpPr>
              <p:spPr>
                <a:xfrm>
                  <a:off x="2690" y="3831"/>
                  <a:ext cx="863" cy="523"/>
                </a:xfrm>
                <a:prstGeom prst="rect">
                  <a:avLst/>
                </a:prstGeom>
                <a:noFill/>
              </p:spPr>
              <p:txBody>
                <a:bodyPr wrap="none" rtlCol="0">
                  <a:spAutoFit/>
                </a:bodyPr>
                <a:lstStyle/>
                <a:p>
                  <a:r>
                    <a:rPr lang="en-US" altLang="zh-CN" sz="800" dirty="0"/>
                    <a:t>W</a:t>
                  </a:r>
                  <a:r>
                    <a:rPr lang="en-US" altLang="zh-CN" sz="800" baseline="-25000" dirty="0"/>
                    <a:t>1</a:t>
                  </a:r>
                </a:p>
              </p:txBody>
            </p:sp>
            <p:sp>
              <p:nvSpPr>
                <p:cNvPr id="228" name="文本框 227">
                  <a:extLst>
                    <a:ext uri="{FF2B5EF4-FFF2-40B4-BE49-F238E27FC236}">
                      <a16:creationId xmlns:a16="http://schemas.microsoft.com/office/drawing/2014/main" id="{11025F63-2E22-40C8-BE16-7D3A502FF542}"/>
                    </a:ext>
                  </a:extLst>
                </p:cNvPr>
                <p:cNvSpPr txBox="1"/>
                <p:nvPr/>
              </p:nvSpPr>
              <p:spPr>
                <a:xfrm>
                  <a:off x="3205" y="3831"/>
                  <a:ext cx="863" cy="523"/>
                </a:xfrm>
                <a:prstGeom prst="rect">
                  <a:avLst/>
                </a:prstGeom>
                <a:noFill/>
              </p:spPr>
              <p:txBody>
                <a:bodyPr wrap="none" rtlCol="0">
                  <a:spAutoFit/>
                </a:bodyPr>
                <a:lstStyle/>
                <a:p>
                  <a:r>
                    <a:rPr lang="en-US" altLang="zh-CN" sz="800" dirty="0"/>
                    <a:t>W</a:t>
                  </a:r>
                  <a:r>
                    <a:rPr lang="en-US" altLang="zh-CN" sz="800" baseline="-25000" dirty="0"/>
                    <a:t>2</a:t>
                  </a:r>
                </a:p>
              </p:txBody>
            </p:sp>
            <p:sp>
              <p:nvSpPr>
                <p:cNvPr id="229" name="文本框 228">
                  <a:extLst>
                    <a:ext uri="{FF2B5EF4-FFF2-40B4-BE49-F238E27FC236}">
                      <a16:creationId xmlns:a16="http://schemas.microsoft.com/office/drawing/2014/main" id="{D081E06D-858F-4086-9B9B-4D180F47C8B4}"/>
                    </a:ext>
                  </a:extLst>
                </p:cNvPr>
                <p:cNvSpPr txBox="1"/>
                <p:nvPr/>
              </p:nvSpPr>
              <p:spPr>
                <a:xfrm>
                  <a:off x="3720" y="3831"/>
                  <a:ext cx="863" cy="523"/>
                </a:xfrm>
                <a:prstGeom prst="rect">
                  <a:avLst/>
                </a:prstGeom>
                <a:noFill/>
              </p:spPr>
              <p:txBody>
                <a:bodyPr wrap="none" rtlCol="0">
                  <a:spAutoFit/>
                </a:bodyPr>
                <a:lstStyle/>
                <a:p>
                  <a:r>
                    <a:rPr lang="en-US" altLang="zh-CN" sz="800" dirty="0"/>
                    <a:t>W</a:t>
                  </a:r>
                  <a:r>
                    <a:rPr lang="en-US" altLang="zh-CN" sz="800" baseline="-25000" dirty="0"/>
                    <a:t>3</a:t>
                  </a:r>
                </a:p>
              </p:txBody>
            </p:sp>
            <p:sp>
              <p:nvSpPr>
                <p:cNvPr id="230" name="文本框 229">
                  <a:extLst>
                    <a:ext uri="{FF2B5EF4-FFF2-40B4-BE49-F238E27FC236}">
                      <a16:creationId xmlns:a16="http://schemas.microsoft.com/office/drawing/2014/main" id="{085C34B0-3F57-4D05-A9B5-C4C06FD62E72}"/>
                    </a:ext>
                  </a:extLst>
                </p:cNvPr>
                <p:cNvSpPr txBox="1"/>
                <p:nvPr/>
              </p:nvSpPr>
              <p:spPr>
                <a:xfrm>
                  <a:off x="4235" y="3831"/>
                  <a:ext cx="863" cy="523"/>
                </a:xfrm>
                <a:prstGeom prst="rect">
                  <a:avLst/>
                </a:prstGeom>
                <a:noFill/>
              </p:spPr>
              <p:txBody>
                <a:bodyPr wrap="none" rtlCol="0">
                  <a:spAutoFit/>
                </a:bodyPr>
                <a:lstStyle/>
                <a:p>
                  <a:r>
                    <a:rPr lang="en-US" altLang="zh-CN" sz="800" dirty="0"/>
                    <a:t>W</a:t>
                  </a:r>
                  <a:r>
                    <a:rPr lang="en-US" altLang="zh-CN" sz="800" baseline="-25000" dirty="0"/>
                    <a:t>4</a:t>
                  </a:r>
                </a:p>
              </p:txBody>
            </p:sp>
            <p:sp>
              <p:nvSpPr>
                <p:cNvPr id="231" name="文本框 230">
                  <a:extLst>
                    <a:ext uri="{FF2B5EF4-FFF2-40B4-BE49-F238E27FC236}">
                      <a16:creationId xmlns:a16="http://schemas.microsoft.com/office/drawing/2014/main" id="{9E435E10-5F1E-4907-BF0F-268A484AF825}"/>
                    </a:ext>
                  </a:extLst>
                </p:cNvPr>
                <p:cNvSpPr txBox="1"/>
                <p:nvPr/>
              </p:nvSpPr>
              <p:spPr>
                <a:xfrm>
                  <a:off x="4750" y="3831"/>
                  <a:ext cx="863" cy="523"/>
                </a:xfrm>
                <a:prstGeom prst="rect">
                  <a:avLst/>
                </a:prstGeom>
                <a:noFill/>
              </p:spPr>
              <p:txBody>
                <a:bodyPr wrap="none" rtlCol="0">
                  <a:spAutoFit/>
                </a:bodyPr>
                <a:lstStyle/>
                <a:p>
                  <a:r>
                    <a:rPr lang="en-US" altLang="zh-CN" sz="800" dirty="0"/>
                    <a:t>W</a:t>
                  </a:r>
                  <a:r>
                    <a:rPr lang="en-US" altLang="zh-CN" sz="800" baseline="-25000" dirty="0"/>
                    <a:t>5</a:t>
                  </a:r>
                </a:p>
              </p:txBody>
            </p:sp>
            <p:sp>
              <p:nvSpPr>
                <p:cNvPr id="232" name="文本框 231">
                  <a:extLst>
                    <a:ext uri="{FF2B5EF4-FFF2-40B4-BE49-F238E27FC236}">
                      <a16:creationId xmlns:a16="http://schemas.microsoft.com/office/drawing/2014/main" id="{347A16EC-9DB0-473E-8143-EFEC220CD610}"/>
                    </a:ext>
                  </a:extLst>
                </p:cNvPr>
                <p:cNvSpPr txBox="1"/>
                <p:nvPr/>
              </p:nvSpPr>
              <p:spPr>
                <a:xfrm>
                  <a:off x="5265" y="3831"/>
                  <a:ext cx="863" cy="523"/>
                </a:xfrm>
                <a:prstGeom prst="rect">
                  <a:avLst/>
                </a:prstGeom>
                <a:noFill/>
              </p:spPr>
              <p:txBody>
                <a:bodyPr wrap="none" rtlCol="0">
                  <a:spAutoFit/>
                </a:bodyPr>
                <a:lstStyle/>
                <a:p>
                  <a:r>
                    <a:rPr lang="en-US" altLang="zh-CN" sz="800" dirty="0"/>
                    <a:t>W</a:t>
                  </a:r>
                  <a:r>
                    <a:rPr lang="en-US" altLang="zh-CN" sz="800" baseline="-25000" dirty="0"/>
                    <a:t>6</a:t>
                  </a:r>
                </a:p>
              </p:txBody>
            </p:sp>
            <p:sp>
              <p:nvSpPr>
                <p:cNvPr id="233" name="文本框 232">
                  <a:extLst>
                    <a:ext uri="{FF2B5EF4-FFF2-40B4-BE49-F238E27FC236}">
                      <a16:creationId xmlns:a16="http://schemas.microsoft.com/office/drawing/2014/main" id="{04DDA726-BED7-4903-A312-BDB78242DDAB}"/>
                    </a:ext>
                  </a:extLst>
                </p:cNvPr>
                <p:cNvSpPr txBox="1"/>
                <p:nvPr/>
              </p:nvSpPr>
              <p:spPr>
                <a:xfrm>
                  <a:off x="6295" y="3831"/>
                  <a:ext cx="890" cy="523"/>
                </a:xfrm>
                <a:prstGeom prst="rect">
                  <a:avLst/>
                </a:prstGeom>
                <a:noFill/>
              </p:spPr>
              <p:txBody>
                <a:bodyPr wrap="none" rtlCol="0">
                  <a:spAutoFit/>
                </a:bodyPr>
                <a:lstStyle/>
                <a:p>
                  <a:r>
                    <a:rPr lang="en-US" altLang="zh-CN" sz="800" dirty="0"/>
                    <a:t>W</a:t>
                  </a:r>
                  <a:r>
                    <a:rPr lang="en-US" altLang="zh-CN" sz="800" baseline="-25000" dirty="0"/>
                    <a:t>N</a:t>
                  </a:r>
                </a:p>
              </p:txBody>
            </p:sp>
            <p:sp>
              <p:nvSpPr>
                <p:cNvPr id="234" name="文本框 233">
                  <a:extLst>
                    <a:ext uri="{FF2B5EF4-FFF2-40B4-BE49-F238E27FC236}">
                      <a16:creationId xmlns:a16="http://schemas.microsoft.com/office/drawing/2014/main" id="{682D5443-D2DD-497F-A789-CB1DEF4C43F3}"/>
                    </a:ext>
                  </a:extLst>
                </p:cNvPr>
                <p:cNvSpPr txBox="1"/>
                <p:nvPr/>
              </p:nvSpPr>
              <p:spPr>
                <a:xfrm>
                  <a:off x="7032" y="3372"/>
                  <a:ext cx="1052" cy="337"/>
                </a:xfrm>
                <a:prstGeom prst="rect">
                  <a:avLst/>
                </a:prstGeom>
                <a:noFill/>
              </p:spPr>
              <p:txBody>
                <a:bodyPr wrap="none" rtlCol="0">
                  <a:spAutoFit/>
                </a:bodyPr>
                <a:lstStyle/>
                <a:p>
                  <a:r>
                    <a:rPr lang="en-US" altLang="zh-CN" sz="800" dirty="0"/>
                    <a:t>Attention 3</a:t>
                  </a:r>
                </a:p>
              </p:txBody>
            </p:sp>
          </p:grpSp>
        </p:grpSp>
        <p:graphicFrame>
          <p:nvGraphicFramePr>
            <p:cNvPr id="238" name="表格 237">
              <a:extLst>
                <a:ext uri="{FF2B5EF4-FFF2-40B4-BE49-F238E27FC236}">
                  <a16:creationId xmlns:a16="http://schemas.microsoft.com/office/drawing/2014/main" id="{42BE6DAD-DF74-4A44-8896-FD8ED0F0D5D8}"/>
                </a:ext>
              </a:extLst>
            </p:cNvPr>
            <p:cNvGraphicFramePr/>
            <p:nvPr>
              <p:custDataLst>
                <p:tags r:id="rId1"/>
              </p:custDataLst>
              <p:extLst>
                <p:ext uri="{D42A27DB-BD31-4B8C-83A1-F6EECF244321}">
                  <p14:modId xmlns:p14="http://schemas.microsoft.com/office/powerpoint/2010/main" val="1585331483"/>
                </p:ext>
              </p:extLst>
            </p:nvPr>
          </p:nvGraphicFramePr>
          <p:xfrm>
            <a:off x="3286691" y="2213659"/>
            <a:ext cx="1293360" cy="185040"/>
          </p:xfrm>
          <a:graphic>
            <a:graphicData uri="http://schemas.openxmlformats.org/drawingml/2006/table">
              <a:tbl>
                <a:tblPr firstRow="1" bandRow="1">
                  <a:tableStyleId>{5C22544A-7EE6-4342-B048-85BDC9FD1C3A}</a:tableStyleId>
                </a:tblPr>
                <a:tblGrid>
                  <a:gridCol w="323340">
                    <a:extLst>
                      <a:ext uri="{9D8B030D-6E8A-4147-A177-3AD203B41FA5}">
                        <a16:colId xmlns:a16="http://schemas.microsoft.com/office/drawing/2014/main" val="20000"/>
                      </a:ext>
                    </a:extLst>
                  </a:gridCol>
                  <a:gridCol w="323340">
                    <a:extLst>
                      <a:ext uri="{9D8B030D-6E8A-4147-A177-3AD203B41FA5}">
                        <a16:colId xmlns:a16="http://schemas.microsoft.com/office/drawing/2014/main" val="20001"/>
                      </a:ext>
                    </a:extLst>
                  </a:gridCol>
                  <a:gridCol w="323340">
                    <a:extLst>
                      <a:ext uri="{9D8B030D-6E8A-4147-A177-3AD203B41FA5}">
                        <a16:colId xmlns:a16="http://schemas.microsoft.com/office/drawing/2014/main" val="20002"/>
                      </a:ext>
                    </a:extLst>
                  </a:gridCol>
                  <a:gridCol w="323340">
                    <a:extLst>
                      <a:ext uri="{9D8B030D-6E8A-4147-A177-3AD203B41FA5}">
                        <a16:colId xmlns:a16="http://schemas.microsoft.com/office/drawing/2014/main" val="20003"/>
                      </a:ext>
                    </a:extLst>
                  </a:gridCol>
                </a:tblGrid>
                <a:tr h="0">
                  <a:tc>
                    <a:txBody>
                      <a:bodyPr/>
                      <a:lstStyle/>
                      <a:p>
                        <a:pPr>
                          <a:buNone/>
                        </a:pPr>
                        <a:r>
                          <a:rPr lang="en-US" altLang="zh-CN" sz="600" u="sng" dirty="0">
                            <a:solidFill>
                              <a:schemeClr val="tx1"/>
                            </a:solidFill>
                          </a:rPr>
                          <a:t>C  </a:t>
                        </a:r>
                        <a:r>
                          <a:rPr lang="en-US" altLang="zh-CN" sz="600" dirty="0">
                            <a:solidFill>
                              <a:schemeClr val="tx1"/>
                            </a:solidFill>
                          </a:rPr>
                          <a:t>=</a:t>
                        </a:r>
                      </a:p>
                    </a:txBody>
                    <a:tcPr marL="90000" marR="90000" marT="46800" marB="46800">
                      <a:lnR w="12700" cmpd="sng">
                        <a:solidFill>
                          <a:schemeClr val="tx1"/>
                        </a:solidFill>
                        <a:prstDash val="solid"/>
                      </a:lnR>
                      <a:noFill/>
                    </a:tcPr>
                  </a:tc>
                  <a:tc>
                    <a:txBody>
                      <a:bodyPr/>
                      <a:lstStyle/>
                      <a:p>
                        <a:pPr>
                          <a:buNone/>
                        </a:pPr>
                        <a:r>
                          <a:rPr lang="en-US" altLang="zh-CN" sz="600" dirty="0">
                            <a:sym typeface="+mn-ea"/>
                          </a:rPr>
                          <a:t>C</a:t>
                        </a:r>
                        <a:r>
                          <a:rPr lang="en-US" altLang="zh-CN" sz="600" baseline="-25000" dirty="0">
                            <a:sym typeface="+mn-ea"/>
                          </a:rPr>
                          <a:t>1</a:t>
                        </a:r>
                        <a:endParaRPr lang="en-US" altLang="zh-CN"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tc>
                    <a:txBody>
                      <a:bodyPr/>
                      <a:lstStyle/>
                      <a:p>
                        <a:pPr>
                          <a:buNone/>
                        </a:pPr>
                        <a:r>
                          <a:rPr lang="en-US" altLang="zh-CN" sz="600" dirty="0">
                            <a:sym typeface="+mn-ea"/>
                          </a:rPr>
                          <a:t>C</a:t>
                        </a:r>
                        <a:r>
                          <a:rPr lang="en-US" altLang="zh-CN" sz="600" baseline="-25000" dirty="0">
                            <a:sym typeface="+mn-ea"/>
                          </a:rPr>
                          <a:t>2</a:t>
                        </a:r>
                        <a:endParaRPr lang="zh-CN" altLang="en-US"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tc>
                    <a:txBody>
                      <a:bodyPr/>
                      <a:lstStyle/>
                      <a:p>
                        <a:pPr>
                          <a:buNone/>
                        </a:pPr>
                        <a:r>
                          <a:rPr lang="en-US" altLang="zh-CN" sz="600" dirty="0">
                            <a:sym typeface="+mn-ea"/>
                          </a:rPr>
                          <a:t>C</a:t>
                        </a:r>
                        <a:r>
                          <a:rPr lang="en-US" altLang="zh-CN" sz="600" baseline="-25000" dirty="0">
                            <a:sym typeface="+mn-ea"/>
                          </a:rPr>
                          <a:t>3</a:t>
                        </a:r>
                        <a:endParaRPr lang="zh-CN" altLang="en-US"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solidFill>
                    </a:tcPr>
                  </a:tc>
                  <a:extLst>
                    <a:ext uri="{0D108BD9-81ED-4DB2-BD59-A6C34878D82A}">
                      <a16:rowId xmlns:a16="http://schemas.microsoft.com/office/drawing/2014/main" val="10000"/>
                    </a:ext>
                  </a:extLst>
                </a:tr>
              </a:tbl>
            </a:graphicData>
          </a:graphic>
        </p:graphicFrame>
        <p:sp>
          <p:nvSpPr>
            <p:cNvPr id="239" name="文本框 238">
              <a:extLst>
                <a:ext uri="{FF2B5EF4-FFF2-40B4-BE49-F238E27FC236}">
                  <a16:creationId xmlns:a16="http://schemas.microsoft.com/office/drawing/2014/main" id="{C73F89F4-6D12-4927-BF0E-E2B6434D3D04}"/>
                </a:ext>
              </a:extLst>
            </p:cNvPr>
            <p:cNvSpPr txBox="1"/>
            <p:nvPr/>
          </p:nvSpPr>
          <p:spPr>
            <a:xfrm>
              <a:off x="2967552" y="1921396"/>
              <a:ext cx="2824898" cy="184666"/>
            </a:xfrm>
            <a:prstGeom prst="rect">
              <a:avLst/>
            </a:prstGeom>
            <a:noFill/>
          </p:spPr>
          <p:txBody>
            <a:bodyPr wrap="square" rtlCol="0">
              <a:spAutoFit/>
            </a:bodyPr>
            <a:lstStyle/>
            <a:p>
              <a:r>
                <a:rPr lang="en-US" altLang="zh-CN" sz="600" dirty="0"/>
                <a:t>Utterance Level Representation</a:t>
              </a:r>
              <a:r>
                <a:rPr lang="zh-CN" altLang="en-US" sz="600" dirty="0"/>
                <a:t>：</a:t>
              </a:r>
              <a:r>
                <a:rPr lang="en-US" altLang="zh-CN" sz="600" dirty="0" err="1"/>
                <a:t>concat</a:t>
              </a:r>
              <a:r>
                <a:rPr lang="en-US" altLang="zh-CN" sz="600" dirty="0"/>
                <a:t> the</a:t>
              </a:r>
              <a:r>
                <a:rPr lang="zh-CN" altLang="en-US" sz="600" dirty="0"/>
                <a:t> </a:t>
              </a:r>
              <a:r>
                <a:rPr lang="en-US" altLang="zh-CN" sz="600" dirty="0"/>
                <a:t>representation of every query</a:t>
              </a:r>
              <a:endParaRPr lang="zh-CN" altLang="en-US" sz="600" dirty="0"/>
            </a:p>
          </p:txBody>
        </p:sp>
        <p:sp>
          <p:nvSpPr>
            <p:cNvPr id="22" name="文本框 21">
              <a:extLst>
                <a:ext uri="{FF2B5EF4-FFF2-40B4-BE49-F238E27FC236}">
                  <a16:creationId xmlns:a16="http://schemas.microsoft.com/office/drawing/2014/main" id="{0848A222-3316-4F4D-BF2A-3BC28652E003}"/>
                </a:ext>
              </a:extLst>
            </p:cNvPr>
            <p:cNvSpPr txBox="1"/>
            <p:nvPr/>
          </p:nvSpPr>
          <p:spPr>
            <a:xfrm>
              <a:off x="1824302" y="2528312"/>
              <a:ext cx="582155" cy="215444"/>
            </a:xfrm>
            <a:prstGeom prst="rect">
              <a:avLst/>
            </a:prstGeom>
            <a:noFill/>
          </p:spPr>
          <p:txBody>
            <a:bodyPr wrap="square" rtlCol="0">
              <a:spAutoFit/>
            </a:bodyPr>
            <a:lstStyle/>
            <a:p>
              <a:r>
                <a:rPr lang="en-US" altLang="zh-CN" sz="800" dirty="0"/>
                <a:t>Query1</a:t>
              </a:r>
              <a:endParaRPr lang="zh-CN" altLang="en-US" sz="800" dirty="0"/>
            </a:p>
          </p:txBody>
        </p:sp>
        <p:sp>
          <p:nvSpPr>
            <p:cNvPr id="240" name="文本框 239">
              <a:extLst>
                <a:ext uri="{FF2B5EF4-FFF2-40B4-BE49-F238E27FC236}">
                  <a16:creationId xmlns:a16="http://schemas.microsoft.com/office/drawing/2014/main" id="{A2BA4FB0-9276-4F43-8161-39281C3A4F09}"/>
                </a:ext>
              </a:extLst>
            </p:cNvPr>
            <p:cNvSpPr txBox="1"/>
            <p:nvPr/>
          </p:nvSpPr>
          <p:spPr>
            <a:xfrm>
              <a:off x="3775983" y="2538220"/>
              <a:ext cx="638218" cy="215444"/>
            </a:xfrm>
            <a:prstGeom prst="rect">
              <a:avLst/>
            </a:prstGeom>
            <a:noFill/>
          </p:spPr>
          <p:txBody>
            <a:bodyPr wrap="square" rtlCol="0">
              <a:spAutoFit/>
            </a:bodyPr>
            <a:lstStyle/>
            <a:p>
              <a:r>
                <a:rPr lang="en-US" altLang="zh-CN" sz="800" dirty="0"/>
                <a:t>Query2</a:t>
              </a:r>
              <a:endParaRPr lang="zh-CN" altLang="en-US" sz="800" dirty="0"/>
            </a:p>
          </p:txBody>
        </p:sp>
        <p:sp>
          <p:nvSpPr>
            <p:cNvPr id="241" name="文本框 240">
              <a:extLst>
                <a:ext uri="{FF2B5EF4-FFF2-40B4-BE49-F238E27FC236}">
                  <a16:creationId xmlns:a16="http://schemas.microsoft.com/office/drawing/2014/main" id="{158FBE93-76B4-47CE-A533-AF6476CDF2FD}"/>
                </a:ext>
              </a:extLst>
            </p:cNvPr>
            <p:cNvSpPr txBox="1"/>
            <p:nvPr/>
          </p:nvSpPr>
          <p:spPr>
            <a:xfrm>
              <a:off x="6029081" y="2498040"/>
              <a:ext cx="651944" cy="215444"/>
            </a:xfrm>
            <a:prstGeom prst="rect">
              <a:avLst/>
            </a:prstGeom>
            <a:noFill/>
          </p:spPr>
          <p:txBody>
            <a:bodyPr wrap="square" rtlCol="0">
              <a:spAutoFit/>
            </a:bodyPr>
            <a:lstStyle/>
            <a:p>
              <a:r>
                <a:rPr lang="en-US" altLang="zh-CN" sz="800" dirty="0"/>
                <a:t>Query3</a:t>
              </a:r>
              <a:endParaRPr lang="zh-CN" altLang="en-US" sz="800" dirty="0"/>
            </a:p>
          </p:txBody>
        </p:sp>
      </p:grpSp>
      <p:sp>
        <p:nvSpPr>
          <p:cNvPr id="97" name="文本框 96">
            <a:extLst>
              <a:ext uri="{FF2B5EF4-FFF2-40B4-BE49-F238E27FC236}">
                <a16:creationId xmlns:a16="http://schemas.microsoft.com/office/drawing/2014/main" id="{4FE9DDE4-96A3-E746-8082-EC3B0D49FA2A}"/>
              </a:ext>
            </a:extLst>
          </p:cNvPr>
          <p:cNvSpPr txBox="1"/>
          <p:nvPr/>
        </p:nvSpPr>
        <p:spPr>
          <a:xfrm>
            <a:off x="851570" y="5101025"/>
            <a:ext cx="6847145" cy="400110"/>
          </a:xfrm>
          <a:prstGeom prst="rect">
            <a:avLst/>
          </a:prstGeom>
          <a:noFill/>
        </p:spPr>
        <p:txBody>
          <a:bodyPr wrap="square">
            <a:spAutoFit/>
          </a:bodyPr>
          <a:lstStyle/>
          <a:p>
            <a:r>
              <a:rPr lang="en" altLang="zh-CN" sz="1000" dirty="0" err="1"/>
              <a:t>Yingke</a:t>
            </a:r>
            <a:r>
              <a:rPr lang="en" altLang="zh-CN" sz="1000" dirty="0"/>
              <a:t> Zhu, Tom Ko, David Snyder, Brian </a:t>
            </a:r>
            <a:r>
              <a:rPr lang="en" altLang="zh-CN" sz="1000" dirty="0" err="1"/>
              <a:t>Mak</a:t>
            </a:r>
            <a:r>
              <a:rPr lang="en" altLang="zh-CN" sz="1000" dirty="0"/>
              <a:t>, and Daniel Povey, “Self-attentive speaker embeddings for text independent speaker verification.,” in </a:t>
            </a:r>
            <a:r>
              <a:rPr lang="en" altLang="zh-CN" sz="1000" dirty="0" err="1"/>
              <a:t>Interspeech</a:t>
            </a:r>
            <a:r>
              <a:rPr lang="en" altLang="zh-CN" sz="1000" dirty="0"/>
              <a:t>, 2018, vol. 2018, pp. 3573–3577.</a:t>
            </a:r>
            <a:endParaRPr lang="zh-CN" altLang="en-US" sz="1000" dirty="0"/>
          </a:p>
        </p:txBody>
      </p:sp>
      <p:cxnSp>
        <p:nvCxnSpPr>
          <p:cNvPr id="98" name="直接连接符 6">
            <a:extLst>
              <a:ext uri="{FF2B5EF4-FFF2-40B4-BE49-F238E27FC236}">
                <a16:creationId xmlns:a16="http://schemas.microsoft.com/office/drawing/2014/main" id="{1251E47D-EBE5-3C46-8844-FA5850BE67CC}"/>
              </a:ext>
            </a:extLst>
          </p:cNvPr>
          <p:cNvCxnSpPr/>
          <p:nvPr/>
        </p:nvCxnSpPr>
        <p:spPr>
          <a:xfrm>
            <a:off x="927373" y="5072287"/>
            <a:ext cx="799288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263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a:solidFill>
                  <a:schemeClr val="tx2">
                    <a:lumMod val="50000"/>
                  </a:schemeClr>
                </a:solidFill>
              </a:rPr>
              <a:t>Proposed Methods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3"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4" name="文本框 13"/>
          <p:cNvSpPr txBox="1"/>
          <p:nvPr/>
        </p:nvSpPr>
        <p:spPr>
          <a:xfrm>
            <a:off x="2026138" y="1274400"/>
            <a:ext cx="4338038" cy="369332"/>
          </a:xfrm>
          <a:prstGeom prst="rect">
            <a:avLst/>
          </a:prstGeom>
          <a:solidFill>
            <a:schemeClr val="accent5"/>
          </a:solidFill>
        </p:spPr>
        <p:txBody>
          <a:bodyPr wrap="square" rtlCol="0">
            <a:spAutoFit/>
          </a:bodyPr>
          <a:lstStyle/>
          <a:p>
            <a:r>
              <a:rPr lang="en-US" altLang="zh-CN" dirty="0"/>
              <a:t>Multi-query Multi-head Attention Pooling</a:t>
            </a:r>
            <a:endParaRPr lang="zh-CN" altLang="en-US" dirty="0"/>
          </a:p>
        </p:txBody>
      </p:sp>
      <p:grpSp>
        <p:nvGrpSpPr>
          <p:cNvPr id="8" name="组合 7">
            <a:extLst>
              <a:ext uri="{FF2B5EF4-FFF2-40B4-BE49-F238E27FC236}">
                <a16:creationId xmlns:a16="http://schemas.microsoft.com/office/drawing/2014/main" id="{0F5567AA-BD34-3041-A0E3-501F413C6679}"/>
              </a:ext>
            </a:extLst>
          </p:cNvPr>
          <p:cNvGrpSpPr/>
          <p:nvPr/>
        </p:nvGrpSpPr>
        <p:grpSpPr>
          <a:xfrm>
            <a:off x="6692786" y="2101145"/>
            <a:ext cx="2145416" cy="2991897"/>
            <a:chOff x="6199811" y="2211888"/>
            <a:chExt cx="2145416" cy="2991897"/>
          </a:xfrm>
        </p:grpSpPr>
        <p:grpSp>
          <p:nvGrpSpPr>
            <p:cNvPr id="144" name="组合 143">
              <a:extLst>
                <a:ext uri="{FF2B5EF4-FFF2-40B4-BE49-F238E27FC236}">
                  <a16:creationId xmlns:a16="http://schemas.microsoft.com/office/drawing/2014/main" id="{593D4034-9DE5-4399-8B0B-285CB0A02BF7}"/>
                </a:ext>
              </a:extLst>
            </p:cNvPr>
            <p:cNvGrpSpPr/>
            <p:nvPr/>
          </p:nvGrpSpPr>
          <p:grpSpPr>
            <a:xfrm>
              <a:off x="6364176" y="4180182"/>
              <a:ext cx="1945878" cy="742564"/>
              <a:chOff x="2378" y="8276"/>
              <a:chExt cx="5394" cy="1803"/>
            </a:xfrm>
          </p:grpSpPr>
          <p:graphicFrame>
            <p:nvGraphicFramePr>
              <p:cNvPr id="191" name="图表 190">
                <a:extLst>
                  <a:ext uri="{FF2B5EF4-FFF2-40B4-BE49-F238E27FC236}">
                    <a16:creationId xmlns:a16="http://schemas.microsoft.com/office/drawing/2014/main" id="{3DD4376E-88CD-4452-9DDC-712EDE2600C3}"/>
                  </a:ext>
                </a:extLst>
              </p:cNvPr>
              <p:cNvGraphicFramePr/>
              <p:nvPr>
                <p:extLst>
                  <p:ext uri="{D42A27DB-BD31-4B8C-83A1-F6EECF244321}">
                    <p14:modId xmlns:p14="http://schemas.microsoft.com/office/powerpoint/2010/main" val="1697901066"/>
                  </p:ext>
                </p:extLst>
              </p:nvPr>
            </p:nvGraphicFramePr>
            <p:xfrm>
              <a:off x="2495" y="8276"/>
              <a:ext cx="4535" cy="1701"/>
            </p:xfrm>
            <a:graphic>
              <a:graphicData uri="http://schemas.openxmlformats.org/drawingml/2006/chart">
                <c:chart xmlns:c="http://schemas.openxmlformats.org/drawingml/2006/chart" xmlns:r="http://schemas.openxmlformats.org/officeDocument/2006/relationships" r:id="rId5"/>
              </a:graphicData>
            </a:graphic>
          </p:graphicFrame>
          <p:sp>
            <p:nvSpPr>
              <p:cNvPr id="192" name="文本框 191">
                <a:extLst>
                  <a:ext uri="{FF2B5EF4-FFF2-40B4-BE49-F238E27FC236}">
                    <a16:creationId xmlns:a16="http://schemas.microsoft.com/office/drawing/2014/main" id="{91EB0BC9-9AF1-4431-90D1-72E40A0F8266}"/>
                  </a:ext>
                </a:extLst>
              </p:cNvPr>
              <p:cNvSpPr txBox="1"/>
              <p:nvPr/>
            </p:nvSpPr>
            <p:spPr>
              <a:xfrm>
                <a:off x="5795" y="8975"/>
                <a:ext cx="488" cy="386"/>
              </a:xfrm>
              <a:prstGeom prst="rect">
                <a:avLst/>
              </a:prstGeom>
              <a:noFill/>
            </p:spPr>
            <p:txBody>
              <a:bodyPr wrap="none" rtlCol="0">
                <a:spAutoFit/>
              </a:bodyPr>
              <a:lstStyle/>
              <a:p>
                <a:r>
                  <a:rPr lang="en-US" altLang="zh-CN" sz="1000" b="1"/>
                  <a:t>…</a:t>
                </a:r>
              </a:p>
            </p:txBody>
          </p:sp>
          <p:sp>
            <p:nvSpPr>
              <p:cNvPr id="193" name="文本框 192">
                <a:extLst>
                  <a:ext uri="{FF2B5EF4-FFF2-40B4-BE49-F238E27FC236}">
                    <a16:creationId xmlns:a16="http://schemas.microsoft.com/office/drawing/2014/main" id="{9CB288BD-8E1C-42A2-88E7-C62C614529DC}"/>
                  </a:ext>
                </a:extLst>
              </p:cNvPr>
              <p:cNvSpPr txBox="1"/>
              <p:nvPr/>
            </p:nvSpPr>
            <p:spPr>
              <a:xfrm>
                <a:off x="2748" y="9743"/>
                <a:ext cx="435" cy="337"/>
              </a:xfrm>
              <a:prstGeom prst="rect">
                <a:avLst/>
              </a:prstGeom>
              <a:noFill/>
            </p:spPr>
            <p:txBody>
              <a:bodyPr wrap="none" rtlCol="0">
                <a:spAutoFit/>
              </a:bodyPr>
              <a:lstStyle/>
              <a:p>
                <a:r>
                  <a:rPr lang="en-US" altLang="zh-CN" sz="800"/>
                  <a:t>h</a:t>
                </a:r>
                <a:r>
                  <a:rPr lang="en-US" altLang="zh-CN" sz="800" baseline="-25000"/>
                  <a:t>1</a:t>
                </a:r>
              </a:p>
            </p:txBody>
          </p:sp>
          <p:sp>
            <p:nvSpPr>
              <p:cNvPr id="194" name="文本框 193">
                <a:extLst>
                  <a:ext uri="{FF2B5EF4-FFF2-40B4-BE49-F238E27FC236}">
                    <a16:creationId xmlns:a16="http://schemas.microsoft.com/office/drawing/2014/main" id="{872009B7-05A2-48C2-96EF-2591C3D55C52}"/>
                  </a:ext>
                </a:extLst>
              </p:cNvPr>
              <p:cNvSpPr txBox="1"/>
              <p:nvPr/>
            </p:nvSpPr>
            <p:spPr>
              <a:xfrm>
                <a:off x="3261"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195" name="文本框 194">
                <a:extLst>
                  <a:ext uri="{FF2B5EF4-FFF2-40B4-BE49-F238E27FC236}">
                    <a16:creationId xmlns:a16="http://schemas.microsoft.com/office/drawing/2014/main" id="{23163B18-BBB0-4A59-9D23-FD98380A2125}"/>
                  </a:ext>
                </a:extLst>
              </p:cNvPr>
              <p:cNvSpPr txBox="1"/>
              <p:nvPr/>
            </p:nvSpPr>
            <p:spPr>
              <a:xfrm>
                <a:off x="3774"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196" name="文本框 195">
                <a:extLst>
                  <a:ext uri="{FF2B5EF4-FFF2-40B4-BE49-F238E27FC236}">
                    <a16:creationId xmlns:a16="http://schemas.microsoft.com/office/drawing/2014/main" id="{4CCB35E3-79D6-4096-9398-A5FB5A7169A5}"/>
                  </a:ext>
                </a:extLst>
              </p:cNvPr>
              <p:cNvSpPr txBox="1"/>
              <p:nvPr/>
            </p:nvSpPr>
            <p:spPr>
              <a:xfrm>
                <a:off x="4287"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197" name="文本框 196">
                <a:extLst>
                  <a:ext uri="{FF2B5EF4-FFF2-40B4-BE49-F238E27FC236}">
                    <a16:creationId xmlns:a16="http://schemas.microsoft.com/office/drawing/2014/main" id="{CE61DD2E-E669-4D30-B13D-FD8D0FBF477B}"/>
                  </a:ext>
                </a:extLst>
              </p:cNvPr>
              <p:cNvSpPr txBox="1"/>
              <p:nvPr/>
            </p:nvSpPr>
            <p:spPr>
              <a:xfrm>
                <a:off x="4800"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198" name="文本框 197">
                <a:extLst>
                  <a:ext uri="{FF2B5EF4-FFF2-40B4-BE49-F238E27FC236}">
                    <a16:creationId xmlns:a16="http://schemas.microsoft.com/office/drawing/2014/main" id="{621BAA08-51B4-4B18-B4DA-DA3E6E1CD24B}"/>
                  </a:ext>
                </a:extLst>
              </p:cNvPr>
              <p:cNvSpPr txBox="1"/>
              <p:nvPr/>
            </p:nvSpPr>
            <p:spPr>
              <a:xfrm>
                <a:off x="5313"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199" name="文本框 198">
                <a:extLst>
                  <a:ext uri="{FF2B5EF4-FFF2-40B4-BE49-F238E27FC236}">
                    <a16:creationId xmlns:a16="http://schemas.microsoft.com/office/drawing/2014/main" id="{2339B653-E166-4E1F-806E-E0DBD1E777C4}"/>
                  </a:ext>
                </a:extLst>
              </p:cNvPr>
              <p:cNvSpPr txBox="1"/>
              <p:nvPr/>
            </p:nvSpPr>
            <p:spPr>
              <a:xfrm>
                <a:off x="6331" y="9743"/>
                <a:ext cx="452"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sp>
            <p:nvSpPr>
              <p:cNvPr id="200" name="文本框 199">
                <a:extLst>
                  <a:ext uri="{FF2B5EF4-FFF2-40B4-BE49-F238E27FC236}">
                    <a16:creationId xmlns:a16="http://schemas.microsoft.com/office/drawing/2014/main" id="{D121CB3C-5014-40B7-B2F5-A9135881ED9D}"/>
                  </a:ext>
                </a:extLst>
              </p:cNvPr>
              <p:cNvSpPr txBox="1"/>
              <p:nvPr/>
            </p:nvSpPr>
            <p:spPr>
              <a:xfrm>
                <a:off x="2378" y="8513"/>
                <a:ext cx="493" cy="337"/>
              </a:xfrm>
              <a:prstGeom prst="rect">
                <a:avLst/>
              </a:prstGeom>
              <a:noFill/>
            </p:spPr>
            <p:txBody>
              <a:bodyPr wrap="none" rtlCol="0">
                <a:spAutoFit/>
              </a:bodyPr>
              <a:lstStyle/>
              <a:p>
                <a:r>
                  <a:rPr lang="en-US" altLang="zh-CN" sz="800"/>
                  <a:t>h</a:t>
                </a:r>
                <a:r>
                  <a:rPr lang="en-US" altLang="zh-CN" sz="800" baseline="-25000"/>
                  <a:t>13</a:t>
                </a:r>
              </a:p>
            </p:txBody>
          </p:sp>
          <p:sp>
            <p:nvSpPr>
              <p:cNvPr id="201" name="文本框 200">
                <a:extLst>
                  <a:ext uri="{FF2B5EF4-FFF2-40B4-BE49-F238E27FC236}">
                    <a16:creationId xmlns:a16="http://schemas.microsoft.com/office/drawing/2014/main" id="{2F5F2901-22B8-4B08-AD1E-8239D5D6D145}"/>
                  </a:ext>
                </a:extLst>
              </p:cNvPr>
              <p:cNvSpPr txBox="1"/>
              <p:nvPr/>
            </p:nvSpPr>
            <p:spPr>
              <a:xfrm>
                <a:off x="2378" y="8960"/>
                <a:ext cx="493" cy="337"/>
              </a:xfrm>
              <a:prstGeom prst="rect">
                <a:avLst/>
              </a:prstGeom>
              <a:noFill/>
            </p:spPr>
            <p:txBody>
              <a:bodyPr wrap="none" rtlCol="0">
                <a:spAutoFit/>
              </a:bodyPr>
              <a:lstStyle/>
              <a:p>
                <a:r>
                  <a:rPr lang="en-US" altLang="zh-CN" sz="800"/>
                  <a:t>h</a:t>
                </a:r>
                <a:r>
                  <a:rPr lang="en-US" altLang="zh-CN" sz="800" baseline="-25000"/>
                  <a:t>12</a:t>
                </a:r>
              </a:p>
            </p:txBody>
          </p:sp>
          <p:sp>
            <p:nvSpPr>
              <p:cNvPr id="202" name="文本框 201">
                <a:extLst>
                  <a:ext uri="{FF2B5EF4-FFF2-40B4-BE49-F238E27FC236}">
                    <a16:creationId xmlns:a16="http://schemas.microsoft.com/office/drawing/2014/main" id="{5278D0AC-C97F-4D90-9949-FA99334F5D33}"/>
                  </a:ext>
                </a:extLst>
              </p:cNvPr>
              <p:cNvSpPr txBox="1"/>
              <p:nvPr/>
            </p:nvSpPr>
            <p:spPr>
              <a:xfrm>
                <a:off x="2378" y="9407"/>
                <a:ext cx="493" cy="337"/>
              </a:xfrm>
              <a:prstGeom prst="rect">
                <a:avLst/>
              </a:prstGeom>
              <a:noFill/>
            </p:spPr>
            <p:txBody>
              <a:bodyPr wrap="none" rtlCol="0">
                <a:spAutoFit/>
              </a:bodyPr>
              <a:lstStyle/>
              <a:p>
                <a:r>
                  <a:rPr lang="en-US" altLang="zh-CN" sz="800"/>
                  <a:t>h</a:t>
                </a:r>
                <a:r>
                  <a:rPr lang="en-US" altLang="zh-CN" sz="800" baseline="-25000"/>
                  <a:t>11</a:t>
                </a:r>
              </a:p>
            </p:txBody>
          </p:sp>
          <p:sp>
            <p:nvSpPr>
              <p:cNvPr id="203" name="文本框 202">
                <a:extLst>
                  <a:ext uri="{FF2B5EF4-FFF2-40B4-BE49-F238E27FC236}">
                    <a16:creationId xmlns:a16="http://schemas.microsoft.com/office/drawing/2014/main" id="{C9B2C82C-C7F3-4964-9D04-1366F22EB3BC}"/>
                  </a:ext>
                </a:extLst>
              </p:cNvPr>
              <p:cNvSpPr txBox="1"/>
              <p:nvPr/>
            </p:nvSpPr>
            <p:spPr>
              <a:xfrm>
                <a:off x="6968" y="9407"/>
                <a:ext cx="804" cy="337"/>
              </a:xfrm>
              <a:prstGeom prst="rect">
                <a:avLst/>
              </a:prstGeom>
              <a:noFill/>
            </p:spPr>
            <p:txBody>
              <a:bodyPr wrap="none" rtlCol="0">
                <a:spAutoFit/>
              </a:bodyPr>
              <a:lstStyle/>
              <a:p>
                <a:r>
                  <a:rPr lang="en-US" altLang="zh-CN" sz="800" dirty="0"/>
                  <a:t>Head 1</a:t>
                </a:r>
              </a:p>
            </p:txBody>
          </p:sp>
          <p:sp>
            <p:nvSpPr>
              <p:cNvPr id="204" name="文本框 203">
                <a:extLst>
                  <a:ext uri="{FF2B5EF4-FFF2-40B4-BE49-F238E27FC236}">
                    <a16:creationId xmlns:a16="http://schemas.microsoft.com/office/drawing/2014/main" id="{3EFC6B3F-A2D4-4686-B36F-E8BA66F77E7D}"/>
                  </a:ext>
                </a:extLst>
              </p:cNvPr>
              <p:cNvSpPr txBox="1"/>
              <p:nvPr/>
            </p:nvSpPr>
            <p:spPr>
              <a:xfrm>
                <a:off x="6968" y="8960"/>
                <a:ext cx="804" cy="337"/>
              </a:xfrm>
              <a:prstGeom prst="rect">
                <a:avLst/>
              </a:prstGeom>
              <a:noFill/>
            </p:spPr>
            <p:txBody>
              <a:bodyPr wrap="none" rtlCol="0">
                <a:spAutoFit/>
              </a:bodyPr>
              <a:lstStyle/>
              <a:p>
                <a:r>
                  <a:rPr lang="en-US" altLang="zh-CN" sz="800"/>
                  <a:t>Head 2</a:t>
                </a:r>
              </a:p>
            </p:txBody>
          </p:sp>
          <p:sp>
            <p:nvSpPr>
              <p:cNvPr id="205" name="文本框 204">
                <a:extLst>
                  <a:ext uri="{FF2B5EF4-FFF2-40B4-BE49-F238E27FC236}">
                    <a16:creationId xmlns:a16="http://schemas.microsoft.com/office/drawing/2014/main" id="{CC3C442F-A2BB-4DCF-BF70-34D3D3812222}"/>
                  </a:ext>
                </a:extLst>
              </p:cNvPr>
              <p:cNvSpPr txBox="1"/>
              <p:nvPr/>
            </p:nvSpPr>
            <p:spPr>
              <a:xfrm>
                <a:off x="6968" y="8513"/>
                <a:ext cx="804" cy="337"/>
              </a:xfrm>
              <a:prstGeom prst="rect">
                <a:avLst/>
              </a:prstGeom>
              <a:noFill/>
            </p:spPr>
            <p:txBody>
              <a:bodyPr wrap="none" rtlCol="0">
                <a:spAutoFit/>
              </a:bodyPr>
              <a:lstStyle/>
              <a:p>
                <a:r>
                  <a:rPr lang="en-US" altLang="zh-CN" sz="800"/>
                  <a:t>Head 3</a:t>
                </a:r>
              </a:p>
            </p:txBody>
          </p:sp>
        </p:grpSp>
        <p:grpSp>
          <p:nvGrpSpPr>
            <p:cNvPr id="145" name="组合 144">
              <a:extLst>
                <a:ext uri="{FF2B5EF4-FFF2-40B4-BE49-F238E27FC236}">
                  <a16:creationId xmlns:a16="http://schemas.microsoft.com/office/drawing/2014/main" id="{47B9F1A5-3B2C-4595-BCFA-52457D8CA767}"/>
                </a:ext>
              </a:extLst>
            </p:cNvPr>
            <p:cNvGrpSpPr/>
            <p:nvPr/>
          </p:nvGrpSpPr>
          <p:grpSpPr>
            <a:xfrm>
              <a:off x="6339646" y="3600297"/>
              <a:ext cx="2005401" cy="565881"/>
              <a:chOff x="2524" y="6528"/>
              <a:chExt cx="5559" cy="1374"/>
            </a:xfrm>
          </p:grpSpPr>
          <p:grpSp>
            <p:nvGrpSpPr>
              <p:cNvPr id="178" name="组合 177">
                <a:extLst>
                  <a:ext uri="{FF2B5EF4-FFF2-40B4-BE49-F238E27FC236}">
                    <a16:creationId xmlns:a16="http://schemas.microsoft.com/office/drawing/2014/main" id="{A52167C9-6B67-47D7-9312-022E6049B920}"/>
                  </a:ext>
                </a:extLst>
              </p:cNvPr>
              <p:cNvGrpSpPr/>
              <p:nvPr/>
            </p:nvGrpSpPr>
            <p:grpSpPr>
              <a:xfrm>
                <a:off x="2524" y="6528"/>
                <a:ext cx="4537" cy="1374"/>
                <a:chOff x="2524" y="6528"/>
                <a:chExt cx="4537" cy="1374"/>
              </a:xfrm>
            </p:grpSpPr>
            <p:graphicFrame>
              <p:nvGraphicFramePr>
                <p:cNvPr id="188" name="图表 187">
                  <a:extLst>
                    <a:ext uri="{FF2B5EF4-FFF2-40B4-BE49-F238E27FC236}">
                      <a16:creationId xmlns:a16="http://schemas.microsoft.com/office/drawing/2014/main" id="{3998A877-4F3F-4510-B838-70873EC47D11}"/>
                    </a:ext>
                  </a:extLst>
                </p:cNvPr>
                <p:cNvGraphicFramePr/>
                <p:nvPr>
                  <p:extLst>
                    <p:ext uri="{D42A27DB-BD31-4B8C-83A1-F6EECF244321}">
                      <p14:modId xmlns:p14="http://schemas.microsoft.com/office/powerpoint/2010/main" val="3852635679"/>
                    </p:ext>
                  </p:extLst>
                </p:nvPr>
              </p:nvGraphicFramePr>
              <p:xfrm>
                <a:off x="2524" y="6541"/>
                <a:ext cx="4537" cy="136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9" name="图表 188">
                  <a:extLst>
                    <a:ext uri="{FF2B5EF4-FFF2-40B4-BE49-F238E27FC236}">
                      <a16:creationId xmlns:a16="http://schemas.microsoft.com/office/drawing/2014/main" id="{93324C38-7BBD-4044-8065-B5F485E6CFC5}"/>
                    </a:ext>
                  </a:extLst>
                </p:cNvPr>
                <p:cNvGraphicFramePr/>
                <p:nvPr>
                  <p:extLst>
                    <p:ext uri="{D42A27DB-BD31-4B8C-83A1-F6EECF244321}">
                      <p14:modId xmlns:p14="http://schemas.microsoft.com/office/powerpoint/2010/main" val="930773330"/>
                    </p:ext>
                  </p:extLst>
                </p:nvPr>
              </p:nvGraphicFramePr>
              <p:xfrm>
                <a:off x="2524" y="6528"/>
                <a:ext cx="4537" cy="1361"/>
              </p:xfrm>
              <a:graphic>
                <a:graphicData uri="http://schemas.openxmlformats.org/drawingml/2006/chart">
                  <c:chart xmlns:c="http://schemas.openxmlformats.org/drawingml/2006/chart" xmlns:r="http://schemas.openxmlformats.org/officeDocument/2006/relationships" r:id="rId7"/>
                </a:graphicData>
              </a:graphic>
            </p:graphicFrame>
            <p:cxnSp>
              <p:nvCxnSpPr>
                <p:cNvPr id="190" name="直接连接符 189">
                  <a:extLst>
                    <a:ext uri="{FF2B5EF4-FFF2-40B4-BE49-F238E27FC236}">
                      <a16:creationId xmlns:a16="http://schemas.microsoft.com/office/drawing/2014/main" id="{FE49125A-7FD0-4F02-B3E9-FAFCBF15CA22}"/>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9" name="文本框 178">
                <a:extLst>
                  <a:ext uri="{FF2B5EF4-FFF2-40B4-BE49-F238E27FC236}">
                    <a16:creationId xmlns:a16="http://schemas.microsoft.com/office/drawing/2014/main" id="{A535652B-7B7D-4A3E-B2AA-A9B34B836064}"/>
                  </a:ext>
                </a:extLst>
              </p:cNvPr>
              <p:cNvSpPr txBox="1"/>
              <p:nvPr/>
            </p:nvSpPr>
            <p:spPr>
              <a:xfrm>
                <a:off x="5795" y="7091"/>
                <a:ext cx="488" cy="386"/>
              </a:xfrm>
              <a:prstGeom prst="rect">
                <a:avLst/>
              </a:prstGeom>
              <a:noFill/>
            </p:spPr>
            <p:txBody>
              <a:bodyPr wrap="none" rtlCol="0">
                <a:spAutoFit/>
              </a:bodyPr>
              <a:lstStyle/>
              <a:p>
                <a:r>
                  <a:rPr lang="en-US" altLang="zh-CN" sz="1000" b="1"/>
                  <a:t>…</a:t>
                </a:r>
              </a:p>
            </p:txBody>
          </p:sp>
          <p:sp>
            <p:nvSpPr>
              <p:cNvPr id="180" name="文本框 179">
                <a:extLst>
                  <a:ext uri="{FF2B5EF4-FFF2-40B4-BE49-F238E27FC236}">
                    <a16:creationId xmlns:a16="http://schemas.microsoft.com/office/drawing/2014/main" id="{465B6BF3-D90B-417D-9568-C32D3BC49ABA}"/>
                  </a:ext>
                </a:extLst>
              </p:cNvPr>
              <p:cNvSpPr txBox="1"/>
              <p:nvPr/>
            </p:nvSpPr>
            <p:spPr>
              <a:xfrm>
                <a:off x="2693" y="7544"/>
                <a:ext cx="555" cy="337"/>
              </a:xfrm>
              <a:prstGeom prst="rect">
                <a:avLst/>
              </a:prstGeom>
              <a:noFill/>
            </p:spPr>
            <p:txBody>
              <a:bodyPr wrap="none" rtlCol="0">
                <a:spAutoFit/>
              </a:bodyPr>
              <a:lstStyle/>
              <a:p>
                <a:r>
                  <a:rPr lang="en-US" altLang="zh-CN" sz="800"/>
                  <a:t>W</a:t>
                </a:r>
                <a:r>
                  <a:rPr lang="en-US" altLang="zh-CN" sz="800" baseline="-25000"/>
                  <a:t>11</a:t>
                </a:r>
              </a:p>
            </p:txBody>
          </p:sp>
          <p:sp>
            <p:nvSpPr>
              <p:cNvPr id="181" name="文本框 180">
                <a:extLst>
                  <a:ext uri="{FF2B5EF4-FFF2-40B4-BE49-F238E27FC236}">
                    <a16:creationId xmlns:a16="http://schemas.microsoft.com/office/drawing/2014/main" id="{A82C0DA0-BCC5-4841-98CF-92BFF4F133C6}"/>
                  </a:ext>
                </a:extLst>
              </p:cNvPr>
              <p:cNvSpPr txBox="1"/>
              <p:nvPr/>
            </p:nvSpPr>
            <p:spPr>
              <a:xfrm>
                <a:off x="3208" y="7544"/>
                <a:ext cx="555" cy="337"/>
              </a:xfrm>
              <a:prstGeom prst="rect">
                <a:avLst/>
              </a:prstGeom>
              <a:noFill/>
            </p:spPr>
            <p:txBody>
              <a:bodyPr wrap="none" rtlCol="0">
                <a:spAutoFit/>
              </a:bodyPr>
              <a:lstStyle/>
              <a:p>
                <a:r>
                  <a:rPr lang="en-US" altLang="zh-CN" sz="800"/>
                  <a:t>W</a:t>
                </a:r>
                <a:r>
                  <a:rPr lang="en-US" altLang="zh-CN" sz="800" baseline="-25000"/>
                  <a:t>21</a:t>
                </a:r>
              </a:p>
            </p:txBody>
          </p:sp>
          <p:sp>
            <p:nvSpPr>
              <p:cNvPr id="182" name="文本框 181">
                <a:extLst>
                  <a:ext uri="{FF2B5EF4-FFF2-40B4-BE49-F238E27FC236}">
                    <a16:creationId xmlns:a16="http://schemas.microsoft.com/office/drawing/2014/main" id="{97693D9E-7ABF-480F-9EF2-D530EDFD34E2}"/>
                  </a:ext>
                </a:extLst>
              </p:cNvPr>
              <p:cNvSpPr txBox="1"/>
              <p:nvPr/>
            </p:nvSpPr>
            <p:spPr>
              <a:xfrm>
                <a:off x="3723" y="7544"/>
                <a:ext cx="555" cy="337"/>
              </a:xfrm>
              <a:prstGeom prst="rect">
                <a:avLst/>
              </a:prstGeom>
              <a:noFill/>
            </p:spPr>
            <p:txBody>
              <a:bodyPr wrap="none" rtlCol="0">
                <a:spAutoFit/>
              </a:bodyPr>
              <a:lstStyle/>
              <a:p>
                <a:r>
                  <a:rPr lang="en-US" altLang="zh-CN" sz="800"/>
                  <a:t>W</a:t>
                </a:r>
                <a:r>
                  <a:rPr lang="en-US" altLang="zh-CN" sz="800" baseline="-25000"/>
                  <a:t>31</a:t>
                </a:r>
              </a:p>
            </p:txBody>
          </p:sp>
          <p:sp>
            <p:nvSpPr>
              <p:cNvPr id="183" name="文本框 182">
                <a:extLst>
                  <a:ext uri="{FF2B5EF4-FFF2-40B4-BE49-F238E27FC236}">
                    <a16:creationId xmlns:a16="http://schemas.microsoft.com/office/drawing/2014/main" id="{05D44478-4CCB-4480-8525-C5F5C01F4687}"/>
                  </a:ext>
                </a:extLst>
              </p:cNvPr>
              <p:cNvSpPr txBox="1"/>
              <p:nvPr/>
            </p:nvSpPr>
            <p:spPr>
              <a:xfrm>
                <a:off x="4238" y="7544"/>
                <a:ext cx="555" cy="337"/>
              </a:xfrm>
              <a:prstGeom prst="rect">
                <a:avLst/>
              </a:prstGeom>
              <a:noFill/>
            </p:spPr>
            <p:txBody>
              <a:bodyPr wrap="none" rtlCol="0">
                <a:spAutoFit/>
              </a:bodyPr>
              <a:lstStyle/>
              <a:p>
                <a:r>
                  <a:rPr lang="en-US" altLang="zh-CN" sz="800"/>
                  <a:t>W</a:t>
                </a:r>
                <a:r>
                  <a:rPr lang="en-US" altLang="zh-CN" sz="800" baseline="-25000"/>
                  <a:t>41</a:t>
                </a:r>
              </a:p>
            </p:txBody>
          </p:sp>
          <p:sp>
            <p:nvSpPr>
              <p:cNvPr id="184" name="文本框 183">
                <a:extLst>
                  <a:ext uri="{FF2B5EF4-FFF2-40B4-BE49-F238E27FC236}">
                    <a16:creationId xmlns:a16="http://schemas.microsoft.com/office/drawing/2014/main" id="{2125A04D-C7C0-44AF-AD9E-096FF5D2E8A8}"/>
                  </a:ext>
                </a:extLst>
              </p:cNvPr>
              <p:cNvSpPr txBox="1"/>
              <p:nvPr/>
            </p:nvSpPr>
            <p:spPr>
              <a:xfrm>
                <a:off x="4753" y="7544"/>
                <a:ext cx="555" cy="337"/>
              </a:xfrm>
              <a:prstGeom prst="rect">
                <a:avLst/>
              </a:prstGeom>
              <a:noFill/>
            </p:spPr>
            <p:txBody>
              <a:bodyPr wrap="none" rtlCol="0">
                <a:spAutoFit/>
              </a:bodyPr>
              <a:lstStyle/>
              <a:p>
                <a:r>
                  <a:rPr lang="en-US" altLang="zh-CN" sz="800"/>
                  <a:t>W</a:t>
                </a:r>
                <a:r>
                  <a:rPr lang="en-US" altLang="zh-CN" sz="800" baseline="-25000"/>
                  <a:t>51</a:t>
                </a:r>
              </a:p>
            </p:txBody>
          </p:sp>
          <p:sp>
            <p:nvSpPr>
              <p:cNvPr id="185" name="文本框 184">
                <a:extLst>
                  <a:ext uri="{FF2B5EF4-FFF2-40B4-BE49-F238E27FC236}">
                    <a16:creationId xmlns:a16="http://schemas.microsoft.com/office/drawing/2014/main" id="{D2FC8178-8CE5-4DEB-8F56-8C0F15604AFC}"/>
                  </a:ext>
                </a:extLst>
              </p:cNvPr>
              <p:cNvSpPr txBox="1"/>
              <p:nvPr/>
            </p:nvSpPr>
            <p:spPr>
              <a:xfrm>
                <a:off x="5268" y="7544"/>
                <a:ext cx="555" cy="337"/>
              </a:xfrm>
              <a:prstGeom prst="rect">
                <a:avLst/>
              </a:prstGeom>
              <a:noFill/>
            </p:spPr>
            <p:txBody>
              <a:bodyPr wrap="none" rtlCol="0">
                <a:spAutoFit/>
              </a:bodyPr>
              <a:lstStyle/>
              <a:p>
                <a:r>
                  <a:rPr lang="en-US" altLang="zh-CN" sz="800"/>
                  <a:t>W</a:t>
                </a:r>
                <a:r>
                  <a:rPr lang="en-US" altLang="zh-CN" sz="800" baseline="-25000"/>
                  <a:t>61</a:t>
                </a:r>
              </a:p>
            </p:txBody>
          </p:sp>
          <p:sp>
            <p:nvSpPr>
              <p:cNvPr id="186" name="文本框 185">
                <a:extLst>
                  <a:ext uri="{FF2B5EF4-FFF2-40B4-BE49-F238E27FC236}">
                    <a16:creationId xmlns:a16="http://schemas.microsoft.com/office/drawing/2014/main" id="{AD9078D3-9F2D-4D25-801E-BCB8A898C0B4}"/>
                  </a:ext>
                </a:extLst>
              </p:cNvPr>
              <p:cNvSpPr txBox="1"/>
              <p:nvPr/>
            </p:nvSpPr>
            <p:spPr>
              <a:xfrm>
                <a:off x="6298" y="7544"/>
                <a:ext cx="572" cy="337"/>
              </a:xfrm>
              <a:prstGeom prst="rect">
                <a:avLst/>
              </a:prstGeom>
              <a:noFill/>
            </p:spPr>
            <p:txBody>
              <a:bodyPr wrap="none" rtlCol="0">
                <a:spAutoFit/>
              </a:bodyPr>
              <a:lstStyle/>
              <a:p>
                <a:r>
                  <a:rPr lang="en-US" altLang="zh-CN" sz="800"/>
                  <a:t>W</a:t>
                </a:r>
                <a:r>
                  <a:rPr lang="en-US" altLang="zh-CN" sz="800" baseline="-25000"/>
                  <a:t>N1</a:t>
                </a:r>
              </a:p>
            </p:txBody>
          </p:sp>
          <p:sp>
            <p:nvSpPr>
              <p:cNvPr id="187" name="文本框 186">
                <a:extLst>
                  <a:ext uri="{FF2B5EF4-FFF2-40B4-BE49-F238E27FC236}">
                    <a16:creationId xmlns:a16="http://schemas.microsoft.com/office/drawing/2014/main" id="{5E503977-38D0-468F-9D94-28B1D9720778}"/>
                  </a:ext>
                </a:extLst>
              </p:cNvPr>
              <p:cNvSpPr txBox="1"/>
              <p:nvPr/>
            </p:nvSpPr>
            <p:spPr>
              <a:xfrm>
                <a:off x="7031" y="6925"/>
                <a:ext cx="1052" cy="337"/>
              </a:xfrm>
              <a:prstGeom prst="rect">
                <a:avLst/>
              </a:prstGeom>
              <a:noFill/>
            </p:spPr>
            <p:txBody>
              <a:bodyPr wrap="none" rtlCol="0">
                <a:spAutoFit/>
              </a:bodyPr>
              <a:lstStyle/>
              <a:p>
                <a:r>
                  <a:rPr lang="en-US" altLang="zh-CN" sz="800"/>
                  <a:t>Attention 1</a:t>
                </a:r>
              </a:p>
            </p:txBody>
          </p:sp>
        </p:grpSp>
        <p:grpSp>
          <p:nvGrpSpPr>
            <p:cNvPr id="146" name="组合 145">
              <a:extLst>
                <a:ext uri="{FF2B5EF4-FFF2-40B4-BE49-F238E27FC236}">
                  <a16:creationId xmlns:a16="http://schemas.microsoft.com/office/drawing/2014/main" id="{B9BD3455-F29C-4E01-9D2F-E16B37F9FEFE}"/>
                </a:ext>
              </a:extLst>
            </p:cNvPr>
            <p:cNvGrpSpPr/>
            <p:nvPr/>
          </p:nvGrpSpPr>
          <p:grpSpPr>
            <a:xfrm>
              <a:off x="6351730" y="2947519"/>
              <a:ext cx="1993497" cy="582768"/>
              <a:chOff x="2558" y="4604"/>
              <a:chExt cx="5526" cy="1415"/>
            </a:xfrm>
          </p:grpSpPr>
          <p:grpSp>
            <p:nvGrpSpPr>
              <p:cNvPr id="165" name="组合 164">
                <a:extLst>
                  <a:ext uri="{FF2B5EF4-FFF2-40B4-BE49-F238E27FC236}">
                    <a16:creationId xmlns:a16="http://schemas.microsoft.com/office/drawing/2014/main" id="{F6E57539-D07D-4387-8246-1BC15DF0B16D}"/>
                  </a:ext>
                </a:extLst>
              </p:cNvPr>
              <p:cNvGrpSpPr/>
              <p:nvPr/>
            </p:nvGrpSpPr>
            <p:grpSpPr>
              <a:xfrm>
                <a:off x="2558" y="4604"/>
                <a:ext cx="4623" cy="1411"/>
                <a:chOff x="2558" y="4604"/>
                <a:chExt cx="4623" cy="1411"/>
              </a:xfrm>
            </p:grpSpPr>
            <p:graphicFrame>
              <p:nvGraphicFramePr>
                <p:cNvPr id="175" name="图表 174">
                  <a:extLst>
                    <a:ext uri="{FF2B5EF4-FFF2-40B4-BE49-F238E27FC236}">
                      <a16:creationId xmlns:a16="http://schemas.microsoft.com/office/drawing/2014/main" id="{5793CC26-492A-4F2C-8033-4C0128159919}"/>
                    </a:ext>
                  </a:extLst>
                </p:cNvPr>
                <p:cNvGraphicFramePr/>
                <p:nvPr>
                  <p:extLst>
                    <p:ext uri="{D42A27DB-BD31-4B8C-83A1-F6EECF244321}">
                      <p14:modId xmlns:p14="http://schemas.microsoft.com/office/powerpoint/2010/main" val="4243712995"/>
                    </p:ext>
                  </p:extLst>
                </p:nvPr>
              </p:nvGraphicFramePr>
              <p:xfrm>
                <a:off x="2566" y="4654"/>
                <a:ext cx="4537" cy="136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6" name="图表 175">
                  <a:extLst>
                    <a:ext uri="{FF2B5EF4-FFF2-40B4-BE49-F238E27FC236}">
                      <a16:creationId xmlns:a16="http://schemas.microsoft.com/office/drawing/2014/main" id="{422A0D21-B343-406E-8F08-75FFE4984EFE}"/>
                    </a:ext>
                  </a:extLst>
                </p:cNvPr>
                <p:cNvGraphicFramePr/>
                <p:nvPr>
                  <p:extLst>
                    <p:ext uri="{D42A27DB-BD31-4B8C-83A1-F6EECF244321}">
                      <p14:modId xmlns:p14="http://schemas.microsoft.com/office/powerpoint/2010/main" val="2827656876"/>
                    </p:ext>
                  </p:extLst>
                </p:nvPr>
              </p:nvGraphicFramePr>
              <p:xfrm>
                <a:off x="2644" y="4604"/>
                <a:ext cx="4537" cy="1361"/>
              </p:xfrm>
              <a:graphic>
                <a:graphicData uri="http://schemas.openxmlformats.org/drawingml/2006/chart">
                  <c:chart xmlns:c="http://schemas.openxmlformats.org/drawingml/2006/chart" xmlns:r="http://schemas.openxmlformats.org/officeDocument/2006/relationships" r:id="rId9"/>
                </a:graphicData>
              </a:graphic>
            </p:graphicFrame>
            <p:cxnSp>
              <p:nvCxnSpPr>
                <p:cNvPr id="177" name="直接连接符 176">
                  <a:extLst>
                    <a:ext uri="{FF2B5EF4-FFF2-40B4-BE49-F238E27FC236}">
                      <a16:creationId xmlns:a16="http://schemas.microsoft.com/office/drawing/2014/main" id="{E108A73A-10DF-4B7E-81E7-11FFF6537BDE}"/>
                    </a:ext>
                  </a:extLst>
                </p:cNvPr>
                <p:cNvCxnSpPr/>
                <p:nvPr/>
              </p:nvCxnSpPr>
              <p:spPr>
                <a:xfrm>
                  <a:off x="2558" y="5682"/>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6" name="文本框 165">
                <a:extLst>
                  <a:ext uri="{FF2B5EF4-FFF2-40B4-BE49-F238E27FC236}">
                    <a16:creationId xmlns:a16="http://schemas.microsoft.com/office/drawing/2014/main" id="{3214D844-659E-4AEA-9E64-E223B85BA48E}"/>
                  </a:ext>
                </a:extLst>
              </p:cNvPr>
              <p:cNvSpPr txBox="1"/>
              <p:nvPr/>
            </p:nvSpPr>
            <p:spPr>
              <a:xfrm>
                <a:off x="5795" y="5207"/>
                <a:ext cx="488" cy="386"/>
              </a:xfrm>
              <a:prstGeom prst="rect">
                <a:avLst/>
              </a:prstGeom>
              <a:noFill/>
            </p:spPr>
            <p:txBody>
              <a:bodyPr wrap="none" rtlCol="0">
                <a:spAutoFit/>
              </a:bodyPr>
              <a:lstStyle/>
              <a:p>
                <a:r>
                  <a:rPr lang="en-US" altLang="zh-CN" sz="1000" b="1"/>
                  <a:t>…</a:t>
                </a:r>
              </a:p>
            </p:txBody>
          </p:sp>
          <p:sp>
            <p:nvSpPr>
              <p:cNvPr id="167" name="文本框 166">
                <a:extLst>
                  <a:ext uri="{FF2B5EF4-FFF2-40B4-BE49-F238E27FC236}">
                    <a16:creationId xmlns:a16="http://schemas.microsoft.com/office/drawing/2014/main" id="{D871EA2B-472C-4903-B6BE-A65178950276}"/>
                  </a:ext>
                </a:extLst>
              </p:cNvPr>
              <p:cNvSpPr txBox="1"/>
              <p:nvPr/>
            </p:nvSpPr>
            <p:spPr>
              <a:xfrm>
                <a:off x="2702" y="5682"/>
                <a:ext cx="555" cy="337"/>
              </a:xfrm>
              <a:prstGeom prst="rect">
                <a:avLst/>
              </a:prstGeom>
              <a:noFill/>
            </p:spPr>
            <p:txBody>
              <a:bodyPr wrap="none" rtlCol="0">
                <a:spAutoFit/>
              </a:bodyPr>
              <a:lstStyle/>
              <a:p>
                <a:r>
                  <a:rPr lang="en-US" altLang="zh-CN" sz="800"/>
                  <a:t>W</a:t>
                </a:r>
                <a:r>
                  <a:rPr lang="en-US" altLang="zh-CN" sz="800" baseline="-25000"/>
                  <a:t>12</a:t>
                </a:r>
              </a:p>
            </p:txBody>
          </p:sp>
          <p:sp>
            <p:nvSpPr>
              <p:cNvPr id="168" name="文本框 167">
                <a:extLst>
                  <a:ext uri="{FF2B5EF4-FFF2-40B4-BE49-F238E27FC236}">
                    <a16:creationId xmlns:a16="http://schemas.microsoft.com/office/drawing/2014/main" id="{54365635-7C46-4380-9D3E-AF76868F9784}"/>
                  </a:ext>
                </a:extLst>
              </p:cNvPr>
              <p:cNvSpPr txBox="1"/>
              <p:nvPr/>
            </p:nvSpPr>
            <p:spPr>
              <a:xfrm>
                <a:off x="3217" y="5682"/>
                <a:ext cx="555" cy="337"/>
              </a:xfrm>
              <a:prstGeom prst="rect">
                <a:avLst/>
              </a:prstGeom>
              <a:noFill/>
            </p:spPr>
            <p:txBody>
              <a:bodyPr wrap="none" rtlCol="0">
                <a:spAutoFit/>
              </a:bodyPr>
              <a:lstStyle/>
              <a:p>
                <a:r>
                  <a:rPr lang="en-US" altLang="zh-CN" sz="800"/>
                  <a:t>W</a:t>
                </a:r>
                <a:r>
                  <a:rPr lang="en-US" altLang="zh-CN" sz="800" baseline="-25000"/>
                  <a:t>22</a:t>
                </a:r>
              </a:p>
            </p:txBody>
          </p:sp>
          <p:sp>
            <p:nvSpPr>
              <p:cNvPr id="169" name="文本框 168">
                <a:extLst>
                  <a:ext uri="{FF2B5EF4-FFF2-40B4-BE49-F238E27FC236}">
                    <a16:creationId xmlns:a16="http://schemas.microsoft.com/office/drawing/2014/main" id="{3D1A3279-6738-469B-A00C-60A8ABB1BE51}"/>
                  </a:ext>
                </a:extLst>
              </p:cNvPr>
              <p:cNvSpPr txBox="1"/>
              <p:nvPr/>
            </p:nvSpPr>
            <p:spPr>
              <a:xfrm>
                <a:off x="3732" y="5682"/>
                <a:ext cx="555" cy="337"/>
              </a:xfrm>
              <a:prstGeom prst="rect">
                <a:avLst/>
              </a:prstGeom>
              <a:noFill/>
            </p:spPr>
            <p:txBody>
              <a:bodyPr wrap="none" rtlCol="0">
                <a:spAutoFit/>
              </a:bodyPr>
              <a:lstStyle/>
              <a:p>
                <a:r>
                  <a:rPr lang="en-US" altLang="zh-CN" sz="800"/>
                  <a:t>W</a:t>
                </a:r>
                <a:r>
                  <a:rPr lang="en-US" altLang="zh-CN" sz="800" baseline="-25000"/>
                  <a:t>32</a:t>
                </a:r>
              </a:p>
            </p:txBody>
          </p:sp>
          <p:sp>
            <p:nvSpPr>
              <p:cNvPr id="170" name="文本框 169">
                <a:extLst>
                  <a:ext uri="{FF2B5EF4-FFF2-40B4-BE49-F238E27FC236}">
                    <a16:creationId xmlns:a16="http://schemas.microsoft.com/office/drawing/2014/main" id="{E0F525B7-6F19-48B1-9A69-9C588DB5D67C}"/>
                  </a:ext>
                </a:extLst>
              </p:cNvPr>
              <p:cNvSpPr txBox="1"/>
              <p:nvPr/>
            </p:nvSpPr>
            <p:spPr>
              <a:xfrm>
                <a:off x="4247" y="5682"/>
                <a:ext cx="555" cy="337"/>
              </a:xfrm>
              <a:prstGeom prst="rect">
                <a:avLst/>
              </a:prstGeom>
              <a:noFill/>
            </p:spPr>
            <p:txBody>
              <a:bodyPr wrap="none" rtlCol="0">
                <a:spAutoFit/>
              </a:bodyPr>
              <a:lstStyle/>
              <a:p>
                <a:r>
                  <a:rPr lang="en-US" altLang="zh-CN" sz="800"/>
                  <a:t>W</a:t>
                </a:r>
                <a:r>
                  <a:rPr lang="en-US" altLang="zh-CN" sz="800" baseline="-25000"/>
                  <a:t>42</a:t>
                </a:r>
              </a:p>
            </p:txBody>
          </p:sp>
          <p:sp>
            <p:nvSpPr>
              <p:cNvPr id="171" name="文本框 170">
                <a:extLst>
                  <a:ext uri="{FF2B5EF4-FFF2-40B4-BE49-F238E27FC236}">
                    <a16:creationId xmlns:a16="http://schemas.microsoft.com/office/drawing/2014/main" id="{3975116D-B564-4DC5-9233-748B40D7D652}"/>
                  </a:ext>
                </a:extLst>
              </p:cNvPr>
              <p:cNvSpPr txBox="1"/>
              <p:nvPr/>
            </p:nvSpPr>
            <p:spPr>
              <a:xfrm>
                <a:off x="4762" y="5682"/>
                <a:ext cx="555" cy="337"/>
              </a:xfrm>
              <a:prstGeom prst="rect">
                <a:avLst/>
              </a:prstGeom>
              <a:noFill/>
            </p:spPr>
            <p:txBody>
              <a:bodyPr wrap="none" rtlCol="0">
                <a:spAutoFit/>
              </a:bodyPr>
              <a:lstStyle/>
              <a:p>
                <a:r>
                  <a:rPr lang="en-US" altLang="zh-CN" sz="800"/>
                  <a:t>W</a:t>
                </a:r>
                <a:r>
                  <a:rPr lang="en-US" altLang="zh-CN" sz="800" baseline="-25000"/>
                  <a:t>52</a:t>
                </a:r>
              </a:p>
            </p:txBody>
          </p:sp>
          <p:sp>
            <p:nvSpPr>
              <p:cNvPr id="172" name="文本框 171">
                <a:extLst>
                  <a:ext uri="{FF2B5EF4-FFF2-40B4-BE49-F238E27FC236}">
                    <a16:creationId xmlns:a16="http://schemas.microsoft.com/office/drawing/2014/main" id="{F0B6672B-993F-4F49-942F-7B998DA17531}"/>
                  </a:ext>
                </a:extLst>
              </p:cNvPr>
              <p:cNvSpPr txBox="1"/>
              <p:nvPr/>
            </p:nvSpPr>
            <p:spPr>
              <a:xfrm>
                <a:off x="5277" y="5682"/>
                <a:ext cx="555" cy="337"/>
              </a:xfrm>
              <a:prstGeom prst="rect">
                <a:avLst/>
              </a:prstGeom>
              <a:noFill/>
            </p:spPr>
            <p:txBody>
              <a:bodyPr wrap="none" rtlCol="0">
                <a:spAutoFit/>
              </a:bodyPr>
              <a:lstStyle/>
              <a:p>
                <a:r>
                  <a:rPr lang="en-US" altLang="zh-CN" sz="800"/>
                  <a:t>W</a:t>
                </a:r>
                <a:r>
                  <a:rPr lang="en-US" altLang="zh-CN" sz="800" baseline="-25000"/>
                  <a:t>62</a:t>
                </a:r>
              </a:p>
            </p:txBody>
          </p:sp>
          <p:sp>
            <p:nvSpPr>
              <p:cNvPr id="173" name="文本框 172">
                <a:extLst>
                  <a:ext uri="{FF2B5EF4-FFF2-40B4-BE49-F238E27FC236}">
                    <a16:creationId xmlns:a16="http://schemas.microsoft.com/office/drawing/2014/main" id="{778B3333-52F0-4403-A717-C2D56DA206C4}"/>
                  </a:ext>
                </a:extLst>
              </p:cNvPr>
              <p:cNvSpPr txBox="1"/>
              <p:nvPr/>
            </p:nvSpPr>
            <p:spPr>
              <a:xfrm>
                <a:off x="6307" y="5682"/>
                <a:ext cx="572" cy="337"/>
              </a:xfrm>
              <a:prstGeom prst="rect">
                <a:avLst/>
              </a:prstGeom>
              <a:noFill/>
            </p:spPr>
            <p:txBody>
              <a:bodyPr wrap="none" rtlCol="0">
                <a:spAutoFit/>
              </a:bodyPr>
              <a:lstStyle/>
              <a:p>
                <a:r>
                  <a:rPr lang="en-US" altLang="zh-CN" sz="800"/>
                  <a:t>W</a:t>
                </a:r>
                <a:r>
                  <a:rPr lang="en-US" altLang="zh-CN" sz="800" baseline="-25000"/>
                  <a:t>N2</a:t>
                </a:r>
              </a:p>
            </p:txBody>
          </p:sp>
          <p:sp>
            <p:nvSpPr>
              <p:cNvPr id="174" name="文本框 173">
                <a:extLst>
                  <a:ext uri="{FF2B5EF4-FFF2-40B4-BE49-F238E27FC236}">
                    <a16:creationId xmlns:a16="http://schemas.microsoft.com/office/drawing/2014/main" id="{6EC94A13-D5FA-4E42-80FF-689300119754}"/>
                  </a:ext>
                </a:extLst>
              </p:cNvPr>
              <p:cNvSpPr txBox="1"/>
              <p:nvPr/>
            </p:nvSpPr>
            <p:spPr>
              <a:xfrm>
                <a:off x="7032" y="5062"/>
                <a:ext cx="1052" cy="337"/>
              </a:xfrm>
              <a:prstGeom prst="rect">
                <a:avLst/>
              </a:prstGeom>
              <a:noFill/>
            </p:spPr>
            <p:txBody>
              <a:bodyPr wrap="none" rtlCol="0">
                <a:spAutoFit/>
              </a:bodyPr>
              <a:lstStyle/>
              <a:p>
                <a:r>
                  <a:rPr lang="en-US" altLang="zh-CN" sz="800" dirty="0"/>
                  <a:t>Attention 2</a:t>
                </a:r>
              </a:p>
            </p:txBody>
          </p:sp>
        </p:grpSp>
        <p:grpSp>
          <p:nvGrpSpPr>
            <p:cNvPr id="147" name="组合 146">
              <a:extLst>
                <a:ext uri="{FF2B5EF4-FFF2-40B4-BE49-F238E27FC236}">
                  <a16:creationId xmlns:a16="http://schemas.microsoft.com/office/drawing/2014/main" id="{005F7E1B-0654-4D50-99ED-B2200E297CE7}"/>
                </a:ext>
              </a:extLst>
            </p:cNvPr>
            <p:cNvGrpSpPr/>
            <p:nvPr/>
          </p:nvGrpSpPr>
          <p:grpSpPr>
            <a:xfrm>
              <a:off x="6338743" y="2328920"/>
              <a:ext cx="2006484" cy="777160"/>
              <a:chOff x="2522" y="2775"/>
              <a:chExt cx="5562" cy="1887"/>
            </a:xfrm>
          </p:grpSpPr>
          <p:grpSp>
            <p:nvGrpSpPr>
              <p:cNvPr id="152" name="组合 151">
                <a:extLst>
                  <a:ext uri="{FF2B5EF4-FFF2-40B4-BE49-F238E27FC236}">
                    <a16:creationId xmlns:a16="http://schemas.microsoft.com/office/drawing/2014/main" id="{43C4FCD8-AA5B-43AA-A76C-D39A48B602CD}"/>
                  </a:ext>
                </a:extLst>
              </p:cNvPr>
              <p:cNvGrpSpPr/>
              <p:nvPr/>
            </p:nvGrpSpPr>
            <p:grpSpPr>
              <a:xfrm>
                <a:off x="2522" y="2775"/>
                <a:ext cx="4572" cy="1414"/>
                <a:chOff x="2522" y="2775"/>
                <a:chExt cx="4572" cy="1414"/>
              </a:xfrm>
            </p:grpSpPr>
            <p:graphicFrame>
              <p:nvGraphicFramePr>
                <p:cNvPr id="162" name="图表 161">
                  <a:extLst>
                    <a:ext uri="{FF2B5EF4-FFF2-40B4-BE49-F238E27FC236}">
                      <a16:creationId xmlns:a16="http://schemas.microsoft.com/office/drawing/2014/main" id="{79A80AD3-4EA1-4D30-8335-A7E2F856529C}"/>
                    </a:ext>
                  </a:extLst>
                </p:cNvPr>
                <p:cNvGraphicFramePr/>
                <p:nvPr>
                  <p:extLst>
                    <p:ext uri="{D42A27DB-BD31-4B8C-83A1-F6EECF244321}">
                      <p14:modId xmlns:p14="http://schemas.microsoft.com/office/powerpoint/2010/main" val="3230931205"/>
                    </p:ext>
                  </p:extLst>
                </p:nvPr>
              </p:nvGraphicFramePr>
              <p:xfrm>
                <a:off x="2522" y="2775"/>
                <a:ext cx="4536" cy="136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3" name="图表 162">
                  <a:extLst>
                    <a:ext uri="{FF2B5EF4-FFF2-40B4-BE49-F238E27FC236}">
                      <a16:creationId xmlns:a16="http://schemas.microsoft.com/office/drawing/2014/main" id="{5D5F95D7-387F-48B6-81DD-E19C822E4AB5}"/>
                    </a:ext>
                  </a:extLst>
                </p:cNvPr>
                <p:cNvGraphicFramePr/>
                <p:nvPr>
                  <p:extLst>
                    <p:ext uri="{D42A27DB-BD31-4B8C-83A1-F6EECF244321}">
                      <p14:modId xmlns:p14="http://schemas.microsoft.com/office/powerpoint/2010/main" val="3962115363"/>
                    </p:ext>
                  </p:extLst>
                </p:nvPr>
              </p:nvGraphicFramePr>
              <p:xfrm>
                <a:off x="2558" y="2827"/>
                <a:ext cx="4536" cy="1362"/>
              </p:xfrm>
              <a:graphic>
                <a:graphicData uri="http://schemas.openxmlformats.org/drawingml/2006/chart">
                  <c:chart xmlns:c="http://schemas.openxmlformats.org/drawingml/2006/chart" xmlns:r="http://schemas.openxmlformats.org/officeDocument/2006/relationships" r:id="rId11"/>
                </a:graphicData>
              </a:graphic>
            </p:graphicFrame>
            <p:cxnSp>
              <p:nvCxnSpPr>
                <p:cNvPr id="164" name="直接连接符 163">
                  <a:extLst>
                    <a:ext uri="{FF2B5EF4-FFF2-40B4-BE49-F238E27FC236}">
                      <a16:creationId xmlns:a16="http://schemas.microsoft.com/office/drawing/2014/main" id="{F599737D-86AB-4EE5-9F71-91EE3D289E01}"/>
                    </a:ext>
                  </a:extLst>
                </p:cNvPr>
                <p:cNvCxnSpPr/>
                <p:nvPr/>
              </p:nvCxnSpPr>
              <p:spPr>
                <a:xfrm>
                  <a:off x="2558" y="3833"/>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3" name="文本框 152">
                <a:extLst>
                  <a:ext uri="{FF2B5EF4-FFF2-40B4-BE49-F238E27FC236}">
                    <a16:creationId xmlns:a16="http://schemas.microsoft.com/office/drawing/2014/main" id="{D16BB5DF-5B51-4EC1-97E4-0CAF45F87573}"/>
                  </a:ext>
                </a:extLst>
              </p:cNvPr>
              <p:cNvSpPr txBox="1"/>
              <p:nvPr/>
            </p:nvSpPr>
            <p:spPr>
              <a:xfrm>
                <a:off x="5795" y="3323"/>
                <a:ext cx="488" cy="386"/>
              </a:xfrm>
              <a:prstGeom prst="rect">
                <a:avLst/>
              </a:prstGeom>
              <a:noFill/>
            </p:spPr>
            <p:txBody>
              <a:bodyPr wrap="none" rtlCol="0">
                <a:spAutoFit/>
              </a:bodyPr>
              <a:lstStyle/>
              <a:p>
                <a:r>
                  <a:rPr lang="en-US" altLang="zh-CN" sz="1000" b="1"/>
                  <a:t>…</a:t>
                </a:r>
              </a:p>
            </p:txBody>
          </p:sp>
          <p:sp>
            <p:nvSpPr>
              <p:cNvPr id="154" name="文本框 153">
                <a:extLst>
                  <a:ext uri="{FF2B5EF4-FFF2-40B4-BE49-F238E27FC236}">
                    <a16:creationId xmlns:a16="http://schemas.microsoft.com/office/drawing/2014/main" id="{C7768B34-2C9A-45B7-8A24-C5434763E9BE}"/>
                  </a:ext>
                </a:extLst>
              </p:cNvPr>
              <p:cNvSpPr txBox="1"/>
              <p:nvPr/>
            </p:nvSpPr>
            <p:spPr>
              <a:xfrm>
                <a:off x="3532" y="4325"/>
                <a:ext cx="555" cy="337"/>
              </a:xfrm>
              <a:prstGeom prst="rect">
                <a:avLst/>
              </a:prstGeom>
              <a:noFill/>
            </p:spPr>
            <p:txBody>
              <a:bodyPr wrap="none" rtlCol="0">
                <a:spAutoFit/>
              </a:bodyPr>
              <a:lstStyle/>
              <a:p>
                <a:r>
                  <a:rPr lang="en-US" altLang="zh-CN" sz="800" dirty="0"/>
                  <a:t>W</a:t>
                </a:r>
                <a:r>
                  <a:rPr lang="en-US" altLang="zh-CN" sz="800" baseline="-25000" dirty="0"/>
                  <a:t>13</a:t>
                </a:r>
              </a:p>
            </p:txBody>
          </p:sp>
          <p:sp>
            <p:nvSpPr>
              <p:cNvPr id="155" name="文本框 154">
                <a:extLst>
                  <a:ext uri="{FF2B5EF4-FFF2-40B4-BE49-F238E27FC236}">
                    <a16:creationId xmlns:a16="http://schemas.microsoft.com/office/drawing/2014/main" id="{A2E062D2-07F3-4BC3-A92C-241375485103}"/>
                  </a:ext>
                </a:extLst>
              </p:cNvPr>
              <p:cNvSpPr txBox="1"/>
              <p:nvPr/>
            </p:nvSpPr>
            <p:spPr>
              <a:xfrm>
                <a:off x="3205" y="3831"/>
                <a:ext cx="555" cy="337"/>
              </a:xfrm>
              <a:prstGeom prst="rect">
                <a:avLst/>
              </a:prstGeom>
              <a:noFill/>
            </p:spPr>
            <p:txBody>
              <a:bodyPr wrap="none" rtlCol="0">
                <a:spAutoFit/>
              </a:bodyPr>
              <a:lstStyle/>
              <a:p>
                <a:r>
                  <a:rPr lang="en-US" altLang="zh-CN" sz="800" dirty="0"/>
                  <a:t>W</a:t>
                </a:r>
                <a:r>
                  <a:rPr lang="en-US" altLang="zh-CN" sz="800" baseline="-25000" dirty="0"/>
                  <a:t>23</a:t>
                </a:r>
              </a:p>
            </p:txBody>
          </p:sp>
          <p:sp>
            <p:nvSpPr>
              <p:cNvPr id="156" name="文本框 155">
                <a:extLst>
                  <a:ext uri="{FF2B5EF4-FFF2-40B4-BE49-F238E27FC236}">
                    <a16:creationId xmlns:a16="http://schemas.microsoft.com/office/drawing/2014/main" id="{725F2CF7-F633-4368-86A0-7D74C6DFA023}"/>
                  </a:ext>
                </a:extLst>
              </p:cNvPr>
              <p:cNvSpPr txBox="1"/>
              <p:nvPr/>
            </p:nvSpPr>
            <p:spPr>
              <a:xfrm>
                <a:off x="3720" y="3831"/>
                <a:ext cx="555" cy="337"/>
              </a:xfrm>
              <a:prstGeom prst="rect">
                <a:avLst/>
              </a:prstGeom>
              <a:noFill/>
            </p:spPr>
            <p:txBody>
              <a:bodyPr wrap="none" rtlCol="0">
                <a:spAutoFit/>
              </a:bodyPr>
              <a:lstStyle/>
              <a:p>
                <a:r>
                  <a:rPr lang="en-US" altLang="zh-CN" sz="800" dirty="0"/>
                  <a:t>W</a:t>
                </a:r>
                <a:r>
                  <a:rPr lang="en-US" altLang="zh-CN" sz="800" baseline="-25000" dirty="0"/>
                  <a:t>33</a:t>
                </a:r>
              </a:p>
            </p:txBody>
          </p:sp>
          <p:sp>
            <p:nvSpPr>
              <p:cNvPr id="157" name="文本框 156">
                <a:extLst>
                  <a:ext uri="{FF2B5EF4-FFF2-40B4-BE49-F238E27FC236}">
                    <a16:creationId xmlns:a16="http://schemas.microsoft.com/office/drawing/2014/main" id="{19A1AAB9-544D-4BC5-9870-4968716C9454}"/>
                  </a:ext>
                </a:extLst>
              </p:cNvPr>
              <p:cNvSpPr txBox="1"/>
              <p:nvPr/>
            </p:nvSpPr>
            <p:spPr>
              <a:xfrm>
                <a:off x="4235" y="3831"/>
                <a:ext cx="555" cy="337"/>
              </a:xfrm>
              <a:prstGeom prst="rect">
                <a:avLst/>
              </a:prstGeom>
              <a:noFill/>
            </p:spPr>
            <p:txBody>
              <a:bodyPr wrap="none" rtlCol="0">
                <a:spAutoFit/>
              </a:bodyPr>
              <a:lstStyle/>
              <a:p>
                <a:r>
                  <a:rPr lang="en-US" altLang="zh-CN" sz="800"/>
                  <a:t>W</a:t>
                </a:r>
                <a:r>
                  <a:rPr lang="en-US" altLang="zh-CN" sz="800" baseline="-25000"/>
                  <a:t>43</a:t>
                </a:r>
              </a:p>
            </p:txBody>
          </p:sp>
          <p:sp>
            <p:nvSpPr>
              <p:cNvPr id="158" name="文本框 157">
                <a:extLst>
                  <a:ext uri="{FF2B5EF4-FFF2-40B4-BE49-F238E27FC236}">
                    <a16:creationId xmlns:a16="http://schemas.microsoft.com/office/drawing/2014/main" id="{C658D3E1-EDE6-4860-A82C-59835A036882}"/>
                  </a:ext>
                </a:extLst>
              </p:cNvPr>
              <p:cNvSpPr txBox="1"/>
              <p:nvPr/>
            </p:nvSpPr>
            <p:spPr>
              <a:xfrm>
                <a:off x="4750" y="3831"/>
                <a:ext cx="555" cy="337"/>
              </a:xfrm>
              <a:prstGeom prst="rect">
                <a:avLst/>
              </a:prstGeom>
              <a:noFill/>
            </p:spPr>
            <p:txBody>
              <a:bodyPr wrap="none" rtlCol="0">
                <a:spAutoFit/>
              </a:bodyPr>
              <a:lstStyle/>
              <a:p>
                <a:r>
                  <a:rPr lang="en-US" altLang="zh-CN" sz="800" dirty="0"/>
                  <a:t>W</a:t>
                </a:r>
                <a:r>
                  <a:rPr lang="en-US" altLang="zh-CN" sz="800" baseline="-25000" dirty="0"/>
                  <a:t>53</a:t>
                </a:r>
              </a:p>
            </p:txBody>
          </p:sp>
          <p:sp>
            <p:nvSpPr>
              <p:cNvPr id="159" name="文本框 158">
                <a:extLst>
                  <a:ext uri="{FF2B5EF4-FFF2-40B4-BE49-F238E27FC236}">
                    <a16:creationId xmlns:a16="http://schemas.microsoft.com/office/drawing/2014/main" id="{C886D8F3-6BA0-4294-95A8-8D7FD85AB2A1}"/>
                  </a:ext>
                </a:extLst>
              </p:cNvPr>
              <p:cNvSpPr txBox="1"/>
              <p:nvPr/>
            </p:nvSpPr>
            <p:spPr>
              <a:xfrm>
                <a:off x="5391" y="3867"/>
                <a:ext cx="555" cy="337"/>
              </a:xfrm>
              <a:prstGeom prst="rect">
                <a:avLst/>
              </a:prstGeom>
              <a:noFill/>
            </p:spPr>
            <p:txBody>
              <a:bodyPr wrap="none" rtlCol="0">
                <a:spAutoFit/>
              </a:bodyPr>
              <a:lstStyle/>
              <a:p>
                <a:r>
                  <a:rPr lang="en-US" altLang="zh-CN" sz="800" dirty="0"/>
                  <a:t>W</a:t>
                </a:r>
                <a:r>
                  <a:rPr lang="en-US" altLang="zh-CN" sz="800" baseline="-25000" dirty="0"/>
                  <a:t>63</a:t>
                </a:r>
              </a:p>
            </p:txBody>
          </p:sp>
          <p:sp>
            <p:nvSpPr>
              <p:cNvPr id="160" name="文本框 159">
                <a:extLst>
                  <a:ext uri="{FF2B5EF4-FFF2-40B4-BE49-F238E27FC236}">
                    <a16:creationId xmlns:a16="http://schemas.microsoft.com/office/drawing/2014/main" id="{1FA83C1E-B541-4AE0-8A2B-46C1C11A4395}"/>
                  </a:ext>
                </a:extLst>
              </p:cNvPr>
              <p:cNvSpPr txBox="1"/>
              <p:nvPr/>
            </p:nvSpPr>
            <p:spPr>
              <a:xfrm>
                <a:off x="6295" y="3831"/>
                <a:ext cx="572" cy="337"/>
              </a:xfrm>
              <a:prstGeom prst="rect">
                <a:avLst/>
              </a:prstGeom>
              <a:noFill/>
            </p:spPr>
            <p:txBody>
              <a:bodyPr wrap="none" rtlCol="0">
                <a:spAutoFit/>
              </a:bodyPr>
              <a:lstStyle/>
              <a:p>
                <a:r>
                  <a:rPr lang="en-US" altLang="zh-CN" sz="800" dirty="0"/>
                  <a:t>W</a:t>
                </a:r>
                <a:r>
                  <a:rPr lang="en-US" altLang="zh-CN" sz="800" baseline="-25000" dirty="0"/>
                  <a:t>N3</a:t>
                </a:r>
              </a:p>
            </p:txBody>
          </p:sp>
          <p:sp>
            <p:nvSpPr>
              <p:cNvPr id="161" name="文本框 160">
                <a:extLst>
                  <a:ext uri="{FF2B5EF4-FFF2-40B4-BE49-F238E27FC236}">
                    <a16:creationId xmlns:a16="http://schemas.microsoft.com/office/drawing/2014/main" id="{E16435EF-97CE-4264-8BCD-D1C8ED99064B}"/>
                  </a:ext>
                </a:extLst>
              </p:cNvPr>
              <p:cNvSpPr txBox="1"/>
              <p:nvPr/>
            </p:nvSpPr>
            <p:spPr>
              <a:xfrm>
                <a:off x="7032" y="3372"/>
                <a:ext cx="1052" cy="337"/>
              </a:xfrm>
              <a:prstGeom prst="rect">
                <a:avLst/>
              </a:prstGeom>
              <a:noFill/>
            </p:spPr>
            <p:txBody>
              <a:bodyPr wrap="none" rtlCol="0">
                <a:spAutoFit/>
              </a:bodyPr>
              <a:lstStyle/>
              <a:p>
                <a:r>
                  <a:rPr lang="en-US" altLang="zh-CN" sz="800" dirty="0"/>
                  <a:t>Attention 3</a:t>
                </a:r>
              </a:p>
            </p:txBody>
          </p:sp>
        </p:grpSp>
        <p:cxnSp>
          <p:nvCxnSpPr>
            <p:cNvPr id="149" name="直接箭头连接符 148">
              <a:extLst>
                <a:ext uri="{FF2B5EF4-FFF2-40B4-BE49-F238E27FC236}">
                  <a16:creationId xmlns:a16="http://schemas.microsoft.com/office/drawing/2014/main" id="{01714311-13C7-44E7-81F2-F5618076BBD8}"/>
                </a:ext>
              </a:extLst>
            </p:cNvPr>
            <p:cNvCxnSpPr/>
            <p:nvPr/>
          </p:nvCxnSpPr>
          <p:spPr>
            <a:xfrm flipV="1">
              <a:off x="6199811" y="2211888"/>
              <a:ext cx="0" cy="266884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150" name="左大括号 149">
              <a:extLst>
                <a:ext uri="{FF2B5EF4-FFF2-40B4-BE49-F238E27FC236}">
                  <a16:creationId xmlns:a16="http://schemas.microsoft.com/office/drawing/2014/main" id="{243B3802-E315-4D65-BD57-ED2D81ED7C99}"/>
                </a:ext>
              </a:extLst>
            </p:cNvPr>
            <p:cNvSpPr/>
            <p:nvPr/>
          </p:nvSpPr>
          <p:spPr>
            <a:xfrm rot="5400000">
              <a:off x="7210534" y="4016819"/>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文本框 150">
              <a:extLst>
                <a:ext uri="{FF2B5EF4-FFF2-40B4-BE49-F238E27FC236}">
                  <a16:creationId xmlns:a16="http://schemas.microsoft.com/office/drawing/2014/main" id="{A753C783-13D2-4886-B151-ECD7D7FA5AB1}"/>
                </a:ext>
              </a:extLst>
            </p:cNvPr>
            <p:cNvSpPr txBox="1"/>
            <p:nvPr/>
          </p:nvSpPr>
          <p:spPr>
            <a:xfrm>
              <a:off x="6624215" y="5019119"/>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grpSp>
        <p:nvGrpSpPr>
          <p:cNvPr id="6" name="组合 5">
            <a:extLst>
              <a:ext uri="{FF2B5EF4-FFF2-40B4-BE49-F238E27FC236}">
                <a16:creationId xmlns:a16="http://schemas.microsoft.com/office/drawing/2014/main" id="{7F41A355-11F6-7049-AC8D-04C7AAB495C3}"/>
              </a:ext>
            </a:extLst>
          </p:cNvPr>
          <p:cNvGrpSpPr/>
          <p:nvPr/>
        </p:nvGrpSpPr>
        <p:grpSpPr>
          <a:xfrm>
            <a:off x="3686973" y="2137188"/>
            <a:ext cx="2145416" cy="2991897"/>
            <a:chOff x="3416390" y="2184332"/>
            <a:chExt cx="2145416" cy="2991897"/>
          </a:xfrm>
        </p:grpSpPr>
        <p:graphicFrame>
          <p:nvGraphicFramePr>
            <p:cNvPr id="255" name="图表 254">
              <a:extLst>
                <a:ext uri="{FF2B5EF4-FFF2-40B4-BE49-F238E27FC236}">
                  <a16:creationId xmlns:a16="http://schemas.microsoft.com/office/drawing/2014/main" id="{0ADA7208-B87F-4459-A34B-259C2A844A8B}"/>
                </a:ext>
              </a:extLst>
            </p:cNvPr>
            <p:cNvGraphicFramePr/>
            <p:nvPr>
              <p:extLst>
                <p:ext uri="{D42A27DB-BD31-4B8C-83A1-F6EECF244321}">
                  <p14:modId xmlns:p14="http://schemas.microsoft.com/office/powerpoint/2010/main" val="353048532"/>
                </p:ext>
              </p:extLst>
            </p:nvPr>
          </p:nvGraphicFramePr>
          <p:xfrm>
            <a:off x="3622963" y="4152626"/>
            <a:ext cx="1635995" cy="700555"/>
          </p:xfrm>
          <a:graphic>
            <a:graphicData uri="http://schemas.openxmlformats.org/drawingml/2006/chart">
              <c:chart xmlns:c="http://schemas.openxmlformats.org/drawingml/2006/chart" xmlns:r="http://schemas.openxmlformats.org/officeDocument/2006/relationships" r:id="rId12"/>
            </a:graphicData>
          </a:graphic>
        </p:graphicFrame>
        <p:sp>
          <p:nvSpPr>
            <p:cNvPr id="256" name="文本框 255">
              <a:extLst>
                <a:ext uri="{FF2B5EF4-FFF2-40B4-BE49-F238E27FC236}">
                  <a16:creationId xmlns:a16="http://schemas.microsoft.com/office/drawing/2014/main" id="{96FA9C4F-176A-412A-90DF-EF1919C90D13}"/>
                </a:ext>
              </a:extLst>
            </p:cNvPr>
            <p:cNvSpPr txBox="1"/>
            <p:nvPr/>
          </p:nvSpPr>
          <p:spPr>
            <a:xfrm>
              <a:off x="4813433" y="4440509"/>
              <a:ext cx="176045" cy="158974"/>
            </a:xfrm>
            <a:prstGeom prst="rect">
              <a:avLst/>
            </a:prstGeom>
            <a:noFill/>
          </p:spPr>
          <p:txBody>
            <a:bodyPr wrap="none" rtlCol="0">
              <a:spAutoFit/>
            </a:bodyPr>
            <a:lstStyle/>
            <a:p>
              <a:r>
                <a:rPr lang="en-US" altLang="zh-CN" sz="1000" b="1" dirty="0"/>
                <a:t>…</a:t>
              </a:r>
            </a:p>
          </p:txBody>
        </p:sp>
        <p:sp>
          <p:nvSpPr>
            <p:cNvPr id="257" name="文本框 256">
              <a:extLst>
                <a:ext uri="{FF2B5EF4-FFF2-40B4-BE49-F238E27FC236}">
                  <a16:creationId xmlns:a16="http://schemas.microsoft.com/office/drawing/2014/main" id="{5B62C2B6-C0ED-43FB-8203-2761AD973D6D}"/>
                </a:ext>
              </a:extLst>
            </p:cNvPr>
            <p:cNvSpPr txBox="1"/>
            <p:nvPr/>
          </p:nvSpPr>
          <p:spPr>
            <a:xfrm>
              <a:off x="3714232" y="4756809"/>
              <a:ext cx="156926" cy="138793"/>
            </a:xfrm>
            <a:prstGeom prst="rect">
              <a:avLst/>
            </a:prstGeom>
            <a:noFill/>
          </p:spPr>
          <p:txBody>
            <a:bodyPr wrap="none" rtlCol="0">
              <a:spAutoFit/>
            </a:bodyPr>
            <a:lstStyle/>
            <a:p>
              <a:r>
                <a:rPr lang="en-US" altLang="zh-CN" sz="800"/>
                <a:t>h</a:t>
              </a:r>
              <a:r>
                <a:rPr lang="en-US" altLang="zh-CN" sz="800" baseline="-25000"/>
                <a:t>1</a:t>
              </a:r>
            </a:p>
          </p:txBody>
        </p:sp>
        <p:sp>
          <p:nvSpPr>
            <p:cNvPr id="258" name="文本框 257">
              <a:extLst>
                <a:ext uri="{FF2B5EF4-FFF2-40B4-BE49-F238E27FC236}">
                  <a16:creationId xmlns:a16="http://schemas.microsoft.com/office/drawing/2014/main" id="{1E0600C1-BF8C-4FEF-AECB-9C76F3412528}"/>
                </a:ext>
              </a:extLst>
            </p:cNvPr>
            <p:cNvSpPr txBox="1"/>
            <p:nvPr/>
          </p:nvSpPr>
          <p:spPr>
            <a:xfrm>
              <a:off x="3899296" y="475680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259" name="文本框 258">
              <a:extLst>
                <a:ext uri="{FF2B5EF4-FFF2-40B4-BE49-F238E27FC236}">
                  <a16:creationId xmlns:a16="http://schemas.microsoft.com/office/drawing/2014/main" id="{EAE1C752-60D7-466A-B59F-D7766DCC7950}"/>
                </a:ext>
              </a:extLst>
            </p:cNvPr>
            <p:cNvSpPr txBox="1"/>
            <p:nvPr/>
          </p:nvSpPr>
          <p:spPr>
            <a:xfrm>
              <a:off x="4084360" y="475680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260" name="文本框 259">
              <a:extLst>
                <a:ext uri="{FF2B5EF4-FFF2-40B4-BE49-F238E27FC236}">
                  <a16:creationId xmlns:a16="http://schemas.microsoft.com/office/drawing/2014/main" id="{277C45EF-261D-48F2-907A-139F5FCEEAD7}"/>
                </a:ext>
              </a:extLst>
            </p:cNvPr>
            <p:cNvSpPr txBox="1"/>
            <p:nvPr/>
          </p:nvSpPr>
          <p:spPr>
            <a:xfrm>
              <a:off x="4269424" y="475680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261" name="文本框 260">
              <a:extLst>
                <a:ext uri="{FF2B5EF4-FFF2-40B4-BE49-F238E27FC236}">
                  <a16:creationId xmlns:a16="http://schemas.microsoft.com/office/drawing/2014/main" id="{371D100B-21B6-4DE1-9986-8AFF67909A6C}"/>
                </a:ext>
              </a:extLst>
            </p:cNvPr>
            <p:cNvSpPr txBox="1"/>
            <p:nvPr/>
          </p:nvSpPr>
          <p:spPr>
            <a:xfrm>
              <a:off x="4454488" y="475680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262" name="文本框 261">
              <a:extLst>
                <a:ext uri="{FF2B5EF4-FFF2-40B4-BE49-F238E27FC236}">
                  <a16:creationId xmlns:a16="http://schemas.microsoft.com/office/drawing/2014/main" id="{47F8CC7D-05A1-4514-9004-561E7FC5F83F}"/>
                </a:ext>
              </a:extLst>
            </p:cNvPr>
            <p:cNvSpPr txBox="1"/>
            <p:nvPr/>
          </p:nvSpPr>
          <p:spPr>
            <a:xfrm>
              <a:off x="4639552" y="475680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263" name="文本框 262">
              <a:extLst>
                <a:ext uri="{FF2B5EF4-FFF2-40B4-BE49-F238E27FC236}">
                  <a16:creationId xmlns:a16="http://schemas.microsoft.com/office/drawing/2014/main" id="{6A29E3D2-1823-4F12-B517-5151426FED12}"/>
                </a:ext>
              </a:extLst>
            </p:cNvPr>
            <p:cNvSpPr txBox="1"/>
            <p:nvPr/>
          </p:nvSpPr>
          <p:spPr>
            <a:xfrm>
              <a:off x="5006794" y="4756809"/>
              <a:ext cx="163058"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sp>
          <p:nvSpPr>
            <p:cNvPr id="264" name="文本框 263">
              <a:extLst>
                <a:ext uri="{FF2B5EF4-FFF2-40B4-BE49-F238E27FC236}">
                  <a16:creationId xmlns:a16="http://schemas.microsoft.com/office/drawing/2014/main" id="{B5E6E410-5BB5-4D9E-8081-F0B7071508EE}"/>
                </a:ext>
              </a:extLst>
            </p:cNvPr>
            <p:cNvSpPr txBox="1"/>
            <p:nvPr/>
          </p:nvSpPr>
          <p:spPr>
            <a:xfrm>
              <a:off x="3580755" y="4250234"/>
              <a:ext cx="177849" cy="138793"/>
            </a:xfrm>
            <a:prstGeom prst="rect">
              <a:avLst/>
            </a:prstGeom>
            <a:noFill/>
          </p:spPr>
          <p:txBody>
            <a:bodyPr wrap="none" rtlCol="0">
              <a:spAutoFit/>
            </a:bodyPr>
            <a:lstStyle/>
            <a:p>
              <a:r>
                <a:rPr lang="en-US" altLang="zh-CN" sz="800"/>
                <a:t>h</a:t>
              </a:r>
              <a:r>
                <a:rPr lang="en-US" altLang="zh-CN" sz="800" baseline="-25000"/>
                <a:t>13</a:t>
              </a:r>
            </a:p>
          </p:txBody>
        </p:sp>
        <p:sp>
          <p:nvSpPr>
            <p:cNvPr id="265" name="文本框 264">
              <a:extLst>
                <a:ext uri="{FF2B5EF4-FFF2-40B4-BE49-F238E27FC236}">
                  <a16:creationId xmlns:a16="http://schemas.microsoft.com/office/drawing/2014/main" id="{C0293265-9757-48B2-8CAC-7413AE386BAA}"/>
                </a:ext>
              </a:extLst>
            </p:cNvPr>
            <p:cNvSpPr txBox="1"/>
            <p:nvPr/>
          </p:nvSpPr>
          <p:spPr>
            <a:xfrm>
              <a:off x="3580755" y="4434331"/>
              <a:ext cx="177849" cy="138793"/>
            </a:xfrm>
            <a:prstGeom prst="rect">
              <a:avLst/>
            </a:prstGeom>
            <a:noFill/>
          </p:spPr>
          <p:txBody>
            <a:bodyPr wrap="none" rtlCol="0">
              <a:spAutoFit/>
            </a:bodyPr>
            <a:lstStyle/>
            <a:p>
              <a:r>
                <a:rPr lang="en-US" altLang="zh-CN" sz="800"/>
                <a:t>h</a:t>
              </a:r>
              <a:r>
                <a:rPr lang="en-US" altLang="zh-CN" sz="800" baseline="-25000"/>
                <a:t>12</a:t>
              </a:r>
            </a:p>
          </p:txBody>
        </p:sp>
        <p:sp>
          <p:nvSpPr>
            <p:cNvPr id="266" name="文本框 265">
              <a:extLst>
                <a:ext uri="{FF2B5EF4-FFF2-40B4-BE49-F238E27FC236}">
                  <a16:creationId xmlns:a16="http://schemas.microsoft.com/office/drawing/2014/main" id="{324BBD90-CD20-42F6-AEBA-146D61D56FD3}"/>
                </a:ext>
              </a:extLst>
            </p:cNvPr>
            <p:cNvSpPr txBox="1"/>
            <p:nvPr/>
          </p:nvSpPr>
          <p:spPr>
            <a:xfrm>
              <a:off x="3580755" y="4618427"/>
              <a:ext cx="177849" cy="138793"/>
            </a:xfrm>
            <a:prstGeom prst="rect">
              <a:avLst/>
            </a:prstGeom>
            <a:noFill/>
          </p:spPr>
          <p:txBody>
            <a:bodyPr wrap="none" rtlCol="0">
              <a:spAutoFit/>
            </a:bodyPr>
            <a:lstStyle/>
            <a:p>
              <a:r>
                <a:rPr lang="en-US" altLang="zh-CN" sz="800"/>
                <a:t>h</a:t>
              </a:r>
              <a:r>
                <a:rPr lang="en-US" altLang="zh-CN" sz="800" baseline="-25000"/>
                <a:t>11</a:t>
              </a:r>
            </a:p>
          </p:txBody>
        </p:sp>
        <p:sp>
          <p:nvSpPr>
            <p:cNvPr id="267" name="文本框 266">
              <a:extLst>
                <a:ext uri="{FF2B5EF4-FFF2-40B4-BE49-F238E27FC236}">
                  <a16:creationId xmlns:a16="http://schemas.microsoft.com/office/drawing/2014/main" id="{79FC4ED4-37C3-4E7E-941E-5B36120F49DB}"/>
                </a:ext>
              </a:extLst>
            </p:cNvPr>
            <p:cNvSpPr txBox="1"/>
            <p:nvPr/>
          </p:nvSpPr>
          <p:spPr>
            <a:xfrm>
              <a:off x="5236591" y="4618427"/>
              <a:ext cx="290042" cy="138793"/>
            </a:xfrm>
            <a:prstGeom prst="rect">
              <a:avLst/>
            </a:prstGeom>
            <a:noFill/>
          </p:spPr>
          <p:txBody>
            <a:bodyPr wrap="none" rtlCol="0">
              <a:spAutoFit/>
            </a:bodyPr>
            <a:lstStyle/>
            <a:p>
              <a:r>
                <a:rPr lang="en-US" altLang="zh-CN" sz="800" dirty="0"/>
                <a:t>Head 1</a:t>
              </a:r>
            </a:p>
          </p:txBody>
        </p:sp>
        <p:sp>
          <p:nvSpPr>
            <p:cNvPr id="268" name="文本框 267">
              <a:extLst>
                <a:ext uri="{FF2B5EF4-FFF2-40B4-BE49-F238E27FC236}">
                  <a16:creationId xmlns:a16="http://schemas.microsoft.com/office/drawing/2014/main" id="{3D09331C-B985-4CAF-85C7-AA3DAEC5147B}"/>
                </a:ext>
              </a:extLst>
            </p:cNvPr>
            <p:cNvSpPr txBox="1"/>
            <p:nvPr/>
          </p:nvSpPr>
          <p:spPr>
            <a:xfrm>
              <a:off x="5236591" y="4434331"/>
              <a:ext cx="290042" cy="138793"/>
            </a:xfrm>
            <a:prstGeom prst="rect">
              <a:avLst/>
            </a:prstGeom>
            <a:noFill/>
          </p:spPr>
          <p:txBody>
            <a:bodyPr wrap="none" rtlCol="0">
              <a:spAutoFit/>
            </a:bodyPr>
            <a:lstStyle/>
            <a:p>
              <a:r>
                <a:rPr lang="en-US" altLang="zh-CN" sz="800"/>
                <a:t>Head 2</a:t>
              </a:r>
            </a:p>
          </p:txBody>
        </p:sp>
        <p:sp>
          <p:nvSpPr>
            <p:cNvPr id="269" name="文本框 268">
              <a:extLst>
                <a:ext uri="{FF2B5EF4-FFF2-40B4-BE49-F238E27FC236}">
                  <a16:creationId xmlns:a16="http://schemas.microsoft.com/office/drawing/2014/main" id="{3FCF2E14-BF95-40D3-B483-92E0AA79F29F}"/>
                </a:ext>
              </a:extLst>
            </p:cNvPr>
            <p:cNvSpPr txBox="1"/>
            <p:nvPr/>
          </p:nvSpPr>
          <p:spPr>
            <a:xfrm>
              <a:off x="5236591" y="4250234"/>
              <a:ext cx="290042" cy="138793"/>
            </a:xfrm>
            <a:prstGeom prst="rect">
              <a:avLst/>
            </a:prstGeom>
            <a:noFill/>
          </p:spPr>
          <p:txBody>
            <a:bodyPr wrap="none" rtlCol="0">
              <a:spAutoFit/>
            </a:bodyPr>
            <a:lstStyle/>
            <a:p>
              <a:r>
                <a:rPr lang="en-US" altLang="zh-CN" sz="800"/>
                <a:t>Head 3</a:t>
              </a:r>
            </a:p>
          </p:txBody>
        </p:sp>
        <p:grpSp>
          <p:nvGrpSpPr>
            <p:cNvPr id="242" name="组合 241">
              <a:extLst>
                <a:ext uri="{FF2B5EF4-FFF2-40B4-BE49-F238E27FC236}">
                  <a16:creationId xmlns:a16="http://schemas.microsoft.com/office/drawing/2014/main" id="{654586EA-A503-4D30-B6FC-188AAB55275F}"/>
                </a:ext>
              </a:extLst>
            </p:cNvPr>
            <p:cNvGrpSpPr/>
            <p:nvPr/>
          </p:nvGrpSpPr>
          <p:grpSpPr>
            <a:xfrm>
              <a:off x="3514738" y="3502314"/>
              <a:ext cx="1667740" cy="583590"/>
              <a:chOff x="2409" y="6357"/>
              <a:chExt cx="4623" cy="1417"/>
            </a:xfrm>
          </p:grpSpPr>
          <p:graphicFrame>
            <p:nvGraphicFramePr>
              <p:cNvPr id="252" name="图表 251">
                <a:extLst>
                  <a:ext uri="{FF2B5EF4-FFF2-40B4-BE49-F238E27FC236}">
                    <a16:creationId xmlns:a16="http://schemas.microsoft.com/office/drawing/2014/main" id="{F80850CB-E020-4579-B891-BDE7D9896D04}"/>
                  </a:ext>
                </a:extLst>
              </p:cNvPr>
              <p:cNvGraphicFramePr/>
              <p:nvPr>
                <p:extLst>
                  <p:ext uri="{D42A27DB-BD31-4B8C-83A1-F6EECF244321}">
                    <p14:modId xmlns:p14="http://schemas.microsoft.com/office/powerpoint/2010/main" val="3603180697"/>
                  </p:ext>
                </p:extLst>
              </p:nvPr>
            </p:nvGraphicFramePr>
            <p:xfrm>
              <a:off x="2495" y="6413"/>
              <a:ext cx="4537" cy="1361"/>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53" name="图表 252">
                <a:extLst>
                  <a:ext uri="{FF2B5EF4-FFF2-40B4-BE49-F238E27FC236}">
                    <a16:creationId xmlns:a16="http://schemas.microsoft.com/office/drawing/2014/main" id="{47DDB642-EB40-48EE-91E9-9AA8F1819888}"/>
                  </a:ext>
                </a:extLst>
              </p:cNvPr>
              <p:cNvGraphicFramePr/>
              <p:nvPr>
                <p:extLst>
                  <p:ext uri="{D42A27DB-BD31-4B8C-83A1-F6EECF244321}">
                    <p14:modId xmlns:p14="http://schemas.microsoft.com/office/powerpoint/2010/main" val="378874404"/>
                  </p:ext>
                </p:extLst>
              </p:nvPr>
            </p:nvGraphicFramePr>
            <p:xfrm>
              <a:off x="2409" y="6357"/>
              <a:ext cx="4537" cy="1361"/>
            </p:xfrm>
            <a:graphic>
              <a:graphicData uri="http://schemas.openxmlformats.org/drawingml/2006/chart">
                <c:chart xmlns:c="http://schemas.openxmlformats.org/drawingml/2006/chart" xmlns:r="http://schemas.openxmlformats.org/officeDocument/2006/relationships" r:id="rId14"/>
              </a:graphicData>
            </a:graphic>
          </p:graphicFrame>
          <p:cxnSp>
            <p:nvCxnSpPr>
              <p:cNvPr id="254" name="直接连接符 253">
                <a:extLst>
                  <a:ext uri="{FF2B5EF4-FFF2-40B4-BE49-F238E27FC236}">
                    <a16:creationId xmlns:a16="http://schemas.microsoft.com/office/drawing/2014/main" id="{99E76677-6E8B-4A19-B340-579F73330CB0}"/>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3" name="文本框 242">
              <a:extLst>
                <a:ext uri="{FF2B5EF4-FFF2-40B4-BE49-F238E27FC236}">
                  <a16:creationId xmlns:a16="http://schemas.microsoft.com/office/drawing/2014/main" id="{0BCBED31-0DA2-4BE7-B5A2-C607B3F33032}"/>
                </a:ext>
              </a:extLst>
            </p:cNvPr>
            <p:cNvSpPr txBox="1"/>
            <p:nvPr/>
          </p:nvSpPr>
          <p:spPr>
            <a:xfrm>
              <a:off x="4736232" y="3804611"/>
              <a:ext cx="176045" cy="158974"/>
            </a:xfrm>
            <a:prstGeom prst="rect">
              <a:avLst/>
            </a:prstGeom>
            <a:noFill/>
          </p:spPr>
          <p:txBody>
            <a:bodyPr wrap="none" rtlCol="0">
              <a:spAutoFit/>
            </a:bodyPr>
            <a:lstStyle/>
            <a:p>
              <a:r>
                <a:rPr lang="en-US" altLang="zh-CN" sz="1000" b="1" dirty="0"/>
                <a:t>…</a:t>
              </a:r>
            </a:p>
          </p:txBody>
        </p:sp>
        <p:sp>
          <p:nvSpPr>
            <p:cNvPr id="244" name="文本框 243">
              <a:extLst>
                <a:ext uri="{FF2B5EF4-FFF2-40B4-BE49-F238E27FC236}">
                  <a16:creationId xmlns:a16="http://schemas.microsoft.com/office/drawing/2014/main" id="{C6C77119-8968-41B5-A40B-0348DFEF8996}"/>
                </a:ext>
              </a:extLst>
            </p:cNvPr>
            <p:cNvSpPr txBox="1"/>
            <p:nvPr/>
          </p:nvSpPr>
          <p:spPr>
            <a:xfrm>
              <a:off x="3617191" y="3991179"/>
              <a:ext cx="200215" cy="138793"/>
            </a:xfrm>
            <a:prstGeom prst="rect">
              <a:avLst/>
            </a:prstGeom>
            <a:noFill/>
          </p:spPr>
          <p:txBody>
            <a:bodyPr wrap="none" rtlCol="0">
              <a:spAutoFit/>
            </a:bodyPr>
            <a:lstStyle/>
            <a:p>
              <a:r>
                <a:rPr lang="en-US" altLang="zh-CN" sz="800"/>
                <a:t>W</a:t>
              </a:r>
              <a:r>
                <a:rPr lang="en-US" altLang="zh-CN" sz="800" baseline="-25000"/>
                <a:t>11</a:t>
              </a:r>
            </a:p>
          </p:txBody>
        </p:sp>
        <p:sp>
          <p:nvSpPr>
            <p:cNvPr id="245" name="文本框 244">
              <a:extLst>
                <a:ext uri="{FF2B5EF4-FFF2-40B4-BE49-F238E27FC236}">
                  <a16:creationId xmlns:a16="http://schemas.microsoft.com/office/drawing/2014/main" id="{7D935FDD-7610-4841-8E22-E264B4100284}"/>
                </a:ext>
              </a:extLst>
            </p:cNvPr>
            <p:cNvSpPr txBox="1"/>
            <p:nvPr/>
          </p:nvSpPr>
          <p:spPr>
            <a:xfrm>
              <a:off x="3802976" y="3991179"/>
              <a:ext cx="200215" cy="138793"/>
            </a:xfrm>
            <a:prstGeom prst="rect">
              <a:avLst/>
            </a:prstGeom>
            <a:noFill/>
          </p:spPr>
          <p:txBody>
            <a:bodyPr wrap="none" rtlCol="0">
              <a:spAutoFit/>
            </a:bodyPr>
            <a:lstStyle/>
            <a:p>
              <a:r>
                <a:rPr lang="en-US" altLang="zh-CN" sz="800"/>
                <a:t>W</a:t>
              </a:r>
              <a:r>
                <a:rPr lang="en-US" altLang="zh-CN" sz="800" baseline="-25000"/>
                <a:t>21</a:t>
              </a:r>
            </a:p>
          </p:txBody>
        </p:sp>
        <p:sp>
          <p:nvSpPr>
            <p:cNvPr id="246" name="文本框 245">
              <a:extLst>
                <a:ext uri="{FF2B5EF4-FFF2-40B4-BE49-F238E27FC236}">
                  <a16:creationId xmlns:a16="http://schemas.microsoft.com/office/drawing/2014/main" id="{E85D7919-DE59-4F8E-A811-6D2CF6CD8C08}"/>
                </a:ext>
              </a:extLst>
            </p:cNvPr>
            <p:cNvSpPr txBox="1"/>
            <p:nvPr/>
          </p:nvSpPr>
          <p:spPr>
            <a:xfrm>
              <a:off x="3988762" y="3991179"/>
              <a:ext cx="200215" cy="138793"/>
            </a:xfrm>
            <a:prstGeom prst="rect">
              <a:avLst/>
            </a:prstGeom>
            <a:noFill/>
          </p:spPr>
          <p:txBody>
            <a:bodyPr wrap="none" rtlCol="0">
              <a:spAutoFit/>
            </a:bodyPr>
            <a:lstStyle/>
            <a:p>
              <a:r>
                <a:rPr lang="en-US" altLang="zh-CN" sz="800"/>
                <a:t>W</a:t>
              </a:r>
              <a:r>
                <a:rPr lang="en-US" altLang="zh-CN" sz="800" baseline="-25000"/>
                <a:t>31</a:t>
              </a:r>
            </a:p>
          </p:txBody>
        </p:sp>
        <p:sp>
          <p:nvSpPr>
            <p:cNvPr id="247" name="文本框 246">
              <a:extLst>
                <a:ext uri="{FF2B5EF4-FFF2-40B4-BE49-F238E27FC236}">
                  <a16:creationId xmlns:a16="http://schemas.microsoft.com/office/drawing/2014/main" id="{05BBF72E-21B1-46BC-A12B-666AFA7A9184}"/>
                </a:ext>
              </a:extLst>
            </p:cNvPr>
            <p:cNvSpPr txBox="1"/>
            <p:nvPr/>
          </p:nvSpPr>
          <p:spPr>
            <a:xfrm>
              <a:off x="4174547" y="3991179"/>
              <a:ext cx="200215" cy="138793"/>
            </a:xfrm>
            <a:prstGeom prst="rect">
              <a:avLst/>
            </a:prstGeom>
            <a:noFill/>
          </p:spPr>
          <p:txBody>
            <a:bodyPr wrap="none" rtlCol="0">
              <a:spAutoFit/>
            </a:bodyPr>
            <a:lstStyle/>
            <a:p>
              <a:r>
                <a:rPr lang="en-US" altLang="zh-CN" sz="800"/>
                <a:t>W</a:t>
              </a:r>
              <a:r>
                <a:rPr lang="en-US" altLang="zh-CN" sz="800" baseline="-25000"/>
                <a:t>41</a:t>
              </a:r>
            </a:p>
          </p:txBody>
        </p:sp>
        <p:sp>
          <p:nvSpPr>
            <p:cNvPr id="248" name="文本框 247">
              <a:extLst>
                <a:ext uri="{FF2B5EF4-FFF2-40B4-BE49-F238E27FC236}">
                  <a16:creationId xmlns:a16="http://schemas.microsoft.com/office/drawing/2014/main" id="{66C546A9-C695-4C14-ADAC-3126A2373726}"/>
                </a:ext>
              </a:extLst>
            </p:cNvPr>
            <p:cNvSpPr txBox="1"/>
            <p:nvPr/>
          </p:nvSpPr>
          <p:spPr>
            <a:xfrm>
              <a:off x="4360332" y="3991179"/>
              <a:ext cx="200215" cy="138793"/>
            </a:xfrm>
            <a:prstGeom prst="rect">
              <a:avLst/>
            </a:prstGeom>
            <a:noFill/>
          </p:spPr>
          <p:txBody>
            <a:bodyPr wrap="none" rtlCol="0">
              <a:spAutoFit/>
            </a:bodyPr>
            <a:lstStyle/>
            <a:p>
              <a:r>
                <a:rPr lang="en-US" altLang="zh-CN" sz="800"/>
                <a:t>W</a:t>
              </a:r>
              <a:r>
                <a:rPr lang="en-US" altLang="zh-CN" sz="800" baseline="-25000"/>
                <a:t>51</a:t>
              </a:r>
            </a:p>
          </p:txBody>
        </p:sp>
        <p:sp>
          <p:nvSpPr>
            <p:cNvPr id="249" name="文本框 248">
              <a:extLst>
                <a:ext uri="{FF2B5EF4-FFF2-40B4-BE49-F238E27FC236}">
                  <a16:creationId xmlns:a16="http://schemas.microsoft.com/office/drawing/2014/main" id="{571C2E75-3CD7-4220-B388-A8D9F863379A}"/>
                </a:ext>
              </a:extLst>
            </p:cNvPr>
            <p:cNvSpPr txBox="1"/>
            <p:nvPr/>
          </p:nvSpPr>
          <p:spPr>
            <a:xfrm>
              <a:off x="4546118" y="3991179"/>
              <a:ext cx="200215" cy="138793"/>
            </a:xfrm>
            <a:prstGeom prst="rect">
              <a:avLst/>
            </a:prstGeom>
            <a:noFill/>
          </p:spPr>
          <p:txBody>
            <a:bodyPr wrap="none" rtlCol="0">
              <a:spAutoFit/>
            </a:bodyPr>
            <a:lstStyle/>
            <a:p>
              <a:r>
                <a:rPr lang="en-US" altLang="zh-CN" sz="800"/>
                <a:t>W</a:t>
              </a:r>
              <a:r>
                <a:rPr lang="en-US" altLang="zh-CN" sz="800" baseline="-25000"/>
                <a:t>61</a:t>
              </a:r>
            </a:p>
          </p:txBody>
        </p:sp>
        <p:sp>
          <p:nvSpPr>
            <p:cNvPr id="250" name="文本框 249">
              <a:extLst>
                <a:ext uri="{FF2B5EF4-FFF2-40B4-BE49-F238E27FC236}">
                  <a16:creationId xmlns:a16="http://schemas.microsoft.com/office/drawing/2014/main" id="{01492789-8EDF-49E2-87ED-234654138469}"/>
                </a:ext>
              </a:extLst>
            </p:cNvPr>
            <p:cNvSpPr txBox="1"/>
            <p:nvPr/>
          </p:nvSpPr>
          <p:spPr>
            <a:xfrm>
              <a:off x="4917689" y="3991179"/>
              <a:ext cx="206348" cy="138793"/>
            </a:xfrm>
            <a:prstGeom prst="rect">
              <a:avLst/>
            </a:prstGeom>
            <a:noFill/>
          </p:spPr>
          <p:txBody>
            <a:bodyPr wrap="none" rtlCol="0">
              <a:spAutoFit/>
            </a:bodyPr>
            <a:lstStyle/>
            <a:p>
              <a:r>
                <a:rPr lang="en-US" altLang="zh-CN" sz="800"/>
                <a:t>W</a:t>
              </a:r>
              <a:r>
                <a:rPr lang="en-US" altLang="zh-CN" sz="800" baseline="-25000"/>
                <a:t>N1</a:t>
              </a:r>
            </a:p>
          </p:txBody>
        </p:sp>
        <p:sp>
          <p:nvSpPr>
            <p:cNvPr id="251" name="文本框 250">
              <a:extLst>
                <a:ext uri="{FF2B5EF4-FFF2-40B4-BE49-F238E27FC236}">
                  <a16:creationId xmlns:a16="http://schemas.microsoft.com/office/drawing/2014/main" id="{5120BCE6-BAAE-4B51-AC24-E1756A374056}"/>
                </a:ext>
              </a:extLst>
            </p:cNvPr>
            <p:cNvSpPr txBox="1"/>
            <p:nvPr/>
          </p:nvSpPr>
          <p:spPr>
            <a:xfrm>
              <a:off x="5182118" y="3736244"/>
              <a:ext cx="379507" cy="138793"/>
            </a:xfrm>
            <a:prstGeom prst="rect">
              <a:avLst/>
            </a:prstGeom>
            <a:noFill/>
          </p:spPr>
          <p:txBody>
            <a:bodyPr wrap="none" rtlCol="0">
              <a:spAutoFit/>
            </a:bodyPr>
            <a:lstStyle/>
            <a:p>
              <a:r>
                <a:rPr lang="en-US" altLang="zh-CN" sz="800"/>
                <a:t>Attention 1</a:t>
              </a:r>
            </a:p>
          </p:txBody>
        </p:sp>
        <p:grpSp>
          <p:nvGrpSpPr>
            <p:cNvPr id="229" name="组合 228">
              <a:extLst>
                <a:ext uri="{FF2B5EF4-FFF2-40B4-BE49-F238E27FC236}">
                  <a16:creationId xmlns:a16="http://schemas.microsoft.com/office/drawing/2014/main" id="{33CB96CE-030E-4F49-A88C-238B29332186}"/>
                </a:ext>
              </a:extLst>
            </p:cNvPr>
            <p:cNvGrpSpPr/>
            <p:nvPr/>
          </p:nvGrpSpPr>
          <p:grpSpPr>
            <a:xfrm>
              <a:off x="3545582" y="2897722"/>
              <a:ext cx="1636716" cy="560527"/>
              <a:chOff x="2495" y="4550"/>
              <a:chExt cx="4537" cy="1361"/>
            </a:xfrm>
          </p:grpSpPr>
          <p:graphicFrame>
            <p:nvGraphicFramePr>
              <p:cNvPr id="239" name="图表 238">
                <a:extLst>
                  <a:ext uri="{FF2B5EF4-FFF2-40B4-BE49-F238E27FC236}">
                    <a16:creationId xmlns:a16="http://schemas.microsoft.com/office/drawing/2014/main" id="{ED4C0E18-6035-4DDD-A206-BC4092FBCA3C}"/>
                  </a:ext>
                </a:extLst>
              </p:cNvPr>
              <p:cNvGraphicFramePr/>
              <p:nvPr/>
            </p:nvGraphicFramePr>
            <p:xfrm>
              <a:off x="2495" y="4550"/>
              <a:ext cx="4537" cy="136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40" name="图表 239">
                <a:extLst>
                  <a:ext uri="{FF2B5EF4-FFF2-40B4-BE49-F238E27FC236}">
                    <a16:creationId xmlns:a16="http://schemas.microsoft.com/office/drawing/2014/main" id="{AEF92431-13E1-4F44-B75E-93DC8E764D91}"/>
                  </a:ext>
                </a:extLst>
              </p:cNvPr>
              <p:cNvGraphicFramePr/>
              <p:nvPr>
                <p:extLst>
                  <p:ext uri="{D42A27DB-BD31-4B8C-83A1-F6EECF244321}">
                    <p14:modId xmlns:p14="http://schemas.microsoft.com/office/powerpoint/2010/main" val="3764375367"/>
                  </p:ext>
                </p:extLst>
              </p:nvPr>
            </p:nvGraphicFramePr>
            <p:xfrm>
              <a:off x="2495" y="4550"/>
              <a:ext cx="4537" cy="1361"/>
            </p:xfrm>
            <a:graphic>
              <a:graphicData uri="http://schemas.openxmlformats.org/drawingml/2006/chart">
                <c:chart xmlns:c="http://schemas.openxmlformats.org/drawingml/2006/chart" xmlns:r="http://schemas.openxmlformats.org/officeDocument/2006/relationships" r:id="rId16"/>
              </a:graphicData>
            </a:graphic>
          </p:graphicFrame>
          <p:cxnSp>
            <p:nvCxnSpPr>
              <p:cNvPr id="241" name="直接连接符 240">
                <a:extLst>
                  <a:ext uri="{FF2B5EF4-FFF2-40B4-BE49-F238E27FC236}">
                    <a16:creationId xmlns:a16="http://schemas.microsoft.com/office/drawing/2014/main" id="{1A1D69D8-17F6-4769-BD06-3AEEA74A8312}"/>
                  </a:ext>
                </a:extLst>
              </p:cNvPr>
              <p:cNvCxnSpPr/>
              <p:nvPr/>
            </p:nvCxnSpPr>
            <p:spPr>
              <a:xfrm>
                <a:off x="2558" y="5682"/>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0" name="文本框 229">
              <a:extLst>
                <a:ext uri="{FF2B5EF4-FFF2-40B4-BE49-F238E27FC236}">
                  <a16:creationId xmlns:a16="http://schemas.microsoft.com/office/drawing/2014/main" id="{01A5D963-1EEA-48F3-82F6-94C3EFB25F89}"/>
                </a:ext>
              </a:extLst>
            </p:cNvPr>
            <p:cNvSpPr txBox="1"/>
            <p:nvPr/>
          </p:nvSpPr>
          <p:spPr>
            <a:xfrm>
              <a:off x="4736052" y="3168307"/>
              <a:ext cx="176045" cy="158974"/>
            </a:xfrm>
            <a:prstGeom prst="rect">
              <a:avLst/>
            </a:prstGeom>
            <a:noFill/>
          </p:spPr>
          <p:txBody>
            <a:bodyPr wrap="none" rtlCol="0">
              <a:spAutoFit/>
            </a:bodyPr>
            <a:lstStyle/>
            <a:p>
              <a:r>
                <a:rPr lang="en-US" altLang="zh-CN" sz="1000" b="1"/>
                <a:t>…</a:t>
              </a:r>
            </a:p>
          </p:txBody>
        </p:sp>
        <p:sp>
          <p:nvSpPr>
            <p:cNvPr id="231" name="文本框 230">
              <a:extLst>
                <a:ext uri="{FF2B5EF4-FFF2-40B4-BE49-F238E27FC236}">
                  <a16:creationId xmlns:a16="http://schemas.microsoft.com/office/drawing/2014/main" id="{8595CE06-7841-4360-95D9-030DDE84C742}"/>
                </a:ext>
              </a:extLst>
            </p:cNvPr>
            <p:cNvSpPr txBox="1"/>
            <p:nvPr/>
          </p:nvSpPr>
          <p:spPr>
            <a:xfrm>
              <a:off x="3620257" y="3363936"/>
              <a:ext cx="200215" cy="138793"/>
            </a:xfrm>
            <a:prstGeom prst="rect">
              <a:avLst/>
            </a:prstGeom>
            <a:noFill/>
          </p:spPr>
          <p:txBody>
            <a:bodyPr wrap="none" rtlCol="0">
              <a:spAutoFit/>
            </a:bodyPr>
            <a:lstStyle/>
            <a:p>
              <a:r>
                <a:rPr lang="en-US" altLang="zh-CN" sz="800"/>
                <a:t>W</a:t>
              </a:r>
              <a:r>
                <a:rPr lang="en-US" altLang="zh-CN" sz="800" baseline="-25000"/>
                <a:t>12</a:t>
              </a:r>
            </a:p>
          </p:txBody>
        </p:sp>
        <p:sp>
          <p:nvSpPr>
            <p:cNvPr id="232" name="文本框 231">
              <a:extLst>
                <a:ext uri="{FF2B5EF4-FFF2-40B4-BE49-F238E27FC236}">
                  <a16:creationId xmlns:a16="http://schemas.microsoft.com/office/drawing/2014/main" id="{8402534B-5DC3-4E6C-B481-8B560DF85ECC}"/>
                </a:ext>
              </a:extLst>
            </p:cNvPr>
            <p:cNvSpPr txBox="1"/>
            <p:nvPr/>
          </p:nvSpPr>
          <p:spPr>
            <a:xfrm>
              <a:off x="3806042" y="3363936"/>
              <a:ext cx="200215" cy="138793"/>
            </a:xfrm>
            <a:prstGeom prst="rect">
              <a:avLst/>
            </a:prstGeom>
            <a:noFill/>
          </p:spPr>
          <p:txBody>
            <a:bodyPr wrap="none" rtlCol="0">
              <a:spAutoFit/>
            </a:bodyPr>
            <a:lstStyle/>
            <a:p>
              <a:r>
                <a:rPr lang="en-US" altLang="zh-CN" sz="800"/>
                <a:t>W</a:t>
              </a:r>
              <a:r>
                <a:rPr lang="en-US" altLang="zh-CN" sz="800" baseline="-25000"/>
                <a:t>22</a:t>
              </a:r>
            </a:p>
          </p:txBody>
        </p:sp>
        <p:sp>
          <p:nvSpPr>
            <p:cNvPr id="233" name="文本框 232">
              <a:extLst>
                <a:ext uri="{FF2B5EF4-FFF2-40B4-BE49-F238E27FC236}">
                  <a16:creationId xmlns:a16="http://schemas.microsoft.com/office/drawing/2014/main" id="{2330B6B4-6EC2-4777-A8BB-3ADD8712AF79}"/>
                </a:ext>
              </a:extLst>
            </p:cNvPr>
            <p:cNvSpPr txBox="1"/>
            <p:nvPr/>
          </p:nvSpPr>
          <p:spPr>
            <a:xfrm>
              <a:off x="3991828" y="3363936"/>
              <a:ext cx="200215" cy="138793"/>
            </a:xfrm>
            <a:prstGeom prst="rect">
              <a:avLst/>
            </a:prstGeom>
            <a:noFill/>
          </p:spPr>
          <p:txBody>
            <a:bodyPr wrap="none" rtlCol="0">
              <a:spAutoFit/>
            </a:bodyPr>
            <a:lstStyle/>
            <a:p>
              <a:r>
                <a:rPr lang="en-US" altLang="zh-CN" sz="800"/>
                <a:t>W</a:t>
              </a:r>
              <a:r>
                <a:rPr lang="en-US" altLang="zh-CN" sz="800" baseline="-25000"/>
                <a:t>32</a:t>
              </a:r>
            </a:p>
          </p:txBody>
        </p:sp>
        <p:sp>
          <p:nvSpPr>
            <p:cNvPr id="234" name="文本框 233">
              <a:extLst>
                <a:ext uri="{FF2B5EF4-FFF2-40B4-BE49-F238E27FC236}">
                  <a16:creationId xmlns:a16="http://schemas.microsoft.com/office/drawing/2014/main" id="{9858BCE7-CBC6-4D7B-97A7-42CB411E3736}"/>
                </a:ext>
              </a:extLst>
            </p:cNvPr>
            <p:cNvSpPr txBox="1"/>
            <p:nvPr/>
          </p:nvSpPr>
          <p:spPr>
            <a:xfrm>
              <a:off x="4177614" y="3363936"/>
              <a:ext cx="200215" cy="138793"/>
            </a:xfrm>
            <a:prstGeom prst="rect">
              <a:avLst/>
            </a:prstGeom>
            <a:noFill/>
          </p:spPr>
          <p:txBody>
            <a:bodyPr wrap="none" rtlCol="0">
              <a:spAutoFit/>
            </a:bodyPr>
            <a:lstStyle/>
            <a:p>
              <a:r>
                <a:rPr lang="en-US" altLang="zh-CN" sz="800"/>
                <a:t>W</a:t>
              </a:r>
              <a:r>
                <a:rPr lang="en-US" altLang="zh-CN" sz="800" baseline="-25000"/>
                <a:t>42</a:t>
              </a:r>
            </a:p>
          </p:txBody>
        </p:sp>
        <p:sp>
          <p:nvSpPr>
            <p:cNvPr id="235" name="文本框 234">
              <a:extLst>
                <a:ext uri="{FF2B5EF4-FFF2-40B4-BE49-F238E27FC236}">
                  <a16:creationId xmlns:a16="http://schemas.microsoft.com/office/drawing/2014/main" id="{0BD1FD1F-5DE2-4036-A4EF-736CC3602737}"/>
                </a:ext>
              </a:extLst>
            </p:cNvPr>
            <p:cNvSpPr txBox="1"/>
            <p:nvPr/>
          </p:nvSpPr>
          <p:spPr>
            <a:xfrm>
              <a:off x="4363399" y="3363936"/>
              <a:ext cx="200215" cy="138793"/>
            </a:xfrm>
            <a:prstGeom prst="rect">
              <a:avLst/>
            </a:prstGeom>
            <a:noFill/>
          </p:spPr>
          <p:txBody>
            <a:bodyPr wrap="none" rtlCol="0">
              <a:spAutoFit/>
            </a:bodyPr>
            <a:lstStyle/>
            <a:p>
              <a:r>
                <a:rPr lang="en-US" altLang="zh-CN" sz="800"/>
                <a:t>W</a:t>
              </a:r>
              <a:r>
                <a:rPr lang="en-US" altLang="zh-CN" sz="800" baseline="-25000"/>
                <a:t>52</a:t>
              </a:r>
            </a:p>
          </p:txBody>
        </p:sp>
        <p:sp>
          <p:nvSpPr>
            <p:cNvPr id="236" name="文本框 235">
              <a:extLst>
                <a:ext uri="{FF2B5EF4-FFF2-40B4-BE49-F238E27FC236}">
                  <a16:creationId xmlns:a16="http://schemas.microsoft.com/office/drawing/2014/main" id="{3DE22AE3-ADA4-48F9-9D99-BED908CE7F01}"/>
                </a:ext>
              </a:extLst>
            </p:cNvPr>
            <p:cNvSpPr txBox="1"/>
            <p:nvPr/>
          </p:nvSpPr>
          <p:spPr>
            <a:xfrm>
              <a:off x="4549185" y="3363936"/>
              <a:ext cx="200215" cy="138793"/>
            </a:xfrm>
            <a:prstGeom prst="rect">
              <a:avLst/>
            </a:prstGeom>
            <a:noFill/>
          </p:spPr>
          <p:txBody>
            <a:bodyPr wrap="none" rtlCol="0">
              <a:spAutoFit/>
            </a:bodyPr>
            <a:lstStyle/>
            <a:p>
              <a:r>
                <a:rPr lang="en-US" altLang="zh-CN" sz="800"/>
                <a:t>W</a:t>
              </a:r>
              <a:r>
                <a:rPr lang="en-US" altLang="zh-CN" sz="800" baseline="-25000"/>
                <a:t>62</a:t>
              </a:r>
            </a:p>
          </p:txBody>
        </p:sp>
        <p:sp>
          <p:nvSpPr>
            <p:cNvPr id="237" name="文本框 236">
              <a:extLst>
                <a:ext uri="{FF2B5EF4-FFF2-40B4-BE49-F238E27FC236}">
                  <a16:creationId xmlns:a16="http://schemas.microsoft.com/office/drawing/2014/main" id="{4253924D-3DDC-4BED-B1A7-552C390F2E05}"/>
                </a:ext>
              </a:extLst>
            </p:cNvPr>
            <p:cNvSpPr txBox="1"/>
            <p:nvPr/>
          </p:nvSpPr>
          <p:spPr>
            <a:xfrm>
              <a:off x="4920756" y="3363936"/>
              <a:ext cx="206348" cy="138793"/>
            </a:xfrm>
            <a:prstGeom prst="rect">
              <a:avLst/>
            </a:prstGeom>
            <a:noFill/>
          </p:spPr>
          <p:txBody>
            <a:bodyPr wrap="none" rtlCol="0">
              <a:spAutoFit/>
            </a:bodyPr>
            <a:lstStyle/>
            <a:p>
              <a:r>
                <a:rPr lang="en-US" altLang="zh-CN" sz="800"/>
                <a:t>W</a:t>
              </a:r>
              <a:r>
                <a:rPr lang="en-US" altLang="zh-CN" sz="800" baseline="-25000"/>
                <a:t>N2</a:t>
              </a:r>
            </a:p>
          </p:txBody>
        </p:sp>
        <p:sp>
          <p:nvSpPr>
            <p:cNvPr id="238" name="文本框 237">
              <a:extLst>
                <a:ext uri="{FF2B5EF4-FFF2-40B4-BE49-F238E27FC236}">
                  <a16:creationId xmlns:a16="http://schemas.microsoft.com/office/drawing/2014/main" id="{FEA71F12-3B3B-42EE-BBAE-B76F4824CC7C}"/>
                </a:ext>
              </a:extLst>
            </p:cNvPr>
            <p:cNvSpPr txBox="1"/>
            <p:nvPr/>
          </p:nvSpPr>
          <p:spPr>
            <a:xfrm>
              <a:off x="5182298" y="3108589"/>
              <a:ext cx="379508" cy="138793"/>
            </a:xfrm>
            <a:prstGeom prst="rect">
              <a:avLst/>
            </a:prstGeom>
            <a:noFill/>
          </p:spPr>
          <p:txBody>
            <a:bodyPr wrap="none" rtlCol="0">
              <a:spAutoFit/>
            </a:bodyPr>
            <a:lstStyle/>
            <a:p>
              <a:r>
                <a:rPr lang="en-US" altLang="zh-CN" sz="800" dirty="0"/>
                <a:t>Attention 2</a:t>
              </a:r>
            </a:p>
          </p:txBody>
        </p:sp>
        <p:graphicFrame>
          <p:nvGraphicFramePr>
            <p:cNvPr id="226" name="图表 225">
              <a:extLst>
                <a:ext uri="{FF2B5EF4-FFF2-40B4-BE49-F238E27FC236}">
                  <a16:creationId xmlns:a16="http://schemas.microsoft.com/office/drawing/2014/main" id="{CBDA631C-9AB6-49A9-9302-DC0DB1F9B5FF}"/>
                </a:ext>
              </a:extLst>
            </p:cNvPr>
            <p:cNvGraphicFramePr/>
            <p:nvPr>
              <p:extLst>
                <p:ext uri="{D42A27DB-BD31-4B8C-83A1-F6EECF244321}">
                  <p14:modId xmlns:p14="http://schemas.microsoft.com/office/powerpoint/2010/main" val="2624578410"/>
                </p:ext>
              </p:extLst>
            </p:nvPr>
          </p:nvGraphicFramePr>
          <p:xfrm>
            <a:off x="3545582" y="2265120"/>
            <a:ext cx="1636356" cy="56093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27" name="图表 226">
              <a:extLst>
                <a:ext uri="{FF2B5EF4-FFF2-40B4-BE49-F238E27FC236}">
                  <a16:creationId xmlns:a16="http://schemas.microsoft.com/office/drawing/2014/main" id="{995CE4C6-B8C4-4A96-8CB4-B95624C74375}"/>
                </a:ext>
              </a:extLst>
            </p:cNvPr>
            <p:cNvGraphicFramePr/>
            <p:nvPr>
              <p:extLst>
                <p:ext uri="{D42A27DB-BD31-4B8C-83A1-F6EECF244321}">
                  <p14:modId xmlns:p14="http://schemas.microsoft.com/office/powerpoint/2010/main" val="1798423908"/>
                </p:ext>
              </p:extLst>
            </p:nvPr>
          </p:nvGraphicFramePr>
          <p:xfrm>
            <a:off x="3558208" y="2306305"/>
            <a:ext cx="1636356" cy="560939"/>
          </p:xfrm>
          <a:graphic>
            <a:graphicData uri="http://schemas.openxmlformats.org/drawingml/2006/chart">
              <c:chart xmlns:c="http://schemas.openxmlformats.org/drawingml/2006/chart" xmlns:r="http://schemas.openxmlformats.org/officeDocument/2006/relationships" r:id="rId18"/>
            </a:graphicData>
          </a:graphic>
        </p:graphicFrame>
        <p:cxnSp>
          <p:nvCxnSpPr>
            <p:cNvPr id="228" name="直接连接符 227">
              <a:extLst>
                <a:ext uri="{FF2B5EF4-FFF2-40B4-BE49-F238E27FC236}">
                  <a16:creationId xmlns:a16="http://schemas.microsoft.com/office/drawing/2014/main" id="{554E8457-CB74-4B02-A519-8C5CF5C915E6}"/>
                </a:ext>
              </a:extLst>
            </p:cNvPr>
            <p:cNvCxnSpPr/>
            <p:nvPr/>
          </p:nvCxnSpPr>
          <p:spPr>
            <a:xfrm>
              <a:off x="3568309" y="2737100"/>
              <a:ext cx="15909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文本框 216">
              <a:extLst>
                <a:ext uri="{FF2B5EF4-FFF2-40B4-BE49-F238E27FC236}">
                  <a16:creationId xmlns:a16="http://schemas.microsoft.com/office/drawing/2014/main" id="{7F7F7C2D-BFAC-41CD-9E1E-3FCA9F76D435}"/>
                </a:ext>
              </a:extLst>
            </p:cNvPr>
            <p:cNvSpPr txBox="1"/>
            <p:nvPr/>
          </p:nvSpPr>
          <p:spPr>
            <a:xfrm>
              <a:off x="4736052" y="2527056"/>
              <a:ext cx="176045" cy="158974"/>
            </a:xfrm>
            <a:prstGeom prst="rect">
              <a:avLst/>
            </a:prstGeom>
            <a:noFill/>
          </p:spPr>
          <p:txBody>
            <a:bodyPr wrap="none" rtlCol="0">
              <a:spAutoFit/>
            </a:bodyPr>
            <a:lstStyle/>
            <a:p>
              <a:r>
                <a:rPr lang="en-US" altLang="zh-CN" sz="1000" b="1" dirty="0"/>
                <a:t>…</a:t>
              </a:r>
            </a:p>
          </p:txBody>
        </p:sp>
        <p:sp>
          <p:nvSpPr>
            <p:cNvPr id="218" name="文本框 217">
              <a:extLst>
                <a:ext uri="{FF2B5EF4-FFF2-40B4-BE49-F238E27FC236}">
                  <a16:creationId xmlns:a16="http://schemas.microsoft.com/office/drawing/2014/main" id="{E69D7DA7-5CDC-4A72-90A7-B2B0D8599FD4}"/>
                </a:ext>
              </a:extLst>
            </p:cNvPr>
            <p:cNvSpPr txBox="1"/>
            <p:nvPr/>
          </p:nvSpPr>
          <p:spPr>
            <a:xfrm>
              <a:off x="3615928" y="2736276"/>
              <a:ext cx="200215" cy="138793"/>
            </a:xfrm>
            <a:prstGeom prst="rect">
              <a:avLst/>
            </a:prstGeom>
            <a:noFill/>
          </p:spPr>
          <p:txBody>
            <a:bodyPr wrap="none" rtlCol="0">
              <a:spAutoFit/>
            </a:bodyPr>
            <a:lstStyle/>
            <a:p>
              <a:r>
                <a:rPr lang="en-US" altLang="zh-CN" sz="800"/>
                <a:t>W</a:t>
              </a:r>
              <a:r>
                <a:rPr lang="en-US" altLang="zh-CN" sz="800" baseline="-25000"/>
                <a:t>13</a:t>
              </a:r>
            </a:p>
          </p:txBody>
        </p:sp>
        <p:sp>
          <p:nvSpPr>
            <p:cNvPr id="219" name="文本框 218">
              <a:extLst>
                <a:ext uri="{FF2B5EF4-FFF2-40B4-BE49-F238E27FC236}">
                  <a16:creationId xmlns:a16="http://schemas.microsoft.com/office/drawing/2014/main" id="{3C152318-BE1A-457C-8342-A795626D4FE4}"/>
                </a:ext>
              </a:extLst>
            </p:cNvPr>
            <p:cNvSpPr txBox="1"/>
            <p:nvPr/>
          </p:nvSpPr>
          <p:spPr>
            <a:xfrm>
              <a:off x="3801714" y="2736276"/>
              <a:ext cx="200215" cy="138793"/>
            </a:xfrm>
            <a:prstGeom prst="rect">
              <a:avLst/>
            </a:prstGeom>
            <a:noFill/>
          </p:spPr>
          <p:txBody>
            <a:bodyPr wrap="none" rtlCol="0">
              <a:spAutoFit/>
            </a:bodyPr>
            <a:lstStyle/>
            <a:p>
              <a:r>
                <a:rPr lang="en-US" altLang="zh-CN" sz="800"/>
                <a:t>W</a:t>
              </a:r>
              <a:r>
                <a:rPr lang="en-US" altLang="zh-CN" sz="800" baseline="-25000"/>
                <a:t>23</a:t>
              </a:r>
            </a:p>
          </p:txBody>
        </p:sp>
        <p:sp>
          <p:nvSpPr>
            <p:cNvPr id="220" name="文本框 219">
              <a:extLst>
                <a:ext uri="{FF2B5EF4-FFF2-40B4-BE49-F238E27FC236}">
                  <a16:creationId xmlns:a16="http://schemas.microsoft.com/office/drawing/2014/main" id="{EA83B046-EBE4-40A1-BCB5-01590B6359F7}"/>
                </a:ext>
              </a:extLst>
            </p:cNvPr>
            <p:cNvSpPr txBox="1"/>
            <p:nvPr/>
          </p:nvSpPr>
          <p:spPr>
            <a:xfrm>
              <a:off x="3987499" y="2736276"/>
              <a:ext cx="200215" cy="138793"/>
            </a:xfrm>
            <a:prstGeom prst="rect">
              <a:avLst/>
            </a:prstGeom>
            <a:noFill/>
          </p:spPr>
          <p:txBody>
            <a:bodyPr wrap="none" rtlCol="0">
              <a:spAutoFit/>
            </a:bodyPr>
            <a:lstStyle/>
            <a:p>
              <a:r>
                <a:rPr lang="en-US" altLang="zh-CN" sz="800"/>
                <a:t>W</a:t>
              </a:r>
              <a:r>
                <a:rPr lang="en-US" altLang="zh-CN" sz="800" baseline="-25000"/>
                <a:t>33</a:t>
              </a:r>
            </a:p>
          </p:txBody>
        </p:sp>
        <p:sp>
          <p:nvSpPr>
            <p:cNvPr id="221" name="文本框 220">
              <a:extLst>
                <a:ext uri="{FF2B5EF4-FFF2-40B4-BE49-F238E27FC236}">
                  <a16:creationId xmlns:a16="http://schemas.microsoft.com/office/drawing/2014/main" id="{9AE122AA-D7C7-4FF8-93AA-6DB00CF45A91}"/>
                </a:ext>
              </a:extLst>
            </p:cNvPr>
            <p:cNvSpPr txBox="1"/>
            <p:nvPr/>
          </p:nvSpPr>
          <p:spPr>
            <a:xfrm>
              <a:off x="4173285" y="2736276"/>
              <a:ext cx="200215" cy="138793"/>
            </a:xfrm>
            <a:prstGeom prst="rect">
              <a:avLst/>
            </a:prstGeom>
            <a:noFill/>
          </p:spPr>
          <p:txBody>
            <a:bodyPr wrap="none" rtlCol="0">
              <a:spAutoFit/>
            </a:bodyPr>
            <a:lstStyle/>
            <a:p>
              <a:r>
                <a:rPr lang="en-US" altLang="zh-CN" sz="800"/>
                <a:t>W</a:t>
              </a:r>
              <a:r>
                <a:rPr lang="en-US" altLang="zh-CN" sz="800" baseline="-25000"/>
                <a:t>43</a:t>
              </a:r>
            </a:p>
          </p:txBody>
        </p:sp>
        <p:sp>
          <p:nvSpPr>
            <p:cNvPr id="222" name="文本框 221">
              <a:extLst>
                <a:ext uri="{FF2B5EF4-FFF2-40B4-BE49-F238E27FC236}">
                  <a16:creationId xmlns:a16="http://schemas.microsoft.com/office/drawing/2014/main" id="{53FC480C-EB5E-46EC-93BA-1CBA9351B99E}"/>
                </a:ext>
              </a:extLst>
            </p:cNvPr>
            <p:cNvSpPr txBox="1"/>
            <p:nvPr/>
          </p:nvSpPr>
          <p:spPr>
            <a:xfrm>
              <a:off x="4359070" y="2736276"/>
              <a:ext cx="200215" cy="138793"/>
            </a:xfrm>
            <a:prstGeom prst="rect">
              <a:avLst/>
            </a:prstGeom>
            <a:noFill/>
          </p:spPr>
          <p:txBody>
            <a:bodyPr wrap="none" rtlCol="0">
              <a:spAutoFit/>
            </a:bodyPr>
            <a:lstStyle/>
            <a:p>
              <a:r>
                <a:rPr lang="en-US" altLang="zh-CN" sz="800"/>
                <a:t>W</a:t>
              </a:r>
              <a:r>
                <a:rPr lang="en-US" altLang="zh-CN" sz="800" baseline="-25000"/>
                <a:t>53</a:t>
              </a:r>
            </a:p>
          </p:txBody>
        </p:sp>
        <p:sp>
          <p:nvSpPr>
            <p:cNvPr id="223" name="文本框 222">
              <a:extLst>
                <a:ext uri="{FF2B5EF4-FFF2-40B4-BE49-F238E27FC236}">
                  <a16:creationId xmlns:a16="http://schemas.microsoft.com/office/drawing/2014/main" id="{B9DA6724-FF07-4A1B-9AD8-80D2D71C96DA}"/>
                </a:ext>
              </a:extLst>
            </p:cNvPr>
            <p:cNvSpPr txBox="1"/>
            <p:nvPr/>
          </p:nvSpPr>
          <p:spPr>
            <a:xfrm>
              <a:off x="4544856" y="2736276"/>
              <a:ext cx="200215" cy="138793"/>
            </a:xfrm>
            <a:prstGeom prst="rect">
              <a:avLst/>
            </a:prstGeom>
            <a:noFill/>
          </p:spPr>
          <p:txBody>
            <a:bodyPr wrap="none" rtlCol="0">
              <a:spAutoFit/>
            </a:bodyPr>
            <a:lstStyle/>
            <a:p>
              <a:r>
                <a:rPr lang="en-US" altLang="zh-CN" sz="800"/>
                <a:t>W</a:t>
              </a:r>
              <a:r>
                <a:rPr lang="en-US" altLang="zh-CN" sz="800" baseline="-25000"/>
                <a:t>63</a:t>
              </a:r>
            </a:p>
          </p:txBody>
        </p:sp>
        <p:sp>
          <p:nvSpPr>
            <p:cNvPr id="224" name="文本框 223">
              <a:extLst>
                <a:ext uri="{FF2B5EF4-FFF2-40B4-BE49-F238E27FC236}">
                  <a16:creationId xmlns:a16="http://schemas.microsoft.com/office/drawing/2014/main" id="{85F1D4DC-8E4C-4683-9083-A99E68B61F2F}"/>
                </a:ext>
              </a:extLst>
            </p:cNvPr>
            <p:cNvSpPr txBox="1"/>
            <p:nvPr/>
          </p:nvSpPr>
          <p:spPr>
            <a:xfrm>
              <a:off x="4916427" y="2736276"/>
              <a:ext cx="206348" cy="138793"/>
            </a:xfrm>
            <a:prstGeom prst="rect">
              <a:avLst/>
            </a:prstGeom>
            <a:noFill/>
          </p:spPr>
          <p:txBody>
            <a:bodyPr wrap="none" rtlCol="0">
              <a:spAutoFit/>
            </a:bodyPr>
            <a:lstStyle/>
            <a:p>
              <a:r>
                <a:rPr lang="en-US" altLang="zh-CN" sz="800" dirty="0"/>
                <a:t>W</a:t>
              </a:r>
              <a:r>
                <a:rPr lang="en-US" altLang="zh-CN" sz="800" baseline="-25000" dirty="0"/>
                <a:t>N3</a:t>
              </a:r>
            </a:p>
          </p:txBody>
        </p:sp>
        <p:sp>
          <p:nvSpPr>
            <p:cNvPr id="225" name="文本框 224">
              <a:extLst>
                <a:ext uri="{FF2B5EF4-FFF2-40B4-BE49-F238E27FC236}">
                  <a16:creationId xmlns:a16="http://schemas.microsoft.com/office/drawing/2014/main" id="{F43AF398-8178-40B9-B3F4-9278ADA40B4B}"/>
                </a:ext>
              </a:extLst>
            </p:cNvPr>
            <p:cNvSpPr txBox="1"/>
            <p:nvPr/>
          </p:nvSpPr>
          <p:spPr>
            <a:xfrm>
              <a:off x="5182298" y="2547237"/>
              <a:ext cx="379508" cy="138793"/>
            </a:xfrm>
            <a:prstGeom prst="rect">
              <a:avLst/>
            </a:prstGeom>
            <a:noFill/>
          </p:spPr>
          <p:txBody>
            <a:bodyPr wrap="none" rtlCol="0">
              <a:spAutoFit/>
            </a:bodyPr>
            <a:lstStyle/>
            <a:p>
              <a:r>
                <a:rPr lang="en-US" altLang="zh-CN" sz="800"/>
                <a:t>Attention 3</a:t>
              </a:r>
            </a:p>
          </p:txBody>
        </p:sp>
        <p:cxnSp>
          <p:nvCxnSpPr>
            <p:cNvPr id="213" name="直接箭头连接符 212">
              <a:extLst>
                <a:ext uri="{FF2B5EF4-FFF2-40B4-BE49-F238E27FC236}">
                  <a16:creationId xmlns:a16="http://schemas.microsoft.com/office/drawing/2014/main" id="{3EDA9371-3F94-45DB-AC17-C68409FBAE41}"/>
                </a:ext>
              </a:extLst>
            </p:cNvPr>
            <p:cNvCxnSpPr>
              <a:cxnSpLocks/>
            </p:cNvCxnSpPr>
            <p:nvPr/>
          </p:nvCxnSpPr>
          <p:spPr>
            <a:xfrm flipV="1">
              <a:off x="3416390" y="2184332"/>
              <a:ext cx="0" cy="2771202"/>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214" name="左大括号 213">
              <a:extLst>
                <a:ext uri="{FF2B5EF4-FFF2-40B4-BE49-F238E27FC236}">
                  <a16:creationId xmlns:a16="http://schemas.microsoft.com/office/drawing/2014/main" id="{1C819B97-5321-40E3-B522-970FE9180137}"/>
                </a:ext>
              </a:extLst>
            </p:cNvPr>
            <p:cNvSpPr/>
            <p:nvPr/>
          </p:nvSpPr>
          <p:spPr>
            <a:xfrm rot="5400000">
              <a:off x="4427113" y="3989263"/>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5" name="文本框 214">
              <a:extLst>
                <a:ext uri="{FF2B5EF4-FFF2-40B4-BE49-F238E27FC236}">
                  <a16:creationId xmlns:a16="http://schemas.microsoft.com/office/drawing/2014/main" id="{9EED264E-1F4A-4D26-8AA7-0245AA38F72C}"/>
                </a:ext>
              </a:extLst>
            </p:cNvPr>
            <p:cNvSpPr txBox="1"/>
            <p:nvPr/>
          </p:nvSpPr>
          <p:spPr>
            <a:xfrm>
              <a:off x="3840794" y="4991563"/>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grpSp>
        <p:nvGrpSpPr>
          <p:cNvPr id="12" name="组合 11">
            <a:extLst>
              <a:ext uri="{FF2B5EF4-FFF2-40B4-BE49-F238E27FC236}">
                <a16:creationId xmlns:a16="http://schemas.microsoft.com/office/drawing/2014/main" id="{8E82E5CA-34AF-964B-9618-82BEE8E5C139}"/>
              </a:ext>
            </a:extLst>
          </p:cNvPr>
          <p:cNvGrpSpPr/>
          <p:nvPr/>
        </p:nvGrpSpPr>
        <p:grpSpPr>
          <a:xfrm>
            <a:off x="778213" y="1843950"/>
            <a:ext cx="4669842" cy="3629901"/>
            <a:chOff x="778213" y="1843950"/>
            <a:chExt cx="4669842" cy="3629901"/>
          </a:xfrm>
        </p:grpSpPr>
        <p:graphicFrame>
          <p:nvGraphicFramePr>
            <p:cNvPr id="270" name="图表 269">
              <a:extLst>
                <a:ext uri="{FF2B5EF4-FFF2-40B4-BE49-F238E27FC236}">
                  <a16:creationId xmlns:a16="http://schemas.microsoft.com/office/drawing/2014/main" id="{22EC6740-FCB0-7F47-8B5D-E4A3363E1ECD}"/>
                </a:ext>
              </a:extLst>
            </p:cNvPr>
            <p:cNvGraphicFramePr/>
            <p:nvPr>
              <p:extLst>
                <p:ext uri="{D42A27DB-BD31-4B8C-83A1-F6EECF244321}">
                  <p14:modId xmlns:p14="http://schemas.microsoft.com/office/powerpoint/2010/main" val="3375038181"/>
                </p:ext>
              </p:extLst>
            </p:nvPr>
          </p:nvGraphicFramePr>
          <p:xfrm>
            <a:off x="939518" y="2262708"/>
            <a:ext cx="1636356" cy="560939"/>
          </p:xfrm>
          <a:graphic>
            <a:graphicData uri="http://schemas.openxmlformats.org/drawingml/2006/chart">
              <c:chart xmlns:c="http://schemas.openxmlformats.org/drawingml/2006/chart" xmlns:r="http://schemas.openxmlformats.org/officeDocument/2006/relationships" r:id="rId19"/>
            </a:graphicData>
          </a:graphic>
        </p:graphicFrame>
        <p:cxnSp>
          <p:nvCxnSpPr>
            <p:cNvPr id="271" name="直接连接符 101">
              <a:extLst>
                <a:ext uri="{FF2B5EF4-FFF2-40B4-BE49-F238E27FC236}">
                  <a16:creationId xmlns:a16="http://schemas.microsoft.com/office/drawing/2014/main" id="{1C862A26-F625-7B49-B034-2EA3B1942F13}"/>
                </a:ext>
              </a:extLst>
            </p:cNvPr>
            <p:cNvCxnSpPr/>
            <p:nvPr/>
          </p:nvCxnSpPr>
          <p:spPr>
            <a:xfrm>
              <a:off x="930132" y="2693772"/>
              <a:ext cx="159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2" name="表格 271">
              <a:extLst>
                <a:ext uri="{FF2B5EF4-FFF2-40B4-BE49-F238E27FC236}">
                  <a16:creationId xmlns:a16="http://schemas.microsoft.com/office/drawing/2014/main" id="{9D4C45C5-5405-664D-A8E2-8A971066F094}"/>
                </a:ext>
              </a:extLst>
            </p:cNvPr>
            <p:cNvGraphicFramePr/>
            <p:nvPr>
              <p:custDataLst>
                <p:tags r:id="rId1"/>
              </p:custDataLst>
              <p:extLst>
                <p:ext uri="{D42A27DB-BD31-4B8C-83A1-F6EECF244321}">
                  <p14:modId xmlns:p14="http://schemas.microsoft.com/office/powerpoint/2010/main" val="683687191"/>
                </p:ext>
              </p:extLst>
            </p:nvPr>
          </p:nvGraphicFramePr>
          <p:xfrm>
            <a:off x="3497062" y="1843950"/>
            <a:ext cx="1597387" cy="203118"/>
          </p:xfrm>
          <a:graphic>
            <a:graphicData uri="http://schemas.openxmlformats.org/drawingml/2006/table">
              <a:tbl>
                <a:tblPr firstRow="1" bandRow="1">
                  <a:tableStyleId>{5C22544A-7EE6-4342-B048-85BDC9FD1C3A}</a:tableStyleId>
                </a:tblPr>
                <a:tblGrid>
                  <a:gridCol w="410650">
                    <a:extLst>
                      <a:ext uri="{9D8B030D-6E8A-4147-A177-3AD203B41FA5}">
                        <a16:colId xmlns:a16="http://schemas.microsoft.com/office/drawing/2014/main" val="20000"/>
                      </a:ext>
                    </a:extLst>
                  </a:gridCol>
                  <a:gridCol w="395579">
                    <a:extLst>
                      <a:ext uri="{9D8B030D-6E8A-4147-A177-3AD203B41FA5}">
                        <a16:colId xmlns:a16="http://schemas.microsoft.com/office/drawing/2014/main" val="20001"/>
                      </a:ext>
                    </a:extLst>
                  </a:gridCol>
                  <a:gridCol w="395579">
                    <a:extLst>
                      <a:ext uri="{9D8B030D-6E8A-4147-A177-3AD203B41FA5}">
                        <a16:colId xmlns:a16="http://schemas.microsoft.com/office/drawing/2014/main" val="20002"/>
                      </a:ext>
                    </a:extLst>
                  </a:gridCol>
                  <a:gridCol w="395579">
                    <a:extLst>
                      <a:ext uri="{9D8B030D-6E8A-4147-A177-3AD203B41FA5}">
                        <a16:colId xmlns:a16="http://schemas.microsoft.com/office/drawing/2014/main" val="20003"/>
                      </a:ext>
                    </a:extLst>
                  </a:gridCol>
                </a:tblGrid>
                <a:tr h="203118">
                  <a:tc>
                    <a:txBody>
                      <a:bodyPr/>
                      <a:lstStyle/>
                      <a:p>
                        <a:pPr>
                          <a:buNone/>
                        </a:pPr>
                        <a:r>
                          <a:rPr lang="en-US" altLang="zh-CN" sz="600" u="sng" dirty="0">
                            <a:solidFill>
                              <a:schemeClr val="tx1"/>
                            </a:solidFill>
                          </a:rPr>
                          <a:t>C </a:t>
                        </a:r>
                        <a:r>
                          <a:rPr lang="en-US" altLang="zh-CN" sz="600" dirty="0">
                            <a:solidFill>
                              <a:schemeClr val="tx1"/>
                            </a:solidFill>
                          </a:rPr>
                          <a:t>=</a:t>
                        </a:r>
                      </a:p>
                    </a:txBody>
                    <a:tcPr marL="90000" marR="90000" marT="46800" marB="46800">
                      <a:lnR w="12700" cmpd="sng">
                        <a:solidFill>
                          <a:schemeClr val="tx1"/>
                        </a:solidFill>
                        <a:prstDash val="solid"/>
                      </a:lnR>
                      <a:noFill/>
                    </a:tcPr>
                  </a:tc>
                  <a:tc>
                    <a:txBody>
                      <a:bodyPr/>
                      <a:lstStyle/>
                      <a:p>
                        <a:pPr>
                          <a:buNone/>
                        </a:pPr>
                        <a:r>
                          <a:rPr lang="en-US" altLang="zh-CN" sz="600" dirty="0">
                            <a:sym typeface="+mn-ea"/>
                          </a:rPr>
                          <a:t>C</a:t>
                        </a:r>
                        <a:r>
                          <a:rPr lang="en-US" altLang="zh-CN" sz="600" baseline="-25000" dirty="0">
                            <a:sym typeface="+mn-ea"/>
                          </a:rPr>
                          <a:t>11</a:t>
                        </a:r>
                        <a:endParaRPr lang="en-US" altLang="zh-CN"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tc>
                    <a:txBody>
                      <a:bodyPr/>
                      <a:lstStyle/>
                      <a:p>
                        <a:pPr>
                          <a:buNone/>
                        </a:pPr>
                        <a:r>
                          <a:rPr lang="en-US" altLang="zh-CN" sz="600" dirty="0">
                            <a:sym typeface="+mn-ea"/>
                          </a:rPr>
                          <a:t>C</a:t>
                        </a:r>
                        <a:r>
                          <a:rPr lang="en-US" altLang="zh-CN" sz="600" baseline="-25000" dirty="0">
                            <a:sym typeface="+mn-ea"/>
                          </a:rPr>
                          <a:t>22</a:t>
                        </a:r>
                        <a:endParaRPr lang="zh-CN" altLang="en-US"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solidFill>
                    </a:tcPr>
                  </a:tc>
                  <a:tc>
                    <a:txBody>
                      <a:bodyPr/>
                      <a:lstStyle/>
                      <a:p>
                        <a:pPr>
                          <a:buNone/>
                        </a:pPr>
                        <a:r>
                          <a:rPr lang="en-US" altLang="zh-CN" sz="600" dirty="0">
                            <a:sym typeface="+mn-ea"/>
                          </a:rPr>
                          <a:t>C</a:t>
                        </a:r>
                        <a:r>
                          <a:rPr lang="en-US" altLang="zh-CN" sz="600" baseline="-25000" dirty="0">
                            <a:sym typeface="+mn-ea"/>
                          </a:rPr>
                          <a:t>33</a:t>
                        </a:r>
                        <a:endParaRPr lang="zh-CN" altLang="en-US" sz="600" dirty="0"/>
                      </a:p>
                    </a:txBody>
                    <a:tcPr marL="90000" marR="90000" marT="46800" marB="4680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solidFill>
                    </a:tcPr>
                  </a:tc>
                  <a:extLst>
                    <a:ext uri="{0D108BD9-81ED-4DB2-BD59-A6C34878D82A}">
                      <a16:rowId xmlns:a16="http://schemas.microsoft.com/office/drawing/2014/main" val="10000"/>
                    </a:ext>
                  </a:extLst>
                </a:tr>
              </a:tbl>
            </a:graphicData>
          </a:graphic>
        </p:graphicFrame>
        <p:graphicFrame>
          <p:nvGraphicFramePr>
            <p:cNvPr id="273" name="图表 272">
              <a:extLst>
                <a:ext uri="{FF2B5EF4-FFF2-40B4-BE49-F238E27FC236}">
                  <a16:creationId xmlns:a16="http://schemas.microsoft.com/office/drawing/2014/main" id="{D28E38CA-5B97-614D-ADD4-9AD13AF612E4}"/>
                </a:ext>
              </a:extLst>
            </p:cNvPr>
            <p:cNvGraphicFramePr/>
            <p:nvPr>
              <p:extLst>
                <p:ext uri="{D42A27DB-BD31-4B8C-83A1-F6EECF244321}">
                  <p14:modId xmlns:p14="http://schemas.microsoft.com/office/powerpoint/2010/main" val="2392992653"/>
                </p:ext>
              </p:extLst>
            </p:nvPr>
          </p:nvGraphicFramePr>
          <p:xfrm>
            <a:off x="984786" y="4109298"/>
            <a:ext cx="1635995" cy="700555"/>
          </p:xfrm>
          <a:graphic>
            <a:graphicData uri="http://schemas.openxmlformats.org/drawingml/2006/chart">
              <c:chart xmlns:c="http://schemas.openxmlformats.org/drawingml/2006/chart" xmlns:r="http://schemas.openxmlformats.org/officeDocument/2006/relationships" r:id="rId20"/>
            </a:graphicData>
          </a:graphic>
        </p:graphicFrame>
        <p:sp>
          <p:nvSpPr>
            <p:cNvPr id="274" name="文本框 273">
              <a:extLst>
                <a:ext uri="{FF2B5EF4-FFF2-40B4-BE49-F238E27FC236}">
                  <a16:creationId xmlns:a16="http://schemas.microsoft.com/office/drawing/2014/main" id="{AB49F0AA-D9A9-824D-B9B4-7E7D0DA48831}"/>
                </a:ext>
              </a:extLst>
            </p:cNvPr>
            <p:cNvSpPr txBox="1"/>
            <p:nvPr/>
          </p:nvSpPr>
          <p:spPr>
            <a:xfrm>
              <a:off x="2175256" y="4397181"/>
              <a:ext cx="176045" cy="158974"/>
            </a:xfrm>
            <a:prstGeom prst="rect">
              <a:avLst/>
            </a:prstGeom>
            <a:noFill/>
          </p:spPr>
          <p:txBody>
            <a:bodyPr wrap="none" rtlCol="0">
              <a:spAutoFit/>
            </a:bodyPr>
            <a:lstStyle/>
            <a:p>
              <a:r>
                <a:rPr lang="en-US" altLang="zh-CN" sz="1000" b="1"/>
                <a:t>…</a:t>
              </a:r>
            </a:p>
          </p:txBody>
        </p:sp>
        <p:sp>
          <p:nvSpPr>
            <p:cNvPr id="275" name="文本框 274">
              <a:extLst>
                <a:ext uri="{FF2B5EF4-FFF2-40B4-BE49-F238E27FC236}">
                  <a16:creationId xmlns:a16="http://schemas.microsoft.com/office/drawing/2014/main" id="{A01AD1DA-9321-6940-A46A-34DE205B3EF4}"/>
                </a:ext>
              </a:extLst>
            </p:cNvPr>
            <p:cNvSpPr txBox="1"/>
            <p:nvPr/>
          </p:nvSpPr>
          <p:spPr>
            <a:xfrm>
              <a:off x="1076055" y="4713481"/>
              <a:ext cx="156926" cy="138793"/>
            </a:xfrm>
            <a:prstGeom prst="rect">
              <a:avLst/>
            </a:prstGeom>
            <a:noFill/>
          </p:spPr>
          <p:txBody>
            <a:bodyPr wrap="none" rtlCol="0">
              <a:spAutoFit/>
            </a:bodyPr>
            <a:lstStyle/>
            <a:p>
              <a:r>
                <a:rPr lang="en-US" altLang="zh-CN" sz="800"/>
                <a:t>h</a:t>
              </a:r>
              <a:r>
                <a:rPr lang="en-US" altLang="zh-CN" sz="800" baseline="-25000"/>
                <a:t>1</a:t>
              </a:r>
            </a:p>
          </p:txBody>
        </p:sp>
        <p:sp>
          <p:nvSpPr>
            <p:cNvPr id="276" name="文本框 275">
              <a:extLst>
                <a:ext uri="{FF2B5EF4-FFF2-40B4-BE49-F238E27FC236}">
                  <a16:creationId xmlns:a16="http://schemas.microsoft.com/office/drawing/2014/main" id="{C615FD46-C3FC-1345-B934-5A3A2E8374A8}"/>
                </a:ext>
              </a:extLst>
            </p:cNvPr>
            <p:cNvSpPr txBox="1"/>
            <p:nvPr/>
          </p:nvSpPr>
          <p:spPr>
            <a:xfrm>
              <a:off x="1261119" y="4713481"/>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277" name="文本框 276">
              <a:extLst>
                <a:ext uri="{FF2B5EF4-FFF2-40B4-BE49-F238E27FC236}">
                  <a16:creationId xmlns:a16="http://schemas.microsoft.com/office/drawing/2014/main" id="{AECB56DD-F783-B944-A7C7-3E6E2A549E04}"/>
                </a:ext>
              </a:extLst>
            </p:cNvPr>
            <p:cNvSpPr txBox="1"/>
            <p:nvPr/>
          </p:nvSpPr>
          <p:spPr>
            <a:xfrm>
              <a:off x="1446183" y="4713481"/>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278" name="文本框 277">
              <a:extLst>
                <a:ext uri="{FF2B5EF4-FFF2-40B4-BE49-F238E27FC236}">
                  <a16:creationId xmlns:a16="http://schemas.microsoft.com/office/drawing/2014/main" id="{4409913C-55AF-704C-9624-032DC0A07113}"/>
                </a:ext>
              </a:extLst>
            </p:cNvPr>
            <p:cNvSpPr txBox="1"/>
            <p:nvPr/>
          </p:nvSpPr>
          <p:spPr>
            <a:xfrm>
              <a:off x="1631247" y="4713481"/>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279" name="文本框 278">
              <a:extLst>
                <a:ext uri="{FF2B5EF4-FFF2-40B4-BE49-F238E27FC236}">
                  <a16:creationId xmlns:a16="http://schemas.microsoft.com/office/drawing/2014/main" id="{F7BCBA3D-8385-B64A-A612-F77EEA26389E}"/>
                </a:ext>
              </a:extLst>
            </p:cNvPr>
            <p:cNvSpPr txBox="1"/>
            <p:nvPr/>
          </p:nvSpPr>
          <p:spPr>
            <a:xfrm>
              <a:off x="1816311" y="4713481"/>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280" name="文本框 279">
              <a:extLst>
                <a:ext uri="{FF2B5EF4-FFF2-40B4-BE49-F238E27FC236}">
                  <a16:creationId xmlns:a16="http://schemas.microsoft.com/office/drawing/2014/main" id="{CC2E33AB-9F87-9845-AE88-8489815A013D}"/>
                </a:ext>
              </a:extLst>
            </p:cNvPr>
            <p:cNvSpPr txBox="1"/>
            <p:nvPr/>
          </p:nvSpPr>
          <p:spPr>
            <a:xfrm>
              <a:off x="2001375" y="4713481"/>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281" name="文本框 280">
              <a:extLst>
                <a:ext uri="{FF2B5EF4-FFF2-40B4-BE49-F238E27FC236}">
                  <a16:creationId xmlns:a16="http://schemas.microsoft.com/office/drawing/2014/main" id="{DE744BF8-75AA-EB46-8192-3A6AF46A59BA}"/>
                </a:ext>
              </a:extLst>
            </p:cNvPr>
            <p:cNvSpPr txBox="1"/>
            <p:nvPr/>
          </p:nvSpPr>
          <p:spPr>
            <a:xfrm>
              <a:off x="2368617" y="4713481"/>
              <a:ext cx="163058"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sp>
          <p:nvSpPr>
            <p:cNvPr id="282" name="文本框 281">
              <a:extLst>
                <a:ext uri="{FF2B5EF4-FFF2-40B4-BE49-F238E27FC236}">
                  <a16:creationId xmlns:a16="http://schemas.microsoft.com/office/drawing/2014/main" id="{A02E9153-0E5E-394F-BA61-520F7134F5FC}"/>
                </a:ext>
              </a:extLst>
            </p:cNvPr>
            <p:cNvSpPr txBox="1"/>
            <p:nvPr/>
          </p:nvSpPr>
          <p:spPr>
            <a:xfrm>
              <a:off x="942578" y="4206906"/>
              <a:ext cx="177849" cy="138793"/>
            </a:xfrm>
            <a:prstGeom prst="rect">
              <a:avLst/>
            </a:prstGeom>
            <a:noFill/>
          </p:spPr>
          <p:txBody>
            <a:bodyPr wrap="none" rtlCol="0">
              <a:spAutoFit/>
            </a:bodyPr>
            <a:lstStyle/>
            <a:p>
              <a:r>
                <a:rPr lang="en-US" altLang="zh-CN" sz="800"/>
                <a:t>h</a:t>
              </a:r>
              <a:r>
                <a:rPr lang="en-US" altLang="zh-CN" sz="800" baseline="-25000"/>
                <a:t>13</a:t>
              </a:r>
            </a:p>
          </p:txBody>
        </p:sp>
        <p:sp>
          <p:nvSpPr>
            <p:cNvPr id="283" name="文本框 282">
              <a:extLst>
                <a:ext uri="{FF2B5EF4-FFF2-40B4-BE49-F238E27FC236}">
                  <a16:creationId xmlns:a16="http://schemas.microsoft.com/office/drawing/2014/main" id="{162AABEB-48B9-F940-9B18-7E7E146E51B8}"/>
                </a:ext>
              </a:extLst>
            </p:cNvPr>
            <p:cNvSpPr txBox="1"/>
            <p:nvPr/>
          </p:nvSpPr>
          <p:spPr>
            <a:xfrm>
              <a:off x="942578" y="4391003"/>
              <a:ext cx="177849" cy="138793"/>
            </a:xfrm>
            <a:prstGeom prst="rect">
              <a:avLst/>
            </a:prstGeom>
            <a:noFill/>
          </p:spPr>
          <p:txBody>
            <a:bodyPr wrap="none" rtlCol="0">
              <a:spAutoFit/>
            </a:bodyPr>
            <a:lstStyle/>
            <a:p>
              <a:r>
                <a:rPr lang="en-US" altLang="zh-CN" sz="800"/>
                <a:t>h</a:t>
              </a:r>
              <a:r>
                <a:rPr lang="en-US" altLang="zh-CN" sz="800" baseline="-25000"/>
                <a:t>12</a:t>
              </a:r>
            </a:p>
          </p:txBody>
        </p:sp>
        <p:sp>
          <p:nvSpPr>
            <p:cNvPr id="284" name="文本框 283">
              <a:extLst>
                <a:ext uri="{FF2B5EF4-FFF2-40B4-BE49-F238E27FC236}">
                  <a16:creationId xmlns:a16="http://schemas.microsoft.com/office/drawing/2014/main" id="{7FA40188-B7DF-864B-8AD5-D30D6EAE41EE}"/>
                </a:ext>
              </a:extLst>
            </p:cNvPr>
            <p:cNvSpPr txBox="1"/>
            <p:nvPr/>
          </p:nvSpPr>
          <p:spPr>
            <a:xfrm>
              <a:off x="942578" y="4575099"/>
              <a:ext cx="177849" cy="138793"/>
            </a:xfrm>
            <a:prstGeom prst="rect">
              <a:avLst/>
            </a:prstGeom>
            <a:noFill/>
          </p:spPr>
          <p:txBody>
            <a:bodyPr wrap="none" rtlCol="0">
              <a:spAutoFit/>
            </a:bodyPr>
            <a:lstStyle/>
            <a:p>
              <a:r>
                <a:rPr lang="en-US" altLang="zh-CN" sz="800"/>
                <a:t>h</a:t>
              </a:r>
              <a:r>
                <a:rPr lang="en-US" altLang="zh-CN" sz="800" baseline="-25000"/>
                <a:t>11</a:t>
              </a:r>
            </a:p>
          </p:txBody>
        </p:sp>
        <p:sp>
          <p:nvSpPr>
            <p:cNvPr id="285" name="文本框 284">
              <a:extLst>
                <a:ext uri="{FF2B5EF4-FFF2-40B4-BE49-F238E27FC236}">
                  <a16:creationId xmlns:a16="http://schemas.microsoft.com/office/drawing/2014/main" id="{749FEF23-6C52-D045-B529-8C865249DCDC}"/>
                </a:ext>
              </a:extLst>
            </p:cNvPr>
            <p:cNvSpPr txBox="1"/>
            <p:nvPr/>
          </p:nvSpPr>
          <p:spPr>
            <a:xfrm>
              <a:off x="2598414" y="4575099"/>
              <a:ext cx="290042" cy="138793"/>
            </a:xfrm>
            <a:prstGeom prst="rect">
              <a:avLst/>
            </a:prstGeom>
            <a:noFill/>
          </p:spPr>
          <p:txBody>
            <a:bodyPr wrap="none" rtlCol="0">
              <a:spAutoFit/>
            </a:bodyPr>
            <a:lstStyle/>
            <a:p>
              <a:r>
                <a:rPr lang="en-US" altLang="zh-CN" sz="800" dirty="0"/>
                <a:t>Head 1</a:t>
              </a:r>
            </a:p>
          </p:txBody>
        </p:sp>
        <p:sp>
          <p:nvSpPr>
            <p:cNvPr id="286" name="文本框 285">
              <a:extLst>
                <a:ext uri="{FF2B5EF4-FFF2-40B4-BE49-F238E27FC236}">
                  <a16:creationId xmlns:a16="http://schemas.microsoft.com/office/drawing/2014/main" id="{B714D989-7944-0440-837D-D18C13DF76AC}"/>
                </a:ext>
              </a:extLst>
            </p:cNvPr>
            <p:cNvSpPr txBox="1"/>
            <p:nvPr/>
          </p:nvSpPr>
          <p:spPr>
            <a:xfrm>
              <a:off x="2598414" y="4391003"/>
              <a:ext cx="290042" cy="138793"/>
            </a:xfrm>
            <a:prstGeom prst="rect">
              <a:avLst/>
            </a:prstGeom>
            <a:noFill/>
          </p:spPr>
          <p:txBody>
            <a:bodyPr wrap="none" rtlCol="0">
              <a:spAutoFit/>
            </a:bodyPr>
            <a:lstStyle/>
            <a:p>
              <a:r>
                <a:rPr lang="en-US" altLang="zh-CN" sz="800"/>
                <a:t>Head 2</a:t>
              </a:r>
            </a:p>
          </p:txBody>
        </p:sp>
        <p:sp>
          <p:nvSpPr>
            <p:cNvPr id="287" name="文本框 286">
              <a:extLst>
                <a:ext uri="{FF2B5EF4-FFF2-40B4-BE49-F238E27FC236}">
                  <a16:creationId xmlns:a16="http://schemas.microsoft.com/office/drawing/2014/main" id="{E5309091-DABB-6A48-B12A-65D099282564}"/>
                </a:ext>
              </a:extLst>
            </p:cNvPr>
            <p:cNvSpPr txBox="1"/>
            <p:nvPr/>
          </p:nvSpPr>
          <p:spPr>
            <a:xfrm>
              <a:off x="2598414" y="4206906"/>
              <a:ext cx="290042" cy="138793"/>
            </a:xfrm>
            <a:prstGeom prst="rect">
              <a:avLst/>
            </a:prstGeom>
            <a:noFill/>
          </p:spPr>
          <p:txBody>
            <a:bodyPr wrap="none" rtlCol="0">
              <a:spAutoFit/>
            </a:bodyPr>
            <a:lstStyle/>
            <a:p>
              <a:r>
                <a:rPr lang="en-US" altLang="zh-CN" sz="800"/>
                <a:t>Head 3</a:t>
              </a:r>
            </a:p>
          </p:txBody>
        </p:sp>
        <p:grpSp>
          <p:nvGrpSpPr>
            <p:cNvPr id="288" name="组合 287">
              <a:extLst>
                <a:ext uri="{FF2B5EF4-FFF2-40B4-BE49-F238E27FC236}">
                  <a16:creationId xmlns:a16="http://schemas.microsoft.com/office/drawing/2014/main" id="{93FE5523-0D4F-9445-9983-E01FA2A7A70A}"/>
                </a:ext>
              </a:extLst>
            </p:cNvPr>
            <p:cNvGrpSpPr/>
            <p:nvPr/>
          </p:nvGrpSpPr>
          <p:grpSpPr>
            <a:xfrm>
              <a:off x="880891" y="3525707"/>
              <a:ext cx="1656558" cy="568764"/>
              <a:chOff x="2421" y="6519"/>
              <a:chExt cx="4592" cy="1381"/>
            </a:xfrm>
          </p:grpSpPr>
          <p:graphicFrame>
            <p:nvGraphicFramePr>
              <p:cNvPr id="325" name="图表 324">
                <a:extLst>
                  <a:ext uri="{FF2B5EF4-FFF2-40B4-BE49-F238E27FC236}">
                    <a16:creationId xmlns:a16="http://schemas.microsoft.com/office/drawing/2014/main" id="{5D63E06D-AF83-AE45-948B-C2BC8CC9DA83}"/>
                  </a:ext>
                </a:extLst>
              </p:cNvPr>
              <p:cNvGraphicFramePr/>
              <p:nvPr>
                <p:extLst>
                  <p:ext uri="{D42A27DB-BD31-4B8C-83A1-F6EECF244321}">
                    <p14:modId xmlns:p14="http://schemas.microsoft.com/office/powerpoint/2010/main" val="1097603170"/>
                  </p:ext>
                </p:extLst>
              </p:nvPr>
            </p:nvGraphicFramePr>
            <p:xfrm>
              <a:off x="2476" y="6539"/>
              <a:ext cx="4537" cy="1361"/>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26" name="图表 325">
                <a:extLst>
                  <a:ext uri="{FF2B5EF4-FFF2-40B4-BE49-F238E27FC236}">
                    <a16:creationId xmlns:a16="http://schemas.microsoft.com/office/drawing/2014/main" id="{3BE043EC-6314-E446-9C74-9302E5E22323}"/>
                  </a:ext>
                </a:extLst>
              </p:cNvPr>
              <p:cNvGraphicFramePr/>
              <p:nvPr>
                <p:extLst>
                  <p:ext uri="{D42A27DB-BD31-4B8C-83A1-F6EECF244321}">
                    <p14:modId xmlns:p14="http://schemas.microsoft.com/office/powerpoint/2010/main" val="753358494"/>
                  </p:ext>
                </p:extLst>
              </p:nvPr>
            </p:nvGraphicFramePr>
            <p:xfrm>
              <a:off x="2421" y="6519"/>
              <a:ext cx="4537" cy="1361"/>
            </p:xfrm>
            <a:graphic>
              <a:graphicData uri="http://schemas.openxmlformats.org/drawingml/2006/chart">
                <c:chart xmlns:c="http://schemas.openxmlformats.org/drawingml/2006/chart" xmlns:r="http://schemas.openxmlformats.org/officeDocument/2006/relationships" r:id="rId22"/>
              </a:graphicData>
            </a:graphic>
          </p:graphicFrame>
          <p:cxnSp>
            <p:nvCxnSpPr>
              <p:cNvPr id="327" name="直接连接符 127">
                <a:extLst>
                  <a:ext uri="{FF2B5EF4-FFF2-40B4-BE49-F238E27FC236}">
                    <a16:creationId xmlns:a16="http://schemas.microsoft.com/office/drawing/2014/main" id="{197E1BDB-BD5F-3642-94A5-75B4BAFC9B80}"/>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9" name="文本框 288">
              <a:extLst>
                <a:ext uri="{FF2B5EF4-FFF2-40B4-BE49-F238E27FC236}">
                  <a16:creationId xmlns:a16="http://schemas.microsoft.com/office/drawing/2014/main" id="{C08D160C-C5E4-BC4C-BAFA-EEE2B77886DA}"/>
                </a:ext>
              </a:extLst>
            </p:cNvPr>
            <p:cNvSpPr txBox="1"/>
            <p:nvPr/>
          </p:nvSpPr>
          <p:spPr>
            <a:xfrm>
              <a:off x="2098056" y="3761285"/>
              <a:ext cx="176045" cy="158974"/>
            </a:xfrm>
            <a:prstGeom prst="rect">
              <a:avLst/>
            </a:prstGeom>
            <a:noFill/>
          </p:spPr>
          <p:txBody>
            <a:bodyPr wrap="none" rtlCol="0">
              <a:spAutoFit/>
            </a:bodyPr>
            <a:lstStyle/>
            <a:p>
              <a:r>
                <a:rPr lang="en-US" altLang="zh-CN" sz="1000" b="1"/>
                <a:t>…</a:t>
              </a:r>
            </a:p>
          </p:txBody>
        </p:sp>
        <p:sp>
          <p:nvSpPr>
            <p:cNvPr id="290" name="文本框 289">
              <a:extLst>
                <a:ext uri="{FF2B5EF4-FFF2-40B4-BE49-F238E27FC236}">
                  <a16:creationId xmlns:a16="http://schemas.microsoft.com/office/drawing/2014/main" id="{19AB1A90-FAB3-A64F-8476-915782EC8CC7}"/>
                </a:ext>
              </a:extLst>
            </p:cNvPr>
            <p:cNvSpPr txBox="1"/>
            <p:nvPr/>
          </p:nvSpPr>
          <p:spPr>
            <a:xfrm>
              <a:off x="979014" y="3947853"/>
              <a:ext cx="200215" cy="138793"/>
            </a:xfrm>
            <a:prstGeom prst="rect">
              <a:avLst/>
            </a:prstGeom>
            <a:noFill/>
          </p:spPr>
          <p:txBody>
            <a:bodyPr wrap="none" rtlCol="0">
              <a:spAutoFit/>
            </a:bodyPr>
            <a:lstStyle/>
            <a:p>
              <a:r>
                <a:rPr lang="en-US" altLang="zh-CN" sz="800"/>
                <a:t>W</a:t>
              </a:r>
              <a:r>
                <a:rPr lang="en-US" altLang="zh-CN" sz="800" baseline="-25000"/>
                <a:t>11</a:t>
              </a:r>
            </a:p>
          </p:txBody>
        </p:sp>
        <p:sp>
          <p:nvSpPr>
            <p:cNvPr id="291" name="文本框 290">
              <a:extLst>
                <a:ext uri="{FF2B5EF4-FFF2-40B4-BE49-F238E27FC236}">
                  <a16:creationId xmlns:a16="http://schemas.microsoft.com/office/drawing/2014/main" id="{199632F8-42E1-E74D-895D-3054BA8EF931}"/>
                </a:ext>
              </a:extLst>
            </p:cNvPr>
            <p:cNvSpPr txBox="1"/>
            <p:nvPr/>
          </p:nvSpPr>
          <p:spPr>
            <a:xfrm>
              <a:off x="1164800" y="3947853"/>
              <a:ext cx="200215" cy="138793"/>
            </a:xfrm>
            <a:prstGeom prst="rect">
              <a:avLst/>
            </a:prstGeom>
            <a:noFill/>
          </p:spPr>
          <p:txBody>
            <a:bodyPr wrap="none" rtlCol="0">
              <a:spAutoFit/>
            </a:bodyPr>
            <a:lstStyle/>
            <a:p>
              <a:r>
                <a:rPr lang="en-US" altLang="zh-CN" sz="800"/>
                <a:t>W</a:t>
              </a:r>
              <a:r>
                <a:rPr lang="en-US" altLang="zh-CN" sz="800" baseline="-25000"/>
                <a:t>21</a:t>
              </a:r>
            </a:p>
          </p:txBody>
        </p:sp>
        <p:sp>
          <p:nvSpPr>
            <p:cNvPr id="292" name="文本框 291">
              <a:extLst>
                <a:ext uri="{FF2B5EF4-FFF2-40B4-BE49-F238E27FC236}">
                  <a16:creationId xmlns:a16="http://schemas.microsoft.com/office/drawing/2014/main" id="{574882EC-ED5D-7D48-A687-E65D8D0D8B91}"/>
                </a:ext>
              </a:extLst>
            </p:cNvPr>
            <p:cNvSpPr txBox="1"/>
            <p:nvPr/>
          </p:nvSpPr>
          <p:spPr>
            <a:xfrm>
              <a:off x="1350585" y="3947853"/>
              <a:ext cx="200215" cy="138793"/>
            </a:xfrm>
            <a:prstGeom prst="rect">
              <a:avLst/>
            </a:prstGeom>
            <a:noFill/>
          </p:spPr>
          <p:txBody>
            <a:bodyPr wrap="none" rtlCol="0">
              <a:spAutoFit/>
            </a:bodyPr>
            <a:lstStyle/>
            <a:p>
              <a:r>
                <a:rPr lang="en-US" altLang="zh-CN" sz="800" dirty="0"/>
                <a:t>W</a:t>
              </a:r>
              <a:r>
                <a:rPr lang="en-US" altLang="zh-CN" sz="800" baseline="-25000" dirty="0"/>
                <a:t>31</a:t>
              </a:r>
            </a:p>
          </p:txBody>
        </p:sp>
        <p:sp>
          <p:nvSpPr>
            <p:cNvPr id="293" name="文本框 292">
              <a:extLst>
                <a:ext uri="{FF2B5EF4-FFF2-40B4-BE49-F238E27FC236}">
                  <a16:creationId xmlns:a16="http://schemas.microsoft.com/office/drawing/2014/main" id="{A0B06094-F29C-8244-9982-AE050C0C8095}"/>
                </a:ext>
              </a:extLst>
            </p:cNvPr>
            <p:cNvSpPr txBox="1"/>
            <p:nvPr/>
          </p:nvSpPr>
          <p:spPr>
            <a:xfrm>
              <a:off x="1536371" y="3947853"/>
              <a:ext cx="200215" cy="138793"/>
            </a:xfrm>
            <a:prstGeom prst="rect">
              <a:avLst/>
            </a:prstGeom>
            <a:noFill/>
          </p:spPr>
          <p:txBody>
            <a:bodyPr wrap="none" rtlCol="0">
              <a:spAutoFit/>
            </a:bodyPr>
            <a:lstStyle/>
            <a:p>
              <a:r>
                <a:rPr lang="en-US" altLang="zh-CN" sz="800"/>
                <a:t>W</a:t>
              </a:r>
              <a:r>
                <a:rPr lang="en-US" altLang="zh-CN" sz="800" baseline="-25000"/>
                <a:t>41</a:t>
              </a:r>
            </a:p>
          </p:txBody>
        </p:sp>
        <p:sp>
          <p:nvSpPr>
            <p:cNvPr id="294" name="文本框 293">
              <a:extLst>
                <a:ext uri="{FF2B5EF4-FFF2-40B4-BE49-F238E27FC236}">
                  <a16:creationId xmlns:a16="http://schemas.microsoft.com/office/drawing/2014/main" id="{493CED35-AED9-AB42-A179-4F18C7333632}"/>
                </a:ext>
              </a:extLst>
            </p:cNvPr>
            <p:cNvSpPr txBox="1"/>
            <p:nvPr/>
          </p:nvSpPr>
          <p:spPr>
            <a:xfrm>
              <a:off x="1722156" y="3947853"/>
              <a:ext cx="200215" cy="138793"/>
            </a:xfrm>
            <a:prstGeom prst="rect">
              <a:avLst/>
            </a:prstGeom>
            <a:noFill/>
          </p:spPr>
          <p:txBody>
            <a:bodyPr wrap="none" rtlCol="0">
              <a:spAutoFit/>
            </a:bodyPr>
            <a:lstStyle/>
            <a:p>
              <a:r>
                <a:rPr lang="en-US" altLang="zh-CN" sz="800"/>
                <a:t>W</a:t>
              </a:r>
              <a:r>
                <a:rPr lang="en-US" altLang="zh-CN" sz="800" baseline="-25000"/>
                <a:t>51</a:t>
              </a:r>
            </a:p>
          </p:txBody>
        </p:sp>
        <p:sp>
          <p:nvSpPr>
            <p:cNvPr id="295" name="文本框 294">
              <a:extLst>
                <a:ext uri="{FF2B5EF4-FFF2-40B4-BE49-F238E27FC236}">
                  <a16:creationId xmlns:a16="http://schemas.microsoft.com/office/drawing/2014/main" id="{51BBE812-C036-714E-900D-0F077CF1781D}"/>
                </a:ext>
              </a:extLst>
            </p:cNvPr>
            <p:cNvSpPr txBox="1"/>
            <p:nvPr/>
          </p:nvSpPr>
          <p:spPr>
            <a:xfrm>
              <a:off x="1907942" y="3947853"/>
              <a:ext cx="200215" cy="138793"/>
            </a:xfrm>
            <a:prstGeom prst="rect">
              <a:avLst/>
            </a:prstGeom>
            <a:noFill/>
          </p:spPr>
          <p:txBody>
            <a:bodyPr wrap="none" rtlCol="0">
              <a:spAutoFit/>
            </a:bodyPr>
            <a:lstStyle/>
            <a:p>
              <a:r>
                <a:rPr lang="en-US" altLang="zh-CN" sz="800"/>
                <a:t>W</a:t>
              </a:r>
              <a:r>
                <a:rPr lang="en-US" altLang="zh-CN" sz="800" baseline="-25000"/>
                <a:t>61</a:t>
              </a:r>
            </a:p>
          </p:txBody>
        </p:sp>
        <p:sp>
          <p:nvSpPr>
            <p:cNvPr id="296" name="文本框 295">
              <a:extLst>
                <a:ext uri="{FF2B5EF4-FFF2-40B4-BE49-F238E27FC236}">
                  <a16:creationId xmlns:a16="http://schemas.microsoft.com/office/drawing/2014/main" id="{CF90467E-53AB-1746-B2E7-DAD4FFFBF531}"/>
                </a:ext>
              </a:extLst>
            </p:cNvPr>
            <p:cNvSpPr txBox="1"/>
            <p:nvPr/>
          </p:nvSpPr>
          <p:spPr>
            <a:xfrm>
              <a:off x="2279513" y="3947853"/>
              <a:ext cx="206348" cy="138793"/>
            </a:xfrm>
            <a:prstGeom prst="rect">
              <a:avLst/>
            </a:prstGeom>
            <a:noFill/>
          </p:spPr>
          <p:txBody>
            <a:bodyPr wrap="none" rtlCol="0">
              <a:spAutoFit/>
            </a:bodyPr>
            <a:lstStyle/>
            <a:p>
              <a:r>
                <a:rPr lang="en-US" altLang="zh-CN" sz="800"/>
                <a:t>W</a:t>
              </a:r>
              <a:r>
                <a:rPr lang="en-US" altLang="zh-CN" sz="800" baseline="-25000"/>
                <a:t>N1</a:t>
              </a:r>
            </a:p>
          </p:txBody>
        </p:sp>
        <p:sp>
          <p:nvSpPr>
            <p:cNvPr id="297" name="文本框 296">
              <a:extLst>
                <a:ext uri="{FF2B5EF4-FFF2-40B4-BE49-F238E27FC236}">
                  <a16:creationId xmlns:a16="http://schemas.microsoft.com/office/drawing/2014/main" id="{34BC1EDD-F3BD-5A45-8582-6345471660D3}"/>
                </a:ext>
              </a:extLst>
            </p:cNvPr>
            <p:cNvSpPr txBox="1"/>
            <p:nvPr/>
          </p:nvSpPr>
          <p:spPr>
            <a:xfrm>
              <a:off x="2543942" y="3692918"/>
              <a:ext cx="379507" cy="138793"/>
            </a:xfrm>
            <a:prstGeom prst="rect">
              <a:avLst/>
            </a:prstGeom>
            <a:noFill/>
          </p:spPr>
          <p:txBody>
            <a:bodyPr wrap="none" rtlCol="0">
              <a:spAutoFit/>
            </a:bodyPr>
            <a:lstStyle/>
            <a:p>
              <a:r>
                <a:rPr lang="en-US" altLang="zh-CN" sz="800" dirty="0"/>
                <a:t>Attention 1</a:t>
              </a:r>
            </a:p>
          </p:txBody>
        </p:sp>
        <p:graphicFrame>
          <p:nvGraphicFramePr>
            <p:cNvPr id="298" name="图表 297">
              <a:extLst>
                <a:ext uri="{FF2B5EF4-FFF2-40B4-BE49-F238E27FC236}">
                  <a16:creationId xmlns:a16="http://schemas.microsoft.com/office/drawing/2014/main" id="{B5FDAB01-00FE-DA4C-A564-EF8418AD4237}"/>
                </a:ext>
              </a:extLst>
            </p:cNvPr>
            <p:cNvGraphicFramePr/>
            <p:nvPr>
              <p:extLst>
                <p:ext uri="{D42A27DB-BD31-4B8C-83A1-F6EECF244321}">
                  <p14:modId xmlns:p14="http://schemas.microsoft.com/office/powerpoint/2010/main" val="2558692059"/>
                </p:ext>
              </p:extLst>
            </p:nvPr>
          </p:nvGraphicFramePr>
          <p:xfrm>
            <a:off x="924104" y="2889401"/>
            <a:ext cx="1636717" cy="560527"/>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99" name="图表 298">
              <a:extLst>
                <a:ext uri="{FF2B5EF4-FFF2-40B4-BE49-F238E27FC236}">
                  <a16:creationId xmlns:a16="http://schemas.microsoft.com/office/drawing/2014/main" id="{04D338FA-13A1-5141-9658-94B5A9AF71BF}"/>
                </a:ext>
              </a:extLst>
            </p:cNvPr>
            <p:cNvGraphicFramePr/>
            <p:nvPr>
              <p:extLst>
                <p:ext uri="{D42A27DB-BD31-4B8C-83A1-F6EECF244321}">
                  <p14:modId xmlns:p14="http://schemas.microsoft.com/office/powerpoint/2010/main" val="3615622109"/>
                </p:ext>
              </p:extLst>
            </p:nvPr>
          </p:nvGraphicFramePr>
          <p:xfrm>
            <a:off x="1049080" y="2909596"/>
            <a:ext cx="1636717" cy="560527"/>
          </p:xfrm>
          <a:graphic>
            <a:graphicData uri="http://schemas.openxmlformats.org/drawingml/2006/chart">
              <c:chart xmlns:c="http://schemas.openxmlformats.org/drawingml/2006/chart" xmlns:r="http://schemas.openxmlformats.org/officeDocument/2006/relationships" r:id="rId24"/>
            </a:graphicData>
          </a:graphic>
        </p:graphicFrame>
        <p:cxnSp>
          <p:nvCxnSpPr>
            <p:cNvPr id="300" name="直接连接符 114">
              <a:extLst>
                <a:ext uri="{FF2B5EF4-FFF2-40B4-BE49-F238E27FC236}">
                  <a16:creationId xmlns:a16="http://schemas.microsoft.com/office/drawing/2014/main" id="{58D0D676-5E96-5446-993E-6D935DA9CBF4}"/>
                </a:ext>
              </a:extLst>
            </p:cNvPr>
            <p:cNvCxnSpPr/>
            <p:nvPr/>
          </p:nvCxnSpPr>
          <p:spPr>
            <a:xfrm>
              <a:off x="930132" y="3320606"/>
              <a:ext cx="159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文本框 300">
              <a:extLst>
                <a:ext uri="{FF2B5EF4-FFF2-40B4-BE49-F238E27FC236}">
                  <a16:creationId xmlns:a16="http://schemas.microsoft.com/office/drawing/2014/main" id="{ACEA3C43-4AA5-3D4B-9A27-DCF7BE816AEE}"/>
                </a:ext>
              </a:extLst>
            </p:cNvPr>
            <p:cNvSpPr txBox="1"/>
            <p:nvPr/>
          </p:nvSpPr>
          <p:spPr>
            <a:xfrm>
              <a:off x="2097875" y="3124978"/>
              <a:ext cx="176045" cy="158974"/>
            </a:xfrm>
            <a:prstGeom prst="rect">
              <a:avLst/>
            </a:prstGeom>
            <a:noFill/>
          </p:spPr>
          <p:txBody>
            <a:bodyPr wrap="none" rtlCol="0">
              <a:spAutoFit/>
            </a:bodyPr>
            <a:lstStyle/>
            <a:p>
              <a:r>
                <a:rPr lang="en-US" altLang="zh-CN" sz="1000" b="1"/>
                <a:t>…</a:t>
              </a:r>
            </a:p>
          </p:txBody>
        </p:sp>
        <p:sp>
          <p:nvSpPr>
            <p:cNvPr id="302" name="文本框 301">
              <a:extLst>
                <a:ext uri="{FF2B5EF4-FFF2-40B4-BE49-F238E27FC236}">
                  <a16:creationId xmlns:a16="http://schemas.microsoft.com/office/drawing/2014/main" id="{897B8D8E-1699-1F4C-998A-243A04852109}"/>
                </a:ext>
              </a:extLst>
            </p:cNvPr>
            <p:cNvSpPr txBox="1"/>
            <p:nvPr/>
          </p:nvSpPr>
          <p:spPr>
            <a:xfrm>
              <a:off x="982080" y="3320607"/>
              <a:ext cx="200215" cy="138793"/>
            </a:xfrm>
            <a:prstGeom prst="rect">
              <a:avLst/>
            </a:prstGeom>
            <a:noFill/>
          </p:spPr>
          <p:txBody>
            <a:bodyPr wrap="none" rtlCol="0">
              <a:spAutoFit/>
            </a:bodyPr>
            <a:lstStyle/>
            <a:p>
              <a:r>
                <a:rPr lang="en-US" altLang="zh-CN" sz="800"/>
                <a:t>W</a:t>
              </a:r>
              <a:r>
                <a:rPr lang="en-US" altLang="zh-CN" sz="800" baseline="-25000"/>
                <a:t>12</a:t>
              </a:r>
            </a:p>
          </p:txBody>
        </p:sp>
        <p:sp>
          <p:nvSpPr>
            <p:cNvPr id="303" name="文本框 302">
              <a:extLst>
                <a:ext uri="{FF2B5EF4-FFF2-40B4-BE49-F238E27FC236}">
                  <a16:creationId xmlns:a16="http://schemas.microsoft.com/office/drawing/2014/main" id="{61EA8CB0-4108-BC45-8F87-35C0286AE8AE}"/>
                </a:ext>
              </a:extLst>
            </p:cNvPr>
            <p:cNvSpPr txBox="1"/>
            <p:nvPr/>
          </p:nvSpPr>
          <p:spPr>
            <a:xfrm>
              <a:off x="1167865" y="3320607"/>
              <a:ext cx="200215" cy="138793"/>
            </a:xfrm>
            <a:prstGeom prst="rect">
              <a:avLst/>
            </a:prstGeom>
            <a:noFill/>
          </p:spPr>
          <p:txBody>
            <a:bodyPr wrap="none" rtlCol="0">
              <a:spAutoFit/>
            </a:bodyPr>
            <a:lstStyle/>
            <a:p>
              <a:r>
                <a:rPr lang="en-US" altLang="zh-CN" sz="800"/>
                <a:t>W</a:t>
              </a:r>
              <a:r>
                <a:rPr lang="en-US" altLang="zh-CN" sz="800" baseline="-25000"/>
                <a:t>22</a:t>
              </a:r>
            </a:p>
          </p:txBody>
        </p:sp>
        <p:sp>
          <p:nvSpPr>
            <p:cNvPr id="304" name="文本框 303">
              <a:extLst>
                <a:ext uri="{FF2B5EF4-FFF2-40B4-BE49-F238E27FC236}">
                  <a16:creationId xmlns:a16="http://schemas.microsoft.com/office/drawing/2014/main" id="{B71AF32F-7723-E445-8C3B-3698DB564887}"/>
                </a:ext>
              </a:extLst>
            </p:cNvPr>
            <p:cNvSpPr txBox="1"/>
            <p:nvPr/>
          </p:nvSpPr>
          <p:spPr>
            <a:xfrm>
              <a:off x="1353651" y="3320607"/>
              <a:ext cx="200215" cy="138793"/>
            </a:xfrm>
            <a:prstGeom prst="rect">
              <a:avLst/>
            </a:prstGeom>
            <a:noFill/>
          </p:spPr>
          <p:txBody>
            <a:bodyPr wrap="none" rtlCol="0">
              <a:spAutoFit/>
            </a:bodyPr>
            <a:lstStyle/>
            <a:p>
              <a:r>
                <a:rPr lang="en-US" altLang="zh-CN" sz="800"/>
                <a:t>W</a:t>
              </a:r>
              <a:r>
                <a:rPr lang="en-US" altLang="zh-CN" sz="800" baseline="-25000"/>
                <a:t>32</a:t>
              </a:r>
            </a:p>
          </p:txBody>
        </p:sp>
        <p:sp>
          <p:nvSpPr>
            <p:cNvPr id="305" name="文本框 304">
              <a:extLst>
                <a:ext uri="{FF2B5EF4-FFF2-40B4-BE49-F238E27FC236}">
                  <a16:creationId xmlns:a16="http://schemas.microsoft.com/office/drawing/2014/main" id="{DE0EE045-D595-F243-8C70-E026058B1243}"/>
                </a:ext>
              </a:extLst>
            </p:cNvPr>
            <p:cNvSpPr txBox="1"/>
            <p:nvPr/>
          </p:nvSpPr>
          <p:spPr>
            <a:xfrm>
              <a:off x="1539437" y="3320607"/>
              <a:ext cx="200215" cy="138793"/>
            </a:xfrm>
            <a:prstGeom prst="rect">
              <a:avLst/>
            </a:prstGeom>
            <a:noFill/>
          </p:spPr>
          <p:txBody>
            <a:bodyPr wrap="none" rtlCol="0">
              <a:spAutoFit/>
            </a:bodyPr>
            <a:lstStyle/>
            <a:p>
              <a:r>
                <a:rPr lang="en-US" altLang="zh-CN" sz="800" dirty="0"/>
                <a:t>W</a:t>
              </a:r>
              <a:r>
                <a:rPr lang="en-US" altLang="zh-CN" sz="800" baseline="-25000" dirty="0"/>
                <a:t>42</a:t>
              </a:r>
            </a:p>
          </p:txBody>
        </p:sp>
        <p:sp>
          <p:nvSpPr>
            <p:cNvPr id="306" name="文本框 305">
              <a:extLst>
                <a:ext uri="{FF2B5EF4-FFF2-40B4-BE49-F238E27FC236}">
                  <a16:creationId xmlns:a16="http://schemas.microsoft.com/office/drawing/2014/main" id="{16178872-34C5-1245-AF54-D57E2AA26BAC}"/>
                </a:ext>
              </a:extLst>
            </p:cNvPr>
            <p:cNvSpPr txBox="1"/>
            <p:nvPr/>
          </p:nvSpPr>
          <p:spPr>
            <a:xfrm>
              <a:off x="1725222" y="3320607"/>
              <a:ext cx="200215" cy="138793"/>
            </a:xfrm>
            <a:prstGeom prst="rect">
              <a:avLst/>
            </a:prstGeom>
            <a:noFill/>
          </p:spPr>
          <p:txBody>
            <a:bodyPr wrap="none" rtlCol="0">
              <a:spAutoFit/>
            </a:bodyPr>
            <a:lstStyle/>
            <a:p>
              <a:r>
                <a:rPr lang="en-US" altLang="zh-CN" sz="800"/>
                <a:t>W</a:t>
              </a:r>
              <a:r>
                <a:rPr lang="en-US" altLang="zh-CN" sz="800" baseline="-25000"/>
                <a:t>52</a:t>
              </a:r>
            </a:p>
          </p:txBody>
        </p:sp>
        <p:sp>
          <p:nvSpPr>
            <p:cNvPr id="307" name="文本框 306">
              <a:extLst>
                <a:ext uri="{FF2B5EF4-FFF2-40B4-BE49-F238E27FC236}">
                  <a16:creationId xmlns:a16="http://schemas.microsoft.com/office/drawing/2014/main" id="{B9A74692-EE5F-5F4C-B893-BE9FC5F833D0}"/>
                </a:ext>
              </a:extLst>
            </p:cNvPr>
            <p:cNvSpPr txBox="1"/>
            <p:nvPr/>
          </p:nvSpPr>
          <p:spPr>
            <a:xfrm>
              <a:off x="1911008" y="3320607"/>
              <a:ext cx="200215" cy="138793"/>
            </a:xfrm>
            <a:prstGeom prst="rect">
              <a:avLst/>
            </a:prstGeom>
            <a:noFill/>
          </p:spPr>
          <p:txBody>
            <a:bodyPr wrap="none" rtlCol="0">
              <a:spAutoFit/>
            </a:bodyPr>
            <a:lstStyle/>
            <a:p>
              <a:r>
                <a:rPr lang="en-US" altLang="zh-CN" sz="800"/>
                <a:t>W</a:t>
              </a:r>
              <a:r>
                <a:rPr lang="en-US" altLang="zh-CN" sz="800" baseline="-25000"/>
                <a:t>62</a:t>
              </a:r>
            </a:p>
          </p:txBody>
        </p:sp>
        <p:sp>
          <p:nvSpPr>
            <p:cNvPr id="308" name="文本框 307">
              <a:extLst>
                <a:ext uri="{FF2B5EF4-FFF2-40B4-BE49-F238E27FC236}">
                  <a16:creationId xmlns:a16="http://schemas.microsoft.com/office/drawing/2014/main" id="{3F1FADE2-C7CF-E347-B95F-F6BFDB097786}"/>
                </a:ext>
              </a:extLst>
            </p:cNvPr>
            <p:cNvSpPr txBox="1"/>
            <p:nvPr/>
          </p:nvSpPr>
          <p:spPr>
            <a:xfrm>
              <a:off x="2282579" y="3320607"/>
              <a:ext cx="206348" cy="138793"/>
            </a:xfrm>
            <a:prstGeom prst="rect">
              <a:avLst/>
            </a:prstGeom>
            <a:noFill/>
          </p:spPr>
          <p:txBody>
            <a:bodyPr wrap="none" rtlCol="0">
              <a:spAutoFit/>
            </a:bodyPr>
            <a:lstStyle/>
            <a:p>
              <a:r>
                <a:rPr lang="en-US" altLang="zh-CN" sz="800"/>
                <a:t>W</a:t>
              </a:r>
              <a:r>
                <a:rPr lang="en-US" altLang="zh-CN" sz="800" baseline="-25000"/>
                <a:t>N2</a:t>
              </a:r>
            </a:p>
          </p:txBody>
        </p:sp>
        <p:sp>
          <p:nvSpPr>
            <p:cNvPr id="309" name="文本框 308">
              <a:extLst>
                <a:ext uri="{FF2B5EF4-FFF2-40B4-BE49-F238E27FC236}">
                  <a16:creationId xmlns:a16="http://schemas.microsoft.com/office/drawing/2014/main" id="{5FD03B71-CF0B-334D-8CC3-A1D2197AC3FD}"/>
                </a:ext>
              </a:extLst>
            </p:cNvPr>
            <p:cNvSpPr txBox="1"/>
            <p:nvPr/>
          </p:nvSpPr>
          <p:spPr>
            <a:xfrm>
              <a:off x="2544121" y="3065260"/>
              <a:ext cx="379508" cy="138793"/>
            </a:xfrm>
            <a:prstGeom prst="rect">
              <a:avLst/>
            </a:prstGeom>
            <a:noFill/>
          </p:spPr>
          <p:txBody>
            <a:bodyPr wrap="none" rtlCol="0">
              <a:spAutoFit/>
            </a:bodyPr>
            <a:lstStyle/>
            <a:p>
              <a:r>
                <a:rPr lang="en-US" altLang="zh-CN" sz="800" dirty="0"/>
                <a:t>Attention 2</a:t>
              </a:r>
            </a:p>
          </p:txBody>
        </p:sp>
        <p:sp>
          <p:nvSpPr>
            <p:cNvPr id="310" name="文本框 309">
              <a:extLst>
                <a:ext uri="{FF2B5EF4-FFF2-40B4-BE49-F238E27FC236}">
                  <a16:creationId xmlns:a16="http://schemas.microsoft.com/office/drawing/2014/main" id="{227557DA-4BDD-D546-A243-CADD3BCD205C}"/>
                </a:ext>
              </a:extLst>
            </p:cNvPr>
            <p:cNvSpPr txBox="1"/>
            <p:nvPr/>
          </p:nvSpPr>
          <p:spPr>
            <a:xfrm>
              <a:off x="2080270" y="2539085"/>
              <a:ext cx="193650" cy="192358"/>
            </a:xfrm>
            <a:prstGeom prst="rect">
              <a:avLst/>
            </a:prstGeom>
            <a:noFill/>
          </p:spPr>
          <p:txBody>
            <a:bodyPr wrap="none" rtlCol="0">
              <a:spAutoFit/>
            </a:bodyPr>
            <a:lstStyle/>
            <a:p>
              <a:r>
                <a:rPr lang="en-US" altLang="zh-CN" sz="1000" b="1" dirty="0"/>
                <a:t>…</a:t>
              </a:r>
            </a:p>
          </p:txBody>
        </p:sp>
        <p:sp>
          <p:nvSpPr>
            <p:cNvPr id="311" name="文本框 310">
              <a:extLst>
                <a:ext uri="{FF2B5EF4-FFF2-40B4-BE49-F238E27FC236}">
                  <a16:creationId xmlns:a16="http://schemas.microsoft.com/office/drawing/2014/main" id="{696E9789-7C68-6244-8C04-78805C93B954}"/>
                </a:ext>
              </a:extLst>
            </p:cNvPr>
            <p:cNvSpPr txBox="1"/>
            <p:nvPr/>
          </p:nvSpPr>
          <p:spPr>
            <a:xfrm>
              <a:off x="977751" y="2692948"/>
              <a:ext cx="200215" cy="138793"/>
            </a:xfrm>
            <a:prstGeom prst="rect">
              <a:avLst/>
            </a:prstGeom>
            <a:noFill/>
          </p:spPr>
          <p:txBody>
            <a:bodyPr wrap="none" rtlCol="0">
              <a:spAutoFit/>
            </a:bodyPr>
            <a:lstStyle/>
            <a:p>
              <a:r>
                <a:rPr lang="en-US" altLang="zh-CN" sz="800"/>
                <a:t>W</a:t>
              </a:r>
              <a:r>
                <a:rPr lang="en-US" altLang="zh-CN" sz="800" baseline="-25000"/>
                <a:t>13</a:t>
              </a:r>
            </a:p>
          </p:txBody>
        </p:sp>
        <p:sp>
          <p:nvSpPr>
            <p:cNvPr id="312" name="文本框 311">
              <a:extLst>
                <a:ext uri="{FF2B5EF4-FFF2-40B4-BE49-F238E27FC236}">
                  <a16:creationId xmlns:a16="http://schemas.microsoft.com/office/drawing/2014/main" id="{EF1B2DA4-F020-7A47-A89C-7C4EE6968D8C}"/>
                </a:ext>
              </a:extLst>
            </p:cNvPr>
            <p:cNvSpPr txBox="1"/>
            <p:nvPr/>
          </p:nvSpPr>
          <p:spPr>
            <a:xfrm>
              <a:off x="1163537" y="2692948"/>
              <a:ext cx="200215" cy="138793"/>
            </a:xfrm>
            <a:prstGeom prst="rect">
              <a:avLst/>
            </a:prstGeom>
            <a:noFill/>
          </p:spPr>
          <p:txBody>
            <a:bodyPr wrap="none" rtlCol="0">
              <a:spAutoFit/>
            </a:bodyPr>
            <a:lstStyle/>
            <a:p>
              <a:r>
                <a:rPr lang="en-US" altLang="zh-CN" sz="800"/>
                <a:t>W</a:t>
              </a:r>
              <a:r>
                <a:rPr lang="en-US" altLang="zh-CN" sz="800" baseline="-25000"/>
                <a:t>23</a:t>
              </a:r>
            </a:p>
          </p:txBody>
        </p:sp>
        <p:sp>
          <p:nvSpPr>
            <p:cNvPr id="313" name="文本框 312">
              <a:extLst>
                <a:ext uri="{FF2B5EF4-FFF2-40B4-BE49-F238E27FC236}">
                  <a16:creationId xmlns:a16="http://schemas.microsoft.com/office/drawing/2014/main" id="{63819B26-4898-F645-8FFF-316FCB087230}"/>
                </a:ext>
              </a:extLst>
            </p:cNvPr>
            <p:cNvSpPr txBox="1"/>
            <p:nvPr/>
          </p:nvSpPr>
          <p:spPr>
            <a:xfrm>
              <a:off x="1349322" y="2692948"/>
              <a:ext cx="200215" cy="138793"/>
            </a:xfrm>
            <a:prstGeom prst="rect">
              <a:avLst/>
            </a:prstGeom>
            <a:noFill/>
          </p:spPr>
          <p:txBody>
            <a:bodyPr wrap="none" rtlCol="0">
              <a:spAutoFit/>
            </a:bodyPr>
            <a:lstStyle/>
            <a:p>
              <a:r>
                <a:rPr lang="en-US" altLang="zh-CN" sz="800"/>
                <a:t>W</a:t>
              </a:r>
              <a:r>
                <a:rPr lang="en-US" altLang="zh-CN" sz="800" baseline="-25000"/>
                <a:t>33</a:t>
              </a:r>
            </a:p>
          </p:txBody>
        </p:sp>
        <p:sp>
          <p:nvSpPr>
            <p:cNvPr id="314" name="文本框 313">
              <a:extLst>
                <a:ext uri="{FF2B5EF4-FFF2-40B4-BE49-F238E27FC236}">
                  <a16:creationId xmlns:a16="http://schemas.microsoft.com/office/drawing/2014/main" id="{BD4039E7-8756-CA46-8A25-9D68F8767E3A}"/>
                </a:ext>
              </a:extLst>
            </p:cNvPr>
            <p:cNvSpPr txBox="1"/>
            <p:nvPr/>
          </p:nvSpPr>
          <p:spPr>
            <a:xfrm>
              <a:off x="1535108" y="2692948"/>
              <a:ext cx="200215" cy="138793"/>
            </a:xfrm>
            <a:prstGeom prst="rect">
              <a:avLst/>
            </a:prstGeom>
            <a:noFill/>
          </p:spPr>
          <p:txBody>
            <a:bodyPr wrap="none" rtlCol="0">
              <a:spAutoFit/>
            </a:bodyPr>
            <a:lstStyle/>
            <a:p>
              <a:r>
                <a:rPr lang="en-US" altLang="zh-CN" sz="800"/>
                <a:t>W</a:t>
              </a:r>
              <a:r>
                <a:rPr lang="en-US" altLang="zh-CN" sz="800" baseline="-25000"/>
                <a:t>43</a:t>
              </a:r>
            </a:p>
          </p:txBody>
        </p:sp>
        <p:sp>
          <p:nvSpPr>
            <p:cNvPr id="315" name="文本框 314">
              <a:extLst>
                <a:ext uri="{FF2B5EF4-FFF2-40B4-BE49-F238E27FC236}">
                  <a16:creationId xmlns:a16="http://schemas.microsoft.com/office/drawing/2014/main" id="{646B9306-BE7A-E54E-A0BB-E93421482CB9}"/>
                </a:ext>
              </a:extLst>
            </p:cNvPr>
            <p:cNvSpPr txBox="1"/>
            <p:nvPr/>
          </p:nvSpPr>
          <p:spPr>
            <a:xfrm>
              <a:off x="1720893" y="2692948"/>
              <a:ext cx="200215" cy="138793"/>
            </a:xfrm>
            <a:prstGeom prst="rect">
              <a:avLst/>
            </a:prstGeom>
            <a:noFill/>
          </p:spPr>
          <p:txBody>
            <a:bodyPr wrap="none" rtlCol="0">
              <a:spAutoFit/>
            </a:bodyPr>
            <a:lstStyle/>
            <a:p>
              <a:r>
                <a:rPr lang="en-US" altLang="zh-CN" sz="800"/>
                <a:t>W</a:t>
              </a:r>
              <a:r>
                <a:rPr lang="en-US" altLang="zh-CN" sz="800" baseline="-25000"/>
                <a:t>53</a:t>
              </a:r>
            </a:p>
          </p:txBody>
        </p:sp>
        <p:sp>
          <p:nvSpPr>
            <p:cNvPr id="316" name="文本框 315">
              <a:extLst>
                <a:ext uri="{FF2B5EF4-FFF2-40B4-BE49-F238E27FC236}">
                  <a16:creationId xmlns:a16="http://schemas.microsoft.com/office/drawing/2014/main" id="{54A8D23C-E1D3-D547-8D11-4AFEE00A2243}"/>
                </a:ext>
              </a:extLst>
            </p:cNvPr>
            <p:cNvSpPr txBox="1"/>
            <p:nvPr/>
          </p:nvSpPr>
          <p:spPr>
            <a:xfrm>
              <a:off x="1906679" y="2692948"/>
              <a:ext cx="200215" cy="138793"/>
            </a:xfrm>
            <a:prstGeom prst="rect">
              <a:avLst/>
            </a:prstGeom>
            <a:noFill/>
          </p:spPr>
          <p:txBody>
            <a:bodyPr wrap="none" rtlCol="0">
              <a:spAutoFit/>
            </a:bodyPr>
            <a:lstStyle/>
            <a:p>
              <a:r>
                <a:rPr lang="en-US" altLang="zh-CN" sz="800"/>
                <a:t>W</a:t>
              </a:r>
              <a:r>
                <a:rPr lang="en-US" altLang="zh-CN" sz="800" baseline="-25000"/>
                <a:t>63</a:t>
              </a:r>
            </a:p>
          </p:txBody>
        </p:sp>
        <p:sp>
          <p:nvSpPr>
            <p:cNvPr id="317" name="文本框 316">
              <a:extLst>
                <a:ext uri="{FF2B5EF4-FFF2-40B4-BE49-F238E27FC236}">
                  <a16:creationId xmlns:a16="http://schemas.microsoft.com/office/drawing/2014/main" id="{DB086D32-39B1-B449-8FE5-FE362B8AE91B}"/>
                </a:ext>
              </a:extLst>
            </p:cNvPr>
            <p:cNvSpPr txBox="1"/>
            <p:nvPr/>
          </p:nvSpPr>
          <p:spPr>
            <a:xfrm>
              <a:off x="2278250" y="2692948"/>
              <a:ext cx="206348" cy="138793"/>
            </a:xfrm>
            <a:prstGeom prst="rect">
              <a:avLst/>
            </a:prstGeom>
            <a:noFill/>
          </p:spPr>
          <p:txBody>
            <a:bodyPr wrap="none" rtlCol="0">
              <a:spAutoFit/>
            </a:bodyPr>
            <a:lstStyle/>
            <a:p>
              <a:r>
                <a:rPr lang="en-US" altLang="zh-CN" sz="800" dirty="0"/>
                <a:t>W</a:t>
              </a:r>
              <a:r>
                <a:rPr lang="en-US" altLang="zh-CN" sz="800" baseline="-25000" dirty="0"/>
                <a:t>N3</a:t>
              </a:r>
            </a:p>
          </p:txBody>
        </p:sp>
        <p:sp>
          <p:nvSpPr>
            <p:cNvPr id="318" name="文本框 317">
              <a:extLst>
                <a:ext uri="{FF2B5EF4-FFF2-40B4-BE49-F238E27FC236}">
                  <a16:creationId xmlns:a16="http://schemas.microsoft.com/office/drawing/2014/main" id="{51FD0151-2C9B-8F4B-AC53-63C6C4D8A9F0}"/>
                </a:ext>
              </a:extLst>
            </p:cNvPr>
            <p:cNvSpPr txBox="1"/>
            <p:nvPr/>
          </p:nvSpPr>
          <p:spPr>
            <a:xfrm>
              <a:off x="2544121" y="2503909"/>
              <a:ext cx="379508" cy="138793"/>
            </a:xfrm>
            <a:prstGeom prst="rect">
              <a:avLst/>
            </a:prstGeom>
            <a:noFill/>
          </p:spPr>
          <p:txBody>
            <a:bodyPr wrap="none" rtlCol="0">
              <a:spAutoFit/>
            </a:bodyPr>
            <a:lstStyle/>
            <a:p>
              <a:r>
                <a:rPr lang="en-US" altLang="zh-CN" sz="800"/>
                <a:t>Attention 3</a:t>
              </a:r>
            </a:p>
          </p:txBody>
        </p:sp>
        <p:cxnSp>
          <p:nvCxnSpPr>
            <p:cNvPr id="320" name="直接箭头连接符 86">
              <a:extLst>
                <a:ext uri="{FF2B5EF4-FFF2-40B4-BE49-F238E27FC236}">
                  <a16:creationId xmlns:a16="http://schemas.microsoft.com/office/drawing/2014/main" id="{DD6886AD-2F7D-1440-B604-1DEB5129D06F}"/>
                </a:ext>
              </a:extLst>
            </p:cNvPr>
            <p:cNvCxnSpPr>
              <a:cxnSpLocks/>
            </p:cNvCxnSpPr>
            <p:nvPr/>
          </p:nvCxnSpPr>
          <p:spPr>
            <a:xfrm flipH="1" flipV="1">
              <a:off x="778213" y="2141004"/>
              <a:ext cx="36004" cy="2841652"/>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321" name="左大括号 320">
              <a:extLst>
                <a:ext uri="{FF2B5EF4-FFF2-40B4-BE49-F238E27FC236}">
                  <a16:creationId xmlns:a16="http://schemas.microsoft.com/office/drawing/2014/main" id="{683C8078-5CC0-9644-8D39-EE72F5A3F1F3}"/>
                </a:ext>
              </a:extLst>
            </p:cNvPr>
            <p:cNvSpPr/>
            <p:nvPr/>
          </p:nvSpPr>
          <p:spPr>
            <a:xfrm rot="5400000">
              <a:off x="1788936" y="3945935"/>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2" name="文本框 321">
              <a:extLst>
                <a:ext uri="{FF2B5EF4-FFF2-40B4-BE49-F238E27FC236}">
                  <a16:creationId xmlns:a16="http://schemas.microsoft.com/office/drawing/2014/main" id="{E3FB6886-9348-BD4A-AD7C-C7EA24E8F56A}"/>
                </a:ext>
              </a:extLst>
            </p:cNvPr>
            <p:cNvSpPr txBox="1"/>
            <p:nvPr/>
          </p:nvSpPr>
          <p:spPr>
            <a:xfrm>
              <a:off x="1202616" y="4948234"/>
              <a:ext cx="1566775" cy="184666"/>
            </a:xfrm>
            <a:prstGeom prst="rect">
              <a:avLst/>
            </a:prstGeom>
            <a:noFill/>
          </p:spPr>
          <p:txBody>
            <a:bodyPr wrap="square" rtlCol="0">
              <a:spAutoFit/>
            </a:bodyPr>
            <a:lstStyle/>
            <a:p>
              <a:r>
                <a:rPr lang="en-US" altLang="zh-CN" sz="600" dirty="0"/>
                <a:t>Sequence of Encoded Representations</a:t>
              </a:r>
              <a:endParaRPr lang="zh-CN" altLang="en-US" sz="600" dirty="0"/>
            </a:p>
          </p:txBody>
        </p:sp>
        <p:sp>
          <p:nvSpPr>
            <p:cNvPr id="323" name="文本框 322">
              <a:extLst>
                <a:ext uri="{FF2B5EF4-FFF2-40B4-BE49-F238E27FC236}">
                  <a16:creationId xmlns:a16="http://schemas.microsoft.com/office/drawing/2014/main" id="{01DE1D33-CABE-064D-8D18-CF6FDA2C42AF}"/>
                </a:ext>
              </a:extLst>
            </p:cNvPr>
            <p:cNvSpPr txBox="1"/>
            <p:nvPr/>
          </p:nvSpPr>
          <p:spPr>
            <a:xfrm>
              <a:off x="4133271" y="5196852"/>
              <a:ext cx="1314784" cy="276999"/>
            </a:xfrm>
            <a:prstGeom prst="rect">
              <a:avLst/>
            </a:prstGeom>
            <a:solidFill>
              <a:schemeClr val="accent4">
                <a:lumMod val="20000"/>
                <a:lumOff val="80000"/>
              </a:schemeClr>
            </a:solidFill>
          </p:spPr>
          <p:txBody>
            <a:bodyPr wrap="none" rtlCol="0">
              <a:spAutoFit/>
            </a:bodyPr>
            <a:lstStyle/>
            <a:p>
              <a:r>
                <a:rPr lang="en-US" altLang="zh-CN" sz="1200" dirty="0"/>
                <a:t>Head=3,query=3</a:t>
              </a:r>
              <a:endParaRPr lang="zh-CN" altLang="en-US" sz="1200" dirty="0"/>
            </a:p>
          </p:txBody>
        </p:sp>
        <p:graphicFrame>
          <p:nvGraphicFramePr>
            <p:cNvPr id="324" name="图表 323">
              <a:extLst>
                <a:ext uri="{FF2B5EF4-FFF2-40B4-BE49-F238E27FC236}">
                  <a16:creationId xmlns:a16="http://schemas.microsoft.com/office/drawing/2014/main" id="{14B7F040-0DF7-7147-ADD5-D0BC813C7F0C}"/>
                </a:ext>
              </a:extLst>
            </p:cNvPr>
            <p:cNvGraphicFramePr/>
            <p:nvPr>
              <p:extLst>
                <p:ext uri="{D42A27DB-BD31-4B8C-83A1-F6EECF244321}">
                  <p14:modId xmlns:p14="http://schemas.microsoft.com/office/powerpoint/2010/main" val="1833258066"/>
                </p:ext>
              </p:extLst>
            </p:nvPr>
          </p:nvGraphicFramePr>
          <p:xfrm>
            <a:off x="1071300" y="2417373"/>
            <a:ext cx="1636356" cy="560939"/>
          </p:xfrm>
          <a:graphic>
            <a:graphicData uri="http://schemas.openxmlformats.org/drawingml/2006/chart">
              <c:chart xmlns:c="http://schemas.openxmlformats.org/drawingml/2006/chart" xmlns:r="http://schemas.openxmlformats.org/officeDocument/2006/relationships" r:id="rId25"/>
            </a:graphicData>
          </a:graphic>
        </p:graphicFrame>
      </p:grpSp>
      <p:graphicFrame>
        <p:nvGraphicFramePr>
          <p:cNvPr id="328" name="表格 7">
            <a:extLst>
              <a:ext uri="{FF2B5EF4-FFF2-40B4-BE49-F238E27FC236}">
                <a16:creationId xmlns:a16="http://schemas.microsoft.com/office/drawing/2014/main" id="{3161C450-9E9B-1A44-A68F-62C4D697D288}"/>
              </a:ext>
            </a:extLst>
          </p:cNvPr>
          <p:cNvGraphicFramePr>
            <a:graphicFrameLocks noGrp="1"/>
          </p:cNvGraphicFramePr>
          <p:nvPr>
            <p:extLst>
              <p:ext uri="{D42A27DB-BD31-4B8C-83A1-F6EECF244321}">
                <p14:modId xmlns:p14="http://schemas.microsoft.com/office/powerpoint/2010/main" val="670672128"/>
              </p:ext>
            </p:extLst>
          </p:nvPr>
        </p:nvGraphicFramePr>
        <p:xfrm>
          <a:off x="378932" y="3230328"/>
          <a:ext cx="325755" cy="679209"/>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939697892"/>
                    </a:ext>
                  </a:extLst>
                </a:gridCol>
              </a:tblGrid>
              <a:tr h="226403">
                <a:tc>
                  <a:txBody>
                    <a:bodyPr/>
                    <a:lstStyle/>
                    <a:p>
                      <a:r>
                        <a:rPr lang="en-US" altLang="zh-CN" sz="800" b="0" dirty="0">
                          <a:solidFill>
                            <a:schemeClr val="tx1">
                              <a:lumMod val="85000"/>
                              <a:lumOff val="15000"/>
                            </a:schemeClr>
                          </a:solidFill>
                        </a:rPr>
                        <a:t>c3</a:t>
                      </a:r>
                      <a:endParaRPr lang="zh-CN" altLang="en-US" sz="800" b="0" dirty="0">
                        <a:solidFill>
                          <a:schemeClr val="tx1">
                            <a:lumMod val="85000"/>
                            <a:lumOff val="15000"/>
                          </a:schemeClr>
                        </a:solidFill>
                      </a:endParaRPr>
                    </a:p>
                  </a:txBody>
                  <a:tcPr>
                    <a:solidFill>
                      <a:schemeClr val="accent1">
                        <a:lumMod val="40000"/>
                        <a:lumOff val="60000"/>
                      </a:schemeClr>
                    </a:solidFill>
                  </a:tcPr>
                </a:tc>
                <a:extLst>
                  <a:ext uri="{0D108BD9-81ED-4DB2-BD59-A6C34878D82A}">
                    <a16:rowId xmlns:a16="http://schemas.microsoft.com/office/drawing/2014/main" val="4099666351"/>
                  </a:ext>
                </a:extLst>
              </a:tr>
              <a:tr h="226403">
                <a:tc>
                  <a:txBody>
                    <a:bodyPr/>
                    <a:lstStyle/>
                    <a:p>
                      <a:r>
                        <a:rPr lang="en-US" altLang="zh-CN" sz="800" dirty="0"/>
                        <a:t>c2</a:t>
                      </a:r>
                      <a:endParaRPr lang="zh-CN" altLang="en-US" sz="800" dirty="0"/>
                    </a:p>
                  </a:txBody>
                  <a:tcPr>
                    <a:solidFill>
                      <a:schemeClr val="accent1">
                        <a:lumMod val="60000"/>
                        <a:lumOff val="40000"/>
                      </a:schemeClr>
                    </a:solidFill>
                  </a:tcPr>
                </a:tc>
                <a:extLst>
                  <a:ext uri="{0D108BD9-81ED-4DB2-BD59-A6C34878D82A}">
                    <a16:rowId xmlns:a16="http://schemas.microsoft.com/office/drawing/2014/main" val="3075836345"/>
                  </a:ext>
                </a:extLst>
              </a:tr>
              <a:tr h="226403">
                <a:tc>
                  <a:txBody>
                    <a:bodyPr/>
                    <a:lstStyle/>
                    <a:p>
                      <a:r>
                        <a:rPr lang="en-US" altLang="zh-CN" sz="800" dirty="0">
                          <a:solidFill>
                            <a:schemeClr val="tx1">
                              <a:lumMod val="85000"/>
                              <a:lumOff val="15000"/>
                            </a:schemeClr>
                          </a:solidFill>
                        </a:rPr>
                        <a:t>c1</a:t>
                      </a:r>
                      <a:endParaRPr lang="zh-CN" altLang="en-US" sz="800" dirty="0">
                        <a:solidFill>
                          <a:schemeClr val="tx1">
                            <a:lumMod val="85000"/>
                            <a:lumOff val="15000"/>
                          </a:schemeClr>
                        </a:solidFill>
                      </a:endParaRPr>
                    </a:p>
                  </a:txBody>
                  <a:tcPr>
                    <a:solidFill>
                      <a:schemeClr val="accent1">
                        <a:lumMod val="75000"/>
                      </a:schemeClr>
                    </a:solidFill>
                  </a:tcPr>
                </a:tc>
                <a:extLst>
                  <a:ext uri="{0D108BD9-81ED-4DB2-BD59-A6C34878D82A}">
                    <a16:rowId xmlns:a16="http://schemas.microsoft.com/office/drawing/2014/main" val="1648645595"/>
                  </a:ext>
                </a:extLst>
              </a:tr>
            </a:tbl>
          </a:graphicData>
        </a:graphic>
      </p:graphicFrame>
      <p:sp>
        <p:nvSpPr>
          <p:cNvPr id="329" name="文本框 328">
            <a:extLst>
              <a:ext uri="{FF2B5EF4-FFF2-40B4-BE49-F238E27FC236}">
                <a16:creationId xmlns:a16="http://schemas.microsoft.com/office/drawing/2014/main" id="{2C257978-EB7A-6541-98F8-D9824E3FFC4B}"/>
              </a:ext>
            </a:extLst>
          </p:cNvPr>
          <p:cNvSpPr txBox="1"/>
          <p:nvPr/>
        </p:nvSpPr>
        <p:spPr>
          <a:xfrm>
            <a:off x="52717" y="3489372"/>
            <a:ext cx="514438" cy="184666"/>
          </a:xfrm>
          <a:prstGeom prst="rect">
            <a:avLst/>
          </a:prstGeom>
          <a:noFill/>
        </p:spPr>
        <p:txBody>
          <a:bodyPr wrap="square" rtlCol="0">
            <a:spAutoFit/>
          </a:bodyPr>
          <a:lstStyle/>
          <a:p>
            <a:r>
              <a:rPr kumimoji="1" lang="en-US" altLang="zh-CN" sz="600" dirty="0"/>
              <a:t>C11=</a:t>
            </a:r>
            <a:endParaRPr kumimoji="1" lang="zh-CN" altLang="en-US" sz="600" dirty="0"/>
          </a:p>
        </p:txBody>
      </p:sp>
      <p:graphicFrame>
        <p:nvGraphicFramePr>
          <p:cNvPr id="330" name="表格 7">
            <a:extLst>
              <a:ext uri="{FF2B5EF4-FFF2-40B4-BE49-F238E27FC236}">
                <a16:creationId xmlns:a16="http://schemas.microsoft.com/office/drawing/2014/main" id="{C1B8821D-FF90-7148-BA48-DD144A22AE23}"/>
              </a:ext>
            </a:extLst>
          </p:cNvPr>
          <p:cNvGraphicFramePr>
            <a:graphicFrameLocks noGrp="1"/>
          </p:cNvGraphicFramePr>
          <p:nvPr>
            <p:extLst>
              <p:ext uri="{D42A27DB-BD31-4B8C-83A1-F6EECF244321}">
                <p14:modId xmlns:p14="http://schemas.microsoft.com/office/powerpoint/2010/main" val="1806718118"/>
              </p:ext>
            </p:extLst>
          </p:nvPr>
        </p:nvGraphicFramePr>
        <p:xfrm>
          <a:off x="3331260" y="3149767"/>
          <a:ext cx="316230" cy="679209"/>
        </p:xfrm>
        <a:graphic>
          <a:graphicData uri="http://schemas.openxmlformats.org/drawingml/2006/table">
            <a:tbl>
              <a:tblPr firstRow="1" bandRow="1">
                <a:tableStyleId>{5C22544A-7EE6-4342-B048-85BDC9FD1C3A}</a:tableStyleId>
              </a:tblPr>
              <a:tblGrid>
                <a:gridCol w="316230">
                  <a:extLst>
                    <a:ext uri="{9D8B030D-6E8A-4147-A177-3AD203B41FA5}">
                      <a16:colId xmlns:a16="http://schemas.microsoft.com/office/drawing/2014/main" val="2939697892"/>
                    </a:ext>
                  </a:extLst>
                </a:gridCol>
              </a:tblGrid>
              <a:tr h="226403">
                <a:tc>
                  <a:txBody>
                    <a:bodyPr/>
                    <a:lstStyle/>
                    <a:p>
                      <a:r>
                        <a:rPr lang="en-US" altLang="zh-CN" sz="800" b="0" dirty="0">
                          <a:solidFill>
                            <a:schemeClr val="tx1">
                              <a:lumMod val="85000"/>
                              <a:lumOff val="15000"/>
                            </a:schemeClr>
                          </a:solidFill>
                        </a:rPr>
                        <a:t>c3</a:t>
                      </a:r>
                      <a:endParaRPr lang="zh-CN" altLang="en-US" sz="800" b="0" dirty="0">
                        <a:solidFill>
                          <a:schemeClr val="tx1">
                            <a:lumMod val="85000"/>
                            <a:lumOff val="15000"/>
                          </a:schemeClr>
                        </a:solidFill>
                      </a:endParaRPr>
                    </a:p>
                  </a:txBody>
                  <a:tcPr>
                    <a:solidFill>
                      <a:schemeClr val="accent2">
                        <a:lumMod val="40000"/>
                        <a:lumOff val="60000"/>
                      </a:schemeClr>
                    </a:solidFill>
                  </a:tcPr>
                </a:tc>
                <a:extLst>
                  <a:ext uri="{0D108BD9-81ED-4DB2-BD59-A6C34878D82A}">
                    <a16:rowId xmlns:a16="http://schemas.microsoft.com/office/drawing/2014/main" val="4099666351"/>
                  </a:ext>
                </a:extLst>
              </a:tr>
              <a:tr h="226403">
                <a:tc>
                  <a:txBody>
                    <a:bodyPr/>
                    <a:lstStyle/>
                    <a:p>
                      <a:r>
                        <a:rPr lang="en-US" altLang="zh-CN" sz="800" dirty="0"/>
                        <a:t>c2</a:t>
                      </a:r>
                      <a:endParaRPr lang="zh-CN" altLang="en-US" sz="800" dirty="0"/>
                    </a:p>
                  </a:txBody>
                  <a:tcPr>
                    <a:solidFill>
                      <a:schemeClr val="accent2">
                        <a:lumMod val="60000"/>
                        <a:lumOff val="40000"/>
                      </a:schemeClr>
                    </a:solidFill>
                  </a:tcPr>
                </a:tc>
                <a:extLst>
                  <a:ext uri="{0D108BD9-81ED-4DB2-BD59-A6C34878D82A}">
                    <a16:rowId xmlns:a16="http://schemas.microsoft.com/office/drawing/2014/main" val="3075836345"/>
                  </a:ext>
                </a:extLst>
              </a:tr>
              <a:tr h="226403">
                <a:tc>
                  <a:txBody>
                    <a:bodyPr/>
                    <a:lstStyle/>
                    <a:p>
                      <a:r>
                        <a:rPr lang="en-US" altLang="zh-CN" sz="800" dirty="0"/>
                        <a:t>c1</a:t>
                      </a:r>
                      <a:endParaRPr lang="zh-CN" altLang="en-US" sz="800" dirty="0"/>
                    </a:p>
                  </a:txBody>
                  <a:tcPr>
                    <a:solidFill>
                      <a:schemeClr val="accent2">
                        <a:lumMod val="75000"/>
                      </a:schemeClr>
                    </a:solidFill>
                  </a:tcPr>
                </a:tc>
                <a:extLst>
                  <a:ext uri="{0D108BD9-81ED-4DB2-BD59-A6C34878D82A}">
                    <a16:rowId xmlns:a16="http://schemas.microsoft.com/office/drawing/2014/main" val="1648645595"/>
                  </a:ext>
                </a:extLst>
              </a:tr>
            </a:tbl>
          </a:graphicData>
        </a:graphic>
      </p:graphicFrame>
      <p:sp>
        <p:nvSpPr>
          <p:cNvPr id="331" name="文本框 330">
            <a:extLst>
              <a:ext uri="{FF2B5EF4-FFF2-40B4-BE49-F238E27FC236}">
                <a16:creationId xmlns:a16="http://schemas.microsoft.com/office/drawing/2014/main" id="{B07E40F4-3595-344B-BDEE-AA44160B4E5B}"/>
              </a:ext>
            </a:extLst>
          </p:cNvPr>
          <p:cNvSpPr txBox="1"/>
          <p:nvPr/>
        </p:nvSpPr>
        <p:spPr>
          <a:xfrm>
            <a:off x="3021147" y="3397038"/>
            <a:ext cx="514438" cy="184666"/>
          </a:xfrm>
          <a:prstGeom prst="rect">
            <a:avLst/>
          </a:prstGeom>
          <a:noFill/>
        </p:spPr>
        <p:txBody>
          <a:bodyPr wrap="square" rtlCol="0">
            <a:spAutoFit/>
          </a:bodyPr>
          <a:lstStyle/>
          <a:p>
            <a:r>
              <a:rPr kumimoji="1" lang="en-US" altLang="zh-CN" sz="600" dirty="0"/>
              <a:t>C22=</a:t>
            </a:r>
            <a:endParaRPr kumimoji="1" lang="zh-CN" altLang="en-US" sz="600" dirty="0"/>
          </a:p>
        </p:txBody>
      </p:sp>
      <p:graphicFrame>
        <p:nvGraphicFramePr>
          <p:cNvPr id="332" name="表格 7">
            <a:extLst>
              <a:ext uri="{FF2B5EF4-FFF2-40B4-BE49-F238E27FC236}">
                <a16:creationId xmlns:a16="http://schemas.microsoft.com/office/drawing/2014/main" id="{46191787-7CF1-0645-B955-D141A9FE73B5}"/>
              </a:ext>
            </a:extLst>
          </p:cNvPr>
          <p:cNvGraphicFramePr>
            <a:graphicFrameLocks noGrp="1"/>
          </p:cNvGraphicFramePr>
          <p:nvPr>
            <p:extLst>
              <p:ext uri="{D42A27DB-BD31-4B8C-83A1-F6EECF244321}">
                <p14:modId xmlns:p14="http://schemas.microsoft.com/office/powerpoint/2010/main" val="3710353012"/>
              </p:ext>
            </p:extLst>
          </p:nvPr>
        </p:nvGraphicFramePr>
        <p:xfrm>
          <a:off x="6338993" y="3183184"/>
          <a:ext cx="341630" cy="679209"/>
        </p:xfrm>
        <a:graphic>
          <a:graphicData uri="http://schemas.openxmlformats.org/drawingml/2006/table">
            <a:tbl>
              <a:tblPr firstRow="1" bandRow="1">
                <a:tableStyleId>{5C22544A-7EE6-4342-B048-85BDC9FD1C3A}</a:tableStyleId>
              </a:tblPr>
              <a:tblGrid>
                <a:gridCol w="341630">
                  <a:extLst>
                    <a:ext uri="{9D8B030D-6E8A-4147-A177-3AD203B41FA5}">
                      <a16:colId xmlns:a16="http://schemas.microsoft.com/office/drawing/2014/main" val="2939697892"/>
                    </a:ext>
                  </a:extLst>
                </a:gridCol>
              </a:tblGrid>
              <a:tr h="226403">
                <a:tc>
                  <a:txBody>
                    <a:bodyPr/>
                    <a:lstStyle/>
                    <a:p>
                      <a:r>
                        <a:rPr lang="en-US" altLang="zh-CN" sz="800" b="0" dirty="0">
                          <a:solidFill>
                            <a:schemeClr val="tx1">
                              <a:lumMod val="85000"/>
                              <a:lumOff val="15000"/>
                            </a:schemeClr>
                          </a:solidFill>
                        </a:rPr>
                        <a:t>c3</a:t>
                      </a:r>
                      <a:endParaRPr lang="zh-CN" altLang="en-US" sz="800" b="0" dirty="0">
                        <a:solidFill>
                          <a:schemeClr val="tx1">
                            <a:lumMod val="85000"/>
                            <a:lumOff val="15000"/>
                          </a:schemeClr>
                        </a:solidFill>
                      </a:endParaRPr>
                    </a:p>
                  </a:txBody>
                  <a:tcPr>
                    <a:solidFill>
                      <a:schemeClr val="accent6">
                        <a:lumMod val="40000"/>
                        <a:lumOff val="60000"/>
                      </a:schemeClr>
                    </a:solidFill>
                  </a:tcPr>
                </a:tc>
                <a:extLst>
                  <a:ext uri="{0D108BD9-81ED-4DB2-BD59-A6C34878D82A}">
                    <a16:rowId xmlns:a16="http://schemas.microsoft.com/office/drawing/2014/main" val="4099666351"/>
                  </a:ext>
                </a:extLst>
              </a:tr>
              <a:tr h="226403">
                <a:tc>
                  <a:txBody>
                    <a:bodyPr/>
                    <a:lstStyle/>
                    <a:p>
                      <a:r>
                        <a:rPr lang="en-US" altLang="zh-CN" sz="800" dirty="0"/>
                        <a:t>c2</a:t>
                      </a:r>
                      <a:endParaRPr lang="zh-CN" altLang="en-US" sz="800" dirty="0"/>
                    </a:p>
                  </a:txBody>
                  <a:tcPr>
                    <a:solidFill>
                      <a:schemeClr val="accent6">
                        <a:lumMod val="60000"/>
                        <a:lumOff val="40000"/>
                      </a:schemeClr>
                    </a:solidFill>
                  </a:tcPr>
                </a:tc>
                <a:extLst>
                  <a:ext uri="{0D108BD9-81ED-4DB2-BD59-A6C34878D82A}">
                    <a16:rowId xmlns:a16="http://schemas.microsoft.com/office/drawing/2014/main" val="3075836345"/>
                  </a:ext>
                </a:extLst>
              </a:tr>
              <a:tr h="226403">
                <a:tc>
                  <a:txBody>
                    <a:bodyPr/>
                    <a:lstStyle/>
                    <a:p>
                      <a:r>
                        <a:rPr lang="en-US" altLang="zh-CN" sz="800" dirty="0"/>
                        <a:t>C1</a:t>
                      </a:r>
                    </a:p>
                  </a:txBody>
                  <a:tcPr>
                    <a:solidFill>
                      <a:schemeClr val="accent6"/>
                    </a:solidFill>
                  </a:tcPr>
                </a:tc>
                <a:extLst>
                  <a:ext uri="{0D108BD9-81ED-4DB2-BD59-A6C34878D82A}">
                    <a16:rowId xmlns:a16="http://schemas.microsoft.com/office/drawing/2014/main" val="1648645595"/>
                  </a:ext>
                </a:extLst>
              </a:tr>
            </a:tbl>
          </a:graphicData>
        </a:graphic>
      </p:graphicFrame>
      <p:sp>
        <p:nvSpPr>
          <p:cNvPr id="333" name="文本框 332">
            <a:extLst>
              <a:ext uri="{FF2B5EF4-FFF2-40B4-BE49-F238E27FC236}">
                <a16:creationId xmlns:a16="http://schemas.microsoft.com/office/drawing/2014/main" id="{1194A1BE-3A58-F44C-9E4E-4F24A881A2B4}"/>
              </a:ext>
            </a:extLst>
          </p:cNvPr>
          <p:cNvSpPr txBox="1"/>
          <p:nvPr/>
        </p:nvSpPr>
        <p:spPr>
          <a:xfrm>
            <a:off x="6037881" y="3449928"/>
            <a:ext cx="514438" cy="184666"/>
          </a:xfrm>
          <a:prstGeom prst="rect">
            <a:avLst/>
          </a:prstGeom>
          <a:noFill/>
        </p:spPr>
        <p:txBody>
          <a:bodyPr wrap="square" rtlCol="0">
            <a:spAutoFit/>
          </a:bodyPr>
          <a:lstStyle/>
          <a:p>
            <a:r>
              <a:rPr kumimoji="1" lang="en-US" altLang="zh-CN" sz="600" dirty="0"/>
              <a:t>C33=</a:t>
            </a:r>
            <a:endParaRPr kumimoji="1" lang="zh-CN" altLang="en-US" sz="600" dirty="0"/>
          </a:p>
        </p:txBody>
      </p:sp>
      <p:sp>
        <p:nvSpPr>
          <p:cNvPr id="334" name="文本框 333">
            <a:extLst>
              <a:ext uri="{FF2B5EF4-FFF2-40B4-BE49-F238E27FC236}">
                <a16:creationId xmlns:a16="http://schemas.microsoft.com/office/drawing/2014/main" id="{9EBF2D33-547B-EE46-8856-02A95350B561}"/>
              </a:ext>
            </a:extLst>
          </p:cNvPr>
          <p:cNvSpPr txBox="1"/>
          <p:nvPr/>
        </p:nvSpPr>
        <p:spPr>
          <a:xfrm>
            <a:off x="5100519" y="1849388"/>
            <a:ext cx="2708525" cy="184666"/>
          </a:xfrm>
          <a:prstGeom prst="rect">
            <a:avLst/>
          </a:prstGeom>
          <a:noFill/>
        </p:spPr>
        <p:txBody>
          <a:bodyPr wrap="square" rtlCol="0">
            <a:spAutoFit/>
          </a:bodyPr>
          <a:lstStyle/>
          <a:p>
            <a:r>
              <a:rPr lang="en-US" altLang="zh-CN" sz="600" dirty="0"/>
              <a:t>Utterance Level Representation</a:t>
            </a:r>
            <a:r>
              <a:rPr lang="zh-CN" altLang="en-US" sz="600" dirty="0"/>
              <a:t>：</a:t>
            </a:r>
            <a:r>
              <a:rPr lang="en-US" altLang="zh-CN" sz="600" dirty="0" err="1"/>
              <a:t>concat</a:t>
            </a:r>
            <a:r>
              <a:rPr lang="en-US" altLang="zh-CN" sz="600" dirty="0"/>
              <a:t> the</a:t>
            </a:r>
            <a:r>
              <a:rPr lang="zh-CN" altLang="en-US" sz="600" dirty="0"/>
              <a:t> </a:t>
            </a:r>
            <a:r>
              <a:rPr lang="en-US" altLang="zh-CN" sz="600" dirty="0"/>
              <a:t>representation of every query</a:t>
            </a:r>
            <a:endParaRPr lang="zh-CN" altLang="en-US" sz="600" dirty="0"/>
          </a:p>
        </p:txBody>
      </p:sp>
      <p:sp>
        <p:nvSpPr>
          <p:cNvPr id="335" name="文本框 334">
            <a:extLst>
              <a:ext uri="{FF2B5EF4-FFF2-40B4-BE49-F238E27FC236}">
                <a16:creationId xmlns:a16="http://schemas.microsoft.com/office/drawing/2014/main" id="{F08142E2-EF3C-394E-8B5E-DCBACC4C8E18}"/>
              </a:ext>
            </a:extLst>
          </p:cNvPr>
          <p:cNvSpPr txBox="1"/>
          <p:nvPr/>
        </p:nvSpPr>
        <p:spPr>
          <a:xfrm>
            <a:off x="6888471" y="2649706"/>
            <a:ext cx="357790" cy="215444"/>
          </a:xfrm>
          <a:prstGeom prst="rect">
            <a:avLst/>
          </a:prstGeom>
          <a:noFill/>
        </p:spPr>
        <p:txBody>
          <a:bodyPr wrap="none" rtlCol="0">
            <a:spAutoFit/>
          </a:bodyPr>
          <a:lstStyle/>
          <a:p>
            <a:r>
              <a:rPr lang="en-US" altLang="zh-CN" sz="800" dirty="0"/>
              <a:t>W</a:t>
            </a:r>
            <a:r>
              <a:rPr lang="en-US" altLang="zh-CN" sz="800" baseline="-25000" dirty="0"/>
              <a:t>13</a:t>
            </a:r>
          </a:p>
        </p:txBody>
      </p:sp>
    </p:spTree>
    <p:extLst>
      <p:ext uri="{BB962C8B-B14F-4D97-AF65-F5344CB8AC3E}">
        <p14:creationId xmlns:p14="http://schemas.microsoft.com/office/powerpoint/2010/main" val="35200150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a:extLst>
              <a:ext uri="{FF2B5EF4-FFF2-40B4-BE49-F238E27FC236}">
                <a16:creationId xmlns:a16="http://schemas.microsoft.com/office/drawing/2014/main" id="{7F6C09FC-3970-8048-B91D-A64C9BAA307B}"/>
              </a:ext>
            </a:extLst>
          </p:cNvPr>
          <p:cNvSpPr/>
          <p:nvPr/>
        </p:nvSpPr>
        <p:spPr>
          <a:xfrm>
            <a:off x="417753" y="4690448"/>
            <a:ext cx="2304256" cy="6873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圆角矩形 28">
            <a:extLst>
              <a:ext uri="{FF2B5EF4-FFF2-40B4-BE49-F238E27FC236}">
                <a16:creationId xmlns:a16="http://schemas.microsoft.com/office/drawing/2014/main" id="{76954AAA-322E-804C-83FD-CF3693ABAD01}"/>
              </a:ext>
            </a:extLst>
          </p:cNvPr>
          <p:cNvSpPr/>
          <p:nvPr/>
        </p:nvSpPr>
        <p:spPr>
          <a:xfrm>
            <a:off x="2026139" y="3271290"/>
            <a:ext cx="1815013" cy="5943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a:solidFill>
                  <a:schemeClr val="tx2">
                    <a:lumMod val="50000"/>
                  </a:schemeClr>
                </a:solidFill>
              </a:rPr>
              <a:t>Proposed Methods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026139" y="1274400"/>
            <a:ext cx="4310056" cy="369332"/>
          </a:xfrm>
          <a:prstGeom prst="rect">
            <a:avLst/>
          </a:prstGeom>
          <a:solidFill>
            <a:schemeClr val="accent5"/>
          </a:solidFill>
        </p:spPr>
        <p:txBody>
          <a:bodyPr wrap="square" rtlCol="0">
            <a:spAutoFit/>
          </a:bodyPr>
          <a:lstStyle/>
          <a:p>
            <a:r>
              <a:rPr lang="en-US" altLang="zh-CN" dirty="0"/>
              <a:t>Multi-query Multi-head Attention Pooling</a:t>
            </a:r>
            <a:endParaRPr lang="zh-CN" altLang="en-US" dirty="0"/>
          </a:p>
        </p:txBody>
      </p:sp>
      <p:grpSp>
        <p:nvGrpSpPr>
          <p:cNvPr id="16" name="组合 15">
            <a:extLst>
              <a:ext uri="{FF2B5EF4-FFF2-40B4-BE49-F238E27FC236}">
                <a16:creationId xmlns:a16="http://schemas.microsoft.com/office/drawing/2014/main" id="{7AFA96A7-4391-9542-8BBB-2B350B585949}"/>
              </a:ext>
            </a:extLst>
          </p:cNvPr>
          <p:cNvGrpSpPr/>
          <p:nvPr/>
        </p:nvGrpSpPr>
        <p:grpSpPr>
          <a:xfrm>
            <a:off x="4860032" y="1845524"/>
            <a:ext cx="3127623" cy="1634918"/>
            <a:chOff x="5476825" y="1796067"/>
            <a:chExt cx="3127623" cy="1634918"/>
          </a:xfrm>
        </p:grpSpPr>
        <p:sp>
          <p:nvSpPr>
            <p:cNvPr id="23" name="椭圆 22">
              <a:extLst>
                <a:ext uri="{FF2B5EF4-FFF2-40B4-BE49-F238E27FC236}">
                  <a16:creationId xmlns:a16="http://schemas.microsoft.com/office/drawing/2014/main" id="{DAAB1B50-E0F7-F445-8F81-377246959DE7}"/>
                </a:ext>
              </a:extLst>
            </p:cNvPr>
            <p:cNvSpPr/>
            <p:nvPr/>
          </p:nvSpPr>
          <p:spPr>
            <a:xfrm>
              <a:off x="5476825" y="1796067"/>
              <a:ext cx="3127623" cy="163491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 name="文本框 1"/>
                <p:cNvSpPr txBox="1"/>
                <p:nvPr/>
              </p:nvSpPr>
              <p:spPr>
                <a:xfrm>
                  <a:off x="5845225" y="2005218"/>
                  <a:ext cx="2524005" cy="1216615"/>
                </a:xfrm>
                <a:prstGeom prst="rect">
                  <a:avLst/>
                </a:prstGeom>
                <a:noFill/>
              </p:spPr>
              <p:txBody>
                <a:bodyPr wrap="square" rtlCol="0">
                  <a:spAutoFit/>
                </a:bodyPr>
                <a:lstStyle/>
                <a:p>
                  <a:pPr>
                    <a:lnSpc>
                      <a:spcPct val="150000"/>
                    </a:lnSpc>
                  </a:pPr>
                  <a:r>
                    <a:rPr lang="zh-CN" altLang="en-US" sz="1000" dirty="0"/>
                    <a:t>超参数说明：</a:t>
                  </a:r>
                  <a:endParaRPr lang="en-US" altLang="zh-CN" sz="1000" dirty="0"/>
                </a:p>
                <a:p>
                  <a:pPr>
                    <a:lnSpc>
                      <a:spcPct val="150000"/>
                    </a:lnSpc>
                  </a:pPr>
                  <a:r>
                    <a:rPr lang="en-US" altLang="zh-CN" sz="1000" b="1" dirty="0"/>
                    <a:t>H</a:t>
                  </a:r>
                  <a:r>
                    <a:rPr lang="zh-CN" altLang="en-US" sz="1000" b="1" dirty="0"/>
                    <a:t>：</a:t>
                  </a:r>
                  <a:r>
                    <a:rPr lang="en-US" altLang="zh-CN" sz="1000" b="1" dirty="0"/>
                    <a:t>the number of heads</a:t>
                  </a:r>
                </a:p>
                <a:p>
                  <a:pPr>
                    <a:lnSpc>
                      <a:spcPct val="150000"/>
                    </a:lnSpc>
                  </a:pPr>
                  <a:r>
                    <a:rPr lang="en-US" altLang="zh-CN" sz="1000" b="1" dirty="0"/>
                    <a:t>Q</a:t>
                  </a:r>
                  <a:r>
                    <a:rPr lang="zh-CN" altLang="en-US" sz="1000" b="1" dirty="0"/>
                    <a:t>：</a:t>
                  </a:r>
                  <a:r>
                    <a:rPr lang="en-US" altLang="zh-CN" sz="1000" b="1" dirty="0"/>
                    <a:t>the number of queries</a:t>
                  </a:r>
                </a:p>
                <a:p>
                  <a:pPr>
                    <a:lnSpc>
                      <a:spcPct val="150000"/>
                    </a:lnSpc>
                  </a:pPr>
                  <a:r>
                    <a:rPr lang="en-US" altLang="zh-CN" sz="1000" b="1" dirty="0"/>
                    <a:t>n</a:t>
                  </a:r>
                  <a:r>
                    <a:rPr lang="zh-CN" altLang="en-US" sz="1000" b="1" dirty="0"/>
                    <a:t>：</a:t>
                  </a:r>
                  <a:r>
                    <a:rPr lang="en-US" altLang="zh-CN" sz="1000" b="1" dirty="0"/>
                    <a:t>the number of linear layers</a:t>
                  </a:r>
                </a:p>
                <a:p>
                  <a:pPr>
                    <a:lnSpc>
                      <a:spcPct val="150000"/>
                    </a:lnSpc>
                  </a:pPr>
                  <a14:m>
                    <m:oMath xmlns:m="http://schemas.openxmlformats.org/officeDocument/2006/math">
                      <m:sSub>
                        <m:sSubPr>
                          <m:ctrlPr>
                            <a:rPr lang="en-US" altLang="zh-CN" sz="1000" b="1" i="1" smtClean="0">
                              <a:latin typeface="Cambria Math" panose="02040503050406030204" pitchFamily="18" charset="0"/>
                            </a:rPr>
                          </m:ctrlPr>
                        </m:sSubPr>
                        <m:e>
                          <m:r>
                            <a:rPr lang="en-US" altLang="zh-CN" sz="1000" b="1" i="1" smtClean="0">
                              <a:latin typeface="Cambria Math" panose="02040503050406030204" pitchFamily="18" charset="0"/>
                            </a:rPr>
                            <m:t>𝒅</m:t>
                          </m:r>
                        </m:e>
                        <m:sub>
                          <m:r>
                            <a:rPr lang="en-US" altLang="zh-CN" sz="1000" b="1" i="1" smtClean="0">
                              <a:latin typeface="Cambria Math" panose="02040503050406030204" pitchFamily="18" charset="0"/>
                            </a:rPr>
                            <m:t>𝒔</m:t>
                          </m:r>
                        </m:sub>
                      </m:sSub>
                    </m:oMath>
                  </a14:m>
                  <a:r>
                    <a:rPr lang="zh-CN" altLang="en-US" sz="1000" b="1" dirty="0"/>
                    <a:t>：</a:t>
                  </a:r>
                  <a:r>
                    <a:rPr lang="en-US" altLang="zh-CN" sz="1000" b="1" dirty="0"/>
                    <a:t>the number of weights for a frame</a:t>
                  </a:r>
                  <a:endParaRPr lang="zh-CN" altLang="en-US" sz="1000" b="1" dirty="0"/>
                </a:p>
              </p:txBody>
            </p:sp>
          </mc:Choice>
          <mc:Fallback xmlns="">
            <p:sp>
              <p:nvSpPr>
                <p:cNvPr id="2" name="文本框 1"/>
                <p:cNvSpPr txBox="1">
                  <a:spLocks noRot="1" noChangeAspect="1" noMove="1" noResize="1" noEditPoints="1" noAdjustHandles="1" noChangeArrowheads="1" noChangeShapeType="1" noTextEdit="1"/>
                </p:cNvSpPr>
                <p:nvPr/>
              </p:nvSpPr>
              <p:spPr>
                <a:xfrm>
                  <a:off x="5845225" y="2005218"/>
                  <a:ext cx="2524005" cy="1216615"/>
                </a:xfrm>
                <a:prstGeom prst="rect">
                  <a:avLst/>
                </a:prstGeom>
                <a:blipFill>
                  <a:blip r:embed="rId4"/>
                  <a:stretch>
                    <a:fillRect b="-206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47F83DB-8548-5C4D-AF8A-71DC7E68D4D5}"/>
                  </a:ext>
                </a:extLst>
              </p:cNvPr>
              <p:cNvSpPr txBox="1"/>
              <p:nvPr/>
            </p:nvSpPr>
            <p:spPr>
              <a:xfrm>
                <a:off x="3058124" y="4513684"/>
                <a:ext cx="2787948" cy="1166153"/>
              </a:xfrm>
              <a:prstGeom prst="rect">
                <a:avLst/>
              </a:prstGeom>
              <a:noFill/>
            </p:spPr>
            <p:txBody>
              <a:bodyPr wrap="square" rtlCol="0">
                <a:spAutoFit/>
              </a:bodyPr>
              <a:lstStyle/>
              <a:p>
                <a:pPr>
                  <a:lnSpc>
                    <a:spcPct val="150000"/>
                  </a:lnSpc>
                </a:pPr>
                <a:r>
                  <a:rPr lang="en-US" altLang="zh-CN" sz="1200" i="1" dirty="0"/>
                  <a:t>w</a:t>
                </a:r>
                <a:r>
                  <a:rPr lang="en-US" altLang="zh-CN" sz="1200" i="1" baseline="-25000" dirty="0" err="1"/>
                  <a:t>a</a:t>
                </a:r>
                <a:r>
                  <a:rPr lang="en-US" altLang="zh-CN" sz="1200" i="1" dirty="0"/>
                  <a:t> is a matrix of size d</a:t>
                </a:r>
                <a:r>
                  <a:rPr lang="en-US" altLang="zh-CN" sz="1200" i="1" baseline="-25000" dirty="0"/>
                  <a:t>h</a:t>
                </a:r>
                <a:r>
                  <a:rPr lang="en-US" altLang="zh-CN" sz="1200" i="1" dirty="0"/>
                  <a:t> </a:t>
                </a:r>
                <a14:m>
                  <m:oMath xmlns:m="http://schemas.openxmlformats.org/officeDocument/2006/math">
                    <m:r>
                      <a:rPr lang="en-US" altLang="zh-CN" sz="1200" i="1">
                        <a:latin typeface="Cambria Math" panose="02040503050406030204" pitchFamily="18" charset="0"/>
                        <a:ea typeface="Cambria Math" panose="02040503050406030204" pitchFamily="18" charset="0"/>
                      </a:rPr>
                      <m:t>×</m:t>
                    </m:r>
                  </m:oMath>
                </a14:m>
                <a:r>
                  <a:rPr lang="en-US" altLang="zh-CN" sz="1200" i="1" dirty="0"/>
                  <a:t>d</a:t>
                </a:r>
                <a:r>
                  <a:rPr lang="en-US" altLang="zh-CN" sz="1200" i="1" baseline="-25000" dirty="0"/>
                  <a:t>s</a:t>
                </a:r>
                <a:r>
                  <a:rPr lang="zh-CN" altLang="en-US" sz="1200" i="1" dirty="0"/>
                  <a:t>；</a:t>
                </a:r>
                <a:endParaRPr lang="en-US" altLang="zh-CN" sz="1200" i="1" dirty="0"/>
              </a:p>
              <a:p>
                <a:pPr>
                  <a:lnSpc>
                    <a:spcPct val="150000"/>
                  </a:lnSpc>
                </a:pPr>
                <a:r>
                  <a:rPr lang="en-US" altLang="zh-CN" sz="1200" i="1" dirty="0" err="1"/>
                  <a:t>w</a:t>
                </a:r>
                <a:r>
                  <a:rPr lang="en-US" altLang="zh-CN" sz="1200" i="1" baseline="-25000" dirty="0" err="1"/>
                  <a:t>b</a:t>
                </a:r>
                <a:r>
                  <a:rPr lang="en-US" altLang="zh-CN" sz="1200" i="1" dirty="0"/>
                  <a:t> is a matrix of size d</a:t>
                </a:r>
                <a:r>
                  <a:rPr lang="en-US" altLang="zh-CN" sz="1200" i="1" baseline="-25000" dirty="0"/>
                  <a:t>h</a:t>
                </a:r>
                <a:r>
                  <a:rPr lang="en-US" altLang="zh-CN" sz="1200" i="1" dirty="0"/>
                  <a:t> </a:t>
                </a:r>
                <a14:m>
                  <m:oMath xmlns:m="http://schemas.openxmlformats.org/officeDocument/2006/math">
                    <m:r>
                      <a:rPr lang="en-US" altLang="zh-CN" sz="1200" i="1">
                        <a:latin typeface="Cambria Math" panose="02040503050406030204" pitchFamily="18" charset="0"/>
                        <a:ea typeface="Cambria Math" panose="02040503050406030204" pitchFamily="18" charset="0"/>
                      </a:rPr>
                      <m:t>× </m:t>
                    </m:r>
                  </m:oMath>
                </a14:m>
                <a:r>
                  <a:rPr lang="en-US" altLang="zh-CN" sz="1200" i="1" dirty="0"/>
                  <a:t>d</a:t>
                </a:r>
                <a:r>
                  <a:rPr lang="en-US" altLang="zh-CN" sz="1200" i="1" baseline="-25000" dirty="0"/>
                  <a:t>k</a:t>
                </a:r>
                <a:r>
                  <a:rPr lang="en-US" altLang="zh-CN" sz="1200" i="1" dirty="0"/>
                  <a:t>; </a:t>
                </a:r>
              </a:p>
              <a:p>
                <a:pPr>
                  <a:lnSpc>
                    <a:spcPct val="150000"/>
                  </a:lnSpc>
                </a:pPr>
                <a:r>
                  <a:rPr lang="en-US" altLang="zh-CN" sz="1200" i="1" dirty="0" err="1"/>
                  <a:t>w</a:t>
                </a:r>
                <a:r>
                  <a:rPr lang="en-US" altLang="zh-CN" sz="1200" i="1" baseline="-25000" dirty="0" err="1"/>
                  <a:t>c</a:t>
                </a:r>
                <a:r>
                  <a:rPr lang="en-US" altLang="zh-CN" sz="1200" i="1" dirty="0"/>
                  <a:t> is a matrix of size d</a:t>
                </a:r>
                <a:r>
                  <a:rPr lang="en-US" altLang="zh-CN" sz="1200" i="1" baseline="-25000" dirty="0"/>
                  <a:t>k</a:t>
                </a:r>
                <a:r>
                  <a:rPr lang="en-US" altLang="zh-CN" sz="1200" i="1" dirty="0"/>
                  <a:t> </a:t>
                </a:r>
                <a14:m>
                  <m:oMath xmlns:m="http://schemas.openxmlformats.org/officeDocument/2006/math">
                    <m:r>
                      <a:rPr lang="en-US" altLang="zh-CN" sz="1200" i="1">
                        <a:latin typeface="Cambria Math" panose="02040503050406030204" pitchFamily="18" charset="0"/>
                        <a:ea typeface="Cambria Math" panose="02040503050406030204" pitchFamily="18" charset="0"/>
                      </a:rPr>
                      <m:t>×</m:t>
                    </m:r>
                  </m:oMath>
                </a14:m>
                <a:r>
                  <a:rPr lang="en-US" altLang="zh-CN" sz="1200" i="1" dirty="0"/>
                  <a:t> d</a:t>
                </a:r>
                <a:r>
                  <a:rPr lang="en-US" altLang="zh-CN" sz="1200" i="1" baseline="-25000" dirty="0"/>
                  <a:t>s</a:t>
                </a:r>
                <a:r>
                  <a:rPr lang="en-US" altLang="zh-CN" sz="1200" i="1" dirty="0"/>
                  <a:t>.</a:t>
                </a:r>
              </a:p>
              <a:p>
                <a:pPr>
                  <a:lnSpc>
                    <a:spcPct val="150000"/>
                  </a:lnSpc>
                </a:pPr>
                <a:r>
                  <a:rPr lang="en-US" altLang="zh-CN" sz="1200" i="1" dirty="0"/>
                  <a:t>d</a:t>
                </a:r>
                <a:r>
                  <a:rPr lang="en-US" altLang="zh-CN" sz="1200" i="1" baseline="-25000" dirty="0"/>
                  <a:t>k</a:t>
                </a:r>
                <a:r>
                  <a:rPr lang="en-US" altLang="zh-CN" sz="1200" i="1" dirty="0"/>
                  <a:t>: hidden size of the two linear layers</a:t>
                </a:r>
                <a:endParaRPr kumimoji="1" lang="zh-CN" altLang="en-US" sz="1200" i="1" dirty="0"/>
              </a:p>
            </p:txBody>
          </p:sp>
        </mc:Choice>
        <mc:Fallback xmlns="">
          <p:sp>
            <p:nvSpPr>
              <p:cNvPr id="5" name="文本框 4">
                <a:extLst>
                  <a:ext uri="{FF2B5EF4-FFF2-40B4-BE49-F238E27FC236}">
                    <a16:creationId xmlns:a16="http://schemas.microsoft.com/office/drawing/2014/main" id="{147F83DB-8548-5C4D-AF8A-71DC7E68D4D5}"/>
                  </a:ext>
                </a:extLst>
              </p:cNvPr>
              <p:cNvSpPr txBox="1">
                <a:spLocks noRot="1" noChangeAspect="1" noMove="1" noResize="1" noEditPoints="1" noAdjustHandles="1" noChangeArrowheads="1" noChangeShapeType="1" noTextEdit="1"/>
              </p:cNvSpPr>
              <p:nvPr/>
            </p:nvSpPr>
            <p:spPr>
              <a:xfrm>
                <a:off x="3058124" y="4513684"/>
                <a:ext cx="2787948" cy="1166153"/>
              </a:xfrm>
              <a:prstGeom prst="rect">
                <a:avLst/>
              </a:prstGeom>
              <a:blipFill>
                <a:blip r:embed="rId5"/>
                <a:stretch>
                  <a:fillRect b="-3226"/>
                </a:stretch>
              </a:blipFill>
            </p:spPr>
            <p:txBody>
              <a:bodyPr/>
              <a:lstStyle/>
              <a:p>
                <a:r>
                  <a:rPr lang="zh-CN" altLang="en-US">
                    <a:noFill/>
                  </a:rPr>
                  <a:t> </a:t>
                </a:r>
              </a:p>
            </p:txBody>
          </p:sp>
        </mc:Fallback>
      </mc:AlternateContent>
      <p:cxnSp>
        <p:nvCxnSpPr>
          <p:cNvPr id="11" name="直线连接符 10">
            <a:extLst>
              <a:ext uri="{FF2B5EF4-FFF2-40B4-BE49-F238E27FC236}">
                <a16:creationId xmlns:a16="http://schemas.microsoft.com/office/drawing/2014/main" id="{7D15BBA5-5789-5E4D-A444-D4D5AB0C34DD}"/>
              </a:ext>
            </a:extLst>
          </p:cNvPr>
          <p:cNvCxnSpPr/>
          <p:nvPr/>
        </p:nvCxnSpPr>
        <p:spPr>
          <a:xfrm>
            <a:off x="2955430" y="4634322"/>
            <a:ext cx="0" cy="10091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组合 26">
            <a:extLst>
              <a:ext uri="{FF2B5EF4-FFF2-40B4-BE49-F238E27FC236}">
                <a16:creationId xmlns:a16="http://schemas.microsoft.com/office/drawing/2014/main" id="{2CFB2246-1728-5345-9A21-C838453F3A24}"/>
              </a:ext>
            </a:extLst>
          </p:cNvPr>
          <p:cNvGrpSpPr/>
          <p:nvPr/>
        </p:nvGrpSpPr>
        <p:grpSpPr>
          <a:xfrm>
            <a:off x="5730727" y="4014551"/>
            <a:ext cx="2787948" cy="1495089"/>
            <a:chOff x="5730727" y="4014551"/>
            <a:chExt cx="2787948" cy="1495089"/>
          </a:xfrm>
        </p:grpSpPr>
        <p:sp>
          <p:nvSpPr>
            <p:cNvPr id="25" name="椭圆 24">
              <a:extLst>
                <a:ext uri="{FF2B5EF4-FFF2-40B4-BE49-F238E27FC236}">
                  <a16:creationId xmlns:a16="http://schemas.microsoft.com/office/drawing/2014/main" id="{95476D8A-9D34-9A40-8569-DD454861E69E}"/>
                </a:ext>
              </a:extLst>
            </p:cNvPr>
            <p:cNvSpPr/>
            <p:nvPr/>
          </p:nvSpPr>
          <p:spPr>
            <a:xfrm>
              <a:off x="5730727" y="4014551"/>
              <a:ext cx="2787948" cy="149508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id="{362184AA-104C-A94F-9616-AE1CEDA33644}"/>
                </a:ext>
              </a:extLst>
            </p:cNvPr>
            <p:cNvSpPr txBox="1"/>
            <p:nvPr/>
          </p:nvSpPr>
          <p:spPr>
            <a:xfrm>
              <a:off x="6077703" y="4196883"/>
              <a:ext cx="2104857" cy="987130"/>
            </a:xfrm>
            <a:prstGeom prst="rect">
              <a:avLst/>
            </a:prstGeom>
            <a:noFill/>
          </p:spPr>
          <p:txBody>
            <a:bodyPr wrap="square" rtlCol="0">
              <a:spAutoFit/>
            </a:bodyPr>
            <a:lstStyle/>
            <a:p>
              <a:pPr>
                <a:lnSpc>
                  <a:spcPct val="150000"/>
                </a:lnSpc>
              </a:pPr>
              <a:r>
                <a:rPr lang="en" altLang="zh-CN" sz="1000" dirty="0"/>
                <a:t>AS (H = 1, Q = 1, n = 2, ds = 1)</a:t>
              </a:r>
            </a:p>
            <a:p>
              <a:pPr>
                <a:lnSpc>
                  <a:spcPct val="150000"/>
                </a:lnSpc>
              </a:pPr>
              <a:r>
                <a:rPr lang="en" altLang="zh-CN" sz="1000" dirty="0"/>
                <a:t>MHA (H &gt; 1, Q = 1, n = 1, ds = 1)</a:t>
              </a:r>
            </a:p>
            <a:p>
              <a:pPr>
                <a:lnSpc>
                  <a:spcPct val="150000"/>
                </a:lnSpc>
              </a:pPr>
              <a:r>
                <a:rPr lang="en" altLang="zh-CN" sz="1000"/>
                <a:t>SA </a:t>
              </a:r>
              <a:r>
                <a:rPr lang="en" altLang="zh-CN" sz="1000" dirty="0"/>
                <a:t>(H = 1, Q &gt; 1, n = 2, ds = 1) </a:t>
              </a:r>
            </a:p>
            <a:p>
              <a:pPr>
                <a:lnSpc>
                  <a:spcPct val="150000"/>
                </a:lnSpc>
              </a:pPr>
              <a:r>
                <a:rPr lang="en" altLang="zh-CN" sz="1000" dirty="0"/>
                <a:t>VSA (H = 1, Q &gt; 1, n = 2, ds = dh)</a:t>
              </a:r>
              <a:endParaRPr lang="zh-CN" altLang="en-US" sz="1000" b="1" dirty="0"/>
            </a:p>
          </p:txBody>
        </p:sp>
      </p:grpSp>
      <p:sp>
        <p:nvSpPr>
          <p:cNvPr id="30" name="圆角矩形 29">
            <a:extLst>
              <a:ext uri="{FF2B5EF4-FFF2-40B4-BE49-F238E27FC236}">
                <a16:creationId xmlns:a16="http://schemas.microsoft.com/office/drawing/2014/main" id="{067F391F-8F11-544C-B2C1-1D713F7D6470}"/>
              </a:ext>
            </a:extLst>
          </p:cNvPr>
          <p:cNvSpPr/>
          <p:nvPr/>
        </p:nvSpPr>
        <p:spPr>
          <a:xfrm>
            <a:off x="2130102" y="2332146"/>
            <a:ext cx="2296141" cy="33083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圆角矩形 30">
            <a:extLst>
              <a:ext uri="{FF2B5EF4-FFF2-40B4-BE49-F238E27FC236}">
                <a16:creationId xmlns:a16="http://schemas.microsoft.com/office/drawing/2014/main" id="{AD8474FC-ACE1-CA42-918C-454425982D00}"/>
              </a:ext>
            </a:extLst>
          </p:cNvPr>
          <p:cNvSpPr/>
          <p:nvPr/>
        </p:nvSpPr>
        <p:spPr>
          <a:xfrm>
            <a:off x="3088058" y="1845524"/>
            <a:ext cx="2060006" cy="29734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3" name="文本框 2"/>
              <p:cNvSpPr txBox="1"/>
              <p:nvPr/>
            </p:nvSpPr>
            <p:spPr>
              <a:xfrm>
                <a:off x="320992" y="1779567"/>
                <a:ext cx="5225305" cy="3863943"/>
              </a:xfrm>
              <a:prstGeom prst="rect">
                <a:avLst/>
              </a:prstGeom>
              <a:noFill/>
            </p:spPr>
            <p:txBody>
              <a:bodyPr wrap="square" rtlCol="0">
                <a:spAutoFit/>
              </a:bodyPr>
              <a:lstStyle/>
              <a:p>
                <a:pPr>
                  <a:lnSpc>
                    <a:spcPct val="150000"/>
                  </a:lnSpc>
                </a:pPr>
                <a:r>
                  <a:rPr lang="en-US" altLang="zh-CN" sz="1200" dirty="0"/>
                  <a:t>Sequence of Encoded Representation:  </a:t>
                </a:r>
                <a14:m>
                  <m:oMath xmlns:m="http://schemas.openxmlformats.org/officeDocument/2006/math">
                    <m:r>
                      <a:rPr lang="en-US" altLang="zh-CN" sz="1400" b="0" i="1" smtClean="0">
                        <a:latin typeface="Cambria Math" panose="02040503050406030204" pitchFamily="18" charset="0"/>
                      </a:rPr>
                      <m:t>𝑂</m:t>
                    </m:r>
                    <m:r>
                      <a:rPr lang="en-US" altLang="zh-CN" sz="1400" b="0" i="1" smtClean="0">
                        <a:latin typeface="Cambria Math" panose="02040503050406030204" pitchFamily="18" charset="0"/>
                      </a:rPr>
                      <m:t>=</m:t>
                    </m:r>
                    <m:d>
                      <m:dPr>
                        <m:begChr m:val="["/>
                        <m:endChr m:val="]"/>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𝑜</m:t>
                        </m:r>
                        <m:r>
                          <a:rPr lang="en-US" altLang="zh-CN" sz="1400" b="0" i="1" baseline="-25000" smtClean="0">
                            <a:latin typeface="Cambria Math" panose="02040503050406030204" pitchFamily="18" charset="0"/>
                          </a:rPr>
                          <m:t>1</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𝑜</m:t>
                        </m:r>
                        <m:r>
                          <a:rPr lang="en-US" altLang="zh-CN" sz="1400" b="0" i="1" baseline="-25000" smtClean="0">
                            <a:latin typeface="Cambria Math" panose="02040503050406030204" pitchFamily="18" charset="0"/>
                          </a:rPr>
                          <m:t>2</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𝑜𝑇</m:t>
                        </m:r>
                      </m:e>
                    </m:d>
                    <m:r>
                      <a:rPr lang="en-US" altLang="zh-CN" sz="1400" b="0" i="1" smtClean="0">
                        <a:latin typeface="Cambria Math" panose="02040503050406030204" pitchFamily="18" charset="0"/>
                      </a:rPr>
                      <m:t>, </m:t>
                    </m:r>
                    <m:r>
                      <a:rPr lang="en-US" altLang="zh-CN" sz="1400" b="0" i="1" smtClean="0">
                        <a:latin typeface="Cambria Math" panose="02040503050406030204" pitchFamily="18" charset="0"/>
                      </a:rPr>
                      <m:t>𝑜𝑡</m:t>
                    </m:r>
                    <m:r>
                      <a:rPr lang="en-US" altLang="zh-CN" sz="1400" b="0" i="1" smtClean="0">
                        <a:latin typeface="Cambria Math" panose="02040503050406030204" pitchFamily="18" charset="0"/>
                      </a:rPr>
                      <m:t> ∈</m:t>
                    </m:r>
                    <m:r>
                      <a:rPr lang="en-US" altLang="zh-CN" sz="1400" b="0" i="1" smtClean="0">
                        <a:latin typeface="Cambria Math" panose="02040503050406030204" pitchFamily="18" charset="0"/>
                        <a:ea typeface="Cambria Math" panose="02040503050406030204" pitchFamily="18" charset="0"/>
                      </a:rPr>
                      <m:t>𝑅𝑑</m:t>
                    </m:r>
                  </m:oMath>
                </a14:m>
                <a:endParaRPr lang="en-US" altLang="zh-CN" sz="1200" baseline="30000" dirty="0"/>
              </a:p>
              <a:p>
                <a:pPr>
                  <a:lnSpc>
                    <a:spcPct val="150000"/>
                  </a:lnSpc>
                </a:pPr>
                <a:endParaRPr lang="en-US" altLang="zh-CN" sz="1200" baseline="30000" dirty="0"/>
              </a:p>
              <a:p>
                <a:pPr>
                  <a:lnSpc>
                    <a:spcPct val="150000"/>
                  </a:lnSpc>
                </a:pPr>
                <a:r>
                  <a:rPr lang="en-US" altLang="zh-CN" sz="1200" dirty="0"/>
                  <a:t>Split each </a:t>
                </a:r>
                <a14:m>
                  <m:oMath xmlns:m="http://schemas.openxmlformats.org/officeDocument/2006/math">
                    <m:r>
                      <a:rPr lang="en-US" altLang="zh-CN" sz="1200" b="0" i="1" smtClean="0">
                        <a:latin typeface="Cambria Math" panose="02040503050406030204" pitchFamily="18" charset="0"/>
                      </a:rPr>
                      <m:t>𝑜</m:t>
                    </m:r>
                    <m:r>
                      <a:rPr lang="en-US" altLang="zh-CN" sz="1200" b="0" i="1" baseline="-25000" smtClean="0">
                        <a:latin typeface="Cambria Math" panose="02040503050406030204" pitchFamily="18" charset="0"/>
                      </a:rPr>
                      <m:t>𝑡</m:t>
                    </m:r>
                  </m:oMath>
                </a14:m>
                <a:r>
                  <a:rPr lang="en-US" altLang="zh-CN" sz="1200" dirty="0"/>
                  <a:t> into H parts: </a:t>
                </a:r>
                <a14:m>
                  <m:oMath xmlns:m="http://schemas.openxmlformats.org/officeDocument/2006/math">
                    <m:r>
                      <a:rPr lang="en-US" altLang="zh-CN" sz="1400" b="0" i="1" smtClean="0">
                        <a:latin typeface="Cambria Math" panose="02040503050406030204" pitchFamily="18" charset="0"/>
                      </a:rPr>
                      <m:t>𝑜</m:t>
                    </m:r>
                    <m:r>
                      <a:rPr lang="en-US" altLang="zh-CN" sz="1400" b="0" i="1" baseline="-25000" smtClean="0">
                        <a:latin typeface="Cambria Math" panose="02040503050406030204" pitchFamily="18" charset="0"/>
                      </a:rPr>
                      <m:t>𝑡</m:t>
                    </m:r>
                    <m:r>
                      <a:rPr lang="en-US" altLang="zh-CN" sz="1400" b="0" i="1" smtClean="0">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𝑜</m:t>
                        </m:r>
                      </m:e>
                      <m:sub>
                        <m:r>
                          <a:rPr lang="en-US" altLang="zh-CN" sz="1400" i="1">
                            <a:latin typeface="Cambria Math" panose="02040503050406030204" pitchFamily="18" charset="0"/>
                          </a:rPr>
                          <m:t>𝑡</m:t>
                        </m:r>
                      </m:sub>
                      <m:sup>
                        <m:r>
                          <a:rPr lang="en-US" altLang="zh-CN" sz="1400" i="1">
                            <a:latin typeface="Cambria Math" panose="02040503050406030204" pitchFamily="18" charset="0"/>
                          </a:rPr>
                          <m:t>1</m:t>
                        </m:r>
                      </m:sup>
                    </m:sSubSup>
                    <m:r>
                      <a:rPr lang="en-US" altLang="zh-CN" sz="1400" b="0" i="1" smtClean="0">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𝑜</m:t>
                        </m:r>
                      </m:e>
                      <m:sub>
                        <m:r>
                          <a:rPr lang="en-US" altLang="zh-CN" sz="1400" i="1">
                            <a:latin typeface="Cambria Math" panose="02040503050406030204" pitchFamily="18" charset="0"/>
                          </a:rPr>
                          <m:t>𝑡</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𝑜</m:t>
                        </m:r>
                      </m:e>
                      <m:sub>
                        <m:r>
                          <a:rPr lang="en-US" altLang="zh-CN" sz="1400" i="1">
                            <a:latin typeface="Cambria Math" panose="02040503050406030204" pitchFamily="18" charset="0"/>
                          </a:rPr>
                          <m:t>𝑡</m:t>
                        </m:r>
                      </m:sub>
                      <m:sup>
                        <m:r>
                          <a:rPr lang="en-US" altLang="zh-CN" sz="1400" b="0" i="1" smtClean="0">
                            <a:latin typeface="Cambria Math" panose="02040503050406030204" pitchFamily="18" charset="0"/>
                          </a:rPr>
                          <m:t>𝐻</m:t>
                        </m:r>
                      </m:sup>
                    </m:sSubSup>
                    <m:r>
                      <a:rPr lang="en-US" altLang="zh-CN" sz="1400" b="0" i="1" smtClean="0">
                        <a:latin typeface="Cambria Math" panose="02040503050406030204" pitchFamily="18" charset="0"/>
                      </a:rPr>
                      <m:t>]</m:t>
                    </m:r>
                  </m:oMath>
                </a14:m>
                <a:r>
                  <a:rPr lang="en-US" altLang="zh-CN" sz="1400" dirty="0"/>
                  <a:t>,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𝑜</m:t>
                        </m:r>
                      </m:e>
                      <m:sub>
                        <m:r>
                          <a:rPr lang="en-US" altLang="zh-CN" sz="1400" i="1">
                            <a:latin typeface="Cambria Math" panose="02040503050406030204" pitchFamily="18" charset="0"/>
                          </a:rPr>
                          <m:t>𝑡</m:t>
                        </m:r>
                      </m:sub>
                      <m:sup>
                        <m:r>
                          <a:rPr lang="en-US" altLang="zh-CN" sz="1400" b="0" i="1" smtClean="0">
                            <a:latin typeface="Cambria Math" panose="02040503050406030204" pitchFamily="18" charset="0"/>
                          </a:rPr>
                          <m:t>h</m:t>
                        </m:r>
                      </m:sup>
                    </m:sSubSup>
                  </m:oMath>
                </a14:m>
                <a:r>
                  <a:rPr lang="en-US" altLang="zh-CN" sz="1400" dirty="0"/>
                  <a:t> </a:t>
                </a:r>
                <a14:m>
                  <m:oMath xmlns:m="http://schemas.openxmlformats.org/officeDocument/2006/math">
                    <m:r>
                      <a:rPr lang="en-US" altLang="zh-CN" sz="1400" i="1" smtClean="0">
                        <a:latin typeface="Cambria Math" panose="02040503050406030204" pitchFamily="18" charset="0"/>
                        <a:ea typeface="Cambria Math" panose="02040503050406030204" pitchFamily="18" charset="0"/>
                      </a:rPr>
                      <m:t>∈</m:t>
                    </m:r>
                    <m:r>
                      <a:rPr lang="en-US" altLang="zh-CN" sz="1400" b="0" i="1" smtClean="0">
                        <a:latin typeface="Cambria Math" panose="02040503050406030204" pitchFamily="18" charset="0"/>
                        <a:ea typeface="Cambria Math" panose="02040503050406030204" pitchFamily="18" charset="0"/>
                      </a:rPr>
                      <m:t>𝑅</m:t>
                    </m:r>
                    <m:r>
                      <a:rPr lang="en-US" altLang="zh-CN" sz="1400" b="0" i="1" baseline="30000" smtClean="0">
                        <a:latin typeface="Cambria Math" panose="02040503050406030204" pitchFamily="18" charset="0"/>
                        <a:ea typeface="Cambria Math" panose="02040503050406030204" pitchFamily="18" charset="0"/>
                      </a:rPr>
                      <m:t>𝑑</m:t>
                    </m:r>
                    <m:r>
                      <a:rPr lang="en-US" altLang="zh-CN" sz="1400" b="0" i="1" baseline="30000" smtClean="0">
                        <a:latin typeface="Cambria Math" panose="02040503050406030204" pitchFamily="18" charset="0"/>
                        <a:ea typeface="Cambria Math" panose="02040503050406030204" pitchFamily="18" charset="0"/>
                      </a:rPr>
                      <m:t>/</m:t>
                    </m:r>
                    <m:r>
                      <a:rPr lang="en-US" altLang="zh-CN" sz="1400" b="0" i="1" baseline="30000" smtClean="0">
                        <a:latin typeface="Cambria Math" panose="02040503050406030204" pitchFamily="18" charset="0"/>
                        <a:ea typeface="Cambria Math" panose="02040503050406030204" pitchFamily="18" charset="0"/>
                      </a:rPr>
                      <m:t>𝐻</m:t>
                    </m:r>
                  </m:oMath>
                </a14:m>
                <a:endParaRPr lang="en-US" altLang="zh-CN" sz="1400" baseline="30000" dirty="0"/>
              </a:p>
              <a:p>
                <a:pPr>
                  <a:lnSpc>
                    <a:spcPct val="150000"/>
                  </a:lnSpc>
                </a:pPr>
                <a:endParaRPr lang="en-US" altLang="zh-CN" sz="1200" dirty="0"/>
              </a:p>
              <a:p>
                <a:pPr>
                  <a:lnSpc>
                    <a:spcPct val="150000"/>
                  </a:lnSpc>
                </a:pPr>
                <a:r>
                  <a:rPr lang="en-US" altLang="zh-CN" sz="1200" dirty="0"/>
                  <a:t>For each head, it has Q trainable queries. Then</a:t>
                </a:r>
              </a:p>
              <a:p>
                <a:pPr algn="ctr">
                  <a:lnSpc>
                    <a:spcPct val="150000"/>
                  </a:lnSpc>
                </a:pPr>
                <a:r>
                  <a:rPr lang="en-US" altLang="zh-CN" sz="1400" b="0" dirty="0"/>
                  <a:t>w</a:t>
                </a:r>
                <a14:m>
                  <m:oMath xmlns:m="http://schemas.openxmlformats.org/officeDocument/2006/math">
                    <m:r>
                      <a:rPr lang="en-US" altLang="zh-CN" sz="1400" b="0" i="1" baseline="-25000" smtClean="0">
                        <a:latin typeface="Cambria Math" panose="02040503050406030204" pitchFamily="18" charset="0"/>
                      </a:rPr>
                      <m:t>𝑡</m:t>
                    </m:r>
                    <m:r>
                      <a:rPr lang="en-US" altLang="zh-CN" sz="1400" b="0" i="1" baseline="-25000" smtClean="0">
                        <a:latin typeface="Cambria Math" panose="02040503050406030204" pitchFamily="18" charset="0"/>
                      </a:rPr>
                      <m:t>,</m:t>
                    </m:r>
                    <m:r>
                      <a:rPr lang="en-US" altLang="zh-CN" sz="1400" b="0" i="1" baseline="-25000" smtClean="0">
                        <a:latin typeface="Cambria Math" panose="02040503050406030204" pitchFamily="18" charset="0"/>
                      </a:rPr>
                      <m:t>h</m:t>
                    </m:r>
                    <m:r>
                      <a:rPr lang="en-US" altLang="zh-CN" sz="1400" b="0" i="1" baseline="-25000" smtClean="0">
                        <a:latin typeface="Cambria Math" panose="02040503050406030204" pitchFamily="18" charset="0"/>
                      </a:rPr>
                      <m:t>,</m:t>
                    </m:r>
                    <m:r>
                      <a:rPr lang="en-US" altLang="zh-CN" sz="1400" b="0" i="1" baseline="-25000" smtClean="0">
                        <a:latin typeface="Cambria Math" panose="02040503050406030204" pitchFamily="18" charset="0"/>
                      </a:rPr>
                      <m:t>𝑞</m:t>
                    </m:r>
                  </m:oMath>
                </a14:m>
                <a:r>
                  <a:rPr lang="en-US" altLang="zh-CN" sz="1400" dirty="0"/>
                  <a:t> = </a:t>
                </a:r>
                <a14:m>
                  <m:oMath xmlns:m="http://schemas.openxmlformats.org/officeDocument/2006/math">
                    <m:f>
                      <m:fPr>
                        <m:ctrlPr>
                          <a:rPr lang="en-US" altLang="zh-CN" sz="1400" i="1" smtClean="0">
                            <a:latin typeface="Cambria Math" panose="02040503050406030204" pitchFamily="18" charset="0"/>
                          </a:rPr>
                        </m:ctrlPr>
                      </m:fPr>
                      <m:num>
                        <m:r>
                          <m:rPr>
                            <m:sty m:val="p"/>
                          </m:rPr>
                          <a:rPr lang="en-US" altLang="zh-CN" sz="1400" b="0" i="0" smtClean="0">
                            <a:latin typeface="Cambria Math" panose="02040503050406030204" pitchFamily="18" charset="0"/>
                          </a:rPr>
                          <m:t>exp</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𝑜</m:t>
                            </m:r>
                          </m:e>
                          <m:sub>
                            <m:r>
                              <a:rPr lang="en-US" altLang="zh-CN" sz="1400" b="0" i="1" smtClean="0">
                                <a:latin typeface="Cambria Math" panose="02040503050406030204" pitchFamily="18" charset="0"/>
                              </a:rPr>
                              <m:t>𝑡</m:t>
                            </m:r>
                          </m:sub>
                          <m:sup>
                            <m:r>
                              <a:rPr lang="en-US" altLang="zh-CN" sz="1400" b="0" i="1" smtClean="0">
                                <a:latin typeface="Cambria Math" panose="02040503050406030204" pitchFamily="18" charset="0"/>
                              </a:rPr>
                              <m:t>h</m:t>
                            </m:r>
                          </m:sup>
                        </m:sSubSup>
                        <m:r>
                          <a:rPr lang="en-US" altLang="zh-CN" sz="1400" b="0" i="1" smtClean="0">
                            <a:latin typeface="Cambria Math" panose="02040503050406030204" pitchFamily="18" charset="0"/>
                          </a:rPr>
                          <m:t>))</m:t>
                        </m:r>
                      </m:num>
                      <m:den>
                        <m:nary>
                          <m:naryPr>
                            <m:chr m:val="∑"/>
                            <m:ctrlPr>
                              <a:rPr lang="en-US" altLang="zh-CN" sz="1400" i="1" smtClean="0">
                                <a:latin typeface="Cambria Math" panose="02040503050406030204" pitchFamily="18" charset="0"/>
                              </a:rPr>
                            </m:ctrlPr>
                          </m:naryPr>
                          <m:sub>
                            <m:r>
                              <m:rPr>
                                <m:brk m:alnAt="23"/>
                              </m:rPr>
                              <a:rPr lang="en-US" altLang="zh-CN" sz="1400" b="0" i="1" smtClean="0">
                                <a:latin typeface="Cambria Math" panose="02040503050406030204" pitchFamily="18" charset="0"/>
                              </a:rPr>
                              <m:t>𝑡</m:t>
                            </m:r>
                            <m:r>
                              <a:rPr lang="en-US" altLang="zh-CN" sz="1400" b="0" i="1" smtClean="0">
                                <a:latin typeface="Cambria Math" panose="02040503050406030204" pitchFamily="18" charset="0"/>
                              </a:rPr>
                              <m:t>=1</m:t>
                            </m:r>
                          </m:sub>
                          <m:sup>
                            <m:r>
                              <a:rPr lang="en-US" altLang="zh-CN" sz="1400" b="0" i="1" smtClean="0">
                                <a:latin typeface="Cambria Math" panose="02040503050406030204" pitchFamily="18" charset="0"/>
                              </a:rPr>
                              <m:t>𝑇</m:t>
                            </m:r>
                          </m:sup>
                          <m:e>
                            <m:r>
                              <m:rPr>
                                <m:sty m:val="p"/>
                              </m:rPr>
                              <a:rPr lang="en-US" altLang="zh-CN" sz="1400" b="0" i="0" smtClean="0">
                                <a:latin typeface="Cambria Math" panose="02040503050406030204" pitchFamily="18" charset="0"/>
                              </a:rPr>
                              <m:t>exp</m:t>
                            </m:r>
                            <m:r>
                              <a:rPr lang="en-US" altLang="zh-CN" sz="1400" b="0" i="1" smtClean="0">
                                <a:latin typeface="Cambria Math" panose="02040503050406030204" pitchFamily="18" charset="0"/>
                              </a:rPr>
                              <m:t>⁡(</m:t>
                            </m:r>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m:t>
                            </m:r>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𝑜</m:t>
                                </m:r>
                              </m:e>
                              <m:sub>
                                <m:r>
                                  <a:rPr lang="en-US" altLang="zh-CN" sz="1400" b="0" i="1" smtClean="0">
                                    <a:latin typeface="Cambria Math" panose="02040503050406030204" pitchFamily="18" charset="0"/>
                                  </a:rPr>
                                  <m:t>𝑡</m:t>
                                </m:r>
                              </m:sub>
                              <m:sup>
                                <m:r>
                                  <a:rPr lang="en-US" altLang="zh-CN" sz="1400" b="0" i="1" smtClean="0">
                                    <a:latin typeface="Cambria Math" panose="02040503050406030204" pitchFamily="18" charset="0"/>
                                  </a:rPr>
                                  <m:t>h</m:t>
                                </m:r>
                              </m:sup>
                            </m:sSubSup>
                            <m:r>
                              <a:rPr lang="en-US" altLang="zh-CN" sz="1400" b="0" i="1" smtClean="0">
                                <a:latin typeface="Cambria Math" panose="02040503050406030204" pitchFamily="18" charset="0"/>
                              </a:rPr>
                              <m:t>))</m:t>
                            </m:r>
                          </m:e>
                        </m:nary>
                      </m:den>
                    </m:f>
                  </m:oMath>
                </a14:m>
                <a:r>
                  <a:rPr lang="en-US" altLang="zh-CN" sz="1400" dirty="0"/>
                  <a:t> </a:t>
                </a:r>
              </a:p>
              <a:p>
                <a:pPr algn="ctr">
                  <a:lnSpc>
                    <a:spcPct val="150000"/>
                  </a:lnSpc>
                </a:pPr>
                <a:endParaRPr lang="en-US" altLang="zh-CN" sz="1200" dirty="0"/>
              </a:p>
              <a:p>
                <a:pPr>
                  <a:lnSpc>
                    <a:spcPct val="150000"/>
                  </a:lnSpc>
                </a:pPr>
                <a:r>
                  <a:rPr lang="en-US" altLang="zh-CN" sz="1200" dirty="0"/>
                  <a:t>the function F(·) is an attention mechanism to calculate weights and it can be composed of one linear layer or two linear layers with a nonlinearity</a:t>
                </a:r>
                <a:r>
                  <a:rPr lang="zh-CN" altLang="en-US" sz="1200" dirty="0"/>
                  <a:t>：</a:t>
                </a:r>
                <a14:m>
                  <m:oMath xmlns:m="http://schemas.openxmlformats.org/officeDocument/2006/math">
                    <m:r>
                      <a:rPr lang="en-US" altLang="zh-CN" sz="1200" b="0" i="0" smtClean="0">
                        <a:latin typeface="Cambria Math" panose="02040503050406030204" pitchFamily="18" charset="0"/>
                      </a:rPr>
                      <m:t>  </m:t>
                    </m:r>
                    <m:r>
                      <a:rPr lang="en-US" altLang="zh-CN" sz="1200" i="1">
                        <a:latin typeface="Cambria Math" panose="02040503050406030204" pitchFamily="18" charset="0"/>
                      </a:rPr>
                      <m:t>𝐹</m:t>
                    </m:r>
                    <m:r>
                      <a:rPr lang="en-US" altLang="zh-CN" sz="1200" i="1">
                        <a:latin typeface="Cambria Math" panose="02040503050406030204" pitchFamily="18" charset="0"/>
                      </a:rPr>
                      <m:t>(</m:t>
                    </m:r>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𝑜</m:t>
                        </m:r>
                      </m:e>
                      <m:sub>
                        <m:r>
                          <a:rPr lang="en-US" altLang="zh-CN" sz="1200" i="1">
                            <a:latin typeface="Cambria Math" panose="02040503050406030204" pitchFamily="18" charset="0"/>
                          </a:rPr>
                          <m:t>𝑡</m:t>
                        </m:r>
                      </m:sub>
                      <m:sup>
                        <m:r>
                          <a:rPr lang="en-US" altLang="zh-CN" sz="1200" i="1">
                            <a:latin typeface="Cambria Math" panose="02040503050406030204" pitchFamily="18" charset="0"/>
                          </a:rPr>
                          <m:t>h</m:t>
                        </m:r>
                      </m:sup>
                    </m:sSubSup>
                    <m:r>
                      <a:rPr lang="en-US" altLang="zh-CN" sz="1200" i="1">
                        <a:latin typeface="Cambria Math" panose="02040503050406030204" pitchFamily="18" charset="0"/>
                      </a:rPr>
                      <m:t> )=</m:t>
                    </m:r>
                    <m:d>
                      <m:dPr>
                        <m:begChr m:val="{"/>
                        <m:endChr m:val=""/>
                        <m:ctrlPr>
                          <a:rPr lang="zh-CN" altLang="zh-CN" sz="1200" i="1">
                            <a:latin typeface="Cambria Math" panose="02040503050406030204" pitchFamily="18" charset="0"/>
                          </a:rPr>
                        </m:ctrlPr>
                      </m:dPr>
                      <m:e>
                        <m:eqArr>
                          <m:eqArrPr>
                            <m:ctrlPr>
                              <a:rPr lang="zh-CN" altLang="zh-CN" sz="1200" i="1">
                                <a:latin typeface="Cambria Math" panose="02040503050406030204" pitchFamily="18" charset="0"/>
                              </a:rPr>
                            </m:ctrlPr>
                          </m:eqArrPr>
                          <m:e>
                            <m:sSup>
                              <m:sSupPr>
                                <m:ctrlPr>
                                  <a:rPr lang="zh-CN" altLang="zh-CN" sz="1200" i="1">
                                    <a:latin typeface="Cambria Math" panose="02040503050406030204" pitchFamily="18" charset="0"/>
                                  </a:rPr>
                                </m:ctrlPr>
                              </m:sSupPr>
                              <m:e>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m:t>
                                    </m:r>
                                    <m:r>
                                      <a:rPr lang="en-US" altLang="zh-CN" sz="1200" i="1">
                                        <a:latin typeface="Cambria Math" panose="02040503050406030204" pitchFamily="18" charset="0"/>
                                      </a:rPr>
                                      <m:t>𝑜</m:t>
                                    </m:r>
                                  </m:e>
                                  <m:sub>
                                    <m:r>
                                      <a:rPr lang="en-US" altLang="zh-CN" sz="1200" i="1">
                                        <a:latin typeface="Cambria Math" panose="02040503050406030204" pitchFamily="18" charset="0"/>
                                      </a:rPr>
                                      <m:t>𝑡</m:t>
                                    </m:r>
                                  </m:sub>
                                  <m:sup>
                                    <m:r>
                                      <a:rPr lang="en-US" altLang="zh-CN" sz="1200" i="1">
                                        <a:latin typeface="Cambria Math" panose="02040503050406030204" pitchFamily="18" charset="0"/>
                                      </a:rPr>
                                      <m:t>h</m:t>
                                    </m:r>
                                  </m:sup>
                                </m:sSubSup>
                                <m:r>
                                  <a:rPr lang="en-US" altLang="zh-CN" sz="1200" i="1">
                                    <a:latin typeface="Cambria Math" panose="02040503050406030204" pitchFamily="18" charset="0"/>
                                  </a:rPr>
                                  <m:t>)</m:t>
                                </m:r>
                              </m:e>
                              <m:sup>
                                <m:r>
                                  <a:rPr lang="en-US" altLang="zh-CN" sz="1200" i="1">
                                    <a:latin typeface="Cambria Math" panose="02040503050406030204" pitchFamily="18" charset="0"/>
                                  </a:rPr>
                                  <m:t>𝑇</m:t>
                                </m:r>
                              </m:sup>
                            </m:sSup>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𝑤</m:t>
                                </m:r>
                              </m:e>
                              <m:sub>
                                <m:r>
                                  <a:rPr lang="en-US" altLang="zh-CN" sz="1200" i="1">
                                    <a:latin typeface="Cambria Math" panose="02040503050406030204" pitchFamily="18" charset="0"/>
                                  </a:rPr>
                                  <m:t>𝑎</m:t>
                                </m:r>
                              </m:sub>
                            </m:sSub>
                            <m:r>
                              <a:rPr lang="en-US" altLang="zh-CN" sz="1200" i="1">
                                <a:latin typeface="Cambria Math" panose="02040503050406030204" pitchFamily="18" charset="0"/>
                              </a:rPr>
                              <m:t>, </m:t>
                            </m:r>
                            <m:r>
                              <a:rPr lang="en-US" altLang="zh-CN" sz="1200" i="1">
                                <a:latin typeface="Cambria Math" panose="02040503050406030204" pitchFamily="18" charset="0"/>
                              </a:rPr>
                              <m:t>𝑛</m:t>
                            </m:r>
                            <m:r>
                              <a:rPr lang="en-US" altLang="zh-CN" sz="1200" i="1">
                                <a:latin typeface="Cambria Math" panose="02040503050406030204" pitchFamily="18" charset="0"/>
                              </a:rPr>
                              <m:t>=1</m:t>
                            </m:r>
                          </m:e>
                          <m:e>
                            <m:r>
                              <a:rPr lang="en-US" altLang="zh-CN" sz="1200" i="1">
                                <a:latin typeface="Cambria Math" panose="02040503050406030204" pitchFamily="18" charset="0"/>
                              </a:rPr>
                              <m:t>𝑟𝑒𝑙𝑢</m:t>
                            </m:r>
                            <m:d>
                              <m:dPr>
                                <m:ctrlPr>
                                  <a:rPr lang="zh-CN" altLang="zh-CN" sz="1200" i="1">
                                    <a:latin typeface="Cambria Math" panose="02040503050406030204" pitchFamily="18" charset="0"/>
                                  </a:rPr>
                                </m:ctrlPr>
                              </m:dPr>
                              <m:e>
                                <m:sSup>
                                  <m:sSupPr>
                                    <m:ctrlPr>
                                      <a:rPr lang="zh-CN" altLang="zh-CN" sz="1200" i="1">
                                        <a:latin typeface="Cambria Math" panose="02040503050406030204" pitchFamily="18" charset="0"/>
                                      </a:rPr>
                                    </m:ctrlPr>
                                  </m:sSupPr>
                                  <m:e>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m:t>
                                        </m:r>
                                        <m:r>
                                          <a:rPr lang="en-US" altLang="zh-CN" sz="1200" i="1">
                                            <a:latin typeface="Cambria Math" panose="02040503050406030204" pitchFamily="18" charset="0"/>
                                          </a:rPr>
                                          <m:t>𝑜</m:t>
                                        </m:r>
                                      </m:e>
                                      <m:sub>
                                        <m:r>
                                          <a:rPr lang="en-US" altLang="zh-CN" sz="1200" i="1">
                                            <a:latin typeface="Cambria Math" panose="02040503050406030204" pitchFamily="18" charset="0"/>
                                          </a:rPr>
                                          <m:t>𝑡</m:t>
                                        </m:r>
                                      </m:sub>
                                      <m:sup>
                                        <m:r>
                                          <a:rPr lang="en-US" altLang="zh-CN" sz="1200" i="1">
                                            <a:latin typeface="Cambria Math" panose="02040503050406030204" pitchFamily="18" charset="0"/>
                                          </a:rPr>
                                          <m:t>h</m:t>
                                        </m:r>
                                      </m:sup>
                                    </m:sSubSup>
                                    <m:r>
                                      <a:rPr lang="en-US" altLang="zh-CN" sz="1200" i="1">
                                        <a:latin typeface="Cambria Math" panose="02040503050406030204" pitchFamily="18" charset="0"/>
                                      </a:rPr>
                                      <m:t>)</m:t>
                                    </m:r>
                                  </m:e>
                                  <m:sup>
                                    <m:r>
                                      <a:rPr lang="en-US" altLang="zh-CN" sz="1200" i="1">
                                        <a:latin typeface="Cambria Math" panose="02040503050406030204" pitchFamily="18" charset="0"/>
                                      </a:rPr>
                                      <m:t>𝑇</m:t>
                                    </m:r>
                                  </m:sup>
                                </m:sSup>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𝑤</m:t>
                                    </m:r>
                                  </m:e>
                                  <m:sub>
                                    <m:r>
                                      <a:rPr lang="en-US" altLang="zh-CN" sz="1200" i="1">
                                        <a:latin typeface="Cambria Math" panose="02040503050406030204" pitchFamily="18" charset="0"/>
                                      </a:rPr>
                                      <m:t>𝑏</m:t>
                                    </m:r>
                                  </m:sub>
                                </m:sSub>
                              </m:e>
                            </m:d>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𝑤</m:t>
                                </m:r>
                              </m:e>
                              <m:sub>
                                <m:r>
                                  <a:rPr lang="en-US" altLang="zh-CN" sz="1200" i="1">
                                    <a:latin typeface="Cambria Math" panose="02040503050406030204" pitchFamily="18" charset="0"/>
                                  </a:rPr>
                                  <m:t>𝑐</m:t>
                                </m:r>
                              </m:sub>
                            </m:sSub>
                            <m:r>
                              <a:rPr lang="en-US" altLang="zh-CN" sz="1200" i="1">
                                <a:latin typeface="Cambria Math" panose="02040503050406030204" pitchFamily="18" charset="0"/>
                              </a:rPr>
                              <m:t>, </m:t>
                            </m:r>
                            <m:r>
                              <a:rPr lang="en-US" altLang="zh-CN" sz="1200" i="1">
                                <a:latin typeface="Cambria Math" panose="02040503050406030204" pitchFamily="18" charset="0"/>
                              </a:rPr>
                              <m:t>𝑛</m:t>
                            </m:r>
                            <m:r>
                              <a:rPr lang="en-US" altLang="zh-CN" sz="1200" i="1">
                                <a:latin typeface="Cambria Math" panose="02040503050406030204" pitchFamily="18" charset="0"/>
                              </a:rPr>
                              <m:t>=2</m:t>
                            </m:r>
                          </m:e>
                        </m:eqArr>
                      </m:e>
                    </m:d>
                  </m:oMath>
                </a14:m>
                <a:endParaRPr lang="zh-CN" altLang="zh-CN" sz="1200" dirty="0"/>
              </a:p>
              <a:p>
                <a:pPr>
                  <a:lnSpc>
                    <a:spcPct val="150000"/>
                  </a:lnSpc>
                </a:pPr>
                <a:endParaRPr lang="en-US" altLang="zh-CN" sz="1200" dirty="0"/>
              </a:p>
            </p:txBody>
          </p:sp>
        </mc:Choice>
        <mc:Fallback xmlns="">
          <p:sp>
            <p:nvSpPr>
              <p:cNvPr id="3" name="文本框 2"/>
              <p:cNvSpPr txBox="1">
                <a:spLocks noRot="1" noChangeAspect="1" noMove="1" noResize="1" noEditPoints="1" noAdjustHandles="1" noChangeArrowheads="1" noChangeShapeType="1" noTextEdit="1"/>
              </p:cNvSpPr>
              <p:nvPr/>
            </p:nvSpPr>
            <p:spPr>
              <a:xfrm>
                <a:off x="320992" y="1779567"/>
                <a:ext cx="5225305" cy="3863943"/>
              </a:xfrm>
              <a:prstGeom prst="rect">
                <a:avLst/>
              </a:prstGeom>
              <a:blipFill>
                <a:blip r:embed="rId6"/>
                <a:stretch>
                  <a:fillRect l="-2913" b="-3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032483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dirty="0">
                <a:solidFill>
                  <a:schemeClr val="tx2">
                    <a:lumMod val="50000"/>
                  </a:schemeClr>
                </a:solidFill>
              </a:rPr>
              <a:t>Proposed Methods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4" name="文本框 13"/>
          <p:cNvSpPr txBox="1"/>
          <p:nvPr/>
        </p:nvSpPr>
        <p:spPr>
          <a:xfrm>
            <a:off x="2026139" y="1274400"/>
            <a:ext cx="4922125" cy="369332"/>
          </a:xfrm>
          <a:prstGeom prst="rect">
            <a:avLst/>
          </a:prstGeom>
          <a:solidFill>
            <a:schemeClr val="accent5"/>
          </a:solidFill>
        </p:spPr>
        <p:txBody>
          <a:bodyPr wrap="square" rtlCol="0">
            <a:spAutoFit/>
          </a:bodyPr>
          <a:lstStyle/>
          <a:p>
            <a:r>
              <a:rPr lang="en-US" altLang="zh-CN" dirty="0"/>
              <a:t>Extra Inter-</a:t>
            </a:r>
            <a:r>
              <a:rPr lang="en-US" altLang="zh-CN" dirty="0" err="1"/>
              <a:t>TopK</a:t>
            </a:r>
            <a:r>
              <a:rPr lang="en-US" altLang="zh-CN" dirty="0"/>
              <a:t> Penalty for AM-</a:t>
            </a:r>
            <a:r>
              <a:rPr lang="en-US" altLang="zh-CN" dirty="0" err="1"/>
              <a:t>Softmax</a:t>
            </a:r>
            <a:r>
              <a:rPr lang="en-US" altLang="zh-CN" dirty="0"/>
              <a:t> Loss</a:t>
            </a:r>
            <a:endParaRPr lang="zh-CN" altLang="en-US" dirty="0"/>
          </a:p>
        </p:txBody>
      </p:sp>
      <p:sp>
        <p:nvSpPr>
          <p:cNvPr id="22" name="圆角矩形 21">
            <a:extLst>
              <a:ext uri="{FF2B5EF4-FFF2-40B4-BE49-F238E27FC236}">
                <a16:creationId xmlns:a16="http://schemas.microsoft.com/office/drawing/2014/main" id="{87D48DED-23A0-654E-8488-B7989A0453D6}"/>
              </a:ext>
            </a:extLst>
          </p:cNvPr>
          <p:cNvSpPr/>
          <p:nvPr/>
        </p:nvSpPr>
        <p:spPr>
          <a:xfrm>
            <a:off x="539552" y="1828100"/>
            <a:ext cx="4225324" cy="8218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D414E316-7F6D-844E-A378-2E4BB30E79C1}"/>
                  </a:ext>
                </a:extLst>
              </p:cNvPr>
              <p:cNvSpPr txBox="1"/>
              <p:nvPr/>
            </p:nvSpPr>
            <p:spPr>
              <a:xfrm>
                <a:off x="539552" y="1828100"/>
                <a:ext cx="4225324" cy="8218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200" i="1" smtClean="0">
                              <a:solidFill>
                                <a:srgbClr val="836967"/>
                              </a:solidFill>
                              <a:latin typeface="Cambria Math" panose="02040503050406030204" pitchFamily="18" charset="0"/>
                            </a:rPr>
                          </m:ctrlPr>
                        </m:sSubPr>
                        <m:e>
                          <m:r>
                            <a:rPr lang="zh-CN" altLang="en-US" sz="1200">
                              <a:latin typeface="Cambria Math" panose="02040503050406030204" pitchFamily="18" charset="0"/>
                            </a:rPr>
                            <m:t>ℒ</m:t>
                          </m:r>
                        </m:e>
                        <m:sub>
                          <m:r>
                            <a:rPr lang="zh-CN" altLang="en-US" sz="1200" i="1">
                              <a:latin typeface="Cambria Math" panose="02040503050406030204" pitchFamily="18" charset="0"/>
                            </a:rPr>
                            <m:t>𝐴𝑀</m:t>
                          </m:r>
                        </m:sub>
                      </m:sSub>
                      <m:r>
                        <a:rPr lang="zh-CN" altLang="en-US" sz="1200" i="0">
                          <a:latin typeface="Cambria Math" panose="02040503050406030204" pitchFamily="18" charset="0"/>
                        </a:rPr>
                        <m:t>=−</m:t>
                      </m:r>
                      <m:f>
                        <m:fPr>
                          <m:ctrlPr>
                            <a:rPr lang="zh-CN" altLang="en-US" sz="1200" i="1">
                              <a:solidFill>
                                <a:srgbClr val="836967"/>
                              </a:solidFill>
                              <a:latin typeface="Cambria Math" panose="02040503050406030204" pitchFamily="18" charset="0"/>
                            </a:rPr>
                          </m:ctrlPr>
                        </m:fPr>
                        <m:num>
                          <m:r>
                            <a:rPr lang="zh-CN" altLang="en-US" sz="1200" i="0">
                              <a:latin typeface="Cambria Math" panose="02040503050406030204" pitchFamily="18" charset="0"/>
                            </a:rPr>
                            <m:t>1</m:t>
                          </m:r>
                        </m:num>
                        <m:den>
                          <m:r>
                            <a:rPr lang="zh-CN" altLang="en-US" sz="1200" i="1">
                              <a:latin typeface="Cambria Math" panose="02040503050406030204" pitchFamily="18" charset="0"/>
                            </a:rPr>
                            <m:t>𝑁</m:t>
                          </m:r>
                        </m:den>
                      </m:f>
                      <m:nary>
                        <m:naryPr>
                          <m:chr m:val="∑"/>
                          <m:limLoc m:val="subSup"/>
                          <m:grow m:val="on"/>
                          <m:ctrlPr>
                            <a:rPr lang="zh-CN" altLang="en-US" sz="1200" i="1">
                              <a:latin typeface="Cambria Math" panose="02040503050406030204" pitchFamily="18" charset="0"/>
                            </a:rPr>
                          </m:ctrlPr>
                        </m:naryPr>
                        <m:sub>
                          <m:r>
                            <a:rPr lang="zh-CN" altLang="en-US" sz="1200" i="1">
                              <a:latin typeface="Cambria Math" panose="02040503050406030204" pitchFamily="18" charset="0"/>
                            </a:rPr>
                            <m:t>𝑖</m:t>
                          </m:r>
                          <m:r>
                            <a:rPr lang="zh-CN" altLang="en-US" sz="1200" i="0">
                              <a:latin typeface="Cambria Math" panose="02040503050406030204" pitchFamily="18" charset="0"/>
                            </a:rPr>
                            <m:t>=1</m:t>
                          </m:r>
                        </m:sub>
                        <m:sup>
                          <m:r>
                            <a:rPr lang="zh-CN" altLang="en-US" sz="1200" i="1">
                              <a:latin typeface="Cambria Math" panose="02040503050406030204" pitchFamily="18" charset="0"/>
                            </a:rPr>
                            <m:t>𝑁</m:t>
                          </m:r>
                        </m:sup>
                        <m:e>
                          <m:r>
                            <a:rPr lang="zh-CN" altLang="en-US" sz="1200" i="1">
                              <a:latin typeface="Cambria Math" panose="02040503050406030204" pitchFamily="18" charset="0"/>
                            </a:rPr>
                            <m:t>𝑙𝑜𝑔</m:t>
                          </m:r>
                          <m:f>
                            <m:fPr>
                              <m:ctrlPr>
                                <a:rPr lang="zh-CN" altLang="en-US" sz="1200" i="1">
                                  <a:solidFill>
                                    <a:srgbClr val="836967"/>
                                  </a:solidFill>
                                  <a:latin typeface="Cambria Math" panose="02040503050406030204" pitchFamily="18" charset="0"/>
                                </a:rPr>
                              </m:ctrlPr>
                            </m:fPr>
                            <m:num>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Sub>
                                      <m:r>
                                        <a:rPr lang="zh-CN" altLang="en-US" sz="1200" i="0">
                                          <a:latin typeface="Cambria Math" panose="02040503050406030204" pitchFamily="18" charset="0"/>
                                        </a:rPr>
                                        <m:t> −</m:t>
                                      </m:r>
                                      <m:r>
                                        <m:rPr>
                                          <m:sty m:val="p"/>
                                        </m:rPr>
                                        <a:rPr lang="zh-CN" altLang="en-US" sz="1200" i="0">
                                          <a:latin typeface="Cambria Math" panose="02040503050406030204" pitchFamily="18" charset="0"/>
                                        </a:rPr>
                                        <m:t>m</m:t>
                                      </m:r>
                                    </m:e>
                                  </m:d>
                                </m:sup>
                              </m:sSup>
                            </m:num>
                            <m:den>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Sub>
                                      <m:r>
                                        <a:rPr lang="zh-CN" altLang="en-US" sz="1200" i="0">
                                          <a:latin typeface="Cambria Math" panose="02040503050406030204" pitchFamily="18" charset="0"/>
                                        </a:rPr>
                                        <m:t> −</m:t>
                                      </m:r>
                                      <m:r>
                                        <m:rPr>
                                          <m:sty m:val="p"/>
                                        </m:rPr>
                                        <a:rPr lang="zh-CN" altLang="en-US" sz="1200" i="0">
                                          <a:latin typeface="Cambria Math" panose="02040503050406030204" pitchFamily="18" charset="0"/>
                                        </a:rPr>
                                        <m:t>m</m:t>
                                      </m:r>
                                    </m:e>
                                  </m:d>
                                </m:sup>
                              </m:sSup>
                              <m:r>
                                <a:rPr lang="zh-CN" altLang="en-US" sz="1200" i="0">
                                  <a:latin typeface="Cambria Math" panose="02040503050406030204" pitchFamily="18" charset="0"/>
                                </a:rPr>
                                <m:t>+</m:t>
                              </m:r>
                              <m:nary>
                                <m:naryPr>
                                  <m:chr m:val="∑"/>
                                  <m:limLoc m:val="undOvr"/>
                                  <m:ctrlPr>
                                    <a:rPr lang="zh-CN" altLang="en-US" sz="1200" i="1">
                                      <a:latin typeface="Cambria Math" panose="02040503050406030204" pitchFamily="18" charset="0"/>
                                    </a:rPr>
                                  </m:ctrlPr>
                                </m:naryPr>
                                <m:sub>
                                  <m:r>
                                    <a:rPr lang="zh-CN" altLang="en-US" sz="1200" i="1">
                                      <a:latin typeface="Cambria Math" panose="02040503050406030204" pitchFamily="18" charset="0"/>
                                    </a:rPr>
                                    <m:t>𝑗</m:t>
                                  </m:r>
                                  <m:r>
                                    <a:rPr lang="zh-CN" altLang="en-US" sz="1200" i="0">
                                      <a:latin typeface="Cambria Math" panose="02040503050406030204" pitchFamily="18" charset="0"/>
                                    </a:rPr>
                                    <m:t>=1,</m:t>
                                  </m:r>
                                  <m:r>
                                    <a:rPr lang="zh-CN" altLang="en-US" sz="1200" i="1">
                                      <a:latin typeface="Cambria Math" panose="02040503050406030204" pitchFamily="18" charset="0"/>
                                    </a:rPr>
                                    <m:t>𝑗</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up>
                                  <m:r>
                                    <a:rPr lang="zh-CN" altLang="en-US" sz="1200" i="1">
                                      <a:latin typeface="Cambria Math" panose="02040503050406030204" pitchFamily="18" charset="0"/>
                                    </a:rPr>
                                    <m:t>𝐶</m:t>
                                  </m:r>
                                </m:sup>
                                <m:e>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𝑗</m:t>
                                          </m:r>
                                        </m:sub>
                                      </m:sSub>
                                    </m:sup>
                                  </m:sSup>
                                </m:e>
                              </m:nary>
                              <m:r>
                                <a:rPr lang="zh-CN" altLang="en-US" sz="1200" i="0">
                                  <a:latin typeface="Cambria Math" panose="02040503050406030204" pitchFamily="18" charset="0"/>
                                </a:rPr>
                                <m:t> </m:t>
                              </m:r>
                            </m:den>
                          </m:f>
                        </m:e>
                      </m:nary>
                    </m:oMath>
                  </m:oMathPara>
                </a14:m>
                <a:endParaRPr lang="zh-CN" altLang="en-US" sz="1200" dirty="0"/>
              </a:p>
            </p:txBody>
          </p:sp>
        </mc:Choice>
        <mc:Fallback xmlns="">
          <p:sp>
            <p:nvSpPr>
              <p:cNvPr id="13" name="文本框 12">
                <a:extLst>
                  <a:ext uri="{FF2B5EF4-FFF2-40B4-BE49-F238E27FC236}">
                    <a16:creationId xmlns:a16="http://schemas.microsoft.com/office/drawing/2014/main" id="{D414E316-7F6D-844E-A378-2E4BB30E79C1}"/>
                  </a:ext>
                </a:extLst>
              </p:cNvPr>
              <p:cNvSpPr txBox="1">
                <a:spLocks noRot="1" noChangeAspect="1" noMove="1" noResize="1" noEditPoints="1" noAdjustHandles="1" noChangeArrowheads="1" noChangeShapeType="1" noTextEdit="1"/>
              </p:cNvSpPr>
              <p:nvPr/>
            </p:nvSpPr>
            <p:spPr>
              <a:xfrm>
                <a:off x="539552" y="1828100"/>
                <a:ext cx="4225324" cy="821892"/>
              </a:xfrm>
              <a:prstGeom prst="rect">
                <a:avLst/>
              </a:prstGeom>
              <a:blipFill>
                <a:blip r:embed="rId4"/>
                <a:stretch>
                  <a:fillRect l="-9281" t="-181538" b="-258462"/>
                </a:stretch>
              </a:blipFill>
            </p:spPr>
            <p:txBody>
              <a:bodyPr/>
              <a:lstStyle/>
              <a:p>
                <a:r>
                  <a:rPr lang="zh-CN" altLang="en-US">
                    <a:noFill/>
                  </a:rPr>
                  <a:t> </a:t>
                </a:r>
              </a:p>
            </p:txBody>
          </p:sp>
        </mc:Fallback>
      </mc:AlternateContent>
      <p:sp>
        <p:nvSpPr>
          <p:cNvPr id="23" name="圆角矩形 22">
            <a:extLst>
              <a:ext uri="{FF2B5EF4-FFF2-40B4-BE49-F238E27FC236}">
                <a16:creationId xmlns:a16="http://schemas.microsoft.com/office/drawing/2014/main" id="{E445416A-D469-6C4D-9AB4-DCF0D5C37086}"/>
              </a:ext>
            </a:extLst>
          </p:cNvPr>
          <p:cNvSpPr/>
          <p:nvPr/>
        </p:nvSpPr>
        <p:spPr>
          <a:xfrm>
            <a:off x="539552" y="3079424"/>
            <a:ext cx="5040560" cy="157827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36B3A86-9BCC-644D-B111-D45C0DF4872B}"/>
                  </a:ext>
                </a:extLst>
              </p:cNvPr>
              <p:cNvSpPr txBox="1"/>
              <p:nvPr/>
            </p:nvSpPr>
            <p:spPr>
              <a:xfrm>
                <a:off x="539552" y="3065009"/>
                <a:ext cx="4225324" cy="82189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200" i="1" smtClean="0">
                              <a:solidFill>
                                <a:srgbClr val="836967"/>
                              </a:solidFill>
                              <a:latin typeface="Cambria Math" panose="02040503050406030204" pitchFamily="18" charset="0"/>
                            </a:rPr>
                          </m:ctrlPr>
                        </m:sSubPr>
                        <m:e>
                          <m:r>
                            <a:rPr lang="zh-CN" altLang="en-US" sz="1200">
                              <a:latin typeface="Cambria Math" panose="02040503050406030204" pitchFamily="18" charset="0"/>
                            </a:rPr>
                            <m:t>ℒ</m:t>
                          </m:r>
                        </m:e>
                        <m:sub>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𝐴𝑀</m:t>
                              </m:r>
                            </m:e>
                            <m:sup>
                              <m:r>
                                <a:rPr lang="en-US" altLang="zh-CN" sz="1200" b="0" i="1" smtClean="0">
                                  <a:latin typeface="Cambria Math" panose="02040503050406030204" pitchFamily="18" charset="0"/>
                                </a:rPr>
                                <m:t>′</m:t>
                              </m:r>
                            </m:sup>
                          </m:sSup>
                        </m:sub>
                      </m:sSub>
                      <m:r>
                        <a:rPr lang="zh-CN" altLang="en-US" sz="1200" i="0">
                          <a:latin typeface="Cambria Math" panose="02040503050406030204" pitchFamily="18" charset="0"/>
                        </a:rPr>
                        <m:t>=−</m:t>
                      </m:r>
                      <m:f>
                        <m:fPr>
                          <m:ctrlPr>
                            <a:rPr lang="zh-CN" altLang="en-US" sz="1200" i="1">
                              <a:solidFill>
                                <a:srgbClr val="836967"/>
                              </a:solidFill>
                              <a:latin typeface="Cambria Math" panose="02040503050406030204" pitchFamily="18" charset="0"/>
                            </a:rPr>
                          </m:ctrlPr>
                        </m:fPr>
                        <m:num>
                          <m:r>
                            <a:rPr lang="zh-CN" altLang="en-US" sz="1200" i="0">
                              <a:latin typeface="Cambria Math" panose="02040503050406030204" pitchFamily="18" charset="0"/>
                            </a:rPr>
                            <m:t>1</m:t>
                          </m:r>
                        </m:num>
                        <m:den>
                          <m:r>
                            <a:rPr lang="zh-CN" altLang="en-US" sz="1200" i="1">
                              <a:latin typeface="Cambria Math" panose="02040503050406030204" pitchFamily="18" charset="0"/>
                            </a:rPr>
                            <m:t>𝑁</m:t>
                          </m:r>
                        </m:den>
                      </m:f>
                      <m:nary>
                        <m:naryPr>
                          <m:chr m:val="∑"/>
                          <m:limLoc m:val="subSup"/>
                          <m:grow m:val="on"/>
                          <m:ctrlPr>
                            <a:rPr lang="zh-CN" altLang="en-US" sz="1200" i="1">
                              <a:latin typeface="Cambria Math" panose="02040503050406030204" pitchFamily="18" charset="0"/>
                            </a:rPr>
                          </m:ctrlPr>
                        </m:naryPr>
                        <m:sub>
                          <m:r>
                            <a:rPr lang="zh-CN" altLang="en-US" sz="1200" i="1">
                              <a:latin typeface="Cambria Math" panose="02040503050406030204" pitchFamily="18" charset="0"/>
                            </a:rPr>
                            <m:t>𝑖</m:t>
                          </m:r>
                          <m:r>
                            <a:rPr lang="zh-CN" altLang="en-US" sz="1200" i="0">
                              <a:latin typeface="Cambria Math" panose="02040503050406030204" pitchFamily="18" charset="0"/>
                            </a:rPr>
                            <m:t>=1</m:t>
                          </m:r>
                        </m:sub>
                        <m:sup>
                          <m:r>
                            <a:rPr lang="zh-CN" altLang="en-US" sz="1200" i="1">
                              <a:latin typeface="Cambria Math" panose="02040503050406030204" pitchFamily="18" charset="0"/>
                            </a:rPr>
                            <m:t>𝑁</m:t>
                          </m:r>
                        </m:sup>
                        <m:e>
                          <m:r>
                            <a:rPr lang="zh-CN" altLang="en-US" sz="1200" i="1">
                              <a:latin typeface="Cambria Math" panose="02040503050406030204" pitchFamily="18" charset="0"/>
                            </a:rPr>
                            <m:t>𝑙𝑜𝑔</m:t>
                          </m:r>
                          <m:f>
                            <m:fPr>
                              <m:ctrlPr>
                                <a:rPr lang="zh-CN" altLang="en-US" sz="1200" i="1">
                                  <a:solidFill>
                                    <a:srgbClr val="836967"/>
                                  </a:solidFill>
                                  <a:latin typeface="Cambria Math" panose="02040503050406030204" pitchFamily="18" charset="0"/>
                                </a:rPr>
                              </m:ctrlPr>
                            </m:fPr>
                            <m:num>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Sub>
                                      <m:r>
                                        <a:rPr lang="zh-CN" altLang="en-US" sz="1200" i="0">
                                          <a:latin typeface="Cambria Math" panose="02040503050406030204" pitchFamily="18" charset="0"/>
                                        </a:rPr>
                                        <m:t> −</m:t>
                                      </m:r>
                                      <m:r>
                                        <m:rPr>
                                          <m:sty m:val="p"/>
                                        </m:rPr>
                                        <a:rPr lang="zh-CN" altLang="en-US" sz="1200" i="0">
                                          <a:latin typeface="Cambria Math" panose="02040503050406030204" pitchFamily="18" charset="0"/>
                                        </a:rPr>
                                        <m:t>m</m:t>
                                      </m:r>
                                    </m:e>
                                  </m:d>
                                </m:sup>
                              </m:sSup>
                            </m:num>
                            <m:den>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Sub>
                                      <m:r>
                                        <a:rPr lang="zh-CN" altLang="en-US" sz="1200" i="0">
                                          <a:latin typeface="Cambria Math" panose="02040503050406030204" pitchFamily="18" charset="0"/>
                                        </a:rPr>
                                        <m:t> −</m:t>
                                      </m:r>
                                      <m:r>
                                        <m:rPr>
                                          <m:sty m:val="p"/>
                                        </m:rPr>
                                        <a:rPr lang="zh-CN" altLang="en-US" sz="1200" i="0">
                                          <a:latin typeface="Cambria Math" panose="02040503050406030204" pitchFamily="18" charset="0"/>
                                        </a:rPr>
                                        <m:t>m</m:t>
                                      </m:r>
                                    </m:e>
                                  </m:d>
                                </m:sup>
                              </m:sSup>
                              <m:r>
                                <a:rPr lang="zh-CN" altLang="en-US" sz="1200" i="0">
                                  <a:latin typeface="Cambria Math" panose="02040503050406030204" pitchFamily="18" charset="0"/>
                                </a:rPr>
                                <m:t>+</m:t>
                              </m:r>
                              <m:nary>
                                <m:naryPr>
                                  <m:chr m:val="∑"/>
                                  <m:limLoc m:val="undOvr"/>
                                  <m:ctrlPr>
                                    <a:rPr lang="zh-CN" altLang="en-US" sz="1200" i="1">
                                      <a:latin typeface="Cambria Math" panose="02040503050406030204" pitchFamily="18" charset="0"/>
                                    </a:rPr>
                                  </m:ctrlPr>
                                </m:naryPr>
                                <m:sub>
                                  <m:r>
                                    <a:rPr lang="zh-CN" altLang="en-US" sz="1200" i="1">
                                      <a:latin typeface="Cambria Math" panose="02040503050406030204" pitchFamily="18" charset="0"/>
                                    </a:rPr>
                                    <m:t>𝑗</m:t>
                                  </m:r>
                                  <m:r>
                                    <a:rPr lang="zh-CN" altLang="en-US" sz="1200" i="0">
                                      <a:latin typeface="Cambria Math" panose="02040503050406030204" pitchFamily="18" charset="0"/>
                                    </a:rPr>
                                    <m:t>=1,</m:t>
                                  </m:r>
                                  <m:r>
                                    <a:rPr lang="zh-CN" altLang="en-US" sz="1200" i="1">
                                      <a:latin typeface="Cambria Math" panose="02040503050406030204" pitchFamily="18" charset="0"/>
                                    </a:rPr>
                                    <m:t>𝑗</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sub>
                                <m:sup>
                                  <m:r>
                                    <a:rPr lang="zh-CN" altLang="en-US" sz="1200" i="1">
                                      <a:latin typeface="Cambria Math" panose="02040503050406030204" pitchFamily="18" charset="0"/>
                                    </a:rPr>
                                    <m:t>𝐶</m:t>
                                  </m:r>
                                </m:sup>
                                <m:e>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𝑒</m:t>
                                      </m:r>
                                    </m:e>
                                    <m:sup>
                                      <m:r>
                                        <a:rPr lang="zh-CN" altLang="en-US" sz="1200" i="1">
                                          <a:latin typeface="Cambria Math" panose="02040503050406030204" pitchFamily="18" charset="0"/>
                                        </a:rPr>
                                        <m:t>𝑠</m:t>
                                      </m:r>
                                      <m:r>
                                        <a:rPr lang="zh-CN" altLang="en-US" sz="1200" i="0">
                                          <a:latin typeface="Cambria Math" panose="02040503050406030204" pitchFamily="18" charset="0"/>
                                        </a:rPr>
                                        <m:t>∗∅</m:t>
                                      </m:r>
                                      <m:d>
                                        <m:dPr>
                                          <m:ctrlPr>
                                            <a:rPr lang="zh-CN" altLang="en-US" sz="1200" i="1">
                                              <a:latin typeface="Cambria Math" panose="02040503050406030204" pitchFamily="18" charset="0"/>
                                            </a:rPr>
                                          </m:ctrlPr>
                                        </m:dPr>
                                        <m:e>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𝑗</m:t>
                                              </m:r>
                                            </m:sub>
                                          </m:sSub>
                                        </m:e>
                                      </m:d>
                                    </m:sup>
                                  </m:sSup>
                                </m:e>
                              </m:nary>
                              <m:r>
                                <a:rPr lang="zh-CN" altLang="en-US" sz="1200" i="0">
                                  <a:latin typeface="Cambria Math" panose="02040503050406030204" pitchFamily="18" charset="0"/>
                                </a:rPr>
                                <m:t> </m:t>
                              </m:r>
                            </m:den>
                          </m:f>
                        </m:e>
                      </m:nary>
                    </m:oMath>
                  </m:oMathPara>
                </a14:m>
                <a:endParaRPr lang="zh-CN" altLang="en-US" sz="1200" dirty="0"/>
              </a:p>
            </p:txBody>
          </p:sp>
        </mc:Choice>
        <mc:Fallback xmlns="">
          <p:sp>
            <p:nvSpPr>
              <p:cNvPr id="17" name="文本框 16">
                <a:extLst>
                  <a:ext uri="{FF2B5EF4-FFF2-40B4-BE49-F238E27FC236}">
                    <a16:creationId xmlns:a16="http://schemas.microsoft.com/office/drawing/2014/main" id="{536B3A86-9BCC-644D-B111-D45C0DF4872B}"/>
                  </a:ext>
                </a:extLst>
              </p:cNvPr>
              <p:cNvSpPr txBox="1">
                <a:spLocks noRot="1" noChangeAspect="1" noMove="1" noResize="1" noEditPoints="1" noAdjustHandles="1" noChangeArrowheads="1" noChangeShapeType="1" noTextEdit="1"/>
              </p:cNvSpPr>
              <p:nvPr/>
            </p:nvSpPr>
            <p:spPr>
              <a:xfrm>
                <a:off x="539552" y="3065009"/>
                <a:ext cx="4225324" cy="821892"/>
              </a:xfrm>
              <a:prstGeom prst="rect">
                <a:avLst/>
              </a:prstGeom>
              <a:blipFill>
                <a:blip r:embed="rId5"/>
                <a:stretch>
                  <a:fillRect l="-8683" t="-178788" b="-25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B8A4E64-2676-7F47-9603-59F2379ECBE2}"/>
                  </a:ext>
                </a:extLst>
              </p:cNvPr>
              <p:cNvSpPr txBox="1"/>
              <p:nvPr/>
            </p:nvSpPr>
            <p:spPr>
              <a:xfrm>
                <a:off x="539552" y="4085684"/>
                <a:ext cx="5112567" cy="572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200" i="1" smtClean="0">
                          <a:latin typeface="Cambria Math" panose="02040503050406030204" pitchFamily="18" charset="0"/>
                        </a:rPr>
                        <m:t>𝜙</m:t>
                      </m:r>
                      <m:d>
                        <m:dPr>
                          <m:ctrlPr>
                            <a:rPr lang="zh-CN" altLang="en-US" sz="1200" i="1">
                              <a:solidFill>
                                <a:srgbClr val="836967"/>
                              </a:solidFill>
                              <a:latin typeface="Cambria Math" panose="02040503050406030204" pitchFamily="18" charset="0"/>
                            </a:rPr>
                          </m:ctrlPr>
                        </m:dPr>
                        <m:e>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𝑗</m:t>
                              </m:r>
                            </m:sub>
                          </m:sSub>
                        </m:e>
                      </m:d>
                      <m:r>
                        <a:rPr lang="zh-CN" altLang="en-US" sz="1200" i="0">
                          <a:latin typeface="Cambria Math" panose="02040503050406030204" pitchFamily="18" charset="0"/>
                        </a:rPr>
                        <m:t> = </m:t>
                      </m:r>
                      <m:d>
                        <m:dPr>
                          <m:begChr m:val="{"/>
                          <m:endChr m:val=""/>
                          <m:ctrlPr>
                            <a:rPr lang="zh-CN" altLang="en-US" sz="1200" i="1">
                              <a:solidFill>
                                <a:srgbClr val="836967"/>
                              </a:solidFill>
                              <a:latin typeface="Cambria Math" panose="02040503050406030204" pitchFamily="18" charset="0"/>
                            </a:rPr>
                          </m:ctrlPr>
                        </m:dPr>
                        <m:e>
                          <m:eqArr>
                            <m:eqArrPr>
                              <m:ctrlPr>
                                <a:rPr lang="zh-CN" altLang="en-US" sz="1200" i="1">
                                  <a:solidFill>
                                    <a:srgbClr val="836967"/>
                                  </a:solidFill>
                                  <a:latin typeface="Cambria Math" panose="02040503050406030204" pitchFamily="18" charset="0"/>
                                </a:rPr>
                              </m:ctrlPr>
                            </m:eqArrPr>
                            <m:e>
                              <m:r>
                                <a:rPr lang="zh-CN" altLang="en-US" sz="1200" i="0">
                                  <a:latin typeface="Cambria Math" panose="02040503050406030204" pitchFamily="18" charset="0"/>
                                </a:rPr>
                                <m:t>&amp;</m:t>
                              </m:r>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𝑗</m:t>
                                  </m:r>
                                </m:sub>
                              </m:sSub>
                              <m:r>
                                <a:rPr lang="zh-CN" altLang="en-US" sz="1200" i="0">
                                  <a:latin typeface="Cambria Math" panose="02040503050406030204" pitchFamily="18" charset="0"/>
                                </a:rPr>
                                <m:t> + </m:t>
                              </m:r>
                              <m:sSup>
                                <m:sSupPr>
                                  <m:ctrlPr>
                                    <a:rPr lang="zh-CN" altLang="en-US" sz="1200" i="1">
                                      <a:solidFill>
                                        <a:srgbClr val="836967"/>
                                      </a:solidFill>
                                      <a:latin typeface="Cambria Math" panose="02040503050406030204" pitchFamily="18" charset="0"/>
                                    </a:rPr>
                                  </m:ctrlPr>
                                </m:sSupPr>
                                <m:e>
                                  <m:r>
                                    <a:rPr lang="zh-CN" altLang="en-US" sz="1200" i="1">
                                      <a:latin typeface="Cambria Math" panose="02040503050406030204" pitchFamily="18" charset="0"/>
                                    </a:rPr>
                                    <m:t>𝑚</m:t>
                                  </m:r>
                                </m:e>
                                <m:sup>
                                  <m:r>
                                    <a:rPr lang="zh-CN" altLang="en-US" sz="1200" i="0">
                                      <a:latin typeface="Cambria Math" panose="02040503050406030204" pitchFamily="18" charset="0"/>
                                    </a:rPr>
                                    <m:t>′</m:t>
                                  </m:r>
                                </m:sup>
                              </m:sSup>
                              <m:r>
                                <a:rPr lang="en-US" altLang="zh-CN" sz="1200" b="0" i="0" smtClean="0">
                                  <a:latin typeface="Cambria Math" panose="02040503050406030204" pitchFamily="18" charset="0"/>
                                </a:rPr>
                                <m:t>,</m:t>
                              </m:r>
                              <m:r>
                                <a:rPr lang="zh-CN" altLang="en-US" sz="1200" i="0">
                                  <a:latin typeface="Cambria Math" panose="02040503050406030204" pitchFamily="18" charset="0"/>
                                </a:rPr>
                                <m:t>   </m:t>
                              </m:r>
                              <m:r>
                                <a:rPr lang="zh-CN" altLang="en-US" sz="1200" i="1">
                                  <a:latin typeface="Cambria Math" panose="02040503050406030204" pitchFamily="18" charset="0"/>
                                </a:rPr>
                                <m:t>𝑗</m:t>
                              </m:r>
                              <m:r>
                                <a:rPr lang="zh-CN" altLang="en-US" sz="1200" i="0">
                                  <a:latin typeface="Cambria Math" panose="02040503050406030204" pitchFamily="18" charset="0"/>
                                </a:rPr>
                                <m:t>∈</m:t>
                              </m:r>
                              <m:r>
                                <a:rPr lang="zh-CN" altLang="en-US" sz="1200" i="1">
                                  <a:latin typeface="Cambria Math" panose="02040503050406030204" pitchFamily="18" charset="0"/>
                                </a:rPr>
                                <m:t>𝑎𝑟𝑔𝑡𝑜𝑝𝐾</m:t>
                              </m:r>
                              <m:d>
                                <m:dPr>
                                  <m:ctrlPr>
                                    <a:rPr lang="zh-CN" altLang="en-US" sz="1200" i="1">
                                      <a:solidFill>
                                        <a:srgbClr val="836967"/>
                                      </a:solidFill>
                                      <a:latin typeface="Cambria Math" panose="02040503050406030204" pitchFamily="18" charset="0"/>
                                    </a:rPr>
                                  </m:ctrlPr>
                                </m:dPr>
                                <m:e>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𝑛</m:t>
                                      </m:r>
                                    </m:sub>
                                  </m:sSub>
                                </m:e>
                              </m:d>
                              <m:r>
                                <a:rPr lang="zh-CN" altLang="en-US" sz="1200" i="0">
                                  <a:latin typeface="Cambria Math" panose="02040503050406030204" pitchFamily="18" charset="0"/>
                                </a:rPr>
                                <m:t>,  1≤</m:t>
                              </m:r>
                              <m:r>
                                <a:rPr lang="zh-CN" altLang="en-US" sz="1200" i="1">
                                  <a:latin typeface="Cambria Math" panose="02040503050406030204" pitchFamily="18" charset="0"/>
                                </a:rPr>
                                <m:t>𝑛</m:t>
                              </m:r>
                              <m:r>
                                <a:rPr lang="zh-CN" altLang="en-US" sz="1200" i="0">
                                  <a:latin typeface="Cambria Math" panose="02040503050406030204" pitchFamily="18" charset="0"/>
                                </a:rPr>
                                <m:t>≤</m:t>
                              </m:r>
                              <m:r>
                                <a:rPr lang="zh-CN" altLang="en-US" sz="1200" i="1">
                                  <a:latin typeface="Cambria Math" panose="02040503050406030204" pitchFamily="18" charset="0"/>
                                </a:rPr>
                                <m:t>𝐶</m:t>
                              </m:r>
                              <m:r>
                                <a:rPr lang="zh-CN" altLang="en-US" sz="1200" i="0">
                                  <a:latin typeface="Cambria Math" panose="02040503050406030204" pitchFamily="18" charset="0"/>
                                </a:rPr>
                                <m:t>,</m:t>
                              </m:r>
                              <m:r>
                                <a:rPr lang="zh-CN" altLang="en-US" sz="1200" i="1">
                                  <a:latin typeface="Cambria Math" panose="02040503050406030204" pitchFamily="18" charset="0"/>
                                </a:rPr>
                                <m:t>𝑛</m:t>
                              </m:r>
                              <m:r>
                                <a:rPr lang="zh-CN" altLang="en-US" sz="1200" i="0">
                                  <a:latin typeface="Cambria Math" panose="02040503050406030204" pitchFamily="18" charset="0"/>
                                </a:rPr>
                                <m:t>≠</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𝑦</m:t>
                                  </m:r>
                                </m:e>
                                <m:sub>
                                  <m:r>
                                    <a:rPr lang="zh-CN" altLang="en-US" sz="1200" i="1">
                                      <a:latin typeface="Cambria Math" panose="02040503050406030204" pitchFamily="18" charset="0"/>
                                    </a:rPr>
                                    <m:t>𝑖</m:t>
                                  </m:r>
                                </m:sub>
                              </m:sSub>
                            </m:e>
                            <m:e>
                              <m:r>
                                <a:rPr lang="zh-CN" altLang="en-US" sz="1200" i="0">
                                  <a:latin typeface="Cambria Math" panose="02040503050406030204" pitchFamily="18" charset="0"/>
                                </a:rPr>
                                <m:t>&amp;</m:t>
                              </m:r>
                              <m:r>
                                <a:rPr lang="zh-CN" altLang="en-US" sz="1200" i="1">
                                  <a:latin typeface="Cambria Math" panose="02040503050406030204" pitchFamily="18" charset="0"/>
                                </a:rPr>
                                <m:t>𝑐𝑜𝑠</m:t>
                              </m:r>
                              <m:sSub>
                                <m:sSubPr>
                                  <m:ctrlPr>
                                    <a:rPr lang="zh-CN" altLang="en-US" sz="1200" i="1">
                                      <a:solidFill>
                                        <a:srgbClr val="836967"/>
                                      </a:solidFill>
                                      <a:latin typeface="Cambria Math" panose="02040503050406030204" pitchFamily="18" charset="0"/>
                                    </a:rPr>
                                  </m:ctrlPr>
                                </m:sSubPr>
                                <m:e>
                                  <m:r>
                                    <a:rPr lang="zh-CN" altLang="en-US" sz="1200" i="1">
                                      <a:latin typeface="Cambria Math" panose="02040503050406030204" pitchFamily="18" charset="0"/>
                                    </a:rPr>
                                    <m:t>𝜃</m:t>
                                  </m:r>
                                </m:e>
                                <m:sub>
                                  <m:r>
                                    <a:rPr lang="zh-CN" altLang="en-US" sz="1200" i="1">
                                      <a:latin typeface="Cambria Math" panose="02040503050406030204" pitchFamily="18" charset="0"/>
                                    </a:rPr>
                                    <m:t>𝑖</m:t>
                                  </m:r>
                                  <m:r>
                                    <a:rPr lang="zh-CN" altLang="en-US" sz="1200" i="0">
                                      <a:latin typeface="Cambria Math" panose="02040503050406030204" pitchFamily="18" charset="0"/>
                                    </a:rPr>
                                    <m:t>,</m:t>
                                  </m:r>
                                  <m:r>
                                    <a:rPr lang="zh-CN" altLang="en-US" sz="1200" i="1">
                                      <a:latin typeface="Cambria Math" panose="02040503050406030204" pitchFamily="18" charset="0"/>
                                    </a:rPr>
                                    <m:t>𝑗</m:t>
                                  </m:r>
                                </m:sub>
                              </m:sSub>
                              <m:r>
                                <a:rPr lang="zh-CN" altLang="en-US" sz="1200" i="0">
                                  <a:latin typeface="Cambria Math" panose="02040503050406030204" pitchFamily="18" charset="0"/>
                                </a:rPr>
                                <m:t>,     </m:t>
                              </m:r>
                              <m:r>
                                <a:rPr lang="en-US" altLang="zh-CN" sz="1200" b="0" i="0" smtClean="0">
                                  <a:latin typeface="Cambria Math" panose="02040503050406030204" pitchFamily="18" charset="0"/>
                                </a:rPr>
                                <m:t>          </m:t>
                              </m:r>
                              <m:r>
                                <a:rPr lang="zh-CN" altLang="en-US" sz="1200" i="1">
                                  <a:latin typeface="Cambria Math" panose="02040503050406030204" pitchFamily="18" charset="0"/>
                                </a:rPr>
                                <m:t>𝑂𝑡h𝑒𝑟𝑠</m:t>
                              </m:r>
                            </m:e>
                          </m:eqArr>
                        </m:e>
                      </m:d>
                    </m:oMath>
                  </m:oMathPara>
                </a14:m>
                <a:endParaRPr lang="zh-CN" altLang="en-US" sz="1200" dirty="0"/>
              </a:p>
            </p:txBody>
          </p:sp>
        </mc:Choice>
        <mc:Fallback xmlns="">
          <p:sp>
            <p:nvSpPr>
              <p:cNvPr id="21" name="文本框 20">
                <a:extLst>
                  <a:ext uri="{FF2B5EF4-FFF2-40B4-BE49-F238E27FC236}">
                    <a16:creationId xmlns:a16="http://schemas.microsoft.com/office/drawing/2014/main" id="{5B8A4E64-2676-7F47-9603-59F2379ECBE2}"/>
                  </a:ext>
                </a:extLst>
              </p:cNvPr>
              <p:cNvSpPr txBox="1">
                <a:spLocks noRot="1" noChangeAspect="1" noMove="1" noResize="1" noEditPoints="1" noAdjustHandles="1" noChangeArrowheads="1" noChangeShapeType="1" noTextEdit="1"/>
              </p:cNvSpPr>
              <p:nvPr/>
            </p:nvSpPr>
            <p:spPr>
              <a:xfrm>
                <a:off x="539552" y="4085684"/>
                <a:ext cx="5112567" cy="572016"/>
              </a:xfrm>
              <a:prstGeom prst="rect">
                <a:avLst/>
              </a:prstGeom>
              <a:blipFill>
                <a:blip r:embed="rId6"/>
                <a:stretch>
                  <a:fillRect l="-1737" t="-182609" b="-267391"/>
                </a:stretch>
              </a:blipFill>
            </p:spPr>
            <p:txBody>
              <a:bodyPr/>
              <a:lstStyle/>
              <a:p>
                <a:r>
                  <a:rPr lang="zh-CN" altLang="en-US">
                    <a:noFill/>
                  </a:rPr>
                  <a:t> </a:t>
                </a:r>
              </a:p>
            </p:txBody>
          </p:sp>
        </mc:Fallback>
      </mc:AlternateContent>
      <p:sp>
        <p:nvSpPr>
          <p:cNvPr id="30" name="文本框 29">
            <a:extLst>
              <a:ext uri="{FF2B5EF4-FFF2-40B4-BE49-F238E27FC236}">
                <a16:creationId xmlns:a16="http://schemas.microsoft.com/office/drawing/2014/main" id="{DE5E5291-888A-6748-B4EF-C4011EC95CF7}"/>
              </a:ext>
            </a:extLst>
          </p:cNvPr>
          <p:cNvSpPr txBox="1"/>
          <p:nvPr/>
        </p:nvSpPr>
        <p:spPr>
          <a:xfrm>
            <a:off x="5754319" y="2340760"/>
            <a:ext cx="3412088" cy="2215991"/>
          </a:xfrm>
          <a:prstGeom prst="rect">
            <a:avLst/>
          </a:prstGeom>
          <a:noFill/>
        </p:spPr>
        <p:txBody>
          <a:bodyPr wrap="none" rtlCol="0">
            <a:spAutoFit/>
          </a:bodyPr>
          <a:lstStyle/>
          <a:p>
            <a:pPr>
              <a:lnSpc>
                <a:spcPct val="200000"/>
              </a:lnSpc>
            </a:pPr>
            <a:r>
              <a:rPr lang="en" altLang="zh-CN" sz="1200" dirty="0"/>
              <a:t>Top-K: pay more attention to the confused pairs</a:t>
            </a:r>
          </a:p>
          <a:p>
            <a:pPr>
              <a:lnSpc>
                <a:spcPct val="200000"/>
              </a:lnSpc>
            </a:pPr>
            <a:endParaRPr lang="en" altLang="zh-CN" sz="1200" dirty="0"/>
          </a:p>
          <a:p>
            <a:pPr>
              <a:lnSpc>
                <a:spcPct val="200000"/>
              </a:lnSpc>
            </a:pPr>
            <a:endParaRPr lang="en" altLang="zh-CN" sz="1200" dirty="0"/>
          </a:p>
          <a:p>
            <a:pPr>
              <a:lnSpc>
                <a:spcPct val="200000"/>
              </a:lnSpc>
            </a:pPr>
            <a:r>
              <a:rPr lang="en" altLang="zh-CN" sz="1200" dirty="0"/>
              <a:t>A hard prototype mining method </a:t>
            </a:r>
          </a:p>
          <a:p>
            <a:pPr>
              <a:lnSpc>
                <a:spcPct val="200000"/>
              </a:lnSpc>
            </a:pPr>
            <a:r>
              <a:rPr lang="en" altLang="zh-CN" sz="1200" dirty="0"/>
              <a:t>but without extra sampling requirements</a:t>
            </a:r>
            <a:r>
              <a:rPr lang="en-US" altLang="zh-CN" sz="1200" dirty="0"/>
              <a:t>.</a:t>
            </a:r>
            <a:endParaRPr lang="en" altLang="zh-CN" sz="1200" dirty="0"/>
          </a:p>
          <a:p>
            <a:endParaRPr kumimoji="1" lang="zh-CN" altLang="en-US" dirty="0"/>
          </a:p>
        </p:txBody>
      </p:sp>
      <p:cxnSp>
        <p:nvCxnSpPr>
          <p:cNvPr id="32" name="直线箭头连接符 31">
            <a:extLst>
              <a:ext uri="{FF2B5EF4-FFF2-40B4-BE49-F238E27FC236}">
                <a16:creationId xmlns:a16="http://schemas.microsoft.com/office/drawing/2014/main" id="{F9F569DC-3B1E-5C48-94FB-5F6B2E3512BD}"/>
              </a:ext>
            </a:extLst>
          </p:cNvPr>
          <p:cNvCxnSpPr/>
          <p:nvPr/>
        </p:nvCxnSpPr>
        <p:spPr>
          <a:xfrm>
            <a:off x="7396236" y="2790000"/>
            <a:ext cx="0" cy="762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9082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1C854660-3D73-994C-A392-9F005B588F01}"/>
              </a:ext>
            </a:extLst>
          </p:cNvPr>
          <p:cNvGrpSpPr/>
          <p:nvPr/>
        </p:nvGrpSpPr>
        <p:grpSpPr>
          <a:xfrm>
            <a:off x="539552" y="28493"/>
            <a:ext cx="8547256" cy="5324145"/>
            <a:chOff x="539552" y="28493"/>
            <a:chExt cx="8547256" cy="5324145"/>
          </a:xfrm>
        </p:grpSpPr>
        <p:sp>
          <p:nvSpPr>
            <p:cNvPr id="4" name="TextBox 3"/>
            <p:cNvSpPr txBox="1"/>
            <p:nvPr/>
          </p:nvSpPr>
          <p:spPr>
            <a:xfrm>
              <a:off x="539552" y="409229"/>
              <a:ext cx="3312368"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a:t>Ablation Study of MQMHA Pooling</a:t>
              </a:r>
              <a:endParaRPr lang="zh-CN" altLang="en-US"/>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44" y="1829336"/>
              <a:ext cx="3668788" cy="3523302"/>
            </a:xfrm>
            <a:prstGeom prst="rect">
              <a:avLst/>
            </a:prstGeom>
          </p:spPr>
        </p:pic>
        <p:grpSp>
          <p:nvGrpSpPr>
            <p:cNvPr id="14" name="组合 13">
              <a:extLst>
                <a:ext uri="{FF2B5EF4-FFF2-40B4-BE49-F238E27FC236}">
                  <a16:creationId xmlns:a16="http://schemas.microsoft.com/office/drawing/2014/main" id="{411067F7-400B-6D46-A9AE-D6659634F919}"/>
                </a:ext>
              </a:extLst>
            </p:cNvPr>
            <p:cNvGrpSpPr/>
            <p:nvPr/>
          </p:nvGrpSpPr>
          <p:grpSpPr>
            <a:xfrm>
              <a:off x="4537612" y="2452079"/>
              <a:ext cx="4146060" cy="2251001"/>
              <a:chOff x="4537612" y="2452079"/>
              <a:chExt cx="4146060" cy="2251001"/>
            </a:xfrm>
          </p:grpSpPr>
          <p:sp>
            <p:nvSpPr>
              <p:cNvPr id="11" name="圆角矩形 10">
                <a:extLst>
                  <a:ext uri="{FF2B5EF4-FFF2-40B4-BE49-F238E27FC236}">
                    <a16:creationId xmlns:a16="http://schemas.microsoft.com/office/drawing/2014/main" id="{348CC4FF-58F0-CC41-A89B-6751F398C785}"/>
                  </a:ext>
                </a:extLst>
              </p:cNvPr>
              <p:cNvSpPr/>
              <p:nvPr/>
            </p:nvSpPr>
            <p:spPr>
              <a:xfrm>
                <a:off x="4572000" y="2499852"/>
                <a:ext cx="4093608" cy="22032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BACE28BF-A9D7-4D4F-AF30-BFFC9E3FB01C}"/>
                  </a:ext>
                </a:extLst>
              </p:cNvPr>
              <p:cNvSpPr txBox="1"/>
              <p:nvPr/>
            </p:nvSpPr>
            <p:spPr>
              <a:xfrm>
                <a:off x="4537612" y="2452079"/>
                <a:ext cx="4146060" cy="2251001"/>
              </a:xfrm>
              <a:prstGeom prst="rect">
                <a:avLst/>
              </a:prstGeom>
              <a:noFill/>
            </p:spPr>
            <p:txBody>
              <a:bodyPr wrap="square">
                <a:spAutoFit/>
              </a:bodyPr>
              <a:lstStyle/>
              <a:p>
                <a:pPr marL="171450" indent="-171450">
                  <a:lnSpc>
                    <a:spcPct val="200000"/>
                  </a:lnSpc>
                  <a:buFont typeface="Wingdings" pitchFamily="2" charset="2"/>
                  <a:buChar char="l"/>
                </a:pPr>
                <a:r>
                  <a:rPr lang="en" altLang="zh-CN" sz="1200" dirty="0"/>
                  <a:t>When h=16, the best results are obtained</a:t>
                </a:r>
                <a:r>
                  <a:rPr lang="zh-CN" altLang="en-US" sz="1200" dirty="0"/>
                  <a:t>；</a:t>
                </a:r>
                <a:endParaRPr lang="en-US" altLang="zh-CN" sz="1200" dirty="0"/>
              </a:p>
              <a:p>
                <a:pPr marL="171450" indent="-171450">
                  <a:lnSpc>
                    <a:spcPct val="200000"/>
                  </a:lnSpc>
                  <a:buFont typeface="Wingdings" pitchFamily="2" charset="2"/>
                  <a:buChar char="l"/>
                </a:pPr>
                <a:r>
                  <a:rPr lang="en-US" altLang="zh-CN" sz="1200" dirty="0"/>
                  <a:t>When h=1, </a:t>
                </a:r>
                <a:r>
                  <a:rPr lang="en" altLang="zh-CN" sz="1200" dirty="0"/>
                  <a:t>the results are unstable when increasing the number of queries</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When h=16,q=4, the improvements of multi-query are significant</a:t>
                </a:r>
                <a:r>
                  <a:rPr lang="zh-CN" altLang="en-US" sz="1200" dirty="0"/>
                  <a:t>；</a:t>
                </a:r>
                <a:endParaRPr lang="en-US" altLang="zh-CN" sz="1200" dirty="0"/>
              </a:p>
              <a:p>
                <a:pPr marL="171450" indent="-171450">
                  <a:lnSpc>
                    <a:spcPct val="200000"/>
                  </a:lnSpc>
                  <a:buFont typeface="Wingdings" pitchFamily="2" charset="2"/>
                  <a:buChar char="l"/>
                </a:pPr>
                <a:r>
                  <a:rPr lang="en-US" altLang="zh-CN" sz="1200" dirty="0"/>
                  <a:t>Increasing n, we do not observe better results</a:t>
                </a:r>
              </a:p>
            </p:txBody>
          </p:sp>
        </p:grpSp>
      </p:grpSp>
    </p:spTree>
    <p:extLst>
      <p:ext uri="{BB962C8B-B14F-4D97-AF65-F5344CB8AC3E}">
        <p14:creationId xmlns:p14="http://schemas.microsoft.com/office/powerpoint/2010/main" val="422473408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BBB3922-2660-E440-9E69-1D7C7C672E09}"/>
              </a:ext>
            </a:extLst>
          </p:cNvPr>
          <p:cNvGrpSpPr/>
          <p:nvPr/>
        </p:nvGrpSpPr>
        <p:grpSpPr>
          <a:xfrm>
            <a:off x="539552" y="28493"/>
            <a:ext cx="8547256" cy="5277279"/>
            <a:chOff x="539552" y="28493"/>
            <a:chExt cx="8547256" cy="5277279"/>
          </a:xfrm>
        </p:grpSpPr>
        <p:sp>
          <p:nvSpPr>
            <p:cNvPr id="8" name="圆角矩形 7">
              <a:extLst>
                <a:ext uri="{FF2B5EF4-FFF2-40B4-BE49-F238E27FC236}">
                  <a16:creationId xmlns:a16="http://schemas.microsoft.com/office/drawing/2014/main" id="{18AB59DA-0B8C-FC4F-81C1-7A3DB073B465}"/>
                </a:ext>
              </a:extLst>
            </p:cNvPr>
            <p:cNvSpPr/>
            <p:nvPr/>
          </p:nvSpPr>
          <p:spPr>
            <a:xfrm>
              <a:off x="4572000" y="2281436"/>
              <a:ext cx="4281416" cy="223224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9"/>
              <a:ext cx="3312368"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Ablation Study of Inter-</a:t>
              </a:r>
              <a:r>
                <a:rPr lang="en-US" altLang="zh-CN" dirty="0" err="1"/>
                <a:t>topk</a:t>
              </a:r>
              <a:r>
                <a:rPr lang="en-US" altLang="zh-CN" dirty="0"/>
                <a:t> Penalty</a:t>
              </a:r>
              <a:endParaRPr lang="zh-CN" altLang="en-US" dirty="0"/>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08" y="1834773"/>
              <a:ext cx="3962992" cy="3109014"/>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4624431-BD64-D34F-92CC-4F2091873F6F}"/>
                    </a:ext>
                  </a:extLst>
                </p:cNvPr>
                <p:cNvSpPr txBox="1"/>
                <p:nvPr/>
              </p:nvSpPr>
              <p:spPr>
                <a:xfrm>
                  <a:off x="4572000" y="2224453"/>
                  <a:ext cx="4281416" cy="2739724"/>
                </a:xfrm>
                <a:prstGeom prst="rect">
                  <a:avLst/>
                </a:prstGeom>
                <a:noFill/>
              </p:spPr>
              <p:txBody>
                <a:bodyPr wrap="square">
                  <a:spAutoFit/>
                </a:bodyPr>
                <a:lstStyle/>
                <a:p>
                  <a:pPr>
                    <a:lnSpc>
                      <a:spcPct val="200000"/>
                    </a:lnSpc>
                  </a:pPr>
                  <a:r>
                    <a:rPr lang="en" altLang="zh-CN" sz="1200" dirty="0"/>
                    <a:t>Both the extra inter margin penalty </a:t>
                  </a:r>
                  <a14:m>
                    <m:oMath xmlns:m="http://schemas.openxmlformats.org/officeDocument/2006/math">
                      <m:sSup>
                        <m:sSupPr>
                          <m:ctrlPr>
                            <a:rPr lang="en" altLang="zh-CN" sz="1200" i="1" smtClean="0">
                              <a:latin typeface="Cambria Math" panose="02040503050406030204" pitchFamily="18" charset="0"/>
                            </a:rPr>
                          </m:ctrlPr>
                        </m:sSupPr>
                        <m:e>
                          <m:r>
                            <a:rPr lang="en-US" altLang="zh-CN" sz="1200" b="0" i="1" smtClean="0">
                              <a:latin typeface="Cambria Math" panose="02040503050406030204" pitchFamily="18" charset="0"/>
                            </a:rPr>
                            <m:t>𝑚</m:t>
                          </m:r>
                        </m:e>
                        <m:sup>
                          <m:r>
                            <a:rPr lang="en-US" altLang="zh-CN" sz="1200" b="0" i="1" smtClean="0">
                              <a:latin typeface="Cambria Math" panose="02040503050406030204" pitchFamily="18" charset="0"/>
                            </a:rPr>
                            <m:t>′</m:t>
                          </m:r>
                        </m:sup>
                      </m:sSup>
                    </m:oMath>
                  </a14:m>
                  <a:r>
                    <a:rPr lang="en" altLang="zh-CN" sz="1200" dirty="0"/>
                    <a:t> and the number of top nearest negative speakers k have an important effect on the performance</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Our proposed </a:t>
                  </a:r>
                  <a:r>
                    <a:rPr lang="en" altLang="zh-CN" sz="1200" dirty="0" err="1"/>
                    <a:t>intertopK</a:t>
                  </a:r>
                  <a:r>
                    <a:rPr lang="en" altLang="zh-CN" sz="1200" dirty="0"/>
                    <a:t> outperforms baseline by 7.03% in EER and 5.39% in DCF when m0 = 0.06 and </a:t>
                  </a:r>
                  <a:r>
                    <a:rPr lang="en" altLang="zh-CN" sz="1200" dirty="0" err="1"/>
                    <a:t>ktop</a:t>
                  </a:r>
                  <a:r>
                    <a:rPr lang="en" altLang="zh-CN" sz="1200" dirty="0"/>
                    <a:t> = 5</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the </a:t>
                  </a:r>
                  <a14:m>
                    <m:oMath xmlns:m="http://schemas.openxmlformats.org/officeDocument/2006/math">
                      <m:sSub>
                        <m:sSubPr>
                          <m:ctrlPr>
                            <a:rPr lang="en" altLang="zh-CN" sz="1200" i="1" smtClean="0">
                              <a:latin typeface="Cambria Math" panose="02040503050406030204" pitchFamily="18" charset="0"/>
                            </a:rPr>
                          </m:ctrlPr>
                        </m:sSubPr>
                        <m:e>
                          <m:r>
                            <m:rPr>
                              <m:sty m:val="p"/>
                            </m:rPr>
                            <a:rPr lang="en" altLang="zh-CN" sz="1200" i="1">
                              <a:latin typeface="Cambria Math" panose="02040503050406030204" pitchFamily="18" charset="0"/>
                            </a:rPr>
                            <m:t>k</m:t>
                          </m:r>
                        </m:e>
                        <m:sub>
                          <m:r>
                            <a:rPr lang="en-US" altLang="zh-CN" sz="1200" b="0" i="1" smtClean="0">
                              <a:latin typeface="Cambria Math" panose="02040503050406030204" pitchFamily="18" charset="0"/>
                            </a:rPr>
                            <m:t>𝑡𝑜𝑝</m:t>
                          </m:r>
                        </m:sub>
                      </m:sSub>
                      <m:r>
                        <a:rPr lang="en-US" altLang="zh-CN" sz="1200" b="0" i="1" smtClean="0">
                          <a:latin typeface="Cambria Math" panose="02040503050406030204" pitchFamily="18" charset="0"/>
                        </a:rPr>
                        <m:t> </m:t>
                      </m:r>
                    </m:oMath>
                  </a14:m>
                  <a:r>
                    <a:rPr lang="en" altLang="zh-CN" sz="1200" dirty="0"/>
                    <a:t>is a more important hyperparameter than </a:t>
                  </a:r>
                  <a14:m>
                    <m:oMath xmlns:m="http://schemas.openxmlformats.org/officeDocument/2006/math">
                      <m:sSup>
                        <m:sSupPr>
                          <m:ctrlPr>
                            <a:rPr lang="en" altLang="zh-CN" sz="1200" i="1" smtClean="0">
                              <a:latin typeface="Cambria Math" panose="02040503050406030204" pitchFamily="18" charset="0"/>
                            </a:rPr>
                          </m:ctrlPr>
                        </m:sSupPr>
                        <m:e>
                          <m:r>
                            <a:rPr lang="en-US" altLang="zh-CN" sz="1200" b="0" i="1" smtClean="0">
                              <a:latin typeface="Cambria Math" panose="02040503050406030204" pitchFamily="18" charset="0"/>
                            </a:rPr>
                            <m:t>𝑚</m:t>
                          </m:r>
                        </m:e>
                        <m:sup>
                          <m:r>
                            <a:rPr lang="en-US" altLang="zh-CN" sz="1200" b="0" i="1" smtClean="0">
                              <a:latin typeface="Cambria Math" panose="02040503050406030204" pitchFamily="18" charset="0"/>
                            </a:rPr>
                            <m:t>′</m:t>
                          </m:r>
                        </m:sup>
                      </m:sSup>
                    </m:oMath>
                  </a14:m>
                  <a:r>
                    <a:rPr lang="zh-CN" altLang="en-US" sz="1200" dirty="0"/>
                    <a:t>；</a:t>
                  </a:r>
                  <a:endParaRPr lang="en-US" altLang="zh-CN" sz="1200" dirty="0"/>
                </a:p>
                <a:p>
                  <a:endParaRPr lang="en-US" altLang="zh-CN" sz="1200" dirty="0"/>
                </a:p>
                <a:p>
                  <a:endParaRPr lang="zh-CN" altLang="en-US" sz="1200" dirty="0"/>
                </a:p>
              </p:txBody>
            </p:sp>
          </mc:Choice>
          <mc:Fallback xmlns="">
            <p:sp>
              <p:nvSpPr>
                <p:cNvPr id="10" name="文本框 9">
                  <a:extLst>
                    <a:ext uri="{FF2B5EF4-FFF2-40B4-BE49-F238E27FC236}">
                      <a16:creationId xmlns:a16="http://schemas.microsoft.com/office/drawing/2014/main" id="{34624431-BD64-D34F-92CC-4F2091873F6F}"/>
                    </a:ext>
                  </a:extLst>
                </p:cNvPr>
                <p:cNvSpPr txBox="1">
                  <a:spLocks noRot="1" noChangeAspect="1" noMove="1" noResize="1" noEditPoints="1" noAdjustHandles="1" noChangeArrowheads="1" noChangeShapeType="1" noTextEdit="1"/>
                </p:cNvSpPr>
                <p:nvPr/>
              </p:nvSpPr>
              <p:spPr>
                <a:xfrm>
                  <a:off x="4572000" y="2224453"/>
                  <a:ext cx="4281416" cy="2739724"/>
                </a:xfrm>
                <a:prstGeom prst="rect">
                  <a:avLst/>
                </a:prstGeom>
                <a:blipFill>
                  <a:blip r:embed="rId5"/>
                  <a:stretch>
                    <a:fillRect r="-29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34716146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4AD8CD07-79AC-9048-B400-8C5ADC7CB050}"/>
              </a:ext>
            </a:extLst>
          </p:cNvPr>
          <p:cNvGrpSpPr/>
          <p:nvPr/>
        </p:nvGrpSpPr>
        <p:grpSpPr>
          <a:xfrm>
            <a:off x="467543" y="28493"/>
            <a:ext cx="8619265" cy="5290970"/>
            <a:chOff x="467543" y="28493"/>
            <a:chExt cx="8619265" cy="5290970"/>
          </a:xfrm>
        </p:grpSpPr>
        <p:sp>
          <p:nvSpPr>
            <p:cNvPr id="4" name="TextBox 3"/>
            <p:cNvSpPr txBox="1"/>
            <p:nvPr/>
          </p:nvSpPr>
          <p:spPr>
            <a:xfrm>
              <a:off x="539552" y="409229"/>
              <a:ext cx="3384376"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Overall Results</a:t>
              </a:r>
              <a:endParaRPr lang="zh-CN" altLang="en-US" dirty="0"/>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29" y="1704932"/>
              <a:ext cx="6730545" cy="2560993"/>
            </a:xfrm>
            <a:prstGeom prst="rect">
              <a:avLst/>
            </a:prstGeom>
          </p:spPr>
        </p:pic>
        <p:grpSp>
          <p:nvGrpSpPr>
            <p:cNvPr id="12" name="组合 11">
              <a:extLst>
                <a:ext uri="{FF2B5EF4-FFF2-40B4-BE49-F238E27FC236}">
                  <a16:creationId xmlns:a16="http://schemas.microsoft.com/office/drawing/2014/main" id="{10902096-33BB-CC48-A03D-D8A59340A145}"/>
                </a:ext>
              </a:extLst>
            </p:cNvPr>
            <p:cNvGrpSpPr/>
            <p:nvPr/>
          </p:nvGrpSpPr>
          <p:grpSpPr>
            <a:xfrm>
              <a:off x="1398763" y="4303800"/>
              <a:ext cx="5770408" cy="1015663"/>
              <a:chOff x="1033840" y="4254735"/>
              <a:chExt cx="5770408" cy="1015663"/>
            </a:xfrm>
          </p:grpSpPr>
          <p:sp>
            <p:nvSpPr>
              <p:cNvPr id="11" name="圆角矩形 10">
                <a:extLst>
                  <a:ext uri="{FF2B5EF4-FFF2-40B4-BE49-F238E27FC236}">
                    <a16:creationId xmlns:a16="http://schemas.microsoft.com/office/drawing/2014/main" id="{19F33116-0617-0D42-AC1E-D4A0E5C09FBC}"/>
                  </a:ext>
                </a:extLst>
              </p:cNvPr>
              <p:cNvSpPr/>
              <p:nvPr/>
            </p:nvSpPr>
            <p:spPr>
              <a:xfrm>
                <a:off x="1086329" y="4265925"/>
                <a:ext cx="5717919" cy="8238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75BF2B2E-1078-8043-8839-33B8B6688CC9}"/>
                  </a:ext>
                </a:extLst>
              </p:cNvPr>
              <p:cNvSpPr txBox="1"/>
              <p:nvPr/>
            </p:nvSpPr>
            <p:spPr>
              <a:xfrm>
                <a:off x="1033840" y="4254735"/>
                <a:ext cx="5770408" cy="1015663"/>
              </a:xfrm>
              <a:prstGeom prst="rect">
                <a:avLst/>
              </a:prstGeom>
              <a:noFill/>
            </p:spPr>
            <p:txBody>
              <a:bodyPr wrap="square">
                <a:spAutoFit/>
              </a:bodyPr>
              <a:lstStyle/>
              <a:p>
                <a:r>
                  <a:rPr lang="en" altLang="zh-CN" sz="1200" dirty="0"/>
                  <a:t>Take the performance of VoxSRC21-val as our benchmark, :</a:t>
                </a:r>
              </a:p>
              <a:p>
                <a:pPr marL="171450" indent="-171450">
                  <a:buFont typeface="Wingdings" pitchFamily="2" charset="2"/>
                  <a:buChar char="l"/>
                </a:pPr>
                <a:r>
                  <a:rPr lang="en" altLang="zh-CN" sz="1200" dirty="0"/>
                  <a:t>MQMHA pooling</a:t>
                </a:r>
                <a:r>
                  <a:rPr lang="zh-CN" altLang="en-US" sz="1200" dirty="0"/>
                  <a:t>：</a:t>
                </a:r>
                <a:r>
                  <a:rPr lang="en" altLang="zh-CN" sz="1200" dirty="0"/>
                  <a:t>5.83% and 6.09% relative improvement</a:t>
                </a:r>
                <a:r>
                  <a:rPr lang="en-US" altLang="zh-CN" sz="1200" dirty="0"/>
                  <a:t>;</a:t>
                </a:r>
              </a:p>
              <a:p>
                <a:pPr marL="171450" indent="-171450">
                  <a:buFont typeface="Wingdings" pitchFamily="2" charset="2"/>
                  <a:buChar char="l"/>
                </a:pPr>
                <a:r>
                  <a:rPr lang="en" altLang="zh-CN" sz="1200" dirty="0"/>
                  <a:t>Inter-</a:t>
                </a:r>
                <a:r>
                  <a:rPr lang="en" altLang="zh-CN" sz="1200" dirty="0" err="1"/>
                  <a:t>topK</a:t>
                </a:r>
                <a:r>
                  <a:rPr lang="en" altLang="zh-CN" sz="1200" dirty="0"/>
                  <a:t> penalty</a:t>
                </a:r>
                <a:r>
                  <a:rPr lang="zh-CN" altLang="en-US" sz="1200" dirty="0"/>
                  <a:t>：</a:t>
                </a:r>
                <a:r>
                  <a:rPr lang="en" altLang="zh-CN" sz="1200" dirty="0"/>
                  <a:t>7.03% and 5.39% relative improvement;</a:t>
                </a:r>
              </a:p>
              <a:p>
                <a:pPr marL="171450" indent="-171450">
                  <a:buFont typeface="Wingdings" pitchFamily="2" charset="2"/>
                  <a:buChar char="l"/>
                </a:pPr>
                <a:r>
                  <a:rPr lang="en" altLang="zh-CN" sz="1200" dirty="0"/>
                  <a:t>MQMHA pooling with inter-</a:t>
                </a:r>
                <a:r>
                  <a:rPr lang="en" altLang="zh-CN" sz="1200" dirty="0" err="1"/>
                  <a:t>topK</a:t>
                </a:r>
                <a:r>
                  <a:rPr lang="en" altLang="zh-CN" sz="1200" dirty="0"/>
                  <a:t> loss</a:t>
                </a:r>
                <a:r>
                  <a:rPr lang="zh-CN" altLang="en-US" sz="1200" dirty="0"/>
                  <a:t>：</a:t>
                </a:r>
                <a:r>
                  <a:rPr lang="en" altLang="zh-CN" sz="1200" dirty="0"/>
                  <a:t>13.94% and 10.98% relative improvement.</a:t>
                </a:r>
              </a:p>
              <a:p>
                <a:endParaRPr lang="zh-CN" altLang="en-US" sz="1200" dirty="0"/>
              </a:p>
            </p:txBody>
          </p:sp>
        </p:grpSp>
        <p:sp>
          <p:nvSpPr>
            <p:cNvPr id="8" name="右弧形箭头 7">
              <a:extLst>
                <a:ext uri="{FF2B5EF4-FFF2-40B4-BE49-F238E27FC236}">
                  <a16:creationId xmlns:a16="http://schemas.microsoft.com/office/drawing/2014/main" id="{3CD40474-7D84-6A44-B859-3A8A09D7638C}"/>
                </a:ext>
              </a:extLst>
            </p:cNvPr>
            <p:cNvSpPr/>
            <p:nvPr/>
          </p:nvSpPr>
          <p:spPr>
            <a:xfrm>
              <a:off x="467543" y="2713483"/>
              <a:ext cx="618785" cy="1984599"/>
            </a:xfrm>
            <a:prstGeom prst="curvedRightArrow">
              <a:avLst/>
            </a:prstGeom>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spTree>
    <p:extLst>
      <p:ext uri="{BB962C8B-B14F-4D97-AF65-F5344CB8AC3E}">
        <p14:creationId xmlns:p14="http://schemas.microsoft.com/office/powerpoint/2010/main" val="138212562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3"/>
          <p:cNvSpPr txBox="1"/>
          <p:nvPr/>
        </p:nvSpPr>
        <p:spPr>
          <a:xfrm>
            <a:off x="3203848" y="2137420"/>
            <a:ext cx="2664296" cy="830997"/>
          </a:xfrm>
          <a:prstGeom prst="rect">
            <a:avLst/>
          </a:prstGeom>
          <a:noFill/>
        </p:spPr>
        <p:txBody>
          <a:bodyPr wrap="square" rtlCol="0">
            <a:spAutoFit/>
          </a:bodyPr>
          <a:lstStyle/>
          <a:p>
            <a:pPr algn="ctr"/>
            <a:r>
              <a:rPr lang="en-US" altLang="zh-CN" sz="4800"/>
              <a:t>Q&amp;A</a:t>
            </a:r>
            <a:endParaRPr lang="zh-CN" altLang="en-US" sz="4800" dirty="0"/>
          </a:p>
        </p:txBody>
      </p:sp>
    </p:spTree>
    <p:extLst>
      <p:ext uri="{BB962C8B-B14F-4D97-AF65-F5344CB8AC3E}">
        <p14:creationId xmlns:p14="http://schemas.microsoft.com/office/powerpoint/2010/main" val="21464884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2861E539-37BC-B041-8CC0-DBAA2256CAF8}"/>
              </a:ext>
            </a:extLst>
          </p:cNvPr>
          <p:cNvGrpSpPr/>
          <p:nvPr/>
        </p:nvGrpSpPr>
        <p:grpSpPr>
          <a:xfrm>
            <a:off x="596744" y="409228"/>
            <a:ext cx="8547256" cy="4208911"/>
            <a:chOff x="539552" y="28493"/>
            <a:chExt cx="8547256" cy="4208911"/>
          </a:xfrm>
        </p:grpSpPr>
        <p:sp>
          <p:nvSpPr>
            <p:cNvPr id="5" name="TextBox 4"/>
            <p:cNvSpPr txBox="1"/>
            <p:nvPr/>
          </p:nvSpPr>
          <p:spPr>
            <a:xfrm>
              <a:off x="2051720" y="1201316"/>
              <a:ext cx="4608512" cy="3036088"/>
            </a:xfrm>
            <a:prstGeom prst="rect">
              <a:avLst/>
            </a:prstGeom>
            <a:noFill/>
          </p:spPr>
          <p:txBody>
            <a:bodyPr wrap="square" rtlCol="0">
              <a:spAutoFit/>
            </a:bodyPr>
            <a:lstStyle/>
            <a:p>
              <a:pPr marL="342900" indent="-342900">
                <a:lnSpc>
                  <a:spcPct val="250000"/>
                </a:lnSpc>
                <a:buFont typeface="Wingdings" pitchFamily="2" charset="2"/>
                <a:buChar char="l"/>
              </a:pPr>
              <a:r>
                <a:rPr lang="en-US" altLang="zh-CN" sz="2000" u="sng" dirty="0">
                  <a:solidFill>
                    <a:schemeClr val="tx2">
                      <a:lumMod val="50000"/>
                    </a:schemeClr>
                  </a:solidFill>
                  <a:hlinkClick r:id="rId2" action="ppaction://hlinksldjump"/>
                </a:rPr>
                <a:t>Abstract</a:t>
              </a:r>
              <a:endParaRPr lang="en-US" altLang="zh-CN" sz="2000" u="sng" dirty="0">
                <a:solidFill>
                  <a:schemeClr val="tx2">
                    <a:lumMod val="50000"/>
                  </a:schemeClr>
                </a:solidFill>
              </a:endParaRPr>
            </a:p>
            <a:p>
              <a:pPr marL="342900" indent="-342900">
                <a:lnSpc>
                  <a:spcPct val="250000"/>
                </a:lnSpc>
                <a:buFont typeface="Wingdings" pitchFamily="2" charset="2"/>
                <a:buChar char="l"/>
              </a:pPr>
              <a:r>
                <a:rPr lang="en-US" altLang="zh-CN" sz="2000" u="sng" dirty="0">
                  <a:solidFill>
                    <a:schemeClr val="tx2">
                      <a:lumMod val="50000"/>
                    </a:schemeClr>
                  </a:solidFill>
                  <a:hlinkClick r:id="rId3" action="ppaction://hlinksldjump"/>
                </a:rPr>
                <a:t>Datasets And Results</a:t>
              </a:r>
              <a:endParaRPr lang="en-US" altLang="zh-CN" sz="2000" u="sng" dirty="0">
                <a:solidFill>
                  <a:schemeClr val="tx2">
                    <a:lumMod val="50000"/>
                  </a:schemeClr>
                </a:solidFill>
              </a:endParaRPr>
            </a:p>
            <a:p>
              <a:pPr marL="342900" indent="-342900">
                <a:lnSpc>
                  <a:spcPct val="250000"/>
                </a:lnSpc>
                <a:buFont typeface="Wingdings" pitchFamily="2" charset="2"/>
                <a:buChar char="l"/>
              </a:pPr>
              <a:r>
                <a:rPr lang="en-US" altLang="zh-CN" sz="2000" u="sng" dirty="0">
                  <a:solidFill>
                    <a:schemeClr val="tx2">
                      <a:lumMod val="50000"/>
                    </a:schemeClr>
                  </a:solidFill>
                  <a:hlinkClick r:id="rId4" action="ppaction://hlinksldjump"/>
                </a:rPr>
                <a:t>Baseline System</a:t>
              </a:r>
              <a:endParaRPr lang="en-US" altLang="zh-CN" sz="2000" u="sng" dirty="0">
                <a:solidFill>
                  <a:schemeClr val="tx2">
                    <a:lumMod val="50000"/>
                  </a:schemeClr>
                </a:solidFill>
              </a:endParaRPr>
            </a:p>
            <a:p>
              <a:pPr marL="342900" indent="-342900">
                <a:lnSpc>
                  <a:spcPct val="250000"/>
                </a:lnSpc>
                <a:buFont typeface="Wingdings" pitchFamily="2" charset="2"/>
                <a:buChar char="l"/>
              </a:pPr>
              <a:r>
                <a:rPr lang="en-US" altLang="zh-CN" sz="2000" u="sng" dirty="0">
                  <a:solidFill>
                    <a:schemeClr val="tx2">
                      <a:lumMod val="50000"/>
                    </a:schemeClr>
                  </a:solidFill>
                  <a:hlinkClick r:id="rId5" action="ppaction://hlinksldjump"/>
                </a:rPr>
                <a:t>Proposed Methods </a:t>
              </a:r>
              <a:endParaRPr lang="en-US" altLang="zh-CN" sz="2000" u="sng" dirty="0">
                <a:solidFill>
                  <a:schemeClr val="tx2">
                    <a:lumMod val="50000"/>
                  </a:schemeClr>
                </a:solidFill>
              </a:endParaRPr>
            </a:p>
          </p:txBody>
        </p:sp>
        <p:sp>
          <p:nvSpPr>
            <p:cNvPr id="4" name="TextBox 3"/>
            <p:cNvSpPr txBox="1"/>
            <p:nvPr/>
          </p:nvSpPr>
          <p:spPr>
            <a:xfrm>
              <a:off x="539552" y="409228"/>
              <a:ext cx="2232248"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Overview</a:t>
              </a:r>
              <a:endParaRPr lang="zh-CN" altLang="en-US" sz="2400" b="1" dirty="0">
                <a:latin typeface="Times New Roman" pitchFamily="18" charset="0"/>
                <a:cs typeface="Times New Roman" pitchFamily="18" charset="0"/>
              </a:endParaRPr>
            </a:p>
          </p:txBody>
        </p:sp>
        <p:pic>
          <p:nvPicPr>
            <p:cNvPr id="7" name="Picture 1"/>
            <p:cNvPicPr>
              <a:picLocks noChangeAspect="1" noChangeArrowheads="1"/>
            </p:cNvPicPr>
            <p:nvPr/>
          </p:nvPicPr>
          <p:blipFill>
            <a:blip r:embed="rId6"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id="{5F2ACF61-9876-3642-9A32-B74E7E9D6307}"/>
              </a:ext>
            </a:extLst>
          </p:cNvPr>
          <p:cNvGrpSpPr/>
          <p:nvPr/>
        </p:nvGrpSpPr>
        <p:grpSpPr>
          <a:xfrm>
            <a:off x="539552" y="28493"/>
            <a:ext cx="8547256" cy="4549266"/>
            <a:chOff x="539552" y="28493"/>
            <a:chExt cx="8547256" cy="4549266"/>
          </a:xfrm>
        </p:grpSpPr>
        <p:sp>
          <p:nvSpPr>
            <p:cNvPr id="34" name="圆角矩形 33">
              <a:extLst>
                <a:ext uri="{FF2B5EF4-FFF2-40B4-BE49-F238E27FC236}">
                  <a16:creationId xmlns:a16="http://schemas.microsoft.com/office/drawing/2014/main" id="{88AA6AAE-E1C6-7241-BBEB-FA3454826E51}"/>
                </a:ext>
              </a:extLst>
            </p:cNvPr>
            <p:cNvSpPr/>
            <p:nvPr/>
          </p:nvSpPr>
          <p:spPr>
            <a:xfrm>
              <a:off x="1187624" y="2704192"/>
              <a:ext cx="3027062" cy="18735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圆角矩形 35">
              <a:extLst>
                <a:ext uri="{FF2B5EF4-FFF2-40B4-BE49-F238E27FC236}">
                  <a16:creationId xmlns:a16="http://schemas.microsoft.com/office/drawing/2014/main" id="{44890103-8ED6-694E-BF0B-BCE398C54901}"/>
                </a:ext>
              </a:extLst>
            </p:cNvPr>
            <p:cNvSpPr/>
            <p:nvPr/>
          </p:nvSpPr>
          <p:spPr>
            <a:xfrm>
              <a:off x="4497266" y="2704192"/>
              <a:ext cx="3027062" cy="187356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圆角矩形 32">
              <a:extLst>
                <a:ext uri="{FF2B5EF4-FFF2-40B4-BE49-F238E27FC236}">
                  <a16:creationId xmlns:a16="http://schemas.microsoft.com/office/drawing/2014/main" id="{B727DE66-0861-C946-A039-3B37317299FB}"/>
                </a:ext>
              </a:extLst>
            </p:cNvPr>
            <p:cNvSpPr/>
            <p:nvPr/>
          </p:nvSpPr>
          <p:spPr>
            <a:xfrm>
              <a:off x="1187624" y="1137241"/>
              <a:ext cx="6408712" cy="10721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8"/>
              <a:ext cx="2232248"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Abstract</a:t>
              </a:r>
              <a:endParaRPr lang="zh-CN" altLang="en-US" sz="2400" b="1" dirty="0">
                <a:latin typeface="Times New Roman" pitchFamily="18" charset="0"/>
                <a:cs typeface="Times New Roman" pitchFamily="18" charset="0"/>
              </a:endParaRPr>
            </a:p>
          </p:txBody>
        </p:sp>
        <p:pic>
          <p:nvPicPr>
            <p:cNvPr id="7" name="Picture 1"/>
            <p:cNvPicPr>
              <a:picLocks noChangeAspect="1" noChangeArrowheads="1"/>
            </p:cNvPicPr>
            <p:nvPr/>
          </p:nvPicPr>
          <p:blipFill>
            <a:blip r:embed="rId3"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cxnSp>
          <p:nvCxnSpPr>
            <p:cNvPr id="11" name="直线连接符 10">
              <a:extLst>
                <a:ext uri="{FF2B5EF4-FFF2-40B4-BE49-F238E27FC236}">
                  <a16:creationId xmlns:a16="http://schemas.microsoft.com/office/drawing/2014/main" id="{566674F7-15F4-AC4C-A4A4-08C63C36CB5D}"/>
                </a:ext>
              </a:extLst>
            </p:cNvPr>
            <p:cNvCxnSpPr/>
            <p:nvPr/>
          </p:nvCxnSpPr>
          <p:spPr>
            <a:xfrm>
              <a:off x="1187624" y="1489869"/>
              <a:ext cx="244827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01B8DECF-16D4-6E4D-AF77-293047DC9AA8}"/>
                </a:ext>
              </a:extLst>
            </p:cNvPr>
            <p:cNvSpPr txBox="1"/>
            <p:nvPr/>
          </p:nvSpPr>
          <p:spPr>
            <a:xfrm>
              <a:off x="1583668" y="1137241"/>
              <a:ext cx="1656184" cy="369332"/>
            </a:xfrm>
            <a:prstGeom prst="rect">
              <a:avLst/>
            </a:prstGeom>
            <a:noFill/>
          </p:spPr>
          <p:txBody>
            <a:bodyPr wrap="square">
              <a:spAutoFit/>
            </a:bodyPr>
            <a:lstStyle/>
            <a:p>
              <a:r>
                <a:rPr lang="en" altLang="zh-CN" dirty="0"/>
                <a:t>performance</a:t>
              </a:r>
              <a:endParaRPr lang="zh-CN" altLang="en-US" dirty="0"/>
            </a:p>
          </p:txBody>
        </p:sp>
        <p:cxnSp>
          <p:nvCxnSpPr>
            <p:cNvPr id="16" name="直线连接符 15">
              <a:extLst>
                <a:ext uri="{FF2B5EF4-FFF2-40B4-BE49-F238E27FC236}">
                  <a16:creationId xmlns:a16="http://schemas.microsoft.com/office/drawing/2014/main" id="{458116C6-BD82-EA48-BF47-07599C8224F5}"/>
                </a:ext>
              </a:extLst>
            </p:cNvPr>
            <p:cNvCxnSpPr/>
            <p:nvPr/>
          </p:nvCxnSpPr>
          <p:spPr>
            <a:xfrm>
              <a:off x="1259632" y="3048960"/>
              <a:ext cx="244827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224E629-A776-A847-A9BB-418B2B1112A5}"/>
                </a:ext>
              </a:extLst>
            </p:cNvPr>
            <p:cNvSpPr txBox="1"/>
            <p:nvPr/>
          </p:nvSpPr>
          <p:spPr>
            <a:xfrm>
              <a:off x="1619672" y="2704192"/>
              <a:ext cx="2520280" cy="369332"/>
            </a:xfrm>
            <a:prstGeom prst="rect">
              <a:avLst/>
            </a:prstGeom>
            <a:noFill/>
          </p:spPr>
          <p:txBody>
            <a:bodyPr wrap="square">
              <a:spAutoFit/>
            </a:bodyPr>
            <a:lstStyle/>
            <a:p>
              <a:r>
                <a:rPr lang="en" altLang="zh-CN" dirty="0"/>
                <a:t>pooling mechanism</a:t>
              </a:r>
              <a:endParaRPr lang="zh-CN" altLang="en-US" dirty="0"/>
            </a:p>
          </p:txBody>
        </p:sp>
        <p:cxnSp>
          <p:nvCxnSpPr>
            <p:cNvPr id="19" name="直线连接符 18">
              <a:extLst>
                <a:ext uri="{FF2B5EF4-FFF2-40B4-BE49-F238E27FC236}">
                  <a16:creationId xmlns:a16="http://schemas.microsoft.com/office/drawing/2014/main" id="{15793B5B-BA0B-704C-AAB9-4C6B83DFAD34}"/>
                </a:ext>
              </a:extLst>
            </p:cNvPr>
            <p:cNvCxnSpPr/>
            <p:nvPr/>
          </p:nvCxnSpPr>
          <p:spPr>
            <a:xfrm>
              <a:off x="4638556" y="3035372"/>
              <a:ext cx="2448272"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45AFD277-06C4-C04E-98DD-E5A501927597}"/>
                </a:ext>
              </a:extLst>
            </p:cNvPr>
            <p:cNvSpPr txBox="1"/>
            <p:nvPr/>
          </p:nvSpPr>
          <p:spPr>
            <a:xfrm>
              <a:off x="4932040" y="2704192"/>
              <a:ext cx="1656184" cy="369332"/>
            </a:xfrm>
            <a:prstGeom prst="rect">
              <a:avLst/>
            </a:prstGeom>
            <a:noFill/>
          </p:spPr>
          <p:txBody>
            <a:bodyPr wrap="square">
              <a:spAutoFit/>
            </a:bodyPr>
            <a:lstStyle/>
            <a:p>
              <a:r>
                <a:rPr lang="en" altLang="zh-CN" dirty="0"/>
                <a:t>loss function</a:t>
              </a:r>
              <a:endParaRPr lang="zh-CN" altLang="en-US" dirty="0"/>
            </a:p>
          </p:txBody>
        </p:sp>
        <p:sp>
          <p:nvSpPr>
            <p:cNvPr id="21" name="文本框 20">
              <a:extLst>
                <a:ext uri="{FF2B5EF4-FFF2-40B4-BE49-F238E27FC236}">
                  <a16:creationId xmlns:a16="http://schemas.microsoft.com/office/drawing/2014/main" id="{23D01240-F835-F044-9B08-0F0A9600A416}"/>
                </a:ext>
              </a:extLst>
            </p:cNvPr>
            <p:cNvSpPr txBox="1"/>
            <p:nvPr/>
          </p:nvSpPr>
          <p:spPr>
            <a:xfrm>
              <a:off x="1115617" y="1633364"/>
              <a:ext cx="6696744" cy="461665"/>
            </a:xfrm>
            <a:prstGeom prst="rect">
              <a:avLst/>
            </a:prstGeom>
            <a:noFill/>
          </p:spPr>
          <p:txBody>
            <a:bodyPr wrap="square" rtlCol="0">
              <a:spAutoFit/>
            </a:bodyPr>
            <a:lstStyle/>
            <a:p>
              <a:r>
                <a:rPr lang="en" altLang="zh-CN" sz="1200" dirty="0"/>
                <a:t>By adopting both the MQMHA and inter-</a:t>
              </a:r>
              <a:r>
                <a:rPr lang="en" altLang="zh-CN" sz="1200" dirty="0" err="1"/>
                <a:t>topK</a:t>
              </a:r>
              <a:r>
                <a:rPr lang="en" altLang="zh-CN" sz="1200" dirty="0"/>
                <a:t> penalty, we achieved state-of-the-art performance in all of the public </a:t>
              </a:r>
              <a:r>
                <a:rPr lang="en" altLang="zh-CN" sz="1200" dirty="0" err="1"/>
                <a:t>VoxCeleb</a:t>
              </a:r>
              <a:r>
                <a:rPr lang="en" altLang="zh-CN" sz="1200" dirty="0"/>
                <a:t> test sets.</a:t>
              </a:r>
              <a:endParaRPr kumimoji="1" lang="zh-CN" altLang="en-US" sz="1200" dirty="0"/>
            </a:p>
          </p:txBody>
        </p:sp>
        <p:sp>
          <p:nvSpPr>
            <p:cNvPr id="22" name="文本框 21">
              <a:extLst>
                <a:ext uri="{FF2B5EF4-FFF2-40B4-BE49-F238E27FC236}">
                  <a16:creationId xmlns:a16="http://schemas.microsoft.com/office/drawing/2014/main" id="{D66E6C20-9E11-154E-9AB2-92CF5BB1F41C}"/>
                </a:ext>
              </a:extLst>
            </p:cNvPr>
            <p:cNvSpPr txBox="1"/>
            <p:nvPr/>
          </p:nvSpPr>
          <p:spPr>
            <a:xfrm>
              <a:off x="1187624" y="3178924"/>
              <a:ext cx="3096344" cy="1384995"/>
            </a:xfrm>
            <a:prstGeom prst="rect">
              <a:avLst/>
            </a:prstGeom>
            <a:noFill/>
          </p:spPr>
          <p:txBody>
            <a:bodyPr wrap="square" rtlCol="0">
              <a:spAutoFit/>
            </a:bodyPr>
            <a:lstStyle/>
            <a:p>
              <a:r>
                <a:rPr lang="en" altLang="zh-CN" sz="1200" dirty="0"/>
                <a:t>Most multi-head attention pooling mechanisms either attend to the whole feature through multiple heads or attend to several split parts of the whole feature. Our proposed MQMHA combines both these two mechanisms and gain more diversified information.</a:t>
              </a:r>
              <a:endParaRPr kumimoji="1" lang="zh-CN" altLang="en-US" sz="1200" dirty="0"/>
            </a:p>
          </p:txBody>
        </p:sp>
        <p:sp>
          <p:nvSpPr>
            <p:cNvPr id="23" name="文本框 22">
              <a:extLst>
                <a:ext uri="{FF2B5EF4-FFF2-40B4-BE49-F238E27FC236}">
                  <a16:creationId xmlns:a16="http://schemas.microsoft.com/office/drawing/2014/main" id="{F1D5D294-78E9-6E45-AF80-FACCE40C724C}"/>
                </a:ext>
              </a:extLst>
            </p:cNvPr>
            <p:cNvSpPr txBox="1"/>
            <p:nvPr/>
          </p:nvSpPr>
          <p:spPr>
            <a:xfrm>
              <a:off x="4572000" y="3145532"/>
              <a:ext cx="3096344" cy="1384995"/>
            </a:xfrm>
            <a:prstGeom prst="rect">
              <a:avLst/>
            </a:prstGeom>
            <a:noFill/>
          </p:spPr>
          <p:txBody>
            <a:bodyPr wrap="square" rtlCol="0">
              <a:spAutoFit/>
            </a:bodyPr>
            <a:lstStyle/>
            <a:p>
              <a:r>
                <a:rPr lang="en" altLang="zh-CN" sz="1200" dirty="0"/>
                <a:t>The margin-based </a:t>
              </a:r>
              <a:r>
                <a:rPr lang="en" altLang="zh-CN" sz="1200" dirty="0" err="1"/>
                <a:t>softmax</a:t>
              </a:r>
              <a:r>
                <a:rPr lang="en" altLang="zh-CN" sz="1200" dirty="0"/>
                <a:t> loss functions are commonly adopted to obtain discriminative speaker representations. To further enhance the inter-class discriminability, we propose a method that adds an extra inter-</a:t>
              </a:r>
              <a:r>
                <a:rPr lang="en" altLang="zh-CN" sz="1200" dirty="0" err="1"/>
                <a:t>topK</a:t>
              </a:r>
              <a:r>
                <a:rPr lang="en" altLang="zh-CN" sz="1200" dirty="0"/>
                <a:t> penalty on some confused speakers.</a:t>
              </a:r>
              <a:endParaRPr kumimoji="1" lang="zh-CN" altLang="en-US" sz="1200" dirty="0"/>
            </a:p>
          </p:txBody>
        </p:sp>
        <p:sp>
          <p:nvSpPr>
            <p:cNvPr id="30" name="三角形 29">
              <a:extLst>
                <a:ext uri="{FF2B5EF4-FFF2-40B4-BE49-F238E27FC236}">
                  <a16:creationId xmlns:a16="http://schemas.microsoft.com/office/drawing/2014/main" id="{38C24CB9-1511-334D-872D-7495DCD09C19}"/>
                </a:ext>
              </a:extLst>
            </p:cNvPr>
            <p:cNvSpPr/>
            <p:nvPr/>
          </p:nvSpPr>
          <p:spPr>
            <a:xfrm>
              <a:off x="1187624" y="1248243"/>
              <a:ext cx="288032" cy="241105"/>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三角形 30">
              <a:extLst>
                <a:ext uri="{FF2B5EF4-FFF2-40B4-BE49-F238E27FC236}">
                  <a16:creationId xmlns:a16="http://schemas.microsoft.com/office/drawing/2014/main" id="{07FE84FB-89E2-D144-A539-F861AD68E8C2}"/>
                </a:ext>
              </a:extLst>
            </p:cNvPr>
            <p:cNvSpPr/>
            <p:nvPr/>
          </p:nvSpPr>
          <p:spPr>
            <a:xfrm>
              <a:off x="1256906" y="2804784"/>
              <a:ext cx="288032" cy="241105"/>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三角形 31">
              <a:extLst>
                <a:ext uri="{FF2B5EF4-FFF2-40B4-BE49-F238E27FC236}">
                  <a16:creationId xmlns:a16="http://schemas.microsoft.com/office/drawing/2014/main" id="{12852C7B-6341-6D48-AA43-CCFBFFE9F4E4}"/>
                </a:ext>
              </a:extLst>
            </p:cNvPr>
            <p:cNvSpPr/>
            <p:nvPr/>
          </p:nvSpPr>
          <p:spPr>
            <a:xfrm>
              <a:off x="4572000" y="2804784"/>
              <a:ext cx="288032" cy="241105"/>
            </a:xfrm>
            <a:prstGeom prst="triangl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3060107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a:extLst>
              <a:ext uri="{FF2B5EF4-FFF2-40B4-BE49-F238E27FC236}">
                <a16:creationId xmlns:a16="http://schemas.microsoft.com/office/drawing/2014/main" id="{725F4532-61CC-C047-A414-49C08AC7862C}"/>
              </a:ext>
            </a:extLst>
          </p:cNvPr>
          <p:cNvGrpSpPr/>
          <p:nvPr/>
        </p:nvGrpSpPr>
        <p:grpSpPr>
          <a:xfrm>
            <a:off x="539552" y="28493"/>
            <a:ext cx="8547256" cy="5565311"/>
            <a:chOff x="539552" y="28493"/>
            <a:chExt cx="8547256" cy="5565311"/>
          </a:xfrm>
        </p:grpSpPr>
        <p:sp>
          <p:nvSpPr>
            <p:cNvPr id="71" name="圆角矩形 70">
              <a:extLst>
                <a:ext uri="{FF2B5EF4-FFF2-40B4-BE49-F238E27FC236}">
                  <a16:creationId xmlns:a16="http://schemas.microsoft.com/office/drawing/2014/main" id="{6B730818-E850-974A-B047-D8D1DE964973}"/>
                </a:ext>
              </a:extLst>
            </p:cNvPr>
            <p:cNvSpPr/>
            <p:nvPr/>
          </p:nvSpPr>
          <p:spPr>
            <a:xfrm>
              <a:off x="5004048" y="2221830"/>
              <a:ext cx="2592288" cy="1596558"/>
            </a:xfrm>
            <a:prstGeom prst="roundRect">
              <a:avLst/>
            </a:prstGeom>
            <a:gradFill flip="none" rotWithShape="1">
              <a:gsLst>
                <a:gs pos="0">
                  <a:schemeClr val="accent1">
                    <a:lumMod val="0"/>
                    <a:lumOff val="100000"/>
                  </a:schemeClr>
                </a:gs>
                <a:gs pos="72000">
                  <a:schemeClr val="accent1">
                    <a:lumMod val="0"/>
                    <a:lumOff val="100000"/>
                  </a:schemeClr>
                </a:gs>
                <a:gs pos="0">
                  <a:schemeClr val="accent1">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圆角矩形 67">
              <a:extLst>
                <a:ext uri="{FF2B5EF4-FFF2-40B4-BE49-F238E27FC236}">
                  <a16:creationId xmlns:a16="http://schemas.microsoft.com/office/drawing/2014/main" id="{44419F6A-CE58-A645-9483-0EF18BC32B65}"/>
                </a:ext>
              </a:extLst>
            </p:cNvPr>
            <p:cNvSpPr/>
            <p:nvPr/>
          </p:nvSpPr>
          <p:spPr>
            <a:xfrm>
              <a:off x="708754" y="4341907"/>
              <a:ext cx="3464557" cy="11283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圆角矩形 65">
              <a:extLst>
                <a:ext uri="{FF2B5EF4-FFF2-40B4-BE49-F238E27FC236}">
                  <a16:creationId xmlns:a16="http://schemas.microsoft.com/office/drawing/2014/main" id="{004126FE-E269-6D46-B7D6-A365EE2A22E6}"/>
                </a:ext>
              </a:extLst>
            </p:cNvPr>
            <p:cNvSpPr/>
            <p:nvPr/>
          </p:nvSpPr>
          <p:spPr>
            <a:xfrm>
              <a:off x="708755" y="3052400"/>
              <a:ext cx="3464557" cy="11283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圆角矩形 66">
              <a:extLst>
                <a:ext uri="{FF2B5EF4-FFF2-40B4-BE49-F238E27FC236}">
                  <a16:creationId xmlns:a16="http://schemas.microsoft.com/office/drawing/2014/main" id="{EFE20D14-C6E4-4048-8BD2-A82BD8B46318}"/>
                </a:ext>
              </a:extLst>
            </p:cNvPr>
            <p:cNvSpPr/>
            <p:nvPr/>
          </p:nvSpPr>
          <p:spPr>
            <a:xfrm>
              <a:off x="708754" y="1764634"/>
              <a:ext cx="3464557" cy="1128320"/>
            </a:xfrm>
            <a:prstGeom prst="round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9"/>
              <a:ext cx="3384376"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cxnSp>
          <p:nvCxnSpPr>
            <p:cNvPr id="3" name="直接连接符 2"/>
            <p:cNvCxnSpPr>
              <a:cxnSpLocks/>
            </p:cNvCxnSpPr>
            <p:nvPr/>
          </p:nvCxnSpPr>
          <p:spPr>
            <a:xfrm>
              <a:off x="4320000" y="1440000"/>
              <a:ext cx="0" cy="4153804"/>
            </a:xfrm>
            <a:prstGeom prst="line">
              <a:avLst/>
            </a:prstGeom>
            <a:ln w="38100">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17" name="矩形 16"/>
            <p:cNvSpPr/>
            <p:nvPr/>
          </p:nvSpPr>
          <p:spPr>
            <a:xfrm>
              <a:off x="611560" y="1452795"/>
              <a:ext cx="3600000" cy="4141009"/>
            </a:xfrm>
            <a:prstGeom prst="rect">
              <a:avLst/>
            </a:prstGeom>
            <a:noFill/>
            <a:ln w="63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9452" y="1272775"/>
              <a:ext cx="1944216" cy="3600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Training set</a:t>
              </a:r>
              <a:endParaRPr lang="zh-CN" altLang="en-US" dirty="0"/>
            </a:p>
          </p:txBody>
        </p:sp>
        <p:sp>
          <p:nvSpPr>
            <p:cNvPr id="20" name="矩形 19"/>
            <p:cNvSpPr/>
            <p:nvPr/>
          </p:nvSpPr>
          <p:spPr>
            <a:xfrm>
              <a:off x="4428441" y="1454420"/>
              <a:ext cx="3600000" cy="3779344"/>
            </a:xfrm>
            <a:prstGeom prst="rect">
              <a:avLst/>
            </a:prstGeom>
            <a:noFill/>
            <a:ln w="12700">
              <a:solidFill>
                <a:schemeClr val="accent1">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256333" y="1274400"/>
              <a:ext cx="1944216" cy="36004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Test sets</a:t>
              </a:r>
              <a:endParaRPr lang="zh-CN" altLang="en-US" dirty="0"/>
            </a:p>
          </p:txBody>
        </p:sp>
        <p:sp>
          <p:nvSpPr>
            <p:cNvPr id="22" name="文本框 21"/>
            <p:cNvSpPr txBox="1"/>
            <p:nvPr/>
          </p:nvSpPr>
          <p:spPr>
            <a:xfrm>
              <a:off x="4642008" y="2295919"/>
              <a:ext cx="3172866" cy="2031325"/>
            </a:xfrm>
            <a:prstGeom prst="rect">
              <a:avLst/>
            </a:prstGeom>
            <a:noFill/>
          </p:spPr>
          <p:txBody>
            <a:bodyPr wrap="square" rtlCol="0">
              <a:spAutoFit/>
            </a:bodyPr>
            <a:lstStyle/>
            <a:p>
              <a:pPr algn="ctr">
                <a:lnSpc>
                  <a:spcPct val="150000"/>
                </a:lnSpc>
              </a:pPr>
              <a:r>
                <a:rPr lang="en-US" altLang="zh-CN" sz="1200" dirty="0"/>
                <a:t>VoxCeleb1-O</a:t>
              </a:r>
            </a:p>
            <a:p>
              <a:pPr algn="ctr">
                <a:lnSpc>
                  <a:spcPct val="150000"/>
                </a:lnSpc>
              </a:pPr>
              <a:r>
                <a:rPr lang="en-US" altLang="zh-CN" sz="1200" dirty="0"/>
                <a:t>VoxCeleb1-E</a:t>
              </a:r>
            </a:p>
            <a:p>
              <a:pPr algn="ctr">
                <a:lnSpc>
                  <a:spcPct val="150000"/>
                </a:lnSpc>
              </a:pPr>
              <a:r>
                <a:rPr lang="en-US" altLang="zh-CN" sz="1200" dirty="0"/>
                <a:t>VoxCeleb1-H</a:t>
              </a:r>
            </a:p>
            <a:p>
              <a:pPr algn="ctr">
                <a:lnSpc>
                  <a:spcPct val="150000"/>
                </a:lnSpc>
              </a:pPr>
              <a:r>
                <a:rPr lang="en-US" altLang="zh-CN" sz="1200" b="1" dirty="0"/>
                <a:t>VoxSRC20-dev(out of domain)</a:t>
              </a:r>
            </a:p>
            <a:p>
              <a:pPr algn="ctr">
                <a:lnSpc>
                  <a:spcPct val="150000"/>
                </a:lnSpc>
              </a:pPr>
              <a:r>
                <a:rPr lang="en-US" altLang="zh-CN" sz="1200" b="1" dirty="0"/>
                <a:t>VoxSRC21-val(multi-lingual)</a:t>
              </a:r>
            </a:p>
            <a:p>
              <a:endParaRPr lang="en-US" altLang="zh-CN" dirty="0"/>
            </a:p>
            <a:p>
              <a:endParaRPr lang="en-US" altLang="zh-CN" dirty="0"/>
            </a:p>
          </p:txBody>
        </p:sp>
        <p:grpSp>
          <p:nvGrpSpPr>
            <p:cNvPr id="11" name="组合 10">
              <a:extLst>
                <a:ext uri="{FF2B5EF4-FFF2-40B4-BE49-F238E27FC236}">
                  <a16:creationId xmlns:a16="http://schemas.microsoft.com/office/drawing/2014/main" id="{DCCE6BDC-F081-F54C-B265-9D2657631BEE}"/>
                </a:ext>
              </a:extLst>
            </p:cNvPr>
            <p:cNvGrpSpPr/>
            <p:nvPr/>
          </p:nvGrpSpPr>
          <p:grpSpPr>
            <a:xfrm>
              <a:off x="708755" y="1724767"/>
              <a:ext cx="1662418" cy="3784724"/>
              <a:chOff x="1544547" y="1705372"/>
              <a:chExt cx="1662418" cy="3784724"/>
            </a:xfrm>
          </p:grpSpPr>
          <p:grpSp>
            <p:nvGrpSpPr>
              <p:cNvPr id="8" name="组合 7">
                <a:extLst>
                  <a:ext uri="{FF2B5EF4-FFF2-40B4-BE49-F238E27FC236}">
                    <a16:creationId xmlns:a16="http://schemas.microsoft.com/office/drawing/2014/main" id="{C6240113-3ACF-8948-B199-45B2044AF5BA}"/>
                  </a:ext>
                </a:extLst>
              </p:cNvPr>
              <p:cNvGrpSpPr/>
              <p:nvPr/>
            </p:nvGrpSpPr>
            <p:grpSpPr>
              <a:xfrm>
                <a:off x="1547664" y="1705372"/>
                <a:ext cx="1659301" cy="1192436"/>
                <a:chOff x="381532" y="3492349"/>
                <a:chExt cx="1659301" cy="1192436"/>
              </a:xfrm>
            </p:grpSpPr>
            <p:sp>
              <p:nvSpPr>
                <p:cNvPr id="33" name="矩形 32">
                  <a:extLst>
                    <a:ext uri="{FF2B5EF4-FFF2-40B4-BE49-F238E27FC236}">
                      <a16:creationId xmlns:a16="http://schemas.microsoft.com/office/drawing/2014/main" id="{5C99C263-970A-EE46-AD71-46F9B6C45A2E}"/>
                    </a:ext>
                  </a:extLst>
                </p:cNvPr>
                <p:cNvSpPr/>
                <p:nvPr/>
              </p:nvSpPr>
              <p:spPr>
                <a:xfrm>
                  <a:off x="381532" y="3492349"/>
                  <a:ext cx="1659301" cy="1192436"/>
                </a:xfrm>
                <a:prstGeom prst="rect">
                  <a:avLst/>
                </a:prstGeom>
                <a:noFill/>
                <a:ln w="635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F28B859F-D6F2-564A-A65B-288340FE9159}"/>
                    </a:ext>
                  </a:extLst>
                </p:cNvPr>
                <p:cNvSpPr txBox="1"/>
                <p:nvPr/>
              </p:nvSpPr>
              <p:spPr>
                <a:xfrm>
                  <a:off x="569252" y="3725079"/>
                  <a:ext cx="1275746" cy="307777"/>
                </a:xfrm>
                <a:prstGeom prst="rect">
                  <a:avLst/>
                </a:prstGeom>
                <a:noFill/>
              </p:spPr>
              <p:txBody>
                <a:bodyPr wrap="square" rtlCol="0">
                  <a:spAutoFit/>
                </a:bodyPr>
                <a:lstStyle/>
                <a:p>
                  <a:r>
                    <a:rPr lang="en-US" altLang="zh-CN" sz="1400" dirty="0">
                      <a:latin typeface="STXinwei" panose="02010800040101010101" pitchFamily="2" charset="-122"/>
                      <a:ea typeface="STXinwei" panose="02010800040101010101" pitchFamily="2" charset="-122"/>
                    </a:rPr>
                    <a:t>RAW DATA</a:t>
                  </a:r>
                  <a:endParaRPr lang="zh-CN" altLang="en-US" sz="1400" dirty="0">
                    <a:latin typeface="STXinwei" panose="02010800040101010101" pitchFamily="2" charset="-122"/>
                    <a:ea typeface="STXinwei" panose="02010800040101010101" pitchFamily="2" charset="-122"/>
                  </a:endParaRPr>
                </a:p>
              </p:txBody>
            </p:sp>
            <p:grpSp>
              <p:nvGrpSpPr>
                <p:cNvPr id="35" name="组合 34">
                  <a:extLst>
                    <a:ext uri="{FF2B5EF4-FFF2-40B4-BE49-F238E27FC236}">
                      <a16:creationId xmlns:a16="http://schemas.microsoft.com/office/drawing/2014/main" id="{EED79198-689A-CB49-B89E-26A8C495F2D4}"/>
                    </a:ext>
                  </a:extLst>
                </p:cNvPr>
                <p:cNvGrpSpPr/>
                <p:nvPr/>
              </p:nvGrpSpPr>
              <p:grpSpPr>
                <a:xfrm>
                  <a:off x="556479" y="3989412"/>
                  <a:ext cx="1325914" cy="557245"/>
                  <a:chOff x="999682" y="2378001"/>
                  <a:chExt cx="1373753" cy="589141"/>
                </a:xfrm>
              </p:grpSpPr>
              <p:sp>
                <p:nvSpPr>
                  <p:cNvPr id="36" name="矩形 35">
                    <a:extLst>
                      <a:ext uri="{FF2B5EF4-FFF2-40B4-BE49-F238E27FC236}">
                        <a16:creationId xmlns:a16="http://schemas.microsoft.com/office/drawing/2014/main" id="{4D0B9671-DEFF-E64F-A1C9-69FDD925A219}"/>
                      </a:ext>
                    </a:extLst>
                  </p:cNvPr>
                  <p:cNvSpPr/>
                  <p:nvPr/>
                </p:nvSpPr>
                <p:spPr>
                  <a:xfrm>
                    <a:off x="999682" y="2378001"/>
                    <a:ext cx="1373753" cy="589141"/>
                  </a:xfrm>
                  <a:prstGeom prst="rect">
                    <a:avLst/>
                  </a:prstGeom>
                  <a:noFill/>
                  <a:ln w="38100">
                    <a:solidFill>
                      <a:schemeClr val="accent1">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E4A43815-385D-504D-9F0E-7F96DA62FE45}"/>
                      </a:ext>
                    </a:extLst>
                  </p:cNvPr>
                  <p:cNvSpPr txBox="1"/>
                  <p:nvPr/>
                </p:nvSpPr>
                <p:spPr>
                  <a:xfrm>
                    <a:off x="1005283" y="2450008"/>
                    <a:ext cx="1224136" cy="488090"/>
                  </a:xfrm>
                  <a:prstGeom prst="rect">
                    <a:avLst/>
                  </a:prstGeom>
                  <a:noFill/>
                </p:spPr>
                <p:txBody>
                  <a:bodyPr wrap="square" rtlCol="0">
                    <a:spAutoFit/>
                  </a:bodyPr>
                  <a:lstStyle/>
                  <a:p>
                    <a:r>
                      <a:rPr lang="en-US" altLang="zh-CN" sz="1200" dirty="0">
                        <a:latin typeface="STXinwei" panose="02010800040101010101" pitchFamily="2" charset="-122"/>
                        <a:ea typeface="STXinwei" panose="02010800040101010101" pitchFamily="2" charset="-122"/>
                      </a:rPr>
                      <a:t>spk: 5,994</a:t>
                    </a:r>
                  </a:p>
                  <a:p>
                    <a:r>
                      <a:rPr lang="en-US" altLang="zh-CN" sz="1200" dirty="0">
                        <a:latin typeface="STXinwei" panose="02010800040101010101" pitchFamily="2" charset="-122"/>
                        <a:ea typeface="STXinwei" panose="02010800040101010101" pitchFamily="2" charset="-122"/>
                      </a:rPr>
                      <a:t>utt:1,092,009</a:t>
                    </a:r>
                    <a:endParaRPr lang="zh-CN" altLang="en-US" sz="1200" dirty="0">
                      <a:latin typeface="STXinwei" panose="02010800040101010101" pitchFamily="2" charset="-122"/>
                      <a:ea typeface="STXinwei" panose="02010800040101010101" pitchFamily="2" charset="-122"/>
                    </a:endParaRPr>
                  </a:p>
                </p:txBody>
              </p:sp>
            </p:grpSp>
          </p:grpSp>
          <p:grpSp>
            <p:nvGrpSpPr>
              <p:cNvPr id="43" name="组合 42">
                <a:extLst>
                  <a:ext uri="{FF2B5EF4-FFF2-40B4-BE49-F238E27FC236}">
                    <a16:creationId xmlns:a16="http://schemas.microsoft.com/office/drawing/2014/main" id="{11EEA522-1716-FB4D-BEA5-3CCF59344637}"/>
                  </a:ext>
                </a:extLst>
              </p:cNvPr>
              <p:cNvGrpSpPr/>
              <p:nvPr/>
            </p:nvGrpSpPr>
            <p:grpSpPr>
              <a:xfrm>
                <a:off x="1547664" y="3001516"/>
                <a:ext cx="1659301" cy="1192436"/>
                <a:chOff x="249151" y="2351887"/>
                <a:chExt cx="1719168" cy="1260689"/>
              </a:xfrm>
            </p:grpSpPr>
            <p:sp>
              <p:nvSpPr>
                <p:cNvPr id="44" name="矩形 43">
                  <a:extLst>
                    <a:ext uri="{FF2B5EF4-FFF2-40B4-BE49-F238E27FC236}">
                      <a16:creationId xmlns:a16="http://schemas.microsoft.com/office/drawing/2014/main" id="{7EF4243E-427C-054D-93AD-963BC3C3CDAA}"/>
                    </a:ext>
                  </a:extLst>
                </p:cNvPr>
                <p:cNvSpPr/>
                <p:nvPr/>
              </p:nvSpPr>
              <p:spPr>
                <a:xfrm>
                  <a:off x="249151" y="2351887"/>
                  <a:ext cx="1719168" cy="1260689"/>
                </a:xfrm>
                <a:prstGeom prst="rect">
                  <a:avLst/>
                </a:prstGeom>
                <a:noFill/>
                <a:ln w="635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2C0930D0-E1E4-FE41-B513-12294BCBF9E5}"/>
                    </a:ext>
                  </a:extLst>
                </p:cNvPr>
                <p:cNvSpPr txBox="1"/>
                <p:nvPr/>
              </p:nvSpPr>
              <p:spPr>
                <a:xfrm>
                  <a:off x="443644" y="2599495"/>
                  <a:ext cx="1486212" cy="325394"/>
                </a:xfrm>
                <a:prstGeom prst="rect">
                  <a:avLst/>
                </a:prstGeom>
                <a:noFill/>
              </p:spPr>
              <p:txBody>
                <a:bodyPr wrap="square" rtlCol="0">
                  <a:spAutoFit/>
                </a:bodyPr>
                <a:lstStyle/>
                <a:p>
                  <a:r>
                    <a:rPr lang="en-US" altLang="zh-CN" sz="1400" dirty="0">
                      <a:latin typeface="STXinwei" panose="02010800040101010101" pitchFamily="2" charset="-122"/>
                      <a:ea typeface="STXinwei" panose="02010800040101010101" pitchFamily="2" charset="-122"/>
                    </a:rPr>
                    <a:t>+SPEED AUG</a:t>
                  </a:r>
                  <a:endParaRPr lang="zh-CN" altLang="en-US" sz="1400" dirty="0">
                    <a:latin typeface="STXinwei" panose="02010800040101010101" pitchFamily="2" charset="-122"/>
                    <a:ea typeface="STXinwei" panose="02010800040101010101" pitchFamily="2" charset="-122"/>
                  </a:endParaRPr>
                </a:p>
              </p:txBody>
            </p:sp>
            <p:grpSp>
              <p:nvGrpSpPr>
                <p:cNvPr id="46" name="组合 45">
                  <a:extLst>
                    <a:ext uri="{FF2B5EF4-FFF2-40B4-BE49-F238E27FC236}">
                      <a16:creationId xmlns:a16="http://schemas.microsoft.com/office/drawing/2014/main" id="{88DB3083-D777-7C4D-9681-E10C0ECAA2D9}"/>
                    </a:ext>
                  </a:extLst>
                </p:cNvPr>
                <p:cNvGrpSpPr/>
                <p:nvPr/>
              </p:nvGrpSpPr>
              <p:grpSpPr>
                <a:xfrm>
                  <a:off x="464502" y="2878958"/>
                  <a:ext cx="1373753" cy="589141"/>
                  <a:chOff x="999682" y="2378001"/>
                  <a:chExt cx="1373753" cy="589141"/>
                </a:xfrm>
              </p:grpSpPr>
              <p:sp>
                <p:nvSpPr>
                  <p:cNvPr id="47" name="矩形 46">
                    <a:extLst>
                      <a:ext uri="{FF2B5EF4-FFF2-40B4-BE49-F238E27FC236}">
                        <a16:creationId xmlns:a16="http://schemas.microsoft.com/office/drawing/2014/main" id="{E14A6DB1-AF68-7041-9199-60455C4C59AC}"/>
                      </a:ext>
                    </a:extLst>
                  </p:cNvPr>
                  <p:cNvSpPr/>
                  <p:nvPr/>
                </p:nvSpPr>
                <p:spPr>
                  <a:xfrm>
                    <a:off x="999682" y="2378001"/>
                    <a:ext cx="1373753" cy="5891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a:extLst>
                      <a:ext uri="{FF2B5EF4-FFF2-40B4-BE49-F238E27FC236}">
                        <a16:creationId xmlns:a16="http://schemas.microsoft.com/office/drawing/2014/main" id="{587E9770-4500-E344-9803-A76F1448B8D2}"/>
                      </a:ext>
                    </a:extLst>
                  </p:cNvPr>
                  <p:cNvSpPr txBox="1"/>
                  <p:nvPr/>
                </p:nvSpPr>
                <p:spPr>
                  <a:xfrm>
                    <a:off x="1005283" y="2450008"/>
                    <a:ext cx="1224136" cy="488090"/>
                  </a:xfrm>
                  <a:prstGeom prst="rect">
                    <a:avLst/>
                  </a:prstGeom>
                  <a:noFill/>
                </p:spPr>
                <p:txBody>
                  <a:bodyPr wrap="square" rtlCol="0">
                    <a:spAutoFit/>
                  </a:bodyPr>
                  <a:lstStyle/>
                  <a:p>
                    <a:r>
                      <a:rPr lang="en-US" altLang="zh-CN" sz="1200" dirty="0">
                        <a:latin typeface="STXinwei" panose="02010800040101010101" pitchFamily="2" charset="-122"/>
                        <a:ea typeface="STXinwei" panose="02010800040101010101" pitchFamily="2" charset="-122"/>
                      </a:rPr>
                      <a:t>spk: 17,982</a:t>
                    </a:r>
                  </a:p>
                  <a:p>
                    <a:r>
                      <a:rPr lang="en-US" altLang="zh-CN" sz="1200" dirty="0">
                        <a:latin typeface="STXinwei" panose="02010800040101010101" pitchFamily="2" charset="-122"/>
                        <a:ea typeface="STXinwei" panose="02010800040101010101" pitchFamily="2" charset="-122"/>
                      </a:rPr>
                      <a:t>utt:3,276,027</a:t>
                    </a:r>
                    <a:endParaRPr lang="zh-CN" altLang="en-US" sz="1200" dirty="0">
                      <a:latin typeface="STXinwei" panose="02010800040101010101" pitchFamily="2" charset="-122"/>
                      <a:ea typeface="STXinwei" panose="02010800040101010101" pitchFamily="2" charset="-122"/>
                    </a:endParaRPr>
                  </a:p>
                </p:txBody>
              </p:sp>
            </p:grpSp>
          </p:grpSp>
          <p:grpSp>
            <p:nvGrpSpPr>
              <p:cNvPr id="49" name="组合 48">
                <a:extLst>
                  <a:ext uri="{FF2B5EF4-FFF2-40B4-BE49-F238E27FC236}">
                    <a16:creationId xmlns:a16="http://schemas.microsoft.com/office/drawing/2014/main" id="{9BDB2720-405E-DD40-BF45-EC6FE3DAA531}"/>
                  </a:ext>
                </a:extLst>
              </p:cNvPr>
              <p:cNvGrpSpPr/>
              <p:nvPr/>
            </p:nvGrpSpPr>
            <p:grpSpPr>
              <a:xfrm>
                <a:off x="1544547" y="4297660"/>
                <a:ext cx="1659301" cy="1192436"/>
                <a:chOff x="283243" y="2353444"/>
                <a:chExt cx="1719168" cy="1260689"/>
              </a:xfrm>
            </p:grpSpPr>
            <p:sp>
              <p:nvSpPr>
                <p:cNvPr id="50" name="矩形 49">
                  <a:extLst>
                    <a:ext uri="{FF2B5EF4-FFF2-40B4-BE49-F238E27FC236}">
                      <a16:creationId xmlns:a16="http://schemas.microsoft.com/office/drawing/2014/main" id="{CB459FFB-7B20-4146-8E3E-EB752B2884B9}"/>
                    </a:ext>
                  </a:extLst>
                </p:cNvPr>
                <p:cNvSpPr/>
                <p:nvPr/>
              </p:nvSpPr>
              <p:spPr>
                <a:xfrm>
                  <a:off x="283243" y="2353444"/>
                  <a:ext cx="1719168" cy="1260689"/>
                </a:xfrm>
                <a:prstGeom prst="rect">
                  <a:avLst/>
                </a:prstGeom>
                <a:noFill/>
                <a:ln w="635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a:extLst>
                    <a:ext uri="{FF2B5EF4-FFF2-40B4-BE49-F238E27FC236}">
                      <a16:creationId xmlns:a16="http://schemas.microsoft.com/office/drawing/2014/main" id="{F0E366DF-C086-D84F-B888-6355B765D7E2}"/>
                    </a:ext>
                  </a:extLst>
                </p:cNvPr>
                <p:cNvSpPr txBox="1"/>
                <p:nvPr/>
              </p:nvSpPr>
              <p:spPr>
                <a:xfrm>
                  <a:off x="488399" y="2599495"/>
                  <a:ext cx="1321774" cy="325394"/>
                </a:xfrm>
                <a:prstGeom prst="rect">
                  <a:avLst/>
                </a:prstGeom>
                <a:noFill/>
              </p:spPr>
              <p:txBody>
                <a:bodyPr wrap="square" rtlCol="0">
                  <a:spAutoFit/>
                </a:bodyPr>
                <a:lstStyle/>
                <a:p>
                  <a:r>
                    <a:rPr lang="en-US" altLang="zh-CN" sz="1400" dirty="0">
                      <a:latin typeface="STXinwei" panose="02010800040101010101" pitchFamily="2" charset="-122"/>
                      <a:ea typeface="STXinwei" panose="02010800040101010101" pitchFamily="2" charset="-122"/>
                    </a:rPr>
                    <a:t>+KALDI AUG</a:t>
                  </a:r>
                  <a:endParaRPr lang="zh-CN" altLang="en-US" sz="1400" dirty="0">
                    <a:latin typeface="STXinwei" panose="02010800040101010101" pitchFamily="2" charset="-122"/>
                    <a:ea typeface="STXinwei" panose="02010800040101010101" pitchFamily="2" charset="-122"/>
                  </a:endParaRPr>
                </a:p>
              </p:txBody>
            </p:sp>
            <p:grpSp>
              <p:nvGrpSpPr>
                <p:cNvPr id="52" name="组合 51">
                  <a:extLst>
                    <a:ext uri="{FF2B5EF4-FFF2-40B4-BE49-F238E27FC236}">
                      <a16:creationId xmlns:a16="http://schemas.microsoft.com/office/drawing/2014/main" id="{C900B78B-CE39-774F-9580-4F2B6CBD40C7}"/>
                    </a:ext>
                  </a:extLst>
                </p:cNvPr>
                <p:cNvGrpSpPr/>
                <p:nvPr/>
              </p:nvGrpSpPr>
              <p:grpSpPr>
                <a:xfrm>
                  <a:off x="464502" y="2878958"/>
                  <a:ext cx="1373753" cy="589141"/>
                  <a:chOff x="999682" y="2378001"/>
                  <a:chExt cx="1373753" cy="589141"/>
                </a:xfrm>
              </p:grpSpPr>
              <p:sp>
                <p:nvSpPr>
                  <p:cNvPr id="53" name="矩形 52">
                    <a:extLst>
                      <a:ext uri="{FF2B5EF4-FFF2-40B4-BE49-F238E27FC236}">
                        <a16:creationId xmlns:a16="http://schemas.microsoft.com/office/drawing/2014/main" id="{C73A34F5-008B-3449-B1C7-B68C3B25BB93}"/>
                      </a:ext>
                    </a:extLst>
                  </p:cNvPr>
                  <p:cNvSpPr/>
                  <p:nvPr/>
                </p:nvSpPr>
                <p:spPr>
                  <a:xfrm>
                    <a:off x="999682" y="2378001"/>
                    <a:ext cx="1373753" cy="5891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id="{7341BE00-A25D-2342-B8C5-955A0D1FD2E2}"/>
                      </a:ext>
                    </a:extLst>
                  </p:cNvPr>
                  <p:cNvSpPr txBox="1"/>
                  <p:nvPr/>
                </p:nvSpPr>
                <p:spPr>
                  <a:xfrm>
                    <a:off x="1005283" y="2450008"/>
                    <a:ext cx="1224136" cy="488090"/>
                  </a:xfrm>
                  <a:prstGeom prst="rect">
                    <a:avLst/>
                  </a:prstGeom>
                  <a:noFill/>
                </p:spPr>
                <p:txBody>
                  <a:bodyPr wrap="square" rtlCol="0">
                    <a:spAutoFit/>
                  </a:bodyPr>
                  <a:lstStyle/>
                  <a:p>
                    <a:r>
                      <a:rPr lang="en-US" altLang="zh-CN" sz="1200" dirty="0">
                        <a:latin typeface="STXinwei" panose="02010800040101010101" pitchFamily="2" charset="-122"/>
                        <a:ea typeface="STXinwei" panose="02010800040101010101" pitchFamily="2" charset="-122"/>
                      </a:rPr>
                      <a:t>spk: 17,982</a:t>
                    </a:r>
                  </a:p>
                  <a:p>
                    <a:r>
                      <a:rPr lang="en-US" altLang="zh-CN" sz="1200" dirty="0">
                        <a:latin typeface="STXinwei" panose="02010800040101010101" pitchFamily="2" charset="-122"/>
                        <a:ea typeface="STXinwei" panose="02010800040101010101" pitchFamily="2" charset="-122"/>
                      </a:rPr>
                      <a:t>utt:16,380,135</a:t>
                    </a:r>
                    <a:endParaRPr lang="zh-CN" altLang="en-US" sz="1200" dirty="0">
                      <a:latin typeface="STXinwei" panose="02010800040101010101" pitchFamily="2" charset="-122"/>
                      <a:ea typeface="STXinwei" panose="02010800040101010101" pitchFamily="2" charset="-122"/>
                    </a:endParaRPr>
                  </a:p>
                </p:txBody>
              </p:sp>
            </p:grpSp>
          </p:grpSp>
        </p:grpSp>
        <p:sp>
          <p:nvSpPr>
            <p:cNvPr id="61" name="文本框 60">
              <a:extLst>
                <a:ext uri="{FF2B5EF4-FFF2-40B4-BE49-F238E27FC236}">
                  <a16:creationId xmlns:a16="http://schemas.microsoft.com/office/drawing/2014/main" id="{4F7FC220-0DB6-AD43-B7CE-49DE59C9CBF3}"/>
                </a:ext>
              </a:extLst>
            </p:cNvPr>
            <p:cNvSpPr txBox="1"/>
            <p:nvPr/>
          </p:nvSpPr>
          <p:spPr>
            <a:xfrm>
              <a:off x="2318101" y="1995145"/>
              <a:ext cx="1749843" cy="646331"/>
            </a:xfrm>
            <a:prstGeom prst="rect">
              <a:avLst/>
            </a:prstGeom>
            <a:noFill/>
          </p:spPr>
          <p:txBody>
            <a:bodyPr wrap="square">
              <a:spAutoFit/>
            </a:bodyPr>
            <a:lstStyle/>
            <a:p>
              <a:r>
                <a:rPr lang="en" altLang="zh-CN" sz="1200" dirty="0"/>
                <a:t>The VoxCele2-dev dataset was used as our training set.</a:t>
              </a:r>
              <a:endParaRPr lang="zh-CN" altLang="en-US" sz="1200" dirty="0"/>
            </a:p>
          </p:txBody>
        </p:sp>
        <p:sp>
          <p:nvSpPr>
            <p:cNvPr id="62" name="文本框 61">
              <a:extLst>
                <a:ext uri="{FF2B5EF4-FFF2-40B4-BE49-F238E27FC236}">
                  <a16:creationId xmlns:a16="http://schemas.microsoft.com/office/drawing/2014/main" id="{92BCC1BB-7D1C-0043-88E9-9CBA70A085D1}"/>
                </a:ext>
              </a:extLst>
            </p:cNvPr>
            <p:cNvSpPr txBox="1"/>
            <p:nvPr/>
          </p:nvSpPr>
          <p:spPr>
            <a:xfrm>
              <a:off x="2339753" y="3001516"/>
              <a:ext cx="1980248" cy="1200329"/>
            </a:xfrm>
            <a:prstGeom prst="rect">
              <a:avLst/>
            </a:prstGeom>
            <a:noFill/>
          </p:spPr>
          <p:txBody>
            <a:bodyPr wrap="square">
              <a:spAutoFit/>
            </a:bodyPr>
            <a:lstStyle/>
            <a:p>
              <a:r>
                <a:rPr lang="en" altLang="zh-CN" sz="1200" dirty="0"/>
                <a:t>A 3-fold speed augmentation to generate extra twice speakers. Each segment was perturbed by 0.9 or 1.1 factor.</a:t>
              </a:r>
              <a:endParaRPr lang="zh-CN" altLang="en-US" sz="1200" dirty="0"/>
            </a:p>
          </p:txBody>
        </p:sp>
        <p:sp>
          <p:nvSpPr>
            <p:cNvPr id="64" name="文本框 63">
              <a:extLst>
                <a:ext uri="{FF2B5EF4-FFF2-40B4-BE49-F238E27FC236}">
                  <a16:creationId xmlns:a16="http://schemas.microsoft.com/office/drawing/2014/main" id="{FE1DFFB1-6532-8E43-BF92-782B04526025}"/>
                </a:ext>
              </a:extLst>
            </p:cNvPr>
            <p:cNvSpPr txBox="1"/>
            <p:nvPr/>
          </p:nvSpPr>
          <p:spPr>
            <a:xfrm>
              <a:off x="2303723" y="4474775"/>
              <a:ext cx="1980245" cy="830997"/>
            </a:xfrm>
            <a:prstGeom prst="rect">
              <a:avLst/>
            </a:prstGeom>
            <a:noFill/>
          </p:spPr>
          <p:txBody>
            <a:bodyPr wrap="square">
              <a:spAutoFit/>
            </a:bodyPr>
            <a:lstStyle/>
            <a:p>
              <a:r>
                <a:rPr lang="en" altLang="zh-CN" sz="1200" dirty="0"/>
                <a:t>Use RIRs and MUSAN to create extra four augmented copies of the above training utterances.</a:t>
              </a:r>
              <a:endParaRPr lang="zh-CN" altLang="en-US" sz="1200" dirty="0"/>
            </a:p>
          </p:txBody>
        </p:sp>
        <p:sp>
          <p:nvSpPr>
            <p:cNvPr id="70" name="文本框 69">
              <a:extLst>
                <a:ext uri="{FF2B5EF4-FFF2-40B4-BE49-F238E27FC236}">
                  <a16:creationId xmlns:a16="http://schemas.microsoft.com/office/drawing/2014/main" id="{662C3360-B633-144D-9E9E-F359EDCC770D}"/>
                </a:ext>
              </a:extLst>
            </p:cNvPr>
            <p:cNvSpPr txBox="1"/>
            <p:nvPr/>
          </p:nvSpPr>
          <p:spPr>
            <a:xfrm>
              <a:off x="4644008" y="4081636"/>
              <a:ext cx="3438006" cy="1015663"/>
            </a:xfrm>
            <a:prstGeom prst="rect">
              <a:avLst/>
            </a:prstGeom>
            <a:noFill/>
          </p:spPr>
          <p:txBody>
            <a:bodyPr wrap="square">
              <a:spAutoFit/>
            </a:bodyPr>
            <a:lstStyle/>
            <a:p>
              <a:r>
                <a:rPr lang="en" altLang="zh-CN" sz="1200" i="1" dirty="0">
                  <a:ea typeface="STXinwei" panose="02010800040101010101" pitchFamily="2" charset="-122"/>
                </a:rPr>
                <a:t>It is worth mentioning that the VoxSRC20-dev and VoxSRC21-val are much harder to recognize as the VoxSRC20-dev contains some out-of-domain utterances and the VoxSRC21-val focuses on multi-lingual verification.</a:t>
              </a:r>
              <a:endParaRPr lang="zh-CN" altLang="en-US" sz="1200" i="1" dirty="0">
                <a:ea typeface="STXinwei" panose="02010800040101010101" pitchFamily="2" charset="-122"/>
              </a:endParaRPr>
            </a:p>
          </p:txBody>
        </p:sp>
      </p:grpSp>
    </p:spTree>
    <p:extLst>
      <p:ext uri="{BB962C8B-B14F-4D97-AF65-F5344CB8AC3E}">
        <p14:creationId xmlns:p14="http://schemas.microsoft.com/office/powerpoint/2010/main" val="25123646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4AD8CD07-79AC-9048-B400-8C5ADC7CB050}"/>
              </a:ext>
            </a:extLst>
          </p:cNvPr>
          <p:cNvGrpSpPr/>
          <p:nvPr/>
        </p:nvGrpSpPr>
        <p:grpSpPr>
          <a:xfrm>
            <a:off x="467543" y="28493"/>
            <a:ext cx="8619265" cy="5290970"/>
            <a:chOff x="467543" y="28493"/>
            <a:chExt cx="8619265" cy="5290970"/>
          </a:xfrm>
        </p:grpSpPr>
        <p:sp>
          <p:nvSpPr>
            <p:cNvPr id="4" name="TextBox 3"/>
            <p:cNvSpPr txBox="1"/>
            <p:nvPr/>
          </p:nvSpPr>
          <p:spPr>
            <a:xfrm>
              <a:off x="539552" y="409229"/>
              <a:ext cx="3384376"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Overall Results</a:t>
              </a:r>
              <a:endParaRPr lang="zh-CN" altLang="en-US" dirty="0"/>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329" y="1704932"/>
              <a:ext cx="6730545" cy="2560993"/>
            </a:xfrm>
            <a:prstGeom prst="rect">
              <a:avLst/>
            </a:prstGeom>
          </p:spPr>
        </p:pic>
        <p:grpSp>
          <p:nvGrpSpPr>
            <p:cNvPr id="12" name="组合 11">
              <a:extLst>
                <a:ext uri="{FF2B5EF4-FFF2-40B4-BE49-F238E27FC236}">
                  <a16:creationId xmlns:a16="http://schemas.microsoft.com/office/drawing/2014/main" id="{10902096-33BB-CC48-A03D-D8A59340A145}"/>
                </a:ext>
              </a:extLst>
            </p:cNvPr>
            <p:cNvGrpSpPr/>
            <p:nvPr/>
          </p:nvGrpSpPr>
          <p:grpSpPr>
            <a:xfrm>
              <a:off x="1398763" y="4303800"/>
              <a:ext cx="5770408" cy="1015663"/>
              <a:chOff x="1033840" y="4254735"/>
              <a:chExt cx="5770408" cy="1015663"/>
            </a:xfrm>
          </p:grpSpPr>
          <p:sp>
            <p:nvSpPr>
              <p:cNvPr id="11" name="圆角矩形 10">
                <a:extLst>
                  <a:ext uri="{FF2B5EF4-FFF2-40B4-BE49-F238E27FC236}">
                    <a16:creationId xmlns:a16="http://schemas.microsoft.com/office/drawing/2014/main" id="{19F33116-0617-0D42-AC1E-D4A0E5C09FBC}"/>
                  </a:ext>
                </a:extLst>
              </p:cNvPr>
              <p:cNvSpPr/>
              <p:nvPr/>
            </p:nvSpPr>
            <p:spPr>
              <a:xfrm>
                <a:off x="1086329" y="4265925"/>
                <a:ext cx="5717919" cy="82382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75BF2B2E-1078-8043-8839-33B8B6688CC9}"/>
                  </a:ext>
                </a:extLst>
              </p:cNvPr>
              <p:cNvSpPr txBox="1"/>
              <p:nvPr/>
            </p:nvSpPr>
            <p:spPr>
              <a:xfrm>
                <a:off x="1033840" y="4254735"/>
                <a:ext cx="5770408" cy="1015663"/>
              </a:xfrm>
              <a:prstGeom prst="rect">
                <a:avLst/>
              </a:prstGeom>
              <a:noFill/>
            </p:spPr>
            <p:txBody>
              <a:bodyPr wrap="square">
                <a:spAutoFit/>
              </a:bodyPr>
              <a:lstStyle/>
              <a:p>
                <a:r>
                  <a:rPr lang="en" altLang="zh-CN" sz="1200" dirty="0"/>
                  <a:t>Take the performance of VoxSRC21-val as our benchmark, :</a:t>
                </a:r>
              </a:p>
              <a:p>
                <a:pPr marL="171450" indent="-171450">
                  <a:buFont typeface="Wingdings" pitchFamily="2" charset="2"/>
                  <a:buChar char="l"/>
                </a:pPr>
                <a:r>
                  <a:rPr lang="en" altLang="zh-CN" sz="1200" dirty="0"/>
                  <a:t>MQMHA pooling</a:t>
                </a:r>
                <a:r>
                  <a:rPr lang="zh-CN" altLang="en-US" sz="1200" dirty="0"/>
                  <a:t>：</a:t>
                </a:r>
                <a:r>
                  <a:rPr lang="en" altLang="zh-CN" sz="1200" dirty="0"/>
                  <a:t>5.83% and 6.09% relative improvement</a:t>
                </a:r>
                <a:r>
                  <a:rPr lang="en-US" altLang="zh-CN" sz="1200" dirty="0"/>
                  <a:t>;</a:t>
                </a:r>
              </a:p>
              <a:p>
                <a:pPr marL="171450" indent="-171450">
                  <a:buFont typeface="Wingdings" pitchFamily="2" charset="2"/>
                  <a:buChar char="l"/>
                </a:pPr>
                <a:r>
                  <a:rPr lang="en" altLang="zh-CN" sz="1200" dirty="0"/>
                  <a:t>Inter-</a:t>
                </a:r>
                <a:r>
                  <a:rPr lang="en" altLang="zh-CN" sz="1200" dirty="0" err="1"/>
                  <a:t>topK</a:t>
                </a:r>
                <a:r>
                  <a:rPr lang="en" altLang="zh-CN" sz="1200" dirty="0"/>
                  <a:t> penalty</a:t>
                </a:r>
                <a:r>
                  <a:rPr lang="zh-CN" altLang="en-US" sz="1200" dirty="0"/>
                  <a:t>：</a:t>
                </a:r>
                <a:r>
                  <a:rPr lang="en" altLang="zh-CN" sz="1200" dirty="0"/>
                  <a:t>7.03% and 5.39% relative improvement;</a:t>
                </a:r>
              </a:p>
              <a:p>
                <a:pPr marL="171450" indent="-171450">
                  <a:buFont typeface="Wingdings" pitchFamily="2" charset="2"/>
                  <a:buChar char="l"/>
                </a:pPr>
                <a:r>
                  <a:rPr lang="en" altLang="zh-CN" sz="1200" dirty="0"/>
                  <a:t>MQMHA pooling with inter-</a:t>
                </a:r>
                <a:r>
                  <a:rPr lang="en" altLang="zh-CN" sz="1200" dirty="0" err="1"/>
                  <a:t>topK</a:t>
                </a:r>
                <a:r>
                  <a:rPr lang="en" altLang="zh-CN" sz="1200" dirty="0"/>
                  <a:t> loss</a:t>
                </a:r>
                <a:r>
                  <a:rPr lang="zh-CN" altLang="en-US" sz="1200" dirty="0"/>
                  <a:t>：</a:t>
                </a:r>
                <a:r>
                  <a:rPr lang="en" altLang="zh-CN" sz="1200" dirty="0"/>
                  <a:t>13.94% and 10.98% relative improvement.</a:t>
                </a:r>
              </a:p>
              <a:p>
                <a:endParaRPr lang="zh-CN" altLang="en-US" sz="1200" dirty="0"/>
              </a:p>
            </p:txBody>
          </p:sp>
        </p:grpSp>
        <p:sp>
          <p:nvSpPr>
            <p:cNvPr id="8" name="右弧形箭头 7">
              <a:extLst>
                <a:ext uri="{FF2B5EF4-FFF2-40B4-BE49-F238E27FC236}">
                  <a16:creationId xmlns:a16="http://schemas.microsoft.com/office/drawing/2014/main" id="{3CD40474-7D84-6A44-B859-3A8A09D7638C}"/>
                </a:ext>
              </a:extLst>
            </p:cNvPr>
            <p:cNvSpPr/>
            <p:nvPr/>
          </p:nvSpPr>
          <p:spPr>
            <a:xfrm>
              <a:off x="467543" y="2713483"/>
              <a:ext cx="618785" cy="1984599"/>
            </a:xfrm>
            <a:prstGeom prst="curvedRightArrow">
              <a:avLst/>
            </a:prstGeom>
            <a:gradFill flip="none" rotWithShape="1">
              <a:gsLst>
                <a:gs pos="0">
                  <a:schemeClr val="accent1">
                    <a:lumMod val="67000"/>
                  </a:schemeClr>
                </a:gs>
                <a:gs pos="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grpSp>
    </p:spTree>
    <p:extLst>
      <p:ext uri="{BB962C8B-B14F-4D97-AF65-F5344CB8AC3E}">
        <p14:creationId xmlns:p14="http://schemas.microsoft.com/office/powerpoint/2010/main" val="23781340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1C854660-3D73-994C-A392-9F005B588F01}"/>
              </a:ext>
            </a:extLst>
          </p:cNvPr>
          <p:cNvGrpSpPr/>
          <p:nvPr/>
        </p:nvGrpSpPr>
        <p:grpSpPr>
          <a:xfrm>
            <a:off x="539552" y="28493"/>
            <a:ext cx="8547256" cy="5324145"/>
            <a:chOff x="539552" y="28493"/>
            <a:chExt cx="8547256" cy="5324145"/>
          </a:xfrm>
        </p:grpSpPr>
        <p:sp>
          <p:nvSpPr>
            <p:cNvPr id="4" name="TextBox 3"/>
            <p:cNvSpPr txBox="1"/>
            <p:nvPr/>
          </p:nvSpPr>
          <p:spPr>
            <a:xfrm>
              <a:off x="539552" y="409229"/>
              <a:ext cx="3312368"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a:t>Ablation Study of MQMHA Pooling</a:t>
              </a:r>
              <a:endParaRPr lang="zh-CN" altLang="en-US"/>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44" y="1829336"/>
              <a:ext cx="3668788" cy="3523302"/>
            </a:xfrm>
            <a:prstGeom prst="rect">
              <a:avLst/>
            </a:prstGeom>
          </p:spPr>
        </p:pic>
        <p:grpSp>
          <p:nvGrpSpPr>
            <p:cNvPr id="14" name="组合 13">
              <a:extLst>
                <a:ext uri="{FF2B5EF4-FFF2-40B4-BE49-F238E27FC236}">
                  <a16:creationId xmlns:a16="http://schemas.microsoft.com/office/drawing/2014/main" id="{411067F7-400B-6D46-A9AE-D6659634F919}"/>
                </a:ext>
              </a:extLst>
            </p:cNvPr>
            <p:cNvGrpSpPr/>
            <p:nvPr/>
          </p:nvGrpSpPr>
          <p:grpSpPr>
            <a:xfrm>
              <a:off x="4537612" y="2452079"/>
              <a:ext cx="4146060" cy="2251001"/>
              <a:chOff x="4537612" y="2452079"/>
              <a:chExt cx="4146060" cy="2251001"/>
            </a:xfrm>
          </p:grpSpPr>
          <p:sp>
            <p:nvSpPr>
              <p:cNvPr id="11" name="圆角矩形 10">
                <a:extLst>
                  <a:ext uri="{FF2B5EF4-FFF2-40B4-BE49-F238E27FC236}">
                    <a16:creationId xmlns:a16="http://schemas.microsoft.com/office/drawing/2014/main" id="{348CC4FF-58F0-CC41-A89B-6751F398C785}"/>
                  </a:ext>
                </a:extLst>
              </p:cNvPr>
              <p:cNvSpPr/>
              <p:nvPr/>
            </p:nvSpPr>
            <p:spPr>
              <a:xfrm>
                <a:off x="4572000" y="2499852"/>
                <a:ext cx="4093608" cy="22032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BACE28BF-A9D7-4D4F-AF30-BFFC9E3FB01C}"/>
                  </a:ext>
                </a:extLst>
              </p:cNvPr>
              <p:cNvSpPr txBox="1"/>
              <p:nvPr/>
            </p:nvSpPr>
            <p:spPr>
              <a:xfrm>
                <a:off x="4537612" y="2452079"/>
                <a:ext cx="4146060" cy="2251001"/>
              </a:xfrm>
              <a:prstGeom prst="rect">
                <a:avLst/>
              </a:prstGeom>
              <a:noFill/>
            </p:spPr>
            <p:txBody>
              <a:bodyPr wrap="square">
                <a:spAutoFit/>
              </a:bodyPr>
              <a:lstStyle/>
              <a:p>
                <a:pPr marL="171450" indent="-171450">
                  <a:lnSpc>
                    <a:spcPct val="200000"/>
                  </a:lnSpc>
                  <a:buFont typeface="Wingdings" pitchFamily="2" charset="2"/>
                  <a:buChar char="l"/>
                </a:pPr>
                <a:r>
                  <a:rPr lang="en" altLang="zh-CN" sz="1200" dirty="0"/>
                  <a:t>When h=16, the best results are obtained</a:t>
                </a:r>
                <a:r>
                  <a:rPr lang="zh-CN" altLang="en-US" sz="1200" dirty="0"/>
                  <a:t>；</a:t>
                </a:r>
                <a:endParaRPr lang="en-US" altLang="zh-CN" sz="1200" dirty="0"/>
              </a:p>
              <a:p>
                <a:pPr marL="171450" indent="-171450">
                  <a:lnSpc>
                    <a:spcPct val="200000"/>
                  </a:lnSpc>
                  <a:buFont typeface="Wingdings" pitchFamily="2" charset="2"/>
                  <a:buChar char="l"/>
                </a:pPr>
                <a:r>
                  <a:rPr lang="en-US" altLang="zh-CN" sz="1200" dirty="0"/>
                  <a:t>When h=1, </a:t>
                </a:r>
                <a:r>
                  <a:rPr lang="en" altLang="zh-CN" sz="1200" dirty="0"/>
                  <a:t>the results are unstable when increasing the number of queries</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When h=16,q=4, the improvements of multi-query are significant</a:t>
                </a:r>
                <a:r>
                  <a:rPr lang="zh-CN" altLang="en-US" sz="1200" dirty="0"/>
                  <a:t>；</a:t>
                </a:r>
                <a:endParaRPr lang="en-US" altLang="zh-CN" sz="1200" dirty="0"/>
              </a:p>
              <a:p>
                <a:pPr marL="171450" indent="-171450">
                  <a:lnSpc>
                    <a:spcPct val="200000"/>
                  </a:lnSpc>
                  <a:buFont typeface="Wingdings" pitchFamily="2" charset="2"/>
                  <a:buChar char="l"/>
                </a:pPr>
                <a:r>
                  <a:rPr lang="en-US" altLang="zh-CN" sz="1200" dirty="0"/>
                  <a:t>Increasing n, we do not observe better results</a:t>
                </a:r>
              </a:p>
            </p:txBody>
          </p:sp>
        </p:grpSp>
      </p:grpSp>
    </p:spTree>
    <p:extLst>
      <p:ext uri="{BB962C8B-B14F-4D97-AF65-F5344CB8AC3E}">
        <p14:creationId xmlns:p14="http://schemas.microsoft.com/office/powerpoint/2010/main" val="41012425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7BBB3922-2660-E440-9E69-1D7C7C672E09}"/>
              </a:ext>
            </a:extLst>
          </p:cNvPr>
          <p:cNvGrpSpPr/>
          <p:nvPr/>
        </p:nvGrpSpPr>
        <p:grpSpPr>
          <a:xfrm>
            <a:off x="539552" y="28493"/>
            <a:ext cx="8547256" cy="5277279"/>
            <a:chOff x="539552" y="28493"/>
            <a:chExt cx="8547256" cy="5277279"/>
          </a:xfrm>
        </p:grpSpPr>
        <p:sp>
          <p:nvSpPr>
            <p:cNvPr id="8" name="圆角矩形 7">
              <a:extLst>
                <a:ext uri="{FF2B5EF4-FFF2-40B4-BE49-F238E27FC236}">
                  <a16:creationId xmlns:a16="http://schemas.microsoft.com/office/drawing/2014/main" id="{18AB59DA-0B8C-FC4F-81C1-7A3DB073B465}"/>
                </a:ext>
              </a:extLst>
            </p:cNvPr>
            <p:cNvSpPr/>
            <p:nvPr/>
          </p:nvSpPr>
          <p:spPr>
            <a:xfrm>
              <a:off x="4572000" y="2281436"/>
              <a:ext cx="4281416" cy="223224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9"/>
              <a:ext cx="3312368" cy="461665"/>
            </a:xfrm>
            <a:prstGeom prst="rect">
              <a:avLst/>
            </a:prstGeom>
            <a:noFill/>
          </p:spPr>
          <p:txBody>
            <a:bodyPr wrap="square" rtlCol="0">
              <a:spAutoFit/>
            </a:bodyPr>
            <a:lstStyle/>
            <a:p>
              <a:r>
                <a:rPr lang="en-US" altLang="zh-CN" sz="2400" b="1" dirty="0">
                  <a:solidFill>
                    <a:schemeClr val="tx2">
                      <a:lumMod val="50000"/>
                    </a:schemeClr>
                  </a:solidFill>
                </a:rPr>
                <a:t>Datasets And Results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3" name="矩形 12"/>
            <p:cNvSpPr/>
            <p:nvPr/>
          </p:nvSpPr>
          <p:spPr>
            <a:xfrm>
              <a:off x="2300647" y="1272774"/>
              <a:ext cx="3966641" cy="43215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dirty="0"/>
                <a:t>Ablation Study of Inter-</a:t>
              </a:r>
              <a:r>
                <a:rPr lang="en-US" altLang="zh-CN" dirty="0" err="1"/>
                <a:t>topk</a:t>
              </a:r>
              <a:r>
                <a:rPr lang="en-US" altLang="zh-CN" dirty="0"/>
                <a:t> Penalty</a:t>
              </a:r>
              <a:endParaRPr lang="zh-CN" altLang="en-US" dirty="0"/>
            </a:p>
          </p:txBody>
        </p:sp>
        <p:sp>
          <p:nvSpPr>
            <p:cNvPr id="5" name="矩形 4"/>
            <p:cNvSpPr/>
            <p:nvPr/>
          </p:nvSpPr>
          <p:spPr>
            <a:xfrm>
              <a:off x="899592" y="1849388"/>
              <a:ext cx="7200800"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08" y="1834773"/>
              <a:ext cx="3962992" cy="3109014"/>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4624431-BD64-D34F-92CC-4F2091873F6F}"/>
                    </a:ext>
                  </a:extLst>
                </p:cNvPr>
                <p:cNvSpPr txBox="1"/>
                <p:nvPr/>
              </p:nvSpPr>
              <p:spPr>
                <a:xfrm>
                  <a:off x="4572000" y="2224453"/>
                  <a:ext cx="4281416" cy="2739724"/>
                </a:xfrm>
                <a:prstGeom prst="rect">
                  <a:avLst/>
                </a:prstGeom>
                <a:noFill/>
              </p:spPr>
              <p:txBody>
                <a:bodyPr wrap="square">
                  <a:spAutoFit/>
                </a:bodyPr>
                <a:lstStyle/>
                <a:p>
                  <a:pPr>
                    <a:lnSpc>
                      <a:spcPct val="200000"/>
                    </a:lnSpc>
                  </a:pPr>
                  <a:r>
                    <a:rPr lang="en" altLang="zh-CN" sz="1200" dirty="0"/>
                    <a:t>Both the extra inter margin penalty </a:t>
                  </a:r>
                  <a14:m>
                    <m:oMath xmlns:m="http://schemas.openxmlformats.org/officeDocument/2006/math">
                      <m:sSup>
                        <m:sSupPr>
                          <m:ctrlPr>
                            <a:rPr lang="en" altLang="zh-CN" sz="1200" i="1" smtClean="0">
                              <a:latin typeface="Cambria Math" panose="02040503050406030204" pitchFamily="18" charset="0"/>
                            </a:rPr>
                          </m:ctrlPr>
                        </m:sSupPr>
                        <m:e>
                          <m:r>
                            <a:rPr lang="en-US" altLang="zh-CN" sz="1200" b="0" i="1" smtClean="0">
                              <a:latin typeface="Cambria Math" panose="02040503050406030204" pitchFamily="18" charset="0"/>
                            </a:rPr>
                            <m:t>𝑚</m:t>
                          </m:r>
                        </m:e>
                        <m:sup>
                          <m:r>
                            <a:rPr lang="en-US" altLang="zh-CN" sz="1200" b="0" i="1" smtClean="0">
                              <a:latin typeface="Cambria Math" panose="02040503050406030204" pitchFamily="18" charset="0"/>
                            </a:rPr>
                            <m:t>′</m:t>
                          </m:r>
                        </m:sup>
                      </m:sSup>
                    </m:oMath>
                  </a14:m>
                  <a:r>
                    <a:rPr lang="en" altLang="zh-CN" sz="1200" dirty="0"/>
                    <a:t> and the number of top nearest negative speakers k have an important effect on the performance</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Our proposed </a:t>
                  </a:r>
                  <a:r>
                    <a:rPr lang="en" altLang="zh-CN" sz="1200" dirty="0" err="1"/>
                    <a:t>intertopK</a:t>
                  </a:r>
                  <a:r>
                    <a:rPr lang="en" altLang="zh-CN" sz="1200" dirty="0"/>
                    <a:t> outperforms baseline by 7.03% in EER and 5.39% in DCF when m0 = 0.06 and </a:t>
                  </a:r>
                  <a:r>
                    <a:rPr lang="en" altLang="zh-CN" sz="1200" dirty="0" err="1"/>
                    <a:t>ktop</a:t>
                  </a:r>
                  <a:r>
                    <a:rPr lang="en" altLang="zh-CN" sz="1200" dirty="0"/>
                    <a:t> = 5</a:t>
                  </a:r>
                  <a:r>
                    <a:rPr lang="zh-CN" altLang="en-US" sz="1200" dirty="0"/>
                    <a:t>；</a:t>
                  </a:r>
                  <a:endParaRPr lang="en-US" altLang="zh-CN" sz="1200" dirty="0"/>
                </a:p>
                <a:p>
                  <a:pPr marL="171450" indent="-171450">
                    <a:lnSpc>
                      <a:spcPct val="200000"/>
                    </a:lnSpc>
                    <a:buFont typeface="Wingdings" pitchFamily="2" charset="2"/>
                    <a:buChar char="l"/>
                  </a:pPr>
                  <a:r>
                    <a:rPr lang="en" altLang="zh-CN" sz="1200" dirty="0"/>
                    <a:t>the </a:t>
                  </a:r>
                  <a14:m>
                    <m:oMath xmlns:m="http://schemas.openxmlformats.org/officeDocument/2006/math">
                      <m:sSub>
                        <m:sSubPr>
                          <m:ctrlPr>
                            <a:rPr lang="en" altLang="zh-CN" sz="1200" i="1" smtClean="0">
                              <a:latin typeface="Cambria Math" panose="02040503050406030204" pitchFamily="18" charset="0"/>
                            </a:rPr>
                          </m:ctrlPr>
                        </m:sSubPr>
                        <m:e>
                          <m:r>
                            <m:rPr>
                              <m:sty m:val="p"/>
                            </m:rPr>
                            <a:rPr lang="en" altLang="zh-CN" sz="1200" i="1">
                              <a:latin typeface="Cambria Math" panose="02040503050406030204" pitchFamily="18" charset="0"/>
                            </a:rPr>
                            <m:t>k</m:t>
                          </m:r>
                        </m:e>
                        <m:sub>
                          <m:r>
                            <a:rPr lang="en-US" altLang="zh-CN" sz="1200" b="0" i="1" smtClean="0">
                              <a:latin typeface="Cambria Math" panose="02040503050406030204" pitchFamily="18" charset="0"/>
                            </a:rPr>
                            <m:t>𝑡𝑜𝑝</m:t>
                          </m:r>
                        </m:sub>
                      </m:sSub>
                      <m:r>
                        <a:rPr lang="en-US" altLang="zh-CN" sz="1200" b="0" i="1" smtClean="0">
                          <a:latin typeface="Cambria Math" panose="02040503050406030204" pitchFamily="18" charset="0"/>
                        </a:rPr>
                        <m:t> </m:t>
                      </m:r>
                    </m:oMath>
                  </a14:m>
                  <a:r>
                    <a:rPr lang="en" altLang="zh-CN" sz="1200" dirty="0"/>
                    <a:t>is a more important hyperparameter than </a:t>
                  </a:r>
                  <a14:m>
                    <m:oMath xmlns:m="http://schemas.openxmlformats.org/officeDocument/2006/math">
                      <m:sSup>
                        <m:sSupPr>
                          <m:ctrlPr>
                            <a:rPr lang="en" altLang="zh-CN" sz="1200" i="1" smtClean="0">
                              <a:latin typeface="Cambria Math" panose="02040503050406030204" pitchFamily="18" charset="0"/>
                            </a:rPr>
                          </m:ctrlPr>
                        </m:sSupPr>
                        <m:e>
                          <m:r>
                            <a:rPr lang="en-US" altLang="zh-CN" sz="1200" b="0" i="1" smtClean="0">
                              <a:latin typeface="Cambria Math" panose="02040503050406030204" pitchFamily="18" charset="0"/>
                            </a:rPr>
                            <m:t>𝑚</m:t>
                          </m:r>
                        </m:e>
                        <m:sup>
                          <m:r>
                            <a:rPr lang="en-US" altLang="zh-CN" sz="1200" b="0" i="1" smtClean="0">
                              <a:latin typeface="Cambria Math" panose="02040503050406030204" pitchFamily="18" charset="0"/>
                            </a:rPr>
                            <m:t>′</m:t>
                          </m:r>
                        </m:sup>
                      </m:sSup>
                    </m:oMath>
                  </a14:m>
                  <a:r>
                    <a:rPr lang="zh-CN" altLang="en-US" sz="1200" dirty="0"/>
                    <a:t>；</a:t>
                  </a:r>
                  <a:endParaRPr lang="en-US" altLang="zh-CN" sz="1200" dirty="0"/>
                </a:p>
                <a:p>
                  <a:endParaRPr lang="en-US" altLang="zh-CN" sz="1200" dirty="0"/>
                </a:p>
                <a:p>
                  <a:endParaRPr lang="zh-CN" altLang="en-US" sz="1200" dirty="0"/>
                </a:p>
              </p:txBody>
            </p:sp>
          </mc:Choice>
          <mc:Fallback xmlns="">
            <p:sp>
              <p:nvSpPr>
                <p:cNvPr id="10" name="文本框 9">
                  <a:extLst>
                    <a:ext uri="{FF2B5EF4-FFF2-40B4-BE49-F238E27FC236}">
                      <a16:creationId xmlns:a16="http://schemas.microsoft.com/office/drawing/2014/main" id="{34624431-BD64-D34F-92CC-4F2091873F6F}"/>
                    </a:ext>
                  </a:extLst>
                </p:cNvPr>
                <p:cNvSpPr txBox="1">
                  <a:spLocks noRot="1" noChangeAspect="1" noMove="1" noResize="1" noEditPoints="1" noAdjustHandles="1" noChangeArrowheads="1" noChangeShapeType="1" noTextEdit="1"/>
                </p:cNvSpPr>
                <p:nvPr/>
              </p:nvSpPr>
              <p:spPr>
                <a:xfrm>
                  <a:off x="4572000" y="2224453"/>
                  <a:ext cx="4281416" cy="2739724"/>
                </a:xfrm>
                <a:prstGeom prst="rect">
                  <a:avLst/>
                </a:prstGeom>
                <a:blipFill>
                  <a:blip r:embed="rId5"/>
                  <a:stretch>
                    <a:fillRect r="-29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57756881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34AC042-50E8-9341-AF43-5F066DC8BF4F}"/>
              </a:ext>
            </a:extLst>
          </p:cNvPr>
          <p:cNvGrpSpPr/>
          <p:nvPr/>
        </p:nvGrpSpPr>
        <p:grpSpPr>
          <a:xfrm>
            <a:off x="518325" y="28493"/>
            <a:ext cx="8568483" cy="4917239"/>
            <a:chOff x="518325" y="28493"/>
            <a:chExt cx="8568483" cy="4917239"/>
          </a:xfrm>
        </p:grpSpPr>
        <p:sp>
          <p:nvSpPr>
            <p:cNvPr id="2" name="圆角矩形 1">
              <a:extLst>
                <a:ext uri="{FF2B5EF4-FFF2-40B4-BE49-F238E27FC236}">
                  <a16:creationId xmlns:a16="http://schemas.microsoft.com/office/drawing/2014/main" id="{552E438F-76D3-E64A-A89B-FEFB4CAB74E4}"/>
                </a:ext>
              </a:extLst>
            </p:cNvPr>
            <p:cNvSpPr/>
            <p:nvPr/>
          </p:nvSpPr>
          <p:spPr>
            <a:xfrm>
              <a:off x="518325" y="1986280"/>
              <a:ext cx="3343619" cy="208823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a:solidFill>
                    <a:schemeClr val="tx2">
                      <a:lumMod val="50000"/>
                    </a:schemeClr>
                  </a:solidFill>
                </a:rPr>
                <a:t>Baseline System</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2"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6" name="矩形 5"/>
            <p:cNvSpPr/>
            <p:nvPr/>
          </p:nvSpPr>
          <p:spPr>
            <a:xfrm>
              <a:off x="2190135" y="1993404"/>
              <a:ext cx="4146060" cy="5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948" y="1216132"/>
              <a:ext cx="2906058" cy="3729600"/>
            </a:xfrm>
            <a:prstGeom prst="rect">
              <a:avLst/>
            </a:prstGeom>
          </p:spPr>
        </p:pic>
        <p:sp>
          <p:nvSpPr>
            <p:cNvPr id="10" name="文本框 9"/>
            <p:cNvSpPr txBox="1"/>
            <p:nvPr/>
          </p:nvSpPr>
          <p:spPr>
            <a:xfrm>
              <a:off x="580309" y="1846286"/>
              <a:ext cx="3456384" cy="2492990"/>
            </a:xfrm>
            <a:prstGeom prst="rect">
              <a:avLst/>
            </a:prstGeom>
            <a:noFill/>
          </p:spPr>
          <p:txBody>
            <a:bodyPr wrap="square" rtlCol="0">
              <a:spAutoFit/>
            </a:bodyPr>
            <a:lstStyle/>
            <a:p>
              <a:pPr marL="285750" indent="-285750">
                <a:lnSpc>
                  <a:spcPct val="200000"/>
                </a:lnSpc>
                <a:buFont typeface="Wingdings" pitchFamily="2" charset="2"/>
                <a:buChar char="l"/>
              </a:pPr>
              <a:r>
                <a:rPr lang="en-US" altLang="zh-CN" sz="1200" dirty="0"/>
                <a:t>Acoustic Feature: 81-dimensional log Mel filter </a:t>
              </a:r>
              <a:r>
                <a:rPr lang="en-US" altLang="zh-CN" sz="1200" dirty="0" err="1"/>
                <a:t>fbank</a:t>
              </a:r>
              <a:endParaRPr lang="en-US" altLang="zh-CN" sz="1200" dirty="0"/>
            </a:p>
            <a:p>
              <a:pPr marL="285750" indent="-285750">
                <a:lnSpc>
                  <a:spcPct val="200000"/>
                </a:lnSpc>
                <a:buFont typeface="Wingdings" pitchFamily="2" charset="2"/>
                <a:buChar char="l"/>
              </a:pPr>
              <a:r>
                <a:rPr lang="en-US" altLang="zh-CN" sz="1200" dirty="0"/>
                <a:t>Backbone: a modified 34-layer </a:t>
              </a:r>
              <a:r>
                <a:rPr lang="en-US" altLang="zh-CN" sz="1200" dirty="0" err="1"/>
                <a:t>ResNet</a:t>
              </a:r>
              <a:endParaRPr lang="en-US" altLang="zh-CN" sz="1200" dirty="0"/>
            </a:p>
            <a:p>
              <a:pPr marL="285750" indent="-285750">
                <a:lnSpc>
                  <a:spcPct val="200000"/>
                </a:lnSpc>
                <a:buFont typeface="Wingdings" pitchFamily="2" charset="2"/>
                <a:buChar char="l"/>
              </a:pPr>
              <a:r>
                <a:rPr lang="en-US" altLang="zh-CN" sz="1200" dirty="0"/>
                <a:t>Pooling: statistics pooling with concatenating mean and </a:t>
              </a:r>
              <a:r>
                <a:rPr lang="en-US" altLang="zh-CN" sz="1200" dirty="0" err="1"/>
                <a:t>stddev</a:t>
              </a:r>
              <a:endParaRPr lang="en-US" altLang="zh-CN" sz="1200" dirty="0"/>
            </a:p>
            <a:p>
              <a:pPr marL="285750" indent="-285750">
                <a:lnSpc>
                  <a:spcPct val="200000"/>
                </a:lnSpc>
                <a:buFont typeface="Wingdings" pitchFamily="2" charset="2"/>
                <a:buChar char="l"/>
              </a:pPr>
              <a:r>
                <a:rPr lang="en-US" altLang="zh-CN" sz="1200" dirty="0"/>
                <a:t>Loss: AM-</a:t>
              </a:r>
              <a:r>
                <a:rPr lang="en-US" altLang="zh-CN" sz="1200" dirty="0" err="1"/>
                <a:t>Softmax</a:t>
              </a:r>
              <a:r>
                <a:rPr lang="en-US" altLang="zh-CN" sz="1200" dirty="0"/>
                <a:t> with 3 sub-centers</a:t>
              </a:r>
            </a:p>
            <a:p>
              <a:endParaRPr lang="zh-CN" altLang="en-US" sz="1200" dirty="0"/>
            </a:p>
          </p:txBody>
        </p:sp>
        <p:grpSp>
          <p:nvGrpSpPr>
            <p:cNvPr id="15" name="组合 14"/>
            <p:cNvGrpSpPr/>
            <p:nvPr/>
          </p:nvGrpSpPr>
          <p:grpSpPr>
            <a:xfrm>
              <a:off x="1398047" y="1274400"/>
              <a:ext cx="1584176" cy="392601"/>
              <a:chOff x="1547664" y="1115616"/>
              <a:chExt cx="1584176" cy="392601"/>
            </a:xfrm>
          </p:grpSpPr>
          <p:sp>
            <p:nvSpPr>
              <p:cNvPr id="12" name="矩形 11"/>
              <p:cNvSpPr/>
              <p:nvPr/>
            </p:nvSpPr>
            <p:spPr>
              <a:xfrm>
                <a:off x="1547664" y="1129308"/>
                <a:ext cx="1584176" cy="378909"/>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678000" y="1115616"/>
                <a:ext cx="1345946" cy="369332"/>
              </a:xfrm>
              <a:prstGeom prst="rect">
                <a:avLst/>
              </a:prstGeom>
              <a:noFill/>
            </p:spPr>
            <p:txBody>
              <a:bodyPr wrap="none" rtlCol="0">
                <a:spAutoFit/>
              </a:bodyPr>
              <a:lstStyle/>
              <a:p>
                <a:r>
                  <a:rPr lang="en-US" altLang="zh-CN" dirty="0"/>
                  <a:t>Architecture</a:t>
                </a:r>
                <a:endParaRPr lang="zh-CN" altLang="en-US" dirty="0"/>
              </a:p>
            </p:txBody>
          </p:sp>
        </p:grpSp>
      </p:grpSp>
      <p:sp>
        <p:nvSpPr>
          <p:cNvPr id="16" name="文本框 15">
            <a:extLst>
              <a:ext uri="{FF2B5EF4-FFF2-40B4-BE49-F238E27FC236}">
                <a16:creationId xmlns:a16="http://schemas.microsoft.com/office/drawing/2014/main" id="{A454DC2E-5E7B-224B-AA4A-AA09B0014466}"/>
              </a:ext>
            </a:extLst>
          </p:cNvPr>
          <p:cNvSpPr txBox="1"/>
          <p:nvPr/>
        </p:nvSpPr>
        <p:spPr>
          <a:xfrm>
            <a:off x="532706" y="5068479"/>
            <a:ext cx="6789979" cy="400110"/>
          </a:xfrm>
          <a:prstGeom prst="rect">
            <a:avLst/>
          </a:prstGeom>
          <a:noFill/>
        </p:spPr>
        <p:txBody>
          <a:bodyPr wrap="square">
            <a:spAutoFit/>
          </a:bodyPr>
          <a:lstStyle/>
          <a:p>
            <a:pPr algn="l"/>
            <a:r>
              <a:rPr lang="zh-CN" altLang="en-US" sz="1000" dirty="0"/>
              <a:t>He, Kaiming, et al. "Deep residual learning for image recognition." Proceedings of the IEEE conference on computer vision and pattern recognition. 2016.</a:t>
            </a:r>
          </a:p>
        </p:txBody>
      </p:sp>
      <p:cxnSp>
        <p:nvCxnSpPr>
          <p:cNvPr id="17" name="直接连接符 6">
            <a:extLst>
              <a:ext uri="{FF2B5EF4-FFF2-40B4-BE49-F238E27FC236}">
                <a16:creationId xmlns:a16="http://schemas.microsoft.com/office/drawing/2014/main" id="{7521E116-3FD9-ED42-8621-2F02F8F9F17F}"/>
              </a:ext>
            </a:extLst>
          </p:cNvPr>
          <p:cNvCxnSpPr/>
          <p:nvPr/>
        </p:nvCxnSpPr>
        <p:spPr>
          <a:xfrm>
            <a:off x="518325" y="4945732"/>
            <a:ext cx="799288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3747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09229"/>
            <a:ext cx="2952328" cy="461665"/>
          </a:xfrm>
          <a:prstGeom prst="rect">
            <a:avLst/>
          </a:prstGeom>
          <a:noFill/>
        </p:spPr>
        <p:txBody>
          <a:bodyPr wrap="square" rtlCol="0">
            <a:spAutoFit/>
          </a:bodyPr>
          <a:lstStyle/>
          <a:p>
            <a:r>
              <a:rPr lang="en-US" altLang="zh-CN" sz="2400" b="1">
                <a:solidFill>
                  <a:schemeClr val="tx2">
                    <a:lumMod val="50000"/>
                  </a:schemeClr>
                </a:solidFill>
              </a:rPr>
              <a:t>Proposed Methods</a:t>
            </a:r>
            <a:endParaRPr lang="zh-CN" altLang="en-US" sz="2400" b="1" dirty="0">
              <a:solidFill>
                <a:schemeClr val="tx2">
                  <a:lumMod val="50000"/>
                </a:schemeClr>
              </a:solidFill>
            </a:endParaRPr>
          </a:p>
        </p:txBody>
      </p:sp>
      <p:pic>
        <p:nvPicPr>
          <p:cNvPr id="7" name="Picture 1"/>
          <p:cNvPicPr>
            <a:picLocks noChangeAspect="1" noChangeArrowheads="1"/>
          </p:cNvPicPr>
          <p:nvPr/>
        </p:nvPicPr>
        <p:blipFill>
          <a:blip r:embed="rId4" cstate="print"/>
          <a:srcRect/>
          <a:stretch>
            <a:fillRect/>
          </a:stretch>
        </p:blipFill>
        <p:spPr bwMode="auto">
          <a:xfrm>
            <a:off x="7396236" y="44233"/>
            <a:ext cx="841276" cy="841276"/>
          </a:xfrm>
          <a:prstGeom prst="rect">
            <a:avLst/>
          </a:prstGeom>
          <a:noFill/>
          <a:ln w="9525">
            <a:noFill/>
            <a:miter lim="800000"/>
            <a:headEnd/>
            <a:tailEnd/>
          </a:ln>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28493"/>
            <a:ext cx="842400" cy="842400"/>
          </a:xfrm>
          <a:prstGeom prst="rect">
            <a:avLst/>
          </a:prstGeom>
        </p:spPr>
      </p:pic>
      <p:sp>
        <p:nvSpPr>
          <p:cNvPr id="14" name="文本框 13"/>
          <p:cNvSpPr txBox="1"/>
          <p:nvPr/>
        </p:nvSpPr>
        <p:spPr>
          <a:xfrm>
            <a:off x="2026139" y="1274400"/>
            <a:ext cx="4346062" cy="369332"/>
          </a:xfrm>
          <a:prstGeom prst="rect">
            <a:avLst/>
          </a:prstGeom>
          <a:solidFill>
            <a:schemeClr val="accent5"/>
          </a:solidFill>
        </p:spPr>
        <p:txBody>
          <a:bodyPr wrap="square" rtlCol="0">
            <a:spAutoFit/>
          </a:bodyPr>
          <a:lstStyle/>
          <a:p>
            <a:r>
              <a:rPr lang="en-US" altLang="zh-CN"/>
              <a:t>Multi-query Multi-head Attention Pooling</a:t>
            </a:r>
            <a:endParaRPr lang="zh-CN" altLang="en-US"/>
          </a:p>
        </p:txBody>
      </p:sp>
      <p:grpSp>
        <p:nvGrpSpPr>
          <p:cNvPr id="79" name="组合 78">
            <a:extLst>
              <a:ext uri="{FF2B5EF4-FFF2-40B4-BE49-F238E27FC236}">
                <a16:creationId xmlns:a16="http://schemas.microsoft.com/office/drawing/2014/main" id="{074A303C-4D45-4F8D-BBC8-87A0599C12E2}"/>
              </a:ext>
            </a:extLst>
          </p:cNvPr>
          <p:cNvGrpSpPr/>
          <p:nvPr/>
        </p:nvGrpSpPr>
        <p:grpSpPr>
          <a:xfrm>
            <a:off x="1036397" y="2353887"/>
            <a:ext cx="2326693" cy="2425112"/>
            <a:chOff x="3347864" y="2867433"/>
            <a:chExt cx="2326693" cy="2425112"/>
          </a:xfrm>
        </p:grpSpPr>
        <p:sp>
          <p:nvSpPr>
            <p:cNvPr id="5" name="文本框 4"/>
            <p:cNvSpPr txBox="1"/>
            <p:nvPr/>
          </p:nvSpPr>
          <p:spPr>
            <a:xfrm>
              <a:off x="3751910" y="5015546"/>
              <a:ext cx="1240148" cy="276999"/>
            </a:xfrm>
            <a:prstGeom prst="rect">
              <a:avLst/>
            </a:prstGeom>
            <a:solidFill>
              <a:schemeClr val="accent4">
                <a:lumMod val="20000"/>
                <a:lumOff val="80000"/>
              </a:schemeClr>
            </a:solidFill>
          </p:spPr>
          <p:txBody>
            <a:bodyPr wrap="none" rtlCol="0">
              <a:spAutoFit/>
            </a:bodyPr>
            <a:lstStyle/>
            <a:p>
              <a:r>
                <a:rPr lang="en-US" altLang="zh-CN" sz="1200" dirty="0"/>
                <a:t>Head=1,query=1</a:t>
              </a:r>
              <a:endParaRPr lang="zh-CN" altLang="en-US" sz="1200" dirty="0"/>
            </a:p>
          </p:txBody>
        </p:sp>
        <p:graphicFrame>
          <p:nvGraphicFramePr>
            <p:cNvPr id="15" name="表格 14">
              <a:extLst>
                <a:ext uri="{FF2B5EF4-FFF2-40B4-BE49-F238E27FC236}">
                  <a16:creationId xmlns:a16="http://schemas.microsoft.com/office/drawing/2014/main" id="{407A6134-B96B-4B4C-B12A-B7F023F938F0}"/>
                </a:ext>
              </a:extLst>
            </p:cNvPr>
            <p:cNvGraphicFramePr/>
            <p:nvPr>
              <p:custDataLst>
                <p:tags r:id="rId1"/>
              </p:custDataLst>
              <p:extLst>
                <p:ext uri="{D42A27DB-BD31-4B8C-83A1-F6EECF244321}">
                  <p14:modId xmlns:p14="http://schemas.microsoft.com/office/powerpoint/2010/main" val="4153393674"/>
                </p:ext>
              </p:extLst>
            </p:nvPr>
          </p:nvGraphicFramePr>
          <p:xfrm>
            <a:off x="4015833" y="3069109"/>
            <a:ext cx="646824" cy="185040"/>
          </p:xfrm>
          <a:graphic>
            <a:graphicData uri="http://schemas.openxmlformats.org/drawingml/2006/table">
              <a:tbl>
                <a:tblPr firstRow="1" bandRow="1">
                  <a:tableStyleId>{5C22544A-7EE6-4342-B048-85BDC9FD1C3A}</a:tableStyleId>
                </a:tblPr>
                <a:tblGrid>
                  <a:gridCol w="323412">
                    <a:extLst>
                      <a:ext uri="{9D8B030D-6E8A-4147-A177-3AD203B41FA5}">
                        <a16:colId xmlns:a16="http://schemas.microsoft.com/office/drawing/2014/main" val="20000"/>
                      </a:ext>
                    </a:extLst>
                  </a:gridCol>
                  <a:gridCol w="323412">
                    <a:extLst>
                      <a:ext uri="{9D8B030D-6E8A-4147-A177-3AD203B41FA5}">
                        <a16:colId xmlns:a16="http://schemas.microsoft.com/office/drawing/2014/main" val="20003"/>
                      </a:ext>
                    </a:extLst>
                  </a:gridCol>
                </a:tblGrid>
                <a:tr h="0">
                  <a:tc>
                    <a:txBody>
                      <a:bodyPr/>
                      <a:lstStyle/>
                      <a:p>
                        <a:pPr>
                          <a:buNone/>
                        </a:pPr>
                        <a:r>
                          <a:rPr lang="en-US" altLang="zh-CN" sz="600" u="sng" dirty="0">
                            <a:solidFill>
                              <a:schemeClr val="tx1"/>
                            </a:solidFill>
                          </a:rPr>
                          <a:t>C  </a:t>
                        </a:r>
                        <a:r>
                          <a:rPr lang="en-US" altLang="zh-CN" sz="600" dirty="0">
                            <a:solidFill>
                              <a:schemeClr val="tx1"/>
                            </a:solidFill>
                          </a:rPr>
                          <a:t>=</a:t>
                        </a:r>
                      </a:p>
                    </a:txBody>
                    <a:tcPr marL="90000" marR="90000" marT="46800" marB="46800">
                      <a:lnR w="12700" cmpd="sng">
                        <a:solidFill>
                          <a:schemeClr val="tx1"/>
                        </a:solidFill>
                        <a:prstDash val="solid"/>
                      </a:lnR>
                      <a:noFill/>
                    </a:tcPr>
                  </a:tc>
                  <a:tc>
                    <a:txBody>
                      <a:bodyPr/>
                      <a:lstStyle/>
                      <a:p>
                        <a:pPr>
                          <a:buNone/>
                        </a:pPr>
                        <a:r>
                          <a:rPr lang="en-US" altLang="zh-CN" sz="600" dirty="0">
                            <a:sym typeface="+mn-ea"/>
                          </a:rPr>
                          <a:t>C</a:t>
                        </a:r>
                        <a:endParaRPr lang="zh-CN" altLang="en-US" sz="600" dirty="0"/>
                      </a:p>
                    </a:txBody>
                    <a:tcPr marL="90000" marR="90000" marT="46800" marB="4680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75000"/>
                        </a:schemeClr>
                      </a:solidFill>
                    </a:tcPr>
                  </a:tc>
                  <a:extLst>
                    <a:ext uri="{0D108BD9-81ED-4DB2-BD59-A6C34878D82A}">
                      <a16:rowId xmlns:a16="http://schemas.microsoft.com/office/drawing/2014/main" val="10000"/>
                    </a:ext>
                  </a:extLst>
                </a:tr>
              </a:tbl>
            </a:graphicData>
          </a:graphic>
        </p:graphicFrame>
        <p:grpSp>
          <p:nvGrpSpPr>
            <p:cNvPr id="17" name="组合 16">
              <a:extLst>
                <a:ext uri="{FF2B5EF4-FFF2-40B4-BE49-F238E27FC236}">
                  <a16:creationId xmlns:a16="http://schemas.microsoft.com/office/drawing/2014/main" id="{66E0B175-0C13-4D6C-99BE-4C638B0B9C14}"/>
                </a:ext>
              </a:extLst>
            </p:cNvPr>
            <p:cNvGrpSpPr/>
            <p:nvPr/>
          </p:nvGrpSpPr>
          <p:grpSpPr>
            <a:xfrm>
              <a:off x="3554436" y="3928359"/>
              <a:ext cx="1635995" cy="742976"/>
              <a:chOff x="2495" y="8276"/>
              <a:chExt cx="4535" cy="1804"/>
            </a:xfrm>
          </p:grpSpPr>
          <p:graphicFrame>
            <p:nvGraphicFramePr>
              <p:cNvPr id="60" name="图表 59">
                <a:extLst>
                  <a:ext uri="{FF2B5EF4-FFF2-40B4-BE49-F238E27FC236}">
                    <a16:creationId xmlns:a16="http://schemas.microsoft.com/office/drawing/2014/main" id="{BAA85CD4-AD0D-4C58-851A-D7FDCFFD3B4F}"/>
                  </a:ext>
                </a:extLst>
              </p:cNvPr>
              <p:cNvGraphicFramePr/>
              <p:nvPr>
                <p:extLst>
                  <p:ext uri="{D42A27DB-BD31-4B8C-83A1-F6EECF244321}">
                    <p14:modId xmlns:p14="http://schemas.microsoft.com/office/powerpoint/2010/main" val="2384586344"/>
                  </p:ext>
                </p:extLst>
              </p:nvPr>
            </p:nvGraphicFramePr>
            <p:xfrm>
              <a:off x="2495" y="8276"/>
              <a:ext cx="4535" cy="1701"/>
            </p:xfrm>
            <a:graphic>
              <a:graphicData uri="http://schemas.openxmlformats.org/drawingml/2006/chart">
                <c:chart xmlns:c="http://schemas.openxmlformats.org/drawingml/2006/chart" xmlns:r="http://schemas.openxmlformats.org/officeDocument/2006/relationships" r:id="rId6"/>
              </a:graphicData>
            </a:graphic>
          </p:graphicFrame>
          <p:sp>
            <p:nvSpPr>
              <p:cNvPr id="61" name="文本框 60">
                <a:extLst>
                  <a:ext uri="{FF2B5EF4-FFF2-40B4-BE49-F238E27FC236}">
                    <a16:creationId xmlns:a16="http://schemas.microsoft.com/office/drawing/2014/main" id="{1908A334-4198-46F5-8744-EE9DAB106AB7}"/>
                  </a:ext>
                </a:extLst>
              </p:cNvPr>
              <p:cNvSpPr txBox="1"/>
              <p:nvPr/>
            </p:nvSpPr>
            <p:spPr>
              <a:xfrm>
                <a:off x="5795" y="8975"/>
                <a:ext cx="488" cy="386"/>
              </a:xfrm>
              <a:prstGeom prst="rect">
                <a:avLst/>
              </a:prstGeom>
              <a:noFill/>
            </p:spPr>
            <p:txBody>
              <a:bodyPr wrap="none" rtlCol="0">
                <a:spAutoFit/>
              </a:bodyPr>
              <a:lstStyle/>
              <a:p>
                <a:r>
                  <a:rPr lang="en-US" altLang="zh-CN" sz="1000" b="1"/>
                  <a:t>…</a:t>
                </a:r>
              </a:p>
            </p:txBody>
          </p:sp>
          <p:sp>
            <p:nvSpPr>
              <p:cNvPr id="62" name="文本框 61">
                <a:extLst>
                  <a:ext uri="{FF2B5EF4-FFF2-40B4-BE49-F238E27FC236}">
                    <a16:creationId xmlns:a16="http://schemas.microsoft.com/office/drawing/2014/main" id="{9AA49AC5-92A6-4492-9F63-D8923774A077}"/>
                  </a:ext>
                </a:extLst>
              </p:cNvPr>
              <p:cNvSpPr txBox="1"/>
              <p:nvPr/>
            </p:nvSpPr>
            <p:spPr>
              <a:xfrm>
                <a:off x="2748" y="9743"/>
                <a:ext cx="435" cy="337"/>
              </a:xfrm>
              <a:prstGeom prst="rect">
                <a:avLst/>
              </a:prstGeom>
              <a:noFill/>
            </p:spPr>
            <p:txBody>
              <a:bodyPr wrap="none" rtlCol="0">
                <a:spAutoFit/>
              </a:bodyPr>
              <a:lstStyle/>
              <a:p>
                <a:r>
                  <a:rPr lang="en-US" altLang="zh-CN" sz="800"/>
                  <a:t>h</a:t>
                </a:r>
                <a:r>
                  <a:rPr lang="en-US" altLang="zh-CN" sz="800" baseline="-25000"/>
                  <a:t>1</a:t>
                </a:r>
              </a:p>
            </p:txBody>
          </p:sp>
          <p:sp>
            <p:nvSpPr>
              <p:cNvPr id="63" name="文本框 62">
                <a:extLst>
                  <a:ext uri="{FF2B5EF4-FFF2-40B4-BE49-F238E27FC236}">
                    <a16:creationId xmlns:a16="http://schemas.microsoft.com/office/drawing/2014/main" id="{5F6BC58F-AFBB-4765-8A91-14EBE4897BD0}"/>
                  </a:ext>
                </a:extLst>
              </p:cNvPr>
              <p:cNvSpPr txBox="1"/>
              <p:nvPr/>
            </p:nvSpPr>
            <p:spPr>
              <a:xfrm>
                <a:off x="3261"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64" name="文本框 63">
                <a:extLst>
                  <a:ext uri="{FF2B5EF4-FFF2-40B4-BE49-F238E27FC236}">
                    <a16:creationId xmlns:a16="http://schemas.microsoft.com/office/drawing/2014/main" id="{E214BBB4-4BD5-4AB5-9E4E-5D2A86649F48}"/>
                  </a:ext>
                </a:extLst>
              </p:cNvPr>
              <p:cNvSpPr txBox="1"/>
              <p:nvPr/>
            </p:nvSpPr>
            <p:spPr>
              <a:xfrm>
                <a:off x="3774"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65" name="文本框 64">
                <a:extLst>
                  <a:ext uri="{FF2B5EF4-FFF2-40B4-BE49-F238E27FC236}">
                    <a16:creationId xmlns:a16="http://schemas.microsoft.com/office/drawing/2014/main" id="{BAA3504C-8593-48F1-8107-BE40B320ED72}"/>
                  </a:ext>
                </a:extLst>
              </p:cNvPr>
              <p:cNvSpPr txBox="1"/>
              <p:nvPr/>
            </p:nvSpPr>
            <p:spPr>
              <a:xfrm>
                <a:off x="4287"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66" name="文本框 65">
                <a:extLst>
                  <a:ext uri="{FF2B5EF4-FFF2-40B4-BE49-F238E27FC236}">
                    <a16:creationId xmlns:a16="http://schemas.microsoft.com/office/drawing/2014/main" id="{A0D7809F-DF30-4804-AF08-7250079EC46F}"/>
                  </a:ext>
                </a:extLst>
              </p:cNvPr>
              <p:cNvSpPr txBox="1"/>
              <p:nvPr/>
            </p:nvSpPr>
            <p:spPr>
              <a:xfrm>
                <a:off x="4800"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67" name="文本框 66">
                <a:extLst>
                  <a:ext uri="{FF2B5EF4-FFF2-40B4-BE49-F238E27FC236}">
                    <a16:creationId xmlns:a16="http://schemas.microsoft.com/office/drawing/2014/main" id="{17DB9CAC-EF33-432A-8E64-2F2EF68F4179}"/>
                  </a:ext>
                </a:extLst>
              </p:cNvPr>
              <p:cNvSpPr txBox="1"/>
              <p:nvPr/>
            </p:nvSpPr>
            <p:spPr>
              <a:xfrm>
                <a:off x="5313" y="9743"/>
                <a:ext cx="435"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68" name="文本框 67">
                <a:extLst>
                  <a:ext uri="{FF2B5EF4-FFF2-40B4-BE49-F238E27FC236}">
                    <a16:creationId xmlns:a16="http://schemas.microsoft.com/office/drawing/2014/main" id="{E8682AC2-4D3E-4F24-ADEB-9AA21AD3045E}"/>
                  </a:ext>
                </a:extLst>
              </p:cNvPr>
              <p:cNvSpPr txBox="1"/>
              <p:nvPr/>
            </p:nvSpPr>
            <p:spPr>
              <a:xfrm>
                <a:off x="6331" y="9743"/>
                <a:ext cx="452" cy="337"/>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grpSp>
        <p:grpSp>
          <p:nvGrpSpPr>
            <p:cNvPr id="18" name="组合 17">
              <a:extLst>
                <a:ext uri="{FF2B5EF4-FFF2-40B4-BE49-F238E27FC236}">
                  <a16:creationId xmlns:a16="http://schemas.microsoft.com/office/drawing/2014/main" id="{9A62D597-D55D-49CB-8F70-E9386DD4EB5F}"/>
                </a:ext>
              </a:extLst>
            </p:cNvPr>
            <p:cNvGrpSpPr/>
            <p:nvPr/>
          </p:nvGrpSpPr>
          <p:grpSpPr>
            <a:xfrm>
              <a:off x="3477237" y="3301112"/>
              <a:ext cx="2197320" cy="681199"/>
              <a:chOff x="2495" y="6413"/>
              <a:chExt cx="6091" cy="1654"/>
            </a:xfrm>
          </p:grpSpPr>
          <p:grpSp>
            <p:nvGrpSpPr>
              <p:cNvPr id="47" name="组合 46">
                <a:extLst>
                  <a:ext uri="{FF2B5EF4-FFF2-40B4-BE49-F238E27FC236}">
                    <a16:creationId xmlns:a16="http://schemas.microsoft.com/office/drawing/2014/main" id="{A215B4C7-17A9-4E48-BCD6-7C02EBE99835}"/>
                  </a:ext>
                </a:extLst>
              </p:cNvPr>
              <p:cNvGrpSpPr/>
              <p:nvPr/>
            </p:nvGrpSpPr>
            <p:grpSpPr>
              <a:xfrm>
                <a:off x="2495" y="6413"/>
                <a:ext cx="4536" cy="1360"/>
                <a:chOff x="2495" y="6413"/>
                <a:chExt cx="4536" cy="1360"/>
              </a:xfrm>
            </p:grpSpPr>
            <p:graphicFrame>
              <p:nvGraphicFramePr>
                <p:cNvPr id="57" name="图表 56">
                  <a:extLst>
                    <a:ext uri="{FF2B5EF4-FFF2-40B4-BE49-F238E27FC236}">
                      <a16:creationId xmlns:a16="http://schemas.microsoft.com/office/drawing/2014/main" id="{2CDBF7BA-67F4-4FEB-A5D6-F32880929D87}"/>
                    </a:ext>
                  </a:extLst>
                </p:cNvPr>
                <p:cNvGraphicFramePr/>
                <p:nvPr/>
              </p:nvGraphicFramePr>
              <p:xfrm>
                <a:off x="2495" y="6413"/>
                <a:ext cx="4537" cy="13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图表 57">
                  <a:extLst>
                    <a:ext uri="{FF2B5EF4-FFF2-40B4-BE49-F238E27FC236}">
                      <a16:creationId xmlns:a16="http://schemas.microsoft.com/office/drawing/2014/main" id="{E05D1DC9-BDF0-40F4-9D56-7DA43131C034}"/>
                    </a:ext>
                  </a:extLst>
                </p:cNvPr>
                <p:cNvGraphicFramePr/>
                <p:nvPr/>
              </p:nvGraphicFramePr>
              <p:xfrm>
                <a:off x="2495" y="6413"/>
                <a:ext cx="4537" cy="1361"/>
              </p:xfrm>
              <a:graphic>
                <a:graphicData uri="http://schemas.openxmlformats.org/drawingml/2006/chart">
                  <c:chart xmlns:c="http://schemas.openxmlformats.org/drawingml/2006/chart" xmlns:r="http://schemas.openxmlformats.org/officeDocument/2006/relationships" r:id="rId8"/>
                </a:graphicData>
              </a:graphic>
            </p:graphicFrame>
            <p:cxnSp>
              <p:nvCxnSpPr>
                <p:cNvPr id="59" name="直接连接符 58">
                  <a:extLst>
                    <a:ext uri="{FF2B5EF4-FFF2-40B4-BE49-F238E27FC236}">
                      <a16:creationId xmlns:a16="http://schemas.microsoft.com/office/drawing/2014/main" id="{2BC01E6A-C65D-46D4-9BB9-38C6E2EA1472}"/>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文本框 47">
                <a:extLst>
                  <a:ext uri="{FF2B5EF4-FFF2-40B4-BE49-F238E27FC236}">
                    <a16:creationId xmlns:a16="http://schemas.microsoft.com/office/drawing/2014/main" id="{44C529EA-3A60-4977-83A0-B12D489368A1}"/>
                  </a:ext>
                </a:extLst>
              </p:cNvPr>
              <p:cNvSpPr txBox="1"/>
              <p:nvPr/>
            </p:nvSpPr>
            <p:spPr>
              <a:xfrm>
                <a:off x="5795" y="7091"/>
                <a:ext cx="488" cy="386"/>
              </a:xfrm>
              <a:prstGeom prst="rect">
                <a:avLst/>
              </a:prstGeom>
              <a:noFill/>
            </p:spPr>
            <p:txBody>
              <a:bodyPr wrap="none" rtlCol="0">
                <a:spAutoFit/>
              </a:bodyPr>
              <a:lstStyle/>
              <a:p>
                <a:r>
                  <a:rPr lang="en-US" altLang="zh-CN" sz="1000" b="1" dirty="0"/>
                  <a:t>…</a:t>
                </a:r>
              </a:p>
            </p:txBody>
          </p:sp>
          <p:sp>
            <p:nvSpPr>
              <p:cNvPr id="49" name="文本框 48">
                <a:extLst>
                  <a:ext uri="{FF2B5EF4-FFF2-40B4-BE49-F238E27FC236}">
                    <a16:creationId xmlns:a16="http://schemas.microsoft.com/office/drawing/2014/main" id="{9DBAB8D4-9BFE-4BF4-B4F0-A770D55F6B4E}"/>
                  </a:ext>
                </a:extLst>
              </p:cNvPr>
              <p:cNvSpPr txBox="1"/>
              <p:nvPr/>
            </p:nvSpPr>
            <p:spPr>
              <a:xfrm>
                <a:off x="2693" y="7544"/>
                <a:ext cx="863" cy="523"/>
              </a:xfrm>
              <a:prstGeom prst="rect">
                <a:avLst/>
              </a:prstGeom>
              <a:noFill/>
            </p:spPr>
            <p:txBody>
              <a:bodyPr wrap="none" rtlCol="0">
                <a:spAutoFit/>
              </a:bodyPr>
              <a:lstStyle/>
              <a:p>
                <a:r>
                  <a:rPr lang="en-US" altLang="zh-CN" sz="800" dirty="0"/>
                  <a:t>W</a:t>
                </a:r>
                <a:r>
                  <a:rPr lang="en-US" altLang="zh-CN" sz="800" baseline="-25000" dirty="0"/>
                  <a:t>1</a:t>
                </a:r>
              </a:p>
            </p:txBody>
          </p:sp>
          <p:sp>
            <p:nvSpPr>
              <p:cNvPr id="50" name="文本框 49">
                <a:extLst>
                  <a:ext uri="{FF2B5EF4-FFF2-40B4-BE49-F238E27FC236}">
                    <a16:creationId xmlns:a16="http://schemas.microsoft.com/office/drawing/2014/main" id="{9974CAC9-0FD5-41B4-AD1E-A6C6EC1188A5}"/>
                  </a:ext>
                </a:extLst>
              </p:cNvPr>
              <p:cNvSpPr txBox="1"/>
              <p:nvPr/>
            </p:nvSpPr>
            <p:spPr>
              <a:xfrm>
                <a:off x="3208" y="7544"/>
                <a:ext cx="863" cy="523"/>
              </a:xfrm>
              <a:prstGeom prst="rect">
                <a:avLst/>
              </a:prstGeom>
              <a:noFill/>
            </p:spPr>
            <p:txBody>
              <a:bodyPr wrap="none" rtlCol="0">
                <a:spAutoFit/>
              </a:bodyPr>
              <a:lstStyle/>
              <a:p>
                <a:r>
                  <a:rPr lang="en-US" altLang="zh-CN" sz="800" dirty="0"/>
                  <a:t>W</a:t>
                </a:r>
                <a:r>
                  <a:rPr lang="en-US" altLang="zh-CN" sz="800" baseline="-25000" dirty="0"/>
                  <a:t>2</a:t>
                </a:r>
              </a:p>
            </p:txBody>
          </p:sp>
          <p:sp>
            <p:nvSpPr>
              <p:cNvPr id="51" name="文本框 50">
                <a:extLst>
                  <a:ext uri="{FF2B5EF4-FFF2-40B4-BE49-F238E27FC236}">
                    <a16:creationId xmlns:a16="http://schemas.microsoft.com/office/drawing/2014/main" id="{BFB8E3A1-D98A-44CC-BD7F-E446BD3F3921}"/>
                  </a:ext>
                </a:extLst>
              </p:cNvPr>
              <p:cNvSpPr txBox="1"/>
              <p:nvPr/>
            </p:nvSpPr>
            <p:spPr>
              <a:xfrm>
                <a:off x="3723" y="7544"/>
                <a:ext cx="863" cy="523"/>
              </a:xfrm>
              <a:prstGeom prst="rect">
                <a:avLst/>
              </a:prstGeom>
              <a:noFill/>
            </p:spPr>
            <p:txBody>
              <a:bodyPr wrap="none" rtlCol="0">
                <a:spAutoFit/>
              </a:bodyPr>
              <a:lstStyle/>
              <a:p>
                <a:r>
                  <a:rPr lang="en-US" altLang="zh-CN" sz="800" dirty="0"/>
                  <a:t>W</a:t>
                </a:r>
                <a:r>
                  <a:rPr lang="en-US" altLang="zh-CN" sz="800" baseline="-25000" dirty="0"/>
                  <a:t>3</a:t>
                </a:r>
              </a:p>
            </p:txBody>
          </p:sp>
          <p:sp>
            <p:nvSpPr>
              <p:cNvPr id="52" name="文本框 51">
                <a:extLst>
                  <a:ext uri="{FF2B5EF4-FFF2-40B4-BE49-F238E27FC236}">
                    <a16:creationId xmlns:a16="http://schemas.microsoft.com/office/drawing/2014/main" id="{06A3A317-54C3-4A97-B7AD-CC468DB19CC1}"/>
                  </a:ext>
                </a:extLst>
              </p:cNvPr>
              <p:cNvSpPr txBox="1"/>
              <p:nvPr/>
            </p:nvSpPr>
            <p:spPr>
              <a:xfrm>
                <a:off x="4238" y="7544"/>
                <a:ext cx="863" cy="523"/>
              </a:xfrm>
              <a:prstGeom prst="rect">
                <a:avLst/>
              </a:prstGeom>
              <a:noFill/>
            </p:spPr>
            <p:txBody>
              <a:bodyPr wrap="none" rtlCol="0">
                <a:spAutoFit/>
              </a:bodyPr>
              <a:lstStyle/>
              <a:p>
                <a:r>
                  <a:rPr lang="en-US" altLang="zh-CN" sz="800" dirty="0"/>
                  <a:t>W</a:t>
                </a:r>
                <a:r>
                  <a:rPr lang="en-US" altLang="zh-CN" sz="800" baseline="-25000" dirty="0"/>
                  <a:t>4</a:t>
                </a:r>
              </a:p>
            </p:txBody>
          </p:sp>
          <p:sp>
            <p:nvSpPr>
              <p:cNvPr id="53" name="文本框 52">
                <a:extLst>
                  <a:ext uri="{FF2B5EF4-FFF2-40B4-BE49-F238E27FC236}">
                    <a16:creationId xmlns:a16="http://schemas.microsoft.com/office/drawing/2014/main" id="{FCE934C1-4177-47D5-9207-E496282C9E36}"/>
                  </a:ext>
                </a:extLst>
              </p:cNvPr>
              <p:cNvSpPr txBox="1"/>
              <p:nvPr/>
            </p:nvSpPr>
            <p:spPr>
              <a:xfrm>
                <a:off x="4753" y="7544"/>
                <a:ext cx="863" cy="523"/>
              </a:xfrm>
              <a:prstGeom prst="rect">
                <a:avLst/>
              </a:prstGeom>
              <a:noFill/>
            </p:spPr>
            <p:txBody>
              <a:bodyPr wrap="none" rtlCol="0">
                <a:spAutoFit/>
              </a:bodyPr>
              <a:lstStyle/>
              <a:p>
                <a:r>
                  <a:rPr lang="en-US" altLang="zh-CN" sz="800" dirty="0"/>
                  <a:t>W</a:t>
                </a:r>
                <a:r>
                  <a:rPr lang="en-US" altLang="zh-CN" sz="800" baseline="-25000" dirty="0"/>
                  <a:t>5</a:t>
                </a:r>
              </a:p>
            </p:txBody>
          </p:sp>
          <p:sp>
            <p:nvSpPr>
              <p:cNvPr id="54" name="文本框 53">
                <a:extLst>
                  <a:ext uri="{FF2B5EF4-FFF2-40B4-BE49-F238E27FC236}">
                    <a16:creationId xmlns:a16="http://schemas.microsoft.com/office/drawing/2014/main" id="{402A6FAD-20E2-4DFC-B90A-1919180B8E20}"/>
                  </a:ext>
                </a:extLst>
              </p:cNvPr>
              <p:cNvSpPr txBox="1"/>
              <p:nvPr/>
            </p:nvSpPr>
            <p:spPr>
              <a:xfrm>
                <a:off x="5268" y="7544"/>
                <a:ext cx="863" cy="523"/>
              </a:xfrm>
              <a:prstGeom prst="rect">
                <a:avLst/>
              </a:prstGeom>
              <a:noFill/>
            </p:spPr>
            <p:txBody>
              <a:bodyPr wrap="none" rtlCol="0">
                <a:spAutoFit/>
              </a:bodyPr>
              <a:lstStyle/>
              <a:p>
                <a:r>
                  <a:rPr lang="en-US" altLang="zh-CN" sz="800" dirty="0"/>
                  <a:t>W</a:t>
                </a:r>
                <a:r>
                  <a:rPr lang="en-US" altLang="zh-CN" sz="800" baseline="-25000" dirty="0"/>
                  <a:t>6</a:t>
                </a:r>
              </a:p>
            </p:txBody>
          </p:sp>
          <p:sp>
            <p:nvSpPr>
              <p:cNvPr id="55" name="文本框 54">
                <a:extLst>
                  <a:ext uri="{FF2B5EF4-FFF2-40B4-BE49-F238E27FC236}">
                    <a16:creationId xmlns:a16="http://schemas.microsoft.com/office/drawing/2014/main" id="{557D9E25-A483-4019-B83F-FFDBAFDC5890}"/>
                  </a:ext>
                </a:extLst>
              </p:cNvPr>
              <p:cNvSpPr txBox="1"/>
              <p:nvPr/>
            </p:nvSpPr>
            <p:spPr>
              <a:xfrm>
                <a:off x="6298" y="7544"/>
                <a:ext cx="890" cy="523"/>
              </a:xfrm>
              <a:prstGeom prst="rect">
                <a:avLst/>
              </a:prstGeom>
              <a:noFill/>
            </p:spPr>
            <p:txBody>
              <a:bodyPr wrap="none" rtlCol="0">
                <a:spAutoFit/>
              </a:bodyPr>
              <a:lstStyle/>
              <a:p>
                <a:r>
                  <a:rPr lang="en-US" altLang="zh-CN" sz="800" dirty="0"/>
                  <a:t>W</a:t>
                </a:r>
                <a:r>
                  <a:rPr lang="en-US" altLang="zh-CN" sz="800" baseline="-25000" dirty="0"/>
                  <a:t>N</a:t>
                </a:r>
              </a:p>
            </p:txBody>
          </p:sp>
          <p:sp>
            <p:nvSpPr>
              <p:cNvPr id="56" name="文本框 55">
                <a:extLst>
                  <a:ext uri="{FF2B5EF4-FFF2-40B4-BE49-F238E27FC236}">
                    <a16:creationId xmlns:a16="http://schemas.microsoft.com/office/drawing/2014/main" id="{0A806793-5A26-4024-8C13-02E25A55BD17}"/>
                  </a:ext>
                </a:extLst>
              </p:cNvPr>
              <p:cNvSpPr txBox="1"/>
              <p:nvPr/>
            </p:nvSpPr>
            <p:spPr>
              <a:xfrm>
                <a:off x="6968" y="6930"/>
                <a:ext cx="1618" cy="523"/>
              </a:xfrm>
              <a:prstGeom prst="rect">
                <a:avLst/>
              </a:prstGeom>
              <a:noFill/>
            </p:spPr>
            <p:txBody>
              <a:bodyPr wrap="none" rtlCol="0">
                <a:spAutoFit/>
              </a:bodyPr>
              <a:lstStyle/>
              <a:p>
                <a:r>
                  <a:rPr lang="en-US" altLang="zh-CN" sz="800" dirty="0"/>
                  <a:t>Attention</a:t>
                </a:r>
              </a:p>
            </p:txBody>
          </p:sp>
        </p:grpSp>
        <p:sp>
          <p:nvSpPr>
            <p:cNvPr id="2" name="文本框 1">
              <a:extLst>
                <a:ext uri="{FF2B5EF4-FFF2-40B4-BE49-F238E27FC236}">
                  <a16:creationId xmlns:a16="http://schemas.microsoft.com/office/drawing/2014/main" id="{9BF44CEF-A84B-43BE-B8F6-101A19467383}"/>
                </a:ext>
              </a:extLst>
            </p:cNvPr>
            <p:cNvSpPr txBox="1"/>
            <p:nvPr/>
          </p:nvSpPr>
          <p:spPr>
            <a:xfrm>
              <a:off x="3802994" y="2867433"/>
              <a:ext cx="1367235" cy="184666"/>
            </a:xfrm>
            <a:prstGeom prst="rect">
              <a:avLst/>
            </a:prstGeom>
            <a:noFill/>
          </p:spPr>
          <p:txBody>
            <a:bodyPr wrap="square" rtlCol="0">
              <a:spAutoFit/>
            </a:bodyPr>
            <a:lstStyle/>
            <a:p>
              <a:r>
                <a:rPr lang="en-US" altLang="zh-CN" sz="600" dirty="0"/>
                <a:t>Utterance Level Representation</a:t>
              </a:r>
              <a:endParaRPr lang="zh-CN" altLang="en-US" sz="600" dirty="0"/>
            </a:p>
          </p:txBody>
        </p:sp>
        <p:cxnSp>
          <p:nvCxnSpPr>
            <p:cNvPr id="10" name="直接箭头连接符 9">
              <a:extLst>
                <a:ext uri="{FF2B5EF4-FFF2-40B4-BE49-F238E27FC236}">
                  <a16:creationId xmlns:a16="http://schemas.microsoft.com/office/drawing/2014/main" id="{15B29101-39F7-4E6B-BDBF-0801B4E1852C}"/>
                </a:ext>
              </a:extLst>
            </p:cNvPr>
            <p:cNvCxnSpPr/>
            <p:nvPr/>
          </p:nvCxnSpPr>
          <p:spPr>
            <a:xfrm flipV="1">
              <a:off x="3347864" y="3028359"/>
              <a:ext cx="0" cy="180000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75" name="左大括号 74">
              <a:extLst>
                <a:ext uri="{FF2B5EF4-FFF2-40B4-BE49-F238E27FC236}">
                  <a16:creationId xmlns:a16="http://schemas.microsoft.com/office/drawing/2014/main" id="{C5A6DB76-843B-48BB-AD37-D54146E474E1}"/>
                </a:ext>
              </a:extLst>
            </p:cNvPr>
            <p:cNvSpPr/>
            <p:nvPr/>
          </p:nvSpPr>
          <p:spPr>
            <a:xfrm rot="5400000">
              <a:off x="4358587" y="3764995"/>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id="{E529BC16-0EC1-414C-A3FF-82EA1E67EC02}"/>
                </a:ext>
              </a:extLst>
            </p:cNvPr>
            <p:cNvSpPr txBox="1"/>
            <p:nvPr/>
          </p:nvSpPr>
          <p:spPr>
            <a:xfrm>
              <a:off x="3772268" y="4767295"/>
              <a:ext cx="1383712" cy="184666"/>
            </a:xfrm>
            <a:prstGeom prst="rect">
              <a:avLst/>
            </a:prstGeom>
            <a:noFill/>
          </p:spPr>
          <p:txBody>
            <a:bodyPr wrap="none" rtlCol="0">
              <a:spAutoFit/>
            </a:bodyPr>
            <a:lstStyle/>
            <a:p>
              <a:r>
                <a:rPr lang="en-US" altLang="zh-CN" sz="600" dirty="0"/>
                <a:t>Sequence of Encoded Representations</a:t>
              </a:r>
              <a:endParaRPr lang="zh-CN" altLang="en-US" sz="600" dirty="0"/>
            </a:p>
          </p:txBody>
        </p:sp>
      </p:grpSp>
      <p:grpSp>
        <p:nvGrpSpPr>
          <p:cNvPr id="13" name="组合 12">
            <a:extLst>
              <a:ext uri="{FF2B5EF4-FFF2-40B4-BE49-F238E27FC236}">
                <a16:creationId xmlns:a16="http://schemas.microsoft.com/office/drawing/2014/main" id="{FC522016-BBBA-9B44-922C-D51B136EFF55}"/>
              </a:ext>
            </a:extLst>
          </p:cNvPr>
          <p:cNvGrpSpPr/>
          <p:nvPr/>
        </p:nvGrpSpPr>
        <p:grpSpPr>
          <a:xfrm>
            <a:off x="3257622" y="1840377"/>
            <a:ext cx="3278885" cy="3346299"/>
            <a:chOff x="3783046" y="2161212"/>
            <a:chExt cx="3278885" cy="3346299"/>
          </a:xfrm>
        </p:grpSpPr>
        <p:graphicFrame>
          <p:nvGraphicFramePr>
            <p:cNvPr id="100" name="图表 99">
              <a:extLst>
                <a:ext uri="{FF2B5EF4-FFF2-40B4-BE49-F238E27FC236}">
                  <a16:creationId xmlns:a16="http://schemas.microsoft.com/office/drawing/2014/main" id="{DB983D91-1EE5-4124-B042-62BF0D699E6E}"/>
                </a:ext>
              </a:extLst>
            </p:cNvPr>
            <p:cNvGraphicFramePr/>
            <p:nvPr>
              <p:extLst>
                <p:ext uri="{D42A27DB-BD31-4B8C-83A1-F6EECF244321}">
                  <p14:modId xmlns:p14="http://schemas.microsoft.com/office/powerpoint/2010/main" val="3476632062"/>
                </p:ext>
              </p:extLst>
            </p:nvPr>
          </p:nvGraphicFramePr>
          <p:xfrm>
            <a:off x="5077820" y="2282916"/>
            <a:ext cx="1636356" cy="560939"/>
          </p:xfrm>
          <a:graphic>
            <a:graphicData uri="http://schemas.openxmlformats.org/drawingml/2006/chart">
              <c:chart xmlns:c="http://schemas.openxmlformats.org/drawingml/2006/chart" xmlns:r="http://schemas.openxmlformats.org/officeDocument/2006/relationships" r:id="rId9"/>
            </a:graphicData>
          </a:graphic>
        </p:graphicFrame>
        <p:cxnSp>
          <p:nvCxnSpPr>
            <p:cNvPr id="102" name="直接连接符 101">
              <a:extLst>
                <a:ext uri="{FF2B5EF4-FFF2-40B4-BE49-F238E27FC236}">
                  <a16:creationId xmlns:a16="http://schemas.microsoft.com/office/drawing/2014/main" id="{69DE6DD4-4A18-404A-9850-50895403FC9C}"/>
                </a:ext>
              </a:extLst>
            </p:cNvPr>
            <p:cNvCxnSpPr/>
            <p:nvPr/>
          </p:nvCxnSpPr>
          <p:spPr>
            <a:xfrm>
              <a:off x="5068434" y="2713980"/>
              <a:ext cx="159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9" name="图表 128">
              <a:extLst>
                <a:ext uri="{FF2B5EF4-FFF2-40B4-BE49-F238E27FC236}">
                  <a16:creationId xmlns:a16="http://schemas.microsoft.com/office/drawing/2014/main" id="{5178E65F-C854-4403-A9B6-153BC796AF4C}"/>
                </a:ext>
              </a:extLst>
            </p:cNvPr>
            <p:cNvGraphicFramePr/>
            <p:nvPr>
              <p:extLst>
                <p:ext uri="{D42A27DB-BD31-4B8C-83A1-F6EECF244321}">
                  <p14:modId xmlns:p14="http://schemas.microsoft.com/office/powerpoint/2010/main" val="2770777076"/>
                </p:ext>
              </p:extLst>
            </p:nvPr>
          </p:nvGraphicFramePr>
          <p:xfrm>
            <a:off x="5123088" y="4129506"/>
            <a:ext cx="1635995" cy="700555"/>
          </p:xfrm>
          <a:graphic>
            <a:graphicData uri="http://schemas.openxmlformats.org/drawingml/2006/chart">
              <c:chart xmlns:c="http://schemas.openxmlformats.org/drawingml/2006/chart" xmlns:r="http://schemas.openxmlformats.org/officeDocument/2006/relationships" r:id="rId10"/>
            </a:graphicData>
          </a:graphic>
        </p:graphicFrame>
        <p:sp>
          <p:nvSpPr>
            <p:cNvPr id="130" name="文本框 129">
              <a:extLst>
                <a:ext uri="{FF2B5EF4-FFF2-40B4-BE49-F238E27FC236}">
                  <a16:creationId xmlns:a16="http://schemas.microsoft.com/office/drawing/2014/main" id="{43B1EE6B-5D26-47FC-86DF-3A875CDB0FD9}"/>
                </a:ext>
              </a:extLst>
            </p:cNvPr>
            <p:cNvSpPr txBox="1"/>
            <p:nvPr/>
          </p:nvSpPr>
          <p:spPr>
            <a:xfrm>
              <a:off x="6313558" y="4417389"/>
              <a:ext cx="176045" cy="158974"/>
            </a:xfrm>
            <a:prstGeom prst="rect">
              <a:avLst/>
            </a:prstGeom>
            <a:noFill/>
          </p:spPr>
          <p:txBody>
            <a:bodyPr wrap="none" rtlCol="0">
              <a:spAutoFit/>
            </a:bodyPr>
            <a:lstStyle/>
            <a:p>
              <a:r>
                <a:rPr lang="en-US" altLang="zh-CN" sz="1000" b="1"/>
                <a:t>…</a:t>
              </a:r>
            </a:p>
          </p:txBody>
        </p:sp>
        <p:sp>
          <p:nvSpPr>
            <p:cNvPr id="131" name="文本框 130">
              <a:extLst>
                <a:ext uri="{FF2B5EF4-FFF2-40B4-BE49-F238E27FC236}">
                  <a16:creationId xmlns:a16="http://schemas.microsoft.com/office/drawing/2014/main" id="{04D51EED-89A2-4803-81BA-0F22D6430EC4}"/>
                </a:ext>
              </a:extLst>
            </p:cNvPr>
            <p:cNvSpPr txBox="1"/>
            <p:nvPr/>
          </p:nvSpPr>
          <p:spPr>
            <a:xfrm>
              <a:off x="5214357" y="4733689"/>
              <a:ext cx="156926" cy="138793"/>
            </a:xfrm>
            <a:prstGeom prst="rect">
              <a:avLst/>
            </a:prstGeom>
            <a:noFill/>
          </p:spPr>
          <p:txBody>
            <a:bodyPr wrap="none" rtlCol="0">
              <a:spAutoFit/>
            </a:bodyPr>
            <a:lstStyle/>
            <a:p>
              <a:r>
                <a:rPr lang="en-US" altLang="zh-CN" sz="800"/>
                <a:t>h</a:t>
              </a:r>
              <a:r>
                <a:rPr lang="en-US" altLang="zh-CN" sz="800" baseline="-25000"/>
                <a:t>1</a:t>
              </a:r>
            </a:p>
          </p:txBody>
        </p:sp>
        <p:sp>
          <p:nvSpPr>
            <p:cNvPr id="132" name="文本框 131">
              <a:extLst>
                <a:ext uri="{FF2B5EF4-FFF2-40B4-BE49-F238E27FC236}">
                  <a16:creationId xmlns:a16="http://schemas.microsoft.com/office/drawing/2014/main" id="{40B80345-35E3-44C5-A3C9-9043E368E239}"/>
                </a:ext>
              </a:extLst>
            </p:cNvPr>
            <p:cNvSpPr txBox="1"/>
            <p:nvPr/>
          </p:nvSpPr>
          <p:spPr>
            <a:xfrm>
              <a:off x="5399421" y="473368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2</a:t>
              </a:r>
              <a:endParaRPr lang="en-US" altLang="zh-CN" sz="800" baseline="-25000"/>
            </a:p>
          </p:txBody>
        </p:sp>
        <p:sp>
          <p:nvSpPr>
            <p:cNvPr id="133" name="文本框 132">
              <a:extLst>
                <a:ext uri="{FF2B5EF4-FFF2-40B4-BE49-F238E27FC236}">
                  <a16:creationId xmlns:a16="http://schemas.microsoft.com/office/drawing/2014/main" id="{AA1D5CCF-A82A-44F6-AA09-E22D53D5DB75}"/>
                </a:ext>
              </a:extLst>
            </p:cNvPr>
            <p:cNvSpPr txBox="1"/>
            <p:nvPr/>
          </p:nvSpPr>
          <p:spPr>
            <a:xfrm>
              <a:off x="5584485" y="473368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3</a:t>
              </a:r>
              <a:endParaRPr lang="en-US" altLang="zh-CN" sz="800" baseline="-25000"/>
            </a:p>
          </p:txBody>
        </p:sp>
        <p:sp>
          <p:nvSpPr>
            <p:cNvPr id="134" name="文本框 133">
              <a:extLst>
                <a:ext uri="{FF2B5EF4-FFF2-40B4-BE49-F238E27FC236}">
                  <a16:creationId xmlns:a16="http://schemas.microsoft.com/office/drawing/2014/main" id="{D2773415-2064-43A9-A24F-A6176DC861B9}"/>
                </a:ext>
              </a:extLst>
            </p:cNvPr>
            <p:cNvSpPr txBox="1"/>
            <p:nvPr/>
          </p:nvSpPr>
          <p:spPr>
            <a:xfrm>
              <a:off x="5769549" y="473368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4</a:t>
              </a:r>
              <a:endParaRPr lang="en-US" altLang="zh-CN" sz="800" baseline="-25000"/>
            </a:p>
          </p:txBody>
        </p:sp>
        <p:sp>
          <p:nvSpPr>
            <p:cNvPr id="135" name="文本框 134">
              <a:extLst>
                <a:ext uri="{FF2B5EF4-FFF2-40B4-BE49-F238E27FC236}">
                  <a16:creationId xmlns:a16="http://schemas.microsoft.com/office/drawing/2014/main" id="{F63CE7FC-B4F8-4611-B5A6-5A0897C9B75A}"/>
                </a:ext>
              </a:extLst>
            </p:cNvPr>
            <p:cNvSpPr txBox="1"/>
            <p:nvPr/>
          </p:nvSpPr>
          <p:spPr>
            <a:xfrm>
              <a:off x="5954613" y="473368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5</a:t>
              </a:r>
              <a:endParaRPr lang="en-US" altLang="zh-CN" sz="800" baseline="-25000"/>
            </a:p>
          </p:txBody>
        </p:sp>
        <p:sp>
          <p:nvSpPr>
            <p:cNvPr id="136" name="文本框 135">
              <a:extLst>
                <a:ext uri="{FF2B5EF4-FFF2-40B4-BE49-F238E27FC236}">
                  <a16:creationId xmlns:a16="http://schemas.microsoft.com/office/drawing/2014/main" id="{761DF4EC-35AF-4D25-BF09-4F30B7946958}"/>
                </a:ext>
              </a:extLst>
            </p:cNvPr>
            <p:cNvSpPr txBox="1"/>
            <p:nvPr/>
          </p:nvSpPr>
          <p:spPr>
            <a:xfrm>
              <a:off x="6139677" y="4733689"/>
              <a:ext cx="156926"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6</a:t>
              </a:r>
              <a:endParaRPr lang="en-US" altLang="zh-CN" sz="800" baseline="-25000"/>
            </a:p>
          </p:txBody>
        </p:sp>
        <p:sp>
          <p:nvSpPr>
            <p:cNvPr id="137" name="文本框 136">
              <a:extLst>
                <a:ext uri="{FF2B5EF4-FFF2-40B4-BE49-F238E27FC236}">
                  <a16:creationId xmlns:a16="http://schemas.microsoft.com/office/drawing/2014/main" id="{2D4EE845-1C3E-4456-8374-929FD2176E3D}"/>
                </a:ext>
              </a:extLst>
            </p:cNvPr>
            <p:cNvSpPr txBox="1"/>
            <p:nvPr/>
          </p:nvSpPr>
          <p:spPr>
            <a:xfrm>
              <a:off x="6506919" y="4733689"/>
              <a:ext cx="163058" cy="138793"/>
            </a:xfrm>
            <a:prstGeom prst="rect">
              <a:avLst/>
            </a:prstGeom>
            <a:noFill/>
          </p:spPr>
          <p:txBody>
            <a:bodyPr wrap="none" rtlCol="0">
              <a:spAutoFit/>
            </a:bodyPr>
            <a:lstStyle/>
            <a:p>
              <a:pPr algn="l"/>
              <a:r>
                <a:rPr lang="en-US" altLang="zh-CN" sz="800">
                  <a:sym typeface="+mn-ea"/>
                </a:rPr>
                <a:t>h</a:t>
              </a:r>
              <a:r>
                <a:rPr lang="en-US" altLang="zh-CN" sz="800" baseline="-25000">
                  <a:sym typeface="+mn-ea"/>
                </a:rPr>
                <a:t>N</a:t>
              </a:r>
            </a:p>
          </p:txBody>
        </p:sp>
        <p:sp>
          <p:nvSpPr>
            <p:cNvPr id="138" name="文本框 137">
              <a:extLst>
                <a:ext uri="{FF2B5EF4-FFF2-40B4-BE49-F238E27FC236}">
                  <a16:creationId xmlns:a16="http://schemas.microsoft.com/office/drawing/2014/main" id="{7B435109-D917-458B-9246-6D8DC22F8E2F}"/>
                </a:ext>
              </a:extLst>
            </p:cNvPr>
            <p:cNvSpPr txBox="1"/>
            <p:nvPr/>
          </p:nvSpPr>
          <p:spPr>
            <a:xfrm>
              <a:off x="5080880" y="4227114"/>
              <a:ext cx="177849" cy="138793"/>
            </a:xfrm>
            <a:prstGeom prst="rect">
              <a:avLst/>
            </a:prstGeom>
            <a:noFill/>
          </p:spPr>
          <p:txBody>
            <a:bodyPr wrap="none" rtlCol="0">
              <a:spAutoFit/>
            </a:bodyPr>
            <a:lstStyle/>
            <a:p>
              <a:r>
                <a:rPr lang="en-US" altLang="zh-CN" sz="800"/>
                <a:t>h</a:t>
              </a:r>
              <a:r>
                <a:rPr lang="en-US" altLang="zh-CN" sz="800" baseline="-25000"/>
                <a:t>13</a:t>
              </a:r>
            </a:p>
          </p:txBody>
        </p:sp>
        <p:sp>
          <p:nvSpPr>
            <p:cNvPr id="139" name="文本框 138">
              <a:extLst>
                <a:ext uri="{FF2B5EF4-FFF2-40B4-BE49-F238E27FC236}">
                  <a16:creationId xmlns:a16="http://schemas.microsoft.com/office/drawing/2014/main" id="{D8172F9B-D602-46BB-AC51-725B796ECABB}"/>
                </a:ext>
              </a:extLst>
            </p:cNvPr>
            <p:cNvSpPr txBox="1"/>
            <p:nvPr/>
          </p:nvSpPr>
          <p:spPr>
            <a:xfrm>
              <a:off x="5080880" y="4411211"/>
              <a:ext cx="177849" cy="138793"/>
            </a:xfrm>
            <a:prstGeom prst="rect">
              <a:avLst/>
            </a:prstGeom>
            <a:noFill/>
          </p:spPr>
          <p:txBody>
            <a:bodyPr wrap="none" rtlCol="0">
              <a:spAutoFit/>
            </a:bodyPr>
            <a:lstStyle/>
            <a:p>
              <a:r>
                <a:rPr lang="en-US" altLang="zh-CN" sz="800"/>
                <a:t>h</a:t>
              </a:r>
              <a:r>
                <a:rPr lang="en-US" altLang="zh-CN" sz="800" baseline="-25000"/>
                <a:t>12</a:t>
              </a:r>
            </a:p>
          </p:txBody>
        </p:sp>
        <p:sp>
          <p:nvSpPr>
            <p:cNvPr id="140" name="文本框 139">
              <a:extLst>
                <a:ext uri="{FF2B5EF4-FFF2-40B4-BE49-F238E27FC236}">
                  <a16:creationId xmlns:a16="http://schemas.microsoft.com/office/drawing/2014/main" id="{5B7950AB-5A26-4E6D-A68B-F19303C6A1FB}"/>
                </a:ext>
              </a:extLst>
            </p:cNvPr>
            <p:cNvSpPr txBox="1"/>
            <p:nvPr/>
          </p:nvSpPr>
          <p:spPr>
            <a:xfrm>
              <a:off x="5080880" y="4595307"/>
              <a:ext cx="177849" cy="138793"/>
            </a:xfrm>
            <a:prstGeom prst="rect">
              <a:avLst/>
            </a:prstGeom>
            <a:noFill/>
          </p:spPr>
          <p:txBody>
            <a:bodyPr wrap="none" rtlCol="0">
              <a:spAutoFit/>
            </a:bodyPr>
            <a:lstStyle/>
            <a:p>
              <a:r>
                <a:rPr lang="en-US" altLang="zh-CN" sz="800"/>
                <a:t>h</a:t>
              </a:r>
              <a:r>
                <a:rPr lang="en-US" altLang="zh-CN" sz="800" baseline="-25000"/>
                <a:t>11</a:t>
              </a:r>
            </a:p>
          </p:txBody>
        </p:sp>
        <p:sp>
          <p:nvSpPr>
            <p:cNvPr id="141" name="文本框 140">
              <a:extLst>
                <a:ext uri="{FF2B5EF4-FFF2-40B4-BE49-F238E27FC236}">
                  <a16:creationId xmlns:a16="http://schemas.microsoft.com/office/drawing/2014/main" id="{2DFB257B-08A1-481D-9EE8-AA5F0782A119}"/>
                </a:ext>
              </a:extLst>
            </p:cNvPr>
            <p:cNvSpPr txBox="1"/>
            <p:nvPr/>
          </p:nvSpPr>
          <p:spPr>
            <a:xfrm>
              <a:off x="6736716" y="4595307"/>
              <a:ext cx="290042" cy="138793"/>
            </a:xfrm>
            <a:prstGeom prst="rect">
              <a:avLst/>
            </a:prstGeom>
            <a:noFill/>
          </p:spPr>
          <p:txBody>
            <a:bodyPr wrap="none" rtlCol="0">
              <a:spAutoFit/>
            </a:bodyPr>
            <a:lstStyle/>
            <a:p>
              <a:r>
                <a:rPr lang="en-US" altLang="zh-CN" sz="800" dirty="0"/>
                <a:t>Head 1</a:t>
              </a:r>
            </a:p>
          </p:txBody>
        </p:sp>
        <p:sp>
          <p:nvSpPr>
            <p:cNvPr id="142" name="文本框 141">
              <a:extLst>
                <a:ext uri="{FF2B5EF4-FFF2-40B4-BE49-F238E27FC236}">
                  <a16:creationId xmlns:a16="http://schemas.microsoft.com/office/drawing/2014/main" id="{F66CB480-D319-483C-A4FD-C4A7975FE8AB}"/>
                </a:ext>
              </a:extLst>
            </p:cNvPr>
            <p:cNvSpPr txBox="1"/>
            <p:nvPr/>
          </p:nvSpPr>
          <p:spPr>
            <a:xfrm>
              <a:off x="6736716" y="4411211"/>
              <a:ext cx="290042" cy="138793"/>
            </a:xfrm>
            <a:prstGeom prst="rect">
              <a:avLst/>
            </a:prstGeom>
            <a:noFill/>
          </p:spPr>
          <p:txBody>
            <a:bodyPr wrap="none" rtlCol="0">
              <a:spAutoFit/>
            </a:bodyPr>
            <a:lstStyle/>
            <a:p>
              <a:r>
                <a:rPr lang="en-US" altLang="zh-CN" sz="800"/>
                <a:t>Head 2</a:t>
              </a:r>
            </a:p>
          </p:txBody>
        </p:sp>
        <p:sp>
          <p:nvSpPr>
            <p:cNvPr id="143" name="文本框 142">
              <a:extLst>
                <a:ext uri="{FF2B5EF4-FFF2-40B4-BE49-F238E27FC236}">
                  <a16:creationId xmlns:a16="http://schemas.microsoft.com/office/drawing/2014/main" id="{8FD51573-CE3F-45B2-9592-B737EFED59D5}"/>
                </a:ext>
              </a:extLst>
            </p:cNvPr>
            <p:cNvSpPr txBox="1"/>
            <p:nvPr/>
          </p:nvSpPr>
          <p:spPr>
            <a:xfrm>
              <a:off x="6736716" y="4227114"/>
              <a:ext cx="290042" cy="138793"/>
            </a:xfrm>
            <a:prstGeom prst="rect">
              <a:avLst/>
            </a:prstGeom>
            <a:noFill/>
          </p:spPr>
          <p:txBody>
            <a:bodyPr wrap="none" rtlCol="0">
              <a:spAutoFit/>
            </a:bodyPr>
            <a:lstStyle/>
            <a:p>
              <a:r>
                <a:rPr lang="en-US" altLang="zh-CN" sz="800"/>
                <a:t>Head 3</a:t>
              </a:r>
            </a:p>
          </p:txBody>
        </p:sp>
        <p:grpSp>
          <p:nvGrpSpPr>
            <p:cNvPr id="116" name="组合 115">
              <a:extLst>
                <a:ext uri="{FF2B5EF4-FFF2-40B4-BE49-F238E27FC236}">
                  <a16:creationId xmlns:a16="http://schemas.microsoft.com/office/drawing/2014/main" id="{D67C1247-621B-4403-83B5-106DDF389B82}"/>
                </a:ext>
              </a:extLst>
            </p:cNvPr>
            <p:cNvGrpSpPr/>
            <p:nvPr/>
          </p:nvGrpSpPr>
          <p:grpSpPr>
            <a:xfrm>
              <a:off x="5045889" y="3502260"/>
              <a:ext cx="1636717" cy="560527"/>
              <a:chOff x="2495" y="6413"/>
              <a:chExt cx="4537" cy="1361"/>
            </a:xfrm>
          </p:grpSpPr>
          <p:graphicFrame>
            <p:nvGraphicFramePr>
              <p:cNvPr id="126" name="图表 125">
                <a:extLst>
                  <a:ext uri="{FF2B5EF4-FFF2-40B4-BE49-F238E27FC236}">
                    <a16:creationId xmlns:a16="http://schemas.microsoft.com/office/drawing/2014/main" id="{9784779D-0B70-4A82-BF5F-48AB532A5FD2}"/>
                  </a:ext>
                </a:extLst>
              </p:cNvPr>
              <p:cNvGraphicFramePr/>
              <p:nvPr/>
            </p:nvGraphicFramePr>
            <p:xfrm>
              <a:off x="2495" y="6413"/>
              <a:ext cx="4537" cy="136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27" name="图表 126">
                <a:extLst>
                  <a:ext uri="{FF2B5EF4-FFF2-40B4-BE49-F238E27FC236}">
                    <a16:creationId xmlns:a16="http://schemas.microsoft.com/office/drawing/2014/main" id="{90CAEA12-0AF9-4CA2-B818-CB84D997CEF7}"/>
                  </a:ext>
                </a:extLst>
              </p:cNvPr>
              <p:cNvGraphicFramePr/>
              <p:nvPr>
                <p:extLst>
                  <p:ext uri="{D42A27DB-BD31-4B8C-83A1-F6EECF244321}">
                    <p14:modId xmlns:p14="http://schemas.microsoft.com/office/powerpoint/2010/main" val="313776101"/>
                  </p:ext>
                </p:extLst>
              </p:nvPr>
            </p:nvGraphicFramePr>
            <p:xfrm>
              <a:off x="2495" y="6413"/>
              <a:ext cx="4537" cy="1361"/>
            </p:xfrm>
            <a:graphic>
              <a:graphicData uri="http://schemas.openxmlformats.org/drawingml/2006/chart">
                <c:chart xmlns:c="http://schemas.openxmlformats.org/drawingml/2006/chart" xmlns:r="http://schemas.openxmlformats.org/officeDocument/2006/relationships" r:id="rId12"/>
              </a:graphicData>
            </a:graphic>
          </p:graphicFrame>
          <p:cxnSp>
            <p:nvCxnSpPr>
              <p:cNvPr id="128" name="直接连接符 127">
                <a:extLst>
                  <a:ext uri="{FF2B5EF4-FFF2-40B4-BE49-F238E27FC236}">
                    <a16:creationId xmlns:a16="http://schemas.microsoft.com/office/drawing/2014/main" id="{D20A65A8-DD75-45DB-8DA1-DAE298D998DD}"/>
                  </a:ext>
                </a:extLst>
              </p:cNvPr>
              <p:cNvCxnSpPr/>
              <p:nvPr/>
            </p:nvCxnSpPr>
            <p:spPr>
              <a:xfrm>
                <a:off x="2558" y="7556"/>
                <a:ext cx="4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文本框 116">
              <a:extLst>
                <a:ext uri="{FF2B5EF4-FFF2-40B4-BE49-F238E27FC236}">
                  <a16:creationId xmlns:a16="http://schemas.microsoft.com/office/drawing/2014/main" id="{1039F8BA-D89C-4DCF-B374-04BF33AA294F}"/>
                </a:ext>
              </a:extLst>
            </p:cNvPr>
            <p:cNvSpPr txBox="1"/>
            <p:nvPr/>
          </p:nvSpPr>
          <p:spPr>
            <a:xfrm>
              <a:off x="6236358" y="3781493"/>
              <a:ext cx="176045" cy="158974"/>
            </a:xfrm>
            <a:prstGeom prst="rect">
              <a:avLst/>
            </a:prstGeom>
            <a:noFill/>
          </p:spPr>
          <p:txBody>
            <a:bodyPr wrap="none" rtlCol="0">
              <a:spAutoFit/>
            </a:bodyPr>
            <a:lstStyle/>
            <a:p>
              <a:r>
                <a:rPr lang="en-US" altLang="zh-CN" sz="1000" b="1"/>
                <a:t>…</a:t>
              </a:r>
            </a:p>
          </p:txBody>
        </p:sp>
        <p:sp>
          <p:nvSpPr>
            <p:cNvPr id="118" name="文本框 117">
              <a:extLst>
                <a:ext uri="{FF2B5EF4-FFF2-40B4-BE49-F238E27FC236}">
                  <a16:creationId xmlns:a16="http://schemas.microsoft.com/office/drawing/2014/main" id="{A0F1CCA8-1F7D-4978-BF61-3BF311B3D71F}"/>
                </a:ext>
              </a:extLst>
            </p:cNvPr>
            <p:cNvSpPr txBox="1"/>
            <p:nvPr/>
          </p:nvSpPr>
          <p:spPr>
            <a:xfrm>
              <a:off x="5117316" y="3968061"/>
              <a:ext cx="200215" cy="138793"/>
            </a:xfrm>
            <a:prstGeom prst="rect">
              <a:avLst/>
            </a:prstGeom>
            <a:noFill/>
          </p:spPr>
          <p:txBody>
            <a:bodyPr wrap="none" rtlCol="0">
              <a:spAutoFit/>
            </a:bodyPr>
            <a:lstStyle/>
            <a:p>
              <a:r>
                <a:rPr lang="en-US" altLang="zh-CN" sz="800"/>
                <a:t>W</a:t>
              </a:r>
              <a:r>
                <a:rPr lang="en-US" altLang="zh-CN" sz="800" baseline="-25000"/>
                <a:t>11</a:t>
              </a:r>
            </a:p>
          </p:txBody>
        </p:sp>
        <p:sp>
          <p:nvSpPr>
            <p:cNvPr id="119" name="文本框 118">
              <a:extLst>
                <a:ext uri="{FF2B5EF4-FFF2-40B4-BE49-F238E27FC236}">
                  <a16:creationId xmlns:a16="http://schemas.microsoft.com/office/drawing/2014/main" id="{3E1B65A4-8FDF-4AC8-9076-8156363D532D}"/>
                </a:ext>
              </a:extLst>
            </p:cNvPr>
            <p:cNvSpPr txBox="1"/>
            <p:nvPr/>
          </p:nvSpPr>
          <p:spPr>
            <a:xfrm>
              <a:off x="5303102" y="3968061"/>
              <a:ext cx="200215" cy="138793"/>
            </a:xfrm>
            <a:prstGeom prst="rect">
              <a:avLst/>
            </a:prstGeom>
            <a:noFill/>
          </p:spPr>
          <p:txBody>
            <a:bodyPr wrap="none" rtlCol="0">
              <a:spAutoFit/>
            </a:bodyPr>
            <a:lstStyle/>
            <a:p>
              <a:r>
                <a:rPr lang="en-US" altLang="zh-CN" sz="800"/>
                <a:t>W</a:t>
              </a:r>
              <a:r>
                <a:rPr lang="en-US" altLang="zh-CN" sz="800" baseline="-25000"/>
                <a:t>21</a:t>
              </a:r>
            </a:p>
          </p:txBody>
        </p:sp>
        <p:sp>
          <p:nvSpPr>
            <p:cNvPr id="120" name="文本框 119">
              <a:extLst>
                <a:ext uri="{FF2B5EF4-FFF2-40B4-BE49-F238E27FC236}">
                  <a16:creationId xmlns:a16="http://schemas.microsoft.com/office/drawing/2014/main" id="{D74D7FA0-4A60-43D7-8124-D6F37DE3AE8B}"/>
                </a:ext>
              </a:extLst>
            </p:cNvPr>
            <p:cNvSpPr txBox="1"/>
            <p:nvPr/>
          </p:nvSpPr>
          <p:spPr>
            <a:xfrm>
              <a:off x="5488887" y="3968061"/>
              <a:ext cx="200215" cy="138793"/>
            </a:xfrm>
            <a:prstGeom prst="rect">
              <a:avLst/>
            </a:prstGeom>
            <a:noFill/>
          </p:spPr>
          <p:txBody>
            <a:bodyPr wrap="none" rtlCol="0">
              <a:spAutoFit/>
            </a:bodyPr>
            <a:lstStyle/>
            <a:p>
              <a:r>
                <a:rPr lang="en-US" altLang="zh-CN" sz="800" dirty="0"/>
                <a:t>W</a:t>
              </a:r>
              <a:r>
                <a:rPr lang="en-US" altLang="zh-CN" sz="800" baseline="-25000" dirty="0"/>
                <a:t>31</a:t>
              </a:r>
            </a:p>
          </p:txBody>
        </p:sp>
        <p:sp>
          <p:nvSpPr>
            <p:cNvPr id="121" name="文本框 120">
              <a:extLst>
                <a:ext uri="{FF2B5EF4-FFF2-40B4-BE49-F238E27FC236}">
                  <a16:creationId xmlns:a16="http://schemas.microsoft.com/office/drawing/2014/main" id="{78365DE7-EB30-4E00-9B99-4676378CDA7F}"/>
                </a:ext>
              </a:extLst>
            </p:cNvPr>
            <p:cNvSpPr txBox="1"/>
            <p:nvPr/>
          </p:nvSpPr>
          <p:spPr>
            <a:xfrm>
              <a:off x="5674673" y="3968061"/>
              <a:ext cx="200215" cy="138793"/>
            </a:xfrm>
            <a:prstGeom prst="rect">
              <a:avLst/>
            </a:prstGeom>
            <a:noFill/>
          </p:spPr>
          <p:txBody>
            <a:bodyPr wrap="none" rtlCol="0">
              <a:spAutoFit/>
            </a:bodyPr>
            <a:lstStyle/>
            <a:p>
              <a:r>
                <a:rPr lang="en-US" altLang="zh-CN" sz="800"/>
                <a:t>W</a:t>
              </a:r>
              <a:r>
                <a:rPr lang="en-US" altLang="zh-CN" sz="800" baseline="-25000"/>
                <a:t>41</a:t>
              </a:r>
            </a:p>
          </p:txBody>
        </p:sp>
        <p:sp>
          <p:nvSpPr>
            <p:cNvPr id="122" name="文本框 121">
              <a:extLst>
                <a:ext uri="{FF2B5EF4-FFF2-40B4-BE49-F238E27FC236}">
                  <a16:creationId xmlns:a16="http://schemas.microsoft.com/office/drawing/2014/main" id="{B5215A12-AF57-4EF9-ABA5-DB0140C6E0E7}"/>
                </a:ext>
              </a:extLst>
            </p:cNvPr>
            <p:cNvSpPr txBox="1"/>
            <p:nvPr/>
          </p:nvSpPr>
          <p:spPr>
            <a:xfrm>
              <a:off x="5860458" y="3968061"/>
              <a:ext cx="200215" cy="138793"/>
            </a:xfrm>
            <a:prstGeom prst="rect">
              <a:avLst/>
            </a:prstGeom>
            <a:noFill/>
          </p:spPr>
          <p:txBody>
            <a:bodyPr wrap="none" rtlCol="0">
              <a:spAutoFit/>
            </a:bodyPr>
            <a:lstStyle/>
            <a:p>
              <a:r>
                <a:rPr lang="en-US" altLang="zh-CN" sz="800"/>
                <a:t>W</a:t>
              </a:r>
              <a:r>
                <a:rPr lang="en-US" altLang="zh-CN" sz="800" baseline="-25000"/>
                <a:t>51</a:t>
              </a:r>
            </a:p>
          </p:txBody>
        </p:sp>
        <p:sp>
          <p:nvSpPr>
            <p:cNvPr id="123" name="文本框 122">
              <a:extLst>
                <a:ext uri="{FF2B5EF4-FFF2-40B4-BE49-F238E27FC236}">
                  <a16:creationId xmlns:a16="http://schemas.microsoft.com/office/drawing/2014/main" id="{960EA5FA-C060-4079-95C1-4FEC6528BFFE}"/>
                </a:ext>
              </a:extLst>
            </p:cNvPr>
            <p:cNvSpPr txBox="1"/>
            <p:nvPr/>
          </p:nvSpPr>
          <p:spPr>
            <a:xfrm>
              <a:off x="6046244" y="3968061"/>
              <a:ext cx="200215" cy="138793"/>
            </a:xfrm>
            <a:prstGeom prst="rect">
              <a:avLst/>
            </a:prstGeom>
            <a:noFill/>
          </p:spPr>
          <p:txBody>
            <a:bodyPr wrap="none" rtlCol="0">
              <a:spAutoFit/>
            </a:bodyPr>
            <a:lstStyle/>
            <a:p>
              <a:r>
                <a:rPr lang="en-US" altLang="zh-CN" sz="800" dirty="0"/>
                <a:t>W</a:t>
              </a:r>
              <a:r>
                <a:rPr lang="en-US" altLang="zh-CN" sz="800" baseline="-25000" dirty="0"/>
                <a:t>61</a:t>
              </a:r>
            </a:p>
          </p:txBody>
        </p:sp>
        <p:sp>
          <p:nvSpPr>
            <p:cNvPr id="124" name="文本框 123">
              <a:extLst>
                <a:ext uri="{FF2B5EF4-FFF2-40B4-BE49-F238E27FC236}">
                  <a16:creationId xmlns:a16="http://schemas.microsoft.com/office/drawing/2014/main" id="{993BD3AF-F9AC-4595-8CAD-0EE073456126}"/>
                </a:ext>
              </a:extLst>
            </p:cNvPr>
            <p:cNvSpPr txBox="1"/>
            <p:nvPr/>
          </p:nvSpPr>
          <p:spPr>
            <a:xfrm>
              <a:off x="6417815" y="3968061"/>
              <a:ext cx="206348" cy="138793"/>
            </a:xfrm>
            <a:prstGeom prst="rect">
              <a:avLst/>
            </a:prstGeom>
            <a:noFill/>
          </p:spPr>
          <p:txBody>
            <a:bodyPr wrap="none" rtlCol="0">
              <a:spAutoFit/>
            </a:bodyPr>
            <a:lstStyle/>
            <a:p>
              <a:r>
                <a:rPr lang="en-US" altLang="zh-CN" sz="800"/>
                <a:t>W</a:t>
              </a:r>
              <a:r>
                <a:rPr lang="en-US" altLang="zh-CN" sz="800" baseline="-25000"/>
                <a:t>N1</a:t>
              </a:r>
            </a:p>
          </p:txBody>
        </p:sp>
        <p:sp>
          <p:nvSpPr>
            <p:cNvPr id="125" name="文本框 124">
              <a:extLst>
                <a:ext uri="{FF2B5EF4-FFF2-40B4-BE49-F238E27FC236}">
                  <a16:creationId xmlns:a16="http://schemas.microsoft.com/office/drawing/2014/main" id="{C592B7C8-D01F-4DD2-9D4B-CEC48C5D4E2F}"/>
                </a:ext>
              </a:extLst>
            </p:cNvPr>
            <p:cNvSpPr txBox="1"/>
            <p:nvPr/>
          </p:nvSpPr>
          <p:spPr>
            <a:xfrm>
              <a:off x="6682244" y="3713126"/>
              <a:ext cx="379507" cy="138793"/>
            </a:xfrm>
            <a:prstGeom prst="rect">
              <a:avLst/>
            </a:prstGeom>
            <a:noFill/>
          </p:spPr>
          <p:txBody>
            <a:bodyPr wrap="none" rtlCol="0">
              <a:spAutoFit/>
            </a:bodyPr>
            <a:lstStyle/>
            <a:p>
              <a:r>
                <a:rPr lang="en-US" altLang="zh-CN" sz="800"/>
                <a:t>Attention 1</a:t>
              </a:r>
            </a:p>
          </p:txBody>
        </p:sp>
        <p:graphicFrame>
          <p:nvGraphicFramePr>
            <p:cNvPr id="113" name="图表 112">
              <a:extLst>
                <a:ext uri="{FF2B5EF4-FFF2-40B4-BE49-F238E27FC236}">
                  <a16:creationId xmlns:a16="http://schemas.microsoft.com/office/drawing/2014/main" id="{8A045DC7-18F4-4871-8648-4E7566CDDB7A}"/>
                </a:ext>
              </a:extLst>
            </p:cNvPr>
            <p:cNvGraphicFramePr/>
            <p:nvPr>
              <p:extLst>
                <p:ext uri="{D42A27DB-BD31-4B8C-83A1-F6EECF244321}">
                  <p14:modId xmlns:p14="http://schemas.microsoft.com/office/powerpoint/2010/main" val="3579723032"/>
                </p:ext>
              </p:extLst>
            </p:nvPr>
          </p:nvGraphicFramePr>
          <p:xfrm>
            <a:off x="5045707" y="2874601"/>
            <a:ext cx="1636717" cy="56052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14" name="图表 113">
              <a:extLst>
                <a:ext uri="{FF2B5EF4-FFF2-40B4-BE49-F238E27FC236}">
                  <a16:creationId xmlns:a16="http://schemas.microsoft.com/office/drawing/2014/main" id="{F7CDEC28-85F3-4CEA-ADD3-55FA6506714A}"/>
                </a:ext>
              </a:extLst>
            </p:cNvPr>
            <p:cNvGraphicFramePr/>
            <p:nvPr>
              <p:extLst>
                <p:ext uri="{D42A27DB-BD31-4B8C-83A1-F6EECF244321}">
                  <p14:modId xmlns:p14="http://schemas.microsoft.com/office/powerpoint/2010/main" val="3813497797"/>
                </p:ext>
              </p:extLst>
            </p:nvPr>
          </p:nvGraphicFramePr>
          <p:xfrm>
            <a:off x="5175764" y="2946979"/>
            <a:ext cx="1636717" cy="560527"/>
          </p:xfrm>
          <a:graphic>
            <a:graphicData uri="http://schemas.openxmlformats.org/drawingml/2006/chart">
              <c:chart xmlns:c="http://schemas.openxmlformats.org/drawingml/2006/chart" xmlns:r="http://schemas.openxmlformats.org/officeDocument/2006/relationships" r:id="rId14"/>
            </a:graphicData>
          </a:graphic>
        </p:graphicFrame>
        <p:cxnSp>
          <p:nvCxnSpPr>
            <p:cNvPr id="115" name="直接连接符 114">
              <a:extLst>
                <a:ext uri="{FF2B5EF4-FFF2-40B4-BE49-F238E27FC236}">
                  <a16:creationId xmlns:a16="http://schemas.microsoft.com/office/drawing/2014/main" id="{6A1A7B6D-DDD0-4ACC-B3B6-FB9187378F2F}"/>
                </a:ext>
              </a:extLst>
            </p:cNvPr>
            <p:cNvCxnSpPr/>
            <p:nvPr/>
          </p:nvCxnSpPr>
          <p:spPr>
            <a:xfrm>
              <a:off x="5068434" y="3340814"/>
              <a:ext cx="15909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0120196B-9E64-428D-BC37-AF83A8AF35D7}"/>
                </a:ext>
              </a:extLst>
            </p:cNvPr>
            <p:cNvSpPr txBox="1"/>
            <p:nvPr/>
          </p:nvSpPr>
          <p:spPr>
            <a:xfrm>
              <a:off x="6236177" y="3145186"/>
              <a:ext cx="176045" cy="158974"/>
            </a:xfrm>
            <a:prstGeom prst="rect">
              <a:avLst/>
            </a:prstGeom>
            <a:noFill/>
          </p:spPr>
          <p:txBody>
            <a:bodyPr wrap="none" rtlCol="0">
              <a:spAutoFit/>
            </a:bodyPr>
            <a:lstStyle/>
            <a:p>
              <a:r>
                <a:rPr lang="en-US" altLang="zh-CN" sz="1000" b="1"/>
                <a:t>…</a:t>
              </a:r>
            </a:p>
          </p:txBody>
        </p:sp>
        <p:sp>
          <p:nvSpPr>
            <p:cNvPr id="105" name="文本框 104">
              <a:extLst>
                <a:ext uri="{FF2B5EF4-FFF2-40B4-BE49-F238E27FC236}">
                  <a16:creationId xmlns:a16="http://schemas.microsoft.com/office/drawing/2014/main" id="{D4EC8326-D8E3-46EB-9445-E9FBA79EE8B0}"/>
                </a:ext>
              </a:extLst>
            </p:cNvPr>
            <p:cNvSpPr txBox="1"/>
            <p:nvPr/>
          </p:nvSpPr>
          <p:spPr>
            <a:xfrm>
              <a:off x="5120382" y="3340815"/>
              <a:ext cx="200215" cy="138793"/>
            </a:xfrm>
            <a:prstGeom prst="rect">
              <a:avLst/>
            </a:prstGeom>
            <a:noFill/>
          </p:spPr>
          <p:txBody>
            <a:bodyPr wrap="none" rtlCol="0">
              <a:spAutoFit/>
            </a:bodyPr>
            <a:lstStyle/>
            <a:p>
              <a:r>
                <a:rPr lang="en-US" altLang="zh-CN" sz="800"/>
                <a:t>W</a:t>
              </a:r>
              <a:r>
                <a:rPr lang="en-US" altLang="zh-CN" sz="800" baseline="-25000"/>
                <a:t>12</a:t>
              </a:r>
            </a:p>
          </p:txBody>
        </p:sp>
        <p:sp>
          <p:nvSpPr>
            <p:cNvPr id="106" name="文本框 105">
              <a:extLst>
                <a:ext uri="{FF2B5EF4-FFF2-40B4-BE49-F238E27FC236}">
                  <a16:creationId xmlns:a16="http://schemas.microsoft.com/office/drawing/2014/main" id="{5A6157FC-E9D3-4125-AA0E-18ACABE98F7B}"/>
                </a:ext>
              </a:extLst>
            </p:cNvPr>
            <p:cNvSpPr txBox="1"/>
            <p:nvPr/>
          </p:nvSpPr>
          <p:spPr>
            <a:xfrm>
              <a:off x="5306167" y="3340815"/>
              <a:ext cx="200215" cy="138793"/>
            </a:xfrm>
            <a:prstGeom prst="rect">
              <a:avLst/>
            </a:prstGeom>
            <a:noFill/>
          </p:spPr>
          <p:txBody>
            <a:bodyPr wrap="none" rtlCol="0">
              <a:spAutoFit/>
            </a:bodyPr>
            <a:lstStyle/>
            <a:p>
              <a:r>
                <a:rPr lang="en-US" altLang="zh-CN" sz="800" dirty="0"/>
                <a:t>W</a:t>
              </a:r>
              <a:r>
                <a:rPr lang="en-US" altLang="zh-CN" sz="800" baseline="-25000" dirty="0"/>
                <a:t>22</a:t>
              </a:r>
            </a:p>
          </p:txBody>
        </p:sp>
        <p:sp>
          <p:nvSpPr>
            <p:cNvPr id="107" name="文本框 106">
              <a:extLst>
                <a:ext uri="{FF2B5EF4-FFF2-40B4-BE49-F238E27FC236}">
                  <a16:creationId xmlns:a16="http://schemas.microsoft.com/office/drawing/2014/main" id="{962CE6A7-B5EB-4E6C-B81D-E4DC7B31974D}"/>
                </a:ext>
              </a:extLst>
            </p:cNvPr>
            <p:cNvSpPr txBox="1"/>
            <p:nvPr/>
          </p:nvSpPr>
          <p:spPr>
            <a:xfrm>
              <a:off x="5491953" y="3340815"/>
              <a:ext cx="200215" cy="138793"/>
            </a:xfrm>
            <a:prstGeom prst="rect">
              <a:avLst/>
            </a:prstGeom>
            <a:noFill/>
          </p:spPr>
          <p:txBody>
            <a:bodyPr wrap="none" rtlCol="0">
              <a:spAutoFit/>
            </a:bodyPr>
            <a:lstStyle/>
            <a:p>
              <a:r>
                <a:rPr lang="en-US" altLang="zh-CN" sz="800" dirty="0"/>
                <a:t>W</a:t>
              </a:r>
              <a:r>
                <a:rPr lang="en-US" altLang="zh-CN" sz="800" baseline="-25000" dirty="0"/>
                <a:t>32</a:t>
              </a:r>
            </a:p>
          </p:txBody>
        </p:sp>
        <p:sp>
          <p:nvSpPr>
            <p:cNvPr id="108" name="文本框 107">
              <a:extLst>
                <a:ext uri="{FF2B5EF4-FFF2-40B4-BE49-F238E27FC236}">
                  <a16:creationId xmlns:a16="http://schemas.microsoft.com/office/drawing/2014/main" id="{ACF8C6F3-A91C-47EA-9F76-BCEFB37B12FB}"/>
                </a:ext>
              </a:extLst>
            </p:cNvPr>
            <p:cNvSpPr txBox="1"/>
            <p:nvPr/>
          </p:nvSpPr>
          <p:spPr>
            <a:xfrm>
              <a:off x="5677739" y="3340815"/>
              <a:ext cx="200215" cy="138793"/>
            </a:xfrm>
            <a:prstGeom prst="rect">
              <a:avLst/>
            </a:prstGeom>
            <a:noFill/>
          </p:spPr>
          <p:txBody>
            <a:bodyPr wrap="none" rtlCol="0">
              <a:spAutoFit/>
            </a:bodyPr>
            <a:lstStyle/>
            <a:p>
              <a:r>
                <a:rPr lang="en-US" altLang="zh-CN" sz="800" dirty="0"/>
                <a:t>W</a:t>
              </a:r>
              <a:r>
                <a:rPr lang="en-US" altLang="zh-CN" sz="800" baseline="-25000" dirty="0"/>
                <a:t>42</a:t>
              </a:r>
            </a:p>
          </p:txBody>
        </p:sp>
        <p:sp>
          <p:nvSpPr>
            <p:cNvPr id="109" name="文本框 108">
              <a:extLst>
                <a:ext uri="{FF2B5EF4-FFF2-40B4-BE49-F238E27FC236}">
                  <a16:creationId xmlns:a16="http://schemas.microsoft.com/office/drawing/2014/main" id="{87E582FB-260C-4B74-BAB3-7FDBDFA52C8F}"/>
                </a:ext>
              </a:extLst>
            </p:cNvPr>
            <p:cNvSpPr txBox="1"/>
            <p:nvPr/>
          </p:nvSpPr>
          <p:spPr>
            <a:xfrm>
              <a:off x="5863524" y="3340815"/>
              <a:ext cx="200215" cy="138793"/>
            </a:xfrm>
            <a:prstGeom prst="rect">
              <a:avLst/>
            </a:prstGeom>
            <a:noFill/>
          </p:spPr>
          <p:txBody>
            <a:bodyPr wrap="none" rtlCol="0">
              <a:spAutoFit/>
            </a:bodyPr>
            <a:lstStyle/>
            <a:p>
              <a:r>
                <a:rPr lang="en-US" altLang="zh-CN" sz="800" dirty="0"/>
                <a:t>W</a:t>
              </a:r>
              <a:r>
                <a:rPr lang="en-US" altLang="zh-CN" sz="800" baseline="-25000" dirty="0"/>
                <a:t>52</a:t>
              </a:r>
            </a:p>
          </p:txBody>
        </p:sp>
        <p:sp>
          <p:nvSpPr>
            <p:cNvPr id="110" name="文本框 109">
              <a:extLst>
                <a:ext uri="{FF2B5EF4-FFF2-40B4-BE49-F238E27FC236}">
                  <a16:creationId xmlns:a16="http://schemas.microsoft.com/office/drawing/2014/main" id="{CC4D1F37-4A4C-470E-BCB1-25579C513FDD}"/>
                </a:ext>
              </a:extLst>
            </p:cNvPr>
            <p:cNvSpPr txBox="1"/>
            <p:nvPr/>
          </p:nvSpPr>
          <p:spPr>
            <a:xfrm>
              <a:off x="6049310" y="3340815"/>
              <a:ext cx="200215" cy="138793"/>
            </a:xfrm>
            <a:prstGeom prst="rect">
              <a:avLst/>
            </a:prstGeom>
            <a:noFill/>
          </p:spPr>
          <p:txBody>
            <a:bodyPr wrap="none" rtlCol="0">
              <a:spAutoFit/>
            </a:bodyPr>
            <a:lstStyle/>
            <a:p>
              <a:r>
                <a:rPr lang="en-US" altLang="zh-CN" sz="800" dirty="0"/>
                <a:t>W</a:t>
              </a:r>
              <a:r>
                <a:rPr lang="en-US" altLang="zh-CN" sz="800" baseline="-25000" dirty="0"/>
                <a:t>62</a:t>
              </a:r>
            </a:p>
          </p:txBody>
        </p:sp>
        <p:sp>
          <p:nvSpPr>
            <p:cNvPr id="111" name="文本框 110">
              <a:extLst>
                <a:ext uri="{FF2B5EF4-FFF2-40B4-BE49-F238E27FC236}">
                  <a16:creationId xmlns:a16="http://schemas.microsoft.com/office/drawing/2014/main" id="{1F24E50E-1D8A-41DE-8E01-7182FC67B091}"/>
                </a:ext>
              </a:extLst>
            </p:cNvPr>
            <p:cNvSpPr txBox="1"/>
            <p:nvPr/>
          </p:nvSpPr>
          <p:spPr>
            <a:xfrm>
              <a:off x="6420881" y="3340815"/>
              <a:ext cx="206348" cy="138793"/>
            </a:xfrm>
            <a:prstGeom prst="rect">
              <a:avLst/>
            </a:prstGeom>
            <a:noFill/>
          </p:spPr>
          <p:txBody>
            <a:bodyPr wrap="none" rtlCol="0">
              <a:spAutoFit/>
            </a:bodyPr>
            <a:lstStyle/>
            <a:p>
              <a:r>
                <a:rPr lang="en-US" altLang="zh-CN" sz="800"/>
                <a:t>W</a:t>
              </a:r>
              <a:r>
                <a:rPr lang="en-US" altLang="zh-CN" sz="800" baseline="-25000"/>
                <a:t>N2</a:t>
              </a:r>
            </a:p>
          </p:txBody>
        </p:sp>
        <p:sp>
          <p:nvSpPr>
            <p:cNvPr id="112" name="文本框 111">
              <a:extLst>
                <a:ext uri="{FF2B5EF4-FFF2-40B4-BE49-F238E27FC236}">
                  <a16:creationId xmlns:a16="http://schemas.microsoft.com/office/drawing/2014/main" id="{AE4EE5AF-9C82-4310-9572-AF96579F5CF1}"/>
                </a:ext>
              </a:extLst>
            </p:cNvPr>
            <p:cNvSpPr txBox="1"/>
            <p:nvPr/>
          </p:nvSpPr>
          <p:spPr>
            <a:xfrm>
              <a:off x="6682423" y="3085468"/>
              <a:ext cx="379508" cy="138793"/>
            </a:xfrm>
            <a:prstGeom prst="rect">
              <a:avLst/>
            </a:prstGeom>
            <a:noFill/>
          </p:spPr>
          <p:txBody>
            <a:bodyPr wrap="none" rtlCol="0">
              <a:spAutoFit/>
            </a:bodyPr>
            <a:lstStyle/>
            <a:p>
              <a:r>
                <a:rPr lang="en-US" altLang="zh-CN" sz="800" dirty="0"/>
                <a:t>Attention 2</a:t>
              </a:r>
            </a:p>
          </p:txBody>
        </p:sp>
        <p:sp>
          <p:nvSpPr>
            <p:cNvPr id="91" name="文本框 90">
              <a:extLst>
                <a:ext uri="{FF2B5EF4-FFF2-40B4-BE49-F238E27FC236}">
                  <a16:creationId xmlns:a16="http://schemas.microsoft.com/office/drawing/2014/main" id="{7CD31782-0770-47FF-ADE2-B658CE6923ED}"/>
                </a:ext>
              </a:extLst>
            </p:cNvPr>
            <p:cNvSpPr txBox="1"/>
            <p:nvPr/>
          </p:nvSpPr>
          <p:spPr>
            <a:xfrm>
              <a:off x="6218572" y="2559293"/>
              <a:ext cx="193650" cy="192358"/>
            </a:xfrm>
            <a:prstGeom prst="rect">
              <a:avLst/>
            </a:prstGeom>
            <a:noFill/>
          </p:spPr>
          <p:txBody>
            <a:bodyPr wrap="none" rtlCol="0">
              <a:spAutoFit/>
            </a:bodyPr>
            <a:lstStyle/>
            <a:p>
              <a:r>
                <a:rPr lang="en-US" altLang="zh-CN" sz="1000" b="1" dirty="0"/>
                <a:t>…</a:t>
              </a:r>
            </a:p>
          </p:txBody>
        </p:sp>
        <p:sp>
          <p:nvSpPr>
            <p:cNvPr id="92" name="文本框 91">
              <a:extLst>
                <a:ext uri="{FF2B5EF4-FFF2-40B4-BE49-F238E27FC236}">
                  <a16:creationId xmlns:a16="http://schemas.microsoft.com/office/drawing/2014/main" id="{4AB35660-000B-45B1-945F-0B8634B786D0}"/>
                </a:ext>
              </a:extLst>
            </p:cNvPr>
            <p:cNvSpPr txBox="1"/>
            <p:nvPr/>
          </p:nvSpPr>
          <p:spPr>
            <a:xfrm>
              <a:off x="5116053" y="2713156"/>
              <a:ext cx="200215" cy="138793"/>
            </a:xfrm>
            <a:prstGeom prst="rect">
              <a:avLst/>
            </a:prstGeom>
            <a:noFill/>
          </p:spPr>
          <p:txBody>
            <a:bodyPr wrap="none" rtlCol="0">
              <a:spAutoFit/>
            </a:bodyPr>
            <a:lstStyle/>
            <a:p>
              <a:r>
                <a:rPr lang="en-US" altLang="zh-CN" sz="800"/>
                <a:t>W</a:t>
              </a:r>
              <a:r>
                <a:rPr lang="en-US" altLang="zh-CN" sz="800" baseline="-25000"/>
                <a:t>13</a:t>
              </a:r>
            </a:p>
          </p:txBody>
        </p:sp>
        <p:sp>
          <p:nvSpPr>
            <p:cNvPr id="93" name="文本框 92">
              <a:extLst>
                <a:ext uri="{FF2B5EF4-FFF2-40B4-BE49-F238E27FC236}">
                  <a16:creationId xmlns:a16="http://schemas.microsoft.com/office/drawing/2014/main" id="{2653149F-B380-427F-9BD4-7D9BC47B81DB}"/>
                </a:ext>
              </a:extLst>
            </p:cNvPr>
            <p:cNvSpPr txBox="1"/>
            <p:nvPr/>
          </p:nvSpPr>
          <p:spPr>
            <a:xfrm>
              <a:off x="5301839" y="2713156"/>
              <a:ext cx="200215" cy="138793"/>
            </a:xfrm>
            <a:prstGeom prst="rect">
              <a:avLst/>
            </a:prstGeom>
            <a:noFill/>
          </p:spPr>
          <p:txBody>
            <a:bodyPr wrap="none" rtlCol="0">
              <a:spAutoFit/>
            </a:bodyPr>
            <a:lstStyle/>
            <a:p>
              <a:r>
                <a:rPr lang="en-US" altLang="zh-CN" sz="800"/>
                <a:t>W</a:t>
              </a:r>
              <a:r>
                <a:rPr lang="en-US" altLang="zh-CN" sz="800" baseline="-25000"/>
                <a:t>23</a:t>
              </a:r>
            </a:p>
          </p:txBody>
        </p:sp>
        <p:sp>
          <p:nvSpPr>
            <p:cNvPr id="94" name="文本框 93">
              <a:extLst>
                <a:ext uri="{FF2B5EF4-FFF2-40B4-BE49-F238E27FC236}">
                  <a16:creationId xmlns:a16="http://schemas.microsoft.com/office/drawing/2014/main" id="{7B9485F8-13AD-4ADF-B5C3-1F55DBDD4AA7}"/>
                </a:ext>
              </a:extLst>
            </p:cNvPr>
            <p:cNvSpPr txBox="1"/>
            <p:nvPr/>
          </p:nvSpPr>
          <p:spPr>
            <a:xfrm>
              <a:off x="5487624" y="2713156"/>
              <a:ext cx="200215" cy="138793"/>
            </a:xfrm>
            <a:prstGeom prst="rect">
              <a:avLst/>
            </a:prstGeom>
            <a:noFill/>
          </p:spPr>
          <p:txBody>
            <a:bodyPr wrap="none" rtlCol="0">
              <a:spAutoFit/>
            </a:bodyPr>
            <a:lstStyle/>
            <a:p>
              <a:r>
                <a:rPr lang="en-US" altLang="zh-CN" sz="800"/>
                <a:t>W</a:t>
              </a:r>
              <a:r>
                <a:rPr lang="en-US" altLang="zh-CN" sz="800" baseline="-25000"/>
                <a:t>33</a:t>
              </a:r>
            </a:p>
          </p:txBody>
        </p:sp>
        <p:sp>
          <p:nvSpPr>
            <p:cNvPr id="95" name="文本框 94">
              <a:extLst>
                <a:ext uri="{FF2B5EF4-FFF2-40B4-BE49-F238E27FC236}">
                  <a16:creationId xmlns:a16="http://schemas.microsoft.com/office/drawing/2014/main" id="{5F998C7C-1439-42EE-9798-C830CC1AB440}"/>
                </a:ext>
              </a:extLst>
            </p:cNvPr>
            <p:cNvSpPr txBox="1"/>
            <p:nvPr/>
          </p:nvSpPr>
          <p:spPr>
            <a:xfrm>
              <a:off x="5673410" y="2713156"/>
              <a:ext cx="200215" cy="138793"/>
            </a:xfrm>
            <a:prstGeom prst="rect">
              <a:avLst/>
            </a:prstGeom>
            <a:noFill/>
          </p:spPr>
          <p:txBody>
            <a:bodyPr wrap="none" rtlCol="0">
              <a:spAutoFit/>
            </a:bodyPr>
            <a:lstStyle/>
            <a:p>
              <a:r>
                <a:rPr lang="en-US" altLang="zh-CN" sz="800"/>
                <a:t>W</a:t>
              </a:r>
              <a:r>
                <a:rPr lang="en-US" altLang="zh-CN" sz="800" baseline="-25000"/>
                <a:t>43</a:t>
              </a:r>
            </a:p>
          </p:txBody>
        </p:sp>
        <p:sp>
          <p:nvSpPr>
            <p:cNvPr id="96" name="文本框 95">
              <a:extLst>
                <a:ext uri="{FF2B5EF4-FFF2-40B4-BE49-F238E27FC236}">
                  <a16:creationId xmlns:a16="http://schemas.microsoft.com/office/drawing/2014/main" id="{0D592A40-F1F2-4B60-B2DE-2245D0354C91}"/>
                </a:ext>
              </a:extLst>
            </p:cNvPr>
            <p:cNvSpPr txBox="1"/>
            <p:nvPr/>
          </p:nvSpPr>
          <p:spPr>
            <a:xfrm>
              <a:off x="5859195" y="2713156"/>
              <a:ext cx="200215" cy="138793"/>
            </a:xfrm>
            <a:prstGeom prst="rect">
              <a:avLst/>
            </a:prstGeom>
            <a:noFill/>
          </p:spPr>
          <p:txBody>
            <a:bodyPr wrap="none" rtlCol="0">
              <a:spAutoFit/>
            </a:bodyPr>
            <a:lstStyle/>
            <a:p>
              <a:r>
                <a:rPr lang="en-US" altLang="zh-CN" sz="800"/>
                <a:t>W</a:t>
              </a:r>
              <a:r>
                <a:rPr lang="en-US" altLang="zh-CN" sz="800" baseline="-25000"/>
                <a:t>53</a:t>
              </a:r>
            </a:p>
          </p:txBody>
        </p:sp>
        <p:sp>
          <p:nvSpPr>
            <p:cNvPr id="97" name="文本框 96">
              <a:extLst>
                <a:ext uri="{FF2B5EF4-FFF2-40B4-BE49-F238E27FC236}">
                  <a16:creationId xmlns:a16="http://schemas.microsoft.com/office/drawing/2014/main" id="{8A38AE9A-3DD1-4A99-A91D-E56510B3E9F9}"/>
                </a:ext>
              </a:extLst>
            </p:cNvPr>
            <p:cNvSpPr txBox="1"/>
            <p:nvPr/>
          </p:nvSpPr>
          <p:spPr>
            <a:xfrm>
              <a:off x="6044981" y="2713156"/>
              <a:ext cx="200215" cy="138793"/>
            </a:xfrm>
            <a:prstGeom prst="rect">
              <a:avLst/>
            </a:prstGeom>
            <a:noFill/>
          </p:spPr>
          <p:txBody>
            <a:bodyPr wrap="none" rtlCol="0">
              <a:spAutoFit/>
            </a:bodyPr>
            <a:lstStyle/>
            <a:p>
              <a:r>
                <a:rPr lang="en-US" altLang="zh-CN" sz="800"/>
                <a:t>W</a:t>
              </a:r>
              <a:r>
                <a:rPr lang="en-US" altLang="zh-CN" sz="800" baseline="-25000"/>
                <a:t>63</a:t>
              </a:r>
            </a:p>
          </p:txBody>
        </p:sp>
        <p:sp>
          <p:nvSpPr>
            <p:cNvPr id="98" name="文本框 97">
              <a:extLst>
                <a:ext uri="{FF2B5EF4-FFF2-40B4-BE49-F238E27FC236}">
                  <a16:creationId xmlns:a16="http://schemas.microsoft.com/office/drawing/2014/main" id="{9E88660E-267A-4BFD-91B5-8AF14D696ACC}"/>
                </a:ext>
              </a:extLst>
            </p:cNvPr>
            <p:cNvSpPr txBox="1"/>
            <p:nvPr/>
          </p:nvSpPr>
          <p:spPr>
            <a:xfrm>
              <a:off x="6416552" y="2713156"/>
              <a:ext cx="206348" cy="138793"/>
            </a:xfrm>
            <a:prstGeom prst="rect">
              <a:avLst/>
            </a:prstGeom>
            <a:noFill/>
          </p:spPr>
          <p:txBody>
            <a:bodyPr wrap="none" rtlCol="0">
              <a:spAutoFit/>
            </a:bodyPr>
            <a:lstStyle/>
            <a:p>
              <a:r>
                <a:rPr lang="en-US" altLang="zh-CN" sz="800" dirty="0"/>
                <a:t>W</a:t>
              </a:r>
              <a:r>
                <a:rPr lang="en-US" altLang="zh-CN" sz="800" baseline="-25000" dirty="0"/>
                <a:t>N3</a:t>
              </a:r>
            </a:p>
          </p:txBody>
        </p:sp>
        <p:sp>
          <p:nvSpPr>
            <p:cNvPr id="99" name="文本框 98">
              <a:extLst>
                <a:ext uri="{FF2B5EF4-FFF2-40B4-BE49-F238E27FC236}">
                  <a16:creationId xmlns:a16="http://schemas.microsoft.com/office/drawing/2014/main" id="{8DE894B4-3DAF-4FA9-8DC5-D71F666CCB70}"/>
                </a:ext>
              </a:extLst>
            </p:cNvPr>
            <p:cNvSpPr txBox="1"/>
            <p:nvPr/>
          </p:nvSpPr>
          <p:spPr>
            <a:xfrm>
              <a:off x="6682423" y="2524117"/>
              <a:ext cx="379508" cy="138793"/>
            </a:xfrm>
            <a:prstGeom prst="rect">
              <a:avLst/>
            </a:prstGeom>
            <a:noFill/>
          </p:spPr>
          <p:txBody>
            <a:bodyPr wrap="none" rtlCol="0">
              <a:spAutoFit/>
            </a:bodyPr>
            <a:lstStyle/>
            <a:p>
              <a:r>
                <a:rPr lang="en-US" altLang="zh-CN" sz="800"/>
                <a:t>Attention 3</a:t>
              </a:r>
            </a:p>
          </p:txBody>
        </p:sp>
        <p:sp>
          <p:nvSpPr>
            <p:cNvPr id="86" name="文本框 85">
              <a:extLst>
                <a:ext uri="{FF2B5EF4-FFF2-40B4-BE49-F238E27FC236}">
                  <a16:creationId xmlns:a16="http://schemas.microsoft.com/office/drawing/2014/main" id="{15C44950-F325-47A3-88C5-AA197F6D3660}"/>
                </a:ext>
              </a:extLst>
            </p:cNvPr>
            <p:cNvSpPr txBox="1"/>
            <p:nvPr/>
          </p:nvSpPr>
          <p:spPr>
            <a:xfrm>
              <a:off x="3783046" y="3887278"/>
              <a:ext cx="1341385" cy="184666"/>
            </a:xfrm>
            <a:prstGeom prst="rect">
              <a:avLst/>
            </a:prstGeom>
            <a:noFill/>
          </p:spPr>
          <p:txBody>
            <a:bodyPr wrap="square" rtlCol="0">
              <a:spAutoFit/>
            </a:bodyPr>
            <a:lstStyle/>
            <a:p>
              <a:r>
                <a:rPr lang="en-US" altLang="zh-CN" sz="600" dirty="0"/>
                <a:t>Utterance Level Representation</a:t>
              </a:r>
              <a:endParaRPr lang="zh-CN" altLang="en-US" sz="600" dirty="0"/>
            </a:p>
          </p:txBody>
        </p:sp>
        <p:cxnSp>
          <p:nvCxnSpPr>
            <p:cNvPr id="87" name="直接箭头连接符 86">
              <a:extLst>
                <a:ext uri="{FF2B5EF4-FFF2-40B4-BE49-F238E27FC236}">
                  <a16:creationId xmlns:a16="http://schemas.microsoft.com/office/drawing/2014/main" id="{6DB8E47F-B258-4DC4-B88D-4D119B4FE6D1}"/>
                </a:ext>
              </a:extLst>
            </p:cNvPr>
            <p:cNvCxnSpPr>
              <a:cxnSpLocks/>
            </p:cNvCxnSpPr>
            <p:nvPr/>
          </p:nvCxnSpPr>
          <p:spPr>
            <a:xfrm flipH="1" flipV="1">
              <a:off x="4916515" y="2161212"/>
              <a:ext cx="36004" cy="2841652"/>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sp>
          <p:nvSpPr>
            <p:cNvPr id="88" name="左大括号 87">
              <a:extLst>
                <a:ext uri="{FF2B5EF4-FFF2-40B4-BE49-F238E27FC236}">
                  <a16:creationId xmlns:a16="http://schemas.microsoft.com/office/drawing/2014/main" id="{B72CCBA7-154F-4D08-832E-4B8C778B353F}"/>
                </a:ext>
              </a:extLst>
            </p:cNvPr>
            <p:cNvSpPr/>
            <p:nvPr/>
          </p:nvSpPr>
          <p:spPr>
            <a:xfrm rot="5400000">
              <a:off x="5927238" y="3966143"/>
              <a:ext cx="138794" cy="2016224"/>
            </a:xfrm>
            <a:prstGeom prst="leftBrace">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文本框 88">
              <a:extLst>
                <a:ext uri="{FF2B5EF4-FFF2-40B4-BE49-F238E27FC236}">
                  <a16:creationId xmlns:a16="http://schemas.microsoft.com/office/drawing/2014/main" id="{989E1E1D-9D2A-42CA-A001-EC7CF6E90BE3}"/>
                </a:ext>
              </a:extLst>
            </p:cNvPr>
            <p:cNvSpPr txBox="1"/>
            <p:nvPr/>
          </p:nvSpPr>
          <p:spPr>
            <a:xfrm>
              <a:off x="5340919" y="4968443"/>
              <a:ext cx="1556706" cy="184666"/>
            </a:xfrm>
            <a:prstGeom prst="rect">
              <a:avLst/>
            </a:prstGeom>
            <a:noFill/>
          </p:spPr>
          <p:txBody>
            <a:bodyPr wrap="square" rtlCol="0">
              <a:spAutoFit/>
            </a:bodyPr>
            <a:lstStyle/>
            <a:p>
              <a:r>
                <a:rPr lang="en-US" altLang="zh-CN" sz="600" dirty="0"/>
                <a:t>Sequence of Encoded Representations</a:t>
              </a:r>
              <a:endParaRPr lang="zh-CN" altLang="en-US" sz="600" dirty="0"/>
            </a:p>
          </p:txBody>
        </p:sp>
        <p:sp>
          <p:nvSpPr>
            <p:cNvPr id="144" name="文本框 143">
              <a:extLst>
                <a:ext uri="{FF2B5EF4-FFF2-40B4-BE49-F238E27FC236}">
                  <a16:creationId xmlns:a16="http://schemas.microsoft.com/office/drawing/2014/main" id="{0AF603A4-56A2-499B-B2E9-C830E642882D}"/>
                </a:ext>
              </a:extLst>
            </p:cNvPr>
            <p:cNvSpPr txBox="1"/>
            <p:nvPr/>
          </p:nvSpPr>
          <p:spPr>
            <a:xfrm>
              <a:off x="5268628" y="5230512"/>
              <a:ext cx="1220975" cy="276999"/>
            </a:xfrm>
            <a:prstGeom prst="rect">
              <a:avLst/>
            </a:prstGeom>
            <a:solidFill>
              <a:schemeClr val="accent4">
                <a:lumMod val="20000"/>
                <a:lumOff val="80000"/>
              </a:schemeClr>
            </a:solidFill>
          </p:spPr>
          <p:txBody>
            <a:bodyPr wrap="none" rtlCol="0">
              <a:spAutoFit/>
            </a:bodyPr>
            <a:lstStyle/>
            <a:p>
              <a:r>
                <a:rPr lang="en-US" altLang="zh-CN" sz="1200" dirty="0"/>
                <a:t>Head=3,query=1</a:t>
              </a:r>
              <a:endParaRPr lang="zh-CN" altLang="en-US" sz="1200" dirty="0"/>
            </a:p>
          </p:txBody>
        </p:sp>
        <p:graphicFrame>
          <p:nvGraphicFramePr>
            <p:cNvPr id="101" name="图表 100">
              <a:extLst>
                <a:ext uri="{FF2B5EF4-FFF2-40B4-BE49-F238E27FC236}">
                  <a16:creationId xmlns:a16="http://schemas.microsoft.com/office/drawing/2014/main" id="{4FE1DC9F-3679-4441-AA84-A5785339CF5C}"/>
                </a:ext>
              </a:extLst>
            </p:cNvPr>
            <p:cNvGraphicFramePr/>
            <p:nvPr>
              <p:extLst>
                <p:ext uri="{D42A27DB-BD31-4B8C-83A1-F6EECF244321}">
                  <p14:modId xmlns:p14="http://schemas.microsoft.com/office/powerpoint/2010/main" val="3209277167"/>
                </p:ext>
              </p:extLst>
            </p:nvPr>
          </p:nvGraphicFramePr>
          <p:xfrm>
            <a:off x="5240355" y="2427744"/>
            <a:ext cx="1636356" cy="560939"/>
          </p:xfrm>
          <a:graphic>
            <a:graphicData uri="http://schemas.openxmlformats.org/drawingml/2006/chart">
              <c:chart xmlns:c="http://schemas.openxmlformats.org/drawingml/2006/chart" xmlns:r="http://schemas.openxmlformats.org/officeDocument/2006/relationships" r:id="rId15"/>
            </a:graphicData>
          </a:graphic>
        </p:graphicFrame>
      </p:grpSp>
      <p:sp>
        <p:nvSpPr>
          <p:cNvPr id="3" name="文本框 2">
            <a:extLst>
              <a:ext uri="{FF2B5EF4-FFF2-40B4-BE49-F238E27FC236}">
                <a16:creationId xmlns:a16="http://schemas.microsoft.com/office/drawing/2014/main" id="{76DC46FC-C837-6945-B452-DD53DB01E4CA}"/>
              </a:ext>
            </a:extLst>
          </p:cNvPr>
          <p:cNvSpPr txBox="1"/>
          <p:nvPr/>
        </p:nvSpPr>
        <p:spPr>
          <a:xfrm>
            <a:off x="3801101" y="3158624"/>
            <a:ext cx="379508" cy="215444"/>
          </a:xfrm>
          <a:prstGeom prst="rect">
            <a:avLst/>
          </a:prstGeom>
          <a:noFill/>
        </p:spPr>
        <p:txBody>
          <a:bodyPr wrap="square" rtlCol="0">
            <a:spAutoFit/>
          </a:bodyPr>
          <a:lstStyle/>
          <a:p>
            <a:r>
              <a:rPr kumimoji="1" lang="en-US" altLang="zh-CN" sz="800" dirty="0"/>
              <a:t>C=</a:t>
            </a:r>
            <a:endParaRPr kumimoji="1" lang="zh-CN" altLang="en-US" dirty="0"/>
          </a:p>
        </p:txBody>
      </p:sp>
      <p:graphicFrame>
        <p:nvGraphicFramePr>
          <p:cNvPr id="6" name="表格 7">
            <a:extLst>
              <a:ext uri="{FF2B5EF4-FFF2-40B4-BE49-F238E27FC236}">
                <a16:creationId xmlns:a16="http://schemas.microsoft.com/office/drawing/2014/main" id="{833B86E7-A74F-EF41-B2F6-B3934E3C7DE9}"/>
              </a:ext>
            </a:extLst>
          </p:cNvPr>
          <p:cNvGraphicFramePr>
            <a:graphicFrameLocks noGrp="1"/>
          </p:cNvGraphicFramePr>
          <p:nvPr>
            <p:extLst>
              <p:ext uri="{D42A27DB-BD31-4B8C-83A1-F6EECF244321}">
                <p14:modId xmlns:p14="http://schemas.microsoft.com/office/powerpoint/2010/main" val="2737680232"/>
              </p:ext>
            </p:extLst>
          </p:nvPr>
        </p:nvGraphicFramePr>
        <p:xfrm>
          <a:off x="4047144" y="2914214"/>
          <a:ext cx="321239" cy="679209"/>
        </p:xfrm>
        <a:graphic>
          <a:graphicData uri="http://schemas.openxmlformats.org/drawingml/2006/table">
            <a:tbl>
              <a:tblPr firstRow="1" bandRow="1">
                <a:tableStyleId>{5C22544A-7EE6-4342-B048-85BDC9FD1C3A}</a:tableStyleId>
              </a:tblPr>
              <a:tblGrid>
                <a:gridCol w="321239">
                  <a:extLst>
                    <a:ext uri="{9D8B030D-6E8A-4147-A177-3AD203B41FA5}">
                      <a16:colId xmlns:a16="http://schemas.microsoft.com/office/drawing/2014/main" val="2939697892"/>
                    </a:ext>
                  </a:extLst>
                </a:gridCol>
              </a:tblGrid>
              <a:tr h="226403">
                <a:tc>
                  <a:txBody>
                    <a:bodyPr/>
                    <a:lstStyle/>
                    <a:p>
                      <a:r>
                        <a:rPr lang="en-US" altLang="zh-CN" sz="800" dirty="0"/>
                        <a:t>c3</a:t>
                      </a:r>
                      <a:endParaRPr lang="zh-CN" altLang="en-US" sz="800" dirty="0"/>
                    </a:p>
                  </a:txBody>
                  <a:tcPr>
                    <a:solidFill>
                      <a:schemeClr val="accent1">
                        <a:lumMod val="40000"/>
                        <a:lumOff val="60000"/>
                      </a:schemeClr>
                    </a:solidFill>
                  </a:tcPr>
                </a:tc>
                <a:extLst>
                  <a:ext uri="{0D108BD9-81ED-4DB2-BD59-A6C34878D82A}">
                    <a16:rowId xmlns:a16="http://schemas.microsoft.com/office/drawing/2014/main" val="4099666351"/>
                  </a:ext>
                </a:extLst>
              </a:tr>
              <a:tr h="226403">
                <a:tc>
                  <a:txBody>
                    <a:bodyPr/>
                    <a:lstStyle/>
                    <a:p>
                      <a:r>
                        <a:rPr lang="en-US" altLang="zh-CN" sz="800" dirty="0"/>
                        <a:t>c2</a:t>
                      </a:r>
                      <a:endParaRPr lang="zh-CN" altLang="en-US" sz="800" dirty="0"/>
                    </a:p>
                  </a:txBody>
                  <a:tcPr>
                    <a:solidFill>
                      <a:schemeClr val="accent1">
                        <a:lumMod val="60000"/>
                        <a:lumOff val="40000"/>
                      </a:schemeClr>
                    </a:solidFill>
                  </a:tcPr>
                </a:tc>
                <a:extLst>
                  <a:ext uri="{0D108BD9-81ED-4DB2-BD59-A6C34878D82A}">
                    <a16:rowId xmlns:a16="http://schemas.microsoft.com/office/drawing/2014/main" val="3075836345"/>
                  </a:ext>
                </a:extLst>
              </a:tr>
              <a:tr h="226403">
                <a:tc>
                  <a:txBody>
                    <a:bodyPr/>
                    <a:lstStyle/>
                    <a:p>
                      <a:r>
                        <a:rPr lang="en-US" altLang="zh-CN" sz="800" dirty="0"/>
                        <a:t>c1</a:t>
                      </a:r>
                      <a:endParaRPr lang="zh-CN" altLang="en-US" sz="800" dirty="0"/>
                    </a:p>
                  </a:txBody>
                  <a:tcPr>
                    <a:solidFill>
                      <a:schemeClr val="accent1">
                        <a:lumMod val="75000"/>
                      </a:schemeClr>
                    </a:solidFill>
                  </a:tcPr>
                </a:tc>
                <a:extLst>
                  <a:ext uri="{0D108BD9-81ED-4DB2-BD59-A6C34878D82A}">
                    <a16:rowId xmlns:a16="http://schemas.microsoft.com/office/drawing/2014/main" val="1648645595"/>
                  </a:ext>
                </a:extLst>
              </a:tr>
            </a:tbl>
          </a:graphicData>
        </a:graphic>
      </p:graphicFrame>
      <p:sp>
        <p:nvSpPr>
          <p:cNvPr id="103" name="矩形 102">
            <a:extLst>
              <a:ext uri="{FF2B5EF4-FFF2-40B4-BE49-F238E27FC236}">
                <a16:creationId xmlns:a16="http://schemas.microsoft.com/office/drawing/2014/main" id="{61C88684-4256-7F44-8376-C6F6807132E0}"/>
              </a:ext>
            </a:extLst>
          </p:cNvPr>
          <p:cNvSpPr/>
          <p:nvPr/>
        </p:nvSpPr>
        <p:spPr>
          <a:xfrm>
            <a:off x="222530" y="5286212"/>
            <a:ext cx="8640960" cy="246221"/>
          </a:xfrm>
          <a:prstGeom prst="rect">
            <a:avLst/>
          </a:prstGeom>
        </p:spPr>
        <p:txBody>
          <a:bodyPr wrap="square">
            <a:spAutoFit/>
          </a:bodyPr>
          <a:lstStyle/>
          <a:p>
            <a:r>
              <a:rPr lang="en" altLang="zh-CN" sz="1000" dirty="0"/>
              <a:t>Miquel India, </a:t>
            </a:r>
            <a:r>
              <a:rPr lang="en" altLang="zh-CN" sz="1000" dirty="0" err="1"/>
              <a:t>Pooyan</a:t>
            </a:r>
            <a:r>
              <a:rPr lang="en" altLang="zh-CN" sz="1000" dirty="0"/>
              <a:t> Safari, and Javier Hernando, “Self multi-head attention for speaker recognition,” </a:t>
            </a:r>
            <a:r>
              <a:rPr lang="en" altLang="zh-CN" sz="1000" dirty="0" err="1"/>
              <a:t>arXiv</a:t>
            </a:r>
            <a:r>
              <a:rPr lang="en" altLang="zh-CN" sz="1000" dirty="0"/>
              <a:t> preprint arXiv:1906.09890, 2019.</a:t>
            </a:r>
            <a:endParaRPr lang="en-US" altLang="zh-CN" sz="1000" i="1" dirty="0"/>
          </a:p>
        </p:txBody>
      </p:sp>
      <p:cxnSp>
        <p:nvCxnSpPr>
          <p:cNvPr id="145" name="直接连接符 6">
            <a:extLst>
              <a:ext uri="{FF2B5EF4-FFF2-40B4-BE49-F238E27FC236}">
                <a16:creationId xmlns:a16="http://schemas.microsoft.com/office/drawing/2014/main" id="{1A263892-AFB4-6F40-A165-5D621A8CB424}"/>
              </a:ext>
            </a:extLst>
          </p:cNvPr>
          <p:cNvCxnSpPr/>
          <p:nvPr/>
        </p:nvCxnSpPr>
        <p:spPr>
          <a:xfrm>
            <a:off x="318206" y="5286212"/>
            <a:ext cx="7992888"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6007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04*10"/>
  <p:tag name="TABLE_ENDDRAG_RECT" val="143*115*104*10"/>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04*10"/>
  <p:tag name="TABLE_ENDDRAG_RECT" val="143*115*104*10"/>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104*10"/>
  <p:tag name="TABLE_ENDDRAG_RECT" val="143*115*104*10"/>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木材纹理">
  <a:themeElements>
    <a:clrScheme name="木材纹理">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木材纹理">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14566</TotalTime>
  <Words>1434</Words>
  <Application>Microsoft Macintosh PowerPoint</Application>
  <PresentationFormat>全屏显示(16:10)</PresentationFormat>
  <Paragraphs>403</Paragraphs>
  <Slides>17</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STXinwei</vt:lpstr>
      <vt:lpstr>Arial</vt:lpstr>
      <vt:lpstr>Arial Black</vt:lpstr>
      <vt:lpstr>Calibri</vt:lpstr>
      <vt:lpstr>Calibri Light</vt:lpstr>
      <vt:lpstr>Cambria Math</vt:lpstr>
      <vt:lpstr>Rockwell Extra Bold</vt:lpstr>
      <vt:lpstr>Times New Roman</vt:lpstr>
      <vt:lpstr>Wingdings</vt:lpstr>
      <vt:lpstr>Wingdings 2</vt:lpstr>
      <vt:lpstr>HDOfficeLightV0</vt:lpstr>
      <vt:lpstr>木材纹理</vt:lpstr>
      <vt:lpstr>MULTI-QUERY MULTI-HEAD ATTENTION POOLING AND INTER-TOPK PENALTY FOR SPEAKER VERIFICATION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THUEE SYSTEM DESCRIPTION FOR NIST 2020 SRE CTS CHALLENG</dc:title>
  <dc:creator>q'w</dc:creator>
  <cp:lastModifiedBy>Microsoft Office User</cp:lastModifiedBy>
  <cp:revision>809</cp:revision>
  <dcterms:created xsi:type="dcterms:W3CDTF">2021-12-01T06:26:26Z</dcterms:created>
  <dcterms:modified xsi:type="dcterms:W3CDTF">2022-04-12T01:50:03Z</dcterms:modified>
</cp:coreProperties>
</file>