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7" r:id="rId3"/>
    <p:sldId id="268" r:id="rId4"/>
    <p:sldId id="269" r:id="rId5"/>
    <p:sldId id="271" r:id="rId6"/>
    <p:sldId id="270" r:id="rId7"/>
    <p:sldId id="265" r:id="rId8"/>
    <p:sldId id="264" r:id="rId9"/>
    <p:sldId id="266" r:id="rId10"/>
    <p:sldId id="259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9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9BAB1C-7031-43F3-A280-8756EA72A23F}" type="doc">
      <dgm:prSet loTypeId="urn:microsoft.com/office/officeart/2005/8/layout/chevron2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CF80AD-67AD-4710-978F-C12ABDEA86B7}">
      <dgm:prSet phldrT="[Text]"/>
      <dgm:spPr/>
      <dgm:t>
        <a:bodyPr/>
        <a:lstStyle/>
        <a:p>
          <a:r>
            <a:rPr lang="en-US" dirty="0"/>
            <a:t>Data Collection</a:t>
          </a:r>
        </a:p>
      </dgm:t>
    </dgm:pt>
    <dgm:pt modelId="{78A78249-1731-4257-8FE3-7027068A994E}" type="parTrans" cxnId="{9056E3F4-D030-4F9F-BD24-5CFC97970DF5}">
      <dgm:prSet/>
      <dgm:spPr/>
      <dgm:t>
        <a:bodyPr/>
        <a:lstStyle/>
        <a:p>
          <a:endParaRPr lang="en-US"/>
        </a:p>
      </dgm:t>
    </dgm:pt>
    <dgm:pt modelId="{60D03C4F-EAFD-4CD5-843C-1804B2657D75}" type="sibTrans" cxnId="{9056E3F4-D030-4F9F-BD24-5CFC97970DF5}">
      <dgm:prSet/>
      <dgm:spPr/>
      <dgm:t>
        <a:bodyPr/>
        <a:lstStyle/>
        <a:p>
          <a:endParaRPr lang="en-US"/>
        </a:p>
      </dgm:t>
    </dgm:pt>
    <dgm:pt modelId="{73A8EA2D-73AF-4B14-8FA3-97EF2235B5DA}">
      <dgm:prSet phldrT="[Text]"/>
      <dgm:spPr/>
      <dgm:t>
        <a:bodyPr/>
        <a:lstStyle/>
        <a:p>
          <a:r>
            <a:rPr lang="en-US" dirty="0"/>
            <a:t>TB and lymphoma case reports collected from </a:t>
          </a:r>
          <a:r>
            <a:rPr lang="en-US" u="none" dirty="0" err="1"/>
            <a:t>ScienDirect</a:t>
          </a:r>
          <a:r>
            <a:rPr lang="en-US" dirty="0"/>
            <a:t> using web scraping</a:t>
          </a:r>
        </a:p>
      </dgm:t>
    </dgm:pt>
    <dgm:pt modelId="{B757B46C-4C0E-4E30-AA74-D903D3C3F533}" type="parTrans" cxnId="{D591D083-D91A-46B8-8C17-6C74926C3829}">
      <dgm:prSet/>
      <dgm:spPr/>
      <dgm:t>
        <a:bodyPr/>
        <a:lstStyle/>
        <a:p>
          <a:endParaRPr lang="en-US"/>
        </a:p>
      </dgm:t>
    </dgm:pt>
    <dgm:pt modelId="{370595F6-E8AC-43B5-BE16-9703ADF228AB}" type="sibTrans" cxnId="{D591D083-D91A-46B8-8C17-6C74926C3829}">
      <dgm:prSet/>
      <dgm:spPr/>
      <dgm:t>
        <a:bodyPr/>
        <a:lstStyle/>
        <a:p>
          <a:endParaRPr lang="en-US"/>
        </a:p>
      </dgm:t>
    </dgm:pt>
    <dgm:pt modelId="{F4642DCE-843C-43E5-9191-66E8BBAB904B}">
      <dgm:prSet phldrT="[Text]"/>
      <dgm:spPr/>
      <dgm:t>
        <a:bodyPr/>
        <a:lstStyle/>
        <a:p>
          <a:r>
            <a:rPr lang="en-US" dirty="0"/>
            <a:t>Feature extraction</a:t>
          </a:r>
        </a:p>
      </dgm:t>
    </dgm:pt>
    <dgm:pt modelId="{CBABC1DC-F617-4748-AEEB-0B51EDEF4143}" type="parTrans" cxnId="{C6794665-BBFF-4495-97E0-927EB09690C9}">
      <dgm:prSet/>
      <dgm:spPr/>
      <dgm:t>
        <a:bodyPr/>
        <a:lstStyle/>
        <a:p>
          <a:endParaRPr lang="en-US"/>
        </a:p>
      </dgm:t>
    </dgm:pt>
    <dgm:pt modelId="{F464402E-B490-491D-91EC-07BB7A9FB6DB}" type="sibTrans" cxnId="{C6794665-BBFF-4495-97E0-927EB09690C9}">
      <dgm:prSet/>
      <dgm:spPr/>
      <dgm:t>
        <a:bodyPr/>
        <a:lstStyle/>
        <a:p>
          <a:endParaRPr lang="en-US"/>
        </a:p>
      </dgm:t>
    </dgm:pt>
    <dgm:pt modelId="{A3C00C30-9425-47A8-9623-0441FF82EE76}">
      <dgm:prSet phldrT="[Text]"/>
      <dgm:spPr/>
      <dgm:t>
        <a:bodyPr/>
        <a:lstStyle/>
        <a:p>
          <a:r>
            <a:rPr lang="en-US" u="none" dirty="0"/>
            <a:t>Tokenization </a:t>
          </a:r>
          <a:r>
            <a:rPr lang="en-US" u="none" dirty="0">
              <a:sym typeface="Wingdings" panose="05000000000000000000" pitchFamily="2" charset="2"/>
            </a:rPr>
            <a:t> </a:t>
          </a:r>
          <a:r>
            <a:rPr lang="en-US" u="none" dirty="0" err="1"/>
            <a:t>Stopwords</a:t>
          </a:r>
          <a:r>
            <a:rPr lang="en-US" u="none" dirty="0"/>
            <a:t> removal </a:t>
          </a:r>
          <a:r>
            <a:rPr lang="en-US" u="none" dirty="0">
              <a:sym typeface="Wingdings" panose="05000000000000000000" pitchFamily="2" charset="2"/>
            </a:rPr>
            <a:t> </a:t>
          </a:r>
          <a:r>
            <a:rPr lang="en-US" u="none" dirty="0"/>
            <a:t>Lemmatization </a:t>
          </a:r>
          <a:r>
            <a:rPr lang="en-US" u="none" dirty="0">
              <a:sym typeface="Wingdings" panose="05000000000000000000" pitchFamily="2" charset="2"/>
            </a:rPr>
            <a:t> Conversion </a:t>
          </a:r>
          <a:r>
            <a:rPr lang="en-US" dirty="0"/>
            <a:t>into word vector </a:t>
          </a:r>
          <a:endParaRPr lang="en-US" u="none" dirty="0"/>
        </a:p>
      </dgm:t>
    </dgm:pt>
    <dgm:pt modelId="{9087BD0A-EF6F-4142-9209-05E54B8AF2AA}" type="parTrans" cxnId="{4C655B29-D702-4611-BC68-8766580F632D}">
      <dgm:prSet/>
      <dgm:spPr/>
      <dgm:t>
        <a:bodyPr/>
        <a:lstStyle/>
        <a:p>
          <a:endParaRPr lang="en-US"/>
        </a:p>
      </dgm:t>
    </dgm:pt>
    <dgm:pt modelId="{D8950BE4-2EA3-47D3-AA3C-38D202C7C116}" type="sibTrans" cxnId="{4C655B29-D702-4611-BC68-8766580F632D}">
      <dgm:prSet/>
      <dgm:spPr/>
      <dgm:t>
        <a:bodyPr/>
        <a:lstStyle/>
        <a:p>
          <a:endParaRPr lang="en-US"/>
        </a:p>
      </dgm:t>
    </dgm:pt>
    <dgm:pt modelId="{5F3CA0CF-3EFD-4DEF-9479-720770C9F15B}">
      <dgm:prSet phldrT="[Text]"/>
      <dgm:spPr/>
      <dgm:t>
        <a:bodyPr/>
        <a:lstStyle/>
        <a:p>
          <a:r>
            <a:rPr lang="en-US" dirty="0"/>
            <a:t>Symptoms extraction</a:t>
          </a:r>
        </a:p>
      </dgm:t>
    </dgm:pt>
    <dgm:pt modelId="{9BE927A9-15F2-4EDD-A4B2-E388477C5E57}" type="parTrans" cxnId="{5C874EF3-019D-41E3-BFD2-386C90DD6CB5}">
      <dgm:prSet/>
      <dgm:spPr/>
      <dgm:t>
        <a:bodyPr/>
        <a:lstStyle/>
        <a:p>
          <a:endParaRPr lang="en-US"/>
        </a:p>
      </dgm:t>
    </dgm:pt>
    <dgm:pt modelId="{52D8FCE9-CCD6-48D8-BD6A-49D057E86044}" type="sibTrans" cxnId="{5C874EF3-019D-41E3-BFD2-386C90DD6CB5}">
      <dgm:prSet/>
      <dgm:spPr/>
      <dgm:t>
        <a:bodyPr/>
        <a:lstStyle/>
        <a:p>
          <a:endParaRPr lang="en-US"/>
        </a:p>
      </dgm:t>
    </dgm:pt>
    <dgm:pt modelId="{3E53168E-8F18-4D1E-8583-9604A513717C}">
      <dgm:prSet phldrT="[Text]"/>
      <dgm:spPr/>
      <dgm:t>
        <a:bodyPr/>
        <a:lstStyle/>
        <a:p>
          <a:r>
            <a:rPr lang="en-US" dirty="0"/>
            <a:t>Symptoms extracted using Comprehend Medical API</a:t>
          </a:r>
        </a:p>
      </dgm:t>
    </dgm:pt>
    <dgm:pt modelId="{871125BC-9BFC-4068-804C-5749E7EAF141}" type="parTrans" cxnId="{6CAB1291-A535-4CE2-BB09-5F9A27797AAC}">
      <dgm:prSet/>
      <dgm:spPr/>
      <dgm:t>
        <a:bodyPr/>
        <a:lstStyle/>
        <a:p>
          <a:endParaRPr lang="en-US"/>
        </a:p>
      </dgm:t>
    </dgm:pt>
    <dgm:pt modelId="{FEB0B760-C4E2-4B54-985F-675AA03791C0}" type="sibTrans" cxnId="{6CAB1291-A535-4CE2-BB09-5F9A27797AAC}">
      <dgm:prSet/>
      <dgm:spPr/>
      <dgm:t>
        <a:bodyPr/>
        <a:lstStyle/>
        <a:p>
          <a:endParaRPr lang="en-US"/>
        </a:p>
      </dgm:t>
    </dgm:pt>
    <dgm:pt modelId="{8D86F783-AFCF-4F3D-9B52-4E216C91DDDE}" type="pres">
      <dgm:prSet presAssocID="{189BAB1C-7031-43F3-A280-8756EA72A23F}" presName="linearFlow" presStyleCnt="0">
        <dgm:presLayoutVars>
          <dgm:dir/>
          <dgm:animLvl val="lvl"/>
          <dgm:resizeHandles val="exact"/>
        </dgm:presLayoutVars>
      </dgm:prSet>
      <dgm:spPr/>
    </dgm:pt>
    <dgm:pt modelId="{220275D0-2F37-45F9-A937-2F7DDEDE2185}" type="pres">
      <dgm:prSet presAssocID="{D5CF80AD-67AD-4710-978F-C12ABDEA86B7}" presName="composite" presStyleCnt="0"/>
      <dgm:spPr/>
    </dgm:pt>
    <dgm:pt modelId="{F9212AF1-73D0-42E6-9542-22DA360EEEB8}" type="pres">
      <dgm:prSet presAssocID="{D5CF80AD-67AD-4710-978F-C12ABDEA86B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F0351F1D-2AE1-47DB-9D2B-DD2119FA3AB3}" type="pres">
      <dgm:prSet presAssocID="{D5CF80AD-67AD-4710-978F-C12ABDEA86B7}" presName="descendantText" presStyleLbl="alignAcc1" presStyleIdx="0" presStyleCnt="3">
        <dgm:presLayoutVars>
          <dgm:bulletEnabled val="1"/>
        </dgm:presLayoutVars>
      </dgm:prSet>
      <dgm:spPr/>
    </dgm:pt>
    <dgm:pt modelId="{B4D87A89-9466-4207-B0C9-F0B67A42934A}" type="pres">
      <dgm:prSet presAssocID="{60D03C4F-EAFD-4CD5-843C-1804B2657D75}" presName="sp" presStyleCnt="0"/>
      <dgm:spPr/>
    </dgm:pt>
    <dgm:pt modelId="{2F9678E4-31E9-4744-82BC-558A800FA0AE}" type="pres">
      <dgm:prSet presAssocID="{F4642DCE-843C-43E5-9191-66E8BBAB904B}" presName="composite" presStyleCnt="0"/>
      <dgm:spPr/>
    </dgm:pt>
    <dgm:pt modelId="{EE305938-EA23-4456-A550-4637B688EEB8}" type="pres">
      <dgm:prSet presAssocID="{F4642DCE-843C-43E5-9191-66E8BBAB904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E2545F6-FF88-48CE-AF4A-E1D006A299F8}" type="pres">
      <dgm:prSet presAssocID="{F4642DCE-843C-43E5-9191-66E8BBAB904B}" presName="descendantText" presStyleLbl="alignAcc1" presStyleIdx="1" presStyleCnt="3">
        <dgm:presLayoutVars>
          <dgm:bulletEnabled val="1"/>
        </dgm:presLayoutVars>
      </dgm:prSet>
      <dgm:spPr/>
    </dgm:pt>
    <dgm:pt modelId="{36298152-592B-4043-B8F8-91FF28008E51}" type="pres">
      <dgm:prSet presAssocID="{F464402E-B490-491D-91EC-07BB7A9FB6DB}" presName="sp" presStyleCnt="0"/>
      <dgm:spPr/>
    </dgm:pt>
    <dgm:pt modelId="{70431729-E3E7-4BA4-B20C-16A89BCDCC6A}" type="pres">
      <dgm:prSet presAssocID="{5F3CA0CF-3EFD-4DEF-9479-720770C9F15B}" presName="composite" presStyleCnt="0"/>
      <dgm:spPr/>
    </dgm:pt>
    <dgm:pt modelId="{E27A87BC-A66A-484A-A2BF-27888DA3BE84}" type="pres">
      <dgm:prSet presAssocID="{5F3CA0CF-3EFD-4DEF-9479-720770C9F15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5335549C-F132-499D-868A-ED802AAC7EB1}" type="pres">
      <dgm:prSet presAssocID="{5F3CA0CF-3EFD-4DEF-9479-720770C9F15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6223D506-18BA-4DDF-A146-C4CC38EEB8CB}" type="presOf" srcId="{189BAB1C-7031-43F3-A280-8756EA72A23F}" destId="{8D86F783-AFCF-4F3D-9B52-4E216C91DDDE}" srcOrd="0" destOrd="0" presId="urn:microsoft.com/office/officeart/2005/8/layout/chevron2"/>
    <dgm:cxn modelId="{88E93608-0F93-4F06-B608-A6975C3B508C}" type="presOf" srcId="{F4642DCE-843C-43E5-9191-66E8BBAB904B}" destId="{EE305938-EA23-4456-A550-4637B688EEB8}" srcOrd="0" destOrd="0" presId="urn:microsoft.com/office/officeart/2005/8/layout/chevron2"/>
    <dgm:cxn modelId="{EBF6C10B-AFDF-4149-9410-8B9A4DEBE227}" type="presOf" srcId="{5F3CA0CF-3EFD-4DEF-9479-720770C9F15B}" destId="{E27A87BC-A66A-484A-A2BF-27888DA3BE84}" srcOrd="0" destOrd="0" presId="urn:microsoft.com/office/officeart/2005/8/layout/chevron2"/>
    <dgm:cxn modelId="{81878D0D-6109-41BA-AF9F-CC53D157C88F}" type="presOf" srcId="{A3C00C30-9425-47A8-9623-0441FF82EE76}" destId="{2E2545F6-FF88-48CE-AF4A-E1D006A299F8}" srcOrd="0" destOrd="0" presId="urn:microsoft.com/office/officeart/2005/8/layout/chevron2"/>
    <dgm:cxn modelId="{63F33C12-4241-4CDC-A3F7-85CB768DFD68}" type="presOf" srcId="{3E53168E-8F18-4D1E-8583-9604A513717C}" destId="{5335549C-F132-499D-868A-ED802AAC7EB1}" srcOrd="0" destOrd="0" presId="urn:microsoft.com/office/officeart/2005/8/layout/chevron2"/>
    <dgm:cxn modelId="{4C655B29-D702-4611-BC68-8766580F632D}" srcId="{F4642DCE-843C-43E5-9191-66E8BBAB904B}" destId="{A3C00C30-9425-47A8-9623-0441FF82EE76}" srcOrd="0" destOrd="0" parTransId="{9087BD0A-EF6F-4142-9209-05E54B8AF2AA}" sibTransId="{D8950BE4-2EA3-47D3-AA3C-38D202C7C116}"/>
    <dgm:cxn modelId="{8B240738-5F07-4D1B-A93B-171019CF81A7}" type="presOf" srcId="{73A8EA2D-73AF-4B14-8FA3-97EF2235B5DA}" destId="{F0351F1D-2AE1-47DB-9D2B-DD2119FA3AB3}" srcOrd="0" destOrd="0" presId="urn:microsoft.com/office/officeart/2005/8/layout/chevron2"/>
    <dgm:cxn modelId="{C6794665-BBFF-4495-97E0-927EB09690C9}" srcId="{189BAB1C-7031-43F3-A280-8756EA72A23F}" destId="{F4642DCE-843C-43E5-9191-66E8BBAB904B}" srcOrd="1" destOrd="0" parTransId="{CBABC1DC-F617-4748-AEEB-0B51EDEF4143}" sibTransId="{F464402E-B490-491D-91EC-07BB7A9FB6DB}"/>
    <dgm:cxn modelId="{D591D083-D91A-46B8-8C17-6C74926C3829}" srcId="{D5CF80AD-67AD-4710-978F-C12ABDEA86B7}" destId="{73A8EA2D-73AF-4B14-8FA3-97EF2235B5DA}" srcOrd="0" destOrd="0" parTransId="{B757B46C-4C0E-4E30-AA74-D903D3C3F533}" sibTransId="{370595F6-E8AC-43B5-BE16-9703ADF228AB}"/>
    <dgm:cxn modelId="{6CAB1291-A535-4CE2-BB09-5F9A27797AAC}" srcId="{5F3CA0CF-3EFD-4DEF-9479-720770C9F15B}" destId="{3E53168E-8F18-4D1E-8583-9604A513717C}" srcOrd="0" destOrd="0" parTransId="{871125BC-9BFC-4068-804C-5749E7EAF141}" sibTransId="{FEB0B760-C4E2-4B54-985F-675AA03791C0}"/>
    <dgm:cxn modelId="{008CB298-7CAD-4A8D-911B-33A9DEF0631C}" type="presOf" srcId="{D5CF80AD-67AD-4710-978F-C12ABDEA86B7}" destId="{F9212AF1-73D0-42E6-9542-22DA360EEEB8}" srcOrd="0" destOrd="0" presId="urn:microsoft.com/office/officeart/2005/8/layout/chevron2"/>
    <dgm:cxn modelId="{5C874EF3-019D-41E3-BFD2-386C90DD6CB5}" srcId="{189BAB1C-7031-43F3-A280-8756EA72A23F}" destId="{5F3CA0CF-3EFD-4DEF-9479-720770C9F15B}" srcOrd="2" destOrd="0" parTransId="{9BE927A9-15F2-4EDD-A4B2-E388477C5E57}" sibTransId="{52D8FCE9-CCD6-48D8-BD6A-49D057E86044}"/>
    <dgm:cxn modelId="{9056E3F4-D030-4F9F-BD24-5CFC97970DF5}" srcId="{189BAB1C-7031-43F3-A280-8756EA72A23F}" destId="{D5CF80AD-67AD-4710-978F-C12ABDEA86B7}" srcOrd="0" destOrd="0" parTransId="{78A78249-1731-4257-8FE3-7027068A994E}" sibTransId="{60D03C4F-EAFD-4CD5-843C-1804B2657D75}"/>
    <dgm:cxn modelId="{F6F32DD2-159D-4374-8519-3566FF0B6E1C}" type="presParOf" srcId="{8D86F783-AFCF-4F3D-9B52-4E216C91DDDE}" destId="{220275D0-2F37-45F9-A937-2F7DDEDE2185}" srcOrd="0" destOrd="0" presId="urn:microsoft.com/office/officeart/2005/8/layout/chevron2"/>
    <dgm:cxn modelId="{9BFF5EDB-5E12-432E-8C56-B10521FFF4A9}" type="presParOf" srcId="{220275D0-2F37-45F9-A937-2F7DDEDE2185}" destId="{F9212AF1-73D0-42E6-9542-22DA360EEEB8}" srcOrd="0" destOrd="0" presId="urn:microsoft.com/office/officeart/2005/8/layout/chevron2"/>
    <dgm:cxn modelId="{8D4B0AFE-C7B2-47E0-ACA5-41047EA458EA}" type="presParOf" srcId="{220275D0-2F37-45F9-A937-2F7DDEDE2185}" destId="{F0351F1D-2AE1-47DB-9D2B-DD2119FA3AB3}" srcOrd="1" destOrd="0" presId="urn:microsoft.com/office/officeart/2005/8/layout/chevron2"/>
    <dgm:cxn modelId="{572C6FC2-ADD2-4D28-9322-660E197C2EF5}" type="presParOf" srcId="{8D86F783-AFCF-4F3D-9B52-4E216C91DDDE}" destId="{B4D87A89-9466-4207-B0C9-F0B67A42934A}" srcOrd="1" destOrd="0" presId="urn:microsoft.com/office/officeart/2005/8/layout/chevron2"/>
    <dgm:cxn modelId="{44A9E064-4805-440A-92EF-4CFACF354FEC}" type="presParOf" srcId="{8D86F783-AFCF-4F3D-9B52-4E216C91DDDE}" destId="{2F9678E4-31E9-4744-82BC-558A800FA0AE}" srcOrd="2" destOrd="0" presId="urn:microsoft.com/office/officeart/2005/8/layout/chevron2"/>
    <dgm:cxn modelId="{0E4F8AD3-738A-4D0F-B3AE-B796AB28FE11}" type="presParOf" srcId="{2F9678E4-31E9-4744-82BC-558A800FA0AE}" destId="{EE305938-EA23-4456-A550-4637B688EEB8}" srcOrd="0" destOrd="0" presId="urn:microsoft.com/office/officeart/2005/8/layout/chevron2"/>
    <dgm:cxn modelId="{896D90C3-8B30-47DF-87A7-99CAD6A830BA}" type="presParOf" srcId="{2F9678E4-31E9-4744-82BC-558A800FA0AE}" destId="{2E2545F6-FF88-48CE-AF4A-E1D006A299F8}" srcOrd="1" destOrd="0" presId="urn:microsoft.com/office/officeart/2005/8/layout/chevron2"/>
    <dgm:cxn modelId="{9C023D9E-353E-465D-A385-7D2C79CD1372}" type="presParOf" srcId="{8D86F783-AFCF-4F3D-9B52-4E216C91DDDE}" destId="{36298152-592B-4043-B8F8-91FF28008E51}" srcOrd="3" destOrd="0" presId="urn:microsoft.com/office/officeart/2005/8/layout/chevron2"/>
    <dgm:cxn modelId="{9B37E2C6-B2F0-433B-92C0-A83EBF80CAAB}" type="presParOf" srcId="{8D86F783-AFCF-4F3D-9B52-4E216C91DDDE}" destId="{70431729-E3E7-4BA4-B20C-16A89BCDCC6A}" srcOrd="4" destOrd="0" presId="urn:microsoft.com/office/officeart/2005/8/layout/chevron2"/>
    <dgm:cxn modelId="{ABC532E6-BFD6-4F69-8ABA-7C8716CD0097}" type="presParOf" srcId="{70431729-E3E7-4BA4-B20C-16A89BCDCC6A}" destId="{E27A87BC-A66A-484A-A2BF-27888DA3BE84}" srcOrd="0" destOrd="0" presId="urn:microsoft.com/office/officeart/2005/8/layout/chevron2"/>
    <dgm:cxn modelId="{FC33966D-36B1-4E1D-B1A7-D53DB7F39050}" type="presParOf" srcId="{70431729-E3E7-4BA4-B20C-16A89BCDCC6A}" destId="{5335549C-F132-499D-868A-ED802AAC7EB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9BAB1C-7031-43F3-A280-8756EA72A23F}" type="doc">
      <dgm:prSet loTypeId="urn:microsoft.com/office/officeart/2005/8/layout/chevron2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4642DCE-843C-43E5-9191-66E8BBAB904B}">
      <dgm:prSet phldrT="[Text]"/>
      <dgm:spPr/>
      <dgm:t>
        <a:bodyPr/>
        <a:lstStyle/>
        <a:p>
          <a:r>
            <a:rPr lang="en-US" dirty="0"/>
            <a:t>Algorithms</a:t>
          </a:r>
        </a:p>
      </dgm:t>
    </dgm:pt>
    <dgm:pt modelId="{CBABC1DC-F617-4748-AEEB-0B51EDEF4143}" type="parTrans" cxnId="{C6794665-BBFF-4495-97E0-927EB09690C9}">
      <dgm:prSet/>
      <dgm:spPr/>
      <dgm:t>
        <a:bodyPr/>
        <a:lstStyle/>
        <a:p>
          <a:endParaRPr lang="en-US"/>
        </a:p>
      </dgm:t>
    </dgm:pt>
    <dgm:pt modelId="{F464402E-B490-491D-91EC-07BB7A9FB6DB}" type="sibTrans" cxnId="{C6794665-BBFF-4495-97E0-927EB09690C9}">
      <dgm:prSet/>
      <dgm:spPr/>
      <dgm:t>
        <a:bodyPr/>
        <a:lstStyle/>
        <a:p>
          <a:endParaRPr lang="en-US"/>
        </a:p>
      </dgm:t>
    </dgm:pt>
    <dgm:pt modelId="{A3C00C30-9425-47A8-9623-0441FF82EE76}">
      <dgm:prSet phldrT="[Text]"/>
      <dgm:spPr/>
      <dgm:t>
        <a:bodyPr/>
        <a:lstStyle/>
        <a:p>
          <a:r>
            <a:rPr lang="en-US" dirty="0"/>
            <a:t>Algorithms trained and tuned: </a:t>
          </a:r>
          <a:r>
            <a:rPr lang="en-US" dirty="0" err="1"/>
            <a:t>kNN</a:t>
          </a:r>
          <a:r>
            <a:rPr lang="en-US" dirty="0"/>
            <a:t>, Decision Trees, Perceptron, Naïve Bayes, SVM, Logistic Regression </a:t>
          </a:r>
        </a:p>
      </dgm:t>
    </dgm:pt>
    <dgm:pt modelId="{9087BD0A-EF6F-4142-9209-05E54B8AF2AA}" type="parTrans" cxnId="{4C655B29-D702-4611-BC68-8766580F632D}">
      <dgm:prSet/>
      <dgm:spPr/>
      <dgm:t>
        <a:bodyPr/>
        <a:lstStyle/>
        <a:p>
          <a:endParaRPr lang="en-US"/>
        </a:p>
      </dgm:t>
    </dgm:pt>
    <dgm:pt modelId="{D8950BE4-2EA3-47D3-AA3C-38D202C7C116}" type="sibTrans" cxnId="{4C655B29-D702-4611-BC68-8766580F632D}">
      <dgm:prSet/>
      <dgm:spPr/>
      <dgm:t>
        <a:bodyPr/>
        <a:lstStyle/>
        <a:p>
          <a:endParaRPr lang="en-US"/>
        </a:p>
      </dgm:t>
    </dgm:pt>
    <dgm:pt modelId="{5F3CA0CF-3EFD-4DEF-9479-720770C9F15B}">
      <dgm:prSet phldrT="[Text]"/>
      <dgm:spPr/>
      <dgm:t>
        <a:bodyPr/>
        <a:lstStyle/>
        <a:p>
          <a:r>
            <a:rPr lang="en-US" dirty="0"/>
            <a:t>Models training</a:t>
          </a:r>
        </a:p>
      </dgm:t>
    </dgm:pt>
    <dgm:pt modelId="{9BE927A9-15F2-4EDD-A4B2-E388477C5E57}" type="parTrans" cxnId="{5C874EF3-019D-41E3-BFD2-386C90DD6CB5}">
      <dgm:prSet/>
      <dgm:spPr/>
      <dgm:t>
        <a:bodyPr/>
        <a:lstStyle/>
        <a:p>
          <a:endParaRPr lang="en-US"/>
        </a:p>
      </dgm:t>
    </dgm:pt>
    <dgm:pt modelId="{52D8FCE9-CCD6-48D8-BD6A-49D057E86044}" type="sibTrans" cxnId="{5C874EF3-019D-41E3-BFD2-386C90DD6CB5}">
      <dgm:prSet/>
      <dgm:spPr/>
      <dgm:t>
        <a:bodyPr/>
        <a:lstStyle/>
        <a:p>
          <a:endParaRPr lang="en-US"/>
        </a:p>
      </dgm:t>
    </dgm:pt>
    <dgm:pt modelId="{3E53168E-8F18-4D1E-8583-9604A513717C}">
      <dgm:prSet phldrT="[Text]"/>
      <dgm:spPr/>
      <dgm:t>
        <a:bodyPr/>
        <a:lstStyle/>
        <a:p>
          <a:r>
            <a:rPr lang="en-US" dirty="0"/>
            <a:t>Models trained on word vector only</a:t>
          </a:r>
        </a:p>
      </dgm:t>
    </dgm:pt>
    <dgm:pt modelId="{871125BC-9BFC-4068-804C-5749E7EAF141}" type="parTrans" cxnId="{6CAB1291-A535-4CE2-BB09-5F9A27797AAC}">
      <dgm:prSet/>
      <dgm:spPr/>
      <dgm:t>
        <a:bodyPr/>
        <a:lstStyle/>
        <a:p>
          <a:endParaRPr lang="en-US"/>
        </a:p>
      </dgm:t>
    </dgm:pt>
    <dgm:pt modelId="{FEB0B760-C4E2-4B54-985F-675AA03791C0}" type="sibTrans" cxnId="{6CAB1291-A535-4CE2-BB09-5F9A27797AAC}">
      <dgm:prSet/>
      <dgm:spPr/>
      <dgm:t>
        <a:bodyPr/>
        <a:lstStyle/>
        <a:p>
          <a:endParaRPr lang="en-US"/>
        </a:p>
      </dgm:t>
    </dgm:pt>
    <dgm:pt modelId="{C4F45F33-FBC6-4C87-9BD8-2BDF85604E1F}">
      <dgm:prSet phldrT="[Text]"/>
      <dgm:spPr/>
      <dgm:t>
        <a:bodyPr/>
        <a:lstStyle/>
        <a:p>
          <a:r>
            <a:rPr lang="en-US" dirty="0"/>
            <a:t>Evaluation</a:t>
          </a:r>
        </a:p>
      </dgm:t>
    </dgm:pt>
    <dgm:pt modelId="{B005F70E-5457-4476-94AB-C81B5EFD9435}" type="parTrans" cxnId="{71071E8D-C7E9-4F89-9E86-0E084E30825B}">
      <dgm:prSet/>
      <dgm:spPr/>
      <dgm:t>
        <a:bodyPr/>
        <a:lstStyle/>
        <a:p>
          <a:endParaRPr lang="en-US"/>
        </a:p>
      </dgm:t>
    </dgm:pt>
    <dgm:pt modelId="{D224847F-88D7-46DF-8663-AC29DFB8C808}" type="sibTrans" cxnId="{71071E8D-C7E9-4F89-9E86-0E084E30825B}">
      <dgm:prSet/>
      <dgm:spPr/>
      <dgm:t>
        <a:bodyPr/>
        <a:lstStyle/>
        <a:p>
          <a:endParaRPr lang="en-US"/>
        </a:p>
      </dgm:t>
    </dgm:pt>
    <dgm:pt modelId="{9AC96EA0-1A80-404A-8231-08200B5C2C4A}">
      <dgm:prSet phldrT="[Text]"/>
      <dgm:spPr/>
      <dgm:t>
        <a:bodyPr/>
        <a:lstStyle/>
        <a:p>
          <a:r>
            <a:rPr lang="en-US" dirty="0"/>
            <a:t>Best</a:t>
          </a:r>
          <a:r>
            <a:rPr lang="en-US" baseline="0" dirty="0"/>
            <a:t> models tested on unseen data</a:t>
          </a:r>
          <a:endParaRPr lang="en-US" dirty="0"/>
        </a:p>
      </dgm:t>
    </dgm:pt>
    <dgm:pt modelId="{46B01244-88FB-4F21-81C7-842DA10A60C0}" type="parTrans" cxnId="{943BED8C-0425-4CB3-AC66-9860194D97AE}">
      <dgm:prSet/>
      <dgm:spPr/>
      <dgm:t>
        <a:bodyPr/>
        <a:lstStyle/>
        <a:p>
          <a:endParaRPr lang="en-US"/>
        </a:p>
      </dgm:t>
    </dgm:pt>
    <dgm:pt modelId="{B8BDAB6F-9C67-45F7-95D6-088B7E6CAE30}" type="sibTrans" cxnId="{943BED8C-0425-4CB3-AC66-9860194D97AE}">
      <dgm:prSet/>
      <dgm:spPr/>
      <dgm:t>
        <a:bodyPr/>
        <a:lstStyle/>
        <a:p>
          <a:endParaRPr lang="en-US"/>
        </a:p>
      </dgm:t>
    </dgm:pt>
    <dgm:pt modelId="{8C449848-EA3F-4A52-96E6-B101096F3F91}">
      <dgm:prSet phldrT="[Text]"/>
      <dgm:spPr/>
      <dgm:t>
        <a:bodyPr/>
        <a:lstStyle/>
        <a:p>
          <a:r>
            <a:rPr lang="en-US" dirty="0"/>
            <a:t>Then trained on word vector + symptoms</a:t>
          </a:r>
        </a:p>
      </dgm:t>
    </dgm:pt>
    <dgm:pt modelId="{6EF3E240-63D8-4CB0-B5A5-AC117689A571}" type="parTrans" cxnId="{7DD6718F-4CB8-455E-8CBD-47021224883A}">
      <dgm:prSet/>
      <dgm:spPr/>
    </dgm:pt>
    <dgm:pt modelId="{D559D7F5-11B5-4CD7-A868-1F001F70D972}" type="sibTrans" cxnId="{7DD6718F-4CB8-455E-8CBD-47021224883A}">
      <dgm:prSet/>
      <dgm:spPr/>
    </dgm:pt>
    <dgm:pt modelId="{8D86F783-AFCF-4F3D-9B52-4E216C91DDDE}" type="pres">
      <dgm:prSet presAssocID="{189BAB1C-7031-43F3-A280-8756EA72A23F}" presName="linearFlow" presStyleCnt="0">
        <dgm:presLayoutVars>
          <dgm:dir/>
          <dgm:animLvl val="lvl"/>
          <dgm:resizeHandles val="exact"/>
        </dgm:presLayoutVars>
      </dgm:prSet>
      <dgm:spPr/>
    </dgm:pt>
    <dgm:pt modelId="{2F9678E4-31E9-4744-82BC-558A800FA0AE}" type="pres">
      <dgm:prSet presAssocID="{F4642DCE-843C-43E5-9191-66E8BBAB904B}" presName="composite" presStyleCnt="0"/>
      <dgm:spPr/>
    </dgm:pt>
    <dgm:pt modelId="{EE305938-EA23-4456-A550-4637B688EEB8}" type="pres">
      <dgm:prSet presAssocID="{F4642DCE-843C-43E5-9191-66E8BBAB904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E2545F6-FF88-48CE-AF4A-E1D006A299F8}" type="pres">
      <dgm:prSet presAssocID="{F4642DCE-843C-43E5-9191-66E8BBAB904B}" presName="descendantText" presStyleLbl="alignAcc1" presStyleIdx="0" presStyleCnt="3">
        <dgm:presLayoutVars>
          <dgm:bulletEnabled val="1"/>
        </dgm:presLayoutVars>
      </dgm:prSet>
      <dgm:spPr/>
    </dgm:pt>
    <dgm:pt modelId="{36298152-592B-4043-B8F8-91FF28008E51}" type="pres">
      <dgm:prSet presAssocID="{F464402E-B490-491D-91EC-07BB7A9FB6DB}" presName="sp" presStyleCnt="0"/>
      <dgm:spPr/>
    </dgm:pt>
    <dgm:pt modelId="{70431729-E3E7-4BA4-B20C-16A89BCDCC6A}" type="pres">
      <dgm:prSet presAssocID="{5F3CA0CF-3EFD-4DEF-9479-720770C9F15B}" presName="composite" presStyleCnt="0"/>
      <dgm:spPr/>
    </dgm:pt>
    <dgm:pt modelId="{E27A87BC-A66A-484A-A2BF-27888DA3BE84}" type="pres">
      <dgm:prSet presAssocID="{5F3CA0CF-3EFD-4DEF-9479-720770C9F15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335549C-F132-499D-868A-ED802AAC7EB1}" type="pres">
      <dgm:prSet presAssocID="{5F3CA0CF-3EFD-4DEF-9479-720770C9F15B}" presName="descendantText" presStyleLbl="alignAcc1" presStyleIdx="1" presStyleCnt="3">
        <dgm:presLayoutVars>
          <dgm:bulletEnabled val="1"/>
        </dgm:presLayoutVars>
      </dgm:prSet>
      <dgm:spPr/>
    </dgm:pt>
    <dgm:pt modelId="{F87F0969-0DCB-4BA4-B049-CB8FBA6BBFC4}" type="pres">
      <dgm:prSet presAssocID="{52D8FCE9-CCD6-48D8-BD6A-49D057E86044}" presName="sp" presStyleCnt="0"/>
      <dgm:spPr/>
    </dgm:pt>
    <dgm:pt modelId="{CF5C6E71-82B2-44AB-9D56-D9D363651F72}" type="pres">
      <dgm:prSet presAssocID="{C4F45F33-FBC6-4C87-9BD8-2BDF85604E1F}" presName="composite" presStyleCnt="0"/>
      <dgm:spPr/>
    </dgm:pt>
    <dgm:pt modelId="{8D5BA711-6DF3-4536-B528-054481B36435}" type="pres">
      <dgm:prSet presAssocID="{C4F45F33-FBC6-4C87-9BD8-2BDF85604E1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57CE707-4FDD-4B7F-9C58-58525379D293}" type="pres">
      <dgm:prSet presAssocID="{C4F45F33-FBC6-4C87-9BD8-2BDF85604E1F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CB5C7A0A-31BA-4E97-9385-6BD4427B6823}" type="presOf" srcId="{9AC96EA0-1A80-404A-8231-08200B5C2C4A}" destId="{657CE707-4FDD-4B7F-9C58-58525379D293}" srcOrd="0" destOrd="0" presId="urn:microsoft.com/office/officeart/2005/8/layout/chevron2"/>
    <dgm:cxn modelId="{EF6F910E-768A-4835-A150-7E0FCF134333}" type="presOf" srcId="{A3C00C30-9425-47A8-9623-0441FF82EE76}" destId="{2E2545F6-FF88-48CE-AF4A-E1D006A299F8}" srcOrd="0" destOrd="0" presId="urn:microsoft.com/office/officeart/2005/8/layout/chevron2"/>
    <dgm:cxn modelId="{88C90D11-A6D8-437A-9447-3EACED28CD46}" type="presOf" srcId="{5F3CA0CF-3EFD-4DEF-9479-720770C9F15B}" destId="{E27A87BC-A66A-484A-A2BF-27888DA3BE84}" srcOrd="0" destOrd="0" presId="urn:microsoft.com/office/officeart/2005/8/layout/chevron2"/>
    <dgm:cxn modelId="{4C655B29-D702-4611-BC68-8766580F632D}" srcId="{F4642DCE-843C-43E5-9191-66E8BBAB904B}" destId="{A3C00C30-9425-47A8-9623-0441FF82EE76}" srcOrd="0" destOrd="0" parTransId="{9087BD0A-EF6F-4142-9209-05E54B8AF2AA}" sibTransId="{D8950BE4-2EA3-47D3-AA3C-38D202C7C116}"/>
    <dgm:cxn modelId="{522C562B-2BA5-4DB9-9106-349099FF3E5B}" type="presOf" srcId="{8C449848-EA3F-4A52-96E6-B101096F3F91}" destId="{5335549C-F132-499D-868A-ED802AAC7EB1}" srcOrd="0" destOrd="1" presId="urn:microsoft.com/office/officeart/2005/8/layout/chevron2"/>
    <dgm:cxn modelId="{C6794665-BBFF-4495-97E0-927EB09690C9}" srcId="{189BAB1C-7031-43F3-A280-8756EA72A23F}" destId="{F4642DCE-843C-43E5-9191-66E8BBAB904B}" srcOrd="0" destOrd="0" parTransId="{CBABC1DC-F617-4748-AEEB-0B51EDEF4143}" sibTransId="{F464402E-B490-491D-91EC-07BB7A9FB6DB}"/>
    <dgm:cxn modelId="{606D6166-0A32-40AB-8D76-1C7980A93D4F}" type="presOf" srcId="{C4F45F33-FBC6-4C87-9BD8-2BDF85604E1F}" destId="{8D5BA711-6DF3-4536-B528-054481B36435}" srcOrd="0" destOrd="0" presId="urn:microsoft.com/office/officeart/2005/8/layout/chevron2"/>
    <dgm:cxn modelId="{5BE31C7D-74F5-4B98-B578-36C1DFAB67B7}" type="presOf" srcId="{189BAB1C-7031-43F3-A280-8756EA72A23F}" destId="{8D86F783-AFCF-4F3D-9B52-4E216C91DDDE}" srcOrd="0" destOrd="0" presId="urn:microsoft.com/office/officeart/2005/8/layout/chevron2"/>
    <dgm:cxn modelId="{943BED8C-0425-4CB3-AC66-9860194D97AE}" srcId="{C4F45F33-FBC6-4C87-9BD8-2BDF85604E1F}" destId="{9AC96EA0-1A80-404A-8231-08200B5C2C4A}" srcOrd="0" destOrd="0" parTransId="{46B01244-88FB-4F21-81C7-842DA10A60C0}" sibTransId="{B8BDAB6F-9C67-45F7-95D6-088B7E6CAE30}"/>
    <dgm:cxn modelId="{71071E8D-C7E9-4F89-9E86-0E084E30825B}" srcId="{189BAB1C-7031-43F3-A280-8756EA72A23F}" destId="{C4F45F33-FBC6-4C87-9BD8-2BDF85604E1F}" srcOrd="2" destOrd="0" parTransId="{B005F70E-5457-4476-94AB-C81B5EFD9435}" sibTransId="{D224847F-88D7-46DF-8663-AC29DFB8C808}"/>
    <dgm:cxn modelId="{7DD6718F-4CB8-455E-8CBD-47021224883A}" srcId="{5F3CA0CF-3EFD-4DEF-9479-720770C9F15B}" destId="{8C449848-EA3F-4A52-96E6-B101096F3F91}" srcOrd="1" destOrd="0" parTransId="{6EF3E240-63D8-4CB0-B5A5-AC117689A571}" sibTransId="{D559D7F5-11B5-4CD7-A868-1F001F70D972}"/>
    <dgm:cxn modelId="{6CAB1291-A535-4CE2-BB09-5F9A27797AAC}" srcId="{5F3CA0CF-3EFD-4DEF-9479-720770C9F15B}" destId="{3E53168E-8F18-4D1E-8583-9604A513717C}" srcOrd="0" destOrd="0" parTransId="{871125BC-9BFC-4068-804C-5749E7EAF141}" sibTransId="{FEB0B760-C4E2-4B54-985F-675AA03791C0}"/>
    <dgm:cxn modelId="{C7A9A9E9-E81D-4ED8-94F3-E102C2C99897}" type="presOf" srcId="{F4642DCE-843C-43E5-9191-66E8BBAB904B}" destId="{EE305938-EA23-4456-A550-4637B688EEB8}" srcOrd="0" destOrd="0" presId="urn:microsoft.com/office/officeart/2005/8/layout/chevron2"/>
    <dgm:cxn modelId="{5C874EF3-019D-41E3-BFD2-386C90DD6CB5}" srcId="{189BAB1C-7031-43F3-A280-8756EA72A23F}" destId="{5F3CA0CF-3EFD-4DEF-9479-720770C9F15B}" srcOrd="1" destOrd="0" parTransId="{9BE927A9-15F2-4EDD-A4B2-E388477C5E57}" sibTransId="{52D8FCE9-CCD6-48D8-BD6A-49D057E86044}"/>
    <dgm:cxn modelId="{7989A0FB-12A7-4AE5-AB9D-E7450F52AAAD}" type="presOf" srcId="{3E53168E-8F18-4D1E-8583-9604A513717C}" destId="{5335549C-F132-499D-868A-ED802AAC7EB1}" srcOrd="0" destOrd="0" presId="urn:microsoft.com/office/officeart/2005/8/layout/chevron2"/>
    <dgm:cxn modelId="{2E05082A-0E64-4C55-9A0E-6C244D30053A}" type="presParOf" srcId="{8D86F783-AFCF-4F3D-9B52-4E216C91DDDE}" destId="{2F9678E4-31E9-4744-82BC-558A800FA0AE}" srcOrd="0" destOrd="0" presId="urn:microsoft.com/office/officeart/2005/8/layout/chevron2"/>
    <dgm:cxn modelId="{F1F300BD-54C7-4EB3-81E5-96BBF7F4467B}" type="presParOf" srcId="{2F9678E4-31E9-4744-82BC-558A800FA0AE}" destId="{EE305938-EA23-4456-A550-4637B688EEB8}" srcOrd="0" destOrd="0" presId="urn:microsoft.com/office/officeart/2005/8/layout/chevron2"/>
    <dgm:cxn modelId="{DA1FC0F3-3CCE-41E2-902C-07E2F33E9BF8}" type="presParOf" srcId="{2F9678E4-31E9-4744-82BC-558A800FA0AE}" destId="{2E2545F6-FF88-48CE-AF4A-E1D006A299F8}" srcOrd="1" destOrd="0" presId="urn:microsoft.com/office/officeart/2005/8/layout/chevron2"/>
    <dgm:cxn modelId="{F2EC4FCA-FD19-47E5-B5D0-919D6E820901}" type="presParOf" srcId="{8D86F783-AFCF-4F3D-9B52-4E216C91DDDE}" destId="{36298152-592B-4043-B8F8-91FF28008E51}" srcOrd="1" destOrd="0" presId="urn:microsoft.com/office/officeart/2005/8/layout/chevron2"/>
    <dgm:cxn modelId="{515EE292-EB46-4767-A81C-8776EA75919C}" type="presParOf" srcId="{8D86F783-AFCF-4F3D-9B52-4E216C91DDDE}" destId="{70431729-E3E7-4BA4-B20C-16A89BCDCC6A}" srcOrd="2" destOrd="0" presId="urn:microsoft.com/office/officeart/2005/8/layout/chevron2"/>
    <dgm:cxn modelId="{BC0BA378-D351-4DAB-806A-16831F4A8E10}" type="presParOf" srcId="{70431729-E3E7-4BA4-B20C-16A89BCDCC6A}" destId="{E27A87BC-A66A-484A-A2BF-27888DA3BE84}" srcOrd="0" destOrd="0" presId="urn:microsoft.com/office/officeart/2005/8/layout/chevron2"/>
    <dgm:cxn modelId="{F53925BB-6A7C-4310-9BE2-3375707C2C63}" type="presParOf" srcId="{70431729-E3E7-4BA4-B20C-16A89BCDCC6A}" destId="{5335549C-F132-499D-868A-ED802AAC7EB1}" srcOrd="1" destOrd="0" presId="urn:microsoft.com/office/officeart/2005/8/layout/chevron2"/>
    <dgm:cxn modelId="{6AE19E67-8C8B-4F59-AA02-F3EC0A07DAA7}" type="presParOf" srcId="{8D86F783-AFCF-4F3D-9B52-4E216C91DDDE}" destId="{F87F0969-0DCB-4BA4-B049-CB8FBA6BBFC4}" srcOrd="3" destOrd="0" presId="urn:microsoft.com/office/officeart/2005/8/layout/chevron2"/>
    <dgm:cxn modelId="{F3B57EF5-9507-4FA6-82C3-BA72F732FBED}" type="presParOf" srcId="{8D86F783-AFCF-4F3D-9B52-4E216C91DDDE}" destId="{CF5C6E71-82B2-44AB-9D56-D9D363651F72}" srcOrd="4" destOrd="0" presId="urn:microsoft.com/office/officeart/2005/8/layout/chevron2"/>
    <dgm:cxn modelId="{C320AE7E-ED5C-45D2-A90C-5F7AEF26641B}" type="presParOf" srcId="{CF5C6E71-82B2-44AB-9D56-D9D363651F72}" destId="{8D5BA711-6DF3-4536-B528-054481B36435}" srcOrd="0" destOrd="0" presId="urn:microsoft.com/office/officeart/2005/8/layout/chevron2"/>
    <dgm:cxn modelId="{D7449361-7AB2-4601-8455-5DDA6C74F4C5}" type="presParOf" srcId="{CF5C6E71-82B2-44AB-9D56-D9D363651F72}" destId="{657CE707-4FDD-4B7F-9C58-58525379D2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9BAB1C-7031-43F3-A280-8756EA72A23F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4642DCE-843C-43E5-9191-66E8BBAB904B}">
      <dgm:prSet phldrT="[Text]"/>
      <dgm:spPr/>
      <dgm:t>
        <a:bodyPr/>
        <a:lstStyle/>
        <a:p>
          <a:r>
            <a:rPr lang="en-US" dirty="0"/>
            <a:t>Data collection</a:t>
          </a:r>
        </a:p>
      </dgm:t>
    </dgm:pt>
    <dgm:pt modelId="{CBABC1DC-F617-4748-AEEB-0B51EDEF4143}" type="parTrans" cxnId="{C6794665-BBFF-4495-97E0-927EB09690C9}">
      <dgm:prSet/>
      <dgm:spPr/>
      <dgm:t>
        <a:bodyPr/>
        <a:lstStyle/>
        <a:p>
          <a:endParaRPr lang="en-US"/>
        </a:p>
      </dgm:t>
    </dgm:pt>
    <dgm:pt modelId="{F464402E-B490-491D-91EC-07BB7A9FB6DB}" type="sibTrans" cxnId="{C6794665-BBFF-4495-97E0-927EB09690C9}">
      <dgm:prSet/>
      <dgm:spPr/>
      <dgm:t>
        <a:bodyPr/>
        <a:lstStyle/>
        <a:p>
          <a:endParaRPr lang="en-US"/>
        </a:p>
      </dgm:t>
    </dgm:pt>
    <dgm:pt modelId="{A3C00C30-9425-47A8-9623-0441FF82EE76}">
      <dgm:prSet phldrT="[Text]" custT="1"/>
      <dgm:spPr/>
      <dgm:t>
        <a:bodyPr/>
        <a:lstStyle/>
        <a:p>
          <a:r>
            <a:rPr lang="en-US" sz="2000" dirty="0"/>
            <a:t>505 lymphoma</a:t>
          </a:r>
        </a:p>
      </dgm:t>
    </dgm:pt>
    <dgm:pt modelId="{9087BD0A-EF6F-4142-9209-05E54B8AF2AA}" type="parTrans" cxnId="{4C655B29-D702-4611-BC68-8766580F632D}">
      <dgm:prSet/>
      <dgm:spPr/>
      <dgm:t>
        <a:bodyPr/>
        <a:lstStyle/>
        <a:p>
          <a:endParaRPr lang="en-US"/>
        </a:p>
      </dgm:t>
    </dgm:pt>
    <dgm:pt modelId="{D8950BE4-2EA3-47D3-AA3C-38D202C7C116}" type="sibTrans" cxnId="{4C655B29-D702-4611-BC68-8766580F632D}">
      <dgm:prSet/>
      <dgm:spPr/>
      <dgm:t>
        <a:bodyPr/>
        <a:lstStyle/>
        <a:p>
          <a:endParaRPr lang="en-US"/>
        </a:p>
      </dgm:t>
    </dgm:pt>
    <dgm:pt modelId="{5F3CA0CF-3EFD-4DEF-9479-720770C9F15B}">
      <dgm:prSet phldrT="[Text]"/>
      <dgm:spPr/>
      <dgm:t>
        <a:bodyPr/>
        <a:lstStyle/>
        <a:p>
          <a:r>
            <a:rPr lang="en-US" dirty="0"/>
            <a:t>Feature extraction</a:t>
          </a:r>
        </a:p>
      </dgm:t>
    </dgm:pt>
    <dgm:pt modelId="{9BE927A9-15F2-4EDD-A4B2-E388477C5E57}" type="parTrans" cxnId="{5C874EF3-019D-41E3-BFD2-386C90DD6CB5}">
      <dgm:prSet/>
      <dgm:spPr/>
      <dgm:t>
        <a:bodyPr/>
        <a:lstStyle/>
        <a:p>
          <a:endParaRPr lang="en-US"/>
        </a:p>
      </dgm:t>
    </dgm:pt>
    <dgm:pt modelId="{52D8FCE9-CCD6-48D8-BD6A-49D057E86044}" type="sibTrans" cxnId="{5C874EF3-019D-41E3-BFD2-386C90DD6CB5}">
      <dgm:prSet/>
      <dgm:spPr/>
      <dgm:t>
        <a:bodyPr/>
        <a:lstStyle/>
        <a:p>
          <a:endParaRPr lang="en-US"/>
        </a:p>
      </dgm:t>
    </dgm:pt>
    <dgm:pt modelId="{3E53168E-8F18-4D1E-8583-9604A513717C}">
      <dgm:prSet phldrT="[Text]" custT="1"/>
      <dgm:spPr/>
      <dgm:t>
        <a:bodyPr/>
        <a:lstStyle/>
        <a:p>
          <a:r>
            <a:rPr lang="en-US" sz="2000" dirty="0"/>
            <a:t>15538 vocabulary features</a:t>
          </a:r>
        </a:p>
      </dgm:t>
    </dgm:pt>
    <dgm:pt modelId="{871125BC-9BFC-4068-804C-5749E7EAF141}" type="parTrans" cxnId="{6CAB1291-A535-4CE2-BB09-5F9A27797AAC}">
      <dgm:prSet/>
      <dgm:spPr/>
      <dgm:t>
        <a:bodyPr/>
        <a:lstStyle/>
        <a:p>
          <a:endParaRPr lang="en-US"/>
        </a:p>
      </dgm:t>
    </dgm:pt>
    <dgm:pt modelId="{FEB0B760-C4E2-4B54-985F-675AA03791C0}" type="sibTrans" cxnId="{6CAB1291-A535-4CE2-BB09-5F9A27797AAC}">
      <dgm:prSet/>
      <dgm:spPr/>
      <dgm:t>
        <a:bodyPr/>
        <a:lstStyle/>
        <a:p>
          <a:endParaRPr lang="en-US"/>
        </a:p>
      </dgm:t>
    </dgm:pt>
    <dgm:pt modelId="{9AA2F1F2-AC9B-4135-B02A-1E17F213A660}">
      <dgm:prSet phldrT="[Text]" custT="1"/>
      <dgm:spPr/>
      <dgm:t>
        <a:bodyPr/>
        <a:lstStyle/>
        <a:p>
          <a:r>
            <a:rPr lang="en-US" sz="2000" dirty="0"/>
            <a:t>215 TB case reports</a:t>
          </a:r>
        </a:p>
      </dgm:t>
    </dgm:pt>
    <dgm:pt modelId="{AF417C71-B29F-41EF-B4C1-DEC97A5F3369}" type="parTrans" cxnId="{85C4D39A-E243-476D-8B7D-868B889EECBE}">
      <dgm:prSet/>
      <dgm:spPr/>
      <dgm:t>
        <a:bodyPr/>
        <a:lstStyle/>
        <a:p>
          <a:endParaRPr lang="en-US"/>
        </a:p>
      </dgm:t>
    </dgm:pt>
    <dgm:pt modelId="{E7940EF9-CD94-4E1F-AFB4-0B883784C5B5}" type="sibTrans" cxnId="{85C4D39A-E243-476D-8B7D-868B889EECBE}">
      <dgm:prSet/>
      <dgm:spPr/>
      <dgm:t>
        <a:bodyPr/>
        <a:lstStyle/>
        <a:p>
          <a:endParaRPr lang="en-US"/>
        </a:p>
      </dgm:t>
    </dgm:pt>
    <dgm:pt modelId="{C7F333F8-D00F-40DC-B80F-862876151200}">
      <dgm:prSet phldrT="[Text]" custT="1"/>
      <dgm:spPr/>
      <dgm:t>
        <a:bodyPr/>
        <a:lstStyle/>
        <a:p>
          <a:r>
            <a:rPr lang="en-US" sz="2000" dirty="0"/>
            <a:t>+ Patient’s age group &amp; gender</a:t>
          </a:r>
        </a:p>
      </dgm:t>
    </dgm:pt>
    <dgm:pt modelId="{CAF434F7-D840-4AFA-B3F9-6E02A971AD3D}" type="parTrans" cxnId="{14D48377-EA42-45F7-A0AB-C0846E8D1003}">
      <dgm:prSet/>
      <dgm:spPr/>
      <dgm:t>
        <a:bodyPr/>
        <a:lstStyle/>
        <a:p>
          <a:endParaRPr lang="en-US"/>
        </a:p>
      </dgm:t>
    </dgm:pt>
    <dgm:pt modelId="{615FB88A-8271-4358-9939-76D4A790F15F}" type="sibTrans" cxnId="{14D48377-EA42-45F7-A0AB-C0846E8D1003}">
      <dgm:prSet/>
      <dgm:spPr/>
      <dgm:t>
        <a:bodyPr/>
        <a:lstStyle/>
        <a:p>
          <a:endParaRPr lang="en-US"/>
        </a:p>
      </dgm:t>
    </dgm:pt>
    <dgm:pt modelId="{404BE508-7D13-4F28-8CA2-4BE10307C4BF}">
      <dgm:prSet phldrT="[Text]" custT="1"/>
      <dgm:spPr/>
      <dgm:t>
        <a:bodyPr/>
        <a:lstStyle/>
        <a:p>
          <a:r>
            <a:rPr lang="en-US" sz="2000" dirty="0"/>
            <a:t>207 “other” case reports</a:t>
          </a:r>
        </a:p>
      </dgm:t>
    </dgm:pt>
    <dgm:pt modelId="{B52338FB-C075-410D-8A52-6FE35DC38DEC}" type="parTrans" cxnId="{8BFA610E-155D-44B9-9560-C3C62C167D76}">
      <dgm:prSet/>
      <dgm:spPr/>
      <dgm:t>
        <a:bodyPr/>
        <a:lstStyle/>
        <a:p>
          <a:endParaRPr lang="en-US"/>
        </a:p>
      </dgm:t>
    </dgm:pt>
    <dgm:pt modelId="{6A11DEC4-197F-468E-9EB4-63DE0C016E5E}" type="sibTrans" cxnId="{8BFA610E-155D-44B9-9560-C3C62C167D76}">
      <dgm:prSet/>
      <dgm:spPr/>
      <dgm:t>
        <a:bodyPr/>
        <a:lstStyle/>
        <a:p>
          <a:endParaRPr lang="en-US"/>
        </a:p>
      </dgm:t>
    </dgm:pt>
    <dgm:pt modelId="{3B982B32-4A9D-4060-BFFC-E127F711CE52}">
      <dgm:prSet phldrT="[Text]" custT="1"/>
      <dgm:spPr/>
      <dgm:t>
        <a:bodyPr/>
        <a:lstStyle/>
        <a:p>
          <a:r>
            <a:rPr lang="en-US" sz="2000" dirty="0"/>
            <a:t>+ Symptoms</a:t>
          </a:r>
        </a:p>
      </dgm:t>
    </dgm:pt>
    <dgm:pt modelId="{62C68B98-9B7D-4B70-B4D0-B42281623E47}" type="parTrans" cxnId="{8BE2AE61-F65A-42F9-B24E-28B11884DFEA}">
      <dgm:prSet/>
      <dgm:spPr/>
      <dgm:t>
        <a:bodyPr/>
        <a:lstStyle/>
        <a:p>
          <a:endParaRPr lang="en-US"/>
        </a:p>
      </dgm:t>
    </dgm:pt>
    <dgm:pt modelId="{4CA7DDED-37BF-404F-BB5D-141CA006D09D}" type="sibTrans" cxnId="{8BE2AE61-F65A-42F9-B24E-28B11884DFEA}">
      <dgm:prSet/>
      <dgm:spPr/>
      <dgm:t>
        <a:bodyPr/>
        <a:lstStyle/>
        <a:p>
          <a:endParaRPr lang="en-US"/>
        </a:p>
      </dgm:t>
    </dgm:pt>
    <dgm:pt modelId="{4CAFF819-3D6E-439F-A3BD-A3B0274E9AA6}" type="pres">
      <dgm:prSet presAssocID="{189BAB1C-7031-43F3-A280-8756EA72A23F}" presName="rootnode" presStyleCnt="0">
        <dgm:presLayoutVars>
          <dgm:chMax/>
          <dgm:chPref/>
          <dgm:dir/>
          <dgm:animLvl val="lvl"/>
        </dgm:presLayoutVars>
      </dgm:prSet>
      <dgm:spPr/>
    </dgm:pt>
    <dgm:pt modelId="{10AF3119-8279-41B4-8EC5-19C2A506A19A}" type="pres">
      <dgm:prSet presAssocID="{F4642DCE-843C-43E5-9191-66E8BBAB904B}" presName="composite" presStyleCnt="0"/>
      <dgm:spPr/>
    </dgm:pt>
    <dgm:pt modelId="{2105C77A-AB54-4CEB-98E3-C5335B46551B}" type="pres">
      <dgm:prSet presAssocID="{F4642DCE-843C-43E5-9191-66E8BBAB904B}" presName="bentUpArrow1" presStyleLbl="alignImgPlace1" presStyleIdx="0" presStyleCnt="1"/>
      <dgm:spPr/>
    </dgm:pt>
    <dgm:pt modelId="{4F618ECB-2819-400F-A211-47E9C792B4F5}" type="pres">
      <dgm:prSet presAssocID="{F4642DCE-843C-43E5-9191-66E8BBAB904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5E2B3B9-B94C-42C4-812C-8E9A76D763EB}" type="pres">
      <dgm:prSet presAssocID="{F4642DCE-843C-43E5-9191-66E8BBAB904B}" presName="ChildText" presStyleLbl="revTx" presStyleIdx="0" presStyleCnt="2" custScaleX="212874" custLinFactNeighborX="61026" custLinFactNeighborY="1501">
        <dgm:presLayoutVars>
          <dgm:chMax val="0"/>
          <dgm:chPref val="0"/>
          <dgm:bulletEnabled val="1"/>
        </dgm:presLayoutVars>
      </dgm:prSet>
      <dgm:spPr/>
    </dgm:pt>
    <dgm:pt modelId="{ED4A250E-A83E-4B83-AED5-4016AA406087}" type="pres">
      <dgm:prSet presAssocID="{F464402E-B490-491D-91EC-07BB7A9FB6DB}" presName="sibTrans" presStyleCnt="0"/>
      <dgm:spPr/>
    </dgm:pt>
    <dgm:pt modelId="{09F1F1E4-0CEC-4BFA-A7CD-DF298E9230BB}" type="pres">
      <dgm:prSet presAssocID="{5F3CA0CF-3EFD-4DEF-9479-720770C9F15B}" presName="composite" presStyleCnt="0"/>
      <dgm:spPr/>
    </dgm:pt>
    <dgm:pt modelId="{3F27DF2E-F951-47C8-9E25-DFE81BB71414}" type="pres">
      <dgm:prSet presAssocID="{5F3CA0CF-3EFD-4DEF-9479-720770C9F15B}" presName="ParentText" presStyleLbl="node1" presStyleIdx="1" presStyleCnt="2" custLinFactNeighborX="-43718" custLinFactNeighborY="4164">
        <dgm:presLayoutVars>
          <dgm:chMax val="1"/>
          <dgm:chPref val="1"/>
          <dgm:bulletEnabled val="1"/>
        </dgm:presLayoutVars>
      </dgm:prSet>
      <dgm:spPr/>
    </dgm:pt>
    <dgm:pt modelId="{36922ACA-D6AA-4CED-A3D7-DA4B1E006C40}" type="pres">
      <dgm:prSet presAssocID="{5F3CA0CF-3EFD-4DEF-9479-720770C9F15B}" presName="FinalChildText" presStyleLbl="revTx" presStyleIdx="1" presStyleCnt="2" custScaleX="146511" custLinFactNeighborX="-31316">
        <dgm:presLayoutVars>
          <dgm:chMax val="0"/>
          <dgm:chPref val="0"/>
          <dgm:bulletEnabled val="1"/>
        </dgm:presLayoutVars>
      </dgm:prSet>
      <dgm:spPr/>
    </dgm:pt>
  </dgm:ptLst>
  <dgm:cxnLst>
    <dgm:cxn modelId="{C0449F04-E23C-4FC4-84A7-9773CB04F7DA}" type="presOf" srcId="{3E53168E-8F18-4D1E-8583-9604A513717C}" destId="{36922ACA-D6AA-4CED-A3D7-DA4B1E006C40}" srcOrd="0" destOrd="0" presId="urn:microsoft.com/office/officeart/2005/8/layout/StepDownProcess"/>
    <dgm:cxn modelId="{8BFA610E-155D-44B9-9560-C3C62C167D76}" srcId="{F4642DCE-843C-43E5-9191-66E8BBAB904B}" destId="{404BE508-7D13-4F28-8CA2-4BE10307C4BF}" srcOrd="2" destOrd="0" parTransId="{B52338FB-C075-410D-8A52-6FE35DC38DEC}" sibTransId="{6A11DEC4-197F-468E-9EB4-63DE0C016E5E}"/>
    <dgm:cxn modelId="{4C655B29-D702-4611-BC68-8766580F632D}" srcId="{F4642DCE-843C-43E5-9191-66E8BBAB904B}" destId="{A3C00C30-9425-47A8-9623-0441FF82EE76}" srcOrd="0" destOrd="0" parTransId="{9087BD0A-EF6F-4142-9209-05E54B8AF2AA}" sibTransId="{D8950BE4-2EA3-47D3-AA3C-38D202C7C116}"/>
    <dgm:cxn modelId="{731C8435-D4F5-4984-8912-85682636A0D2}" type="presOf" srcId="{9AA2F1F2-AC9B-4135-B02A-1E17F213A660}" destId="{05E2B3B9-B94C-42C4-812C-8E9A76D763EB}" srcOrd="0" destOrd="1" presId="urn:microsoft.com/office/officeart/2005/8/layout/StepDownProcess"/>
    <dgm:cxn modelId="{8BE2AE61-F65A-42F9-B24E-28B11884DFEA}" srcId="{5F3CA0CF-3EFD-4DEF-9479-720770C9F15B}" destId="{3B982B32-4A9D-4060-BFFC-E127F711CE52}" srcOrd="2" destOrd="0" parTransId="{62C68B98-9B7D-4B70-B4D0-B42281623E47}" sibTransId="{4CA7DDED-37BF-404F-BB5D-141CA006D09D}"/>
    <dgm:cxn modelId="{C6794665-BBFF-4495-97E0-927EB09690C9}" srcId="{189BAB1C-7031-43F3-A280-8756EA72A23F}" destId="{F4642DCE-843C-43E5-9191-66E8BBAB904B}" srcOrd="0" destOrd="0" parTransId="{CBABC1DC-F617-4748-AEEB-0B51EDEF4143}" sibTransId="{F464402E-B490-491D-91EC-07BB7A9FB6DB}"/>
    <dgm:cxn modelId="{D93C7B67-45AA-4EE7-882E-3E677DBEBBD0}" type="presOf" srcId="{3B982B32-4A9D-4060-BFFC-E127F711CE52}" destId="{36922ACA-D6AA-4CED-A3D7-DA4B1E006C40}" srcOrd="0" destOrd="2" presId="urn:microsoft.com/office/officeart/2005/8/layout/StepDownProcess"/>
    <dgm:cxn modelId="{521A2B72-E120-43C0-BF58-382A7C27E8A1}" type="presOf" srcId="{F4642DCE-843C-43E5-9191-66E8BBAB904B}" destId="{4F618ECB-2819-400F-A211-47E9C792B4F5}" srcOrd="0" destOrd="0" presId="urn:microsoft.com/office/officeart/2005/8/layout/StepDownProcess"/>
    <dgm:cxn modelId="{14D48377-EA42-45F7-A0AB-C0846E8D1003}" srcId="{5F3CA0CF-3EFD-4DEF-9479-720770C9F15B}" destId="{C7F333F8-D00F-40DC-B80F-862876151200}" srcOrd="1" destOrd="0" parTransId="{CAF434F7-D840-4AFA-B3F9-6E02A971AD3D}" sibTransId="{615FB88A-8271-4358-9939-76D4A790F15F}"/>
    <dgm:cxn modelId="{0392CE5A-8DA4-476C-BC0F-46E527BB0560}" type="presOf" srcId="{404BE508-7D13-4F28-8CA2-4BE10307C4BF}" destId="{05E2B3B9-B94C-42C4-812C-8E9A76D763EB}" srcOrd="0" destOrd="2" presId="urn:microsoft.com/office/officeart/2005/8/layout/StepDownProcess"/>
    <dgm:cxn modelId="{390DE57E-88BA-4A0A-AF0D-9549FD7BE7CD}" type="presOf" srcId="{A3C00C30-9425-47A8-9623-0441FF82EE76}" destId="{05E2B3B9-B94C-42C4-812C-8E9A76D763EB}" srcOrd="0" destOrd="0" presId="urn:microsoft.com/office/officeart/2005/8/layout/StepDownProcess"/>
    <dgm:cxn modelId="{6CAB1291-A535-4CE2-BB09-5F9A27797AAC}" srcId="{5F3CA0CF-3EFD-4DEF-9479-720770C9F15B}" destId="{3E53168E-8F18-4D1E-8583-9604A513717C}" srcOrd="0" destOrd="0" parTransId="{871125BC-9BFC-4068-804C-5749E7EAF141}" sibTransId="{FEB0B760-C4E2-4B54-985F-675AA03791C0}"/>
    <dgm:cxn modelId="{85C4D39A-E243-476D-8B7D-868B889EECBE}" srcId="{F4642DCE-843C-43E5-9191-66E8BBAB904B}" destId="{9AA2F1F2-AC9B-4135-B02A-1E17F213A660}" srcOrd="1" destOrd="0" parTransId="{AF417C71-B29F-41EF-B4C1-DEC97A5F3369}" sibTransId="{E7940EF9-CD94-4E1F-AFB4-0B883784C5B5}"/>
    <dgm:cxn modelId="{5A4F90CD-62CB-4C55-A966-640E49E20383}" type="presOf" srcId="{C7F333F8-D00F-40DC-B80F-862876151200}" destId="{36922ACA-D6AA-4CED-A3D7-DA4B1E006C40}" srcOrd="0" destOrd="1" presId="urn:microsoft.com/office/officeart/2005/8/layout/StepDownProcess"/>
    <dgm:cxn modelId="{EB4D22F1-5AD8-421C-93A1-E29D9C5D5D73}" type="presOf" srcId="{5F3CA0CF-3EFD-4DEF-9479-720770C9F15B}" destId="{3F27DF2E-F951-47C8-9E25-DFE81BB71414}" srcOrd="0" destOrd="0" presId="urn:microsoft.com/office/officeart/2005/8/layout/StepDownProcess"/>
    <dgm:cxn modelId="{5C874EF3-019D-41E3-BFD2-386C90DD6CB5}" srcId="{189BAB1C-7031-43F3-A280-8756EA72A23F}" destId="{5F3CA0CF-3EFD-4DEF-9479-720770C9F15B}" srcOrd="1" destOrd="0" parTransId="{9BE927A9-15F2-4EDD-A4B2-E388477C5E57}" sibTransId="{52D8FCE9-CCD6-48D8-BD6A-49D057E86044}"/>
    <dgm:cxn modelId="{DC3B4DF5-1522-431D-93F3-31744449D510}" type="presOf" srcId="{189BAB1C-7031-43F3-A280-8756EA72A23F}" destId="{4CAFF819-3D6E-439F-A3BD-A3B0274E9AA6}" srcOrd="0" destOrd="0" presId="urn:microsoft.com/office/officeart/2005/8/layout/StepDownProcess"/>
    <dgm:cxn modelId="{9C3C64B9-CFC0-4C56-BF71-5F5DAF265C01}" type="presParOf" srcId="{4CAFF819-3D6E-439F-A3BD-A3B0274E9AA6}" destId="{10AF3119-8279-41B4-8EC5-19C2A506A19A}" srcOrd="0" destOrd="0" presId="urn:microsoft.com/office/officeart/2005/8/layout/StepDownProcess"/>
    <dgm:cxn modelId="{44BBDD0E-1533-4CFD-A754-0A86E4D793A0}" type="presParOf" srcId="{10AF3119-8279-41B4-8EC5-19C2A506A19A}" destId="{2105C77A-AB54-4CEB-98E3-C5335B46551B}" srcOrd="0" destOrd="0" presId="urn:microsoft.com/office/officeart/2005/8/layout/StepDownProcess"/>
    <dgm:cxn modelId="{24BE80C7-091F-4979-989C-AACDAD9CC04E}" type="presParOf" srcId="{10AF3119-8279-41B4-8EC5-19C2A506A19A}" destId="{4F618ECB-2819-400F-A211-47E9C792B4F5}" srcOrd="1" destOrd="0" presId="urn:microsoft.com/office/officeart/2005/8/layout/StepDownProcess"/>
    <dgm:cxn modelId="{33595512-7136-40D9-9AD9-3263C428649A}" type="presParOf" srcId="{10AF3119-8279-41B4-8EC5-19C2A506A19A}" destId="{05E2B3B9-B94C-42C4-812C-8E9A76D763EB}" srcOrd="2" destOrd="0" presId="urn:microsoft.com/office/officeart/2005/8/layout/StepDownProcess"/>
    <dgm:cxn modelId="{D1D29D15-AB34-4DB0-A29F-10CB4386CF67}" type="presParOf" srcId="{4CAFF819-3D6E-439F-A3BD-A3B0274E9AA6}" destId="{ED4A250E-A83E-4B83-AED5-4016AA406087}" srcOrd="1" destOrd="0" presId="urn:microsoft.com/office/officeart/2005/8/layout/StepDownProcess"/>
    <dgm:cxn modelId="{5985E151-E739-4196-982F-F5FFEA96107C}" type="presParOf" srcId="{4CAFF819-3D6E-439F-A3BD-A3B0274E9AA6}" destId="{09F1F1E4-0CEC-4BFA-A7CD-DF298E9230BB}" srcOrd="2" destOrd="0" presId="urn:microsoft.com/office/officeart/2005/8/layout/StepDownProcess"/>
    <dgm:cxn modelId="{6855B8B0-2E0C-409C-9D07-88857DF09DFF}" type="presParOf" srcId="{09F1F1E4-0CEC-4BFA-A7CD-DF298E9230BB}" destId="{3F27DF2E-F951-47C8-9E25-DFE81BB71414}" srcOrd="0" destOrd="0" presId="urn:microsoft.com/office/officeart/2005/8/layout/StepDownProcess"/>
    <dgm:cxn modelId="{84690DB6-0911-41F7-97A5-B406E1C2A5EF}" type="presParOf" srcId="{09F1F1E4-0CEC-4BFA-A7CD-DF298E9230BB}" destId="{36922ACA-D6AA-4CED-A3D7-DA4B1E006C40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12AF1-73D0-42E6-9542-22DA360EEEB8}">
      <dsp:nvSpPr>
        <dsp:cNvPr id="0" name=""/>
        <dsp:cNvSpPr/>
      </dsp:nvSpPr>
      <dsp:spPr>
        <a:xfrm rot="5400000">
          <a:off x="-230499" y="232507"/>
          <a:ext cx="1536660" cy="107566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Data Collection</a:t>
          </a:r>
        </a:p>
      </dsp:txBody>
      <dsp:txXfrm rot="-5400000">
        <a:off x="0" y="539839"/>
        <a:ext cx="1075662" cy="460998"/>
      </dsp:txXfrm>
    </dsp:sp>
    <dsp:sp modelId="{F0351F1D-2AE1-47DB-9D2B-DD2119FA3AB3}">
      <dsp:nvSpPr>
        <dsp:cNvPr id="0" name=""/>
        <dsp:cNvSpPr/>
      </dsp:nvSpPr>
      <dsp:spPr>
        <a:xfrm rot="5400000">
          <a:off x="3728214" y="-2650543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TB and lymphoma case reports collected from </a:t>
          </a:r>
          <a:r>
            <a:rPr lang="en-US" sz="2400" u="none" kern="1200" dirty="0" err="1"/>
            <a:t>ScienDirect</a:t>
          </a:r>
          <a:r>
            <a:rPr lang="en-US" sz="2400" kern="1200" dirty="0"/>
            <a:t> using web scraping</a:t>
          </a:r>
        </a:p>
      </dsp:txBody>
      <dsp:txXfrm rot="-5400000">
        <a:off x="1075663" y="50767"/>
        <a:ext cx="6255173" cy="901311"/>
      </dsp:txXfrm>
    </dsp:sp>
    <dsp:sp modelId="{EE305938-EA23-4456-A550-4637B688EEB8}">
      <dsp:nvSpPr>
        <dsp:cNvPr id="0" name=""/>
        <dsp:cNvSpPr/>
      </dsp:nvSpPr>
      <dsp:spPr>
        <a:xfrm rot="5400000">
          <a:off x="-230499" y="1574303"/>
          <a:ext cx="1536660" cy="107566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Feature extraction</a:t>
          </a:r>
        </a:p>
      </dsp:txBody>
      <dsp:txXfrm rot="-5400000">
        <a:off x="0" y="1881635"/>
        <a:ext cx="1075662" cy="460998"/>
      </dsp:txXfrm>
    </dsp:sp>
    <dsp:sp modelId="{2E2545F6-FF88-48CE-AF4A-E1D006A299F8}">
      <dsp:nvSpPr>
        <dsp:cNvPr id="0" name=""/>
        <dsp:cNvSpPr/>
      </dsp:nvSpPr>
      <dsp:spPr>
        <a:xfrm rot="5400000">
          <a:off x="3728214" y="-1308746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u="none" kern="1200" dirty="0"/>
            <a:t>Tokenization </a:t>
          </a:r>
          <a:r>
            <a:rPr lang="en-US" sz="2400" u="none" kern="1200" dirty="0">
              <a:sym typeface="Wingdings" panose="05000000000000000000" pitchFamily="2" charset="2"/>
            </a:rPr>
            <a:t> </a:t>
          </a:r>
          <a:r>
            <a:rPr lang="en-US" sz="2400" u="none" kern="1200" dirty="0" err="1"/>
            <a:t>Stopwords</a:t>
          </a:r>
          <a:r>
            <a:rPr lang="en-US" sz="2400" u="none" kern="1200" dirty="0"/>
            <a:t> removal </a:t>
          </a:r>
          <a:r>
            <a:rPr lang="en-US" sz="2400" u="none" kern="1200" dirty="0">
              <a:sym typeface="Wingdings" panose="05000000000000000000" pitchFamily="2" charset="2"/>
            </a:rPr>
            <a:t> </a:t>
          </a:r>
          <a:r>
            <a:rPr lang="en-US" sz="2400" u="none" kern="1200" dirty="0"/>
            <a:t>Lemmatization </a:t>
          </a:r>
          <a:r>
            <a:rPr lang="en-US" sz="2400" u="none" kern="1200" dirty="0">
              <a:sym typeface="Wingdings" panose="05000000000000000000" pitchFamily="2" charset="2"/>
            </a:rPr>
            <a:t> Conversion </a:t>
          </a:r>
          <a:r>
            <a:rPr lang="en-US" sz="2400" kern="1200" dirty="0"/>
            <a:t>into word vector </a:t>
          </a:r>
          <a:endParaRPr lang="en-US" sz="2400" u="none" kern="1200" dirty="0"/>
        </a:p>
      </dsp:txBody>
      <dsp:txXfrm rot="-5400000">
        <a:off x="1075663" y="1392564"/>
        <a:ext cx="6255173" cy="901311"/>
      </dsp:txXfrm>
    </dsp:sp>
    <dsp:sp modelId="{E27A87BC-A66A-484A-A2BF-27888DA3BE84}">
      <dsp:nvSpPr>
        <dsp:cNvPr id="0" name=""/>
        <dsp:cNvSpPr/>
      </dsp:nvSpPr>
      <dsp:spPr>
        <a:xfrm rot="5400000">
          <a:off x="-230499" y="2916100"/>
          <a:ext cx="1536660" cy="107566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Symptoms extraction</a:t>
          </a:r>
        </a:p>
      </dsp:txBody>
      <dsp:txXfrm rot="-5400000">
        <a:off x="0" y="3223432"/>
        <a:ext cx="1075662" cy="460998"/>
      </dsp:txXfrm>
    </dsp:sp>
    <dsp:sp modelId="{5335549C-F132-499D-868A-ED802AAC7EB1}">
      <dsp:nvSpPr>
        <dsp:cNvPr id="0" name=""/>
        <dsp:cNvSpPr/>
      </dsp:nvSpPr>
      <dsp:spPr>
        <a:xfrm rot="5400000">
          <a:off x="3728214" y="33049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Symptoms extracted using Comprehend Medical API</a:t>
          </a:r>
        </a:p>
      </dsp:txBody>
      <dsp:txXfrm rot="-5400000">
        <a:off x="1075663" y="2734360"/>
        <a:ext cx="6255173" cy="9013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05938-EA23-4456-A550-4637B688EEB8}">
      <dsp:nvSpPr>
        <dsp:cNvPr id="0" name=""/>
        <dsp:cNvSpPr/>
      </dsp:nvSpPr>
      <dsp:spPr>
        <a:xfrm rot="5400000">
          <a:off x="-230499" y="232507"/>
          <a:ext cx="1536660" cy="107566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Algorithms</a:t>
          </a:r>
        </a:p>
      </dsp:txBody>
      <dsp:txXfrm rot="-5400000">
        <a:off x="0" y="539839"/>
        <a:ext cx="1075662" cy="460998"/>
      </dsp:txXfrm>
    </dsp:sp>
    <dsp:sp modelId="{2E2545F6-FF88-48CE-AF4A-E1D006A299F8}">
      <dsp:nvSpPr>
        <dsp:cNvPr id="0" name=""/>
        <dsp:cNvSpPr/>
      </dsp:nvSpPr>
      <dsp:spPr>
        <a:xfrm rot="5400000">
          <a:off x="3728214" y="-2650543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Algorithms trained and tuned: </a:t>
          </a:r>
          <a:r>
            <a:rPr lang="en-US" sz="2200" kern="1200" dirty="0" err="1"/>
            <a:t>kNN</a:t>
          </a:r>
          <a:r>
            <a:rPr lang="en-US" sz="2200" kern="1200" dirty="0"/>
            <a:t>, Decision Trees, Perceptron, Naïve Bayes, SVM, Logistic Regression </a:t>
          </a:r>
        </a:p>
      </dsp:txBody>
      <dsp:txXfrm rot="-5400000">
        <a:off x="1075663" y="50767"/>
        <a:ext cx="6255173" cy="901311"/>
      </dsp:txXfrm>
    </dsp:sp>
    <dsp:sp modelId="{E27A87BC-A66A-484A-A2BF-27888DA3BE84}">
      <dsp:nvSpPr>
        <dsp:cNvPr id="0" name=""/>
        <dsp:cNvSpPr/>
      </dsp:nvSpPr>
      <dsp:spPr>
        <a:xfrm rot="5400000">
          <a:off x="-230499" y="1574303"/>
          <a:ext cx="1536660" cy="107566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Models training</a:t>
          </a:r>
        </a:p>
      </dsp:txBody>
      <dsp:txXfrm rot="-5400000">
        <a:off x="0" y="1881635"/>
        <a:ext cx="1075662" cy="460998"/>
      </dsp:txXfrm>
    </dsp:sp>
    <dsp:sp modelId="{5335549C-F132-499D-868A-ED802AAC7EB1}">
      <dsp:nvSpPr>
        <dsp:cNvPr id="0" name=""/>
        <dsp:cNvSpPr/>
      </dsp:nvSpPr>
      <dsp:spPr>
        <a:xfrm rot="5400000">
          <a:off x="3728214" y="-1308746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Models trained on word vector only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Then trained on word vector + symptoms</a:t>
          </a:r>
        </a:p>
      </dsp:txBody>
      <dsp:txXfrm rot="-5400000">
        <a:off x="1075663" y="1392564"/>
        <a:ext cx="6255173" cy="901311"/>
      </dsp:txXfrm>
    </dsp:sp>
    <dsp:sp modelId="{8D5BA711-6DF3-4536-B528-054481B36435}">
      <dsp:nvSpPr>
        <dsp:cNvPr id="0" name=""/>
        <dsp:cNvSpPr/>
      </dsp:nvSpPr>
      <dsp:spPr>
        <a:xfrm rot="5400000">
          <a:off x="-230499" y="2916100"/>
          <a:ext cx="1536660" cy="107566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Evaluation</a:t>
          </a:r>
        </a:p>
      </dsp:txBody>
      <dsp:txXfrm rot="-5400000">
        <a:off x="0" y="3223432"/>
        <a:ext cx="1075662" cy="460998"/>
      </dsp:txXfrm>
    </dsp:sp>
    <dsp:sp modelId="{657CE707-4FDD-4B7F-9C58-58525379D293}">
      <dsp:nvSpPr>
        <dsp:cNvPr id="0" name=""/>
        <dsp:cNvSpPr/>
      </dsp:nvSpPr>
      <dsp:spPr>
        <a:xfrm rot="5400000">
          <a:off x="3728214" y="33049"/>
          <a:ext cx="998829" cy="63039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Best</a:t>
          </a:r>
          <a:r>
            <a:rPr lang="en-US" sz="2200" kern="1200" baseline="0" dirty="0"/>
            <a:t> models tested on unseen data</a:t>
          </a:r>
          <a:endParaRPr lang="en-US" sz="2200" kern="1200" dirty="0"/>
        </a:p>
      </dsp:txBody>
      <dsp:txXfrm rot="-5400000">
        <a:off x="1075663" y="2734360"/>
        <a:ext cx="6255173" cy="9013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5C77A-AB54-4CEB-98E3-C5335B46551B}">
      <dsp:nvSpPr>
        <dsp:cNvPr id="0" name=""/>
        <dsp:cNvSpPr/>
      </dsp:nvSpPr>
      <dsp:spPr>
        <a:xfrm rot="5400000">
          <a:off x="400120" y="1898606"/>
          <a:ext cx="1498708" cy="170622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F618ECB-2819-400F-A211-47E9C792B4F5}">
      <dsp:nvSpPr>
        <dsp:cNvPr id="0" name=""/>
        <dsp:cNvSpPr/>
      </dsp:nvSpPr>
      <dsp:spPr>
        <a:xfrm>
          <a:off x="3053" y="237258"/>
          <a:ext cx="2522942" cy="176597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Data collection</a:t>
          </a:r>
        </a:p>
      </dsp:txBody>
      <dsp:txXfrm>
        <a:off x="89276" y="323481"/>
        <a:ext cx="2350496" cy="1593531"/>
      </dsp:txXfrm>
    </dsp:sp>
    <dsp:sp modelId="{05E2B3B9-B94C-42C4-812C-8E9A76D763EB}">
      <dsp:nvSpPr>
        <dsp:cNvPr id="0" name=""/>
        <dsp:cNvSpPr/>
      </dsp:nvSpPr>
      <dsp:spPr>
        <a:xfrm>
          <a:off x="2610202" y="427108"/>
          <a:ext cx="3906127" cy="1427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505 lymphoma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215 TB case reports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207 “other” case reports</a:t>
          </a:r>
        </a:p>
      </dsp:txBody>
      <dsp:txXfrm>
        <a:off x="2610202" y="427108"/>
        <a:ext cx="3906127" cy="1427341"/>
      </dsp:txXfrm>
    </dsp:sp>
    <dsp:sp modelId="{3F27DF2E-F951-47C8-9E25-DFE81BB71414}">
      <dsp:nvSpPr>
        <dsp:cNvPr id="0" name=""/>
        <dsp:cNvSpPr/>
      </dsp:nvSpPr>
      <dsp:spPr>
        <a:xfrm>
          <a:off x="1488944" y="2294569"/>
          <a:ext cx="2522942" cy="176597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Feature extraction</a:t>
          </a:r>
        </a:p>
      </dsp:txBody>
      <dsp:txXfrm>
        <a:off x="1575167" y="2380792"/>
        <a:ext cx="2350496" cy="1593531"/>
      </dsp:txXfrm>
    </dsp:sp>
    <dsp:sp modelId="{36922ACA-D6AA-4CED-A3D7-DA4B1E006C40}">
      <dsp:nvSpPr>
        <dsp:cNvPr id="0" name=""/>
        <dsp:cNvSpPr/>
      </dsp:nvSpPr>
      <dsp:spPr>
        <a:xfrm>
          <a:off x="4113508" y="2389460"/>
          <a:ext cx="2688400" cy="1427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15538 vocabulary features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+ Patient’s age group &amp; gender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+ Symptoms</a:t>
          </a:r>
        </a:p>
      </dsp:txBody>
      <dsp:txXfrm>
        <a:off x="4113508" y="2389460"/>
        <a:ext cx="2688400" cy="1427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26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55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50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70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45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87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87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452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88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93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C7653-7506-4AB8-AA55-5BFF817BD49F}" type="datetimeFigureOut">
              <a:rPr lang="it-IT" smtClean="0"/>
              <a:t>02/03/2020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CAA42-F54F-477D-AC64-2401883DC2A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46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59">
            <a:extLst>
              <a:ext uri="{FF2B5EF4-FFF2-40B4-BE49-F238E27FC236}">
                <a16:creationId xmlns:a16="http://schemas.microsoft.com/office/drawing/2014/main" id="{A3440917-FD5E-407F-B685-3A51C7F9DBDA}"/>
              </a:ext>
            </a:extLst>
          </p:cNvPr>
          <p:cNvSpPr txBox="1"/>
          <p:nvPr/>
        </p:nvSpPr>
        <p:spPr>
          <a:xfrm>
            <a:off x="0" y="3693763"/>
            <a:ext cx="4572000" cy="931500"/>
          </a:xfrm>
          <a:prstGeom prst="rect">
            <a:avLst/>
          </a:prstGeom>
          <a:solidFill>
            <a:srgbClr val="FFFFFF">
              <a:alpha val="9019"/>
            </a:srgbClr>
          </a:solidFill>
          <a:ln>
            <a:noFill/>
          </a:ln>
        </p:spPr>
        <p:txBody>
          <a:bodyPr lIns="51400" tIns="51400" rIns="51400" bIns="514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it" sz="3000" b="1" i="0" u="none" strike="noStrike" cap="none" dirty="0">
                <a:solidFill>
                  <a:srgbClr val="0D699C"/>
                </a:solidFill>
                <a:latin typeface="Calibri"/>
                <a:ea typeface="Calibri"/>
                <a:cs typeface="Calibri"/>
                <a:sym typeface="Calibri"/>
              </a:rPr>
              <a:t>Moanda Diana PHOLO</a:t>
            </a:r>
          </a:p>
        </p:txBody>
      </p:sp>
      <p:sp>
        <p:nvSpPr>
          <p:cNvPr id="6" name="Shape 160">
            <a:extLst>
              <a:ext uri="{FF2B5EF4-FFF2-40B4-BE49-F238E27FC236}">
                <a16:creationId xmlns:a16="http://schemas.microsoft.com/office/drawing/2014/main" id="{4AB161CE-74AF-4BC9-90AE-7665ECC566B0}"/>
              </a:ext>
            </a:extLst>
          </p:cNvPr>
          <p:cNvSpPr txBox="1"/>
          <p:nvPr/>
        </p:nvSpPr>
        <p:spPr>
          <a:xfrm>
            <a:off x="4637026" y="1108448"/>
            <a:ext cx="4506975" cy="426900"/>
          </a:xfrm>
          <a:prstGeom prst="rect">
            <a:avLst/>
          </a:prstGeom>
          <a:solidFill>
            <a:srgbClr val="FFFFFF">
              <a:alpha val="9019"/>
            </a:srgbClr>
          </a:solidFill>
          <a:ln>
            <a:noFill/>
          </a:ln>
        </p:spPr>
        <p:txBody>
          <a:bodyPr lIns="51400" tIns="51400" rIns="51400" bIns="51400" anchor="ctr" anchorCtr="0">
            <a:no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en-US" sz="2400" b="1" dirty="0">
                <a:solidFill>
                  <a:srgbClr val="0D699C"/>
                </a:solidFill>
                <a:ea typeface="Calibri"/>
                <a:cs typeface="Calibri"/>
                <a:sym typeface="Calibri"/>
              </a:rPr>
              <a:t>Combining TF-IDF with symptom features to differentiate between lymphoma and tuberculosis case reports</a:t>
            </a:r>
            <a:endParaRPr lang="it" sz="2400" b="1" i="0" u="none" strike="noStrike" cap="none" dirty="0">
              <a:solidFill>
                <a:srgbClr val="0D699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64B138C-3B9C-40FC-9CC3-905A856D3D4B}"/>
              </a:ext>
            </a:extLst>
          </p:cNvPr>
          <p:cNvSpPr/>
          <p:nvPr/>
        </p:nvSpPr>
        <p:spPr>
          <a:xfrm>
            <a:off x="5505651" y="2694850"/>
            <a:ext cx="2770899" cy="2579794"/>
          </a:xfrm>
          <a:prstGeom prst="rect">
            <a:avLst/>
          </a:prstGeom>
          <a:solidFill>
            <a:schemeClr val="accent1">
              <a:alpha val="57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Put </a:t>
            </a:r>
            <a:r>
              <a:rPr lang="it-IT" dirty="0" err="1"/>
              <a:t>here</a:t>
            </a:r>
            <a:r>
              <a:rPr lang="it-IT" dirty="0"/>
              <a:t> an image of </a:t>
            </a:r>
            <a:r>
              <a:rPr lang="it-IT" dirty="0" err="1"/>
              <a:t>reference</a:t>
            </a:r>
            <a:r>
              <a:rPr lang="it-IT" dirty="0"/>
              <a:t> for the project </a:t>
            </a:r>
            <a:r>
              <a:rPr lang="it-IT" dirty="0" err="1"/>
              <a:t>described</a:t>
            </a:r>
            <a:r>
              <a:rPr lang="it-IT" dirty="0"/>
              <a:t> in the paper</a:t>
            </a:r>
          </a:p>
        </p:txBody>
      </p:sp>
      <p:cxnSp>
        <p:nvCxnSpPr>
          <p:cNvPr id="8" name="Shape 162">
            <a:extLst>
              <a:ext uri="{FF2B5EF4-FFF2-40B4-BE49-F238E27FC236}">
                <a16:creationId xmlns:a16="http://schemas.microsoft.com/office/drawing/2014/main" id="{BBE57C91-E128-4F48-96E8-F15DF4AEC9F0}"/>
              </a:ext>
            </a:extLst>
          </p:cNvPr>
          <p:cNvCxnSpPr>
            <a:cxnSpLocks/>
          </p:cNvCxnSpPr>
          <p:nvPr/>
        </p:nvCxnSpPr>
        <p:spPr>
          <a:xfrm>
            <a:off x="4572000" y="327050"/>
            <a:ext cx="0" cy="5674255"/>
          </a:xfrm>
          <a:prstGeom prst="straightConnector1">
            <a:avLst/>
          </a:prstGeom>
          <a:noFill/>
          <a:ln w="28575" cap="flat" cmpd="sng">
            <a:solidFill>
              <a:srgbClr val="1CA69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4" name="Rettangolo 13">
            <a:extLst>
              <a:ext uri="{FF2B5EF4-FFF2-40B4-BE49-F238E27FC236}">
                <a16:creationId xmlns:a16="http://schemas.microsoft.com/office/drawing/2014/main" id="{8F5DFB18-C3D6-4183-85B5-9D5B33A095F6}"/>
              </a:ext>
            </a:extLst>
          </p:cNvPr>
          <p:cNvSpPr/>
          <p:nvPr/>
        </p:nvSpPr>
        <p:spPr>
          <a:xfrm>
            <a:off x="0" y="0"/>
            <a:ext cx="2000250" cy="14001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39" y="426468"/>
            <a:ext cx="2354723" cy="22683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242" y="2694850"/>
            <a:ext cx="4234542" cy="281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70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70">
            <a:extLst>
              <a:ext uri="{FF2B5EF4-FFF2-40B4-BE49-F238E27FC236}">
                <a16:creationId xmlns:a16="http://schemas.microsoft.com/office/drawing/2014/main" id="{65D3977B-DAC3-4BCE-B9CC-54B4B04762C8}"/>
              </a:ext>
            </a:extLst>
          </p:cNvPr>
          <p:cNvSpPr txBox="1"/>
          <p:nvPr/>
        </p:nvSpPr>
        <p:spPr>
          <a:xfrm>
            <a:off x="1139195" y="344012"/>
            <a:ext cx="5621154" cy="546600"/>
          </a:xfrm>
          <a:prstGeom prst="rect">
            <a:avLst/>
          </a:prstGeom>
          <a:noFill/>
          <a:ln>
            <a:noFill/>
          </a:ln>
        </p:spPr>
        <p:txBody>
          <a:bodyPr lIns="51400" tIns="51400" rIns="51400" bIns="5140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Results (cont.)</a:t>
            </a:r>
            <a:endParaRPr lang="it" sz="4400" b="1" dirty="0">
              <a:solidFill>
                <a:srgbClr val="20499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195" y="1260720"/>
            <a:ext cx="6682763" cy="18430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477" y="3747216"/>
            <a:ext cx="6664049" cy="172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5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Results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Results on test set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118" y="2322624"/>
            <a:ext cx="49911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6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Misdiagnosis between TB and lymphoma = serious health problem</a:t>
            </a:r>
          </a:p>
          <a:p>
            <a:pPr fontAlgn="base"/>
            <a:r>
              <a:rPr lang="en-US" dirty="0"/>
              <a:t>Our solution successfully </a:t>
            </a:r>
            <a:r>
              <a:rPr lang="en-US" dirty="0" err="1"/>
              <a:t>categorises</a:t>
            </a:r>
            <a:r>
              <a:rPr lang="en-US" dirty="0"/>
              <a:t> patient as having TB, lymphoma or neither based on case report</a:t>
            </a:r>
          </a:p>
          <a:p>
            <a:pPr fontAlgn="base"/>
            <a:r>
              <a:rPr lang="en-US" dirty="0"/>
              <a:t>Future research will aim to:</a:t>
            </a:r>
          </a:p>
          <a:p>
            <a:pPr lvl="1" fontAlgn="base"/>
            <a:r>
              <a:rPr lang="en-US" dirty="0"/>
              <a:t>test system using real-life clinical reports</a:t>
            </a:r>
          </a:p>
          <a:p>
            <a:pPr lvl="1" fontAlgn="base"/>
            <a:r>
              <a:rPr lang="en-US" dirty="0"/>
              <a:t>test against human experts</a:t>
            </a:r>
          </a:p>
        </p:txBody>
      </p:sp>
    </p:spTree>
    <p:extLst>
      <p:ext uri="{BB962C8B-B14F-4D97-AF65-F5344CB8AC3E}">
        <p14:creationId xmlns:p14="http://schemas.microsoft.com/office/powerpoint/2010/main" val="338453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4"/>
            <a:ext cx="4059260" cy="3982748"/>
          </a:xfrm>
        </p:spPr>
        <p:txBody>
          <a:bodyPr/>
          <a:lstStyle/>
          <a:p>
            <a:pPr fontAlgn="base"/>
            <a:r>
              <a:rPr lang="en-US" sz="2200" dirty="0"/>
              <a:t>Tuberculosis (TB) =  infectious disease with highest mortality </a:t>
            </a:r>
          </a:p>
          <a:p>
            <a:pPr fontAlgn="base"/>
            <a:br>
              <a:rPr lang="en-US" sz="2200" dirty="0"/>
            </a:br>
            <a:r>
              <a:rPr lang="en-US" sz="2200" dirty="0"/>
              <a:t>High burden countries -&gt; empirical treatment for TB suspects</a:t>
            </a:r>
          </a:p>
          <a:p>
            <a:endParaRPr lang="en-US" dirty="0"/>
          </a:p>
        </p:txBody>
      </p:sp>
      <p:pic>
        <p:nvPicPr>
          <p:cNvPr id="1026" name="Picture 2" descr="https://lh3.googleusercontent.com/-dbnD2F-vT6wQV8MO_kNWBI6jYOgL9c83m1OMlrsPIn9c02JgBkZPffqhUB9ukLUiFUEGr7Hs36hJehLMiB6VeJrP8I8Op6mOlNVAOOAO1xvKUOtZS2Cr7U65NDCv0O9UbI6Zmjlt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454" y="1825624"/>
            <a:ext cx="4726546" cy="3011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83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Tuberculosis (TB) =  infectious disease with highest mortality </a:t>
            </a:r>
          </a:p>
          <a:p>
            <a:pPr fontAlgn="base"/>
            <a:r>
              <a:rPr lang="en-US" dirty="0"/>
              <a:t>High burden countries -&gt; empirical treatment for TB suspects</a:t>
            </a:r>
          </a:p>
          <a:p>
            <a:pPr fontAlgn="base"/>
            <a:r>
              <a:rPr lang="en-US" b="1" dirty="0"/>
              <a:t>BUT</a:t>
            </a:r>
            <a:r>
              <a:rPr lang="en-US" dirty="0"/>
              <a:t>… TB symptoms NOT specific to TB</a:t>
            </a:r>
          </a:p>
        </p:txBody>
      </p:sp>
    </p:spTree>
    <p:extLst>
      <p:ext uri="{BB962C8B-B14F-4D97-AF65-F5344CB8AC3E}">
        <p14:creationId xmlns:p14="http://schemas.microsoft.com/office/powerpoint/2010/main" val="113717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Problem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With rise of HIV/AIDS -&gt; TB is a more complex</a:t>
            </a:r>
          </a:p>
          <a:p>
            <a:pPr fontAlgn="base"/>
            <a:r>
              <a:rPr lang="en-US" dirty="0"/>
              <a:t>HIV-infected patients present with atypical TB symptoms</a:t>
            </a:r>
          </a:p>
          <a:p>
            <a:pPr fontAlgn="base"/>
            <a:r>
              <a:rPr lang="en-US" dirty="0"/>
              <a:t>Tend to develop TB outside lungs</a:t>
            </a:r>
          </a:p>
          <a:p>
            <a:pPr fontAlgn="base"/>
            <a:r>
              <a:rPr lang="en-US" dirty="0"/>
              <a:t>-&gt; Greater chances of a misdiagnosis</a:t>
            </a:r>
          </a:p>
        </p:txBody>
      </p:sp>
    </p:spTree>
    <p:extLst>
      <p:ext uri="{BB962C8B-B14F-4D97-AF65-F5344CB8AC3E}">
        <p14:creationId xmlns:p14="http://schemas.microsoft.com/office/powerpoint/2010/main" val="15948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Problem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Many cases of lymphoma misdiagnosed as TB </a:t>
            </a:r>
          </a:p>
          <a:p>
            <a:pPr fontAlgn="base"/>
            <a:r>
              <a:rPr lang="en-US" dirty="0"/>
              <a:t>Same symptoms as TB</a:t>
            </a:r>
          </a:p>
          <a:p>
            <a:pPr lvl="1" fontAlgn="base"/>
            <a:r>
              <a:rPr lang="en-US" dirty="0"/>
              <a:t>lymphadenopathy, fatigue, fever or night sweats, radiological features, etc.</a:t>
            </a:r>
          </a:p>
          <a:p>
            <a:pPr fontAlgn="base"/>
            <a:r>
              <a:rPr lang="en-US" dirty="0"/>
              <a:t>-&gt; Cancer treatment delayed for up to two years</a:t>
            </a:r>
          </a:p>
        </p:txBody>
      </p:sp>
    </p:spTree>
    <p:extLst>
      <p:ext uri="{BB962C8B-B14F-4D97-AF65-F5344CB8AC3E}">
        <p14:creationId xmlns:p14="http://schemas.microsoft.com/office/powerpoint/2010/main" val="1704167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Our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699" cy="398274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Use </a:t>
            </a:r>
            <a:r>
              <a:rPr lang="en-US" b="1" dirty="0"/>
              <a:t>Machine Learning</a:t>
            </a:r>
            <a:r>
              <a:rPr lang="en-US" dirty="0"/>
              <a:t> + </a:t>
            </a:r>
            <a:r>
              <a:rPr lang="en-US" b="1" dirty="0"/>
              <a:t>Natural Language Processing + Symptoms </a:t>
            </a:r>
            <a:r>
              <a:rPr lang="en-US" dirty="0"/>
              <a:t>to differentiate between TB and Lymphoma</a:t>
            </a:r>
          </a:p>
          <a:p>
            <a:pPr fontAlgn="base"/>
            <a:r>
              <a:rPr lang="en-US" dirty="0"/>
              <a:t>Goal: Provide support tool for accurate and timely diagnosis of TB and lymphoma, </a:t>
            </a:r>
          </a:p>
          <a:p>
            <a:pPr lvl="1" fontAlgn="base"/>
            <a:r>
              <a:rPr lang="en-US" dirty="0"/>
              <a:t>especially in low­-income, endemic TB regions</a:t>
            </a:r>
          </a:p>
        </p:txBody>
      </p:sp>
    </p:spTree>
    <p:extLst>
      <p:ext uri="{BB962C8B-B14F-4D97-AF65-F5344CB8AC3E}">
        <p14:creationId xmlns:p14="http://schemas.microsoft.com/office/powerpoint/2010/main" val="3357488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70">
            <a:extLst>
              <a:ext uri="{FF2B5EF4-FFF2-40B4-BE49-F238E27FC236}">
                <a16:creationId xmlns:a16="http://schemas.microsoft.com/office/drawing/2014/main" id="{D8D2CE62-1633-4880-B34A-26A964A5921B}"/>
              </a:ext>
            </a:extLst>
          </p:cNvPr>
          <p:cNvSpPr txBox="1"/>
          <p:nvPr/>
        </p:nvSpPr>
        <p:spPr>
          <a:xfrm>
            <a:off x="894496" y="516300"/>
            <a:ext cx="5621154" cy="546600"/>
          </a:xfrm>
          <a:prstGeom prst="rect">
            <a:avLst/>
          </a:prstGeom>
          <a:noFill/>
          <a:ln>
            <a:noFill/>
          </a:ln>
        </p:spPr>
        <p:txBody>
          <a:bodyPr lIns="51400" tIns="51400" rIns="51400" bIns="5140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Methodology</a:t>
            </a:r>
            <a:endParaRPr lang="it" sz="4400" b="1" dirty="0">
              <a:solidFill>
                <a:srgbClr val="20499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45405465"/>
              </p:ext>
            </p:extLst>
          </p:nvPr>
        </p:nvGraphicFramePr>
        <p:xfrm>
          <a:off x="927278" y="1738648"/>
          <a:ext cx="7379595" cy="4224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3342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70">
            <a:extLst>
              <a:ext uri="{FF2B5EF4-FFF2-40B4-BE49-F238E27FC236}">
                <a16:creationId xmlns:a16="http://schemas.microsoft.com/office/drawing/2014/main" id="{D8D2CE62-1633-4880-B34A-26A964A5921B}"/>
              </a:ext>
            </a:extLst>
          </p:cNvPr>
          <p:cNvSpPr txBox="1"/>
          <p:nvPr/>
        </p:nvSpPr>
        <p:spPr>
          <a:xfrm>
            <a:off x="842981" y="361753"/>
            <a:ext cx="5621154" cy="546600"/>
          </a:xfrm>
          <a:prstGeom prst="rect">
            <a:avLst/>
          </a:prstGeom>
          <a:noFill/>
          <a:ln>
            <a:noFill/>
          </a:ln>
        </p:spPr>
        <p:txBody>
          <a:bodyPr lIns="51400" tIns="51400" rIns="51400" bIns="5140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Methodology (cont.)</a:t>
            </a:r>
            <a:endParaRPr lang="it" sz="4400" b="1" dirty="0">
              <a:solidFill>
                <a:srgbClr val="20499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36780119"/>
              </p:ext>
            </p:extLst>
          </p:nvPr>
        </p:nvGraphicFramePr>
        <p:xfrm>
          <a:off x="978793" y="1339403"/>
          <a:ext cx="7379595" cy="4224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6983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70">
            <a:extLst>
              <a:ext uri="{FF2B5EF4-FFF2-40B4-BE49-F238E27FC236}">
                <a16:creationId xmlns:a16="http://schemas.microsoft.com/office/drawing/2014/main" id="{D8D2CE62-1633-4880-B34A-26A964A5921B}"/>
              </a:ext>
            </a:extLst>
          </p:cNvPr>
          <p:cNvSpPr txBox="1"/>
          <p:nvPr/>
        </p:nvSpPr>
        <p:spPr>
          <a:xfrm>
            <a:off x="842980" y="400390"/>
            <a:ext cx="5621154" cy="546600"/>
          </a:xfrm>
          <a:prstGeom prst="rect">
            <a:avLst/>
          </a:prstGeom>
          <a:noFill/>
          <a:ln>
            <a:noFill/>
          </a:ln>
        </p:spPr>
        <p:txBody>
          <a:bodyPr lIns="51400" tIns="51400" rIns="51400" bIns="5140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lang="it" sz="4400" b="1" dirty="0">
              <a:solidFill>
                <a:srgbClr val="20499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17649327"/>
              </p:ext>
            </p:extLst>
          </p:nvPr>
        </p:nvGraphicFramePr>
        <p:xfrm>
          <a:off x="978793" y="1339403"/>
          <a:ext cx="7379595" cy="4224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92091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11588</TotalTime>
  <Words>355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di Office</vt:lpstr>
      <vt:lpstr>PowerPoint Presentation</vt:lpstr>
      <vt:lpstr>Background</vt:lpstr>
      <vt:lpstr>Problem</vt:lpstr>
      <vt:lpstr>Problem (cont.)</vt:lpstr>
      <vt:lpstr>Problem (cont.)</vt:lpstr>
      <vt:lpstr>Our Solution</vt:lpstr>
      <vt:lpstr>PowerPoint Presentation</vt:lpstr>
      <vt:lpstr>PowerPoint Presentation</vt:lpstr>
      <vt:lpstr>PowerPoint Presentation</vt:lpstr>
      <vt:lpstr>PowerPoint Presentation</vt:lpstr>
      <vt:lpstr>Results (cont.)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Bergamasco</dc:creator>
  <cp:lastModifiedBy>Admin</cp:lastModifiedBy>
  <cp:revision>40</cp:revision>
  <dcterms:created xsi:type="dcterms:W3CDTF">2018-03-02T18:14:44Z</dcterms:created>
  <dcterms:modified xsi:type="dcterms:W3CDTF">2020-03-02T09:21:27Z</dcterms:modified>
</cp:coreProperties>
</file>