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21" r:id="rId4"/>
    <p:sldId id="258" r:id="rId5"/>
    <p:sldId id="340" r:id="rId6"/>
    <p:sldId id="338" r:id="rId7"/>
    <p:sldId id="322" r:id="rId8"/>
    <p:sldId id="324" r:id="rId9"/>
    <p:sldId id="339" r:id="rId10"/>
    <p:sldId id="325" r:id="rId11"/>
    <p:sldId id="335" r:id="rId12"/>
    <p:sldId id="341" r:id="rId13"/>
    <p:sldId id="326" r:id="rId14"/>
    <p:sldId id="327" r:id="rId15"/>
    <p:sldId id="328" r:id="rId16"/>
    <p:sldId id="332" r:id="rId17"/>
    <p:sldId id="331" r:id="rId18"/>
    <p:sldId id="334" r:id="rId19"/>
    <p:sldId id="330" r:id="rId20"/>
    <p:sldId id="333" r:id="rId21"/>
    <p:sldId id="336" r:id="rId22"/>
    <p:sldId id="3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D6BDE9-8DC9-4D43-9FE6-0C26E30290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3F5326C-4BF1-4825-820C-2C9904E4624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15D2C-C00C-469C-9EED-FBFA89D6C3B9}" type="datetimeFigureOut">
              <a:rPr lang="en-US" smtClean="0"/>
              <a:t>10/12/2019</a:t>
            </a:fld>
            <a:endParaRPr lang="en-US"/>
          </a:p>
        </p:txBody>
      </p:sp>
      <p:sp>
        <p:nvSpPr>
          <p:cNvPr id="4" name="Slide Image Placeholder 3">
            <a:extLst>
              <a:ext uri="{FF2B5EF4-FFF2-40B4-BE49-F238E27FC236}">
                <a16:creationId xmlns:a16="http://schemas.microsoft.com/office/drawing/2014/main" id="{A424F598-E910-42E3-ACF6-E53C0C3F289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9FD8D050-09D7-477B-AEBC-558D4C018AA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CA95B1F-ACDD-4D86-8E5A-47BE45A4CA2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C0C312A-DBDD-4F85-B275-5A3D24C5854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C8C40-B9A5-4AC7-8579-CDF6D0BA1E1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based on </a:t>
            </a:r>
          </a:p>
          <a:p>
            <a:r>
              <a:rPr lang="en-US" dirty="0"/>
              <a:t>Step 2: </a:t>
            </a:r>
            <a:r>
              <a:rPr lang="en-US" sz="1200" b="0" i="0" u="none" strike="noStrike" kern="1200" baseline="0" dirty="0">
                <a:solidFill>
                  <a:schemeClr val="tx1"/>
                </a:solidFill>
                <a:latin typeface="+mn-lt"/>
                <a:ea typeface="+mn-ea"/>
                <a:cs typeface="+mn-cs"/>
              </a:rPr>
              <a:t>sum of the volume of u and the weights of all the incoming and outgoing links in the network to/from node u ∈ C</a:t>
            </a:r>
            <a:endParaRPr lang="en-US" dirty="0"/>
          </a:p>
        </p:txBody>
      </p:sp>
      <p:sp>
        <p:nvSpPr>
          <p:cNvPr id="4" name="Slide Number Placeholder 3"/>
          <p:cNvSpPr>
            <a:spLocks noGrp="1"/>
          </p:cNvSpPr>
          <p:nvPr>
            <p:ph type="sldNum" sz="quarter" idx="5"/>
          </p:nvPr>
        </p:nvSpPr>
        <p:spPr/>
        <p:txBody>
          <a:bodyPr/>
          <a:lstStyle/>
          <a:p>
            <a:fld id="{A0AC8C40-B9A5-4AC7-8579-CDF6D0BA1E18}" type="slidenum">
              <a:rPr lang="en-US" smtClean="0"/>
              <a:t>8</a:t>
            </a:fld>
            <a:endParaRPr lang="en-US"/>
          </a:p>
        </p:txBody>
      </p:sp>
    </p:spTree>
    <p:extLst>
      <p:ext uri="{BB962C8B-B14F-4D97-AF65-F5344CB8AC3E}">
        <p14:creationId xmlns:p14="http://schemas.microsoft.com/office/powerpoint/2010/main" val="100989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based on </a:t>
            </a:r>
          </a:p>
          <a:p>
            <a:r>
              <a:rPr lang="en-US" dirty="0"/>
              <a:t>Step 2: </a:t>
            </a:r>
            <a:r>
              <a:rPr lang="en-US" sz="1200" b="0" i="0" u="none" strike="noStrike" kern="1200" baseline="0" dirty="0">
                <a:solidFill>
                  <a:schemeClr val="tx1"/>
                </a:solidFill>
                <a:latin typeface="+mn-lt"/>
                <a:ea typeface="+mn-ea"/>
                <a:cs typeface="+mn-cs"/>
              </a:rPr>
              <a:t>sum of the volume of u and the weights of all the incoming and outgoing links in the network to/from node u ∈ C</a:t>
            </a:r>
            <a:endParaRPr lang="en-US" dirty="0"/>
          </a:p>
        </p:txBody>
      </p:sp>
      <p:sp>
        <p:nvSpPr>
          <p:cNvPr id="4" name="Slide Number Placeholder 3"/>
          <p:cNvSpPr>
            <a:spLocks noGrp="1"/>
          </p:cNvSpPr>
          <p:nvPr>
            <p:ph type="sldNum" sz="quarter" idx="5"/>
          </p:nvPr>
        </p:nvSpPr>
        <p:spPr/>
        <p:txBody>
          <a:bodyPr/>
          <a:lstStyle/>
          <a:p>
            <a:fld id="{A0AC8C40-B9A5-4AC7-8579-CDF6D0BA1E18}" type="slidenum">
              <a:rPr lang="en-US" smtClean="0"/>
              <a:t>9</a:t>
            </a:fld>
            <a:endParaRPr lang="en-US"/>
          </a:p>
        </p:txBody>
      </p:sp>
    </p:spTree>
    <p:extLst>
      <p:ext uri="{BB962C8B-B14F-4D97-AF65-F5344CB8AC3E}">
        <p14:creationId xmlns:p14="http://schemas.microsoft.com/office/powerpoint/2010/main" val="270361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Test of the resolution limit. (a) The number of detected communities on ring network composed of identical cliques of different size connected by a single edge. (b) the number of detected</a:t>
            </a:r>
          </a:p>
          <a:p>
            <a:r>
              <a:rPr lang="en-US" sz="1200" b="0" i="0" u="none" strike="noStrike" kern="1200" baseline="0" dirty="0">
                <a:solidFill>
                  <a:schemeClr val="tx1"/>
                </a:solidFill>
                <a:latin typeface="+mn-lt"/>
                <a:ea typeface="+mn-ea"/>
                <a:cs typeface="+mn-cs"/>
              </a:rPr>
              <a:t>communities on the pairwise network composed of identical cliques connected by a single edge with each other and another edge to the root node forming a complex network.</a:t>
            </a:r>
            <a:endParaRPr lang="en-US" dirty="0"/>
          </a:p>
        </p:txBody>
      </p:sp>
      <p:sp>
        <p:nvSpPr>
          <p:cNvPr id="4" name="Slide Number Placeholder 3"/>
          <p:cNvSpPr>
            <a:spLocks noGrp="1"/>
          </p:cNvSpPr>
          <p:nvPr>
            <p:ph type="sldNum" sz="quarter" idx="5"/>
          </p:nvPr>
        </p:nvSpPr>
        <p:spPr/>
        <p:txBody>
          <a:bodyPr/>
          <a:lstStyle/>
          <a:p>
            <a:fld id="{A0AC8C40-B9A5-4AC7-8579-CDF6D0BA1E18}" type="slidenum">
              <a:rPr lang="en-US" smtClean="0"/>
              <a:t>19</a:t>
            </a:fld>
            <a:endParaRPr lang="en-US"/>
          </a:p>
        </p:txBody>
      </p:sp>
    </p:spTree>
    <p:extLst>
      <p:ext uri="{BB962C8B-B14F-4D97-AF65-F5344CB8AC3E}">
        <p14:creationId xmlns:p14="http://schemas.microsoft.com/office/powerpoint/2010/main" val="397768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79D91-D30C-0D4A-A677-87E6CAB6287B}" type="slidenum">
              <a:rPr lang="en-US" smtClean="0"/>
              <a:t>22</a:t>
            </a:fld>
            <a:endParaRPr lang="en-US"/>
          </a:p>
        </p:txBody>
      </p:sp>
    </p:spTree>
    <p:extLst>
      <p:ext uri="{BB962C8B-B14F-4D97-AF65-F5344CB8AC3E}">
        <p14:creationId xmlns:p14="http://schemas.microsoft.com/office/powerpoint/2010/main" val="356543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9223-BEC8-49EA-AE33-0AFFAB4F5C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2516C6-DAE1-44A6-B930-9D60369D7B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6E428E-B5BA-44A8-95C8-4C49C3983BB8}"/>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5" name="Footer Placeholder 4">
            <a:extLst>
              <a:ext uri="{FF2B5EF4-FFF2-40B4-BE49-F238E27FC236}">
                <a16:creationId xmlns:a16="http://schemas.microsoft.com/office/drawing/2014/main" id="{D5C49171-2217-4800-BB15-E8705BEB4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8116E-01C4-4E29-992B-D8B488AEEB97}"/>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165920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880F-F7F3-484D-9940-DAED940E4D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0CF58-A8BC-4BD4-B879-6096DB7538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CE7CF-4573-418D-92F7-774A81D01853}"/>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5" name="Footer Placeholder 4">
            <a:extLst>
              <a:ext uri="{FF2B5EF4-FFF2-40B4-BE49-F238E27FC236}">
                <a16:creationId xmlns:a16="http://schemas.microsoft.com/office/drawing/2014/main" id="{3049B5A9-6F81-45E8-9ECD-5CDF93861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D7E5A-C6BC-42A2-8C07-7D74F9ADB29F}"/>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370865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28702-1396-4E50-A305-B13D5F2ECA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8628A2-48BA-4C9D-8B6B-CE570CF5F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7732-2C2E-4B36-8F61-0FE51988FE37}"/>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5" name="Footer Placeholder 4">
            <a:extLst>
              <a:ext uri="{FF2B5EF4-FFF2-40B4-BE49-F238E27FC236}">
                <a16:creationId xmlns:a16="http://schemas.microsoft.com/office/drawing/2014/main" id="{C72A12EF-3919-47EB-9D72-DFA18F96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93F64-8DF0-436F-BCA2-D20E81BD93F3}"/>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342285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BCC9-8670-4B4E-84EA-AD9073CEB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BDD27-C8FF-4660-B542-21DA98607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1A674-4F0C-4F4E-94A5-920A6B2BD82D}"/>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5" name="Footer Placeholder 4">
            <a:extLst>
              <a:ext uri="{FF2B5EF4-FFF2-40B4-BE49-F238E27FC236}">
                <a16:creationId xmlns:a16="http://schemas.microsoft.com/office/drawing/2014/main" id="{F718AC0E-5A15-4ABC-A507-80799F8DF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3FB8D-3CDE-4CCE-8699-A6D109904885}"/>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2168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9CF5-5854-4CC1-948C-7409775F0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BB0964-C152-4DBD-9B2F-8137075F7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641DBA-D25F-4DF7-903D-8BDF89DED9EA}"/>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5" name="Footer Placeholder 4">
            <a:extLst>
              <a:ext uri="{FF2B5EF4-FFF2-40B4-BE49-F238E27FC236}">
                <a16:creationId xmlns:a16="http://schemas.microsoft.com/office/drawing/2014/main" id="{1DC4062A-55D9-48C4-B9E5-27FA1616E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B2FAF-A73B-4AEF-8FAE-6505A06005C4}"/>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65129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E4F7-BEA9-417A-97C8-588C1C64E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7EC51-AE13-420A-B538-7A7DAB91C2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B38A85-3CCF-4719-9D3F-501FD42D50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F7EE4-1D1D-4780-8B0B-E30CE6AC7C23}"/>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6" name="Footer Placeholder 5">
            <a:extLst>
              <a:ext uri="{FF2B5EF4-FFF2-40B4-BE49-F238E27FC236}">
                <a16:creationId xmlns:a16="http://schemas.microsoft.com/office/drawing/2014/main" id="{1E47FE76-E640-402E-8173-F12D70EAE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D9CBF-21AD-429B-95E4-1E02A21CF289}"/>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145423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5FC1-C094-4D11-953B-A0B5DBD6F5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2DAFBF-5D2A-4F99-AAC1-E69AF4903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E000E2-3AA2-453D-9F07-88EBEDBB61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9648A3-CAF3-4A2F-8B8A-E28A76539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CE713-64DE-4CCF-ABD3-ACFE5E201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3FA1C9-0AA3-4B6B-A5AA-4F46B399252E}"/>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8" name="Footer Placeholder 7">
            <a:extLst>
              <a:ext uri="{FF2B5EF4-FFF2-40B4-BE49-F238E27FC236}">
                <a16:creationId xmlns:a16="http://schemas.microsoft.com/office/drawing/2014/main" id="{85E90B64-2DD4-40E2-BD8D-3C7EAD636D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C8147-1B98-49CA-B238-81FCCA0D5E6F}"/>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332781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E3EF-9262-4672-A8A2-BAAF749B46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4C0FFE-6FF0-420C-98B5-9B8952CECFEF}"/>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4" name="Footer Placeholder 3">
            <a:extLst>
              <a:ext uri="{FF2B5EF4-FFF2-40B4-BE49-F238E27FC236}">
                <a16:creationId xmlns:a16="http://schemas.microsoft.com/office/drawing/2014/main" id="{FF7C5EDC-B5AF-4D8A-BAD7-6C3D6AC66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E4035-ED27-47D2-9CDD-94EF548D17CB}"/>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80454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9D5A7-E30E-454C-ABCA-2D9656769B1D}"/>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3" name="Footer Placeholder 2">
            <a:extLst>
              <a:ext uri="{FF2B5EF4-FFF2-40B4-BE49-F238E27FC236}">
                <a16:creationId xmlns:a16="http://schemas.microsoft.com/office/drawing/2014/main" id="{D54EF428-6BB4-4A23-B7F6-BA770C2162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193315-016F-4A15-B247-5EFE25597099}"/>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407534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FD62-EDC1-4FED-969C-5ADB81D4A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38A75-8129-4808-94D2-F1240CA426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115E78-9FFB-4FA7-B76A-2D820D0F6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0477A-E3F9-4278-B53C-9C811DF7C35B}"/>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6" name="Footer Placeholder 5">
            <a:extLst>
              <a:ext uri="{FF2B5EF4-FFF2-40B4-BE49-F238E27FC236}">
                <a16:creationId xmlns:a16="http://schemas.microsoft.com/office/drawing/2014/main" id="{C479FF97-7A01-486C-AC5F-1ECCB61FA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724EB-93CC-40DC-BC33-035082711A7D}"/>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252304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B51F-16BF-4F77-BF62-C619BD455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7B354-29D4-4980-84D5-481125C50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C3B0D-F55C-4BF5-A00E-DA39F2564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1BE06-133E-45E9-8E62-D2C4B8488DB4}"/>
              </a:ext>
            </a:extLst>
          </p:cNvPr>
          <p:cNvSpPr>
            <a:spLocks noGrp="1"/>
          </p:cNvSpPr>
          <p:nvPr>
            <p:ph type="dt" sz="half" idx="10"/>
          </p:nvPr>
        </p:nvSpPr>
        <p:spPr/>
        <p:txBody>
          <a:bodyPr/>
          <a:lstStyle/>
          <a:p>
            <a:fld id="{2243F236-4DF4-4DB4-AE04-D6F6C2638482}" type="datetimeFigureOut">
              <a:rPr lang="en-US" smtClean="0"/>
              <a:t>10/12/2019</a:t>
            </a:fld>
            <a:endParaRPr lang="en-US"/>
          </a:p>
        </p:txBody>
      </p:sp>
      <p:sp>
        <p:nvSpPr>
          <p:cNvPr id="6" name="Footer Placeholder 5">
            <a:extLst>
              <a:ext uri="{FF2B5EF4-FFF2-40B4-BE49-F238E27FC236}">
                <a16:creationId xmlns:a16="http://schemas.microsoft.com/office/drawing/2014/main" id="{5E35CB59-0488-47F6-B88B-A053DB6DF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85E85-9A26-4959-BD28-73C1FD278EC1}"/>
              </a:ext>
            </a:extLst>
          </p:cNvPr>
          <p:cNvSpPr>
            <a:spLocks noGrp="1"/>
          </p:cNvSpPr>
          <p:nvPr>
            <p:ph type="sldNum" sz="quarter" idx="12"/>
          </p:nvPr>
        </p:nvSpPr>
        <p:spPr/>
        <p:txBody>
          <a:bodyPr/>
          <a:lstStyle/>
          <a:p>
            <a:fld id="{88A0B590-2411-42E7-8582-75DE9AD22D9F}" type="slidenum">
              <a:rPr lang="en-US" smtClean="0"/>
              <a:t>‹#›</a:t>
            </a:fld>
            <a:endParaRPr lang="en-US"/>
          </a:p>
        </p:txBody>
      </p:sp>
    </p:spTree>
    <p:extLst>
      <p:ext uri="{BB962C8B-B14F-4D97-AF65-F5344CB8AC3E}">
        <p14:creationId xmlns:p14="http://schemas.microsoft.com/office/powerpoint/2010/main" val="285587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3D0F6-3E46-477F-9C91-6859FE79D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C4515-FCA7-4E43-832E-87351A86B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0E4E0-5940-482D-9AF3-502CD775D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3F236-4DF4-4DB4-AE04-D6F6C2638482}" type="datetimeFigureOut">
              <a:rPr lang="en-US" smtClean="0"/>
              <a:t>10/12/2019</a:t>
            </a:fld>
            <a:endParaRPr lang="en-US"/>
          </a:p>
        </p:txBody>
      </p:sp>
      <p:sp>
        <p:nvSpPr>
          <p:cNvPr id="5" name="Footer Placeholder 4">
            <a:extLst>
              <a:ext uri="{FF2B5EF4-FFF2-40B4-BE49-F238E27FC236}">
                <a16:creationId xmlns:a16="http://schemas.microsoft.com/office/drawing/2014/main" id="{6558E9D8-4E79-4347-9649-D13A4A008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32833F-93F5-4314-88B9-FFD630B7C6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0B590-2411-42E7-8582-75DE9AD22D9F}" type="slidenum">
              <a:rPr lang="en-US" smtClean="0"/>
              <a:t>‹#›</a:t>
            </a:fld>
            <a:endParaRPr lang="en-US"/>
          </a:p>
        </p:txBody>
      </p:sp>
    </p:spTree>
    <p:extLst>
      <p:ext uri="{BB962C8B-B14F-4D97-AF65-F5344CB8AC3E}">
        <p14:creationId xmlns:p14="http://schemas.microsoft.com/office/powerpoint/2010/main" val="2129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cs.ucr.edu/~egujr001/" TargetMode="External"/><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9F3363A-6D82-48F7-9F0F-E1AA42C0181A}"/>
              </a:ext>
            </a:extLst>
          </p:cNvPr>
          <p:cNvSpPr txBox="1">
            <a:spLocks/>
          </p:cNvSpPr>
          <p:nvPr/>
        </p:nvSpPr>
        <p:spPr>
          <a:xfrm>
            <a:off x="1523999" y="1122363"/>
            <a:ext cx="10163175" cy="2387600"/>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b="1" u="sng" dirty="0"/>
              <a:t>HACD</a:t>
            </a:r>
            <a:br>
              <a:rPr lang="en-US" dirty="0"/>
            </a:br>
            <a:r>
              <a:rPr lang="en-US" b="1" dirty="0"/>
              <a:t>H</a:t>
            </a:r>
            <a:r>
              <a:rPr lang="en-US" dirty="0"/>
              <a:t>ierarchical </a:t>
            </a:r>
            <a:r>
              <a:rPr lang="en-US" b="1" dirty="0"/>
              <a:t>A</a:t>
            </a:r>
            <a:r>
              <a:rPr lang="en-US" dirty="0"/>
              <a:t>gglomerative </a:t>
            </a:r>
            <a:r>
              <a:rPr lang="en-US" b="1" dirty="0"/>
              <a:t>C</a:t>
            </a:r>
            <a:r>
              <a:rPr lang="en-US" dirty="0"/>
              <a:t>ommunity </a:t>
            </a:r>
            <a:r>
              <a:rPr lang="en-US" b="1" dirty="0"/>
              <a:t>D</a:t>
            </a:r>
            <a:r>
              <a:rPr lang="en-US" dirty="0"/>
              <a:t>etection in Social Networks</a:t>
            </a:r>
          </a:p>
        </p:txBody>
      </p:sp>
      <p:sp>
        <p:nvSpPr>
          <p:cNvPr id="9" name="TextBox 8">
            <a:extLst>
              <a:ext uri="{FF2B5EF4-FFF2-40B4-BE49-F238E27FC236}">
                <a16:creationId xmlns:a16="http://schemas.microsoft.com/office/drawing/2014/main" id="{1E722D8C-6479-451E-B6CE-C57450A73AE5}"/>
              </a:ext>
            </a:extLst>
          </p:cNvPr>
          <p:cNvSpPr txBox="1"/>
          <p:nvPr/>
        </p:nvSpPr>
        <p:spPr>
          <a:xfrm>
            <a:off x="4322619" y="3944302"/>
            <a:ext cx="3823854" cy="1384995"/>
          </a:xfrm>
          <a:prstGeom prst="rect">
            <a:avLst/>
          </a:prstGeom>
          <a:noFill/>
        </p:spPr>
        <p:txBody>
          <a:bodyPr wrap="square" rtlCol="0">
            <a:spAutoFit/>
          </a:bodyPr>
          <a:lstStyle/>
          <a:p>
            <a:pPr algn="ctr"/>
            <a:r>
              <a:rPr lang="en-US" sz="2800" dirty="0">
                <a:solidFill>
                  <a:schemeClr val="tx1">
                    <a:lumMod val="95000"/>
                    <a:lumOff val="5000"/>
                  </a:schemeClr>
                </a:solidFill>
              </a:rPr>
              <a:t>Evangelos E. Papalexakis</a:t>
            </a:r>
          </a:p>
          <a:p>
            <a:pPr algn="ctr"/>
            <a:r>
              <a:rPr lang="en-US" sz="2800" dirty="0">
                <a:solidFill>
                  <a:schemeClr val="tx1">
                    <a:lumMod val="95000"/>
                    <a:lumOff val="5000"/>
                  </a:schemeClr>
                </a:solidFill>
              </a:rPr>
              <a:t>Ekta Gujral</a:t>
            </a:r>
          </a:p>
          <a:p>
            <a:pPr algn="ctr"/>
            <a:endParaRPr lang="en-US" sz="2800" dirty="0">
              <a:solidFill>
                <a:schemeClr val="tx1">
                  <a:lumMod val="95000"/>
                  <a:lumOff val="5000"/>
                </a:schemeClr>
              </a:solidFill>
            </a:endParaRPr>
          </a:p>
        </p:txBody>
      </p:sp>
      <p:pic>
        <p:nvPicPr>
          <p:cNvPr id="10" name="Picture 2" descr="http://www.cs.ucr.edu/~epapalex/group/img/lab_logo.png">
            <a:extLst>
              <a:ext uri="{FF2B5EF4-FFF2-40B4-BE49-F238E27FC236}">
                <a16:creationId xmlns:a16="http://schemas.microsoft.com/office/drawing/2014/main" id="{542413BC-A62C-412B-875A-09DCEF4D5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344" y="43609"/>
            <a:ext cx="4197656" cy="871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UC Riverside logo">
            <a:extLst>
              <a:ext uri="{FF2B5EF4-FFF2-40B4-BE49-F238E27FC236}">
                <a16:creationId xmlns:a16="http://schemas.microsoft.com/office/drawing/2014/main" id="{BDFCB603-E3A9-4F58-8971-4AAF7A572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1" y="166744"/>
            <a:ext cx="1833418" cy="13750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44C41B-CEDE-4830-8D8F-60704D33B316}"/>
              </a:ext>
            </a:extLst>
          </p:cNvPr>
          <p:cNvSpPr txBox="1"/>
          <p:nvPr/>
        </p:nvSpPr>
        <p:spPr>
          <a:xfrm>
            <a:off x="2429786" y="5013832"/>
            <a:ext cx="8048625" cy="400110"/>
          </a:xfrm>
          <a:prstGeom prst="rect">
            <a:avLst/>
          </a:prstGeom>
          <a:noFill/>
        </p:spPr>
        <p:txBody>
          <a:bodyPr wrap="square" rtlCol="0">
            <a:spAutoFit/>
          </a:bodyPr>
          <a:lstStyle/>
          <a:p>
            <a:pPr algn="ctr"/>
            <a:r>
              <a:rPr lang="en-US" sz="2000" i="1" dirty="0"/>
              <a:t>MLSP’19, Oct 13-16, 2019, Pittsburgh, PA</a:t>
            </a:r>
          </a:p>
        </p:txBody>
      </p:sp>
    </p:spTree>
    <p:extLst>
      <p:ext uri="{BB962C8B-B14F-4D97-AF65-F5344CB8AC3E}">
        <p14:creationId xmlns:p14="http://schemas.microsoft.com/office/powerpoint/2010/main" val="20048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920F-D2ED-4E4F-8AEF-F4DB5EB0EE36}"/>
              </a:ext>
            </a:extLst>
          </p:cNvPr>
          <p:cNvSpPr>
            <a:spLocks noGrp="1"/>
          </p:cNvSpPr>
          <p:nvPr>
            <p:ph type="title"/>
          </p:nvPr>
        </p:nvSpPr>
        <p:spPr/>
        <p:txBody>
          <a:bodyPr/>
          <a:lstStyle/>
          <a:p>
            <a:r>
              <a:rPr lang="en-US" dirty="0"/>
              <a:t>Phase II: Propagation Phase</a:t>
            </a:r>
          </a:p>
        </p:txBody>
      </p:sp>
      <p:sp>
        <p:nvSpPr>
          <p:cNvPr id="3" name="Content Placeholder 2">
            <a:extLst>
              <a:ext uri="{FF2B5EF4-FFF2-40B4-BE49-F238E27FC236}">
                <a16:creationId xmlns:a16="http://schemas.microsoft.com/office/drawing/2014/main" id="{4F77005F-C2E5-443A-AB11-193D645DA2E7}"/>
              </a:ext>
            </a:extLst>
          </p:cNvPr>
          <p:cNvSpPr>
            <a:spLocks noGrp="1"/>
          </p:cNvSpPr>
          <p:nvPr>
            <p:ph idx="1"/>
          </p:nvPr>
        </p:nvSpPr>
        <p:spPr>
          <a:xfrm>
            <a:off x="838200" y="1825625"/>
            <a:ext cx="10984454" cy="4351338"/>
          </a:xfrm>
        </p:spPr>
        <p:txBody>
          <a:bodyPr/>
          <a:lstStyle/>
          <a:p>
            <a:r>
              <a:rPr lang="en-US" dirty="0"/>
              <a:t>Update the weights of edges of nodes in the community by the sum of the weights of the connections between nodes in the corresponding communities.</a:t>
            </a:r>
          </a:p>
          <a:p>
            <a:r>
              <a:rPr lang="en-US" dirty="0"/>
              <a:t>Next, find the bridge nodes (</a:t>
            </a:r>
            <a:r>
              <a:rPr lang="en-US" dirty="0" err="1"/>
              <a:t>V</a:t>
            </a:r>
            <a:r>
              <a:rPr lang="en-US" baseline="-25000" dirty="0" err="1"/>
              <a:t>b</a:t>
            </a:r>
            <a:r>
              <a:rPr lang="en-US" dirty="0"/>
              <a:t>) between community C</a:t>
            </a:r>
            <a:r>
              <a:rPr lang="en-US" baseline="-25000" dirty="0"/>
              <a:t>i</a:t>
            </a:r>
            <a:r>
              <a:rPr lang="en-US" dirty="0"/>
              <a:t> and network.</a:t>
            </a:r>
          </a:p>
          <a:p>
            <a:r>
              <a:rPr lang="en-US" dirty="0"/>
              <a:t>Detach bridge nodes (</a:t>
            </a:r>
            <a:r>
              <a:rPr lang="en-US" dirty="0" err="1"/>
              <a:t>V</a:t>
            </a:r>
            <a:r>
              <a:rPr lang="en-US" baseline="-25000" dirty="0" err="1"/>
              <a:t>b</a:t>
            </a:r>
            <a:r>
              <a:rPr lang="en-US" dirty="0"/>
              <a:t>) from the network</a:t>
            </a:r>
            <a:endParaRPr lang="en-US" baseline="-25000" dirty="0"/>
          </a:p>
          <a:p>
            <a:r>
              <a:rPr lang="en-US" dirty="0"/>
              <a:t>Add to intermediate communities until merit function improves.</a:t>
            </a:r>
          </a:p>
        </p:txBody>
      </p:sp>
      <p:pic>
        <p:nvPicPr>
          <p:cNvPr id="4" name="Picture 3">
            <a:extLst>
              <a:ext uri="{FF2B5EF4-FFF2-40B4-BE49-F238E27FC236}">
                <a16:creationId xmlns:a16="http://schemas.microsoft.com/office/drawing/2014/main" id="{6B78A3D2-6143-45B9-AD70-F730FF6BC9D2}"/>
              </a:ext>
            </a:extLst>
          </p:cNvPr>
          <p:cNvPicPr>
            <a:picLocks noChangeAspect="1"/>
          </p:cNvPicPr>
          <p:nvPr/>
        </p:nvPicPr>
        <p:blipFill rotWithShape="1">
          <a:blip r:embed="rId2"/>
          <a:srcRect t="6091"/>
          <a:stretch/>
        </p:blipFill>
        <p:spPr>
          <a:xfrm>
            <a:off x="2431229" y="4851699"/>
            <a:ext cx="6347012" cy="647870"/>
          </a:xfrm>
          <a:prstGeom prst="rect">
            <a:avLst/>
          </a:prstGeom>
        </p:spPr>
      </p:pic>
    </p:spTree>
    <p:extLst>
      <p:ext uri="{BB962C8B-B14F-4D97-AF65-F5344CB8AC3E}">
        <p14:creationId xmlns:p14="http://schemas.microsoft.com/office/powerpoint/2010/main" val="342012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2EBCD-EC5C-46EE-A3F1-7B6B6FA65692}"/>
              </a:ext>
            </a:extLst>
          </p:cNvPr>
          <p:cNvPicPr>
            <a:picLocks noChangeAspect="1"/>
          </p:cNvPicPr>
          <p:nvPr/>
        </p:nvPicPr>
        <p:blipFill>
          <a:blip r:embed="rId2"/>
          <a:stretch>
            <a:fillRect/>
          </a:stretch>
        </p:blipFill>
        <p:spPr>
          <a:xfrm>
            <a:off x="139092" y="47625"/>
            <a:ext cx="11186133" cy="5524500"/>
          </a:xfrm>
          <a:prstGeom prst="rect">
            <a:avLst/>
          </a:prstGeom>
        </p:spPr>
      </p:pic>
      <p:sp>
        <p:nvSpPr>
          <p:cNvPr id="5" name="Rectangle 4">
            <a:extLst>
              <a:ext uri="{FF2B5EF4-FFF2-40B4-BE49-F238E27FC236}">
                <a16:creationId xmlns:a16="http://schemas.microsoft.com/office/drawing/2014/main" id="{88FD2D29-7799-4616-B2C6-DB3AE72D20DE}"/>
              </a:ext>
            </a:extLst>
          </p:cNvPr>
          <p:cNvSpPr/>
          <p:nvPr/>
        </p:nvSpPr>
        <p:spPr>
          <a:xfrm>
            <a:off x="609600" y="5417820"/>
            <a:ext cx="11443308" cy="1200329"/>
          </a:xfrm>
          <a:prstGeom prst="rect">
            <a:avLst/>
          </a:prstGeom>
        </p:spPr>
        <p:txBody>
          <a:bodyPr wrap="square">
            <a:spAutoFit/>
          </a:bodyPr>
          <a:lstStyle/>
          <a:p>
            <a:r>
              <a:rPr lang="en-US" sz="2400" dirty="0"/>
              <a:t>(a) the process of the hierarchical clustering per iteration, (b) the hierarchical structure of the detected communities at different level. Numerical values indicates the maximum merit </a:t>
            </a:r>
            <a:r>
              <a:rPr lang="el-GR" sz="2400" dirty="0"/>
              <a:t>Δ</a:t>
            </a:r>
            <a:r>
              <a:rPr lang="en-US" sz="2400" dirty="0"/>
              <a:t>M value found between nodes.</a:t>
            </a:r>
          </a:p>
        </p:txBody>
      </p:sp>
      <p:sp>
        <p:nvSpPr>
          <p:cNvPr id="6" name="Rectangle 5">
            <a:extLst>
              <a:ext uri="{FF2B5EF4-FFF2-40B4-BE49-F238E27FC236}">
                <a16:creationId xmlns:a16="http://schemas.microsoft.com/office/drawing/2014/main" id="{E86C286C-5C3D-4E37-B48F-BE47FFE9F863}"/>
              </a:ext>
            </a:extLst>
          </p:cNvPr>
          <p:cNvSpPr/>
          <p:nvPr/>
        </p:nvSpPr>
        <p:spPr>
          <a:xfrm>
            <a:off x="139091" y="47625"/>
            <a:ext cx="6937983" cy="523220"/>
          </a:xfrm>
          <a:prstGeom prst="rect">
            <a:avLst/>
          </a:prstGeom>
        </p:spPr>
        <p:txBody>
          <a:bodyPr wrap="square">
            <a:spAutoFit/>
          </a:bodyPr>
          <a:lstStyle/>
          <a:p>
            <a:r>
              <a:rPr lang="en-US" sz="2800" dirty="0"/>
              <a:t>Illustration of the procedure</a:t>
            </a:r>
          </a:p>
        </p:txBody>
      </p:sp>
    </p:spTree>
    <p:extLst>
      <p:ext uri="{BB962C8B-B14F-4D97-AF65-F5344CB8AC3E}">
        <p14:creationId xmlns:p14="http://schemas.microsoft.com/office/powerpoint/2010/main" val="99781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6C286C-5C3D-4E37-B48F-BE47FFE9F863}"/>
              </a:ext>
            </a:extLst>
          </p:cNvPr>
          <p:cNvSpPr/>
          <p:nvPr/>
        </p:nvSpPr>
        <p:spPr>
          <a:xfrm>
            <a:off x="2863817" y="2826033"/>
            <a:ext cx="6769710" cy="769441"/>
          </a:xfrm>
          <a:prstGeom prst="rect">
            <a:avLst/>
          </a:prstGeom>
        </p:spPr>
        <p:txBody>
          <a:bodyPr wrap="square">
            <a:spAutoFit/>
          </a:bodyPr>
          <a:lstStyle/>
          <a:p>
            <a:pPr algn="ctr"/>
            <a:r>
              <a:rPr lang="en-US" sz="4400" dirty="0"/>
              <a:t>Empirical Analysis</a:t>
            </a:r>
            <a:endParaRPr lang="en-US" sz="8800" dirty="0"/>
          </a:p>
        </p:txBody>
      </p:sp>
      <p:pic>
        <p:nvPicPr>
          <p:cNvPr id="7" name="Picture 2" descr="http://www.cs.ucr.edu/~epapalex/group/img/lab_logo.png">
            <a:extLst>
              <a:ext uri="{FF2B5EF4-FFF2-40B4-BE49-F238E27FC236}">
                <a16:creationId xmlns:a16="http://schemas.microsoft.com/office/drawing/2014/main" id="{22C16F41-C188-4F58-855B-7303651FC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344" y="43609"/>
            <a:ext cx="4197656" cy="871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UC Riverside logo">
            <a:extLst>
              <a:ext uri="{FF2B5EF4-FFF2-40B4-BE49-F238E27FC236}">
                <a16:creationId xmlns:a16="http://schemas.microsoft.com/office/drawing/2014/main" id="{3E3B439F-FE4D-4AC0-9988-57C7D55FA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1" y="166744"/>
            <a:ext cx="1833418" cy="137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9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0B7365-D07A-424F-B631-E06C3A410DD9}"/>
              </a:ext>
            </a:extLst>
          </p:cNvPr>
          <p:cNvSpPr>
            <a:spLocks noGrp="1"/>
          </p:cNvSpPr>
          <p:nvPr>
            <p:ph type="title"/>
          </p:nvPr>
        </p:nvSpPr>
        <p:spPr>
          <a:xfrm>
            <a:off x="838200" y="365125"/>
            <a:ext cx="10515600" cy="13255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a:solidFill>
                  <a:schemeClr val="tx1"/>
                </a:solidFill>
              </a:rPr>
              <a:t>Synthetic Datasets</a:t>
            </a:r>
            <a:endParaRPr lang="en-US" sz="4000" dirty="0">
              <a:solidFill>
                <a:schemeClr val="tx1"/>
              </a:solidFill>
            </a:endParaRPr>
          </a:p>
        </p:txBody>
      </p:sp>
      <p:sp>
        <p:nvSpPr>
          <p:cNvPr id="9" name="Rectangle: Rounded Corners 8">
            <a:extLst>
              <a:ext uri="{FF2B5EF4-FFF2-40B4-BE49-F238E27FC236}">
                <a16:creationId xmlns:a16="http://schemas.microsoft.com/office/drawing/2014/main" id="{D4556BF2-6959-47FA-B4CA-D8313BABF89A}"/>
              </a:ext>
            </a:extLst>
          </p:cNvPr>
          <p:cNvSpPr/>
          <p:nvPr/>
        </p:nvSpPr>
        <p:spPr>
          <a:xfrm>
            <a:off x="1149531" y="4885508"/>
            <a:ext cx="10143309" cy="132556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rPr>
              <a:t>|N| </a:t>
            </a:r>
            <a:r>
              <a:rPr lang="en-US" sz="2800" dirty="0">
                <a:solidFill>
                  <a:schemeClr val="tx1"/>
                </a:solidFill>
              </a:rPr>
              <a:t>= number of Nodes, </a:t>
            </a:r>
            <a:r>
              <a:rPr lang="en-US" sz="2800" dirty="0">
                <a:solidFill>
                  <a:srgbClr val="0000FF"/>
                </a:solidFill>
              </a:rPr>
              <a:t>|E| </a:t>
            </a:r>
            <a:r>
              <a:rPr lang="en-US" sz="2800" dirty="0">
                <a:solidFill>
                  <a:schemeClr val="tx1"/>
                </a:solidFill>
              </a:rPr>
              <a:t>= number of Edges, </a:t>
            </a:r>
            <a:r>
              <a:rPr lang="en-US" sz="2800" dirty="0">
                <a:solidFill>
                  <a:srgbClr val="0000FF"/>
                </a:solidFill>
              </a:rPr>
              <a:t>d</a:t>
            </a:r>
            <a:r>
              <a:rPr lang="en-US" sz="2800" dirty="0">
                <a:solidFill>
                  <a:schemeClr val="tx1"/>
                </a:solidFill>
              </a:rPr>
              <a:t> = average degree, </a:t>
            </a:r>
            <a:r>
              <a:rPr lang="en-US" sz="2800" dirty="0">
                <a:solidFill>
                  <a:srgbClr val="0000FF"/>
                </a:solidFill>
              </a:rPr>
              <a:t>#C </a:t>
            </a:r>
            <a:r>
              <a:rPr lang="en-US" sz="2800" dirty="0">
                <a:solidFill>
                  <a:schemeClr val="tx1"/>
                </a:solidFill>
              </a:rPr>
              <a:t>= number of ground truth communities, </a:t>
            </a:r>
            <a:r>
              <a:rPr lang="en-US" sz="2800" dirty="0">
                <a:solidFill>
                  <a:srgbClr val="0000FF"/>
                </a:solidFill>
              </a:rPr>
              <a:t>γ1 , γ2 </a:t>
            </a:r>
            <a:r>
              <a:rPr lang="en-US" sz="2800" dirty="0">
                <a:solidFill>
                  <a:schemeClr val="tx1"/>
                </a:solidFill>
              </a:rPr>
              <a:t>= power-law distribution exponents, </a:t>
            </a:r>
            <a:r>
              <a:rPr lang="en-US" sz="2800" dirty="0">
                <a:solidFill>
                  <a:srgbClr val="0000FF"/>
                </a:solidFill>
              </a:rPr>
              <a:t>μ = </a:t>
            </a:r>
            <a:r>
              <a:rPr lang="en-US" sz="2800" dirty="0">
                <a:solidFill>
                  <a:schemeClr val="tx1"/>
                </a:solidFill>
              </a:rPr>
              <a:t>controls the mixing of communities</a:t>
            </a:r>
            <a:endParaRPr lang="en-US" sz="2800" b="1" dirty="0">
              <a:solidFill>
                <a:schemeClr val="tx1"/>
              </a:solidFill>
            </a:endParaRPr>
          </a:p>
        </p:txBody>
      </p:sp>
      <p:pic>
        <p:nvPicPr>
          <p:cNvPr id="10" name="Picture 9">
            <a:extLst>
              <a:ext uri="{FF2B5EF4-FFF2-40B4-BE49-F238E27FC236}">
                <a16:creationId xmlns:a16="http://schemas.microsoft.com/office/drawing/2014/main" id="{3437FCC6-E469-4F7F-9A3D-21F051D2F9E4}"/>
              </a:ext>
            </a:extLst>
          </p:cNvPr>
          <p:cNvPicPr>
            <a:picLocks noChangeAspect="1"/>
          </p:cNvPicPr>
          <p:nvPr/>
        </p:nvPicPr>
        <p:blipFill>
          <a:blip r:embed="rId2"/>
          <a:stretch>
            <a:fillRect/>
          </a:stretch>
        </p:blipFill>
        <p:spPr>
          <a:xfrm>
            <a:off x="838200" y="1690689"/>
            <a:ext cx="10358113" cy="3042826"/>
          </a:xfrm>
          <a:prstGeom prst="rect">
            <a:avLst/>
          </a:prstGeom>
        </p:spPr>
      </p:pic>
    </p:spTree>
    <p:extLst>
      <p:ext uri="{BB962C8B-B14F-4D97-AF65-F5344CB8AC3E}">
        <p14:creationId xmlns:p14="http://schemas.microsoft.com/office/powerpoint/2010/main" val="132909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0B7365-D07A-424F-B631-E06C3A410DD9}"/>
              </a:ext>
            </a:extLst>
          </p:cNvPr>
          <p:cNvSpPr>
            <a:spLocks noGrp="1"/>
          </p:cNvSpPr>
          <p:nvPr>
            <p:ph type="title"/>
          </p:nvPr>
        </p:nvSpPr>
        <p:spPr>
          <a:xfrm>
            <a:off x="838200" y="365125"/>
            <a:ext cx="10515600" cy="13255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dirty="0">
                <a:solidFill>
                  <a:schemeClr val="tx1"/>
                </a:solidFill>
              </a:rPr>
              <a:t>Real Datasets</a:t>
            </a:r>
          </a:p>
        </p:txBody>
      </p:sp>
      <p:graphicFrame>
        <p:nvGraphicFramePr>
          <p:cNvPr id="5" name="Table 5">
            <a:extLst>
              <a:ext uri="{FF2B5EF4-FFF2-40B4-BE49-F238E27FC236}">
                <a16:creationId xmlns:a16="http://schemas.microsoft.com/office/drawing/2014/main" id="{A67DDA6B-1C27-4699-B00A-D694854284E4}"/>
              </a:ext>
            </a:extLst>
          </p:cNvPr>
          <p:cNvGraphicFramePr>
            <a:graphicFrameLocks noGrp="1"/>
          </p:cNvGraphicFramePr>
          <p:nvPr>
            <p:extLst>
              <p:ext uri="{D42A27DB-BD31-4B8C-83A1-F6EECF244321}">
                <p14:modId xmlns:p14="http://schemas.microsoft.com/office/powerpoint/2010/main" val="2828834985"/>
              </p:ext>
            </p:extLst>
          </p:nvPr>
        </p:nvGraphicFramePr>
        <p:xfrm>
          <a:off x="557348" y="1586115"/>
          <a:ext cx="11321142" cy="3435011"/>
        </p:xfrm>
        <a:graphic>
          <a:graphicData uri="http://schemas.openxmlformats.org/drawingml/2006/table">
            <a:tbl>
              <a:tblPr firstRow="1" bandRow="1">
                <a:tableStyleId>{793D81CF-94F2-401A-BA57-92F5A7B2D0C5}</a:tableStyleId>
              </a:tblPr>
              <a:tblGrid>
                <a:gridCol w="2168434">
                  <a:extLst>
                    <a:ext uri="{9D8B030D-6E8A-4147-A177-3AD203B41FA5}">
                      <a16:colId xmlns:a16="http://schemas.microsoft.com/office/drawing/2014/main" val="1915657972"/>
                    </a:ext>
                  </a:extLst>
                </a:gridCol>
                <a:gridCol w="1793966">
                  <a:extLst>
                    <a:ext uri="{9D8B030D-6E8A-4147-A177-3AD203B41FA5}">
                      <a16:colId xmlns:a16="http://schemas.microsoft.com/office/drawing/2014/main" val="1032910306"/>
                    </a:ext>
                  </a:extLst>
                </a:gridCol>
                <a:gridCol w="1942011">
                  <a:extLst>
                    <a:ext uri="{9D8B030D-6E8A-4147-A177-3AD203B41FA5}">
                      <a16:colId xmlns:a16="http://schemas.microsoft.com/office/drawing/2014/main" val="3927768662"/>
                    </a:ext>
                  </a:extLst>
                </a:gridCol>
                <a:gridCol w="5416731">
                  <a:extLst>
                    <a:ext uri="{9D8B030D-6E8A-4147-A177-3AD203B41FA5}">
                      <a16:colId xmlns:a16="http://schemas.microsoft.com/office/drawing/2014/main" val="4106263775"/>
                    </a:ext>
                  </a:extLst>
                </a:gridCol>
              </a:tblGrid>
              <a:tr h="492738">
                <a:tc>
                  <a:txBody>
                    <a:bodyPr/>
                    <a:lstStyle/>
                    <a:p>
                      <a:pPr algn="ctr"/>
                      <a:r>
                        <a:rPr lang="en-US" sz="2400" dirty="0"/>
                        <a:t>Dataset</a:t>
                      </a:r>
                    </a:p>
                  </a:txBody>
                  <a:tcPr/>
                </a:tc>
                <a:tc>
                  <a:txBody>
                    <a:bodyPr/>
                    <a:lstStyle/>
                    <a:p>
                      <a:pPr algn="ctr"/>
                      <a:r>
                        <a:rPr lang="en-US" sz="2400" dirty="0"/>
                        <a:t>|V|</a:t>
                      </a:r>
                    </a:p>
                  </a:txBody>
                  <a:tcPr/>
                </a:tc>
                <a:tc>
                  <a:txBody>
                    <a:bodyPr/>
                    <a:lstStyle/>
                    <a:p>
                      <a:pPr algn="ctr"/>
                      <a:r>
                        <a:rPr lang="en-US" sz="2400" dirty="0"/>
                        <a:t>|E|</a:t>
                      </a:r>
                    </a:p>
                  </a:txBody>
                  <a:tcPr/>
                </a:tc>
                <a:tc>
                  <a:txBody>
                    <a:bodyPr/>
                    <a:lstStyle/>
                    <a:p>
                      <a:pPr algn="ctr"/>
                      <a:r>
                        <a:rPr lang="en-US" sz="2400" dirty="0"/>
                        <a:t>Description</a:t>
                      </a:r>
                    </a:p>
                  </a:txBody>
                  <a:tcPr/>
                </a:tc>
                <a:extLst>
                  <a:ext uri="{0D108BD9-81ED-4DB2-BD59-A6C34878D82A}">
                    <a16:rowId xmlns:a16="http://schemas.microsoft.com/office/drawing/2014/main" val="4158887240"/>
                  </a:ext>
                </a:extLst>
              </a:tr>
              <a:tr h="492738">
                <a:tc>
                  <a:txBody>
                    <a:bodyPr/>
                    <a:lstStyle/>
                    <a:p>
                      <a:pPr algn="ctr"/>
                      <a:r>
                        <a:rPr lang="en-US" sz="2400" dirty="0"/>
                        <a:t>KDD Publication </a:t>
                      </a:r>
                    </a:p>
                  </a:txBody>
                  <a:tcPr/>
                </a:tc>
                <a:tc>
                  <a:txBody>
                    <a:bodyPr/>
                    <a:lstStyle/>
                    <a:p>
                      <a:pPr algn="ctr"/>
                      <a:r>
                        <a:rPr lang="en-US" sz="2400" dirty="0"/>
                        <a:t>11, 176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24, 976</a:t>
                      </a:r>
                    </a:p>
                  </a:txBody>
                  <a:tcPr/>
                </a:tc>
                <a:tc>
                  <a:txBody>
                    <a:bodyPr/>
                    <a:lstStyle/>
                    <a:p>
                      <a:pPr algn="ctr"/>
                      <a:r>
                        <a:rPr lang="en-US" sz="2400" dirty="0"/>
                        <a:t>KDD co-authorship network</a:t>
                      </a:r>
                    </a:p>
                  </a:txBody>
                  <a:tcPr/>
                </a:tc>
                <a:extLst>
                  <a:ext uri="{0D108BD9-81ED-4DB2-BD59-A6C34878D82A}">
                    <a16:rowId xmlns:a16="http://schemas.microsoft.com/office/drawing/2014/main" val="1952914264"/>
                  </a:ext>
                </a:extLst>
              </a:tr>
              <a:tr h="492738">
                <a:tc>
                  <a:txBody>
                    <a:bodyPr/>
                    <a:lstStyle/>
                    <a:p>
                      <a:pPr algn="ctr"/>
                      <a:r>
                        <a:rPr lang="en-US" sz="2400" dirty="0"/>
                        <a:t>Gowalla</a:t>
                      </a:r>
                    </a:p>
                  </a:txBody>
                  <a:tcPr/>
                </a:tc>
                <a:tc>
                  <a:txBody>
                    <a:bodyPr/>
                    <a:lstStyle/>
                    <a:p>
                      <a:pPr algn="ctr"/>
                      <a:r>
                        <a:rPr lang="en-US" sz="2400" dirty="0"/>
                        <a:t>196, 591 </a:t>
                      </a:r>
                    </a:p>
                  </a:txBody>
                  <a:tcPr/>
                </a:tc>
                <a:tc>
                  <a:txBody>
                    <a:bodyPr/>
                    <a:lstStyle/>
                    <a:p>
                      <a:pPr algn="ctr"/>
                      <a:r>
                        <a:rPr lang="en-US" sz="2400" dirty="0"/>
                        <a:t>950, 327 </a:t>
                      </a:r>
                    </a:p>
                  </a:txBody>
                  <a:tcPr/>
                </a:tc>
                <a:tc>
                  <a:txBody>
                    <a:bodyPr/>
                    <a:lstStyle/>
                    <a:p>
                      <a:pPr algn="ctr"/>
                      <a:r>
                        <a:rPr lang="en-US" sz="2400" dirty="0"/>
                        <a:t>Friendship network</a:t>
                      </a:r>
                    </a:p>
                  </a:txBody>
                  <a:tcPr/>
                </a:tc>
                <a:extLst>
                  <a:ext uri="{0D108BD9-81ED-4DB2-BD59-A6C34878D82A}">
                    <a16:rowId xmlns:a16="http://schemas.microsoft.com/office/drawing/2014/main" val="777009317"/>
                  </a:ext>
                </a:extLst>
              </a:tr>
              <a:tr h="492738">
                <a:tc>
                  <a:txBody>
                    <a:bodyPr/>
                    <a:lstStyle/>
                    <a:p>
                      <a:pPr algn="ctr"/>
                      <a:r>
                        <a:rPr lang="en-US" sz="2400" dirty="0"/>
                        <a:t>Stanford</a:t>
                      </a:r>
                    </a:p>
                  </a:txBody>
                  <a:tcPr/>
                </a:tc>
                <a:tc>
                  <a:txBody>
                    <a:bodyPr/>
                    <a:lstStyle/>
                    <a:p>
                      <a:pPr algn="ctr"/>
                      <a:r>
                        <a:rPr lang="en-US" sz="2400" dirty="0"/>
                        <a:t>281, 903 </a:t>
                      </a:r>
                    </a:p>
                  </a:txBody>
                  <a:tcPr/>
                </a:tc>
                <a:tc>
                  <a:txBody>
                    <a:bodyPr/>
                    <a:lstStyle/>
                    <a:p>
                      <a:pPr algn="ctr"/>
                      <a:r>
                        <a:rPr lang="en-US" sz="2400" dirty="0"/>
                        <a:t>2, 312, 497 </a:t>
                      </a:r>
                    </a:p>
                  </a:txBody>
                  <a:tcPr/>
                </a:tc>
                <a:tc>
                  <a:txBody>
                    <a:bodyPr/>
                    <a:lstStyle/>
                    <a:p>
                      <a:pPr algn="ctr"/>
                      <a:r>
                        <a:rPr lang="en-US" sz="2400" dirty="0"/>
                        <a:t>Stanford web graph</a:t>
                      </a:r>
                    </a:p>
                  </a:txBody>
                  <a:tcPr/>
                </a:tc>
                <a:extLst>
                  <a:ext uri="{0D108BD9-81ED-4DB2-BD59-A6C34878D82A}">
                    <a16:rowId xmlns:a16="http://schemas.microsoft.com/office/drawing/2014/main" val="2970199019"/>
                  </a:ext>
                </a:extLst>
              </a:tr>
              <a:tr h="501058">
                <a:tc>
                  <a:txBody>
                    <a:bodyPr/>
                    <a:lstStyle/>
                    <a:p>
                      <a:pPr algn="ctr"/>
                      <a:r>
                        <a:rPr lang="en-US" sz="2400" dirty="0"/>
                        <a:t>DBLP</a:t>
                      </a:r>
                    </a:p>
                  </a:txBody>
                  <a:tcPr/>
                </a:tc>
                <a:tc>
                  <a:txBody>
                    <a:bodyPr/>
                    <a:lstStyle/>
                    <a:p>
                      <a:pPr algn="ctr"/>
                      <a:r>
                        <a:rPr lang="en-US" sz="2400" dirty="0"/>
                        <a:t>317, 080 </a:t>
                      </a:r>
                    </a:p>
                  </a:txBody>
                  <a:tcPr/>
                </a:tc>
                <a:tc>
                  <a:txBody>
                    <a:bodyPr/>
                    <a:lstStyle/>
                    <a:p>
                      <a:pPr algn="ctr"/>
                      <a:r>
                        <a:rPr lang="en-US" sz="2400" dirty="0"/>
                        <a:t>1, 049, 866 </a:t>
                      </a:r>
                    </a:p>
                  </a:txBody>
                  <a:tcPr/>
                </a:tc>
                <a:tc>
                  <a:txBody>
                    <a:bodyPr/>
                    <a:lstStyle/>
                    <a:p>
                      <a:pPr algn="ctr"/>
                      <a:r>
                        <a:rPr lang="en-US" sz="2400" dirty="0"/>
                        <a:t>DBLP co-authorship network</a:t>
                      </a:r>
                    </a:p>
                  </a:txBody>
                  <a:tcPr/>
                </a:tc>
                <a:extLst>
                  <a:ext uri="{0D108BD9-81ED-4DB2-BD59-A6C34878D82A}">
                    <a16:rowId xmlns:a16="http://schemas.microsoft.com/office/drawing/2014/main" val="4239383459"/>
                  </a:ext>
                </a:extLst>
              </a:tr>
              <a:tr h="470263">
                <a:tc>
                  <a:txBody>
                    <a:bodyPr/>
                    <a:lstStyle/>
                    <a:p>
                      <a:pPr algn="ctr"/>
                      <a:r>
                        <a:rPr lang="en-US" sz="2400" dirty="0"/>
                        <a:t>Google</a:t>
                      </a:r>
                    </a:p>
                  </a:txBody>
                  <a:tcPr/>
                </a:tc>
                <a:tc>
                  <a:txBody>
                    <a:bodyPr/>
                    <a:lstStyle/>
                    <a:p>
                      <a:pPr algn="ctr"/>
                      <a:r>
                        <a:rPr lang="en-US" sz="2400" dirty="0"/>
                        <a:t>875, 713 </a:t>
                      </a:r>
                    </a:p>
                  </a:txBody>
                  <a:tcPr/>
                </a:tc>
                <a:tc>
                  <a:txBody>
                    <a:bodyPr/>
                    <a:lstStyle/>
                    <a:p>
                      <a:pPr algn="ctr"/>
                      <a:r>
                        <a:rPr lang="en-US" sz="2400" dirty="0"/>
                        <a:t>5, 105, 039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Google programming contest web graph</a:t>
                      </a:r>
                    </a:p>
                  </a:txBody>
                  <a:tcPr/>
                </a:tc>
                <a:extLst>
                  <a:ext uri="{0D108BD9-81ED-4DB2-BD59-A6C34878D82A}">
                    <a16:rowId xmlns:a16="http://schemas.microsoft.com/office/drawing/2014/main" val="1934867871"/>
                  </a:ext>
                </a:extLst>
              </a:tr>
              <a:tr h="492738">
                <a:tc>
                  <a:txBody>
                    <a:bodyPr/>
                    <a:lstStyle/>
                    <a:p>
                      <a:pPr algn="ctr"/>
                      <a:r>
                        <a:rPr lang="en-US" sz="2400" dirty="0"/>
                        <a:t>YouTube</a:t>
                      </a:r>
                    </a:p>
                  </a:txBody>
                  <a:tcPr/>
                </a:tc>
                <a:tc>
                  <a:txBody>
                    <a:bodyPr/>
                    <a:lstStyle/>
                    <a:p>
                      <a:pPr algn="ctr"/>
                      <a:r>
                        <a:rPr lang="en-US" sz="2400" dirty="0"/>
                        <a:t>1, 134, 890 </a:t>
                      </a:r>
                    </a:p>
                  </a:txBody>
                  <a:tcPr/>
                </a:tc>
                <a:tc>
                  <a:txBody>
                    <a:bodyPr/>
                    <a:lstStyle/>
                    <a:p>
                      <a:pPr algn="ctr"/>
                      <a:r>
                        <a:rPr lang="en-US" sz="2400" dirty="0"/>
                        <a:t>2, 987, 624 </a:t>
                      </a:r>
                    </a:p>
                  </a:txBody>
                  <a:tcPr/>
                </a:tc>
                <a:tc>
                  <a:txBody>
                    <a:bodyPr/>
                    <a:lstStyle/>
                    <a:p>
                      <a:pPr algn="ctr"/>
                      <a:r>
                        <a:rPr lang="en-US" sz="2400" dirty="0"/>
                        <a:t>YouTube social network</a:t>
                      </a:r>
                    </a:p>
                  </a:txBody>
                  <a:tcPr/>
                </a:tc>
                <a:extLst>
                  <a:ext uri="{0D108BD9-81ED-4DB2-BD59-A6C34878D82A}">
                    <a16:rowId xmlns:a16="http://schemas.microsoft.com/office/drawing/2014/main" val="2565614479"/>
                  </a:ext>
                </a:extLst>
              </a:tr>
            </a:tbl>
          </a:graphicData>
        </a:graphic>
      </p:graphicFrame>
      <p:sp>
        <p:nvSpPr>
          <p:cNvPr id="6" name="Rectangle: Rounded Corners 5">
            <a:extLst>
              <a:ext uri="{FF2B5EF4-FFF2-40B4-BE49-F238E27FC236}">
                <a16:creationId xmlns:a16="http://schemas.microsoft.com/office/drawing/2014/main" id="{AAC3D7DD-249C-42BF-9710-1F03866C72CA}"/>
              </a:ext>
            </a:extLst>
          </p:cNvPr>
          <p:cNvSpPr/>
          <p:nvPr/>
        </p:nvSpPr>
        <p:spPr>
          <a:xfrm>
            <a:off x="3702775" y="5473445"/>
            <a:ext cx="7511365" cy="92363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b="1" dirty="0">
                <a:solidFill>
                  <a:srgbClr val="3333FF"/>
                </a:solidFill>
              </a:rPr>
              <a:t>With labels: </a:t>
            </a:r>
            <a:r>
              <a:rPr lang="en-US" sz="2800" b="1" dirty="0">
                <a:solidFill>
                  <a:schemeClr val="tx1">
                    <a:lumMod val="95000"/>
                    <a:lumOff val="5000"/>
                  </a:schemeClr>
                </a:solidFill>
              </a:rPr>
              <a:t>Purity/NMI/ARI computed </a:t>
            </a:r>
          </a:p>
          <a:p>
            <a:pPr marL="285750" indent="-285750">
              <a:buFont typeface="Arial" panose="020B0604020202020204" pitchFamily="34" charset="0"/>
              <a:buChar char="•"/>
            </a:pPr>
            <a:r>
              <a:rPr lang="en-US" sz="2800" b="1" dirty="0">
                <a:solidFill>
                  <a:srgbClr val="3333FF"/>
                </a:solidFill>
              </a:rPr>
              <a:t>Without Labels</a:t>
            </a:r>
            <a:r>
              <a:rPr lang="en-US" sz="2800" b="1" dirty="0">
                <a:solidFill>
                  <a:schemeClr val="tx1">
                    <a:lumMod val="95000"/>
                    <a:lumOff val="5000"/>
                  </a:schemeClr>
                </a:solidFill>
              </a:rPr>
              <a:t>: </a:t>
            </a:r>
            <a:r>
              <a:rPr lang="en-US" sz="2800" b="1" dirty="0">
                <a:solidFill>
                  <a:schemeClr val="tx1"/>
                </a:solidFill>
              </a:rPr>
              <a:t>Conductance  and Modularity</a:t>
            </a:r>
          </a:p>
        </p:txBody>
      </p:sp>
      <p:sp>
        <p:nvSpPr>
          <p:cNvPr id="7" name="Rectangle: Rounded Corners 6">
            <a:extLst>
              <a:ext uri="{FF2B5EF4-FFF2-40B4-BE49-F238E27FC236}">
                <a16:creationId xmlns:a16="http://schemas.microsoft.com/office/drawing/2014/main" id="{B20F0D3D-BFB1-49A9-A0BA-47378FABC587}"/>
              </a:ext>
            </a:extLst>
          </p:cNvPr>
          <p:cNvSpPr/>
          <p:nvPr/>
        </p:nvSpPr>
        <p:spPr>
          <a:xfrm>
            <a:off x="940525" y="5473445"/>
            <a:ext cx="2581275" cy="92363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333FF"/>
                </a:solidFill>
              </a:rPr>
              <a:t>Evaluation</a:t>
            </a:r>
          </a:p>
          <a:p>
            <a:pPr algn="ctr"/>
            <a:r>
              <a:rPr lang="en-US" sz="2800" b="1" dirty="0">
                <a:solidFill>
                  <a:srgbClr val="3333FF"/>
                </a:solidFill>
              </a:rPr>
              <a:t>Measures</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97785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BBA-9170-4E9E-B143-1E8FDB8E0E64}"/>
              </a:ext>
            </a:extLst>
          </p:cNvPr>
          <p:cNvSpPr>
            <a:spLocks noGrp="1"/>
          </p:cNvSpPr>
          <p:nvPr>
            <p:ph type="title"/>
          </p:nvPr>
        </p:nvSpPr>
        <p:spPr/>
        <p:txBody>
          <a:bodyPr/>
          <a:lstStyle/>
          <a:p>
            <a:r>
              <a:rPr lang="en-US" dirty="0"/>
              <a:t>Synthetic Data Results</a:t>
            </a:r>
          </a:p>
        </p:txBody>
      </p:sp>
      <p:pic>
        <p:nvPicPr>
          <p:cNvPr id="5" name="Picture 4" descr="A picture containing implement, stationary, pencil&#10;&#10;Description automatically generated">
            <a:extLst>
              <a:ext uri="{FF2B5EF4-FFF2-40B4-BE49-F238E27FC236}">
                <a16:creationId xmlns:a16="http://schemas.microsoft.com/office/drawing/2014/main" id="{823CF439-5438-4B0A-BF30-8072BF89402F}"/>
              </a:ext>
            </a:extLst>
          </p:cNvPr>
          <p:cNvPicPr>
            <a:picLocks noChangeAspect="1"/>
          </p:cNvPicPr>
          <p:nvPr/>
        </p:nvPicPr>
        <p:blipFill rotWithShape="1">
          <a:blip r:embed="rId2">
            <a:extLst>
              <a:ext uri="{28A0092B-C50C-407E-A947-70E740481C1C}">
                <a14:useLocalDpi xmlns:a14="http://schemas.microsoft.com/office/drawing/2010/main" val="0"/>
              </a:ext>
            </a:extLst>
          </a:blip>
          <a:srcRect l="-78" t="344" r="49940" b="11004"/>
          <a:stretch/>
        </p:blipFill>
        <p:spPr>
          <a:xfrm>
            <a:off x="179488" y="1405826"/>
            <a:ext cx="6516588" cy="2613724"/>
          </a:xfrm>
          <a:prstGeom prst="rect">
            <a:avLst/>
          </a:prstGeom>
        </p:spPr>
      </p:pic>
      <p:pic>
        <p:nvPicPr>
          <p:cNvPr id="7" name="Picture 6" descr="A picture containing implement, stationary, pencil&#10;&#10;Description automatically generated">
            <a:extLst>
              <a:ext uri="{FF2B5EF4-FFF2-40B4-BE49-F238E27FC236}">
                <a16:creationId xmlns:a16="http://schemas.microsoft.com/office/drawing/2014/main" id="{A06A7E4D-3B97-4D75-B435-83C7B9917D53}"/>
              </a:ext>
            </a:extLst>
          </p:cNvPr>
          <p:cNvPicPr>
            <a:picLocks noChangeAspect="1"/>
          </p:cNvPicPr>
          <p:nvPr/>
        </p:nvPicPr>
        <p:blipFill rotWithShape="1">
          <a:blip r:embed="rId2">
            <a:extLst>
              <a:ext uri="{28A0092B-C50C-407E-A947-70E740481C1C}">
                <a14:useLocalDpi xmlns:a14="http://schemas.microsoft.com/office/drawing/2010/main" val="0"/>
              </a:ext>
            </a:extLst>
          </a:blip>
          <a:srcRect l="49862" b="11348"/>
          <a:stretch/>
        </p:blipFill>
        <p:spPr>
          <a:xfrm>
            <a:off x="5724525" y="3882706"/>
            <a:ext cx="6356850" cy="2549655"/>
          </a:xfrm>
          <a:prstGeom prst="rect">
            <a:avLst/>
          </a:prstGeom>
        </p:spPr>
      </p:pic>
      <p:pic>
        <p:nvPicPr>
          <p:cNvPr id="9" name="Picture 8" descr="A picture containing implement, stationary, pencil&#10;&#10;Description automatically generated">
            <a:extLst>
              <a:ext uri="{FF2B5EF4-FFF2-40B4-BE49-F238E27FC236}">
                <a16:creationId xmlns:a16="http://schemas.microsoft.com/office/drawing/2014/main" id="{D697BB7D-7255-486C-A36A-DDD594F426CA}"/>
              </a:ext>
            </a:extLst>
          </p:cNvPr>
          <p:cNvPicPr>
            <a:picLocks noChangeAspect="1"/>
          </p:cNvPicPr>
          <p:nvPr/>
        </p:nvPicPr>
        <p:blipFill rotWithShape="1">
          <a:blip r:embed="rId2">
            <a:extLst>
              <a:ext uri="{28A0092B-C50C-407E-A947-70E740481C1C}">
                <a14:useLocalDpi xmlns:a14="http://schemas.microsoft.com/office/drawing/2010/main" val="0"/>
              </a:ext>
            </a:extLst>
          </a:blip>
          <a:srcRect l="30001" t="89606" r="27265" b="63"/>
          <a:stretch/>
        </p:blipFill>
        <p:spPr>
          <a:xfrm>
            <a:off x="2135296" y="6432361"/>
            <a:ext cx="7178457" cy="393701"/>
          </a:xfrm>
          <a:prstGeom prst="rect">
            <a:avLst/>
          </a:prstGeom>
        </p:spPr>
      </p:pic>
      <p:sp>
        <p:nvSpPr>
          <p:cNvPr id="10" name="Rectangle 9">
            <a:extLst>
              <a:ext uri="{FF2B5EF4-FFF2-40B4-BE49-F238E27FC236}">
                <a16:creationId xmlns:a16="http://schemas.microsoft.com/office/drawing/2014/main" id="{3D91E010-A6C4-4F67-8AE4-DA50AD0736DF}"/>
              </a:ext>
            </a:extLst>
          </p:cNvPr>
          <p:cNvSpPr/>
          <p:nvPr/>
        </p:nvSpPr>
        <p:spPr>
          <a:xfrm>
            <a:off x="6918048" y="2021187"/>
            <a:ext cx="4791410" cy="954107"/>
          </a:xfrm>
          <a:prstGeom prst="rect">
            <a:avLst/>
          </a:prstGeom>
        </p:spPr>
        <p:txBody>
          <a:bodyPr wrap="square">
            <a:spAutoFit/>
          </a:bodyPr>
          <a:lstStyle/>
          <a:p>
            <a:pPr algn="ctr"/>
            <a:r>
              <a:rPr lang="en-US" sz="2800" dirty="0"/>
              <a:t>Higher the value, better the cluster quality.</a:t>
            </a:r>
          </a:p>
        </p:txBody>
      </p:sp>
      <p:sp>
        <p:nvSpPr>
          <p:cNvPr id="12" name="Rectangle 11">
            <a:extLst>
              <a:ext uri="{FF2B5EF4-FFF2-40B4-BE49-F238E27FC236}">
                <a16:creationId xmlns:a16="http://schemas.microsoft.com/office/drawing/2014/main" id="{5C91BC56-500F-4696-8CC4-1E175D502EFD}"/>
              </a:ext>
            </a:extLst>
          </p:cNvPr>
          <p:cNvSpPr/>
          <p:nvPr/>
        </p:nvSpPr>
        <p:spPr>
          <a:xfrm>
            <a:off x="179488" y="4102571"/>
            <a:ext cx="5460542" cy="2246769"/>
          </a:xfrm>
          <a:prstGeom prst="rect">
            <a:avLst/>
          </a:prstGeom>
        </p:spPr>
        <p:txBody>
          <a:bodyPr wrap="square">
            <a:spAutoFit/>
          </a:bodyPr>
          <a:lstStyle/>
          <a:p>
            <a:pPr algn="ctr"/>
            <a:r>
              <a:rPr lang="en-US" sz="2800" dirty="0"/>
              <a:t>HACD performs well on all synthetic data and returning an average of &lt;3% deviation in the true number of communities and yields average Adj. NMI score = 0.94.  </a:t>
            </a:r>
          </a:p>
        </p:txBody>
      </p:sp>
    </p:spTree>
    <p:extLst>
      <p:ext uri="{BB962C8B-B14F-4D97-AF65-F5344CB8AC3E}">
        <p14:creationId xmlns:p14="http://schemas.microsoft.com/office/powerpoint/2010/main" val="384647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BBA-9170-4E9E-B143-1E8FDB8E0E64}"/>
              </a:ext>
            </a:extLst>
          </p:cNvPr>
          <p:cNvSpPr>
            <a:spLocks noGrp="1"/>
          </p:cNvSpPr>
          <p:nvPr>
            <p:ph type="title"/>
          </p:nvPr>
        </p:nvSpPr>
        <p:spPr/>
        <p:txBody>
          <a:bodyPr/>
          <a:lstStyle/>
          <a:p>
            <a:r>
              <a:rPr lang="en-US" dirty="0"/>
              <a:t>Real Data Results</a:t>
            </a:r>
          </a:p>
        </p:txBody>
      </p:sp>
      <p:pic>
        <p:nvPicPr>
          <p:cNvPr id="8" name="Picture 7">
            <a:extLst>
              <a:ext uri="{FF2B5EF4-FFF2-40B4-BE49-F238E27FC236}">
                <a16:creationId xmlns:a16="http://schemas.microsoft.com/office/drawing/2014/main" id="{FD252E2F-6400-4895-A808-54D9366DCB98}"/>
              </a:ext>
            </a:extLst>
          </p:cNvPr>
          <p:cNvPicPr>
            <a:picLocks noChangeAspect="1"/>
          </p:cNvPicPr>
          <p:nvPr/>
        </p:nvPicPr>
        <p:blipFill>
          <a:blip r:embed="rId2"/>
          <a:stretch>
            <a:fillRect/>
          </a:stretch>
        </p:blipFill>
        <p:spPr>
          <a:xfrm>
            <a:off x="0" y="1692480"/>
            <a:ext cx="11861950" cy="3410310"/>
          </a:xfrm>
          <a:prstGeom prst="rect">
            <a:avLst/>
          </a:prstGeom>
        </p:spPr>
      </p:pic>
      <p:sp>
        <p:nvSpPr>
          <p:cNvPr id="11" name="Rectangle 10">
            <a:extLst>
              <a:ext uri="{FF2B5EF4-FFF2-40B4-BE49-F238E27FC236}">
                <a16:creationId xmlns:a16="http://schemas.microsoft.com/office/drawing/2014/main" id="{B398011E-3C58-4501-86ED-C80B1848A09F}"/>
              </a:ext>
            </a:extLst>
          </p:cNvPr>
          <p:cNvSpPr/>
          <p:nvPr/>
        </p:nvSpPr>
        <p:spPr>
          <a:xfrm>
            <a:off x="226142" y="5014204"/>
            <a:ext cx="11749548" cy="1384995"/>
          </a:xfrm>
          <a:prstGeom prst="rect">
            <a:avLst/>
          </a:prstGeom>
        </p:spPr>
        <p:txBody>
          <a:bodyPr wrap="square">
            <a:spAutoFit/>
          </a:bodyPr>
          <a:lstStyle/>
          <a:p>
            <a:pPr algn="ctr"/>
            <a:r>
              <a:rPr lang="en-US" sz="2800" dirty="0"/>
              <a:t>Experimental results for </a:t>
            </a:r>
            <a:r>
              <a:rPr lang="en-US" sz="2800" b="1" dirty="0"/>
              <a:t>Conductance</a:t>
            </a:r>
            <a:r>
              <a:rPr lang="en-US" sz="2800" dirty="0"/>
              <a:t> (low value better) and </a:t>
            </a:r>
            <a:r>
              <a:rPr lang="en-US" sz="2800" b="1" dirty="0"/>
              <a:t>Modularity</a:t>
            </a:r>
            <a:r>
              <a:rPr lang="en-US" sz="2800" dirty="0"/>
              <a:t> (high value better) of detected communities on real-world datasets. We see that HACD gives comparable or better performance to baseline. </a:t>
            </a:r>
          </a:p>
        </p:txBody>
      </p:sp>
    </p:spTree>
    <p:extLst>
      <p:ext uri="{BB962C8B-B14F-4D97-AF65-F5344CB8AC3E}">
        <p14:creationId xmlns:p14="http://schemas.microsoft.com/office/powerpoint/2010/main" val="58523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F3DD-6451-49C1-8CE5-9835CCC2662C}"/>
              </a:ext>
            </a:extLst>
          </p:cNvPr>
          <p:cNvSpPr>
            <a:spLocks noGrp="1"/>
          </p:cNvSpPr>
          <p:nvPr>
            <p:ph type="title"/>
          </p:nvPr>
        </p:nvSpPr>
        <p:spPr/>
        <p:txBody>
          <a:bodyPr/>
          <a:lstStyle/>
          <a:p>
            <a:r>
              <a:rPr lang="en-US" dirty="0"/>
              <a:t>Hierarchical Community Detection</a:t>
            </a:r>
          </a:p>
        </p:txBody>
      </p:sp>
      <p:pic>
        <p:nvPicPr>
          <p:cNvPr id="5" name="Picture 4">
            <a:extLst>
              <a:ext uri="{FF2B5EF4-FFF2-40B4-BE49-F238E27FC236}">
                <a16:creationId xmlns:a16="http://schemas.microsoft.com/office/drawing/2014/main" id="{64B2DEC7-F6AD-4528-BE10-2810E67D9412}"/>
              </a:ext>
            </a:extLst>
          </p:cNvPr>
          <p:cNvPicPr>
            <a:picLocks noChangeAspect="1"/>
          </p:cNvPicPr>
          <p:nvPr/>
        </p:nvPicPr>
        <p:blipFill>
          <a:blip r:embed="rId2"/>
          <a:stretch>
            <a:fillRect/>
          </a:stretch>
        </p:blipFill>
        <p:spPr>
          <a:xfrm>
            <a:off x="2037735" y="1428093"/>
            <a:ext cx="7583231" cy="3398582"/>
          </a:xfrm>
          <a:prstGeom prst="rect">
            <a:avLst/>
          </a:prstGeom>
        </p:spPr>
      </p:pic>
      <p:sp>
        <p:nvSpPr>
          <p:cNvPr id="6" name="Rectangle 5">
            <a:extLst>
              <a:ext uri="{FF2B5EF4-FFF2-40B4-BE49-F238E27FC236}">
                <a16:creationId xmlns:a16="http://schemas.microsoft.com/office/drawing/2014/main" id="{9B81CEF2-8214-45C6-A0AE-BC8014B0A4E8}"/>
              </a:ext>
            </a:extLst>
          </p:cNvPr>
          <p:cNvSpPr/>
          <p:nvPr/>
        </p:nvSpPr>
        <p:spPr>
          <a:xfrm>
            <a:off x="304799" y="4826675"/>
            <a:ext cx="11631561" cy="1815882"/>
          </a:xfrm>
          <a:prstGeom prst="rect">
            <a:avLst/>
          </a:prstGeom>
        </p:spPr>
        <p:txBody>
          <a:bodyPr wrap="square">
            <a:spAutoFit/>
          </a:bodyPr>
          <a:lstStyle/>
          <a:p>
            <a:pPr algn="ctr"/>
            <a:r>
              <a:rPr lang="en-US" sz="2800" dirty="0"/>
              <a:t>Top 3 communities (based on size) discovered by HACD on KDD Co-authorship network. The last row indicates authors that are detected at the top level and other rows indicate the people tightly connected with the associated authors found at the top level.</a:t>
            </a:r>
          </a:p>
        </p:txBody>
      </p:sp>
    </p:spTree>
    <p:extLst>
      <p:ext uri="{BB962C8B-B14F-4D97-AF65-F5344CB8AC3E}">
        <p14:creationId xmlns:p14="http://schemas.microsoft.com/office/powerpoint/2010/main" val="45890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AAE4-5CB7-46CF-B601-4DA866F08298}"/>
              </a:ext>
            </a:extLst>
          </p:cNvPr>
          <p:cNvSpPr>
            <a:spLocks noGrp="1"/>
          </p:cNvSpPr>
          <p:nvPr>
            <p:ph type="title"/>
          </p:nvPr>
        </p:nvSpPr>
        <p:spPr/>
        <p:txBody>
          <a:bodyPr/>
          <a:lstStyle/>
          <a:p>
            <a:r>
              <a:rPr lang="en-US" dirty="0"/>
              <a:t>Case Study : Gowalla Dataset </a:t>
            </a:r>
          </a:p>
        </p:txBody>
      </p:sp>
      <p:pic>
        <p:nvPicPr>
          <p:cNvPr id="4" name="Picture 3">
            <a:extLst>
              <a:ext uri="{FF2B5EF4-FFF2-40B4-BE49-F238E27FC236}">
                <a16:creationId xmlns:a16="http://schemas.microsoft.com/office/drawing/2014/main" id="{D99A0589-71F4-4E01-9F30-1215929A4EA2}"/>
              </a:ext>
            </a:extLst>
          </p:cNvPr>
          <p:cNvPicPr>
            <a:picLocks noChangeAspect="1"/>
          </p:cNvPicPr>
          <p:nvPr/>
        </p:nvPicPr>
        <p:blipFill>
          <a:blip r:embed="rId2"/>
          <a:stretch>
            <a:fillRect/>
          </a:stretch>
        </p:blipFill>
        <p:spPr>
          <a:xfrm>
            <a:off x="657225" y="1926212"/>
            <a:ext cx="7167196" cy="3997669"/>
          </a:xfrm>
          <a:prstGeom prst="rect">
            <a:avLst/>
          </a:prstGeom>
        </p:spPr>
      </p:pic>
      <p:sp>
        <p:nvSpPr>
          <p:cNvPr id="5" name="Rectangle 4">
            <a:extLst>
              <a:ext uri="{FF2B5EF4-FFF2-40B4-BE49-F238E27FC236}">
                <a16:creationId xmlns:a16="http://schemas.microsoft.com/office/drawing/2014/main" id="{44684881-1F6D-4CC6-945D-8E106BD1B751}"/>
              </a:ext>
            </a:extLst>
          </p:cNvPr>
          <p:cNvSpPr/>
          <p:nvPr/>
        </p:nvSpPr>
        <p:spPr>
          <a:xfrm>
            <a:off x="7824421" y="1889506"/>
            <a:ext cx="4024679" cy="3970318"/>
          </a:xfrm>
          <a:prstGeom prst="rect">
            <a:avLst/>
          </a:prstGeom>
        </p:spPr>
        <p:txBody>
          <a:bodyPr wrap="square">
            <a:spAutoFit/>
          </a:bodyPr>
          <a:lstStyle/>
          <a:p>
            <a:pPr marL="285750" indent="-285750" algn="just">
              <a:buFont typeface="Arial" panose="020B0604020202020204" pitchFamily="34" charset="0"/>
              <a:buChar char="•"/>
            </a:pPr>
            <a:r>
              <a:rPr lang="en-US" sz="2800" dirty="0"/>
              <a:t>Analysis of community #141, the red color indicates the community member’s all visited locations and the blue color indicates start location. </a:t>
            </a:r>
          </a:p>
          <a:p>
            <a:pPr marL="285750" indent="-285750" algn="just">
              <a:buFont typeface="Arial" panose="020B0604020202020204" pitchFamily="34" charset="0"/>
              <a:buChar char="•"/>
            </a:pPr>
            <a:r>
              <a:rPr lang="en-US" sz="2800" dirty="0"/>
              <a:t>Arrows indicate the movement of the users.</a:t>
            </a:r>
          </a:p>
        </p:txBody>
      </p:sp>
    </p:spTree>
    <p:extLst>
      <p:ext uri="{BB962C8B-B14F-4D97-AF65-F5344CB8AC3E}">
        <p14:creationId xmlns:p14="http://schemas.microsoft.com/office/powerpoint/2010/main" val="116855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3DC6-2BC2-4A69-9E1D-879BB2871703}"/>
              </a:ext>
            </a:extLst>
          </p:cNvPr>
          <p:cNvSpPr>
            <a:spLocks noGrp="1"/>
          </p:cNvSpPr>
          <p:nvPr>
            <p:ph type="title"/>
          </p:nvPr>
        </p:nvSpPr>
        <p:spPr/>
        <p:txBody>
          <a:bodyPr/>
          <a:lstStyle/>
          <a:p>
            <a:r>
              <a:rPr lang="en-US" dirty="0"/>
              <a:t>Analysis of the Resolution Limit Problem</a:t>
            </a:r>
          </a:p>
        </p:txBody>
      </p:sp>
      <p:pic>
        <p:nvPicPr>
          <p:cNvPr id="5" name="Picture 4">
            <a:extLst>
              <a:ext uri="{FF2B5EF4-FFF2-40B4-BE49-F238E27FC236}">
                <a16:creationId xmlns:a16="http://schemas.microsoft.com/office/drawing/2014/main" id="{7A4D16F6-AE0B-4F88-8747-171B9EDD92D1}"/>
              </a:ext>
            </a:extLst>
          </p:cNvPr>
          <p:cNvPicPr>
            <a:picLocks noChangeAspect="1"/>
          </p:cNvPicPr>
          <p:nvPr/>
        </p:nvPicPr>
        <p:blipFill>
          <a:blip r:embed="rId3"/>
          <a:stretch>
            <a:fillRect/>
          </a:stretch>
        </p:blipFill>
        <p:spPr>
          <a:xfrm>
            <a:off x="1201357" y="1442322"/>
            <a:ext cx="4200945" cy="4120277"/>
          </a:xfrm>
          <a:prstGeom prst="rect">
            <a:avLst/>
          </a:prstGeom>
        </p:spPr>
      </p:pic>
      <p:pic>
        <p:nvPicPr>
          <p:cNvPr id="6" name="Picture 5">
            <a:extLst>
              <a:ext uri="{FF2B5EF4-FFF2-40B4-BE49-F238E27FC236}">
                <a16:creationId xmlns:a16="http://schemas.microsoft.com/office/drawing/2014/main" id="{5D98CBC0-9E1C-4A09-B4B9-2F738DC0C95E}"/>
              </a:ext>
            </a:extLst>
          </p:cNvPr>
          <p:cNvPicPr>
            <a:picLocks noChangeAspect="1"/>
          </p:cNvPicPr>
          <p:nvPr/>
        </p:nvPicPr>
        <p:blipFill>
          <a:blip r:embed="rId4"/>
          <a:stretch>
            <a:fillRect/>
          </a:stretch>
        </p:blipFill>
        <p:spPr>
          <a:xfrm>
            <a:off x="5959605" y="1547098"/>
            <a:ext cx="4271506" cy="4015501"/>
          </a:xfrm>
          <a:prstGeom prst="rect">
            <a:avLst/>
          </a:prstGeom>
        </p:spPr>
      </p:pic>
      <p:sp>
        <p:nvSpPr>
          <p:cNvPr id="7" name="Rectangle 6">
            <a:extLst>
              <a:ext uri="{FF2B5EF4-FFF2-40B4-BE49-F238E27FC236}">
                <a16:creationId xmlns:a16="http://schemas.microsoft.com/office/drawing/2014/main" id="{12C88E3D-413D-483F-A593-D2415BF4C9AC}"/>
              </a:ext>
            </a:extLst>
          </p:cNvPr>
          <p:cNvSpPr/>
          <p:nvPr/>
        </p:nvSpPr>
        <p:spPr>
          <a:xfrm>
            <a:off x="0" y="5840181"/>
            <a:ext cx="12192000" cy="923330"/>
          </a:xfrm>
          <a:prstGeom prst="rect">
            <a:avLst/>
          </a:prstGeom>
        </p:spPr>
        <p:txBody>
          <a:bodyPr wrap="square">
            <a:spAutoFit/>
          </a:bodyPr>
          <a:lstStyle/>
          <a:p>
            <a:pPr algn="ctr"/>
            <a:r>
              <a:rPr lang="en-US" dirty="0"/>
              <a:t>(a) The no. of detected communities on ring network composed of identical cliques of different size connected by a single edge. (b) the number of detected communities on the pairwise network composed of identical cliques connected by a single edge with each other and another edge to the root node forming a complex network.</a:t>
            </a:r>
          </a:p>
        </p:txBody>
      </p:sp>
    </p:spTree>
    <p:extLst>
      <p:ext uri="{BB962C8B-B14F-4D97-AF65-F5344CB8AC3E}">
        <p14:creationId xmlns:p14="http://schemas.microsoft.com/office/powerpoint/2010/main" val="279367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2561-1DE7-4486-BE6F-8E09FD78D0AF}"/>
              </a:ext>
            </a:extLst>
          </p:cNvPr>
          <p:cNvSpPr>
            <a:spLocks noGrp="1"/>
          </p:cNvSpPr>
          <p:nvPr>
            <p:ph type="title"/>
          </p:nvPr>
        </p:nvSpPr>
        <p:spPr>
          <a:xfrm>
            <a:off x="620938" y="505441"/>
            <a:ext cx="3651467" cy="1676603"/>
          </a:xfrm>
        </p:spPr>
        <p:txBody>
          <a:bodyPr>
            <a:normAutofit/>
          </a:bodyPr>
          <a:lstStyle/>
          <a:p>
            <a:r>
              <a:rPr lang="en-US" dirty="0"/>
              <a:t>What is community?</a:t>
            </a:r>
          </a:p>
        </p:txBody>
      </p:sp>
      <p:sp>
        <p:nvSpPr>
          <p:cNvPr id="3" name="Content Placeholder 2">
            <a:extLst>
              <a:ext uri="{FF2B5EF4-FFF2-40B4-BE49-F238E27FC236}">
                <a16:creationId xmlns:a16="http://schemas.microsoft.com/office/drawing/2014/main" id="{FCBAB3C3-C381-4808-BF1D-585E12155E4A}"/>
              </a:ext>
            </a:extLst>
          </p:cNvPr>
          <p:cNvSpPr>
            <a:spLocks noGrp="1"/>
          </p:cNvSpPr>
          <p:nvPr>
            <p:ph idx="1"/>
          </p:nvPr>
        </p:nvSpPr>
        <p:spPr>
          <a:xfrm>
            <a:off x="264548" y="2199457"/>
            <a:ext cx="4657725" cy="2476500"/>
          </a:xfrm>
        </p:spPr>
        <p:txBody>
          <a:bodyPr>
            <a:normAutofit/>
          </a:bodyPr>
          <a:lstStyle/>
          <a:p>
            <a:pPr algn="just"/>
            <a:r>
              <a:rPr lang="en-US" dirty="0"/>
              <a:t>A community is a collection of nodes that have strong inter-connection within the community than what we would expect to occur at random.</a:t>
            </a:r>
          </a:p>
        </p:txBody>
      </p:sp>
      <p:pic>
        <p:nvPicPr>
          <p:cNvPr id="5" name="Picture 4">
            <a:extLst>
              <a:ext uri="{FF2B5EF4-FFF2-40B4-BE49-F238E27FC236}">
                <a16:creationId xmlns:a16="http://schemas.microsoft.com/office/drawing/2014/main" id="{7CDA9986-4E04-418C-81F8-791AEF5B1880}"/>
              </a:ext>
            </a:extLst>
          </p:cNvPr>
          <p:cNvPicPr>
            <a:picLocks noChangeAspect="1"/>
          </p:cNvPicPr>
          <p:nvPr/>
        </p:nvPicPr>
        <p:blipFill rotWithShape="1">
          <a:blip r:embed="rId2"/>
          <a:srcRect l="4558" r="1830" b="2"/>
          <a:stretch/>
        </p:blipFill>
        <p:spPr>
          <a:xfrm>
            <a:off x="6214811" y="843821"/>
            <a:ext cx="4657726" cy="4229164"/>
          </a:xfrm>
          <a:prstGeom prst="rect">
            <a:avLst/>
          </a:prstGeom>
          <a:effectLst/>
        </p:spPr>
      </p:pic>
      <p:sp>
        <p:nvSpPr>
          <p:cNvPr id="6" name="Rectangle 5">
            <a:extLst>
              <a:ext uri="{FF2B5EF4-FFF2-40B4-BE49-F238E27FC236}">
                <a16:creationId xmlns:a16="http://schemas.microsoft.com/office/drawing/2014/main" id="{6D565C68-1728-4AA9-AC90-6835B86351A0}"/>
              </a:ext>
            </a:extLst>
          </p:cNvPr>
          <p:cNvSpPr/>
          <p:nvPr/>
        </p:nvSpPr>
        <p:spPr>
          <a:xfrm>
            <a:off x="19664" y="5072985"/>
            <a:ext cx="11720974" cy="1384995"/>
          </a:xfrm>
          <a:prstGeom prst="rect">
            <a:avLst/>
          </a:prstGeom>
        </p:spPr>
        <p:txBody>
          <a:bodyPr wrap="square">
            <a:spAutoFit/>
          </a:bodyPr>
          <a:lstStyle/>
          <a:p>
            <a:pPr marL="285750" indent="-285750" algn="ctr">
              <a:buFont typeface="Arial" panose="020B0604020202020204" pitchFamily="34" charset="0"/>
              <a:buChar char="•"/>
            </a:pPr>
            <a:r>
              <a:rPr lang="en-US" sz="2800" dirty="0"/>
              <a:t>Given a graph G = (V, E), community detection consist in partitioning the set of vertices V into k subsets P = {C</a:t>
            </a:r>
            <a:r>
              <a:rPr lang="en-US" sz="2800" baseline="-25000" dirty="0"/>
              <a:t>1</a:t>
            </a:r>
            <a:r>
              <a:rPr lang="en-US" sz="2800" dirty="0"/>
              <a:t>, C</a:t>
            </a:r>
            <a:r>
              <a:rPr lang="en-US" sz="2800" baseline="-25000" dirty="0"/>
              <a:t>2</a:t>
            </a:r>
            <a:r>
              <a:rPr lang="en-US" sz="2800" dirty="0"/>
              <a:t>, …, C</a:t>
            </a:r>
            <a:r>
              <a:rPr lang="en-US" sz="2800" baseline="-25000" dirty="0"/>
              <a:t>k</a:t>
            </a:r>
            <a:r>
              <a:rPr lang="en-US" sz="2800" dirty="0"/>
              <a:t>} such that {C</a:t>
            </a:r>
            <a:r>
              <a:rPr lang="en-US" sz="2800" baseline="-25000" dirty="0"/>
              <a:t>1</a:t>
            </a:r>
            <a:r>
              <a:rPr lang="en-US" sz="2800" dirty="0"/>
              <a:t> ∪ C</a:t>
            </a:r>
            <a:r>
              <a:rPr lang="en-US" sz="2800" baseline="-25000" dirty="0"/>
              <a:t>2</a:t>
            </a:r>
            <a:r>
              <a:rPr lang="en-US" sz="2800" dirty="0"/>
              <a:t> ∪…∪ C</a:t>
            </a:r>
            <a:r>
              <a:rPr lang="en-US" sz="2800" baseline="-25000" dirty="0"/>
              <a:t>k</a:t>
            </a:r>
            <a:r>
              <a:rPr lang="en-US" sz="2800" dirty="0"/>
              <a:t>} = V and {C</a:t>
            </a:r>
            <a:r>
              <a:rPr lang="en-US" sz="2800" baseline="-25000" dirty="0"/>
              <a:t>1</a:t>
            </a:r>
            <a:r>
              <a:rPr lang="en-US" sz="2800" dirty="0"/>
              <a:t> ∩ C</a:t>
            </a:r>
            <a:r>
              <a:rPr lang="en-US" sz="2800" baseline="-25000" dirty="0"/>
              <a:t>2</a:t>
            </a:r>
            <a:r>
              <a:rPr lang="en-US" sz="2800" dirty="0"/>
              <a:t> ∩… ∩ C</a:t>
            </a:r>
            <a:r>
              <a:rPr lang="en-US" sz="2800" baseline="-25000" dirty="0"/>
              <a:t>k</a:t>
            </a:r>
            <a:r>
              <a:rPr lang="en-US" sz="2800" dirty="0"/>
              <a:t>} = Ø.</a:t>
            </a:r>
          </a:p>
        </p:txBody>
      </p:sp>
    </p:spTree>
    <p:extLst>
      <p:ext uri="{BB962C8B-B14F-4D97-AF65-F5344CB8AC3E}">
        <p14:creationId xmlns:p14="http://schemas.microsoft.com/office/powerpoint/2010/main" val="142619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60BA-2FF7-409C-8A73-C4AB9113F8C4}"/>
              </a:ext>
            </a:extLst>
          </p:cNvPr>
          <p:cNvSpPr>
            <a:spLocks noGrp="1"/>
          </p:cNvSpPr>
          <p:nvPr>
            <p:ph type="title"/>
          </p:nvPr>
        </p:nvSpPr>
        <p:spPr/>
        <p:txBody>
          <a:bodyPr/>
          <a:lstStyle/>
          <a:p>
            <a:r>
              <a:rPr lang="en-US" dirty="0"/>
              <a:t>Scalability Analysis</a:t>
            </a:r>
          </a:p>
        </p:txBody>
      </p:sp>
      <p:pic>
        <p:nvPicPr>
          <p:cNvPr id="4" name="Picture 3">
            <a:extLst>
              <a:ext uri="{FF2B5EF4-FFF2-40B4-BE49-F238E27FC236}">
                <a16:creationId xmlns:a16="http://schemas.microsoft.com/office/drawing/2014/main" id="{92BBB381-D172-4202-B76F-B8B99BB6F8C6}"/>
              </a:ext>
            </a:extLst>
          </p:cNvPr>
          <p:cNvPicPr>
            <a:picLocks noChangeAspect="1"/>
          </p:cNvPicPr>
          <p:nvPr/>
        </p:nvPicPr>
        <p:blipFill>
          <a:blip r:embed="rId2"/>
          <a:stretch>
            <a:fillRect/>
          </a:stretch>
        </p:blipFill>
        <p:spPr>
          <a:xfrm>
            <a:off x="4195329" y="1411581"/>
            <a:ext cx="3929362" cy="4199576"/>
          </a:xfrm>
          <a:prstGeom prst="rect">
            <a:avLst/>
          </a:prstGeom>
        </p:spPr>
      </p:pic>
      <p:sp>
        <p:nvSpPr>
          <p:cNvPr id="5" name="Rectangle 4">
            <a:extLst>
              <a:ext uri="{FF2B5EF4-FFF2-40B4-BE49-F238E27FC236}">
                <a16:creationId xmlns:a16="http://schemas.microsoft.com/office/drawing/2014/main" id="{B69AC749-A716-442A-90D3-B5C3E480EC5B}"/>
              </a:ext>
            </a:extLst>
          </p:cNvPr>
          <p:cNvSpPr/>
          <p:nvPr/>
        </p:nvSpPr>
        <p:spPr>
          <a:xfrm>
            <a:off x="8677469" y="1703953"/>
            <a:ext cx="3331029" cy="2677656"/>
          </a:xfrm>
          <a:prstGeom prst="rect">
            <a:avLst/>
          </a:prstGeom>
        </p:spPr>
        <p:txBody>
          <a:bodyPr wrap="square">
            <a:spAutoFit/>
          </a:bodyPr>
          <a:lstStyle/>
          <a:p>
            <a:pPr algn="just"/>
            <a:r>
              <a:rPr lang="en-US" sz="2800" dirty="0"/>
              <a:t>(D1) KDD Publication </a:t>
            </a:r>
          </a:p>
          <a:p>
            <a:pPr algn="just"/>
            <a:r>
              <a:rPr lang="en-US" sz="2800" dirty="0"/>
              <a:t>(D2) Gowalla</a:t>
            </a:r>
          </a:p>
          <a:p>
            <a:pPr algn="just"/>
            <a:r>
              <a:rPr lang="en-US" sz="2800" dirty="0"/>
              <a:t>(D3) Stanford</a:t>
            </a:r>
          </a:p>
          <a:p>
            <a:pPr algn="just"/>
            <a:r>
              <a:rPr lang="en-US" sz="2800" dirty="0"/>
              <a:t>(D4) DBLP</a:t>
            </a:r>
          </a:p>
          <a:p>
            <a:pPr algn="just"/>
            <a:r>
              <a:rPr lang="en-US" sz="2800" dirty="0"/>
              <a:t>(D5) Google</a:t>
            </a:r>
          </a:p>
          <a:p>
            <a:pPr algn="just"/>
            <a:r>
              <a:rPr lang="en-US" sz="2800" dirty="0"/>
              <a:t>(D6) YouTube</a:t>
            </a:r>
          </a:p>
        </p:txBody>
      </p:sp>
      <p:pic>
        <p:nvPicPr>
          <p:cNvPr id="6" name="Picture 5">
            <a:extLst>
              <a:ext uri="{FF2B5EF4-FFF2-40B4-BE49-F238E27FC236}">
                <a16:creationId xmlns:a16="http://schemas.microsoft.com/office/drawing/2014/main" id="{B0FD420A-280B-4CBE-BBDC-4DA0F071BE5D}"/>
              </a:ext>
            </a:extLst>
          </p:cNvPr>
          <p:cNvPicPr>
            <a:picLocks noChangeAspect="1"/>
          </p:cNvPicPr>
          <p:nvPr/>
        </p:nvPicPr>
        <p:blipFill>
          <a:blip r:embed="rId3"/>
          <a:stretch>
            <a:fillRect/>
          </a:stretch>
        </p:blipFill>
        <p:spPr>
          <a:xfrm>
            <a:off x="304800" y="1459604"/>
            <a:ext cx="3762511" cy="4226821"/>
          </a:xfrm>
          <a:prstGeom prst="rect">
            <a:avLst/>
          </a:prstGeom>
        </p:spPr>
      </p:pic>
      <p:sp>
        <p:nvSpPr>
          <p:cNvPr id="7" name="Rectangle 6">
            <a:extLst>
              <a:ext uri="{FF2B5EF4-FFF2-40B4-BE49-F238E27FC236}">
                <a16:creationId xmlns:a16="http://schemas.microsoft.com/office/drawing/2014/main" id="{434D280D-831E-44FC-BD54-830304F23919}"/>
              </a:ext>
            </a:extLst>
          </p:cNvPr>
          <p:cNvSpPr/>
          <p:nvPr/>
        </p:nvSpPr>
        <p:spPr>
          <a:xfrm>
            <a:off x="176782" y="5686425"/>
            <a:ext cx="4279505" cy="954107"/>
          </a:xfrm>
          <a:prstGeom prst="rect">
            <a:avLst/>
          </a:prstGeom>
        </p:spPr>
        <p:txBody>
          <a:bodyPr wrap="none">
            <a:spAutoFit/>
          </a:bodyPr>
          <a:lstStyle/>
          <a:p>
            <a:pPr marL="514350" indent="-514350">
              <a:buAutoNum type="alphaLcParenBoth"/>
            </a:pPr>
            <a:r>
              <a:rPr lang="en-US" sz="2800" dirty="0"/>
              <a:t>Running time for HACD</a:t>
            </a:r>
          </a:p>
          <a:p>
            <a:r>
              <a:rPr lang="en-US" sz="2800" dirty="0"/>
              <a:t> with varying network sizes. </a:t>
            </a:r>
          </a:p>
        </p:txBody>
      </p:sp>
      <p:sp>
        <p:nvSpPr>
          <p:cNvPr id="8" name="Rectangle 7">
            <a:extLst>
              <a:ext uri="{FF2B5EF4-FFF2-40B4-BE49-F238E27FC236}">
                <a16:creationId xmlns:a16="http://schemas.microsoft.com/office/drawing/2014/main" id="{3C103B96-EA67-470F-86B6-9031577EFCC8}"/>
              </a:ext>
            </a:extLst>
          </p:cNvPr>
          <p:cNvSpPr/>
          <p:nvPr/>
        </p:nvSpPr>
        <p:spPr>
          <a:xfrm>
            <a:off x="4456286" y="5624570"/>
            <a:ext cx="4743697" cy="954107"/>
          </a:xfrm>
          <a:prstGeom prst="rect">
            <a:avLst/>
          </a:prstGeom>
        </p:spPr>
        <p:txBody>
          <a:bodyPr wrap="square">
            <a:spAutoFit/>
          </a:bodyPr>
          <a:lstStyle/>
          <a:p>
            <a:r>
              <a:rPr lang="en-US" sz="2800" dirty="0"/>
              <a:t>(b) Runtime of different algorithms on various datasets </a:t>
            </a:r>
          </a:p>
        </p:txBody>
      </p:sp>
    </p:spTree>
    <p:extLst>
      <p:ext uri="{BB962C8B-B14F-4D97-AF65-F5344CB8AC3E}">
        <p14:creationId xmlns:p14="http://schemas.microsoft.com/office/powerpoint/2010/main" val="64902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0B2438-75DB-4073-8993-268D589CA531}"/>
              </a:ext>
            </a:extLst>
          </p:cNvPr>
          <p:cNvSpPr/>
          <p:nvPr/>
        </p:nvSpPr>
        <p:spPr>
          <a:xfrm>
            <a:off x="726315" y="1311150"/>
            <a:ext cx="5868141" cy="1384995"/>
          </a:xfrm>
          <a:prstGeom prst="rect">
            <a:avLst/>
          </a:prstGeom>
        </p:spPr>
        <p:txBody>
          <a:bodyPr wrap="square">
            <a:spAutoFit/>
          </a:bodyPr>
          <a:lstStyle/>
          <a:p>
            <a:r>
              <a:rPr lang="en-US" sz="2800" b="1" dirty="0"/>
              <a:t>Algorithmic</a:t>
            </a:r>
          </a:p>
          <a:p>
            <a:pPr marL="285750" indent="-285750">
              <a:buFont typeface="Wingdings" panose="05000000000000000000" pitchFamily="2" charset="2"/>
              <a:buChar char="v"/>
            </a:pPr>
            <a:r>
              <a:rPr lang="en-US" sz="2800" dirty="0"/>
              <a:t>Novel Algorithm</a:t>
            </a:r>
          </a:p>
          <a:p>
            <a:pPr marL="285750" indent="-285750">
              <a:buFont typeface="Wingdings" panose="05000000000000000000" pitchFamily="2" charset="2"/>
              <a:buChar char="v"/>
            </a:pPr>
            <a:r>
              <a:rPr lang="en-US" sz="2800" dirty="0"/>
              <a:t>Parameter Free</a:t>
            </a:r>
          </a:p>
        </p:txBody>
      </p:sp>
      <p:sp>
        <p:nvSpPr>
          <p:cNvPr id="12" name="Rectangle 11">
            <a:extLst>
              <a:ext uri="{FF2B5EF4-FFF2-40B4-BE49-F238E27FC236}">
                <a16:creationId xmlns:a16="http://schemas.microsoft.com/office/drawing/2014/main" id="{30F3160D-6C68-4BFA-91C9-72D46D884792}"/>
              </a:ext>
            </a:extLst>
          </p:cNvPr>
          <p:cNvSpPr/>
          <p:nvPr/>
        </p:nvSpPr>
        <p:spPr>
          <a:xfrm>
            <a:off x="6322040" y="1311150"/>
            <a:ext cx="5579234" cy="2677656"/>
          </a:xfrm>
          <a:prstGeom prst="rect">
            <a:avLst/>
          </a:prstGeom>
        </p:spPr>
        <p:txBody>
          <a:bodyPr wrap="square">
            <a:spAutoFit/>
          </a:bodyPr>
          <a:lstStyle/>
          <a:p>
            <a:r>
              <a:rPr lang="en-US" sz="2800" b="1" dirty="0"/>
              <a:t>Practice</a:t>
            </a:r>
          </a:p>
          <a:p>
            <a:pPr marL="342900" indent="-342900">
              <a:buFont typeface="Wingdings" panose="05000000000000000000" pitchFamily="2" charset="2"/>
              <a:buChar char="v"/>
            </a:pPr>
            <a:r>
              <a:rPr lang="en-US" sz="2800" dirty="0"/>
              <a:t>HACD Algorithm</a:t>
            </a:r>
          </a:p>
          <a:p>
            <a:pPr marL="914400" lvl="1" indent="-457200">
              <a:buFont typeface="Wingdings" panose="05000000000000000000" pitchFamily="2" charset="2"/>
              <a:buChar char="§"/>
            </a:pPr>
            <a:r>
              <a:rPr lang="en-US" sz="2800" dirty="0"/>
              <a:t>Accurate</a:t>
            </a:r>
          </a:p>
          <a:p>
            <a:pPr marL="914400" lvl="1" indent="-457200">
              <a:buFont typeface="Wingdings" panose="05000000000000000000" pitchFamily="2" charset="2"/>
              <a:buChar char="§"/>
            </a:pPr>
            <a:r>
              <a:rPr lang="en-US" sz="2800" dirty="0"/>
              <a:t>Fast and Efficient</a:t>
            </a:r>
          </a:p>
          <a:p>
            <a:pPr marL="914400" lvl="1" indent="-457200">
              <a:buFont typeface="Wingdings" panose="05000000000000000000" pitchFamily="2" charset="2"/>
              <a:buChar char="§"/>
            </a:pPr>
            <a:r>
              <a:rPr lang="en-US" sz="2800" dirty="0"/>
              <a:t>Experiments on wide variety of synthetic and real datasets  </a:t>
            </a:r>
            <a:endParaRPr lang="en-US" sz="2800" b="1" dirty="0"/>
          </a:p>
        </p:txBody>
      </p:sp>
      <p:sp>
        <p:nvSpPr>
          <p:cNvPr id="8" name="Rectangle: Rounded Corners 7">
            <a:extLst>
              <a:ext uri="{FF2B5EF4-FFF2-40B4-BE49-F238E27FC236}">
                <a16:creationId xmlns:a16="http://schemas.microsoft.com/office/drawing/2014/main" id="{30E04048-66A8-4FD8-9CD5-6F643268F82B}"/>
              </a:ext>
            </a:extLst>
          </p:cNvPr>
          <p:cNvSpPr/>
          <p:nvPr/>
        </p:nvSpPr>
        <p:spPr>
          <a:xfrm>
            <a:off x="3038168" y="251412"/>
            <a:ext cx="5868141" cy="7481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tx1"/>
                </a:solidFill>
              </a:rPr>
              <a:t>Our Contribution</a:t>
            </a:r>
          </a:p>
        </p:txBody>
      </p:sp>
      <p:pic>
        <p:nvPicPr>
          <p:cNvPr id="7" name="Picture 2" descr="Image result for tick mark  symbol">
            <a:extLst>
              <a:ext uri="{FF2B5EF4-FFF2-40B4-BE49-F238E27FC236}">
                <a16:creationId xmlns:a16="http://schemas.microsoft.com/office/drawing/2014/main" id="{10E72B35-B543-47F2-BE21-B937BDAFB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81" y="1728464"/>
            <a:ext cx="480436" cy="4804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tick mark  symbol">
            <a:extLst>
              <a:ext uri="{FF2B5EF4-FFF2-40B4-BE49-F238E27FC236}">
                <a16:creationId xmlns:a16="http://schemas.microsoft.com/office/drawing/2014/main" id="{B3400BFF-2FB1-44A1-8C83-32132D234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81" y="2245680"/>
            <a:ext cx="480436" cy="4804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tick mark  symbol">
            <a:extLst>
              <a:ext uri="{FF2B5EF4-FFF2-40B4-BE49-F238E27FC236}">
                <a16:creationId xmlns:a16="http://schemas.microsoft.com/office/drawing/2014/main" id="{E9319D2F-7087-4857-81AD-4068614B6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271" y="1729853"/>
            <a:ext cx="480436" cy="4804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5B4F7B2-6E54-4BD1-A647-884161DCB9E5}"/>
              </a:ext>
            </a:extLst>
          </p:cNvPr>
          <p:cNvSpPr txBox="1"/>
          <p:nvPr/>
        </p:nvSpPr>
        <p:spPr>
          <a:xfrm>
            <a:off x="8583520" y="2188313"/>
            <a:ext cx="2416275" cy="461665"/>
          </a:xfrm>
          <a:prstGeom prst="rect">
            <a:avLst/>
          </a:prstGeom>
          <a:noFill/>
        </p:spPr>
        <p:txBody>
          <a:bodyPr wrap="square" rtlCol="0">
            <a:spAutoFit/>
          </a:bodyPr>
          <a:lstStyle/>
          <a:p>
            <a:r>
              <a:rPr lang="en-US" sz="2400" dirty="0">
                <a:solidFill>
                  <a:srgbClr val="FF0000"/>
                </a:solidFill>
              </a:rPr>
              <a:t>Better/Same</a:t>
            </a:r>
          </a:p>
        </p:txBody>
      </p:sp>
      <p:pic>
        <p:nvPicPr>
          <p:cNvPr id="17" name="Picture 16">
            <a:extLst>
              <a:ext uri="{FF2B5EF4-FFF2-40B4-BE49-F238E27FC236}">
                <a16:creationId xmlns:a16="http://schemas.microsoft.com/office/drawing/2014/main" id="{2C6A5F3C-9E79-47CA-A888-4A734C403C77}"/>
              </a:ext>
            </a:extLst>
          </p:cNvPr>
          <p:cNvPicPr>
            <a:picLocks noChangeAspect="1"/>
          </p:cNvPicPr>
          <p:nvPr/>
        </p:nvPicPr>
        <p:blipFill>
          <a:blip r:embed="rId3"/>
          <a:stretch>
            <a:fillRect/>
          </a:stretch>
        </p:blipFill>
        <p:spPr>
          <a:xfrm>
            <a:off x="465665" y="3325433"/>
            <a:ext cx="6308360" cy="3115512"/>
          </a:xfrm>
          <a:prstGeom prst="rect">
            <a:avLst/>
          </a:prstGeom>
        </p:spPr>
      </p:pic>
    </p:spTree>
    <p:extLst>
      <p:ext uri="{BB962C8B-B14F-4D97-AF65-F5344CB8AC3E}">
        <p14:creationId xmlns:p14="http://schemas.microsoft.com/office/powerpoint/2010/main" val="201553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Book" charset="0"/>
                <a:ea typeface="Avenir Book" charset="0"/>
                <a:cs typeface="Avenir Book" charset="0"/>
              </a:rPr>
              <a:t>Thank you! Questions?</a:t>
            </a:r>
          </a:p>
        </p:txBody>
      </p:sp>
      <p:sp>
        <p:nvSpPr>
          <p:cNvPr id="3" name="Content Placeholder 2"/>
          <p:cNvSpPr>
            <a:spLocks noGrp="1"/>
          </p:cNvSpPr>
          <p:nvPr>
            <p:ph idx="1"/>
          </p:nvPr>
        </p:nvSpPr>
        <p:spPr>
          <a:xfrm>
            <a:off x="1981200" y="1243068"/>
            <a:ext cx="8229600" cy="4758401"/>
          </a:xfrm>
        </p:spPr>
        <p:txBody>
          <a:bodyPr>
            <a:normAutofit/>
          </a:bodyPr>
          <a:lstStyle/>
          <a:p>
            <a:r>
              <a:rPr lang="en-US" dirty="0">
                <a:latin typeface="Avenir Book" charset="0"/>
                <a:ea typeface="Avenir Book" charset="0"/>
                <a:cs typeface="Avenir Book" charset="0"/>
              </a:rPr>
              <a:t>How to reach me: </a:t>
            </a:r>
            <a:r>
              <a:rPr lang="en-US" sz="2400" dirty="0">
                <a:latin typeface="Avenir Book" charset="0"/>
                <a:ea typeface="Avenir Book" charset="0"/>
                <a:cs typeface="Avenir Book" charset="0"/>
                <a:hlinkClick r:id="rId3"/>
              </a:rPr>
              <a:t>http://www.cs.ucr.edu/~egujr001/</a:t>
            </a:r>
            <a:r>
              <a:rPr lang="en-US" sz="2400" dirty="0">
                <a:latin typeface="Avenir Book" charset="0"/>
                <a:ea typeface="Avenir Book" charset="0"/>
                <a:cs typeface="Avenir Book" charset="0"/>
              </a:rPr>
              <a:t> </a:t>
            </a:r>
          </a:p>
          <a:p>
            <a:pPr marL="457200" lvl="1" indent="0" algn="ctr">
              <a:buNone/>
            </a:pPr>
            <a:r>
              <a:rPr lang="en-US" b="1" dirty="0">
                <a:latin typeface="Avenir Book" charset="0"/>
                <a:ea typeface="Avenir Book" charset="0"/>
                <a:cs typeface="Avenir Book" charset="0"/>
              </a:rPr>
              <a:t>     </a:t>
            </a:r>
            <a:endParaRPr lang="en-US" dirty="0">
              <a:latin typeface="Avenir Book" charset="0"/>
              <a:ea typeface="Avenir Book" charset="0"/>
              <a:cs typeface="Avenir Book" charset="0"/>
            </a:endParaRPr>
          </a:p>
        </p:txBody>
      </p:sp>
      <p:sp>
        <p:nvSpPr>
          <p:cNvPr id="6" name="Footer Placeholder 5"/>
          <p:cNvSpPr>
            <a:spLocks noGrp="1"/>
          </p:cNvSpPr>
          <p:nvPr>
            <p:ph type="ftr" sz="quarter" idx="11"/>
          </p:nvPr>
        </p:nvSpPr>
        <p:spPr/>
        <p:txBody>
          <a:bodyPr/>
          <a:lstStyle/>
          <a:p>
            <a:r>
              <a:rPr lang="en-US" dirty="0"/>
              <a:t>E. Gujral @ SIAM SDM'18</a:t>
            </a:r>
          </a:p>
        </p:txBody>
      </p:sp>
      <p:pic>
        <p:nvPicPr>
          <p:cNvPr id="4" name="Picture 3"/>
          <p:cNvPicPr>
            <a:picLocks noChangeAspect="1"/>
          </p:cNvPicPr>
          <p:nvPr/>
        </p:nvPicPr>
        <p:blipFill>
          <a:blip r:embed="rId4"/>
          <a:stretch>
            <a:fillRect/>
          </a:stretch>
        </p:blipFill>
        <p:spPr>
          <a:xfrm>
            <a:off x="4130284" y="1773363"/>
            <a:ext cx="4120883" cy="4006124"/>
          </a:xfrm>
          <a:prstGeom prst="rect">
            <a:avLst/>
          </a:prstGeom>
        </p:spPr>
      </p:pic>
      <p:pic>
        <p:nvPicPr>
          <p:cNvPr id="17" name="Picture 16"/>
          <p:cNvPicPr>
            <a:picLocks noChangeAspect="1"/>
          </p:cNvPicPr>
          <p:nvPr/>
        </p:nvPicPr>
        <p:blipFill>
          <a:blip r:embed="rId5"/>
          <a:stretch>
            <a:fillRect/>
          </a:stretch>
        </p:blipFill>
        <p:spPr>
          <a:xfrm>
            <a:off x="7690784" y="6084599"/>
            <a:ext cx="2667610" cy="485744"/>
          </a:xfrm>
          <a:prstGeom prst="rect">
            <a:avLst/>
          </a:prstGeom>
        </p:spPr>
      </p:pic>
      <p:grpSp>
        <p:nvGrpSpPr>
          <p:cNvPr id="13" name="Group 12"/>
          <p:cNvGrpSpPr/>
          <p:nvPr/>
        </p:nvGrpSpPr>
        <p:grpSpPr>
          <a:xfrm>
            <a:off x="1667284" y="5565535"/>
            <a:ext cx="3392083" cy="1081999"/>
            <a:chOff x="206783" y="5502034"/>
            <a:chExt cx="3392083" cy="1081999"/>
          </a:xfrm>
        </p:grpSpPr>
        <p:grpSp>
          <p:nvGrpSpPr>
            <p:cNvPr id="11" name="Group 10"/>
            <p:cNvGrpSpPr/>
            <p:nvPr/>
          </p:nvGrpSpPr>
          <p:grpSpPr>
            <a:xfrm>
              <a:off x="206783" y="5502034"/>
              <a:ext cx="3392083" cy="1081999"/>
              <a:chOff x="989417" y="5489036"/>
              <a:chExt cx="3392083" cy="1081999"/>
            </a:xfrm>
          </p:grpSpPr>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9341" y="5863178"/>
                <a:ext cx="1393787" cy="634282"/>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3517" y="5863178"/>
                <a:ext cx="585653" cy="634282"/>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73083" y="5862618"/>
                <a:ext cx="708417" cy="708417"/>
              </a:xfrm>
              <a:prstGeom prst="rect">
                <a:avLst/>
              </a:prstGeom>
            </p:spPr>
          </p:pic>
          <p:sp>
            <p:nvSpPr>
              <p:cNvPr id="10" name="TextBox 9"/>
              <p:cNvSpPr txBox="1"/>
              <p:nvPr/>
            </p:nvSpPr>
            <p:spPr>
              <a:xfrm>
                <a:off x="989417" y="5489036"/>
                <a:ext cx="1501886" cy="369332"/>
              </a:xfrm>
              <a:prstGeom prst="rect">
                <a:avLst/>
              </a:prstGeom>
              <a:noFill/>
            </p:spPr>
            <p:txBody>
              <a:bodyPr wrap="none" rtlCol="0">
                <a:spAutoFit/>
              </a:bodyPr>
              <a:lstStyle/>
              <a:p>
                <a:r>
                  <a:rPr lang="en-US" dirty="0">
                    <a:latin typeface="Avenir Book" charset="0"/>
                    <a:ea typeface="Avenir Book" charset="0"/>
                    <a:cs typeface="Avenir Book" charset="0"/>
                  </a:rPr>
                  <a:t>Supported by:</a:t>
                </a:r>
              </a:p>
            </p:txBody>
          </p:sp>
        </p:grpSp>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20984" y="5881033"/>
              <a:ext cx="616428" cy="616428"/>
            </a:xfrm>
            <a:prstGeom prst="rect">
              <a:avLst/>
            </a:prstGeom>
          </p:spPr>
        </p:pic>
      </p:grpSp>
    </p:spTree>
    <p:extLst>
      <p:ext uri="{BB962C8B-B14F-4D97-AF65-F5344CB8AC3E}">
        <p14:creationId xmlns:p14="http://schemas.microsoft.com/office/powerpoint/2010/main" val="149059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BAF405-B796-45F0-BE87-207E48415A1A}"/>
              </a:ext>
            </a:extLst>
          </p:cNvPr>
          <p:cNvPicPr>
            <a:picLocks noChangeAspect="1"/>
          </p:cNvPicPr>
          <p:nvPr/>
        </p:nvPicPr>
        <p:blipFill>
          <a:blip r:embed="rId3"/>
          <a:stretch>
            <a:fillRect/>
          </a:stretch>
        </p:blipFill>
        <p:spPr>
          <a:xfrm>
            <a:off x="6755363" y="1994152"/>
            <a:ext cx="2750004" cy="2639222"/>
          </a:xfrm>
          <a:prstGeom prst="rect">
            <a:avLst/>
          </a:prstGeom>
        </p:spPr>
      </p:pic>
      <p:sp>
        <p:nvSpPr>
          <p:cNvPr id="4" name="Rectangle: Rounded Corners 3">
            <a:extLst>
              <a:ext uri="{FF2B5EF4-FFF2-40B4-BE49-F238E27FC236}">
                <a16:creationId xmlns:a16="http://schemas.microsoft.com/office/drawing/2014/main" id="{97045EB7-F76F-42D4-8217-529BF9A64630}"/>
              </a:ext>
            </a:extLst>
          </p:cNvPr>
          <p:cNvSpPr/>
          <p:nvPr/>
        </p:nvSpPr>
        <p:spPr>
          <a:xfrm>
            <a:off x="776160" y="131777"/>
            <a:ext cx="8729207" cy="7481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dirty="0">
                <a:solidFill>
                  <a:schemeClr val="tx1">
                    <a:lumMod val="95000"/>
                    <a:lumOff val="5000"/>
                  </a:schemeClr>
                </a:solidFill>
              </a:rPr>
              <a:t>Problem Definition</a:t>
            </a:r>
          </a:p>
        </p:txBody>
      </p:sp>
      <p:sp>
        <p:nvSpPr>
          <p:cNvPr id="5" name="Rectangle 4">
            <a:extLst>
              <a:ext uri="{FF2B5EF4-FFF2-40B4-BE49-F238E27FC236}">
                <a16:creationId xmlns:a16="http://schemas.microsoft.com/office/drawing/2014/main" id="{5B6BE0C0-7D05-45A6-BF1C-57608B1B35D9}"/>
              </a:ext>
            </a:extLst>
          </p:cNvPr>
          <p:cNvSpPr/>
          <p:nvPr/>
        </p:nvSpPr>
        <p:spPr>
          <a:xfrm>
            <a:off x="-27398" y="1028274"/>
            <a:ext cx="2518135" cy="523220"/>
          </a:xfrm>
          <a:prstGeom prst="rect">
            <a:avLst/>
          </a:prstGeom>
        </p:spPr>
        <p:txBody>
          <a:bodyPr wrap="square">
            <a:spAutoFit/>
          </a:bodyPr>
          <a:lstStyle/>
          <a:p>
            <a:pPr algn="ctr"/>
            <a:r>
              <a:rPr lang="en-US" sz="2800" dirty="0">
                <a:solidFill>
                  <a:schemeClr val="tx1">
                    <a:lumMod val="95000"/>
                    <a:lumOff val="5000"/>
                  </a:schemeClr>
                </a:solidFill>
              </a:rPr>
              <a:t>Given</a:t>
            </a:r>
          </a:p>
        </p:txBody>
      </p:sp>
      <p:pic>
        <p:nvPicPr>
          <p:cNvPr id="18" name="Picture 4" descr="Image result for UC Riverside logo">
            <a:extLst>
              <a:ext uri="{FF2B5EF4-FFF2-40B4-BE49-F238E27FC236}">
                <a16:creationId xmlns:a16="http://schemas.microsoft.com/office/drawing/2014/main" id="{81F6F2D4-BB0E-4565-8FCD-5CB1EF24F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56553"/>
            <a:ext cx="668594" cy="5014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cs.ucr.edu/~epapalex/group/img/lab_logo.png">
            <a:extLst>
              <a:ext uri="{FF2B5EF4-FFF2-40B4-BE49-F238E27FC236}">
                <a16:creationId xmlns:a16="http://schemas.microsoft.com/office/drawing/2014/main" id="{1B9F425A-75E4-4602-87EA-74643F0B41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58" y="6356553"/>
            <a:ext cx="2477010" cy="514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CA6911A-9349-41BA-8008-7C3BD9682DC1}"/>
              </a:ext>
            </a:extLst>
          </p:cNvPr>
          <p:cNvSpPr/>
          <p:nvPr/>
        </p:nvSpPr>
        <p:spPr>
          <a:xfrm>
            <a:off x="1642369" y="1047396"/>
            <a:ext cx="8153467" cy="523220"/>
          </a:xfrm>
          <a:prstGeom prst="rect">
            <a:avLst/>
          </a:prstGeom>
        </p:spPr>
        <p:txBody>
          <a:bodyPr wrap="square">
            <a:spAutoFit/>
          </a:bodyPr>
          <a:lstStyle/>
          <a:p>
            <a:r>
              <a:rPr lang="en-US" sz="2800" dirty="0">
                <a:solidFill>
                  <a:schemeClr val="tx1">
                    <a:lumMod val="95000"/>
                    <a:lumOff val="5000"/>
                  </a:schemeClr>
                </a:solidFill>
              </a:rPr>
              <a:t>(a) a </a:t>
            </a:r>
            <a:r>
              <a:rPr lang="en-US" sz="2800" b="1" dirty="0">
                <a:solidFill>
                  <a:schemeClr val="accent1">
                    <a:lumMod val="75000"/>
                  </a:schemeClr>
                </a:solidFill>
              </a:rPr>
              <a:t>graph</a:t>
            </a:r>
            <a:r>
              <a:rPr lang="en-US" sz="2800" b="1" dirty="0">
                <a:solidFill>
                  <a:schemeClr val="tx1">
                    <a:lumMod val="95000"/>
                    <a:lumOff val="5000"/>
                  </a:schemeClr>
                </a:solidFill>
              </a:rPr>
              <a:t> or </a:t>
            </a:r>
            <a:r>
              <a:rPr lang="en-US" sz="2800" b="1" dirty="0">
                <a:solidFill>
                  <a:schemeClr val="accent1">
                    <a:lumMod val="75000"/>
                  </a:schemeClr>
                </a:solidFill>
              </a:rPr>
              <a:t>network (G)</a:t>
            </a:r>
            <a:r>
              <a:rPr lang="en-US" sz="2800" dirty="0">
                <a:solidFill>
                  <a:schemeClr val="tx1">
                    <a:lumMod val="95000"/>
                    <a:lumOff val="5000"/>
                  </a:schemeClr>
                </a:solidFill>
              </a:rPr>
              <a:t> </a:t>
            </a:r>
            <a:endParaRPr lang="en-US" sz="2800" dirty="0"/>
          </a:p>
        </p:txBody>
      </p:sp>
      <p:sp>
        <p:nvSpPr>
          <p:cNvPr id="16" name="Rectangle 15">
            <a:extLst>
              <a:ext uri="{FF2B5EF4-FFF2-40B4-BE49-F238E27FC236}">
                <a16:creationId xmlns:a16="http://schemas.microsoft.com/office/drawing/2014/main" id="{1BEAEF0A-C6E5-401D-B317-10DE2A6B1450}"/>
              </a:ext>
            </a:extLst>
          </p:cNvPr>
          <p:cNvSpPr/>
          <p:nvPr/>
        </p:nvSpPr>
        <p:spPr>
          <a:xfrm>
            <a:off x="1642369" y="1570964"/>
            <a:ext cx="10429558" cy="523220"/>
          </a:xfrm>
          <a:prstGeom prst="rect">
            <a:avLst/>
          </a:prstGeom>
        </p:spPr>
        <p:txBody>
          <a:bodyPr wrap="square">
            <a:spAutoFit/>
          </a:bodyPr>
          <a:lstStyle/>
          <a:p>
            <a:r>
              <a:rPr lang="en-US" sz="2800" dirty="0">
                <a:solidFill>
                  <a:schemeClr val="tx1">
                    <a:lumMod val="95000"/>
                    <a:lumOff val="5000"/>
                  </a:schemeClr>
                </a:solidFill>
              </a:rPr>
              <a:t>an assignment of all nodes of the graph to one of the K communities C.</a:t>
            </a:r>
          </a:p>
        </p:txBody>
      </p:sp>
      <p:sp>
        <p:nvSpPr>
          <p:cNvPr id="6" name="Rectangle 5">
            <a:extLst>
              <a:ext uri="{FF2B5EF4-FFF2-40B4-BE49-F238E27FC236}">
                <a16:creationId xmlns:a16="http://schemas.microsoft.com/office/drawing/2014/main" id="{82975DD6-535E-43EF-91A7-2320EAF38458}"/>
              </a:ext>
            </a:extLst>
          </p:cNvPr>
          <p:cNvSpPr/>
          <p:nvPr/>
        </p:nvSpPr>
        <p:spPr>
          <a:xfrm>
            <a:off x="826750" y="1549549"/>
            <a:ext cx="809837" cy="523220"/>
          </a:xfrm>
          <a:prstGeom prst="rect">
            <a:avLst/>
          </a:prstGeom>
        </p:spPr>
        <p:txBody>
          <a:bodyPr wrap="none">
            <a:spAutoFit/>
          </a:bodyPr>
          <a:lstStyle/>
          <a:p>
            <a:r>
              <a:rPr lang="en-US" sz="2800" dirty="0">
                <a:solidFill>
                  <a:schemeClr val="tx1">
                    <a:lumMod val="95000"/>
                    <a:lumOff val="5000"/>
                  </a:schemeClr>
                </a:solidFill>
              </a:rPr>
              <a:t>Find</a:t>
            </a:r>
          </a:p>
        </p:txBody>
      </p:sp>
      <p:sp>
        <p:nvSpPr>
          <p:cNvPr id="8" name="Rectangle 7">
            <a:extLst>
              <a:ext uri="{FF2B5EF4-FFF2-40B4-BE49-F238E27FC236}">
                <a16:creationId xmlns:a16="http://schemas.microsoft.com/office/drawing/2014/main" id="{A6B398A5-1D7F-4987-A3A1-047606715E70}"/>
              </a:ext>
            </a:extLst>
          </p:cNvPr>
          <p:cNvSpPr/>
          <p:nvPr/>
        </p:nvSpPr>
        <p:spPr>
          <a:xfrm>
            <a:off x="708364" y="4974470"/>
            <a:ext cx="10567448" cy="1384995"/>
          </a:xfrm>
          <a:prstGeom prst="rect">
            <a:avLst/>
          </a:prstGeom>
        </p:spPr>
        <p:txBody>
          <a:bodyPr wrap="square">
            <a:spAutoFit/>
          </a:bodyPr>
          <a:lstStyle/>
          <a:p>
            <a:pPr algn="ctr"/>
            <a:r>
              <a:rPr lang="en-US" sz="2800" dirty="0">
                <a:solidFill>
                  <a:schemeClr val="tx1">
                    <a:lumMod val="95000"/>
                    <a:lumOff val="5000"/>
                  </a:schemeClr>
                </a:solidFill>
              </a:rPr>
              <a:t>The objective of partitioning is to maximize the merit function</a:t>
            </a:r>
          </a:p>
          <a:p>
            <a:pPr algn="ctr"/>
            <a:r>
              <a:rPr lang="en-US" sz="2800" dirty="0">
                <a:solidFill>
                  <a:schemeClr val="tx1">
                    <a:lumMod val="95000"/>
                    <a:lumOff val="5000"/>
                  </a:schemeClr>
                </a:solidFill>
              </a:rPr>
              <a:t>ΔM(G,C,K) which uses the local connectivity structure of</a:t>
            </a:r>
          </a:p>
          <a:p>
            <a:pPr algn="ctr"/>
            <a:r>
              <a:rPr lang="en-US" sz="2800" dirty="0">
                <a:solidFill>
                  <a:schemeClr val="tx1">
                    <a:lumMod val="95000"/>
                    <a:lumOff val="5000"/>
                  </a:schemeClr>
                </a:solidFill>
              </a:rPr>
              <a:t>the network in the clustering.</a:t>
            </a:r>
          </a:p>
        </p:txBody>
      </p:sp>
      <p:pic>
        <p:nvPicPr>
          <p:cNvPr id="11" name="Picture 10">
            <a:extLst>
              <a:ext uri="{FF2B5EF4-FFF2-40B4-BE49-F238E27FC236}">
                <a16:creationId xmlns:a16="http://schemas.microsoft.com/office/drawing/2014/main" id="{F4471DE9-4EC8-481A-94E7-00AECBD9EDF4}"/>
              </a:ext>
            </a:extLst>
          </p:cNvPr>
          <p:cNvPicPr>
            <a:picLocks noChangeAspect="1"/>
          </p:cNvPicPr>
          <p:nvPr/>
        </p:nvPicPr>
        <p:blipFill>
          <a:blip r:embed="rId6"/>
          <a:stretch>
            <a:fillRect/>
          </a:stretch>
        </p:blipFill>
        <p:spPr>
          <a:xfrm>
            <a:off x="2065913" y="2096906"/>
            <a:ext cx="3370725" cy="2758722"/>
          </a:xfrm>
          <a:prstGeom prst="rect">
            <a:avLst/>
          </a:prstGeom>
        </p:spPr>
      </p:pic>
      <p:sp>
        <p:nvSpPr>
          <p:cNvPr id="13" name="Arrow: Right 12">
            <a:extLst>
              <a:ext uri="{FF2B5EF4-FFF2-40B4-BE49-F238E27FC236}">
                <a16:creationId xmlns:a16="http://schemas.microsoft.com/office/drawing/2014/main" id="{F0DA3175-09E9-4AEA-B6F1-D598FC475B10}"/>
              </a:ext>
            </a:extLst>
          </p:cNvPr>
          <p:cNvSpPr/>
          <p:nvPr/>
        </p:nvSpPr>
        <p:spPr>
          <a:xfrm>
            <a:off x="5992088" y="3075196"/>
            <a:ext cx="457200" cy="209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7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6" grpId="0"/>
      <p:bldP spid="6" grpId="0"/>
      <p:bldP spid="8"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B6A80-75C9-468B-8520-A6E9609D1C6C}"/>
              </a:ext>
            </a:extLst>
          </p:cNvPr>
          <p:cNvSpPr>
            <a:spLocks noGrp="1"/>
          </p:cNvSpPr>
          <p:nvPr>
            <p:ph idx="1"/>
          </p:nvPr>
        </p:nvSpPr>
        <p:spPr>
          <a:xfrm>
            <a:off x="838200" y="1825625"/>
            <a:ext cx="10744200" cy="4351338"/>
          </a:xfrm>
        </p:spPr>
        <p:txBody>
          <a:bodyPr>
            <a:normAutofit/>
          </a:bodyPr>
          <a:lstStyle/>
          <a:p>
            <a:r>
              <a:rPr lang="en-US" dirty="0"/>
              <a:t>OSLOM </a:t>
            </a:r>
            <a:r>
              <a:rPr lang="en-US" sz="2400" dirty="0">
                <a:solidFill>
                  <a:schemeClr val="accent1">
                    <a:lumMod val="75000"/>
                  </a:schemeClr>
                </a:solidFill>
              </a:rPr>
              <a:t>[Karrer el at. 2011] </a:t>
            </a:r>
          </a:p>
          <a:p>
            <a:pPr lvl="1"/>
            <a:r>
              <a:rPr lang="en-US" sz="2000" dirty="0">
                <a:solidFill>
                  <a:schemeClr val="accent1">
                    <a:lumMod val="75000"/>
                  </a:schemeClr>
                </a:solidFill>
              </a:rPr>
              <a:t> </a:t>
            </a:r>
            <a:r>
              <a:rPr lang="en-US" dirty="0"/>
              <a:t>Order Statistics Local Optimization Method</a:t>
            </a:r>
          </a:p>
          <a:p>
            <a:r>
              <a:rPr lang="en-US" dirty="0"/>
              <a:t>Multi-Level (ML) </a:t>
            </a:r>
            <a:r>
              <a:rPr lang="en-US" sz="2400" dirty="0">
                <a:solidFill>
                  <a:schemeClr val="accent1">
                    <a:lumMod val="75000"/>
                  </a:schemeClr>
                </a:solidFill>
              </a:rPr>
              <a:t>[Blonde el. at 2008] : </a:t>
            </a:r>
          </a:p>
          <a:p>
            <a:pPr lvl="1"/>
            <a:r>
              <a:rPr lang="en-US" dirty="0"/>
              <a:t>fast modularity optimization algorithm that performs an agglomerative hierarchical approach</a:t>
            </a:r>
          </a:p>
          <a:p>
            <a:r>
              <a:rPr lang="en-US" dirty="0"/>
              <a:t>CEIL </a:t>
            </a:r>
            <a:r>
              <a:rPr lang="en-US" dirty="0">
                <a:solidFill>
                  <a:schemeClr val="accent1">
                    <a:lumMod val="75000"/>
                  </a:schemeClr>
                </a:solidFill>
              </a:rPr>
              <a:t>[</a:t>
            </a:r>
            <a:r>
              <a:rPr lang="en-US" dirty="0"/>
              <a:t>Sankar,</a:t>
            </a:r>
            <a:r>
              <a:rPr lang="en-US" dirty="0">
                <a:solidFill>
                  <a:schemeClr val="accent1">
                    <a:lumMod val="75000"/>
                  </a:schemeClr>
                </a:solidFill>
              </a:rPr>
              <a:t> el. at 2015], </a:t>
            </a:r>
            <a:r>
              <a:rPr lang="en-US" dirty="0"/>
              <a:t>Fine tuned </a:t>
            </a:r>
            <a:r>
              <a:rPr lang="en-US" dirty="0" err="1"/>
              <a:t>Qds</a:t>
            </a:r>
            <a:r>
              <a:rPr lang="en-US" dirty="0"/>
              <a:t> </a:t>
            </a:r>
            <a:r>
              <a:rPr lang="en-US" dirty="0">
                <a:solidFill>
                  <a:schemeClr val="accent1">
                    <a:lumMod val="75000"/>
                  </a:schemeClr>
                </a:solidFill>
              </a:rPr>
              <a:t>[</a:t>
            </a:r>
            <a:r>
              <a:rPr lang="en-US" dirty="0"/>
              <a:t>Chen,</a:t>
            </a:r>
            <a:r>
              <a:rPr lang="en-US" dirty="0">
                <a:solidFill>
                  <a:schemeClr val="accent1">
                    <a:lumMod val="75000"/>
                  </a:schemeClr>
                </a:solidFill>
              </a:rPr>
              <a:t> el. at 2014], </a:t>
            </a:r>
            <a:r>
              <a:rPr lang="en-US" dirty="0" err="1"/>
              <a:t>DenShrink</a:t>
            </a:r>
            <a:r>
              <a:rPr lang="en-US" dirty="0"/>
              <a:t> </a:t>
            </a:r>
            <a:r>
              <a:rPr lang="en-US" dirty="0">
                <a:solidFill>
                  <a:schemeClr val="accent1">
                    <a:lumMod val="75000"/>
                  </a:schemeClr>
                </a:solidFill>
              </a:rPr>
              <a:t>[</a:t>
            </a:r>
            <a:r>
              <a:rPr lang="en-US" dirty="0"/>
              <a:t>Huang,</a:t>
            </a:r>
            <a:r>
              <a:rPr lang="en-US" dirty="0">
                <a:solidFill>
                  <a:schemeClr val="accent1">
                    <a:lumMod val="75000"/>
                  </a:schemeClr>
                </a:solidFill>
              </a:rPr>
              <a:t> el. at 2011]</a:t>
            </a:r>
          </a:p>
          <a:p>
            <a:pPr lvl="1"/>
            <a:r>
              <a:rPr lang="en-US" dirty="0"/>
              <a:t>Based on maximizing modularity </a:t>
            </a:r>
          </a:p>
          <a:p>
            <a:r>
              <a:rPr lang="en-US" dirty="0" err="1"/>
              <a:t>BigCLAM</a:t>
            </a:r>
            <a:r>
              <a:rPr lang="en-US" dirty="0"/>
              <a:t> </a:t>
            </a:r>
            <a:r>
              <a:rPr lang="en-US" dirty="0">
                <a:solidFill>
                  <a:schemeClr val="accent1">
                    <a:lumMod val="75000"/>
                  </a:schemeClr>
                </a:solidFill>
              </a:rPr>
              <a:t>[</a:t>
            </a:r>
            <a:r>
              <a:rPr lang="en-US" dirty="0"/>
              <a:t>Yang</a:t>
            </a:r>
            <a:r>
              <a:rPr lang="en-US" dirty="0">
                <a:solidFill>
                  <a:schemeClr val="accent1">
                    <a:lumMod val="75000"/>
                  </a:schemeClr>
                </a:solidFill>
              </a:rPr>
              <a:t> el. at 2013]</a:t>
            </a:r>
          </a:p>
          <a:p>
            <a:pPr lvl="1"/>
            <a:r>
              <a:rPr lang="en-US" dirty="0"/>
              <a:t>Non-negative matrix factorization approach</a:t>
            </a:r>
            <a:endParaRPr lang="en-US" dirty="0">
              <a:solidFill>
                <a:schemeClr val="accent1">
                  <a:lumMod val="75000"/>
                </a:schemeClr>
              </a:solidFill>
            </a:endParaRPr>
          </a:p>
          <a:p>
            <a:endParaRPr lang="en-US" dirty="0"/>
          </a:p>
        </p:txBody>
      </p:sp>
      <p:sp>
        <p:nvSpPr>
          <p:cNvPr id="4" name="Title 3">
            <a:extLst>
              <a:ext uri="{FF2B5EF4-FFF2-40B4-BE49-F238E27FC236}">
                <a16:creationId xmlns:a16="http://schemas.microsoft.com/office/drawing/2014/main" id="{92C340FC-CB1D-4A16-B56C-5F753C2C363C}"/>
              </a:ext>
            </a:extLst>
          </p:cNvPr>
          <p:cNvSpPr>
            <a:spLocks noGrp="1"/>
          </p:cNvSpPr>
          <p:nvPr>
            <p:ph type="title"/>
          </p:nvPr>
        </p:nvSpPr>
        <p:spPr>
          <a:xfrm>
            <a:off x="838200" y="365125"/>
            <a:ext cx="10515600" cy="13255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dirty="0">
                <a:solidFill>
                  <a:schemeClr val="tx1"/>
                </a:solidFill>
              </a:rPr>
              <a:t>What has been already done?</a:t>
            </a:r>
          </a:p>
        </p:txBody>
      </p:sp>
    </p:spTree>
    <p:extLst>
      <p:ext uri="{BB962C8B-B14F-4D97-AF65-F5344CB8AC3E}">
        <p14:creationId xmlns:p14="http://schemas.microsoft.com/office/powerpoint/2010/main" val="160419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C340FC-CB1D-4A16-B56C-5F753C2C363C}"/>
              </a:ext>
            </a:extLst>
          </p:cNvPr>
          <p:cNvSpPr>
            <a:spLocks noGrp="1"/>
          </p:cNvSpPr>
          <p:nvPr>
            <p:ph type="title"/>
          </p:nvPr>
        </p:nvSpPr>
        <p:spPr>
          <a:xfrm>
            <a:off x="958273" y="2886653"/>
            <a:ext cx="10515600" cy="13255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HACD Framework</a:t>
            </a:r>
          </a:p>
        </p:txBody>
      </p:sp>
      <p:pic>
        <p:nvPicPr>
          <p:cNvPr id="6" name="Picture 2" descr="http://www.cs.ucr.edu/~epapalex/group/img/lab_logo.png">
            <a:extLst>
              <a:ext uri="{FF2B5EF4-FFF2-40B4-BE49-F238E27FC236}">
                <a16:creationId xmlns:a16="http://schemas.microsoft.com/office/drawing/2014/main" id="{5F798B66-7F7B-47FA-A59E-0F0B7817C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344" y="43609"/>
            <a:ext cx="4197656" cy="8715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UC Riverside logo">
            <a:extLst>
              <a:ext uri="{FF2B5EF4-FFF2-40B4-BE49-F238E27FC236}">
                <a16:creationId xmlns:a16="http://schemas.microsoft.com/office/drawing/2014/main" id="{B6FB2CBC-7310-4D00-8D1D-D5E5B1CA2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1" y="166744"/>
            <a:ext cx="1833418" cy="137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0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1954-83C9-4AFA-B9E1-4CB2AD2643B9}"/>
              </a:ext>
            </a:extLst>
          </p:cNvPr>
          <p:cNvSpPr>
            <a:spLocks noGrp="1"/>
          </p:cNvSpPr>
          <p:nvPr>
            <p:ph type="title"/>
          </p:nvPr>
        </p:nvSpPr>
        <p:spPr>
          <a:xfrm>
            <a:off x="838200" y="86497"/>
            <a:ext cx="10515600" cy="1325563"/>
          </a:xfrm>
        </p:spPr>
        <p:txBody>
          <a:bodyPr/>
          <a:lstStyle/>
          <a:p>
            <a:r>
              <a:rPr lang="en-US" dirty="0"/>
              <a:t>Few Definitions</a:t>
            </a:r>
          </a:p>
        </p:txBody>
      </p:sp>
      <p:sp>
        <p:nvSpPr>
          <p:cNvPr id="3" name="Content Placeholder 2">
            <a:extLst>
              <a:ext uri="{FF2B5EF4-FFF2-40B4-BE49-F238E27FC236}">
                <a16:creationId xmlns:a16="http://schemas.microsoft.com/office/drawing/2014/main" id="{86EAE3D6-83C9-428F-AC20-C0174BFE77AD}"/>
              </a:ext>
            </a:extLst>
          </p:cNvPr>
          <p:cNvSpPr>
            <a:spLocks noGrp="1"/>
          </p:cNvSpPr>
          <p:nvPr>
            <p:ph idx="1"/>
          </p:nvPr>
        </p:nvSpPr>
        <p:spPr>
          <a:xfrm>
            <a:off x="838200" y="1177746"/>
            <a:ext cx="10822858" cy="5338119"/>
          </a:xfrm>
        </p:spPr>
        <p:txBody>
          <a:bodyPr/>
          <a:lstStyle/>
          <a:p>
            <a:r>
              <a:rPr lang="en-US" dirty="0">
                <a:solidFill>
                  <a:srgbClr val="0000FF"/>
                </a:solidFill>
              </a:rPr>
              <a:t>Node Potential Score</a:t>
            </a:r>
          </a:p>
          <a:p>
            <a:pPr marL="0" indent="0">
              <a:buNone/>
            </a:pPr>
            <a:r>
              <a:rPr lang="en-US" sz="2400" dirty="0"/>
              <a:t>Total degree and the incoming weights corresponding to nodes u ∈ N[v] that belong to community </a:t>
            </a:r>
            <a:r>
              <a:rPr lang="en-US" sz="2400" dirty="0" err="1"/>
              <a:t>C</a:t>
            </a:r>
            <a:r>
              <a:rPr lang="en-US" sz="2400" baseline="-25000" dirty="0" err="1"/>
              <a:t>v</a:t>
            </a:r>
            <a:r>
              <a:rPr lang="en-US" sz="2400" dirty="0"/>
              <a:t> is referred as node potential score for node v.</a:t>
            </a:r>
          </a:p>
          <a:p>
            <a:pPr marL="0" indent="0">
              <a:buNone/>
            </a:pPr>
            <a:endParaRPr lang="en-US" sz="2400" dirty="0"/>
          </a:p>
          <a:p>
            <a:endParaRPr lang="en-US" dirty="0"/>
          </a:p>
          <a:p>
            <a:endParaRPr lang="en-US" dirty="0"/>
          </a:p>
          <a:p>
            <a:r>
              <a:rPr lang="en-US" dirty="0">
                <a:solidFill>
                  <a:srgbClr val="0000FF"/>
                </a:solidFill>
              </a:rPr>
              <a:t>Edge Potential Score</a:t>
            </a:r>
          </a:p>
          <a:p>
            <a:pPr marL="0" indent="0">
              <a:buNone/>
            </a:pPr>
            <a:r>
              <a:rPr lang="en-US" sz="2400" dirty="0"/>
              <a:t>Connections corresponding to node v ∈ V and its neighbors u ∈ N[v] referred as edge potential score which captures the sum of weights on edges connected to/from observed node v, or more general, prior knowledge about the node relationship</a:t>
            </a:r>
            <a:r>
              <a:rPr lang="en-US" dirty="0"/>
              <a:t>.</a:t>
            </a:r>
          </a:p>
        </p:txBody>
      </p:sp>
      <p:pic>
        <p:nvPicPr>
          <p:cNvPr id="5" name="Picture 4">
            <a:extLst>
              <a:ext uri="{FF2B5EF4-FFF2-40B4-BE49-F238E27FC236}">
                <a16:creationId xmlns:a16="http://schemas.microsoft.com/office/drawing/2014/main" id="{55662AD8-EE73-41EF-B789-F9AB2A661A8E}"/>
              </a:ext>
            </a:extLst>
          </p:cNvPr>
          <p:cNvPicPr>
            <a:picLocks noChangeAspect="1"/>
          </p:cNvPicPr>
          <p:nvPr/>
        </p:nvPicPr>
        <p:blipFill>
          <a:blip r:embed="rId2"/>
          <a:stretch>
            <a:fillRect/>
          </a:stretch>
        </p:blipFill>
        <p:spPr>
          <a:xfrm>
            <a:off x="3569110" y="2424098"/>
            <a:ext cx="4794255" cy="1613451"/>
          </a:xfrm>
          <a:prstGeom prst="rect">
            <a:avLst/>
          </a:prstGeom>
        </p:spPr>
      </p:pic>
      <p:pic>
        <p:nvPicPr>
          <p:cNvPr id="6" name="Picture 5">
            <a:extLst>
              <a:ext uri="{FF2B5EF4-FFF2-40B4-BE49-F238E27FC236}">
                <a16:creationId xmlns:a16="http://schemas.microsoft.com/office/drawing/2014/main" id="{28C8CB42-0966-47A7-B863-1645CEEC87C2}"/>
              </a:ext>
            </a:extLst>
          </p:cNvPr>
          <p:cNvPicPr>
            <a:picLocks noChangeAspect="1"/>
          </p:cNvPicPr>
          <p:nvPr/>
        </p:nvPicPr>
        <p:blipFill>
          <a:blip r:embed="rId3"/>
          <a:stretch>
            <a:fillRect/>
          </a:stretch>
        </p:blipFill>
        <p:spPr>
          <a:xfrm>
            <a:off x="3774815" y="5647553"/>
            <a:ext cx="4029075" cy="1123950"/>
          </a:xfrm>
          <a:prstGeom prst="rect">
            <a:avLst/>
          </a:prstGeom>
        </p:spPr>
      </p:pic>
    </p:spTree>
    <p:extLst>
      <p:ext uri="{BB962C8B-B14F-4D97-AF65-F5344CB8AC3E}">
        <p14:creationId xmlns:p14="http://schemas.microsoft.com/office/powerpoint/2010/main" val="147748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1954-83C9-4AFA-B9E1-4CB2AD2643B9}"/>
              </a:ext>
            </a:extLst>
          </p:cNvPr>
          <p:cNvSpPr>
            <a:spLocks noGrp="1"/>
          </p:cNvSpPr>
          <p:nvPr>
            <p:ph type="title"/>
          </p:nvPr>
        </p:nvSpPr>
        <p:spPr>
          <a:xfrm>
            <a:off x="838200" y="86497"/>
            <a:ext cx="10515600" cy="1325563"/>
          </a:xfrm>
        </p:spPr>
        <p:txBody>
          <a:bodyPr/>
          <a:lstStyle/>
          <a:p>
            <a:r>
              <a:rPr lang="en-US" dirty="0"/>
              <a:t>Few Definitions</a:t>
            </a:r>
          </a:p>
        </p:txBody>
      </p:sp>
      <p:sp>
        <p:nvSpPr>
          <p:cNvPr id="3" name="Content Placeholder 2">
            <a:extLst>
              <a:ext uri="{FF2B5EF4-FFF2-40B4-BE49-F238E27FC236}">
                <a16:creationId xmlns:a16="http://schemas.microsoft.com/office/drawing/2014/main" id="{86EAE3D6-83C9-428F-AC20-C0174BFE77AD}"/>
              </a:ext>
            </a:extLst>
          </p:cNvPr>
          <p:cNvSpPr>
            <a:spLocks noGrp="1"/>
          </p:cNvSpPr>
          <p:nvPr>
            <p:ph idx="1"/>
          </p:nvPr>
        </p:nvSpPr>
        <p:spPr>
          <a:xfrm>
            <a:off x="838200" y="1412060"/>
            <a:ext cx="10679544" cy="5338119"/>
          </a:xfrm>
        </p:spPr>
        <p:txBody>
          <a:bodyPr>
            <a:normAutofit fontScale="92500" lnSpcReduction="10000"/>
          </a:bodyPr>
          <a:lstStyle/>
          <a:p>
            <a:pPr algn="just"/>
            <a:r>
              <a:rPr lang="en-US" dirty="0">
                <a:solidFill>
                  <a:srgbClr val="0000FF"/>
                </a:solidFill>
              </a:rPr>
              <a:t>Membership Score (M)</a:t>
            </a:r>
          </a:p>
          <a:p>
            <a:pPr marL="0" indent="0" algn="just">
              <a:buNone/>
            </a:pPr>
            <a:r>
              <a:rPr lang="en-US" sz="2400" dirty="0"/>
              <a:t>We define membership score as the full or partial sum of node and edge potential score to measure the overall individual or group of node’s strength to stay in its assigned community.</a:t>
            </a:r>
          </a:p>
          <a:p>
            <a:pPr algn="just"/>
            <a:r>
              <a:rPr lang="en-US" dirty="0">
                <a:solidFill>
                  <a:srgbClr val="0000FF"/>
                </a:solidFill>
              </a:rPr>
              <a:t>Merit Function</a:t>
            </a:r>
          </a:p>
          <a:p>
            <a:pPr marL="0" indent="0" algn="just">
              <a:buNone/>
            </a:pPr>
            <a:r>
              <a:rPr lang="el-GR" sz="2400" dirty="0"/>
              <a:t>Δ</a:t>
            </a:r>
            <a:r>
              <a:rPr lang="en-US" sz="2400" dirty="0"/>
              <a:t>M(G;C;K): </a:t>
            </a:r>
            <a:r>
              <a:rPr lang="el-GR" sz="2400" dirty="0"/>
              <a:t>Δ </a:t>
            </a:r>
            <a:r>
              <a:rPr lang="en-US" sz="2400" dirty="0"/>
              <a:t>M be a gain-of-fit function for K communities for given single or individual node membership score (</a:t>
            </a:r>
            <a:r>
              <a:rPr lang="en-US" sz="2400" dirty="0" err="1"/>
              <a:t>M</a:t>
            </a:r>
            <a:r>
              <a:rPr lang="en-US" sz="2400" baseline="-25000" dirty="0" err="1"/>
              <a:t>snm</a:t>
            </a:r>
            <a:r>
              <a:rPr lang="en-US" sz="2400" dirty="0"/>
              <a:t>), neighboring node membership score (</a:t>
            </a:r>
            <a:r>
              <a:rPr lang="en-US" sz="2400" dirty="0" err="1"/>
              <a:t>M</a:t>
            </a:r>
            <a:r>
              <a:rPr lang="en-US" sz="2400" baseline="-25000" dirty="0" err="1"/>
              <a:t>nnm</a:t>
            </a:r>
            <a:r>
              <a:rPr lang="en-US" sz="2400" dirty="0"/>
              <a:t>) and adjacent community neighboring score (</a:t>
            </a:r>
            <a:r>
              <a:rPr lang="en-US" sz="2400" dirty="0" err="1"/>
              <a:t>M</a:t>
            </a:r>
            <a:r>
              <a:rPr lang="en-US" sz="2400" baseline="-25000" dirty="0" err="1"/>
              <a:t>ncm</a:t>
            </a:r>
            <a:r>
              <a:rPr lang="en-US" sz="2400" dirty="0"/>
              <a:t>). </a:t>
            </a:r>
          </a:p>
          <a:p>
            <a:pPr marL="0" indent="0" algn="just">
              <a:buNone/>
            </a:pPr>
            <a:endParaRPr lang="en-US" dirty="0"/>
          </a:p>
          <a:p>
            <a:pPr marL="0" indent="0" algn="just">
              <a:buNone/>
            </a:pPr>
            <a:endParaRPr lang="en-US" dirty="0"/>
          </a:p>
          <a:p>
            <a:pPr marL="0" indent="0" algn="just">
              <a:buNone/>
            </a:pPr>
            <a:r>
              <a:rPr lang="en-US" sz="2400" dirty="0"/>
              <a:t>Our goal is to maximize M while enforcing M to be strictly positive for each community</a:t>
            </a:r>
            <a:r>
              <a:rPr lang="en-US" dirty="0"/>
              <a:t>.</a:t>
            </a:r>
          </a:p>
          <a:p>
            <a:pPr algn="just"/>
            <a:r>
              <a:rPr lang="en-US" dirty="0">
                <a:solidFill>
                  <a:srgbClr val="0000FF"/>
                </a:solidFill>
              </a:rPr>
              <a:t>Modularity</a:t>
            </a:r>
          </a:p>
          <a:p>
            <a:pPr marL="0" indent="0" algn="just">
              <a:buNone/>
            </a:pPr>
            <a:r>
              <a:rPr lang="en-US" sz="2400" dirty="0"/>
              <a:t>It is measure of the strength of division of a network into modules (also called groups, clusters or communities).</a:t>
            </a:r>
          </a:p>
          <a:p>
            <a:pPr marL="0" indent="0" algn="just">
              <a:buNone/>
            </a:pPr>
            <a:endParaRPr lang="en-US" sz="2400" dirty="0"/>
          </a:p>
          <a:p>
            <a:pPr algn="just"/>
            <a:endParaRPr lang="en-US" dirty="0"/>
          </a:p>
          <a:p>
            <a:pPr algn="just"/>
            <a:endParaRPr lang="en-US" dirty="0"/>
          </a:p>
          <a:p>
            <a:pPr algn="just"/>
            <a:endParaRPr lang="en-US" dirty="0"/>
          </a:p>
        </p:txBody>
      </p:sp>
      <p:pic>
        <p:nvPicPr>
          <p:cNvPr id="7" name="Picture 6">
            <a:extLst>
              <a:ext uri="{FF2B5EF4-FFF2-40B4-BE49-F238E27FC236}">
                <a16:creationId xmlns:a16="http://schemas.microsoft.com/office/drawing/2014/main" id="{C99B644B-1D7A-4B57-B6E1-4570ECD9CD05}"/>
              </a:ext>
            </a:extLst>
          </p:cNvPr>
          <p:cNvPicPr>
            <a:picLocks noChangeAspect="1"/>
          </p:cNvPicPr>
          <p:nvPr/>
        </p:nvPicPr>
        <p:blipFill>
          <a:blip r:embed="rId2"/>
          <a:stretch>
            <a:fillRect/>
          </a:stretch>
        </p:blipFill>
        <p:spPr>
          <a:xfrm>
            <a:off x="3053018" y="3902033"/>
            <a:ext cx="6483219" cy="729861"/>
          </a:xfrm>
          <a:prstGeom prst="rect">
            <a:avLst/>
          </a:prstGeom>
        </p:spPr>
      </p:pic>
    </p:spTree>
    <p:extLst>
      <p:ext uri="{BB962C8B-B14F-4D97-AF65-F5344CB8AC3E}">
        <p14:creationId xmlns:p14="http://schemas.microsoft.com/office/powerpoint/2010/main" val="134593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920F-D2ED-4E4F-8AEF-F4DB5EB0EE36}"/>
              </a:ext>
            </a:extLst>
          </p:cNvPr>
          <p:cNvSpPr>
            <a:spLocks noGrp="1"/>
          </p:cNvSpPr>
          <p:nvPr>
            <p:ph type="title"/>
          </p:nvPr>
        </p:nvSpPr>
        <p:spPr/>
        <p:txBody>
          <a:bodyPr/>
          <a:lstStyle/>
          <a:p>
            <a:r>
              <a:rPr lang="en-US" dirty="0"/>
              <a:t>Phase I: Cluster Detection</a:t>
            </a:r>
          </a:p>
        </p:txBody>
      </p:sp>
      <p:sp>
        <p:nvSpPr>
          <p:cNvPr id="3" name="Content Placeholder 2">
            <a:extLst>
              <a:ext uri="{FF2B5EF4-FFF2-40B4-BE49-F238E27FC236}">
                <a16:creationId xmlns:a16="http://schemas.microsoft.com/office/drawing/2014/main" id="{4F77005F-C2E5-443A-AB11-193D645DA2E7}"/>
              </a:ext>
            </a:extLst>
          </p:cNvPr>
          <p:cNvSpPr>
            <a:spLocks noGrp="1"/>
          </p:cNvSpPr>
          <p:nvPr>
            <p:ph idx="1"/>
          </p:nvPr>
        </p:nvSpPr>
        <p:spPr>
          <a:xfrm>
            <a:off x="838199" y="1494632"/>
            <a:ext cx="10515600" cy="4351338"/>
          </a:xfrm>
        </p:spPr>
        <p:txBody>
          <a:bodyPr/>
          <a:lstStyle/>
          <a:p>
            <a:r>
              <a:rPr lang="en-US" dirty="0"/>
              <a:t>Step 1: Compute single node membership score</a:t>
            </a:r>
          </a:p>
          <a:p>
            <a:endParaRPr lang="en-US" dirty="0"/>
          </a:p>
          <a:p>
            <a:endParaRPr lang="en-US" dirty="0"/>
          </a:p>
          <a:p>
            <a:r>
              <a:rPr lang="en-US" dirty="0"/>
              <a:t>Step 2: Compute neighboring node (NN) membership score</a:t>
            </a:r>
          </a:p>
          <a:p>
            <a:endParaRPr lang="en-US" dirty="0"/>
          </a:p>
          <a:p>
            <a:endParaRPr lang="en-US" dirty="0"/>
          </a:p>
          <a:p>
            <a:r>
              <a:rPr lang="en-US" dirty="0"/>
              <a:t>Step 3: Compute neighbor community membership score</a:t>
            </a:r>
          </a:p>
          <a:p>
            <a:pPr marL="0" indent="0">
              <a:buNone/>
            </a:pPr>
            <a:r>
              <a:rPr lang="en-US" dirty="0"/>
              <a:t> </a:t>
            </a:r>
          </a:p>
        </p:txBody>
      </p:sp>
      <p:pic>
        <p:nvPicPr>
          <p:cNvPr id="4" name="Picture 3">
            <a:extLst>
              <a:ext uri="{FF2B5EF4-FFF2-40B4-BE49-F238E27FC236}">
                <a16:creationId xmlns:a16="http://schemas.microsoft.com/office/drawing/2014/main" id="{A0561CB4-8E02-4E49-9E2E-E19EA3404190}"/>
              </a:ext>
            </a:extLst>
          </p:cNvPr>
          <p:cNvPicPr>
            <a:picLocks noChangeAspect="1"/>
          </p:cNvPicPr>
          <p:nvPr/>
        </p:nvPicPr>
        <p:blipFill>
          <a:blip r:embed="rId3"/>
          <a:stretch>
            <a:fillRect/>
          </a:stretch>
        </p:blipFill>
        <p:spPr>
          <a:xfrm>
            <a:off x="2345968" y="1985962"/>
            <a:ext cx="6448425" cy="904875"/>
          </a:xfrm>
          <a:prstGeom prst="rect">
            <a:avLst/>
          </a:prstGeom>
        </p:spPr>
      </p:pic>
      <p:pic>
        <p:nvPicPr>
          <p:cNvPr id="5" name="Picture 4">
            <a:extLst>
              <a:ext uri="{FF2B5EF4-FFF2-40B4-BE49-F238E27FC236}">
                <a16:creationId xmlns:a16="http://schemas.microsoft.com/office/drawing/2014/main" id="{45CD9366-84AC-4268-B7AA-7CEA62B96A2B}"/>
              </a:ext>
            </a:extLst>
          </p:cNvPr>
          <p:cNvPicPr>
            <a:picLocks noChangeAspect="1"/>
          </p:cNvPicPr>
          <p:nvPr/>
        </p:nvPicPr>
        <p:blipFill>
          <a:blip r:embed="rId4"/>
          <a:stretch>
            <a:fillRect/>
          </a:stretch>
        </p:blipFill>
        <p:spPr>
          <a:xfrm>
            <a:off x="2728912" y="5074445"/>
            <a:ext cx="5953125" cy="1543050"/>
          </a:xfrm>
          <a:prstGeom prst="rect">
            <a:avLst/>
          </a:prstGeom>
        </p:spPr>
      </p:pic>
      <p:pic>
        <p:nvPicPr>
          <p:cNvPr id="6" name="Picture 5">
            <a:extLst>
              <a:ext uri="{FF2B5EF4-FFF2-40B4-BE49-F238E27FC236}">
                <a16:creationId xmlns:a16="http://schemas.microsoft.com/office/drawing/2014/main" id="{B24EBD28-D725-45E3-8DCE-789A3488206D}"/>
              </a:ext>
            </a:extLst>
          </p:cNvPr>
          <p:cNvPicPr>
            <a:picLocks noChangeAspect="1"/>
          </p:cNvPicPr>
          <p:nvPr/>
        </p:nvPicPr>
        <p:blipFill>
          <a:blip r:embed="rId5"/>
          <a:stretch>
            <a:fillRect/>
          </a:stretch>
        </p:blipFill>
        <p:spPr>
          <a:xfrm>
            <a:off x="2728912" y="3513932"/>
            <a:ext cx="5476875" cy="1066800"/>
          </a:xfrm>
          <a:prstGeom prst="rect">
            <a:avLst/>
          </a:prstGeom>
        </p:spPr>
      </p:pic>
    </p:spTree>
    <p:extLst>
      <p:ext uri="{BB962C8B-B14F-4D97-AF65-F5344CB8AC3E}">
        <p14:creationId xmlns:p14="http://schemas.microsoft.com/office/powerpoint/2010/main" val="116625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920F-D2ED-4E4F-8AEF-F4DB5EB0EE36}"/>
              </a:ext>
            </a:extLst>
          </p:cNvPr>
          <p:cNvSpPr>
            <a:spLocks noGrp="1"/>
          </p:cNvSpPr>
          <p:nvPr>
            <p:ph type="title"/>
          </p:nvPr>
        </p:nvSpPr>
        <p:spPr/>
        <p:txBody>
          <a:bodyPr/>
          <a:lstStyle/>
          <a:p>
            <a:r>
              <a:rPr lang="en-US" dirty="0"/>
              <a:t>Phase I: Cluster Detection</a:t>
            </a:r>
          </a:p>
        </p:txBody>
      </p:sp>
      <p:sp>
        <p:nvSpPr>
          <p:cNvPr id="3" name="Content Placeholder 2">
            <a:extLst>
              <a:ext uri="{FF2B5EF4-FFF2-40B4-BE49-F238E27FC236}">
                <a16:creationId xmlns:a16="http://schemas.microsoft.com/office/drawing/2014/main" id="{4F77005F-C2E5-443A-AB11-193D645DA2E7}"/>
              </a:ext>
            </a:extLst>
          </p:cNvPr>
          <p:cNvSpPr>
            <a:spLocks noGrp="1"/>
          </p:cNvSpPr>
          <p:nvPr>
            <p:ph idx="1"/>
          </p:nvPr>
        </p:nvSpPr>
        <p:spPr>
          <a:xfrm>
            <a:off x="838199" y="1494632"/>
            <a:ext cx="10515600" cy="4351338"/>
          </a:xfrm>
        </p:spPr>
        <p:txBody>
          <a:bodyPr/>
          <a:lstStyle/>
          <a:p>
            <a:r>
              <a:rPr lang="en-US" dirty="0"/>
              <a:t>Step 4: Compute Merit Function</a:t>
            </a:r>
          </a:p>
          <a:p>
            <a:endParaRPr lang="en-US" dirty="0"/>
          </a:p>
          <a:p>
            <a:endParaRPr lang="en-US" dirty="0"/>
          </a:p>
        </p:txBody>
      </p:sp>
      <p:pic>
        <p:nvPicPr>
          <p:cNvPr id="7" name="Picture 6">
            <a:extLst>
              <a:ext uri="{FF2B5EF4-FFF2-40B4-BE49-F238E27FC236}">
                <a16:creationId xmlns:a16="http://schemas.microsoft.com/office/drawing/2014/main" id="{346B1233-70E3-4F51-9575-1CAF101EC68C}"/>
              </a:ext>
            </a:extLst>
          </p:cNvPr>
          <p:cNvPicPr>
            <a:picLocks noChangeAspect="1"/>
          </p:cNvPicPr>
          <p:nvPr/>
        </p:nvPicPr>
        <p:blipFill>
          <a:blip r:embed="rId3"/>
          <a:stretch>
            <a:fillRect/>
          </a:stretch>
        </p:blipFill>
        <p:spPr>
          <a:xfrm>
            <a:off x="3019424" y="2006244"/>
            <a:ext cx="6153150" cy="1038225"/>
          </a:xfrm>
          <a:prstGeom prst="rect">
            <a:avLst/>
          </a:prstGeom>
        </p:spPr>
      </p:pic>
      <p:sp>
        <p:nvSpPr>
          <p:cNvPr id="8" name="Rectangle 7">
            <a:extLst>
              <a:ext uri="{FF2B5EF4-FFF2-40B4-BE49-F238E27FC236}">
                <a16:creationId xmlns:a16="http://schemas.microsoft.com/office/drawing/2014/main" id="{45151D1F-9115-4AF1-AE8D-66E305010D54}"/>
              </a:ext>
            </a:extLst>
          </p:cNvPr>
          <p:cNvSpPr/>
          <p:nvPr/>
        </p:nvSpPr>
        <p:spPr>
          <a:xfrm>
            <a:off x="1982992" y="3494944"/>
            <a:ext cx="8570259" cy="523220"/>
          </a:xfrm>
          <a:prstGeom prst="rect">
            <a:avLst/>
          </a:prstGeom>
        </p:spPr>
        <p:txBody>
          <a:bodyPr wrap="square">
            <a:spAutoFit/>
          </a:bodyPr>
          <a:lstStyle/>
          <a:p>
            <a:r>
              <a:rPr lang="en-US" sz="2800" dirty="0"/>
              <a:t>If the ΔM is negative, node v stays in same community</a:t>
            </a:r>
          </a:p>
        </p:txBody>
      </p:sp>
      <p:sp>
        <p:nvSpPr>
          <p:cNvPr id="9" name="Rectangle 8">
            <a:extLst>
              <a:ext uri="{FF2B5EF4-FFF2-40B4-BE49-F238E27FC236}">
                <a16:creationId xmlns:a16="http://schemas.microsoft.com/office/drawing/2014/main" id="{2808CAFD-462E-4429-A4D1-2BA0960B613C}"/>
              </a:ext>
            </a:extLst>
          </p:cNvPr>
          <p:cNvSpPr/>
          <p:nvPr/>
        </p:nvSpPr>
        <p:spPr>
          <a:xfrm>
            <a:off x="1724807" y="4147237"/>
            <a:ext cx="9086627" cy="523220"/>
          </a:xfrm>
          <a:prstGeom prst="rect">
            <a:avLst/>
          </a:prstGeom>
        </p:spPr>
        <p:txBody>
          <a:bodyPr wrap="square">
            <a:spAutoFit/>
          </a:bodyPr>
          <a:lstStyle/>
          <a:p>
            <a:r>
              <a:rPr lang="en-US" sz="2800" dirty="0"/>
              <a:t>If the ΔM is positive, node v moves to community  of node u</a:t>
            </a:r>
          </a:p>
        </p:txBody>
      </p:sp>
    </p:spTree>
    <p:extLst>
      <p:ext uri="{BB962C8B-B14F-4D97-AF65-F5344CB8AC3E}">
        <p14:creationId xmlns:p14="http://schemas.microsoft.com/office/powerpoint/2010/main" val="1259327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1223</Words>
  <Application>Microsoft Office PowerPoint</Application>
  <PresentationFormat>Widescreen</PresentationFormat>
  <Paragraphs>148</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Book</vt:lpstr>
      <vt:lpstr>Calibri</vt:lpstr>
      <vt:lpstr>Calibri Light</vt:lpstr>
      <vt:lpstr>Wingdings</vt:lpstr>
      <vt:lpstr>Office Theme</vt:lpstr>
      <vt:lpstr>PowerPoint Presentation</vt:lpstr>
      <vt:lpstr>What is community?</vt:lpstr>
      <vt:lpstr>PowerPoint Presentation</vt:lpstr>
      <vt:lpstr>What has been already done?</vt:lpstr>
      <vt:lpstr>HACD Framework</vt:lpstr>
      <vt:lpstr>Few Definitions</vt:lpstr>
      <vt:lpstr>Few Definitions</vt:lpstr>
      <vt:lpstr>Phase I: Cluster Detection</vt:lpstr>
      <vt:lpstr>Phase I: Cluster Detection</vt:lpstr>
      <vt:lpstr>Phase II: Propagation Phase</vt:lpstr>
      <vt:lpstr>PowerPoint Presentation</vt:lpstr>
      <vt:lpstr>PowerPoint Presentation</vt:lpstr>
      <vt:lpstr>Synthetic Datasets</vt:lpstr>
      <vt:lpstr>Real Datasets</vt:lpstr>
      <vt:lpstr>Synthetic Data Results</vt:lpstr>
      <vt:lpstr>Real Data Results</vt:lpstr>
      <vt:lpstr>Hierarchical Community Detection</vt:lpstr>
      <vt:lpstr>Case Study : Gowalla Dataset </vt:lpstr>
      <vt:lpstr>Analysis of the Resolution Limit Problem</vt:lpstr>
      <vt:lpstr>Scalability Analysis</vt:lpstr>
      <vt:lpstr>PowerPoint Presentation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Ekta Gujral</dc:creator>
  <cp:lastModifiedBy>Ekta Gujral</cp:lastModifiedBy>
  <cp:revision>21</cp:revision>
  <dcterms:created xsi:type="dcterms:W3CDTF">2019-10-12T20:36:55Z</dcterms:created>
  <dcterms:modified xsi:type="dcterms:W3CDTF">2019-10-12T21:50:19Z</dcterms:modified>
</cp:coreProperties>
</file>