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4" r:id="rId2"/>
    <p:sldId id="268" r:id="rId3"/>
    <p:sldId id="276" r:id="rId4"/>
    <p:sldId id="285" r:id="rId5"/>
    <p:sldId id="277" r:id="rId6"/>
    <p:sldId id="284" r:id="rId7"/>
    <p:sldId id="279" r:id="rId8"/>
    <p:sldId id="280" r:id="rId9"/>
    <p:sldId id="281" r:id="rId10"/>
    <p:sldId id="283" r:id="rId11"/>
    <p:sldId id="286" r:id="rId12"/>
    <p:sldId id="275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CFCF"/>
    <a:srgbClr val="F5F5F5"/>
    <a:srgbClr val="8089C9"/>
    <a:srgbClr val="6C75B5"/>
    <a:srgbClr val="326EA0"/>
    <a:srgbClr val="4682B4"/>
    <a:srgbClr val="A06465"/>
    <a:srgbClr val="B47879"/>
    <a:srgbClr val="4C9650"/>
    <a:srgbClr val="60A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6" autoAdjust="0"/>
    <p:restoredTop sz="76869" autoAdjust="0"/>
  </p:normalViewPr>
  <p:slideViewPr>
    <p:cSldViewPr snapToGrid="0">
      <p:cViewPr varScale="1">
        <p:scale>
          <a:sx n="88" d="100"/>
          <a:sy n="88" d="100"/>
        </p:scale>
        <p:origin x="84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E64B8BBF-010C-EB10-4FB4-AF2F481561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699A98E-5E39-E198-6CF4-1F309D6D9D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98C24-46C0-4DE2-9F11-1FC2FA0771E3}" type="datetimeFigureOut">
              <a:rPr lang="ko-KR" altLang="en-US" smtClean="0"/>
              <a:t>2024-04-11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951E1F9-1BF9-54B5-EF0F-E51D003023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01A3C57-7146-B2AA-297E-2D60F936F3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6DE91-BFEC-4330-A8E1-FC5D74BC69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681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8B81B-EF0D-48B7-B164-CEE1A339DD9F}" type="datetimeFigureOut">
              <a:rPr lang="ko-KR" altLang="en-US" smtClean="0"/>
              <a:t>2024-04-11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724C3-4EDA-4383-A23E-D483D1678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055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Hello, everyone.</a:t>
            </a:r>
            <a:r>
              <a:rPr lang="en-US" altLang="zh-CN" dirty="0" smtClean="0">
                <a:sym typeface="+mn-ea"/>
              </a:rPr>
              <a:t> I’m XXX from </a:t>
            </a:r>
            <a:r>
              <a:rPr lang="en-US" altLang="ko-KR" dirty="0" smtClean="0">
                <a:sym typeface="+mn-ea"/>
              </a:rPr>
              <a:t>Samsung Research China-Beijing</a:t>
            </a:r>
            <a:r>
              <a:rPr lang="en-US" altLang="zh-CN" dirty="0" smtClean="0"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. Today, I would like to introduce our solution submitted to the second e-prevention challenge.</a:t>
            </a:r>
            <a:endParaRPr lang="en-US" altLang="zh-CN" b="0" i="0" kern="1200" baseline="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20009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on the test set, we rank fourth at Track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rank third at Track 2. The average AUC are </a:t>
            </a:r>
            <a:r>
              <a:rPr lang="en-US" altLang="zh-CN" sz="1200" b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0.5678 and 0.4964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respectively.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31771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0"/>
            <a:r>
              <a:rPr lang="en-US" altLang="zh-CN" dirty="0" smtClean="0"/>
              <a:t>From the experiment</a:t>
            </a:r>
            <a:r>
              <a:rPr lang="en-US" altLang="zh-CN" baseline="0" dirty="0" smtClean="0"/>
              <a:t> results of the both two tracks, some problems need to be solved in the future.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The first problem is that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performance on the test set is much lower in that on the validation set. We need to solve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the problem of overfitting and explore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complex relapse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states in a single type.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The second problem is that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advantageous methods in Track1 may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not 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be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advantageous in Track2. The difference in the characteristics of psychotic and non-psychotic relapse states may be greater than we assume. Only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adjusting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parameters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is not enough. More features and model structures needs to be explored. </a:t>
            </a:r>
            <a:endParaRPr lang="en-US" altLang="zh-CN" sz="12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27514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Thanks for watching my presentation. </a:t>
            </a:r>
            <a:r>
              <a:rPr lang="en-US" altLang="zh-CN" dirty="0" smtClean="0"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If you have any questions, please feel free to contact the lead</a:t>
            </a:r>
            <a:r>
              <a:rPr lang="en-US" altLang="zh-CN" baseline="0" dirty="0" smtClean="0"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author</a:t>
            </a:r>
            <a:r>
              <a:rPr lang="en-US" altLang="zh-CN" dirty="0" smtClean="0"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.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576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ym typeface="+mn-ea"/>
              </a:rPr>
              <a:t>This is the outline of my presentation.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3849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First,</a:t>
            </a:r>
            <a:r>
              <a:rPr lang="en-US" altLang="zh-CN" baseline="0" dirty="0" smtClean="0"/>
              <a:t> I’ll introduce the challenge. </a:t>
            </a:r>
            <a:r>
              <a:rPr lang="zh-CN" altLang="en-US" dirty="0" smtClean="0"/>
              <a:t>The </a:t>
            </a:r>
            <a:r>
              <a:rPr lang="en-US" altLang="zh-CN" dirty="0" smtClean="0"/>
              <a:t>second</a:t>
            </a:r>
            <a:r>
              <a:rPr lang="en-US" altLang="zh-CN" baseline="0" dirty="0" smtClean="0"/>
              <a:t> </a:t>
            </a:r>
            <a:r>
              <a:rPr lang="zh-CN" altLang="en-US" dirty="0" smtClean="0"/>
              <a:t>E-prevention challenge uses continuous recordings of biosignals for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relapse detection</a:t>
            </a:r>
            <a:r>
              <a:rPr lang="zh-CN" altLang="en-US" dirty="0" smtClean="0"/>
              <a:t>. We participated in </a:t>
            </a:r>
            <a:r>
              <a:rPr lang="en-US" altLang="zh-CN" dirty="0" smtClean="0"/>
              <a:t>both 2 tracks.</a:t>
            </a:r>
            <a:r>
              <a:rPr lang="en-US" altLang="zh-CN" baseline="0" dirty="0" smtClean="0"/>
              <a:t> We ranks fourth at track 1 and ranks third at track 2.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ACC,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GYR, HR and R-R interval signals are provided. </a:t>
            </a:r>
            <a:r>
              <a:rPr lang="en-US" altLang="zh-CN" baseline="0" dirty="0" smtClean="0"/>
              <a:t>Both tasks are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unsupervised. </a:t>
            </a:r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238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0"/>
            <a:r>
              <a:rPr lang="en-US" altLang="zh-CN" dirty="0" smtClean="0"/>
              <a:t>Then</a:t>
            </a:r>
            <a:r>
              <a:rPr lang="en-US" altLang="zh-CN" baseline="0" dirty="0" smtClean="0"/>
              <a:t>, I’ll introduce our solutions.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methods used for the two tracks are the same, and the model parameters are selected separately. </a:t>
            </a:r>
          </a:p>
          <a:p>
            <a:pPr latinLnBrk="0"/>
            <a:r>
              <a:rPr lang="en-US" altLang="zh-CN" baseline="0" dirty="0" smtClean="0"/>
              <a:t>Eight channel signals are used including </a:t>
            </a:r>
            <a:r>
              <a:rPr lang="en-US" altLang="zh-CN" dirty="0" smtClean="0"/>
              <a:t>ACC</a:t>
            </a:r>
            <a:r>
              <a:rPr lang="zh-CN" altLang="en-US" dirty="0" smtClean="0"/>
              <a:t>, </a:t>
            </a:r>
            <a:r>
              <a:rPr lang="en-US" altLang="zh-CN" dirty="0" smtClean="0"/>
              <a:t>GYR</a:t>
            </a:r>
            <a:r>
              <a:rPr lang="zh-CN" altLang="en-US" dirty="0" smtClean="0"/>
              <a:t>, </a:t>
            </a:r>
            <a:r>
              <a:rPr lang="en-US" altLang="zh-CN" dirty="0" smtClean="0"/>
              <a:t>HR</a:t>
            </a:r>
            <a:r>
              <a:rPr lang="zh-CN" altLang="en-US" dirty="0" smtClean="0"/>
              <a:t>, and r-r intervals</a:t>
            </a:r>
            <a:r>
              <a:rPr lang="en-US" altLang="zh-CN" baseline="0" dirty="0" smtClean="0"/>
              <a:t>. Sleep and step data are not used.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First, the signals are pre-processed to deal with outliers and missing values. </a:t>
            </a:r>
            <a:r>
              <a:rPr lang="en-US" altLang="zh-CN" dirty="0" smtClean="0"/>
              <a:t>We</a:t>
            </a:r>
            <a:r>
              <a:rPr lang="en-US" altLang="zh-CN" baseline="0" dirty="0" smtClean="0"/>
              <a:t> divide the data</a:t>
            </a:r>
            <a:r>
              <a:rPr lang="zh-CN" altLang="en-US" dirty="0" smtClean="0"/>
              <a:t> into </a:t>
            </a:r>
            <a:r>
              <a:rPr lang="en-US" altLang="zh-CN" dirty="0" smtClean="0"/>
              <a:t>5-minute</a:t>
            </a:r>
            <a:r>
              <a:rPr lang="zh-CN" altLang="en-US" dirty="0" smtClean="0"/>
              <a:t> segments</a:t>
            </a:r>
            <a:r>
              <a:rPr lang="en-US" altLang="zh-CN" dirty="0" smtClean="0"/>
              <a:t>, and extract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statistical features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such as </a:t>
            </a:r>
            <a:r>
              <a:rPr lang="en-US" altLang="zh-CN" sz="1200" dirty="0" smtClean="0"/>
              <a:t>Heart Rate Variability.</a:t>
            </a:r>
            <a:r>
              <a:rPr lang="en-US" altLang="zh-CN" sz="1200" baseline="0" dirty="0" smtClean="0"/>
              <a:t> Then, 3 deep networks are used for high-level feature extraction with User ID labels. Finally, the features are fed into a outlier detector to get the final abnormal scores.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We </a:t>
            </a:r>
            <a:r>
              <a:rPr lang="zh-CN" altLang="en-US" dirty="0" smtClean="0"/>
              <a:t>will introduce each module in detail.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dirty="0" smtClean="0">
              <a:solidFill>
                <a:schemeClr val="tx1"/>
              </a:solidFill>
            </a:endParaRPr>
          </a:p>
          <a:p>
            <a:pPr latinLnBrk="0"/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3674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During data processing,</a:t>
            </a:r>
            <a:r>
              <a:rPr lang="en-US" altLang="zh-CN" baseline="0" dirty="0" smtClean="0"/>
              <a:t> t</a:t>
            </a:r>
            <a:r>
              <a:rPr lang="zh-CN" altLang="en-US" dirty="0" smtClean="0"/>
              <a:t>he average value of the same day is used for imputation. The valid ranges for each channel are as follows. At the moment of abnormal heart rate values, the values of r-r interval are also replaced. </a:t>
            </a:r>
            <a:r>
              <a:rPr lang="en-US" altLang="zh-CN" dirty="0" smtClean="0"/>
              <a:t>Then, </a:t>
            </a:r>
            <a:r>
              <a:rPr lang="zh-CN" altLang="en-US" dirty="0" smtClean="0"/>
              <a:t>the data of each channel are normalized </a:t>
            </a:r>
            <a:r>
              <a:rPr lang="en-US" altLang="zh-CN" dirty="0" smtClean="0"/>
              <a:t>and </a:t>
            </a:r>
            <a:r>
              <a:rPr lang="zh-CN" altLang="en-US" dirty="0" smtClean="0"/>
              <a:t>split into </a:t>
            </a:r>
            <a:r>
              <a:rPr lang="en-US" altLang="zh-CN" dirty="0" smtClean="0"/>
              <a:t>5</a:t>
            </a:r>
            <a:r>
              <a:rPr lang="zh-CN" altLang="en-US" dirty="0" smtClean="0"/>
              <a:t>-minute segments.</a:t>
            </a:r>
          </a:p>
          <a:p>
            <a:pPr latinLnBrk="0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8781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0"/>
            <a:r>
              <a:rPr lang="en-US" altLang="zh-CN" dirty="0" smtClean="0"/>
              <a:t>Then,</a:t>
            </a:r>
            <a:r>
              <a:rPr lang="en-US" altLang="zh-CN" baseline="0" dirty="0" smtClean="0"/>
              <a:t> the processed data are used to calculate statistical features. At first, the same features and time encoding as the baseline are extracted. In addition, we also add 9 features, including standard deviation of ACC and GYR signals and other indicators of heart rate variability.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4227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0"/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extracting the above time-series </a:t>
            </a:r>
            <a:r>
              <a:rPr lang="en-US" altLang="zh-CN" baseline="0" dirty="0" smtClean="0"/>
              <a:t>statistical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features, we further use deep networks to extract higher-level features. Because there is no relapse data in the training set, we use user IDs as training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labels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deep network to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distinguish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 behavior patterns. The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high-level features are used to train an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Elliptic Envelope outlier detector for each patient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. The output of the outlier detector is abnormal score of relapse.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framework is the same as baseline. </a:t>
            </a:r>
          </a:p>
          <a:p>
            <a:pPr latinLnBrk="0"/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Then, we focus on three Transformer-based feature extraction networks. The model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is a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Transformer encoder which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is given by baseline. The framework of model A is shown in Fig.1.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Next, in the Model B, we add a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Transformer decoder.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adding the reconstruction loss of the encoder-decoder, the features output by the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encoder can retain sufficient information from original input.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The framework of model B is shown in Fig.2.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114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0"/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Model A and Model B, the traditional 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softmax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-based classification loss tends to misclassify unseen classes as seen classes. To solve this problem, we propose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Transformer encoder based on prototype learning called Modal</a:t>
            </a:r>
            <a:r>
              <a:rPr lang="en-US" altLang="zh-CN" sz="12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C. The p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rototype representation of each class is trained to improve the robustness of classification. </a:t>
            </a:r>
          </a:p>
          <a:p>
            <a:pPr latinLnBrk="0"/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loss functions are used for patient </a:t>
            </a:r>
            <a:r>
              <a:rPr lang="en-US" altLang="zh-CN" sz="12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identification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The first loss is Distance-based Cross Entropy loss which can be used to measure the similarity between the samples and the prototypes. The second loss is Prototype Loss which is used as a regularization. Pi is the output of the last layer of transformer encoder, and m is the prototype of the sample’s category. </a:t>
            </a:r>
          </a:p>
          <a:p>
            <a:pPr latinLnBrk="0"/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loss function and structure of Model C is shown below.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4937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0"/>
            <a:r>
              <a:rPr lang="en-US" altLang="zh-CN" sz="1100" dirty="0" smtClean="0"/>
              <a:t>Finally</a:t>
            </a:r>
            <a:r>
              <a:rPr lang="en-US" altLang="zh-CN" sz="1100" baseline="0" dirty="0" smtClean="0"/>
              <a:t>, we show the experimental results. </a:t>
            </a:r>
          </a:p>
          <a:p>
            <a:pPr latinLnBrk="0"/>
            <a:r>
              <a:rPr lang="en-US" altLang="zh-CN" sz="1100" baseline="0" dirty="0" smtClean="0"/>
              <a:t>We compare the performance of different feature sets. After adding 9 features, most metrics are decreasing. 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may be because some features, especially those related to </a:t>
            </a:r>
            <a:r>
              <a:rPr lang="en-US" altLang="zh-CN" sz="11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R-R interval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are much</a:t>
            </a:r>
            <a:r>
              <a:rPr lang="en-US" altLang="zh-CN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sensitive and easily affected by noise and errors.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The performance on different models is shown</a:t>
            </a:r>
            <a:r>
              <a:rPr lang="en-US" altLang="zh-CN" sz="1100" baseline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in the second table. 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validation set of track 1, the best performance comes from model B, which is </a:t>
            </a:r>
            <a:r>
              <a:rPr lang="en-US" altLang="zh-CN" sz="11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Transformer encoder-decoder. But on 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validation set of track 1,</a:t>
            </a:r>
            <a:r>
              <a:rPr lang="en-US" altLang="zh-CN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 C is the best</a:t>
            </a:r>
            <a:r>
              <a:rPr lang="en-US" altLang="zh-CN" sz="11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. </a:t>
            </a:r>
            <a:r>
              <a:rPr lang="en-US" altLang="zh-CN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result illustrates that although the two tasks seem similar, the differences between the two different relapse types need to be further explored.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we select the best-performing model for each user, and average AUC are </a:t>
            </a:r>
            <a:r>
              <a:rPr lang="en-US" altLang="zh-CN" sz="1200" b="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0.6292 and 0.6506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respectively.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724C3-4EDA-4383-A23E-D483D16785A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967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F85C9EE1-B372-D36F-6AC7-C76721ADF1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19250" y="2046287"/>
            <a:ext cx="8953500" cy="16970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lnSpc>
                <a:spcPct val="100000"/>
              </a:lnSpc>
              <a:defRPr sz="5600" b="1">
                <a:solidFill>
                  <a:schemeClr val="tx1"/>
                </a:solidFill>
              </a:defRPr>
            </a:lvl1pPr>
          </a:lstStyle>
          <a:p>
            <a:r>
              <a:rPr lang="en-US" altLang="ko-KR" dirty="0"/>
              <a:t>Write Your</a:t>
            </a:r>
            <a:br>
              <a:rPr lang="en-US" altLang="ko-KR" dirty="0"/>
            </a:br>
            <a:r>
              <a:rPr lang="en-US" altLang="ko-KR" dirty="0"/>
              <a:t>Main Title Here</a:t>
            </a:r>
            <a:endParaRPr lang="ko-KR" altLang="en-US" dirty="0"/>
          </a:p>
        </p:txBody>
      </p:sp>
      <p:sp>
        <p:nvSpPr>
          <p:cNvPr id="3" name="텍스트 개체 틀 21">
            <a:extLst>
              <a:ext uri="{FF2B5EF4-FFF2-40B4-BE49-F238E27FC236}">
                <a16:creationId xmlns:a16="http://schemas.microsoft.com/office/drawing/2014/main" id="{3EC730F0-CC9B-79F1-6EC8-9B154787EA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50562" y="702000"/>
            <a:ext cx="3438691" cy="24263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180975" indent="-180975">
              <a:buClr>
                <a:srgbClr val="8089C9"/>
              </a:buClr>
              <a:buFont typeface="맑은 고딕" panose="020B0503020000020004" pitchFamily="50" charset="-127"/>
              <a:buChar char="＋"/>
              <a:defRPr sz="1300" b="0" spc="-1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Team / Name</a:t>
            </a:r>
            <a:endParaRPr lang="ko-KR" altLang="en-US" dirty="0"/>
          </a:p>
        </p:txBody>
      </p:sp>
      <p:sp>
        <p:nvSpPr>
          <p:cNvPr id="7" name="텍스트 개체 틀 21">
            <a:extLst>
              <a:ext uri="{FF2B5EF4-FFF2-40B4-BE49-F238E27FC236}">
                <a16:creationId xmlns:a16="http://schemas.microsoft.com/office/drawing/2014/main" id="{398EAF90-E782-DA3C-5841-0E7BE30C8F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01075" y="702000"/>
            <a:ext cx="2383213" cy="24263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180975" indent="-180975" algn="r">
              <a:buClr>
                <a:srgbClr val="8089C9"/>
              </a:buClr>
              <a:buFont typeface="맑은 고딕" panose="020B0503020000020004" pitchFamily="50" charset="-127"/>
              <a:buChar char="＋"/>
              <a:defRPr sz="1300" b="0" spc="-1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Date or Version</a:t>
            </a:r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6A5AAA4-D3CA-28AA-83C5-5951C4E03C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5797" y="6015818"/>
            <a:ext cx="1920406" cy="20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8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제목 1">
            <a:extLst>
              <a:ext uri="{FF2B5EF4-FFF2-40B4-BE49-F238E27FC236}">
                <a16:creationId xmlns:a16="http://schemas.microsoft.com/office/drawing/2014/main" id="{4E87AFD0-DCDE-3F4E-2BB2-65D86A42DC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2963" y="1236805"/>
            <a:ext cx="2428875" cy="61118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defRPr sz="3500" b="1">
                <a:solidFill>
                  <a:schemeClr val="tx1"/>
                </a:solidFill>
              </a:defRPr>
            </a:lvl1pPr>
          </a:lstStyle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17" name="텍스트 개체 틀 5">
            <a:extLst>
              <a:ext uri="{FF2B5EF4-FFF2-40B4-BE49-F238E27FC236}">
                <a16:creationId xmlns:a16="http://schemas.microsoft.com/office/drawing/2014/main" id="{85CDA15E-F7A8-F665-16FB-36D17FB487A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86564" y="1362075"/>
            <a:ext cx="4986186" cy="3323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1. Insert your section title</a:t>
            </a:r>
          </a:p>
        </p:txBody>
      </p:sp>
      <p:sp>
        <p:nvSpPr>
          <p:cNvPr id="18" name="텍스트 개체 틀 5">
            <a:extLst>
              <a:ext uri="{FF2B5EF4-FFF2-40B4-BE49-F238E27FC236}">
                <a16:creationId xmlns:a16="http://schemas.microsoft.com/office/drawing/2014/main" id="{8E42F1B6-1120-3AFA-4800-6C8CE9BA62E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59994" y="1872925"/>
            <a:ext cx="4612756" cy="2215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Font typeface="Wingdings" panose="05000000000000000000" pitchFamily="2" charset="2"/>
              <a:buNone/>
              <a:defRPr sz="1600" b="0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1-1 Write text here</a:t>
            </a:r>
          </a:p>
        </p:txBody>
      </p:sp>
      <p:sp>
        <p:nvSpPr>
          <p:cNvPr id="20" name="텍스트 개체 틀 5">
            <a:extLst>
              <a:ext uri="{FF2B5EF4-FFF2-40B4-BE49-F238E27FC236}">
                <a16:creationId xmlns:a16="http://schemas.microsoft.com/office/drawing/2014/main" id="{25F5455A-2C19-F885-BBDE-D759BE877D3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9994" y="2196775"/>
            <a:ext cx="4612756" cy="2215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Font typeface="Wingdings" panose="05000000000000000000" pitchFamily="2" charset="2"/>
              <a:buNone/>
              <a:defRPr sz="1600" b="0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1-2 Write text here</a:t>
            </a:r>
          </a:p>
        </p:txBody>
      </p:sp>
      <p:sp>
        <p:nvSpPr>
          <p:cNvPr id="21" name="텍스트 개체 틀 5">
            <a:extLst>
              <a:ext uri="{FF2B5EF4-FFF2-40B4-BE49-F238E27FC236}">
                <a16:creationId xmlns:a16="http://schemas.microsoft.com/office/drawing/2014/main" id="{07651FE9-6585-7E70-C89A-B8B89E05D9D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586564" y="2971800"/>
            <a:ext cx="4986186" cy="3323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2. Insert your section title</a:t>
            </a:r>
          </a:p>
        </p:txBody>
      </p:sp>
      <p:sp>
        <p:nvSpPr>
          <p:cNvPr id="22" name="텍스트 개체 틀 5">
            <a:extLst>
              <a:ext uri="{FF2B5EF4-FFF2-40B4-BE49-F238E27FC236}">
                <a16:creationId xmlns:a16="http://schemas.microsoft.com/office/drawing/2014/main" id="{D9E65B1B-0884-B209-9F5F-05F1063E2BF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59994" y="3482650"/>
            <a:ext cx="4612756" cy="2215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Font typeface="Wingdings" panose="05000000000000000000" pitchFamily="2" charset="2"/>
              <a:buNone/>
              <a:defRPr sz="1600" b="0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2-1 Write text here</a:t>
            </a:r>
          </a:p>
        </p:txBody>
      </p:sp>
      <p:sp>
        <p:nvSpPr>
          <p:cNvPr id="23" name="텍스트 개체 틀 5">
            <a:extLst>
              <a:ext uri="{FF2B5EF4-FFF2-40B4-BE49-F238E27FC236}">
                <a16:creationId xmlns:a16="http://schemas.microsoft.com/office/drawing/2014/main" id="{73CD93D1-FCC2-34FB-951B-5B40E2976E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59994" y="3806500"/>
            <a:ext cx="4612756" cy="2215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Font typeface="Wingdings" panose="05000000000000000000" pitchFamily="2" charset="2"/>
              <a:buNone/>
              <a:defRPr sz="1600" b="0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2-2 Write text here</a:t>
            </a:r>
          </a:p>
        </p:txBody>
      </p:sp>
      <p:sp>
        <p:nvSpPr>
          <p:cNvPr id="24" name="텍스트 개체 틀 5">
            <a:extLst>
              <a:ext uri="{FF2B5EF4-FFF2-40B4-BE49-F238E27FC236}">
                <a16:creationId xmlns:a16="http://schemas.microsoft.com/office/drawing/2014/main" id="{A7FAD965-8C8A-32C1-EFD2-5C304DEBAD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86564" y="4581525"/>
            <a:ext cx="4986186" cy="3323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3. Insert your section title</a:t>
            </a:r>
          </a:p>
        </p:txBody>
      </p:sp>
      <p:sp>
        <p:nvSpPr>
          <p:cNvPr id="25" name="텍스트 개체 틀 5">
            <a:extLst>
              <a:ext uri="{FF2B5EF4-FFF2-40B4-BE49-F238E27FC236}">
                <a16:creationId xmlns:a16="http://schemas.microsoft.com/office/drawing/2014/main" id="{62A69FF0-1F52-FB0D-3AF1-09AD1C02BE1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959994" y="5092375"/>
            <a:ext cx="4612756" cy="2215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Font typeface="Wingdings" panose="05000000000000000000" pitchFamily="2" charset="2"/>
              <a:buNone/>
              <a:defRPr sz="1600" b="0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3-1 Write text here</a:t>
            </a:r>
          </a:p>
        </p:txBody>
      </p:sp>
      <p:sp>
        <p:nvSpPr>
          <p:cNvPr id="26" name="텍스트 개체 틀 5">
            <a:extLst>
              <a:ext uri="{FF2B5EF4-FFF2-40B4-BE49-F238E27FC236}">
                <a16:creationId xmlns:a16="http://schemas.microsoft.com/office/drawing/2014/main" id="{58E5C16F-B0CA-E751-3491-2D6DDF12B0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959994" y="5416225"/>
            <a:ext cx="4612756" cy="2215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Font typeface="Wingdings" panose="05000000000000000000" pitchFamily="2" charset="2"/>
              <a:buNone/>
              <a:defRPr sz="1600" b="0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3-2 Write text here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DAA818-FDFF-0840-F3F7-F2C356D8F2C8}"/>
              </a:ext>
            </a:extLst>
          </p:cNvPr>
          <p:cNvSpPr txBox="1"/>
          <p:nvPr userDrawn="1"/>
        </p:nvSpPr>
        <p:spPr>
          <a:xfrm>
            <a:off x="10343916" y="6678994"/>
            <a:ext cx="1750156" cy="1077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ko-KR"/>
            </a:defPPr>
            <a:lvl1pPr>
              <a:defRPr sz="700" spc="-20" baseline="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</a:rPr>
              <a:t>©2024 Samsung Research. All rights reserved</a:t>
            </a:r>
            <a:endParaRPr lang="ko-KR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4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본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C44C90EF-90E6-1553-5BF6-2AC58DA5B657}"/>
              </a:ext>
            </a:extLst>
          </p:cNvPr>
          <p:cNvSpPr/>
          <p:nvPr userDrawn="1"/>
        </p:nvSpPr>
        <p:spPr>
          <a:xfrm>
            <a:off x="0" y="0"/>
            <a:ext cx="12192000" cy="696098"/>
          </a:xfrm>
          <a:custGeom>
            <a:avLst/>
            <a:gdLst>
              <a:gd name="connsiteX0" fmla="*/ 0 w 12192000"/>
              <a:gd name="connsiteY0" fmla="*/ 0 h 696098"/>
              <a:gd name="connsiteX1" fmla="*/ 12192000 w 12192000"/>
              <a:gd name="connsiteY1" fmla="*/ 0 h 696098"/>
              <a:gd name="connsiteX2" fmla="*/ 12192000 w 12192000"/>
              <a:gd name="connsiteY2" fmla="*/ 696098 h 696098"/>
              <a:gd name="connsiteX3" fmla="*/ 12191998 w 12192000"/>
              <a:gd name="connsiteY3" fmla="*/ 696098 h 696098"/>
              <a:gd name="connsiteX4" fmla="*/ 12191998 w 12192000"/>
              <a:gd name="connsiteY4" fmla="*/ 148281 h 696098"/>
              <a:gd name="connsiteX5" fmla="*/ 8087423 w 12192000"/>
              <a:gd name="connsiteY5" fmla="*/ 148281 h 696098"/>
              <a:gd name="connsiteX6" fmla="*/ 7539606 w 12192000"/>
              <a:gd name="connsiteY6" fmla="*/ 696098 h 696098"/>
              <a:gd name="connsiteX7" fmla="*/ 0 w 12192000"/>
              <a:gd name="connsiteY7" fmla="*/ 696098 h 696098"/>
              <a:gd name="connsiteX8" fmla="*/ 0 w 12192000"/>
              <a:gd name="connsiteY8" fmla="*/ 0 h 696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96098">
                <a:moveTo>
                  <a:pt x="0" y="0"/>
                </a:moveTo>
                <a:lnTo>
                  <a:pt x="12192000" y="0"/>
                </a:lnTo>
                <a:lnTo>
                  <a:pt x="12192000" y="696098"/>
                </a:lnTo>
                <a:lnTo>
                  <a:pt x="12191998" y="696098"/>
                </a:lnTo>
                <a:lnTo>
                  <a:pt x="12191998" y="148281"/>
                </a:lnTo>
                <a:lnTo>
                  <a:pt x="8087423" y="148281"/>
                </a:lnTo>
                <a:lnTo>
                  <a:pt x="7539606" y="696098"/>
                </a:lnTo>
                <a:lnTo>
                  <a:pt x="0" y="696098"/>
                </a:lnTo>
                <a:lnTo>
                  <a:pt x="0" y="0"/>
                </a:lnTo>
                <a:close/>
              </a:path>
            </a:pathLst>
          </a:custGeom>
          <a:solidFill>
            <a:srgbClr val="F5F5F5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" name="텍스트 개체 틀 5">
            <a:extLst>
              <a:ext uri="{FF2B5EF4-FFF2-40B4-BE49-F238E27FC236}">
                <a16:creationId xmlns:a16="http://schemas.microsoft.com/office/drawing/2014/main" id="{B264A508-2F6F-B76A-22EB-FE8739227FE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9714" y="266700"/>
            <a:ext cx="6919762" cy="304699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200" b="1" spc="-20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1. Insert your section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CAC6C7-78B7-156D-FD5C-10C4453ED430}"/>
              </a:ext>
            </a:extLst>
          </p:cNvPr>
          <p:cNvSpPr txBox="1"/>
          <p:nvPr userDrawn="1"/>
        </p:nvSpPr>
        <p:spPr>
          <a:xfrm>
            <a:off x="10343916" y="6678994"/>
            <a:ext cx="1750156" cy="1077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ko-KR"/>
            </a:defPPr>
            <a:lvl1pPr>
              <a:defRPr sz="700" spc="-20" baseline="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</a:rPr>
              <a:t>©2024 Samsung Research. All rights reserved</a:t>
            </a:r>
            <a:endParaRPr lang="ko-KR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자유형: 도형 22">
            <a:extLst>
              <a:ext uri="{FF2B5EF4-FFF2-40B4-BE49-F238E27FC236}">
                <a16:creationId xmlns:a16="http://schemas.microsoft.com/office/drawing/2014/main" id="{6312052D-9BE6-AB7E-EEA8-E6CA3095FDDE}"/>
              </a:ext>
            </a:extLst>
          </p:cNvPr>
          <p:cNvSpPr/>
          <p:nvPr userDrawn="1"/>
        </p:nvSpPr>
        <p:spPr>
          <a:xfrm>
            <a:off x="-7034" y="146645"/>
            <a:ext cx="12196689" cy="548640"/>
          </a:xfrm>
          <a:custGeom>
            <a:avLst/>
            <a:gdLst>
              <a:gd name="connsiteX0" fmla="*/ 0 w 12196689"/>
              <a:gd name="connsiteY0" fmla="*/ 548640 h 548640"/>
              <a:gd name="connsiteX1" fmla="*/ 7547317 w 12196689"/>
              <a:gd name="connsiteY1" fmla="*/ 548640 h 548640"/>
              <a:gd name="connsiteX2" fmla="*/ 8095957 w 12196689"/>
              <a:gd name="connsiteY2" fmla="*/ 0 h 548640"/>
              <a:gd name="connsiteX3" fmla="*/ 12196689 w 12196689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6689" h="548640">
                <a:moveTo>
                  <a:pt x="0" y="548640"/>
                </a:moveTo>
                <a:lnTo>
                  <a:pt x="7547317" y="548640"/>
                </a:lnTo>
                <a:lnTo>
                  <a:pt x="8095957" y="0"/>
                </a:lnTo>
                <a:lnTo>
                  <a:pt x="12196689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9873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종지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>
            <a:extLst>
              <a:ext uri="{FF2B5EF4-FFF2-40B4-BE49-F238E27FC236}">
                <a16:creationId xmlns:a16="http://schemas.microsoft.com/office/drawing/2014/main" id="{AD30EA17-5DA7-7C10-C985-8ADA3E7D4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71900" y="2552700"/>
            <a:ext cx="4648200" cy="92392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lnSpc>
                <a:spcPct val="100000"/>
              </a:lnSpc>
              <a:defRPr sz="5600" b="1">
                <a:solidFill>
                  <a:schemeClr val="tx1"/>
                </a:solidFill>
              </a:defRPr>
            </a:lvl1pPr>
          </a:lstStyle>
          <a:p>
            <a:r>
              <a:rPr lang="en-US" altLang="ko-KR" dirty="0"/>
              <a:t>Thank You</a:t>
            </a:r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5B291DD7-214F-DBA6-D13A-D267980E53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5797" y="5905500"/>
            <a:ext cx="1920406" cy="20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20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29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A79842-229F-9108-E71B-79D8BCE8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/>
              <a:t>Unsupervised Relapse Detection using Wearable-Based Digital Phenotyping</a:t>
            </a:r>
            <a:br>
              <a:rPr lang="en-US" altLang="ko-KR" sz="3600" dirty="0"/>
            </a:br>
            <a:r>
              <a:rPr lang="en-US" altLang="ko-KR" sz="2400" b="0" dirty="0">
                <a:sym typeface="+mn-ea"/>
              </a:rPr>
              <a:t>T</a:t>
            </a:r>
            <a:r>
              <a:rPr lang="en-US" altLang="ko-KR" sz="2400" b="0" dirty="0" smtClean="0">
                <a:sym typeface="+mn-ea"/>
              </a:rPr>
              <a:t>he 2nd e-Prevention </a:t>
            </a:r>
            <a:r>
              <a:rPr lang="en-US" altLang="ko-KR" sz="2400" b="0" dirty="0">
                <a:sym typeface="+mn-ea"/>
              </a:rPr>
              <a:t>Challenge</a:t>
            </a:r>
            <a:endParaRPr lang="ko-KR" altLang="en-US" sz="2400" b="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7B3B7D2-CC13-BA2C-5359-461A3440A8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99799" y="4323741"/>
            <a:ext cx="4202907" cy="61581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sz="1400" b="1" dirty="0"/>
              <a:t>Samsung Research China-Beijing (SRC-B</a:t>
            </a:r>
            <a:r>
              <a:rPr lang="en-US" altLang="ko-KR" sz="1400" b="1" dirty="0" smtClean="0"/>
              <a:t>) </a:t>
            </a:r>
          </a:p>
          <a:p>
            <a:pPr marL="0" indent="0" algn="ctr">
              <a:buNone/>
            </a:pPr>
            <a:r>
              <a:rPr lang="en-US" altLang="ko-KR" sz="1400" b="1" dirty="0" smtClean="0"/>
              <a:t>Jinting Wu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75370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 smtClean="0"/>
              <a:t>3. Results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57891" y="834339"/>
            <a:ext cx="11196573" cy="5253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30000"/>
              </a:lnSpc>
            </a:pP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Results on </a:t>
            </a:r>
            <a:r>
              <a:rPr lang="en-US" altLang="zh-CN" sz="2000" b="1" dirty="0">
                <a:solidFill>
                  <a:prstClr val="black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test set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Track 1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627905"/>
              </p:ext>
            </p:extLst>
          </p:nvPr>
        </p:nvGraphicFramePr>
        <p:xfrm>
          <a:off x="2882714" y="3927505"/>
          <a:ext cx="5454684" cy="2269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671">
                  <a:extLst>
                    <a:ext uri="{9D8B030D-6E8A-4147-A177-3AD203B41FA5}">
                      <a16:colId xmlns:a16="http://schemas.microsoft.com/office/drawing/2014/main" val="3864818807"/>
                    </a:ext>
                  </a:extLst>
                </a:gridCol>
                <a:gridCol w="1363671">
                  <a:extLst>
                    <a:ext uri="{9D8B030D-6E8A-4147-A177-3AD203B41FA5}">
                      <a16:colId xmlns:a16="http://schemas.microsoft.com/office/drawing/2014/main" val="1750063170"/>
                    </a:ext>
                  </a:extLst>
                </a:gridCol>
                <a:gridCol w="1363671">
                  <a:extLst>
                    <a:ext uri="{9D8B030D-6E8A-4147-A177-3AD203B41FA5}">
                      <a16:colId xmlns:a16="http://schemas.microsoft.com/office/drawing/2014/main" val="789636170"/>
                    </a:ext>
                  </a:extLst>
                </a:gridCol>
                <a:gridCol w="1363671">
                  <a:extLst>
                    <a:ext uri="{9D8B030D-6E8A-4147-A177-3AD203B41FA5}">
                      <a16:colId xmlns:a16="http://schemas.microsoft.com/office/drawing/2014/main" val="2630343207"/>
                    </a:ext>
                  </a:extLst>
                </a:gridCol>
              </a:tblGrid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Team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ROC-AU</a:t>
                      </a:r>
                      <a:r>
                        <a:rPr kumimoji="0" lang="en-US" altLang="zh-CN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C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PR-AUC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AVG-AUC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484228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Jackalope</a:t>
                      </a:r>
                      <a:endParaRPr lang="en-US" sz="11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0.5037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20351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CHI-EIHW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0.5053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980034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SCRB-LUL(Ours)</a:t>
                      </a:r>
                      <a:endParaRPr lang="en-US" sz="11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0052734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Samsung R&amp;D Institute Poland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0.4943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991875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ABCDZ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0.4795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063505"/>
                  </a:ext>
                </a:extLst>
              </a:tr>
            </a:tbl>
          </a:graphicData>
        </a:graphic>
      </p:graphicFrame>
      <p:sp>
        <p:nvSpPr>
          <p:cNvPr id="5" name="내용 개체 틀 3"/>
          <p:cNvSpPr txBox="1">
            <a:spLocks/>
          </p:cNvSpPr>
          <p:nvPr/>
        </p:nvSpPr>
        <p:spPr>
          <a:xfrm>
            <a:off x="557891" y="3750564"/>
            <a:ext cx="11196573" cy="5253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Track 2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0678"/>
              </p:ext>
            </p:extLst>
          </p:nvPr>
        </p:nvGraphicFramePr>
        <p:xfrm>
          <a:off x="2882714" y="1382082"/>
          <a:ext cx="5454684" cy="2269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671">
                  <a:extLst>
                    <a:ext uri="{9D8B030D-6E8A-4147-A177-3AD203B41FA5}">
                      <a16:colId xmlns:a16="http://schemas.microsoft.com/office/drawing/2014/main" val="3864818807"/>
                    </a:ext>
                  </a:extLst>
                </a:gridCol>
                <a:gridCol w="1363671">
                  <a:extLst>
                    <a:ext uri="{9D8B030D-6E8A-4147-A177-3AD203B41FA5}">
                      <a16:colId xmlns:a16="http://schemas.microsoft.com/office/drawing/2014/main" val="1750063170"/>
                    </a:ext>
                  </a:extLst>
                </a:gridCol>
                <a:gridCol w="1363671">
                  <a:extLst>
                    <a:ext uri="{9D8B030D-6E8A-4147-A177-3AD203B41FA5}">
                      <a16:colId xmlns:a16="http://schemas.microsoft.com/office/drawing/2014/main" val="789636170"/>
                    </a:ext>
                  </a:extLst>
                </a:gridCol>
                <a:gridCol w="1363671">
                  <a:extLst>
                    <a:ext uri="{9D8B030D-6E8A-4147-A177-3AD203B41FA5}">
                      <a16:colId xmlns:a16="http://schemas.microsoft.com/office/drawing/2014/main" val="2630343207"/>
                    </a:ext>
                  </a:extLst>
                </a:gridCol>
              </a:tblGrid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Team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ROC-AU</a:t>
                      </a:r>
                      <a:r>
                        <a:rPr kumimoji="0" lang="en-US" altLang="zh-CN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C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PR-AUC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AVG-AUC</a:t>
                      </a:r>
                      <a:endParaRPr kumimoji="0" lang="ko-KR" altLang="en-US" sz="14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484228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Samsung R&amp;D Institute Poland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0.711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0.6202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0.6656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20351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MagCIL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0.6512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0.6416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0.6464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980034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Jackalope</a:t>
                      </a:r>
                      <a:endParaRPr lang="en-US" sz="11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0.5949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0052734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SCRB-LUL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0.6102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991875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CHI-EIHW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0.5796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0.5673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063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666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/>
              <a:t>4</a:t>
            </a:r>
            <a:r>
              <a:rPr lang="en-US" altLang="ko-KR" dirty="0" smtClean="0"/>
              <a:t>. Conclusion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90548" y="1313309"/>
            <a:ext cx="11196573" cy="42057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30000"/>
              </a:lnSpc>
            </a:pP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Performance on the </a:t>
            </a:r>
            <a:r>
              <a:rPr lang="en-US" altLang="zh-CN" sz="2000" dirty="0">
                <a:solidFill>
                  <a:prstClr val="black"/>
                </a:solidFill>
                <a:ea typeface="微软雅黑" panose="020B0503020204020204" pitchFamily="34" charset="-122"/>
              </a:rPr>
              <a:t>test set </a:t>
            </a: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is much lower in that on </a:t>
            </a:r>
            <a:r>
              <a:rPr lang="en-US" altLang="zh-CN" sz="2000" dirty="0">
                <a:solidFill>
                  <a:prstClr val="black"/>
                </a:solidFill>
                <a:ea typeface="微软雅黑" panose="020B0503020204020204" pitchFamily="34" charset="-122"/>
              </a:rPr>
              <a:t>the validation </a:t>
            </a: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set.</a:t>
            </a:r>
            <a:endParaRPr lang="en-US" altLang="zh-CN" sz="20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1" latinLnBrk="0">
              <a:lnSpc>
                <a:spcPct val="13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The generalization of the model is still not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enough.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The behaviors of relapse are complex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and a user may have multiple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states in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 single relapse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type.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atinLnBrk="0">
              <a:lnSpc>
                <a:spcPct val="130000"/>
              </a:lnSpc>
            </a:pP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atinLnBrk="0">
              <a:lnSpc>
                <a:spcPct val="130000"/>
              </a:lnSpc>
            </a:pP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Advantageous </a:t>
            </a:r>
            <a:r>
              <a:rPr lang="en-US" altLang="zh-CN" sz="2000" dirty="0">
                <a:solidFill>
                  <a:prstClr val="black"/>
                </a:solidFill>
                <a:ea typeface="微软雅黑" panose="020B0503020204020204" pitchFamily="34" charset="-122"/>
              </a:rPr>
              <a:t>m</a:t>
            </a: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ethods in </a:t>
            </a:r>
            <a:r>
              <a:rPr lang="en-US" altLang="zh-CN" sz="2000" dirty="0">
                <a:solidFill>
                  <a:prstClr val="black"/>
                </a:solidFill>
                <a:ea typeface="微软雅黑" panose="020B0503020204020204" pitchFamily="34" charset="-122"/>
              </a:rPr>
              <a:t>Track1 </a:t>
            </a: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are </a:t>
            </a:r>
            <a:r>
              <a:rPr lang="en-US" altLang="zh-CN" sz="2000" dirty="0">
                <a:solidFill>
                  <a:prstClr val="black"/>
                </a:solidFill>
                <a:ea typeface="微软雅黑" panose="020B0503020204020204" pitchFamily="34" charset="-122"/>
              </a:rPr>
              <a:t>not </a:t>
            </a: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advantageous </a:t>
            </a:r>
            <a:r>
              <a:rPr lang="en-US" altLang="zh-CN" sz="2000" dirty="0">
                <a:solidFill>
                  <a:prstClr val="black"/>
                </a:solidFill>
                <a:ea typeface="微软雅黑" panose="020B0503020204020204" pitchFamily="34" charset="-122"/>
              </a:rPr>
              <a:t>in </a:t>
            </a:r>
            <a:r>
              <a:rPr lang="en-US" altLang="zh-CN" sz="20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Track2.</a:t>
            </a:r>
            <a:endParaRPr lang="en-US" altLang="zh-CN" sz="20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1" latinLnBrk="0">
              <a:lnSpc>
                <a:spcPct val="13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Although the data format and annotation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of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the two tasks are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similar, the features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of the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psychotic and non-psychotic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relapse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states may be very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different. 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Adjustments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to model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parameters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may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not be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sufficient. In the future work, features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and model structures that are more suitable for the two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types of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relapse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respectively need to be explored.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776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9A261F-06B2-8C10-A65F-8CCCD2340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7B3B7D2-CC13-BA2C-5359-461A3440A8BD}"/>
              </a:ext>
            </a:extLst>
          </p:cNvPr>
          <p:cNvSpPr txBox="1">
            <a:spLocks/>
          </p:cNvSpPr>
          <p:nvPr/>
        </p:nvSpPr>
        <p:spPr>
          <a:xfrm>
            <a:off x="2232213" y="4494071"/>
            <a:ext cx="8265458" cy="6158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1800" u="sng" dirty="0" smtClean="0"/>
              <a:t>If you have any questions, please contact jinting01.wu@samsung.com</a:t>
            </a:r>
            <a:endParaRPr lang="ko-KR" altLang="en-US" sz="1800" u="sng" dirty="0"/>
          </a:p>
        </p:txBody>
      </p:sp>
    </p:spTree>
    <p:extLst>
      <p:ext uri="{BB962C8B-B14F-4D97-AF65-F5344CB8AC3E}">
        <p14:creationId xmlns:p14="http://schemas.microsoft.com/office/powerpoint/2010/main" val="132204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57903E-A2C6-D7CA-8B5D-27EBF697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8FD0DB0-8DAC-FB2D-3D03-F84DE50A67C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586564" y="2159863"/>
            <a:ext cx="4986186" cy="332399"/>
          </a:xfrm>
        </p:spPr>
        <p:txBody>
          <a:bodyPr/>
          <a:lstStyle/>
          <a:p>
            <a:r>
              <a:rPr lang="en-US" altLang="ko-KR" dirty="0"/>
              <a:t>1. Challenge Introduction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E60006D6-694B-9438-E35A-B877F778EB7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586564" y="2828364"/>
            <a:ext cx="4986186" cy="793038"/>
          </a:xfrm>
        </p:spPr>
        <p:txBody>
          <a:bodyPr/>
          <a:lstStyle/>
          <a:p>
            <a:r>
              <a:rPr lang="en-US" altLang="ko-KR" dirty="0"/>
              <a:t>2. Method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CB37AF9F-AA25-E145-DAB1-B5972DFDFA1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959994" y="3339214"/>
            <a:ext cx="4612756" cy="221599"/>
          </a:xfrm>
        </p:spPr>
        <p:txBody>
          <a:bodyPr/>
          <a:lstStyle/>
          <a:p>
            <a:r>
              <a:rPr lang="en-US" altLang="ko-KR" dirty="0" smtClean="0"/>
              <a:t>2-1 Data processing</a:t>
            </a:r>
            <a:endParaRPr lang="ko-KR" altLang="en-US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A2965507-B99E-6E07-80EA-223859BFA4F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959994" y="3663064"/>
            <a:ext cx="4612756" cy="571438"/>
          </a:xfrm>
        </p:spPr>
        <p:txBody>
          <a:bodyPr/>
          <a:lstStyle/>
          <a:p>
            <a:r>
              <a:rPr lang="en-US" altLang="ko-KR" dirty="0"/>
              <a:t>2-2 </a:t>
            </a:r>
            <a:r>
              <a:rPr lang="en-US" altLang="ko-KR" dirty="0" smtClean="0"/>
              <a:t>Statistical f</a:t>
            </a:r>
            <a:r>
              <a:rPr lang="en-US" altLang="zh-CN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eature </a:t>
            </a:r>
            <a:r>
              <a:rPr lang="en-US" altLang="zh-CN" dirty="0">
                <a:solidFill>
                  <a:prstClr val="black"/>
                </a:solidFill>
                <a:ea typeface="微软雅黑" panose="020B0503020204020204" pitchFamily="34" charset="-122"/>
              </a:rPr>
              <a:t>extraction</a:t>
            </a:r>
          </a:p>
          <a:p>
            <a:r>
              <a:rPr lang="en-US" altLang="ko-KR" dirty="0" smtClean="0"/>
              <a:t>2-3 </a:t>
            </a:r>
            <a:r>
              <a:rPr lang="en-US" altLang="zh-CN" dirty="0">
                <a:solidFill>
                  <a:prstClr val="black"/>
                </a:solidFill>
                <a:ea typeface="微软雅黑" panose="020B0503020204020204" pitchFamily="34" charset="-122"/>
              </a:rPr>
              <a:t>Model </a:t>
            </a:r>
            <a:r>
              <a:rPr lang="en-US" altLang="zh-CN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training</a:t>
            </a:r>
            <a:endParaRPr lang="en-US" altLang="zh-CN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71747619-0C68-B769-5FC1-843A602F571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86564" y="4438089"/>
            <a:ext cx="4986186" cy="332399"/>
          </a:xfrm>
        </p:spPr>
        <p:txBody>
          <a:bodyPr/>
          <a:lstStyle/>
          <a:p>
            <a:r>
              <a:rPr lang="en-US" altLang="ko-KR" dirty="0"/>
              <a:t>3. </a:t>
            </a:r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A6FC10E7-2BD2-DE47-CC81-554EB4098A4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959994" y="4948939"/>
            <a:ext cx="4612756" cy="571438"/>
          </a:xfrm>
        </p:spPr>
        <p:txBody>
          <a:bodyPr/>
          <a:lstStyle/>
          <a:p>
            <a:r>
              <a:rPr lang="en-US" altLang="ko-KR" dirty="0" smtClean="0"/>
              <a:t>3-1 </a:t>
            </a:r>
            <a:r>
              <a:rPr lang="en-US" altLang="zh-CN" dirty="0">
                <a:solidFill>
                  <a:prstClr val="black"/>
                </a:solidFill>
                <a:ea typeface="微软雅黑" panose="020B0503020204020204" pitchFamily="34" charset="-122"/>
              </a:rPr>
              <a:t>Results on the validation set</a:t>
            </a:r>
          </a:p>
          <a:p>
            <a:endParaRPr lang="ko-KR" altLang="en-US" dirty="0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650DD7B1-4E1F-6047-30B3-CAEECD4DB63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959994" y="5272789"/>
            <a:ext cx="4612756" cy="221599"/>
          </a:xfrm>
        </p:spPr>
        <p:txBody>
          <a:bodyPr/>
          <a:lstStyle/>
          <a:p>
            <a:r>
              <a:rPr lang="en-US" altLang="ko-KR" dirty="0" smtClean="0"/>
              <a:t>3-2 </a:t>
            </a:r>
            <a:r>
              <a:rPr lang="en-US" altLang="zh-CN" dirty="0">
                <a:solidFill>
                  <a:prstClr val="black"/>
                </a:solidFill>
                <a:ea typeface="微软雅黑" panose="020B0503020204020204" pitchFamily="34" charset="-122"/>
              </a:rPr>
              <a:t>Results on the </a:t>
            </a:r>
            <a:r>
              <a:rPr lang="en-US" altLang="zh-CN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test set</a:t>
            </a:r>
            <a:endParaRPr lang="en-US" altLang="zh-CN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21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zh-CN" dirty="0" smtClean="0"/>
              <a:t>1. </a:t>
            </a:r>
            <a:r>
              <a:rPr lang="en-US" altLang="ko-KR" dirty="0"/>
              <a:t>Challenge </a:t>
            </a:r>
            <a:r>
              <a:rPr lang="en-US" altLang="ko-KR" dirty="0" smtClean="0"/>
              <a:t>Introduction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57892" y="1097280"/>
            <a:ext cx="11196573" cy="51092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30000"/>
              </a:lnSpc>
            </a:pPr>
            <a:r>
              <a:rPr lang="en-US" altLang="zh-CN" sz="2000" b="1" dirty="0">
                <a:solidFill>
                  <a:prstClr val="black"/>
                </a:solidFill>
                <a:ea typeface="微软雅黑" panose="020B0503020204020204" pitchFamily="34" charset="-122"/>
              </a:rPr>
              <a:t>The 2nd e-Prevention challenge: Psychotic and Non-Psychotic Relapse Detection using Wearable-Based Digital </a:t>
            </a: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Phenotyping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/>
              <a:t>The objective of </a:t>
            </a:r>
            <a:r>
              <a:rPr lang="en-US" altLang="zh-CN" sz="1800" dirty="0" smtClean="0"/>
              <a:t>this challenge </a:t>
            </a:r>
            <a:r>
              <a:rPr lang="en-US" altLang="zh-CN" sz="1800" dirty="0"/>
              <a:t>is to stimulate innovative research on the prediction and identification of mental health relapses via the analysis and processing of the digital phenotype of patients in the psychotic </a:t>
            </a:r>
            <a:r>
              <a:rPr lang="en-US" altLang="zh-CN" sz="1800" dirty="0" smtClean="0"/>
              <a:t>spectrum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.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Track 1: Detection 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of non-psychotic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relapses (rank 4th)</a:t>
            </a:r>
            <a:endParaRPr lang="en-US" altLang="zh-CN" sz="16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Track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2: Detection 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of psychotic relapses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(rank 3rd)</a:t>
            </a:r>
            <a:endParaRPr lang="en-US" altLang="zh-CN" sz="16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Dataset: 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marL="1371600"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Signals: Accelerometers (ACC), Gyroscopes (GYR) and Heart rate (HR) monitors, as well as information about the daily step count and sleep.</a:t>
            </a:r>
          </a:p>
          <a:p>
            <a:pPr marL="1371600" lvl="2" latinLnBrk="0">
              <a:lnSpc>
                <a:spcPct val="130000"/>
              </a:lnSpc>
            </a:pP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Track 1 -- 9 patients, Track 2 -- 8 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patients. </a:t>
            </a:r>
            <a:endParaRPr lang="en-US" altLang="zh-CN" sz="16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marL="1371600"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The training sets of these tasks do not contain relapses, which means they are unsupervised tasks.</a:t>
            </a:r>
          </a:p>
          <a:p>
            <a:pPr latinLnBrk="0"/>
            <a:endParaRPr lang="en-US" altLang="zh-CN" sz="20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415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 smtClean="0"/>
              <a:t>2</a:t>
            </a:r>
            <a:r>
              <a:rPr lang="en-US" altLang="ko-KR" dirty="0"/>
              <a:t>. Method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601434" y="738051"/>
            <a:ext cx="11196573" cy="256032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10000"/>
              </a:lnSpc>
            </a:pP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Overview</a:t>
            </a:r>
          </a:p>
          <a:p>
            <a:pPr lvl="1" latinLnBrk="0">
              <a:lnSpc>
                <a:spcPct val="11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Eight-channel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signals are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used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(3-axis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ACC,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3-axis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GYR, HR,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and R-R interval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). Sleep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step data are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not been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used.</a:t>
            </a:r>
          </a:p>
          <a:p>
            <a:pPr lvl="1" latinLnBrk="0">
              <a:lnSpc>
                <a:spcPct val="11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Data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processing: imputation of outliers, normalization, segmentation</a:t>
            </a:r>
          </a:p>
          <a:p>
            <a:pPr lvl="1" latinLnBrk="0">
              <a:lnSpc>
                <a:spcPct val="11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Statistical feature extraction: </a:t>
            </a:r>
            <a:r>
              <a:rPr lang="en-US" altLang="zh-CN" sz="1800" dirty="0"/>
              <a:t>ACC/GYR </a:t>
            </a:r>
            <a:r>
              <a:rPr lang="en-US" altLang="zh-CN" sz="1800" dirty="0" smtClean="0"/>
              <a:t>norm/</a:t>
            </a:r>
            <a:r>
              <a:rPr lang="en-US" altLang="zh-CN" sz="1800" dirty="0" err="1" smtClean="0"/>
              <a:t>std</a:t>
            </a:r>
            <a:r>
              <a:rPr lang="en-US" altLang="zh-CN" sz="1800" dirty="0" smtClean="0"/>
              <a:t>, </a:t>
            </a:r>
            <a:r>
              <a:rPr lang="en-US" altLang="zh-CN" sz="1800" dirty="0"/>
              <a:t>Heart Rate Variability (HRV</a:t>
            </a:r>
            <a:r>
              <a:rPr lang="en-US" altLang="zh-CN" sz="1800" dirty="0" smtClean="0"/>
              <a:t>)</a:t>
            </a:r>
            <a:endParaRPr lang="en-US" altLang="zh-CN" sz="18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1" latinLnBrk="0">
              <a:lnSpc>
                <a:spcPct val="11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Model training: 3 deep networks for feature extraction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1" latinLnBrk="0">
              <a:lnSpc>
                <a:spcPct val="130000"/>
              </a:lnSpc>
            </a:pPr>
            <a:endParaRPr lang="en-US" altLang="zh-CN" sz="18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6919" y="3021996"/>
            <a:ext cx="7845601" cy="3770688"/>
          </a:xfrm>
          <a:prstGeom prst="rect">
            <a:avLst/>
          </a:prstGeom>
        </p:spPr>
      </p:pic>
      <p:sp>
        <p:nvSpPr>
          <p:cNvPr id="46" name="五角星 45"/>
          <p:cNvSpPr/>
          <p:nvPr/>
        </p:nvSpPr>
        <p:spPr>
          <a:xfrm>
            <a:off x="6901543" y="4757057"/>
            <a:ext cx="141513" cy="141515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27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 smtClean="0"/>
              <a:t>2</a:t>
            </a:r>
            <a:r>
              <a:rPr lang="en-US" altLang="ko-KR" dirty="0"/>
              <a:t>. Method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57892" y="1097280"/>
            <a:ext cx="11196573" cy="51092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30000"/>
              </a:lnSpc>
            </a:pP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Data processing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Outliers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and missing values are replaced by the average value of the same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day. Valid ranges are as follows: 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ACC: [-19.6, 19,6]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GYR: [-573, 573]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HR: [40,180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]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R-R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interval: [200, 2000]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Normalization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Segmentation: 5 minutes</a:t>
            </a:r>
            <a:endParaRPr lang="en-US" altLang="zh-CN" sz="1800" dirty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1" latinLnBrk="0">
              <a:lnSpc>
                <a:spcPct val="130000"/>
              </a:lnSpc>
            </a:pPr>
            <a:endParaRPr lang="en-US" altLang="zh-CN" sz="20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2" latinLnBrk="0"/>
            <a:endParaRPr lang="en-US" altLang="zh-CN" sz="16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37048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 smtClean="0"/>
              <a:t>2</a:t>
            </a:r>
            <a:r>
              <a:rPr lang="en-US" altLang="ko-KR" dirty="0"/>
              <a:t>. Method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57892" y="1097280"/>
            <a:ext cx="11196573" cy="51092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30000"/>
              </a:lnSpc>
            </a:pPr>
            <a:r>
              <a:rPr lang="en-US" altLang="zh-CN" sz="2000" b="1" dirty="0">
                <a:solidFill>
                  <a:prstClr val="black"/>
                </a:solidFill>
                <a:ea typeface="微软雅黑" panose="020B0503020204020204" pitchFamily="34" charset="-122"/>
              </a:rPr>
              <a:t>Statistical feature </a:t>
            </a: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extraction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Same as baseline, we extract the 6 features from the raw data using a 5-minute window: 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Accelerometer norm, Gyroscope norm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 err="1">
                <a:solidFill>
                  <a:prstClr val="black"/>
                </a:solidFill>
                <a:ea typeface="微软雅黑" panose="020B0503020204020204" pitchFamily="34" charset="-122"/>
              </a:rPr>
              <a:t>HeartRate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 Mean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RR-Interval RMSSD, RR-Interval SDNN, RR-Interval Mean, RR-Interval Lomb-</a:t>
            </a:r>
            <a:r>
              <a:rPr lang="en-US" altLang="zh-CN" sz="1600" dirty="0" err="1">
                <a:solidFill>
                  <a:prstClr val="black"/>
                </a:solidFill>
                <a:ea typeface="微软雅黑" panose="020B0503020204020204" pitchFamily="34" charset="-122"/>
              </a:rPr>
              <a:t>Scargle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 Power in High Frequency Band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Time encoding of the corresponding time of the day using cosine and sine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functions is added.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In addition to the above features,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9 features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are also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extracted: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Accelerometer </a:t>
            </a:r>
            <a:r>
              <a:rPr lang="en-US" altLang="zh-CN" sz="1600" dirty="0" err="1" smtClean="0">
                <a:solidFill>
                  <a:prstClr val="black"/>
                </a:solidFill>
                <a:ea typeface="微软雅黑" panose="020B0503020204020204" pitchFamily="34" charset="-122"/>
              </a:rPr>
              <a:t>std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, Gyroscope </a:t>
            </a:r>
            <a:r>
              <a:rPr lang="en-US" altLang="zh-CN" sz="1600" dirty="0" err="1" smtClean="0">
                <a:solidFill>
                  <a:prstClr val="black"/>
                </a:solidFill>
                <a:ea typeface="微软雅黑" panose="020B0503020204020204" pitchFamily="34" charset="-122"/>
              </a:rPr>
              <a:t>std</a:t>
            </a:r>
            <a:endParaRPr lang="en-US" altLang="zh-CN" sz="16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RR-Interval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NN50, RR-Interval NN20, 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RR-Interval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SDSD, 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RR-Interval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SD1, 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RR-Interval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SD2, RR-Interval SD-ratio, RR-Interval SD-area</a:t>
            </a:r>
            <a:endParaRPr lang="en-US" altLang="zh-CN" sz="1600" dirty="0"/>
          </a:p>
          <a:p>
            <a:pPr lvl="2" latinLnBrk="0"/>
            <a:endParaRPr lang="en-US" altLang="zh-CN" sz="16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993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 smtClean="0"/>
              <a:t>2</a:t>
            </a:r>
            <a:r>
              <a:rPr lang="en-US" altLang="ko-KR" dirty="0"/>
              <a:t>. Method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48927" y="909264"/>
            <a:ext cx="11196573" cy="33670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30000"/>
              </a:lnSpc>
            </a:pP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Model training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We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use person identification as an auxiliary task to train Transformer-based networks on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above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features.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Then,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we use the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output of the last hidden layer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of the Transformer encoder to train an Elliptic Envelope outlier detector for each patient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and get abnormal scores.</a:t>
            </a:r>
          </a:p>
          <a:p>
            <a:pPr lvl="1" latinLnBrk="0">
              <a:lnSpc>
                <a:spcPct val="130000"/>
              </a:lnSpc>
            </a:pP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Three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Transformer-based networks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are designed.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Model A: A 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Transformer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encoder (baseline)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Model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B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: A Transformer encoder-decoder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. </a:t>
            </a:r>
          </a:p>
          <a:p>
            <a:pPr lvl="3" latinLnBrk="0">
              <a:lnSpc>
                <a:spcPct val="130000"/>
              </a:lnSpc>
            </a:pP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In </a:t>
            </a: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addition to calculating the classification loss, we also use the reconstruction of the decoder to retain the most original information of the input.</a:t>
            </a:r>
            <a:endParaRPr lang="en-US" altLang="zh-CN" sz="14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1" latinLnBrk="0">
              <a:lnSpc>
                <a:spcPct val="130000"/>
              </a:lnSpc>
            </a:pPr>
            <a:endParaRPr lang="en-US" altLang="zh-CN" sz="16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115" y="4771051"/>
            <a:ext cx="4623708" cy="143649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3098" y="4516218"/>
            <a:ext cx="4151419" cy="194615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766965" y="6206490"/>
            <a:ext cx="28017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smtClean="0"/>
              <a:t>Fig. 1.  Framework of model A</a:t>
            </a:r>
            <a:endParaRPr lang="zh-CN" altLang="en-US" sz="1400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7747767" y="6394505"/>
            <a:ext cx="27889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smtClean="0"/>
              <a:t>Fig. 2.  Framework of model B</a:t>
            </a:r>
            <a:endParaRPr lang="zh-CN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743141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 smtClean="0"/>
              <a:t>2</a:t>
            </a:r>
            <a:r>
              <a:rPr lang="en-US" altLang="ko-KR" dirty="0"/>
              <a:t>. Method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57892" y="1097280"/>
            <a:ext cx="11196573" cy="21142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30000"/>
              </a:lnSpc>
            </a:pPr>
            <a:r>
              <a:rPr lang="en-US" altLang="zh-CN" sz="2000" b="1" dirty="0">
                <a:solidFill>
                  <a:prstClr val="black"/>
                </a:solidFill>
                <a:ea typeface="微软雅黑" panose="020B0503020204020204" pitchFamily="34" charset="-122"/>
              </a:rPr>
              <a:t>Model </a:t>
            </a: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training</a:t>
            </a:r>
          </a:p>
          <a:p>
            <a:pPr lvl="2" latinLnBrk="0">
              <a:lnSpc>
                <a:spcPct val="130000"/>
              </a:lnSpc>
            </a:pP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Model </a:t>
            </a:r>
            <a:r>
              <a:rPr lang="en-US" altLang="zh-CN" sz="16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C</a:t>
            </a:r>
            <a:r>
              <a:rPr lang="en-US" altLang="zh-CN" sz="1600" dirty="0">
                <a:solidFill>
                  <a:prstClr val="black"/>
                </a:solidFill>
                <a:ea typeface="微软雅黑" panose="020B0503020204020204" pitchFamily="34" charset="-122"/>
              </a:rPr>
              <a:t>: A Transformer encoder based on prototype learning. </a:t>
            </a:r>
            <a:endParaRPr lang="en-US" altLang="zh-CN" sz="1600" dirty="0" smtClean="0">
              <a:solidFill>
                <a:prstClr val="black"/>
              </a:solidFill>
              <a:ea typeface="微软雅黑" panose="020B0503020204020204" pitchFamily="34" charset="-122"/>
            </a:endParaRPr>
          </a:p>
          <a:p>
            <a:pPr lvl="3" latinLnBrk="0">
              <a:lnSpc>
                <a:spcPct val="130000"/>
              </a:lnSpc>
            </a:pP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S</a:t>
            </a: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ome </a:t>
            </a: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prototype-based methods learn a prototype representation of each class to improve the robustness of </a:t>
            </a: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classification, so we </a:t>
            </a: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train centers for each patient using the features which are output by the Transformer </a:t>
            </a: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encoder.</a:t>
            </a:r>
          </a:p>
          <a:p>
            <a:pPr lvl="3" latinLnBrk="0">
              <a:lnSpc>
                <a:spcPct val="130000"/>
              </a:lnSpc>
            </a:pP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Distance-based </a:t>
            </a: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Cross Entropy loss (DCE) </a:t>
            </a: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is used </a:t>
            </a: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to measure the similarity between the samples and the prototypes</a:t>
            </a: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.</a:t>
            </a:r>
          </a:p>
          <a:p>
            <a:pPr lvl="3" latinLnBrk="0">
              <a:lnSpc>
                <a:spcPct val="130000"/>
              </a:lnSpc>
            </a:pP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Prototype Loss (PL) </a:t>
            </a:r>
            <a:r>
              <a:rPr lang="en-US" altLang="zh-CN" sz="14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is </a:t>
            </a:r>
            <a:r>
              <a:rPr lang="en-US" altLang="zh-CN" sz="1400" dirty="0">
                <a:solidFill>
                  <a:prstClr val="black"/>
                </a:solidFill>
                <a:ea typeface="微软雅黑" panose="020B0503020204020204" pitchFamily="34" charset="-122"/>
              </a:rPr>
              <a:t>used as a regularization.</a:t>
            </a:r>
            <a:endParaRPr lang="en-US" altLang="zh-CN" sz="14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8445" y="4301987"/>
            <a:ext cx="5155466" cy="20450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4"/>
          <a:srcRect r="6431"/>
          <a:stretch/>
        </p:blipFill>
        <p:spPr>
          <a:xfrm>
            <a:off x="2101534" y="3500332"/>
            <a:ext cx="3130182" cy="661133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788071" y="6320124"/>
            <a:ext cx="27905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smtClean="0"/>
              <a:t>Fig. 3.  Framework of model C</a:t>
            </a:r>
            <a:endParaRPr lang="zh-CN" altLang="en-US" sz="1400" b="1" dirty="0"/>
          </a:p>
        </p:txBody>
      </p:sp>
      <p:grpSp>
        <p:nvGrpSpPr>
          <p:cNvPr id="18" name="组合 17"/>
          <p:cNvGrpSpPr/>
          <p:nvPr/>
        </p:nvGrpSpPr>
        <p:grpSpPr>
          <a:xfrm>
            <a:off x="6694675" y="3215384"/>
            <a:ext cx="4853123" cy="1280875"/>
            <a:chOff x="6694675" y="3215384"/>
            <a:chExt cx="4853123" cy="1280875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5"/>
            <a:srcRect r="2690"/>
            <a:stretch/>
          </p:blipFill>
          <p:spPr>
            <a:xfrm>
              <a:off x="6694675" y="3569767"/>
              <a:ext cx="2270032" cy="591698"/>
            </a:xfrm>
            <a:prstGeom prst="rect">
              <a:avLst/>
            </a:prstGeom>
          </p:spPr>
        </p:pic>
        <p:sp>
          <p:nvSpPr>
            <p:cNvPr id="9" name="矩形 8"/>
            <p:cNvSpPr/>
            <p:nvPr/>
          </p:nvSpPr>
          <p:spPr>
            <a:xfrm>
              <a:off x="7957457" y="3701143"/>
              <a:ext cx="152400" cy="348343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7305970" y="3215384"/>
              <a:ext cx="23742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00" dirty="0" smtClean="0"/>
                <a:t>Output of Transformer encoder</a:t>
              </a:r>
              <a:endParaRPr lang="zh-CN" altLang="en-US" sz="1200" dirty="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8113909" y="4219260"/>
              <a:ext cx="34338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00" dirty="0" smtClean="0"/>
                <a:t>Prototype of corresponding category (user ID)</a:t>
              </a:r>
              <a:endParaRPr lang="zh-CN" altLang="en-US" sz="1200" dirty="0"/>
            </a:p>
          </p:txBody>
        </p:sp>
        <p:sp>
          <p:nvSpPr>
            <p:cNvPr id="13" name="矩形 12"/>
            <p:cNvSpPr/>
            <p:nvPr/>
          </p:nvSpPr>
          <p:spPr>
            <a:xfrm>
              <a:off x="8251371" y="3717229"/>
              <a:ext cx="515197" cy="348343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5" name="直接箭头连接符 14"/>
            <p:cNvCxnSpPr>
              <a:stCxn id="9" idx="0"/>
            </p:cNvCxnSpPr>
            <p:nvPr/>
          </p:nvCxnSpPr>
          <p:spPr>
            <a:xfrm flipV="1">
              <a:off x="8033657" y="3492383"/>
              <a:ext cx="76200" cy="208760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/>
            <p:nvPr/>
          </p:nvCxnSpPr>
          <p:spPr>
            <a:xfrm>
              <a:off x="8534400" y="4065572"/>
              <a:ext cx="199511" cy="23641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73213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22"/>
          </p:nvPr>
        </p:nvSpPr>
        <p:spPr>
          <a:xfrm>
            <a:off x="309714" y="266700"/>
            <a:ext cx="6919762" cy="304699"/>
          </a:xfrm>
        </p:spPr>
        <p:txBody>
          <a:bodyPr/>
          <a:lstStyle/>
          <a:p>
            <a:r>
              <a:rPr lang="en-US" altLang="ko-KR" dirty="0" smtClean="0"/>
              <a:t>3. Results</a:t>
            </a:r>
            <a:endParaRPr lang="ko-KR" altLang="en-US" dirty="0"/>
          </a:p>
        </p:txBody>
      </p:sp>
      <p:sp>
        <p:nvSpPr>
          <p:cNvPr id="4" name="내용 개체 틀 3"/>
          <p:cNvSpPr txBox="1">
            <a:spLocks/>
          </p:cNvSpPr>
          <p:nvPr/>
        </p:nvSpPr>
        <p:spPr>
          <a:xfrm>
            <a:off x="557892" y="1097280"/>
            <a:ext cx="11196573" cy="7584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Results on </a:t>
            </a:r>
            <a:r>
              <a:rPr lang="en-US" altLang="zh-CN" sz="2000" b="1" dirty="0">
                <a:solidFill>
                  <a:prstClr val="black"/>
                </a:solidFill>
                <a:ea typeface="微软雅黑" panose="020B0503020204020204" pitchFamily="34" charset="-122"/>
              </a:rPr>
              <a:t>the validation </a:t>
            </a:r>
            <a:r>
              <a:rPr lang="en-US" altLang="zh-CN" sz="20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set</a:t>
            </a:r>
          </a:p>
          <a:p>
            <a:pPr lvl="1"/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Performance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on different feature sets</a:t>
            </a:r>
          </a:p>
          <a:p>
            <a:pPr lvl="1"/>
            <a:endParaRPr lang="en-US" altLang="zh-CN" sz="16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620645" y="3416939"/>
            <a:ext cx="11196573" cy="11677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Performance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on different models</a:t>
            </a:r>
          </a:p>
          <a:p>
            <a:pPr lvl="1"/>
            <a:endParaRPr lang="en-US" altLang="zh-CN" sz="1600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6" name="내용 개체 틀 3"/>
          <p:cNvSpPr txBox="1">
            <a:spLocks/>
          </p:cNvSpPr>
          <p:nvPr/>
        </p:nvSpPr>
        <p:spPr>
          <a:xfrm>
            <a:off x="557891" y="5878507"/>
            <a:ext cx="11196573" cy="6633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latinLnBrk="0"/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After choosing different models for each user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, the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best AVG-AUC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on validation set of track 1 is </a:t>
            </a:r>
            <a:r>
              <a:rPr lang="en-US" altLang="zh-CN" sz="18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0.6292, 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1800" dirty="0">
                <a:solidFill>
                  <a:prstClr val="black"/>
                </a:solidFill>
                <a:ea typeface="微软雅黑" panose="020B0503020204020204" pitchFamily="34" charset="-122"/>
              </a:rPr>
              <a:t>the best AVG-AUC</a:t>
            </a:r>
            <a:r>
              <a:rPr lang="en-US" altLang="zh-CN" sz="1800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 of track 2 is </a:t>
            </a:r>
            <a:r>
              <a:rPr lang="en-US" altLang="zh-CN" sz="1800" b="1" dirty="0" smtClean="0">
                <a:solidFill>
                  <a:prstClr val="black"/>
                </a:solidFill>
                <a:ea typeface="微软雅黑" panose="020B0503020204020204" pitchFamily="34" charset="-122"/>
              </a:rPr>
              <a:t>0.6506.</a:t>
            </a:r>
            <a:endParaRPr lang="en-US" altLang="zh-CN" sz="1800" b="1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562226"/>
              </p:ext>
            </p:extLst>
          </p:nvPr>
        </p:nvGraphicFramePr>
        <p:xfrm>
          <a:off x="2586319" y="3834977"/>
          <a:ext cx="7633444" cy="1891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92">
                  <a:extLst>
                    <a:ext uri="{9D8B030D-6E8A-4147-A177-3AD203B41FA5}">
                      <a16:colId xmlns:a16="http://schemas.microsoft.com/office/drawing/2014/main" val="1015661442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1592527152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2173769159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3222844842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4272262581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2048093140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1655635723"/>
                    </a:ext>
                  </a:extLst>
                </a:gridCol>
              </a:tblGrid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Track 1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Track 2</a:t>
                      </a:r>
                      <a:endParaRPr kumimoji="0" lang="ko-KR" altLang="en-US" sz="1400" b="1" i="0" u="none" strike="noStrike" kern="1200" cap="none" spc="-5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24496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Model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ROC-AU</a:t>
                      </a:r>
                      <a:r>
                        <a:rPr kumimoji="0" lang="en-US" altLang="zh-CN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PR-AUC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AVG-AUC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ROC-AU</a:t>
                      </a:r>
                      <a:r>
                        <a:rPr kumimoji="0" lang="en-US" altLang="zh-CN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PR-AUC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AVG-AUC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210987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Model A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0" i="0" u="none" strike="noStrike" dirty="0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</a:rPr>
                        <a:t>0.6362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0" i="0" u="none" strike="noStrike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</a:rPr>
                        <a:t>0.4764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0" i="0" u="none" strike="noStrike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</a:rPr>
                        <a:t>0.5563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0.6430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0.4724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0.5577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500188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Model B</a:t>
                      </a:r>
                      <a:endParaRPr kumimoji="0" lang="ko-KR" altLang="en-US" sz="1200" b="0" i="0" u="none" strike="noStrike" kern="1200" cap="none" spc="-50" normalizeH="0" baseline="0" noProof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</a:rPr>
                        <a:t>0.6741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</a:rPr>
                        <a:t>0.5074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</a:rPr>
                        <a:t>0.5908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0.6636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0.4866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0.5751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591719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Model C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zh-CN" sz="1200" b="0" i="0" u="none" strike="noStrike" kern="1200" dirty="0" smtClean="0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0.6658</a:t>
                      </a:r>
                      <a:endParaRPr lang="en-US" altLang="zh-CN" sz="1200" b="0" i="0" u="none" strike="noStrike" kern="1200" dirty="0">
                        <a:solidFill>
                          <a:srgbClr val="595959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zh-CN" sz="1200" b="0" i="0" u="none" strike="noStrike" kern="1200" dirty="0" smtClean="0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0.4922</a:t>
                      </a:r>
                      <a:endParaRPr lang="en-US" altLang="zh-CN" sz="1200" b="0" i="0" u="none" strike="noStrike" kern="1200" dirty="0">
                        <a:solidFill>
                          <a:srgbClr val="595959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zh-CN" sz="1200" b="0" i="0" u="none" strike="noStrike" kern="1200" dirty="0" smtClean="0">
                          <a:solidFill>
                            <a:srgbClr val="595959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0.5790</a:t>
                      </a:r>
                      <a:endParaRPr lang="en-US" altLang="zh-CN" sz="1200" b="0" i="0" u="none" strike="noStrike" kern="1200" dirty="0">
                        <a:solidFill>
                          <a:srgbClr val="595959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0.6778</a:t>
                      </a:r>
                      <a:endParaRPr kumimoji="0" lang="ko-KR" altLang="en-US" sz="12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0.5279</a:t>
                      </a:r>
                      <a:endParaRPr kumimoji="0" lang="ko-KR" altLang="en-US" sz="12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0.6028</a:t>
                      </a:r>
                      <a:endParaRPr kumimoji="0" lang="ko-KR" altLang="en-US" sz="12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541752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718767"/>
              </p:ext>
            </p:extLst>
          </p:nvPr>
        </p:nvGraphicFramePr>
        <p:xfrm>
          <a:off x="2586319" y="1832589"/>
          <a:ext cx="7633444" cy="151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92">
                  <a:extLst>
                    <a:ext uri="{9D8B030D-6E8A-4147-A177-3AD203B41FA5}">
                      <a16:colId xmlns:a16="http://schemas.microsoft.com/office/drawing/2014/main" val="1015661442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1592527152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2173769159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3222844842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2054862618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3376114313"/>
                    </a:ext>
                  </a:extLst>
                </a:gridCol>
                <a:gridCol w="1090492">
                  <a:extLst>
                    <a:ext uri="{9D8B030D-6E8A-4147-A177-3AD203B41FA5}">
                      <a16:colId xmlns:a16="http://schemas.microsoft.com/office/drawing/2014/main" val="2483573735"/>
                    </a:ext>
                  </a:extLst>
                </a:gridCol>
              </a:tblGrid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Track 1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Track 2</a:t>
                      </a:r>
                      <a:endParaRPr kumimoji="0" lang="ko-KR" altLang="en-US" sz="1400" b="1" i="0" u="none" strike="noStrike" kern="1200" cap="none" spc="-5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249016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Feature set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ROC-AU</a:t>
                      </a:r>
                      <a:r>
                        <a:rPr kumimoji="0" lang="en-US" altLang="zh-CN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PR-AUC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AVG-AUC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ROC-AU</a:t>
                      </a:r>
                      <a:r>
                        <a:rPr kumimoji="0" lang="en-US" altLang="zh-CN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PR-AUC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AVG-AUC</a:t>
                      </a:r>
                      <a:endParaRPr kumimoji="0" lang="ko-KR" altLang="en-US" sz="14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210987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features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맑은 고딕" panose="020B0503020000020004" pitchFamily="34" charset="-127"/>
                        </a:rPr>
                        <a:t>0.6741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0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맑은 고딕" panose="020B0503020000020004" pitchFamily="34" charset="-127"/>
                        </a:rPr>
                        <a:t>0.5074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맑은 고딕" panose="020B0503020000020004" pitchFamily="34" charset="-127"/>
                        </a:rPr>
                        <a:t>0.5908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0.6778</a:t>
                      </a:r>
                      <a:endParaRPr kumimoji="0" lang="ko-KR" altLang="en-US" sz="12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0.5279</a:t>
                      </a:r>
                      <a:endParaRPr kumimoji="0" lang="ko-KR" altLang="en-US" sz="12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0.6028</a:t>
                      </a:r>
                      <a:endParaRPr kumimoji="0" lang="ko-KR" altLang="en-US" sz="1200" b="1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500188"/>
                  </a:ext>
                </a:extLst>
              </a:tr>
              <a:tr h="3782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 features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zh-CN" sz="1200" b="0" i="0" u="none" strike="noStrike" kern="1200" dirty="0" smtClean="0">
                          <a:solidFill>
                            <a:srgbClr val="595959"/>
                          </a:solidFill>
                          <a:effectLst/>
                          <a:latin typeface="+mn-lt"/>
                          <a:ea typeface="맑은 고딕" panose="020B0503020000020004" pitchFamily="34" charset="-127"/>
                          <a:cs typeface="+mn-cs"/>
                        </a:rPr>
                        <a:t>0.6477</a:t>
                      </a:r>
                      <a:endParaRPr lang="en-US" altLang="zh-CN" sz="1200" b="0" i="0" u="none" strike="noStrike" kern="1200" dirty="0">
                        <a:solidFill>
                          <a:srgbClr val="595959"/>
                        </a:solidFill>
                        <a:effectLst/>
                        <a:latin typeface="+mn-lt"/>
                        <a:ea typeface="맑은 고딕" panose="020B0503020000020004" pitchFamily="34" charset="-127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zh-CN" sz="1200" b="1" i="0" u="none" strike="noStrike" kern="1200" dirty="0" smtClean="0">
                          <a:solidFill>
                            <a:srgbClr val="595959"/>
                          </a:solidFill>
                          <a:effectLst/>
                          <a:latin typeface="+mn-lt"/>
                          <a:ea typeface="맑은 고딕" panose="020B0503020000020004" pitchFamily="34" charset="-127"/>
                          <a:cs typeface="+mn-cs"/>
                        </a:rPr>
                        <a:t>0.5171</a:t>
                      </a:r>
                      <a:endParaRPr lang="en-US" altLang="zh-CN" sz="1200" b="1" i="0" u="none" strike="noStrike" kern="1200" dirty="0">
                        <a:solidFill>
                          <a:srgbClr val="595959"/>
                        </a:solidFill>
                        <a:effectLst/>
                        <a:latin typeface="+mn-lt"/>
                        <a:ea typeface="맑은 고딕" panose="020B0503020000020004" pitchFamily="34" charset="-127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zh-CN" sz="1200" b="0" i="0" u="none" strike="noStrike" kern="1200" dirty="0" smtClean="0">
                          <a:solidFill>
                            <a:srgbClr val="595959"/>
                          </a:solidFill>
                          <a:effectLst/>
                          <a:latin typeface="+mn-lt"/>
                          <a:ea typeface="맑은 고딕" panose="020B0503020000020004" pitchFamily="34" charset="-127"/>
                          <a:cs typeface="+mn-cs"/>
                        </a:rPr>
                        <a:t>0.5824</a:t>
                      </a:r>
                      <a:endParaRPr lang="en-US" altLang="zh-CN" sz="1200" b="0" i="0" u="none" strike="noStrike" kern="1200" dirty="0">
                        <a:solidFill>
                          <a:srgbClr val="595959"/>
                        </a:solidFill>
                        <a:effectLst/>
                        <a:latin typeface="+mn-lt"/>
                        <a:ea typeface="맑은 고딕" panose="020B0503020000020004" pitchFamily="34" charset="-127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0.6668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0.4966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5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0.5817</a:t>
                      </a:r>
                      <a:endParaRPr kumimoji="0" lang="ko-KR" altLang="en-US" sz="1200" b="0" i="0" u="none" strike="noStrike" kern="1200" cap="none" spc="-5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591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57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사용자 지정 11">
      <a:majorFont>
        <a:latin typeface="맑은 고딕"/>
        <a:ea typeface="맑은 고딕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1884</Words>
  <Application>Microsoft Office PowerPoint</Application>
  <PresentationFormat>宽屏</PresentationFormat>
  <Paragraphs>219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Malgun Gothic</vt:lpstr>
      <vt:lpstr>等线</vt:lpstr>
      <vt:lpstr>宋体</vt:lpstr>
      <vt:lpstr>微软雅黑</vt:lpstr>
      <vt:lpstr>Arial</vt:lpstr>
      <vt:lpstr>Wingdings</vt:lpstr>
      <vt:lpstr>Office 테마</vt:lpstr>
      <vt:lpstr>Unsupervised Relapse Detection using Wearable-Based Digital Phenotyping The 2nd e-Prevention Challenge</vt:lpstr>
      <vt:lpstr>CONTENTS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3917</dc:creator>
  <cp:lastModifiedBy>jinting wu/Language Understanding Lab /SRC-Beijing/Engineer/Samsung Electronics</cp:lastModifiedBy>
  <cp:revision>57</cp:revision>
  <dcterms:created xsi:type="dcterms:W3CDTF">2024-01-17T01:05:51Z</dcterms:created>
  <dcterms:modified xsi:type="dcterms:W3CDTF">2024-04-12T07:51:36Z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