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3891200" cy="32918400"/>
  <p:notesSz cx="9296400" cy="7010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3">
          <p15:clr>
            <a:srgbClr val="A4A3A4"/>
          </p15:clr>
        </p15:guide>
        <p15:guide id="2" pos="137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EC6"/>
    <a:srgbClr val="E6E6E6"/>
    <a:srgbClr val="0066FF"/>
    <a:srgbClr val="0099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9295" autoAdjust="0"/>
  </p:normalViewPr>
  <p:slideViewPr>
    <p:cSldViewPr>
      <p:cViewPr varScale="1">
        <p:scale>
          <a:sx n="24" d="100"/>
          <a:sy n="24" d="100"/>
        </p:scale>
        <p:origin x="1344" y="72"/>
      </p:cViewPr>
      <p:guideLst>
        <p:guide orient="horz" pos="3383"/>
        <p:guide pos="137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4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5E67EC81-DF96-478F-BB15-A0F9F916C432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4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DB88B54E-826B-46CB-8873-462256E68B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65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4" y="0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3D9BB75A-DF74-487E-A2ED-1F409843D04D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30180"/>
            <a:ext cx="7437120" cy="3153961"/>
          </a:xfrm>
          <a:prstGeom prst="rect">
            <a:avLst/>
          </a:prstGeom>
        </p:spPr>
        <p:txBody>
          <a:bodyPr vert="horz" lIns="91650" tIns="45825" rIns="91650" bIns="458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4" y="6659162"/>
            <a:ext cx="4029145" cy="35004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DC911C8D-2BE2-4407-807F-F7FF1250D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1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33400" y="6629400"/>
            <a:ext cx="427482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439544" y="685800"/>
            <a:ext cx="36796088" cy="2667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1129963" y="3505200"/>
            <a:ext cx="21488400" cy="2895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5pPr>
      <a:lvl6pPr marL="4572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6pPr>
      <a:lvl7pPr marL="9144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7pPr>
      <a:lvl8pPr marL="13716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8pPr>
      <a:lvl9pPr marL="1828800" algn="ctr" defTabSz="4389438" rtl="0" eaLnBrk="0" fontAlgn="base" hangingPunct="0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Times New Roman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103330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107902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112474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117046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58">
            <a:extLst>
              <a:ext uri="{FF2B5EF4-FFF2-40B4-BE49-F238E27FC236}">
                <a16:creationId xmlns:a16="http://schemas.microsoft.com/office/drawing/2014/main" id="{3812D217-220C-45B3-BE44-14CC0F2A4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8216" y="19267512"/>
            <a:ext cx="22041569" cy="132125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299448" tIns="299448" rIns="299448" bIns="299448"/>
          <a:lstStyle/>
          <a:p>
            <a:pPr eaLnBrk="1" hangingPunct="1">
              <a:spcBef>
                <a:spcPct val="25000"/>
              </a:spcBef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Conditional Teacher-Student (CT/S) Learning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zh-CN" sz="3200" dirty="0"/>
          </a:p>
        </p:txBody>
      </p:sp>
      <p:sp>
        <p:nvSpPr>
          <p:cNvPr id="50" name="Rectangle 58">
            <a:extLst>
              <a:ext uri="{FF2B5EF4-FFF2-40B4-BE49-F238E27FC236}">
                <a16:creationId xmlns:a16="http://schemas.microsoft.com/office/drawing/2014/main" id="{F114C5ED-2AD4-494D-A2F2-C0EDF0BCF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45" y="5009928"/>
            <a:ext cx="8492730" cy="1267340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99448" tIns="299448" rIns="299448" bIns="299448"/>
          <a:lstStyle/>
          <a:p>
            <a:pPr marL="742950" indent="-742950" defTabSz="760413" eaLnBrk="1" hangingPunct="1">
              <a:lnSpc>
                <a:spcPct val="90000"/>
              </a:lnSpc>
              <a:spcBef>
                <a:spcPct val="25000"/>
              </a:spcBef>
              <a:buAutoNum type="arabicPeriod"/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AU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Teacher-student (T/S) learning shortcoming: the teacher model may produce wrong guidance that misleads the student model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Propose </a:t>
            </a:r>
            <a:r>
              <a:rPr lang="en-US" altLang="zh-CN" sz="4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conditional teacher-student (CT/S)</a:t>
            </a:r>
            <a:r>
              <a:rPr lang="en-US" altLang="zh-CN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learning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teacher is correct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, the student model learns from the teacher’s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soft posteriors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teacher is wrong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, the student learns from the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hard labels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CT/S for domain</a:t>
            </a:r>
            <a:r>
              <a:rPr lang="en-US" altLang="zh-CN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adaptation: 9.8% relative WER reduction (WERR) over T/S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CT/S for speaker</a:t>
            </a:r>
            <a:r>
              <a:rPr lang="en-US" altLang="zh-CN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adaptation: 12.8% WERR over T/S</a:t>
            </a: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defTabSz="760413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8">
            <a:extLst>
              <a:ext uri="{FF2B5EF4-FFF2-40B4-BE49-F238E27FC236}">
                <a16:creationId xmlns:a16="http://schemas.microsoft.com/office/drawing/2014/main" id="{2735F9AE-170B-4BB7-A39E-5CF5089F7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8216" y="5009928"/>
            <a:ext cx="22041569" cy="138448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299448" tIns="299448" rIns="299448" bIns="299448"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Teacher-Student (T/S) Learning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zh-CN" sz="3200" dirty="0"/>
          </a:p>
        </p:txBody>
      </p:sp>
      <p:sp>
        <p:nvSpPr>
          <p:cNvPr id="53" name="Rectangle 58">
            <a:extLst>
              <a:ext uri="{FF2B5EF4-FFF2-40B4-BE49-F238E27FC236}">
                <a16:creationId xmlns:a16="http://schemas.microsoft.com/office/drawing/2014/main" id="{DA7FCFAA-2210-48B7-A4CE-EB4803B98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72" y="18187392"/>
            <a:ext cx="8492730" cy="1432994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99448" tIns="299448" rIns="299448" bIns="299448"/>
          <a:lstStyle/>
          <a:p>
            <a:pPr defTabSz="760413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Related Work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T/S Learning for model compression [Li et al, 2014] [Hinton et al, 2015]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Same training data to the input of teacher and student models.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Small-footprint student model learns from a large strong teacher model.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T/S Learning for domain adaptation [Li et al, 2017] </a:t>
            </a:r>
            <a:r>
              <a:rPr lang="en-US" sz="4400">
                <a:latin typeface="Calibri" panose="020F0502020204030204" pitchFamily="34" charset="0"/>
                <a:cs typeface="Calibri" panose="020F0502020204030204" pitchFamily="34" charset="0"/>
              </a:rPr>
              <a:t>[Watanabe 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sz="4400">
                <a:latin typeface="Calibri" panose="020F0502020204030204" pitchFamily="34" charset="0"/>
                <a:cs typeface="Calibri" panose="020F0502020204030204" pitchFamily="34" charset="0"/>
              </a:rPr>
              <a:t>, 2017]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Parallel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training data to the input of teacher and student models.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Noisy student model learns from a well-trained clean teacher model.</a:t>
            </a: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Small-footprint neural machine translation [Kim et al, 2016]</a:t>
            </a:r>
          </a:p>
          <a:p>
            <a:pPr marL="571500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Low-resource neural machine translation [Chen et al., 2017]</a:t>
            </a:r>
            <a:endParaRPr lang="en-US" altLang="zh-CN" sz="3200" dirty="0">
              <a:latin typeface="Arial" pitchFamily="34" charset="0"/>
              <a:cs typeface="Arial" pitchFamily="3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altLang="zh-CN" sz="3200" dirty="0">
              <a:latin typeface="Arial" pitchFamily="34" charset="0"/>
              <a:cs typeface="Arial" pitchFamily="34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altLang="zh-CN" sz="3200" dirty="0">
              <a:latin typeface="Arial" pitchFamily="34" charset="0"/>
              <a:cs typeface="Arial" pitchFamily="34" charset="0"/>
            </a:endParaRPr>
          </a:p>
          <a:p>
            <a:pPr marL="800100" lvl="1" indent="-342900" algn="l" eaLnBrk="1" hangingPunct="1">
              <a:lnSpc>
                <a:spcPct val="90000"/>
              </a:lnSpc>
              <a:spcBef>
                <a:spcPct val="25000"/>
              </a:spcBef>
              <a:buFont typeface="Arial" charset="0"/>
              <a:buChar char="•"/>
            </a:pPr>
            <a:endParaRPr lang="en-US" altLang="zh-CN" sz="3200" dirty="0">
              <a:latin typeface="Arial" pitchFamily="34" charset="0"/>
              <a:cs typeface="Arial" pitchFamily="34" charset="0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lvl="0" algn="l" eaLnBrk="1" hangingPunct="1">
              <a:spcBef>
                <a:spcPct val="20000"/>
              </a:spcBef>
            </a:pP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4" name="Picture 5" descr="D:\reports\Microsoft_logo.png">
            <a:extLst>
              <a:ext uri="{FF2B5EF4-FFF2-40B4-BE49-F238E27FC236}">
                <a16:creationId xmlns:a16="http://schemas.microsoft.com/office/drawing/2014/main" id="{E93747B0-BE48-441C-9181-81DA8CA36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7764" y="2705672"/>
            <a:ext cx="6658815" cy="142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itle 66">
            <a:extLst>
              <a:ext uri="{FF2B5EF4-FFF2-40B4-BE49-F238E27FC236}">
                <a16:creationId xmlns:a16="http://schemas.microsoft.com/office/drawing/2014/main" id="{A5D61B70-2CF8-4857-A072-A99C5E48011A}"/>
              </a:ext>
            </a:extLst>
          </p:cNvPr>
          <p:cNvSpPr txBox="1">
            <a:spLocks/>
          </p:cNvSpPr>
          <p:nvPr/>
        </p:nvSpPr>
        <p:spPr>
          <a:xfrm>
            <a:off x="3439544" y="329408"/>
            <a:ext cx="367960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2pPr>
            <a:lvl3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3pPr>
            <a:lvl4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4pPr>
            <a:lvl5pPr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5pPr>
            <a:lvl6pPr marL="4572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6pPr>
            <a:lvl7pPr marL="9144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7pPr>
            <a:lvl8pPr marL="13716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8pPr>
            <a:lvl9pPr marL="1828800" algn="ctr" defTabSz="4389438" rtl="0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defTabSz="2194560" eaLnBrk="1" hangingPunct="1"/>
            <a:r>
              <a:rPr lang="en-US" sz="11500" b="1" kern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Conditional Teacher-Student Learning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14483E1-42DF-4573-990A-C0A42C81BA02}"/>
              </a:ext>
            </a:extLst>
          </p:cNvPr>
          <p:cNvSpPr txBox="1"/>
          <p:nvPr/>
        </p:nvSpPr>
        <p:spPr>
          <a:xfrm>
            <a:off x="7662831" y="2273624"/>
            <a:ext cx="268841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dirty="0">
                <a:latin typeface="Calibri" panose="020F0502020204030204" pitchFamily="34" charset="0"/>
                <a:cs typeface="Calibri" panose="020F0502020204030204" pitchFamily="34" charset="0"/>
              </a:rPr>
              <a:t>Zhong Meng, Jinyu Li, Yong Zhao, </a:t>
            </a:r>
            <a:r>
              <a:rPr lang="en-US" sz="6600" i="1" dirty="0" err="1">
                <a:latin typeface="Calibri" panose="020F0502020204030204" pitchFamily="34" charset="0"/>
                <a:cs typeface="Calibri" panose="020F0502020204030204" pitchFamily="34" charset="0"/>
              </a:rPr>
              <a:t>Yifan</a:t>
            </a:r>
            <a:r>
              <a:rPr lang="en-US" sz="6600" i="1" dirty="0">
                <a:latin typeface="Calibri" panose="020F0502020204030204" pitchFamily="34" charset="0"/>
                <a:cs typeface="Calibri" panose="020F0502020204030204" pitchFamily="34" charset="0"/>
              </a:rPr>
              <a:t> Gong </a:t>
            </a:r>
          </a:p>
          <a:p>
            <a:pPr algn="ctr"/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 Microsoft Corporation, Redmond, WA, USA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41DCCEE-6301-4E49-A695-DB52BFDF8C2D}"/>
              </a:ext>
            </a:extLst>
          </p:cNvPr>
          <p:cNvCxnSpPr>
            <a:cxnSpLocks/>
          </p:cNvCxnSpPr>
          <p:nvPr/>
        </p:nvCxnSpPr>
        <p:spPr>
          <a:xfrm>
            <a:off x="199184" y="4649888"/>
            <a:ext cx="4352544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58">
            <a:extLst>
              <a:ext uri="{FF2B5EF4-FFF2-40B4-BE49-F238E27FC236}">
                <a16:creationId xmlns:a16="http://schemas.microsoft.com/office/drawing/2014/main" id="{98D4E56C-8AE9-464A-B79A-D86DBAA66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3199" y="5009928"/>
            <a:ext cx="11365929" cy="2750705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99448" tIns="299448" rIns="299448" bIns="299448"/>
          <a:lstStyle/>
          <a:p>
            <a:pPr defTabSz="760413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sz="4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 Experiments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Domain Adaptation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Adaptation data: 9137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parallel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clean and noisy training utterances in CHiME-3 dataset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Test data: real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single-channel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(5</a:t>
            </a:r>
            <a:r>
              <a:rPr lang="en-US" altLang="zh-CN" sz="4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microphone)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far-field noisy speech in CHiME-3 dev set.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LSTM AM: 4 hidden layers, 512 hidden units, 87 input units, 3012 output units.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ASR WER (%) Results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zh-CN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CT/S achieves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9.8% and 11.7% WERRs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over soft T/S and IT/S for domain adaptation.</a:t>
            </a:r>
          </a:p>
          <a:p>
            <a:pPr marL="457200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400" dirty="0">
                <a:latin typeface="Calibri" panose="020F0502020204030204" pitchFamily="34" charset="0"/>
                <a:cs typeface="Calibri" panose="020F0502020204030204" pitchFamily="34" charset="0"/>
              </a:rPr>
              <a:t>Speaker Adaptation 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KLD adaptation can be formulated as a special case of IT/S [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Asami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et al, 2017] </a:t>
            </a: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SI training data: 2600 hours Microsoft Cortana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Adaptation data: 7 speakers, 200 </a:t>
            </a:r>
            <a:r>
              <a:rPr lang="en-US" altLang="zh-CN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utt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. for each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Test data: 20,203 words from 7 speakers.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LSTM AM: 4 hidden layers, 512 hidden units, 80 input units, 5980 output units.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ASR WER (%) Results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l" defTabSz="760413"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l" defTabSz="760413"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Supervised: CT/S achieves 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12.8% and 3.0% WERRs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 over SI and KLD.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Unsupervised: CT/S achieves</a:t>
            </a:r>
            <a:r>
              <a:rPr lang="en-US" altLang="zh-CN" sz="4000" b="1" dirty="0">
                <a:latin typeface="Calibri" panose="020F0502020204030204" pitchFamily="34" charset="0"/>
                <a:cs typeface="Calibri" panose="020F0502020204030204" pitchFamily="34" charset="0"/>
              </a:rPr>
              <a:t> 5.3% and 2.5% WERR </a:t>
            </a:r>
            <a:r>
              <a:rPr lang="en-US" altLang="zh-CN" sz="4000" dirty="0">
                <a:latin typeface="Calibri" panose="020F0502020204030204" pitchFamily="34" charset="0"/>
                <a:cs typeface="Calibri" panose="020F0502020204030204" pitchFamily="34" charset="0"/>
              </a:rPr>
              <a:t>over SI and KLD.</a:t>
            </a:r>
          </a:p>
          <a:p>
            <a:pPr marL="914400" lvl="1" indent="-457200" algn="l" defTabSz="760413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 eaLnBrk="1" hangingPunct="1">
              <a:lnSpc>
                <a:spcPct val="90000"/>
              </a:lnSpc>
              <a:spcBef>
                <a:spcPct val="25000"/>
              </a:spcBef>
              <a:buFont typeface="Wingdings" panose="05000000000000000000" pitchFamily="2" charset="2"/>
              <a:buChar char="§"/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zh-CN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l" ea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endParaRPr lang="en-US" altLang="zh-CN" sz="3200" b="1" dirty="0">
              <a:solidFill>
                <a:srgbClr val="0099CC"/>
              </a:solidFill>
              <a:latin typeface="Arial" pitchFamily="34" charset="0"/>
              <a:cs typeface="Arial" pitchFamily="34" charset="0"/>
            </a:endParaRPr>
          </a:p>
          <a:p>
            <a:pPr lvl="0" algn="l" eaLnBrk="1" hangingPunct="1">
              <a:spcBef>
                <a:spcPct val="20000"/>
              </a:spcBef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lvl="0" algn="l" eaLnBrk="1" hangingPunct="1">
              <a:spcBef>
                <a:spcPct val="20000"/>
              </a:spcBef>
            </a:pP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0" name="Table 149">
                <a:extLst>
                  <a:ext uri="{FF2B5EF4-FFF2-40B4-BE49-F238E27FC236}">
                    <a16:creationId xmlns:a16="http://schemas.microsoft.com/office/drawing/2014/main" id="{47FC2525-7F1A-4AA6-A744-E4A0EB27CC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4145041"/>
                  </p:ext>
                </p:extLst>
              </p:nvPr>
            </p:nvGraphicFramePr>
            <p:xfrm>
              <a:off x="32225445" y="11274624"/>
              <a:ext cx="10850750" cy="61826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35105">
                      <a:extLst>
                        <a:ext uri="{9D8B030D-6E8A-4147-A177-3AD203B41FA5}">
                          <a16:colId xmlns:a16="http://schemas.microsoft.com/office/drawing/2014/main" val="2358794303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534631250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1180699220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2944722380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3727798535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3939716114"/>
                        </a:ext>
                      </a:extLst>
                    </a:gridCol>
                  </a:tblGrid>
                  <a:tr h="866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System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BUS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PED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Avg.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09054901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Unadapt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43.47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45.93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30.43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36.13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38.96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84614919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Hard Label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24.92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20.63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15.96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19.84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92751782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Soft T/S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22.46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14.88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16.47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18.20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91175396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IT/S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𝜆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=0.2</m:t>
                                  </m:r>
                                </m:e>
                              </m:d>
                            </m:oMath>
                          </a14:m>
                          <a:endParaRPr lang="en-US" sz="3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24.84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19.79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15.55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18.36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19.60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36150608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IT/S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𝜆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=0.5</m:t>
                                  </m:r>
                                </m:e>
                              </m:d>
                            </m:oMath>
                          </a14:m>
                          <a:endParaRPr lang="en-US" sz="3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22.61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18.94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14.52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18.43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18.59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4544369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IT/S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𝜆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=0.8</m:t>
                                  </m:r>
                                </m:e>
                              </m:d>
                            </m:oMath>
                          </a14:m>
                          <a:endParaRPr lang="en-US" sz="3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23.51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14.49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16.56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18.37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61486107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CT/S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20.72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17.46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12.52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15.09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16.42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717220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0" name="Table 149">
                <a:extLst>
                  <a:ext uri="{FF2B5EF4-FFF2-40B4-BE49-F238E27FC236}">
                    <a16:creationId xmlns:a16="http://schemas.microsoft.com/office/drawing/2014/main" id="{47FC2525-7F1A-4AA6-A744-E4A0EB27CC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4145041"/>
                  </p:ext>
                </p:extLst>
              </p:nvPr>
            </p:nvGraphicFramePr>
            <p:xfrm>
              <a:off x="32225445" y="11274624"/>
              <a:ext cx="10850750" cy="61826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35105">
                      <a:extLst>
                        <a:ext uri="{9D8B030D-6E8A-4147-A177-3AD203B41FA5}">
                          <a16:colId xmlns:a16="http://schemas.microsoft.com/office/drawing/2014/main" val="2358794303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534631250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1180699220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2944722380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3727798535"/>
                        </a:ext>
                      </a:extLst>
                    </a:gridCol>
                    <a:gridCol w="1583129">
                      <a:extLst>
                        <a:ext uri="{9D8B030D-6E8A-4147-A177-3AD203B41FA5}">
                          <a16:colId xmlns:a16="http://schemas.microsoft.com/office/drawing/2014/main" val="3939716114"/>
                        </a:ext>
                      </a:extLst>
                    </a:gridCol>
                  </a:tblGrid>
                  <a:tr h="866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System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BUS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CAF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PED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STR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Avg.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09054901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Unadapt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43.47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45.93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30.43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36.13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38.96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84614919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Hard Label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24.92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20.63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15.96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19.84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92751782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Soft T/S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22.46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14.88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16.47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18.20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91175396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7" t="-413600" r="-270332" b="-321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24.84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19.79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15.55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18.36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19.60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36150608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7" t="-513600" r="-270332" b="-221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22.61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18.94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14.52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18.43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18.59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54544369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7" t="-618548" r="-270332" b="-123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23.51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19.10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14.49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16.56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18.37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61486107"/>
                      </a:ext>
                    </a:extLst>
                  </a:tr>
                  <a:tr h="7594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CT/S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20.72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17.46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12.52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15.09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16.42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717220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3" name="Table 152">
                <a:extLst>
                  <a:ext uri="{FF2B5EF4-FFF2-40B4-BE49-F238E27FC236}">
                    <a16:creationId xmlns:a16="http://schemas.microsoft.com/office/drawing/2014/main" id="{68620B30-E323-4187-B885-7BCE5B13F2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224399"/>
                  </p:ext>
                </p:extLst>
              </p:nvPr>
            </p:nvGraphicFramePr>
            <p:xfrm>
              <a:off x="33125394" y="24956144"/>
              <a:ext cx="9085059" cy="48581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67">
                      <a:extLst>
                        <a:ext uri="{9D8B030D-6E8A-4147-A177-3AD203B41FA5}">
                          <a16:colId xmlns:a16="http://schemas.microsoft.com/office/drawing/2014/main" val="2358794303"/>
                        </a:ext>
                      </a:extLst>
                    </a:gridCol>
                    <a:gridCol w="2789896">
                      <a:extLst>
                        <a:ext uri="{9D8B030D-6E8A-4147-A177-3AD203B41FA5}">
                          <a16:colId xmlns:a16="http://schemas.microsoft.com/office/drawing/2014/main" val="534631250"/>
                        </a:ext>
                      </a:extLst>
                    </a:gridCol>
                    <a:gridCol w="2789896">
                      <a:extLst>
                        <a:ext uri="{9D8B030D-6E8A-4147-A177-3AD203B41FA5}">
                          <a16:colId xmlns:a16="http://schemas.microsoft.com/office/drawing/2014/main" val="1180699220"/>
                        </a:ext>
                      </a:extLst>
                    </a:gridCol>
                  </a:tblGrid>
                  <a:tr h="764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System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Supervised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Unsupervised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09054901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SI</a:t>
                          </a: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13.95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3600" b="0" i="0" kern="1200" dirty="0">
                            <a:solidFill>
                              <a:schemeClr val="dk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84614919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Hard Label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13.20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13.77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92751782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KLD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36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  <m:t>𝜆</m:t>
                                  </m:r>
                                  <m:r>
                                    <a:rPr lang="en-US" sz="36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  <m:t>=0.2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12.61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13.65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91175396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KLD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36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  <m:t>𝜆</m:t>
                                  </m:r>
                                  <m:r>
                                    <a:rPr lang="en-US" sz="36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  <m:t>=0.</m:t>
                                  </m:r>
                                  <m:r>
                                    <a:rPr lang="en-US" sz="3600" b="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  <m:t>5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12.54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13.55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18097896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KLD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360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  <m:t>𝜆</m:t>
                                  </m:r>
                                  <m:r>
                                    <a:rPr lang="en-US" sz="3600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  <m:t>=0.</m:t>
                                  </m:r>
                                  <m:r>
                                    <a:rPr lang="en-US" sz="3600" b="0" i="1" kern="120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Calibri" panose="020F0502020204030204" pitchFamily="34" charset="0"/>
                                    </a:rPr>
                                    <m:t>8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13.17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13.72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53851387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CT/S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12.17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13.21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765187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3" name="Table 152">
                <a:extLst>
                  <a:ext uri="{FF2B5EF4-FFF2-40B4-BE49-F238E27FC236}">
                    <a16:creationId xmlns:a16="http://schemas.microsoft.com/office/drawing/2014/main" id="{68620B30-E323-4187-B885-7BCE5B13F2D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224399"/>
                  </p:ext>
                </p:extLst>
              </p:nvPr>
            </p:nvGraphicFramePr>
            <p:xfrm>
              <a:off x="33125394" y="24956144"/>
              <a:ext cx="9085059" cy="48581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67">
                      <a:extLst>
                        <a:ext uri="{9D8B030D-6E8A-4147-A177-3AD203B41FA5}">
                          <a16:colId xmlns:a16="http://schemas.microsoft.com/office/drawing/2014/main" val="2358794303"/>
                        </a:ext>
                      </a:extLst>
                    </a:gridCol>
                    <a:gridCol w="2789896">
                      <a:extLst>
                        <a:ext uri="{9D8B030D-6E8A-4147-A177-3AD203B41FA5}">
                          <a16:colId xmlns:a16="http://schemas.microsoft.com/office/drawing/2014/main" val="534631250"/>
                        </a:ext>
                      </a:extLst>
                    </a:gridCol>
                    <a:gridCol w="2789896">
                      <a:extLst>
                        <a:ext uri="{9D8B030D-6E8A-4147-A177-3AD203B41FA5}">
                          <a16:colId xmlns:a16="http://schemas.microsoft.com/office/drawing/2014/main" val="1180699220"/>
                        </a:ext>
                      </a:extLst>
                    </a:gridCol>
                  </a:tblGrid>
                  <a:tr h="764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System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Supervised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Unsupervised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09054901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SI</a:t>
                          </a: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13.95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3600" b="0" i="0" kern="1200" dirty="0">
                            <a:solidFill>
                              <a:schemeClr val="dk1"/>
                            </a:solidFill>
                            <a:effectLst/>
                            <a:latin typeface="Calibri" panose="020F0502020204030204" pitchFamily="34" charset="0"/>
                            <a:ea typeface="+mn-ea"/>
                            <a:cs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84614919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Hard Label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13.20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13.77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92751782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74" t="-316071" r="-159722" b="-330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12.61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13.65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91175396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74" t="-416071" r="-159722" b="-230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12.54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13.55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18097896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74" t="-516071" r="-159722" b="-130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13.17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13.72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53851387"/>
                      </a:ext>
                    </a:extLst>
                  </a:tr>
                  <a:tr h="68227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CT/S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12.17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13.21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7651875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67FE55E9-8A07-4A36-8176-0DB439AA0C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948" y="21305389"/>
            <a:ext cx="12529684" cy="101285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1E6A57-3977-4219-A375-5ECD95D35E59}"/>
                  </a:ext>
                </a:extLst>
              </p:cNvPr>
              <p:cNvSpPr txBox="1"/>
              <p:nvPr/>
            </p:nvSpPr>
            <p:spPr>
              <a:xfrm>
                <a:off x="19065280" y="6632801"/>
                <a:ext cx="12464505" cy="11858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Student input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parallel or identical to teacher input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571500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Minimize the KL divergence between the output distributions of the teacher and student model</a:t>
                </a: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4400">
                        <a:latin typeface="Cambria Math" panose="02040503050406030204" pitchFamily="18" charset="0"/>
                      </a:rPr>
                      <m:t>𝐾𝐿</m:t>
                    </m:r>
                    <m:d>
                      <m:d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sz="4400">
                            <a:latin typeface="Cambria Math" panose="02040503050406030204" pitchFamily="18" charset="0"/>
                          </a:rPr>
                          <m:t>||</m:t>
                        </m:r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4400">
                            <a:latin typeface="Cambria Math" panose="02040503050406030204" pitchFamily="18" charset="0"/>
                          </a:rPr>
                          <m:t>|</m:t>
                        </m:r>
                        <m:sSubSup>
                          <m:sSubSup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e>
                    </m:d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400" b="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Sup>
                                      <m:sSubSup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b>
                                      <m:sSub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400" b="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Sup>
                                      <m:sSubSup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b>
                                      <m:sSub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b>
                                    </m:sSub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itchFamily="34" charset="0"/>
                </a:endParaRPr>
              </a:p>
              <a:p>
                <a:pPr marL="571500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T/S with soft labels [Li et al, 2014] </a:t>
                </a: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Teacher class posteriors as training target</a:t>
                </a: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𝑇𝑆</m:t>
                        </m:r>
                      </m:sub>
                    </m:sSub>
                    <m:d>
                      <m:d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440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d>
                    <m:r>
                      <a:rPr lang="en-US" sz="440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∑"/>
                        <m:supHide m:val="on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nary>
                          <m:naryPr>
                            <m:chr m:val="∑"/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4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sup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440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a:rPr lang="en-US" sz="440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Sup>
                                  <m:sSubSup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  <m:r>
                                  <a:rPr lang="en-US" sz="440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e>
                            </m:d>
                            <m:func>
                              <m:func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4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Sup>
                                      <m:sSubSup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b>
                                      <m:sSub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e>
                        </m:nary>
                      </m:e>
                    </m:nary>
                  </m:oMath>
                </a14:m>
                <a:endParaRPr lang="en-US" sz="4400" i="1" dirty="0">
                  <a:latin typeface="Cambria Math" panose="02040503050406030204" pitchFamily="18" charset="0"/>
                </a:endParaRP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</m:oMath>
                </a14:m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one of the classes in the set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44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1, …,</m:t>
                        </m:r>
                        <m:sSub>
                          <m:sSub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</m:oMath>
                </a14:m>
                <a:endParaRPr lang="en-US" sz="4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71500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T/S with interpolated labels (IT/S) [Hinton et al, 2015] </a:t>
                </a: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Interpolation of teacher class posteriors and hard label as training target</a:t>
                </a: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𝑇𝑆</m:t>
                        </m:r>
                      </m:sub>
                    </m:sSub>
                    <m:r>
                      <a:rPr lang="en-US" sz="440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∑"/>
                        <m:supHide m:val="on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440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nary>
                          <m:naryPr>
                            <m:chr m:val="∑"/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4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sz="4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4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d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  <m:d>
                                  <m:dPr>
                                    <m:ctrlPr>
                                      <a:rPr lang="en-US" sz="4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en-US" sz="4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4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en-US" sz="4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Sup>
                                      <m:sSubSup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b>
                                      <m:sSub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  <m:func>
                              <m:func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4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sSubSup>
                                      <m:sSubSup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p>
                                    </m:sSubSup>
                                    <m:r>
                                      <a:rPr lang="en-US" sz="4400"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sSub>
                                      <m:sSub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sz="440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e>
                        </m:nary>
                      </m:e>
                    </m:nary>
                  </m:oMath>
                </a14:m>
                <a:endParaRPr lang="en-US" sz="4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01E6A57-3977-4219-A375-5ECD95D35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5280" y="6632801"/>
                <a:ext cx="12464505" cy="11858567"/>
              </a:xfrm>
              <a:prstGeom prst="rect">
                <a:avLst/>
              </a:prstGeom>
              <a:blipFill>
                <a:blip r:embed="rId6"/>
                <a:stretch>
                  <a:fillRect l="-1810" t="-1542" r="-2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EC6B4C0-0853-4F48-ADA6-B8ED43C0DE06}"/>
                  </a:ext>
                </a:extLst>
              </p:cNvPr>
              <p:cNvSpPr txBox="1"/>
              <p:nvPr/>
            </p:nvSpPr>
            <p:spPr>
              <a:xfrm>
                <a:off x="22233632" y="21651234"/>
                <a:ext cx="9427547" cy="9641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Student input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parallel or identical to teacher input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440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571500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When teacher makes </a:t>
                </a:r>
                <a:r>
                  <a:rPr lang="en-US" sz="4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correct</a:t>
                </a: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prediction</a:t>
                </a: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Teacher’s class prediction equals to ground truth</a:t>
                </a: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Student uses </a:t>
                </a:r>
                <a:r>
                  <a:rPr lang="en-US" sz="4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teacher</a:t>
                </a: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4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class posteriors </a:t>
                </a: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 training target</a:t>
                </a:r>
              </a:p>
              <a:p>
                <a:pPr marL="571500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When teacher makes </a:t>
                </a:r>
                <a:r>
                  <a:rPr lang="en-US" sz="4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incorrect</a:t>
                </a: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prediction</a:t>
                </a: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Teacher’s class prediction does not equal to ground truth</a:t>
                </a:r>
              </a:p>
              <a:p>
                <a:pPr marL="1028700" lvl="1" indent="-571500" algn="l" eaLnBrk="1" hangingPunct="1">
                  <a:lnSpc>
                    <a:spcPct val="90000"/>
                  </a:lnSpc>
                  <a:spcBef>
                    <a:spcPct val="25000"/>
                  </a:spcBef>
                  <a:buFont typeface="Wingdings" panose="05000000000000000000" pitchFamily="2" charset="2"/>
                  <a:buChar char="§"/>
                </a:pP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Student uses </a:t>
                </a:r>
                <a:r>
                  <a:rPr lang="en-US" sz="4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hard label </a:t>
                </a: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(ground truth)</a:t>
                </a:r>
                <a:r>
                  <a:rPr lang="en-US" sz="4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4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 training target</a:t>
                </a: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EC6B4C0-0853-4F48-ADA6-B8ED43C0D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3632" y="21651234"/>
                <a:ext cx="9427547" cy="9641614"/>
              </a:xfrm>
              <a:prstGeom prst="rect">
                <a:avLst/>
              </a:prstGeom>
              <a:blipFill>
                <a:blip r:embed="rId7"/>
                <a:stretch>
                  <a:fillRect l="-2327" t="-1961" r="-1487" b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59F60DD9-2F25-4B48-8755-0331400A52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82" y="7314184"/>
            <a:ext cx="9257049" cy="945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2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16353</TotalTime>
  <Words>682</Words>
  <Application>Microsoft Office PowerPoint</Application>
  <PresentationFormat>Custom</PresentationFormat>
  <Paragraphs>199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Times New Roman</vt:lpstr>
      <vt:lpstr>Wingdings</vt:lpstr>
      <vt:lpstr>Office Theme</vt:lpstr>
      <vt:lpstr>PowerPoint Presentation</vt:lpstr>
    </vt:vector>
  </TitlesOfParts>
  <Company>Georgia Tech - School of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Center for Signal and Image Processing</dc:creator>
  <cp:lastModifiedBy>Zhong Meng</cp:lastModifiedBy>
  <cp:revision>148</cp:revision>
  <cp:lastPrinted>2018-03-27T23:57:13Z</cp:lastPrinted>
  <dcterms:created xsi:type="dcterms:W3CDTF">2000-08-24T17:16:42Z</dcterms:created>
  <dcterms:modified xsi:type="dcterms:W3CDTF">2019-05-13T00:38:45Z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yonzhao@microsoft.com</vt:lpwstr>
  </property>
  <property fmtid="{D5CDD505-2E9C-101B-9397-08002B2CF9AE}" pid="5" name="MSIP_Label_f42aa342-8706-4288-bd11-ebb85995028c_SetDate">
    <vt:lpwstr>2018-03-26T06:43:21.1089840Z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