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61" r:id="rId2"/>
  </p:sldIdLst>
  <p:sldSz cx="43891200" cy="32918400"/>
  <p:notesSz cx="9296400" cy="7010400"/>
  <p:defaultTextStyle>
    <a:defPPr>
      <a:defRPr lang="en-US"/>
    </a:defPPr>
    <a:lvl1pPr algn="ctr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ctr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ctr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ctr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ctr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383">
          <p15:clr>
            <a:srgbClr val="A4A3A4"/>
          </p15:clr>
        </p15:guide>
        <p15:guide id="2" pos="13779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97EC6"/>
    <a:srgbClr val="E6E6E6"/>
    <a:srgbClr val="0066FF"/>
    <a:srgbClr val="0099CC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46F890A9-2807-4EBB-B81D-B2AA78EC7F39}" styleName="Dark Style 2 - Accent 5/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027" autoAdjust="0"/>
    <p:restoredTop sz="99295" autoAdjust="0"/>
  </p:normalViewPr>
  <p:slideViewPr>
    <p:cSldViewPr>
      <p:cViewPr varScale="1">
        <p:scale>
          <a:sx n="24" d="100"/>
          <a:sy n="24" d="100"/>
        </p:scale>
        <p:origin x="1344" y="72"/>
      </p:cViewPr>
      <p:guideLst>
        <p:guide orient="horz" pos="3383"/>
        <p:guide pos="13779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029145" cy="350040"/>
          </a:xfrm>
          <a:prstGeom prst="rect">
            <a:avLst/>
          </a:prstGeom>
        </p:spPr>
        <p:txBody>
          <a:bodyPr vert="horz" lIns="91650" tIns="45825" rIns="91650" bIns="45825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265144" y="0"/>
            <a:ext cx="4029145" cy="350040"/>
          </a:xfrm>
          <a:prstGeom prst="rect">
            <a:avLst/>
          </a:prstGeom>
        </p:spPr>
        <p:txBody>
          <a:bodyPr vert="horz" lIns="91650" tIns="45825" rIns="91650" bIns="45825" rtlCol="0"/>
          <a:lstStyle>
            <a:lvl1pPr algn="r">
              <a:defRPr sz="1200"/>
            </a:lvl1pPr>
          </a:lstStyle>
          <a:p>
            <a:fld id="{5E67EC81-DF96-478F-BB15-A0F9F916C432}" type="datetimeFigureOut">
              <a:rPr lang="en-US" smtClean="0"/>
              <a:pPr/>
              <a:t>5/12/2019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6659162"/>
            <a:ext cx="4029145" cy="350040"/>
          </a:xfrm>
          <a:prstGeom prst="rect">
            <a:avLst/>
          </a:prstGeom>
        </p:spPr>
        <p:txBody>
          <a:bodyPr vert="horz" lIns="91650" tIns="45825" rIns="91650" bIns="45825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265144" y="6659162"/>
            <a:ext cx="4029145" cy="350040"/>
          </a:xfrm>
          <a:prstGeom prst="rect">
            <a:avLst/>
          </a:prstGeom>
        </p:spPr>
        <p:txBody>
          <a:bodyPr vert="horz" lIns="91650" tIns="45825" rIns="91650" bIns="45825" rtlCol="0" anchor="b"/>
          <a:lstStyle>
            <a:lvl1pPr algn="r">
              <a:defRPr sz="1200"/>
            </a:lvl1pPr>
          </a:lstStyle>
          <a:p>
            <a:fld id="{DB88B54E-826B-46CB-8873-462256E68B9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206529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029145" cy="350040"/>
          </a:xfrm>
          <a:prstGeom prst="rect">
            <a:avLst/>
          </a:prstGeom>
        </p:spPr>
        <p:txBody>
          <a:bodyPr vert="horz" lIns="91650" tIns="45825" rIns="91650" bIns="45825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265144" y="0"/>
            <a:ext cx="4029145" cy="350040"/>
          </a:xfrm>
          <a:prstGeom prst="rect">
            <a:avLst/>
          </a:prstGeom>
        </p:spPr>
        <p:txBody>
          <a:bodyPr vert="horz" lIns="91650" tIns="45825" rIns="91650" bIns="45825" rtlCol="0"/>
          <a:lstStyle>
            <a:lvl1pPr algn="r">
              <a:defRPr sz="1200"/>
            </a:lvl1pPr>
          </a:lstStyle>
          <a:p>
            <a:fld id="{3D9BB75A-DF74-487E-A2ED-1F409843D04D}" type="datetimeFigureOut">
              <a:rPr lang="en-US" smtClean="0"/>
              <a:pPr/>
              <a:t>5/12/2019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95600" y="525463"/>
            <a:ext cx="3505200" cy="2628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650" tIns="45825" rIns="91650" bIns="45825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29640" y="3330180"/>
            <a:ext cx="7437120" cy="3153961"/>
          </a:xfrm>
          <a:prstGeom prst="rect">
            <a:avLst/>
          </a:prstGeom>
        </p:spPr>
        <p:txBody>
          <a:bodyPr vert="horz" lIns="91650" tIns="45825" rIns="91650" bIns="45825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6659162"/>
            <a:ext cx="4029145" cy="350040"/>
          </a:xfrm>
          <a:prstGeom prst="rect">
            <a:avLst/>
          </a:prstGeom>
        </p:spPr>
        <p:txBody>
          <a:bodyPr vert="horz" lIns="91650" tIns="45825" rIns="91650" bIns="45825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265144" y="6659162"/>
            <a:ext cx="4029145" cy="350040"/>
          </a:xfrm>
          <a:prstGeom prst="rect">
            <a:avLst/>
          </a:prstGeom>
        </p:spPr>
        <p:txBody>
          <a:bodyPr vert="horz" lIns="91650" tIns="45825" rIns="91650" bIns="45825" rtlCol="0" anchor="b"/>
          <a:lstStyle>
            <a:lvl1pPr algn="r">
              <a:defRPr sz="1200"/>
            </a:lvl1pPr>
          </a:lstStyle>
          <a:p>
            <a:fld id="{DC911C8D-2BE2-4407-807F-F7FF1250D3B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69157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Line 5"/>
          <p:cNvSpPr>
            <a:spLocks noChangeShapeType="1"/>
          </p:cNvSpPr>
          <p:nvPr/>
        </p:nvSpPr>
        <p:spPr bwMode="auto">
          <a:xfrm>
            <a:off x="533400" y="6629400"/>
            <a:ext cx="42748200" cy="0"/>
          </a:xfrm>
          <a:prstGeom prst="line">
            <a:avLst/>
          </a:prstGeom>
          <a:noFill/>
          <a:ln w="1270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 bwMode="auto">
          <a:xfrm>
            <a:off x="3439544" y="685800"/>
            <a:ext cx="36796088" cy="26670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438912" tIns="219456" rIns="438912" bIns="219456" numCol="1" anchor="ctr" anchorCtr="0" compatLnSpc="1">
            <a:prstTxWarp prst="textNoShape">
              <a:avLst/>
            </a:prstTxWarp>
          </a:bodyPr>
          <a:lstStyle>
            <a:lvl1pPr>
              <a:defRPr baseline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subTitle" sz="quarter" idx="1"/>
          </p:nvPr>
        </p:nvSpPr>
        <p:spPr bwMode="auto">
          <a:xfrm>
            <a:off x="11129963" y="3505200"/>
            <a:ext cx="21488400" cy="28956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>
              <a:buFontTx/>
              <a:buNone/>
              <a:defRPr sz="6600" baseline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3925" y="1317625"/>
            <a:ext cx="39503350" cy="54864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193925" y="7680325"/>
            <a:ext cx="39503350" cy="217249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1821438" y="1317625"/>
            <a:ext cx="9875837" cy="280876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193925" y="1317625"/>
            <a:ext cx="29475113" cy="280876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3925" y="1317625"/>
            <a:ext cx="39503350" cy="54864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93925" y="7680325"/>
            <a:ext cx="39503350" cy="217249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67100" y="21153438"/>
            <a:ext cx="37307838" cy="653732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67100" y="13952538"/>
            <a:ext cx="37307838" cy="720090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3925" y="1317625"/>
            <a:ext cx="39503350" cy="54864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193925" y="7680325"/>
            <a:ext cx="19675475" cy="21724938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021800" y="7680325"/>
            <a:ext cx="19675475" cy="21724938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3925" y="1317625"/>
            <a:ext cx="39503350" cy="54864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93925" y="7369175"/>
            <a:ext cx="19392900" cy="307022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193925" y="10439400"/>
            <a:ext cx="19392900" cy="18965863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2296438" y="7369175"/>
            <a:ext cx="19400837" cy="307022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2296438" y="10439400"/>
            <a:ext cx="19400837" cy="18965863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3925" y="1317625"/>
            <a:ext cx="39503350" cy="54864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3925" y="1311275"/>
            <a:ext cx="14439900" cy="557688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160875" y="1311275"/>
            <a:ext cx="24536400" cy="28093988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93925" y="6888163"/>
            <a:ext cx="14439900" cy="225171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02663" y="23042563"/>
            <a:ext cx="26335037" cy="2720975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602663" y="2941638"/>
            <a:ext cx="26335037" cy="197500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02663" y="25763538"/>
            <a:ext cx="26335037" cy="38623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743" r:id="rId1"/>
    <p:sldLayoutId id="2147483733" r:id="rId2"/>
    <p:sldLayoutId id="2147483734" r:id="rId3"/>
    <p:sldLayoutId id="2147483735" r:id="rId4"/>
    <p:sldLayoutId id="2147483736" r:id="rId5"/>
    <p:sldLayoutId id="2147483737" r:id="rId6"/>
    <p:sldLayoutId id="2147483738" r:id="rId7"/>
    <p:sldLayoutId id="2147483739" r:id="rId8"/>
    <p:sldLayoutId id="2147483740" r:id="rId9"/>
    <p:sldLayoutId id="2147483741" r:id="rId10"/>
    <p:sldLayoutId id="2147483742" r:id="rId11"/>
  </p:sldLayoutIdLst>
  <p:txStyles>
    <p:titleStyle>
      <a:lvl1pPr algn="ctr" defTabSz="4389438" rtl="0" eaLnBrk="0" fontAlgn="base" hangingPunct="0">
        <a:spcBef>
          <a:spcPct val="0"/>
        </a:spcBef>
        <a:spcAft>
          <a:spcPct val="0"/>
        </a:spcAft>
        <a:defRPr sz="8800">
          <a:solidFill>
            <a:schemeClr val="tx2"/>
          </a:solidFill>
          <a:latin typeface="+mj-lt"/>
          <a:ea typeface="+mj-ea"/>
          <a:cs typeface="+mj-cs"/>
        </a:defRPr>
      </a:lvl1pPr>
      <a:lvl2pPr algn="ctr" defTabSz="4389438" rtl="0" eaLnBrk="0" fontAlgn="base" hangingPunct="0">
        <a:spcBef>
          <a:spcPct val="0"/>
        </a:spcBef>
        <a:spcAft>
          <a:spcPct val="0"/>
        </a:spcAft>
        <a:defRPr sz="8800">
          <a:solidFill>
            <a:schemeClr val="tx2"/>
          </a:solidFill>
          <a:latin typeface="Times New Roman" charset="0"/>
        </a:defRPr>
      </a:lvl2pPr>
      <a:lvl3pPr algn="ctr" defTabSz="4389438" rtl="0" eaLnBrk="0" fontAlgn="base" hangingPunct="0">
        <a:spcBef>
          <a:spcPct val="0"/>
        </a:spcBef>
        <a:spcAft>
          <a:spcPct val="0"/>
        </a:spcAft>
        <a:defRPr sz="8800">
          <a:solidFill>
            <a:schemeClr val="tx2"/>
          </a:solidFill>
          <a:latin typeface="Times New Roman" charset="0"/>
        </a:defRPr>
      </a:lvl3pPr>
      <a:lvl4pPr algn="ctr" defTabSz="4389438" rtl="0" eaLnBrk="0" fontAlgn="base" hangingPunct="0">
        <a:spcBef>
          <a:spcPct val="0"/>
        </a:spcBef>
        <a:spcAft>
          <a:spcPct val="0"/>
        </a:spcAft>
        <a:defRPr sz="8800">
          <a:solidFill>
            <a:schemeClr val="tx2"/>
          </a:solidFill>
          <a:latin typeface="Times New Roman" charset="0"/>
        </a:defRPr>
      </a:lvl4pPr>
      <a:lvl5pPr algn="ctr" defTabSz="4389438" rtl="0" eaLnBrk="0" fontAlgn="base" hangingPunct="0">
        <a:spcBef>
          <a:spcPct val="0"/>
        </a:spcBef>
        <a:spcAft>
          <a:spcPct val="0"/>
        </a:spcAft>
        <a:defRPr sz="8800">
          <a:solidFill>
            <a:schemeClr val="tx2"/>
          </a:solidFill>
          <a:latin typeface="Times New Roman" charset="0"/>
        </a:defRPr>
      </a:lvl5pPr>
      <a:lvl6pPr marL="457200" algn="ctr" defTabSz="4389438" rtl="0" eaLnBrk="0" fontAlgn="base" hangingPunct="0">
        <a:spcBef>
          <a:spcPct val="0"/>
        </a:spcBef>
        <a:spcAft>
          <a:spcPct val="0"/>
        </a:spcAft>
        <a:defRPr sz="8800">
          <a:solidFill>
            <a:schemeClr val="tx2"/>
          </a:solidFill>
          <a:latin typeface="Times New Roman" charset="0"/>
        </a:defRPr>
      </a:lvl6pPr>
      <a:lvl7pPr marL="914400" algn="ctr" defTabSz="4389438" rtl="0" eaLnBrk="0" fontAlgn="base" hangingPunct="0">
        <a:spcBef>
          <a:spcPct val="0"/>
        </a:spcBef>
        <a:spcAft>
          <a:spcPct val="0"/>
        </a:spcAft>
        <a:defRPr sz="8800">
          <a:solidFill>
            <a:schemeClr val="tx2"/>
          </a:solidFill>
          <a:latin typeface="Times New Roman" charset="0"/>
        </a:defRPr>
      </a:lvl7pPr>
      <a:lvl8pPr marL="1371600" algn="ctr" defTabSz="4389438" rtl="0" eaLnBrk="0" fontAlgn="base" hangingPunct="0">
        <a:spcBef>
          <a:spcPct val="0"/>
        </a:spcBef>
        <a:spcAft>
          <a:spcPct val="0"/>
        </a:spcAft>
        <a:defRPr sz="8800">
          <a:solidFill>
            <a:schemeClr val="tx2"/>
          </a:solidFill>
          <a:latin typeface="Times New Roman" charset="0"/>
        </a:defRPr>
      </a:lvl8pPr>
      <a:lvl9pPr marL="1828800" algn="ctr" defTabSz="4389438" rtl="0" eaLnBrk="0" fontAlgn="base" hangingPunct="0">
        <a:spcBef>
          <a:spcPct val="0"/>
        </a:spcBef>
        <a:spcAft>
          <a:spcPct val="0"/>
        </a:spcAft>
        <a:defRPr sz="8800">
          <a:solidFill>
            <a:schemeClr val="tx2"/>
          </a:solidFill>
          <a:latin typeface="Times New Roman" charset="0"/>
        </a:defRPr>
      </a:lvl9pPr>
    </p:titleStyle>
    <p:bodyStyle>
      <a:lvl1pPr marL="1646238" indent="-1646238" algn="l" defTabSz="4389438" rtl="0" eaLnBrk="0" fontAlgn="base" hangingPunct="0">
        <a:spcBef>
          <a:spcPct val="20000"/>
        </a:spcBef>
        <a:spcAft>
          <a:spcPct val="0"/>
        </a:spcAft>
        <a:buChar char="•"/>
        <a:defRPr sz="4000">
          <a:solidFill>
            <a:schemeClr val="tx1"/>
          </a:solidFill>
          <a:latin typeface="+mn-lt"/>
          <a:ea typeface="+mn-ea"/>
          <a:cs typeface="+mn-cs"/>
        </a:defRPr>
      </a:lvl1pPr>
      <a:lvl2pPr marL="3565525" indent="-1371600" algn="l" defTabSz="4389438" rtl="0" eaLnBrk="0" fontAlgn="base" hangingPunct="0">
        <a:spcBef>
          <a:spcPct val="20000"/>
        </a:spcBef>
        <a:spcAft>
          <a:spcPct val="0"/>
        </a:spcAft>
        <a:buChar char="–"/>
        <a:defRPr sz="3600">
          <a:solidFill>
            <a:schemeClr val="tx1"/>
          </a:solidFill>
          <a:latin typeface="+mn-lt"/>
        </a:defRPr>
      </a:lvl2pPr>
      <a:lvl3pPr marL="5486400" indent="-1096963" algn="l" defTabSz="4389438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</a:defRPr>
      </a:lvl3pPr>
      <a:lvl4pPr marL="7680325" indent="-1096963" algn="l" defTabSz="4389438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4pPr>
      <a:lvl5pPr marL="9875838" indent="-1096963" algn="l" defTabSz="4389438" rtl="0" eaLnBrk="0" fontAlgn="base" hangingPunct="0"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</a:defRPr>
      </a:lvl5pPr>
      <a:lvl6pPr marL="10333038" indent="-1096963" algn="l" defTabSz="4389438" rtl="0" eaLnBrk="0" fontAlgn="base" hangingPunct="0"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</a:defRPr>
      </a:lvl6pPr>
      <a:lvl7pPr marL="10790238" indent="-1096963" algn="l" defTabSz="4389438" rtl="0" eaLnBrk="0" fontAlgn="base" hangingPunct="0"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</a:defRPr>
      </a:lvl7pPr>
      <a:lvl8pPr marL="11247438" indent="-1096963" algn="l" defTabSz="4389438" rtl="0" eaLnBrk="0" fontAlgn="base" hangingPunct="0"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</a:defRPr>
      </a:lvl8pPr>
      <a:lvl9pPr marL="11704638" indent="-1096963" algn="l" defTabSz="4389438" rtl="0" eaLnBrk="0" fontAlgn="base" hangingPunct="0"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Rectangle 58">
            <a:extLst>
              <a:ext uri="{FF2B5EF4-FFF2-40B4-BE49-F238E27FC236}">
                <a16:creationId xmlns:a16="http://schemas.microsoft.com/office/drawing/2014/main" id="{3812D217-220C-45B3-BE44-14CC0F2A4695}"/>
              </a:ext>
            </a:extLst>
          </p:cNvPr>
          <p:cNvSpPr>
            <a:spLocks noChangeArrowheads="1"/>
          </p:cNvSpPr>
          <p:nvPr/>
        </p:nvSpPr>
        <p:spPr bwMode="auto">
          <a:xfrm>
            <a:off x="9488216" y="19267512"/>
            <a:ext cx="22041569" cy="13212538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lIns="299448" tIns="299448" rIns="299448" bIns="299448"/>
          <a:lstStyle/>
          <a:p>
            <a:pPr eaLnBrk="1" hangingPunct="1">
              <a:spcBef>
                <a:spcPct val="25000"/>
              </a:spcBef>
            </a:pPr>
            <a:r>
              <a:rPr lang="en-US" sz="48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4. Conditional Teacher-Student (CT/S) Learning</a:t>
            </a:r>
          </a:p>
          <a:p>
            <a:pPr eaLnBrk="1" hangingPunct="1">
              <a:lnSpc>
                <a:spcPct val="90000"/>
              </a:lnSpc>
              <a:spcBef>
                <a:spcPct val="25000"/>
              </a:spcBef>
            </a:pPr>
            <a:endParaRPr lang="en-US" sz="4800" b="1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  <a:p>
            <a:pPr eaLnBrk="1" hangingPunct="1">
              <a:lnSpc>
                <a:spcPct val="90000"/>
              </a:lnSpc>
              <a:spcBef>
                <a:spcPct val="25000"/>
              </a:spcBef>
            </a:pPr>
            <a:endParaRPr lang="en-US" sz="4800" b="1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  <a:p>
            <a:pPr eaLnBrk="1" hangingPunct="1">
              <a:lnSpc>
                <a:spcPct val="90000"/>
              </a:lnSpc>
              <a:spcBef>
                <a:spcPct val="25000"/>
              </a:spcBef>
            </a:pPr>
            <a:endParaRPr lang="en-US" sz="4800" b="1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  <a:p>
            <a:pPr eaLnBrk="1" hangingPunct="1">
              <a:lnSpc>
                <a:spcPct val="90000"/>
              </a:lnSpc>
              <a:spcBef>
                <a:spcPct val="25000"/>
              </a:spcBef>
            </a:pPr>
            <a:endParaRPr lang="en-US" sz="4800" b="1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  <a:p>
            <a:pPr marL="571500" indent="-571500" algn="l" eaLnBrk="1" hangingPunct="1">
              <a:lnSpc>
                <a:spcPct val="90000"/>
              </a:lnSpc>
              <a:spcBef>
                <a:spcPct val="25000"/>
              </a:spcBef>
              <a:buFont typeface="Wingdings" panose="05000000000000000000" pitchFamily="2" charset="2"/>
              <a:buChar char="§"/>
            </a:pPr>
            <a:endParaRPr lang="en-US" sz="4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571500" indent="-571500" algn="l" eaLnBrk="1" hangingPunct="1">
              <a:lnSpc>
                <a:spcPct val="90000"/>
              </a:lnSpc>
              <a:spcBef>
                <a:spcPct val="25000"/>
              </a:spcBef>
              <a:buFont typeface="Wingdings" panose="05000000000000000000" pitchFamily="2" charset="2"/>
              <a:buChar char="§"/>
            </a:pPr>
            <a:endParaRPr lang="en-US" sz="4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571500" indent="-571500" algn="l" eaLnBrk="1" hangingPunct="1">
              <a:lnSpc>
                <a:spcPct val="90000"/>
              </a:lnSpc>
              <a:spcBef>
                <a:spcPct val="25000"/>
              </a:spcBef>
              <a:buFont typeface="Wingdings" panose="05000000000000000000" pitchFamily="2" charset="2"/>
              <a:buChar char="§"/>
            </a:pPr>
            <a:endParaRPr lang="en-US" sz="4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571500" indent="-571500" algn="l" eaLnBrk="1" hangingPunct="1">
              <a:lnSpc>
                <a:spcPct val="90000"/>
              </a:lnSpc>
              <a:spcBef>
                <a:spcPct val="25000"/>
              </a:spcBef>
              <a:buFont typeface="Wingdings" panose="05000000000000000000" pitchFamily="2" charset="2"/>
              <a:buChar char="§"/>
            </a:pPr>
            <a:endParaRPr lang="en-US" sz="4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571500" indent="-571500" algn="l" eaLnBrk="1" hangingPunct="1">
              <a:lnSpc>
                <a:spcPct val="90000"/>
              </a:lnSpc>
              <a:spcBef>
                <a:spcPct val="25000"/>
              </a:spcBef>
              <a:buFont typeface="Wingdings" panose="05000000000000000000" pitchFamily="2" charset="2"/>
              <a:buChar char="§"/>
            </a:pPr>
            <a:endParaRPr lang="en-US" sz="4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571500" indent="-571500" algn="l" eaLnBrk="1" hangingPunct="1">
              <a:lnSpc>
                <a:spcPct val="90000"/>
              </a:lnSpc>
              <a:spcBef>
                <a:spcPct val="25000"/>
              </a:spcBef>
              <a:buFont typeface="Wingdings" panose="05000000000000000000" pitchFamily="2" charset="2"/>
              <a:buChar char="§"/>
            </a:pPr>
            <a:endParaRPr lang="en-US" sz="4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571500" indent="-571500" algn="l" eaLnBrk="1" hangingPunct="1">
              <a:lnSpc>
                <a:spcPct val="90000"/>
              </a:lnSpc>
              <a:spcBef>
                <a:spcPct val="25000"/>
              </a:spcBef>
              <a:buFont typeface="Wingdings" panose="05000000000000000000" pitchFamily="2" charset="2"/>
              <a:buChar char="§"/>
            </a:pPr>
            <a:endParaRPr lang="en-US" sz="4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571500" indent="-571500" algn="l" eaLnBrk="1" hangingPunct="1">
              <a:lnSpc>
                <a:spcPct val="90000"/>
              </a:lnSpc>
              <a:spcBef>
                <a:spcPct val="25000"/>
              </a:spcBef>
              <a:buFont typeface="Wingdings" panose="05000000000000000000" pitchFamily="2" charset="2"/>
              <a:buChar char="§"/>
            </a:pPr>
            <a:endParaRPr lang="en-US" sz="4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l" eaLnBrk="1" hangingPunct="1">
              <a:lnSpc>
                <a:spcPct val="90000"/>
              </a:lnSpc>
              <a:spcBef>
                <a:spcPct val="25000"/>
              </a:spcBef>
            </a:pPr>
            <a:endParaRPr lang="en-US" sz="4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80000"/>
              </a:lnSpc>
            </a:pPr>
            <a:endParaRPr lang="en-US" sz="4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571500" indent="-571500" algn="l" eaLnBrk="1" hangingPunct="1">
              <a:lnSpc>
                <a:spcPct val="90000"/>
              </a:lnSpc>
              <a:spcBef>
                <a:spcPct val="25000"/>
              </a:spcBef>
              <a:buFont typeface="Wingdings" panose="05000000000000000000" pitchFamily="2" charset="2"/>
              <a:buChar char="§"/>
            </a:pPr>
            <a:endParaRPr lang="en-US" sz="4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42900" lvl="0" indent="-342900" algn="l" eaLnBrk="1" hangingPunct="1">
              <a:lnSpc>
                <a:spcPct val="90000"/>
              </a:lnSpc>
              <a:spcBef>
                <a:spcPct val="25000"/>
              </a:spcBef>
              <a:buFont typeface="Arial" charset="0"/>
              <a:buChar char="•"/>
            </a:pPr>
            <a:endParaRPr lang="en-US" sz="3200" dirty="0">
              <a:latin typeface="Arial" panose="020B0604020202020204" pitchFamily="34" charset="0"/>
              <a:cs typeface="Arial" pitchFamily="34" charset="0"/>
            </a:endParaRPr>
          </a:p>
          <a:p>
            <a:pPr marL="342900" lvl="0" indent="-342900" algn="l" eaLnBrk="1" hangingPunct="1">
              <a:lnSpc>
                <a:spcPct val="90000"/>
              </a:lnSpc>
              <a:spcBef>
                <a:spcPct val="25000"/>
              </a:spcBef>
              <a:buFont typeface="Arial" charset="0"/>
              <a:buChar char="•"/>
            </a:pPr>
            <a:endParaRPr lang="en-US" sz="3200" dirty="0">
              <a:latin typeface="Arial" panose="020B0604020202020204" pitchFamily="34" charset="0"/>
              <a:cs typeface="Arial" pitchFamily="34" charset="0"/>
            </a:endParaRPr>
          </a:p>
          <a:p>
            <a:pPr marL="342900" lvl="0" indent="-342900" algn="l" eaLnBrk="1" hangingPunct="1">
              <a:lnSpc>
                <a:spcPct val="90000"/>
              </a:lnSpc>
              <a:spcBef>
                <a:spcPct val="25000"/>
              </a:spcBef>
              <a:buFont typeface="Arial" charset="0"/>
              <a:buChar char="•"/>
            </a:pPr>
            <a:endParaRPr lang="en-US" sz="3200" dirty="0">
              <a:latin typeface="Arial" panose="020B0604020202020204" pitchFamily="34" charset="0"/>
              <a:cs typeface="Arial" pitchFamily="34" charset="0"/>
            </a:endParaRPr>
          </a:p>
          <a:p>
            <a:pPr marL="342900" lvl="0" indent="-342900" algn="l" eaLnBrk="1" hangingPunct="1">
              <a:lnSpc>
                <a:spcPct val="90000"/>
              </a:lnSpc>
              <a:spcBef>
                <a:spcPct val="25000"/>
              </a:spcBef>
              <a:buFont typeface="Arial" charset="0"/>
              <a:buChar char="•"/>
            </a:pPr>
            <a:endParaRPr lang="en-US" sz="3200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  <a:p>
            <a:pPr marL="342900" lvl="0" indent="-342900" algn="l" eaLnBrk="1" hangingPunct="1">
              <a:lnSpc>
                <a:spcPct val="90000"/>
              </a:lnSpc>
              <a:spcBef>
                <a:spcPct val="25000"/>
              </a:spcBef>
              <a:buFont typeface="Arial" charset="0"/>
              <a:buChar char="•"/>
            </a:pPr>
            <a:endParaRPr lang="en-US" sz="3200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  <a:p>
            <a:pPr marL="342900" lvl="0" indent="-342900" algn="l" eaLnBrk="1" hangingPunct="1">
              <a:lnSpc>
                <a:spcPct val="90000"/>
              </a:lnSpc>
              <a:spcBef>
                <a:spcPct val="25000"/>
              </a:spcBef>
              <a:buFont typeface="Arial" charset="0"/>
              <a:buChar char="•"/>
            </a:pPr>
            <a:endParaRPr lang="en-US" sz="3200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  <a:p>
            <a:pPr marL="342900" lvl="0" indent="-342900" algn="l" eaLnBrk="1" hangingPunct="1">
              <a:lnSpc>
                <a:spcPct val="90000"/>
              </a:lnSpc>
              <a:spcBef>
                <a:spcPct val="25000"/>
              </a:spcBef>
              <a:buFont typeface="Arial" charset="0"/>
              <a:buChar char="•"/>
            </a:pPr>
            <a:endParaRPr lang="en-US" sz="3200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  <a:p>
            <a:pPr marL="342900" lvl="0" indent="-342900" algn="l" eaLnBrk="1" hangingPunct="1">
              <a:lnSpc>
                <a:spcPct val="90000"/>
              </a:lnSpc>
              <a:spcBef>
                <a:spcPct val="25000"/>
              </a:spcBef>
              <a:buFont typeface="Arial" charset="0"/>
              <a:buChar char="•"/>
            </a:pPr>
            <a:endParaRPr lang="en-US" sz="3200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  <a:p>
            <a:pPr marL="342900" indent="-342900" algn="l" eaLnBrk="1" hangingPunct="1">
              <a:lnSpc>
                <a:spcPct val="90000"/>
              </a:lnSpc>
              <a:spcBef>
                <a:spcPct val="25000"/>
              </a:spcBef>
              <a:buFont typeface="Arial" charset="0"/>
              <a:buChar char="•"/>
            </a:pPr>
            <a:endParaRPr lang="en-US" altLang="zh-CN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l" eaLnBrk="1" hangingPunct="1">
              <a:lnSpc>
                <a:spcPct val="90000"/>
              </a:lnSpc>
              <a:spcBef>
                <a:spcPct val="25000"/>
              </a:spcBef>
            </a:pPr>
            <a:endParaRPr lang="en-US" sz="3200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  <a:p>
            <a:pPr lvl="0" algn="l" eaLnBrk="1" hangingPunct="1">
              <a:lnSpc>
                <a:spcPct val="90000"/>
              </a:lnSpc>
              <a:spcBef>
                <a:spcPct val="25000"/>
              </a:spcBef>
            </a:pPr>
            <a:endParaRPr lang="en-US" sz="3200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  <a:p>
            <a:pPr lvl="0" algn="l" eaLnBrk="1" hangingPunct="1">
              <a:lnSpc>
                <a:spcPct val="90000"/>
              </a:lnSpc>
              <a:spcBef>
                <a:spcPct val="25000"/>
              </a:spcBef>
            </a:pPr>
            <a:endParaRPr lang="en-US" sz="3200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  <a:p>
            <a:pPr lvl="0" algn="l" eaLnBrk="1" hangingPunct="1">
              <a:lnSpc>
                <a:spcPct val="90000"/>
              </a:lnSpc>
              <a:spcBef>
                <a:spcPct val="25000"/>
              </a:spcBef>
            </a:pPr>
            <a:endParaRPr lang="en-US" sz="3200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  <a:p>
            <a:pPr lvl="0" algn="l" eaLnBrk="1" hangingPunct="1">
              <a:lnSpc>
                <a:spcPct val="90000"/>
              </a:lnSpc>
              <a:spcBef>
                <a:spcPct val="25000"/>
              </a:spcBef>
            </a:pPr>
            <a:endParaRPr lang="en-US" sz="3200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  <a:p>
            <a:pPr lvl="0" algn="l" eaLnBrk="1" hangingPunct="1">
              <a:lnSpc>
                <a:spcPct val="90000"/>
              </a:lnSpc>
              <a:spcBef>
                <a:spcPct val="25000"/>
              </a:spcBef>
            </a:pPr>
            <a:endParaRPr lang="en-US" sz="3200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  <a:p>
            <a:pPr lvl="0" algn="l" eaLnBrk="1" hangingPunct="1">
              <a:lnSpc>
                <a:spcPct val="90000"/>
              </a:lnSpc>
              <a:spcBef>
                <a:spcPct val="25000"/>
              </a:spcBef>
            </a:pPr>
            <a:endParaRPr lang="en-US" sz="3200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  <a:p>
            <a:pPr lvl="0" algn="l" eaLnBrk="1" hangingPunct="1">
              <a:lnSpc>
                <a:spcPct val="90000"/>
              </a:lnSpc>
              <a:spcBef>
                <a:spcPct val="25000"/>
              </a:spcBef>
            </a:pPr>
            <a:endParaRPr lang="en-US" altLang="zh-CN" sz="3200" dirty="0"/>
          </a:p>
        </p:txBody>
      </p:sp>
      <p:sp>
        <p:nvSpPr>
          <p:cNvPr id="50" name="Rectangle 58">
            <a:extLst>
              <a:ext uri="{FF2B5EF4-FFF2-40B4-BE49-F238E27FC236}">
                <a16:creationId xmlns:a16="http://schemas.microsoft.com/office/drawing/2014/main" id="{F114C5ED-2AD4-494D-A2F2-C0EDF0BCF74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9945" y="5009928"/>
            <a:ext cx="8492730" cy="12673409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299448" tIns="299448" rIns="299448" bIns="299448"/>
          <a:lstStyle/>
          <a:p>
            <a:pPr marL="742950" indent="-742950" defTabSz="760413" eaLnBrk="1" hangingPunct="1">
              <a:lnSpc>
                <a:spcPct val="90000"/>
              </a:lnSpc>
              <a:spcBef>
                <a:spcPct val="25000"/>
              </a:spcBef>
              <a:buAutoNum type="arabicPeriod"/>
            </a:pPr>
            <a:r>
              <a:rPr lang="en-US" sz="48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Introduction</a:t>
            </a:r>
            <a:endParaRPr lang="en-AU" sz="4800" b="1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  <a:p>
            <a:pPr marL="457200" indent="-457200" algn="l" defTabSz="760413" eaLnBrk="1" hangingPunct="1">
              <a:lnSpc>
                <a:spcPct val="90000"/>
              </a:lnSpc>
              <a:spcBef>
                <a:spcPct val="25000"/>
              </a:spcBef>
              <a:buFont typeface="Wingdings" panose="05000000000000000000" pitchFamily="2" charset="2"/>
              <a:buChar char="§"/>
            </a:pPr>
            <a:r>
              <a:rPr lang="en-US" altLang="zh-CN" sz="4400" dirty="0">
                <a:latin typeface="Calibri" panose="020F0502020204030204" pitchFamily="34" charset="0"/>
                <a:cs typeface="Calibri" panose="020F0502020204030204" pitchFamily="34" charset="0"/>
              </a:rPr>
              <a:t>Teacher-student (T/S) learning shortcoming: the teacher model may produce wrong guidance that misleads the student model</a:t>
            </a:r>
          </a:p>
          <a:p>
            <a:pPr marL="457200" indent="-457200" algn="l" defTabSz="760413" eaLnBrk="1" hangingPunct="1">
              <a:lnSpc>
                <a:spcPct val="90000"/>
              </a:lnSpc>
              <a:spcBef>
                <a:spcPct val="25000"/>
              </a:spcBef>
              <a:buFont typeface="Wingdings" panose="05000000000000000000" pitchFamily="2" charset="2"/>
              <a:buChar char="§"/>
            </a:pPr>
            <a:r>
              <a:rPr lang="en-US" altLang="zh-CN" sz="4400" dirty="0">
                <a:latin typeface="Calibri" panose="020F0502020204030204" pitchFamily="34" charset="0"/>
                <a:cs typeface="Calibri" panose="020F0502020204030204" pitchFamily="34" charset="0"/>
              </a:rPr>
              <a:t>Propose </a:t>
            </a:r>
            <a:r>
              <a:rPr lang="en-US" altLang="zh-CN" sz="44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conditional teacher-student (CT/S)</a:t>
            </a:r>
            <a:r>
              <a:rPr lang="en-US" altLang="zh-CN" sz="44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4400" dirty="0">
                <a:latin typeface="Calibri" panose="020F0502020204030204" pitchFamily="34" charset="0"/>
                <a:cs typeface="Calibri" panose="020F0502020204030204" pitchFamily="34" charset="0"/>
              </a:rPr>
              <a:t>learning</a:t>
            </a:r>
          </a:p>
          <a:p>
            <a:pPr marL="914400" lvl="1" indent="-457200" algn="l" defTabSz="760413" eaLnBrk="1" hangingPunct="1">
              <a:lnSpc>
                <a:spcPct val="90000"/>
              </a:lnSpc>
              <a:spcBef>
                <a:spcPct val="25000"/>
              </a:spcBef>
              <a:buFont typeface="Wingdings" panose="05000000000000000000" pitchFamily="2" charset="2"/>
              <a:buChar char="§"/>
            </a:pPr>
            <a:r>
              <a:rPr lang="en-US" altLang="zh-CN" sz="4000" dirty="0">
                <a:latin typeface="Calibri" panose="020F0502020204030204" pitchFamily="34" charset="0"/>
                <a:cs typeface="Calibri" panose="020F0502020204030204" pitchFamily="34" charset="0"/>
              </a:rPr>
              <a:t>When </a:t>
            </a:r>
            <a:r>
              <a:rPr lang="en-US" altLang="zh-CN" sz="4000" b="1" dirty="0">
                <a:latin typeface="Calibri" panose="020F0502020204030204" pitchFamily="34" charset="0"/>
                <a:cs typeface="Calibri" panose="020F0502020204030204" pitchFamily="34" charset="0"/>
              </a:rPr>
              <a:t>teacher is correct</a:t>
            </a:r>
            <a:r>
              <a:rPr lang="en-US" altLang="zh-CN" sz="4000" dirty="0">
                <a:latin typeface="Calibri" panose="020F0502020204030204" pitchFamily="34" charset="0"/>
                <a:cs typeface="Calibri" panose="020F0502020204030204" pitchFamily="34" charset="0"/>
              </a:rPr>
              <a:t>, the student model learns from the teacher’s </a:t>
            </a:r>
            <a:r>
              <a:rPr lang="en-US" altLang="zh-CN" sz="4000" b="1" dirty="0">
                <a:latin typeface="Calibri" panose="020F0502020204030204" pitchFamily="34" charset="0"/>
                <a:cs typeface="Calibri" panose="020F0502020204030204" pitchFamily="34" charset="0"/>
              </a:rPr>
              <a:t>soft posteriors</a:t>
            </a:r>
            <a:r>
              <a:rPr lang="en-US" altLang="zh-CN" sz="4000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marL="914400" lvl="1" indent="-457200" algn="l" defTabSz="760413" eaLnBrk="1" hangingPunct="1">
              <a:lnSpc>
                <a:spcPct val="90000"/>
              </a:lnSpc>
              <a:spcBef>
                <a:spcPct val="25000"/>
              </a:spcBef>
              <a:buFont typeface="Wingdings" panose="05000000000000000000" pitchFamily="2" charset="2"/>
              <a:buChar char="§"/>
            </a:pPr>
            <a:r>
              <a:rPr lang="en-US" altLang="zh-CN" sz="4000" dirty="0">
                <a:latin typeface="Calibri" panose="020F0502020204030204" pitchFamily="34" charset="0"/>
                <a:cs typeface="Calibri" panose="020F0502020204030204" pitchFamily="34" charset="0"/>
              </a:rPr>
              <a:t>When </a:t>
            </a:r>
            <a:r>
              <a:rPr lang="en-US" altLang="zh-CN" sz="4000" b="1" dirty="0">
                <a:latin typeface="Calibri" panose="020F0502020204030204" pitchFamily="34" charset="0"/>
                <a:cs typeface="Calibri" panose="020F0502020204030204" pitchFamily="34" charset="0"/>
              </a:rPr>
              <a:t>teacher is wrong</a:t>
            </a:r>
            <a:r>
              <a:rPr lang="en-US" altLang="zh-CN" sz="4000" dirty="0">
                <a:latin typeface="Calibri" panose="020F0502020204030204" pitchFamily="34" charset="0"/>
                <a:cs typeface="Calibri" panose="020F0502020204030204" pitchFamily="34" charset="0"/>
              </a:rPr>
              <a:t>, the student learns from the </a:t>
            </a:r>
            <a:r>
              <a:rPr lang="en-US" altLang="zh-CN" sz="4000" b="1" dirty="0">
                <a:latin typeface="Calibri" panose="020F0502020204030204" pitchFamily="34" charset="0"/>
                <a:cs typeface="Calibri" panose="020F0502020204030204" pitchFamily="34" charset="0"/>
              </a:rPr>
              <a:t>hard labels</a:t>
            </a:r>
            <a:r>
              <a:rPr lang="en-US" altLang="zh-CN" sz="4000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marL="457200" indent="-457200" algn="l" defTabSz="760413" eaLnBrk="1" hangingPunct="1">
              <a:lnSpc>
                <a:spcPct val="90000"/>
              </a:lnSpc>
              <a:spcBef>
                <a:spcPct val="25000"/>
              </a:spcBef>
              <a:buFont typeface="Wingdings" panose="05000000000000000000" pitchFamily="2" charset="2"/>
              <a:buChar char="§"/>
            </a:pPr>
            <a:r>
              <a:rPr lang="en-US" altLang="zh-CN" sz="4400" dirty="0">
                <a:latin typeface="Calibri" panose="020F0502020204030204" pitchFamily="34" charset="0"/>
                <a:cs typeface="Calibri" panose="020F0502020204030204" pitchFamily="34" charset="0"/>
              </a:rPr>
              <a:t>CT/S for domain</a:t>
            </a:r>
            <a:r>
              <a:rPr lang="en-US" altLang="zh-CN" sz="44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4400" dirty="0">
                <a:latin typeface="Calibri" panose="020F0502020204030204" pitchFamily="34" charset="0"/>
                <a:cs typeface="Calibri" panose="020F0502020204030204" pitchFamily="34" charset="0"/>
              </a:rPr>
              <a:t>adaptation: 9.8% relative WER reduction (WERR) over T/S</a:t>
            </a:r>
          </a:p>
          <a:p>
            <a:pPr marL="457200" indent="-457200" algn="l" defTabSz="760413" eaLnBrk="1" hangingPunct="1">
              <a:lnSpc>
                <a:spcPct val="90000"/>
              </a:lnSpc>
              <a:spcBef>
                <a:spcPct val="25000"/>
              </a:spcBef>
              <a:buFont typeface="Wingdings" panose="05000000000000000000" pitchFamily="2" charset="2"/>
              <a:buChar char="§"/>
            </a:pPr>
            <a:r>
              <a:rPr lang="en-US" altLang="zh-CN" sz="4400" dirty="0">
                <a:latin typeface="Calibri" panose="020F0502020204030204" pitchFamily="34" charset="0"/>
                <a:cs typeface="Calibri" panose="020F0502020204030204" pitchFamily="34" charset="0"/>
              </a:rPr>
              <a:t>CT/S for speaker</a:t>
            </a:r>
            <a:r>
              <a:rPr lang="en-US" altLang="zh-CN" sz="44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4400" dirty="0">
                <a:latin typeface="Calibri" panose="020F0502020204030204" pitchFamily="34" charset="0"/>
                <a:cs typeface="Calibri" panose="020F0502020204030204" pitchFamily="34" charset="0"/>
              </a:rPr>
              <a:t>adaptation: 12.8% WERR over T/S</a:t>
            </a:r>
            <a:endParaRPr lang="en-US" altLang="zh-CN" sz="4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 algn="l" defTabSz="760413" eaLnBrk="1" hangingPunct="1">
              <a:lnSpc>
                <a:spcPct val="90000"/>
              </a:lnSpc>
              <a:spcBef>
                <a:spcPct val="25000"/>
              </a:spcBef>
              <a:buFont typeface="Arial" charset="0"/>
              <a:buChar char="•"/>
            </a:pPr>
            <a:endParaRPr lang="en-US" sz="3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1" name="Rectangle 58">
            <a:extLst>
              <a:ext uri="{FF2B5EF4-FFF2-40B4-BE49-F238E27FC236}">
                <a16:creationId xmlns:a16="http://schemas.microsoft.com/office/drawing/2014/main" id="{2735F9AE-170B-4BB7-A39E-5CF5089F7F67}"/>
              </a:ext>
            </a:extLst>
          </p:cNvPr>
          <p:cNvSpPr>
            <a:spLocks noChangeArrowheads="1"/>
          </p:cNvSpPr>
          <p:nvPr/>
        </p:nvSpPr>
        <p:spPr bwMode="auto">
          <a:xfrm>
            <a:off x="9488216" y="5009928"/>
            <a:ext cx="22041569" cy="13844866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lIns="299448" tIns="299448" rIns="299448" bIns="299448"/>
          <a:lstStyle/>
          <a:p>
            <a:pPr eaLnBrk="1" hangingPunct="1">
              <a:lnSpc>
                <a:spcPct val="90000"/>
              </a:lnSpc>
              <a:spcBef>
                <a:spcPct val="25000"/>
              </a:spcBef>
            </a:pPr>
            <a:r>
              <a:rPr lang="en-US" sz="48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3. Teacher-Student (T/S) Learning</a:t>
            </a:r>
          </a:p>
          <a:p>
            <a:pPr eaLnBrk="1" hangingPunct="1">
              <a:lnSpc>
                <a:spcPct val="90000"/>
              </a:lnSpc>
              <a:spcBef>
                <a:spcPct val="25000"/>
              </a:spcBef>
            </a:pPr>
            <a:endParaRPr lang="en-US" sz="4800" b="1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  <a:p>
            <a:pPr lvl="0" algn="l" eaLnBrk="1" hangingPunct="1">
              <a:lnSpc>
                <a:spcPct val="90000"/>
              </a:lnSpc>
              <a:spcBef>
                <a:spcPct val="25000"/>
              </a:spcBef>
            </a:pPr>
            <a:endParaRPr lang="en-US" sz="3200" dirty="0">
              <a:latin typeface="Arial" panose="020B0604020202020204" pitchFamily="34" charset="0"/>
              <a:cs typeface="Arial" pitchFamily="34" charset="0"/>
            </a:endParaRPr>
          </a:p>
          <a:p>
            <a:pPr marL="342900" lvl="0" indent="-342900" algn="l" eaLnBrk="1" hangingPunct="1">
              <a:lnSpc>
                <a:spcPct val="90000"/>
              </a:lnSpc>
              <a:spcBef>
                <a:spcPct val="25000"/>
              </a:spcBef>
              <a:buFont typeface="Arial" charset="0"/>
              <a:buChar char="•"/>
            </a:pPr>
            <a:endParaRPr lang="en-US" sz="3200" dirty="0">
              <a:latin typeface="Arial" panose="020B0604020202020204" pitchFamily="34" charset="0"/>
              <a:cs typeface="Arial" pitchFamily="34" charset="0"/>
            </a:endParaRPr>
          </a:p>
          <a:p>
            <a:pPr marL="342900" lvl="0" indent="-342900" algn="l" eaLnBrk="1" hangingPunct="1">
              <a:lnSpc>
                <a:spcPct val="90000"/>
              </a:lnSpc>
              <a:spcBef>
                <a:spcPct val="25000"/>
              </a:spcBef>
              <a:buFont typeface="Arial" charset="0"/>
              <a:buChar char="•"/>
            </a:pPr>
            <a:endParaRPr lang="en-US" sz="3200" dirty="0">
              <a:latin typeface="Arial" panose="020B0604020202020204" pitchFamily="34" charset="0"/>
              <a:cs typeface="Arial" pitchFamily="34" charset="0"/>
            </a:endParaRPr>
          </a:p>
          <a:p>
            <a:pPr marL="342900" lvl="0" indent="-342900" algn="l" eaLnBrk="1" hangingPunct="1">
              <a:lnSpc>
                <a:spcPct val="90000"/>
              </a:lnSpc>
              <a:spcBef>
                <a:spcPct val="25000"/>
              </a:spcBef>
              <a:buFont typeface="Arial" charset="0"/>
              <a:buChar char="•"/>
            </a:pPr>
            <a:endParaRPr lang="en-US" sz="3200" dirty="0">
              <a:latin typeface="Arial" panose="020B0604020202020204" pitchFamily="34" charset="0"/>
              <a:cs typeface="Arial" pitchFamily="34" charset="0"/>
            </a:endParaRPr>
          </a:p>
          <a:p>
            <a:pPr marL="342900" lvl="0" indent="-342900" algn="l" eaLnBrk="1" hangingPunct="1">
              <a:lnSpc>
                <a:spcPct val="90000"/>
              </a:lnSpc>
              <a:spcBef>
                <a:spcPct val="25000"/>
              </a:spcBef>
              <a:buFont typeface="Arial" charset="0"/>
              <a:buChar char="•"/>
            </a:pPr>
            <a:endParaRPr lang="en-US" sz="3200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  <a:p>
            <a:pPr marL="342900" lvl="0" indent="-342900" algn="l" eaLnBrk="1" hangingPunct="1">
              <a:lnSpc>
                <a:spcPct val="90000"/>
              </a:lnSpc>
              <a:spcBef>
                <a:spcPct val="25000"/>
              </a:spcBef>
              <a:buFont typeface="Arial" charset="0"/>
              <a:buChar char="•"/>
            </a:pPr>
            <a:endParaRPr lang="en-US" sz="3200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  <a:p>
            <a:pPr marL="342900" lvl="0" indent="-342900" algn="l" eaLnBrk="1" hangingPunct="1">
              <a:lnSpc>
                <a:spcPct val="90000"/>
              </a:lnSpc>
              <a:spcBef>
                <a:spcPct val="25000"/>
              </a:spcBef>
              <a:buFont typeface="Arial" charset="0"/>
              <a:buChar char="•"/>
            </a:pPr>
            <a:endParaRPr lang="en-US" sz="3200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  <a:p>
            <a:pPr marL="342900" lvl="0" indent="-342900" algn="l" eaLnBrk="1" hangingPunct="1">
              <a:lnSpc>
                <a:spcPct val="90000"/>
              </a:lnSpc>
              <a:spcBef>
                <a:spcPct val="25000"/>
              </a:spcBef>
              <a:buFont typeface="Arial" charset="0"/>
              <a:buChar char="•"/>
            </a:pPr>
            <a:endParaRPr lang="en-US" sz="3200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  <a:p>
            <a:pPr marL="342900" lvl="0" indent="-342900" algn="l" eaLnBrk="1" hangingPunct="1">
              <a:lnSpc>
                <a:spcPct val="90000"/>
              </a:lnSpc>
              <a:spcBef>
                <a:spcPct val="25000"/>
              </a:spcBef>
              <a:buFont typeface="Arial" charset="0"/>
              <a:buChar char="•"/>
            </a:pPr>
            <a:endParaRPr lang="en-US" sz="3200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  <a:p>
            <a:pPr marL="342900" indent="-342900" algn="l" eaLnBrk="1" hangingPunct="1">
              <a:lnSpc>
                <a:spcPct val="90000"/>
              </a:lnSpc>
              <a:spcBef>
                <a:spcPct val="25000"/>
              </a:spcBef>
              <a:buFont typeface="Arial" charset="0"/>
              <a:buChar char="•"/>
            </a:pPr>
            <a:endParaRPr lang="en-US" altLang="zh-CN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l" eaLnBrk="1" hangingPunct="1">
              <a:lnSpc>
                <a:spcPct val="90000"/>
              </a:lnSpc>
              <a:spcBef>
                <a:spcPct val="25000"/>
              </a:spcBef>
            </a:pPr>
            <a:endParaRPr lang="en-US" sz="3200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  <a:p>
            <a:pPr lvl="0" algn="l" eaLnBrk="1" hangingPunct="1">
              <a:lnSpc>
                <a:spcPct val="90000"/>
              </a:lnSpc>
              <a:spcBef>
                <a:spcPct val="25000"/>
              </a:spcBef>
            </a:pPr>
            <a:endParaRPr lang="en-US" sz="3200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  <a:p>
            <a:pPr lvl="0" algn="l" eaLnBrk="1" hangingPunct="1">
              <a:lnSpc>
                <a:spcPct val="90000"/>
              </a:lnSpc>
              <a:spcBef>
                <a:spcPct val="25000"/>
              </a:spcBef>
            </a:pPr>
            <a:endParaRPr lang="en-US" sz="3200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  <a:p>
            <a:pPr lvl="0" algn="l" eaLnBrk="1" hangingPunct="1">
              <a:lnSpc>
                <a:spcPct val="90000"/>
              </a:lnSpc>
              <a:spcBef>
                <a:spcPct val="25000"/>
              </a:spcBef>
            </a:pPr>
            <a:endParaRPr lang="en-US" sz="3200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  <a:p>
            <a:pPr lvl="0" algn="l" eaLnBrk="1" hangingPunct="1">
              <a:lnSpc>
                <a:spcPct val="90000"/>
              </a:lnSpc>
              <a:spcBef>
                <a:spcPct val="25000"/>
              </a:spcBef>
            </a:pPr>
            <a:endParaRPr lang="en-US" sz="3200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  <a:p>
            <a:pPr lvl="0" algn="l" eaLnBrk="1" hangingPunct="1">
              <a:lnSpc>
                <a:spcPct val="90000"/>
              </a:lnSpc>
              <a:spcBef>
                <a:spcPct val="25000"/>
              </a:spcBef>
            </a:pPr>
            <a:endParaRPr lang="en-US" sz="3200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  <a:p>
            <a:pPr lvl="0" algn="l" eaLnBrk="1" hangingPunct="1">
              <a:lnSpc>
                <a:spcPct val="90000"/>
              </a:lnSpc>
              <a:spcBef>
                <a:spcPct val="25000"/>
              </a:spcBef>
            </a:pPr>
            <a:endParaRPr lang="en-US" sz="3200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  <a:p>
            <a:pPr lvl="0" algn="l" eaLnBrk="1" hangingPunct="1">
              <a:lnSpc>
                <a:spcPct val="90000"/>
              </a:lnSpc>
              <a:spcBef>
                <a:spcPct val="25000"/>
              </a:spcBef>
            </a:pPr>
            <a:endParaRPr lang="en-US" altLang="zh-CN" sz="3200" dirty="0"/>
          </a:p>
        </p:txBody>
      </p:sp>
      <p:sp>
        <p:nvSpPr>
          <p:cNvPr id="53" name="Rectangle 58">
            <a:extLst>
              <a:ext uri="{FF2B5EF4-FFF2-40B4-BE49-F238E27FC236}">
                <a16:creationId xmlns:a16="http://schemas.microsoft.com/office/drawing/2014/main" id="{DA7FCFAA-2210-48B7-A4CE-EB4803B98F9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2072" y="18187392"/>
            <a:ext cx="8492730" cy="14329946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299448" tIns="299448" rIns="299448" bIns="299448"/>
          <a:lstStyle/>
          <a:p>
            <a:pPr defTabSz="760413" eaLnBrk="1" hangingPunct="1">
              <a:lnSpc>
                <a:spcPct val="90000"/>
              </a:lnSpc>
              <a:spcBef>
                <a:spcPct val="25000"/>
              </a:spcBef>
            </a:pPr>
            <a:r>
              <a:rPr lang="en-US" sz="48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2. Related Work</a:t>
            </a:r>
          </a:p>
          <a:p>
            <a:pPr marL="457200" indent="-457200" algn="l" defTabSz="760413" eaLnBrk="1" hangingPunct="1">
              <a:lnSpc>
                <a:spcPct val="90000"/>
              </a:lnSpc>
              <a:spcBef>
                <a:spcPct val="25000"/>
              </a:spcBef>
              <a:buFont typeface="Wingdings" panose="05000000000000000000" pitchFamily="2" charset="2"/>
              <a:buChar char="§"/>
            </a:pPr>
            <a:r>
              <a:rPr lang="en-US" sz="4400" dirty="0">
                <a:latin typeface="Calibri" panose="020F0502020204030204" pitchFamily="34" charset="0"/>
                <a:cs typeface="Calibri" panose="020F0502020204030204" pitchFamily="34" charset="0"/>
              </a:rPr>
              <a:t>T/S Learning for model compression [Li et al, 2014] [Hinton et al, 2015]</a:t>
            </a:r>
          </a:p>
          <a:p>
            <a:pPr marL="914400" lvl="1" indent="-457200" algn="l" defTabSz="760413" eaLnBrk="1" hangingPunct="1">
              <a:lnSpc>
                <a:spcPct val="90000"/>
              </a:lnSpc>
              <a:spcBef>
                <a:spcPct val="25000"/>
              </a:spcBef>
              <a:buFont typeface="Wingdings" panose="05000000000000000000" pitchFamily="2" charset="2"/>
              <a:buChar char="§"/>
            </a:pPr>
            <a:r>
              <a:rPr lang="en-US" sz="4000" dirty="0">
                <a:latin typeface="Calibri" panose="020F0502020204030204" pitchFamily="34" charset="0"/>
                <a:cs typeface="Calibri" panose="020F0502020204030204" pitchFamily="34" charset="0"/>
              </a:rPr>
              <a:t>Same training data to the input of teacher and student models.</a:t>
            </a:r>
          </a:p>
          <a:p>
            <a:pPr marL="914400" lvl="1" indent="-457200" algn="l" defTabSz="760413" eaLnBrk="1" hangingPunct="1">
              <a:lnSpc>
                <a:spcPct val="90000"/>
              </a:lnSpc>
              <a:spcBef>
                <a:spcPct val="25000"/>
              </a:spcBef>
              <a:buFont typeface="Wingdings" panose="05000000000000000000" pitchFamily="2" charset="2"/>
              <a:buChar char="§"/>
            </a:pPr>
            <a:r>
              <a:rPr lang="en-US" sz="4000" dirty="0">
                <a:latin typeface="Calibri" panose="020F0502020204030204" pitchFamily="34" charset="0"/>
                <a:cs typeface="Calibri" panose="020F0502020204030204" pitchFamily="34" charset="0"/>
              </a:rPr>
              <a:t>Small-footprint student model learns from a large strong teacher model.</a:t>
            </a:r>
          </a:p>
          <a:p>
            <a:pPr marL="457200" indent="-457200" algn="l" defTabSz="760413" eaLnBrk="1" hangingPunct="1">
              <a:lnSpc>
                <a:spcPct val="90000"/>
              </a:lnSpc>
              <a:spcBef>
                <a:spcPct val="25000"/>
              </a:spcBef>
              <a:buFont typeface="Wingdings" panose="05000000000000000000" pitchFamily="2" charset="2"/>
              <a:buChar char="§"/>
            </a:pPr>
            <a:r>
              <a:rPr lang="en-US" sz="4400" dirty="0">
                <a:latin typeface="Calibri" panose="020F0502020204030204" pitchFamily="34" charset="0"/>
                <a:cs typeface="Calibri" panose="020F0502020204030204" pitchFamily="34" charset="0"/>
              </a:rPr>
              <a:t>T/S Learning for domain adaptation [Li et al, 2017] </a:t>
            </a:r>
            <a:r>
              <a:rPr lang="en-US" sz="4400">
                <a:latin typeface="Calibri" panose="020F0502020204030204" pitchFamily="34" charset="0"/>
                <a:cs typeface="Calibri" panose="020F0502020204030204" pitchFamily="34" charset="0"/>
              </a:rPr>
              <a:t>[Watanabe </a:t>
            </a:r>
            <a:r>
              <a:rPr lang="en-US" sz="4400" dirty="0">
                <a:latin typeface="Calibri" panose="020F0502020204030204" pitchFamily="34" charset="0"/>
                <a:cs typeface="Calibri" panose="020F0502020204030204" pitchFamily="34" charset="0"/>
              </a:rPr>
              <a:t>et al</a:t>
            </a:r>
            <a:r>
              <a:rPr lang="en-US" sz="4400">
                <a:latin typeface="Calibri" panose="020F0502020204030204" pitchFamily="34" charset="0"/>
                <a:cs typeface="Calibri" panose="020F0502020204030204" pitchFamily="34" charset="0"/>
              </a:rPr>
              <a:t>, 2017]</a:t>
            </a:r>
            <a:endParaRPr lang="en-US" sz="4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914400" lvl="1" indent="-457200" algn="l" defTabSz="760413" eaLnBrk="1" hangingPunct="1">
              <a:lnSpc>
                <a:spcPct val="90000"/>
              </a:lnSpc>
              <a:spcBef>
                <a:spcPct val="25000"/>
              </a:spcBef>
              <a:buFont typeface="Wingdings" panose="05000000000000000000" pitchFamily="2" charset="2"/>
              <a:buChar char="§"/>
            </a:pPr>
            <a:r>
              <a:rPr lang="en-US" altLang="zh-CN" sz="4000" dirty="0">
                <a:latin typeface="Calibri" panose="020F0502020204030204" pitchFamily="34" charset="0"/>
                <a:cs typeface="Calibri" panose="020F0502020204030204" pitchFamily="34" charset="0"/>
              </a:rPr>
              <a:t>Parallel</a:t>
            </a:r>
            <a:r>
              <a:rPr lang="en-US" sz="4000" dirty="0">
                <a:latin typeface="Calibri" panose="020F0502020204030204" pitchFamily="34" charset="0"/>
                <a:cs typeface="Calibri" panose="020F0502020204030204" pitchFamily="34" charset="0"/>
              </a:rPr>
              <a:t> training data to the input of teacher and student models.</a:t>
            </a:r>
          </a:p>
          <a:p>
            <a:pPr marL="914400" lvl="1" indent="-457200" algn="l" defTabSz="760413" eaLnBrk="1" hangingPunct="1">
              <a:lnSpc>
                <a:spcPct val="90000"/>
              </a:lnSpc>
              <a:spcBef>
                <a:spcPct val="25000"/>
              </a:spcBef>
              <a:buFont typeface="Wingdings" panose="05000000000000000000" pitchFamily="2" charset="2"/>
              <a:buChar char="§"/>
            </a:pPr>
            <a:r>
              <a:rPr lang="en-US" sz="4000" dirty="0">
                <a:latin typeface="Calibri" panose="020F0502020204030204" pitchFamily="34" charset="0"/>
                <a:cs typeface="Calibri" panose="020F0502020204030204" pitchFamily="34" charset="0"/>
              </a:rPr>
              <a:t>Noisy student model learns from a well-trained clean teacher model.</a:t>
            </a:r>
          </a:p>
          <a:p>
            <a:pPr marL="571500" indent="-571500" algn="l" eaLnBrk="1" hangingPunct="1">
              <a:lnSpc>
                <a:spcPct val="90000"/>
              </a:lnSpc>
              <a:spcBef>
                <a:spcPct val="25000"/>
              </a:spcBef>
              <a:buFont typeface="Wingdings" panose="05000000000000000000" pitchFamily="2" charset="2"/>
              <a:buChar char="§"/>
            </a:pPr>
            <a:r>
              <a:rPr lang="en-US" altLang="zh-CN" sz="4400" dirty="0">
                <a:latin typeface="Calibri" panose="020F0502020204030204" pitchFamily="34" charset="0"/>
                <a:cs typeface="Calibri" panose="020F0502020204030204" pitchFamily="34" charset="0"/>
              </a:rPr>
              <a:t>Small-footprint neural machine translation [Kim et al, 2016]</a:t>
            </a:r>
          </a:p>
          <a:p>
            <a:pPr marL="571500" indent="-571500" algn="l" eaLnBrk="1" hangingPunct="1">
              <a:lnSpc>
                <a:spcPct val="90000"/>
              </a:lnSpc>
              <a:spcBef>
                <a:spcPct val="25000"/>
              </a:spcBef>
              <a:buFont typeface="Wingdings" panose="05000000000000000000" pitchFamily="2" charset="2"/>
              <a:buChar char="§"/>
            </a:pPr>
            <a:r>
              <a:rPr lang="en-US" altLang="zh-CN" sz="4400" dirty="0">
                <a:latin typeface="Calibri" panose="020F0502020204030204" pitchFamily="34" charset="0"/>
                <a:cs typeface="Calibri" panose="020F0502020204030204" pitchFamily="34" charset="0"/>
              </a:rPr>
              <a:t>Low-resource neural machine translation [Chen et al., 2017]</a:t>
            </a:r>
            <a:endParaRPr lang="en-US" altLang="zh-CN" sz="3200" dirty="0">
              <a:latin typeface="Arial" pitchFamily="34" charset="0"/>
              <a:cs typeface="Arial" pitchFamily="34" charset="0"/>
            </a:endParaRPr>
          </a:p>
          <a:p>
            <a:pPr marL="342900" indent="-342900" algn="l" eaLnBrk="1" hangingPunct="1">
              <a:lnSpc>
                <a:spcPct val="90000"/>
              </a:lnSpc>
              <a:spcBef>
                <a:spcPct val="25000"/>
              </a:spcBef>
              <a:buFont typeface="Arial" charset="0"/>
              <a:buChar char="•"/>
            </a:pPr>
            <a:endParaRPr lang="en-US" altLang="zh-CN" sz="3200" dirty="0">
              <a:latin typeface="Arial" pitchFamily="34" charset="0"/>
              <a:cs typeface="Arial" pitchFamily="34" charset="0"/>
            </a:endParaRPr>
          </a:p>
          <a:p>
            <a:pPr marL="800100" lvl="1" indent="-342900" algn="l" eaLnBrk="1" hangingPunct="1">
              <a:lnSpc>
                <a:spcPct val="90000"/>
              </a:lnSpc>
              <a:spcBef>
                <a:spcPct val="25000"/>
              </a:spcBef>
              <a:buFont typeface="Arial" charset="0"/>
              <a:buChar char="•"/>
            </a:pPr>
            <a:endParaRPr lang="en-US" altLang="zh-CN" sz="3200" dirty="0">
              <a:latin typeface="Arial" pitchFamily="34" charset="0"/>
              <a:cs typeface="Arial" pitchFamily="34" charset="0"/>
            </a:endParaRPr>
          </a:p>
          <a:p>
            <a:pPr marL="800100" lvl="1" indent="-342900" algn="l" eaLnBrk="1" hangingPunct="1">
              <a:lnSpc>
                <a:spcPct val="90000"/>
              </a:lnSpc>
              <a:spcBef>
                <a:spcPct val="25000"/>
              </a:spcBef>
              <a:buFont typeface="Arial" charset="0"/>
              <a:buChar char="•"/>
            </a:pPr>
            <a:endParaRPr lang="en-US" altLang="zh-CN" sz="3200" dirty="0">
              <a:latin typeface="Arial" pitchFamily="34" charset="0"/>
              <a:cs typeface="Arial" pitchFamily="34" charset="0"/>
            </a:endParaRPr>
          </a:p>
          <a:p>
            <a:pPr marL="342900" lvl="0" indent="-342900" algn="l" eaLnBrk="1" hangingPunct="1">
              <a:spcBef>
                <a:spcPct val="20000"/>
              </a:spcBef>
              <a:buFont typeface="Arial" charset="0"/>
              <a:buChar char="•"/>
            </a:pPr>
            <a:endParaRPr lang="en-US" sz="3200" dirty="0">
              <a:solidFill>
                <a:prstClr val="black"/>
              </a:solidFill>
              <a:latin typeface="Calibri"/>
            </a:endParaRPr>
          </a:p>
          <a:p>
            <a:pPr marL="342900" lvl="0" indent="-342900" algn="l" eaLnBrk="1" hangingPunct="1">
              <a:spcBef>
                <a:spcPct val="20000"/>
              </a:spcBef>
              <a:buFont typeface="Arial" charset="0"/>
              <a:buChar char="•"/>
            </a:pPr>
            <a:endParaRPr lang="en-US" sz="3200" dirty="0">
              <a:solidFill>
                <a:prstClr val="black"/>
              </a:solidFill>
              <a:latin typeface="Calibri"/>
            </a:endParaRPr>
          </a:p>
          <a:p>
            <a:pPr marL="342900" lvl="0" indent="-342900" algn="l" eaLnBrk="1" hangingPunct="1">
              <a:spcBef>
                <a:spcPct val="20000"/>
              </a:spcBef>
              <a:buFont typeface="Arial" charset="0"/>
              <a:buChar char="•"/>
            </a:pPr>
            <a:endParaRPr lang="en-US" sz="3200" dirty="0">
              <a:solidFill>
                <a:prstClr val="black"/>
              </a:solidFill>
              <a:latin typeface="Calibri"/>
            </a:endParaRPr>
          </a:p>
          <a:p>
            <a:pPr marL="342900" lvl="0" indent="-342900" algn="l" eaLnBrk="1" hangingPunct="1">
              <a:spcBef>
                <a:spcPct val="20000"/>
              </a:spcBef>
              <a:buFont typeface="Arial" charset="0"/>
              <a:buChar char="•"/>
            </a:pPr>
            <a:endParaRPr lang="en-US" sz="3200" dirty="0">
              <a:solidFill>
                <a:prstClr val="black"/>
              </a:solidFill>
              <a:latin typeface="Calibri"/>
            </a:endParaRPr>
          </a:p>
          <a:p>
            <a:pPr lvl="0" algn="l" eaLnBrk="1" hangingPunct="1">
              <a:spcBef>
                <a:spcPct val="20000"/>
              </a:spcBef>
            </a:pPr>
            <a:endParaRPr lang="en-US" sz="3200" dirty="0">
              <a:solidFill>
                <a:prstClr val="black"/>
              </a:solidFill>
              <a:latin typeface="Calibri"/>
            </a:endParaRPr>
          </a:p>
        </p:txBody>
      </p:sp>
      <p:pic>
        <p:nvPicPr>
          <p:cNvPr id="94" name="Picture 5" descr="D:\reports\Microsoft_logo.png">
            <a:extLst>
              <a:ext uri="{FF2B5EF4-FFF2-40B4-BE49-F238E27FC236}">
                <a16:creationId xmlns:a16="http://schemas.microsoft.com/office/drawing/2014/main" id="{E93747B0-BE48-441C-9181-81DA8CA3668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947764" y="2705672"/>
            <a:ext cx="6658815" cy="14215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5" name="Title 66">
            <a:extLst>
              <a:ext uri="{FF2B5EF4-FFF2-40B4-BE49-F238E27FC236}">
                <a16:creationId xmlns:a16="http://schemas.microsoft.com/office/drawing/2014/main" id="{A5D61B70-2CF8-4857-A072-A99C5E48011A}"/>
              </a:ext>
            </a:extLst>
          </p:cNvPr>
          <p:cNvSpPr txBox="1">
            <a:spLocks/>
          </p:cNvSpPr>
          <p:nvPr/>
        </p:nvSpPr>
        <p:spPr>
          <a:xfrm>
            <a:off x="3439544" y="329408"/>
            <a:ext cx="36796088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 algn="ctr" defTabSz="4389438" rtl="0" eaLnBrk="0" fontAlgn="base" hangingPunct="0">
              <a:spcBef>
                <a:spcPct val="0"/>
              </a:spcBef>
              <a:spcAft>
                <a:spcPct val="0"/>
              </a:spcAft>
              <a:defRPr sz="88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defTabSz="4389438" rtl="0" eaLnBrk="0" fontAlgn="base" hangingPunct="0">
              <a:spcBef>
                <a:spcPct val="0"/>
              </a:spcBef>
              <a:spcAft>
                <a:spcPct val="0"/>
              </a:spcAft>
              <a:defRPr sz="8800">
                <a:solidFill>
                  <a:schemeClr val="tx2"/>
                </a:solidFill>
                <a:latin typeface="Times New Roman" charset="0"/>
              </a:defRPr>
            </a:lvl2pPr>
            <a:lvl3pPr algn="ctr" defTabSz="4389438" rtl="0" eaLnBrk="0" fontAlgn="base" hangingPunct="0">
              <a:spcBef>
                <a:spcPct val="0"/>
              </a:spcBef>
              <a:spcAft>
                <a:spcPct val="0"/>
              </a:spcAft>
              <a:defRPr sz="8800">
                <a:solidFill>
                  <a:schemeClr val="tx2"/>
                </a:solidFill>
                <a:latin typeface="Times New Roman" charset="0"/>
              </a:defRPr>
            </a:lvl3pPr>
            <a:lvl4pPr algn="ctr" defTabSz="4389438" rtl="0" eaLnBrk="0" fontAlgn="base" hangingPunct="0">
              <a:spcBef>
                <a:spcPct val="0"/>
              </a:spcBef>
              <a:spcAft>
                <a:spcPct val="0"/>
              </a:spcAft>
              <a:defRPr sz="8800">
                <a:solidFill>
                  <a:schemeClr val="tx2"/>
                </a:solidFill>
                <a:latin typeface="Times New Roman" charset="0"/>
              </a:defRPr>
            </a:lvl4pPr>
            <a:lvl5pPr algn="ctr" defTabSz="4389438" rtl="0" eaLnBrk="0" fontAlgn="base" hangingPunct="0">
              <a:spcBef>
                <a:spcPct val="0"/>
              </a:spcBef>
              <a:spcAft>
                <a:spcPct val="0"/>
              </a:spcAft>
              <a:defRPr sz="8800">
                <a:solidFill>
                  <a:schemeClr val="tx2"/>
                </a:solidFill>
                <a:latin typeface="Times New Roman" charset="0"/>
              </a:defRPr>
            </a:lvl5pPr>
            <a:lvl6pPr marL="457200" algn="ctr" defTabSz="4389438" rtl="0" eaLnBrk="0" fontAlgn="base" hangingPunct="0">
              <a:spcBef>
                <a:spcPct val="0"/>
              </a:spcBef>
              <a:spcAft>
                <a:spcPct val="0"/>
              </a:spcAft>
              <a:defRPr sz="8800">
                <a:solidFill>
                  <a:schemeClr val="tx2"/>
                </a:solidFill>
                <a:latin typeface="Times New Roman" charset="0"/>
              </a:defRPr>
            </a:lvl6pPr>
            <a:lvl7pPr marL="914400" algn="ctr" defTabSz="4389438" rtl="0" eaLnBrk="0" fontAlgn="base" hangingPunct="0">
              <a:spcBef>
                <a:spcPct val="0"/>
              </a:spcBef>
              <a:spcAft>
                <a:spcPct val="0"/>
              </a:spcAft>
              <a:defRPr sz="8800">
                <a:solidFill>
                  <a:schemeClr val="tx2"/>
                </a:solidFill>
                <a:latin typeface="Times New Roman" charset="0"/>
              </a:defRPr>
            </a:lvl7pPr>
            <a:lvl8pPr marL="1371600" algn="ctr" defTabSz="4389438" rtl="0" eaLnBrk="0" fontAlgn="base" hangingPunct="0">
              <a:spcBef>
                <a:spcPct val="0"/>
              </a:spcBef>
              <a:spcAft>
                <a:spcPct val="0"/>
              </a:spcAft>
              <a:defRPr sz="8800">
                <a:solidFill>
                  <a:schemeClr val="tx2"/>
                </a:solidFill>
                <a:latin typeface="Times New Roman" charset="0"/>
              </a:defRPr>
            </a:lvl8pPr>
            <a:lvl9pPr marL="1828800" algn="ctr" defTabSz="4389438" rtl="0" eaLnBrk="0" fontAlgn="base" hangingPunct="0">
              <a:spcBef>
                <a:spcPct val="0"/>
              </a:spcBef>
              <a:spcAft>
                <a:spcPct val="0"/>
              </a:spcAft>
              <a:defRPr sz="8800">
                <a:solidFill>
                  <a:schemeClr val="tx2"/>
                </a:solidFill>
                <a:latin typeface="Times New Roman" charset="0"/>
              </a:defRPr>
            </a:lvl9pPr>
          </a:lstStyle>
          <a:p>
            <a:pPr defTabSz="2194560" eaLnBrk="1" hangingPunct="1"/>
            <a:r>
              <a:rPr lang="en-US" sz="11500" b="1" kern="1200" dirty="0"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Conditional Teacher-Student Learning</a:t>
            </a:r>
          </a:p>
        </p:txBody>
      </p:sp>
      <p:sp>
        <p:nvSpPr>
          <p:cNvPr id="96" name="TextBox 95">
            <a:extLst>
              <a:ext uri="{FF2B5EF4-FFF2-40B4-BE49-F238E27FC236}">
                <a16:creationId xmlns:a16="http://schemas.microsoft.com/office/drawing/2014/main" id="{F14483E1-42DF-4573-990A-C0A42C81BA02}"/>
              </a:ext>
            </a:extLst>
          </p:cNvPr>
          <p:cNvSpPr txBox="1"/>
          <p:nvPr/>
        </p:nvSpPr>
        <p:spPr>
          <a:xfrm>
            <a:off x="7662831" y="2273624"/>
            <a:ext cx="26884169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600" i="1" dirty="0">
                <a:latin typeface="Calibri" panose="020F0502020204030204" pitchFamily="34" charset="0"/>
                <a:cs typeface="Calibri" panose="020F0502020204030204" pitchFamily="34" charset="0"/>
              </a:rPr>
              <a:t>Zhong Meng, Jinyu Li, Yong Zhao, </a:t>
            </a:r>
            <a:r>
              <a:rPr lang="en-US" sz="6600" i="1" dirty="0" err="1">
                <a:latin typeface="Calibri" panose="020F0502020204030204" pitchFamily="34" charset="0"/>
                <a:cs typeface="Calibri" panose="020F0502020204030204" pitchFamily="34" charset="0"/>
              </a:rPr>
              <a:t>Yifan</a:t>
            </a:r>
            <a:r>
              <a:rPr lang="en-US" sz="6600" i="1" dirty="0">
                <a:latin typeface="Calibri" panose="020F0502020204030204" pitchFamily="34" charset="0"/>
                <a:cs typeface="Calibri" panose="020F0502020204030204" pitchFamily="34" charset="0"/>
              </a:rPr>
              <a:t> Gong </a:t>
            </a:r>
          </a:p>
          <a:p>
            <a:pPr algn="ctr"/>
            <a:r>
              <a:rPr lang="en-US" sz="6600" dirty="0">
                <a:latin typeface="Calibri" panose="020F0502020204030204" pitchFamily="34" charset="0"/>
                <a:cs typeface="Calibri" panose="020F0502020204030204" pitchFamily="34" charset="0"/>
              </a:rPr>
              <a:t> Microsoft Corporation, Redmond, WA, USA</a:t>
            </a:r>
          </a:p>
        </p:txBody>
      </p:sp>
      <p:cxnSp>
        <p:nvCxnSpPr>
          <p:cNvPr id="97" name="Straight Connector 96">
            <a:extLst>
              <a:ext uri="{FF2B5EF4-FFF2-40B4-BE49-F238E27FC236}">
                <a16:creationId xmlns:a16="http://schemas.microsoft.com/office/drawing/2014/main" id="{641DCCEE-6301-4E49-A695-DB52BFDF8C2D}"/>
              </a:ext>
            </a:extLst>
          </p:cNvPr>
          <p:cNvCxnSpPr>
            <a:cxnSpLocks/>
          </p:cNvCxnSpPr>
          <p:nvPr/>
        </p:nvCxnSpPr>
        <p:spPr>
          <a:xfrm>
            <a:off x="199184" y="4649888"/>
            <a:ext cx="43525440" cy="0"/>
          </a:xfrm>
          <a:prstGeom prst="line">
            <a:avLst/>
          </a:prstGeom>
          <a:ln w="984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9" name="Rectangle 58">
            <a:extLst>
              <a:ext uri="{FF2B5EF4-FFF2-40B4-BE49-F238E27FC236}">
                <a16:creationId xmlns:a16="http://schemas.microsoft.com/office/drawing/2014/main" id="{98D4E56C-8AE9-464A-B79A-D86DBAA66B7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943199" y="5009928"/>
            <a:ext cx="11365929" cy="27507056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299448" tIns="299448" rIns="299448" bIns="299448"/>
          <a:lstStyle/>
          <a:p>
            <a:pPr defTabSz="760413" eaLnBrk="1" hangingPunct="1">
              <a:lnSpc>
                <a:spcPct val="90000"/>
              </a:lnSpc>
              <a:spcBef>
                <a:spcPct val="25000"/>
              </a:spcBef>
            </a:pPr>
            <a:r>
              <a:rPr lang="en-US" sz="48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5. Experiments</a:t>
            </a:r>
          </a:p>
          <a:p>
            <a:pPr marL="457200" indent="-457200" algn="l" defTabSz="760413" eaLnBrk="1" hangingPunct="1">
              <a:lnSpc>
                <a:spcPct val="90000"/>
              </a:lnSpc>
              <a:spcBef>
                <a:spcPct val="25000"/>
              </a:spcBef>
              <a:buFont typeface="Wingdings" panose="05000000000000000000" pitchFamily="2" charset="2"/>
              <a:buChar char="§"/>
            </a:pPr>
            <a:r>
              <a:rPr lang="en-US" altLang="zh-CN" sz="4400" dirty="0">
                <a:latin typeface="Calibri" panose="020F0502020204030204" pitchFamily="34" charset="0"/>
                <a:cs typeface="Calibri" panose="020F0502020204030204" pitchFamily="34" charset="0"/>
              </a:rPr>
              <a:t>Domain Adaptation</a:t>
            </a:r>
          </a:p>
          <a:p>
            <a:pPr marL="914400" lvl="1" indent="-457200" algn="l" defTabSz="760413" eaLnBrk="1" hangingPunct="1">
              <a:lnSpc>
                <a:spcPct val="90000"/>
              </a:lnSpc>
              <a:spcBef>
                <a:spcPct val="25000"/>
              </a:spcBef>
              <a:buFont typeface="Wingdings" panose="05000000000000000000" pitchFamily="2" charset="2"/>
              <a:buChar char="§"/>
            </a:pPr>
            <a:r>
              <a:rPr lang="en-US" altLang="zh-CN" sz="4000" dirty="0">
                <a:latin typeface="Calibri" panose="020F0502020204030204" pitchFamily="34" charset="0"/>
                <a:cs typeface="Calibri" panose="020F0502020204030204" pitchFamily="34" charset="0"/>
              </a:rPr>
              <a:t>Adaptation data: 9137 </a:t>
            </a:r>
            <a:r>
              <a:rPr lang="en-US" altLang="zh-CN" sz="4000" b="1" dirty="0">
                <a:latin typeface="Calibri" panose="020F0502020204030204" pitchFamily="34" charset="0"/>
                <a:cs typeface="Calibri" panose="020F0502020204030204" pitchFamily="34" charset="0"/>
              </a:rPr>
              <a:t>parallel</a:t>
            </a:r>
            <a:r>
              <a:rPr lang="en-US" altLang="zh-CN" sz="4000" dirty="0">
                <a:latin typeface="Calibri" panose="020F0502020204030204" pitchFamily="34" charset="0"/>
                <a:cs typeface="Calibri" panose="020F0502020204030204" pitchFamily="34" charset="0"/>
              </a:rPr>
              <a:t> clean and noisy training utterances in CHiME-3 dataset</a:t>
            </a:r>
          </a:p>
          <a:p>
            <a:pPr marL="914400" lvl="1" indent="-457200" algn="l" defTabSz="760413" eaLnBrk="1" hangingPunct="1">
              <a:lnSpc>
                <a:spcPct val="90000"/>
              </a:lnSpc>
              <a:spcBef>
                <a:spcPct val="25000"/>
              </a:spcBef>
              <a:buFont typeface="Wingdings" panose="05000000000000000000" pitchFamily="2" charset="2"/>
              <a:buChar char="§"/>
            </a:pPr>
            <a:r>
              <a:rPr lang="en-US" altLang="zh-CN" sz="4000" dirty="0">
                <a:latin typeface="Calibri" panose="020F0502020204030204" pitchFamily="34" charset="0"/>
                <a:cs typeface="Calibri" panose="020F0502020204030204" pitchFamily="34" charset="0"/>
              </a:rPr>
              <a:t>Test data: real </a:t>
            </a:r>
            <a:r>
              <a:rPr lang="en-US" altLang="zh-CN" sz="4000" b="1" dirty="0">
                <a:latin typeface="Calibri" panose="020F0502020204030204" pitchFamily="34" charset="0"/>
                <a:cs typeface="Calibri" panose="020F0502020204030204" pitchFamily="34" charset="0"/>
              </a:rPr>
              <a:t>single-channel </a:t>
            </a:r>
            <a:r>
              <a:rPr lang="en-US" altLang="zh-CN" sz="4000" dirty="0">
                <a:latin typeface="Calibri" panose="020F0502020204030204" pitchFamily="34" charset="0"/>
                <a:cs typeface="Calibri" panose="020F0502020204030204" pitchFamily="34" charset="0"/>
              </a:rPr>
              <a:t>(5</a:t>
            </a:r>
            <a:r>
              <a:rPr lang="en-US" altLang="zh-CN" sz="4000" baseline="30000" dirty="0">
                <a:latin typeface="Calibri" panose="020F0502020204030204" pitchFamily="34" charset="0"/>
                <a:cs typeface="Calibri" panose="020F0502020204030204" pitchFamily="34" charset="0"/>
              </a:rPr>
              <a:t>th</a:t>
            </a:r>
            <a:r>
              <a:rPr lang="en-US" altLang="zh-CN" sz="4000" dirty="0">
                <a:latin typeface="Calibri" panose="020F0502020204030204" pitchFamily="34" charset="0"/>
                <a:cs typeface="Calibri" panose="020F0502020204030204" pitchFamily="34" charset="0"/>
              </a:rPr>
              <a:t> microphone)</a:t>
            </a:r>
            <a:r>
              <a:rPr lang="en-US" altLang="zh-CN" sz="40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4000" dirty="0">
                <a:latin typeface="Calibri" panose="020F0502020204030204" pitchFamily="34" charset="0"/>
                <a:cs typeface="Calibri" panose="020F0502020204030204" pitchFamily="34" charset="0"/>
              </a:rPr>
              <a:t>far-field noisy speech in CHiME-3 dev set.</a:t>
            </a:r>
          </a:p>
          <a:p>
            <a:pPr marL="914400" lvl="1" indent="-457200" algn="l" defTabSz="760413" eaLnBrk="1" hangingPunct="1">
              <a:lnSpc>
                <a:spcPct val="90000"/>
              </a:lnSpc>
              <a:spcBef>
                <a:spcPct val="25000"/>
              </a:spcBef>
              <a:buFont typeface="Wingdings" panose="05000000000000000000" pitchFamily="2" charset="2"/>
              <a:buChar char="§"/>
            </a:pPr>
            <a:r>
              <a:rPr lang="en-US" altLang="zh-CN" sz="4000" dirty="0">
                <a:latin typeface="Calibri" panose="020F0502020204030204" pitchFamily="34" charset="0"/>
                <a:cs typeface="Calibri" panose="020F0502020204030204" pitchFamily="34" charset="0"/>
              </a:rPr>
              <a:t>LSTM AM: 4 hidden layers, 512 hidden units, 87 input units, 3012 output units.</a:t>
            </a:r>
          </a:p>
          <a:p>
            <a:pPr marL="914400" lvl="1" indent="-457200" algn="l" defTabSz="760413" eaLnBrk="1" hangingPunct="1">
              <a:lnSpc>
                <a:spcPct val="90000"/>
              </a:lnSpc>
              <a:spcBef>
                <a:spcPct val="25000"/>
              </a:spcBef>
              <a:buFont typeface="Wingdings" panose="05000000000000000000" pitchFamily="2" charset="2"/>
              <a:buChar char="§"/>
            </a:pPr>
            <a:r>
              <a:rPr lang="en-US" altLang="zh-CN" sz="4000" dirty="0">
                <a:latin typeface="Calibri" panose="020F0502020204030204" pitchFamily="34" charset="0"/>
                <a:cs typeface="Calibri" panose="020F0502020204030204" pitchFamily="34" charset="0"/>
              </a:rPr>
              <a:t>ASR WER (%) Results</a:t>
            </a:r>
          </a:p>
          <a:p>
            <a:pPr marL="914400" lvl="1" indent="-457200" algn="l" defTabSz="760413" eaLnBrk="1" hangingPunct="1">
              <a:lnSpc>
                <a:spcPct val="90000"/>
              </a:lnSpc>
              <a:spcBef>
                <a:spcPct val="25000"/>
              </a:spcBef>
              <a:buFont typeface="Wingdings" panose="05000000000000000000" pitchFamily="2" charset="2"/>
              <a:buChar char="§"/>
            </a:pPr>
            <a:endParaRPr lang="en-US" altLang="zh-CN" sz="4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914400" lvl="1" indent="-457200" algn="l" defTabSz="760413" eaLnBrk="1" hangingPunct="1">
              <a:lnSpc>
                <a:spcPct val="90000"/>
              </a:lnSpc>
              <a:spcBef>
                <a:spcPct val="25000"/>
              </a:spcBef>
              <a:buFont typeface="Wingdings" panose="05000000000000000000" pitchFamily="2" charset="2"/>
              <a:buChar char="§"/>
            </a:pPr>
            <a:endParaRPr lang="en-US" altLang="zh-CN" sz="4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914400" lvl="1" indent="-457200" algn="l" defTabSz="760413" eaLnBrk="1" hangingPunct="1">
              <a:lnSpc>
                <a:spcPct val="90000"/>
              </a:lnSpc>
              <a:spcBef>
                <a:spcPct val="25000"/>
              </a:spcBef>
              <a:buFont typeface="Wingdings" panose="05000000000000000000" pitchFamily="2" charset="2"/>
              <a:buChar char="§"/>
            </a:pPr>
            <a:endParaRPr lang="en-US" altLang="zh-CN" sz="4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914400" lvl="1" indent="-457200" algn="l" defTabSz="760413" eaLnBrk="1" hangingPunct="1">
              <a:lnSpc>
                <a:spcPct val="90000"/>
              </a:lnSpc>
              <a:spcBef>
                <a:spcPct val="25000"/>
              </a:spcBef>
              <a:buFont typeface="Wingdings" panose="05000000000000000000" pitchFamily="2" charset="2"/>
              <a:buChar char="§"/>
            </a:pPr>
            <a:endParaRPr lang="en-US" altLang="zh-CN" sz="4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914400" lvl="1" indent="-457200" algn="l" defTabSz="760413" eaLnBrk="1" hangingPunct="1">
              <a:lnSpc>
                <a:spcPct val="90000"/>
              </a:lnSpc>
              <a:spcBef>
                <a:spcPct val="25000"/>
              </a:spcBef>
              <a:buFont typeface="Wingdings" panose="05000000000000000000" pitchFamily="2" charset="2"/>
              <a:buChar char="§"/>
            </a:pPr>
            <a:endParaRPr lang="en-US" altLang="zh-CN" sz="4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914400" lvl="1" indent="-457200" algn="l" defTabSz="760413" eaLnBrk="1" hangingPunct="1">
              <a:lnSpc>
                <a:spcPct val="90000"/>
              </a:lnSpc>
              <a:spcBef>
                <a:spcPct val="25000"/>
              </a:spcBef>
              <a:buFont typeface="Wingdings" panose="05000000000000000000" pitchFamily="2" charset="2"/>
              <a:buChar char="§"/>
            </a:pPr>
            <a:endParaRPr lang="en-US" altLang="zh-CN" sz="4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914400" lvl="1" indent="-457200" algn="l" defTabSz="760413" eaLnBrk="1" hangingPunct="1">
              <a:lnSpc>
                <a:spcPct val="90000"/>
              </a:lnSpc>
              <a:spcBef>
                <a:spcPct val="25000"/>
              </a:spcBef>
              <a:buFont typeface="Wingdings" panose="05000000000000000000" pitchFamily="2" charset="2"/>
              <a:buChar char="§"/>
            </a:pPr>
            <a:endParaRPr lang="en-US" altLang="zh-CN" sz="4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914400" lvl="1" indent="-457200" algn="l" defTabSz="760413" eaLnBrk="1" hangingPunct="1">
              <a:lnSpc>
                <a:spcPct val="90000"/>
              </a:lnSpc>
              <a:spcBef>
                <a:spcPct val="25000"/>
              </a:spcBef>
              <a:buFont typeface="Wingdings" panose="05000000000000000000" pitchFamily="2" charset="2"/>
              <a:buChar char="§"/>
            </a:pPr>
            <a:endParaRPr lang="en-US" altLang="zh-CN" sz="4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l" eaLnBrk="1" hangingPunct="1">
              <a:lnSpc>
                <a:spcPct val="90000"/>
              </a:lnSpc>
              <a:spcBef>
                <a:spcPct val="25000"/>
              </a:spcBef>
            </a:pPr>
            <a:endParaRPr lang="en-US" altLang="zh-CN" sz="4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028700" lvl="1" indent="-571500" algn="l" eaLnBrk="1" hangingPunct="1">
              <a:lnSpc>
                <a:spcPct val="90000"/>
              </a:lnSpc>
              <a:spcBef>
                <a:spcPct val="25000"/>
              </a:spcBef>
              <a:buFont typeface="Wingdings" panose="05000000000000000000" pitchFamily="2" charset="2"/>
              <a:buChar char="§"/>
            </a:pPr>
            <a:r>
              <a:rPr lang="en-US" altLang="zh-CN" sz="4000" dirty="0">
                <a:latin typeface="Calibri" panose="020F0502020204030204" pitchFamily="34" charset="0"/>
                <a:cs typeface="Calibri" panose="020F0502020204030204" pitchFamily="34" charset="0"/>
              </a:rPr>
              <a:t>CT/S achieves </a:t>
            </a:r>
            <a:r>
              <a:rPr lang="en-US" altLang="zh-CN" sz="4000" b="1" dirty="0">
                <a:latin typeface="Calibri" panose="020F0502020204030204" pitchFamily="34" charset="0"/>
                <a:cs typeface="Calibri" panose="020F0502020204030204" pitchFamily="34" charset="0"/>
              </a:rPr>
              <a:t>9.8% and 11.7% WERRs </a:t>
            </a:r>
            <a:r>
              <a:rPr lang="en-US" altLang="zh-CN" sz="4000" dirty="0">
                <a:latin typeface="Calibri" panose="020F0502020204030204" pitchFamily="34" charset="0"/>
                <a:cs typeface="Calibri" panose="020F0502020204030204" pitchFamily="34" charset="0"/>
              </a:rPr>
              <a:t>over soft T/S and IT/S for domain adaptation.</a:t>
            </a:r>
          </a:p>
          <a:p>
            <a:pPr marL="457200" indent="-457200" algn="l" defTabSz="760413" eaLnBrk="1" hangingPunct="1">
              <a:lnSpc>
                <a:spcPct val="90000"/>
              </a:lnSpc>
              <a:spcBef>
                <a:spcPct val="25000"/>
              </a:spcBef>
              <a:buFont typeface="Wingdings" panose="05000000000000000000" pitchFamily="2" charset="2"/>
              <a:buChar char="§"/>
            </a:pPr>
            <a:r>
              <a:rPr lang="en-US" altLang="zh-CN" sz="4400" dirty="0">
                <a:latin typeface="Calibri" panose="020F0502020204030204" pitchFamily="34" charset="0"/>
                <a:cs typeface="Calibri" panose="020F0502020204030204" pitchFamily="34" charset="0"/>
              </a:rPr>
              <a:t>Speaker Adaptation </a:t>
            </a:r>
          </a:p>
          <a:p>
            <a:pPr marL="914400" lvl="1" indent="-457200" algn="l" defTabSz="760413" eaLnBrk="1" hangingPunct="1">
              <a:lnSpc>
                <a:spcPct val="90000"/>
              </a:lnSpc>
              <a:spcBef>
                <a:spcPct val="25000"/>
              </a:spcBef>
              <a:buFont typeface="Wingdings" panose="05000000000000000000" pitchFamily="2" charset="2"/>
              <a:buChar char="§"/>
            </a:pPr>
            <a:r>
              <a:rPr lang="en-US" sz="4000" dirty="0">
                <a:latin typeface="Calibri" panose="020F0502020204030204" pitchFamily="34" charset="0"/>
                <a:cs typeface="Calibri" panose="020F0502020204030204" pitchFamily="34" charset="0"/>
              </a:rPr>
              <a:t>KLD adaptation can be formulated as a special case of IT/S [</a:t>
            </a:r>
            <a:r>
              <a:rPr lang="en-US" sz="4000" dirty="0" err="1">
                <a:latin typeface="Calibri" panose="020F0502020204030204" pitchFamily="34" charset="0"/>
                <a:cs typeface="Calibri" panose="020F0502020204030204" pitchFamily="34" charset="0"/>
              </a:rPr>
              <a:t>Asami</a:t>
            </a:r>
            <a:r>
              <a:rPr lang="en-US" sz="4000" dirty="0">
                <a:latin typeface="Calibri" panose="020F0502020204030204" pitchFamily="34" charset="0"/>
                <a:cs typeface="Calibri" panose="020F0502020204030204" pitchFamily="34" charset="0"/>
              </a:rPr>
              <a:t> et al, 2017] </a:t>
            </a:r>
            <a:endParaRPr lang="en-US" altLang="zh-CN" sz="4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914400" lvl="1" indent="-457200" algn="l" defTabSz="760413" eaLnBrk="1" hangingPunct="1">
              <a:lnSpc>
                <a:spcPct val="90000"/>
              </a:lnSpc>
              <a:spcBef>
                <a:spcPct val="25000"/>
              </a:spcBef>
              <a:buFont typeface="Wingdings" panose="05000000000000000000" pitchFamily="2" charset="2"/>
              <a:buChar char="§"/>
            </a:pPr>
            <a:r>
              <a:rPr lang="en-US" altLang="zh-CN" sz="4000" dirty="0">
                <a:latin typeface="Calibri" panose="020F0502020204030204" pitchFamily="34" charset="0"/>
                <a:cs typeface="Calibri" panose="020F0502020204030204" pitchFamily="34" charset="0"/>
              </a:rPr>
              <a:t>SI training data: 2600 hours Microsoft Cortana</a:t>
            </a:r>
          </a:p>
          <a:p>
            <a:pPr marL="914400" lvl="1" indent="-457200" algn="l" defTabSz="760413" eaLnBrk="1" hangingPunct="1">
              <a:lnSpc>
                <a:spcPct val="90000"/>
              </a:lnSpc>
              <a:spcBef>
                <a:spcPct val="25000"/>
              </a:spcBef>
              <a:buFont typeface="Wingdings" panose="05000000000000000000" pitchFamily="2" charset="2"/>
              <a:buChar char="§"/>
            </a:pPr>
            <a:r>
              <a:rPr lang="en-US" altLang="zh-CN" sz="4000" dirty="0">
                <a:latin typeface="Calibri" panose="020F0502020204030204" pitchFamily="34" charset="0"/>
                <a:cs typeface="Calibri" panose="020F0502020204030204" pitchFamily="34" charset="0"/>
              </a:rPr>
              <a:t>Adaptation data: 7 speakers, 200 </a:t>
            </a:r>
            <a:r>
              <a:rPr lang="en-US" altLang="zh-CN" sz="4000" dirty="0" err="1">
                <a:latin typeface="Calibri" panose="020F0502020204030204" pitchFamily="34" charset="0"/>
                <a:cs typeface="Calibri" panose="020F0502020204030204" pitchFamily="34" charset="0"/>
              </a:rPr>
              <a:t>utt</a:t>
            </a:r>
            <a:r>
              <a:rPr lang="en-US" altLang="zh-CN" sz="4000" dirty="0">
                <a:latin typeface="Calibri" panose="020F0502020204030204" pitchFamily="34" charset="0"/>
                <a:cs typeface="Calibri" panose="020F0502020204030204" pitchFamily="34" charset="0"/>
              </a:rPr>
              <a:t>. for each</a:t>
            </a:r>
          </a:p>
          <a:p>
            <a:pPr marL="914400" lvl="1" indent="-457200" algn="l" defTabSz="760413" eaLnBrk="1" hangingPunct="1">
              <a:lnSpc>
                <a:spcPct val="90000"/>
              </a:lnSpc>
              <a:spcBef>
                <a:spcPct val="25000"/>
              </a:spcBef>
              <a:buFont typeface="Wingdings" panose="05000000000000000000" pitchFamily="2" charset="2"/>
              <a:buChar char="§"/>
            </a:pPr>
            <a:r>
              <a:rPr lang="en-US" altLang="zh-CN" sz="4000" dirty="0">
                <a:latin typeface="Calibri" panose="020F0502020204030204" pitchFamily="34" charset="0"/>
                <a:cs typeface="Calibri" panose="020F0502020204030204" pitchFamily="34" charset="0"/>
              </a:rPr>
              <a:t>Test data: 20,203 words from 7 speakers.</a:t>
            </a:r>
          </a:p>
          <a:p>
            <a:pPr marL="914400" lvl="1" indent="-457200" algn="l" defTabSz="760413" eaLnBrk="1" hangingPunct="1">
              <a:lnSpc>
                <a:spcPct val="90000"/>
              </a:lnSpc>
              <a:spcBef>
                <a:spcPct val="25000"/>
              </a:spcBef>
              <a:buFont typeface="Wingdings" panose="05000000000000000000" pitchFamily="2" charset="2"/>
              <a:buChar char="§"/>
            </a:pPr>
            <a:r>
              <a:rPr lang="en-US" altLang="zh-CN" sz="4000" dirty="0">
                <a:latin typeface="Calibri" panose="020F0502020204030204" pitchFamily="34" charset="0"/>
                <a:cs typeface="Calibri" panose="020F0502020204030204" pitchFamily="34" charset="0"/>
              </a:rPr>
              <a:t>LSTM AM: 4 hidden layers, 512 hidden units, 80 input units, 5980 output units.</a:t>
            </a:r>
          </a:p>
          <a:p>
            <a:pPr marL="914400" lvl="1" indent="-457200" algn="l" defTabSz="760413" eaLnBrk="1" hangingPunct="1">
              <a:lnSpc>
                <a:spcPct val="90000"/>
              </a:lnSpc>
              <a:spcBef>
                <a:spcPct val="25000"/>
              </a:spcBef>
              <a:buFont typeface="Wingdings" panose="05000000000000000000" pitchFamily="2" charset="2"/>
              <a:buChar char="§"/>
            </a:pPr>
            <a:r>
              <a:rPr lang="en-US" altLang="zh-CN" sz="4000" dirty="0">
                <a:latin typeface="Calibri" panose="020F0502020204030204" pitchFamily="34" charset="0"/>
                <a:cs typeface="Calibri" panose="020F0502020204030204" pitchFamily="34" charset="0"/>
              </a:rPr>
              <a:t>ASR WER (%) Results</a:t>
            </a:r>
          </a:p>
          <a:p>
            <a:pPr marL="914400" lvl="1" indent="-457200" algn="l" defTabSz="760413" eaLnBrk="1" hangingPunct="1">
              <a:lnSpc>
                <a:spcPct val="90000"/>
              </a:lnSpc>
              <a:spcBef>
                <a:spcPct val="25000"/>
              </a:spcBef>
              <a:buFont typeface="Wingdings" panose="05000000000000000000" pitchFamily="2" charset="2"/>
              <a:buChar char="§"/>
            </a:pPr>
            <a:endParaRPr lang="en-US" altLang="zh-CN" sz="4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914400" lvl="1" indent="-457200" algn="l" defTabSz="760413" eaLnBrk="1" hangingPunct="1">
              <a:lnSpc>
                <a:spcPct val="90000"/>
              </a:lnSpc>
              <a:spcBef>
                <a:spcPct val="25000"/>
              </a:spcBef>
              <a:buFont typeface="Wingdings" panose="05000000000000000000" pitchFamily="2" charset="2"/>
              <a:buChar char="§"/>
            </a:pPr>
            <a:endParaRPr lang="en-US" altLang="zh-CN" sz="4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914400" lvl="1" indent="-457200" algn="l" defTabSz="760413" eaLnBrk="1" hangingPunct="1">
              <a:lnSpc>
                <a:spcPct val="90000"/>
              </a:lnSpc>
              <a:spcBef>
                <a:spcPct val="25000"/>
              </a:spcBef>
              <a:buFont typeface="Wingdings" panose="05000000000000000000" pitchFamily="2" charset="2"/>
              <a:buChar char="§"/>
            </a:pPr>
            <a:endParaRPr lang="en-US" altLang="zh-CN" sz="4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914400" lvl="1" indent="-457200" algn="l" defTabSz="760413" eaLnBrk="1" hangingPunct="1">
              <a:lnSpc>
                <a:spcPct val="90000"/>
              </a:lnSpc>
              <a:spcBef>
                <a:spcPct val="25000"/>
              </a:spcBef>
              <a:buFont typeface="Wingdings" panose="05000000000000000000" pitchFamily="2" charset="2"/>
              <a:buChar char="§"/>
            </a:pPr>
            <a:endParaRPr lang="en-US" altLang="zh-CN" sz="4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914400" lvl="1" indent="-457200" algn="l" defTabSz="760413" eaLnBrk="1" hangingPunct="1">
              <a:lnSpc>
                <a:spcPct val="90000"/>
              </a:lnSpc>
              <a:spcBef>
                <a:spcPct val="25000"/>
              </a:spcBef>
              <a:buFont typeface="Wingdings" panose="05000000000000000000" pitchFamily="2" charset="2"/>
              <a:buChar char="§"/>
            </a:pPr>
            <a:endParaRPr lang="en-US" altLang="zh-CN" sz="4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 algn="l" defTabSz="760413" eaLnBrk="1" hangingPunct="1">
              <a:lnSpc>
                <a:spcPct val="90000"/>
              </a:lnSpc>
              <a:spcBef>
                <a:spcPct val="25000"/>
              </a:spcBef>
            </a:pPr>
            <a:endParaRPr lang="en-US" altLang="zh-CN" sz="4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 algn="l" defTabSz="760413" eaLnBrk="1" hangingPunct="1">
              <a:lnSpc>
                <a:spcPct val="90000"/>
              </a:lnSpc>
              <a:spcBef>
                <a:spcPct val="25000"/>
              </a:spcBef>
            </a:pPr>
            <a:endParaRPr lang="en-US" altLang="zh-CN" sz="4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914400" lvl="1" indent="-457200" algn="l" defTabSz="760413" eaLnBrk="1" hangingPunct="1">
              <a:lnSpc>
                <a:spcPct val="90000"/>
              </a:lnSpc>
              <a:spcBef>
                <a:spcPct val="25000"/>
              </a:spcBef>
              <a:buFont typeface="Wingdings" panose="05000000000000000000" pitchFamily="2" charset="2"/>
              <a:buChar char="§"/>
            </a:pPr>
            <a:r>
              <a:rPr lang="en-US" altLang="zh-CN" sz="4000" dirty="0">
                <a:latin typeface="Calibri" panose="020F0502020204030204" pitchFamily="34" charset="0"/>
                <a:cs typeface="Calibri" panose="020F0502020204030204" pitchFamily="34" charset="0"/>
              </a:rPr>
              <a:t>Supervised: CT/S achieves </a:t>
            </a:r>
            <a:r>
              <a:rPr lang="en-US" altLang="zh-CN" sz="4000" b="1" dirty="0">
                <a:latin typeface="Calibri" panose="020F0502020204030204" pitchFamily="34" charset="0"/>
                <a:cs typeface="Calibri" panose="020F0502020204030204" pitchFamily="34" charset="0"/>
              </a:rPr>
              <a:t>12.8% and 3.0% WERRs</a:t>
            </a:r>
            <a:r>
              <a:rPr lang="en-US" altLang="zh-CN" sz="4000" dirty="0">
                <a:latin typeface="Calibri" panose="020F0502020204030204" pitchFamily="34" charset="0"/>
                <a:cs typeface="Calibri" panose="020F0502020204030204" pitchFamily="34" charset="0"/>
              </a:rPr>
              <a:t> over SI and KLD.</a:t>
            </a:r>
          </a:p>
          <a:p>
            <a:pPr marL="914400" lvl="1" indent="-457200" algn="l" defTabSz="760413" eaLnBrk="1" hangingPunct="1">
              <a:lnSpc>
                <a:spcPct val="90000"/>
              </a:lnSpc>
              <a:spcBef>
                <a:spcPct val="25000"/>
              </a:spcBef>
              <a:buFont typeface="Wingdings" panose="05000000000000000000" pitchFamily="2" charset="2"/>
              <a:buChar char="§"/>
            </a:pPr>
            <a:r>
              <a:rPr lang="en-US" altLang="zh-CN" sz="4000" dirty="0">
                <a:latin typeface="Calibri" panose="020F0502020204030204" pitchFamily="34" charset="0"/>
                <a:cs typeface="Calibri" panose="020F0502020204030204" pitchFamily="34" charset="0"/>
              </a:rPr>
              <a:t>Unsupervised: CT/S achieves</a:t>
            </a:r>
            <a:r>
              <a:rPr lang="en-US" altLang="zh-CN" sz="4000" b="1" dirty="0">
                <a:latin typeface="Calibri" panose="020F0502020204030204" pitchFamily="34" charset="0"/>
                <a:cs typeface="Calibri" panose="020F0502020204030204" pitchFamily="34" charset="0"/>
              </a:rPr>
              <a:t> 5.3% and 2.5% WERR </a:t>
            </a:r>
            <a:r>
              <a:rPr lang="en-US" altLang="zh-CN" sz="4000" dirty="0">
                <a:latin typeface="Calibri" panose="020F0502020204030204" pitchFamily="34" charset="0"/>
                <a:cs typeface="Calibri" panose="020F0502020204030204" pitchFamily="34" charset="0"/>
              </a:rPr>
              <a:t>over SI and KLD.</a:t>
            </a:r>
          </a:p>
          <a:p>
            <a:pPr marL="914400" lvl="1" indent="-457200" algn="l" defTabSz="760413" eaLnBrk="1" hangingPunct="1">
              <a:lnSpc>
                <a:spcPct val="90000"/>
              </a:lnSpc>
              <a:spcBef>
                <a:spcPct val="25000"/>
              </a:spcBef>
              <a:buFont typeface="Wingdings" panose="05000000000000000000" pitchFamily="2" charset="2"/>
              <a:buChar char="§"/>
            </a:pPr>
            <a:endParaRPr lang="en-US" altLang="zh-CN" sz="4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0" indent="-457200" algn="l" eaLnBrk="1" hangingPunct="1">
              <a:lnSpc>
                <a:spcPct val="90000"/>
              </a:lnSpc>
              <a:spcBef>
                <a:spcPct val="25000"/>
              </a:spcBef>
              <a:buFont typeface="Wingdings" panose="05000000000000000000" pitchFamily="2" charset="2"/>
              <a:buChar char="§"/>
            </a:pPr>
            <a:endParaRPr lang="en-US" altLang="zh-CN" sz="4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l" eaLnBrk="1" hangingPunct="1">
              <a:lnSpc>
                <a:spcPct val="90000"/>
              </a:lnSpc>
              <a:spcBef>
                <a:spcPct val="25000"/>
              </a:spcBef>
            </a:pPr>
            <a:endParaRPr lang="en-US" altLang="zh-CN" sz="4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42900" lvl="0" indent="-342900" algn="l" eaLnBrk="1" hangingPunct="1">
              <a:spcBef>
                <a:spcPct val="20000"/>
              </a:spcBef>
              <a:buFont typeface="Arial" charset="0"/>
              <a:buChar char="•"/>
            </a:pPr>
            <a:endParaRPr lang="en-US" sz="3200" dirty="0">
              <a:solidFill>
                <a:prstClr val="black"/>
              </a:solidFill>
              <a:latin typeface="Calibri"/>
            </a:endParaRPr>
          </a:p>
          <a:p>
            <a:pPr marL="342900" lvl="0" indent="-342900" algn="l" eaLnBrk="1" hangingPunct="1">
              <a:spcBef>
                <a:spcPct val="20000"/>
              </a:spcBef>
              <a:buFont typeface="Arial" charset="0"/>
              <a:buChar char="•"/>
            </a:pPr>
            <a:endParaRPr lang="en-US" sz="3200" dirty="0">
              <a:solidFill>
                <a:prstClr val="black"/>
              </a:solidFill>
              <a:latin typeface="Calibri"/>
            </a:endParaRPr>
          </a:p>
          <a:p>
            <a:pPr marL="342900" lvl="0" indent="-342900" algn="l" eaLnBrk="1" hangingPunct="1">
              <a:spcBef>
                <a:spcPct val="20000"/>
              </a:spcBef>
              <a:buFont typeface="Arial" charset="0"/>
              <a:buChar char="•"/>
            </a:pPr>
            <a:endParaRPr lang="en-US" sz="3200" dirty="0">
              <a:solidFill>
                <a:prstClr val="black"/>
              </a:solidFill>
              <a:latin typeface="Calibri"/>
            </a:endParaRPr>
          </a:p>
          <a:p>
            <a:pPr marL="342900" lvl="0" indent="-342900" algn="l" eaLnBrk="1" hangingPunct="1">
              <a:spcBef>
                <a:spcPct val="20000"/>
              </a:spcBef>
              <a:buFont typeface="Arial" charset="0"/>
              <a:buChar char="•"/>
            </a:pPr>
            <a:endParaRPr lang="en-US" sz="3200" dirty="0">
              <a:solidFill>
                <a:prstClr val="black"/>
              </a:solidFill>
              <a:latin typeface="Calibri"/>
            </a:endParaRPr>
          </a:p>
          <a:p>
            <a:endParaRPr lang="en-US" altLang="zh-CN" sz="3200" b="1" dirty="0">
              <a:solidFill>
                <a:srgbClr val="0099CC"/>
              </a:solidFill>
              <a:latin typeface="Arial" pitchFamily="34" charset="0"/>
              <a:cs typeface="Arial" pitchFamily="34" charset="0"/>
            </a:endParaRPr>
          </a:p>
          <a:p>
            <a:pPr lvl="0" algn="l" eaLnBrk="1" hangingPunct="1">
              <a:spcBef>
                <a:spcPct val="20000"/>
              </a:spcBef>
            </a:pPr>
            <a:endParaRPr lang="en-US" sz="3200" dirty="0">
              <a:solidFill>
                <a:prstClr val="black"/>
              </a:solidFill>
              <a:latin typeface="Calibri"/>
            </a:endParaRPr>
          </a:p>
          <a:p>
            <a:pPr lvl="0" algn="l" eaLnBrk="1" hangingPunct="1">
              <a:spcBef>
                <a:spcPct val="20000"/>
              </a:spcBef>
            </a:pPr>
            <a:endParaRPr lang="en-US" sz="3200" dirty="0">
              <a:solidFill>
                <a:prstClr val="black"/>
              </a:solidFill>
              <a:latin typeface="Calibri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150" name="Table 149">
                <a:extLst>
                  <a:ext uri="{FF2B5EF4-FFF2-40B4-BE49-F238E27FC236}">
                    <a16:creationId xmlns:a16="http://schemas.microsoft.com/office/drawing/2014/main" id="{47FC2525-7F1A-4AA6-A744-E4A0EB27CCEF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584145041"/>
                  </p:ext>
                </p:extLst>
              </p:nvPr>
            </p:nvGraphicFramePr>
            <p:xfrm>
              <a:off x="32225445" y="11274624"/>
              <a:ext cx="10850750" cy="6182672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2935105">
                      <a:extLst>
                        <a:ext uri="{9D8B030D-6E8A-4147-A177-3AD203B41FA5}">
                          <a16:colId xmlns:a16="http://schemas.microsoft.com/office/drawing/2014/main" val="2358794303"/>
                        </a:ext>
                      </a:extLst>
                    </a:gridCol>
                    <a:gridCol w="1583129">
                      <a:extLst>
                        <a:ext uri="{9D8B030D-6E8A-4147-A177-3AD203B41FA5}">
                          <a16:colId xmlns:a16="http://schemas.microsoft.com/office/drawing/2014/main" val="534631250"/>
                        </a:ext>
                      </a:extLst>
                    </a:gridCol>
                    <a:gridCol w="1583129">
                      <a:extLst>
                        <a:ext uri="{9D8B030D-6E8A-4147-A177-3AD203B41FA5}">
                          <a16:colId xmlns:a16="http://schemas.microsoft.com/office/drawing/2014/main" val="1180699220"/>
                        </a:ext>
                      </a:extLst>
                    </a:gridCol>
                    <a:gridCol w="1583129">
                      <a:extLst>
                        <a:ext uri="{9D8B030D-6E8A-4147-A177-3AD203B41FA5}">
                          <a16:colId xmlns:a16="http://schemas.microsoft.com/office/drawing/2014/main" val="2944722380"/>
                        </a:ext>
                      </a:extLst>
                    </a:gridCol>
                    <a:gridCol w="1583129">
                      <a:extLst>
                        <a:ext uri="{9D8B030D-6E8A-4147-A177-3AD203B41FA5}">
                          <a16:colId xmlns:a16="http://schemas.microsoft.com/office/drawing/2014/main" val="3727798535"/>
                        </a:ext>
                      </a:extLst>
                    </a:gridCol>
                    <a:gridCol w="1583129">
                      <a:extLst>
                        <a:ext uri="{9D8B030D-6E8A-4147-A177-3AD203B41FA5}">
                          <a16:colId xmlns:a16="http://schemas.microsoft.com/office/drawing/2014/main" val="3939716114"/>
                        </a:ext>
                      </a:extLst>
                    </a:gridCol>
                  </a:tblGrid>
                  <a:tr h="866459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360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System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360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BUS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360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CAF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360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PED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360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STR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360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Avg.</a:t>
                          </a: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609054901"/>
                      </a:ext>
                    </a:extLst>
                  </a:tr>
                  <a:tr h="759459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360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Unadapt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algn="ctr" defTabSz="914400" rtl="0" eaLnBrk="1" latinLnBrk="0" hangingPunct="1"/>
                          <a:r>
                            <a:rPr lang="en-US" sz="3600" kern="1200" dirty="0">
                              <a:solidFill>
                                <a:schemeClr val="dk1"/>
                              </a:solidFill>
                              <a:latin typeface="Calibri" panose="020F0502020204030204" pitchFamily="34" charset="0"/>
                              <a:ea typeface="+mn-ea"/>
                              <a:cs typeface="Calibri" panose="020F0502020204030204" pitchFamily="34" charset="0"/>
                            </a:rPr>
                            <a:t>43.47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algn="ctr" defTabSz="914400" rtl="0" eaLnBrk="1" latinLnBrk="0" hangingPunct="1"/>
                          <a:r>
                            <a:rPr lang="en-US" sz="3600" kern="1200" dirty="0">
                              <a:solidFill>
                                <a:schemeClr val="dk1"/>
                              </a:solidFill>
                              <a:latin typeface="Calibri" panose="020F0502020204030204" pitchFamily="34" charset="0"/>
                              <a:ea typeface="+mn-ea"/>
                              <a:cs typeface="Calibri" panose="020F0502020204030204" pitchFamily="34" charset="0"/>
                            </a:rPr>
                            <a:t>45.93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algn="ctr" defTabSz="914400" rtl="0" eaLnBrk="1" latinLnBrk="0" hangingPunct="1"/>
                          <a:r>
                            <a:rPr lang="en-US" sz="3600" kern="1200" dirty="0">
                              <a:solidFill>
                                <a:schemeClr val="dk1"/>
                              </a:solidFill>
                              <a:latin typeface="Calibri" panose="020F0502020204030204" pitchFamily="34" charset="0"/>
                              <a:ea typeface="+mn-ea"/>
                              <a:cs typeface="Calibri" panose="020F0502020204030204" pitchFamily="34" charset="0"/>
                            </a:rPr>
                            <a:t>30.43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algn="ctr" defTabSz="914400" rtl="0" eaLnBrk="1" latinLnBrk="0" hangingPunct="1"/>
                          <a:r>
                            <a:rPr lang="en-US" sz="3600" kern="1200" dirty="0">
                              <a:solidFill>
                                <a:schemeClr val="dk1"/>
                              </a:solidFill>
                              <a:latin typeface="Calibri" panose="020F0502020204030204" pitchFamily="34" charset="0"/>
                              <a:ea typeface="+mn-ea"/>
                              <a:cs typeface="Calibri" panose="020F0502020204030204" pitchFamily="34" charset="0"/>
                            </a:rPr>
                            <a:t>36.13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3600" kern="1200" dirty="0">
                              <a:solidFill>
                                <a:schemeClr val="dk1"/>
                              </a:solidFill>
                              <a:latin typeface="Calibri" panose="020F0502020204030204" pitchFamily="34" charset="0"/>
                              <a:ea typeface="+mn-ea"/>
                              <a:cs typeface="Calibri" panose="020F0502020204030204" pitchFamily="34" charset="0"/>
                            </a:rPr>
                            <a:t>38.96</a:t>
                          </a: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684614919"/>
                      </a:ext>
                    </a:extLst>
                  </a:tr>
                  <a:tr h="759459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360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Hard Label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algn="ctr" defTabSz="914400" rtl="0" eaLnBrk="1" latinLnBrk="0" hangingPunct="1"/>
                          <a:r>
                            <a:rPr lang="en-US" sz="3600" kern="1200" dirty="0">
                              <a:solidFill>
                                <a:schemeClr val="dk1"/>
                              </a:solidFill>
                              <a:latin typeface="Calibri" panose="020F0502020204030204" pitchFamily="34" charset="0"/>
                              <a:ea typeface="+mn-ea"/>
                              <a:cs typeface="Calibri" panose="020F0502020204030204" pitchFamily="34" charset="0"/>
                            </a:rPr>
                            <a:t>24.92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algn="ctr" defTabSz="914400" rtl="0" eaLnBrk="1" latinLnBrk="0" hangingPunct="1"/>
                          <a:r>
                            <a:rPr lang="en-US" sz="3600" kern="1200" dirty="0">
                              <a:solidFill>
                                <a:schemeClr val="dk1"/>
                              </a:solidFill>
                              <a:latin typeface="Calibri" panose="020F0502020204030204" pitchFamily="34" charset="0"/>
                              <a:ea typeface="+mn-ea"/>
                              <a:cs typeface="Calibri" panose="020F0502020204030204" pitchFamily="34" charset="0"/>
                            </a:rPr>
                            <a:t>20.63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algn="ctr" defTabSz="914400" rtl="0" eaLnBrk="1" latinLnBrk="0" hangingPunct="1"/>
                          <a:r>
                            <a:rPr lang="en-US" sz="3600" kern="1200" dirty="0">
                              <a:solidFill>
                                <a:schemeClr val="dk1"/>
                              </a:solidFill>
                              <a:latin typeface="Calibri" panose="020F0502020204030204" pitchFamily="34" charset="0"/>
                              <a:ea typeface="+mn-ea"/>
                              <a:cs typeface="Calibri" panose="020F0502020204030204" pitchFamily="34" charset="0"/>
                            </a:rPr>
                            <a:t>15.96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algn="ctr" defTabSz="914400" rtl="0" eaLnBrk="1" latinLnBrk="0" hangingPunct="1"/>
                          <a:r>
                            <a:rPr lang="en-US" sz="3600" kern="1200" dirty="0">
                              <a:solidFill>
                                <a:schemeClr val="dk1"/>
                              </a:solidFill>
                              <a:latin typeface="Calibri" panose="020F0502020204030204" pitchFamily="34" charset="0"/>
                              <a:ea typeface="+mn-ea"/>
                              <a:cs typeface="Calibri" panose="020F0502020204030204" pitchFamily="34" charset="0"/>
                            </a:rPr>
                            <a:t>18.01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3600" kern="1200" dirty="0">
                              <a:solidFill>
                                <a:schemeClr val="dk1"/>
                              </a:solidFill>
                              <a:latin typeface="Calibri" panose="020F0502020204030204" pitchFamily="34" charset="0"/>
                              <a:ea typeface="+mn-ea"/>
                              <a:cs typeface="Calibri" panose="020F0502020204030204" pitchFamily="34" charset="0"/>
                            </a:rPr>
                            <a:t>19.84</a:t>
                          </a: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2592751782"/>
                      </a:ext>
                    </a:extLst>
                  </a:tr>
                  <a:tr h="759459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360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Soft T/S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algn="ctr" defTabSz="914400" rtl="0" eaLnBrk="1" latinLnBrk="0" hangingPunct="1"/>
                          <a:r>
                            <a:rPr lang="en-US" sz="3600" kern="1200" dirty="0">
                              <a:solidFill>
                                <a:schemeClr val="dk1"/>
                              </a:solidFill>
                              <a:latin typeface="Calibri" panose="020F0502020204030204" pitchFamily="34" charset="0"/>
                              <a:ea typeface="+mn-ea"/>
                              <a:cs typeface="Calibri" panose="020F0502020204030204" pitchFamily="34" charset="0"/>
                            </a:rPr>
                            <a:t>22.46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algn="ctr" defTabSz="914400" rtl="0" eaLnBrk="1" latinLnBrk="0" hangingPunct="1"/>
                          <a:r>
                            <a:rPr lang="en-US" sz="3600" kern="1200" dirty="0">
                              <a:solidFill>
                                <a:schemeClr val="dk1"/>
                              </a:solidFill>
                              <a:latin typeface="Calibri" panose="020F0502020204030204" pitchFamily="34" charset="0"/>
                              <a:ea typeface="+mn-ea"/>
                              <a:cs typeface="Calibri" panose="020F0502020204030204" pitchFamily="34" charset="0"/>
                            </a:rPr>
                            <a:t>19.10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algn="ctr" defTabSz="914400" rtl="0" eaLnBrk="1" latinLnBrk="0" hangingPunct="1"/>
                          <a:r>
                            <a:rPr lang="en-US" sz="3600" kern="1200" dirty="0">
                              <a:solidFill>
                                <a:schemeClr val="dk1"/>
                              </a:solidFill>
                              <a:latin typeface="Calibri" panose="020F0502020204030204" pitchFamily="34" charset="0"/>
                              <a:ea typeface="+mn-ea"/>
                              <a:cs typeface="Calibri" panose="020F0502020204030204" pitchFamily="34" charset="0"/>
                            </a:rPr>
                            <a:t>14.88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algn="ctr" defTabSz="914400" rtl="0" eaLnBrk="1" latinLnBrk="0" hangingPunct="1"/>
                          <a:r>
                            <a:rPr lang="en-US" sz="3600" kern="1200" dirty="0">
                              <a:solidFill>
                                <a:schemeClr val="dk1"/>
                              </a:solidFill>
                              <a:latin typeface="Calibri" panose="020F0502020204030204" pitchFamily="34" charset="0"/>
                              <a:ea typeface="+mn-ea"/>
                              <a:cs typeface="Calibri" panose="020F0502020204030204" pitchFamily="34" charset="0"/>
                            </a:rPr>
                            <a:t>16.47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3600" kern="1200" dirty="0">
                              <a:solidFill>
                                <a:schemeClr val="dk1"/>
                              </a:solidFill>
                              <a:latin typeface="Calibri" panose="020F0502020204030204" pitchFamily="34" charset="0"/>
                              <a:ea typeface="+mn-ea"/>
                              <a:cs typeface="Calibri" panose="020F0502020204030204" pitchFamily="34" charset="0"/>
                            </a:rPr>
                            <a:t>18.20</a:t>
                          </a: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3291175396"/>
                      </a:ext>
                    </a:extLst>
                  </a:tr>
                  <a:tr h="759459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360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IT/S </a:t>
                          </a:r>
                          <a14:m>
                            <m:oMath xmlns:m="http://schemas.openxmlformats.org/officeDocument/2006/math">
                              <m:d>
                                <m:dPr>
                                  <m:ctrlPr>
                                    <a:rPr lang="en-US" sz="3600" i="1" smtClean="0">
                                      <a:latin typeface="Cambria Math" panose="02040503050406030204" pitchFamily="18" charset="0"/>
                                      <a:cs typeface="Calibri" panose="020F0502020204030204" pitchFamily="34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360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Calibri" panose="020F0502020204030204" pitchFamily="34" charset="0"/>
                                    </a:rPr>
                                    <m:t>𝜆</m:t>
                                  </m:r>
                                  <m:r>
                                    <a:rPr lang="en-US" sz="36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Calibri" panose="020F0502020204030204" pitchFamily="34" charset="0"/>
                                    </a:rPr>
                                    <m:t>=0.2</m:t>
                                  </m:r>
                                </m:e>
                              </m:d>
                            </m:oMath>
                          </a14:m>
                          <a:endParaRPr lang="en-US" sz="3600" dirty="0">
                            <a:latin typeface="Calibri" panose="020F0502020204030204" pitchFamily="34" charset="0"/>
                            <a:cs typeface="Calibri" panose="020F0502020204030204" pitchFamily="34" charset="0"/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algn="ctr" defTabSz="914400" rtl="0" eaLnBrk="1" latinLnBrk="0" hangingPunct="1"/>
                          <a:r>
                            <a:rPr lang="en-US" sz="3600" kern="1200" dirty="0">
                              <a:solidFill>
                                <a:schemeClr val="dk1"/>
                              </a:solidFill>
                              <a:latin typeface="Calibri" panose="020F0502020204030204" pitchFamily="34" charset="0"/>
                              <a:ea typeface="+mn-ea"/>
                              <a:cs typeface="Calibri" panose="020F0502020204030204" pitchFamily="34" charset="0"/>
                            </a:rPr>
                            <a:t>24.84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algn="ctr" defTabSz="914400" rtl="0" eaLnBrk="1" latinLnBrk="0" hangingPunct="1"/>
                          <a:r>
                            <a:rPr lang="en-US" sz="3600" kern="1200" dirty="0">
                              <a:solidFill>
                                <a:schemeClr val="dk1"/>
                              </a:solidFill>
                              <a:latin typeface="Calibri" panose="020F0502020204030204" pitchFamily="34" charset="0"/>
                              <a:ea typeface="+mn-ea"/>
                              <a:cs typeface="Calibri" panose="020F0502020204030204" pitchFamily="34" charset="0"/>
                            </a:rPr>
                            <a:t>19.79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algn="ctr" defTabSz="914400" rtl="0" eaLnBrk="1" latinLnBrk="0" hangingPunct="1"/>
                          <a:r>
                            <a:rPr lang="en-US" sz="3600" kern="1200" dirty="0">
                              <a:solidFill>
                                <a:schemeClr val="dk1"/>
                              </a:solidFill>
                              <a:latin typeface="Calibri" panose="020F0502020204030204" pitchFamily="34" charset="0"/>
                              <a:ea typeface="+mn-ea"/>
                              <a:cs typeface="Calibri" panose="020F0502020204030204" pitchFamily="34" charset="0"/>
                            </a:rPr>
                            <a:t>15.55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algn="ctr" defTabSz="914400" rtl="0" eaLnBrk="1" latinLnBrk="0" hangingPunct="1"/>
                          <a:r>
                            <a:rPr lang="en-US" sz="3600" kern="1200" dirty="0">
                              <a:solidFill>
                                <a:schemeClr val="dk1"/>
                              </a:solidFill>
                              <a:latin typeface="Calibri" panose="020F0502020204030204" pitchFamily="34" charset="0"/>
                              <a:ea typeface="+mn-ea"/>
                              <a:cs typeface="Calibri" panose="020F0502020204030204" pitchFamily="34" charset="0"/>
                            </a:rPr>
                            <a:t>18.36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3600" kern="1200" dirty="0">
                              <a:solidFill>
                                <a:schemeClr val="dk1"/>
                              </a:solidFill>
                              <a:latin typeface="Calibri" panose="020F0502020204030204" pitchFamily="34" charset="0"/>
                              <a:ea typeface="+mn-ea"/>
                              <a:cs typeface="Calibri" panose="020F0502020204030204" pitchFamily="34" charset="0"/>
                            </a:rPr>
                            <a:t>19.60</a:t>
                          </a: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2536150608"/>
                      </a:ext>
                    </a:extLst>
                  </a:tr>
                  <a:tr h="759459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360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IT/S </a:t>
                          </a:r>
                          <a14:m>
                            <m:oMath xmlns:m="http://schemas.openxmlformats.org/officeDocument/2006/math">
                              <m:d>
                                <m:dPr>
                                  <m:ctrlPr>
                                    <a:rPr lang="en-US" sz="3600" i="1" smtClean="0">
                                      <a:latin typeface="Cambria Math" panose="02040503050406030204" pitchFamily="18" charset="0"/>
                                      <a:cs typeface="Calibri" panose="020F0502020204030204" pitchFamily="34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360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Calibri" panose="020F0502020204030204" pitchFamily="34" charset="0"/>
                                    </a:rPr>
                                    <m:t>𝜆</m:t>
                                  </m:r>
                                  <m:r>
                                    <a:rPr lang="en-US" sz="36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Calibri" panose="020F0502020204030204" pitchFamily="34" charset="0"/>
                                    </a:rPr>
                                    <m:t>=0.5</m:t>
                                  </m:r>
                                </m:e>
                              </m:d>
                            </m:oMath>
                          </a14:m>
                          <a:endParaRPr lang="en-US" sz="3600" dirty="0">
                            <a:latin typeface="Calibri" panose="020F0502020204030204" pitchFamily="34" charset="0"/>
                            <a:cs typeface="Calibri" panose="020F0502020204030204" pitchFamily="34" charset="0"/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algn="ctr" defTabSz="914400" rtl="0" eaLnBrk="1" latinLnBrk="0" hangingPunct="1"/>
                          <a:r>
                            <a:rPr lang="en-US" sz="3600" kern="1200" dirty="0">
                              <a:solidFill>
                                <a:schemeClr val="dk1"/>
                              </a:solidFill>
                              <a:latin typeface="Calibri" panose="020F0502020204030204" pitchFamily="34" charset="0"/>
                              <a:ea typeface="+mn-ea"/>
                              <a:cs typeface="Calibri" panose="020F0502020204030204" pitchFamily="34" charset="0"/>
                            </a:rPr>
                            <a:t>22.61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algn="ctr" defTabSz="914400" rtl="0" eaLnBrk="1" latinLnBrk="0" hangingPunct="1"/>
                          <a:r>
                            <a:rPr lang="en-US" sz="3600" kern="1200" dirty="0">
                              <a:solidFill>
                                <a:schemeClr val="dk1"/>
                              </a:solidFill>
                              <a:latin typeface="Calibri" panose="020F0502020204030204" pitchFamily="34" charset="0"/>
                              <a:ea typeface="+mn-ea"/>
                              <a:cs typeface="Calibri" panose="020F0502020204030204" pitchFamily="34" charset="0"/>
                            </a:rPr>
                            <a:t>18.94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algn="ctr" defTabSz="914400" rtl="0" eaLnBrk="1" latinLnBrk="0" hangingPunct="1"/>
                          <a:r>
                            <a:rPr lang="en-US" sz="3600" kern="1200" dirty="0">
                              <a:solidFill>
                                <a:schemeClr val="dk1"/>
                              </a:solidFill>
                              <a:latin typeface="Calibri" panose="020F0502020204030204" pitchFamily="34" charset="0"/>
                              <a:ea typeface="+mn-ea"/>
                              <a:cs typeface="Calibri" panose="020F0502020204030204" pitchFamily="34" charset="0"/>
                            </a:rPr>
                            <a:t>14.52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algn="ctr" defTabSz="914400" rtl="0" eaLnBrk="1" latinLnBrk="0" hangingPunct="1"/>
                          <a:r>
                            <a:rPr lang="en-US" sz="3600" kern="1200" dirty="0">
                              <a:solidFill>
                                <a:schemeClr val="dk1"/>
                              </a:solidFill>
                              <a:latin typeface="Calibri" panose="020F0502020204030204" pitchFamily="34" charset="0"/>
                              <a:ea typeface="+mn-ea"/>
                              <a:cs typeface="Calibri" panose="020F0502020204030204" pitchFamily="34" charset="0"/>
                            </a:rPr>
                            <a:t>18.43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3600" kern="1200" dirty="0">
                              <a:solidFill>
                                <a:schemeClr val="dk1"/>
                              </a:solidFill>
                              <a:latin typeface="Calibri" panose="020F0502020204030204" pitchFamily="34" charset="0"/>
                              <a:ea typeface="+mn-ea"/>
                              <a:cs typeface="Calibri" panose="020F0502020204030204" pitchFamily="34" charset="0"/>
                            </a:rPr>
                            <a:t>18.59</a:t>
                          </a: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554544369"/>
                      </a:ext>
                    </a:extLst>
                  </a:tr>
                  <a:tr h="759459"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360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IT/S </a:t>
                          </a:r>
                          <a14:m>
                            <m:oMath xmlns:m="http://schemas.openxmlformats.org/officeDocument/2006/math">
                              <m:d>
                                <m:dPr>
                                  <m:ctrlPr>
                                    <a:rPr lang="en-US" sz="3600" i="1" smtClean="0">
                                      <a:latin typeface="Cambria Math" panose="02040503050406030204" pitchFamily="18" charset="0"/>
                                      <a:cs typeface="Calibri" panose="020F0502020204030204" pitchFamily="34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360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Calibri" panose="020F0502020204030204" pitchFamily="34" charset="0"/>
                                    </a:rPr>
                                    <m:t>𝜆</m:t>
                                  </m:r>
                                  <m:r>
                                    <a:rPr lang="en-US" sz="36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Calibri" panose="020F0502020204030204" pitchFamily="34" charset="0"/>
                                    </a:rPr>
                                    <m:t>=0.8</m:t>
                                  </m:r>
                                </m:e>
                              </m:d>
                            </m:oMath>
                          </a14:m>
                          <a:endParaRPr lang="en-US" sz="3600" dirty="0">
                            <a:latin typeface="Calibri" panose="020F0502020204030204" pitchFamily="34" charset="0"/>
                            <a:cs typeface="Calibri" panose="020F0502020204030204" pitchFamily="34" charset="0"/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algn="ctr" defTabSz="914400" rtl="0" eaLnBrk="1" latinLnBrk="0" hangingPunct="1"/>
                          <a:r>
                            <a:rPr lang="en-US" sz="3600" kern="1200" dirty="0">
                              <a:solidFill>
                                <a:schemeClr val="dk1"/>
                              </a:solidFill>
                              <a:latin typeface="Calibri" panose="020F0502020204030204" pitchFamily="34" charset="0"/>
                              <a:ea typeface="+mn-ea"/>
                              <a:cs typeface="Calibri" panose="020F0502020204030204" pitchFamily="34" charset="0"/>
                            </a:rPr>
                            <a:t>23.51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algn="ctr" defTabSz="914400" rtl="0" eaLnBrk="1" latinLnBrk="0" hangingPunct="1"/>
                          <a:r>
                            <a:rPr lang="en-US" sz="3600" kern="1200" dirty="0">
                              <a:solidFill>
                                <a:schemeClr val="dk1"/>
                              </a:solidFill>
                              <a:latin typeface="Calibri" panose="020F0502020204030204" pitchFamily="34" charset="0"/>
                              <a:ea typeface="+mn-ea"/>
                              <a:cs typeface="Calibri" panose="020F0502020204030204" pitchFamily="34" charset="0"/>
                            </a:rPr>
                            <a:t>19.10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algn="ctr" defTabSz="914400" rtl="0" eaLnBrk="1" latinLnBrk="0" hangingPunct="1"/>
                          <a:r>
                            <a:rPr lang="en-US" sz="3600" kern="1200" dirty="0">
                              <a:solidFill>
                                <a:schemeClr val="dk1"/>
                              </a:solidFill>
                              <a:latin typeface="Calibri" panose="020F0502020204030204" pitchFamily="34" charset="0"/>
                              <a:ea typeface="+mn-ea"/>
                              <a:cs typeface="Calibri" panose="020F0502020204030204" pitchFamily="34" charset="0"/>
                            </a:rPr>
                            <a:t>14.49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algn="ctr" defTabSz="914400" rtl="0" eaLnBrk="1" latinLnBrk="0" hangingPunct="1"/>
                          <a:r>
                            <a:rPr lang="en-US" sz="3600" kern="1200" dirty="0">
                              <a:solidFill>
                                <a:schemeClr val="dk1"/>
                              </a:solidFill>
                              <a:latin typeface="Calibri" panose="020F0502020204030204" pitchFamily="34" charset="0"/>
                              <a:ea typeface="+mn-ea"/>
                              <a:cs typeface="Calibri" panose="020F0502020204030204" pitchFamily="34" charset="0"/>
                            </a:rPr>
                            <a:t>16.56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3600" kern="1200" dirty="0">
                              <a:solidFill>
                                <a:schemeClr val="dk1"/>
                              </a:solidFill>
                              <a:latin typeface="Calibri" panose="020F0502020204030204" pitchFamily="34" charset="0"/>
                              <a:ea typeface="+mn-ea"/>
                              <a:cs typeface="Calibri" panose="020F0502020204030204" pitchFamily="34" charset="0"/>
                            </a:rPr>
                            <a:t>18.37</a:t>
                          </a: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861486107"/>
                      </a:ext>
                    </a:extLst>
                  </a:tr>
                  <a:tr h="759459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360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CT/S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algn="ctr" defTabSz="914400" rtl="0" eaLnBrk="1" latinLnBrk="0" hangingPunct="1"/>
                          <a:r>
                            <a:rPr lang="en-US" sz="3600" b="1" kern="1200" dirty="0">
                              <a:solidFill>
                                <a:schemeClr val="dk1"/>
                              </a:solidFill>
                              <a:latin typeface="Calibri" panose="020F0502020204030204" pitchFamily="34" charset="0"/>
                              <a:ea typeface="+mn-ea"/>
                              <a:cs typeface="Calibri" panose="020F0502020204030204" pitchFamily="34" charset="0"/>
                            </a:rPr>
                            <a:t>20.72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algn="ctr" defTabSz="914400" rtl="0" eaLnBrk="1" latinLnBrk="0" hangingPunct="1"/>
                          <a:r>
                            <a:rPr lang="en-US" sz="3600" b="1" kern="1200" dirty="0">
                              <a:solidFill>
                                <a:schemeClr val="dk1"/>
                              </a:solidFill>
                              <a:latin typeface="Calibri" panose="020F0502020204030204" pitchFamily="34" charset="0"/>
                              <a:ea typeface="+mn-ea"/>
                              <a:cs typeface="Calibri" panose="020F0502020204030204" pitchFamily="34" charset="0"/>
                            </a:rPr>
                            <a:t>17.46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algn="ctr" defTabSz="914400" rtl="0" eaLnBrk="1" latinLnBrk="0" hangingPunct="1"/>
                          <a:r>
                            <a:rPr lang="en-US" sz="3600" b="1" kern="1200" dirty="0">
                              <a:solidFill>
                                <a:schemeClr val="dk1"/>
                              </a:solidFill>
                              <a:latin typeface="Calibri" panose="020F0502020204030204" pitchFamily="34" charset="0"/>
                              <a:ea typeface="+mn-ea"/>
                              <a:cs typeface="Calibri" panose="020F0502020204030204" pitchFamily="34" charset="0"/>
                            </a:rPr>
                            <a:t>12.52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algn="ctr" defTabSz="914400" rtl="0" eaLnBrk="1" latinLnBrk="0" hangingPunct="1"/>
                          <a:r>
                            <a:rPr lang="en-US" sz="3600" b="1" kern="1200" dirty="0">
                              <a:solidFill>
                                <a:schemeClr val="dk1"/>
                              </a:solidFill>
                              <a:latin typeface="Calibri" panose="020F0502020204030204" pitchFamily="34" charset="0"/>
                              <a:ea typeface="+mn-ea"/>
                              <a:cs typeface="Calibri" panose="020F0502020204030204" pitchFamily="34" charset="0"/>
                            </a:rPr>
                            <a:t>15.09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3600" b="1" kern="1200" dirty="0">
                              <a:solidFill>
                                <a:schemeClr val="dk1"/>
                              </a:solidFill>
                              <a:latin typeface="Calibri" panose="020F0502020204030204" pitchFamily="34" charset="0"/>
                              <a:ea typeface="+mn-ea"/>
                              <a:cs typeface="Calibri" panose="020F0502020204030204" pitchFamily="34" charset="0"/>
                            </a:rPr>
                            <a:t>16.42</a:t>
                          </a: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771722026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150" name="Table 149">
                <a:extLst>
                  <a:ext uri="{FF2B5EF4-FFF2-40B4-BE49-F238E27FC236}">
                    <a16:creationId xmlns:a16="http://schemas.microsoft.com/office/drawing/2014/main" id="{47FC2525-7F1A-4AA6-A744-E4A0EB27CCEF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584145041"/>
                  </p:ext>
                </p:extLst>
              </p:nvPr>
            </p:nvGraphicFramePr>
            <p:xfrm>
              <a:off x="32225445" y="11274624"/>
              <a:ext cx="10850750" cy="6182672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2935105">
                      <a:extLst>
                        <a:ext uri="{9D8B030D-6E8A-4147-A177-3AD203B41FA5}">
                          <a16:colId xmlns:a16="http://schemas.microsoft.com/office/drawing/2014/main" val="2358794303"/>
                        </a:ext>
                      </a:extLst>
                    </a:gridCol>
                    <a:gridCol w="1583129">
                      <a:extLst>
                        <a:ext uri="{9D8B030D-6E8A-4147-A177-3AD203B41FA5}">
                          <a16:colId xmlns:a16="http://schemas.microsoft.com/office/drawing/2014/main" val="534631250"/>
                        </a:ext>
                      </a:extLst>
                    </a:gridCol>
                    <a:gridCol w="1583129">
                      <a:extLst>
                        <a:ext uri="{9D8B030D-6E8A-4147-A177-3AD203B41FA5}">
                          <a16:colId xmlns:a16="http://schemas.microsoft.com/office/drawing/2014/main" val="1180699220"/>
                        </a:ext>
                      </a:extLst>
                    </a:gridCol>
                    <a:gridCol w="1583129">
                      <a:extLst>
                        <a:ext uri="{9D8B030D-6E8A-4147-A177-3AD203B41FA5}">
                          <a16:colId xmlns:a16="http://schemas.microsoft.com/office/drawing/2014/main" val="2944722380"/>
                        </a:ext>
                      </a:extLst>
                    </a:gridCol>
                    <a:gridCol w="1583129">
                      <a:extLst>
                        <a:ext uri="{9D8B030D-6E8A-4147-A177-3AD203B41FA5}">
                          <a16:colId xmlns:a16="http://schemas.microsoft.com/office/drawing/2014/main" val="3727798535"/>
                        </a:ext>
                      </a:extLst>
                    </a:gridCol>
                    <a:gridCol w="1583129">
                      <a:extLst>
                        <a:ext uri="{9D8B030D-6E8A-4147-A177-3AD203B41FA5}">
                          <a16:colId xmlns:a16="http://schemas.microsoft.com/office/drawing/2014/main" val="3939716114"/>
                        </a:ext>
                      </a:extLst>
                    </a:gridCol>
                  </a:tblGrid>
                  <a:tr h="866459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360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System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360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BUS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360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CAF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360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PED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360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STR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360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Avg.</a:t>
                          </a: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609054901"/>
                      </a:ext>
                    </a:extLst>
                  </a:tr>
                  <a:tr h="759459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360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Unadapt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algn="ctr" defTabSz="914400" rtl="0" eaLnBrk="1" latinLnBrk="0" hangingPunct="1"/>
                          <a:r>
                            <a:rPr lang="en-US" sz="3600" kern="1200" dirty="0">
                              <a:solidFill>
                                <a:schemeClr val="dk1"/>
                              </a:solidFill>
                              <a:latin typeface="Calibri" panose="020F0502020204030204" pitchFamily="34" charset="0"/>
                              <a:ea typeface="+mn-ea"/>
                              <a:cs typeface="Calibri" panose="020F0502020204030204" pitchFamily="34" charset="0"/>
                            </a:rPr>
                            <a:t>43.47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algn="ctr" defTabSz="914400" rtl="0" eaLnBrk="1" latinLnBrk="0" hangingPunct="1"/>
                          <a:r>
                            <a:rPr lang="en-US" sz="3600" kern="1200" dirty="0">
                              <a:solidFill>
                                <a:schemeClr val="dk1"/>
                              </a:solidFill>
                              <a:latin typeface="Calibri" panose="020F0502020204030204" pitchFamily="34" charset="0"/>
                              <a:ea typeface="+mn-ea"/>
                              <a:cs typeface="Calibri" panose="020F0502020204030204" pitchFamily="34" charset="0"/>
                            </a:rPr>
                            <a:t>45.93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algn="ctr" defTabSz="914400" rtl="0" eaLnBrk="1" latinLnBrk="0" hangingPunct="1"/>
                          <a:r>
                            <a:rPr lang="en-US" sz="3600" kern="1200" dirty="0">
                              <a:solidFill>
                                <a:schemeClr val="dk1"/>
                              </a:solidFill>
                              <a:latin typeface="Calibri" panose="020F0502020204030204" pitchFamily="34" charset="0"/>
                              <a:ea typeface="+mn-ea"/>
                              <a:cs typeface="Calibri" panose="020F0502020204030204" pitchFamily="34" charset="0"/>
                            </a:rPr>
                            <a:t>30.43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algn="ctr" defTabSz="914400" rtl="0" eaLnBrk="1" latinLnBrk="0" hangingPunct="1"/>
                          <a:r>
                            <a:rPr lang="en-US" sz="3600" kern="1200" dirty="0">
                              <a:solidFill>
                                <a:schemeClr val="dk1"/>
                              </a:solidFill>
                              <a:latin typeface="Calibri" panose="020F0502020204030204" pitchFamily="34" charset="0"/>
                              <a:ea typeface="+mn-ea"/>
                              <a:cs typeface="Calibri" panose="020F0502020204030204" pitchFamily="34" charset="0"/>
                            </a:rPr>
                            <a:t>36.13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3600" kern="1200" dirty="0">
                              <a:solidFill>
                                <a:schemeClr val="dk1"/>
                              </a:solidFill>
                              <a:latin typeface="Calibri" panose="020F0502020204030204" pitchFamily="34" charset="0"/>
                              <a:ea typeface="+mn-ea"/>
                              <a:cs typeface="Calibri" panose="020F0502020204030204" pitchFamily="34" charset="0"/>
                            </a:rPr>
                            <a:t>38.96</a:t>
                          </a: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684614919"/>
                      </a:ext>
                    </a:extLst>
                  </a:tr>
                  <a:tr h="759459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360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Hard Label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algn="ctr" defTabSz="914400" rtl="0" eaLnBrk="1" latinLnBrk="0" hangingPunct="1"/>
                          <a:r>
                            <a:rPr lang="en-US" sz="3600" kern="1200" dirty="0">
                              <a:solidFill>
                                <a:schemeClr val="dk1"/>
                              </a:solidFill>
                              <a:latin typeface="Calibri" panose="020F0502020204030204" pitchFamily="34" charset="0"/>
                              <a:ea typeface="+mn-ea"/>
                              <a:cs typeface="Calibri" panose="020F0502020204030204" pitchFamily="34" charset="0"/>
                            </a:rPr>
                            <a:t>24.92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algn="ctr" defTabSz="914400" rtl="0" eaLnBrk="1" latinLnBrk="0" hangingPunct="1"/>
                          <a:r>
                            <a:rPr lang="en-US" sz="3600" kern="1200" dirty="0">
                              <a:solidFill>
                                <a:schemeClr val="dk1"/>
                              </a:solidFill>
                              <a:latin typeface="Calibri" panose="020F0502020204030204" pitchFamily="34" charset="0"/>
                              <a:ea typeface="+mn-ea"/>
                              <a:cs typeface="Calibri" panose="020F0502020204030204" pitchFamily="34" charset="0"/>
                            </a:rPr>
                            <a:t>20.63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algn="ctr" defTabSz="914400" rtl="0" eaLnBrk="1" latinLnBrk="0" hangingPunct="1"/>
                          <a:r>
                            <a:rPr lang="en-US" sz="3600" kern="1200" dirty="0">
                              <a:solidFill>
                                <a:schemeClr val="dk1"/>
                              </a:solidFill>
                              <a:latin typeface="Calibri" panose="020F0502020204030204" pitchFamily="34" charset="0"/>
                              <a:ea typeface="+mn-ea"/>
                              <a:cs typeface="Calibri" panose="020F0502020204030204" pitchFamily="34" charset="0"/>
                            </a:rPr>
                            <a:t>15.96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algn="ctr" defTabSz="914400" rtl="0" eaLnBrk="1" latinLnBrk="0" hangingPunct="1"/>
                          <a:r>
                            <a:rPr lang="en-US" sz="3600" kern="1200" dirty="0">
                              <a:solidFill>
                                <a:schemeClr val="dk1"/>
                              </a:solidFill>
                              <a:latin typeface="Calibri" panose="020F0502020204030204" pitchFamily="34" charset="0"/>
                              <a:ea typeface="+mn-ea"/>
                              <a:cs typeface="Calibri" panose="020F0502020204030204" pitchFamily="34" charset="0"/>
                            </a:rPr>
                            <a:t>18.01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3600" kern="1200" dirty="0">
                              <a:solidFill>
                                <a:schemeClr val="dk1"/>
                              </a:solidFill>
                              <a:latin typeface="Calibri" panose="020F0502020204030204" pitchFamily="34" charset="0"/>
                              <a:ea typeface="+mn-ea"/>
                              <a:cs typeface="Calibri" panose="020F0502020204030204" pitchFamily="34" charset="0"/>
                            </a:rPr>
                            <a:t>19.84</a:t>
                          </a: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2592751782"/>
                      </a:ext>
                    </a:extLst>
                  </a:tr>
                  <a:tr h="759459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360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Soft T/S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algn="ctr" defTabSz="914400" rtl="0" eaLnBrk="1" latinLnBrk="0" hangingPunct="1"/>
                          <a:r>
                            <a:rPr lang="en-US" sz="3600" kern="1200" dirty="0">
                              <a:solidFill>
                                <a:schemeClr val="dk1"/>
                              </a:solidFill>
                              <a:latin typeface="Calibri" panose="020F0502020204030204" pitchFamily="34" charset="0"/>
                              <a:ea typeface="+mn-ea"/>
                              <a:cs typeface="Calibri" panose="020F0502020204030204" pitchFamily="34" charset="0"/>
                            </a:rPr>
                            <a:t>22.46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algn="ctr" defTabSz="914400" rtl="0" eaLnBrk="1" latinLnBrk="0" hangingPunct="1"/>
                          <a:r>
                            <a:rPr lang="en-US" sz="3600" kern="1200" dirty="0">
                              <a:solidFill>
                                <a:schemeClr val="dk1"/>
                              </a:solidFill>
                              <a:latin typeface="Calibri" panose="020F0502020204030204" pitchFamily="34" charset="0"/>
                              <a:ea typeface="+mn-ea"/>
                              <a:cs typeface="Calibri" panose="020F0502020204030204" pitchFamily="34" charset="0"/>
                            </a:rPr>
                            <a:t>19.10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algn="ctr" defTabSz="914400" rtl="0" eaLnBrk="1" latinLnBrk="0" hangingPunct="1"/>
                          <a:r>
                            <a:rPr lang="en-US" sz="3600" kern="1200" dirty="0">
                              <a:solidFill>
                                <a:schemeClr val="dk1"/>
                              </a:solidFill>
                              <a:latin typeface="Calibri" panose="020F0502020204030204" pitchFamily="34" charset="0"/>
                              <a:ea typeface="+mn-ea"/>
                              <a:cs typeface="Calibri" panose="020F0502020204030204" pitchFamily="34" charset="0"/>
                            </a:rPr>
                            <a:t>14.88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algn="ctr" defTabSz="914400" rtl="0" eaLnBrk="1" latinLnBrk="0" hangingPunct="1"/>
                          <a:r>
                            <a:rPr lang="en-US" sz="3600" kern="1200" dirty="0">
                              <a:solidFill>
                                <a:schemeClr val="dk1"/>
                              </a:solidFill>
                              <a:latin typeface="Calibri" panose="020F0502020204030204" pitchFamily="34" charset="0"/>
                              <a:ea typeface="+mn-ea"/>
                              <a:cs typeface="Calibri" panose="020F0502020204030204" pitchFamily="34" charset="0"/>
                            </a:rPr>
                            <a:t>16.47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3600" kern="1200" dirty="0">
                              <a:solidFill>
                                <a:schemeClr val="dk1"/>
                              </a:solidFill>
                              <a:latin typeface="Calibri" panose="020F0502020204030204" pitchFamily="34" charset="0"/>
                              <a:ea typeface="+mn-ea"/>
                              <a:cs typeface="Calibri" panose="020F0502020204030204" pitchFamily="34" charset="0"/>
                            </a:rPr>
                            <a:t>18.20</a:t>
                          </a: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3291175396"/>
                      </a:ext>
                    </a:extLst>
                  </a:tr>
                  <a:tr h="759459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3"/>
                          <a:stretch>
                            <a:fillRect l="-207" t="-413600" r="-270332" b="-3216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0" algn="ctr" defTabSz="914400" rtl="0" eaLnBrk="1" latinLnBrk="0" hangingPunct="1"/>
                          <a:r>
                            <a:rPr lang="en-US" sz="3600" kern="1200" dirty="0">
                              <a:solidFill>
                                <a:schemeClr val="dk1"/>
                              </a:solidFill>
                              <a:latin typeface="Calibri" panose="020F0502020204030204" pitchFamily="34" charset="0"/>
                              <a:ea typeface="+mn-ea"/>
                              <a:cs typeface="Calibri" panose="020F0502020204030204" pitchFamily="34" charset="0"/>
                            </a:rPr>
                            <a:t>24.84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algn="ctr" defTabSz="914400" rtl="0" eaLnBrk="1" latinLnBrk="0" hangingPunct="1"/>
                          <a:r>
                            <a:rPr lang="en-US" sz="3600" kern="1200" dirty="0">
                              <a:solidFill>
                                <a:schemeClr val="dk1"/>
                              </a:solidFill>
                              <a:latin typeface="Calibri" panose="020F0502020204030204" pitchFamily="34" charset="0"/>
                              <a:ea typeface="+mn-ea"/>
                              <a:cs typeface="Calibri" panose="020F0502020204030204" pitchFamily="34" charset="0"/>
                            </a:rPr>
                            <a:t>19.79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algn="ctr" defTabSz="914400" rtl="0" eaLnBrk="1" latinLnBrk="0" hangingPunct="1"/>
                          <a:r>
                            <a:rPr lang="en-US" sz="3600" kern="1200" dirty="0">
                              <a:solidFill>
                                <a:schemeClr val="dk1"/>
                              </a:solidFill>
                              <a:latin typeface="Calibri" panose="020F0502020204030204" pitchFamily="34" charset="0"/>
                              <a:ea typeface="+mn-ea"/>
                              <a:cs typeface="Calibri" panose="020F0502020204030204" pitchFamily="34" charset="0"/>
                            </a:rPr>
                            <a:t>15.55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algn="ctr" defTabSz="914400" rtl="0" eaLnBrk="1" latinLnBrk="0" hangingPunct="1"/>
                          <a:r>
                            <a:rPr lang="en-US" sz="3600" kern="1200" dirty="0">
                              <a:solidFill>
                                <a:schemeClr val="dk1"/>
                              </a:solidFill>
                              <a:latin typeface="Calibri" panose="020F0502020204030204" pitchFamily="34" charset="0"/>
                              <a:ea typeface="+mn-ea"/>
                              <a:cs typeface="Calibri" panose="020F0502020204030204" pitchFamily="34" charset="0"/>
                            </a:rPr>
                            <a:t>18.36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3600" kern="1200" dirty="0">
                              <a:solidFill>
                                <a:schemeClr val="dk1"/>
                              </a:solidFill>
                              <a:latin typeface="Calibri" panose="020F0502020204030204" pitchFamily="34" charset="0"/>
                              <a:ea typeface="+mn-ea"/>
                              <a:cs typeface="Calibri" panose="020F0502020204030204" pitchFamily="34" charset="0"/>
                            </a:rPr>
                            <a:t>19.60</a:t>
                          </a: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2536150608"/>
                      </a:ext>
                    </a:extLst>
                  </a:tr>
                  <a:tr h="759459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3"/>
                          <a:stretch>
                            <a:fillRect l="-207" t="-513600" r="-270332" b="-2216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0" algn="ctr" defTabSz="914400" rtl="0" eaLnBrk="1" latinLnBrk="0" hangingPunct="1"/>
                          <a:r>
                            <a:rPr lang="en-US" sz="3600" kern="1200" dirty="0">
                              <a:solidFill>
                                <a:schemeClr val="dk1"/>
                              </a:solidFill>
                              <a:latin typeface="Calibri" panose="020F0502020204030204" pitchFamily="34" charset="0"/>
                              <a:ea typeface="+mn-ea"/>
                              <a:cs typeface="Calibri" panose="020F0502020204030204" pitchFamily="34" charset="0"/>
                            </a:rPr>
                            <a:t>22.61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algn="ctr" defTabSz="914400" rtl="0" eaLnBrk="1" latinLnBrk="0" hangingPunct="1"/>
                          <a:r>
                            <a:rPr lang="en-US" sz="3600" kern="1200" dirty="0">
                              <a:solidFill>
                                <a:schemeClr val="dk1"/>
                              </a:solidFill>
                              <a:latin typeface="Calibri" panose="020F0502020204030204" pitchFamily="34" charset="0"/>
                              <a:ea typeface="+mn-ea"/>
                              <a:cs typeface="Calibri" panose="020F0502020204030204" pitchFamily="34" charset="0"/>
                            </a:rPr>
                            <a:t>18.94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algn="ctr" defTabSz="914400" rtl="0" eaLnBrk="1" latinLnBrk="0" hangingPunct="1"/>
                          <a:r>
                            <a:rPr lang="en-US" sz="3600" kern="1200" dirty="0">
                              <a:solidFill>
                                <a:schemeClr val="dk1"/>
                              </a:solidFill>
                              <a:latin typeface="Calibri" panose="020F0502020204030204" pitchFamily="34" charset="0"/>
                              <a:ea typeface="+mn-ea"/>
                              <a:cs typeface="Calibri" panose="020F0502020204030204" pitchFamily="34" charset="0"/>
                            </a:rPr>
                            <a:t>14.52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algn="ctr" defTabSz="914400" rtl="0" eaLnBrk="1" latinLnBrk="0" hangingPunct="1"/>
                          <a:r>
                            <a:rPr lang="en-US" sz="3600" kern="1200" dirty="0">
                              <a:solidFill>
                                <a:schemeClr val="dk1"/>
                              </a:solidFill>
                              <a:latin typeface="Calibri" panose="020F0502020204030204" pitchFamily="34" charset="0"/>
                              <a:ea typeface="+mn-ea"/>
                              <a:cs typeface="Calibri" panose="020F0502020204030204" pitchFamily="34" charset="0"/>
                            </a:rPr>
                            <a:t>18.43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3600" kern="1200" dirty="0">
                              <a:solidFill>
                                <a:schemeClr val="dk1"/>
                              </a:solidFill>
                              <a:latin typeface="Calibri" panose="020F0502020204030204" pitchFamily="34" charset="0"/>
                              <a:ea typeface="+mn-ea"/>
                              <a:cs typeface="Calibri" panose="020F0502020204030204" pitchFamily="34" charset="0"/>
                            </a:rPr>
                            <a:t>18.59</a:t>
                          </a: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554544369"/>
                      </a:ext>
                    </a:extLst>
                  </a:tr>
                  <a:tr h="759459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3"/>
                          <a:stretch>
                            <a:fillRect l="-207" t="-618548" r="-270332" b="-12338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0" algn="ctr" defTabSz="914400" rtl="0" eaLnBrk="1" latinLnBrk="0" hangingPunct="1"/>
                          <a:r>
                            <a:rPr lang="en-US" sz="3600" kern="1200" dirty="0">
                              <a:solidFill>
                                <a:schemeClr val="dk1"/>
                              </a:solidFill>
                              <a:latin typeface="Calibri" panose="020F0502020204030204" pitchFamily="34" charset="0"/>
                              <a:ea typeface="+mn-ea"/>
                              <a:cs typeface="Calibri" panose="020F0502020204030204" pitchFamily="34" charset="0"/>
                            </a:rPr>
                            <a:t>23.51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algn="ctr" defTabSz="914400" rtl="0" eaLnBrk="1" latinLnBrk="0" hangingPunct="1"/>
                          <a:r>
                            <a:rPr lang="en-US" sz="3600" kern="1200" dirty="0">
                              <a:solidFill>
                                <a:schemeClr val="dk1"/>
                              </a:solidFill>
                              <a:latin typeface="Calibri" panose="020F0502020204030204" pitchFamily="34" charset="0"/>
                              <a:ea typeface="+mn-ea"/>
                              <a:cs typeface="Calibri" panose="020F0502020204030204" pitchFamily="34" charset="0"/>
                            </a:rPr>
                            <a:t>19.10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algn="ctr" defTabSz="914400" rtl="0" eaLnBrk="1" latinLnBrk="0" hangingPunct="1"/>
                          <a:r>
                            <a:rPr lang="en-US" sz="3600" kern="1200" dirty="0">
                              <a:solidFill>
                                <a:schemeClr val="dk1"/>
                              </a:solidFill>
                              <a:latin typeface="Calibri" panose="020F0502020204030204" pitchFamily="34" charset="0"/>
                              <a:ea typeface="+mn-ea"/>
                              <a:cs typeface="Calibri" panose="020F0502020204030204" pitchFamily="34" charset="0"/>
                            </a:rPr>
                            <a:t>14.49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algn="ctr" defTabSz="914400" rtl="0" eaLnBrk="1" latinLnBrk="0" hangingPunct="1"/>
                          <a:r>
                            <a:rPr lang="en-US" sz="3600" kern="1200" dirty="0">
                              <a:solidFill>
                                <a:schemeClr val="dk1"/>
                              </a:solidFill>
                              <a:latin typeface="Calibri" panose="020F0502020204030204" pitchFamily="34" charset="0"/>
                              <a:ea typeface="+mn-ea"/>
                              <a:cs typeface="Calibri" panose="020F0502020204030204" pitchFamily="34" charset="0"/>
                            </a:rPr>
                            <a:t>16.56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3600" kern="1200" dirty="0">
                              <a:solidFill>
                                <a:schemeClr val="dk1"/>
                              </a:solidFill>
                              <a:latin typeface="Calibri" panose="020F0502020204030204" pitchFamily="34" charset="0"/>
                              <a:ea typeface="+mn-ea"/>
                              <a:cs typeface="Calibri" panose="020F0502020204030204" pitchFamily="34" charset="0"/>
                            </a:rPr>
                            <a:t>18.37</a:t>
                          </a: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861486107"/>
                      </a:ext>
                    </a:extLst>
                  </a:tr>
                  <a:tr h="759459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360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CT/S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algn="ctr" defTabSz="914400" rtl="0" eaLnBrk="1" latinLnBrk="0" hangingPunct="1"/>
                          <a:r>
                            <a:rPr lang="en-US" sz="3600" b="1" kern="1200" dirty="0">
                              <a:solidFill>
                                <a:schemeClr val="dk1"/>
                              </a:solidFill>
                              <a:latin typeface="Calibri" panose="020F0502020204030204" pitchFamily="34" charset="0"/>
                              <a:ea typeface="+mn-ea"/>
                              <a:cs typeface="Calibri" panose="020F0502020204030204" pitchFamily="34" charset="0"/>
                            </a:rPr>
                            <a:t>20.72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algn="ctr" defTabSz="914400" rtl="0" eaLnBrk="1" latinLnBrk="0" hangingPunct="1"/>
                          <a:r>
                            <a:rPr lang="en-US" sz="3600" b="1" kern="1200" dirty="0">
                              <a:solidFill>
                                <a:schemeClr val="dk1"/>
                              </a:solidFill>
                              <a:latin typeface="Calibri" panose="020F0502020204030204" pitchFamily="34" charset="0"/>
                              <a:ea typeface="+mn-ea"/>
                              <a:cs typeface="Calibri" panose="020F0502020204030204" pitchFamily="34" charset="0"/>
                            </a:rPr>
                            <a:t>17.46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algn="ctr" defTabSz="914400" rtl="0" eaLnBrk="1" latinLnBrk="0" hangingPunct="1"/>
                          <a:r>
                            <a:rPr lang="en-US" sz="3600" b="1" kern="1200" dirty="0">
                              <a:solidFill>
                                <a:schemeClr val="dk1"/>
                              </a:solidFill>
                              <a:latin typeface="Calibri" panose="020F0502020204030204" pitchFamily="34" charset="0"/>
                              <a:ea typeface="+mn-ea"/>
                              <a:cs typeface="Calibri" panose="020F0502020204030204" pitchFamily="34" charset="0"/>
                            </a:rPr>
                            <a:t>12.52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algn="ctr" defTabSz="914400" rtl="0" eaLnBrk="1" latinLnBrk="0" hangingPunct="1"/>
                          <a:r>
                            <a:rPr lang="en-US" sz="3600" b="1" kern="1200" dirty="0">
                              <a:solidFill>
                                <a:schemeClr val="dk1"/>
                              </a:solidFill>
                              <a:latin typeface="Calibri" panose="020F0502020204030204" pitchFamily="34" charset="0"/>
                              <a:ea typeface="+mn-ea"/>
                              <a:cs typeface="Calibri" panose="020F0502020204030204" pitchFamily="34" charset="0"/>
                            </a:rPr>
                            <a:t>15.09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3600" b="1" kern="1200" dirty="0">
                              <a:solidFill>
                                <a:schemeClr val="dk1"/>
                              </a:solidFill>
                              <a:latin typeface="Calibri" panose="020F0502020204030204" pitchFamily="34" charset="0"/>
                              <a:ea typeface="+mn-ea"/>
                              <a:cs typeface="Calibri" panose="020F0502020204030204" pitchFamily="34" charset="0"/>
                            </a:rPr>
                            <a:t>16.42</a:t>
                          </a: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771722026"/>
                      </a:ext>
                    </a:extLst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153" name="Table 152">
                <a:extLst>
                  <a:ext uri="{FF2B5EF4-FFF2-40B4-BE49-F238E27FC236}">
                    <a16:creationId xmlns:a16="http://schemas.microsoft.com/office/drawing/2014/main" id="{68620B30-E323-4187-B885-7BCE5B13F2DB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46224399"/>
                  </p:ext>
                </p:extLst>
              </p:nvPr>
            </p:nvGraphicFramePr>
            <p:xfrm>
              <a:off x="33125394" y="24956144"/>
              <a:ext cx="9085059" cy="4858192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3505267">
                      <a:extLst>
                        <a:ext uri="{9D8B030D-6E8A-4147-A177-3AD203B41FA5}">
                          <a16:colId xmlns:a16="http://schemas.microsoft.com/office/drawing/2014/main" val="2358794303"/>
                        </a:ext>
                      </a:extLst>
                    </a:gridCol>
                    <a:gridCol w="2789896">
                      <a:extLst>
                        <a:ext uri="{9D8B030D-6E8A-4147-A177-3AD203B41FA5}">
                          <a16:colId xmlns:a16="http://schemas.microsoft.com/office/drawing/2014/main" val="534631250"/>
                        </a:ext>
                      </a:extLst>
                    </a:gridCol>
                    <a:gridCol w="2789896">
                      <a:extLst>
                        <a:ext uri="{9D8B030D-6E8A-4147-A177-3AD203B41FA5}">
                          <a16:colId xmlns:a16="http://schemas.microsoft.com/office/drawing/2014/main" val="1180699220"/>
                        </a:ext>
                      </a:extLst>
                    </a:gridCol>
                  </a:tblGrid>
                  <a:tr h="764572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360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System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360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Supervised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360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Unsupervised</a:t>
                          </a: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609054901"/>
                      </a:ext>
                    </a:extLst>
                  </a:tr>
                  <a:tr h="682270">
                    <a:tc>
                      <a:txBody>
                        <a:bodyPr/>
                        <a:lstStyle/>
                        <a:p>
                          <a:pPr marL="0" algn="ctr" defTabSz="914400" rtl="0" eaLnBrk="1" latinLnBrk="0" hangingPunct="1"/>
                          <a:r>
                            <a:rPr lang="en-US" sz="3600" kern="1200" dirty="0">
                              <a:solidFill>
                                <a:schemeClr val="dk1"/>
                              </a:solidFill>
                              <a:latin typeface="Calibri" panose="020F0502020204030204" pitchFamily="34" charset="0"/>
                              <a:ea typeface="+mn-ea"/>
                              <a:cs typeface="Calibri" panose="020F0502020204030204" pitchFamily="34" charset="0"/>
                            </a:rPr>
                            <a:t>SI</a:t>
                          </a:r>
                        </a:p>
                      </a:txBody>
                      <a:tcPr anchor="ctr"/>
                    </a:tc>
                    <a:tc gridSpan="2">
                      <a:txBody>
                        <a:bodyPr/>
                        <a:lstStyle/>
                        <a:p>
                          <a:pPr marL="0" algn="ctr" defTabSz="914400" rtl="0" eaLnBrk="1" latinLnBrk="0" hangingPunct="1"/>
                          <a:r>
                            <a:rPr lang="en-US" sz="3600" kern="1200" dirty="0">
                              <a:solidFill>
                                <a:schemeClr val="dk1"/>
                              </a:solidFill>
                              <a:latin typeface="Calibri" panose="020F0502020204030204" pitchFamily="34" charset="0"/>
                              <a:ea typeface="+mn-ea"/>
                              <a:cs typeface="Calibri" panose="020F0502020204030204" pitchFamily="34" charset="0"/>
                            </a:rPr>
                            <a:t>13.95</a:t>
                          </a:r>
                        </a:p>
                      </a:txBody>
                      <a:tcPr anchor="ctr"/>
                    </a:tc>
                    <a:tc hMerge="1">
                      <a:txBody>
                        <a:bodyPr/>
                        <a:lstStyle/>
                        <a:p>
                          <a:pPr algn="ctr"/>
                          <a:endParaRPr lang="en-US" sz="3600" b="0" i="0" kern="1200" dirty="0">
                            <a:solidFill>
                              <a:schemeClr val="dk1"/>
                            </a:solidFill>
                            <a:effectLst/>
                            <a:latin typeface="Calibri" panose="020F0502020204030204" pitchFamily="34" charset="0"/>
                            <a:ea typeface="+mn-ea"/>
                            <a:cs typeface="Calibri" panose="020F0502020204030204" pitchFamily="34" charset="0"/>
                          </a:endParaRP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684614919"/>
                      </a:ext>
                    </a:extLst>
                  </a:tr>
                  <a:tr h="682270">
                    <a:tc>
                      <a:txBody>
                        <a:bodyPr/>
                        <a:lstStyle/>
                        <a:p>
                          <a:pPr marL="0" algn="ctr" defTabSz="914400" rtl="0" eaLnBrk="1" latinLnBrk="0" hangingPunct="1"/>
                          <a:r>
                            <a:rPr lang="en-US" sz="3600" kern="1200" dirty="0">
                              <a:solidFill>
                                <a:schemeClr val="dk1"/>
                              </a:solidFill>
                              <a:latin typeface="Calibri" panose="020F0502020204030204" pitchFamily="34" charset="0"/>
                              <a:ea typeface="+mn-ea"/>
                              <a:cs typeface="Calibri" panose="020F0502020204030204" pitchFamily="34" charset="0"/>
                            </a:rPr>
                            <a:t>Hard Label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algn="ctr" defTabSz="914400" rtl="0" eaLnBrk="1" latinLnBrk="0" hangingPunct="1"/>
                          <a:r>
                            <a:rPr lang="en-US" sz="3600" kern="1200" dirty="0">
                              <a:solidFill>
                                <a:schemeClr val="dk1"/>
                              </a:solidFill>
                              <a:latin typeface="Calibri" panose="020F0502020204030204" pitchFamily="34" charset="0"/>
                              <a:ea typeface="+mn-ea"/>
                              <a:cs typeface="Calibri" panose="020F0502020204030204" pitchFamily="34" charset="0"/>
                            </a:rPr>
                            <a:t>13.20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3600" kern="1200" dirty="0">
                              <a:solidFill>
                                <a:schemeClr val="dk1"/>
                              </a:solidFill>
                              <a:latin typeface="Calibri" panose="020F0502020204030204" pitchFamily="34" charset="0"/>
                              <a:ea typeface="+mn-ea"/>
                              <a:cs typeface="Calibri" panose="020F0502020204030204" pitchFamily="34" charset="0"/>
                            </a:rPr>
                            <a:t>13.77</a:t>
                          </a: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2592751782"/>
                      </a:ext>
                    </a:extLst>
                  </a:tr>
                  <a:tr h="682270">
                    <a:tc>
                      <a:txBody>
                        <a:bodyPr/>
                        <a:lstStyle/>
                        <a:p>
                          <a:pPr marL="0" algn="ctr" defTabSz="914400" rtl="0" eaLnBrk="1" latinLnBrk="0" hangingPunct="1"/>
                          <a:r>
                            <a:rPr lang="en-US" sz="3600" kern="1200" dirty="0">
                              <a:solidFill>
                                <a:schemeClr val="dk1"/>
                              </a:solidFill>
                              <a:latin typeface="Calibri" panose="020F0502020204030204" pitchFamily="34" charset="0"/>
                              <a:ea typeface="+mn-ea"/>
                              <a:cs typeface="Calibri" panose="020F0502020204030204" pitchFamily="34" charset="0"/>
                            </a:rPr>
                            <a:t>KLD </a:t>
                          </a:r>
                          <a14:m>
                            <m:oMath xmlns:m="http://schemas.openxmlformats.org/officeDocument/2006/math">
                              <m:d>
                                <m:dPr>
                                  <m:ctrlPr>
                                    <a:rPr lang="en-US" sz="3600" i="1" kern="1200" smtClean="0">
                                      <a:solidFill>
                                        <a:schemeClr val="dk1"/>
                                      </a:solidFill>
                                      <a:latin typeface="Cambria Math" panose="02040503050406030204" pitchFamily="18" charset="0"/>
                                      <a:ea typeface="+mn-ea"/>
                                      <a:cs typeface="Calibri" panose="020F0502020204030204" pitchFamily="34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3600" kern="1200" smtClean="0">
                                      <a:solidFill>
                                        <a:schemeClr val="dk1"/>
                                      </a:solidFill>
                                      <a:latin typeface="Cambria Math" panose="02040503050406030204" pitchFamily="18" charset="0"/>
                                      <a:ea typeface="+mn-ea"/>
                                      <a:cs typeface="Calibri" panose="020F0502020204030204" pitchFamily="34" charset="0"/>
                                    </a:rPr>
                                    <m:t>𝜆</m:t>
                                  </m:r>
                                  <m:r>
                                    <a:rPr lang="en-US" sz="3600" kern="1200" smtClean="0">
                                      <a:solidFill>
                                        <a:schemeClr val="dk1"/>
                                      </a:solidFill>
                                      <a:latin typeface="Cambria Math" panose="02040503050406030204" pitchFamily="18" charset="0"/>
                                      <a:ea typeface="+mn-ea"/>
                                      <a:cs typeface="Calibri" panose="020F0502020204030204" pitchFamily="34" charset="0"/>
                                    </a:rPr>
                                    <m:t>=0.2</m:t>
                                  </m:r>
                                </m:e>
                              </m:d>
                            </m:oMath>
                          </a14:m>
                          <a:r>
                            <a:rPr lang="en-US" sz="3600" kern="1200" dirty="0">
                              <a:solidFill>
                                <a:schemeClr val="dk1"/>
                              </a:solidFill>
                              <a:latin typeface="Calibri" panose="020F0502020204030204" pitchFamily="34" charset="0"/>
                              <a:ea typeface="+mn-ea"/>
                              <a:cs typeface="Calibri" panose="020F0502020204030204" pitchFamily="34" charset="0"/>
                            </a:rPr>
                            <a:t> 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algn="ctr" defTabSz="914400" rtl="0" eaLnBrk="1" latinLnBrk="0" hangingPunct="1"/>
                          <a:r>
                            <a:rPr lang="en-US" sz="3600" kern="1200" dirty="0">
                              <a:solidFill>
                                <a:schemeClr val="dk1"/>
                              </a:solidFill>
                              <a:latin typeface="Calibri" panose="020F0502020204030204" pitchFamily="34" charset="0"/>
                              <a:ea typeface="+mn-ea"/>
                              <a:cs typeface="Calibri" panose="020F0502020204030204" pitchFamily="34" charset="0"/>
                            </a:rPr>
                            <a:t>12.61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3600" kern="1200" dirty="0">
                              <a:solidFill>
                                <a:schemeClr val="dk1"/>
                              </a:solidFill>
                              <a:latin typeface="Calibri" panose="020F0502020204030204" pitchFamily="34" charset="0"/>
                              <a:ea typeface="+mn-ea"/>
                              <a:cs typeface="Calibri" panose="020F0502020204030204" pitchFamily="34" charset="0"/>
                            </a:rPr>
                            <a:t>13.65</a:t>
                          </a: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3291175396"/>
                      </a:ext>
                    </a:extLst>
                  </a:tr>
                  <a:tr h="682270"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3600" kern="1200" dirty="0">
                              <a:solidFill>
                                <a:schemeClr val="dk1"/>
                              </a:solidFill>
                              <a:latin typeface="Calibri" panose="020F0502020204030204" pitchFamily="34" charset="0"/>
                              <a:ea typeface="+mn-ea"/>
                              <a:cs typeface="Calibri" panose="020F0502020204030204" pitchFamily="34" charset="0"/>
                            </a:rPr>
                            <a:t>KLD </a:t>
                          </a:r>
                          <a14:m>
                            <m:oMath xmlns:m="http://schemas.openxmlformats.org/officeDocument/2006/math">
                              <m:d>
                                <m:dPr>
                                  <m:ctrlPr>
                                    <a:rPr lang="en-US" sz="3600" i="1" kern="1200" smtClean="0">
                                      <a:solidFill>
                                        <a:schemeClr val="dk1"/>
                                      </a:solidFill>
                                      <a:latin typeface="Cambria Math" panose="02040503050406030204" pitchFamily="18" charset="0"/>
                                      <a:ea typeface="+mn-ea"/>
                                      <a:cs typeface="Calibri" panose="020F0502020204030204" pitchFamily="34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3600" kern="1200" smtClean="0">
                                      <a:solidFill>
                                        <a:schemeClr val="dk1"/>
                                      </a:solidFill>
                                      <a:latin typeface="Cambria Math" panose="02040503050406030204" pitchFamily="18" charset="0"/>
                                      <a:ea typeface="+mn-ea"/>
                                      <a:cs typeface="Calibri" panose="020F0502020204030204" pitchFamily="34" charset="0"/>
                                    </a:rPr>
                                    <m:t>𝜆</m:t>
                                  </m:r>
                                  <m:r>
                                    <a:rPr lang="en-US" sz="3600" kern="1200" smtClean="0">
                                      <a:solidFill>
                                        <a:schemeClr val="dk1"/>
                                      </a:solidFill>
                                      <a:latin typeface="Cambria Math" panose="02040503050406030204" pitchFamily="18" charset="0"/>
                                      <a:ea typeface="+mn-ea"/>
                                      <a:cs typeface="Calibri" panose="020F0502020204030204" pitchFamily="34" charset="0"/>
                                    </a:rPr>
                                    <m:t>=0.</m:t>
                                  </m:r>
                                  <m:r>
                                    <a:rPr lang="en-US" sz="3600" b="0" i="1" kern="1200" smtClean="0">
                                      <a:solidFill>
                                        <a:schemeClr val="dk1"/>
                                      </a:solidFill>
                                      <a:latin typeface="Cambria Math" panose="02040503050406030204" pitchFamily="18" charset="0"/>
                                      <a:ea typeface="+mn-ea"/>
                                      <a:cs typeface="Calibri" panose="020F0502020204030204" pitchFamily="34" charset="0"/>
                                    </a:rPr>
                                    <m:t>5</m:t>
                                  </m:r>
                                </m:e>
                              </m:d>
                            </m:oMath>
                          </a14:m>
                          <a:r>
                            <a:rPr lang="en-US" sz="3600" kern="1200" dirty="0">
                              <a:solidFill>
                                <a:schemeClr val="dk1"/>
                              </a:solidFill>
                              <a:latin typeface="Calibri" panose="020F0502020204030204" pitchFamily="34" charset="0"/>
                              <a:ea typeface="+mn-ea"/>
                              <a:cs typeface="Calibri" panose="020F0502020204030204" pitchFamily="34" charset="0"/>
                            </a:rPr>
                            <a:t> 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algn="ctr" defTabSz="914400" rtl="0" eaLnBrk="1" latinLnBrk="0" hangingPunct="1"/>
                          <a:r>
                            <a:rPr lang="en-US" sz="3600" kern="1200" dirty="0">
                              <a:solidFill>
                                <a:schemeClr val="dk1"/>
                              </a:solidFill>
                              <a:latin typeface="Calibri" panose="020F0502020204030204" pitchFamily="34" charset="0"/>
                              <a:ea typeface="+mn-ea"/>
                              <a:cs typeface="Calibri" panose="020F0502020204030204" pitchFamily="34" charset="0"/>
                            </a:rPr>
                            <a:t>12.54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3600" kern="1200" dirty="0">
                              <a:solidFill>
                                <a:schemeClr val="dk1"/>
                              </a:solidFill>
                              <a:latin typeface="Calibri" panose="020F0502020204030204" pitchFamily="34" charset="0"/>
                              <a:ea typeface="+mn-ea"/>
                              <a:cs typeface="Calibri" panose="020F0502020204030204" pitchFamily="34" charset="0"/>
                            </a:rPr>
                            <a:t>13.55</a:t>
                          </a: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4118097896"/>
                      </a:ext>
                    </a:extLst>
                  </a:tr>
                  <a:tr h="682270"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3600" kern="1200" dirty="0">
                              <a:solidFill>
                                <a:schemeClr val="dk1"/>
                              </a:solidFill>
                              <a:latin typeface="Calibri" panose="020F0502020204030204" pitchFamily="34" charset="0"/>
                              <a:ea typeface="+mn-ea"/>
                              <a:cs typeface="Calibri" panose="020F0502020204030204" pitchFamily="34" charset="0"/>
                            </a:rPr>
                            <a:t>KLD </a:t>
                          </a:r>
                          <a14:m>
                            <m:oMath xmlns:m="http://schemas.openxmlformats.org/officeDocument/2006/math">
                              <m:d>
                                <m:dPr>
                                  <m:ctrlPr>
                                    <a:rPr lang="en-US" sz="3600" i="1" kern="1200" smtClean="0">
                                      <a:solidFill>
                                        <a:schemeClr val="dk1"/>
                                      </a:solidFill>
                                      <a:latin typeface="Cambria Math" panose="02040503050406030204" pitchFamily="18" charset="0"/>
                                      <a:ea typeface="+mn-ea"/>
                                      <a:cs typeface="Calibri" panose="020F0502020204030204" pitchFamily="34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3600" kern="1200" smtClean="0">
                                      <a:solidFill>
                                        <a:schemeClr val="dk1"/>
                                      </a:solidFill>
                                      <a:latin typeface="Cambria Math" panose="02040503050406030204" pitchFamily="18" charset="0"/>
                                      <a:ea typeface="+mn-ea"/>
                                      <a:cs typeface="Calibri" panose="020F0502020204030204" pitchFamily="34" charset="0"/>
                                    </a:rPr>
                                    <m:t>𝜆</m:t>
                                  </m:r>
                                  <m:r>
                                    <a:rPr lang="en-US" sz="3600" kern="1200" smtClean="0">
                                      <a:solidFill>
                                        <a:schemeClr val="dk1"/>
                                      </a:solidFill>
                                      <a:latin typeface="Cambria Math" panose="02040503050406030204" pitchFamily="18" charset="0"/>
                                      <a:ea typeface="+mn-ea"/>
                                      <a:cs typeface="Calibri" panose="020F0502020204030204" pitchFamily="34" charset="0"/>
                                    </a:rPr>
                                    <m:t>=0.</m:t>
                                  </m:r>
                                  <m:r>
                                    <a:rPr lang="en-US" sz="3600" b="0" i="1" kern="1200" smtClean="0">
                                      <a:solidFill>
                                        <a:schemeClr val="dk1"/>
                                      </a:solidFill>
                                      <a:latin typeface="Cambria Math" panose="02040503050406030204" pitchFamily="18" charset="0"/>
                                      <a:ea typeface="+mn-ea"/>
                                      <a:cs typeface="Calibri" panose="020F0502020204030204" pitchFamily="34" charset="0"/>
                                    </a:rPr>
                                    <m:t>8</m:t>
                                  </m:r>
                                </m:e>
                              </m:d>
                            </m:oMath>
                          </a14:m>
                          <a:r>
                            <a:rPr lang="en-US" sz="3600" kern="1200" dirty="0">
                              <a:solidFill>
                                <a:schemeClr val="dk1"/>
                              </a:solidFill>
                              <a:latin typeface="Calibri" panose="020F0502020204030204" pitchFamily="34" charset="0"/>
                              <a:ea typeface="+mn-ea"/>
                              <a:cs typeface="Calibri" panose="020F0502020204030204" pitchFamily="34" charset="0"/>
                            </a:rPr>
                            <a:t> 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algn="ctr" defTabSz="914400" rtl="0" eaLnBrk="1" latinLnBrk="0" hangingPunct="1"/>
                          <a:r>
                            <a:rPr lang="en-US" sz="3600" kern="1200" dirty="0">
                              <a:solidFill>
                                <a:schemeClr val="dk1"/>
                              </a:solidFill>
                              <a:latin typeface="Calibri" panose="020F0502020204030204" pitchFamily="34" charset="0"/>
                              <a:ea typeface="+mn-ea"/>
                              <a:cs typeface="Calibri" panose="020F0502020204030204" pitchFamily="34" charset="0"/>
                            </a:rPr>
                            <a:t>13.17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3600" kern="1200" dirty="0">
                              <a:solidFill>
                                <a:schemeClr val="dk1"/>
                              </a:solidFill>
                              <a:latin typeface="Calibri" panose="020F0502020204030204" pitchFamily="34" charset="0"/>
                              <a:ea typeface="+mn-ea"/>
                              <a:cs typeface="Calibri" panose="020F0502020204030204" pitchFamily="34" charset="0"/>
                            </a:rPr>
                            <a:t>13.72</a:t>
                          </a: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3253851387"/>
                      </a:ext>
                    </a:extLst>
                  </a:tr>
                  <a:tr h="682270">
                    <a:tc>
                      <a:txBody>
                        <a:bodyPr/>
                        <a:lstStyle/>
                        <a:p>
                          <a:pPr marL="0" algn="ctr" defTabSz="914400" rtl="0" eaLnBrk="1" latinLnBrk="0" hangingPunct="1"/>
                          <a:r>
                            <a:rPr lang="en-US" sz="3600" kern="1200" dirty="0">
                              <a:solidFill>
                                <a:schemeClr val="dk1"/>
                              </a:solidFill>
                              <a:latin typeface="Calibri" panose="020F0502020204030204" pitchFamily="34" charset="0"/>
                              <a:ea typeface="+mn-ea"/>
                              <a:cs typeface="Calibri" panose="020F0502020204030204" pitchFamily="34" charset="0"/>
                            </a:rPr>
                            <a:t>CT/S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algn="ctr" defTabSz="914400" rtl="0" eaLnBrk="1" latinLnBrk="0" hangingPunct="1"/>
                          <a:r>
                            <a:rPr lang="en-US" sz="3600" kern="1200" dirty="0">
                              <a:solidFill>
                                <a:schemeClr val="dk1"/>
                              </a:solidFill>
                              <a:latin typeface="Calibri" panose="020F0502020204030204" pitchFamily="34" charset="0"/>
                              <a:ea typeface="+mn-ea"/>
                              <a:cs typeface="Calibri" panose="020F0502020204030204" pitchFamily="34" charset="0"/>
                            </a:rPr>
                            <a:t>12.17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3600" kern="1200" dirty="0">
                              <a:solidFill>
                                <a:schemeClr val="dk1"/>
                              </a:solidFill>
                              <a:latin typeface="Calibri" panose="020F0502020204030204" pitchFamily="34" charset="0"/>
                              <a:ea typeface="+mn-ea"/>
                              <a:cs typeface="Calibri" panose="020F0502020204030204" pitchFamily="34" charset="0"/>
                            </a:rPr>
                            <a:t>13.21</a:t>
                          </a: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076518754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153" name="Table 152">
                <a:extLst>
                  <a:ext uri="{FF2B5EF4-FFF2-40B4-BE49-F238E27FC236}">
                    <a16:creationId xmlns:a16="http://schemas.microsoft.com/office/drawing/2014/main" id="{68620B30-E323-4187-B885-7BCE5B13F2DB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46224399"/>
                  </p:ext>
                </p:extLst>
              </p:nvPr>
            </p:nvGraphicFramePr>
            <p:xfrm>
              <a:off x="33125394" y="24956144"/>
              <a:ext cx="9085059" cy="4858192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3505267">
                      <a:extLst>
                        <a:ext uri="{9D8B030D-6E8A-4147-A177-3AD203B41FA5}">
                          <a16:colId xmlns:a16="http://schemas.microsoft.com/office/drawing/2014/main" val="2358794303"/>
                        </a:ext>
                      </a:extLst>
                    </a:gridCol>
                    <a:gridCol w="2789896">
                      <a:extLst>
                        <a:ext uri="{9D8B030D-6E8A-4147-A177-3AD203B41FA5}">
                          <a16:colId xmlns:a16="http://schemas.microsoft.com/office/drawing/2014/main" val="534631250"/>
                        </a:ext>
                      </a:extLst>
                    </a:gridCol>
                    <a:gridCol w="2789896">
                      <a:extLst>
                        <a:ext uri="{9D8B030D-6E8A-4147-A177-3AD203B41FA5}">
                          <a16:colId xmlns:a16="http://schemas.microsoft.com/office/drawing/2014/main" val="1180699220"/>
                        </a:ext>
                      </a:extLst>
                    </a:gridCol>
                  </a:tblGrid>
                  <a:tr h="764572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360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System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360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Supervised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360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Unsupervised</a:t>
                          </a: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609054901"/>
                      </a:ext>
                    </a:extLst>
                  </a:tr>
                  <a:tr h="682270">
                    <a:tc>
                      <a:txBody>
                        <a:bodyPr/>
                        <a:lstStyle/>
                        <a:p>
                          <a:pPr marL="0" algn="ctr" defTabSz="914400" rtl="0" eaLnBrk="1" latinLnBrk="0" hangingPunct="1"/>
                          <a:r>
                            <a:rPr lang="en-US" sz="3600" kern="1200" dirty="0">
                              <a:solidFill>
                                <a:schemeClr val="dk1"/>
                              </a:solidFill>
                              <a:latin typeface="Calibri" panose="020F0502020204030204" pitchFamily="34" charset="0"/>
                              <a:ea typeface="+mn-ea"/>
                              <a:cs typeface="Calibri" panose="020F0502020204030204" pitchFamily="34" charset="0"/>
                            </a:rPr>
                            <a:t>SI</a:t>
                          </a:r>
                        </a:p>
                      </a:txBody>
                      <a:tcPr anchor="ctr"/>
                    </a:tc>
                    <a:tc gridSpan="2">
                      <a:txBody>
                        <a:bodyPr/>
                        <a:lstStyle/>
                        <a:p>
                          <a:pPr marL="0" algn="ctr" defTabSz="914400" rtl="0" eaLnBrk="1" latinLnBrk="0" hangingPunct="1"/>
                          <a:r>
                            <a:rPr lang="en-US" sz="3600" kern="1200" dirty="0">
                              <a:solidFill>
                                <a:schemeClr val="dk1"/>
                              </a:solidFill>
                              <a:latin typeface="Calibri" panose="020F0502020204030204" pitchFamily="34" charset="0"/>
                              <a:ea typeface="+mn-ea"/>
                              <a:cs typeface="Calibri" panose="020F0502020204030204" pitchFamily="34" charset="0"/>
                            </a:rPr>
                            <a:t>13.95</a:t>
                          </a:r>
                        </a:p>
                      </a:txBody>
                      <a:tcPr anchor="ctr"/>
                    </a:tc>
                    <a:tc hMerge="1">
                      <a:txBody>
                        <a:bodyPr/>
                        <a:lstStyle/>
                        <a:p>
                          <a:pPr algn="ctr"/>
                          <a:endParaRPr lang="en-US" sz="3600" b="0" i="0" kern="1200" dirty="0">
                            <a:solidFill>
                              <a:schemeClr val="dk1"/>
                            </a:solidFill>
                            <a:effectLst/>
                            <a:latin typeface="Calibri" panose="020F0502020204030204" pitchFamily="34" charset="0"/>
                            <a:ea typeface="+mn-ea"/>
                            <a:cs typeface="Calibri" panose="020F0502020204030204" pitchFamily="34" charset="0"/>
                          </a:endParaRP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684614919"/>
                      </a:ext>
                    </a:extLst>
                  </a:tr>
                  <a:tr h="682270">
                    <a:tc>
                      <a:txBody>
                        <a:bodyPr/>
                        <a:lstStyle/>
                        <a:p>
                          <a:pPr marL="0" algn="ctr" defTabSz="914400" rtl="0" eaLnBrk="1" latinLnBrk="0" hangingPunct="1"/>
                          <a:r>
                            <a:rPr lang="en-US" sz="3600" kern="1200" dirty="0">
                              <a:solidFill>
                                <a:schemeClr val="dk1"/>
                              </a:solidFill>
                              <a:latin typeface="Calibri" panose="020F0502020204030204" pitchFamily="34" charset="0"/>
                              <a:ea typeface="+mn-ea"/>
                              <a:cs typeface="Calibri" panose="020F0502020204030204" pitchFamily="34" charset="0"/>
                            </a:rPr>
                            <a:t>Hard Label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algn="ctr" defTabSz="914400" rtl="0" eaLnBrk="1" latinLnBrk="0" hangingPunct="1"/>
                          <a:r>
                            <a:rPr lang="en-US" sz="3600" kern="1200" dirty="0">
                              <a:solidFill>
                                <a:schemeClr val="dk1"/>
                              </a:solidFill>
                              <a:latin typeface="Calibri" panose="020F0502020204030204" pitchFamily="34" charset="0"/>
                              <a:ea typeface="+mn-ea"/>
                              <a:cs typeface="Calibri" panose="020F0502020204030204" pitchFamily="34" charset="0"/>
                            </a:rPr>
                            <a:t>13.20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3600" kern="1200" dirty="0">
                              <a:solidFill>
                                <a:schemeClr val="dk1"/>
                              </a:solidFill>
                              <a:latin typeface="Calibri" panose="020F0502020204030204" pitchFamily="34" charset="0"/>
                              <a:ea typeface="+mn-ea"/>
                              <a:cs typeface="Calibri" panose="020F0502020204030204" pitchFamily="34" charset="0"/>
                            </a:rPr>
                            <a:t>13.77</a:t>
                          </a: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2592751782"/>
                      </a:ext>
                    </a:extLst>
                  </a:tr>
                  <a:tr h="68227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4"/>
                          <a:stretch>
                            <a:fillRect l="-174" t="-316071" r="-159722" b="-33035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0" algn="ctr" defTabSz="914400" rtl="0" eaLnBrk="1" latinLnBrk="0" hangingPunct="1"/>
                          <a:r>
                            <a:rPr lang="en-US" sz="3600" kern="1200" dirty="0">
                              <a:solidFill>
                                <a:schemeClr val="dk1"/>
                              </a:solidFill>
                              <a:latin typeface="Calibri" panose="020F0502020204030204" pitchFamily="34" charset="0"/>
                              <a:ea typeface="+mn-ea"/>
                              <a:cs typeface="Calibri" panose="020F0502020204030204" pitchFamily="34" charset="0"/>
                            </a:rPr>
                            <a:t>12.61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3600" kern="1200" dirty="0">
                              <a:solidFill>
                                <a:schemeClr val="dk1"/>
                              </a:solidFill>
                              <a:latin typeface="Calibri" panose="020F0502020204030204" pitchFamily="34" charset="0"/>
                              <a:ea typeface="+mn-ea"/>
                              <a:cs typeface="Calibri" panose="020F0502020204030204" pitchFamily="34" charset="0"/>
                            </a:rPr>
                            <a:t>13.65</a:t>
                          </a: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3291175396"/>
                      </a:ext>
                    </a:extLst>
                  </a:tr>
                  <a:tr h="68227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4"/>
                          <a:stretch>
                            <a:fillRect l="-174" t="-416071" r="-159722" b="-23035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0" algn="ctr" defTabSz="914400" rtl="0" eaLnBrk="1" latinLnBrk="0" hangingPunct="1"/>
                          <a:r>
                            <a:rPr lang="en-US" sz="3600" kern="1200" dirty="0">
                              <a:solidFill>
                                <a:schemeClr val="dk1"/>
                              </a:solidFill>
                              <a:latin typeface="Calibri" panose="020F0502020204030204" pitchFamily="34" charset="0"/>
                              <a:ea typeface="+mn-ea"/>
                              <a:cs typeface="Calibri" panose="020F0502020204030204" pitchFamily="34" charset="0"/>
                            </a:rPr>
                            <a:t>12.54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3600" kern="1200" dirty="0">
                              <a:solidFill>
                                <a:schemeClr val="dk1"/>
                              </a:solidFill>
                              <a:latin typeface="Calibri" panose="020F0502020204030204" pitchFamily="34" charset="0"/>
                              <a:ea typeface="+mn-ea"/>
                              <a:cs typeface="Calibri" panose="020F0502020204030204" pitchFamily="34" charset="0"/>
                            </a:rPr>
                            <a:t>13.55</a:t>
                          </a: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4118097896"/>
                      </a:ext>
                    </a:extLst>
                  </a:tr>
                  <a:tr h="68227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4"/>
                          <a:stretch>
                            <a:fillRect l="-174" t="-516071" r="-159722" b="-13035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0" algn="ctr" defTabSz="914400" rtl="0" eaLnBrk="1" latinLnBrk="0" hangingPunct="1"/>
                          <a:r>
                            <a:rPr lang="en-US" sz="3600" kern="1200" dirty="0">
                              <a:solidFill>
                                <a:schemeClr val="dk1"/>
                              </a:solidFill>
                              <a:latin typeface="Calibri" panose="020F0502020204030204" pitchFamily="34" charset="0"/>
                              <a:ea typeface="+mn-ea"/>
                              <a:cs typeface="Calibri" panose="020F0502020204030204" pitchFamily="34" charset="0"/>
                            </a:rPr>
                            <a:t>13.17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3600" kern="1200" dirty="0">
                              <a:solidFill>
                                <a:schemeClr val="dk1"/>
                              </a:solidFill>
                              <a:latin typeface="Calibri" panose="020F0502020204030204" pitchFamily="34" charset="0"/>
                              <a:ea typeface="+mn-ea"/>
                              <a:cs typeface="Calibri" panose="020F0502020204030204" pitchFamily="34" charset="0"/>
                            </a:rPr>
                            <a:t>13.72</a:t>
                          </a: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3253851387"/>
                      </a:ext>
                    </a:extLst>
                  </a:tr>
                  <a:tr h="682270">
                    <a:tc>
                      <a:txBody>
                        <a:bodyPr/>
                        <a:lstStyle/>
                        <a:p>
                          <a:pPr marL="0" algn="ctr" defTabSz="914400" rtl="0" eaLnBrk="1" latinLnBrk="0" hangingPunct="1"/>
                          <a:r>
                            <a:rPr lang="en-US" sz="3600" kern="1200" dirty="0">
                              <a:solidFill>
                                <a:schemeClr val="dk1"/>
                              </a:solidFill>
                              <a:latin typeface="Calibri" panose="020F0502020204030204" pitchFamily="34" charset="0"/>
                              <a:ea typeface="+mn-ea"/>
                              <a:cs typeface="Calibri" panose="020F0502020204030204" pitchFamily="34" charset="0"/>
                            </a:rPr>
                            <a:t>CT/S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algn="ctr" defTabSz="914400" rtl="0" eaLnBrk="1" latinLnBrk="0" hangingPunct="1"/>
                          <a:r>
                            <a:rPr lang="en-US" sz="3600" kern="1200" dirty="0">
                              <a:solidFill>
                                <a:schemeClr val="dk1"/>
                              </a:solidFill>
                              <a:latin typeface="Calibri" panose="020F0502020204030204" pitchFamily="34" charset="0"/>
                              <a:ea typeface="+mn-ea"/>
                              <a:cs typeface="Calibri" panose="020F0502020204030204" pitchFamily="34" charset="0"/>
                            </a:rPr>
                            <a:t>12.17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3600" kern="1200" dirty="0">
                              <a:solidFill>
                                <a:schemeClr val="dk1"/>
                              </a:solidFill>
                              <a:latin typeface="Calibri" panose="020F0502020204030204" pitchFamily="34" charset="0"/>
                              <a:ea typeface="+mn-ea"/>
                              <a:cs typeface="Calibri" panose="020F0502020204030204" pitchFamily="34" charset="0"/>
                            </a:rPr>
                            <a:t>13.21</a:t>
                          </a: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076518754"/>
                      </a:ext>
                    </a:extLst>
                  </a:tr>
                </a:tbl>
              </a:graphicData>
            </a:graphic>
          </p:graphicFrame>
        </mc:Fallback>
      </mc:AlternateContent>
      <p:pic>
        <p:nvPicPr>
          <p:cNvPr id="3" name="Picture 2" descr="A close up of a sign&#10;&#10;Description automatically generated">
            <a:extLst>
              <a:ext uri="{FF2B5EF4-FFF2-40B4-BE49-F238E27FC236}">
                <a16:creationId xmlns:a16="http://schemas.microsoft.com/office/drawing/2014/main" id="{67FE55E9-8A07-4A36-8176-0DB439AA0C9E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03948" y="21305389"/>
            <a:ext cx="12529684" cy="10128509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801E6A57-3977-4219-A375-5ECD95D35E59}"/>
                  </a:ext>
                </a:extLst>
              </p:cNvPr>
              <p:cNvSpPr txBox="1"/>
              <p:nvPr/>
            </p:nvSpPr>
            <p:spPr>
              <a:xfrm>
                <a:off x="19065280" y="6632801"/>
                <a:ext cx="12464505" cy="1185856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571500" indent="-571500" algn="l" eaLnBrk="1" hangingPunct="1">
                  <a:lnSpc>
                    <a:spcPct val="90000"/>
                  </a:lnSpc>
                  <a:spcBef>
                    <a:spcPct val="25000"/>
                  </a:spcBef>
                  <a:buFont typeface="Wingdings" panose="05000000000000000000" pitchFamily="2" charset="2"/>
                  <a:buChar char="§"/>
                </a:pPr>
                <a:r>
                  <a:rPr lang="en-US" sz="44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Student input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44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400"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  <m:sup>
                        <m:r>
                          <a:rPr lang="en-US" sz="4400">
                            <a:latin typeface="Cambria Math" panose="02040503050406030204" pitchFamily="18" charset="0"/>
                          </a:rPr>
                          <m:t>𝑆</m:t>
                        </m:r>
                      </m:sup>
                    </m:sSup>
                  </m:oMath>
                </a14:m>
                <a:r>
                  <a:rPr lang="en-US" sz="44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 is parallel or identical to teacher input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44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400"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  <m:sup>
                        <m:r>
                          <a:rPr lang="en-US" sz="4400">
                            <a:latin typeface="Cambria Math" panose="02040503050406030204" pitchFamily="18" charset="0"/>
                          </a:rPr>
                          <m:t>𝑇</m:t>
                        </m:r>
                      </m:sup>
                    </m:sSup>
                  </m:oMath>
                </a14:m>
                <a:r>
                  <a:rPr lang="en-US" sz="44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.</a:t>
                </a:r>
              </a:p>
              <a:p>
                <a:pPr marL="571500" indent="-571500" algn="l" eaLnBrk="1" hangingPunct="1">
                  <a:lnSpc>
                    <a:spcPct val="90000"/>
                  </a:lnSpc>
                  <a:spcBef>
                    <a:spcPct val="25000"/>
                  </a:spcBef>
                  <a:buFont typeface="Wingdings" panose="05000000000000000000" pitchFamily="2" charset="2"/>
                  <a:buChar char="§"/>
                </a:pPr>
                <a:r>
                  <a:rPr lang="en-US" sz="44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Minimize the KL divergence between the output distributions of the teacher and student model</a:t>
                </a:r>
              </a:p>
              <a:p>
                <a:pPr marL="1028700" lvl="1" indent="-571500" algn="l" eaLnBrk="1" hangingPunct="1">
                  <a:lnSpc>
                    <a:spcPct val="90000"/>
                  </a:lnSpc>
                  <a:spcBef>
                    <a:spcPct val="25000"/>
                  </a:spcBef>
                  <a:buFont typeface="Wingdings" panose="05000000000000000000" pitchFamily="2" charset="2"/>
                  <a:buChar char="§"/>
                </a:pPr>
                <a14:m>
                  <m:oMath xmlns:m="http://schemas.openxmlformats.org/officeDocument/2006/math">
                    <m:r>
                      <a:rPr lang="en-US" sz="4400">
                        <a:latin typeface="Cambria Math" panose="02040503050406030204" pitchFamily="18" charset="0"/>
                      </a:rPr>
                      <m:t>𝐾𝐿</m:t>
                    </m:r>
                    <m:d>
                      <m:dPr>
                        <m:ctrlPr>
                          <a:rPr lang="en-US" sz="4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sz="44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4400">
                                <a:latin typeface="Cambria Math" panose="02040503050406030204" pitchFamily="18" charset="0"/>
                              </a:rPr>
                              <m:t>𝑝</m:t>
                            </m:r>
                          </m:e>
                          <m:sub>
                            <m:r>
                              <a:rPr lang="en-US" sz="4400">
                                <a:latin typeface="Cambria Math" panose="02040503050406030204" pitchFamily="18" charset="0"/>
                              </a:rPr>
                              <m:t>𝑇</m:t>
                            </m:r>
                          </m:sub>
                        </m:sSub>
                        <m:r>
                          <a:rPr lang="en-US" sz="4400">
                            <a:latin typeface="Cambria Math" panose="02040503050406030204" pitchFamily="18" charset="0"/>
                          </a:rPr>
                          <m:t>||</m:t>
                        </m:r>
                        <m:sSub>
                          <m:sSubPr>
                            <m:ctrlPr>
                              <a:rPr lang="en-US" sz="44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4400">
                                <a:latin typeface="Cambria Math" panose="02040503050406030204" pitchFamily="18" charset="0"/>
                              </a:rPr>
                              <m:t>𝑝</m:t>
                            </m:r>
                          </m:e>
                          <m:sub>
                            <m:r>
                              <a:rPr lang="en-US" sz="4400">
                                <a:latin typeface="Cambria Math" panose="02040503050406030204" pitchFamily="18" charset="0"/>
                              </a:rPr>
                              <m:t>𝑆</m:t>
                            </m:r>
                          </m:sub>
                        </m:sSub>
                      </m:e>
                    </m:d>
                    <m:r>
                      <a:rPr lang="en-US" sz="44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4400" b="0" i="1" smtClean="0">
                        <a:latin typeface="Cambria Math" panose="02040503050406030204" pitchFamily="18" charset="0"/>
                      </a:rPr>
                      <m:t>𝑝</m:t>
                    </m:r>
                    <m:d>
                      <m:dPr>
                        <m:ctrlPr>
                          <a:rPr lang="en-US" sz="4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m:rPr>
                            <m:sty m:val="p"/>
                          </m:rPr>
                          <a:rPr lang="en-US" sz="4400" b="0" i="0" smtClean="0">
                            <a:latin typeface="Cambria Math" panose="02040503050406030204" pitchFamily="18" charset="0"/>
                          </a:rPr>
                          <m:t>c</m:t>
                        </m:r>
                        <m:r>
                          <a:rPr lang="en-US" sz="4400">
                            <a:latin typeface="Cambria Math" panose="02040503050406030204" pitchFamily="18" charset="0"/>
                          </a:rPr>
                          <m:t>|</m:t>
                        </m:r>
                        <m:sSubSup>
                          <m:sSubSupPr>
                            <m:ctrlPr>
                              <a:rPr lang="en-US" sz="4400" i="1">
                                <a:latin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en-US" sz="440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sz="4400"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  <m:sup>
                            <m:r>
                              <a:rPr lang="en-US" sz="4400">
                                <a:latin typeface="Cambria Math" panose="02040503050406030204" pitchFamily="18" charset="0"/>
                              </a:rPr>
                              <m:t>𝑇</m:t>
                            </m:r>
                          </m:sup>
                        </m:sSubSup>
                        <m:r>
                          <a:rPr lang="en-US" sz="4400">
                            <a:latin typeface="Cambria Math" panose="02040503050406030204" pitchFamily="18" charset="0"/>
                          </a:rPr>
                          <m:t>;</m:t>
                        </m:r>
                        <m:sSub>
                          <m:sSubPr>
                            <m:ctrlPr>
                              <a:rPr lang="en-US" sz="44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4400">
                                <a:latin typeface="Cambria Math" panose="02040503050406030204" pitchFamily="18" charset="0"/>
                              </a:rPr>
                              <m:t>𝜃</m:t>
                            </m:r>
                          </m:e>
                          <m:sub>
                            <m:r>
                              <a:rPr lang="en-US" sz="4400">
                                <a:latin typeface="Cambria Math" panose="02040503050406030204" pitchFamily="18" charset="0"/>
                              </a:rPr>
                              <m:t>𝑇</m:t>
                            </m:r>
                          </m:sub>
                        </m:sSub>
                      </m:e>
                    </m:d>
                    <m:func>
                      <m:funcPr>
                        <m:ctrlPr>
                          <a:rPr lang="en-US" sz="4400" i="1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sz="4400">
                            <a:latin typeface="Cambria Math" panose="02040503050406030204" pitchFamily="18" charset="0"/>
                          </a:rPr>
                          <m:t>log</m:t>
                        </m:r>
                      </m:fName>
                      <m:e>
                        <m:d>
                          <m:dPr>
                            <m:ctrlPr>
                              <a:rPr lang="en-US" sz="44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en-US" sz="4400" i="1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US" sz="4400" b="0" i="1" smtClean="0">
                                    <a:latin typeface="Cambria Math" panose="02040503050406030204" pitchFamily="18" charset="0"/>
                                  </a:rPr>
                                  <m:t>𝑝</m:t>
                                </m:r>
                                <m:d>
                                  <m:dPr>
                                    <m:ctrlPr>
                                      <a:rPr lang="en-US" sz="4400" i="1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m:rPr>
                                        <m:sty m:val="p"/>
                                      </m:rPr>
                                      <a:rPr lang="en-US" sz="4400" b="0" i="0" smtClean="0">
                                        <a:latin typeface="Cambria Math" panose="02040503050406030204" pitchFamily="18" charset="0"/>
                                      </a:rPr>
                                      <m:t>c</m:t>
                                    </m:r>
                                    <m:r>
                                      <a:rPr lang="en-US" sz="4400">
                                        <a:latin typeface="Cambria Math" panose="02040503050406030204" pitchFamily="18" charset="0"/>
                                      </a:rPr>
                                      <m:t>|</m:t>
                                    </m:r>
                                    <m:sSubSup>
                                      <m:sSubSupPr>
                                        <m:ctrlPr>
                                          <a:rPr lang="en-US" sz="4400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SupPr>
                                      <m:e>
                                        <m:r>
                                          <a:rPr lang="en-US" sz="4400">
                                            <a:latin typeface="Cambria Math" panose="02040503050406030204" pitchFamily="18" charset="0"/>
                                          </a:rPr>
                                          <m:t>𝑥</m:t>
                                        </m:r>
                                      </m:e>
                                      <m:sub>
                                        <m:r>
                                          <a:rPr lang="en-US" sz="4400">
                                            <a:latin typeface="Cambria Math" panose="02040503050406030204" pitchFamily="18" charset="0"/>
                                          </a:rPr>
                                          <m:t>𝑖</m:t>
                                        </m:r>
                                      </m:sub>
                                      <m:sup>
                                        <m:r>
                                          <a:rPr lang="en-US" sz="4400">
                                            <a:latin typeface="Cambria Math" panose="02040503050406030204" pitchFamily="18" charset="0"/>
                                          </a:rPr>
                                          <m:t>𝑇</m:t>
                                        </m:r>
                                      </m:sup>
                                    </m:sSubSup>
                                    <m:r>
                                      <a:rPr lang="en-US" sz="4400">
                                        <a:latin typeface="Cambria Math" panose="02040503050406030204" pitchFamily="18" charset="0"/>
                                      </a:rPr>
                                      <m:t>;</m:t>
                                    </m:r>
                                    <m:sSub>
                                      <m:sSubPr>
                                        <m:ctrlPr>
                                          <a:rPr lang="en-US" sz="4400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sz="4400">
                                            <a:latin typeface="Cambria Math" panose="02040503050406030204" pitchFamily="18" charset="0"/>
                                          </a:rPr>
                                          <m:t>𝜃</m:t>
                                        </m:r>
                                      </m:e>
                                      <m:sub>
                                        <m:r>
                                          <a:rPr lang="en-US" sz="4400">
                                            <a:latin typeface="Cambria Math" panose="02040503050406030204" pitchFamily="18" charset="0"/>
                                          </a:rPr>
                                          <m:t>𝑇</m:t>
                                        </m:r>
                                      </m:sub>
                                    </m:sSub>
                                  </m:e>
                                </m:d>
                              </m:num>
                              <m:den>
                                <m:r>
                                  <a:rPr lang="en-US" sz="4400" b="0" i="1" smtClean="0">
                                    <a:latin typeface="Cambria Math" panose="02040503050406030204" pitchFamily="18" charset="0"/>
                                  </a:rPr>
                                  <m:t>𝑝</m:t>
                                </m:r>
                                <m:d>
                                  <m:dPr>
                                    <m:ctrlPr>
                                      <a:rPr lang="en-US" sz="4400" i="1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m:rPr>
                                        <m:sty m:val="p"/>
                                      </m:rPr>
                                      <a:rPr lang="en-US" sz="4400" b="0" i="0" smtClean="0">
                                        <a:latin typeface="Cambria Math" panose="02040503050406030204" pitchFamily="18" charset="0"/>
                                      </a:rPr>
                                      <m:t>c</m:t>
                                    </m:r>
                                    <m:r>
                                      <a:rPr lang="en-US" sz="4400">
                                        <a:latin typeface="Cambria Math" panose="02040503050406030204" pitchFamily="18" charset="0"/>
                                      </a:rPr>
                                      <m:t>|</m:t>
                                    </m:r>
                                    <m:sSubSup>
                                      <m:sSubSupPr>
                                        <m:ctrlPr>
                                          <a:rPr lang="en-US" sz="4400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SupPr>
                                      <m:e>
                                        <m:r>
                                          <a:rPr lang="en-US" sz="4400">
                                            <a:latin typeface="Cambria Math" panose="02040503050406030204" pitchFamily="18" charset="0"/>
                                          </a:rPr>
                                          <m:t>𝑥</m:t>
                                        </m:r>
                                      </m:e>
                                      <m:sub>
                                        <m:r>
                                          <a:rPr lang="en-US" sz="4400">
                                            <a:latin typeface="Cambria Math" panose="02040503050406030204" pitchFamily="18" charset="0"/>
                                          </a:rPr>
                                          <m:t>𝑖</m:t>
                                        </m:r>
                                      </m:sub>
                                      <m:sup>
                                        <m:r>
                                          <a:rPr lang="en-US" sz="4400">
                                            <a:latin typeface="Cambria Math" panose="02040503050406030204" pitchFamily="18" charset="0"/>
                                          </a:rPr>
                                          <m:t>𝑆</m:t>
                                        </m:r>
                                      </m:sup>
                                    </m:sSubSup>
                                    <m:r>
                                      <a:rPr lang="en-US" sz="4400">
                                        <a:latin typeface="Cambria Math" panose="02040503050406030204" pitchFamily="18" charset="0"/>
                                      </a:rPr>
                                      <m:t>;</m:t>
                                    </m:r>
                                    <m:sSub>
                                      <m:sSubPr>
                                        <m:ctrlPr>
                                          <a:rPr lang="en-US" sz="4400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sz="4400">
                                            <a:latin typeface="Cambria Math" panose="02040503050406030204" pitchFamily="18" charset="0"/>
                                          </a:rPr>
                                          <m:t>𝜃</m:t>
                                        </m:r>
                                      </m:e>
                                      <m:sub>
                                        <m:r>
                                          <a:rPr lang="en-US" sz="4400">
                                            <a:latin typeface="Cambria Math" panose="02040503050406030204" pitchFamily="18" charset="0"/>
                                          </a:rPr>
                                          <m:t>𝑆</m:t>
                                        </m:r>
                                      </m:sub>
                                    </m:sSub>
                                  </m:e>
                                </m:d>
                              </m:den>
                            </m:f>
                          </m:e>
                        </m:d>
                      </m:e>
                    </m:func>
                    <m:r>
                      <a:rPr lang="en-US" sz="4400" i="1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endParaRPr lang="en-US" sz="4000" dirty="0">
                  <a:latin typeface="Arial" panose="020B0604020202020204" pitchFamily="34" charset="0"/>
                  <a:cs typeface="Arial" pitchFamily="34" charset="0"/>
                </a:endParaRPr>
              </a:p>
              <a:p>
                <a:pPr marL="571500" indent="-571500" algn="l" eaLnBrk="1" hangingPunct="1">
                  <a:lnSpc>
                    <a:spcPct val="90000"/>
                  </a:lnSpc>
                  <a:spcBef>
                    <a:spcPct val="25000"/>
                  </a:spcBef>
                  <a:buFont typeface="Wingdings" panose="05000000000000000000" pitchFamily="2" charset="2"/>
                  <a:buChar char="§"/>
                </a:pPr>
                <a:r>
                  <a:rPr lang="en-US" sz="44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T/S with soft labels [Li et al, 2014] </a:t>
                </a:r>
              </a:p>
              <a:p>
                <a:pPr marL="1028700" lvl="1" indent="-571500" algn="l" eaLnBrk="1" hangingPunct="1">
                  <a:lnSpc>
                    <a:spcPct val="90000"/>
                  </a:lnSpc>
                  <a:spcBef>
                    <a:spcPct val="25000"/>
                  </a:spcBef>
                  <a:buFont typeface="Wingdings" panose="05000000000000000000" pitchFamily="2" charset="2"/>
                  <a:buChar char="§"/>
                </a:pPr>
                <a:r>
                  <a:rPr lang="en-US" sz="44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Teacher class posteriors as training target</a:t>
                </a:r>
              </a:p>
              <a:p>
                <a:pPr marL="1028700" lvl="1" indent="-571500" algn="l" eaLnBrk="1" hangingPunct="1">
                  <a:lnSpc>
                    <a:spcPct val="90000"/>
                  </a:lnSpc>
                  <a:spcBef>
                    <a:spcPct val="25000"/>
                  </a:spcBef>
                  <a:buFont typeface="Wingdings" panose="05000000000000000000" pitchFamily="2" charset="2"/>
                  <a:buChar char="§"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sz="44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44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ℒ</m:t>
                        </m:r>
                      </m:e>
                      <m:sub>
                        <m:r>
                          <a:rPr lang="en-US" sz="4400" b="0" i="1" smtClean="0">
                            <a:latin typeface="Cambria Math" panose="02040503050406030204" pitchFamily="18" charset="0"/>
                          </a:rPr>
                          <m:t>𝑇𝑆</m:t>
                        </m:r>
                      </m:sub>
                    </m:sSub>
                    <m:d>
                      <m:dPr>
                        <m:ctrlPr>
                          <a:rPr lang="en-US" sz="4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sz="44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4400">
                                <a:latin typeface="Cambria Math" panose="02040503050406030204" pitchFamily="18" charset="0"/>
                              </a:rPr>
                              <m:t>𝜃</m:t>
                            </m:r>
                          </m:e>
                          <m:sub>
                            <m:r>
                              <a:rPr lang="en-US" sz="4400">
                                <a:latin typeface="Cambria Math" panose="02040503050406030204" pitchFamily="18" charset="0"/>
                              </a:rPr>
                              <m:t>𝑆</m:t>
                            </m:r>
                          </m:sub>
                        </m:sSub>
                      </m:e>
                    </m:d>
                    <m:r>
                      <a:rPr lang="en-US" sz="4400">
                        <a:latin typeface="Cambria Math" panose="02040503050406030204" pitchFamily="18" charset="0"/>
                      </a:rPr>
                      <m:t>=−</m:t>
                    </m:r>
                    <m:nary>
                      <m:naryPr>
                        <m:chr m:val="∑"/>
                        <m:supHide m:val="on"/>
                        <m:ctrlPr>
                          <a:rPr lang="en-US" sz="4400" i="1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7"/>
                          </m:rPr>
                          <a:rPr lang="en-US" sz="440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  <m:sup/>
                      <m:e>
                        <m:nary>
                          <m:naryPr>
                            <m:chr m:val="∑"/>
                            <m:ctrlPr>
                              <a:rPr lang="en-US" sz="4400" i="1" smtClean="0">
                                <a:latin typeface="Cambria Math" panose="02040503050406030204" pitchFamily="18" charset="0"/>
                              </a:rPr>
                            </m:ctrlPr>
                          </m:naryPr>
                          <m:sub>
                            <m:r>
                              <m:rPr>
                                <m:brk m:alnAt="23"/>
                              </m:rPr>
                              <a:rPr lang="en-US" sz="4400" b="0" i="1" smtClean="0">
                                <a:latin typeface="Cambria Math" panose="02040503050406030204" pitchFamily="18" charset="0"/>
                              </a:rPr>
                              <m:t>𝑐</m:t>
                            </m:r>
                            <m:r>
                              <a:rPr lang="en-US" sz="4400" b="0" i="1" smtClean="0">
                                <a:latin typeface="Cambria Math" panose="02040503050406030204" pitchFamily="18" charset="0"/>
                              </a:rPr>
                              <m:t>=1</m:t>
                            </m:r>
                          </m:sub>
                          <m:sup>
                            <m:sSub>
                              <m:sSubPr>
                                <m:ctrlPr>
                                  <a:rPr lang="en-US" sz="4400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4400" b="0" i="1" smtClean="0">
                                    <a:latin typeface="Cambria Math" panose="02040503050406030204" pitchFamily="18" charset="0"/>
                                  </a:rPr>
                                  <m:t>𝐷</m:t>
                                </m:r>
                              </m:e>
                              <m:sub>
                                <m:r>
                                  <a:rPr lang="en-US" sz="4400" b="0" i="1" smtClean="0">
                                    <a:latin typeface="Cambria Math" panose="02040503050406030204" pitchFamily="18" charset="0"/>
                                  </a:rPr>
                                  <m:t>𝑐</m:t>
                                </m:r>
                              </m:sub>
                            </m:sSub>
                          </m:sup>
                          <m:e>
                            <m:r>
                              <a:rPr lang="en-US" sz="4400" b="0" i="1" smtClean="0">
                                <a:latin typeface="Cambria Math" panose="02040503050406030204" pitchFamily="18" charset="0"/>
                              </a:rPr>
                              <m:t>𝑝</m:t>
                            </m:r>
                            <m:d>
                              <m:dPr>
                                <m:ctrlPr>
                                  <a:rPr lang="en-US" sz="4400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m:rPr>
                                    <m:sty m:val="p"/>
                                  </m:rPr>
                                  <a:rPr lang="en-US" sz="4400">
                                    <a:latin typeface="Cambria Math" panose="02040503050406030204" pitchFamily="18" charset="0"/>
                                  </a:rPr>
                                  <m:t>c</m:t>
                                </m:r>
                                <m:r>
                                  <a:rPr lang="en-US" sz="4400">
                                    <a:latin typeface="Cambria Math" panose="02040503050406030204" pitchFamily="18" charset="0"/>
                                  </a:rPr>
                                  <m:t>|</m:t>
                                </m:r>
                                <m:sSubSup>
                                  <m:sSubSupPr>
                                    <m:ctrlPr>
                                      <a:rPr lang="en-US" sz="44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SupPr>
                                  <m:e>
                                    <m:r>
                                      <a:rPr lang="en-US" sz="4400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  <m:sub>
                                    <m:r>
                                      <a:rPr lang="en-US" sz="4400">
                                        <a:latin typeface="Cambria Math" panose="02040503050406030204" pitchFamily="18" charset="0"/>
                                      </a:rPr>
                                      <m:t>𝑖</m:t>
                                    </m:r>
                                  </m:sub>
                                  <m:sup>
                                    <m:r>
                                      <a:rPr lang="en-US" sz="4400">
                                        <a:latin typeface="Cambria Math" panose="02040503050406030204" pitchFamily="18" charset="0"/>
                                      </a:rPr>
                                      <m:t>𝑇</m:t>
                                    </m:r>
                                  </m:sup>
                                </m:sSubSup>
                                <m:r>
                                  <a:rPr lang="en-US" sz="4400">
                                    <a:latin typeface="Cambria Math" panose="02040503050406030204" pitchFamily="18" charset="0"/>
                                  </a:rPr>
                                  <m:t>;</m:t>
                                </m:r>
                                <m:sSub>
                                  <m:sSubPr>
                                    <m:ctrlPr>
                                      <a:rPr lang="en-US" sz="44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4400">
                                        <a:latin typeface="Cambria Math" panose="02040503050406030204" pitchFamily="18" charset="0"/>
                                      </a:rPr>
                                      <m:t>𝜃</m:t>
                                    </m:r>
                                  </m:e>
                                  <m:sub>
                                    <m:r>
                                      <a:rPr lang="en-US" sz="4400">
                                        <a:latin typeface="Cambria Math" panose="02040503050406030204" pitchFamily="18" charset="0"/>
                                      </a:rPr>
                                      <m:t>𝑇</m:t>
                                    </m:r>
                                  </m:sub>
                                </m:sSub>
                              </m:e>
                            </m:d>
                            <m:func>
                              <m:funcPr>
                                <m:ctrlPr>
                                  <a:rPr lang="en-US" sz="4400" i="1">
                                    <a:latin typeface="Cambria Math" panose="02040503050406030204" pitchFamily="18" charset="0"/>
                                  </a:rPr>
                                </m:ctrlPr>
                              </m:funcPr>
                              <m:fName>
                                <m:r>
                                  <m:rPr>
                                    <m:sty m:val="p"/>
                                  </m:rPr>
                                  <a:rPr lang="en-US" sz="4400">
                                    <a:latin typeface="Cambria Math" panose="02040503050406030204" pitchFamily="18" charset="0"/>
                                  </a:rPr>
                                  <m:t>log</m:t>
                                </m:r>
                              </m:fName>
                              <m:e>
                                <m:r>
                                  <a:rPr lang="en-US" sz="4400" b="0" i="1" smtClean="0">
                                    <a:latin typeface="Cambria Math" panose="02040503050406030204" pitchFamily="18" charset="0"/>
                                  </a:rPr>
                                  <m:t>𝑝</m:t>
                                </m:r>
                                <m:d>
                                  <m:dPr>
                                    <m:ctrlPr>
                                      <a:rPr lang="en-US" sz="4400" i="1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m:rPr>
                                        <m:sty m:val="p"/>
                                      </m:rPr>
                                      <a:rPr lang="en-US" sz="4400">
                                        <a:latin typeface="Cambria Math" panose="02040503050406030204" pitchFamily="18" charset="0"/>
                                      </a:rPr>
                                      <m:t>c</m:t>
                                    </m:r>
                                    <m:r>
                                      <a:rPr lang="en-US" sz="4400">
                                        <a:latin typeface="Cambria Math" panose="02040503050406030204" pitchFamily="18" charset="0"/>
                                      </a:rPr>
                                      <m:t>|</m:t>
                                    </m:r>
                                    <m:sSubSup>
                                      <m:sSubSupPr>
                                        <m:ctrlPr>
                                          <a:rPr lang="en-US" sz="4400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SupPr>
                                      <m:e>
                                        <m:r>
                                          <a:rPr lang="en-US" sz="4400">
                                            <a:latin typeface="Cambria Math" panose="02040503050406030204" pitchFamily="18" charset="0"/>
                                          </a:rPr>
                                          <m:t>𝑥</m:t>
                                        </m:r>
                                      </m:e>
                                      <m:sub>
                                        <m:r>
                                          <a:rPr lang="en-US" sz="4400">
                                            <a:latin typeface="Cambria Math" panose="02040503050406030204" pitchFamily="18" charset="0"/>
                                          </a:rPr>
                                          <m:t>𝑖</m:t>
                                        </m:r>
                                      </m:sub>
                                      <m:sup>
                                        <m:r>
                                          <a:rPr lang="en-US" sz="4400">
                                            <a:latin typeface="Cambria Math" panose="02040503050406030204" pitchFamily="18" charset="0"/>
                                          </a:rPr>
                                          <m:t>𝑆</m:t>
                                        </m:r>
                                      </m:sup>
                                    </m:sSubSup>
                                    <m:r>
                                      <a:rPr lang="en-US" sz="4400">
                                        <a:latin typeface="Cambria Math" panose="02040503050406030204" pitchFamily="18" charset="0"/>
                                      </a:rPr>
                                      <m:t>;</m:t>
                                    </m:r>
                                    <m:sSub>
                                      <m:sSubPr>
                                        <m:ctrlPr>
                                          <a:rPr lang="en-US" sz="4400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sz="4400">
                                            <a:latin typeface="Cambria Math" panose="02040503050406030204" pitchFamily="18" charset="0"/>
                                          </a:rPr>
                                          <m:t>𝜃</m:t>
                                        </m:r>
                                      </m:e>
                                      <m:sub>
                                        <m:r>
                                          <a:rPr lang="en-US" sz="4400">
                                            <a:latin typeface="Cambria Math" panose="02040503050406030204" pitchFamily="18" charset="0"/>
                                          </a:rPr>
                                          <m:t>𝑆</m:t>
                                        </m:r>
                                      </m:sub>
                                    </m:sSub>
                                  </m:e>
                                </m:d>
                              </m:e>
                            </m:func>
                          </m:e>
                        </m:nary>
                      </m:e>
                    </m:nary>
                  </m:oMath>
                </a14:m>
                <a:endParaRPr lang="en-US" sz="4400" i="1" dirty="0">
                  <a:latin typeface="Cambria Math" panose="02040503050406030204" pitchFamily="18" charset="0"/>
                </a:endParaRPr>
              </a:p>
              <a:p>
                <a:pPr marL="1028700" lvl="1" indent="-571500" algn="l" eaLnBrk="1" hangingPunct="1">
                  <a:lnSpc>
                    <a:spcPct val="90000"/>
                  </a:lnSpc>
                  <a:spcBef>
                    <a:spcPct val="25000"/>
                  </a:spcBef>
                  <a:buFont typeface="Wingdings" panose="05000000000000000000" pitchFamily="2" charset="2"/>
                  <a:buChar char="§"/>
                </a:pPr>
                <a14:m>
                  <m:oMath xmlns:m="http://schemas.openxmlformats.org/officeDocument/2006/math">
                    <m:r>
                      <a:rPr lang="en-US" sz="4400" b="0" i="1" smtClean="0"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𝑐</m:t>
                    </m:r>
                  </m:oMath>
                </a14:m>
                <a:r>
                  <a:rPr lang="en-US" sz="44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 is one of the classes in the set </a:t>
                </a:r>
                <a14:m>
                  <m:oMath xmlns:m="http://schemas.openxmlformats.org/officeDocument/2006/math">
                    <m:d>
                      <m:dPr>
                        <m:begChr m:val="{"/>
                        <m:endChr m:val="}"/>
                        <m:ctrlPr>
                          <a:rPr lang="en-US" sz="4400" i="1" smtClean="0">
                            <a:latin typeface="Cambria Math" panose="02040503050406030204" pitchFamily="18" charset="0"/>
                            <a:cs typeface="Calibri" panose="020F0502020204030204" pitchFamily="34" charset="0"/>
                          </a:rPr>
                        </m:ctrlPr>
                      </m:dPr>
                      <m:e>
                        <m:r>
                          <a:rPr lang="en-US" sz="4400" b="0" i="1" smtClean="0">
                            <a:latin typeface="Cambria Math" panose="02040503050406030204" pitchFamily="18" charset="0"/>
                            <a:cs typeface="Calibri" panose="020F0502020204030204" pitchFamily="34" charset="0"/>
                          </a:rPr>
                          <m:t>1, …,</m:t>
                        </m:r>
                        <m:sSub>
                          <m:sSubPr>
                            <m:ctrlPr>
                              <a:rPr lang="en-US" sz="44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4400" i="1">
                                <a:latin typeface="Cambria Math" panose="02040503050406030204" pitchFamily="18" charset="0"/>
                              </a:rPr>
                              <m:t>𝐷</m:t>
                            </m:r>
                          </m:e>
                          <m:sub>
                            <m:r>
                              <a:rPr lang="en-US" sz="4400" i="1">
                                <a:latin typeface="Cambria Math" panose="02040503050406030204" pitchFamily="18" charset="0"/>
                              </a:rPr>
                              <m:t>𝑐</m:t>
                            </m:r>
                          </m:sub>
                        </m:sSub>
                      </m:e>
                    </m:d>
                  </m:oMath>
                </a14:m>
                <a:endParaRPr lang="en-US" sz="44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 marL="571500" indent="-571500" algn="l" eaLnBrk="1" hangingPunct="1">
                  <a:lnSpc>
                    <a:spcPct val="90000"/>
                  </a:lnSpc>
                  <a:spcBef>
                    <a:spcPct val="25000"/>
                  </a:spcBef>
                  <a:buFont typeface="Wingdings" panose="05000000000000000000" pitchFamily="2" charset="2"/>
                  <a:buChar char="§"/>
                </a:pPr>
                <a:r>
                  <a:rPr lang="en-US" sz="44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T/S with interpolated labels (IT/S) [Hinton et al, 2015] </a:t>
                </a:r>
              </a:p>
              <a:p>
                <a:pPr marL="1028700" lvl="1" indent="-571500" algn="l" eaLnBrk="1" hangingPunct="1">
                  <a:lnSpc>
                    <a:spcPct val="90000"/>
                  </a:lnSpc>
                  <a:spcBef>
                    <a:spcPct val="25000"/>
                  </a:spcBef>
                  <a:buFont typeface="Wingdings" panose="05000000000000000000" pitchFamily="2" charset="2"/>
                  <a:buChar char="§"/>
                </a:pPr>
                <a:r>
                  <a:rPr lang="en-US" sz="44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Interpolation of teacher class posteriors and hard label as training target</a:t>
                </a:r>
              </a:p>
              <a:p>
                <a:pPr marL="1028700" lvl="1" indent="-571500" algn="l" eaLnBrk="1" hangingPunct="1">
                  <a:lnSpc>
                    <a:spcPct val="90000"/>
                  </a:lnSpc>
                  <a:spcBef>
                    <a:spcPct val="25000"/>
                  </a:spcBef>
                  <a:buFont typeface="Wingdings" panose="05000000000000000000" pitchFamily="2" charset="2"/>
                  <a:buChar char="§"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sz="4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4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ℒ</m:t>
                        </m:r>
                      </m:e>
                      <m:sub>
                        <m:r>
                          <a:rPr lang="en-US" sz="4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𝐼</m:t>
                        </m:r>
                        <m:r>
                          <a:rPr lang="en-US" sz="4400" i="1">
                            <a:latin typeface="Cambria Math" panose="02040503050406030204" pitchFamily="18" charset="0"/>
                          </a:rPr>
                          <m:t>𝑇𝑆</m:t>
                        </m:r>
                      </m:sub>
                    </m:sSub>
                    <m:r>
                      <a:rPr lang="en-US" sz="4400">
                        <a:latin typeface="Cambria Math" panose="02040503050406030204" pitchFamily="18" charset="0"/>
                      </a:rPr>
                      <m:t>=−</m:t>
                    </m:r>
                    <m:nary>
                      <m:naryPr>
                        <m:chr m:val="∑"/>
                        <m:supHide m:val="on"/>
                        <m:ctrlPr>
                          <a:rPr lang="en-US" sz="4400" i="1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7"/>
                          </m:rPr>
                          <a:rPr lang="en-US" sz="440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  <m:sup/>
                      <m:e>
                        <m:nary>
                          <m:naryPr>
                            <m:chr m:val="∑"/>
                            <m:ctrlPr>
                              <a:rPr lang="en-US" sz="4400" i="1" smtClean="0">
                                <a:latin typeface="Cambria Math" panose="02040503050406030204" pitchFamily="18" charset="0"/>
                              </a:rPr>
                            </m:ctrlPr>
                          </m:naryPr>
                          <m:sub>
                            <m:r>
                              <m:rPr>
                                <m:brk m:alnAt="23"/>
                              </m:rPr>
                              <a:rPr lang="en-US" sz="4400" i="1">
                                <a:latin typeface="Cambria Math" panose="02040503050406030204" pitchFamily="18" charset="0"/>
                              </a:rPr>
                              <m:t>𝑐</m:t>
                            </m:r>
                            <m:r>
                              <a:rPr lang="en-US" sz="4400" i="1">
                                <a:latin typeface="Cambria Math" panose="02040503050406030204" pitchFamily="18" charset="0"/>
                              </a:rPr>
                              <m:t>=1</m:t>
                            </m:r>
                          </m:sub>
                          <m:sup>
                            <m:sSub>
                              <m:sSubPr>
                                <m:ctrlPr>
                                  <a:rPr lang="en-US" sz="44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4400" i="1">
                                    <a:latin typeface="Cambria Math" panose="02040503050406030204" pitchFamily="18" charset="0"/>
                                  </a:rPr>
                                  <m:t>𝐷</m:t>
                                </m:r>
                              </m:e>
                              <m:sub>
                                <m:r>
                                  <a:rPr lang="en-US" sz="4400" i="1">
                                    <a:latin typeface="Cambria Math" panose="02040503050406030204" pitchFamily="18" charset="0"/>
                                  </a:rPr>
                                  <m:t>𝑐</m:t>
                                </m:r>
                              </m:sub>
                            </m:sSub>
                          </m:sup>
                          <m:e>
                            <m:d>
                              <m:dPr>
                                <m:begChr m:val="["/>
                                <m:endChr m:val="]"/>
                                <m:ctrlPr>
                                  <a:rPr lang="en-US" sz="4400" i="1" smtClean="0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d>
                                  <m:dPr>
                                    <m:ctrlPr>
                                      <a:rPr lang="en-US" sz="44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sz="4400" b="0" i="1" smtClean="0">
                                        <a:latin typeface="Cambria Math" panose="02040503050406030204" pitchFamily="18" charset="0"/>
                                      </a:rPr>
                                      <m:t>1−</m:t>
                                    </m:r>
                                    <m:r>
                                      <a:rPr lang="en-US" sz="44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𝜆</m:t>
                                    </m:r>
                                  </m:e>
                                </m:d>
                                <m:r>
                                  <a:rPr lang="en-US" sz="44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𝛿</m:t>
                                </m:r>
                                <m:d>
                                  <m:dPr>
                                    <m:ctrlPr>
                                      <a:rPr lang="en-US" sz="44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sz="44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𝑐</m:t>
                                    </m:r>
                                    <m:r>
                                      <a:rPr lang="en-US" sz="44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=</m:t>
                                    </m:r>
                                    <m:sSub>
                                      <m:sSubPr>
                                        <m:ctrlPr>
                                          <a:rPr lang="en-US" sz="4400" b="0" i="1" smtClean="0"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sz="4400" b="0" i="1" smtClean="0"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  <m:t>𝑐</m:t>
                                        </m:r>
                                      </m:e>
                                      <m:sub>
                                        <m:r>
                                          <a:rPr lang="en-US" sz="4400" b="0" i="1" smtClean="0"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  <m:t>𝑖</m:t>
                                        </m:r>
                                      </m:sub>
                                    </m:sSub>
                                  </m:e>
                                </m:d>
                                <m:r>
                                  <a:rPr lang="en-US" sz="44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+</m:t>
                                </m:r>
                                <m:r>
                                  <a:rPr lang="en-US" sz="44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𝜆</m:t>
                                </m:r>
                                <m:r>
                                  <a:rPr lang="en-US" sz="4400" i="1">
                                    <a:latin typeface="Cambria Math" panose="02040503050406030204" pitchFamily="18" charset="0"/>
                                  </a:rPr>
                                  <m:t>𝑝</m:t>
                                </m:r>
                                <m:d>
                                  <m:dPr>
                                    <m:ctrlPr>
                                      <a:rPr lang="en-US" sz="4400" i="1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m:rPr>
                                        <m:sty m:val="p"/>
                                      </m:rPr>
                                      <a:rPr lang="en-US" sz="4400">
                                        <a:latin typeface="Cambria Math" panose="02040503050406030204" pitchFamily="18" charset="0"/>
                                      </a:rPr>
                                      <m:t>c</m:t>
                                    </m:r>
                                    <m:r>
                                      <a:rPr lang="en-US" sz="4400">
                                        <a:latin typeface="Cambria Math" panose="02040503050406030204" pitchFamily="18" charset="0"/>
                                      </a:rPr>
                                      <m:t>|</m:t>
                                    </m:r>
                                    <m:sSubSup>
                                      <m:sSubSupPr>
                                        <m:ctrlPr>
                                          <a:rPr lang="en-US" sz="4400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SupPr>
                                      <m:e>
                                        <m:r>
                                          <a:rPr lang="en-US" sz="4400">
                                            <a:latin typeface="Cambria Math" panose="02040503050406030204" pitchFamily="18" charset="0"/>
                                          </a:rPr>
                                          <m:t>𝑥</m:t>
                                        </m:r>
                                      </m:e>
                                      <m:sub>
                                        <m:r>
                                          <a:rPr lang="en-US" sz="4400">
                                            <a:latin typeface="Cambria Math" panose="02040503050406030204" pitchFamily="18" charset="0"/>
                                          </a:rPr>
                                          <m:t>𝑖</m:t>
                                        </m:r>
                                      </m:sub>
                                      <m:sup>
                                        <m:r>
                                          <a:rPr lang="en-US" sz="4400">
                                            <a:latin typeface="Cambria Math" panose="02040503050406030204" pitchFamily="18" charset="0"/>
                                          </a:rPr>
                                          <m:t>𝑇</m:t>
                                        </m:r>
                                      </m:sup>
                                    </m:sSubSup>
                                    <m:r>
                                      <a:rPr lang="en-US" sz="4400">
                                        <a:latin typeface="Cambria Math" panose="02040503050406030204" pitchFamily="18" charset="0"/>
                                      </a:rPr>
                                      <m:t>;</m:t>
                                    </m:r>
                                    <m:sSub>
                                      <m:sSubPr>
                                        <m:ctrlPr>
                                          <a:rPr lang="en-US" sz="4400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sz="4400">
                                            <a:latin typeface="Cambria Math" panose="02040503050406030204" pitchFamily="18" charset="0"/>
                                          </a:rPr>
                                          <m:t>𝜃</m:t>
                                        </m:r>
                                      </m:e>
                                      <m:sub>
                                        <m:r>
                                          <a:rPr lang="en-US" sz="4400">
                                            <a:latin typeface="Cambria Math" panose="02040503050406030204" pitchFamily="18" charset="0"/>
                                          </a:rPr>
                                          <m:t>𝑇</m:t>
                                        </m:r>
                                      </m:sub>
                                    </m:sSub>
                                  </m:e>
                                </m:d>
                              </m:e>
                            </m:d>
                            <m:func>
                              <m:funcPr>
                                <m:ctrlPr>
                                  <a:rPr lang="en-US" sz="4400" i="1">
                                    <a:latin typeface="Cambria Math" panose="02040503050406030204" pitchFamily="18" charset="0"/>
                                  </a:rPr>
                                </m:ctrlPr>
                              </m:funcPr>
                              <m:fName>
                                <m:r>
                                  <m:rPr>
                                    <m:sty m:val="p"/>
                                  </m:rPr>
                                  <a:rPr lang="en-US" sz="4400">
                                    <a:latin typeface="Cambria Math" panose="02040503050406030204" pitchFamily="18" charset="0"/>
                                  </a:rPr>
                                  <m:t>log</m:t>
                                </m:r>
                              </m:fName>
                              <m:e>
                                <m:r>
                                  <a:rPr lang="en-US" sz="4400" i="1">
                                    <a:latin typeface="Cambria Math" panose="02040503050406030204" pitchFamily="18" charset="0"/>
                                  </a:rPr>
                                  <m:t>𝑝</m:t>
                                </m:r>
                                <m:d>
                                  <m:dPr>
                                    <m:ctrlPr>
                                      <a:rPr lang="en-US" sz="4400" i="1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m:rPr>
                                        <m:sty m:val="p"/>
                                      </m:rPr>
                                      <a:rPr lang="en-US" sz="4400">
                                        <a:latin typeface="Cambria Math" panose="02040503050406030204" pitchFamily="18" charset="0"/>
                                      </a:rPr>
                                      <m:t>c</m:t>
                                    </m:r>
                                    <m:r>
                                      <a:rPr lang="en-US" sz="4400">
                                        <a:latin typeface="Cambria Math" panose="02040503050406030204" pitchFamily="18" charset="0"/>
                                      </a:rPr>
                                      <m:t>|</m:t>
                                    </m:r>
                                    <m:sSubSup>
                                      <m:sSubSupPr>
                                        <m:ctrlPr>
                                          <a:rPr lang="en-US" sz="4400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SupPr>
                                      <m:e>
                                        <m:r>
                                          <a:rPr lang="en-US" sz="4400">
                                            <a:latin typeface="Cambria Math" panose="02040503050406030204" pitchFamily="18" charset="0"/>
                                          </a:rPr>
                                          <m:t>𝑥</m:t>
                                        </m:r>
                                      </m:e>
                                      <m:sub>
                                        <m:r>
                                          <a:rPr lang="en-US" sz="4400">
                                            <a:latin typeface="Cambria Math" panose="02040503050406030204" pitchFamily="18" charset="0"/>
                                          </a:rPr>
                                          <m:t>𝑖</m:t>
                                        </m:r>
                                      </m:sub>
                                      <m:sup>
                                        <m:r>
                                          <a:rPr lang="en-US" sz="4400">
                                            <a:latin typeface="Cambria Math" panose="02040503050406030204" pitchFamily="18" charset="0"/>
                                          </a:rPr>
                                          <m:t>𝑆</m:t>
                                        </m:r>
                                      </m:sup>
                                    </m:sSubSup>
                                    <m:r>
                                      <a:rPr lang="en-US" sz="4400">
                                        <a:latin typeface="Cambria Math" panose="02040503050406030204" pitchFamily="18" charset="0"/>
                                      </a:rPr>
                                      <m:t>;</m:t>
                                    </m:r>
                                    <m:sSub>
                                      <m:sSubPr>
                                        <m:ctrlPr>
                                          <a:rPr lang="en-US" sz="4400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sz="4400">
                                            <a:latin typeface="Cambria Math" panose="02040503050406030204" pitchFamily="18" charset="0"/>
                                          </a:rPr>
                                          <m:t>𝜃</m:t>
                                        </m:r>
                                      </m:e>
                                      <m:sub>
                                        <m:r>
                                          <a:rPr lang="en-US" sz="4400">
                                            <a:latin typeface="Cambria Math" panose="02040503050406030204" pitchFamily="18" charset="0"/>
                                          </a:rPr>
                                          <m:t>𝑆</m:t>
                                        </m:r>
                                      </m:sub>
                                    </m:sSub>
                                  </m:e>
                                </m:d>
                              </m:e>
                            </m:func>
                          </m:e>
                        </m:nary>
                      </m:e>
                    </m:nary>
                  </m:oMath>
                </a14:m>
                <a:endParaRPr lang="en-US" sz="4400" i="1" dirty="0">
                  <a:latin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801E6A57-3977-4219-A375-5ECD95D35E5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065280" y="6632801"/>
                <a:ext cx="12464505" cy="11858567"/>
              </a:xfrm>
              <a:prstGeom prst="rect">
                <a:avLst/>
              </a:prstGeom>
              <a:blipFill>
                <a:blip r:embed="rId6"/>
                <a:stretch>
                  <a:fillRect l="-1810" t="-1542" r="-244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9" name="TextBox 88">
                <a:extLst>
                  <a:ext uri="{FF2B5EF4-FFF2-40B4-BE49-F238E27FC236}">
                    <a16:creationId xmlns:a16="http://schemas.microsoft.com/office/drawing/2014/main" id="{6EC6B4C0-0853-4F48-ADA6-B8ED43C0DE06}"/>
                  </a:ext>
                </a:extLst>
              </p:cNvPr>
              <p:cNvSpPr txBox="1"/>
              <p:nvPr/>
            </p:nvSpPr>
            <p:spPr>
              <a:xfrm>
                <a:off x="22233632" y="21651234"/>
                <a:ext cx="9427547" cy="964161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571500" indent="-571500" algn="l" eaLnBrk="1" hangingPunct="1">
                  <a:lnSpc>
                    <a:spcPct val="90000"/>
                  </a:lnSpc>
                  <a:spcBef>
                    <a:spcPct val="25000"/>
                  </a:spcBef>
                  <a:buFont typeface="Wingdings" panose="05000000000000000000" pitchFamily="2" charset="2"/>
                  <a:buChar char="§"/>
                </a:pPr>
                <a:r>
                  <a:rPr lang="en-US" sz="44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Student input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44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400"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  <m:sup>
                        <m:r>
                          <a:rPr lang="en-US" sz="4400">
                            <a:latin typeface="Cambria Math" panose="02040503050406030204" pitchFamily="18" charset="0"/>
                          </a:rPr>
                          <m:t>𝑆</m:t>
                        </m:r>
                      </m:sup>
                    </m:sSup>
                  </m:oMath>
                </a14:m>
                <a:r>
                  <a:rPr lang="en-US" sz="44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 is parallel or identical to teacher input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44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400"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  <m:sup>
                        <m:r>
                          <a:rPr lang="en-US" sz="4400">
                            <a:latin typeface="Cambria Math" panose="02040503050406030204" pitchFamily="18" charset="0"/>
                          </a:rPr>
                          <m:t>𝑇</m:t>
                        </m:r>
                      </m:sup>
                    </m:sSup>
                  </m:oMath>
                </a14:m>
                <a:r>
                  <a:rPr lang="en-US" sz="44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.</a:t>
                </a:r>
              </a:p>
              <a:p>
                <a:pPr marL="571500" indent="-571500" algn="l" eaLnBrk="1" hangingPunct="1">
                  <a:lnSpc>
                    <a:spcPct val="90000"/>
                  </a:lnSpc>
                  <a:spcBef>
                    <a:spcPct val="25000"/>
                  </a:spcBef>
                  <a:buFont typeface="Wingdings" panose="05000000000000000000" pitchFamily="2" charset="2"/>
                  <a:buChar char="§"/>
                </a:pPr>
                <a:r>
                  <a:rPr lang="en-US" sz="44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When teacher makes </a:t>
                </a:r>
                <a:r>
                  <a:rPr lang="en-US" sz="4400" b="1" dirty="0">
                    <a:latin typeface="Calibri" panose="020F0502020204030204" pitchFamily="34" charset="0"/>
                    <a:cs typeface="Calibri" panose="020F0502020204030204" pitchFamily="34" charset="0"/>
                  </a:rPr>
                  <a:t>correct</a:t>
                </a:r>
                <a:r>
                  <a:rPr lang="en-US" sz="44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 prediction</a:t>
                </a:r>
              </a:p>
              <a:p>
                <a:pPr marL="1028700" lvl="1" indent="-571500" algn="l" eaLnBrk="1" hangingPunct="1">
                  <a:lnSpc>
                    <a:spcPct val="90000"/>
                  </a:lnSpc>
                  <a:spcBef>
                    <a:spcPct val="25000"/>
                  </a:spcBef>
                  <a:buFont typeface="Wingdings" panose="05000000000000000000" pitchFamily="2" charset="2"/>
                  <a:buChar char="§"/>
                </a:pPr>
                <a:r>
                  <a:rPr lang="en-US" sz="44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Teacher’s class prediction equals to ground truth</a:t>
                </a:r>
              </a:p>
              <a:p>
                <a:pPr marL="1028700" lvl="1" indent="-571500" algn="l" eaLnBrk="1" hangingPunct="1">
                  <a:lnSpc>
                    <a:spcPct val="90000"/>
                  </a:lnSpc>
                  <a:spcBef>
                    <a:spcPct val="25000"/>
                  </a:spcBef>
                  <a:buFont typeface="Wingdings" panose="05000000000000000000" pitchFamily="2" charset="2"/>
                  <a:buChar char="§"/>
                </a:pPr>
                <a:r>
                  <a:rPr lang="en-US" sz="44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Student uses </a:t>
                </a:r>
                <a:r>
                  <a:rPr lang="en-US" sz="4400" b="1" dirty="0">
                    <a:latin typeface="Calibri" panose="020F0502020204030204" pitchFamily="34" charset="0"/>
                    <a:cs typeface="Calibri" panose="020F0502020204030204" pitchFamily="34" charset="0"/>
                  </a:rPr>
                  <a:t>teacher</a:t>
                </a:r>
                <a:r>
                  <a:rPr lang="en-US" sz="44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lang="en-US" sz="4400" b="1" dirty="0">
                    <a:latin typeface="Calibri" panose="020F0502020204030204" pitchFamily="34" charset="0"/>
                    <a:cs typeface="Calibri" panose="020F0502020204030204" pitchFamily="34" charset="0"/>
                  </a:rPr>
                  <a:t>class posteriors </a:t>
                </a:r>
                <a:r>
                  <a:rPr lang="en-US" sz="44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as training target</a:t>
                </a:r>
              </a:p>
              <a:p>
                <a:pPr marL="571500" indent="-571500" algn="l" eaLnBrk="1" hangingPunct="1">
                  <a:lnSpc>
                    <a:spcPct val="90000"/>
                  </a:lnSpc>
                  <a:spcBef>
                    <a:spcPct val="25000"/>
                  </a:spcBef>
                  <a:buFont typeface="Wingdings" panose="05000000000000000000" pitchFamily="2" charset="2"/>
                  <a:buChar char="§"/>
                </a:pPr>
                <a:r>
                  <a:rPr lang="en-US" sz="44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When teacher makes </a:t>
                </a:r>
                <a:r>
                  <a:rPr lang="en-US" sz="4400" b="1" dirty="0">
                    <a:latin typeface="Calibri" panose="020F0502020204030204" pitchFamily="34" charset="0"/>
                    <a:cs typeface="Calibri" panose="020F0502020204030204" pitchFamily="34" charset="0"/>
                  </a:rPr>
                  <a:t>incorrect</a:t>
                </a:r>
                <a:r>
                  <a:rPr lang="en-US" sz="44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 prediction</a:t>
                </a:r>
              </a:p>
              <a:p>
                <a:pPr marL="1028700" lvl="1" indent="-571500" algn="l" eaLnBrk="1" hangingPunct="1">
                  <a:lnSpc>
                    <a:spcPct val="90000"/>
                  </a:lnSpc>
                  <a:spcBef>
                    <a:spcPct val="25000"/>
                  </a:spcBef>
                  <a:buFont typeface="Wingdings" panose="05000000000000000000" pitchFamily="2" charset="2"/>
                  <a:buChar char="§"/>
                </a:pPr>
                <a:r>
                  <a:rPr lang="en-US" sz="44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Teacher’s class prediction does not equal to ground truth</a:t>
                </a:r>
              </a:p>
              <a:p>
                <a:pPr marL="1028700" lvl="1" indent="-571500" algn="l" eaLnBrk="1" hangingPunct="1">
                  <a:lnSpc>
                    <a:spcPct val="90000"/>
                  </a:lnSpc>
                  <a:spcBef>
                    <a:spcPct val="25000"/>
                  </a:spcBef>
                  <a:buFont typeface="Wingdings" panose="05000000000000000000" pitchFamily="2" charset="2"/>
                  <a:buChar char="§"/>
                </a:pPr>
                <a:r>
                  <a:rPr lang="en-US" sz="44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Student uses </a:t>
                </a:r>
                <a:r>
                  <a:rPr lang="en-US" sz="4400" b="1" dirty="0">
                    <a:latin typeface="Calibri" panose="020F0502020204030204" pitchFamily="34" charset="0"/>
                    <a:cs typeface="Calibri" panose="020F0502020204030204" pitchFamily="34" charset="0"/>
                  </a:rPr>
                  <a:t>hard label </a:t>
                </a:r>
                <a:r>
                  <a:rPr lang="en-US" sz="44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(ground truth)</a:t>
                </a:r>
                <a:r>
                  <a:rPr lang="en-US" sz="4400" b="1" dirty="0"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lang="en-US" sz="44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as training target</a:t>
                </a:r>
              </a:p>
            </p:txBody>
          </p:sp>
        </mc:Choice>
        <mc:Fallback xmlns="">
          <p:sp>
            <p:nvSpPr>
              <p:cNvPr id="89" name="TextBox 88">
                <a:extLst>
                  <a:ext uri="{FF2B5EF4-FFF2-40B4-BE49-F238E27FC236}">
                    <a16:creationId xmlns:a16="http://schemas.microsoft.com/office/drawing/2014/main" id="{6EC6B4C0-0853-4F48-ADA6-B8ED43C0DE0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233632" y="21651234"/>
                <a:ext cx="9427547" cy="9641614"/>
              </a:xfrm>
              <a:prstGeom prst="rect">
                <a:avLst/>
              </a:prstGeom>
              <a:blipFill>
                <a:blip r:embed="rId7"/>
                <a:stretch>
                  <a:fillRect l="-2327" t="-1961" r="-1487" b="-208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0" name="Picture 9" descr="A close up of a sign&#10;&#10;Description automatically generated">
            <a:extLst>
              <a:ext uri="{FF2B5EF4-FFF2-40B4-BE49-F238E27FC236}">
                <a16:creationId xmlns:a16="http://schemas.microsoft.com/office/drawing/2014/main" id="{59F60DD9-2F25-4B48-8755-0331400A528D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40482" y="7314184"/>
            <a:ext cx="9257049" cy="94557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16261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16353</TotalTime>
  <Words>682</Words>
  <Application>Microsoft Office PowerPoint</Application>
  <PresentationFormat>Custom</PresentationFormat>
  <Paragraphs>199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Cambria Math</vt:lpstr>
      <vt:lpstr>Times New Roman</vt:lpstr>
      <vt:lpstr>Wingdings</vt:lpstr>
      <vt:lpstr>Office Theme</vt:lpstr>
      <vt:lpstr>PowerPoint Presentation</vt:lpstr>
    </vt:vector>
  </TitlesOfParts>
  <Company>Georgia Tech - School of ECE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 Slide Title</dc:title>
  <dc:creator>Center for Signal and Image Processing</dc:creator>
  <cp:lastModifiedBy>Zhong Meng</cp:lastModifiedBy>
  <cp:revision>148</cp:revision>
  <cp:lastPrinted>2018-03-27T23:57:13Z</cp:lastPrinted>
  <dcterms:created xsi:type="dcterms:W3CDTF">2000-08-24T17:16:42Z</dcterms:created>
  <dcterms:modified xsi:type="dcterms:W3CDTF">2019-05-13T00:38:45Z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f42aa342-8706-4288-bd11-ebb85995028c_Enabled">
    <vt:lpwstr>True</vt:lpwstr>
  </property>
  <property fmtid="{D5CDD505-2E9C-101B-9397-08002B2CF9AE}" pid="3" name="MSIP_Label_f42aa342-8706-4288-bd11-ebb85995028c_SiteId">
    <vt:lpwstr>72f988bf-86f1-41af-91ab-2d7cd011db47</vt:lpwstr>
  </property>
  <property fmtid="{D5CDD505-2E9C-101B-9397-08002B2CF9AE}" pid="4" name="MSIP_Label_f42aa342-8706-4288-bd11-ebb85995028c_Owner">
    <vt:lpwstr>yonzhao@microsoft.com</vt:lpwstr>
  </property>
  <property fmtid="{D5CDD505-2E9C-101B-9397-08002B2CF9AE}" pid="5" name="MSIP_Label_f42aa342-8706-4288-bd11-ebb85995028c_SetDate">
    <vt:lpwstr>2018-03-26T06:43:21.1089840Z</vt:lpwstr>
  </property>
  <property fmtid="{D5CDD505-2E9C-101B-9397-08002B2CF9AE}" pid="6" name="MSIP_Label_f42aa342-8706-4288-bd11-ebb85995028c_Name">
    <vt:lpwstr>General</vt:lpwstr>
  </property>
  <property fmtid="{D5CDD505-2E9C-101B-9397-08002B2CF9AE}" pid="7" name="MSIP_Label_f42aa342-8706-4288-bd11-ebb85995028c_Application">
    <vt:lpwstr>Microsoft Azure Information Protection</vt:lpwstr>
  </property>
  <property fmtid="{D5CDD505-2E9C-101B-9397-08002B2CF9AE}" pid="8" name="MSIP_Label_f42aa342-8706-4288-bd11-ebb85995028c_Extended_MSFT_Method">
    <vt:lpwstr>Automatic</vt:lpwstr>
  </property>
  <property fmtid="{D5CDD505-2E9C-101B-9397-08002B2CF9AE}" pid="9" name="Sensitivity">
    <vt:lpwstr>General</vt:lpwstr>
  </property>
</Properties>
</file>