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4.xml" ContentType="application/vnd.openxmlformats-officedocument.presentationml.tags+xml"/>
  <Override PartName="/ppt/notesSlides/notesSlide16.xml" ContentType="application/vnd.openxmlformats-officedocument.presentationml.notesSlide+xml"/>
  <Override PartName="/ppt/tags/tag5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29"/>
  </p:notesMasterIdLst>
  <p:handoutMasterIdLst>
    <p:handoutMasterId r:id="rId30"/>
  </p:handoutMasterIdLst>
  <p:sldIdLst>
    <p:sldId id="256" r:id="rId5"/>
    <p:sldId id="302" r:id="rId6"/>
    <p:sldId id="309" r:id="rId7"/>
    <p:sldId id="279" r:id="rId8"/>
    <p:sldId id="283" r:id="rId9"/>
    <p:sldId id="281" r:id="rId10"/>
    <p:sldId id="284" r:id="rId11"/>
    <p:sldId id="285" r:id="rId12"/>
    <p:sldId id="293" r:id="rId13"/>
    <p:sldId id="280" r:id="rId14"/>
    <p:sldId id="286" r:id="rId15"/>
    <p:sldId id="257" r:id="rId16"/>
    <p:sldId id="288" r:id="rId17"/>
    <p:sldId id="327" r:id="rId18"/>
    <p:sldId id="275" r:id="rId19"/>
    <p:sldId id="326" r:id="rId20"/>
    <p:sldId id="323" r:id="rId21"/>
    <p:sldId id="291" r:id="rId22"/>
    <p:sldId id="292" r:id="rId23"/>
    <p:sldId id="324" r:id="rId24"/>
    <p:sldId id="325" r:id="rId25"/>
    <p:sldId id="290" r:id="rId26"/>
    <p:sldId id="294" r:id="rId27"/>
    <p:sldId id="320" r:id="rId28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Ласкаво просимо!" id="{E75E278A-FF0E-49A4-B170-79828D63BBAD}">
          <p14:sldIdLst>
            <p14:sldId id="256"/>
          </p14:sldIdLst>
        </p14:section>
        <p14:section name="Розділ 2" id="{22B80470-40EF-47D0-981B-3736AB1B0F52}">
          <p14:sldIdLst>
            <p14:sldId id="302"/>
            <p14:sldId id="309"/>
            <p14:sldId id="279"/>
            <p14:sldId id="283"/>
            <p14:sldId id="281"/>
            <p14:sldId id="284"/>
            <p14:sldId id="285"/>
            <p14:sldId id="293"/>
            <p14:sldId id="280"/>
            <p14:sldId id="286"/>
            <p14:sldId id="257"/>
            <p14:sldId id="288"/>
            <p14:sldId id="327"/>
            <p14:sldId id="275"/>
            <p14:sldId id="326"/>
            <p14:sldId id="323"/>
            <p14:sldId id="291"/>
            <p14:sldId id="292"/>
            <p14:sldId id="324"/>
            <p14:sldId id="325"/>
            <p14:sldId id="290"/>
            <p14:sldId id="294"/>
          </p14:sldIdLst>
        </p14:section>
        <p14:section name="Дізнатися більше" id="{2CC34DB2-6590-42C0-AD4B-A04C6060184E}">
          <p14:sldIdLst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Автор" initials="А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09900"/>
    <a:srgbClr val="009BC0"/>
    <a:srgbClr val="5B9BD5"/>
    <a:srgbClr val="2C5981"/>
    <a:srgbClr val="4382BA"/>
    <a:srgbClr val="DD462F"/>
    <a:srgbClr val="D24726"/>
    <a:srgbClr val="FF66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5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636" y="102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207342490243104E-2"/>
          <c:y val="0.17133867717159498"/>
          <c:w val="0.86728907882657968"/>
          <c:h val="0.5965924000549197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9BF-4C67-8896-409E91BD430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9BF-4C67-8896-409E91BD4301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9BF-4C67-8896-409E91BD430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9BF-4C67-8896-409E91BD4301}"/>
              </c:ext>
            </c:extLst>
          </c:dPt>
          <c:cat>
            <c:strRef>
              <c:f>Аркуш1!$A$1:$A$5</c:f>
              <c:strCache>
                <c:ptCount val="5"/>
                <c:pt idx="0">
                  <c:v>SCDC</c:v>
                </c:pt>
                <c:pt idx="1">
                  <c:v>RPBC</c:v>
                </c:pt>
                <c:pt idx="2">
                  <c:v>Fib3</c:v>
                </c:pt>
                <c:pt idx="3">
                  <c:v>R2,4,5</c:v>
                </c:pt>
                <c:pt idx="4">
                  <c:v>R2-∞ - 
improved</c:v>
                </c:pt>
              </c:strCache>
            </c:strRef>
          </c:cat>
          <c:val>
            <c:numRef>
              <c:f>Аркуш1!$B$1:$B$5</c:f>
              <c:numCache>
                <c:formatCode>General</c:formatCode>
                <c:ptCount val="5"/>
                <c:pt idx="0">
                  <c:v>11.71</c:v>
                </c:pt>
                <c:pt idx="1">
                  <c:v>9.74</c:v>
                </c:pt>
                <c:pt idx="2">
                  <c:v>24.51</c:v>
                </c:pt>
                <c:pt idx="3">
                  <c:v>15.04</c:v>
                </c:pt>
                <c:pt idx="4">
                  <c:v>10.92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9BF-4C67-8896-409E91BD43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6902680"/>
        <c:axId val="396899072"/>
      </c:barChart>
      <c:catAx>
        <c:axId val="3969026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6899072"/>
        <c:crosses val="autoZero"/>
        <c:auto val="1"/>
        <c:lblAlgn val="ctr"/>
        <c:lblOffset val="100"/>
        <c:noMultiLvlLbl val="0"/>
      </c:catAx>
      <c:valAx>
        <c:axId val="3968990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96902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ECF6D83-B691-49E9-B0C6-93D6E4A38286}" type="datetime1">
              <a:rPr lang="uk-UA" smtClean="0"/>
              <a:t>29.03.2020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внювач для верхнього колонтитула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13697B-E9A5-4285-B857-704273DF4D1A}" type="datetime1">
              <a:rPr lang="uk-UA" noProof="0" smtClean="0"/>
              <a:t>29.03.2020</a:t>
            </a:fld>
            <a:endParaRPr lang="uk-UA" noProof="0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 noProof="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uk-UA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65409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2016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71873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13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4926217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14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0423847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659103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63285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376391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86932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19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72503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41221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98989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19550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97357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32170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uk-UA" smtClean="0"/>
              <a:t>24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0280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1519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6110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2852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64086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3165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0584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9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70126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29.03.2020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946007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29.03.2020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64018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375799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29.03.2020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20093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10" name="Прямокутник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7" name="Місце для вмісту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8DFA-10E9-4A0D-95F5-8B84E6108AA3}" type="datetimeFigureOut">
              <a:rPr lang="uk-UA" smtClean="0"/>
              <a:pPr/>
              <a:t>29.03.2020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233EE-3EC8-408D-BF43-628E6C3A889A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253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 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uk-UA" noProof="0" dirty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07CA051F-8D7D-48CC-BDEA-F6217F3FEF66}" type="datetime1">
              <a:rPr lang="uk-UA" noProof="0" smtClean="0"/>
              <a:t>29.03.2020</a:t>
            </a:fld>
            <a:endParaRPr lang="uk-UA" noProof="0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cxnSp>
        <p:nvCxnSpPr>
          <p:cNvPr id="8" name="Пряма сполучна лінія 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3" r:id="rId5"/>
    <p:sldLayoutId id="2147483665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rtlCol="0" anchor="ctr" anchorCtr="0">
            <a:norm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Reverse Multi-Delimiter Compression Codes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1304925" y="2983599"/>
            <a:ext cx="9582150" cy="113665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Igor </a:t>
            </a:r>
            <a:r>
              <a:rPr lang="en-US" sz="2400" b="1" dirty="0" err="1">
                <a:solidFill>
                  <a:schemeClr val="bg1"/>
                </a:solidFill>
                <a:latin typeface="+mj-lt"/>
              </a:rPr>
              <a:t>Zavadskyi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, Anatoly Anisimov</a:t>
            </a:r>
            <a:endParaRPr lang="uk-UA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311E871E-2CB0-48DA-B3C2-37AC9BF784F9}"/>
              </a:ext>
            </a:extLst>
          </p:cNvPr>
          <p:cNvSpPr txBox="1">
            <a:spLocks/>
          </p:cNvSpPr>
          <p:nvPr/>
        </p:nvSpPr>
        <p:spPr>
          <a:xfrm>
            <a:off x="1919168" y="5327463"/>
            <a:ext cx="6955172" cy="524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 err="1">
                <a:solidFill>
                  <a:schemeClr val="bg1"/>
                </a:solidFill>
                <a:latin typeface="+mj-lt"/>
              </a:rPr>
              <a:t>Taras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 Shevchenko National University of Kyiv, Ukraine</a:t>
            </a:r>
            <a:br>
              <a:rPr lang="en-US" sz="2000" dirty="0">
                <a:solidFill>
                  <a:schemeClr val="bg1"/>
                </a:solidFill>
                <a:latin typeface="+mj-lt"/>
              </a:rPr>
            </a:br>
            <a:r>
              <a:rPr lang="en-US" sz="2000" dirty="0">
                <a:solidFill>
                  <a:schemeClr val="bg1"/>
                </a:solidFill>
                <a:latin typeface="+mj-lt"/>
              </a:rPr>
              <a:t>Computer science department</a:t>
            </a:r>
            <a:endParaRPr lang="uk-UA" sz="2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Рисунок 9" descr="Зображення, що містить білий, стіл, стоячий, гравець&#10;&#10;Автоматично згенерований опис">
            <a:extLst>
              <a:ext uri="{FF2B5EF4-FFF2-40B4-BE49-F238E27FC236}">
                <a16:creationId xmlns:a16="http://schemas.microsoft.com/office/drawing/2014/main" id="{9E0ADAB5-2F99-494A-B202-884707C79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272869"/>
            <a:ext cx="1001414" cy="84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1207" y="448056"/>
            <a:ext cx="8572560" cy="640080"/>
          </a:xfrm>
        </p:spPr>
        <p:txBody>
          <a:bodyPr rtlCol="0"/>
          <a:lstStyle/>
          <a:p>
            <a:pPr rtl="0"/>
            <a:r>
              <a:rPr lang="en-US" dirty="0"/>
              <a:t>Code</a:t>
            </a:r>
            <a:r>
              <a:rPr lang="uk-UA" dirty="0"/>
              <a:t> </a:t>
            </a:r>
            <a:r>
              <a:rPr lang="en-US" dirty="0"/>
              <a:t>D</a:t>
            </a:r>
            <a:r>
              <a:rPr lang="en-US" baseline="-25000" dirty="0"/>
              <a:t>2,3</a:t>
            </a:r>
            <a:r>
              <a:rPr lang="en-US" dirty="0"/>
              <a:t> (delimiters 0110, 01110) – example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31" name="Групувати 30">
            <a:extLst>
              <a:ext uri="{FF2B5EF4-FFF2-40B4-BE49-F238E27FC236}">
                <a16:creationId xmlns:a16="http://schemas.microsoft.com/office/drawing/2014/main" id="{03F3CE95-2D29-4B63-9C48-C7774096AAC9}"/>
              </a:ext>
            </a:extLst>
          </p:cNvPr>
          <p:cNvGrpSpPr/>
          <p:nvPr/>
        </p:nvGrpSpPr>
        <p:grpSpPr>
          <a:xfrm>
            <a:off x="1809720" y="1979285"/>
            <a:ext cx="8572560" cy="3278708"/>
            <a:chOff x="285720" y="1559155"/>
            <a:chExt cx="8572560" cy="3278708"/>
          </a:xfrm>
        </p:grpSpPr>
        <p:sp>
          <p:nvSpPr>
            <p:cNvPr id="32" name="Заголовок 1">
              <a:extLst>
                <a:ext uri="{FF2B5EF4-FFF2-40B4-BE49-F238E27FC236}">
                  <a16:creationId xmlns:a16="http://schemas.microsoft.com/office/drawing/2014/main" id="{31486793-A3EB-4B24-8714-396F2DCF9B31}"/>
                </a:ext>
              </a:extLst>
            </p:cNvPr>
            <p:cNvSpPr txBox="1">
              <a:spLocks/>
            </p:cNvSpPr>
            <p:nvPr/>
          </p:nvSpPr>
          <p:spPr>
            <a:xfrm>
              <a:off x="285720" y="2856372"/>
              <a:ext cx="8572560" cy="796908"/>
            </a:xfrm>
            <a:prstGeom prst="rect">
              <a:avLst/>
            </a:prstGeom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6000" dirty="0">
                  <a:highlight>
                    <a:srgbClr val="00FFFF"/>
                  </a:highlight>
                </a:rPr>
                <a:t>110</a:t>
              </a:r>
              <a:r>
                <a:rPr lang="en-US" sz="6000" dirty="0">
                  <a:highlight>
                    <a:srgbClr val="FFFF00"/>
                  </a:highlight>
                </a:rPr>
                <a:t>1110</a:t>
              </a:r>
              <a:r>
                <a:rPr lang="en-US" sz="6000" dirty="0">
                  <a:highlight>
                    <a:srgbClr val="00FFFF"/>
                  </a:highlight>
                </a:rPr>
                <a:t>010110</a:t>
              </a:r>
              <a:r>
                <a:rPr lang="en-US" sz="6000" dirty="0">
                  <a:highlight>
                    <a:srgbClr val="FFFF00"/>
                  </a:highlight>
                </a:rPr>
                <a:t>110</a:t>
              </a:r>
              <a:endParaRPr lang="uk-UA" sz="6000" dirty="0">
                <a:highlight>
                  <a:srgbClr val="FFFF00"/>
                </a:highlight>
              </a:endParaRPr>
            </a:p>
          </p:txBody>
        </p:sp>
        <p:sp>
          <p:nvSpPr>
            <p:cNvPr id="33" name="Прямокутник 32">
              <a:extLst>
                <a:ext uri="{FF2B5EF4-FFF2-40B4-BE49-F238E27FC236}">
                  <a16:creationId xmlns:a16="http://schemas.microsoft.com/office/drawing/2014/main" id="{01790092-8C76-4603-A63B-B3F21F94419F}"/>
                </a:ext>
              </a:extLst>
            </p:cNvPr>
            <p:cNvSpPr/>
            <p:nvPr/>
          </p:nvSpPr>
          <p:spPr>
            <a:xfrm>
              <a:off x="2794071" y="1559155"/>
              <a:ext cx="3515771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codewords</a:t>
              </a:r>
              <a:endParaRPr lang="uk-UA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34" name="Прямокутник 33">
              <a:extLst>
                <a:ext uri="{FF2B5EF4-FFF2-40B4-BE49-F238E27FC236}">
                  <a16:creationId xmlns:a16="http://schemas.microsoft.com/office/drawing/2014/main" id="{D0613318-AC79-4817-B1F0-7904B9E79144}"/>
                </a:ext>
              </a:extLst>
            </p:cNvPr>
            <p:cNvSpPr/>
            <p:nvPr/>
          </p:nvSpPr>
          <p:spPr>
            <a:xfrm>
              <a:off x="2979581" y="3914533"/>
              <a:ext cx="3184847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rgbClr val="FF00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delimiters</a:t>
              </a:r>
              <a:endParaRPr lang="uk-UA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35" name="Прямокутник: округлені кути 34">
              <a:extLst>
                <a:ext uri="{FF2B5EF4-FFF2-40B4-BE49-F238E27FC236}">
                  <a16:creationId xmlns:a16="http://schemas.microsoft.com/office/drawing/2014/main" id="{19D6743F-2D6A-4C8B-AECD-B069C5F6D7EA}"/>
                </a:ext>
              </a:extLst>
            </p:cNvPr>
            <p:cNvSpPr/>
            <p:nvPr/>
          </p:nvSpPr>
          <p:spPr>
            <a:xfrm>
              <a:off x="2559888" y="2856368"/>
              <a:ext cx="1620225" cy="796912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6" name="Прямокутник: округлені кути 35">
              <a:extLst>
                <a:ext uri="{FF2B5EF4-FFF2-40B4-BE49-F238E27FC236}">
                  <a16:creationId xmlns:a16="http://schemas.microsoft.com/office/drawing/2014/main" id="{6CD06F74-7C1E-4AAA-9626-1883E0DCBE1D}"/>
                </a:ext>
              </a:extLst>
            </p:cNvPr>
            <p:cNvSpPr/>
            <p:nvPr/>
          </p:nvSpPr>
          <p:spPr>
            <a:xfrm>
              <a:off x="5768081" y="2856368"/>
              <a:ext cx="1328802" cy="796912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7" name="Прямокутник: округлені кути 36">
              <a:extLst>
                <a:ext uri="{FF2B5EF4-FFF2-40B4-BE49-F238E27FC236}">
                  <a16:creationId xmlns:a16="http://schemas.microsoft.com/office/drawing/2014/main" id="{BFE81C1A-E84D-4B26-AD41-29BEEB6F38F6}"/>
                </a:ext>
              </a:extLst>
            </p:cNvPr>
            <p:cNvSpPr/>
            <p:nvPr/>
          </p:nvSpPr>
          <p:spPr>
            <a:xfrm>
              <a:off x="4832839" y="2856368"/>
              <a:ext cx="1328802" cy="796912"/>
            </a:xfrm>
            <a:prstGeom prst="roundRect">
              <a:avLst/>
            </a:prstGeom>
            <a:noFill/>
            <a:ln w="3175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38" name="Пряма зі стрілкою 37">
              <a:extLst>
                <a:ext uri="{FF2B5EF4-FFF2-40B4-BE49-F238E27FC236}">
                  <a16:creationId xmlns:a16="http://schemas.microsoft.com/office/drawing/2014/main" id="{B1A2B73F-88DB-42EF-A69E-70DB5DEFB872}"/>
                </a:ext>
              </a:extLst>
            </p:cNvPr>
            <p:cNvCxnSpPr>
              <a:cxnSpLocks/>
              <a:endCxn id="36" idx="2"/>
            </p:cNvCxnSpPr>
            <p:nvPr/>
          </p:nvCxnSpPr>
          <p:spPr>
            <a:xfrm flipV="1">
              <a:off x="5874326" y="3653280"/>
              <a:ext cx="558156" cy="261252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 зі стрілкою 38">
              <a:extLst>
                <a:ext uri="{FF2B5EF4-FFF2-40B4-BE49-F238E27FC236}">
                  <a16:creationId xmlns:a16="http://schemas.microsoft.com/office/drawing/2014/main" id="{7571EB97-8E31-4235-B2FD-00B3206DDB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1872" y="3653280"/>
              <a:ext cx="340685" cy="261252"/>
            </a:xfrm>
            <a:prstGeom prst="straightConnector1">
              <a:avLst/>
            </a:prstGeom>
            <a:ln w="28575">
              <a:solidFill>
                <a:schemeClr val="accent6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 зі стрілкою 39">
              <a:extLst>
                <a:ext uri="{FF2B5EF4-FFF2-40B4-BE49-F238E27FC236}">
                  <a16:creationId xmlns:a16="http://schemas.microsoft.com/office/drawing/2014/main" id="{BBF59F17-FFAF-4250-B7CC-0C72DFCF5527}"/>
                </a:ext>
              </a:extLst>
            </p:cNvPr>
            <p:cNvCxnSpPr>
              <a:cxnSpLocks/>
              <a:endCxn id="35" idx="2"/>
            </p:cNvCxnSpPr>
            <p:nvPr/>
          </p:nvCxnSpPr>
          <p:spPr>
            <a:xfrm flipH="1" flipV="1">
              <a:off x="3370001" y="3653280"/>
              <a:ext cx="277658" cy="261254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96833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496" y="804672"/>
            <a:ext cx="6877119" cy="640080"/>
          </a:xfrm>
        </p:spPr>
        <p:txBody>
          <a:bodyPr rtlCol="0"/>
          <a:lstStyle/>
          <a:p>
            <a:pPr rtl="0"/>
            <a:r>
              <a:rPr lang="en-US" dirty="0"/>
              <a:t>Codewords </a:t>
            </a:r>
            <a:br>
              <a:rPr lang="en-US" dirty="0"/>
            </a:br>
            <a:r>
              <a:rPr lang="en-US" dirty="0"/>
              <a:t>of length</a:t>
            </a:r>
            <a:r>
              <a:rPr lang="uk-UA" dirty="0"/>
              <a:t> ≤7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1CDBDA3A-0DC9-425B-9173-7200D1955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87113" y="358694"/>
            <a:ext cx="7036910" cy="614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89267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41994" cy="640080"/>
          </a:xfrm>
        </p:spPr>
        <p:txBody>
          <a:bodyPr rtlCol="0">
            <a:normAutofit/>
          </a:bodyPr>
          <a:lstStyle/>
          <a:p>
            <a:pPr lvl="0"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Multi-delimiter codes</a:t>
            </a:r>
            <a:r>
              <a:rPr lang="uk-UA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vs Fibonacci codes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17626D2-62BB-4B0C-AC4C-C9A08C5B3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3112" y="1298232"/>
            <a:ext cx="8105775" cy="5200650"/>
          </a:xfrm>
          <a:prstGeom prst="rect">
            <a:avLst/>
          </a:prstGeom>
        </p:spPr>
      </p:pic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B5C65DC1-8DC3-49AA-B67C-35D493B323DD}"/>
              </a:ext>
            </a:extLst>
          </p:cNvPr>
          <p:cNvSpPr/>
          <p:nvPr/>
        </p:nvSpPr>
        <p:spPr>
          <a:xfrm>
            <a:off x="3984771" y="3094402"/>
            <a:ext cx="4211273" cy="218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3E3BA3-5455-43DE-8915-CFC6A0B0ED9C}"/>
              </a:ext>
            </a:extLst>
          </p:cNvPr>
          <p:cNvSpPr txBox="1"/>
          <p:nvPr/>
        </p:nvSpPr>
        <p:spPr>
          <a:xfrm>
            <a:off x="3803011" y="2990217"/>
            <a:ext cx="5324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codes with the shortest codeword of length 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E48B26C9-CE04-4989-BB38-AC85A55E4551}"/>
              </a:ext>
            </a:extLst>
          </p:cNvPr>
          <p:cNvSpPr/>
          <p:nvPr/>
        </p:nvSpPr>
        <p:spPr>
          <a:xfrm>
            <a:off x="3984771" y="1929923"/>
            <a:ext cx="4211273" cy="2428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E0D63B-B016-405C-811B-5032B8541482}"/>
              </a:ext>
            </a:extLst>
          </p:cNvPr>
          <p:cNvSpPr txBox="1"/>
          <p:nvPr/>
        </p:nvSpPr>
        <p:spPr>
          <a:xfrm>
            <a:off x="3775046" y="1848140"/>
            <a:ext cx="5324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codes with the shortest codeword of length 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7108F2CA-443E-4830-AD7A-EF730A87A9DD}"/>
              </a:ext>
            </a:extLst>
          </p:cNvPr>
          <p:cNvSpPr/>
          <p:nvPr/>
        </p:nvSpPr>
        <p:spPr>
          <a:xfrm>
            <a:off x="3984771" y="5670958"/>
            <a:ext cx="4328719" cy="2181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7CEA04-5D2B-46A0-9CD3-534E05208FCA}"/>
              </a:ext>
            </a:extLst>
          </p:cNvPr>
          <p:cNvSpPr txBox="1"/>
          <p:nvPr/>
        </p:nvSpPr>
        <p:spPr>
          <a:xfrm>
            <a:off x="3803011" y="5549999"/>
            <a:ext cx="5324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codes with the shortest codeword of length 4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BDAAF0FC-E5A0-42B8-889C-626F48024CBD}"/>
              </a:ext>
            </a:extLst>
          </p:cNvPr>
          <p:cNvSpPr/>
          <p:nvPr/>
        </p:nvSpPr>
        <p:spPr>
          <a:xfrm>
            <a:off x="2231472" y="1359017"/>
            <a:ext cx="511728" cy="3271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72336E-AEC7-4E2A-BB16-C3E28E84D708}"/>
              </a:ext>
            </a:extLst>
          </p:cNvPr>
          <p:cNvSpPr txBox="1"/>
          <p:nvPr/>
        </p:nvSpPr>
        <p:spPr>
          <a:xfrm>
            <a:off x="2139192" y="145092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15BC6EA8-7DFF-4A97-914C-D703B6DC6427}"/>
              </a:ext>
            </a:extLst>
          </p:cNvPr>
          <p:cNvSpPr/>
          <p:nvPr/>
        </p:nvSpPr>
        <p:spPr>
          <a:xfrm>
            <a:off x="4676472" y="1367670"/>
            <a:ext cx="4752754" cy="2178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кутник 13">
            <a:extLst>
              <a:ext uri="{FF2B5EF4-FFF2-40B4-BE49-F238E27FC236}">
                <a16:creationId xmlns:a16="http://schemas.microsoft.com/office/drawing/2014/main" id="{76D2574A-F84B-47EF-9E94-342C2250FC2C}"/>
              </a:ext>
            </a:extLst>
          </p:cNvPr>
          <p:cNvSpPr/>
          <p:nvPr/>
        </p:nvSpPr>
        <p:spPr>
          <a:xfrm>
            <a:off x="2971850" y="1367670"/>
            <a:ext cx="1503284" cy="4892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A312A0-1E15-48BE-8A73-41DBB462BB82}"/>
              </a:ext>
            </a:extLst>
          </p:cNvPr>
          <p:cNvSpPr txBox="1"/>
          <p:nvPr/>
        </p:nvSpPr>
        <p:spPr>
          <a:xfrm>
            <a:off x="2971850" y="1268589"/>
            <a:ext cx="1571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Asymptotic density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65F062-A9D5-4C0B-8513-583D77A37662}"/>
              </a:ext>
            </a:extLst>
          </p:cNvPr>
          <p:cNvSpPr txBox="1"/>
          <p:nvPr/>
        </p:nvSpPr>
        <p:spPr>
          <a:xfrm>
            <a:off x="4635813" y="1281454"/>
            <a:ext cx="5221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codewords of length ≤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073361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The flexible family of codes</a:t>
            </a:r>
            <a:endParaRPr lang="uk-UA" sz="32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550137"/>
              </p:ext>
            </p:extLst>
          </p:nvPr>
        </p:nvGraphicFramePr>
        <p:xfrm>
          <a:off x="1964229" y="1942913"/>
          <a:ext cx="8193023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387">
                  <a:extLst>
                    <a:ext uri="{9D8B030D-6E8A-4147-A177-3AD203B41FA5}">
                      <a16:colId xmlns:a16="http://schemas.microsoft.com/office/drawing/2014/main" val="2813593777"/>
                    </a:ext>
                  </a:extLst>
                </a:gridCol>
                <a:gridCol w="2379384">
                  <a:extLst>
                    <a:ext uri="{9D8B030D-6E8A-4147-A177-3AD203B41FA5}">
                      <a16:colId xmlns:a16="http://schemas.microsoft.com/office/drawing/2014/main" val="756121257"/>
                    </a:ext>
                  </a:extLst>
                </a:gridCol>
                <a:gridCol w="2918252">
                  <a:extLst>
                    <a:ext uri="{9D8B030D-6E8A-4147-A177-3AD203B41FA5}">
                      <a16:colId xmlns:a16="http://schemas.microsoft.com/office/drawing/2014/main" val="7127768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Number of short codewords</a:t>
                      </a:r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Asymptotic density</a:t>
                      </a:r>
                      <a:endParaRPr lang="uk-UA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249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Longer delimiters</a:t>
                      </a:r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935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More delimiters</a:t>
                      </a:r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049280"/>
                  </a:ext>
                </a:extLst>
              </a:tr>
            </a:tbl>
          </a:graphicData>
        </a:graphic>
      </p:graphicFrame>
      <p:sp>
        <p:nvSpPr>
          <p:cNvPr id="6" name="Стрілка: униз 5"/>
          <p:cNvSpPr/>
          <p:nvPr/>
        </p:nvSpPr>
        <p:spPr>
          <a:xfrm>
            <a:off x="5865278" y="3794080"/>
            <a:ext cx="327546" cy="4503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ілка: униз 6"/>
          <p:cNvSpPr/>
          <p:nvPr/>
        </p:nvSpPr>
        <p:spPr>
          <a:xfrm flipV="1">
            <a:off x="8349170" y="3794080"/>
            <a:ext cx="327546" cy="450376"/>
          </a:xfrm>
          <a:prstGeom prst="down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ілка: униз 7"/>
          <p:cNvSpPr/>
          <p:nvPr/>
        </p:nvSpPr>
        <p:spPr>
          <a:xfrm>
            <a:off x="8349170" y="4784832"/>
            <a:ext cx="327546" cy="4503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ілка: униз 8"/>
          <p:cNvSpPr/>
          <p:nvPr/>
        </p:nvSpPr>
        <p:spPr>
          <a:xfrm flipV="1">
            <a:off x="5865278" y="4784832"/>
            <a:ext cx="327546" cy="450376"/>
          </a:xfrm>
          <a:prstGeom prst="down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638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073361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Publication</a:t>
            </a:r>
            <a:endParaRPr lang="uk-UA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F985EA-2565-4612-8F23-4FF17699FB24}"/>
              </a:ext>
            </a:extLst>
          </p:cNvPr>
          <p:cNvSpPr txBox="1"/>
          <p:nvPr/>
        </p:nvSpPr>
        <p:spPr>
          <a:xfrm>
            <a:off x="1590675" y="2181225"/>
            <a:ext cx="1037841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/>
              <a:t>A.V. </a:t>
            </a:r>
            <a:r>
              <a:rPr lang="uk-UA" sz="3200" dirty="0" err="1"/>
              <a:t>Anisimov</a:t>
            </a:r>
            <a:r>
              <a:rPr lang="uk-UA" sz="3200" dirty="0"/>
              <a:t>, I.O. </a:t>
            </a:r>
            <a:r>
              <a:rPr lang="uk-UA" sz="3200" dirty="0" err="1"/>
              <a:t>Zavadskyi</a:t>
            </a:r>
            <a:r>
              <a:rPr lang="en-US" sz="3200" dirty="0"/>
              <a:t>,</a:t>
            </a:r>
            <a:r>
              <a:rPr lang="uk-UA" sz="3200" dirty="0"/>
              <a:t> </a:t>
            </a:r>
            <a:br>
              <a:rPr lang="en-US" sz="3200" dirty="0"/>
            </a:br>
            <a:r>
              <a:rPr lang="uk-UA" sz="3200" dirty="0"/>
              <a:t>“</a:t>
            </a:r>
            <a:r>
              <a:rPr lang="en-US" sz="3200" dirty="0"/>
              <a:t>Variable-Length Prefix Codes With Multiple Delimiters</a:t>
            </a:r>
            <a:r>
              <a:rPr lang="uk-UA" sz="3200" dirty="0"/>
              <a:t>,</a:t>
            </a:r>
            <a:r>
              <a:rPr lang="en-US" sz="3200" dirty="0"/>
              <a:t>” </a:t>
            </a:r>
          </a:p>
          <a:p>
            <a:r>
              <a:rPr lang="uk-UA" sz="3200" i="1" dirty="0"/>
              <a:t>IEEE </a:t>
            </a:r>
            <a:r>
              <a:rPr lang="uk-UA" sz="3200" i="1" dirty="0" err="1"/>
              <a:t>Transactions</a:t>
            </a:r>
            <a:r>
              <a:rPr lang="uk-UA" sz="3200" i="1" dirty="0"/>
              <a:t> </a:t>
            </a:r>
            <a:r>
              <a:rPr lang="uk-UA" sz="3200" i="1" dirty="0" err="1"/>
              <a:t>on</a:t>
            </a:r>
            <a:r>
              <a:rPr lang="uk-UA" sz="3200" i="1" dirty="0"/>
              <a:t> </a:t>
            </a:r>
            <a:r>
              <a:rPr lang="uk-UA" sz="3200" i="1" dirty="0" err="1"/>
              <a:t>Information</a:t>
            </a:r>
            <a:r>
              <a:rPr lang="uk-UA" sz="3200" i="1" dirty="0"/>
              <a:t> </a:t>
            </a:r>
            <a:r>
              <a:rPr lang="uk-UA" sz="3200" i="1" dirty="0" err="1"/>
              <a:t>Theory</a:t>
            </a:r>
            <a:r>
              <a:rPr lang="uk-UA" sz="3200" dirty="0"/>
              <a:t>, </a:t>
            </a:r>
            <a:br>
              <a:rPr lang="en-US" sz="3200" dirty="0"/>
            </a:br>
            <a:r>
              <a:rPr lang="en-US" sz="3200" dirty="0"/>
              <a:t>vol.</a:t>
            </a:r>
            <a:r>
              <a:rPr lang="uk-UA" sz="3200" dirty="0"/>
              <a:t> 63, </a:t>
            </a:r>
            <a:r>
              <a:rPr lang="en-US" sz="3200" dirty="0"/>
              <a:t>no.</a:t>
            </a:r>
            <a:r>
              <a:rPr lang="uk-UA" sz="3200" dirty="0"/>
              <a:t> 5, </a:t>
            </a:r>
            <a:r>
              <a:rPr lang="uk-UA" sz="3200" dirty="0" err="1"/>
              <a:t>pp</a:t>
            </a:r>
            <a:r>
              <a:rPr lang="uk-UA" sz="3200" dirty="0"/>
              <a:t>. 2885–2895, 2017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7383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 5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69704" cy="640080"/>
          </a:xfrm>
        </p:spPr>
        <p:txBody>
          <a:bodyPr rtlCol="0"/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Main problem: non-monotonousness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268428B-CDAD-4386-92C1-42444CA03313}"/>
              </a:ext>
            </a:extLst>
          </p:cNvPr>
          <p:cNvSpPr txBox="1"/>
          <p:nvPr/>
        </p:nvSpPr>
        <p:spPr>
          <a:xfrm>
            <a:off x="5663741" y="1408403"/>
            <a:ext cx="705092" cy="3146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dirty="0"/>
              <a:t>1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2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4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3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8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465DE28-9A46-4FEC-800B-1B126059C8D0}"/>
              </a:ext>
            </a:extLst>
          </p:cNvPr>
          <p:cNvSpPr txBox="1"/>
          <p:nvPr/>
        </p:nvSpPr>
        <p:spPr>
          <a:xfrm>
            <a:off x="7385191" y="1429401"/>
            <a:ext cx="2543880" cy="3146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dirty="0" err="1"/>
              <a:t>Dict</a:t>
            </a:r>
            <a:r>
              <a:rPr lang="en-US" sz="2800" dirty="0"/>
              <a:t>[1] = the</a:t>
            </a:r>
          </a:p>
          <a:p>
            <a:pPr>
              <a:lnSpc>
                <a:spcPct val="120000"/>
              </a:lnSpc>
            </a:pPr>
            <a:r>
              <a:rPr lang="en-US" sz="2800" dirty="0" err="1"/>
              <a:t>Dict</a:t>
            </a:r>
            <a:r>
              <a:rPr lang="en-US" sz="2800" dirty="0"/>
              <a:t>[2] = and</a:t>
            </a:r>
          </a:p>
          <a:p>
            <a:pPr>
              <a:lnSpc>
                <a:spcPct val="120000"/>
              </a:lnSpc>
            </a:pPr>
            <a:r>
              <a:rPr lang="en-US" sz="2800" dirty="0" err="1"/>
              <a:t>Dict</a:t>
            </a:r>
            <a:r>
              <a:rPr lang="en-US" sz="2800" dirty="0"/>
              <a:t>[4] = of</a:t>
            </a:r>
          </a:p>
          <a:p>
            <a:pPr>
              <a:lnSpc>
                <a:spcPct val="120000"/>
              </a:lnSpc>
            </a:pPr>
            <a:r>
              <a:rPr lang="en-US" sz="2800" dirty="0" err="1"/>
              <a:t>Dict</a:t>
            </a:r>
            <a:r>
              <a:rPr lang="en-US" sz="2800" dirty="0"/>
              <a:t>[3] = to</a:t>
            </a:r>
          </a:p>
          <a:p>
            <a:pPr>
              <a:lnSpc>
                <a:spcPct val="120000"/>
              </a:lnSpc>
            </a:pPr>
            <a:r>
              <a:rPr lang="en-US" sz="2800" dirty="0" err="1"/>
              <a:t>Dict</a:t>
            </a:r>
            <a:r>
              <a:rPr lang="en-US" sz="2800" dirty="0"/>
              <a:t>[8] = that</a:t>
            </a:r>
          </a:p>
          <a:p>
            <a:pPr>
              <a:lnSpc>
                <a:spcPct val="120000"/>
              </a:lnSpc>
            </a:pPr>
            <a:r>
              <a:rPr lang="en-US" sz="2800" dirty="0" err="1"/>
              <a:t>Dict</a:t>
            </a:r>
            <a:r>
              <a:rPr lang="en-US" sz="2800" dirty="0"/>
              <a:t>[5] = in</a:t>
            </a:r>
          </a:p>
        </p:txBody>
      </p:sp>
      <p:grpSp>
        <p:nvGrpSpPr>
          <p:cNvPr id="28" name="Групувати 27">
            <a:extLst>
              <a:ext uri="{FF2B5EF4-FFF2-40B4-BE49-F238E27FC236}">
                <a16:creationId xmlns:a16="http://schemas.microsoft.com/office/drawing/2014/main" id="{6ED9DC56-FDE5-4637-B5D3-837AFA68BE58}"/>
              </a:ext>
            </a:extLst>
          </p:cNvPr>
          <p:cNvGrpSpPr/>
          <p:nvPr/>
        </p:nvGrpSpPr>
        <p:grpSpPr>
          <a:xfrm>
            <a:off x="4580613" y="1699042"/>
            <a:ext cx="2642791" cy="3867274"/>
            <a:chOff x="84221" y="1355558"/>
            <a:chExt cx="4744596" cy="2979045"/>
          </a:xfrm>
        </p:grpSpPr>
        <p:grpSp>
          <p:nvGrpSpPr>
            <p:cNvPr id="30" name="Групувати 29">
              <a:extLst>
                <a:ext uri="{FF2B5EF4-FFF2-40B4-BE49-F238E27FC236}">
                  <a16:creationId xmlns:a16="http://schemas.microsoft.com/office/drawing/2014/main" id="{BA75FF9E-9C84-4A29-B40C-54A7D9C11444}"/>
                </a:ext>
              </a:extLst>
            </p:cNvPr>
            <p:cNvGrpSpPr/>
            <p:nvPr/>
          </p:nvGrpSpPr>
          <p:grpSpPr>
            <a:xfrm>
              <a:off x="84221" y="1355558"/>
              <a:ext cx="854242" cy="1196962"/>
              <a:chOff x="84221" y="1355558"/>
              <a:chExt cx="854242" cy="1196962"/>
            </a:xfrm>
          </p:grpSpPr>
          <p:grpSp>
            <p:nvGrpSpPr>
              <p:cNvPr id="47" name="Групувати 46">
                <a:extLst>
                  <a:ext uri="{FF2B5EF4-FFF2-40B4-BE49-F238E27FC236}">
                    <a16:creationId xmlns:a16="http://schemas.microsoft.com/office/drawing/2014/main" id="{B90709EE-36A4-4111-9645-6C51EC5CAE0F}"/>
                  </a:ext>
                </a:extLst>
              </p:cNvPr>
              <p:cNvGrpSpPr/>
              <p:nvPr/>
            </p:nvGrpSpPr>
            <p:grpSpPr>
              <a:xfrm>
                <a:off x="84221" y="1355558"/>
                <a:ext cx="854242" cy="398987"/>
                <a:chOff x="0" y="1371600"/>
                <a:chExt cx="854242" cy="398987"/>
              </a:xfrm>
            </p:grpSpPr>
            <p:cxnSp>
              <p:nvCxnSpPr>
                <p:cNvPr id="51" name="Пряма зі стрілкою 50">
                  <a:extLst>
                    <a:ext uri="{FF2B5EF4-FFF2-40B4-BE49-F238E27FC236}">
                      <a16:creationId xmlns:a16="http://schemas.microsoft.com/office/drawing/2014/main" id="{84BAF7B1-EB7B-4E70-B3EC-DAA0D5F30C89}"/>
                    </a:ext>
                  </a:extLst>
                </p:cNvPr>
                <p:cNvCxnSpPr/>
                <p:nvPr/>
              </p:nvCxnSpPr>
              <p:spPr>
                <a:xfrm>
                  <a:off x="0" y="1371600"/>
                  <a:ext cx="854242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 зі стрілкою 51">
                  <a:extLst>
                    <a:ext uri="{FF2B5EF4-FFF2-40B4-BE49-F238E27FC236}">
                      <a16:creationId xmlns:a16="http://schemas.microsoft.com/office/drawing/2014/main" id="{0C942726-74EB-48D6-B06C-72D710256720}"/>
                    </a:ext>
                  </a:extLst>
                </p:cNvPr>
                <p:cNvCxnSpPr/>
                <p:nvPr/>
              </p:nvCxnSpPr>
              <p:spPr>
                <a:xfrm>
                  <a:off x="0" y="1770587"/>
                  <a:ext cx="854242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Групувати 47">
                <a:extLst>
                  <a:ext uri="{FF2B5EF4-FFF2-40B4-BE49-F238E27FC236}">
                    <a16:creationId xmlns:a16="http://schemas.microsoft.com/office/drawing/2014/main" id="{FBB4269D-69DC-423F-A94A-C2263269A232}"/>
                  </a:ext>
                </a:extLst>
              </p:cNvPr>
              <p:cNvGrpSpPr/>
              <p:nvPr/>
            </p:nvGrpSpPr>
            <p:grpSpPr>
              <a:xfrm>
                <a:off x="84221" y="2153532"/>
                <a:ext cx="854242" cy="398988"/>
                <a:chOff x="0" y="1431640"/>
                <a:chExt cx="854242" cy="398988"/>
              </a:xfrm>
            </p:grpSpPr>
            <p:cxnSp>
              <p:nvCxnSpPr>
                <p:cNvPr id="49" name="Пряма зі стрілкою 48">
                  <a:extLst>
                    <a:ext uri="{FF2B5EF4-FFF2-40B4-BE49-F238E27FC236}">
                      <a16:creationId xmlns:a16="http://schemas.microsoft.com/office/drawing/2014/main" id="{13FF1FE9-ABFB-4C6C-A0FA-F4F489EA6AC4}"/>
                    </a:ext>
                  </a:extLst>
                </p:cNvPr>
                <p:cNvCxnSpPr/>
                <p:nvPr/>
              </p:nvCxnSpPr>
              <p:spPr>
                <a:xfrm>
                  <a:off x="0" y="1431640"/>
                  <a:ext cx="854242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 зі стрілкою 49">
                  <a:extLst>
                    <a:ext uri="{FF2B5EF4-FFF2-40B4-BE49-F238E27FC236}">
                      <a16:creationId xmlns:a16="http://schemas.microsoft.com/office/drawing/2014/main" id="{1C3C5FE5-FD61-420A-A974-614647C93DB1}"/>
                    </a:ext>
                  </a:extLst>
                </p:cNvPr>
                <p:cNvCxnSpPr/>
                <p:nvPr/>
              </p:nvCxnSpPr>
              <p:spPr>
                <a:xfrm>
                  <a:off x="0" y="1830628"/>
                  <a:ext cx="854242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5" name="Групувати 34">
              <a:extLst>
                <a:ext uri="{FF2B5EF4-FFF2-40B4-BE49-F238E27FC236}">
                  <a16:creationId xmlns:a16="http://schemas.microsoft.com/office/drawing/2014/main" id="{35706174-B345-44FA-9DF8-95EE5B82FF09}"/>
                </a:ext>
              </a:extLst>
            </p:cNvPr>
            <p:cNvGrpSpPr/>
            <p:nvPr/>
          </p:nvGrpSpPr>
          <p:grpSpPr>
            <a:xfrm>
              <a:off x="84221" y="2951507"/>
              <a:ext cx="4744596" cy="1383096"/>
              <a:chOff x="-12032" y="1487665"/>
              <a:chExt cx="4744596" cy="1383096"/>
            </a:xfrm>
          </p:grpSpPr>
          <p:cxnSp>
            <p:nvCxnSpPr>
              <p:cNvPr id="45" name="Пряма зі стрілкою 44">
                <a:extLst>
                  <a:ext uri="{FF2B5EF4-FFF2-40B4-BE49-F238E27FC236}">
                    <a16:creationId xmlns:a16="http://schemas.microsoft.com/office/drawing/2014/main" id="{01A363A5-1548-4B3A-9B5E-20BF99CFF69B}"/>
                  </a:ext>
                </a:extLst>
              </p:cNvPr>
              <p:cNvCxnSpPr/>
              <p:nvPr/>
            </p:nvCxnSpPr>
            <p:spPr>
              <a:xfrm>
                <a:off x="0" y="1487665"/>
                <a:ext cx="85424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 зі стрілкою 45">
                <a:extLst>
                  <a:ext uri="{FF2B5EF4-FFF2-40B4-BE49-F238E27FC236}">
                    <a16:creationId xmlns:a16="http://schemas.microsoft.com/office/drawing/2014/main" id="{82CA4E11-FC09-4381-9656-C779CF553916}"/>
                  </a:ext>
                </a:extLst>
              </p:cNvPr>
              <p:cNvCxnSpPr/>
              <p:nvPr/>
            </p:nvCxnSpPr>
            <p:spPr>
              <a:xfrm>
                <a:off x="-12032" y="1886652"/>
                <a:ext cx="85424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 зі стрілкою 84">
                <a:extLst>
                  <a:ext uri="{FF2B5EF4-FFF2-40B4-BE49-F238E27FC236}">
                    <a16:creationId xmlns:a16="http://schemas.microsoft.com/office/drawing/2014/main" id="{92BF3F10-BF10-4D50-AC77-8EF28938C85E}"/>
                  </a:ext>
                </a:extLst>
              </p:cNvPr>
              <p:cNvCxnSpPr/>
              <p:nvPr/>
            </p:nvCxnSpPr>
            <p:spPr>
              <a:xfrm>
                <a:off x="-12032" y="2870761"/>
                <a:ext cx="85424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Пряма зі стрілкою 87">
                <a:extLst>
                  <a:ext uri="{FF2B5EF4-FFF2-40B4-BE49-F238E27FC236}">
                    <a16:creationId xmlns:a16="http://schemas.microsoft.com/office/drawing/2014/main" id="{6249D1AD-0537-4A40-90AD-94ACD17E296D}"/>
                  </a:ext>
                </a:extLst>
              </p:cNvPr>
              <p:cNvCxnSpPr/>
              <p:nvPr/>
            </p:nvCxnSpPr>
            <p:spPr>
              <a:xfrm>
                <a:off x="3878322" y="2870761"/>
                <a:ext cx="85424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514A8B28-0AD9-4C14-9BFA-5B294369A241}"/>
              </a:ext>
            </a:extLst>
          </p:cNvPr>
          <p:cNvSpPr txBox="1"/>
          <p:nvPr/>
        </p:nvSpPr>
        <p:spPr>
          <a:xfrm>
            <a:off x="1976856" y="1408403"/>
            <a:ext cx="1558015" cy="3146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dirty="0"/>
              <a:t>110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0110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00110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10110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000110</a:t>
            </a:r>
          </a:p>
          <a:p>
            <a:pPr>
              <a:lnSpc>
                <a:spcPct val="120000"/>
              </a:lnSpc>
            </a:pPr>
            <a:r>
              <a:rPr lang="en-US" sz="2800" dirty="0"/>
              <a:t>010110</a:t>
            </a:r>
          </a:p>
        </p:txBody>
      </p:sp>
      <p:grpSp>
        <p:nvGrpSpPr>
          <p:cNvPr id="55" name="Групувати 54">
            <a:extLst>
              <a:ext uri="{FF2B5EF4-FFF2-40B4-BE49-F238E27FC236}">
                <a16:creationId xmlns:a16="http://schemas.microsoft.com/office/drawing/2014/main" id="{E0D8ACD6-1376-4107-B3A8-CDAC07FF896A}"/>
              </a:ext>
            </a:extLst>
          </p:cNvPr>
          <p:cNvGrpSpPr/>
          <p:nvPr/>
        </p:nvGrpSpPr>
        <p:grpSpPr>
          <a:xfrm>
            <a:off x="6740880" y="1704949"/>
            <a:ext cx="482524" cy="2604835"/>
            <a:chOff x="264950" y="1360757"/>
            <a:chExt cx="866274" cy="2006561"/>
          </a:xfrm>
        </p:grpSpPr>
        <p:grpSp>
          <p:nvGrpSpPr>
            <p:cNvPr id="56" name="Групувати 55">
              <a:extLst>
                <a:ext uri="{FF2B5EF4-FFF2-40B4-BE49-F238E27FC236}">
                  <a16:creationId xmlns:a16="http://schemas.microsoft.com/office/drawing/2014/main" id="{E442DC35-8566-4FF8-927F-FD5AEC82714E}"/>
                </a:ext>
              </a:extLst>
            </p:cNvPr>
            <p:cNvGrpSpPr/>
            <p:nvPr/>
          </p:nvGrpSpPr>
          <p:grpSpPr>
            <a:xfrm>
              <a:off x="264950" y="1360757"/>
              <a:ext cx="854242" cy="1203936"/>
              <a:chOff x="264950" y="1360757"/>
              <a:chExt cx="854242" cy="1203936"/>
            </a:xfrm>
          </p:grpSpPr>
          <p:grpSp>
            <p:nvGrpSpPr>
              <p:cNvPr id="63" name="Групувати 62">
                <a:extLst>
                  <a:ext uri="{FF2B5EF4-FFF2-40B4-BE49-F238E27FC236}">
                    <a16:creationId xmlns:a16="http://schemas.microsoft.com/office/drawing/2014/main" id="{83367A9B-1C39-48CC-9568-5C3BD4111AA8}"/>
                  </a:ext>
                </a:extLst>
              </p:cNvPr>
              <p:cNvGrpSpPr/>
              <p:nvPr/>
            </p:nvGrpSpPr>
            <p:grpSpPr>
              <a:xfrm>
                <a:off x="264950" y="1360757"/>
                <a:ext cx="854242" cy="401312"/>
                <a:chOff x="180729" y="1376799"/>
                <a:chExt cx="854242" cy="401312"/>
              </a:xfrm>
            </p:grpSpPr>
            <p:cxnSp>
              <p:nvCxnSpPr>
                <p:cNvPr id="67" name="Пряма зі стрілкою 66">
                  <a:extLst>
                    <a:ext uri="{FF2B5EF4-FFF2-40B4-BE49-F238E27FC236}">
                      <a16:creationId xmlns:a16="http://schemas.microsoft.com/office/drawing/2014/main" id="{8E612F17-1256-4F9F-B74B-690E8B445E64}"/>
                    </a:ext>
                  </a:extLst>
                </p:cNvPr>
                <p:cNvCxnSpPr/>
                <p:nvPr/>
              </p:nvCxnSpPr>
              <p:spPr>
                <a:xfrm>
                  <a:off x="180729" y="1376799"/>
                  <a:ext cx="854242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Пряма зі стрілкою 67">
                  <a:extLst>
                    <a:ext uri="{FF2B5EF4-FFF2-40B4-BE49-F238E27FC236}">
                      <a16:creationId xmlns:a16="http://schemas.microsoft.com/office/drawing/2014/main" id="{9E4D6DD7-6979-4F84-B8CF-74F8E43D6F09}"/>
                    </a:ext>
                  </a:extLst>
                </p:cNvPr>
                <p:cNvCxnSpPr/>
                <p:nvPr/>
              </p:nvCxnSpPr>
              <p:spPr>
                <a:xfrm>
                  <a:off x="180729" y="1778111"/>
                  <a:ext cx="854242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" name="Групувати 63">
                <a:extLst>
                  <a:ext uri="{FF2B5EF4-FFF2-40B4-BE49-F238E27FC236}">
                    <a16:creationId xmlns:a16="http://schemas.microsoft.com/office/drawing/2014/main" id="{B57E6539-055D-4D80-896E-3EE4BA1D3AAD}"/>
                  </a:ext>
                </a:extLst>
              </p:cNvPr>
              <p:cNvGrpSpPr/>
              <p:nvPr/>
            </p:nvGrpSpPr>
            <p:grpSpPr>
              <a:xfrm>
                <a:off x="264950" y="2163380"/>
                <a:ext cx="854242" cy="401313"/>
                <a:chOff x="180729" y="1441488"/>
                <a:chExt cx="854242" cy="401313"/>
              </a:xfrm>
            </p:grpSpPr>
            <p:cxnSp>
              <p:nvCxnSpPr>
                <p:cNvPr id="65" name="Пряма зі стрілкою 64">
                  <a:extLst>
                    <a:ext uri="{FF2B5EF4-FFF2-40B4-BE49-F238E27FC236}">
                      <a16:creationId xmlns:a16="http://schemas.microsoft.com/office/drawing/2014/main" id="{34AD7C10-7078-40EA-8413-5257F832C431}"/>
                    </a:ext>
                  </a:extLst>
                </p:cNvPr>
                <p:cNvCxnSpPr/>
                <p:nvPr/>
              </p:nvCxnSpPr>
              <p:spPr>
                <a:xfrm>
                  <a:off x="180729" y="1441488"/>
                  <a:ext cx="854242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Пряма зі стрілкою 65">
                  <a:extLst>
                    <a:ext uri="{FF2B5EF4-FFF2-40B4-BE49-F238E27FC236}">
                      <a16:creationId xmlns:a16="http://schemas.microsoft.com/office/drawing/2014/main" id="{281B3307-49C9-4F52-87E4-7BA3B9E1A5E1}"/>
                    </a:ext>
                  </a:extLst>
                </p:cNvPr>
                <p:cNvCxnSpPr/>
                <p:nvPr/>
              </p:nvCxnSpPr>
              <p:spPr>
                <a:xfrm>
                  <a:off x="180729" y="1842801"/>
                  <a:ext cx="854242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7" name="Групувати 56">
              <a:extLst>
                <a:ext uri="{FF2B5EF4-FFF2-40B4-BE49-F238E27FC236}">
                  <a16:creationId xmlns:a16="http://schemas.microsoft.com/office/drawing/2014/main" id="{88B6C185-66BB-41DC-9F8D-856B9AD8B130}"/>
                </a:ext>
              </a:extLst>
            </p:cNvPr>
            <p:cNvGrpSpPr/>
            <p:nvPr/>
          </p:nvGrpSpPr>
          <p:grpSpPr>
            <a:xfrm>
              <a:off x="276982" y="2966005"/>
              <a:ext cx="854242" cy="401313"/>
              <a:chOff x="180729" y="1502163"/>
              <a:chExt cx="854242" cy="401313"/>
            </a:xfrm>
          </p:grpSpPr>
          <p:cxnSp>
            <p:nvCxnSpPr>
              <p:cNvPr id="61" name="Пряма зі стрілкою 60">
                <a:extLst>
                  <a:ext uri="{FF2B5EF4-FFF2-40B4-BE49-F238E27FC236}">
                    <a16:creationId xmlns:a16="http://schemas.microsoft.com/office/drawing/2014/main" id="{269830BE-4F98-4ED0-A54E-70775AAF2077}"/>
                  </a:ext>
                </a:extLst>
              </p:cNvPr>
              <p:cNvCxnSpPr/>
              <p:nvPr/>
            </p:nvCxnSpPr>
            <p:spPr>
              <a:xfrm>
                <a:off x="180729" y="1502163"/>
                <a:ext cx="85424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 зі стрілкою 61">
                <a:extLst>
                  <a:ext uri="{FF2B5EF4-FFF2-40B4-BE49-F238E27FC236}">
                    <a16:creationId xmlns:a16="http://schemas.microsoft.com/office/drawing/2014/main" id="{17264DB8-E174-4569-8996-B7C5E39A0214}"/>
                  </a:ext>
                </a:extLst>
              </p:cNvPr>
              <p:cNvCxnSpPr/>
              <p:nvPr/>
            </p:nvCxnSpPr>
            <p:spPr>
              <a:xfrm>
                <a:off x="180729" y="1903476"/>
                <a:ext cx="85424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AEEA561-F2D0-435D-AB69-DE0B7AB38307}"/>
              </a:ext>
            </a:extLst>
          </p:cNvPr>
          <p:cNvSpPr txBox="1"/>
          <p:nvPr/>
        </p:nvSpPr>
        <p:spPr>
          <a:xfrm>
            <a:off x="1976856" y="5285690"/>
            <a:ext cx="2318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00001110110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B708B46-9471-430E-92E5-141B9EEBA821}"/>
              </a:ext>
            </a:extLst>
          </p:cNvPr>
          <p:cNvSpPr txBox="1"/>
          <p:nvPr/>
        </p:nvSpPr>
        <p:spPr>
          <a:xfrm>
            <a:off x="5341929" y="5285003"/>
            <a:ext cx="11544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/>
              <a:t>92784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1F107E-3A6B-4ABE-804F-81792E522F5C}"/>
              </a:ext>
            </a:extLst>
          </p:cNvPr>
          <p:cNvSpPr txBox="1"/>
          <p:nvPr/>
        </p:nvSpPr>
        <p:spPr>
          <a:xfrm>
            <a:off x="7385191" y="5285003"/>
            <a:ext cx="3419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Dict</a:t>
            </a:r>
            <a:r>
              <a:rPr lang="en-US" sz="2800" dirty="0"/>
              <a:t>[</a:t>
            </a:r>
            <a:r>
              <a:rPr lang="uk-UA" sz="2800" dirty="0"/>
              <a:t>92784</a:t>
            </a:r>
            <a:r>
              <a:rPr lang="en-US" sz="2800" dirty="0"/>
              <a:t>] = Abhor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9E330-1F42-48F8-B561-FF4B24F587C6}"/>
              </a:ext>
            </a:extLst>
          </p:cNvPr>
          <p:cNvSpPr txBox="1"/>
          <p:nvPr/>
        </p:nvSpPr>
        <p:spPr>
          <a:xfrm>
            <a:off x="1976856" y="4416997"/>
            <a:ext cx="10374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…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NULL</a:t>
            </a:r>
            <a:endParaRPr lang="ru-RU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E0CCCA-22AC-4DCF-88BE-6A9735E94AB1}"/>
              </a:ext>
            </a:extLst>
          </p:cNvPr>
          <p:cNvSpPr txBox="1"/>
          <p:nvPr/>
        </p:nvSpPr>
        <p:spPr>
          <a:xfrm>
            <a:off x="1976856" y="5742610"/>
            <a:ext cx="1037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NULL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E832F7-1CD2-42BC-8664-2C98076CF8D1}"/>
              </a:ext>
            </a:extLst>
          </p:cNvPr>
          <p:cNvSpPr txBox="1"/>
          <p:nvPr/>
        </p:nvSpPr>
        <p:spPr>
          <a:xfrm>
            <a:off x="1976856" y="6004220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…</a:t>
            </a:r>
            <a:endParaRPr lang="ru-RU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668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 5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69704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The reverse codes – key idea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0825BF-2113-48C4-9E79-50EC4D117DAD}"/>
              </a:ext>
            </a:extLst>
          </p:cNvPr>
          <p:cNvSpPr txBox="1"/>
          <p:nvPr/>
        </p:nvSpPr>
        <p:spPr>
          <a:xfrm>
            <a:off x="3695576" y="3439868"/>
            <a:ext cx="1016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011</a:t>
            </a:r>
            <a:endParaRPr lang="ru-RU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59B301-DBA9-4E76-A0CB-6DA5BFCD37C8}"/>
              </a:ext>
            </a:extLst>
          </p:cNvPr>
          <p:cNvSpPr txBox="1"/>
          <p:nvPr/>
        </p:nvSpPr>
        <p:spPr>
          <a:xfrm>
            <a:off x="5223548" y="3444356"/>
            <a:ext cx="21259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0111010</a:t>
            </a:r>
            <a:endParaRPr lang="ru-RU" sz="40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F5C9488-E847-4383-89B2-698E3A2C2F92}"/>
              </a:ext>
            </a:extLst>
          </p:cNvPr>
          <p:cNvSpPr txBox="1"/>
          <p:nvPr/>
        </p:nvSpPr>
        <p:spPr>
          <a:xfrm>
            <a:off x="5224137" y="3442112"/>
            <a:ext cx="21259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0101110</a:t>
            </a:r>
            <a:endParaRPr lang="ru-RU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49E18B-7582-4B19-B201-9CB7BEF94669}"/>
              </a:ext>
            </a:extLst>
          </p:cNvPr>
          <p:cNvSpPr txBox="1"/>
          <p:nvPr/>
        </p:nvSpPr>
        <p:spPr>
          <a:xfrm>
            <a:off x="7794121" y="3432587"/>
            <a:ext cx="29578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0110001010</a:t>
            </a:r>
            <a:endParaRPr lang="ru-RU" sz="40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6695631-E92D-4844-9F91-FCB995F93FF7}"/>
              </a:ext>
            </a:extLst>
          </p:cNvPr>
          <p:cNvSpPr txBox="1"/>
          <p:nvPr/>
        </p:nvSpPr>
        <p:spPr>
          <a:xfrm>
            <a:off x="3697438" y="3447082"/>
            <a:ext cx="1016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110</a:t>
            </a:r>
            <a:endParaRPr lang="ru-RU" sz="40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52074BA-D5BF-4C0A-A9D4-006E41517B2D}"/>
              </a:ext>
            </a:extLst>
          </p:cNvPr>
          <p:cNvSpPr txBox="1"/>
          <p:nvPr/>
        </p:nvSpPr>
        <p:spPr>
          <a:xfrm>
            <a:off x="7792259" y="3429000"/>
            <a:ext cx="29578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0101000110</a:t>
            </a:r>
            <a:endParaRPr lang="ru-RU" sz="40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63D0053-E40B-4CBF-AE00-0334807CA140}"/>
              </a:ext>
            </a:extLst>
          </p:cNvPr>
          <p:cNvSpPr txBox="1"/>
          <p:nvPr/>
        </p:nvSpPr>
        <p:spPr>
          <a:xfrm>
            <a:off x="925105" y="1634189"/>
            <a:ext cx="7361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Write all codewords from right to left.</a:t>
            </a:r>
            <a:endParaRPr lang="uk-UA" sz="28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E5DB324-5B37-4E17-8C05-DED31968B670}"/>
              </a:ext>
            </a:extLst>
          </p:cNvPr>
          <p:cNvSpPr txBox="1"/>
          <p:nvPr/>
        </p:nvSpPr>
        <p:spPr>
          <a:xfrm>
            <a:off x="925105" y="4894098"/>
            <a:ext cx="10669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way we obtain a non-prefix but uniquely decodable code</a:t>
            </a:r>
          </a:p>
          <a:p>
            <a:r>
              <a:rPr lang="en-US" sz="2800" dirty="0"/>
              <a:t>with a </a:t>
            </a:r>
            <a:r>
              <a:rPr lang="en-US" sz="2800" dirty="0">
                <a:solidFill>
                  <a:srgbClr val="FF0000"/>
                </a:solidFill>
              </a:rPr>
              <a:t>simple principle of monotonous codeword set construction</a:t>
            </a:r>
            <a:r>
              <a:rPr lang="en-US" sz="2800" dirty="0"/>
              <a:t>.</a:t>
            </a:r>
            <a:endParaRPr lang="uk-UA" sz="28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B3ED984-83BE-4CB8-BE41-41E9554F0037}"/>
              </a:ext>
            </a:extLst>
          </p:cNvPr>
          <p:cNvSpPr txBox="1"/>
          <p:nvPr/>
        </p:nvSpPr>
        <p:spPr>
          <a:xfrm>
            <a:off x="3695576" y="2412646"/>
            <a:ext cx="1016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011</a:t>
            </a:r>
            <a:endParaRPr lang="ru-RU" sz="40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944EB91-621B-4F0D-8971-4955D8EA2CFD}"/>
              </a:ext>
            </a:extLst>
          </p:cNvPr>
          <p:cNvSpPr txBox="1"/>
          <p:nvPr/>
        </p:nvSpPr>
        <p:spPr>
          <a:xfrm>
            <a:off x="5156872" y="2406761"/>
            <a:ext cx="21259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0101110</a:t>
            </a:r>
            <a:endParaRPr lang="ru-RU" sz="40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58D979C-9D43-4500-9589-FCB3C43662E0}"/>
              </a:ext>
            </a:extLst>
          </p:cNvPr>
          <p:cNvSpPr txBox="1"/>
          <p:nvPr/>
        </p:nvSpPr>
        <p:spPr>
          <a:xfrm>
            <a:off x="7727444" y="2468067"/>
            <a:ext cx="29578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0101000110</a:t>
            </a:r>
            <a:endParaRPr lang="ru-RU" sz="4000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B74AD291-FC18-491D-A9F6-C75D2466FFB4}"/>
              </a:ext>
            </a:extLst>
          </p:cNvPr>
          <p:cNvSpPr txBox="1"/>
          <p:nvPr/>
        </p:nvSpPr>
        <p:spPr>
          <a:xfrm>
            <a:off x="925105" y="2519968"/>
            <a:ext cx="2380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Direct code:</a:t>
            </a:r>
            <a:endParaRPr lang="uk-UA" sz="28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7EDA14C-DCCA-4AEE-8E75-407B12AA6569}"/>
              </a:ext>
            </a:extLst>
          </p:cNvPr>
          <p:cNvSpPr txBox="1"/>
          <p:nvPr/>
        </p:nvSpPr>
        <p:spPr>
          <a:xfrm>
            <a:off x="925105" y="3550160"/>
            <a:ext cx="2476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Reverse code:</a:t>
            </a:r>
            <a:endParaRPr lang="uk-UA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4190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7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7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3"/>
      <p:bldP spid="2" grpId="4"/>
      <p:bldP spid="3" grpId="0"/>
      <p:bldP spid="85" grpId="2" build="allAtOnce"/>
      <p:bldP spid="85" grpId="3" build="allAtOnce"/>
      <p:bldP spid="4" grpId="0"/>
      <p:bldP spid="87" grpId="1"/>
      <p:bldP spid="88" grpId="1"/>
      <p:bldP spid="88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рямокутник 62">
            <a:extLst>
              <a:ext uri="{FF2B5EF4-FFF2-40B4-BE49-F238E27FC236}">
                <a16:creationId xmlns:a16="http://schemas.microsoft.com/office/drawing/2014/main" id="{B0FCCE26-6602-45B3-BFBF-74E95F5A2A65}"/>
              </a:ext>
            </a:extLst>
          </p:cNvPr>
          <p:cNvSpPr/>
          <p:nvPr/>
        </p:nvSpPr>
        <p:spPr>
          <a:xfrm>
            <a:off x="6334125" y="2400437"/>
            <a:ext cx="5518947" cy="8666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кутник 48">
            <a:extLst>
              <a:ext uri="{FF2B5EF4-FFF2-40B4-BE49-F238E27FC236}">
                <a16:creationId xmlns:a16="http://schemas.microsoft.com/office/drawing/2014/main" id="{3DBCFA3A-302A-4DD7-8F12-175BCFC76948}"/>
              </a:ext>
            </a:extLst>
          </p:cNvPr>
          <p:cNvSpPr/>
          <p:nvPr/>
        </p:nvSpPr>
        <p:spPr>
          <a:xfrm>
            <a:off x="6324612" y="1555637"/>
            <a:ext cx="5518947" cy="6612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кутник 47">
            <a:extLst>
              <a:ext uri="{FF2B5EF4-FFF2-40B4-BE49-F238E27FC236}">
                <a16:creationId xmlns:a16="http://schemas.microsoft.com/office/drawing/2014/main" id="{7B64B336-15A2-479C-AD3B-D6EAF9CC68CA}"/>
              </a:ext>
            </a:extLst>
          </p:cNvPr>
          <p:cNvSpPr/>
          <p:nvPr/>
        </p:nvSpPr>
        <p:spPr>
          <a:xfrm>
            <a:off x="6334125" y="3491074"/>
            <a:ext cx="5518947" cy="6612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Codeword set construction</a:t>
            </a:r>
            <a:r>
              <a:rPr lang="uk-UA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— R</a:t>
            </a:r>
            <a:r>
              <a:rPr lang="en-US" baseline="-25000" dirty="0">
                <a:latin typeface="Segoe UI Light" panose="020B0502040204020203" pitchFamily="34" charset="0"/>
                <a:cs typeface="Segoe UI Light" panose="020B0502040204020203" pitchFamily="34" charset="0"/>
              </a:rPr>
              <a:t>2,4 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, K={ 0, 1, 3, 5 }</a:t>
            </a:r>
            <a:r>
              <a:rPr lang="uk-UA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</p:txBody>
      </p:sp>
      <p:cxnSp>
        <p:nvCxnSpPr>
          <p:cNvPr id="3" name="Пряма сполучна лінія 2">
            <a:extLst>
              <a:ext uri="{FF2B5EF4-FFF2-40B4-BE49-F238E27FC236}">
                <a16:creationId xmlns:a16="http://schemas.microsoft.com/office/drawing/2014/main" id="{D7E84D0B-B761-4858-BF0A-FC5731D79C44}"/>
              </a:ext>
            </a:extLst>
          </p:cNvPr>
          <p:cNvCxnSpPr>
            <a:cxnSpLocks/>
          </p:cNvCxnSpPr>
          <p:nvPr/>
        </p:nvCxnSpPr>
        <p:spPr>
          <a:xfrm>
            <a:off x="597725" y="2078181"/>
            <a:ext cx="540403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8195C99-F571-46D9-835D-78117464E8D9}"/>
              </a:ext>
            </a:extLst>
          </p:cNvPr>
          <p:cNvSpPr txBox="1"/>
          <p:nvPr/>
        </p:nvSpPr>
        <p:spPr>
          <a:xfrm>
            <a:off x="727834" y="156699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L=3</a:t>
            </a:r>
            <a:endParaRPr lang="ru-RU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7371B1-67ED-478A-BA1D-467310EAC69C}"/>
              </a:ext>
            </a:extLst>
          </p:cNvPr>
          <p:cNvSpPr txBox="1"/>
          <p:nvPr/>
        </p:nvSpPr>
        <p:spPr>
          <a:xfrm>
            <a:off x="727834" y="2269393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</a:t>
            </a:r>
            <a:endParaRPr lang="ru-RU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9FFEDA-7ECF-4620-8697-D1BDCC10950D}"/>
              </a:ext>
            </a:extLst>
          </p:cNvPr>
          <p:cNvSpPr txBox="1"/>
          <p:nvPr/>
        </p:nvSpPr>
        <p:spPr>
          <a:xfrm>
            <a:off x="1693695" y="156699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L=4</a:t>
            </a:r>
            <a:endParaRPr lang="ru-RU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F4B880-A019-43AF-A140-168D9A574877}"/>
              </a:ext>
            </a:extLst>
          </p:cNvPr>
          <p:cNvSpPr txBox="1"/>
          <p:nvPr/>
        </p:nvSpPr>
        <p:spPr>
          <a:xfrm>
            <a:off x="724779" y="2270443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</a:t>
            </a:r>
            <a:endParaRPr lang="ru-RU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315355-D26F-4E48-B6C5-E9A8D6986A97}"/>
              </a:ext>
            </a:extLst>
          </p:cNvPr>
          <p:cNvSpPr txBox="1"/>
          <p:nvPr/>
        </p:nvSpPr>
        <p:spPr>
          <a:xfrm>
            <a:off x="2152901" y="2269393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  <a:endParaRPr lang="ru-RU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7AFCFD-581C-4FCC-9AFA-CDC8A32EE8C9}"/>
              </a:ext>
            </a:extLst>
          </p:cNvPr>
          <p:cNvSpPr txBox="1"/>
          <p:nvPr/>
        </p:nvSpPr>
        <p:spPr>
          <a:xfrm>
            <a:off x="2733930" y="156699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L=5</a:t>
            </a:r>
            <a:endParaRPr lang="ru-RU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7609E2-1586-4CE4-BCC6-FC62F66BF810}"/>
              </a:ext>
            </a:extLst>
          </p:cNvPr>
          <p:cNvSpPr txBox="1"/>
          <p:nvPr/>
        </p:nvSpPr>
        <p:spPr>
          <a:xfrm>
            <a:off x="721857" y="2271514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</a:t>
            </a:r>
            <a:endParaRPr lang="ru-RU" sz="2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08D5FC-91A4-415E-8E55-14FC82039397}"/>
              </a:ext>
            </a:extLst>
          </p:cNvPr>
          <p:cNvSpPr txBox="1"/>
          <p:nvPr/>
        </p:nvSpPr>
        <p:spPr>
          <a:xfrm>
            <a:off x="1655822" y="2269392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0110</a:t>
            </a:r>
            <a:endParaRPr lang="ru-RU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A290E41-EF3B-4E9A-9DDA-3A2007702DEA}"/>
              </a:ext>
            </a:extLst>
          </p:cNvPr>
          <p:cNvSpPr txBox="1"/>
          <p:nvPr/>
        </p:nvSpPr>
        <p:spPr>
          <a:xfrm>
            <a:off x="3173853" y="2275742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  <a:endParaRPr lang="ru-RU" sz="2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4955D6A-7115-47D8-B3AC-94057505AB87}"/>
              </a:ext>
            </a:extLst>
          </p:cNvPr>
          <p:cNvSpPr txBox="1"/>
          <p:nvPr/>
        </p:nvSpPr>
        <p:spPr>
          <a:xfrm>
            <a:off x="3038890" y="2646226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</a:t>
            </a:r>
            <a:endParaRPr lang="ru-RU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30E4FA-B461-40B2-AE59-D0AACBC5C195}"/>
              </a:ext>
            </a:extLst>
          </p:cNvPr>
          <p:cNvSpPr txBox="1"/>
          <p:nvPr/>
        </p:nvSpPr>
        <p:spPr>
          <a:xfrm>
            <a:off x="2518340" y="2290745"/>
            <a:ext cx="10182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01100</a:t>
            </a:r>
          </a:p>
          <a:p>
            <a:r>
              <a:rPr lang="en-US" sz="2400" dirty="0"/>
              <a:t>01101</a:t>
            </a:r>
          </a:p>
          <a:p>
            <a:r>
              <a:rPr lang="en-US" sz="2400" dirty="0"/>
              <a:t>01111</a:t>
            </a:r>
            <a:endParaRPr lang="ru-RU" sz="2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4E03FF-D6F8-4F63-BB1C-050C2E1260C1}"/>
              </a:ext>
            </a:extLst>
          </p:cNvPr>
          <p:cNvSpPr txBox="1"/>
          <p:nvPr/>
        </p:nvSpPr>
        <p:spPr>
          <a:xfrm>
            <a:off x="2533569" y="3029409"/>
            <a:ext cx="1018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01111</a:t>
            </a:r>
            <a:endParaRPr lang="ru-RU" sz="2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CD8A72-FB57-47B2-992A-99E6C3E4C589}"/>
              </a:ext>
            </a:extLst>
          </p:cNvPr>
          <p:cNvSpPr txBox="1"/>
          <p:nvPr/>
        </p:nvSpPr>
        <p:spPr>
          <a:xfrm>
            <a:off x="3800428" y="156699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L=6</a:t>
            </a:r>
            <a:endParaRPr lang="ru-RU" sz="2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0DABE44-B91B-4BA0-905B-6213C06CCE47}"/>
              </a:ext>
            </a:extLst>
          </p:cNvPr>
          <p:cNvSpPr txBox="1"/>
          <p:nvPr/>
        </p:nvSpPr>
        <p:spPr>
          <a:xfrm>
            <a:off x="4382064" y="2290745"/>
            <a:ext cx="3513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  <a:p>
            <a:r>
              <a:rPr lang="en-US" sz="2400" dirty="0"/>
              <a:t>0</a:t>
            </a:r>
          </a:p>
          <a:p>
            <a:r>
              <a:rPr lang="en-US" sz="2400" dirty="0"/>
              <a:t>0</a:t>
            </a:r>
            <a:endParaRPr lang="ru-RU" sz="2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8B96818-9C22-4CAC-A22D-AB75B7B11ACA}"/>
              </a:ext>
            </a:extLst>
          </p:cNvPr>
          <p:cNvSpPr txBox="1"/>
          <p:nvPr/>
        </p:nvSpPr>
        <p:spPr>
          <a:xfrm>
            <a:off x="1656670" y="2275741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0110</a:t>
            </a:r>
            <a:endParaRPr lang="ru-RU" sz="2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D4FD6E0-CF00-42C5-804E-F9677D6227FF}"/>
              </a:ext>
            </a:extLst>
          </p:cNvPr>
          <p:cNvSpPr txBox="1"/>
          <p:nvPr/>
        </p:nvSpPr>
        <p:spPr>
          <a:xfrm>
            <a:off x="4224333" y="3361119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01</a:t>
            </a:r>
            <a:endParaRPr lang="ru-RU" sz="2400" dirty="0"/>
          </a:p>
        </p:txBody>
      </p:sp>
      <p:grpSp>
        <p:nvGrpSpPr>
          <p:cNvPr id="46" name="Групувати 45">
            <a:extLst>
              <a:ext uri="{FF2B5EF4-FFF2-40B4-BE49-F238E27FC236}">
                <a16:creationId xmlns:a16="http://schemas.microsoft.com/office/drawing/2014/main" id="{C16DB534-B1A1-4950-B4E0-A9EC5F412E2E}"/>
              </a:ext>
            </a:extLst>
          </p:cNvPr>
          <p:cNvGrpSpPr/>
          <p:nvPr/>
        </p:nvGrpSpPr>
        <p:grpSpPr>
          <a:xfrm>
            <a:off x="1563585" y="1566991"/>
            <a:ext cx="4438178" cy="3724020"/>
            <a:chOff x="1563585" y="1566990"/>
            <a:chExt cx="4438178" cy="4860024"/>
          </a:xfrm>
        </p:grpSpPr>
        <p:cxnSp>
          <p:nvCxnSpPr>
            <p:cNvPr id="9" name="Пряма сполучна лінія 8">
              <a:extLst>
                <a:ext uri="{FF2B5EF4-FFF2-40B4-BE49-F238E27FC236}">
                  <a16:creationId xmlns:a16="http://schemas.microsoft.com/office/drawing/2014/main" id="{3CADBD2E-4E63-432D-8D23-52C654F0CA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63585" y="1567543"/>
              <a:ext cx="0" cy="48424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 сполучна лінія 12">
              <a:extLst>
                <a:ext uri="{FF2B5EF4-FFF2-40B4-BE49-F238E27FC236}">
                  <a16:creationId xmlns:a16="http://schemas.microsoft.com/office/drawing/2014/main" id="{34631B90-AB3C-4B50-BC64-4A126DAD7B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29446" y="1567543"/>
              <a:ext cx="0" cy="48424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сполучна лінія 17">
              <a:extLst>
                <a:ext uri="{FF2B5EF4-FFF2-40B4-BE49-F238E27FC236}">
                  <a16:creationId xmlns:a16="http://schemas.microsoft.com/office/drawing/2014/main" id="{CD9C283F-3B32-4979-94DF-D4AE99436D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9681" y="1566990"/>
              <a:ext cx="0" cy="48424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 сполучна лінія 26">
              <a:extLst>
                <a:ext uri="{FF2B5EF4-FFF2-40B4-BE49-F238E27FC236}">
                  <a16:creationId xmlns:a16="http://schemas.microsoft.com/office/drawing/2014/main" id="{A057C3DD-70DE-4E5F-9978-2D2DCDEB08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15606" y="1580881"/>
              <a:ext cx="0" cy="48424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 сполучна лінія 31">
              <a:extLst>
                <a:ext uri="{FF2B5EF4-FFF2-40B4-BE49-F238E27FC236}">
                  <a16:creationId xmlns:a16="http://schemas.microsoft.com/office/drawing/2014/main" id="{A243AD51-4968-4C07-A5B1-84150A2933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01763" y="1584613"/>
              <a:ext cx="0" cy="48424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9FE635E1-3634-4A3E-88C4-B55CC3126F5C}"/>
              </a:ext>
            </a:extLst>
          </p:cNvPr>
          <p:cNvSpPr txBox="1"/>
          <p:nvPr/>
        </p:nvSpPr>
        <p:spPr>
          <a:xfrm>
            <a:off x="5038456" y="1580881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L=</a:t>
            </a:r>
            <a:r>
              <a:rPr lang="uk-UA" sz="2400" dirty="0"/>
              <a:t>7</a:t>
            </a:r>
            <a:endParaRPr lang="ru-RU" sz="2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847F6C6-2C91-439F-AB53-0574C22FEE01}"/>
              </a:ext>
            </a:extLst>
          </p:cNvPr>
          <p:cNvSpPr txBox="1"/>
          <p:nvPr/>
        </p:nvSpPr>
        <p:spPr>
          <a:xfrm>
            <a:off x="3552905" y="2281699"/>
            <a:ext cx="11849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011000</a:t>
            </a:r>
          </a:p>
          <a:p>
            <a:r>
              <a:rPr lang="uk-UA" sz="2400" dirty="0"/>
              <a:t>011010</a:t>
            </a:r>
          </a:p>
          <a:p>
            <a:r>
              <a:rPr lang="uk-UA" sz="2400" dirty="0"/>
              <a:t>011110</a:t>
            </a:r>
          </a:p>
          <a:p>
            <a:r>
              <a:rPr lang="uk-UA" sz="2400" dirty="0"/>
              <a:t>011001</a:t>
            </a:r>
            <a:endParaRPr lang="ru-RU" sz="2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8235EC8-F2B1-4D03-ACD2-950FF9532297}"/>
              </a:ext>
            </a:extLst>
          </p:cNvPr>
          <p:cNvSpPr txBox="1"/>
          <p:nvPr/>
        </p:nvSpPr>
        <p:spPr>
          <a:xfrm>
            <a:off x="5674301" y="2290745"/>
            <a:ext cx="3513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0</a:t>
            </a:r>
          </a:p>
          <a:p>
            <a:r>
              <a:rPr lang="uk-UA" sz="2400" dirty="0"/>
              <a:t>0</a:t>
            </a:r>
          </a:p>
          <a:p>
            <a:r>
              <a:rPr lang="uk-UA" sz="2400" dirty="0"/>
              <a:t>0</a:t>
            </a:r>
          </a:p>
          <a:p>
            <a:r>
              <a:rPr lang="uk-UA" sz="2400" dirty="0"/>
              <a:t>0</a:t>
            </a:r>
            <a:endParaRPr lang="ru-RU" sz="2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DC12C8B-C526-435C-AFA4-C291D94ACD19}"/>
              </a:ext>
            </a:extLst>
          </p:cNvPr>
          <p:cNvSpPr txBox="1"/>
          <p:nvPr/>
        </p:nvSpPr>
        <p:spPr>
          <a:xfrm>
            <a:off x="2515282" y="2294792"/>
            <a:ext cx="10182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01100</a:t>
            </a:r>
          </a:p>
          <a:p>
            <a:r>
              <a:rPr lang="en-US" sz="2400" dirty="0"/>
              <a:t>01101</a:t>
            </a:r>
          </a:p>
          <a:p>
            <a:r>
              <a:rPr lang="en-US" sz="2400" dirty="0"/>
              <a:t>01111</a:t>
            </a:r>
            <a:endParaRPr lang="ru-RU" sz="2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D7CBB2B-3161-4C44-A1C4-34927101CFB0}"/>
              </a:ext>
            </a:extLst>
          </p:cNvPr>
          <p:cNvSpPr txBox="1"/>
          <p:nvPr/>
        </p:nvSpPr>
        <p:spPr>
          <a:xfrm>
            <a:off x="5507588" y="3744812"/>
            <a:ext cx="5180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01</a:t>
            </a:r>
          </a:p>
          <a:p>
            <a:r>
              <a:rPr lang="uk-UA" sz="2400" dirty="0"/>
              <a:t>01</a:t>
            </a:r>
          </a:p>
          <a:p>
            <a:r>
              <a:rPr lang="uk-UA" sz="2400" dirty="0"/>
              <a:t>01</a:t>
            </a:r>
            <a:endParaRPr lang="ru-RU" sz="2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BAD96D3-8CE9-423C-AC58-42BEB94A3BF5}"/>
              </a:ext>
            </a:extLst>
          </p:cNvPr>
          <p:cNvSpPr txBox="1"/>
          <p:nvPr/>
        </p:nvSpPr>
        <p:spPr>
          <a:xfrm>
            <a:off x="719506" y="2266216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</a:t>
            </a:r>
            <a:endParaRPr lang="ru-RU" sz="24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AD99152-7EBD-4796-BE36-D5F702BBB002}"/>
              </a:ext>
            </a:extLst>
          </p:cNvPr>
          <p:cNvSpPr txBox="1"/>
          <p:nvPr/>
        </p:nvSpPr>
        <p:spPr>
          <a:xfrm>
            <a:off x="5174618" y="4829823"/>
            <a:ext cx="876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0111</a:t>
            </a:r>
            <a:endParaRPr lang="ru-RU" sz="2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8676689-9E88-44D0-870D-7EA63D3BE934}"/>
              </a:ext>
            </a:extLst>
          </p:cNvPr>
          <p:cNvSpPr txBox="1"/>
          <p:nvPr/>
        </p:nvSpPr>
        <p:spPr>
          <a:xfrm>
            <a:off x="6419850" y="1566990"/>
            <a:ext cx="551894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Replicate the sets of codewords of lengths L−k−1 </a:t>
            </a:r>
            <a:br>
              <a:rPr lang="en-US" dirty="0"/>
            </a:br>
            <a:r>
              <a:rPr lang="en-US" dirty="0"/>
              <a:t>    and append the sequences of the form 01</a:t>
            </a:r>
            <a:r>
              <a:rPr lang="en-US" baseline="30000" dirty="0"/>
              <a:t>k</a:t>
            </a:r>
            <a:r>
              <a:rPr lang="en-US" dirty="0"/>
              <a:t>, k ∈ K.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2. Replicate the set of words of the length L−1 with </a:t>
            </a:r>
            <a:br>
              <a:rPr lang="en-US" dirty="0"/>
            </a:br>
            <a:r>
              <a:rPr lang="en-US" dirty="0"/>
              <a:t>    a suﬃx 01</a:t>
            </a:r>
            <a:r>
              <a:rPr lang="en-US" baseline="30000" dirty="0"/>
              <a:t>r</a:t>
            </a:r>
            <a:r>
              <a:rPr lang="en-US" dirty="0"/>
              <a:t>, r &gt; m</a:t>
            </a:r>
            <a:r>
              <a:rPr lang="en-US" baseline="-25000" dirty="0"/>
              <a:t>t </a:t>
            </a:r>
            <a:r>
              <a:rPr lang="en-US" dirty="0"/>
              <a:t>, and append a single “1” bit </a:t>
            </a:r>
            <a:br>
              <a:rPr lang="en-US" dirty="0"/>
            </a:br>
            <a:r>
              <a:rPr lang="en-US" dirty="0"/>
              <a:t>    to all elements of this set. </a:t>
            </a:r>
          </a:p>
          <a:p>
            <a:endParaRPr lang="en-US" dirty="0"/>
          </a:p>
          <a:p>
            <a:r>
              <a:rPr lang="en-US" dirty="0"/>
              <a:t>3. If L = m + 1, m ∈ {m</a:t>
            </a:r>
            <a:r>
              <a:rPr lang="en-US" baseline="-25000" dirty="0"/>
              <a:t>1</a:t>
            </a:r>
            <a:r>
              <a:rPr lang="en-US" dirty="0"/>
              <a:t>,...,m</a:t>
            </a:r>
            <a:r>
              <a:rPr lang="en-US" baseline="-25000" dirty="0"/>
              <a:t>t</a:t>
            </a:r>
            <a:r>
              <a:rPr lang="en-US" dirty="0"/>
              <a:t>}, append the word 01</a:t>
            </a:r>
            <a:r>
              <a:rPr lang="en-US" baseline="30000" dirty="0"/>
              <a:t>m</a:t>
            </a:r>
            <a:r>
              <a:rPr lang="en-US" dirty="0"/>
              <a:t> </a:t>
            </a:r>
            <a:br>
              <a:rPr lang="uk-UA" dirty="0"/>
            </a:br>
            <a:r>
              <a:rPr lang="uk-UA" dirty="0"/>
              <a:t>    </a:t>
            </a:r>
            <a:r>
              <a:rPr lang="en-US" dirty="0"/>
              <a:t>to the codeword set.</a:t>
            </a:r>
            <a:endParaRPr lang="ru-RU" dirty="0"/>
          </a:p>
        </p:txBody>
      </p:sp>
      <p:grpSp>
        <p:nvGrpSpPr>
          <p:cNvPr id="60" name="Групувати 59">
            <a:extLst>
              <a:ext uri="{FF2B5EF4-FFF2-40B4-BE49-F238E27FC236}">
                <a16:creationId xmlns:a16="http://schemas.microsoft.com/office/drawing/2014/main" id="{08A17428-3BB0-4F2E-8591-5569B9FDA6B7}"/>
              </a:ext>
            </a:extLst>
          </p:cNvPr>
          <p:cNvGrpSpPr/>
          <p:nvPr/>
        </p:nvGrpSpPr>
        <p:grpSpPr>
          <a:xfrm>
            <a:off x="462154" y="5526377"/>
            <a:ext cx="3556338" cy="1097435"/>
            <a:chOff x="462154" y="5526377"/>
            <a:chExt cx="3556338" cy="1097435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D051966-5686-43E8-830A-E975E36FFD58}"/>
                </a:ext>
              </a:extLst>
            </p:cNvPr>
            <p:cNvSpPr txBox="1"/>
            <p:nvPr/>
          </p:nvSpPr>
          <p:spPr>
            <a:xfrm>
              <a:off x="2689984" y="5564078"/>
              <a:ext cx="8723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L=10</a:t>
              </a:r>
              <a:endParaRPr lang="ru-RU" sz="2400" dirty="0"/>
            </a:p>
          </p:txBody>
        </p:sp>
        <p:cxnSp>
          <p:nvCxnSpPr>
            <p:cNvPr id="52" name="Пряма сполучна лінія 51">
              <a:extLst>
                <a:ext uri="{FF2B5EF4-FFF2-40B4-BE49-F238E27FC236}">
                  <a16:creationId xmlns:a16="http://schemas.microsoft.com/office/drawing/2014/main" id="{BCE9EB5D-E584-433D-9B26-967A74AAFE93}"/>
                </a:ext>
              </a:extLst>
            </p:cNvPr>
            <p:cNvCxnSpPr>
              <a:cxnSpLocks/>
            </p:cNvCxnSpPr>
            <p:nvPr/>
          </p:nvCxnSpPr>
          <p:spPr>
            <a:xfrm>
              <a:off x="521207" y="6037568"/>
              <a:ext cx="349728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4E17653-3F9F-41AD-B125-2CFE1BF4272C}"/>
                </a:ext>
              </a:extLst>
            </p:cNvPr>
            <p:cNvSpPr txBox="1"/>
            <p:nvPr/>
          </p:nvSpPr>
          <p:spPr>
            <a:xfrm>
              <a:off x="651316" y="5526377"/>
              <a:ext cx="7056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L=9</a:t>
              </a:r>
              <a:endParaRPr lang="ru-RU" sz="2400" dirty="0"/>
            </a:p>
          </p:txBody>
        </p:sp>
        <p:cxnSp>
          <p:nvCxnSpPr>
            <p:cNvPr id="55" name="Пряма сполучна лінія 54">
              <a:extLst>
                <a:ext uri="{FF2B5EF4-FFF2-40B4-BE49-F238E27FC236}">
                  <a16:creationId xmlns:a16="http://schemas.microsoft.com/office/drawing/2014/main" id="{DAD545E2-438B-43CD-8A9B-F84246AD20EB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616442" y="6113768"/>
              <a:ext cx="10200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B7E3316-BD4C-45BB-A43E-C92AA18AB6E8}"/>
                </a:ext>
              </a:extLst>
            </p:cNvPr>
            <p:cNvSpPr txBox="1"/>
            <p:nvPr/>
          </p:nvSpPr>
          <p:spPr>
            <a:xfrm>
              <a:off x="462154" y="6087095"/>
              <a:ext cx="16850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011011111</a:t>
              </a:r>
              <a:endParaRPr lang="ru-RU" sz="2400" dirty="0"/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CFD4071C-8C4A-4992-9DBF-D38A42021639}"/>
              </a:ext>
            </a:extLst>
          </p:cNvPr>
          <p:cNvSpPr txBox="1"/>
          <p:nvPr/>
        </p:nvSpPr>
        <p:spPr>
          <a:xfrm>
            <a:off x="462154" y="6087094"/>
            <a:ext cx="168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011011111</a:t>
            </a:r>
            <a:endParaRPr lang="ru-RU" sz="24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7268519-0906-4AB3-AEA9-331D43546259}"/>
              </a:ext>
            </a:extLst>
          </p:cNvPr>
          <p:cNvSpPr txBox="1"/>
          <p:nvPr/>
        </p:nvSpPr>
        <p:spPr>
          <a:xfrm>
            <a:off x="3686164" y="6089853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  <a:endParaRPr lang="ru-RU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1453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3.33333E-6 L 0.07604 -3.33333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3.33333E-6 L 0.06979 0.0011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4.81481E-6 L 0.1487 0.05625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35" y="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2.22222E-6 L 0.08346 2.22222E-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500"/>
                            </p:stCondLst>
                            <p:childTnLst>
                              <p:par>
                                <p:cTn id="6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15378 0.1594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82" y="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3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3500"/>
                            </p:stCondLst>
                            <p:childTnLst>
                              <p:par>
                                <p:cTn id="7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500"/>
                            </p:stCondLst>
                            <p:childTnLst>
                              <p:par>
                                <p:cTn id="7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7.40741E-7 L 0.09128 -7.40741E-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5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6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0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2.22222E-6 L 0.17643 0.2111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5" y="1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8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8500"/>
                            </p:stCondLst>
                            <p:childTnLst>
                              <p:par>
                                <p:cTn id="9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.00093 L 0.3237 0.37222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85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5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10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1500"/>
                            </p:stCondLst>
                            <p:childTnLst>
                              <p:par>
                                <p:cTn id="10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1500"/>
                            </p:stCondLst>
                            <p:childTnLst>
                              <p:par>
                                <p:cTn id="11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81481E-6 L 0.14219 -4.81481E-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350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49" grpId="0" animBg="1"/>
      <p:bldP spid="49" grpId="1" animBg="1"/>
      <p:bldP spid="49" grpId="2" animBg="1"/>
      <p:bldP spid="49" grpId="3" animBg="1"/>
      <p:bldP spid="48" grpId="0" animBg="1"/>
      <p:bldP spid="12" grpId="0"/>
      <p:bldP spid="15" grpId="0"/>
      <p:bldP spid="15" grpId="1"/>
      <p:bldP spid="16" grpId="0"/>
      <p:bldP spid="20" grpId="0"/>
      <p:bldP spid="20" grpId="1"/>
      <p:bldP spid="21" grpId="0"/>
      <p:bldP spid="21" grpId="1"/>
      <p:bldP spid="22" grpId="0"/>
      <p:bldP spid="23" grpId="0"/>
      <p:bldP spid="24" grpId="0"/>
      <p:bldP spid="24" grpId="1"/>
      <p:bldP spid="26" grpId="0"/>
      <p:bldP spid="29" grpId="0"/>
      <p:bldP spid="30" grpId="0"/>
      <p:bldP spid="30" grpId="1"/>
      <p:bldP spid="31" grpId="0"/>
      <p:bldP spid="34" grpId="0"/>
      <p:bldP spid="34" grpId="1"/>
      <p:bldP spid="35" grpId="0"/>
      <p:bldP spid="36" grpId="0"/>
      <p:bldP spid="36" grpId="1"/>
      <p:bldP spid="37" grpId="0"/>
      <p:bldP spid="38" grpId="0"/>
      <p:bldP spid="38" grpId="1"/>
      <p:bldP spid="39" grpId="0"/>
      <p:bldP spid="59" grpId="0"/>
      <p:bldP spid="59" grpId="1"/>
      <p:bldP spid="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R</a:t>
            </a:r>
            <a:r>
              <a:rPr lang="en-US" baseline="-25000" dirty="0">
                <a:latin typeface="Segoe UI Light" panose="020B0502040204020203" pitchFamily="34" charset="0"/>
                <a:cs typeface="Segoe UI Light" panose="020B0502040204020203" pitchFamily="34" charset="0"/>
              </a:rPr>
              <a:t>2–∞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decoding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4" name="Пряма сполучна лінія 3">
            <a:extLst>
              <a:ext uri="{FF2B5EF4-FFF2-40B4-BE49-F238E27FC236}">
                <a16:creationId xmlns:a16="http://schemas.microsoft.com/office/drawing/2014/main" id="{725AE83E-E250-4C2E-9610-2940CFB45E1A}"/>
              </a:ext>
            </a:extLst>
          </p:cNvPr>
          <p:cNvCxnSpPr>
            <a:cxnSpLocks/>
          </p:cNvCxnSpPr>
          <p:nvPr/>
        </p:nvCxnSpPr>
        <p:spPr>
          <a:xfrm>
            <a:off x="7131464" y="1442906"/>
            <a:ext cx="0" cy="5225857"/>
          </a:xfrm>
          <a:prstGeom prst="line">
            <a:avLst/>
          </a:prstGeom>
          <a:ln w="127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5DD0CC4-18A8-48E3-BE57-0B33113DE23A}"/>
              </a:ext>
            </a:extLst>
          </p:cNvPr>
          <p:cNvSpPr txBox="1"/>
          <p:nvPr/>
        </p:nvSpPr>
        <p:spPr>
          <a:xfrm>
            <a:off x="927315" y="1337613"/>
            <a:ext cx="3300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9BC0"/>
                </a:solidFill>
              </a:rPr>
              <a:t>Automaton</a:t>
            </a:r>
            <a:endParaRPr lang="uk-UA" sz="2400" b="1" baseline="-25000" dirty="0">
              <a:solidFill>
                <a:srgbClr val="009BC0"/>
              </a:solidFill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8E9825-37D8-4500-9347-A3493BC28D0E}"/>
              </a:ext>
            </a:extLst>
          </p:cNvPr>
          <p:cNvSpPr txBox="1"/>
          <p:nvPr/>
        </p:nvSpPr>
        <p:spPr>
          <a:xfrm>
            <a:off x="7964245" y="1337613"/>
            <a:ext cx="3300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9BC0"/>
                </a:solidFill>
                <a:cs typeface="Times New Roman" pitchFamily="18" charset="0"/>
              </a:rPr>
              <a:t>Algorithm</a:t>
            </a:r>
            <a:endParaRPr lang="uk-UA" sz="2400" b="1" dirty="0">
              <a:solidFill>
                <a:srgbClr val="009BC0"/>
              </a:solidFill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4F97DF-4C94-4DF7-A89C-1C64C4948A40}"/>
              </a:ext>
            </a:extLst>
          </p:cNvPr>
          <p:cNvSpPr txBox="1"/>
          <p:nvPr/>
        </p:nvSpPr>
        <p:spPr>
          <a:xfrm>
            <a:off x="7390699" y="1812005"/>
            <a:ext cx="4709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input</a:t>
            </a:r>
            <a:r>
              <a:rPr lang="uk-UA" dirty="0"/>
              <a:t>: </a:t>
            </a:r>
            <a:r>
              <a:rPr lang="en-US" dirty="0"/>
              <a:t>encoded</a:t>
            </a:r>
            <a:r>
              <a:rPr lang="uk-UA" dirty="0"/>
              <a:t> </a:t>
            </a:r>
            <a:r>
              <a:rPr lang="en-US" i="1" dirty="0"/>
              <a:t>Text</a:t>
            </a:r>
          </a:p>
          <a:p>
            <a:r>
              <a:rPr lang="en-US" b="1" dirty="0"/>
              <a:t>output</a:t>
            </a:r>
            <a:r>
              <a:rPr lang="uk-UA" b="1" dirty="0"/>
              <a:t>:</a:t>
            </a:r>
            <a:r>
              <a:rPr lang="uk-UA" dirty="0"/>
              <a:t> </a:t>
            </a:r>
            <a:r>
              <a:rPr lang="en-US" dirty="0"/>
              <a:t>dictionary indices</a:t>
            </a:r>
            <a:endParaRPr lang="uk-UA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D4C4A0B0-CB22-4CC1-9C46-5138E1253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2979" y="2525388"/>
            <a:ext cx="3667125" cy="41433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DC996DB-3654-4241-A901-5F6E95A1A8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957" y="2262187"/>
            <a:ext cx="6381750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792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Decoding time comparison, milliseconds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2CB4121-805D-4EB0-83EE-647C6C4DC1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7925" y="2200275"/>
            <a:ext cx="729615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176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Data compression codes key features</a:t>
            </a:r>
            <a:r>
              <a:rPr lang="uk-UA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compression rate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9" name="Picture 1" descr="D:\Documents\Univ\Anisimov\Samsung\compression1.png">
            <a:extLst>
              <a:ext uri="{FF2B5EF4-FFF2-40B4-BE49-F238E27FC236}">
                <a16:creationId xmlns:a16="http://schemas.microsoft.com/office/drawing/2014/main" id="{4450CA30-7F67-4CA3-96CE-38C883449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4840" y="2218323"/>
            <a:ext cx="2247900" cy="2028825"/>
          </a:xfrm>
          <a:prstGeom prst="rect">
            <a:avLst/>
          </a:prstGeom>
          <a:noFill/>
        </p:spPr>
      </p:pic>
      <p:sp>
        <p:nvSpPr>
          <p:cNvPr id="110" name="TextBox 109">
            <a:extLst>
              <a:ext uri="{FF2B5EF4-FFF2-40B4-BE49-F238E27FC236}">
                <a16:creationId xmlns:a16="http://schemas.microsoft.com/office/drawing/2014/main" id="{A811751A-C5FC-45B1-AF68-C6D3EF1451AD}"/>
              </a:ext>
            </a:extLst>
          </p:cNvPr>
          <p:cNvSpPr txBox="1"/>
          <p:nvPr/>
        </p:nvSpPr>
        <p:spPr>
          <a:xfrm>
            <a:off x="677543" y="1361401"/>
            <a:ext cx="6742432" cy="5171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>
                <a:solidFill>
                  <a:srgbClr val="FF0000"/>
                </a:solidFill>
              </a:rPr>
              <a:t> Arithmetic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>
                <a:solidFill>
                  <a:srgbClr val="FF0000"/>
                </a:solidFill>
              </a:rPr>
              <a:t> Asymmetric numeration systems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>
                <a:solidFill>
                  <a:srgbClr val="FF0000"/>
                </a:solidFill>
              </a:rPr>
              <a:t> Huffman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/>
              <a:t> Multi-delimiter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/>
              <a:t> Fibonacci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>
                <a:solidFill>
                  <a:srgbClr val="FF0000"/>
                </a:solidFill>
              </a:rPr>
              <a:t> Byte-aligned</a:t>
            </a:r>
            <a:r>
              <a:rPr lang="uk-UA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RPBC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/>
              <a:t> Byte-aligned</a:t>
            </a:r>
            <a:r>
              <a:rPr lang="uk-UA" sz="3200" dirty="0"/>
              <a:t> </a:t>
            </a:r>
            <a:r>
              <a:rPr lang="en-US" sz="3200" dirty="0"/>
              <a:t>SCDC</a:t>
            </a:r>
            <a:endParaRPr lang="uk-UA" sz="3200" dirty="0"/>
          </a:p>
        </p:txBody>
      </p:sp>
      <p:sp>
        <p:nvSpPr>
          <p:cNvPr id="111" name="Округлений прямокутник 5">
            <a:extLst>
              <a:ext uri="{FF2B5EF4-FFF2-40B4-BE49-F238E27FC236}">
                <a16:creationId xmlns:a16="http://schemas.microsoft.com/office/drawing/2014/main" id="{9B8140B6-BFF7-4BF2-9812-9CD3041AF8C3}"/>
              </a:ext>
            </a:extLst>
          </p:cNvPr>
          <p:cNvSpPr/>
          <p:nvPr/>
        </p:nvSpPr>
        <p:spPr>
          <a:xfrm>
            <a:off x="521207" y="3674331"/>
            <a:ext cx="5093530" cy="1378932"/>
          </a:xfrm>
          <a:prstGeom prst="roundRect">
            <a:avLst/>
          </a:prstGeom>
          <a:noFill/>
          <a:ln w="19050">
            <a:solidFill>
              <a:srgbClr val="009B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FD14442-80CB-4640-A229-B9D42B85D8A2}"/>
              </a:ext>
            </a:extLst>
          </p:cNvPr>
          <p:cNvSpPr txBox="1"/>
          <p:nvPr/>
        </p:nvSpPr>
        <p:spPr>
          <a:xfrm>
            <a:off x="6235130" y="5377335"/>
            <a:ext cx="3590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Codes with delimiters</a:t>
            </a:r>
            <a:endParaRPr lang="uk-UA" sz="2800" dirty="0"/>
          </a:p>
        </p:txBody>
      </p:sp>
      <p:sp>
        <p:nvSpPr>
          <p:cNvPr id="7" name="Округлений прямокутник 5">
            <a:extLst>
              <a:ext uri="{FF2B5EF4-FFF2-40B4-BE49-F238E27FC236}">
                <a16:creationId xmlns:a16="http://schemas.microsoft.com/office/drawing/2014/main" id="{1F0B8148-A2CF-4DDB-B422-F9E45A443D2F}"/>
              </a:ext>
            </a:extLst>
          </p:cNvPr>
          <p:cNvSpPr/>
          <p:nvPr/>
        </p:nvSpPr>
        <p:spPr>
          <a:xfrm>
            <a:off x="521207" y="5855367"/>
            <a:ext cx="5093530" cy="719451"/>
          </a:xfrm>
          <a:prstGeom prst="roundRect">
            <a:avLst/>
          </a:prstGeom>
          <a:noFill/>
          <a:ln w="19050">
            <a:solidFill>
              <a:srgbClr val="009B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" name="Пряма сполучна лінія 2">
            <a:extLst>
              <a:ext uri="{FF2B5EF4-FFF2-40B4-BE49-F238E27FC236}">
                <a16:creationId xmlns:a16="http://schemas.microsoft.com/office/drawing/2014/main" id="{C5A9007B-E7D4-4708-9993-CA21CB07A0A5}"/>
              </a:ext>
            </a:extLst>
          </p:cNvPr>
          <p:cNvCxnSpPr/>
          <p:nvPr/>
        </p:nvCxnSpPr>
        <p:spPr>
          <a:xfrm>
            <a:off x="5614737" y="4828674"/>
            <a:ext cx="620393" cy="54866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 сполучна лінія 9">
            <a:extLst>
              <a:ext uri="{FF2B5EF4-FFF2-40B4-BE49-F238E27FC236}">
                <a16:creationId xmlns:a16="http://schemas.microsoft.com/office/drawing/2014/main" id="{BB34D733-DF57-4C40-B285-04915B3CC301}"/>
              </a:ext>
            </a:extLst>
          </p:cNvPr>
          <p:cNvCxnSpPr>
            <a:cxnSpLocks/>
          </p:cNvCxnSpPr>
          <p:nvPr/>
        </p:nvCxnSpPr>
        <p:spPr>
          <a:xfrm flipV="1">
            <a:off x="5614737" y="5855367"/>
            <a:ext cx="620393" cy="352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903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R</a:t>
            </a:r>
            <a:r>
              <a:rPr lang="en-US" baseline="-25000" dirty="0">
                <a:latin typeface="Segoe UI Light" panose="020B0502040204020203" pitchFamily="34" charset="0"/>
                <a:cs typeface="Segoe UI Light" panose="020B0502040204020203" pitchFamily="34" charset="0"/>
              </a:rPr>
              <a:t>2–∞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improved decoding algorithm (idea)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D4C4A0B0-CB22-4CC1-9C46-5138E1253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804" y="1799278"/>
            <a:ext cx="3667125" cy="41433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B43D9D6-03A7-4BB9-B174-A737FFAC73DE}"/>
              </a:ext>
            </a:extLst>
          </p:cNvPr>
          <p:cNvSpPr txBox="1"/>
          <p:nvPr/>
        </p:nvSpPr>
        <p:spPr>
          <a:xfrm>
            <a:off x="6648450" y="2170063"/>
            <a:ext cx="38671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Pack </a:t>
            </a:r>
            <a:r>
              <a:rPr lang="en-US" sz="2400" dirty="0" err="1"/>
              <a:t>TAB</a:t>
            </a:r>
            <a:r>
              <a:rPr lang="en-US" sz="2400" baseline="-25000" dirty="0" err="1"/>
              <a:t>j</a:t>
            </a:r>
            <a:r>
              <a:rPr lang="en-US" sz="2400" dirty="0"/>
              <a:t>[Text[</a:t>
            </a:r>
            <a:r>
              <a:rPr lang="en-US" sz="2400" dirty="0" err="1"/>
              <a:t>i</a:t>
            </a:r>
            <a:r>
              <a:rPr lang="en-US" sz="2400" dirty="0"/>
              <a:t>]] into </a:t>
            </a:r>
            <a:br>
              <a:rPr lang="en-US" sz="2400" dirty="0"/>
            </a:br>
            <a:r>
              <a:rPr lang="en-US" sz="2400" dirty="0"/>
              <a:t>32-bit word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Get p1,…,p4 via bit-level operations</a:t>
            </a:r>
          </a:p>
          <a:p>
            <a:endParaRPr lang="ru-RU" sz="2400" dirty="0"/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0C3C1005-8B5D-4C1D-AF11-62C0AF92886F}"/>
              </a:ext>
            </a:extLst>
          </p:cNvPr>
          <p:cNvSpPr/>
          <p:nvPr/>
        </p:nvSpPr>
        <p:spPr>
          <a:xfrm>
            <a:off x="3065216" y="2352676"/>
            <a:ext cx="1350714" cy="3429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824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Improved decoding timing, milliseconds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0DB58F6-ED8C-4CA5-BC93-6AEA94646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250" y="4128400"/>
            <a:ext cx="9715500" cy="1685925"/>
          </a:xfrm>
          <a:prstGeom prst="rect">
            <a:avLst/>
          </a:prstGeom>
        </p:spPr>
      </p:pic>
      <p:graphicFrame>
        <p:nvGraphicFramePr>
          <p:cNvPr id="7" name="Діаграма 6">
            <a:extLst>
              <a:ext uri="{FF2B5EF4-FFF2-40B4-BE49-F238E27FC236}">
                <a16:creationId xmlns:a16="http://schemas.microsoft.com/office/drawing/2014/main" id="{6BE69F06-A52F-45D0-AB22-0FACA2CC5F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5434071"/>
              </p:ext>
            </p:extLst>
          </p:nvPr>
        </p:nvGraphicFramePr>
        <p:xfrm>
          <a:off x="3657599" y="914399"/>
          <a:ext cx="6425967" cy="4093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81493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Empirical comparison of codes compression rate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F215242-BFE0-47DB-A5AF-A2CA1ABD67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967" y="2198795"/>
            <a:ext cx="11532066" cy="2460410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8D12A3F3-C674-444C-9DDF-A17B85D0506D}"/>
              </a:ext>
            </a:extLst>
          </p:cNvPr>
          <p:cNvSpPr/>
          <p:nvPr/>
        </p:nvSpPr>
        <p:spPr>
          <a:xfrm>
            <a:off x="9392785" y="3039611"/>
            <a:ext cx="1171575" cy="790575"/>
          </a:xfrm>
          <a:prstGeom prst="rect">
            <a:avLst/>
          </a:prstGeom>
          <a:solidFill>
            <a:srgbClr val="00CC00">
              <a:alpha val="5882"/>
            </a:srgbClr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6A53D21F-26C4-434B-B11C-39B625B909C8}"/>
              </a:ext>
            </a:extLst>
          </p:cNvPr>
          <p:cNvSpPr/>
          <p:nvPr/>
        </p:nvSpPr>
        <p:spPr>
          <a:xfrm>
            <a:off x="10572749" y="3830186"/>
            <a:ext cx="1247776" cy="752475"/>
          </a:xfrm>
          <a:prstGeom prst="rect">
            <a:avLst/>
          </a:prstGeom>
          <a:solidFill>
            <a:srgbClr val="00CC00">
              <a:alpha val="5490"/>
            </a:srgbClr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314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Conclusions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4A3653-1560-4DC6-AC8A-A444A8317F49}"/>
              </a:ext>
            </a:extLst>
          </p:cNvPr>
          <p:cNvSpPr txBox="1"/>
          <p:nvPr/>
        </p:nvSpPr>
        <p:spPr>
          <a:xfrm>
            <a:off x="658404" y="1507076"/>
            <a:ext cx="10875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reverse multi-delimiter codes are the first compression codes that have all the following properties:</a:t>
            </a:r>
            <a:endParaRPr lang="uk-UA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208A32-212B-411F-9D64-B769B06889AF}"/>
              </a:ext>
            </a:extLst>
          </p:cNvPr>
          <p:cNvSpPr txBox="1"/>
          <p:nvPr/>
        </p:nvSpPr>
        <p:spPr>
          <a:xfrm>
            <a:off x="1138106" y="2687176"/>
            <a:ext cx="10875191" cy="1824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Operate quite close to entropy (2–3% away)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Allow us to search the data in a compressed file without its decompression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Provide fast decoding on a level with byte-aligned codes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Are </a:t>
            </a:r>
            <a:r>
              <a:rPr lang="en-US" sz="2400" dirty="0" err="1"/>
              <a:t>synchronizable</a:t>
            </a:r>
            <a:r>
              <a:rPr lang="en-US" sz="2400" dirty="0"/>
              <a:t> with the delay 1</a:t>
            </a:r>
            <a:endParaRPr lang="ru-RU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BC2D85-BDB7-4FCE-8666-6F7B185F9B8B}"/>
              </a:ext>
            </a:extLst>
          </p:cNvPr>
          <p:cNvSpPr txBox="1"/>
          <p:nvPr/>
        </p:nvSpPr>
        <p:spPr>
          <a:xfrm>
            <a:off x="658404" y="4873870"/>
            <a:ext cx="108751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These codes point the way towards information retrieval systems of a new type, which can operate with compressed data directly, performing the decompression only on the fly.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599460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0872" y="1486477"/>
            <a:ext cx="4396530" cy="1218157"/>
          </a:xfrm>
        </p:spPr>
        <p:txBody>
          <a:bodyPr rtlCol="0" anchor="ctr" anchorCtr="0">
            <a:normAutofit/>
          </a:bodyPr>
          <a:lstStyle/>
          <a:p>
            <a:pPr algn="ctr" rtl="0"/>
            <a:r>
              <a:rPr lang="en-US" sz="6000" b="1" dirty="0">
                <a:solidFill>
                  <a:schemeClr val="bg1"/>
                </a:solidFill>
              </a:rPr>
              <a:t>Thank You</a:t>
            </a:r>
            <a:r>
              <a:rPr lang="uk-UA" sz="6000" b="1" dirty="0">
                <a:solidFill>
                  <a:schemeClr val="bg1"/>
                </a:solidFill>
              </a:rPr>
              <a:t>!</a:t>
            </a:r>
          </a:p>
        </p:txBody>
      </p:sp>
      <p:cxnSp>
        <p:nvCxnSpPr>
          <p:cNvPr id="4" name="Пряма сполучна лінія 3">
            <a:extLst>
              <a:ext uri="{FF2B5EF4-FFF2-40B4-BE49-F238E27FC236}">
                <a16:creationId xmlns:a16="http://schemas.microsoft.com/office/drawing/2014/main" id="{9C5E9265-EA95-44F5-B2BB-A3946B2F1EA5}"/>
              </a:ext>
            </a:extLst>
          </p:cNvPr>
          <p:cNvCxnSpPr>
            <a:cxnSpLocks/>
          </p:cNvCxnSpPr>
          <p:nvPr/>
        </p:nvCxnSpPr>
        <p:spPr>
          <a:xfrm flipH="1">
            <a:off x="4362274" y="593521"/>
            <a:ext cx="2768367" cy="5670957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2F37A95-16ED-4E59-BD28-4474CA8FA292}"/>
              </a:ext>
            </a:extLst>
          </p:cNvPr>
          <p:cNvSpPr txBox="1">
            <a:spLocks/>
          </p:cNvSpPr>
          <p:nvPr/>
        </p:nvSpPr>
        <p:spPr>
          <a:xfrm>
            <a:off x="6686026" y="3350230"/>
            <a:ext cx="4396530" cy="121815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</a:rPr>
              <a:t>Igor </a:t>
            </a:r>
            <a:r>
              <a:rPr lang="en-US" sz="4000" b="1" dirty="0" err="1">
                <a:solidFill>
                  <a:schemeClr val="bg1"/>
                </a:solidFill>
              </a:rPr>
              <a:t>Zavadskyi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ihorza@gmail.com</a:t>
            </a:r>
            <a:endParaRPr lang="uk-UA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21F528D5-2015-4513-8602-78F561694DF3}"/>
              </a:ext>
            </a:extLst>
          </p:cNvPr>
          <p:cNvSpPr txBox="1">
            <a:spLocks/>
          </p:cNvSpPr>
          <p:nvPr/>
        </p:nvSpPr>
        <p:spPr>
          <a:xfrm>
            <a:off x="5746458" y="4812597"/>
            <a:ext cx="4396530" cy="121815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</a:rPr>
              <a:t>Anatoly Anisimov</a:t>
            </a:r>
          </a:p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ava.lectures@gmail.com</a:t>
            </a:r>
          </a:p>
        </p:txBody>
      </p:sp>
    </p:spTree>
    <p:extLst>
      <p:ext uri="{BB962C8B-B14F-4D97-AF65-F5344CB8AC3E}">
        <p14:creationId xmlns:p14="http://schemas.microsoft.com/office/powerpoint/2010/main" val="345299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8042501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Key features</a:t>
            </a:r>
            <a:r>
              <a:rPr lang="uk-UA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synchronization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CE99D5B-18C1-45D9-A0DD-321850A85B1C}"/>
              </a:ext>
            </a:extLst>
          </p:cNvPr>
          <p:cNvSpPr txBox="1"/>
          <p:nvPr/>
        </p:nvSpPr>
        <p:spPr>
          <a:xfrm>
            <a:off x="521207" y="1659320"/>
            <a:ext cx="1105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Arithmetic code, ANS and Huffman codes are not </a:t>
            </a:r>
            <a:r>
              <a:rPr lang="en-US" sz="2800" dirty="0" err="1"/>
              <a:t>synchronizable</a:t>
            </a:r>
            <a:endParaRPr lang="uk-UA" sz="2800" dirty="0"/>
          </a:p>
        </p:txBody>
      </p:sp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9F066DDA-D120-46B5-B5F7-7934CF5AE8C5}"/>
              </a:ext>
            </a:extLst>
          </p:cNvPr>
          <p:cNvSpPr/>
          <p:nvPr/>
        </p:nvSpPr>
        <p:spPr>
          <a:xfrm>
            <a:off x="614888" y="2419079"/>
            <a:ext cx="7661238" cy="412376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40" name="Групувати 39">
            <a:extLst>
              <a:ext uri="{FF2B5EF4-FFF2-40B4-BE49-F238E27FC236}">
                <a16:creationId xmlns:a16="http://schemas.microsoft.com/office/drawing/2014/main" id="{4B126452-E89F-49A4-9BC0-265D05C39FB2}"/>
              </a:ext>
            </a:extLst>
          </p:cNvPr>
          <p:cNvGrpSpPr/>
          <p:nvPr/>
        </p:nvGrpSpPr>
        <p:grpSpPr>
          <a:xfrm>
            <a:off x="2883408" y="2419079"/>
            <a:ext cx="5378761" cy="412379"/>
            <a:chOff x="2935942" y="2205318"/>
            <a:chExt cx="5378761" cy="412379"/>
          </a:xfrm>
        </p:grpSpPr>
        <p:grpSp>
          <p:nvGrpSpPr>
            <p:cNvPr id="41" name="Групувати 40">
              <a:extLst>
                <a:ext uri="{FF2B5EF4-FFF2-40B4-BE49-F238E27FC236}">
                  <a16:creationId xmlns:a16="http://schemas.microsoft.com/office/drawing/2014/main" id="{662D358A-32A4-4FBE-B91C-9F22D4895132}"/>
                </a:ext>
              </a:extLst>
            </p:cNvPr>
            <p:cNvGrpSpPr/>
            <p:nvPr/>
          </p:nvGrpSpPr>
          <p:grpSpPr>
            <a:xfrm>
              <a:off x="2935942" y="2205318"/>
              <a:ext cx="3765132" cy="412378"/>
              <a:chOff x="2935942" y="3227669"/>
              <a:chExt cx="3765132" cy="412378"/>
            </a:xfrm>
          </p:grpSpPr>
          <p:cxnSp>
            <p:nvCxnSpPr>
              <p:cNvPr id="57" name="Пряма сполучна лінія 56">
                <a:extLst>
                  <a:ext uri="{FF2B5EF4-FFF2-40B4-BE49-F238E27FC236}">
                    <a16:creationId xmlns:a16="http://schemas.microsoft.com/office/drawing/2014/main" id="{D68958B1-55E2-48BF-B342-5D839F0DE483}"/>
                  </a:ext>
                </a:extLst>
              </p:cNvPr>
              <p:cNvCxnSpPr/>
              <p:nvPr/>
            </p:nvCxnSpPr>
            <p:spPr>
              <a:xfrm rot="5400000" flipH="1" flipV="1">
                <a:off x="2796989" y="336662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 сполучна лінія 57">
                <a:extLst>
                  <a:ext uri="{FF2B5EF4-FFF2-40B4-BE49-F238E27FC236}">
                    <a16:creationId xmlns:a16="http://schemas.microsoft.com/office/drawing/2014/main" id="{741B4E32-9655-42EF-84EB-185FDBFE5F98}"/>
                  </a:ext>
                </a:extLst>
              </p:cNvPr>
              <p:cNvCxnSpPr/>
              <p:nvPr/>
            </p:nvCxnSpPr>
            <p:spPr>
              <a:xfrm rot="16200000" flipV="1">
                <a:off x="2931458" y="336662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 сполучна лінія 58">
                <a:extLst>
                  <a:ext uri="{FF2B5EF4-FFF2-40B4-BE49-F238E27FC236}">
                    <a16:creationId xmlns:a16="http://schemas.microsoft.com/office/drawing/2014/main" id="{22566874-2771-437E-A663-0FFA45C7F252}"/>
                  </a:ext>
                </a:extLst>
              </p:cNvPr>
              <p:cNvCxnSpPr/>
              <p:nvPr/>
            </p:nvCxnSpPr>
            <p:spPr>
              <a:xfrm rot="5400000" flipH="1" flipV="1">
                <a:off x="3065927" y="336662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 сполучна лінія 59">
                <a:extLst>
                  <a:ext uri="{FF2B5EF4-FFF2-40B4-BE49-F238E27FC236}">
                    <a16:creationId xmlns:a16="http://schemas.microsoft.com/office/drawing/2014/main" id="{4B140C3E-DC3A-438C-809E-DADCBEAFEFA8}"/>
                  </a:ext>
                </a:extLst>
              </p:cNvPr>
              <p:cNvCxnSpPr/>
              <p:nvPr/>
            </p:nvCxnSpPr>
            <p:spPr>
              <a:xfrm rot="16200000" flipV="1">
                <a:off x="3200396" y="336662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 сполучна лінія 60">
                <a:extLst>
                  <a:ext uri="{FF2B5EF4-FFF2-40B4-BE49-F238E27FC236}">
                    <a16:creationId xmlns:a16="http://schemas.microsoft.com/office/drawing/2014/main" id="{9568EE20-70B8-46F6-9111-59C7BDDE4EF0}"/>
                  </a:ext>
                </a:extLst>
              </p:cNvPr>
              <p:cNvCxnSpPr/>
              <p:nvPr/>
            </p:nvCxnSpPr>
            <p:spPr>
              <a:xfrm rot="5400000" flipH="1" flipV="1">
                <a:off x="3334865" y="3366622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 сполучна лінія 61">
                <a:extLst>
                  <a:ext uri="{FF2B5EF4-FFF2-40B4-BE49-F238E27FC236}">
                    <a16:creationId xmlns:a16="http://schemas.microsoft.com/office/drawing/2014/main" id="{CF8F3EB6-B97B-4692-BE96-A145A1FCFDD9}"/>
                  </a:ext>
                </a:extLst>
              </p:cNvPr>
              <p:cNvCxnSpPr/>
              <p:nvPr/>
            </p:nvCxnSpPr>
            <p:spPr>
              <a:xfrm rot="16200000" flipV="1">
                <a:off x="3469334" y="3366622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 сполучна лінія 62">
                <a:extLst>
                  <a:ext uri="{FF2B5EF4-FFF2-40B4-BE49-F238E27FC236}">
                    <a16:creationId xmlns:a16="http://schemas.microsoft.com/office/drawing/2014/main" id="{25F2C899-90C5-465E-BF5D-2CC6C22EB545}"/>
                  </a:ext>
                </a:extLst>
              </p:cNvPr>
              <p:cNvCxnSpPr/>
              <p:nvPr/>
            </p:nvCxnSpPr>
            <p:spPr>
              <a:xfrm rot="5400000" flipH="1" flipV="1">
                <a:off x="3603803" y="3366622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 сполучна лінія 63">
                <a:extLst>
                  <a:ext uri="{FF2B5EF4-FFF2-40B4-BE49-F238E27FC236}">
                    <a16:creationId xmlns:a16="http://schemas.microsoft.com/office/drawing/2014/main" id="{4EA1160E-C1BE-4C67-8F4D-72948A9093DF}"/>
                  </a:ext>
                </a:extLst>
              </p:cNvPr>
              <p:cNvCxnSpPr/>
              <p:nvPr/>
            </p:nvCxnSpPr>
            <p:spPr>
              <a:xfrm rot="16200000" flipV="1">
                <a:off x="3738272" y="3366622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 сполучна лінія 64">
                <a:extLst>
                  <a:ext uri="{FF2B5EF4-FFF2-40B4-BE49-F238E27FC236}">
                    <a16:creationId xmlns:a16="http://schemas.microsoft.com/office/drawing/2014/main" id="{2BD721C2-29B6-4CA9-8BD7-393DE6CF64A2}"/>
                  </a:ext>
                </a:extLst>
              </p:cNvPr>
              <p:cNvCxnSpPr/>
              <p:nvPr/>
            </p:nvCxnSpPr>
            <p:spPr>
              <a:xfrm rot="5400000" flipH="1" flipV="1">
                <a:off x="3603803" y="336662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 сполучна лінія 65">
                <a:extLst>
                  <a:ext uri="{FF2B5EF4-FFF2-40B4-BE49-F238E27FC236}">
                    <a16:creationId xmlns:a16="http://schemas.microsoft.com/office/drawing/2014/main" id="{662E6F55-0B20-41D2-AA8E-74314B7F5AA9}"/>
                  </a:ext>
                </a:extLst>
              </p:cNvPr>
              <p:cNvCxnSpPr/>
              <p:nvPr/>
            </p:nvCxnSpPr>
            <p:spPr>
              <a:xfrm rot="16200000" flipV="1">
                <a:off x="3738272" y="336662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 сполучна лінія 66">
                <a:extLst>
                  <a:ext uri="{FF2B5EF4-FFF2-40B4-BE49-F238E27FC236}">
                    <a16:creationId xmlns:a16="http://schemas.microsoft.com/office/drawing/2014/main" id="{B2C33D03-B088-4128-9D83-957EA8F6DA15}"/>
                  </a:ext>
                </a:extLst>
              </p:cNvPr>
              <p:cNvCxnSpPr/>
              <p:nvPr/>
            </p:nvCxnSpPr>
            <p:spPr>
              <a:xfrm rot="5400000" flipH="1" flipV="1">
                <a:off x="3872741" y="336662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 сполучна лінія 67">
                <a:extLst>
                  <a:ext uri="{FF2B5EF4-FFF2-40B4-BE49-F238E27FC236}">
                    <a16:creationId xmlns:a16="http://schemas.microsoft.com/office/drawing/2014/main" id="{87257603-A5B2-40D7-A8AF-F58A0DE2FD8D}"/>
                  </a:ext>
                </a:extLst>
              </p:cNvPr>
              <p:cNvCxnSpPr/>
              <p:nvPr/>
            </p:nvCxnSpPr>
            <p:spPr>
              <a:xfrm rot="16200000" flipV="1">
                <a:off x="4007210" y="336662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 сполучна лінія 68">
                <a:extLst>
                  <a:ext uri="{FF2B5EF4-FFF2-40B4-BE49-F238E27FC236}">
                    <a16:creationId xmlns:a16="http://schemas.microsoft.com/office/drawing/2014/main" id="{8F3DA731-6BF9-4011-94F6-207F931D9E2C}"/>
                  </a:ext>
                </a:extLst>
              </p:cNvPr>
              <p:cNvCxnSpPr/>
              <p:nvPr/>
            </p:nvCxnSpPr>
            <p:spPr>
              <a:xfrm rot="5400000" flipH="1" flipV="1">
                <a:off x="4141679" y="3366622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Пряма сполучна лінія 69">
                <a:extLst>
                  <a:ext uri="{FF2B5EF4-FFF2-40B4-BE49-F238E27FC236}">
                    <a16:creationId xmlns:a16="http://schemas.microsoft.com/office/drawing/2014/main" id="{99C09231-6FA5-4706-B9BF-0C464DDCE62D}"/>
                  </a:ext>
                </a:extLst>
              </p:cNvPr>
              <p:cNvCxnSpPr/>
              <p:nvPr/>
            </p:nvCxnSpPr>
            <p:spPr>
              <a:xfrm rot="16200000" flipV="1">
                <a:off x="4276148" y="3366622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 сполучна лінія 70">
                <a:extLst>
                  <a:ext uri="{FF2B5EF4-FFF2-40B4-BE49-F238E27FC236}">
                    <a16:creationId xmlns:a16="http://schemas.microsoft.com/office/drawing/2014/main" id="{4DB4CB42-7F89-432C-B345-5917AE146E64}"/>
                  </a:ext>
                </a:extLst>
              </p:cNvPr>
              <p:cNvCxnSpPr/>
              <p:nvPr/>
            </p:nvCxnSpPr>
            <p:spPr>
              <a:xfrm rot="5400000" flipH="1" flipV="1">
                <a:off x="4410617" y="3366622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 сполучна лінія 71">
                <a:extLst>
                  <a:ext uri="{FF2B5EF4-FFF2-40B4-BE49-F238E27FC236}">
                    <a16:creationId xmlns:a16="http://schemas.microsoft.com/office/drawing/2014/main" id="{ED1D4215-2C3D-465B-99B6-A595FF96045A}"/>
                  </a:ext>
                </a:extLst>
              </p:cNvPr>
              <p:cNvCxnSpPr/>
              <p:nvPr/>
            </p:nvCxnSpPr>
            <p:spPr>
              <a:xfrm rot="16200000" flipV="1">
                <a:off x="4545086" y="3366622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 сполучна лінія 72">
                <a:extLst>
                  <a:ext uri="{FF2B5EF4-FFF2-40B4-BE49-F238E27FC236}">
                    <a16:creationId xmlns:a16="http://schemas.microsoft.com/office/drawing/2014/main" id="{52074F5D-7E78-47CB-9A5C-837EDA02F3A9}"/>
                  </a:ext>
                </a:extLst>
              </p:cNvPr>
              <p:cNvCxnSpPr/>
              <p:nvPr/>
            </p:nvCxnSpPr>
            <p:spPr>
              <a:xfrm rot="5400000" flipH="1" flipV="1">
                <a:off x="4679555" y="3366625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 сполучна лінія 73">
                <a:extLst>
                  <a:ext uri="{FF2B5EF4-FFF2-40B4-BE49-F238E27FC236}">
                    <a16:creationId xmlns:a16="http://schemas.microsoft.com/office/drawing/2014/main" id="{BFDEBCAC-68D3-4634-9A47-0A7AA7016D71}"/>
                  </a:ext>
                </a:extLst>
              </p:cNvPr>
              <p:cNvCxnSpPr/>
              <p:nvPr/>
            </p:nvCxnSpPr>
            <p:spPr>
              <a:xfrm rot="16200000" flipV="1">
                <a:off x="4814024" y="3366625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 сполучна лінія 74">
                <a:extLst>
                  <a:ext uri="{FF2B5EF4-FFF2-40B4-BE49-F238E27FC236}">
                    <a16:creationId xmlns:a16="http://schemas.microsoft.com/office/drawing/2014/main" id="{AC4FF39C-E414-4050-86BD-73E4A324728D}"/>
                  </a:ext>
                </a:extLst>
              </p:cNvPr>
              <p:cNvCxnSpPr/>
              <p:nvPr/>
            </p:nvCxnSpPr>
            <p:spPr>
              <a:xfrm rot="5400000" flipH="1" flipV="1">
                <a:off x="4948493" y="3366625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 сполучна лінія 75">
                <a:extLst>
                  <a:ext uri="{FF2B5EF4-FFF2-40B4-BE49-F238E27FC236}">
                    <a16:creationId xmlns:a16="http://schemas.microsoft.com/office/drawing/2014/main" id="{04CC9350-71FB-4960-A123-BB2F32A05C17}"/>
                  </a:ext>
                </a:extLst>
              </p:cNvPr>
              <p:cNvCxnSpPr/>
              <p:nvPr/>
            </p:nvCxnSpPr>
            <p:spPr>
              <a:xfrm rot="16200000" flipV="1">
                <a:off x="5082962" y="3366625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 сполучна лінія 76">
                <a:extLst>
                  <a:ext uri="{FF2B5EF4-FFF2-40B4-BE49-F238E27FC236}">
                    <a16:creationId xmlns:a16="http://schemas.microsoft.com/office/drawing/2014/main" id="{B46282D5-2214-4EB0-A450-74FC37028C48}"/>
                  </a:ext>
                </a:extLst>
              </p:cNvPr>
              <p:cNvCxnSpPr/>
              <p:nvPr/>
            </p:nvCxnSpPr>
            <p:spPr>
              <a:xfrm rot="5400000" flipH="1" flipV="1">
                <a:off x="5217431" y="336662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 сполучна лінія 77">
                <a:extLst>
                  <a:ext uri="{FF2B5EF4-FFF2-40B4-BE49-F238E27FC236}">
                    <a16:creationId xmlns:a16="http://schemas.microsoft.com/office/drawing/2014/main" id="{D0CA5EEF-1795-4AD3-A204-0E83E9039D11}"/>
                  </a:ext>
                </a:extLst>
              </p:cNvPr>
              <p:cNvCxnSpPr/>
              <p:nvPr/>
            </p:nvCxnSpPr>
            <p:spPr>
              <a:xfrm rot="16200000" flipV="1">
                <a:off x="5351900" y="336662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Пряма сполучна лінія 78">
                <a:extLst>
                  <a:ext uri="{FF2B5EF4-FFF2-40B4-BE49-F238E27FC236}">
                    <a16:creationId xmlns:a16="http://schemas.microsoft.com/office/drawing/2014/main" id="{71CA1CEC-57CC-4A09-915A-EF5FDE070DB4}"/>
                  </a:ext>
                </a:extLst>
              </p:cNvPr>
              <p:cNvCxnSpPr/>
              <p:nvPr/>
            </p:nvCxnSpPr>
            <p:spPr>
              <a:xfrm rot="5400000" flipH="1" flipV="1">
                <a:off x="5486369" y="336662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Пряма сполучна лінія 79">
                <a:extLst>
                  <a:ext uri="{FF2B5EF4-FFF2-40B4-BE49-F238E27FC236}">
                    <a16:creationId xmlns:a16="http://schemas.microsoft.com/office/drawing/2014/main" id="{87FD913D-8F23-4422-B0DE-797A6B4604BD}"/>
                  </a:ext>
                </a:extLst>
              </p:cNvPr>
              <p:cNvCxnSpPr/>
              <p:nvPr/>
            </p:nvCxnSpPr>
            <p:spPr>
              <a:xfrm rot="16200000" flipV="1">
                <a:off x="5620838" y="336662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 сполучна лінія 80">
                <a:extLst>
                  <a:ext uri="{FF2B5EF4-FFF2-40B4-BE49-F238E27FC236}">
                    <a16:creationId xmlns:a16="http://schemas.microsoft.com/office/drawing/2014/main" id="{55CD5DF7-7421-46C2-8FE3-0A81C8A9FA0E}"/>
                  </a:ext>
                </a:extLst>
              </p:cNvPr>
              <p:cNvCxnSpPr/>
              <p:nvPr/>
            </p:nvCxnSpPr>
            <p:spPr>
              <a:xfrm rot="5400000" flipH="1" flipV="1">
                <a:off x="5486369" y="3366625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Пряма сполучна лінія 81">
                <a:extLst>
                  <a:ext uri="{FF2B5EF4-FFF2-40B4-BE49-F238E27FC236}">
                    <a16:creationId xmlns:a16="http://schemas.microsoft.com/office/drawing/2014/main" id="{27DC76C5-620C-410A-A501-79B64BAE002A}"/>
                  </a:ext>
                </a:extLst>
              </p:cNvPr>
              <p:cNvCxnSpPr/>
              <p:nvPr/>
            </p:nvCxnSpPr>
            <p:spPr>
              <a:xfrm rot="16200000" flipV="1">
                <a:off x="5620838" y="3366625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 сполучна лінія 82">
                <a:extLst>
                  <a:ext uri="{FF2B5EF4-FFF2-40B4-BE49-F238E27FC236}">
                    <a16:creationId xmlns:a16="http://schemas.microsoft.com/office/drawing/2014/main" id="{32A20651-E1D0-457A-9941-3B4F0DC8A536}"/>
                  </a:ext>
                </a:extLst>
              </p:cNvPr>
              <p:cNvCxnSpPr/>
              <p:nvPr/>
            </p:nvCxnSpPr>
            <p:spPr>
              <a:xfrm rot="5400000" flipH="1" flipV="1">
                <a:off x="5755307" y="3366625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Пряма сполучна лінія 83">
                <a:extLst>
                  <a:ext uri="{FF2B5EF4-FFF2-40B4-BE49-F238E27FC236}">
                    <a16:creationId xmlns:a16="http://schemas.microsoft.com/office/drawing/2014/main" id="{403F9D5C-66F1-474A-A722-FB21A4EB7CE3}"/>
                  </a:ext>
                </a:extLst>
              </p:cNvPr>
              <p:cNvCxnSpPr/>
              <p:nvPr/>
            </p:nvCxnSpPr>
            <p:spPr>
              <a:xfrm rot="16200000" flipV="1">
                <a:off x="5889776" y="3366625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 сполучна лінія 84">
                <a:extLst>
                  <a:ext uri="{FF2B5EF4-FFF2-40B4-BE49-F238E27FC236}">
                    <a16:creationId xmlns:a16="http://schemas.microsoft.com/office/drawing/2014/main" id="{80819CFB-59DB-4DA6-A85A-B09C925A4263}"/>
                  </a:ext>
                </a:extLst>
              </p:cNvPr>
              <p:cNvCxnSpPr/>
              <p:nvPr/>
            </p:nvCxnSpPr>
            <p:spPr>
              <a:xfrm rot="5400000" flipH="1" flipV="1">
                <a:off x="6024245" y="336662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Пряма сполучна лінія 85">
                <a:extLst>
                  <a:ext uri="{FF2B5EF4-FFF2-40B4-BE49-F238E27FC236}">
                    <a16:creationId xmlns:a16="http://schemas.microsoft.com/office/drawing/2014/main" id="{C3C16792-71CB-4BD6-B563-40C5EF2B2C7E}"/>
                  </a:ext>
                </a:extLst>
              </p:cNvPr>
              <p:cNvCxnSpPr/>
              <p:nvPr/>
            </p:nvCxnSpPr>
            <p:spPr>
              <a:xfrm rot="16200000" flipV="1">
                <a:off x="6158714" y="336662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 сполучна лінія 86">
                <a:extLst>
                  <a:ext uri="{FF2B5EF4-FFF2-40B4-BE49-F238E27FC236}">
                    <a16:creationId xmlns:a16="http://schemas.microsoft.com/office/drawing/2014/main" id="{9CC7F0D9-A09B-48CE-A41C-AF0E189C6C0F}"/>
                  </a:ext>
                </a:extLst>
              </p:cNvPr>
              <p:cNvCxnSpPr/>
              <p:nvPr/>
            </p:nvCxnSpPr>
            <p:spPr>
              <a:xfrm rot="5400000" flipH="1" flipV="1">
                <a:off x="6293183" y="336662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Пряма сполучна лінія 87">
                <a:extLst>
                  <a:ext uri="{FF2B5EF4-FFF2-40B4-BE49-F238E27FC236}">
                    <a16:creationId xmlns:a16="http://schemas.microsoft.com/office/drawing/2014/main" id="{74F347C6-FEF9-4316-A0BC-0618916608A7}"/>
                  </a:ext>
                </a:extLst>
              </p:cNvPr>
              <p:cNvCxnSpPr/>
              <p:nvPr/>
            </p:nvCxnSpPr>
            <p:spPr>
              <a:xfrm rot="16200000" flipV="1">
                <a:off x="6427652" y="336662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Групувати 41">
              <a:extLst>
                <a:ext uri="{FF2B5EF4-FFF2-40B4-BE49-F238E27FC236}">
                  <a16:creationId xmlns:a16="http://schemas.microsoft.com/office/drawing/2014/main" id="{1103B335-E978-4204-A510-5FF91907B229}"/>
                </a:ext>
              </a:extLst>
            </p:cNvPr>
            <p:cNvGrpSpPr/>
            <p:nvPr/>
          </p:nvGrpSpPr>
          <p:grpSpPr>
            <a:xfrm>
              <a:off x="6701075" y="2205321"/>
              <a:ext cx="1613628" cy="412376"/>
              <a:chOff x="5087447" y="3363560"/>
              <a:chExt cx="1613628" cy="412376"/>
            </a:xfrm>
          </p:grpSpPr>
          <p:cxnSp>
            <p:nvCxnSpPr>
              <p:cNvPr id="43" name="Пряма сполучна лінія 42">
                <a:extLst>
                  <a:ext uri="{FF2B5EF4-FFF2-40B4-BE49-F238E27FC236}">
                    <a16:creationId xmlns:a16="http://schemas.microsoft.com/office/drawing/2014/main" id="{C14ECB4B-F34A-4B90-90AF-EBF5904769AE}"/>
                  </a:ext>
                </a:extLst>
              </p:cNvPr>
              <p:cNvCxnSpPr/>
              <p:nvPr/>
            </p:nvCxnSpPr>
            <p:spPr>
              <a:xfrm rot="5400000" flipH="1" flipV="1">
                <a:off x="4948494" y="350251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 сполучна лінія 43">
                <a:extLst>
                  <a:ext uri="{FF2B5EF4-FFF2-40B4-BE49-F238E27FC236}">
                    <a16:creationId xmlns:a16="http://schemas.microsoft.com/office/drawing/2014/main" id="{4115A9AB-9928-40BA-A553-FE906A722CCB}"/>
                  </a:ext>
                </a:extLst>
              </p:cNvPr>
              <p:cNvCxnSpPr/>
              <p:nvPr/>
            </p:nvCxnSpPr>
            <p:spPr>
              <a:xfrm rot="16200000" flipV="1">
                <a:off x="5082963" y="350251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 сполучна лінія 44">
                <a:extLst>
                  <a:ext uri="{FF2B5EF4-FFF2-40B4-BE49-F238E27FC236}">
                    <a16:creationId xmlns:a16="http://schemas.microsoft.com/office/drawing/2014/main" id="{B0558CA4-435F-46ED-9A5C-64DA26A93FEA}"/>
                  </a:ext>
                </a:extLst>
              </p:cNvPr>
              <p:cNvCxnSpPr/>
              <p:nvPr/>
            </p:nvCxnSpPr>
            <p:spPr>
              <a:xfrm rot="5400000" flipH="1" flipV="1">
                <a:off x="5217432" y="350251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 сполучна лінія 45">
                <a:extLst>
                  <a:ext uri="{FF2B5EF4-FFF2-40B4-BE49-F238E27FC236}">
                    <a16:creationId xmlns:a16="http://schemas.microsoft.com/office/drawing/2014/main" id="{FDFDFEEF-E750-4559-807B-2F3D3B026F38}"/>
                  </a:ext>
                </a:extLst>
              </p:cNvPr>
              <p:cNvCxnSpPr/>
              <p:nvPr/>
            </p:nvCxnSpPr>
            <p:spPr>
              <a:xfrm rot="16200000" flipV="1">
                <a:off x="5351901" y="350251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 сполучна лінія 46">
                <a:extLst>
                  <a:ext uri="{FF2B5EF4-FFF2-40B4-BE49-F238E27FC236}">
                    <a16:creationId xmlns:a16="http://schemas.microsoft.com/office/drawing/2014/main" id="{6133586F-7999-4A27-81CA-6D5F53DAF5D1}"/>
                  </a:ext>
                </a:extLst>
              </p:cNvPr>
              <p:cNvCxnSpPr/>
              <p:nvPr/>
            </p:nvCxnSpPr>
            <p:spPr>
              <a:xfrm rot="5400000" flipH="1" flipV="1">
                <a:off x="5486370" y="350251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 сполучна лінія 47">
                <a:extLst>
                  <a:ext uri="{FF2B5EF4-FFF2-40B4-BE49-F238E27FC236}">
                    <a16:creationId xmlns:a16="http://schemas.microsoft.com/office/drawing/2014/main" id="{FB10336A-33FF-48B8-B2D2-62D3B7103427}"/>
                  </a:ext>
                </a:extLst>
              </p:cNvPr>
              <p:cNvCxnSpPr/>
              <p:nvPr/>
            </p:nvCxnSpPr>
            <p:spPr>
              <a:xfrm rot="16200000" flipV="1">
                <a:off x="5620839" y="350251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 сполучна лінія 48">
                <a:extLst>
                  <a:ext uri="{FF2B5EF4-FFF2-40B4-BE49-F238E27FC236}">
                    <a16:creationId xmlns:a16="http://schemas.microsoft.com/office/drawing/2014/main" id="{A8AF27B7-D644-43A9-9E03-76746BFFC6B1}"/>
                  </a:ext>
                </a:extLst>
              </p:cNvPr>
              <p:cNvCxnSpPr/>
              <p:nvPr/>
            </p:nvCxnSpPr>
            <p:spPr>
              <a:xfrm rot="5400000" flipH="1" flipV="1">
                <a:off x="5486370" y="350251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 сполучна лінія 49">
                <a:extLst>
                  <a:ext uri="{FF2B5EF4-FFF2-40B4-BE49-F238E27FC236}">
                    <a16:creationId xmlns:a16="http://schemas.microsoft.com/office/drawing/2014/main" id="{D0100921-841D-4192-9785-76AF94E0A477}"/>
                  </a:ext>
                </a:extLst>
              </p:cNvPr>
              <p:cNvCxnSpPr/>
              <p:nvPr/>
            </p:nvCxnSpPr>
            <p:spPr>
              <a:xfrm rot="16200000" flipV="1">
                <a:off x="5620839" y="350251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 сполучна лінія 50">
                <a:extLst>
                  <a:ext uri="{FF2B5EF4-FFF2-40B4-BE49-F238E27FC236}">
                    <a16:creationId xmlns:a16="http://schemas.microsoft.com/office/drawing/2014/main" id="{B7E8B857-DB67-42B2-B471-45D9FABA589A}"/>
                  </a:ext>
                </a:extLst>
              </p:cNvPr>
              <p:cNvCxnSpPr/>
              <p:nvPr/>
            </p:nvCxnSpPr>
            <p:spPr>
              <a:xfrm rot="5400000" flipH="1" flipV="1">
                <a:off x="5755308" y="350251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 сполучна лінія 51">
                <a:extLst>
                  <a:ext uri="{FF2B5EF4-FFF2-40B4-BE49-F238E27FC236}">
                    <a16:creationId xmlns:a16="http://schemas.microsoft.com/office/drawing/2014/main" id="{4C6A71F1-62A7-4590-A842-14552386876B}"/>
                  </a:ext>
                </a:extLst>
              </p:cNvPr>
              <p:cNvCxnSpPr/>
              <p:nvPr/>
            </p:nvCxnSpPr>
            <p:spPr>
              <a:xfrm rot="16200000" flipV="1">
                <a:off x="5889777" y="3502514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 сполучна лінія 52">
                <a:extLst>
                  <a:ext uri="{FF2B5EF4-FFF2-40B4-BE49-F238E27FC236}">
                    <a16:creationId xmlns:a16="http://schemas.microsoft.com/office/drawing/2014/main" id="{C1E4B61D-1CE5-4EC8-8E7D-FF0C67689494}"/>
                  </a:ext>
                </a:extLst>
              </p:cNvPr>
              <p:cNvCxnSpPr/>
              <p:nvPr/>
            </p:nvCxnSpPr>
            <p:spPr>
              <a:xfrm rot="5400000" flipH="1" flipV="1">
                <a:off x="6024246" y="350251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 сполучна лінія 53">
                <a:extLst>
                  <a:ext uri="{FF2B5EF4-FFF2-40B4-BE49-F238E27FC236}">
                    <a16:creationId xmlns:a16="http://schemas.microsoft.com/office/drawing/2014/main" id="{32873DF7-0245-427B-BFF1-6BE009D482E5}"/>
                  </a:ext>
                </a:extLst>
              </p:cNvPr>
              <p:cNvCxnSpPr/>
              <p:nvPr/>
            </p:nvCxnSpPr>
            <p:spPr>
              <a:xfrm rot="16200000" flipV="1">
                <a:off x="6158715" y="350251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 сполучна лінія 54">
                <a:extLst>
                  <a:ext uri="{FF2B5EF4-FFF2-40B4-BE49-F238E27FC236}">
                    <a16:creationId xmlns:a16="http://schemas.microsoft.com/office/drawing/2014/main" id="{6F379181-E968-4181-BF55-190AECC42C15}"/>
                  </a:ext>
                </a:extLst>
              </p:cNvPr>
              <p:cNvCxnSpPr/>
              <p:nvPr/>
            </p:nvCxnSpPr>
            <p:spPr>
              <a:xfrm rot="5400000" flipH="1" flipV="1">
                <a:off x="6293184" y="350251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Пряма сполучна лінія 55">
                <a:extLst>
                  <a:ext uri="{FF2B5EF4-FFF2-40B4-BE49-F238E27FC236}">
                    <a16:creationId xmlns:a16="http://schemas.microsoft.com/office/drawing/2014/main" id="{F77E6847-B451-4667-9216-F29F3D6039F7}"/>
                  </a:ext>
                </a:extLst>
              </p:cNvPr>
              <p:cNvCxnSpPr/>
              <p:nvPr/>
            </p:nvCxnSpPr>
            <p:spPr>
              <a:xfrm rot="16200000" flipV="1">
                <a:off x="6427653" y="3502513"/>
                <a:ext cx="412375" cy="134469"/>
              </a:xfrm>
              <a:prstGeom prst="line">
                <a:avLst/>
              </a:prstGeom>
              <a:ln w="2540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9" name="Групувати 88">
            <a:extLst>
              <a:ext uri="{FF2B5EF4-FFF2-40B4-BE49-F238E27FC236}">
                <a16:creationId xmlns:a16="http://schemas.microsoft.com/office/drawing/2014/main" id="{58E5C79E-ABEC-475B-BB85-4017E054776A}"/>
              </a:ext>
            </a:extLst>
          </p:cNvPr>
          <p:cNvGrpSpPr/>
          <p:nvPr/>
        </p:nvGrpSpPr>
        <p:grpSpPr>
          <a:xfrm>
            <a:off x="2545886" y="2842661"/>
            <a:ext cx="1333500" cy="536972"/>
            <a:chOff x="2598420" y="2628900"/>
            <a:chExt cx="1333500" cy="536972"/>
          </a:xfrm>
        </p:grpSpPr>
        <p:sp>
          <p:nvSpPr>
            <p:cNvPr id="90" name="Рівнобедрений трикутник 89">
              <a:extLst>
                <a:ext uri="{FF2B5EF4-FFF2-40B4-BE49-F238E27FC236}">
                  <a16:creationId xmlns:a16="http://schemas.microsoft.com/office/drawing/2014/main" id="{893A52C7-C790-4F76-A58A-59E12F8708A4}"/>
                </a:ext>
              </a:extLst>
            </p:cNvPr>
            <p:cNvSpPr/>
            <p:nvPr/>
          </p:nvSpPr>
          <p:spPr>
            <a:xfrm>
              <a:off x="2811780" y="2628900"/>
              <a:ext cx="236220" cy="203638"/>
            </a:xfrm>
            <a:prstGeom prst="triangle">
              <a:avLst/>
            </a:prstGeom>
            <a:solidFill>
              <a:schemeClr val="bg1"/>
            </a:solidFill>
            <a:ln w="25400">
              <a:solidFill>
                <a:srgbClr val="DD46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9BD7EC16-E545-4A88-A549-308E8A7B1A03}"/>
                </a:ext>
              </a:extLst>
            </p:cNvPr>
            <p:cNvSpPr txBox="1"/>
            <p:nvPr/>
          </p:nvSpPr>
          <p:spPr>
            <a:xfrm>
              <a:off x="2598420" y="2796540"/>
              <a:ext cx="1333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DD462F"/>
                  </a:solidFill>
                </a:rPr>
                <a:t>error</a:t>
              </a:r>
              <a:endParaRPr lang="uk-UA" dirty="0">
                <a:solidFill>
                  <a:srgbClr val="DD462F"/>
                </a:solidFill>
              </a:endParaRPr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1DF3AFD5-76F6-4391-8C6E-A3F0B8FD30F9}"/>
              </a:ext>
            </a:extLst>
          </p:cNvPr>
          <p:cNvSpPr txBox="1"/>
          <p:nvPr/>
        </p:nvSpPr>
        <p:spPr>
          <a:xfrm>
            <a:off x="517930" y="4518035"/>
            <a:ext cx="10964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Codes with delimiters are </a:t>
            </a:r>
            <a:r>
              <a:rPr lang="en-US" sz="2800" dirty="0" err="1"/>
              <a:t>synchronizable</a:t>
            </a:r>
            <a:r>
              <a:rPr lang="en-US" sz="2800" dirty="0"/>
              <a:t> </a:t>
            </a:r>
            <a:endParaRPr lang="uk-UA" sz="2800" dirty="0"/>
          </a:p>
        </p:txBody>
      </p:sp>
      <p:sp>
        <p:nvSpPr>
          <p:cNvPr id="93" name="Прямокутник 92">
            <a:extLst>
              <a:ext uri="{FF2B5EF4-FFF2-40B4-BE49-F238E27FC236}">
                <a16:creationId xmlns:a16="http://schemas.microsoft.com/office/drawing/2014/main" id="{42CBB303-F202-46F9-AC9E-D48AE4124B9E}"/>
              </a:ext>
            </a:extLst>
          </p:cNvPr>
          <p:cNvSpPr/>
          <p:nvPr/>
        </p:nvSpPr>
        <p:spPr>
          <a:xfrm>
            <a:off x="614888" y="5223239"/>
            <a:ext cx="7661238" cy="412376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94" name="Групувати 93">
            <a:extLst>
              <a:ext uri="{FF2B5EF4-FFF2-40B4-BE49-F238E27FC236}">
                <a16:creationId xmlns:a16="http://schemas.microsoft.com/office/drawing/2014/main" id="{919BD1EB-8329-4B8B-8A17-042DA4388065}"/>
              </a:ext>
            </a:extLst>
          </p:cNvPr>
          <p:cNvGrpSpPr/>
          <p:nvPr/>
        </p:nvGrpSpPr>
        <p:grpSpPr>
          <a:xfrm>
            <a:off x="2876641" y="5230862"/>
            <a:ext cx="806814" cy="412376"/>
            <a:chOff x="2929175" y="4826601"/>
            <a:chExt cx="806814" cy="412376"/>
          </a:xfrm>
        </p:grpSpPr>
        <p:cxnSp>
          <p:nvCxnSpPr>
            <p:cNvPr id="95" name="Пряма сполучна лінія 94">
              <a:extLst>
                <a:ext uri="{FF2B5EF4-FFF2-40B4-BE49-F238E27FC236}">
                  <a16:creationId xmlns:a16="http://schemas.microsoft.com/office/drawing/2014/main" id="{DB58E344-8166-4CD7-BC08-0CB53BF38D76}"/>
                </a:ext>
              </a:extLst>
            </p:cNvPr>
            <p:cNvCxnSpPr/>
            <p:nvPr/>
          </p:nvCxnSpPr>
          <p:spPr>
            <a:xfrm rot="5400000" flipH="1" flipV="1">
              <a:off x="2790222" y="4965555"/>
              <a:ext cx="412375" cy="134469"/>
            </a:xfrm>
            <a:prstGeom prst="line">
              <a:avLst/>
            </a:prstGeom>
            <a:ln w="2540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 сполучна лінія 95">
              <a:extLst>
                <a:ext uri="{FF2B5EF4-FFF2-40B4-BE49-F238E27FC236}">
                  <a16:creationId xmlns:a16="http://schemas.microsoft.com/office/drawing/2014/main" id="{75B69C5F-EE01-4983-AAD6-7E32258A4150}"/>
                </a:ext>
              </a:extLst>
            </p:cNvPr>
            <p:cNvCxnSpPr/>
            <p:nvPr/>
          </p:nvCxnSpPr>
          <p:spPr>
            <a:xfrm rot="16200000" flipV="1">
              <a:off x="2924691" y="4965555"/>
              <a:ext cx="412375" cy="134469"/>
            </a:xfrm>
            <a:prstGeom prst="line">
              <a:avLst/>
            </a:prstGeom>
            <a:ln w="2540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 сполучна лінія 96">
              <a:extLst>
                <a:ext uri="{FF2B5EF4-FFF2-40B4-BE49-F238E27FC236}">
                  <a16:creationId xmlns:a16="http://schemas.microsoft.com/office/drawing/2014/main" id="{14E7056F-23CC-4E04-881F-DA2C46DC9C53}"/>
                </a:ext>
              </a:extLst>
            </p:cNvPr>
            <p:cNvCxnSpPr/>
            <p:nvPr/>
          </p:nvCxnSpPr>
          <p:spPr>
            <a:xfrm rot="5400000" flipH="1" flipV="1">
              <a:off x="3059160" y="4965554"/>
              <a:ext cx="412375" cy="134469"/>
            </a:xfrm>
            <a:prstGeom prst="line">
              <a:avLst/>
            </a:prstGeom>
            <a:ln w="2540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 сполучна лінія 97">
              <a:extLst>
                <a:ext uri="{FF2B5EF4-FFF2-40B4-BE49-F238E27FC236}">
                  <a16:creationId xmlns:a16="http://schemas.microsoft.com/office/drawing/2014/main" id="{96DA253F-E10C-4394-832B-8BA1FA795322}"/>
                </a:ext>
              </a:extLst>
            </p:cNvPr>
            <p:cNvCxnSpPr/>
            <p:nvPr/>
          </p:nvCxnSpPr>
          <p:spPr>
            <a:xfrm rot="16200000" flipV="1">
              <a:off x="3193629" y="4965554"/>
              <a:ext cx="412375" cy="134469"/>
            </a:xfrm>
            <a:prstGeom prst="line">
              <a:avLst/>
            </a:prstGeom>
            <a:ln w="2540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 сполучна лінія 98">
              <a:extLst>
                <a:ext uri="{FF2B5EF4-FFF2-40B4-BE49-F238E27FC236}">
                  <a16:creationId xmlns:a16="http://schemas.microsoft.com/office/drawing/2014/main" id="{681C1DB3-4675-4C75-9E58-532B94FA59D4}"/>
                </a:ext>
              </a:extLst>
            </p:cNvPr>
            <p:cNvCxnSpPr/>
            <p:nvPr/>
          </p:nvCxnSpPr>
          <p:spPr>
            <a:xfrm rot="5400000" flipH="1" flipV="1">
              <a:off x="3328098" y="4965554"/>
              <a:ext cx="412375" cy="134469"/>
            </a:xfrm>
            <a:prstGeom prst="line">
              <a:avLst/>
            </a:prstGeom>
            <a:ln w="2540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 сполучна лінія 99">
              <a:extLst>
                <a:ext uri="{FF2B5EF4-FFF2-40B4-BE49-F238E27FC236}">
                  <a16:creationId xmlns:a16="http://schemas.microsoft.com/office/drawing/2014/main" id="{E6F0DB60-9A4C-45C9-8D4B-07B7A652084F}"/>
                </a:ext>
              </a:extLst>
            </p:cNvPr>
            <p:cNvCxnSpPr/>
            <p:nvPr/>
          </p:nvCxnSpPr>
          <p:spPr>
            <a:xfrm rot="16200000" flipV="1">
              <a:off x="3462567" y="4965554"/>
              <a:ext cx="412375" cy="134469"/>
            </a:xfrm>
            <a:prstGeom prst="line">
              <a:avLst/>
            </a:prstGeom>
            <a:ln w="2540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 сполучна лінія 100">
              <a:extLst>
                <a:ext uri="{FF2B5EF4-FFF2-40B4-BE49-F238E27FC236}">
                  <a16:creationId xmlns:a16="http://schemas.microsoft.com/office/drawing/2014/main" id="{37CF9647-0E5D-4EE0-935D-6E475A3ED7B0}"/>
                </a:ext>
              </a:extLst>
            </p:cNvPr>
            <p:cNvCxnSpPr/>
            <p:nvPr/>
          </p:nvCxnSpPr>
          <p:spPr>
            <a:xfrm rot="5400000" flipH="1" flipV="1">
              <a:off x="3328098" y="4965555"/>
              <a:ext cx="412375" cy="134469"/>
            </a:xfrm>
            <a:prstGeom prst="line">
              <a:avLst/>
            </a:prstGeom>
            <a:ln w="2540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Пряма сполучна лінія 101">
              <a:extLst>
                <a:ext uri="{FF2B5EF4-FFF2-40B4-BE49-F238E27FC236}">
                  <a16:creationId xmlns:a16="http://schemas.microsoft.com/office/drawing/2014/main" id="{24E52336-4CCF-4A0A-90B5-7F880888AB75}"/>
                </a:ext>
              </a:extLst>
            </p:cNvPr>
            <p:cNvCxnSpPr/>
            <p:nvPr/>
          </p:nvCxnSpPr>
          <p:spPr>
            <a:xfrm rot="16200000" flipV="1">
              <a:off x="3462567" y="4965555"/>
              <a:ext cx="412375" cy="134469"/>
            </a:xfrm>
            <a:prstGeom prst="line">
              <a:avLst/>
            </a:prstGeom>
            <a:ln w="2540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Групувати 102">
            <a:extLst>
              <a:ext uri="{FF2B5EF4-FFF2-40B4-BE49-F238E27FC236}">
                <a16:creationId xmlns:a16="http://schemas.microsoft.com/office/drawing/2014/main" id="{02196D12-7E85-400B-B2CE-87BC45EA63E2}"/>
              </a:ext>
            </a:extLst>
          </p:cNvPr>
          <p:cNvGrpSpPr/>
          <p:nvPr/>
        </p:nvGrpSpPr>
        <p:grpSpPr>
          <a:xfrm>
            <a:off x="2545886" y="5646821"/>
            <a:ext cx="1333500" cy="536972"/>
            <a:chOff x="2598420" y="2628900"/>
            <a:chExt cx="1333500" cy="536972"/>
          </a:xfrm>
        </p:grpSpPr>
        <p:sp>
          <p:nvSpPr>
            <p:cNvPr id="104" name="Рівнобедрений трикутник 103">
              <a:extLst>
                <a:ext uri="{FF2B5EF4-FFF2-40B4-BE49-F238E27FC236}">
                  <a16:creationId xmlns:a16="http://schemas.microsoft.com/office/drawing/2014/main" id="{DFC94F60-B7B9-4037-9971-75FC834BD4C0}"/>
                </a:ext>
              </a:extLst>
            </p:cNvPr>
            <p:cNvSpPr/>
            <p:nvPr/>
          </p:nvSpPr>
          <p:spPr>
            <a:xfrm>
              <a:off x="2811780" y="2628900"/>
              <a:ext cx="236220" cy="203638"/>
            </a:xfrm>
            <a:prstGeom prst="triangle">
              <a:avLst/>
            </a:prstGeom>
            <a:solidFill>
              <a:schemeClr val="bg1"/>
            </a:solidFill>
            <a:ln w="25400">
              <a:solidFill>
                <a:srgbClr val="DD46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CF852198-AE92-4DA2-9A3F-EB1E8C6CDB1B}"/>
                </a:ext>
              </a:extLst>
            </p:cNvPr>
            <p:cNvSpPr txBox="1"/>
            <p:nvPr/>
          </p:nvSpPr>
          <p:spPr>
            <a:xfrm>
              <a:off x="2598420" y="2796540"/>
              <a:ext cx="1333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D24726"/>
                  </a:solidFill>
                </a:rPr>
                <a:t>error</a:t>
              </a:r>
              <a:endParaRPr lang="uk-UA" dirty="0">
                <a:solidFill>
                  <a:srgbClr val="D24726"/>
                </a:solidFill>
              </a:endParaRPr>
            </a:p>
          </p:txBody>
        </p:sp>
      </p:grpSp>
      <p:sp>
        <p:nvSpPr>
          <p:cNvPr id="106" name="Прямокутник 105">
            <a:extLst>
              <a:ext uri="{FF2B5EF4-FFF2-40B4-BE49-F238E27FC236}">
                <a16:creationId xmlns:a16="http://schemas.microsoft.com/office/drawing/2014/main" id="{E880DF78-3C64-474A-AE28-AE02F079A665}"/>
              </a:ext>
            </a:extLst>
          </p:cNvPr>
          <p:cNvSpPr/>
          <p:nvPr/>
        </p:nvSpPr>
        <p:spPr>
          <a:xfrm>
            <a:off x="1555286" y="5220101"/>
            <a:ext cx="99060" cy="4114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7" name="Прямокутник 106">
            <a:extLst>
              <a:ext uri="{FF2B5EF4-FFF2-40B4-BE49-F238E27FC236}">
                <a16:creationId xmlns:a16="http://schemas.microsoft.com/office/drawing/2014/main" id="{72F4C0B4-E3E6-4592-B1EC-88CC0F6B065F}"/>
              </a:ext>
            </a:extLst>
          </p:cNvPr>
          <p:cNvSpPr/>
          <p:nvPr/>
        </p:nvSpPr>
        <p:spPr>
          <a:xfrm>
            <a:off x="3688886" y="5220101"/>
            <a:ext cx="99060" cy="4114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8" name="Прямокутник 107">
            <a:extLst>
              <a:ext uri="{FF2B5EF4-FFF2-40B4-BE49-F238E27FC236}">
                <a16:creationId xmlns:a16="http://schemas.microsoft.com/office/drawing/2014/main" id="{C257A27D-5D4A-4112-A6A0-31BBA6B7BC90}"/>
              </a:ext>
            </a:extLst>
          </p:cNvPr>
          <p:cNvSpPr/>
          <p:nvPr/>
        </p:nvSpPr>
        <p:spPr>
          <a:xfrm>
            <a:off x="5906306" y="5220101"/>
            <a:ext cx="99060" cy="4114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5096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48817" cy="640080"/>
          </a:xfrm>
        </p:spPr>
        <p:txBody>
          <a:bodyPr rtlCol="0">
            <a:normAutofit/>
          </a:bodyPr>
          <a:lstStyle/>
          <a:p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Key features</a:t>
            </a:r>
            <a:r>
              <a:rPr lang="uk-UA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decoding speed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8" name="Групувати 7">
            <a:extLst>
              <a:ext uri="{FF2B5EF4-FFF2-40B4-BE49-F238E27FC236}">
                <a16:creationId xmlns:a16="http://schemas.microsoft.com/office/drawing/2014/main" id="{1EF2C6B7-5041-45D8-8C23-86AEAEB71D43}"/>
              </a:ext>
            </a:extLst>
          </p:cNvPr>
          <p:cNvGrpSpPr/>
          <p:nvPr/>
        </p:nvGrpSpPr>
        <p:grpSpPr>
          <a:xfrm>
            <a:off x="536607" y="1690428"/>
            <a:ext cx="558179" cy="409838"/>
            <a:chOff x="531552" y="1917997"/>
            <a:chExt cx="558179" cy="409838"/>
          </a:xfrm>
        </p:grpSpPr>
        <p:sp>
          <p:nvSpPr>
            <p:cNvPr id="19" name="Овал 18" descr="Мале коло"/>
            <p:cNvSpPr/>
            <p:nvPr/>
          </p:nvSpPr>
          <p:spPr bwMode="blackWhite">
            <a:xfrm>
              <a:off x="605722" y="1917997"/>
              <a:ext cx="409838" cy="409838"/>
            </a:xfrm>
            <a:prstGeom prst="ellipse">
              <a:avLst/>
            </a:prstGeom>
            <a:solidFill>
              <a:srgbClr val="009B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20" name="Текстове поле 19" descr="Номер 1"/>
            <p:cNvSpPr txBox="1">
              <a:spLocks noChangeAspect="1"/>
            </p:cNvSpPr>
            <p:nvPr/>
          </p:nvSpPr>
          <p:spPr bwMode="blackWhite">
            <a:xfrm>
              <a:off x="531552" y="1938250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uk-UA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1</a:t>
              </a:r>
            </a:p>
          </p:txBody>
        </p:sp>
      </p:grpSp>
      <p:sp>
        <p:nvSpPr>
          <p:cNvPr id="21" name="Місце для вмісту 17"/>
          <p:cNvSpPr txBox="1">
            <a:spLocks/>
          </p:cNvSpPr>
          <p:nvPr/>
        </p:nvSpPr>
        <p:spPr>
          <a:xfrm>
            <a:off x="1089731" y="1770518"/>
            <a:ext cx="4816749" cy="328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rtl="0">
              <a:spcAft>
                <a:spcPts val="600"/>
              </a:spcAft>
              <a:buNone/>
              <a:defRPr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RPBC</a:t>
            </a:r>
            <a:endParaRPr lang="uk-UA" sz="2800" dirty="0">
              <a:solidFill>
                <a:prstClr val="black">
                  <a:lumMod val="75000"/>
                  <a:lumOff val="25000"/>
                </a:prstClr>
              </a:solidFill>
              <a:cs typeface="Segoe UI"/>
            </a:endParaRPr>
          </a:p>
        </p:txBody>
      </p:sp>
      <p:sp>
        <p:nvSpPr>
          <p:cNvPr id="36" name="Місце для вмісту 17"/>
          <p:cNvSpPr txBox="1">
            <a:spLocks/>
          </p:cNvSpPr>
          <p:nvPr/>
        </p:nvSpPr>
        <p:spPr>
          <a:xfrm>
            <a:off x="1079384" y="2646929"/>
            <a:ext cx="8015883" cy="4232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2000"/>
              </a:spcAft>
              <a:buNone/>
              <a:defRPr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Byte-aligned algorithms for multi-delimiter codes</a:t>
            </a:r>
            <a:endParaRPr lang="uk-UA" sz="28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Місце для вмісту 17">
            <a:extLst>
              <a:ext uri="{FF2B5EF4-FFF2-40B4-BE49-F238E27FC236}">
                <a16:creationId xmlns:a16="http://schemas.microsoft.com/office/drawing/2014/main" id="{66E669BC-1C71-464F-9F8A-4ED7C374D508}"/>
              </a:ext>
            </a:extLst>
          </p:cNvPr>
          <p:cNvSpPr txBox="1">
            <a:spLocks/>
          </p:cNvSpPr>
          <p:nvPr/>
        </p:nvSpPr>
        <p:spPr>
          <a:xfrm>
            <a:off x="1079386" y="4319501"/>
            <a:ext cx="7155270" cy="294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Byte-aligned algorithms for Fibonacci codes</a:t>
            </a:r>
            <a:endParaRPr lang="uk-UA" sz="28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3" name="Місце для вмісту 17">
            <a:extLst>
              <a:ext uri="{FF2B5EF4-FFF2-40B4-BE49-F238E27FC236}">
                <a16:creationId xmlns:a16="http://schemas.microsoft.com/office/drawing/2014/main" id="{59BBAA4E-DCAA-408F-8991-C9901A26E053}"/>
              </a:ext>
            </a:extLst>
          </p:cNvPr>
          <p:cNvSpPr txBox="1">
            <a:spLocks/>
          </p:cNvSpPr>
          <p:nvPr/>
        </p:nvSpPr>
        <p:spPr>
          <a:xfrm>
            <a:off x="1089729" y="5201585"/>
            <a:ext cx="9882733" cy="294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Huffman codes</a:t>
            </a:r>
            <a:r>
              <a:rPr lang="uk-UA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ANS</a:t>
            </a:r>
            <a:endParaRPr lang="uk-UA" sz="28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8" name="Місце для вмісту 17">
            <a:extLst>
              <a:ext uri="{FF2B5EF4-FFF2-40B4-BE49-F238E27FC236}">
                <a16:creationId xmlns:a16="http://schemas.microsoft.com/office/drawing/2014/main" id="{0BEF26A7-0F88-4E6A-857F-F618AA16316E}"/>
              </a:ext>
            </a:extLst>
          </p:cNvPr>
          <p:cNvSpPr txBox="1">
            <a:spLocks/>
          </p:cNvSpPr>
          <p:nvPr/>
        </p:nvSpPr>
        <p:spPr>
          <a:xfrm>
            <a:off x="1079386" y="6061506"/>
            <a:ext cx="9882733" cy="294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Arithmetic encoding</a:t>
            </a:r>
            <a:endParaRPr lang="uk-UA" sz="28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1" name="Рисунок 50" descr="gepard.tif">
            <a:extLst>
              <a:ext uri="{FF2B5EF4-FFF2-40B4-BE49-F238E27FC236}">
                <a16:creationId xmlns:a16="http://schemas.microsoft.com/office/drawing/2014/main" id="{08F02660-F2A3-4BC6-8488-07FAABC4F0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577899">
            <a:off x="8340664" y="950512"/>
            <a:ext cx="3289300" cy="2463800"/>
          </a:xfrm>
          <a:prstGeom prst="rect">
            <a:avLst/>
          </a:prstGeom>
        </p:spPr>
      </p:pic>
      <p:pic>
        <p:nvPicPr>
          <p:cNvPr id="52" name="Рисунок 51" descr="snail.jpg">
            <a:extLst>
              <a:ext uri="{FF2B5EF4-FFF2-40B4-BE49-F238E27FC236}">
                <a16:creationId xmlns:a16="http://schemas.microsoft.com/office/drawing/2014/main" id="{6DDFA80A-C11A-4D51-BC05-6026622CBA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42141" y="4636382"/>
            <a:ext cx="2619375" cy="1743075"/>
          </a:xfrm>
          <a:prstGeom prst="rect">
            <a:avLst/>
          </a:prstGeom>
        </p:spPr>
      </p:pic>
      <p:grpSp>
        <p:nvGrpSpPr>
          <p:cNvPr id="53" name="Групувати 52">
            <a:extLst>
              <a:ext uri="{FF2B5EF4-FFF2-40B4-BE49-F238E27FC236}">
                <a16:creationId xmlns:a16="http://schemas.microsoft.com/office/drawing/2014/main" id="{F2D41EEA-4FD3-48A0-A686-5E10F313A95A}"/>
              </a:ext>
            </a:extLst>
          </p:cNvPr>
          <p:cNvGrpSpPr/>
          <p:nvPr/>
        </p:nvGrpSpPr>
        <p:grpSpPr>
          <a:xfrm>
            <a:off x="531552" y="2536690"/>
            <a:ext cx="558179" cy="409838"/>
            <a:chOff x="531552" y="1917997"/>
            <a:chExt cx="558179" cy="409838"/>
          </a:xfrm>
        </p:grpSpPr>
        <p:sp>
          <p:nvSpPr>
            <p:cNvPr id="54" name="Овал 53" descr="Мале коло">
              <a:extLst>
                <a:ext uri="{FF2B5EF4-FFF2-40B4-BE49-F238E27FC236}">
                  <a16:creationId xmlns:a16="http://schemas.microsoft.com/office/drawing/2014/main" id="{18CC3319-1D43-49C7-B1C5-57E827392FFD}"/>
                </a:ext>
              </a:extLst>
            </p:cNvPr>
            <p:cNvSpPr/>
            <p:nvPr/>
          </p:nvSpPr>
          <p:spPr bwMode="blackWhite">
            <a:xfrm>
              <a:off x="605722" y="1917997"/>
              <a:ext cx="409838" cy="409838"/>
            </a:xfrm>
            <a:prstGeom prst="ellipse">
              <a:avLst/>
            </a:prstGeom>
            <a:solidFill>
              <a:srgbClr val="009B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55" name="Текстове поле 19" descr="Номер 1">
              <a:extLst>
                <a:ext uri="{FF2B5EF4-FFF2-40B4-BE49-F238E27FC236}">
                  <a16:creationId xmlns:a16="http://schemas.microsoft.com/office/drawing/2014/main" id="{D591586D-6ACB-4850-8081-B8473B1104BD}"/>
                </a:ext>
              </a:extLst>
            </p:cNvPr>
            <p:cNvSpPr txBox="1">
              <a:spLocks noChangeAspect="1"/>
            </p:cNvSpPr>
            <p:nvPr/>
          </p:nvSpPr>
          <p:spPr bwMode="blackWhite">
            <a:xfrm>
              <a:off x="531552" y="1938250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uk-UA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2</a:t>
              </a:r>
            </a:p>
          </p:txBody>
        </p:sp>
      </p:grpSp>
      <p:grpSp>
        <p:nvGrpSpPr>
          <p:cNvPr id="56" name="Групувати 55">
            <a:extLst>
              <a:ext uri="{FF2B5EF4-FFF2-40B4-BE49-F238E27FC236}">
                <a16:creationId xmlns:a16="http://schemas.microsoft.com/office/drawing/2014/main" id="{B6AC0692-FE6F-4D11-88B9-E44225F44884}"/>
              </a:ext>
            </a:extLst>
          </p:cNvPr>
          <p:cNvGrpSpPr/>
          <p:nvPr/>
        </p:nvGrpSpPr>
        <p:grpSpPr>
          <a:xfrm>
            <a:off x="531552" y="3365245"/>
            <a:ext cx="558179" cy="409838"/>
            <a:chOff x="531552" y="1917997"/>
            <a:chExt cx="558179" cy="409838"/>
          </a:xfrm>
        </p:grpSpPr>
        <p:sp>
          <p:nvSpPr>
            <p:cNvPr id="57" name="Овал 56" descr="Мале коло">
              <a:extLst>
                <a:ext uri="{FF2B5EF4-FFF2-40B4-BE49-F238E27FC236}">
                  <a16:creationId xmlns:a16="http://schemas.microsoft.com/office/drawing/2014/main" id="{E6468472-F11C-4741-9A9C-52DDCBEE1AE9}"/>
                </a:ext>
              </a:extLst>
            </p:cNvPr>
            <p:cNvSpPr/>
            <p:nvPr/>
          </p:nvSpPr>
          <p:spPr bwMode="blackWhite">
            <a:xfrm>
              <a:off x="605722" y="1917997"/>
              <a:ext cx="409838" cy="409838"/>
            </a:xfrm>
            <a:prstGeom prst="ellipse">
              <a:avLst/>
            </a:prstGeom>
            <a:solidFill>
              <a:srgbClr val="009B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58" name="Текстове поле 19" descr="Номер 1">
              <a:extLst>
                <a:ext uri="{FF2B5EF4-FFF2-40B4-BE49-F238E27FC236}">
                  <a16:creationId xmlns:a16="http://schemas.microsoft.com/office/drawing/2014/main" id="{A1FA530B-513B-453B-B6FF-AACC1DE7202F}"/>
                </a:ext>
              </a:extLst>
            </p:cNvPr>
            <p:cNvSpPr txBox="1">
              <a:spLocks noChangeAspect="1"/>
            </p:cNvSpPr>
            <p:nvPr/>
          </p:nvSpPr>
          <p:spPr bwMode="blackWhite">
            <a:xfrm>
              <a:off x="531552" y="1938250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uk-UA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3</a:t>
              </a:r>
            </a:p>
          </p:txBody>
        </p:sp>
      </p:grpSp>
      <p:grpSp>
        <p:nvGrpSpPr>
          <p:cNvPr id="59" name="Групувати 58">
            <a:extLst>
              <a:ext uri="{FF2B5EF4-FFF2-40B4-BE49-F238E27FC236}">
                <a16:creationId xmlns:a16="http://schemas.microsoft.com/office/drawing/2014/main" id="{D8B478D1-0FB1-4125-808B-D6F80B91FE20}"/>
              </a:ext>
            </a:extLst>
          </p:cNvPr>
          <p:cNvGrpSpPr/>
          <p:nvPr/>
        </p:nvGrpSpPr>
        <p:grpSpPr>
          <a:xfrm>
            <a:off x="521207" y="4223144"/>
            <a:ext cx="558179" cy="409838"/>
            <a:chOff x="531552" y="1917997"/>
            <a:chExt cx="558179" cy="409838"/>
          </a:xfrm>
        </p:grpSpPr>
        <p:sp>
          <p:nvSpPr>
            <p:cNvPr id="60" name="Овал 59" descr="Мале коло">
              <a:extLst>
                <a:ext uri="{FF2B5EF4-FFF2-40B4-BE49-F238E27FC236}">
                  <a16:creationId xmlns:a16="http://schemas.microsoft.com/office/drawing/2014/main" id="{A470052E-E97E-4D21-921C-A20C9FA32E63}"/>
                </a:ext>
              </a:extLst>
            </p:cNvPr>
            <p:cNvSpPr/>
            <p:nvPr/>
          </p:nvSpPr>
          <p:spPr bwMode="blackWhite">
            <a:xfrm>
              <a:off x="605722" y="1917997"/>
              <a:ext cx="409838" cy="409838"/>
            </a:xfrm>
            <a:prstGeom prst="ellipse">
              <a:avLst/>
            </a:prstGeom>
            <a:solidFill>
              <a:srgbClr val="009B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61" name="Текстове поле 19" descr="Номер 1">
              <a:extLst>
                <a:ext uri="{FF2B5EF4-FFF2-40B4-BE49-F238E27FC236}">
                  <a16:creationId xmlns:a16="http://schemas.microsoft.com/office/drawing/2014/main" id="{D9517633-98EC-4441-BDEF-E473971FB134}"/>
                </a:ext>
              </a:extLst>
            </p:cNvPr>
            <p:cNvSpPr txBox="1">
              <a:spLocks noChangeAspect="1"/>
            </p:cNvSpPr>
            <p:nvPr/>
          </p:nvSpPr>
          <p:spPr bwMode="blackWhite">
            <a:xfrm>
              <a:off x="531552" y="1938250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uk-UA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4</a:t>
              </a:r>
            </a:p>
          </p:txBody>
        </p:sp>
      </p:grpSp>
      <p:grpSp>
        <p:nvGrpSpPr>
          <p:cNvPr id="62" name="Групувати 61">
            <a:extLst>
              <a:ext uri="{FF2B5EF4-FFF2-40B4-BE49-F238E27FC236}">
                <a16:creationId xmlns:a16="http://schemas.microsoft.com/office/drawing/2014/main" id="{A1AE07CA-D64F-4BBA-A89B-8B18CEB2BA63}"/>
              </a:ext>
            </a:extLst>
          </p:cNvPr>
          <p:cNvGrpSpPr/>
          <p:nvPr/>
        </p:nvGrpSpPr>
        <p:grpSpPr>
          <a:xfrm>
            <a:off x="531551" y="5079396"/>
            <a:ext cx="558179" cy="409838"/>
            <a:chOff x="531552" y="1917997"/>
            <a:chExt cx="558179" cy="409838"/>
          </a:xfrm>
        </p:grpSpPr>
        <p:sp>
          <p:nvSpPr>
            <p:cNvPr id="63" name="Овал 62" descr="Мале коло">
              <a:extLst>
                <a:ext uri="{FF2B5EF4-FFF2-40B4-BE49-F238E27FC236}">
                  <a16:creationId xmlns:a16="http://schemas.microsoft.com/office/drawing/2014/main" id="{B0DA2EBF-C8F9-426A-9E43-3DFEF09DD7F4}"/>
                </a:ext>
              </a:extLst>
            </p:cNvPr>
            <p:cNvSpPr/>
            <p:nvPr/>
          </p:nvSpPr>
          <p:spPr bwMode="blackWhite">
            <a:xfrm>
              <a:off x="605722" y="1917997"/>
              <a:ext cx="409838" cy="409838"/>
            </a:xfrm>
            <a:prstGeom prst="ellipse">
              <a:avLst/>
            </a:prstGeom>
            <a:solidFill>
              <a:srgbClr val="009B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64" name="Текстове поле 19" descr="Номер 1">
              <a:extLst>
                <a:ext uri="{FF2B5EF4-FFF2-40B4-BE49-F238E27FC236}">
                  <a16:creationId xmlns:a16="http://schemas.microsoft.com/office/drawing/2014/main" id="{4ADF101F-9D84-4883-8DB2-7C9058D85505}"/>
                </a:ext>
              </a:extLst>
            </p:cNvPr>
            <p:cNvSpPr txBox="1">
              <a:spLocks noChangeAspect="1"/>
            </p:cNvSpPr>
            <p:nvPr/>
          </p:nvSpPr>
          <p:spPr bwMode="blackWhite">
            <a:xfrm>
              <a:off x="531552" y="1938250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uk-UA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5</a:t>
              </a:r>
            </a:p>
          </p:txBody>
        </p:sp>
      </p:grpSp>
      <p:grpSp>
        <p:nvGrpSpPr>
          <p:cNvPr id="27" name="Групувати 26">
            <a:extLst>
              <a:ext uri="{FF2B5EF4-FFF2-40B4-BE49-F238E27FC236}">
                <a16:creationId xmlns:a16="http://schemas.microsoft.com/office/drawing/2014/main" id="{471C8426-66C8-4CF2-B838-646493497574}"/>
              </a:ext>
            </a:extLst>
          </p:cNvPr>
          <p:cNvGrpSpPr/>
          <p:nvPr/>
        </p:nvGrpSpPr>
        <p:grpSpPr>
          <a:xfrm>
            <a:off x="531551" y="5969619"/>
            <a:ext cx="558179" cy="409838"/>
            <a:chOff x="531552" y="1917997"/>
            <a:chExt cx="558179" cy="409838"/>
          </a:xfrm>
        </p:grpSpPr>
        <p:sp>
          <p:nvSpPr>
            <p:cNvPr id="28" name="Овал 27" descr="Мале коло">
              <a:extLst>
                <a:ext uri="{FF2B5EF4-FFF2-40B4-BE49-F238E27FC236}">
                  <a16:creationId xmlns:a16="http://schemas.microsoft.com/office/drawing/2014/main" id="{02C990AD-1681-4C47-86E1-41B88D69C6EC}"/>
                </a:ext>
              </a:extLst>
            </p:cNvPr>
            <p:cNvSpPr/>
            <p:nvPr/>
          </p:nvSpPr>
          <p:spPr bwMode="blackWhite">
            <a:xfrm>
              <a:off x="605722" y="1917997"/>
              <a:ext cx="409838" cy="409838"/>
            </a:xfrm>
            <a:prstGeom prst="ellipse">
              <a:avLst/>
            </a:prstGeom>
            <a:solidFill>
              <a:srgbClr val="009B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29" name="Текстове поле 19" descr="Номер 1">
              <a:extLst>
                <a:ext uri="{FF2B5EF4-FFF2-40B4-BE49-F238E27FC236}">
                  <a16:creationId xmlns:a16="http://schemas.microsoft.com/office/drawing/2014/main" id="{5ADCD61C-27F5-4955-83B5-EE3880472CB5}"/>
                </a:ext>
              </a:extLst>
            </p:cNvPr>
            <p:cNvSpPr txBox="1">
              <a:spLocks noChangeAspect="1"/>
            </p:cNvSpPr>
            <p:nvPr/>
          </p:nvSpPr>
          <p:spPr bwMode="blackWhite">
            <a:xfrm>
              <a:off x="531552" y="1938250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en-US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6</a:t>
              </a:r>
              <a:endParaRPr lang="uk-UA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</p:grpSp>
      <p:sp>
        <p:nvSpPr>
          <p:cNvPr id="30" name="Місце для вмісту 17">
            <a:extLst>
              <a:ext uri="{FF2B5EF4-FFF2-40B4-BE49-F238E27FC236}">
                <a16:creationId xmlns:a16="http://schemas.microsoft.com/office/drawing/2014/main" id="{91A21EA9-939C-4CEE-A130-533B0BE4D6AC}"/>
              </a:ext>
            </a:extLst>
          </p:cNvPr>
          <p:cNvSpPr txBox="1">
            <a:spLocks/>
          </p:cNvSpPr>
          <p:nvPr/>
        </p:nvSpPr>
        <p:spPr>
          <a:xfrm>
            <a:off x="1089731" y="3481989"/>
            <a:ext cx="4816749" cy="328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rtl="0">
              <a:spcAft>
                <a:spcPts val="600"/>
              </a:spcAft>
              <a:buNone/>
              <a:defRPr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SCDC</a:t>
            </a:r>
            <a:endParaRPr lang="uk-UA" sz="2800" dirty="0">
              <a:solidFill>
                <a:prstClr val="black">
                  <a:lumMod val="75000"/>
                  <a:lumOff val="25000"/>
                </a:prstClr>
              </a:solidFill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107001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9166490" cy="640080"/>
          </a:xfrm>
        </p:spPr>
        <p:txBody>
          <a:bodyPr rtlCol="0">
            <a:no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Key features</a:t>
            </a:r>
            <a:r>
              <a:rPr lang="uk-UA" dirty="0"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search in compressed file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Рисунок 5" descr="spider.png">
            <a:extLst>
              <a:ext uri="{FF2B5EF4-FFF2-40B4-BE49-F238E27FC236}">
                <a16:creationId xmlns:a16="http://schemas.microsoft.com/office/drawing/2014/main" id="{344BE698-2454-4131-ABDA-A15AEA2E46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19311">
            <a:off x="1027465" y="1687712"/>
            <a:ext cx="929988" cy="521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F07017-9CCF-44B5-BC39-DA6ABC6981D3}"/>
              </a:ext>
            </a:extLst>
          </p:cNvPr>
          <p:cNvSpPr txBox="1"/>
          <p:nvPr/>
        </p:nvSpPr>
        <p:spPr>
          <a:xfrm>
            <a:off x="5372100" y="280622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efficient</a:t>
            </a:r>
            <a:endParaRPr lang="uk-UA" dirty="0"/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25C58D3B-81A7-473A-9F1C-ACF7BCC1264A}"/>
              </a:ext>
            </a:extLst>
          </p:cNvPr>
          <p:cNvSpPr/>
          <p:nvPr/>
        </p:nvSpPr>
        <p:spPr>
          <a:xfrm>
            <a:off x="1737011" y="2806222"/>
            <a:ext cx="7345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pc="-400" dirty="0"/>
              <a:t>We have developed a new class of variable length prefix codes, so called (; k)-codes, which can be used for efficient data compression.</a:t>
            </a:r>
            <a:endParaRPr lang="uk-UA" spc="-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B03E89-81A2-4425-AFE0-74E45168350A}"/>
              </a:ext>
            </a:extLst>
          </p:cNvPr>
          <p:cNvSpPr txBox="1"/>
          <p:nvPr/>
        </p:nvSpPr>
        <p:spPr>
          <a:xfrm>
            <a:off x="993486" y="3873730"/>
            <a:ext cx="8275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Huffman, arithmetic, ANS, RPBC</a:t>
            </a:r>
            <a:endParaRPr lang="uk-UA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32AF01-7869-46B9-90B2-2CE1FF4088CB}"/>
              </a:ext>
            </a:extLst>
          </p:cNvPr>
          <p:cNvSpPr txBox="1"/>
          <p:nvPr/>
        </p:nvSpPr>
        <p:spPr>
          <a:xfrm>
            <a:off x="985866" y="5047210"/>
            <a:ext cx="8839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SCDC, Fibonacci, multi-delimiter</a:t>
            </a:r>
            <a:endParaRPr lang="uk-UA" sz="3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F9D996-734E-487B-A60A-FAA2D267D027}"/>
              </a:ext>
            </a:extLst>
          </p:cNvPr>
          <p:cNvSpPr txBox="1"/>
          <p:nvPr/>
        </p:nvSpPr>
        <p:spPr>
          <a:xfrm>
            <a:off x="10434991" y="3873730"/>
            <a:ext cx="128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</a:rPr>
              <a:t>–</a:t>
            </a:r>
            <a:endParaRPr lang="uk-UA" sz="3200" b="1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93D549-3D16-4E83-9D06-874DB9DEF409}"/>
              </a:ext>
            </a:extLst>
          </p:cNvPr>
          <p:cNvSpPr txBox="1"/>
          <p:nvPr/>
        </p:nvSpPr>
        <p:spPr>
          <a:xfrm>
            <a:off x="10434991" y="5047210"/>
            <a:ext cx="128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+</a:t>
            </a:r>
            <a:endParaRPr lang="uk-U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748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L 0.71211 0.0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59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211 0.00162 L 0.35599 0.0041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1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64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 -0.079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872620" cy="640080"/>
          </a:xfrm>
        </p:spPr>
        <p:txBody>
          <a:bodyPr rtlCol="0"/>
          <a:lstStyle/>
          <a:p>
            <a:pPr rtl="0"/>
            <a:r>
              <a:rPr lang="en-US" sz="3000" dirty="0">
                <a:latin typeface="Segoe UI Light" panose="020B0502040204020203" pitchFamily="34" charset="0"/>
                <a:cs typeface="Segoe UI Light" panose="020B0502040204020203" pitchFamily="34" charset="0"/>
              </a:rPr>
              <a:t>Natural language text compression: Fibonacci codes</a:t>
            </a:r>
            <a:endParaRPr lang="uk-UA" sz="3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8" name="Групувати 7">
            <a:extLst>
              <a:ext uri="{FF2B5EF4-FFF2-40B4-BE49-F238E27FC236}">
                <a16:creationId xmlns:a16="http://schemas.microsoft.com/office/drawing/2014/main" id="{8E94B399-9E67-45AD-8500-FED83A16EF4B}"/>
              </a:ext>
            </a:extLst>
          </p:cNvPr>
          <p:cNvGrpSpPr/>
          <p:nvPr/>
        </p:nvGrpSpPr>
        <p:grpSpPr>
          <a:xfrm>
            <a:off x="2303369" y="2270041"/>
            <a:ext cx="8707163" cy="2317917"/>
            <a:chOff x="362274" y="1875687"/>
            <a:chExt cx="8707163" cy="2317917"/>
          </a:xfrm>
        </p:grpSpPr>
        <p:grpSp>
          <p:nvGrpSpPr>
            <p:cNvPr id="9" name="Групувати 8">
              <a:extLst>
                <a:ext uri="{FF2B5EF4-FFF2-40B4-BE49-F238E27FC236}">
                  <a16:creationId xmlns:a16="http://schemas.microsoft.com/office/drawing/2014/main" id="{79F5BB78-C719-4770-B537-5747E45411F3}"/>
                </a:ext>
              </a:extLst>
            </p:cNvPr>
            <p:cNvGrpSpPr/>
            <p:nvPr/>
          </p:nvGrpSpPr>
          <p:grpSpPr>
            <a:xfrm>
              <a:off x="362274" y="2493520"/>
              <a:ext cx="3211868" cy="1209375"/>
              <a:chOff x="362274" y="2493520"/>
              <a:chExt cx="3211868" cy="1209375"/>
            </a:xfrm>
          </p:grpSpPr>
          <p:sp>
            <p:nvSpPr>
              <p:cNvPr id="21" name="Дуга 20">
                <a:extLst>
                  <a:ext uri="{FF2B5EF4-FFF2-40B4-BE49-F238E27FC236}">
                    <a16:creationId xmlns:a16="http://schemas.microsoft.com/office/drawing/2014/main" id="{F0C5E1BE-2571-446B-89B5-476875C86410}"/>
                  </a:ext>
                </a:extLst>
              </p:cNvPr>
              <p:cNvSpPr/>
              <p:nvPr/>
            </p:nvSpPr>
            <p:spPr>
              <a:xfrm rot="12566121" flipH="1">
                <a:off x="2527947" y="2823297"/>
                <a:ext cx="1046195" cy="755457"/>
              </a:xfrm>
              <a:prstGeom prst="arc">
                <a:avLst>
                  <a:gd name="adj1" fmla="val 11523483"/>
                  <a:gd name="adj2" fmla="val 19926994"/>
                </a:avLst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2" name="Дуга 21">
                <a:extLst>
                  <a:ext uri="{FF2B5EF4-FFF2-40B4-BE49-F238E27FC236}">
                    <a16:creationId xmlns:a16="http://schemas.microsoft.com/office/drawing/2014/main" id="{E499EB94-5BA2-4D6B-876F-8226CC8E8FA6}"/>
                  </a:ext>
                </a:extLst>
              </p:cNvPr>
              <p:cNvSpPr/>
              <p:nvPr/>
            </p:nvSpPr>
            <p:spPr>
              <a:xfrm rot="9033879">
                <a:off x="362274" y="2947438"/>
                <a:ext cx="1046195" cy="755457"/>
              </a:xfrm>
              <a:prstGeom prst="arc">
                <a:avLst>
                  <a:gd name="adj1" fmla="val 11384208"/>
                  <a:gd name="adj2" fmla="val 19926994"/>
                </a:avLst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3" name="Дуга 22">
                <a:extLst>
                  <a:ext uri="{FF2B5EF4-FFF2-40B4-BE49-F238E27FC236}">
                    <a16:creationId xmlns:a16="http://schemas.microsoft.com/office/drawing/2014/main" id="{BAC4F00F-9465-41C8-9462-C60F092D9C9B}"/>
                  </a:ext>
                </a:extLst>
              </p:cNvPr>
              <p:cNvSpPr/>
              <p:nvPr/>
            </p:nvSpPr>
            <p:spPr>
              <a:xfrm rot="9033879" flipH="1" flipV="1">
                <a:off x="1365724" y="2493520"/>
                <a:ext cx="1202508" cy="1089376"/>
              </a:xfrm>
              <a:prstGeom prst="arc">
                <a:avLst>
                  <a:gd name="adj1" fmla="val 11853049"/>
                  <a:gd name="adj2" fmla="val 1929482"/>
                </a:avLst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sp>
          <p:nvSpPr>
            <p:cNvPr id="10" name="Дуга 9">
              <a:extLst>
                <a:ext uri="{FF2B5EF4-FFF2-40B4-BE49-F238E27FC236}">
                  <a16:creationId xmlns:a16="http://schemas.microsoft.com/office/drawing/2014/main" id="{AEF7C4F9-3327-4C7C-919C-390CD1F1214E}"/>
                </a:ext>
              </a:extLst>
            </p:cNvPr>
            <p:cNvSpPr/>
            <p:nvPr/>
          </p:nvSpPr>
          <p:spPr>
            <a:xfrm rot="8972188">
              <a:off x="4790426" y="1875687"/>
              <a:ext cx="1603153" cy="1778771"/>
            </a:xfrm>
            <a:prstGeom prst="arc">
              <a:avLst>
                <a:gd name="adj1" fmla="val 12376230"/>
                <a:gd name="adj2" fmla="val 18668502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grpSp>
          <p:nvGrpSpPr>
            <p:cNvPr id="11" name="Групувати 10">
              <a:extLst>
                <a:ext uri="{FF2B5EF4-FFF2-40B4-BE49-F238E27FC236}">
                  <a16:creationId xmlns:a16="http://schemas.microsoft.com/office/drawing/2014/main" id="{1E5C1863-D6DB-46C2-A7A9-7FBAAB77ECC1}"/>
                </a:ext>
              </a:extLst>
            </p:cNvPr>
            <p:cNvGrpSpPr/>
            <p:nvPr/>
          </p:nvGrpSpPr>
          <p:grpSpPr>
            <a:xfrm>
              <a:off x="5154095" y="2027633"/>
              <a:ext cx="3915342" cy="2165971"/>
              <a:chOff x="5154095" y="2027633"/>
              <a:chExt cx="3915342" cy="2165971"/>
            </a:xfrm>
          </p:grpSpPr>
          <p:sp>
            <p:nvSpPr>
              <p:cNvPr id="13" name="Дуга 12">
                <a:extLst>
                  <a:ext uri="{FF2B5EF4-FFF2-40B4-BE49-F238E27FC236}">
                    <a16:creationId xmlns:a16="http://schemas.microsoft.com/office/drawing/2014/main" id="{01EEAD8C-18CA-4E74-A7D2-865BCD09B0EF}"/>
                  </a:ext>
                </a:extLst>
              </p:cNvPr>
              <p:cNvSpPr/>
              <p:nvPr/>
            </p:nvSpPr>
            <p:spPr>
              <a:xfrm rot="12566121" flipH="1">
                <a:off x="7302676" y="2728213"/>
                <a:ext cx="1046195" cy="755457"/>
              </a:xfrm>
              <a:prstGeom prst="arc">
                <a:avLst>
                  <a:gd name="adj1" fmla="val 12205139"/>
                  <a:gd name="adj2" fmla="val 19926994"/>
                </a:avLst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4" name="Дуга 13">
                <a:extLst>
                  <a:ext uri="{FF2B5EF4-FFF2-40B4-BE49-F238E27FC236}">
                    <a16:creationId xmlns:a16="http://schemas.microsoft.com/office/drawing/2014/main" id="{357CDD47-2AF9-487C-A87C-5FF86E9603D9}"/>
                  </a:ext>
                </a:extLst>
              </p:cNvPr>
              <p:cNvSpPr/>
              <p:nvPr/>
            </p:nvSpPr>
            <p:spPr>
              <a:xfrm rot="9527623" flipH="1" flipV="1">
                <a:off x="6493674" y="2158924"/>
                <a:ext cx="809210" cy="1736869"/>
              </a:xfrm>
              <a:prstGeom prst="arc">
                <a:avLst>
                  <a:gd name="adj1" fmla="val 14027538"/>
                  <a:gd name="adj2" fmla="val 1559495"/>
                </a:avLst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5" name="Овал 14">
                <a:extLst>
                  <a:ext uri="{FF2B5EF4-FFF2-40B4-BE49-F238E27FC236}">
                    <a16:creationId xmlns:a16="http://schemas.microsoft.com/office/drawing/2014/main" id="{61944AD0-7580-4AA2-8B1A-2A43F2589D23}"/>
                  </a:ext>
                </a:extLst>
              </p:cNvPr>
              <p:cNvSpPr/>
              <p:nvPr/>
            </p:nvSpPr>
            <p:spPr>
              <a:xfrm>
                <a:off x="5611296" y="3583865"/>
                <a:ext cx="159657" cy="15965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6" name="Овал 15">
                <a:extLst>
                  <a:ext uri="{FF2B5EF4-FFF2-40B4-BE49-F238E27FC236}">
                    <a16:creationId xmlns:a16="http://schemas.microsoft.com/office/drawing/2014/main" id="{D2D35EDD-869B-442A-BA63-B56B273661C4}"/>
                  </a:ext>
                </a:extLst>
              </p:cNvPr>
              <p:cNvSpPr/>
              <p:nvPr/>
            </p:nvSpPr>
            <p:spPr>
              <a:xfrm>
                <a:off x="6981371" y="2394884"/>
                <a:ext cx="159657" cy="13953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560AE84-ADB5-4E53-A278-67452B68A6FF}"/>
                  </a:ext>
                </a:extLst>
              </p:cNvPr>
              <p:cNvSpPr txBox="1"/>
              <p:nvPr/>
            </p:nvSpPr>
            <p:spPr>
              <a:xfrm>
                <a:off x="7110008" y="2027633"/>
                <a:ext cx="13062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Fib3</a:t>
                </a:r>
                <a:endParaRPr lang="uk-UA" sz="2400" dirty="0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7C108F5-F1B6-4B96-BF0D-763DF06403CE}"/>
                  </a:ext>
                </a:extLst>
              </p:cNvPr>
              <p:cNvSpPr txBox="1"/>
              <p:nvPr/>
            </p:nvSpPr>
            <p:spPr>
              <a:xfrm>
                <a:off x="5154095" y="3731939"/>
                <a:ext cx="13062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Fib2</a:t>
                </a:r>
                <a:endParaRPr lang="uk-UA" sz="2400" dirty="0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8EC8433-D57F-4B07-994F-CA2A0F97D7A7}"/>
                  </a:ext>
                </a:extLst>
              </p:cNvPr>
              <p:cNvSpPr txBox="1"/>
              <p:nvPr/>
            </p:nvSpPr>
            <p:spPr>
              <a:xfrm>
                <a:off x="7763151" y="3524416"/>
                <a:ext cx="13062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Fib4</a:t>
                </a:r>
                <a:endParaRPr lang="uk-UA" sz="2400" dirty="0"/>
              </a:p>
            </p:txBody>
          </p:sp>
          <p:sp>
            <p:nvSpPr>
              <p:cNvPr id="20" name="Овал 19">
                <a:extLst>
                  <a:ext uri="{FF2B5EF4-FFF2-40B4-BE49-F238E27FC236}">
                    <a16:creationId xmlns:a16="http://schemas.microsoft.com/office/drawing/2014/main" id="{56E462FC-F1FE-4C34-ACB4-032674715F49}"/>
                  </a:ext>
                </a:extLst>
              </p:cNvPr>
              <p:cNvSpPr/>
              <p:nvPr/>
            </p:nvSpPr>
            <p:spPr>
              <a:xfrm>
                <a:off x="7684845" y="3425915"/>
                <a:ext cx="159657" cy="13953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sp>
          <p:nvSpPr>
            <p:cNvPr id="12" name="Прямокутник 11">
              <a:extLst>
                <a:ext uri="{FF2B5EF4-FFF2-40B4-BE49-F238E27FC236}">
                  <a16:creationId xmlns:a16="http://schemas.microsoft.com/office/drawing/2014/main" id="{5114C114-DD2B-470C-8C36-EBCB8BFCCF16}"/>
                </a:ext>
              </a:extLst>
            </p:cNvPr>
            <p:cNvSpPr/>
            <p:nvPr/>
          </p:nvSpPr>
          <p:spPr>
            <a:xfrm>
              <a:off x="4244431" y="2071374"/>
              <a:ext cx="612668" cy="120032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720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?</a:t>
              </a:r>
              <a:endParaRPr lang="uk-UA" sz="7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24" name="Овал 23">
            <a:extLst>
              <a:ext uri="{FF2B5EF4-FFF2-40B4-BE49-F238E27FC236}">
                <a16:creationId xmlns:a16="http://schemas.microsoft.com/office/drawing/2014/main" id="{23BC0148-B818-4F4B-932A-31A15B886A73}"/>
              </a:ext>
            </a:extLst>
          </p:cNvPr>
          <p:cNvSpPr/>
          <p:nvPr/>
        </p:nvSpPr>
        <p:spPr>
          <a:xfrm>
            <a:off x="2811952" y="4022926"/>
            <a:ext cx="159657" cy="1596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98E62910-2ACF-48DF-B666-C21C51890D9E}"/>
              </a:ext>
            </a:extLst>
          </p:cNvPr>
          <p:cNvSpPr/>
          <p:nvPr/>
        </p:nvSpPr>
        <p:spPr>
          <a:xfrm>
            <a:off x="3856982" y="2789238"/>
            <a:ext cx="159657" cy="1395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B2C8CF-362B-4A0A-9E50-4609589D35FD}"/>
              </a:ext>
            </a:extLst>
          </p:cNvPr>
          <p:cNvSpPr txBox="1"/>
          <p:nvPr/>
        </p:nvSpPr>
        <p:spPr>
          <a:xfrm>
            <a:off x="3428810" y="2197054"/>
            <a:ext cx="1306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Fib3</a:t>
            </a:r>
            <a:endParaRPr lang="uk-UA" sz="2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DCDA027-4983-48E6-8162-6DF3E11C8052}"/>
              </a:ext>
            </a:extLst>
          </p:cNvPr>
          <p:cNvSpPr txBox="1"/>
          <p:nvPr/>
        </p:nvSpPr>
        <p:spPr>
          <a:xfrm>
            <a:off x="2354751" y="3561260"/>
            <a:ext cx="1306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Fib2</a:t>
            </a:r>
            <a:endParaRPr lang="uk-UA" sz="2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9E45EFC-ADF2-4C8D-AAB9-9E3B4BDDDE9D}"/>
              </a:ext>
            </a:extLst>
          </p:cNvPr>
          <p:cNvSpPr txBox="1"/>
          <p:nvPr/>
        </p:nvSpPr>
        <p:spPr>
          <a:xfrm>
            <a:off x="4929517" y="4013854"/>
            <a:ext cx="1306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Fib4</a:t>
            </a:r>
            <a:endParaRPr lang="uk-UA" sz="2400" dirty="0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97908DB2-1508-4F1F-83E5-4B5749CC517C}"/>
              </a:ext>
            </a:extLst>
          </p:cNvPr>
          <p:cNvSpPr/>
          <p:nvPr/>
        </p:nvSpPr>
        <p:spPr>
          <a:xfrm>
            <a:off x="4851211" y="3915353"/>
            <a:ext cx="159657" cy="1395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0" name="Стрілка: униз 29">
            <a:extLst>
              <a:ext uri="{FF2B5EF4-FFF2-40B4-BE49-F238E27FC236}">
                <a16:creationId xmlns:a16="http://schemas.microsoft.com/office/drawing/2014/main" id="{AE87BF3F-2F44-46A0-8D49-65468FA7962C}"/>
              </a:ext>
            </a:extLst>
          </p:cNvPr>
          <p:cNvSpPr/>
          <p:nvPr/>
        </p:nvSpPr>
        <p:spPr>
          <a:xfrm flipV="1">
            <a:off x="1862825" y="1986426"/>
            <a:ext cx="148909" cy="23191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1" name="Зірка: 5-кутна 30">
            <a:extLst>
              <a:ext uri="{FF2B5EF4-FFF2-40B4-BE49-F238E27FC236}">
                <a16:creationId xmlns:a16="http://schemas.microsoft.com/office/drawing/2014/main" id="{6AD6A3C8-2ACA-4AF4-9E8B-D2C548869E33}"/>
              </a:ext>
            </a:extLst>
          </p:cNvPr>
          <p:cNvSpPr/>
          <p:nvPr/>
        </p:nvSpPr>
        <p:spPr>
          <a:xfrm>
            <a:off x="8427390" y="2465728"/>
            <a:ext cx="247538" cy="224933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05A8F09-34AB-43CA-8C80-8BA1169870E9}"/>
              </a:ext>
            </a:extLst>
          </p:cNvPr>
          <p:cNvSpPr txBox="1"/>
          <p:nvPr/>
        </p:nvSpPr>
        <p:spPr>
          <a:xfrm>
            <a:off x="2057081" y="5200511"/>
            <a:ext cx="8953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Fib</a:t>
            </a:r>
            <a:r>
              <a:rPr lang="en-US" sz="3200" i="1" dirty="0" err="1"/>
              <a:t>m</a:t>
            </a:r>
            <a:r>
              <a:rPr lang="en-US" sz="3200" dirty="0"/>
              <a:t> is the pattern code</a:t>
            </a:r>
            <a:r>
              <a:rPr lang="uk-UA" sz="3200" dirty="0"/>
              <a:t> </a:t>
            </a:r>
            <a:r>
              <a:rPr lang="en-US" sz="3200" dirty="0"/>
              <a:t>with delimiter</a:t>
            </a:r>
            <a:r>
              <a:rPr lang="uk-UA" sz="3200" dirty="0"/>
              <a:t> </a:t>
            </a:r>
            <a:r>
              <a:rPr lang="en-US" sz="3200" dirty="0"/>
              <a:t>1…1</a:t>
            </a:r>
            <a:endParaRPr lang="uk-UA" sz="3200" dirty="0"/>
          </a:p>
        </p:txBody>
      </p:sp>
      <p:sp>
        <p:nvSpPr>
          <p:cNvPr id="33" name="Права фігурна дужка 32">
            <a:extLst>
              <a:ext uri="{FF2B5EF4-FFF2-40B4-BE49-F238E27FC236}">
                <a16:creationId xmlns:a16="http://schemas.microsoft.com/office/drawing/2014/main" id="{547B4229-B15B-4E75-B953-342D286EEA00}"/>
              </a:ext>
            </a:extLst>
          </p:cNvPr>
          <p:cNvSpPr/>
          <p:nvPr/>
        </p:nvSpPr>
        <p:spPr>
          <a:xfrm rot="5400000">
            <a:off x="9524021" y="5450883"/>
            <a:ext cx="69995" cy="679732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3251B80-1D6E-4EED-A1DD-A43B9DA5D836}"/>
              </a:ext>
            </a:extLst>
          </p:cNvPr>
          <p:cNvSpPr txBox="1"/>
          <p:nvPr/>
        </p:nvSpPr>
        <p:spPr>
          <a:xfrm>
            <a:off x="9374268" y="5785286"/>
            <a:ext cx="760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m</a:t>
            </a:r>
            <a:endParaRPr lang="uk-UA" sz="20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8036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Delimiters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D650F20-C180-4808-B95D-552D1CE0DE79}"/>
              </a:ext>
            </a:extLst>
          </p:cNvPr>
          <p:cNvSpPr txBox="1"/>
          <p:nvPr/>
        </p:nvSpPr>
        <p:spPr>
          <a:xfrm>
            <a:off x="958050" y="4462609"/>
            <a:ext cx="815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Delimiter				Strings</a:t>
            </a:r>
            <a:endParaRPr lang="uk-UA" sz="2800" dirty="0"/>
          </a:p>
        </p:txBody>
      </p:sp>
      <p:sp>
        <p:nvSpPr>
          <p:cNvPr id="36" name="Прямокутник 35">
            <a:extLst>
              <a:ext uri="{FF2B5EF4-FFF2-40B4-BE49-F238E27FC236}">
                <a16:creationId xmlns:a16="http://schemas.microsoft.com/office/drawing/2014/main" id="{4A487C41-B35D-4020-A47C-4A1D74357BA6}"/>
              </a:ext>
            </a:extLst>
          </p:cNvPr>
          <p:cNvSpPr/>
          <p:nvPr/>
        </p:nvSpPr>
        <p:spPr>
          <a:xfrm>
            <a:off x="582028" y="1379295"/>
            <a:ext cx="28440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Fibonacci codes</a:t>
            </a:r>
            <a:endParaRPr lang="uk-UA" sz="28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7" name="Прямокутник 36">
            <a:extLst>
              <a:ext uri="{FF2B5EF4-FFF2-40B4-BE49-F238E27FC236}">
                <a16:creationId xmlns:a16="http://schemas.microsoft.com/office/drawing/2014/main" id="{7D62DC94-E60D-40D3-9E3A-5F7A74F47FE5}"/>
              </a:ext>
            </a:extLst>
          </p:cNvPr>
          <p:cNvSpPr/>
          <p:nvPr/>
        </p:nvSpPr>
        <p:spPr>
          <a:xfrm>
            <a:off x="521207" y="3823652"/>
            <a:ext cx="705387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Multi-delimiter codes</a:t>
            </a:r>
            <a:endParaRPr lang="uk-UA" sz="2800" b="1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09DEE4-692A-46A3-84ED-C5E5D46694FC}"/>
              </a:ext>
            </a:extLst>
          </p:cNvPr>
          <p:cNvSpPr txBox="1"/>
          <p:nvPr/>
        </p:nvSpPr>
        <p:spPr>
          <a:xfrm>
            <a:off x="958050" y="1968008"/>
            <a:ext cx="815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Delimiter				Strings</a:t>
            </a:r>
            <a:endParaRPr lang="uk-UA" sz="28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69A8A9F-AB7A-4AB9-A123-41205150DAB7}"/>
              </a:ext>
            </a:extLst>
          </p:cNvPr>
          <p:cNvSpPr txBox="1"/>
          <p:nvPr/>
        </p:nvSpPr>
        <p:spPr>
          <a:xfrm>
            <a:off x="958050" y="2547512"/>
            <a:ext cx="2372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111</a:t>
            </a:r>
            <a:endParaRPr lang="uk-UA" sz="32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5A9E96F-37E3-4279-BF99-249A67CF4AC5}"/>
              </a:ext>
            </a:extLst>
          </p:cNvPr>
          <p:cNvSpPr txBox="1"/>
          <p:nvPr/>
        </p:nvSpPr>
        <p:spPr>
          <a:xfrm>
            <a:off x="3089143" y="2540705"/>
            <a:ext cx="81578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/>
              <a:t>   </a:t>
            </a:r>
            <a:r>
              <a:rPr lang="en-US" sz="3200" b="1" dirty="0"/>
              <a:t>1111		</a:t>
            </a:r>
            <a:r>
              <a:rPr lang="uk-UA" sz="3200" b="1" dirty="0"/>
              <a:t>      </a:t>
            </a:r>
            <a:r>
              <a:rPr lang="en-US" sz="3200" b="1" dirty="0"/>
              <a:t>11111	</a:t>
            </a:r>
            <a:r>
              <a:rPr lang="uk-UA" sz="3200" b="1" dirty="0"/>
              <a:t>        </a:t>
            </a:r>
            <a:r>
              <a:rPr lang="en-US" sz="3200" b="1" dirty="0"/>
              <a:t>11111</a:t>
            </a:r>
            <a:endParaRPr lang="uk-UA" sz="3200" b="1" dirty="0"/>
          </a:p>
        </p:txBody>
      </p:sp>
      <p:sp>
        <p:nvSpPr>
          <p:cNvPr id="41" name="Прямокутник 40">
            <a:extLst>
              <a:ext uri="{FF2B5EF4-FFF2-40B4-BE49-F238E27FC236}">
                <a16:creationId xmlns:a16="http://schemas.microsoft.com/office/drawing/2014/main" id="{27361040-45F4-4D78-9BE2-7A1A545F793B}"/>
              </a:ext>
            </a:extLst>
          </p:cNvPr>
          <p:cNvSpPr/>
          <p:nvPr/>
        </p:nvSpPr>
        <p:spPr>
          <a:xfrm>
            <a:off x="4525872" y="2285735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–</a:t>
            </a:r>
            <a:endParaRPr lang="uk-U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2" name="Прямокутник 41">
            <a:extLst>
              <a:ext uri="{FF2B5EF4-FFF2-40B4-BE49-F238E27FC236}">
                <a16:creationId xmlns:a16="http://schemas.microsoft.com/office/drawing/2014/main" id="{AAB8EAAF-4FE6-4232-B6B9-DB9BB0B6FB94}"/>
              </a:ext>
            </a:extLst>
          </p:cNvPr>
          <p:cNvSpPr/>
          <p:nvPr/>
        </p:nvSpPr>
        <p:spPr>
          <a:xfrm>
            <a:off x="7793105" y="2285735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–</a:t>
            </a:r>
            <a:endParaRPr lang="uk-U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3" name="Прямокутник 42">
            <a:extLst>
              <a:ext uri="{FF2B5EF4-FFF2-40B4-BE49-F238E27FC236}">
                <a16:creationId xmlns:a16="http://schemas.microsoft.com/office/drawing/2014/main" id="{CDF9D21E-7796-45AF-BF57-DC98BFEF095A}"/>
              </a:ext>
            </a:extLst>
          </p:cNvPr>
          <p:cNvSpPr/>
          <p:nvPr/>
        </p:nvSpPr>
        <p:spPr>
          <a:xfrm>
            <a:off x="10687493" y="2287746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–</a:t>
            </a:r>
            <a:endParaRPr lang="uk-U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C26A0C5-86CB-4F61-B309-1B476C5C9EEA}"/>
              </a:ext>
            </a:extLst>
          </p:cNvPr>
          <p:cNvSpPr txBox="1"/>
          <p:nvPr/>
        </p:nvSpPr>
        <p:spPr>
          <a:xfrm>
            <a:off x="1144265" y="4985829"/>
            <a:ext cx="2372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0110</a:t>
            </a:r>
            <a:endParaRPr lang="uk-UA" sz="3200" b="1" dirty="0"/>
          </a:p>
        </p:txBody>
      </p:sp>
      <p:sp>
        <p:nvSpPr>
          <p:cNvPr id="45" name="Прямокутник 44">
            <a:extLst>
              <a:ext uri="{FF2B5EF4-FFF2-40B4-BE49-F238E27FC236}">
                <a16:creationId xmlns:a16="http://schemas.microsoft.com/office/drawing/2014/main" id="{DE75E343-A824-4D20-8832-6A23AC876600}"/>
              </a:ext>
            </a:extLst>
          </p:cNvPr>
          <p:cNvSpPr/>
          <p:nvPr/>
        </p:nvSpPr>
        <p:spPr>
          <a:xfrm>
            <a:off x="4507679" y="4752719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</a:t>
            </a:r>
            <a:endParaRPr lang="uk-UA" sz="5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6" name="Прямокутник 45">
            <a:extLst>
              <a:ext uri="{FF2B5EF4-FFF2-40B4-BE49-F238E27FC236}">
                <a16:creationId xmlns:a16="http://schemas.microsoft.com/office/drawing/2014/main" id="{2273F72C-E999-4CB4-9677-76403900AEA9}"/>
              </a:ext>
            </a:extLst>
          </p:cNvPr>
          <p:cNvSpPr/>
          <p:nvPr/>
        </p:nvSpPr>
        <p:spPr>
          <a:xfrm>
            <a:off x="7798020" y="4752719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</a:t>
            </a:r>
            <a:endParaRPr lang="uk-UA" sz="5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7" name="Прямокутник 46">
            <a:extLst>
              <a:ext uri="{FF2B5EF4-FFF2-40B4-BE49-F238E27FC236}">
                <a16:creationId xmlns:a16="http://schemas.microsoft.com/office/drawing/2014/main" id="{9A57DB41-9A85-409E-A6B0-FAF2334FD953}"/>
              </a:ext>
            </a:extLst>
          </p:cNvPr>
          <p:cNvSpPr/>
          <p:nvPr/>
        </p:nvSpPr>
        <p:spPr>
          <a:xfrm>
            <a:off x="10686701" y="4762935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</a:t>
            </a:r>
            <a:endParaRPr lang="uk-UA" sz="5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EF0943-F7A3-429A-BF10-4D97F490E7DB}"/>
              </a:ext>
            </a:extLst>
          </p:cNvPr>
          <p:cNvSpPr txBox="1"/>
          <p:nvPr/>
        </p:nvSpPr>
        <p:spPr>
          <a:xfrm>
            <a:off x="1371539" y="5025309"/>
            <a:ext cx="2455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,</a:t>
            </a:r>
            <a:endParaRPr lang="uk-UA" sz="3200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B416532-131B-4EB1-BB1F-4839D24DD5FF}"/>
              </a:ext>
            </a:extLst>
          </p:cNvPr>
          <p:cNvSpPr txBox="1"/>
          <p:nvPr/>
        </p:nvSpPr>
        <p:spPr>
          <a:xfrm>
            <a:off x="1407878" y="5649564"/>
            <a:ext cx="1106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D</a:t>
            </a:r>
            <a:r>
              <a:rPr lang="en-US" sz="2800" baseline="-25000" dirty="0">
                <a:solidFill>
                  <a:srgbClr val="0000FF"/>
                </a:solidFill>
              </a:rPr>
              <a:t>2,</a:t>
            </a:r>
            <a:r>
              <a:rPr lang="uk-UA" sz="2800" baseline="-2500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419271-D3F8-4FEF-A90A-803804470495}"/>
              </a:ext>
            </a:extLst>
          </p:cNvPr>
          <p:cNvSpPr txBox="1"/>
          <p:nvPr/>
        </p:nvSpPr>
        <p:spPr>
          <a:xfrm>
            <a:off x="2421209" y="4472134"/>
            <a:ext cx="553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s</a:t>
            </a:r>
            <a:endParaRPr lang="uk-UA" sz="2800" dirty="0">
              <a:solidFill>
                <a:srgbClr val="0000FF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C4679AD-7DC8-4F91-8A93-8589C65F34F7}"/>
              </a:ext>
            </a:extLst>
          </p:cNvPr>
          <p:cNvSpPr txBox="1"/>
          <p:nvPr/>
        </p:nvSpPr>
        <p:spPr>
          <a:xfrm>
            <a:off x="3268230" y="4978278"/>
            <a:ext cx="1819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01110</a:t>
            </a:r>
            <a:endParaRPr lang="uk-UA" sz="3200" b="1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2B556BE-9C6F-4D02-AD67-2F0F2D7612EB}"/>
              </a:ext>
            </a:extLst>
          </p:cNvPr>
          <p:cNvSpPr txBox="1"/>
          <p:nvPr/>
        </p:nvSpPr>
        <p:spPr>
          <a:xfrm>
            <a:off x="6324007" y="4978278"/>
            <a:ext cx="1819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011</a:t>
            </a:r>
            <a:r>
              <a:rPr lang="uk-UA" sz="3200" b="1" dirty="0"/>
              <a:t>1</a:t>
            </a:r>
            <a:r>
              <a:rPr lang="en-US" sz="3200" b="1" dirty="0"/>
              <a:t>10</a:t>
            </a:r>
            <a:endParaRPr lang="uk-UA" sz="3200" b="1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C10E43-55EF-403B-BB03-105A57CC72D7}"/>
              </a:ext>
            </a:extLst>
          </p:cNvPr>
          <p:cNvSpPr txBox="1"/>
          <p:nvPr/>
        </p:nvSpPr>
        <p:spPr>
          <a:xfrm>
            <a:off x="8991426" y="4978277"/>
            <a:ext cx="1819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011</a:t>
            </a:r>
            <a:r>
              <a:rPr lang="uk-UA" sz="3200" b="1" dirty="0"/>
              <a:t>11</a:t>
            </a:r>
            <a:r>
              <a:rPr lang="en-US" sz="3200" b="1" dirty="0"/>
              <a:t>10</a:t>
            </a:r>
            <a:endParaRPr lang="uk-UA" sz="32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7644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1 -0.00093 L -0.06263 -0.00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7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-0.14675 0.000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44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9" grpId="0"/>
      <p:bldP spid="50" grpId="0"/>
      <p:bldP spid="51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Multi-delimiter code: definition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22" name="Об'єкт 21">
            <a:extLst>
              <a:ext uri="{FF2B5EF4-FFF2-40B4-BE49-F238E27FC236}">
                <a16:creationId xmlns:a16="http://schemas.microsoft.com/office/drawing/2014/main" id="{74C81346-AC9E-42F6-B010-B8C6510DD4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285355"/>
              </p:ext>
            </p:extLst>
          </p:nvPr>
        </p:nvGraphicFramePr>
        <p:xfrm>
          <a:off x="2353128" y="2162032"/>
          <a:ext cx="1799772" cy="754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" name="Equation" r:id="rId4" imgW="494870" imgH="215713" progId="Equation.DSMT4">
                  <p:embed/>
                </p:oleObj>
              </mc:Choice>
              <mc:Fallback>
                <p:oleObj name="Equation" r:id="rId4" imgW="494870" imgH="215713" progId="Equation.DSMT4">
                  <p:embed/>
                  <p:pic>
                    <p:nvPicPr>
                      <p:cNvPr id="9" name="Об'є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128" y="2162032"/>
                        <a:ext cx="1799772" cy="7548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CD9EEEFD-644D-4BD3-9AE2-30203C61BD6C}"/>
              </a:ext>
            </a:extLst>
          </p:cNvPr>
          <p:cNvSpPr txBox="1"/>
          <p:nvPr/>
        </p:nvSpPr>
        <p:spPr>
          <a:xfrm>
            <a:off x="521207" y="1363474"/>
            <a:ext cx="11670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cs typeface="Times New Roman" pitchFamily="18" charset="0"/>
              </a:rPr>
              <a:t>Let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/>
              <a:t> ,… </a:t>
            </a:r>
            <a:r>
              <a:rPr lang="ru-RU" sz="2800" dirty="0"/>
              <a:t>,</a:t>
            </a:r>
            <a:r>
              <a:rPr lang="en-US" sz="2800" dirty="0"/>
              <a:t> </a:t>
            </a:r>
            <a:r>
              <a:rPr lang="uk-UA" sz="2800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i="1" dirty="0"/>
              <a:t> </a:t>
            </a:r>
            <a:r>
              <a:rPr lang="en-US" sz="2800" dirty="0"/>
              <a:t>be a sequence of integers</a:t>
            </a:r>
            <a:r>
              <a:rPr lang="uk-UA" sz="2800" dirty="0"/>
              <a:t>, 0 &lt; 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aseline="-25000" dirty="0"/>
              <a:t> </a:t>
            </a:r>
            <a:r>
              <a:rPr lang="uk-UA" sz="2800" dirty="0"/>
              <a:t>&lt;…&lt; </a:t>
            </a:r>
            <a:r>
              <a:rPr lang="uk-UA" sz="2800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/>
              <a:t> </a:t>
            </a:r>
            <a:endParaRPr lang="en-US" sz="2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918C086-6E68-4D82-BCDB-DCDEA06E7DF5}"/>
              </a:ext>
            </a:extLst>
          </p:cNvPr>
          <p:cNvSpPr txBox="1"/>
          <p:nvPr/>
        </p:nvSpPr>
        <p:spPr>
          <a:xfrm>
            <a:off x="521207" y="2226112"/>
            <a:ext cx="818495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code                       contains:</a:t>
            </a:r>
            <a:endParaRPr lang="uk-UA" sz="2800" dirty="0"/>
          </a:p>
          <a:p>
            <a:br>
              <a:rPr lang="en-US" sz="800" dirty="0"/>
            </a:br>
            <a:endParaRPr lang="en-US" sz="800" dirty="0"/>
          </a:p>
          <a:p>
            <a:r>
              <a:rPr lang="en-US" sz="2800" dirty="0"/>
              <a:t>    - codewords of a form          1…10, … , 1…10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    - codewords of a form </a:t>
            </a:r>
            <a:r>
              <a:rPr lang="ru-RU" sz="2800" dirty="0"/>
              <a:t>     </a:t>
            </a:r>
            <a:r>
              <a:rPr lang="el-GR" sz="2800" dirty="0"/>
              <a:t>α</a:t>
            </a:r>
            <a:r>
              <a:rPr lang="en-US" sz="2800" dirty="0"/>
              <a:t>01…10, … , </a:t>
            </a:r>
            <a:r>
              <a:rPr lang="el-GR" sz="2800" dirty="0"/>
              <a:t>α</a:t>
            </a:r>
            <a:r>
              <a:rPr lang="en-US" sz="2800" dirty="0"/>
              <a:t>01…10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uk-UA" sz="28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9EBFB8-90EC-4379-B216-2D120F149869}"/>
              </a:ext>
            </a:extLst>
          </p:cNvPr>
          <p:cNvSpPr txBox="1"/>
          <p:nvPr/>
        </p:nvSpPr>
        <p:spPr>
          <a:xfrm>
            <a:off x="9204182" y="2855912"/>
            <a:ext cx="2206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(type 1)</a:t>
            </a:r>
            <a:endParaRPr lang="uk-UA" sz="2800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7ABF3FC-BA65-4DC3-9D9D-0E0AA7457A76}"/>
              </a:ext>
            </a:extLst>
          </p:cNvPr>
          <p:cNvSpPr txBox="1"/>
          <p:nvPr/>
        </p:nvSpPr>
        <p:spPr>
          <a:xfrm>
            <a:off x="9204182" y="4132198"/>
            <a:ext cx="2206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(type 2)</a:t>
            </a:r>
            <a:endParaRPr lang="uk-UA" sz="2800" dirty="0">
              <a:solidFill>
                <a:srgbClr val="FF0000"/>
              </a:solidFill>
            </a:endParaRPr>
          </a:p>
        </p:txBody>
      </p:sp>
      <p:sp>
        <p:nvSpPr>
          <p:cNvPr id="28" name="Права фігурна дужка 27">
            <a:extLst>
              <a:ext uri="{FF2B5EF4-FFF2-40B4-BE49-F238E27FC236}">
                <a16:creationId xmlns:a16="http://schemas.microsoft.com/office/drawing/2014/main" id="{1E205053-3676-4B94-B1FF-E1B1BD968749}"/>
              </a:ext>
            </a:extLst>
          </p:cNvPr>
          <p:cNvSpPr/>
          <p:nvPr/>
        </p:nvSpPr>
        <p:spPr>
          <a:xfrm rot="5400000">
            <a:off x="5692827" y="3152928"/>
            <a:ext cx="143392" cy="557298"/>
          </a:xfrm>
          <a:prstGeom prst="righ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9A6CD80-7D8A-4273-9663-AD2D262B5CAB}"/>
              </a:ext>
            </a:extLst>
          </p:cNvPr>
          <p:cNvSpPr txBox="1"/>
          <p:nvPr/>
        </p:nvSpPr>
        <p:spPr>
          <a:xfrm>
            <a:off x="5564199" y="3503273"/>
            <a:ext cx="114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m</a:t>
            </a:r>
            <a:r>
              <a:rPr lang="en-US" sz="2400" baseline="-25000" dirty="0"/>
              <a:t>1</a:t>
            </a:r>
            <a:endParaRPr lang="uk-UA" sz="24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7C62E2-6569-48A4-B6A0-20C7CEFBB5BD}"/>
              </a:ext>
            </a:extLst>
          </p:cNvPr>
          <p:cNvSpPr txBox="1"/>
          <p:nvPr/>
        </p:nvSpPr>
        <p:spPr>
          <a:xfrm>
            <a:off x="7135029" y="3503273"/>
            <a:ext cx="114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/>
              <a:t>m</a:t>
            </a:r>
            <a:r>
              <a:rPr lang="en-US" sz="2400" i="1" baseline="-25000" dirty="0" err="1"/>
              <a:t>t</a:t>
            </a:r>
            <a:endParaRPr lang="uk-UA" sz="2400" i="1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CD887AE-A258-46B2-8E3D-131ACF3CA403}"/>
              </a:ext>
            </a:extLst>
          </p:cNvPr>
          <p:cNvSpPr txBox="1"/>
          <p:nvPr/>
        </p:nvSpPr>
        <p:spPr>
          <a:xfrm>
            <a:off x="5575797" y="4757845"/>
            <a:ext cx="114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m</a:t>
            </a:r>
            <a:r>
              <a:rPr lang="en-US" sz="2400" baseline="-25000" dirty="0"/>
              <a:t>1</a:t>
            </a:r>
            <a:endParaRPr lang="uk-UA" sz="2400" baseline="-25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ED94FD6-7416-4948-94D8-B57929A9B8B1}"/>
              </a:ext>
            </a:extLst>
          </p:cNvPr>
          <p:cNvSpPr txBox="1"/>
          <p:nvPr/>
        </p:nvSpPr>
        <p:spPr>
          <a:xfrm>
            <a:off x="7559534" y="4772474"/>
            <a:ext cx="114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/>
              <a:t>m</a:t>
            </a:r>
            <a:r>
              <a:rPr lang="en-US" sz="2400" i="1" baseline="-25000" dirty="0" err="1"/>
              <a:t>t</a:t>
            </a:r>
            <a:endParaRPr lang="uk-UA" sz="2400" i="1" baseline="-25000" dirty="0"/>
          </a:p>
        </p:txBody>
      </p:sp>
      <p:sp>
        <p:nvSpPr>
          <p:cNvPr id="52" name="Права фігурна дужка 51">
            <a:extLst>
              <a:ext uri="{FF2B5EF4-FFF2-40B4-BE49-F238E27FC236}">
                <a16:creationId xmlns:a16="http://schemas.microsoft.com/office/drawing/2014/main" id="{BED49CA5-856F-43B5-845E-78E54DCA6CF4}"/>
              </a:ext>
            </a:extLst>
          </p:cNvPr>
          <p:cNvSpPr/>
          <p:nvPr/>
        </p:nvSpPr>
        <p:spPr>
          <a:xfrm rot="5400000">
            <a:off x="7245758" y="3152928"/>
            <a:ext cx="143392" cy="557298"/>
          </a:xfrm>
          <a:prstGeom prst="righ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6" name="Права фігурна дужка 55">
            <a:extLst>
              <a:ext uri="{FF2B5EF4-FFF2-40B4-BE49-F238E27FC236}">
                <a16:creationId xmlns:a16="http://schemas.microsoft.com/office/drawing/2014/main" id="{D04E40A2-82D2-41EF-A3B0-B74000BFD028}"/>
              </a:ext>
            </a:extLst>
          </p:cNvPr>
          <p:cNvSpPr/>
          <p:nvPr/>
        </p:nvSpPr>
        <p:spPr>
          <a:xfrm rot="5400000">
            <a:off x="5725724" y="4393672"/>
            <a:ext cx="143392" cy="557298"/>
          </a:xfrm>
          <a:prstGeom prst="righ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7" name="Права фігурна дужка 56">
            <a:extLst>
              <a:ext uri="{FF2B5EF4-FFF2-40B4-BE49-F238E27FC236}">
                <a16:creationId xmlns:a16="http://schemas.microsoft.com/office/drawing/2014/main" id="{9F56A777-6198-4A54-9585-35E938634427}"/>
              </a:ext>
            </a:extLst>
          </p:cNvPr>
          <p:cNvSpPr/>
          <p:nvPr/>
        </p:nvSpPr>
        <p:spPr>
          <a:xfrm rot="5400000">
            <a:off x="7683373" y="4394353"/>
            <a:ext cx="143392" cy="557298"/>
          </a:xfrm>
          <a:prstGeom prst="righ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5006818-789A-442E-8842-AFC52D4DD136}"/>
              </a:ext>
            </a:extLst>
          </p:cNvPr>
          <p:cNvSpPr txBox="1"/>
          <p:nvPr/>
        </p:nvSpPr>
        <p:spPr>
          <a:xfrm>
            <a:off x="695929" y="5389877"/>
            <a:ext cx="106411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type 2 codeword contains the delimiter only as a suffix and does not contain any of type 1 codewords as a prefix.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27603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073361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Multi-delimiter codes properties</a:t>
            </a:r>
            <a:endParaRPr lang="uk-UA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059E29-D7AD-4ED3-9F28-7BBC1CB567DF}"/>
              </a:ext>
            </a:extLst>
          </p:cNvPr>
          <p:cNvSpPr txBox="1"/>
          <p:nvPr/>
        </p:nvSpPr>
        <p:spPr>
          <a:xfrm>
            <a:off x="2070818" y="1807146"/>
            <a:ext cx="7311307" cy="3693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Completeness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Universality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 err="1"/>
              <a:t>Synchronizability</a:t>
            </a:r>
            <a:r>
              <a:rPr lang="en-US" sz="3200" dirty="0"/>
              <a:t> with the delay 1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Direct search in compressed file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     etc.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7640190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5|1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4.1"/>
</p:tagLst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62_TF10001108.potx" id="{21DC93A5-EE26-4E24-852B-A06E088E4749}" vid="{48810C3A-B3F2-4709-952B-86AE71353C08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909</Words>
  <Application>Microsoft Office PowerPoint</Application>
  <PresentationFormat>Широкий екран</PresentationFormat>
  <Paragraphs>248</Paragraphs>
  <Slides>24</Slides>
  <Notes>24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24</vt:i4>
      </vt:variant>
    </vt:vector>
  </HeadingPairs>
  <TitlesOfParts>
    <vt:vector size="33" baseType="lpstr">
      <vt:lpstr>Arial</vt:lpstr>
      <vt:lpstr>Arial Black</vt:lpstr>
      <vt:lpstr>Calibri</vt:lpstr>
      <vt:lpstr>Segoe UI</vt:lpstr>
      <vt:lpstr>Segoe UI Light</vt:lpstr>
      <vt:lpstr>Segoe UI Semibold</vt:lpstr>
      <vt:lpstr>Times New Roman</vt:lpstr>
      <vt:lpstr>WelcomeDoc</vt:lpstr>
      <vt:lpstr>Equation</vt:lpstr>
      <vt:lpstr>Reverse Multi-Delimiter Compression Codes</vt:lpstr>
      <vt:lpstr>Data compression codes key features: compression rate</vt:lpstr>
      <vt:lpstr>Key features: synchronization</vt:lpstr>
      <vt:lpstr>Key features: decoding speed</vt:lpstr>
      <vt:lpstr>Key features: search in compressed file</vt:lpstr>
      <vt:lpstr>Natural language text compression: Fibonacci codes</vt:lpstr>
      <vt:lpstr>Delimiters</vt:lpstr>
      <vt:lpstr>Multi-delimiter code: definition</vt:lpstr>
      <vt:lpstr>Презентація PowerPoint</vt:lpstr>
      <vt:lpstr>Code D2,3 (delimiters 0110, 01110) – example</vt:lpstr>
      <vt:lpstr>Codewords  of length ≤7</vt:lpstr>
      <vt:lpstr>Multi-delimiter codes vs Fibonacci codes</vt:lpstr>
      <vt:lpstr>Презентація PowerPoint</vt:lpstr>
      <vt:lpstr>Презентація PowerPoint</vt:lpstr>
      <vt:lpstr>Main problem: non-monotonousness</vt:lpstr>
      <vt:lpstr>The reverse codes – key idea</vt:lpstr>
      <vt:lpstr>Codeword set construction — R2,4 , K={ 0, 1, 3, 5 } </vt:lpstr>
      <vt:lpstr>R2–∞ decoding</vt:lpstr>
      <vt:lpstr>Decoding time comparison, milliseconds</vt:lpstr>
      <vt:lpstr>R2–∞ improved decoding algorithm (idea)</vt:lpstr>
      <vt:lpstr>Improved decoding timing, milliseconds</vt:lpstr>
      <vt:lpstr>Empirical comparison of codes compression rate</vt:lpstr>
      <vt:lpstr>Conclusions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2019-11-30T05:41:08Z</dcterms:created>
  <dcterms:modified xsi:type="dcterms:W3CDTF">2020-03-29T08:52:16Z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