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5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A0CC3F-E54D-4ADD-B61A-ADAA5A007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87D3BB4-A70C-4C1C-A1BD-B4D1B648DB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A12AF58-AAA0-4904-9795-CDB1E0435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536E-04BE-4AED-A9B5-6D03ED5E21D7}" type="datetimeFigureOut">
              <a:rPr lang="ko-KR" altLang="en-US" smtClean="0"/>
              <a:t>2022-04-17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369919C-F013-4AE3-B6AA-47A86A823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7087EE1-D247-41A1-891E-5F6ABB1FE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4DD64-01C0-41DF-B7F4-EA7F14B863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9998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E1DBDF-61F0-4083-9CC9-E7529EA64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5CE54DD-C83D-4B2B-A0C4-AEF4913755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DC48260-1656-4DB1-81FF-1F3D9EA30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536E-04BE-4AED-A9B5-6D03ED5E21D7}" type="datetimeFigureOut">
              <a:rPr lang="ko-KR" altLang="en-US" smtClean="0"/>
              <a:t>2022-04-17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CB76D18-B472-45AA-81DF-14A01DED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802D4F4-4481-48DE-AE99-CAD96C834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4DD64-01C0-41DF-B7F4-EA7F14B863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6411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46A5268-58BC-4135-BFD0-B4F860B3FB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D62F51D-C0A0-4059-940B-2B4730CB2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D201F8-E87A-4860-80A5-FBF35D79C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536E-04BE-4AED-A9B5-6D03ED5E21D7}" type="datetimeFigureOut">
              <a:rPr lang="ko-KR" altLang="en-US" smtClean="0"/>
              <a:t>2022-04-17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66C3EBF-12BF-42ED-A696-C190292DC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6F51EBC-85DB-4F07-A041-57F94C0D4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4DD64-01C0-41DF-B7F4-EA7F14B863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882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EB4F06-D2E2-4F02-8B0B-8D5079E2C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472D7E6-2BB8-4923-B58D-5AA31AF4F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2385561-3E68-4437-BA53-5481A43DE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536E-04BE-4AED-A9B5-6D03ED5E21D7}" type="datetimeFigureOut">
              <a:rPr lang="ko-KR" altLang="en-US" smtClean="0"/>
              <a:t>2022-04-17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E9B0BFD-EA23-48DD-A04D-E8B4CFCE1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821B98E-6C4C-43D8-9F44-DDBC406D0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4DD64-01C0-41DF-B7F4-EA7F14B863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622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06A54B3-F4E5-427C-8739-A02E53BB4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E6AA3BE-563F-489A-84DE-D5C08A7C7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37F2F62-16DE-48FF-B18F-805C9AA28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536E-04BE-4AED-A9B5-6D03ED5E21D7}" type="datetimeFigureOut">
              <a:rPr lang="ko-KR" altLang="en-US" smtClean="0"/>
              <a:t>2022-04-17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8697D45-63B9-4484-A5F5-02A61A168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71D67EB-B803-4580-BF4E-C6231675D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4DD64-01C0-41DF-B7F4-EA7F14B863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196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DAB815-9934-4CE4-82BD-D84E78293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D254B96-85AE-4997-AD81-F86076B18B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0C08287-B3ED-47EF-8F21-9C4A36E42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0618243-A663-43C6-AD77-C55EC39E9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536E-04BE-4AED-A9B5-6D03ED5E21D7}" type="datetimeFigureOut">
              <a:rPr lang="ko-KR" altLang="en-US" smtClean="0"/>
              <a:t>2022-04-17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3411AD5-6478-4C02-8E3D-CCB552B03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D10A7C1-5C00-4D0A-9045-E3646E741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4DD64-01C0-41DF-B7F4-EA7F14B863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128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364E5BC-01AE-421D-B715-C81C3F5CD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D85F5C6-AC97-482A-BB00-00F0E1AC4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A904012-923C-41BB-ACB0-084E752C2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D19D021-6DBE-4B41-ACAD-4017DE2647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682D7F9-951B-4D20-8A83-601C71E367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D1D8A83-6878-4E68-BFA7-BBB0B5C25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536E-04BE-4AED-A9B5-6D03ED5E21D7}" type="datetimeFigureOut">
              <a:rPr lang="ko-KR" altLang="en-US" smtClean="0"/>
              <a:t>2022-04-17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271A900-0401-469D-964A-A3FCBD3AB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51DE400-7D4D-49A6-AFDC-D16680FDA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4DD64-01C0-41DF-B7F4-EA7F14B863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524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BD8973-F62C-4951-93BA-2F2DA2333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F5E6AD9-EBC4-4B4A-923C-081080D43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536E-04BE-4AED-A9B5-6D03ED5E21D7}" type="datetimeFigureOut">
              <a:rPr lang="ko-KR" altLang="en-US" smtClean="0"/>
              <a:t>2022-04-17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0309036-AC94-4200-AA52-D657FFF3A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7E956C9-9395-4B98-A69F-C62779E52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4DD64-01C0-41DF-B7F4-EA7F14B863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6966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D873E27-A9E2-4933-B6DB-0AFEEB1D9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536E-04BE-4AED-A9B5-6D03ED5E21D7}" type="datetimeFigureOut">
              <a:rPr lang="ko-KR" altLang="en-US" smtClean="0"/>
              <a:t>2022-04-17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81A9A2F-B910-474F-9367-109BD9C7B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F58C95A-742E-4AA7-882B-45E5211AC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4DD64-01C0-41DF-B7F4-EA7F14B863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9433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006061-3AE6-4784-B636-DC7F3F24A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A1D8B67-CB10-4CF9-A9ED-279603BC9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7F36E06-485F-4E2F-A379-BBD5206CA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EC7994-FF30-40D4-B714-AF0EE9ACF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536E-04BE-4AED-A9B5-6D03ED5E21D7}" type="datetimeFigureOut">
              <a:rPr lang="ko-KR" altLang="en-US" smtClean="0"/>
              <a:t>2022-04-17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CE8F234-218C-41B7-B731-08C387191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2A31580-0387-4524-8A13-5E89C705F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4DD64-01C0-41DF-B7F4-EA7F14B863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6512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497D0FD-51F7-4059-AD8F-33A1608F1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84E079B-90FF-409A-925A-3819DE38DB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8A7BC3C-DF0F-433B-82EA-A559855C20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39B9E07-81A8-49BD-AF17-7D35DE690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536E-04BE-4AED-A9B5-6D03ED5E21D7}" type="datetimeFigureOut">
              <a:rPr lang="ko-KR" altLang="en-US" smtClean="0"/>
              <a:t>2022-04-17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0ABF54E-4BA0-46AB-91CC-39272B46E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6A5B1FB-FD90-447F-BA39-3F6E2E437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4DD64-01C0-41DF-B7F4-EA7F14B863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53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A330F2E-8695-43F7-8FD1-EFADDEDD8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FF16AA5-34A1-4D88-98AE-2EBF15163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1D7421F-581F-4522-B293-A358990645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9536E-04BE-4AED-A9B5-6D03ED5E21D7}" type="datetimeFigureOut">
              <a:rPr lang="ko-KR" altLang="en-US" smtClean="0"/>
              <a:t>2022-04-17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A632B3D-0429-4907-981A-34EFC0A641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7D8346D-6B8E-4B6D-BB3C-2DCE9D573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4DD64-01C0-41DF-B7F4-EA7F14B863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747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8928F9-51C2-4777-968A-455F9AADED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3D3AE96-C556-4964-8631-1B25DE0DD2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9001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9D593A-2702-49B0-A3BD-68F39FADB91C}"/>
                  </a:ext>
                </a:extLst>
              </p:cNvPr>
              <p:cNvSpPr txBox="1"/>
              <p:nvPr/>
            </p:nvSpPr>
            <p:spPr>
              <a:xfrm>
                <a:off x="622563" y="512983"/>
                <a:ext cx="11355355" cy="22322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 latinLnBrk="1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3000" i="1" kern="100" smtClean="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𝐷</m:t>
                      </m:r>
                      <m:d>
                        <m:dPr>
                          <m:ctrlPr>
                            <a:rPr lang="ko-KR" altLang="ko-KR" sz="3000" i="1" kern="10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ko-KR" altLang="ko-KR" sz="30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3000" i="1" kern="100">
                                  <a:effectLst/>
                                  <a:latin typeface="Cambria Math" panose="02040503050406030204" pitchFamily="18" charset="0"/>
                                  <a:ea typeface="맑은 고딕" panose="020B0503020000020004" pitchFamily="50" charset="-127"/>
                                  <a:cs typeface="Times New Roman" panose="020206030504050203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n-US" altLang="ko-KR" sz="3000" i="1" kern="100">
                                  <a:effectLst/>
                                  <a:latin typeface="Cambria Math" panose="02040503050406030204" pitchFamily="18" charset="0"/>
                                  <a:ea typeface="맑은 고딕" panose="020B0503020000020004" pitchFamily="50" charset="-127"/>
                                  <a:cs typeface="Times New Roman" panose="02020603050405020304" pitchFamily="18" charset="0"/>
                                </a:rPr>
                                <m:t>𝛷</m:t>
                              </m:r>
                            </m:sub>
                          </m:sSub>
                        </m:e>
                      </m:d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≔</m:t>
                      </m:r>
                      <m:f>
                        <m:fPr>
                          <m:ctrlPr>
                            <a:rPr lang="ko-KR" altLang="ko-KR" sz="3000" i="1" kern="10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ko-KR" sz="3000" i="1" kern="100">
                              <a:effectLst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ko-KR" sz="3000" i="1" kern="100">
                              <a:effectLst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ko-KR" altLang="ko-KR" sz="3000" i="1" kern="10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altLang="ko-KR" sz="3000" i="1" kern="100">
                              <a:effectLst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m:t>𝔼</m:t>
                          </m:r>
                        </m:e>
                        <m:sub>
                          <m:r>
                            <a:rPr lang="en-US" altLang="ko-KR" sz="3000" i="1" kern="100">
                              <a:effectLst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altLang="ko-KR" sz="3000" i="1" kern="100">
                              <a:effectLst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m:t>~</m:t>
                          </m:r>
                          <m:sSub>
                            <m:sSubPr>
                              <m:ctrlPr>
                                <a:rPr lang="ko-KR" altLang="ko-KR" sz="30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3000" i="1" kern="100">
                                  <a:effectLst/>
                                  <a:latin typeface="Cambria Math" panose="02040503050406030204" pitchFamily="18" charset="0"/>
                                  <a:ea typeface="맑은 고딕" panose="020B0503020000020004" pitchFamily="50" charset="-127"/>
                                  <a:cs typeface="Times New Roman" panose="020206030504050203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ko-KR" altLang="ko-KR" sz="3000" i="1" kern="100"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3000" i="1" kern="100">
                                      <a:effectLst/>
                                      <a:latin typeface="Cambria Math" panose="02040503050406030204" pitchFamily="18" charset="0"/>
                                      <a:ea typeface="맑은 고딕" panose="020B0503020000020004" pitchFamily="50" charset="-127"/>
                                      <a:cs typeface="Times New Roman" panose="02020603050405020304" pitchFamily="18" charset="0"/>
                                    </a:rPr>
                                    <m:t>𝐺</m:t>
                                  </m:r>
                                </m:e>
                                <m:sub>
                                  <m:r>
                                    <a:rPr lang="en-US" altLang="ko-KR" sz="3000" i="1" kern="100">
                                      <a:effectLst/>
                                      <a:latin typeface="Cambria Math" panose="02040503050406030204" pitchFamily="18" charset="0"/>
                                      <a:ea typeface="맑은 고딕" panose="020B0503020000020004" pitchFamily="50" charset="-127"/>
                                      <a:cs typeface="Times New Roman" panose="02020603050405020304" pitchFamily="18" charset="0"/>
                                    </a:rPr>
                                    <m:t>𝛷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altLang="ko-KR" sz="3000" i="1" kern="100">
                              <a:effectLst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ko-KR" altLang="ko-KR" sz="30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3000" i="1" kern="100">
                                  <a:effectLst/>
                                  <a:latin typeface="Cambria Math" panose="02040503050406030204" pitchFamily="18" charset="0"/>
                                  <a:ea typeface="맑은 고딕" panose="020B0503020000020004" pitchFamily="50" charset="-127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ko-KR" sz="3000" i="1" kern="100">
                                  <a:effectLst/>
                                  <a:latin typeface="Cambria Math" panose="02040503050406030204" pitchFamily="18" charset="0"/>
                                  <a:ea typeface="맑은 고딕" panose="020B0503020000020004" pitchFamily="50" charset="-127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altLang="ko-KR" sz="3000" i="1" kern="100">
                              <a:effectLst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m:t>~</m:t>
                          </m:r>
                          <m:sSub>
                            <m:sSubPr>
                              <m:ctrlPr>
                                <a:rPr lang="ko-KR" altLang="ko-KR" sz="30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3000" i="1" kern="100">
                                  <a:effectLst/>
                                  <a:latin typeface="Cambria Math" panose="02040503050406030204" pitchFamily="18" charset="0"/>
                                  <a:ea typeface="맑은 고딕" panose="020B0503020000020004" pitchFamily="50" charset="-127"/>
                                  <a:cs typeface="Times New Roman" panose="020206030504050203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ko-KR" sz="3000" i="1" kern="100">
                                  <a:effectLst/>
                                  <a:latin typeface="Cambria Math" panose="02040503050406030204" pitchFamily="18" charset="0"/>
                                  <a:ea typeface="맑은 고딕" panose="020B0503020000020004" pitchFamily="50" charset="-127"/>
                                  <a:cs typeface="Times New Roman" panose="02020603050405020304" pitchFamily="18" charset="0"/>
                                </a:rPr>
                                <m:t>𝐷</m:t>
                              </m:r>
                            </m:sub>
                          </m:sSub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ko-KR" altLang="ko-KR" sz="3000" i="1" kern="10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ko-KR" sz="3000" b="0" i="1" kern="100">
                              <a:solidFill>
                                <a:srgbClr val="202122"/>
                              </a:solidFill>
                              <a:effectLst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Cambria Math" panose="02040503050406030204" pitchFamily="18" charset="0"/>
                            </a:rPr>
                            <m:t>𝟙</m:t>
                          </m:r>
                          <m:d>
                            <m:dPr>
                              <m:ctrlPr>
                                <a:rPr lang="ko-KR" altLang="ko-KR" sz="30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ko-KR" altLang="ko-KR" sz="3000" i="1" kern="100"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3000" i="1" kern="100">
                                      <a:effectLst/>
                                      <a:latin typeface="Cambria Math" panose="02040503050406030204" pitchFamily="18" charset="0"/>
                                      <a:ea typeface="맑은 고딕" panose="020B0503020000020004" pitchFamily="50" charset="-127"/>
                                      <a:cs typeface="Times New Roman" panose="020206030504050203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altLang="ko-KR" sz="3000" i="1" kern="100">
                                      <a:effectLst/>
                                      <a:latin typeface="Cambria Math" panose="02040503050406030204" pitchFamily="18" charset="0"/>
                                      <a:ea typeface="맑은 고딕" panose="020B0503020000020004" pitchFamily="50" charset="-127"/>
                                      <a:cs typeface="Times New Roman" panose="02020603050405020304" pitchFamily="18" charset="0"/>
                                    </a:rPr>
                                    <m:t>𝛷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ko-KR" altLang="ko-KR" sz="3000" i="1" kern="100"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ko-KR" sz="3000" kern="100">
                                      <a:effectLst/>
                                      <a:latin typeface="Cambria Math" panose="02040503050406030204" pitchFamily="18" charset="0"/>
                                      <a:ea typeface="맑은 고딕" panose="020B0503020000020004" pitchFamily="50" charset="-127"/>
                                      <a:cs typeface="Times New Roman" panose="02020603050405020304" pitchFamily="18" charset="0"/>
                                    </a:rPr>
                                    <m:t>x</m:t>
                                  </m:r>
                                </m:e>
                              </m:d>
                              <m:r>
                                <a:rPr lang="en-US" altLang="ko-KR" sz="3000" kern="100">
                                  <a:effectLst/>
                                  <a:latin typeface="Cambria Math" panose="02040503050406030204" pitchFamily="18" charset="0"/>
                                  <a:ea typeface="맑은 고딕" panose="020B0503020000020004" pitchFamily="50" charset="-127"/>
                                  <a:cs typeface="Times New Roman" panose="02020603050405020304" pitchFamily="18" charset="0"/>
                                </a:rPr>
                                <m:t>= 1</m:t>
                              </m:r>
                            </m:e>
                          </m:d>
                          <m:r>
                            <a:rPr lang="en-US" altLang="ko-KR" sz="3000" kern="100">
                              <a:effectLst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m:t>+ 1</m:t>
                          </m:r>
                          <m:d>
                            <m:dPr>
                              <m:ctrlPr>
                                <a:rPr lang="ko-KR" altLang="ko-KR" sz="30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ko-KR" altLang="ko-KR" sz="3000" i="1" kern="100"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3000" i="1" kern="100">
                                      <a:effectLst/>
                                      <a:latin typeface="Cambria Math" panose="02040503050406030204" pitchFamily="18" charset="0"/>
                                      <a:ea typeface="맑은 고딕" panose="020B0503020000020004" pitchFamily="50" charset="-127"/>
                                      <a:cs typeface="Times New Roman" panose="020206030504050203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altLang="ko-KR" sz="3000" i="1" kern="100">
                                      <a:effectLst/>
                                      <a:latin typeface="Cambria Math" panose="02040503050406030204" pitchFamily="18" charset="0"/>
                                      <a:ea typeface="맑은 고딕" panose="020B0503020000020004" pitchFamily="50" charset="-127"/>
                                      <a:cs typeface="Times New Roman" panose="02020603050405020304" pitchFamily="18" charset="0"/>
                                    </a:rPr>
                                    <m:t>𝛷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ko-KR" altLang="ko-KR" sz="3000" i="1" kern="100"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ko-KR" altLang="ko-KR" sz="3000" i="1" kern="100">
                                          <a:effectLst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altLang="ko-KR" sz="3000" kern="100">
                                          <a:effectLst/>
                                          <a:latin typeface="Cambria Math" panose="02040503050406030204" pitchFamily="18" charset="0"/>
                                          <a:ea typeface="맑은 고딕" panose="020B0503020000020004" pitchFamily="50" charset="-127"/>
                                          <a:cs typeface="Times New Roman" panose="02020603050405020304" pitchFamily="18" charset="0"/>
                                        </a:rPr>
                                        <m:t>x</m:t>
                                      </m:r>
                                    </m:e>
                                    <m:sub>
                                      <m:r>
                                        <a:rPr lang="en-US" altLang="ko-KR" sz="3000" i="1" kern="100">
                                          <a:effectLst/>
                                          <a:latin typeface="Cambria Math" panose="02040503050406030204" pitchFamily="18" charset="0"/>
                                          <a:ea typeface="맑은 고딕" panose="020B0503020000020004" pitchFamily="50" charset="-127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altLang="ko-KR" sz="3000" kern="100">
                                  <a:effectLst/>
                                  <a:latin typeface="Cambria Math" panose="02040503050406030204" pitchFamily="18" charset="0"/>
                                  <a:ea typeface="맑은 고딕" panose="020B0503020000020004" pitchFamily="50" charset="-127"/>
                                  <a:cs typeface="Times New Roman" panose="02020603050405020304" pitchFamily="18" charset="0"/>
                                </a:rPr>
                                <m:t>= </m:t>
                              </m:r>
                              <m:r>
                                <a:rPr lang="ko-KR" altLang="en-US" sz="3000" i="1" kern="100">
                                  <a:effectLst/>
                                  <a:latin typeface="Cambria Math" panose="02040503050406030204" pitchFamily="18" charset="0"/>
                                  <a:ea typeface="바탕" panose="02030600000101010101" pitchFamily="18" charset="-127"/>
                                  <a:cs typeface="바탕" panose="02030600000101010101" pitchFamily="18" charset="-127"/>
                                </a:rPr>
                                <m:t>−</m:t>
                              </m:r>
                              <m:r>
                                <a:rPr lang="en-US" altLang="ko-KR" sz="3000" kern="100">
                                  <a:effectLst/>
                                  <a:latin typeface="Cambria Math" panose="02040503050406030204" pitchFamily="18" charset="0"/>
                                  <a:ea typeface="맑은 고딕" panose="020B0503020000020004" pitchFamily="50" charset="-127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ko-KR" altLang="ko-KR" sz="30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algn="just" latinLnBrk="1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, </m:t>
                      </m:r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𝑤h𝑒𝑟𝑒</m:t>
                      </m:r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𝜙</m:t>
                      </m:r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𝑖𝑠</m:t>
                      </m:r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𝑡h𝑒</m:t>
                      </m:r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𝑘𝑒𝑦</m:t>
                      </m:r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𝑎𝑛𝑑</m:t>
                      </m:r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 </m:t>
                      </m:r>
                      <m:sSub>
                        <m:sSubPr>
                          <m:ctrlPr>
                            <a:rPr lang="ko-KR" altLang="ko-KR" sz="3000" i="1" kern="10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altLang="ko-KR" sz="3000" i="1" kern="100">
                              <a:effectLst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ko-KR" sz="3000" i="1" kern="100">
                              <a:effectLst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m:t>𝜙</m:t>
                          </m:r>
                        </m:sub>
                      </m:sSub>
                      <m:d>
                        <m:dPr>
                          <m:ctrlPr>
                            <a:rPr lang="ko-KR" altLang="ko-KR" sz="3000" i="1" kern="10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ko-KR" sz="3000" i="1" kern="100">
                              <a:effectLst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𝑠𝑖𝑔𝑛</m:t>
                      </m:r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(</m:t>
                      </m:r>
                      <m:sSup>
                        <m:sSupPr>
                          <m:ctrlPr>
                            <a:rPr lang="ko-KR" altLang="ko-KR" sz="3000" i="1" kern="10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altLang="ko-KR" sz="3000" i="1" kern="100">
                              <a:effectLst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m:t>𝜙</m:t>
                          </m:r>
                        </m:e>
                        <m:sup>
                          <m:r>
                            <a:rPr lang="en-US" altLang="ko-KR" sz="3000" i="1" kern="100">
                              <a:effectLst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m:t>𝑇</m:t>
                          </m:r>
                        </m:sup>
                      </m:sSup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altLang="ko-KR" sz="3000" i="1" kern="10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ko-KR" altLang="ko-KR" sz="30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endParaRPr lang="ko-KR" altLang="en-US" sz="3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9D593A-2702-49B0-A3BD-68F39FADB9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563" y="512983"/>
                <a:ext cx="11355355" cy="223221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2A72B76-9C69-44BF-8AFA-B902AE745152}"/>
                  </a:ext>
                </a:extLst>
              </p:cNvPr>
              <p:cNvSpPr txBox="1"/>
              <p:nvPr/>
            </p:nvSpPr>
            <p:spPr>
              <a:xfrm>
                <a:off x="103518" y="0"/>
                <a:ext cx="12611819" cy="6215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lvl="0" indent="-457200" algn="just" latinLnBrk="1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altLang="ko-KR" sz="2900" b="1" kern="100" dirty="0">
                    <a:effectLst/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Distinguishability</a:t>
                </a:r>
                <a:r>
                  <a:rPr lang="en-US" altLang="ko-KR" sz="2900" kern="100" dirty="0">
                    <a:effectLst/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2900" i="1" kern="10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2900" i="1" kern="100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𝐺</m:t>
                        </m:r>
                      </m:e>
                      <m:sub>
                        <m:r>
                          <a:rPr lang="en-US" altLang="ko-KR" sz="2900" i="1" kern="100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𝜙</m:t>
                        </m:r>
                      </m:sub>
                    </m:sSub>
                    <m:r>
                      <a:rPr lang="en-US" altLang="ko-KR" sz="2900" i="1" kern="100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ko-KR" sz="2900" kern="100" dirty="0">
                    <a:effectLst/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measures the classification accuracy of</a:t>
                </a:r>
                <a:r>
                  <a:rPr lang="en-US" altLang="ko-KR" sz="2900" kern="100" dirty="0">
                    <a:effectLst/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ko-KR" sz="2900" i="1" kern="100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𝑠𝑖𝑔𝑛</m:t>
                    </m:r>
                    <m:r>
                      <a:rPr lang="en-US" altLang="ko-KR" sz="2900" i="1" kern="100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ko-KR" altLang="ko-KR" sz="2900" i="1" kern="10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2900" i="1" kern="100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𝜙</m:t>
                        </m:r>
                      </m:e>
                      <m:sup>
                        <m:r>
                          <a:rPr lang="en-US" altLang="ko-KR" sz="2900" i="1" kern="100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𝑇</m:t>
                        </m:r>
                      </m:sup>
                    </m:sSup>
                    <m:r>
                      <a:rPr lang="en-US" altLang="ko-KR" sz="2900" i="1" kern="100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ko-KR" sz="2900" i="1" kern="100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ko-KR" altLang="ko-KR" sz="29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2A72B76-9C69-44BF-8AFA-B902AE7451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18" y="0"/>
                <a:ext cx="12611819" cy="621517"/>
              </a:xfrm>
              <a:prstGeom prst="rect">
                <a:avLst/>
              </a:prstGeom>
              <a:blipFill>
                <a:blip r:embed="rId3"/>
                <a:stretch>
                  <a:fillRect l="-918" t="-6863" b="-1764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2B0CDBB9-2EDA-4E4E-B5B5-0FDB7640D1C3}"/>
              </a:ext>
            </a:extLst>
          </p:cNvPr>
          <p:cNvSpPr txBox="1"/>
          <p:nvPr/>
        </p:nvSpPr>
        <p:spPr>
          <a:xfrm>
            <a:off x="103517" y="2476918"/>
            <a:ext cx="12611819" cy="5365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 algn="just" latinLnBrk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ko-KR" sz="2900" b="1" kern="100" dirty="0">
                <a:effectLst/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Attributability</a:t>
            </a:r>
            <a:r>
              <a:rPr lang="en-US" altLang="ko-KR" sz="2900" kern="100" dirty="0">
                <a:effectLst/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 measures the averaged classification accuracy of all models</a:t>
            </a:r>
            <a:endParaRPr lang="ko-KR" altLang="ko-KR" sz="29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510BD76-F9D6-4F02-A683-08F3079809B3}"/>
                  </a:ext>
                </a:extLst>
              </p:cNvPr>
              <p:cNvSpPr txBox="1"/>
              <p:nvPr/>
            </p:nvSpPr>
            <p:spPr>
              <a:xfrm>
                <a:off x="1747115" y="3364041"/>
                <a:ext cx="9106250" cy="96096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</m:d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≔</m:t>
                    </m:r>
                    <m:f>
                      <m:fPr>
                        <m:ctrlPr>
                          <a:rPr lang="ko-KR" altLang="en-US" sz="30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o-KR" altLang="en-US" sz="30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ko-KR" altLang="en-US" sz="3000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nary>
                      <m:naryPr>
                        <m:chr m:val="∑"/>
                        <m:limLoc m:val="undOvr"/>
                        <m:grow m:val="on"/>
                        <m:ctrlPr>
                          <a:rPr lang="ko-KR" altLang="en-US" sz="3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ko-KR" altLang="en-US" sz="30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ko-KR" altLang="en-US" sz="3000" i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ko-KR" altLang="en-US" sz="3000" i="1">
                            <a:latin typeface="Cambria Math" panose="02040503050406030204" pitchFamily="18" charset="0"/>
                          </a:rPr>
                          <m:t>𝑖𝑣</m:t>
                        </m:r>
                      </m:sup>
                      <m:e>
                        <m:sSub>
                          <m:sSubPr>
                            <m:ctrlPr>
                              <a:rPr lang="ko-KR" altLang="en-US" sz="3000" i="1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o-KR" altLang="en-US" sz="30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ko-KR" altLang="en-US" sz="3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ko-KR" altLang="en-US" sz="3000" i="0" smtClean="0">
                                <a:latin typeface="Cambria Math" panose="02040503050406030204" pitchFamily="18" charset="0"/>
                              </a:rPr>
                              <m:t>~</m:t>
                            </m:r>
                            <m:sSub>
                              <m:sSubPr>
                                <m:ctrlPr>
                                  <a:rPr lang="ko-KR" altLang="en-US" sz="3000" i="1">
                                    <a:solidFill>
                                      <a:srgbClr val="836967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ko-KR" altLang="en-US" sz="3000" i="1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ko-KR" altLang="en-US" sz="3000" i="1">
                                        <a:solidFill>
                                          <a:srgbClr val="836967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ko-KR" altLang="en-US" sz="3000" i="1">
                                        <a:latin typeface="Cambria Math" panose="02040503050406030204" pitchFamily="18" charset="0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ko-KR" altLang="en-US" sz="30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sub>
                            </m:sSub>
                          </m:sub>
                        </m:sSub>
                      </m:e>
                    </m:nary>
                  </m:oMath>
                </a14:m>
                <a:r>
                  <a:rPr lang="en-US" altLang="ko-KR" sz="3000" kern="100" dirty="0">
                    <a:solidFill>
                      <a:srgbClr val="202122"/>
                    </a:solidFill>
                    <a:cs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ko-KR" sz="3000" i="1" kern="100">
                        <a:solidFill>
                          <a:srgbClr val="202122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𝟙</m:t>
                    </m:r>
                  </m:oMath>
                </a14:m>
                <a:r>
                  <a:rPr lang="en-US" altLang="ko-KR" sz="3000" dirty="0"/>
                  <a:t>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l-GR" altLang="ko-KR" sz="300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l-GR" altLang="ko-KR" sz="3000" dirty="0" smtClean="0">
                            <a:latin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en-US" altLang="ko-KR" sz="3000" b="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altLang="ko-KR" sz="3000" b="0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bSup>
                    <m:r>
                      <a:rPr lang="en-US" altLang="ko-KR" sz="30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sz="3000" b="0" i="1" dirty="0" smtClean="0">
                        <a:latin typeface="Cambria Math" panose="02040503050406030204" pitchFamily="18" charset="0"/>
                      </a:rPr>
                      <m:t>&lt;0, ∀ </m:t>
                    </m:r>
                    <m:r>
                      <a:rPr lang="en-US" altLang="ko-KR" sz="3000" b="0" i="1" dirty="0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altLang="ko-KR" sz="3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ko-KR" altLang="en-US" sz="3000" dirty="0" smtClean="0">
                        <a:latin typeface="Cambria Math" panose="02040503050406030204" pitchFamily="18" charset="0"/>
                      </a:rPr>
                      <m:t>≠</m:t>
                    </m:r>
                    <m:r>
                      <m:rPr>
                        <m:sty m:val="p"/>
                      </m:rPr>
                      <a:rPr lang="en-US" altLang="ko-KR" sz="3000" b="0" i="0" dirty="0" smtClean="0">
                        <a:latin typeface="Cambria Math" panose="02040503050406030204" pitchFamily="18" charset="0"/>
                      </a:rPr>
                      <m:t>i</m:t>
                    </m:r>
                    <m:r>
                      <a:rPr lang="en-US" altLang="ko-KR" sz="3000" b="0" i="0" dirty="0" smtClean="0">
                        <a:latin typeface="Cambria Math" panose="02040503050406030204" pitchFamily="18" charset="0"/>
                      </a:rPr>
                      <m:t>,</m:t>
                    </m:r>
                    <m:sSubSup>
                      <m:sSubSupPr>
                        <m:ctrlPr>
                          <a:rPr lang="el-GR" altLang="ko-KR" sz="300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l-GR" altLang="ko-KR" sz="3000" dirty="0" smtClean="0">
                            <a:latin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en-US" altLang="ko-KR" sz="3000" b="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altLang="ko-KR" sz="3000" b="0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bSup>
                    <m:r>
                      <a:rPr lang="en-US" altLang="ko-KR" sz="3000" b="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ko-KR" altLang="en-US" sz="3000" dirty="0"/>
                  <a:t> </a:t>
                </a:r>
                <a:r>
                  <a:rPr lang="en-US" altLang="ko-KR" sz="3000" dirty="0"/>
                  <a:t>&gt;0)</a:t>
                </a:r>
                <a:endParaRPr lang="ko-KR" altLang="en-US" sz="3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510BD76-F9D6-4F02-A683-08F307980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7115" y="3364041"/>
                <a:ext cx="9106250" cy="960969"/>
              </a:xfrm>
              <a:prstGeom prst="rect">
                <a:avLst/>
              </a:prstGeom>
              <a:blipFill>
                <a:blip r:embed="rId4"/>
                <a:stretch>
                  <a:fillRect l="-6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C091A680-B7C2-4442-8E01-320301B6DFD7}"/>
              </a:ext>
            </a:extLst>
          </p:cNvPr>
          <p:cNvSpPr txBox="1"/>
          <p:nvPr/>
        </p:nvSpPr>
        <p:spPr>
          <a:xfrm>
            <a:off x="222361" y="4675576"/>
            <a:ext cx="12611819" cy="1111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 algn="just" latinLnBrk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ko-KR" sz="2900" b="1" kern="100" dirty="0">
                <a:effectLst/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Generation quality</a:t>
            </a:r>
          </a:p>
          <a:p>
            <a:pPr lvl="0" algn="just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2900" b="1" kern="100" dirty="0">
                <a:effectLst/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     </a:t>
            </a:r>
            <a:r>
              <a:rPr lang="en-US" altLang="ko-KR" sz="2900" kern="100" dirty="0">
                <a:effectLst/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Fréchet</a:t>
            </a:r>
            <a:r>
              <a:rPr lang="en-US" altLang="ko-KR" sz="2900" kern="100" baseline="30000" dirty="0">
                <a:effectLst/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1</a:t>
            </a:r>
            <a:r>
              <a:rPr lang="en-US" altLang="ko-KR" sz="2900" kern="100" dirty="0">
                <a:effectLst/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 DeepSpeech Distance</a:t>
            </a:r>
            <a:endParaRPr lang="ko-KR" altLang="ko-KR" sz="29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681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내용 개체 틀 3">
                <a:extLst>
                  <a:ext uri="{FF2B5EF4-FFF2-40B4-BE49-F238E27FC236}">
                    <a16:creationId xmlns:a16="http://schemas.microsoft.com/office/drawing/2014/main" id="{043B8407-22EE-481D-9546-E26DCC91EAE4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838199" y="708025"/>
                <a:ext cx="11135497" cy="111742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ko-KR" altLang="en-US" sz="3000" dirty="0">
                    <a:solidFill>
                      <a:srgbClr val="836967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en-US" sz="30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o-KR" altLang="en-US" sz="30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ko-KR" altLang="en-US" sz="3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ko-KR" altLang="en-US" sz="3000" i="1" smtClean="0">
                            <a:latin typeface="Cambria Math" panose="02040503050406030204" pitchFamily="18" charset="0"/>
                          </a:rPr>
                          <m:t>∊</m:t>
                        </m:r>
                        <m:sSub>
                          <m:sSubPr>
                            <m:ctrlPr>
                              <a:rPr lang="ko-KR" altLang="en-US" sz="3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sSub>
                              <m:sSubPr>
                                <m:ctrlPr>
                                  <a:rPr lang="ko-KR" altLang="en-US" sz="30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3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  <m:sub>
                                <m:r>
                                  <a:rPr lang="en-US" altLang="ko-KR" sz="3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𝜙</m:t>
                                </m:r>
                              </m:sub>
                            </m:sSub>
                          </m:sub>
                        </m:sSub>
                      </m:sub>
                    </m:sSub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𝑚𝑎𝑥</m:t>
                    </m:r>
                    <m:d>
                      <m:dPr>
                        <m:begChr m:val="{"/>
                        <m:endChr m:val="}"/>
                        <m:ctrlPr>
                          <a:rPr lang="ko-KR" altLang="en-US" sz="30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o-KR" altLang="en-US" sz="3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ko-KR" altLang="en-US" sz="3000" i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ko-KR" altLang="en-US" sz="30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o-KR" altLang="en-US" sz="30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ko-KR" altLang="en-US" sz="3000" i="0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∅</m:t>
                            </m:r>
                          </m:sub>
                        </m:sSub>
                        <m:d>
                          <m:dPr>
                            <m:ctrlPr>
                              <a:rPr lang="ko-KR" altLang="en-US" sz="30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o-KR" altLang="en-US" sz="30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ko-KR" altLang="en-US" sz="3000" i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,0</m:t>
                        </m:r>
                      </m:e>
                    </m:d>
                    <m:r>
                      <a:rPr lang="en-US" altLang="ko-KR" sz="3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,</m:t>
                    </m:r>
                    <m:r>
                      <a:rPr lang="en-US" altLang="ko-KR" sz="3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𝑤h𝑒𝑟𝑒</m:t>
                    </m:r>
                    <m:r>
                      <a:rPr lang="en-US" altLang="ko-KR" sz="3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ko-KR" altLang="ko-KR" sz="30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3000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3000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𝜙</m:t>
                        </m:r>
                      </m:sub>
                    </m:sSub>
                    <m:d>
                      <m:dPr>
                        <m:ctrlPr>
                          <a:rPr lang="ko-KR" altLang="ko-KR" sz="30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ko-KR" sz="3000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ko-KR" sz="3000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3000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𝑠𝑖𝑔𝑛</m:t>
                    </m:r>
                    <m:d>
                      <m:dPr>
                        <m:ctrlPr>
                          <a:rPr lang="en-US" altLang="ko-KR" sz="3000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ko-KR" altLang="ko-KR" sz="3000" i="1" kern="1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sz="3000" i="1" kern="10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𝜙</m:t>
                            </m:r>
                          </m:e>
                          <m:sup>
                            <m:r>
                              <a:rPr lang="en-US" altLang="ko-KR" sz="3000" i="1" kern="10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sup>
                        </m:sSup>
                        <m:r>
                          <a:rPr lang="en-US" altLang="ko-KR" sz="3000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ko-KR" altLang="en-US" sz="3000" kern="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∙ ∙ ∙ </a:t>
                </a:r>
                <a:r>
                  <a:rPr lang="en-US" altLang="ko-KR" sz="3000" kern="1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(2)</a:t>
                </a:r>
                <a:endParaRPr lang="ko-KR" altLang="ko-KR" sz="3000" kern="100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ko-KR" altLang="en-US" sz="3000" dirty="0"/>
              </a:p>
            </p:txBody>
          </p:sp>
        </mc:Choice>
        <mc:Fallback>
          <p:sp>
            <p:nvSpPr>
              <p:cNvPr id="4" name="내용 개체 틀 3">
                <a:extLst>
                  <a:ext uri="{FF2B5EF4-FFF2-40B4-BE49-F238E27FC236}">
                    <a16:creationId xmlns:a16="http://schemas.microsoft.com/office/drawing/2014/main" id="{043B8407-22EE-481D-9546-E26DCC91EAE4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708025"/>
                <a:ext cx="11135497" cy="1117422"/>
              </a:xfrm>
              <a:prstGeom prst="rect">
                <a:avLst/>
              </a:prstGeom>
              <a:blipFill>
                <a:blip r:embed="rId2"/>
                <a:stretch>
                  <a:fillRect t="-1530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내용 개체 틀 3">
                <a:extLst>
                  <a:ext uri="{FF2B5EF4-FFF2-40B4-BE49-F238E27FC236}">
                    <a16:creationId xmlns:a16="http://schemas.microsoft.com/office/drawing/2014/main" id="{8C41EAFA-6EF2-4E01-910D-C79EF63A236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22552" y="1984366"/>
                <a:ext cx="10515600" cy="1080167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>
                <a:spAutoFit/>
              </a:bodyPr>
              <a:lstStyle>
                <a:lvl1pPr marL="228600" indent="-228600" algn="l" defTabSz="914400" rtl="0" eaLnBrk="1" latinLnBrk="1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3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300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300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ko-KR" altLang="en-US" sz="3000" dirty="0">
                    <a:solidFill>
                      <a:srgbClr val="836967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en-US" sz="3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o-KR" altLang="en-US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ko-KR" sz="3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altLang="ko-KR" sz="3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~</m:t>
                        </m:r>
                        <m:sSub>
                          <m:sSubPr>
                            <m:ctrlPr>
                              <a:rPr lang="ko-KR" altLang="en-US" sz="3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3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ko-KR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sub>
                        </m:sSub>
                      </m:sub>
                    </m:sSub>
                    <m:r>
                      <a:rPr lang="en-US" altLang="ko-KR" sz="3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altLang="ko-KR" sz="3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ko-KR" altLang="en-US" sz="30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ko-KR" altLang="en-US" sz="3000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ko-KR" altLang="en-US" sz="3000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  <m:sub>
                                <m:r>
                                  <a:rPr lang="ko-KR" altLang="en-US" sz="3000" i="0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ko-KR" altLang="en-US" sz="3000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ko-KR" altLang="en-US" sz="3000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ko-KR" altLang="en-US" sz="3000" i="0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ko-KR" altLang="en-US" sz="3000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ko-KR" altLang="en-US" sz="3000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  <m:sub>
                                <m:r>
                                  <a:rPr lang="en-US" altLang="ko-KR" sz="30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𝜙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ko-KR" altLang="en-US" sz="3000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ko-KR" altLang="en-US" sz="3000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a:rPr lang="en-US" altLang="ko-KR" sz="3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m:rPr>
                        <m:nor/>
                      </m:rPr>
                      <a:rPr lang="ko-KR" altLang="en-US" sz="3000" kern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∙ ∙ ∙ </m:t>
                    </m:r>
                    <m:r>
                      <m:rPr>
                        <m:nor/>
                      </m:rPr>
                      <a:rPr lang="en-US" altLang="ko-KR" sz="3000" kern="1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altLang="ko-KR" sz="3000" b="0" i="0" kern="10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altLang="ko-KR" sz="3000" kern="1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ko-KR" altLang="ko-KR" sz="3000" kern="100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ko-KR" altLang="en-US" sz="3000" dirty="0"/>
              </a:p>
            </p:txBody>
          </p:sp>
        </mc:Choice>
        <mc:Fallback>
          <p:sp>
            <p:nvSpPr>
              <p:cNvPr id="5" name="내용 개체 틀 3">
                <a:extLst>
                  <a:ext uri="{FF2B5EF4-FFF2-40B4-BE49-F238E27FC236}">
                    <a16:creationId xmlns:a16="http://schemas.microsoft.com/office/drawing/2014/main" id="{8C41EAFA-6EF2-4E01-910D-C79EF63A23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552" y="1984366"/>
                <a:ext cx="10515600" cy="10801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내용 개체 틀 3">
                <a:extLst>
                  <a:ext uri="{FF2B5EF4-FFF2-40B4-BE49-F238E27FC236}">
                    <a16:creationId xmlns:a16="http://schemas.microsoft.com/office/drawing/2014/main" id="{31902A66-C754-4A74-898A-5AF6AE15F82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8306" y="3223452"/>
                <a:ext cx="10515600" cy="1870192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>
                <a:spAutoFit/>
              </a:bodyPr>
              <a:lstStyle>
                <a:lvl1pPr marL="228600" indent="-228600" algn="l" defTabSz="914400" rtl="0" eaLnBrk="1" latinLnBrk="1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3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3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ko-KR" sz="3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altLang="ko-KR" sz="30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ko-KR" sz="3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𝑚𝑎𝑥</m:t>
                      </m:r>
                      <m:d>
                        <m:dPr>
                          <m:begChr m:val="{"/>
                          <m:endChr m:val="}"/>
                          <m:ctrlPr>
                            <a:rPr lang="ko-KR" altLang="en-US" sz="30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ko-KR" altLang="en-US" sz="300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ko-KR" altLang="en-US" sz="300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ko-KR" altLang="en-US" sz="300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ko-KR" altLang="en-US" sz="30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ko-KR" altLang="en-US" sz="300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ko-KR" altLang="en-US" sz="300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𝐺</m:t>
                                      </m:r>
                                    </m:e>
                                    <m:sub>
                                      <m:r>
                                        <a:rPr lang="ko-KR" altLang="en-US" sz="3000" i="0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ko-KR" altLang="en-US" sz="300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ko-KR" altLang="en-US" sz="300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</m:d>
                                  <m:r>
                                    <a:rPr lang="ko-KR" altLang="en-US" sz="3000" i="0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ko-KR" altLang="en-US" sz="300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ko-KR" altLang="en-US" sz="300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𝐺</m:t>
                                      </m:r>
                                    </m:e>
                                    <m:sub>
                                      <m:r>
                                        <a:rPr lang="ko-KR" altLang="en-US" sz="3000" i="0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∅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ko-KR" altLang="en-US" sz="300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ko-KR" altLang="en-US" sz="300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ko-KR" altLang="en-US" sz="3000" i="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⋅∅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altLang="ko-KR" sz="30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‖"/>
                                      <m:endChr m:val="‖"/>
                                      <m:ctrlPr>
                                        <a:rPr lang="ko-KR" altLang="en-US" sz="30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d>
                                        <m:dPr>
                                          <m:begChr m:val="["/>
                                          <m:ctrlPr>
                                            <a:rPr lang="ko-KR" altLang="en-US" sz="30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ko-KR" altLang="en-US" sz="3000" i="1" dirty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ko-KR" altLang="en-US" sz="3000" i="1" dirty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𝐺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3000" i="1" dirty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  <m:r>
                                            <a:rPr lang="en-US" altLang="ko-KR" sz="30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(</m:t>
                                          </m:r>
                                          <m:r>
                                            <a:rPr lang="ko-KR" altLang="en-US" sz="30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</m:e>
                                      </m:d>
                                      <m:r>
                                        <a:rPr lang="ko-KR" altLang="en-US" sz="3000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ko-KR" altLang="en-US" sz="30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ko-KR" altLang="en-US" sz="30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𝐺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30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𝜙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US" altLang="ko-KR" sz="30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30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</m:e>
                                      </m:d>
                                    </m:e>
                                  </m:d>
                                </m:e>
                                <m:sub>
                                  <m:r>
                                    <a:rPr lang="en-US" altLang="ko-KR" sz="30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ko-KR" altLang="en-US" sz="30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sSub>
                                <m:sSubPr>
                                  <m:ctrlPr>
                                    <a:rPr lang="en-US" altLang="ko-KR" sz="30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‖"/>
                                      <m:endChr m:val="‖"/>
                                      <m:ctrlPr>
                                        <a:rPr lang="ko-KR" altLang="en-US" sz="30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ko-KR" sz="3000" b="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𝜙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en-US" altLang="ko-KR" sz="30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  <m:r>
                            <a:rPr lang="en-US" altLang="ko-KR" sz="3000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altLang="ko-KR" sz="30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m:rPr>
                          <m:nor/>
                        </m:rPr>
                        <a:rPr lang="ko-KR" altLang="en-US" sz="3000" kern="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∙ ∙ ∙ </m:t>
                      </m:r>
                      <m:r>
                        <m:rPr>
                          <m:nor/>
                        </m:rPr>
                        <a:rPr lang="en-US" altLang="ko-KR" sz="3000" kern="1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altLang="ko-KR" sz="3000" b="0" i="0" kern="1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4</m:t>
                      </m:r>
                      <m:r>
                        <m:rPr>
                          <m:nor/>
                        </m:rPr>
                        <a:rPr lang="en-US" altLang="ko-KR" sz="3000" kern="1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ko-KR" altLang="ko-KR" sz="3000" kern="100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ko-KR" altLang="en-US" sz="3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" name="내용 개체 틀 3">
                <a:extLst>
                  <a:ext uri="{FF2B5EF4-FFF2-40B4-BE49-F238E27FC236}">
                    <a16:creationId xmlns:a16="http://schemas.microsoft.com/office/drawing/2014/main" id="{31902A66-C754-4A74-898A-5AF6AE15F8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306" y="3223452"/>
                <a:ext cx="10515600" cy="1870192"/>
              </a:xfrm>
              <a:prstGeom prst="rect">
                <a:avLst/>
              </a:prstGeom>
              <a:blipFill>
                <a:blip r:embed="rId4"/>
                <a:stretch>
                  <a:fillRect t="-3909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1926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내용 개체 틀 3">
                <a:extLst>
                  <a:ext uri="{FF2B5EF4-FFF2-40B4-BE49-F238E27FC236}">
                    <a16:creationId xmlns:a16="http://schemas.microsoft.com/office/drawing/2014/main" id="{BCF35204-3FE0-48F2-849D-65FD41D3D019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0" y="562063"/>
                <a:ext cx="12063370" cy="619105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altLang="ko-KR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3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sz="3200" i="1">
                                <a:latin typeface="Cambria Math" panose="02040503050406030204" pitchFamily="18" charset="0"/>
                              </a:rPr>
                              <m:t>𝑛𝑒𝑤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altLang="ko-KR" sz="3200" b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altLang="ko-KR" sz="32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l-GR" altLang="ko-KR" sz="3200"/>
                          <m:t>λ</m:t>
                        </m:r>
                        <m:r>
                          <a:rPr lang="en-US" altLang="ko-KR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ko-KR" sz="3200" b="0" i="1" smtClean="0">
                        <a:latin typeface="Cambria Math" panose="02040503050406030204" pitchFamily="18" charset="0"/>
                      </a:rPr>
                      <m:t>+(1−</m:t>
                    </m:r>
                    <m:r>
                      <m:rPr>
                        <m:nor/>
                      </m:rPr>
                      <a:rPr lang="el-GR" altLang="ko-KR" sz="3200"/>
                      <m:t>λ</m:t>
                    </m:r>
                    <m:r>
                      <m:rPr>
                        <m:nor/>
                      </m:rPr>
                      <a:rPr lang="en-US" altLang="ko-KR" sz="3200" b="0" i="0" smtClean="0"/>
                      <m:t>)</m:t>
                    </m:r>
                    <m:sSub>
                      <m:sSubPr>
                        <m:ctrlPr>
                          <a:rPr lang="en-US" altLang="ko-KR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3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3200" b="0" i="1" smtClean="0">
                        <a:latin typeface="Cambria Math" panose="02040503050406030204" pitchFamily="18" charset="0"/>
                      </a:rPr>
                      <m:t>𝑤h𝑒𝑟𝑒</m:t>
                    </m:r>
                    <m:r>
                      <a:rPr lang="en-US" altLang="ko-KR" sz="32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ko-KR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3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ko-KR" sz="3200" b="0" i="1" smtClean="0">
                        <a:latin typeface="Cambria Math" panose="02040503050406030204" pitchFamily="18" charset="0"/>
                      </a:rPr>
                      <m:t>∊</m:t>
                    </m:r>
                    <m:sSub>
                      <m:sSubPr>
                        <m:ctrlPr>
                          <a:rPr lang="en-US" altLang="ko-KR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altLang="ko-KR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3200" b="0" i="1" smtClean="0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b>
                            <m:r>
                              <a:rPr lang="en-US" altLang="ko-KR" sz="3200" b="0" i="1" smtClean="0">
                                <a:latin typeface="Cambria Math" panose="02040503050406030204" pitchFamily="18" charset="0"/>
                              </a:rPr>
                              <m:t>𝜙</m:t>
                            </m:r>
                          </m:sub>
                        </m:sSub>
                      </m:e>
                      <m:sub>
                        <m:r>
                          <a:rPr lang="en-US" altLang="ko-KR" sz="3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ko-KR" sz="3200" b="0" i="1" smtClean="0">
                        <a:latin typeface="Cambria Math" panose="02040503050406030204" pitchFamily="18" charset="0"/>
                      </a:rPr>
                      <m:t>, ∀</m:t>
                    </m:r>
                    <m:r>
                      <a:rPr lang="en-US" altLang="ko-KR" sz="32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ko-KR" sz="3200" i="1">
                        <a:latin typeface="Cambria Math" panose="02040503050406030204" pitchFamily="18" charset="0"/>
                      </a:rPr>
                      <m:t>∊</m:t>
                    </m:r>
                    <m:d>
                      <m:dPr>
                        <m:begChr m:val="{"/>
                        <m:endChr m:val="}"/>
                        <m:ctrlPr>
                          <a:rPr lang="en-US" altLang="ko-KR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3200" b="0" i="1" smtClean="0">
                            <a:latin typeface="Cambria Math" panose="02040503050406030204" pitchFamily="18" charset="0"/>
                          </a:rPr>
                          <m:t>1,2</m:t>
                        </m:r>
                      </m:e>
                    </m:d>
                    <m:r>
                      <a:rPr lang="en-US" altLang="ko-KR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3200" b="0" i="1" smtClean="0">
                        <a:latin typeface="Cambria Math" panose="02040503050406030204" pitchFamily="18" charset="0"/>
                      </a:rPr>
                      <m:t>𝑎𝑛𝑑</m:t>
                    </m:r>
                    <m:r>
                      <m:rPr>
                        <m:nor/>
                      </m:rPr>
                      <a:rPr lang="en-US" altLang="ko-KR" sz="32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l-GR" altLang="ko-KR" sz="3200"/>
                      <m:t>λ</m:t>
                    </m:r>
                    <m:r>
                      <a:rPr lang="en-US" altLang="ko-KR" sz="3200" i="1">
                        <a:latin typeface="Cambria Math" panose="02040503050406030204" pitchFamily="18" charset="0"/>
                      </a:rPr>
                      <m:t>∊</m:t>
                    </m:r>
                    <m:r>
                      <a:rPr lang="en-US" altLang="ko-KR" sz="3200" b="0" i="1" smtClean="0">
                        <a:latin typeface="Cambria Math" panose="02040503050406030204" pitchFamily="18" charset="0"/>
                      </a:rPr>
                      <m:t>[0,1]</m:t>
                    </m:r>
                  </m:oMath>
                </a14:m>
                <a:endParaRPr lang="en-US" altLang="ko-KR" sz="3000" dirty="0"/>
              </a:p>
              <a:p>
                <a14:m>
                  <m:oMath xmlns:m="http://schemas.openxmlformats.org/officeDocument/2006/math"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𝑊h𝑒𝑛</m:t>
                    </m:r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𝑎𝑟𝑒</m:t>
                    </m:r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𝑎𝑡𝑡𝑟𝑖𝑏𝑢𝑡𝑎𝑏𝑙𝑒</m:t>
                    </m:r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endParaRPr lang="en-US" altLang="ko-KR" sz="3000" dirty="0"/>
              </a:p>
              <a:p>
                <a:pPr marL="0" indent="0">
                  <a:buNone/>
                </a:pPr>
                <a:r>
                  <a:rPr lang="en-US" altLang="ko-KR" sz="3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p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sSub>
                      <m:sSubPr>
                        <m:ctrlP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&lt;0 </m:t>
                    </m:r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altLang="ko-KR" sz="3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30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p>
                        <m:r>
                          <a:rPr lang="en-US" altLang="ko-KR" sz="30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sSub>
                      <m:sSubPr>
                        <m:ctrlPr>
                          <a:rPr lang="en-US" altLang="ko-KR" sz="3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3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ko-KR" sz="3000" i="1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𝑇h𝑢𝑠</m:t>
                    </m:r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p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d>
                      <m:dPr>
                        <m:ctrlP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l-GR" altLang="ko-KR" sz="3200"/>
                          <m:t>λ</m:t>
                        </m:r>
                        <m:sSub>
                          <m:sSubPr>
                            <m:ctrlPr>
                              <a:rPr lang="en-US" altLang="ko-KR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ko-KR" sz="3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en-US" altLang="ko-KR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3200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m:rPr>
                                <m:nor/>
                              </m:rPr>
                              <a:rPr lang="el-GR" altLang="ko-KR" sz="3200"/>
                              <m:t>λ</m:t>
                            </m:r>
                          </m:e>
                        </m:d>
                        <m:sSub>
                          <m:sSubPr>
                            <m:ctrlPr>
                              <a:rPr lang="en-US" altLang="ko-KR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&lt;0.</m:t>
                    </m:r>
                  </m:oMath>
                </a14:m>
                <a:endParaRPr lang="en-US" altLang="ko-KR" sz="3000" dirty="0"/>
              </a:p>
              <a:p>
                <a:endParaRPr lang="en-US" altLang="ko-KR" sz="3000" dirty="0"/>
              </a:p>
              <a:p>
                <a:endParaRPr lang="en-US" altLang="ko-KR" sz="3000" dirty="0"/>
              </a:p>
              <a:p>
                <a:pPr marL="0" indent="0">
                  <a:buNone/>
                </a:pPr>
                <a:r>
                  <a:rPr lang="en-US" altLang="ko-KR" sz="3000" dirty="0"/>
                  <a:t>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altLang="ko-KR" sz="3000" i="1" smtClean="0"/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altLang="ko-KR" sz="3000" i="0" smtClean="0"/>
                          <m:t>min</m:t>
                        </m:r>
                      </m:e>
                      <m:lim>
                        <m:sSub>
                          <m:sSubPr>
                            <m:ctrlPr>
                              <a:rPr lang="en-US" altLang="ko-KR" sz="3000" i="1" smtClean="0"/>
                            </m:ctrlPr>
                          </m:sSubPr>
                          <m:e>
                            <m:r>
                              <a:rPr lang="en-US" altLang="ko-KR" sz="3000" b="0" i="1" smtClean="0"/>
                              <m:t>𝐺</m:t>
                            </m:r>
                          </m:e>
                          <m:sub>
                            <m:r>
                              <a:rPr lang="en-US" altLang="ko-KR" sz="3000" b="0" i="1" smtClean="0"/>
                              <m:t>𝜙</m:t>
                            </m:r>
                          </m:sub>
                        </m:sSub>
                      </m:lim>
                    </m:limLow>
                    <m:sSub>
                      <m:sSubPr>
                        <m:ctrlPr>
                          <a:rPr lang="ko-KR" altLang="ko-KR" sz="3000" i="1" kern="100"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3000" i="1" kern="100">
                            <a:cs typeface="Times New Roman" panose="02020603050405020304" pitchFamily="18" charset="0"/>
                          </a:rPr>
                          <m:t>𝔼</m:t>
                        </m:r>
                      </m:e>
                      <m:sub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𝑇</m:t>
                        </m:r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~</m:t>
                        </m:r>
                        <m:sSub>
                          <m:sSubPr>
                            <m:ctrlP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  <m:t>𝑇</m:t>
                            </m:r>
                          </m:sub>
                        </m:sSub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~</m:t>
                        </m:r>
                        <m:sSub>
                          <m:sSubPr>
                            <m:ctrlP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altLang="ko-KR" sz="3000" b="0" i="1" kern="100" smtClean="0"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3000" i="1" kern="100">
                                    <a:cs typeface="Times New Roman" panose="02020603050405020304" pitchFamily="18" charset="0"/>
                                  </a:rPr>
                                  <m:t>𝐺</m:t>
                                </m:r>
                              </m:e>
                              <m:sub>
                                <m:r>
                                  <a:rPr lang="en-US" altLang="ko-KR" sz="3000" b="0" i="1" kern="100" smtClean="0">
                                    <a:cs typeface="Times New Roman" panose="02020603050405020304" pitchFamily="18" charset="0"/>
                                  </a:rPr>
                                  <m:t>𝜙</m:t>
                                </m:r>
                              </m:sub>
                            </m:sSub>
                          </m:sub>
                        </m:sSub>
                      </m:sub>
                    </m:sSub>
                    <m:r>
                      <a:rPr lang="en-US" altLang="ko-KR" sz="3000" b="0" i="1" kern="100" smtClean="0">
                        <a:cs typeface="Times New Roman" panose="02020603050405020304" pitchFamily="18" charset="0"/>
                      </a:rPr>
                      <m:t>[</m:t>
                    </m:r>
                    <m:sSub>
                      <m:sSubPr>
                        <m:ctrlPr>
                          <a:rPr lang="en-US" altLang="ko-KR" sz="3000" i="1" kern="100" smtClean="0"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altLang="ko-KR" sz="3000"/>
                          <m:t>λ</m:t>
                        </m:r>
                      </m:e>
                      <m:sub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func>
                      <m:funcPr>
                        <m:ctrlP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ko-KR" sz="3000" b="0" i="0" kern="100" smtClean="0">
                            <a:cs typeface="Times New Roman" panose="02020603050405020304" pitchFamily="18" charset="0"/>
                          </a:rPr>
                          <m:t>max</m:t>
                        </m:r>
                      </m:fName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  <m:t>1 −</m:t>
                            </m:r>
                            <m:sSub>
                              <m:sSubPr>
                                <m:ctrlPr>
                                  <a:rPr lang="ko-KR" altLang="ko-KR" sz="3000" i="1" kern="100"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3000" i="1" kern="100">
                                    <a:cs typeface="Times New Roman" panose="02020603050405020304" pitchFamily="18" charset="0"/>
                                  </a:rPr>
                                  <m:t>𝑓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en-US" altLang="ko-KR" sz="3000" i="1" kern="100" smtClean="0"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3000" i="1" kern="100">
                                        <a:cs typeface="Times New Roman" panose="02020603050405020304" pitchFamily="18" charset="0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en-US" altLang="ko-KR" sz="3000" b="0" i="1" kern="100" smtClean="0">
                                        <a:cs typeface="Times New Roman" panose="020206030504050203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sub>
                            </m:sSub>
                            <m:d>
                              <m:dPr>
                                <m:ctrlPr>
                                  <a:rPr lang="ko-KR" altLang="ko-KR" sz="3000" i="1" kern="100"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3000" b="0" i="1" kern="100" smtClean="0"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𝑇</m:t>
                                </m:r>
                                <m:r>
                                  <a:rPr lang="en-US" altLang="ko-KR" sz="3000" b="0" i="1" kern="100" smtClean="0"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r>
                                  <a:rPr lang="en-US" altLang="ko-KR" sz="3000" i="1" kern="100"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  <m:t>, 0)</m:t>
                            </m:r>
                          </m:e>
                        </m:d>
                      </m:e>
                    </m:func>
                    <m:r>
                      <a:rPr lang="en-US" altLang="ko-KR" sz="3000" b="0" i="1" kern="100" smtClean="0"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altLang="ko-KR" sz="3000"/>
                          <m:t>λ</m:t>
                        </m:r>
                      </m:e>
                      <m:sub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3000" b="0" i="1" kern="100" smtClean="0"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altLang="ko-KR" sz="3000"/>
                          <m:t>λ</m:t>
                        </m:r>
                      </m:e>
                      <m:sub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𝐴</m:t>
                        </m:r>
                      </m:sub>
                    </m:sSub>
                    <m:r>
                      <a:rPr lang="en-US" altLang="ko-KR" sz="3000" b="0" i="1" kern="100" smtClean="0">
                        <a:cs typeface="Times New Roman" panose="02020603050405020304" pitchFamily="18" charset="0"/>
                      </a:rPr>
                      <m:t>]</m:t>
                    </m:r>
                  </m:oMath>
                </a14:m>
                <a:endParaRPr lang="en-US" altLang="ko-KR" sz="3000" dirty="0"/>
              </a:p>
              <a:p>
                <a:pPr marL="0" indent="0">
                  <a:buNone/>
                </a:pPr>
                <a:endParaRPr lang="en-US" altLang="ko-KR" sz="3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3000" b="0" i="1" smtClean="0"/>
                        <m:t>𝐺𝑒𝑛𝑒𝑎𝑟𝑡𝑖𝑜𝑛</m:t>
                      </m:r>
                      <m:r>
                        <a:rPr lang="en-US" altLang="ko-KR" sz="3000" b="0" i="1" smtClean="0"/>
                        <m:t> </m:t>
                      </m:r>
                      <m:r>
                        <a:rPr lang="en-US" altLang="ko-KR" sz="3000" b="0" i="1" smtClean="0"/>
                        <m:t>𝑄𝑢𝑎𝑙𝑖𝑡𝑦</m:t>
                      </m:r>
                      <m:r>
                        <a:rPr lang="en-US" altLang="ko-KR" sz="3000" b="0" i="1" smtClean="0"/>
                        <m:t> :</m:t>
                      </m:r>
                      <m:r>
                        <a:rPr lang="en-US" altLang="ko-KR" sz="3000" b="0" i="1" smtClean="0"/>
                        <m:t>𝐹𝐷𝑆</m:t>
                      </m:r>
                      <m:sSub>
                        <m:sSubPr>
                          <m:ctrlPr>
                            <a:rPr lang="en-US" altLang="ko-KR" sz="3000" b="0" i="1" smtClean="0"/>
                          </m:ctrlPr>
                        </m:sSubPr>
                        <m:e>
                          <m:r>
                            <a:rPr lang="en-US" altLang="ko-KR" sz="3000" b="0" i="1" smtClean="0"/>
                            <m:t>𝐷</m:t>
                          </m:r>
                        </m:e>
                        <m:sub>
                          <m:r>
                            <a:rPr lang="en-US" altLang="ko-KR" sz="3000" b="0" i="1" smtClean="0"/>
                            <m:t>0</m:t>
                          </m:r>
                        </m:sub>
                      </m:sSub>
                      <m:r>
                        <a:rPr lang="en-US" altLang="ko-KR" sz="3000" b="0" i="1" smtClean="0"/>
                        <m:t>=</m:t>
                      </m:r>
                      <m:r>
                        <a:rPr lang="en-US" altLang="ko-KR" sz="3000" b="0" i="1" smtClean="0"/>
                        <m:t>12.85</m:t>
                      </m:r>
                      <m:r>
                        <a:rPr lang="en-US" altLang="ko-KR" sz="3000" b="0" i="1" smtClean="0"/>
                        <m:t>⇒ </m:t>
                      </m:r>
                      <m:r>
                        <a:rPr lang="en-US" altLang="ko-KR" sz="3000" b="0" i="1" smtClean="0"/>
                        <m:t>𝐹𝐷𝑆𝐷</m:t>
                      </m:r>
                      <m:r>
                        <a:rPr lang="en-US" altLang="ko-KR" sz="3000" b="0" i="1" smtClean="0"/>
                        <m:t>=7.30</m:t>
                      </m:r>
                    </m:oMath>
                  </m:oMathPara>
                </a14:m>
                <a:endParaRPr lang="en-US" altLang="ko-KR" sz="3000" dirty="0"/>
              </a:p>
              <a:p>
                <a:pPr marL="0" indent="0">
                  <a:buNone/>
                </a:pPr>
                <a:endParaRPr lang="en-US" altLang="ko-KR" sz="3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n-US" altLang="ko-KR" sz="3000" i="1" smtClean="0"/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altLang="ko-KR" sz="3000" i="0" smtClean="0"/>
                            <m:t>min</m:t>
                          </m:r>
                        </m:e>
                        <m:lim>
                          <m:sSub>
                            <m:sSubPr>
                              <m:ctrlPr>
                                <a:rPr lang="en-US" altLang="ko-KR" sz="3000" i="1" smtClean="0"/>
                              </m:ctrlPr>
                            </m:sSubPr>
                            <m:e>
                              <m:r>
                                <a:rPr lang="en-US" altLang="ko-KR" sz="3000" b="0" i="1" smtClean="0"/>
                                <m:t>𝐺</m:t>
                              </m:r>
                            </m:e>
                            <m:sub>
                              <m:r>
                                <a:rPr lang="en-US" altLang="ko-KR" sz="3000" b="0" i="1" smtClean="0"/>
                                <m:t>𝜙</m:t>
                              </m:r>
                            </m:sub>
                          </m:sSub>
                        </m:lim>
                      </m:limLow>
                      <m:sSub>
                        <m:sSubPr>
                          <m:ctrlPr>
                            <a:rPr lang="ko-KR" altLang="ko-KR" sz="3000" i="1" kern="100"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altLang="ko-KR" sz="3000" b="0" i="1" kern="100" smtClean="0"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l-GR" altLang="ko-KR" sz="3000"/>
                            <m:t>λ</m:t>
                          </m:r>
                        </m:e>
                        <m:sub>
                          <m:r>
                            <a:rPr lang="en-US" altLang="ko-KR" sz="3000" b="0" i="1" kern="100" smtClean="0"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altLang="ko-KR" sz="3000" b="0" i="1" kern="100" smtClean="0"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altLang="ko-KR" sz="3000" b="0" i="1" kern="100" smtClean="0">
                              <a:cs typeface="Times New Roman" panose="020206030504050203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ko-KR" sz="3000" b="0" i="1" kern="100" smtClean="0">
                              <a:cs typeface="Times New Roman" panose="02020603050405020304" pitchFamily="18" charset="0"/>
                            </a:rPr>
                            <m:t>h</m:t>
                          </m:r>
                        </m:sub>
                      </m:sSub>
                      <m:r>
                        <a:rPr lang="en-US" altLang="ko-KR" sz="3000" b="0" i="1" kern="100" smtClean="0"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ko-KR" altLang="ko-KR" sz="3000" i="1" kern="100"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l-GR" altLang="ko-KR" sz="3000"/>
                            <m:t>λ</m:t>
                          </m:r>
                        </m:e>
                        <m:sub>
                          <m:r>
                            <a:rPr lang="en-US" altLang="ko-KR" sz="3000" b="0" i="1" smtClean="0"/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altLang="ko-KR" sz="3000" b="0" i="1" kern="100" smtClean="0"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altLang="ko-KR" sz="3000" b="0" i="1" kern="100" smtClean="0">
                              <a:cs typeface="Times New Roman" panose="020206030504050203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ko-KR" sz="3000" b="0" i="1" kern="100" smtClean="0">
                              <a:cs typeface="Times New Roman" panose="020206030504050203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altLang="ko-KR" sz="3000" b="0" i="1" kern="100" smtClean="0"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ko-KR" altLang="ko-KR" sz="3000" i="1" kern="100"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l-GR" altLang="ko-KR" sz="3000"/>
                            <m:t>λ</m:t>
                          </m:r>
                        </m:e>
                        <m:sub>
                          <m:r>
                            <a:rPr lang="en-US" altLang="ko-KR" sz="3000" b="0" i="1" smtClean="0"/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en-US" altLang="ko-KR" sz="3000" b="0" i="1" smtClean="0"/>
                          </m:ctrlPr>
                        </m:sSubPr>
                        <m:e>
                          <m:r>
                            <a:rPr lang="en-US" altLang="ko-KR" sz="3000" b="0" i="1" smtClean="0"/>
                            <m:t>𝐿</m:t>
                          </m:r>
                        </m:e>
                        <m:sub>
                          <m:r>
                            <a:rPr lang="en-US" altLang="ko-KR" sz="3000" b="0" i="1" smtClean="0"/>
                            <m:t>𝐴</m:t>
                          </m:r>
                        </m:sub>
                      </m:sSub>
                      <m:r>
                        <m:rPr>
                          <m:nor/>
                        </m:rPr>
                        <a:rPr lang="ko-KR" altLang="en-US" sz="3000" kern="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∙ ∙ ∙ </m:t>
                      </m:r>
                      <m:r>
                        <m:rPr>
                          <m:nor/>
                        </m:rPr>
                        <a:rPr lang="en-US" altLang="ko-KR" sz="3000" kern="1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altLang="ko-KR" sz="3000" b="0" i="0" kern="1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5</m:t>
                      </m:r>
                      <m:r>
                        <m:rPr>
                          <m:nor/>
                        </m:rPr>
                        <a:rPr lang="en-US" altLang="ko-KR" sz="3000" kern="1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ko-KR" altLang="ko-KR" sz="3000" kern="100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altLang="ko-KR" sz="3000" dirty="0"/>
              </a:p>
            </p:txBody>
          </p:sp>
        </mc:Choice>
        <mc:Fallback>
          <p:sp>
            <p:nvSpPr>
              <p:cNvPr id="4" name="내용 개체 틀 3">
                <a:extLst>
                  <a:ext uri="{FF2B5EF4-FFF2-40B4-BE49-F238E27FC236}">
                    <a16:creationId xmlns:a16="http://schemas.microsoft.com/office/drawing/2014/main" id="{BCF35204-3FE0-48F2-849D-65FD41D3D019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562063"/>
                <a:ext cx="12063370" cy="61910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9137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7ED8EAC-1ACD-41C9-A4A2-92AD872F173A}"/>
                  </a:ext>
                </a:extLst>
              </p:cNvPr>
              <p:cNvSpPr txBox="1"/>
              <p:nvPr/>
            </p:nvSpPr>
            <p:spPr>
              <a:xfrm>
                <a:off x="-324365" y="362086"/>
                <a:ext cx="8269759" cy="14918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800" i="1" kern="100" smtClean="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𝑤h𝑒𝑟𝑒</m:t>
                      </m:r>
                      <m:r>
                        <a:rPr lang="en-US" altLang="ko-KR" sz="1800" b="0" i="1" kern="100" smtClean="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altLang="ko-KR" sz="1800" i="1" kern="100" smtClean="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altLang="ko-KR" sz="1800" i="1" kern="100" smtClean="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𝜙</m:t>
                      </m:r>
                      <m:r>
                        <a:rPr lang="en-US" altLang="ko-KR" sz="1800" i="1" kern="100" smtClean="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altLang="ko-KR" sz="1800" i="1" kern="100" smtClean="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𝑖𝑠</m:t>
                      </m:r>
                      <m:r>
                        <a:rPr lang="en-US" altLang="ko-KR" sz="1800" i="1" kern="100" smtClean="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altLang="ko-KR" sz="1800" i="1" kern="100" smtClean="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𝑡h𝑒</m:t>
                      </m:r>
                      <m:r>
                        <a:rPr lang="en-US" altLang="ko-KR" sz="1800" i="1" kern="100" smtClean="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altLang="ko-KR" sz="1800" i="1" kern="100" smtClean="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𝑘𝑒𝑦</m:t>
                      </m:r>
                      <m:r>
                        <a:rPr lang="en-US" altLang="ko-KR" sz="1800" b="0" i="1" kern="100" smtClean="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altLang="ko-KR" sz="1800" i="1" kern="100" smtClean="0">
                          <a:effectLst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br>
                  <a:rPr lang="en-US" altLang="ko-KR" sz="1800" i="1" kern="100" dirty="0">
                    <a:effectLst/>
                    <a:latin typeface="Cambria Math" panose="020405030504060302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</a:br>
                <a:r>
                  <a:rPr lang="en-US" altLang="ko-KR" sz="1800" i="1" kern="100" dirty="0">
                    <a:effectLst/>
                    <a:latin typeface="Cambria Math" panose="020405030504060302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                    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𝜙</m:t>
                        </m:r>
                      </m:sub>
                    </m:sSub>
                    <m:d>
                      <m:dPr>
                        <m:ctrlPr>
                          <a:rPr lang="ko-KR" altLang="ko-KR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ko-KR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ko-KR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𝑠𝑖𝑔𝑛</m:t>
                    </m:r>
                    <m:d>
                      <m:dPr>
                        <m:ctrlPr>
                          <a:rPr lang="en-US" altLang="ko-KR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ko-KR" altLang="ko-KR" i="1" kern="1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i="1" kern="10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𝜙</m:t>
                            </m:r>
                          </m:e>
                          <m:sup>
                            <m:r>
                              <a:rPr lang="en-US" altLang="ko-KR" i="1" kern="10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sup>
                        </m:sSup>
                        <m:r>
                          <a:rPr lang="en-US" altLang="ko-KR" i="1" kern="1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altLang="ko-KR" i="1" kern="100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altLang="ko-KR" sz="1800" i="1" kern="100" dirty="0">
                    <a:effectLst/>
                    <a:latin typeface="Cambria Math" panose="020405030504060302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                                                              </a:t>
                </a:r>
              </a:p>
              <a:p>
                <a:pPr algn="just" latinLnBrk="1">
                  <a:lnSpc>
                    <a:spcPct val="107000"/>
                  </a:lnSpc>
                  <a:spcAft>
                    <a:spcPts val="800"/>
                  </a:spcAft>
                </a:pPr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7ED8EAC-1ACD-41C9-A4A2-92AD872F17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24365" y="362086"/>
                <a:ext cx="8269759" cy="14918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6378CAB-2E0D-4177-962A-5DE1F3B1E211}"/>
                  </a:ext>
                </a:extLst>
              </p:cNvPr>
              <p:cNvSpPr txBox="1"/>
              <p:nvPr/>
            </p:nvSpPr>
            <p:spPr>
              <a:xfrm>
                <a:off x="533569" y="2077534"/>
                <a:ext cx="11124861" cy="101668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3000" i="1" smtClean="0"/>
                        </m:ctrlPr>
                      </m:sSubPr>
                      <m:e>
                        <m:r>
                          <a:rPr lang="ko-KR" altLang="en-US" sz="3000"/>
                          <m:t>∅</m:t>
                        </m:r>
                      </m:e>
                      <m:sub>
                        <m:r>
                          <a:rPr lang="en-US" altLang="ko-KR" sz="3000" b="0" i="1" smtClean="0"/>
                          <m:t>𝑖</m:t>
                        </m:r>
                      </m:sub>
                    </m:sSub>
                    <m:r>
                      <a:rPr lang="ko-KR" altLang="en-US" sz="3000" i="0"/>
                      <m:t>=</m:t>
                    </m:r>
                    <m:sSub>
                      <m:sSubPr>
                        <m:ctrlPr>
                          <a:rPr lang="en-US" altLang="ko-KR" sz="3000" i="1" smtClean="0"/>
                        </m:ctrlPr>
                      </m:sSubPr>
                      <m:e>
                        <m:r>
                          <a:rPr lang="ko-KR" altLang="en-US" sz="3000" i="1"/>
                          <m:t>𝑎𝑟</m:t>
                        </m:r>
                        <m:r>
                          <m:rPr>
                            <m:sty m:val="p"/>
                          </m:rPr>
                          <a:rPr lang="en-US" altLang="ko-KR" sz="3000"/>
                          <m:t>gmin</m:t>
                        </m:r>
                      </m:e>
                      <m:sub>
                        <m:sSub>
                          <m:sSubPr>
                            <m:ctrlPr>
                              <a:rPr lang="en-US" altLang="ko-KR" sz="3000" i="1" smtClean="0"/>
                            </m:ctrlPr>
                          </m:sSubPr>
                          <m:e>
                            <m:r>
                              <a:rPr lang="en-US" altLang="ko-KR" sz="3000" i="1"/>
                              <m:t>𝜙</m:t>
                            </m:r>
                          </m:e>
                          <m:sub>
                            <m:r>
                              <a:rPr lang="en-US" altLang="ko-KR" sz="3000" b="0" i="1" smtClean="0"/>
                              <m:t>𝑖</m:t>
                            </m:r>
                          </m:sub>
                        </m:sSub>
                      </m:sub>
                    </m:sSub>
                    <m:sSub>
                      <m:sSubPr>
                        <m:ctrlPr>
                          <a:rPr lang="ko-KR" altLang="ko-KR" sz="3000" i="1" kern="100"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3000" i="1" kern="100">
                            <a:cs typeface="Times New Roman" panose="02020603050405020304" pitchFamily="18" charset="0"/>
                          </a:rPr>
                          <m:t>𝔼</m:t>
                        </m:r>
                      </m:e>
                      <m:sub>
                        <m:r>
                          <a:rPr lang="en-US" altLang="ko-KR" sz="3000" i="1" kern="100"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ko-KR" sz="3000" i="1" kern="100">
                            <a:cs typeface="Times New Roman" panose="02020603050405020304" pitchFamily="18" charset="0"/>
                          </a:rPr>
                          <m:t>~</m:t>
                        </m:r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𝐷</m:t>
                        </m:r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  <m:t>𝐺</m:t>
                            </m:r>
                          </m:e>
                          <m:sub>
                            <m: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ko-KR" sz="3000" b="0" i="0" kern="100" smtClean="0">
                                <a:cs typeface="Times New Roman" panose="02020603050405020304" pitchFamily="18" charset="0"/>
                              </a:rPr>
                              <m:t>max</m:t>
                            </m:r>
                          </m:fName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en-US" altLang="ko-KR" sz="3000" b="0" i="1" kern="100" smtClean="0"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3000" b="0" i="1" kern="100" smtClean="0">
                                    <a:cs typeface="Times New Roman" panose="02020603050405020304" pitchFamily="18" charset="0"/>
                                  </a:rPr>
                                  <m:t>0,1+</m:t>
                                </m:r>
                                <m:sSubSup>
                                  <m:sSubSupPr>
                                    <m:ctrlPr>
                                      <a:rPr lang="en-US" altLang="ko-KR" sz="3000" b="0" i="1" kern="100" smtClean="0"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ko-KR" sz="3000" i="1" kern="100">
                                        <a:cs typeface="Times New Roman" panose="02020603050405020304" pitchFamily="18" charset="0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en-US" altLang="ko-KR" sz="3000" b="0" i="1" kern="100" smtClean="0">
                                        <a:cs typeface="Times New Roman" panose="020206030504050203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en-US" altLang="ko-KR" sz="3000" b="0" i="1" kern="100" smtClean="0">
                                        <a:cs typeface="Times New Roman" panose="02020603050405020304" pitchFamily="18" charset="0"/>
                                      </a:rPr>
                                      <m:t>𝑇</m:t>
                                    </m:r>
                                  </m:sup>
                                </m:sSubSup>
                                <m:r>
                                  <a:rPr lang="en-US" altLang="ko-KR" sz="3000" b="0" i="1" kern="100" smtClean="0"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e>
                    </m:d>
                    <m:r>
                      <a:rPr lang="en-US" altLang="ko-KR" sz="3000" b="0" i="1" kern="100" smtClean="0">
                        <a:cs typeface="Times New Roman" panose="02020603050405020304" pitchFamily="18" charset="0"/>
                      </a:rPr>
                      <m:t>+</m:t>
                    </m:r>
                    <m:nary>
                      <m:naryPr>
                        <m:chr m:val="∑"/>
                        <m:ctrlP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𝑖</m:t>
                        </m:r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−1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en-US" altLang="ko-KR" sz="3000" b="0" i="0" kern="100" smtClean="0">
                            <a:cs typeface="Times New Roman" panose="02020603050405020304" pitchFamily="18" charset="0"/>
                          </a:rPr>
                          <m:t>max</m:t>
                        </m:r>
                        <m:r>
                          <a:rPr lang="en-US" altLang="ko-KR" sz="3000" b="0" i="1" kern="100" smtClean="0">
                            <a:cs typeface="Times New Roman" panose="02020603050405020304" pitchFamily="18" charset="0"/>
                          </a:rPr>
                          <m:t>{0,</m:t>
                        </m:r>
                        <m:sSubSup>
                          <m:sSubSupPr>
                            <m:ctrlP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3000" i="1" kern="100">
                                <a:cs typeface="Times New Roman" panose="020206030504050203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  <m:t>𝑇</m:t>
                            </m:r>
                          </m:sup>
                        </m:sSubSup>
                        <m:sSub>
                          <m:sSubPr>
                            <m:ctrlP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en-US" altLang="ko-KR" sz="3000" b="0" i="1" kern="100" smtClean="0"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ko-KR" sz="3000" b="0" i="1" kern="100" smtClean="0"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ko-KR" altLang="en-US" sz="3000" kern="100" dirty="0">
                    <a:cs typeface="Times New Roman" panose="02020603050405020304" pitchFamily="18" charset="0"/>
                  </a:rPr>
                  <a:t>∙ ∙ ∙ </a:t>
                </a:r>
                <a:r>
                  <a:rPr lang="en-US" altLang="ko-KR" sz="3000" kern="100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(1)</a:t>
                </a:r>
                <a:endParaRPr lang="ko-KR" altLang="ko-KR" sz="3000" kern="100" dirty="0">
                  <a:cs typeface="Times New Roman" panose="02020603050405020304" pitchFamily="18" charset="0"/>
                </a:endParaRPr>
              </a:p>
              <a:p>
                <a:endParaRPr lang="ko-KR" altLang="en-US" sz="30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6378CAB-2E0D-4177-962A-5DE1F3B1E2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569" y="2077534"/>
                <a:ext cx="11124861" cy="1016689"/>
              </a:xfrm>
              <a:prstGeom prst="rect">
                <a:avLst/>
              </a:prstGeom>
              <a:blipFill>
                <a:blip r:embed="rId3"/>
                <a:stretch>
                  <a:fillRect t="-10180" r="-1645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6492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241</Words>
  <Application>Microsoft Office PowerPoint</Application>
  <PresentationFormat>와이드스크린</PresentationFormat>
  <Paragraphs>23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맑은 고딕</vt:lpstr>
      <vt:lpstr>Arial</vt:lpstr>
      <vt:lpstr>Cambria Math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yongbaeck cho</dc:creator>
  <cp:lastModifiedBy>yongbaeck cho</cp:lastModifiedBy>
  <cp:revision>15</cp:revision>
  <dcterms:created xsi:type="dcterms:W3CDTF">2022-04-09T10:34:09Z</dcterms:created>
  <dcterms:modified xsi:type="dcterms:W3CDTF">2022-04-18T07:15:53Z</dcterms:modified>
</cp:coreProperties>
</file>