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92" r:id="rId3"/>
    <p:sldId id="335" r:id="rId5"/>
    <p:sldId id="337" r:id="rId6"/>
    <p:sldId id="326" r:id="rId7"/>
    <p:sldId id="322" r:id="rId8"/>
    <p:sldId id="327" r:id="rId9"/>
    <p:sldId id="325" r:id="rId10"/>
    <p:sldId id="323" r:id="rId11"/>
    <p:sldId id="324" r:id="rId12"/>
    <p:sldId id="336" r:id="rId13"/>
    <p:sldId id="307" r:id="rId14"/>
  </p:sldIdLst>
  <p:sldSz cx="9144000" cy="514477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EFEF"/>
    <a:srgbClr val="123E61"/>
    <a:srgbClr val="14436A"/>
    <a:srgbClr val="A6A6A6"/>
    <a:srgbClr val="0B25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474" y="78"/>
      </p:cViewPr>
      <p:guideLst>
        <p:guide orient="horz" pos="1620"/>
        <p:guide pos="28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4" d="100"/>
        <a:sy n="174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8A863E-D442-44F9-9BD6-E000583DFCB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9AA98F-6474-4A59-A3C8-82662F36626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313"/>
            <a:ext cx="7772400" cy="110285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5550"/>
            <a:ext cx="6400800" cy="131485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D60E-3B8D-47C1-9682-1C12509BF99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006D-818D-47B3-9EBE-C5AB269A17A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D60E-3B8D-47C1-9682-1C12509BF99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006D-818D-47B3-9EBE-C5AB269A17A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829"/>
            <a:ext cx="2057400" cy="329309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829"/>
            <a:ext cx="6019800" cy="329309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D60E-3B8D-47C1-9682-1C12509BF99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006D-818D-47B3-9EBE-C5AB269A17A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6119" y="4788104"/>
            <a:ext cx="410853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D60E-3B8D-47C1-9682-1C12509BF99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006D-818D-47B3-9EBE-C5AB269A17A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6196"/>
            <a:ext cx="7772400" cy="102187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708"/>
            <a:ext cx="7772400" cy="11254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D60E-3B8D-47C1-9682-1C12509BF99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006D-818D-47B3-9EBE-C5AB269A17A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391"/>
            <a:ext cx="4038600" cy="254753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391"/>
            <a:ext cx="4038600" cy="254753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D60E-3B8D-47C1-9682-1C12509BF99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006D-818D-47B3-9EBE-C5AB269A17A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042"/>
            <a:ext cx="8229600" cy="857515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690"/>
            <a:ext cx="4040188" cy="4799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660"/>
            <a:ext cx="4040188" cy="29643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690"/>
            <a:ext cx="4041775" cy="4799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660"/>
            <a:ext cx="4041775" cy="29643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D60E-3B8D-47C1-9682-1C12509BF99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006D-818D-47B3-9EBE-C5AB269A17A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D60E-3B8D-47C1-9682-1C12509BF99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006D-818D-47B3-9EBE-C5AB269A17A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 userDrawn="1"/>
        </p:nvCxnSpPr>
        <p:spPr>
          <a:xfrm>
            <a:off x="1006366" y="500751"/>
            <a:ext cx="7291077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124"/>
          <p:cNvGrpSpPr/>
          <p:nvPr userDrawn="1"/>
        </p:nvGrpSpPr>
        <p:grpSpPr>
          <a:xfrm>
            <a:off x="8427406" y="344680"/>
            <a:ext cx="193989" cy="175003"/>
            <a:chOff x="3720691" y="2824413"/>
            <a:chExt cx="1341120" cy="1209172"/>
          </a:xfrm>
        </p:grpSpPr>
        <p:sp>
          <p:nvSpPr>
            <p:cNvPr id="8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9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grpSp>
        <p:nvGrpSpPr>
          <p:cNvPr id="10" name="组合 39"/>
          <p:cNvGrpSpPr/>
          <p:nvPr userDrawn="1"/>
        </p:nvGrpSpPr>
        <p:grpSpPr>
          <a:xfrm>
            <a:off x="431078" y="156138"/>
            <a:ext cx="474113" cy="427710"/>
            <a:chOff x="5446701" y="1360245"/>
            <a:chExt cx="632315" cy="570104"/>
          </a:xfrm>
        </p:grpSpPr>
        <p:sp>
          <p:nvSpPr>
            <p:cNvPr id="14" name="Freeform 5"/>
            <p:cNvSpPr/>
            <p:nvPr/>
          </p:nvSpPr>
          <p:spPr bwMode="auto">
            <a:xfrm rot="1855731">
              <a:off x="5446701" y="1360245"/>
              <a:ext cx="632315" cy="570104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chemeClr val="accent1">
                  <a:lumMod val="75000"/>
                </a:schemeClr>
              </a:solidFill>
              <a:prstDash val="sysDash"/>
              <a:miter lim="800000"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5" name="KSO_Shape"/>
          <p:cNvSpPr/>
          <p:nvPr userDrawn="1"/>
        </p:nvSpPr>
        <p:spPr bwMode="auto">
          <a:xfrm>
            <a:off x="536470" y="259077"/>
            <a:ext cx="256877" cy="218469"/>
          </a:xfrm>
          <a:custGeom>
            <a:avLst/>
            <a:gdLst>
              <a:gd name="T0" fmla="*/ 1221908 w 2276475"/>
              <a:gd name="T1" fmla="*/ 1328927 h 1936751"/>
              <a:gd name="T2" fmla="*/ 1196654 w 2276475"/>
              <a:gd name="T3" fmla="*/ 1388292 h 1936751"/>
              <a:gd name="T4" fmla="*/ 691864 w 2276475"/>
              <a:gd name="T5" fmla="*/ 1376845 h 1936751"/>
              <a:gd name="T6" fmla="*/ 695585 w 2276475"/>
              <a:gd name="T7" fmla="*/ 1314285 h 1936751"/>
              <a:gd name="T8" fmla="*/ 1104489 w 2276475"/>
              <a:gd name="T9" fmla="*/ 1115137 h 1936751"/>
              <a:gd name="T10" fmla="*/ 1117497 w 2276475"/>
              <a:gd name="T11" fmla="*/ 1168850 h 1936751"/>
              <a:gd name="T12" fmla="*/ 811396 w 2276475"/>
              <a:gd name="T13" fmla="*/ 1188695 h 1936751"/>
              <a:gd name="T14" fmla="*/ 783254 w 2276475"/>
              <a:gd name="T15" fmla="*/ 1141068 h 1936751"/>
              <a:gd name="T16" fmla="*/ 309026 w 2276475"/>
              <a:gd name="T17" fmla="*/ 898551 h 1936751"/>
              <a:gd name="T18" fmla="*/ 798665 w 2276475"/>
              <a:gd name="T19" fmla="*/ 935449 h 1936751"/>
              <a:gd name="T20" fmla="*/ 759855 w 2276475"/>
              <a:gd name="T21" fmla="*/ 989335 h 1936751"/>
              <a:gd name="T22" fmla="*/ 259317 w 2276475"/>
              <a:gd name="T23" fmla="*/ 967303 h 1936751"/>
              <a:gd name="T24" fmla="*/ 277393 w 2276475"/>
              <a:gd name="T25" fmla="*/ 906514 h 1936751"/>
              <a:gd name="T26" fmla="*/ 1086287 w 2276475"/>
              <a:gd name="T27" fmla="*/ 817903 h 1936751"/>
              <a:gd name="T28" fmla="*/ 1028372 w 2276475"/>
              <a:gd name="T29" fmla="*/ 919230 h 1936751"/>
              <a:gd name="T30" fmla="*/ 999280 w 2276475"/>
              <a:gd name="T31" fmla="*/ 917630 h 1936751"/>
              <a:gd name="T32" fmla="*/ 289574 w 2276475"/>
              <a:gd name="T33" fmla="*/ 706099 h 1936751"/>
              <a:gd name="T34" fmla="*/ 590631 w 2276475"/>
              <a:gd name="T35" fmla="*/ 735033 h 1936751"/>
              <a:gd name="T36" fmla="*/ 567535 w 2276475"/>
              <a:gd name="T37" fmla="*/ 784938 h 1936751"/>
              <a:gd name="T38" fmla="*/ 259309 w 2276475"/>
              <a:gd name="T39" fmla="*/ 770073 h 1936751"/>
              <a:gd name="T40" fmla="*/ 267273 w 2276475"/>
              <a:gd name="T41" fmla="*/ 715124 h 1936751"/>
              <a:gd name="T42" fmla="*/ 836933 w 2276475"/>
              <a:gd name="T43" fmla="*/ 505684 h 1936751"/>
              <a:gd name="T44" fmla="*/ 846494 w 2276475"/>
              <a:gd name="T45" fmla="*/ 574170 h 1936751"/>
              <a:gd name="T46" fmla="*/ 268069 w 2276475"/>
              <a:gd name="T47" fmla="*/ 592752 h 1936751"/>
              <a:gd name="T48" fmla="*/ 238855 w 2276475"/>
              <a:gd name="T49" fmla="*/ 530105 h 1936751"/>
              <a:gd name="T50" fmla="*/ 1467818 w 2276475"/>
              <a:gd name="T51" fmla="*/ 344025 h 1936751"/>
              <a:gd name="T52" fmla="*/ 1566759 w 2276475"/>
              <a:gd name="T53" fmla="*/ 428438 h 1936751"/>
              <a:gd name="T54" fmla="*/ 1578461 w 2276475"/>
              <a:gd name="T55" fmla="*/ 479936 h 1936751"/>
              <a:gd name="T56" fmla="*/ 1197862 w 2276475"/>
              <a:gd name="T57" fmla="*/ 846789 h 1936751"/>
              <a:gd name="T58" fmla="*/ 1138817 w 2276475"/>
              <a:gd name="T59" fmla="*/ 842806 h 1936751"/>
              <a:gd name="T60" fmla="*/ 1093869 w 2276475"/>
              <a:gd name="T61" fmla="*/ 799538 h 1936751"/>
              <a:gd name="T62" fmla="*/ 1075782 w 2276475"/>
              <a:gd name="T63" fmla="*/ 737423 h 1936751"/>
              <a:gd name="T64" fmla="*/ 1456382 w 2276475"/>
              <a:gd name="T65" fmla="*/ 344821 h 1936751"/>
              <a:gd name="T66" fmla="*/ 199469 w 2276475"/>
              <a:gd name="T67" fmla="*/ 367345 h 1936751"/>
              <a:gd name="T68" fmla="*/ 114475 w 2276475"/>
              <a:gd name="T69" fmla="*/ 448541 h 1936751"/>
              <a:gd name="T70" fmla="*/ 103321 w 2276475"/>
              <a:gd name="T71" fmla="*/ 1407238 h 1936751"/>
              <a:gd name="T72" fmla="*/ 171315 w 2276475"/>
              <a:gd name="T73" fmla="*/ 1503559 h 1936751"/>
              <a:gd name="T74" fmla="*/ 1382734 w 2276475"/>
              <a:gd name="T75" fmla="*/ 1530890 h 1936751"/>
              <a:gd name="T76" fmla="*/ 1488975 w 2276475"/>
              <a:gd name="T77" fmla="*/ 1477289 h 1936751"/>
              <a:gd name="T78" fmla="*/ 1531737 w 2276475"/>
              <a:gd name="T79" fmla="*/ 1365845 h 1936751"/>
              <a:gd name="T80" fmla="*/ 1605841 w 2276475"/>
              <a:gd name="T81" fmla="*/ 1539381 h 1936751"/>
              <a:gd name="T82" fmla="*/ 1513146 w 2276475"/>
              <a:gd name="T83" fmla="*/ 1611821 h 1936751"/>
              <a:gd name="T84" fmla="*/ 101461 w 2276475"/>
              <a:gd name="T85" fmla="*/ 1605982 h 1936751"/>
              <a:gd name="T86" fmla="*/ 16468 w 2276475"/>
              <a:gd name="T87" fmla="*/ 1525317 h 1936751"/>
              <a:gd name="T88" fmla="*/ 5312 w 2276475"/>
              <a:gd name="T89" fmla="*/ 391226 h 1936751"/>
              <a:gd name="T90" fmla="*/ 73307 w 2276475"/>
              <a:gd name="T91" fmla="*/ 295170 h 1936751"/>
              <a:gd name="T92" fmla="*/ 1746529 w 2276475"/>
              <a:gd name="T93" fmla="*/ 88926 h 1936751"/>
              <a:gd name="T94" fmla="*/ 1805153 w 2276475"/>
              <a:gd name="T95" fmla="*/ 114614 h 1936751"/>
              <a:gd name="T96" fmla="*/ 1838312 w 2276475"/>
              <a:gd name="T97" fmla="*/ 176846 h 1936751"/>
              <a:gd name="T98" fmla="*/ 1821600 w 2276475"/>
              <a:gd name="T99" fmla="*/ 237490 h 1936751"/>
              <a:gd name="T100" fmla="*/ 1620792 w 2276475"/>
              <a:gd name="T101" fmla="*/ 421806 h 1936751"/>
              <a:gd name="T102" fmla="*/ 1543068 w 2276475"/>
              <a:gd name="T103" fmla="*/ 339447 h 1936751"/>
              <a:gd name="T104" fmla="*/ 1506460 w 2276475"/>
              <a:gd name="T105" fmla="*/ 289925 h 1936751"/>
              <a:gd name="T106" fmla="*/ 1716818 w 2276475"/>
              <a:gd name="T107" fmla="*/ 92634 h 1936751"/>
              <a:gd name="T108" fmla="*/ 1893521 w 2276475"/>
              <a:gd name="T109" fmla="*/ 35131 h 1936751"/>
              <a:gd name="T110" fmla="*/ 1889783 w 2276475"/>
              <a:gd name="T111" fmla="*/ 106078 h 1936751"/>
              <a:gd name="T112" fmla="*/ 1844400 w 2276475"/>
              <a:gd name="T113" fmla="*/ 105545 h 1936751"/>
              <a:gd name="T114" fmla="*/ 1793944 w 2276475"/>
              <a:gd name="T115" fmla="*/ 59669 h 1936751"/>
              <a:gd name="T116" fmla="*/ 1847069 w 2276475"/>
              <a:gd name="T117" fmla="*/ 16194 h 1936751"/>
              <a:gd name="T118" fmla="*/ 1697756 w 2276475"/>
              <a:gd name="T119" fmla="*/ 22017 h 1936751"/>
              <a:gd name="T120" fmla="*/ 1364698 w 2276475"/>
              <a:gd name="T121" fmla="*/ 383050 h 1936751"/>
              <a:gd name="T122" fmla="*/ 1317840 w 2276475"/>
              <a:gd name="T123" fmla="*/ 375887 h 1936751"/>
              <a:gd name="T124" fmla="*/ 1320237 w 2276475"/>
              <a:gd name="T125" fmla="*/ 329200 h 193675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276475" h="1936751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68571" tIns="34285" rIns="68571" bIns="34285"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dirty="0">
              <a:solidFill>
                <a:srgbClr val="1C666E"/>
              </a:solidFill>
              <a:latin typeface="微软雅黑" panose="020B0503020204020204" pitchFamily="34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851"/>
            <a:ext cx="3008313" cy="87180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851"/>
            <a:ext cx="5111750" cy="439119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658"/>
            <a:ext cx="3008313" cy="35193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D60E-3B8D-47C1-9682-1C12509BF99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006D-818D-47B3-9EBE-C5AB269A17A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1561"/>
            <a:ext cx="5486400" cy="42518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723"/>
            <a:ext cx="5486400" cy="30870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6746"/>
            <a:ext cx="5486400" cy="6038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D60E-3B8D-47C1-9682-1C12509BF99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006D-818D-47B3-9EBE-C5AB269A17A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image" Target="../media/image1.jpeg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6042"/>
            <a:ext cx="8229600" cy="857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521"/>
            <a:ext cx="8229600" cy="3395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8735"/>
            <a:ext cx="21336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F49ED60E-3B8D-47C1-9682-1C12509BF99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8735"/>
            <a:ext cx="28956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8735"/>
            <a:ext cx="21336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A24B006D-818D-47B3-9EBE-C5AB269A17AF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9" name="矩形 8"/>
          <p:cNvSpPr/>
          <p:nvPr userDrawn="1"/>
        </p:nvSpPr>
        <p:spPr>
          <a:xfrm>
            <a:off x="0" y="0"/>
            <a:ext cx="9144000" cy="5145088"/>
          </a:xfrm>
          <a:prstGeom prst="rect">
            <a:avLst/>
          </a:prstGeom>
          <a:gradFill>
            <a:gsLst>
              <a:gs pos="52100">
                <a:srgbClr val="EFEFEF"/>
              </a:gs>
              <a:gs pos="0">
                <a:srgbClr val="EFEFEF"/>
              </a:gs>
              <a:gs pos="100000">
                <a:srgbClr val="EFEFEF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5.xml"/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18.png"/><Relationship Id="rId6" Type="http://schemas.openxmlformats.org/officeDocument/2006/relationships/image" Target="../media/image4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2.emf"/><Relationship Id="rId1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7" Type="http://schemas.openxmlformats.org/officeDocument/2006/relationships/vmlDrawing" Target="../drawings/vmlDrawing2.v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24.wmf"/><Relationship Id="rId3" Type="http://schemas.openxmlformats.org/officeDocument/2006/relationships/oleObject" Target="../embeddings/oleObject3.bin"/><Relationship Id="rId2" Type="http://schemas.openxmlformats.org/officeDocument/2006/relationships/image" Target="../media/image23.wmf"/><Relationship Id="rId1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069" y="338155"/>
            <a:ext cx="1559287" cy="1559558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9312" y="338155"/>
            <a:ext cx="1559287" cy="1559558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827" y="338155"/>
            <a:ext cx="1559287" cy="1559558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585" y="338155"/>
            <a:ext cx="1559287" cy="1559558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45          _3"/>
          <p:cNvSpPr txBox="1"/>
          <p:nvPr/>
        </p:nvSpPr>
        <p:spPr>
          <a:xfrm>
            <a:off x="2572136" y="2886673"/>
            <a:ext cx="4348204" cy="823595"/>
          </a:xfrm>
          <a:prstGeom prst="rect">
            <a:avLst/>
          </a:prstGeom>
          <a:noFill/>
        </p:spPr>
        <p:txBody>
          <a:bodyPr vert="horz" wrap="square" lIns="68564" tIns="34282" rIns="68564" bIns="34282" rtlCol="0" anchor="ctr">
            <a:spAutoFit/>
          </a:bodyPr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zh-CN" altLang="en-US" sz="1800" b="1" i="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130000"/>
              </a:lnSpc>
              <a:spcAft>
                <a:spcPct val="0"/>
              </a:spcAft>
              <a:buNone/>
            </a:pPr>
            <a:r>
              <a:rPr lang="en-US" sz="1000" b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Pei Wu,WenXin Ding,ZhiXiang You,Ping An</a:t>
            </a:r>
            <a:endParaRPr lang="en-US" sz="750" b="0">
              <a:solidFill>
                <a:prstClr val="black">
                  <a:lumMod val="75000"/>
                  <a:lumOff val="25000"/>
                </a:prstClr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  <a:p>
            <a:pPr marL="0" indent="0" fontAlgn="base">
              <a:lnSpc>
                <a:spcPct val="130000"/>
              </a:lnSpc>
              <a:spcAft>
                <a:spcPct val="0"/>
              </a:spcAft>
              <a:buNone/>
            </a:pPr>
            <a:r>
              <a:rPr lang="en-US" sz="750" b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Shanghai University</a:t>
            </a:r>
            <a:endParaRPr lang="en-US" sz="750" b="0">
              <a:solidFill>
                <a:prstClr val="black">
                  <a:lumMod val="75000"/>
                  <a:lumOff val="25000"/>
                </a:prstClr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  <a:p>
            <a:pPr marL="0" indent="0" fontAlgn="base">
              <a:lnSpc>
                <a:spcPct val="130000"/>
              </a:lnSpc>
              <a:spcAft>
                <a:spcPct val="0"/>
              </a:spcAft>
              <a:buNone/>
            </a:pPr>
            <a:endParaRPr lang="en-US" sz="750" b="0">
              <a:solidFill>
                <a:prstClr val="black">
                  <a:lumMod val="75000"/>
                  <a:lumOff val="25000"/>
                </a:prstClr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31" name="99         _4"/>
          <p:cNvSpPr/>
          <p:nvPr/>
        </p:nvSpPr>
        <p:spPr>
          <a:xfrm>
            <a:off x="626110" y="1898015"/>
            <a:ext cx="789241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>
                <a:ln w="6350"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Virtual Reality Video Quality Assessment Based on 3D Convolutional Neural Networks</a:t>
            </a:r>
            <a:endParaRPr lang="en-US" altLang="zh-CN" sz="2800" dirty="0">
              <a:ln w="6350">
                <a:noFill/>
              </a:ln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5" name="8      _6"/>
          <p:cNvSpPr txBox="1"/>
          <p:nvPr/>
        </p:nvSpPr>
        <p:spPr>
          <a:xfrm>
            <a:off x="2270016" y="518801"/>
            <a:ext cx="753732" cy="12000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7200" b="1" dirty="0">
                <a:solidFill>
                  <a:srgbClr val="123E6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</a:t>
            </a:r>
            <a:endParaRPr lang="zh-CN" altLang="en-US" sz="7200" b="1" dirty="0">
              <a:solidFill>
                <a:srgbClr val="123E6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2" name="6        _9"/>
          <p:cNvSpPr txBox="1"/>
          <p:nvPr/>
        </p:nvSpPr>
        <p:spPr>
          <a:xfrm>
            <a:off x="4918800" y="518801"/>
            <a:ext cx="753732" cy="12000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7200" b="1" dirty="0">
                <a:solidFill>
                  <a:srgbClr val="123E6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</a:t>
            </a:r>
            <a:endParaRPr lang="zh-CN" altLang="en-US" sz="7200" b="1" dirty="0">
              <a:solidFill>
                <a:srgbClr val="123E6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6" name="4       _11"/>
          <p:cNvSpPr txBox="1"/>
          <p:nvPr/>
        </p:nvSpPr>
        <p:spPr>
          <a:xfrm>
            <a:off x="6239998" y="496282"/>
            <a:ext cx="753732" cy="12000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7200" b="1" dirty="0">
                <a:solidFill>
                  <a:srgbClr val="123E6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9</a:t>
            </a:r>
            <a:endParaRPr lang="zh-CN" altLang="en-US" sz="7200" b="1" dirty="0">
              <a:solidFill>
                <a:srgbClr val="123E6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47" name="3         _12"/>
          <p:cNvGrpSpPr/>
          <p:nvPr/>
        </p:nvGrpSpPr>
        <p:grpSpPr bwMode="auto">
          <a:xfrm>
            <a:off x="3532375" y="663568"/>
            <a:ext cx="885398" cy="887441"/>
            <a:chOff x="183" y="1395"/>
            <a:chExt cx="867" cy="869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48" name="Freeform 5"/>
            <p:cNvSpPr/>
            <p:nvPr/>
          </p:nvSpPr>
          <p:spPr bwMode="auto">
            <a:xfrm>
              <a:off x="183" y="1395"/>
              <a:ext cx="867" cy="869"/>
            </a:xfrm>
            <a:custGeom>
              <a:avLst/>
              <a:gdLst>
                <a:gd name="T0" fmla="*/ 0 w 478"/>
                <a:gd name="T1" fmla="*/ 239 h 478"/>
                <a:gd name="T2" fmla="*/ 239 w 478"/>
                <a:gd name="T3" fmla="*/ 478 h 478"/>
                <a:gd name="T4" fmla="*/ 478 w 478"/>
                <a:gd name="T5" fmla="*/ 239 h 478"/>
                <a:gd name="T6" fmla="*/ 239 w 478"/>
                <a:gd name="T7" fmla="*/ 0 h 478"/>
                <a:gd name="T8" fmla="*/ 0 w 478"/>
                <a:gd name="T9" fmla="*/ 239 h 478"/>
                <a:gd name="T10" fmla="*/ 17 w 478"/>
                <a:gd name="T11" fmla="*/ 239 h 478"/>
                <a:gd name="T12" fmla="*/ 239 w 478"/>
                <a:gd name="T13" fmla="*/ 17 h 478"/>
                <a:gd name="T14" fmla="*/ 461 w 478"/>
                <a:gd name="T15" fmla="*/ 239 h 478"/>
                <a:gd name="T16" fmla="*/ 239 w 478"/>
                <a:gd name="T17" fmla="*/ 461 h 478"/>
                <a:gd name="T18" fmla="*/ 17 w 478"/>
                <a:gd name="T19" fmla="*/ 239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8" h="478">
                  <a:moveTo>
                    <a:pt x="0" y="239"/>
                  </a:moveTo>
                  <a:cubicBezTo>
                    <a:pt x="0" y="371"/>
                    <a:pt x="107" y="478"/>
                    <a:pt x="239" y="478"/>
                  </a:cubicBezTo>
                  <a:cubicBezTo>
                    <a:pt x="371" y="478"/>
                    <a:pt x="478" y="371"/>
                    <a:pt x="478" y="239"/>
                  </a:cubicBezTo>
                  <a:cubicBezTo>
                    <a:pt x="478" y="107"/>
                    <a:pt x="371" y="0"/>
                    <a:pt x="239" y="0"/>
                  </a:cubicBezTo>
                  <a:cubicBezTo>
                    <a:pt x="107" y="0"/>
                    <a:pt x="0" y="107"/>
                    <a:pt x="0" y="239"/>
                  </a:cubicBezTo>
                  <a:close/>
                  <a:moveTo>
                    <a:pt x="17" y="239"/>
                  </a:moveTo>
                  <a:cubicBezTo>
                    <a:pt x="17" y="116"/>
                    <a:pt x="117" y="17"/>
                    <a:pt x="239" y="17"/>
                  </a:cubicBezTo>
                  <a:cubicBezTo>
                    <a:pt x="362" y="17"/>
                    <a:pt x="461" y="116"/>
                    <a:pt x="461" y="239"/>
                  </a:cubicBezTo>
                  <a:cubicBezTo>
                    <a:pt x="461" y="361"/>
                    <a:pt x="362" y="461"/>
                    <a:pt x="239" y="461"/>
                  </a:cubicBezTo>
                  <a:cubicBezTo>
                    <a:pt x="117" y="461"/>
                    <a:pt x="17" y="361"/>
                    <a:pt x="17" y="2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4" tIns="34282" rIns="68564" bIns="34282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9" name="Rectangle 6"/>
            <p:cNvSpPr/>
            <p:nvPr/>
          </p:nvSpPr>
          <p:spPr bwMode="auto">
            <a:xfrm>
              <a:off x="593" y="1475"/>
              <a:ext cx="47" cy="5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64" tIns="34282" rIns="68564" bIns="34282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0" name="Freeform 7"/>
            <p:cNvSpPr/>
            <p:nvPr/>
          </p:nvSpPr>
          <p:spPr bwMode="auto">
            <a:xfrm>
              <a:off x="435" y="1519"/>
              <a:ext cx="36" cy="51"/>
            </a:xfrm>
            <a:custGeom>
              <a:avLst/>
              <a:gdLst>
                <a:gd name="T0" fmla="*/ 0 w 36"/>
                <a:gd name="T1" fmla="*/ 5 h 51"/>
                <a:gd name="T2" fmla="*/ 26 w 36"/>
                <a:gd name="T3" fmla="*/ 51 h 51"/>
                <a:gd name="T4" fmla="*/ 36 w 36"/>
                <a:gd name="T5" fmla="*/ 45 h 51"/>
                <a:gd name="T6" fmla="*/ 9 w 36"/>
                <a:gd name="T7" fmla="*/ 0 h 51"/>
                <a:gd name="T8" fmla="*/ 0 w 36"/>
                <a:gd name="T9" fmla="*/ 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51">
                  <a:moveTo>
                    <a:pt x="0" y="5"/>
                  </a:moveTo>
                  <a:lnTo>
                    <a:pt x="26" y="51"/>
                  </a:lnTo>
                  <a:lnTo>
                    <a:pt x="36" y="45"/>
                  </a:lnTo>
                  <a:lnTo>
                    <a:pt x="9" y="0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4" tIns="34282" rIns="68564" bIns="34282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1" name="Freeform 8"/>
            <p:cNvSpPr/>
            <p:nvPr/>
          </p:nvSpPr>
          <p:spPr bwMode="auto">
            <a:xfrm>
              <a:off x="306" y="1646"/>
              <a:ext cx="51" cy="36"/>
            </a:xfrm>
            <a:custGeom>
              <a:avLst/>
              <a:gdLst>
                <a:gd name="T0" fmla="*/ 0 w 51"/>
                <a:gd name="T1" fmla="*/ 11 h 36"/>
                <a:gd name="T2" fmla="*/ 46 w 51"/>
                <a:gd name="T3" fmla="*/ 36 h 36"/>
                <a:gd name="T4" fmla="*/ 51 w 51"/>
                <a:gd name="T5" fmla="*/ 27 h 36"/>
                <a:gd name="T6" fmla="*/ 8 w 51"/>
                <a:gd name="T7" fmla="*/ 0 h 36"/>
                <a:gd name="T8" fmla="*/ 0 w 51"/>
                <a:gd name="T9" fmla="*/ 1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36">
                  <a:moveTo>
                    <a:pt x="0" y="11"/>
                  </a:moveTo>
                  <a:lnTo>
                    <a:pt x="46" y="36"/>
                  </a:lnTo>
                  <a:lnTo>
                    <a:pt x="51" y="27"/>
                  </a:lnTo>
                  <a:lnTo>
                    <a:pt x="8" y="0"/>
                  </a:lnTo>
                  <a:lnTo>
                    <a:pt x="0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4" tIns="34282" rIns="68564" bIns="34282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2" name="Rectangle 9"/>
            <p:cNvSpPr/>
            <p:nvPr/>
          </p:nvSpPr>
          <p:spPr bwMode="auto">
            <a:xfrm>
              <a:off x="263" y="1806"/>
              <a:ext cx="51" cy="4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64" tIns="34282" rIns="68564" bIns="34282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3" name="Freeform 10"/>
            <p:cNvSpPr/>
            <p:nvPr/>
          </p:nvSpPr>
          <p:spPr bwMode="auto">
            <a:xfrm>
              <a:off x="306" y="1975"/>
              <a:ext cx="51" cy="38"/>
            </a:xfrm>
            <a:custGeom>
              <a:avLst/>
              <a:gdLst>
                <a:gd name="T0" fmla="*/ 0 w 51"/>
                <a:gd name="T1" fmla="*/ 27 h 38"/>
                <a:gd name="T2" fmla="*/ 8 w 51"/>
                <a:gd name="T3" fmla="*/ 38 h 38"/>
                <a:gd name="T4" fmla="*/ 51 w 51"/>
                <a:gd name="T5" fmla="*/ 11 h 38"/>
                <a:gd name="T6" fmla="*/ 46 w 51"/>
                <a:gd name="T7" fmla="*/ 0 h 38"/>
                <a:gd name="T8" fmla="*/ 0 w 51"/>
                <a:gd name="T9" fmla="*/ 2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38">
                  <a:moveTo>
                    <a:pt x="0" y="27"/>
                  </a:moveTo>
                  <a:lnTo>
                    <a:pt x="8" y="38"/>
                  </a:lnTo>
                  <a:lnTo>
                    <a:pt x="51" y="11"/>
                  </a:lnTo>
                  <a:lnTo>
                    <a:pt x="46" y="0"/>
                  </a:lnTo>
                  <a:lnTo>
                    <a:pt x="0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4" tIns="34282" rIns="68564" bIns="34282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4" name="Freeform 11"/>
            <p:cNvSpPr/>
            <p:nvPr/>
          </p:nvSpPr>
          <p:spPr bwMode="auto">
            <a:xfrm>
              <a:off x="435" y="2090"/>
              <a:ext cx="36" cy="50"/>
            </a:xfrm>
            <a:custGeom>
              <a:avLst/>
              <a:gdLst>
                <a:gd name="T0" fmla="*/ 0 w 36"/>
                <a:gd name="T1" fmla="*/ 43 h 50"/>
                <a:gd name="T2" fmla="*/ 9 w 36"/>
                <a:gd name="T3" fmla="*/ 50 h 50"/>
                <a:gd name="T4" fmla="*/ 36 w 36"/>
                <a:gd name="T5" fmla="*/ 5 h 50"/>
                <a:gd name="T6" fmla="*/ 26 w 36"/>
                <a:gd name="T7" fmla="*/ 0 h 50"/>
                <a:gd name="T8" fmla="*/ 0 w 36"/>
                <a:gd name="T9" fmla="*/ 4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50">
                  <a:moveTo>
                    <a:pt x="0" y="43"/>
                  </a:moveTo>
                  <a:lnTo>
                    <a:pt x="9" y="50"/>
                  </a:lnTo>
                  <a:lnTo>
                    <a:pt x="36" y="5"/>
                  </a:lnTo>
                  <a:lnTo>
                    <a:pt x="26" y="0"/>
                  </a:lnTo>
                  <a:lnTo>
                    <a:pt x="0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4" tIns="34282" rIns="68564" bIns="34282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5" name="Rectangle 12"/>
            <p:cNvSpPr/>
            <p:nvPr/>
          </p:nvSpPr>
          <p:spPr bwMode="auto">
            <a:xfrm>
              <a:off x="593" y="2133"/>
              <a:ext cx="47" cy="5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64" tIns="34282" rIns="68564" bIns="34282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6" name="Freeform 13"/>
            <p:cNvSpPr/>
            <p:nvPr/>
          </p:nvSpPr>
          <p:spPr bwMode="auto">
            <a:xfrm>
              <a:off x="764" y="2090"/>
              <a:ext cx="36" cy="50"/>
            </a:xfrm>
            <a:custGeom>
              <a:avLst/>
              <a:gdLst>
                <a:gd name="T0" fmla="*/ 0 w 36"/>
                <a:gd name="T1" fmla="*/ 5 h 50"/>
                <a:gd name="T2" fmla="*/ 25 w 36"/>
                <a:gd name="T3" fmla="*/ 50 h 50"/>
                <a:gd name="T4" fmla="*/ 36 w 36"/>
                <a:gd name="T5" fmla="*/ 43 h 50"/>
                <a:gd name="T6" fmla="*/ 10 w 36"/>
                <a:gd name="T7" fmla="*/ 0 h 50"/>
                <a:gd name="T8" fmla="*/ 0 w 36"/>
                <a:gd name="T9" fmla="*/ 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50">
                  <a:moveTo>
                    <a:pt x="0" y="5"/>
                  </a:moveTo>
                  <a:lnTo>
                    <a:pt x="25" y="50"/>
                  </a:lnTo>
                  <a:lnTo>
                    <a:pt x="36" y="43"/>
                  </a:lnTo>
                  <a:lnTo>
                    <a:pt x="10" y="0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4" tIns="34282" rIns="68564" bIns="34282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7" name="Freeform 14"/>
            <p:cNvSpPr/>
            <p:nvPr/>
          </p:nvSpPr>
          <p:spPr bwMode="auto">
            <a:xfrm>
              <a:off x="876" y="1975"/>
              <a:ext cx="51" cy="38"/>
            </a:xfrm>
            <a:custGeom>
              <a:avLst/>
              <a:gdLst>
                <a:gd name="T0" fmla="*/ 0 w 51"/>
                <a:gd name="T1" fmla="*/ 11 h 38"/>
                <a:gd name="T2" fmla="*/ 45 w 51"/>
                <a:gd name="T3" fmla="*/ 38 h 38"/>
                <a:gd name="T4" fmla="*/ 51 w 51"/>
                <a:gd name="T5" fmla="*/ 27 h 38"/>
                <a:gd name="T6" fmla="*/ 5 w 51"/>
                <a:gd name="T7" fmla="*/ 0 h 38"/>
                <a:gd name="T8" fmla="*/ 0 w 51"/>
                <a:gd name="T9" fmla="*/ 1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38">
                  <a:moveTo>
                    <a:pt x="0" y="11"/>
                  </a:moveTo>
                  <a:lnTo>
                    <a:pt x="45" y="38"/>
                  </a:lnTo>
                  <a:lnTo>
                    <a:pt x="51" y="27"/>
                  </a:lnTo>
                  <a:lnTo>
                    <a:pt x="5" y="0"/>
                  </a:lnTo>
                  <a:lnTo>
                    <a:pt x="0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4" tIns="34282" rIns="68564" bIns="34282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8" name="Rectangle 15"/>
            <p:cNvSpPr/>
            <p:nvPr/>
          </p:nvSpPr>
          <p:spPr bwMode="auto">
            <a:xfrm>
              <a:off x="920" y="1806"/>
              <a:ext cx="52" cy="4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64" tIns="34282" rIns="68564" bIns="34282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9" name="Freeform 16"/>
            <p:cNvSpPr/>
            <p:nvPr/>
          </p:nvSpPr>
          <p:spPr bwMode="auto">
            <a:xfrm>
              <a:off x="876" y="1646"/>
              <a:ext cx="51" cy="36"/>
            </a:xfrm>
            <a:custGeom>
              <a:avLst/>
              <a:gdLst>
                <a:gd name="T0" fmla="*/ 0 w 51"/>
                <a:gd name="T1" fmla="*/ 27 h 36"/>
                <a:gd name="T2" fmla="*/ 5 w 51"/>
                <a:gd name="T3" fmla="*/ 36 h 36"/>
                <a:gd name="T4" fmla="*/ 51 w 51"/>
                <a:gd name="T5" fmla="*/ 11 h 36"/>
                <a:gd name="T6" fmla="*/ 45 w 51"/>
                <a:gd name="T7" fmla="*/ 0 h 36"/>
                <a:gd name="T8" fmla="*/ 0 w 51"/>
                <a:gd name="T9" fmla="*/ 2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36">
                  <a:moveTo>
                    <a:pt x="0" y="27"/>
                  </a:moveTo>
                  <a:lnTo>
                    <a:pt x="5" y="36"/>
                  </a:lnTo>
                  <a:lnTo>
                    <a:pt x="51" y="11"/>
                  </a:lnTo>
                  <a:lnTo>
                    <a:pt x="45" y="0"/>
                  </a:lnTo>
                  <a:lnTo>
                    <a:pt x="0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4" tIns="34282" rIns="68564" bIns="34282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0" name="Freeform 17"/>
            <p:cNvSpPr/>
            <p:nvPr/>
          </p:nvSpPr>
          <p:spPr bwMode="auto">
            <a:xfrm>
              <a:off x="764" y="1519"/>
              <a:ext cx="36" cy="51"/>
            </a:xfrm>
            <a:custGeom>
              <a:avLst/>
              <a:gdLst>
                <a:gd name="T0" fmla="*/ 0 w 36"/>
                <a:gd name="T1" fmla="*/ 45 h 51"/>
                <a:gd name="T2" fmla="*/ 10 w 36"/>
                <a:gd name="T3" fmla="*/ 51 h 51"/>
                <a:gd name="T4" fmla="*/ 36 w 36"/>
                <a:gd name="T5" fmla="*/ 5 h 51"/>
                <a:gd name="T6" fmla="*/ 25 w 36"/>
                <a:gd name="T7" fmla="*/ 0 h 51"/>
                <a:gd name="T8" fmla="*/ 0 w 36"/>
                <a:gd name="T9" fmla="*/ 4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51">
                  <a:moveTo>
                    <a:pt x="0" y="45"/>
                  </a:moveTo>
                  <a:lnTo>
                    <a:pt x="10" y="51"/>
                  </a:lnTo>
                  <a:lnTo>
                    <a:pt x="36" y="5"/>
                  </a:lnTo>
                  <a:lnTo>
                    <a:pt x="25" y="0"/>
                  </a:lnTo>
                  <a:lnTo>
                    <a:pt x="0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4" tIns="34282" rIns="68564" bIns="34282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61" name="2         _13"/>
          <p:cNvGrpSpPr/>
          <p:nvPr/>
        </p:nvGrpSpPr>
        <p:grpSpPr>
          <a:xfrm>
            <a:off x="3957717" y="812812"/>
            <a:ext cx="34282" cy="588566"/>
            <a:chOff x="5275684" y="1747635"/>
            <a:chExt cx="46296" cy="794824"/>
          </a:xfrm>
        </p:grpSpPr>
        <p:sp>
          <p:nvSpPr>
            <p:cNvPr id="62" name="矩形 61"/>
            <p:cNvSpPr/>
            <p:nvPr/>
          </p:nvSpPr>
          <p:spPr>
            <a:xfrm>
              <a:off x="5276261" y="1747635"/>
              <a:ext cx="45719" cy="54292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3" name="矩形 62"/>
            <p:cNvSpPr/>
            <p:nvPr/>
          </p:nvSpPr>
          <p:spPr>
            <a:xfrm>
              <a:off x="5275684" y="1999534"/>
              <a:ext cx="45719" cy="5429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64" name="1          _14"/>
          <p:cNvGrpSpPr/>
          <p:nvPr/>
        </p:nvGrpSpPr>
        <p:grpSpPr>
          <a:xfrm>
            <a:off x="3803556" y="1078078"/>
            <a:ext cx="350875" cy="57791"/>
            <a:chOff x="5031626" y="2106315"/>
            <a:chExt cx="545439" cy="89837"/>
          </a:xfrm>
        </p:grpSpPr>
        <p:sp>
          <p:nvSpPr>
            <p:cNvPr id="65" name="矩形 64"/>
            <p:cNvSpPr/>
            <p:nvPr/>
          </p:nvSpPr>
          <p:spPr>
            <a:xfrm rot="5400000">
              <a:off x="5321532" y="1940617"/>
              <a:ext cx="89836" cy="42123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6" name="矩形 65"/>
            <p:cNvSpPr/>
            <p:nvPr/>
          </p:nvSpPr>
          <p:spPr>
            <a:xfrm rot="5400000">
              <a:off x="5197324" y="1940618"/>
              <a:ext cx="89836" cy="4212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72" name="组合 124"/>
          <p:cNvGrpSpPr/>
          <p:nvPr/>
        </p:nvGrpSpPr>
        <p:grpSpPr>
          <a:xfrm>
            <a:off x="6284904" y="4264732"/>
            <a:ext cx="1026023" cy="102620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3" name="同心圆 7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4" name="椭圆 7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75" name="组合 127"/>
          <p:cNvGrpSpPr/>
          <p:nvPr/>
        </p:nvGrpSpPr>
        <p:grpSpPr>
          <a:xfrm>
            <a:off x="4758016" y="4606644"/>
            <a:ext cx="538351" cy="53844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6" name="同心圆 7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7" name="椭圆 7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78" name="组合 130"/>
          <p:cNvGrpSpPr/>
          <p:nvPr/>
        </p:nvGrpSpPr>
        <p:grpSpPr>
          <a:xfrm>
            <a:off x="5436689" y="4921761"/>
            <a:ext cx="746998" cy="74712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9" name="同心圆 7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0" name="椭圆 7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81" name="组合 133"/>
          <p:cNvGrpSpPr/>
          <p:nvPr/>
        </p:nvGrpSpPr>
        <p:grpSpPr>
          <a:xfrm>
            <a:off x="7758789" y="4731882"/>
            <a:ext cx="540868" cy="54096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2" name="同心圆 8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3" name="椭圆 8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84" name="组合 136"/>
          <p:cNvGrpSpPr/>
          <p:nvPr/>
        </p:nvGrpSpPr>
        <p:grpSpPr>
          <a:xfrm>
            <a:off x="766439" y="5040489"/>
            <a:ext cx="588755" cy="58885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5" name="同心圆 8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6" name="椭圆 8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87" name="组合 139"/>
          <p:cNvGrpSpPr/>
          <p:nvPr/>
        </p:nvGrpSpPr>
        <p:grpSpPr>
          <a:xfrm>
            <a:off x="3962506" y="4529853"/>
            <a:ext cx="252447" cy="25249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8" name="同心圆 8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9" name="椭圆 8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90" name="组合 142"/>
          <p:cNvGrpSpPr/>
          <p:nvPr/>
        </p:nvGrpSpPr>
        <p:grpSpPr>
          <a:xfrm>
            <a:off x="3181252" y="4327052"/>
            <a:ext cx="528983" cy="5290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1" name="同心圆 9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2" name="椭圆 9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93" name="组合 145"/>
          <p:cNvGrpSpPr/>
          <p:nvPr/>
        </p:nvGrpSpPr>
        <p:grpSpPr>
          <a:xfrm>
            <a:off x="8463984" y="3831665"/>
            <a:ext cx="1044954" cy="104513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4" name="同心圆 9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5" name="椭圆 9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96" name="组合 148"/>
          <p:cNvGrpSpPr/>
          <p:nvPr/>
        </p:nvGrpSpPr>
        <p:grpSpPr>
          <a:xfrm>
            <a:off x="4419627" y="4325144"/>
            <a:ext cx="223041" cy="22308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7" name="同心圆 9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8" name="椭圆 9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99" name="组合 151"/>
          <p:cNvGrpSpPr/>
          <p:nvPr/>
        </p:nvGrpSpPr>
        <p:grpSpPr>
          <a:xfrm>
            <a:off x="1943138" y="4706145"/>
            <a:ext cx="962576" cy="96274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0" name="同心圆 9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1" name="椭圆 100"/>
            <p:cNvSpPr/>
            <p:nvPr/>
          </p:nvSpPr>
          <p:spPr>
            <a:xfrm>
              <a:off x="392112" y="760412"/>
              <a:ext cx="3825873" cy="3825873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02" name="组合 154"/>
          <p:cNvGrpSpPr/>
          <p:nvPr/>
        </p:nvGrpSpPr>
        <p:grpSpPr>
          <a:xfrm>
            <a:off x="1275194" y="4606645"/>
            <a:ext cx="520102" cy="52019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3" name="同心圆 10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4" name="椭圆 10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05" name="组合 157"/>
          <p:cNvGrpSpPr/>
          <p:nvPr/>
        </p:nvGrpSpPr>
        <p:grpSpPr>
          <a:xfrm>
            <a:off x="291078" y="4921760"/>
            <a:ext cx="316822" cy="31687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6" name="同心圆 10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7" name="椭圆 10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08" name="组合 160"/>
          <p:cNvGrpSpPr/>
          <p:nvPr/>
        </p:nvGrpSpPr>
        <p:grpSpPr>
          <a:xfrm>
            <a:off x="117144" y="4738452"/>
            <a:ext cx="158410" cy="15843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9" name="同心圆 10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10" name="椭圆 10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9" name="45345          _2"/>
          <p:cNvGrpSpPr/>
          <p:nvPr/>
        </p:nvGrpSpPr>
        <p:grpSpPr>
          <a:xfrm>
            <a:off x="3213585" y="3724610"/>
            <a:ext cx="2982111" cy="229870"/>
            <a:chOff x="4551668" y="4236939"/>
            <a:chExt cx="3977067" cy="306564"/>
          </a:xfrm>
        </p:grpSpPr>
        <p:sp>
          <p:nvSpPr>
            <p:cNvPr id="20" name="Oval 15"/>
            <p:cNvSpPr/>
            <p:nvPr/>
          </p:nvSpPr>
          <p:spPr bwMode="auto">
            <a:xfrm>
              <a:off x="6733798" y="4265768"/>
              <a:ext cx="219347" cy="219347"/>
            </a:xfrm>
            <a:prstGeom prst="ellipse">
              <a:avLst/>
            </a:prstGeom>
            <a:solidFill>
              <a:srgbClr val="123E61"/>
            </a:solidFill>
            <a:ln>
              <a:noFill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600" dirty="0">
                <a:solidFill>
                  <a:srgbClr val="FFFDE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21" name="Group 16"/>
            <p:cNvGrpSpPr/>
            <p:nvPr/>
          </p:nvGrpSpPr>
          <p:grpSpPr bwMode="auto">
            <a:xfrm>
              <a:off x="6804182" y="4309707"/>
              <a:ext cx="78599" cy="126335"/>
              <a:chOff x="5746" y="3144"/>
              <a:chExt cx="215" cy="345"/>
            </a:xfrm>
            <a:solidFill>
              <a:schemeClr val="accent1"/>
            </a:solidFill>
          </p:grpSpPr>
          <p:sp>
            <p:nvSpPr>
              <p:cNvPr id="28" name="Freeform 17"/>
              <p:cNvSpPr/>
              <p:nvPr/>
            </p:nvSpPr>
            <p:spPr bwMode="auto">
              <a:xfrm>
                <a:off x="5779" y="3144"/>
                <a:ext cx="149" cy="253"/>
              </a:xfrm>
              <a:custGeom>
                <a:avLst/>
                <a:gdLst>
                  <a:gd name="T0" fmla="*/ 31 w 63"/>
                  <a:gd name="T1" fmla="*/ 107 h 107"/>
                  <a:gd name="T2" fmla="*/ 63 w 63"/>
                  <a:gd name="T3" fmla="*/ 78 h 107"/>
                  <a:gd name="T4" fmla="*/ 63 w 63"/>
                  <a:gd name="T5" fmla="*/ 29 h 107"/>
                  <a:gd name="T6" fmla="*/ 31 w 63"/>
                  <a:gd name="T7" fmla="*/ 0 h 107"/>
                  <a:gd name="T8" fmla="*/ 0 w 63"/>
                  <a:gd name="T9" fmla="*/ 29 h 107"/>
                  <a:gd name="T10" fmla="*/ 0 w 63"/>
                  <a:gd name="T11" fmla="*/ 78 h 107"/>
                  <a:gd name="T12" fmla="*/ 31 w 63"/>
                  <a:gd name="T13" fmla="*/ 107 h 107"/>
                  <a:gd name="T14" fmla="*/ 10 w 63"/>
                  <a:gd name="T15" fmla="*/ 29 h 107"/>
                  <a:gd name="T16" fmla="*/ 31 w 63"/>
                  <a:gd name="T17" fmla="*/ 10 h 107"/>
                  <a:gd name="T18" fmla="*/ 53 w 63"/>
                  <a:gd name="T19" fmla="*/ 29 h 107"/>
                  <a:gd name="T20" fmla="*/ 53 w 63"/>
                  <a:gd name="T21" fmla="*/ 78 h 107"/>
                  <a:gd name="T22" fmla="*/ 31 w 63"/>
                  <a:gd name="T23" fmla="*/ 97 h 107"/>
                  <a:gd name="T24" fmla="*/ 10 w 63"/>
                  <a:gd name="T25" fmla="*/ 78 h 107"/>
                  <a:gd name="T26" fmla="*/ 10 w 63"/>
                  <a:gd name="T27" fmla="*/ 29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3" h="107">
                    <a:moveTo>
                      <a:pt x="31" y="107"/>
                    </a:moveTo>
                    <a:cubicBezTo>
                      <a:pt x="49" y="107"/>
                      <a:pt x="63" y="94"/>
                      <a:pt x="63" y="78"/>
                    </a:cubicBezTo>
                    <a:cubicBezTo>
                      <a:pt x="63" y="29"/>
                      <a:pt x="63" y="29"/>
                      <a:pt x="63" y="29"/>
                    </a:cubicBezTo>
                    <a:cubicBezTo>
                      <a:pt x="63" y="13"/>
                      <a:pt x="49" y="0"/>
                      <a:pt x="31" y="0"/>
                    </a:cubicBezTo>
                    <a:cubicBezTo>
                      <a:pt x="14" y="0"/>
                      <a:pt x="0" y="13"/>
                      <a:pt x="0" y="29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94"/>
                      <a:pt x="14" y="107"/>
                      <a:pt x="31" y="107"/>
                    </a:cubicBezTo>
                    <a:close/>
                    <a:moveTo>
                      <a:pt x="10" y="29"/>
                    </a:moveTo>
                    <a:cubicBezTo>
                      <a:pt x="10" y="18"/>
                      <a:pt x="19" y="10"/>
                      <a:pt x="31" y="10"/>
                    </a:cubicBezTo>
                    <a:cubicBezTo>
                      <a:pt x="43" y="10"/>
                      <a:pt x="53" y="18"/>
                      <a:pt x="53" y="29"/>
                    </a:cubicBezTo>
                    <a:cubicBezTo>
                      <a:pt x="53" y="78"/>
                      <a:pt x="53" y="78"/>
                      <a:pt x="53" y="78"/>
                    </a:cubicBezTo>
                    <a:cubicBezTo>
                      <a:pt x="53" y="88"/>
                      <a:pt x="43" y="97"/>
                      <a:pt x="31" y="97"/>
                    </a:cubicBezTo>
                    <a:cubicBezTo>
                      <a:pt x="19" y="97"/>
                      <a:pt x="10" y="88"/>
                      <a:pt x="10" y="78"/>
                    </a:cubicBezTo>
                    <a:lnTo>
                      <a:pt x="10" y="29"/>
                    </a:lnTo>
                    <a:close/>
                  </a:path>
                </a:pathLst>
              </a:custGeom>
              <a:solidFill>
                <a:schemeClr val="bg1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64" tIns="34282" rIns="68564" bIns="34282" numCol="1" spcCol="0" rtlCol="0" fromWordArt="0" anchor="ctr" anchorCtr="0" forceAA="0" compatLnSpc="1">
                <a:noAutofit/>
              </a:bodyPr>
              <a:lstStyle/>
              <a:p>
                <a:pPr algn="dist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2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9" name="Freeform 18"/>
              <p:cNvSpPr/>
              <p:nvPr/>
            </p:nvSpPr>
            <p:spPr bwMode="auto">
              <a:xfrm>
                <a:off x="5746" y="3267"/>
                <a:ext cx="215" cy="222"/>
              </a:xfrm>
              <a:custGeom>
                <a:avLst/>
                <a:gdLst>
                  <a:gd name="T0" fmla="*/ 86 w 91"/>
                  <a:gd name="T1" fmla="*/ 0 h 94"/>
                  <a:gd name="T2" fmla="*/ 81 w 91"/>
                  <a:gd name="T3" fmla="*/ 5 h 94"/>
                  <a:gd name="T4" fmla="*/ 81 w 91"/>
                  <a:gd name="T5" fmla="*/ 28 h 94"/>
                  <a:gd name="T6" fmla="*/ 45 w 91"/>
                  <a:gd name="T7" fmla="*/ 59 h 94"/>
                  <a:gd name="T8" fmla="*/ 10 w 91"/>
                  <a:gd name="T9" fmla="*/ 28 h 94"/>
                  <a:gd name="T10" fmla="*/ 10 w 91"/>
                  <a:gd name="T11" fmla="*/ 5 h 94"/>
                  <a:gd name="T12" fmla="*/ 5 w 91"/>
                  <a:gd name="T13" fmla="*/ 0 h 94"/>
                  <a:gd name="T14" fmla="*/ 0 w 91"/>
                  <a:gd name="T15" fmla="*/ 5 h 94"/>
                  <a:gd name="T16" fmla="*/ 0 w 91"/>
                  <a:gd name="T17" fmla="*/ 28 h 94"/>
                  <a:gd name="T18" fmla="*/ 40 w 91"/>
                  <a:gd name="T19" fmla="*/ 69 h 94"/>
                  <a:gd name="T20" fmla="*/ 40 w 91"/>
                  <a:gd name="T21" fmla="*/ 84 h 94"/>
                  <a:gd name="T22" fmla="*/ 20 w 91"/>
                  <a:gd name="T23" fmla="*/ 84 h 94"/>
                  <a:gd name="T24" fmla="*/ 15 w 91"/>
                  <a:gd name="T25" fmla="*/ 89 h 94"/>
                  <a:gd name="T26" fmla="*/ 20 w 91"/>
                  <a:gd name="T27" fmla="*/ 94 h 94"/>
                  <a:gd name="T28" fmla="*/ 70 w 91"/>
                  <a:gd name="T29" fmla="*/ 94 h 94"/>
                  <a:gd name="T30" fmla="*/ 75 w 91"/>
                  <a:gd name="T31" fmla="*/ 89 h 94"/>
                  <a:gd name="T32" fmla="*/ 70 w 91"/>
                  <a:gd name="T33" fmla="*/ 84 h 94"/>
                  <a:gd name="T34" fmla="*/ 50 w 91"/>
                  <a:gd name="T35" fmla="*/ 84 h 94"/>
                  <a:gd name="T36" fmla="*/ 50 w 91"/>
                  <a:gd name="T37" fmla="*/ 69 h 94"/>
                  <a:gd name="T38" fmla="*/ 91 w 91"/>
                  <a:gd name="T39" fmla="*/ 28 h 94"/>
                  <a:gd name="T40" fmla="*/ 91 w 91"/>
                  <a:gd name="T41" fmla="*/ 5 h 94"/>
                  <a:gd name="T42" fmla="*/ 86 w 91"/>
                  <a:gd name="T43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1" h="94">
                    <a:moveTo>
                      <a:pt x="86" y="0"/>
                    </a:moveTo>
                    <a:cubicBezTo>
                      <a:pt x="83" y="0"/>
                      <a:pt x="81" y="3"/>
                      <a:pt x="81" y="5"/>
                    </a:cubicBezTo>
                    <a:cubicBezTo>
                      <a:pt x="81" y="28"/>
                      <a:pt x="81" y="28"/>
                      <a:pt x="81" y="28"/>
                    </a:cubicBezTo>
                    <a:cubicBezTo>
                      <a:pt x="81" y="45"/>
                      <a:pt x="65" y="59"/>
                      <a:pt x="45" y="59"/>
                    </a:cubicBezTo>
                    <a:cubicBezTo>
                      <a:pt x="26" y="59"/>
                      <a:pt x="10" y="45"/>
                      <a:pt x="10" y="28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2"/>
                      <a:pt x="8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49"/>
                      <a:pt x="18" y="67"/>
                      <a:pt x="40" y="69"/>
                    </a:cubicBezTo>
                    <a:cubicBezTo>
                      <a:pt x="40" y="84"/>
                      <a:pt x="40" y="84"/>
                      <a:pt x="40" y="84"/>
                    </a:cubicBezTo>
                    <a:cubicBezTo>
                      <a:pt x="20" y="84"/>
                      <a:pt x="20" y="84"/>
                      <a:pt x="20" y="84"/>
                    </a:cubicBezTo>
                    <a:cubicBezTo>
                      <a:pt x="18" y="84"/>
                      <a:pt x="15" y="86"/>
                      <a:pt x="15" y="89"/>
                    </a:cubicBezTo>
                    <a:cubicBezTo>
                      <a:pt x="15" y="92"/>
                      <a:pt x="18" y="94"/>
                      <a:pt x="20" y="94"/>
                    </a:cubicBezTo>
                    <a:cubicBezTo>
                      <a:pt x="70" y="94"/>
                      <a:pt x="70" y="94"/>
                      <a:pt x="70" y="94"/>
                    </a:cubicBezTo>
                    <a:cubicBezTo>
                      <a:pt x="73" y="94"/>
                      <a:pt x="75" y="92"/>
                      <a:pt x="75" y="89"/>
                    </a:cubicBezTo>
                    <a:cubicBezTo>
                      <a:pt x="75" y="86"/>
                      <a:pt x="73" y="84"/>
                      <a:pt x="70" y="84"/>
                    </a:cubicBezTo>
                    <a:cubicBezTo>
                      <a:pt x="50" y="84"/>
                      <a:pt x="50" y="84"/>
                      <a:pt x="50" y="84"/>
                    </a:cubicBezTo>
                    <a:cubicBezTo>
                      <a:pt x="50" y="69"/>
                      <a:pt x="50" y="69"/>
                      <a:pt x="50" y="69"/>
                    </a:cubicBezTo>
                    <a:cubicBezTo>
                      <a:pt x="73" y="67"/>
                      <a:pt x="91" y="49"/>
                      <a:pt x="91" y="28"/>
                    </a:cubicBezTo>
                    <a:cubicBezTo>
                      <a:pt x="91" y="5"/>
                      <a:pt x="91" y="5"/>
                      <a:pt x="91" y="5"/>
                    </a:cubicBezTo>
                    <a:cubicBezTo>
                      <a:pt x="91" y="3"/>
                      <a:pt x="88" y="0"/>
                      <a:pt x="8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64" tIns="34282" rIns="68564" bIns="34282" numCol="1" spcCol="0" rtlCol="0" fromWordArt="0" anchor="ctr" anchorCtr="0" forceAA="0" compatLnSpc="1">
                <a:noAutofit/>
              </a:bodyPr>
              <a:lstStyle/>
              <a:p>
                <a:pPr algn="dist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2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22" name="Text Box 20"/>
            <p:cNvSpPr txBox="1"/>
            <p:nvPr/>
          </p:nvSpPr>
          <p:spPr bwMode="auto">
            <a:xfrm>
              <a:off x="6959499" y="4236939"/>
              <a:ext cx="1569236" cy="3065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date</a:t>
              </a:r>
              <a:r>
                <a:rPr lang="zh-CN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：</a:t>
              </a:r>
              <a:r>
                <a:rPr lang="en-US" altLang="zh-CN" sz="9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2019/09/25</a:t>
              </a:r>
              <a:endPara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3" name="Oval 10"/>
            <p:cNvSpPr/>
            <p:nvPr/>
          </p:nvSpPr>
          <p:spPr bwMode="auto">
            <a:xfrm>
              <a:off x="4551668" y="4259514"/>
              <a:ext cx="219347" cy="219347"/>
            </a:xfrm>
            <a:prstGeom prst="ellipse">
              <a:avLst/>
            </a:prstGeom>
            <a:solidFill>
              <a:srgbClr val="123E61"/>
            </a:solidFill>
            <a:ln>
              <a:noFill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600" dirty="0">
                <a:solidFill>
                  <a:srgbClr val="FFFDE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4611357" y="4307395"/>
              <a:ext cx="100336" cy="114060"/>
              <a:chOff x="860980" y="3583766"/>
              <a:chExt cx="100336" cy="114060"/>
            </a:xfrm>
            <a:solidFill>
              <a:schemeClr val="accent1"/>
            </a:solidFill>
          </p:grpSpPr>
          <p:sp>
            <p:nvSpPr>
              <p:cNvPr id="26" name="Freeform 12"/>
              <p:cNvSpPr/>
              <p:nvPr/>
            </p:nvSpPr>
            <p:spPr bwMode="auto">
              <a:xfrm>
                <a:off x="884050" y="3583766"/>
                <a:ext cx="53830" cy="53740"/>
              </a:xfrm>
              <a:custGeom>
                <a:avLst/>
                <a:gdLst>
                  <a:gd name="T0" fmla="*/ 31 w 62"/>
                  <a:gd name="T1" fmla="*/ 62 h 62"/>
                  <a:gd name="T2" fmla="*/ 0 w 62"/>
                  <a:gd name="T3" fmla="*/ 31 h 62"/>
                  <a:gd name="T4" fmla="*/ 31 w 62"/>
                  <a:gd name="T5" fmla="*/ 0 h 62"/>
                  <a:gd name="T6" fmla="*/ 62 w 62"/>
                  <a:gd name="T7" fmla="*/ 31 h 62"/>
                  <a:gd name="T8" fmla="*/ 31 w 62"/>
                  <a:gd name="T9" fmla="*/ 62 h 62"/>
                  <a:gd name="T10" fmla="*/ 31 w 62"/>
                  <a:gd name="T11" fmla="*/ 11 h 62"/>
                  <a:gd name="T12" fmla="*/ 11 w 62"/>
                  <a:gd name="T13" fmla="*/ 31 h 62"/>
                  <a:gd name="T14" fmla="*/ 31 w 62"/>
                  <a:gd name="T15" fmla="*/ 51 h 62"/>
                  <a:gd name="T16" fmla="*/ 51 w 62"/>
                  <a:gd name="T17" fmla="*/ 31 h 62"/>
                  <a:gd name="T18" fmla="*/ 31 w 62"/>
                  <a:gd name="T19" fmla="*/ 11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2" h="62">
                    <a:moveTo>
                      <a:pt x="31" y="62"/>
                    </a:moveTo>
                    <a:cubicBezTo>
                      <a:pt x="14" y="62"/>
                      <a:pt x="0" y="48"/>
                      <a:pt x="0" y="31"/>
                    </a:cubicBezTo>
                    <a:cubicBezTo>
                      <a:pt x="0" y="14"/>
                      <a:pt x="14" y="0"/>
                      <a:pt x="31" y="0"/>
                    </a:cubicBezTo>
                    <a:cubicBezTo>
                      <a:pt x="48" y="0"/>
                      <a:pt x="62" y="14"/>
                      <a:pt x="62" y="31"/>
                    </a:cubicBezTo>
                    <a:cubicBezTo>
                      <a:pt x="62" y="48"/>
                      <a:pt x="48" y="62"/>
                      <a:pt x="31" y="62"/>
                    </a:cubicBezTo>
                    <a:close/>
                    <a:moveTo>
                      <a:pt x="31" y="11"/>
                    </a:moveTo>
                    <a:cubicBezTo>
                      <a:pt x="20" y="11"/>
                      <a:pt x="11" y="20"/>
                      <a:pt x="11" y="31"/>
                    </a:cubicBezTo>
                    <a:cubicBezTo>
                      <a:pt x="11" y="42"/>
                      <a:pt x="20" y="51"/>
                      <a:pt x="31" y="51"/>
                    </a:cubicBezTo>
                    <a:cubicBezTo>
                      <a:pt x="42" y="51"/>
                      <a:pt x="51" y="42"/>
                      <a:pt x="51" y="31"/>
                    </a:cubicBezTo>
                    <a:cubicBezTo>
                      <a:pt x="51" y="20"/>
                      <a:pt x="42" y="11"/>
                      <a:pt x="31" y="1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64" tIns="34282" rIns="68564" bIns="34282" numCol="1" spcCol="0" rtlCol="0" fromWordArt="0" anchor="ctr" anchorCtr="0" forceAA="0" compatLnSpc="1">
                <a:noAutofit/>
              </a:bodyPr>
              <a:lstStyle/>
              <a:p>
                <a:pPr algn="dist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2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7" name="Freeform 13"/>
              <p:cNvSpPr/>
              <p:nvPr/>
            </p:nvSpPr>
            <p:spPr bwMode="auto">
              <a:xfrm>
                <a:off x="860980" y="3643355"/>
                <a:ext cx="100336" cy="54471"/>
              </a:xfrm>
              <a:custGeom>
                <a:avLst/>
                <a:gdLst>
                  <a:gd name="T0" fmla="*/ 111 w 116"/>
                  <a:gd name="T1" fmla="*/ 63 h 63"/>
                  <a:gd name="T2" fmla="*/ 105 w 116"/>
                  <a:gd name="T3" fmla="*/ 58 h 63"/>
                  <a:gd name="T4" fmla="*/ 58 w 116"/>
                  <a:gd name="T5" fmla="*/ 11 h 63"/>
                  <a:gd name="T6" fmla="*/ 11 w 116"/>
                  <a:gd name="T7" fmla="*/ 58 h 63"/>
                  <a:gd name="T8" fmla="*/ 6 w 116"/>
                  <a:gd name="T9" fmla="*/ 63 h 63"/>
                  <a:gd name="T10" fmla="*/ 0 w 116"/>
                  <a:gd name="T11" fmla="*/ 58 h 63"/>
                  <a:gd name="T12" fmla="*/ 58 w 116"/>
                  <a:gd name="T13" fmla="*/ 0 h 63"/>
                  <a:gd name="T14" fmla="*/ 116 w 116"/>
                  <a:gd name="T15" fmla="*/ 58 h 63"/>
                  <a:gd name="T16" fmla="*/ 111 w 116"/>
                  <a:gd name="T17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63">
                    <a:moveTo>
                      <a:pt x="111" y="63"/>
                    </a:moveTo>
                    <a:cubicBezTo>
                      <a:pt x="108" y="63"/>
                      <a:pt x="105" y="61"/>
                      <a:pt x="105" y="58"/>
                    </a:cubicBezTo>
                    <a:cubicBezTo>
                      <a:pt x="105" y="32"/>
                      <a:pt x="84" y="11"/>
                      <a:pt x="58" y="11"/>
                    </a:cubicBezTo>
                    <a:cubicBezTo>
                      <a:pt x="32" y="11"/>
                      <a:pt x="11" y="32"/>
                      <a:pt x="11" y="58"/>
                    </a:cubicBezTo>
                    <a:cubicBezTo>
                      <a:pt x="11" y="61"/>
                      <a:pt x="9" y="63"/>
                      <a:pt x="6" y="63"/>
                    </a:cubicBezTo>
                    <a:cubicBezTo>
                      <a:pt x="3" y="63"/>
                      <a:pt x="0" y="61"/>
                      <a:pt x="0" y="58"/>
                    </a:cubicBezTo>
                    <a:cubicBezTo>
                      <a:pt x="0" y="26"/>
                      <a:pt x="26" y="0"/>
                      <a:pt x="58" y="0"/>
                    </a:cubicBezTo>
                    <a:cubicBezTo>
                      <a:pt x="90" y="0"/>
                      <a:pt x="116" y="26"/>
                      <a:pt x="116" y="58"/>
                    </a:cubicBezTo>
                    <a:cubicBezTo>
                      <a:pt x="116" y="61"/>
                      <a:pt x="114" y="63"/>
                      <a:pt x="111" y="6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64" tIns="34282" rIns="68564" bIns="34282" numCol="1" spcCol="0" rtlCol="0" fromWordArt="0" anchor="ctr" anchorCtr="0" forceAA="0" compatLnSpc="1">
                <a:noAutofit/>
              </a:bodyPr>
              <a:lstStyle/>
              <a:p>
                <a:pPr algn="dist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2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</p:grpSp>
      <p:sp>
        <p:nvSpPr>
          <p:cNvPr id="12" name="矩形 11"/>
          <p:cNvSpPr/>
          <p:nvPr/>
        </p:nvSpPr>
        <p:spPr>
          <a:xfrm>
            <a:off x="3390019" y="3711910"/>
            <a:ext cx="1824355" cy="506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reporter</a:t>
            </a:r>
            <a:r>
              <a:rPr lang="zh-CN" altLang="en-US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：</a:t>
            </a: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Pei Wu</a:t>
            </a:r>
            <a:endParaRPr lang="en-US" sz="9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lang="en-US" sz="9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email: peiwu1994@gmail.com</a:t>
            </a:r>
            <a:endParaRPr lang="en-US" sz="9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6" presetClass="emph" presetSubtype="0" repeatCount="3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26" presetClass="emph" presetSubtype="0" repeatCount="3000" fill="hold" nodeType="withEffect">
                                  <p:stCondLst>
                                    <p:cond delay="7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9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mph" presetSubtype="0" repeatCount="3000" fill="hold" nodeType="withEffect">
                                  <p:stCondLst>
                                    <p:cond delay="4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mph" presetSubtype="0" repeatCount="3000" fill="hold" nodeType="withEffect">
                                  <p:stCondLst>
                                    <p:cond delay="8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10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1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15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8" presetClass="emph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animRot by="1200000">
                                      <p:cBhvr>
                                        <p:cTn id="132" dur="5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3" presetID="8" presetClass="emph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animRot by="21600000">
                                      <p:cBhvr>
                                        <p:cTn id="134" dur="5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53" presetClass="entr" presetSubtype="16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42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42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5" grpId="0"/>
      <p:bldP spid="42" grpId="0"/>
      <p:bldP spid="4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1108075" y="137160"/>
            <a:ext cx="27578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t>Result</a:t>
            </a:r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表格 2"/>
          <p:cNvGraphicFramePr/>
          <p:nvPr/>
        </p:nvGraphicFramePr>
        <p:xfrm>
          <a:off x="1371600" y="1238885"/>
          <a:ext cx="6400165" cy="266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9525"/>
                <a:gridCol w="1279525"/>
                <a:gridCol w="1279525"/>
                <a:gridCol w="1279525"/>
                <a:gridCol w="1279525"/>
              </a:tblGrid>
              <a:tr h="381000">
                <a:tc>
                  <a:txBody>
                    <a:bodyPr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1200" b="0"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Method</a:t>
                      </a:r>
                      <a:endParaRPr lang="en-US" altLang="en-US" sz="1200" b="0"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1200" b="0"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PLCC</a:t>
                      </a:r>
                      <a:endParaRPr lang="en-US" altLang="en-US" sz="1200" b="0"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1200" b="0"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SRCC</a:t>
                      </a:r>
                      <a:endParaRPr lang="en-US" altLang="en-US" sz="1200" b="0"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1200" b="0"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KRCC</a:t>
                      </a:r>
                      <a:endParaRPr lang="en-US" altLang="en-US" sz="1200" b="0"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1200" b="0"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RMSE</a:t>
                      </a:r>
                      <a:endParaRPr lang="en-US" altLang="en-US" sz="1200" b="0"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horz" anchor="t"/>
                </a:tc>
              </a:tr>
              <a:tr h="381000">
                <a:tc>
                  <a:txBody>
                    <a:bodyPr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1200" b="0"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PSNR</a:t>
                      </a:r>
                      <a:endParaRPr lang="en-US" altLang="en-US" sz="1200" b="0"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12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</a:t>
                      </a:r>
                      <a:r>
                        <a:rPr lang="en-US" sz="1200" b="0"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8485</a:t>
                      </a:r>
                      <a:endParaRPr lang="en-US" altLang="en-US" sz="1200" b="0">
                        <a:latin typeface="Arial" panose="020B0604020202020204" pitchFamily="34" charset="0"/>
                        <a:ea typeface="Times New Roman" panose="0202060305040502030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12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</a:t>
                      </a:r>
                      <a:r>
                        <a:rPr lang="en-US" sz="1200" b="0"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680</a:t>
                      </a:r>
                      <a:endParaRPr lang="en-US" altLang="en-US" sz="1200" b="0">
                        <a:latin typeface="Arial" panose="020B0604020202020204" pitchFamily="34" charset="0"/>
                        <a:ea typeface="Times New Roman" panose="0202060305040502030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12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</a:t>
                      </a:r>
                      <a:r>
                        <a:rPr lang="en-US" sz="1200" b="0"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589</a:t>
                      </a:r>
                      <a:endParaRPr lang="en-US" altLang="en-US" sz="1200" b="0">
                        <a:latin typeface="Arial" panose="020B0604020202020204" pitchFamily="34" charset="0"/>
                        <a:ea typeface="Times New Roman" panose="0202060305040502030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12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</a:t>
                      </a:r>
                      <a:r>
                        <a:rPr lang="en-US" sz="1200" b="0"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4774</a:t>
                      </a:r>
                      <a:endParaRPr lang="en-US" altLang="en-US" sz="1200" b="0">
                        <a:latin typeface="Arial" panose="020B0604020202020204" pitchFamily="34" charset="0"/>
                        <a:ea typeface="Times New Roman" panose="0202060305040502030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horz" anchor="t"/>
                </a:tc>
              </a:tr>
              <a:tr h="381000">
                <a:tc>
                  <a:txBody>
                    <a:bodyPr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1200" b="0"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WS-PSNR</a:t>
                      </a:r>
                      <a:endParaRPr lang="en-US" altLang="en-US" sz="1200" b="0"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1200" b="0"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0.8937</a:t>
                      </a:r>
                      <a:endParaRPr lang="en-US" altLang="en-US" sz="1200" b="0"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1200" b="0"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0.8956</a:t>
                      </a:r>
                      <a:endParaRPr lang="en-US" altLang="en-US" sz="1200" b="0"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1200" b="0"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0.6834</a:t>
                      </a:r>
                      <a:endParaRPr lang="en-US" altLang="en-US" sz="1200" b="0"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1200" b="0"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0.4348</a:t>
                      </a:r>
                      <a:endParaRPr lang="en-US" altLang="en-US" sz="1200" b="0"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horz" anchor="t"/>
                </a:tc>
              </a:tr>
              <a:tr h="381000">
                <a:tc>
                  <a:txBody>
                    <a:bodyPr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1200" b="0"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SSIM</a:t>
                      </a:r>
                      <a:endParaRPr lang="en-US" altLang="en-US" sz="1200" b="0"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12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</a:t>
                      </a:r>
                      <a:r>
                        <a:rPr lang="en-US" sz="1200" b="0"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9206</a:t>
                      </a:r>
                      <a:endParaRPr lang="en-US" altLang="en-US" sz="1200" b="0">
                        <a:latin typeface="Arial" panose="020B0604020202020204" pitchFamily="34" charset="0"/>
                        <a:ea typeface="Times New Roman" panose="0202060305040502030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12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</a:t>
                      </a:r>
                      <a:r>
                        <a:rPr lang="en-US" sz="1200" b="0"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340</a:t>
                      </a:r>
                      <a:endParaRPr lang="en-US" altLang="en-US" sz="1200" b="0">
                        <a:latin typeface="Arial" panose="020B0604020202020204" pitchFamily="34" charset="0"/>
                        <a:ea typeface="Times New Roman" panose="0202060305040502030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1200" b="0"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0.7395</a:t>
                      </a:r>
                      <a:endParaRPr lang="en-US" altLang="en-US" sz="1200" b="0"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12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</a:t>
                      </a:r>
                      <a:r>
                        <a:rPr lang="en-US" sz="1200" b="0"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3524</a:t>
                      </a:r>
                      <a:endParaRPr lang="en-US" altLang="en-US" sz="1200" b="0">
                        <a:latin typeface="Arial" panose="020B0604020202020204" pitchFamily="34" charset="0"/>
                        <a:ea typeface="Times New Roman" panose="0202060305040502030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horz" anchor="t"/>
                </a:tc>
              </a:tr>
              <a:tr h="381000">
                <a:tc>
                  <a:txBody>
                    <a:bodyPr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1200" b="0"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MSSIM</a:t>
                      </a:r>
                      <a:endParaRPr lang="en-US" altLang="en-US" sz="1200" b="0"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1200" b="0"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0.9291</a:t>
                      </a:r>
                      <a:endParaRPr lang="en-US" altLang="en-US" sz="1200" b="0"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1200" b="0"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0.9392</a:t>
                      </a:r>
                      <a:endParaRPr lang="en-US" altLang="en-US" sz="1200" b="0"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1200" b="0"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0.7660</a:t>
                      </a:r>
                      <a:endParaRPr lang="en-US" altLang="en-US" sz="1200" b="0"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1200" b="0"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0.3004</a:t>
                      </a:r>
                      <a:endParaRPr lang="en-US" altLang="en-US" sz="1200" b="0"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horz" anchor="t"/>
                </a:tc>
              </a:tr>
              <a:tr h="381000">
                <a:tc>
                  <a:txBody>
                    <a:bodyPr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1200" b="0"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3D-CNN</a:t>
                      </a:r>
                      <a:endParaRPr lang="en-US" altLang="en-US" sz="1200" b="0"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1200" b="0"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0.9337</a:t>
                      </a:r>
                      <a:endParaRPr lang="en-US" altLang="en-US" sz="1200" b="0"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1200" b="0"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0.9296</a:t>
                      </a:r>
                      <a:endParaRPr lang="en-US" altLang="en-US" sz="1200" b="0"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1200" b="0"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0.7652</a:t>
                      </a:r>
                      <a:endParaRPr lang="en-US" altLang="en-US" sz="1200" b="0"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1200" b="0"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1.1002</a:t>
                      </a:r>
                      <a:endParaRPr lang="en-US" altLang="en-US" sz="1200" b="0"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horz" anchor="t"/>
                </a:tc>
              </a:tr>
              <a:tr h="381000">
                <a:tc>
                  <a:txBody>
                    <a:bodyPr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1200" b="0"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3D-CNN（ERP）</a:t>
                      </a:r>
                      <a:endParaRPr lang="en-US" altLang="en-US" sz="1200" b="0"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1200" b="0"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0.9414</a:t>
                      </a:r>
                      <a:endParaRPr lang="en-US" altLang="en-US" sz="1200" b="0"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1200" b="0"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0.9601</a:t>
                      </a:r>
                      <a:endParaRPr lang="en-US" altLang="en-US" sz="1200" b="0"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1200" b="0"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0.8632</a:t>
                      </a:r>
                      <a:endParaRPr lang="en-US" altLang="en-US" sz="1200" b="0"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1200" b="0"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1.1265</a:t>
                      </a:r>
                      <a:endParaRPr lang="en-US" altLang="en-US" sz="1200" b="0"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horz" anchor="t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069" y="622635"/>
            <a:ext cx="1559287" cy="1559558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9312" y="622635"/>
            <a:ext cx="1559287" cy="1559558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827" y="622635"/>
            <a:ext cx="1559287" cy="1559558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585" y="622635"/>
            <a:ext cx="1559287" cy="1559558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45          _3"/>
          <p:cNvSpPr txBox="1"/>
          <p:nvPr/>
        </p:nvSpPr>
        <p:spPr>
          <a:xfrm>
            <a:off x="2580804" y="2534704"/>
            <a:ext cx="4348204" cy="546735"/>
          </a:xfrm>
          <a:prstGeom prst="rect">
            <a:avLst/>
          </a:prstGeom>
          <a:noFill/>
        </p:spPr>
        <p:txBody>
          <a:bodyPr vert="horz" wrap="square" lIns="68564" tIns="34282" rIns="68564" bIns="34282" rtlCol="0" anchor="ctr">
            <a:spAutoFit/>
          </a:bodyPr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zh-CN" altLang="en-US" sz="1800" b="1" i="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130000"/>
              </a:lnSpc>
              <a:spcAft>
                <a:spcPct val="0"/>
              </a:spcAft>
              <a:buNone/>
            </a:pPr>
            <a:r>
              <a:rPr lang="en-US" sz="2400" b="0" dirty="0" smtClean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THANK YOU FOR LISTENING</a:t>
            </a:r>
            <a:endParaRPr lang="en-US" sz="2400" b="0" dirty="0">
              <a:solidFill>
                <a:prstClr val="black">
                  <a:lumMod val="75000"/>
                  <a:lumOff val="25000"/>
                </a:prstClr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35" name="8      _6"/>
          <p:cNvSpPr txBox="1"/>
          <p:nvPr/>
        </p:nvSpPr>
        <p:spPr>
          <a:xfrm>
            <a:off x="2270016" y="803281"/>
            <a:ext cx="753732" cy="12000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7200" b="1" dirty="0">
                <a:solidFill>
                  <a:srgbClr val="123E6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</a:t>
            </a:r>
            <a:endParaRPr lang="zh-CN" altLang="en-US" sz="7200" b="1" dirty="0">
              <a:solidFill>
                <a:srgbClr val="123E6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2" name="6        _9"/>
          <p:cNvSpPr txBox="1"/>
          <p:nvPr/>
        </p:nvSpPr>
        <p:spPr>
          <a:xfrm>
            <a:off x="4918800" y="803281"/>
            <a:ext cx="753732" cy="12000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7200" b="1" dirty="0">
                <a:solidFill>
                  <a:srgbClr val="123E6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</a:t>
            </a:r>
            <a:endParaRPr lang="zh-CN" altLang="en-US" sz="7200" b="1" dirty="0">
              <a:solidFill>
                <a:srgbClr val="123E6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6" name="4       _11"/>
          <p:cNvSpPr txBox="1"/>
          <p:nvPr/>
        </p:nvSpPr>
        <p:spPr>
          <a:xfrm>
            <a:off x="6239998" y="780762"/>
            <a:ext cx="753732" cy="12000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7200" b="1" dirty="0">
                <a:solidFill>
                  <a:srgbClr val="123E6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9</a:t>
            </a:r>
            <a:endParaRPr lang="zh-CN" altLang="en-US" sz="7200" b="1" dirty="0">
              <a:solidFill>
                <a:srgbClr val="123E6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47" name="3         _12"/>
          <p:cNvGrpSpPr/>
          <p:nvPr/>
        </p:nvGrpSpPr>
        <p:grpSpPr bwMode="auto">
          <a:xfrm>
            <a:off x="3532375" y="948048"/>
            <a:ext cx="885398" cy="887441"/>
            <a:chOff x="183" y="1395"/>
            <a:chExt cx="867" cy="869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48" name="Freeform 5"/>
            <p:cNvSpPr/>
            <p:nvPr/>
          </p:nvSpPr>
          <p:spPr bwMode="auto">
            <a:xfrm>
              <a:off x="183" y="1395"/>
              <a:ext cx="867" cy="869"/>
            </a:xfrm>
            <a:custGeom>
              <a:avLst/>
              <a:gdLst>
                <a:gd name="T0" fmla="*/ 0 w 478"/>
                <a:gd name="T1" fmla="*/ 239 h 478"/>
                <a:gd name="T2" fmla="*/ 239 w 478"/>
                <a:gd name="T3" fmla="*/ 478 h 478"/>
                <a:gd name="T4" fmla="*/ 478 w 478"/>
                <a:gd name="T5" fmla="*/ 239 h 478"/>
                <a:gd name="T6" fmla="*/ 239 w 478"/>
                <a:gd name="T7" fmla="*/ 0 h 478"/>
                <a:gd name="T8" fmla="*/ 0 w 478"/>
                <a:gd name="T9" fmla="*/ 239 h 478"/>
                <a:gd name="T10" fmla="*/ 17 w 478"/>
                <a:gd name="T11" fmla="*/ 239 h 478"/>
                <a:gd name="T12" fmla="*/ 239 w 478"/>
                <a:gd name="T13" fmla="*/ 17 h 478"/>
                <a:gd name="T14" fmla="*/ 461 w 478"/>
                <a:gd name="T15" fmla="*/ 239 h 478"/>
                <a:gd name="T16" fmla="*/ 239 w 478"/>
                <a:gd name="T17" fmla="*/ 461 h 478"/>
                <a:gd name="T18" fmla="*/ 17 w 478"/>
                <a:gd name="T19" fmla="*/ 239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8" h="478">
                  <a:moveTo>
                    <a:pt x="0" y="239"/>
                  </a:moveTo>
                  <a:cubicBezTo>
                    <a:pt x="0" y="371"/>
                    <a:pt x="107" y="478"/>
                    <a:pt x="239" y="478"/>
                  </a:cubicBezTo>
                  <a:cubicBezTo>
                    <a:pt x="371" y="478"/>
                    <a:pt x="478" y="371"/>
                    <a:pt x="478" y="239"/>
                  </a:cubicBezTo>
                  <a:cubicBezTo>
                    <a:pt x="478" y="107"/>
                    <a:pt x="371" y="0"/>
                    <a:pt x="239" y="0"/>
                  </a:cubicBezTo>
                  <a:cubicBezTo>
                    <a:pt x="107" y="0"/>
                    <a:pt x="0" y="107"/>
                    <a:pt x="0" y="239"/>
                  </a:cubicBezTo>
                  <a:close/>
                  <a:moveTo>
                    <a:pt x="17" y="239"/>
                  </a:moveTo>
                  <a:cubicBezTo>
                    <a:pt x="17" y="116"/>
                    <a:pt x="117" y="17"/>
                    <a:pt x="239" y="17"/>
                  </a:cubicBezTo>
                  <a:cubicBezTo>
                    <a:pt x="362" y="17"/>
                    <a:pt x="461" y="116"/>
                    <a:pt x="461" y="239"/>
                  </a:cubicBezTo>
                  <a:cubicBezTo>
                    <a:pt x="461" y="361"/>
                    <a:pt x="362" y="461"/>
                    <a:pt x="239" y="461"/>
                  </a:cubicBezTo>
                  <a:cubicBezTo>
                    <a:pt x="117" y="461"/>
                    <a:pt x="17" y="361"/>
                    <a:pt x="17" y="2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4" tIns="34282" rIns="68564" bIns="34282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9" name="Rectangle 6"/>
            <p:cNvSpPr/>
            <p:nvPr/>
          </p:nvSpPr>
          <p:spPr bwMode="auto">
            <a:xfrm>
              <a:off x="593" y="1475"/>
              <a:ext cx="47" cy="5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64" tIns="34282" rIns="68564" bIns="34282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0" name="Freeform 7"/>
            <p:cNvSpPr/>
            <p:nvPr/>
          </p:nvSpPr>
          <p:spPr bwMode="auto">
            <a:xfrm>
              <a:off x="435" y="1519"/>
              <a:ext cx="36" cy="51"/>
            </a:xfrm>
            <a:custGeom>
              <a:avLst/>
              <a:gdLst>
                <a:gd name="T0" fmla="*/ 0 w 36"/>
                <a:gd name="T1" fmla="*/ 5 h 51"/>
                <a:gd name="T2" fmla="*/ 26 w 36"/>
                <a:gd name="T3" fmla="*/ 51 h 51"/>
                <a:gd name="T4" fmla="*/ 36 w 36"/>
                <a:gd name="T5" fmla="*/ 45 h 51"/>
                <a:gd name="T6" fmla="*/ 9 w 36"/>
                <a:gd name="T7" fmla="*/ 0 h 51"/>
                <a:gd name="T8" fmla="*/ 0 w 36"/>
                <a:gd name="T9" fmla="*/ 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51">
                  <a:moveTo>
                    <a:pt x="0" y="5"/>
                  </a:moveTo>
                  <a:lnTo>
                    <a:pt x="26" y="51"/>
                  </a:lnTo>
                  <a:lnTo>
                    <a:pt x="36" y="45"/>
                  </a:lnTo>
                  <a:lnTo>
                    <a:pt x="9" y="0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4" tIns="34282" rIns="68564" bIns="34282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1" name="Freeform 8"/>
            <p:cNvSpPr/>
            <p:nvPr/>
          </p:nvSpPr>
          <p:spPr bwMode="auto">
            <a:xfrm>
              <a:off x="306" y="1646"/>
              <a:ext cx="51" cy="36"/>
            </a:xfrm>
            <a:custGeom>
              <a:avLst/>
              <a:gdLst>
                <a:gd name="T0" fmla="*/ 0 w 51"/>
                <a:gd name="T1" fmla="*/ 11 h 36"/>
                <a:gd name="T2" fmla="*/ 46 w 51"/>
                <a:gd name="T3" fmla="*/ 36 h 36"/>
                <a:gd name="T4" fmla="*/ 51 w 51"/>
                <a:gd name="T5" fmla="*/ 27 h 36"/>
                <a:gd name="T6" fmla="*/ 8 w 51"/>
                <a:gd name="T7" fmla="*/ 0 h 36"/>
                <a:gd name="T8" fmla="*/ 0 w 51"/>
                <a:gd name="T9" fmla="*/ 1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36">
                  <a:moveTo>
                    <a:pt x="0" y="11"/>
                  </a:moveTo>
                  <a:lnTo>
                    <a:pt x="46" y="36"/>
                  </a:lnTo>
                  <a:lnTo>
                    <a:pt x="51" y="27"/>
                  </a:lnTo>
                  <a:lnTo>
                    <a:pt x="8" y="0"/>
                  </a:lnTo>
                  <a:lnTo>
                    <a:pt x="0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4" tIns="34282" rIns="68564" bIns="34282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2" name="Rectangle 9"/>
            <p:cNvSpPr/>
            <p:nvPr/>
          </p:nvSpPr>
          <p:spPr bwMode="auto">
            <a:xfrm>
              <a:off x="263" y="1806"/>
              <a:ext cx="51" cy="4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64" tIns="34282" rIns="68564" bIns="34282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3" name="Freeform 10"/>
            <p:cNvSpPr/>
            <p:nvPr/>
          </p:nvSpPr>
          <p:spPr bwMode="auto">
            <a:xfrm>
              <a:off x="306" y="1975"/>
              <a:ext cx="51" cy="38"/>
            </a:xfrm>
            <a:custGeom>
              <a:avLst/>
              <a:gdLst>
                <a:gd name="T0" fmla="*/ 0 w 51"/>
                <a:gd name="T1" fmla="*/ 27 h 38"/>
                <a:gd name="T2" fmla="*/ 8 w 51"/>
                <a:gd name="T3" fmla="*/ 38 h 38"/>
                <a:gd name="T4" fmla="*/ 51 w 51"/>
                <a:gd name="T5" fmla="*/ 11 h 38"/>
                <a:gd name="T6" fmla="*/ 46 w 51"/>
                <a:gd name="T7" fmla="*/ 0 h 38"/>
                <a:gd name="T8" fmla="*/ 0 w 51"/>
                <a:gd name="T9" fmla="*/ 2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38">
                  <a:moveTo>
                    <a:pt x="0" y="27"/>
                  </a:moveTo>
                  <a:lnTo>
                    <a:pt x="8" y="38"/>
                  </a:lnTo>
                  <a:lnTo>
                    <a:pt x="51" y="11"/>
                  </a:lnTo>
                  <a:lnTo>
                    <a:pt x="46" y="0"/>
                  </a:lnTo>
                  <a:lnTo>
                    <a:pt x="0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4" tIns="34282" rIns="68564" bIns="34282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4" name="Freeform 11"/>
            <p:cNvSpPr/>
            <p:nvPr/>
          </p:nvSpPr>
          <p:spPr bwMode="auto">
            <a:xfrm>
              <a:off x="435" y="2090"/>
              <a:ext cx="36" cy="50"/>
            </a:xfrm>
            <a:custGeom>
              <a:avLst/>
              <a:gdLst>
                <a:gd name="T0" fmla="*/ 0 w 36"/>
                <a:gd name="T1" fmla="*/ 43 h 50"/>
                <a:gd name="T2" fmla="*/ 9 w 36"/>
                <a:gd name="T3" fmla="*/ 50 h 50"/>
                <a:gd name="T4" fmla="*/ 36 w 36"/>
                <a:gd name="T5" fmla="*/ 5 h 50"/>
                <a:gd name="T6" fmla="*/ 26 w 36"/>
                <a:gd name="T7" fmla="*/ 0 h 50"/>
                <a:gd name="T8" fmla="*/ 0 w 36"/>
                <a:gd name="T9" fmla="*/ 4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50">
                  <a:moveTo>
                    <a:pt x="0" y="43"/>
                  </a:moveTo>
                  <a:lnTo>
                    <a:pt x="9" y="50"/>
                  </a:lnTo>
                  <a:lnTo>
                    <a:pt x="36" y="5"/>
                  </a:lnTo>
                  <a:lnTo>
                    <a:pt x="26" y="0"/>
                  </a:lnTo>
                  <a:lnTo>
                    <a:pt x="0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4" tIns="34282" rIns="68564" bIns="34282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5" name="Rectangle 12"/>
            <p:cNvSpPr/>
            <p:nvPr/>
          </p:nvSpPr>
          <p:spPr bwMode="auto">
            <a:xfrm>
              <a:off x="593" y="2133"/>
              <a:ext cx="47" cy="5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64" tIns="34282" rIns="68564" bIns="34282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6" name="Freeform 13"/>
            <p:cNvSpPr/>
            <p:nvPr/>
          </p:nvSpPr>
          <p:spPr bwMode="auto">
            <a:xfrm>
              <a:off x="764" y="2090"/>
              <a:ext cx="36" cy="50"/>
            </a:xfrm>
            <a:custGeom>
              <a:avLst/>
              <a:gdLst>
                <a:gd name="T0" fmla="*/ 0 w 36"/>
                <a:gd name="T1" fmla="*/ 5 h 50"/>
                <a:gd name="T2" fmla="*/ 25 w 36"/>
                <a:gd name="T3" fmla="*/ 50 h 50"/>
                <a:gd name="T4" fmla="*/ 36 w 36"/>
                <a:gd name="T5" fmla="*/ 43 h 50"/>
                <a:gd name="T6" fmla="*/ 10 w 36"/>
                <a:gd name="T7" fmla="*/ 0 h 50"/>
                <a:gd name="T8" fmla="*/ 0 w 36"/>
                <a:gd name="T9" fmla="*/ 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50">
                  <a:moveTo>
                    <a:pt x="0" y="5"/>
                  </a:moveTo>
                  <a:lnTo>
                    <a:pt x="25" y="50"/>
                  </a:lnTo>
                  <a:lnTo>
                    <a:pt x="36" y="43"/>
                  </a:lnTo>
                  <a:lnTo>
                    <a:pt x="10" y="0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4" tIns="34282" rIns="68564" bIns="34282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7" name="Freeform 14"/>
            <p:cNvSpPr/>
            <p:nvPr/>
          </p:nvSpPr>
          <p:spPr bwMode="auto">
            <a:xfrm>
              <a:off x="876" y="1975"/>
              <a:ext cx="51" cy="38"/>
            </a:xfrm>
            <a:custGeom>
              <a:avLst/>
              <a:gdLst>
                <a:gd name="T0" fmla="*/ 0 w 51"/>
                <a:gd name="T1" fmla="*/ 11 h 38"/>
                <a:gd name="T2" fmla="*/ 45 w 51"/>
                <a:gd name="T3" fmla="*/ 38 h 38"/>
                <a:gd name="T4" fmla="*/ 51 w 51"/>
                <a:gd name="T5" fmla="*/ 27 h 38"/>
                <a:gd name="T6" fmla="*/ 5 w 51"/>
                <a:gd name="T7" fmla="*/ 0 h 38"/>
                <a:gd name="T8" fmla="*/ 0 w 51"/>
                <a:gd name="T9" fmla="*/ 1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38">
                  <a:moveTo>
                    <a:pt x="0" y="11"/>
                  </a:moveTo>
                  <a:lnTo>
                    <a:pt x="45" y="38"/>
                  </a:lnTo>
                  <a:lnTo>
                    <a:pt x="51" y="27"/>
                  </a:lnTo>
                  <a:lnTo>
                    <a:pt x="5" y="0"/>
                  </a:lnTo>
                  <a:lnTo>
                    <a:pt x="0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4" tIns="34282" rIns="68564" bIns="34282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8" name="Rectangle 15"/>
            <p:cNvSpPr/>
            <p:nvPr/>
          </p:nvSpPr>
          <p:spPr bwMode="auto">
            <a:xfrm>
              <a:off x="920" y="1806"/>
              <a:ext cx="52" cy="4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64" tIns="34282" rIns="68564" bIns="34282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9" name="Freeform 16"/>
            <p:cNvSpPr/>
            <p:nvPr/>
          </p:nvSpPr>
          <p:spPr bwMode="auto">
            <a:xfrm>
              <a:off x="876" y="1646"/>
              <a:ext cx="51" cy="36"/>
            </a:xfrm>
            <a:custGeom>
              <a:avLst/>
              <a:gdLst>
                <a:gd name="T0" fmla="*/ 0 w 51"/>
                <a:gd name="T1" fmla="*/ 27 h 36"/>
                <a:gd name="T2" fmla="*/ 5 w 51"/>
                <a:gd name="T3" fmla="*/ 36 h 36"/>
                <a:gd name="T4" fmla="*/ 51 w 51"/>
                <a:gd name="T5" fmla="*/ 11 h 36"/>
                <a:gd name="T6" fmla="*/ 45 w 51"/>
                <a:gd name="T7" fmla="*/ 0 h 36"/>
                <a:gd name="T8" fmla="*/ 0 w 51"/>
                <a:gd name="T9" fmla="*/ 2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36">
                  <a:moveTo>
                    <a:pt x="0" y="27"/>
                  </a:moveTo>
                  <a:lnTo>
                    <a:pt x="5" y="36"/>
                  </a:lnTo>
                  <a:lnTo>
                    <a:pt x="51" y="11"/>
                  </a:lnTo>
                  <a:lnTo>
                    <a:pt x="45" y="0"/>
                  </a:lnTo>
                  <a:lnTo>
                    <a:pt x="0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4" tIns="34282" rIns="68564" bIns="34282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0" name="Freeform 17"/>
            <p:cNvSpPr/>
            <p:nvPr/>
          </p:nvSpPr>
          <p:spPr bwMode="auto">
            <a:xfrm>
              <a:off x="764" y="1519"/>
              <a:ext cx="36" cy="51"/>
            </a:xfrm>
            <a:custGeom>
              <a:avLst/>
              <a:gdLst>
                <a:gd name="T0" fmla="*/ 0 w 36"/>
                <a:gd name="T1" fmla="*/ 45 h 51"/>
                <a:gd name="T2" fmla="*/ 10 w 36"/>
                <a:gd name="T3" fmla="*/ 51 h 51"/>
                <a:gd name="T4" fmla="*/ 36 w 36"/>
                <a:gd name="T5" fmla="*/ 5 h 51"/>
                <a:gd name="T6" fmla="*/ 25 w 36"/>
                <a:gd name="T7" fmla="*/ 0 h 51"/>
                <a:gd name="T8" fmla="*/ 0 w 36"/>
                <a:gd name="T9" fmla="*/ 4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51">
                  <a:moveTo>
                    <a:pt x="0" y="45"/>
                  </a:moveTo>
                  <a:lnTo>
                    <a:pt x="10" y="51"/>
                  </a:lnTo>
                  <a:lnTo>
                    <a:pt x="36" y="5"/>
                  </a:lnTo>
                  <a:lnTo>
                    <a:pt x="25" y="0"/>
                  </a:lnTo>
                  <a:lnTo>
                    <a:pt x="0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4" tIns="34282" rIns="68564" bIns="34282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61" name="2         _13"/>
          <p:cNvGrpSpPr/>
          <p:nvPr/>
        </p:nvGrpSpPr>
        <p:grpSpPr>
          <a:xfrm>
            <a:off x="3957717" y="1097292"/>
            <a:ext cx="34282" cy="588566"/>
            <a:chOff x="5275684" y="1747635"/>
            <a:chExt cx="46296" cy="794824"/>
          </a:xfrm>
        </p:grpSpPr>
        <p:sp>
          <p:nvSpPr>
            <p:cNvPr id="62" name="矩形 61"/>
            <p:cNvSpPr/>
            <p:nvPr/>
          </p:nvSpPr>
          <p:spPr>
            <a:xfrm>
              <a:off x="5276261" y="1747635"/>
              <a:ext cx="45719" cy="54292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3" name="矩形 62"/>
            <p:cNvSpPr/>
            <p:nvPr/>
          </p:nvSpPr>
          <p:spPr>
            <a:xfrm>
              <a:off x="5275684" y="1999534"/>
              <a:ext cx="45719" cy="5429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64" name="1          _14"/>
          <p:cNvGrpSpPr/>
          <p:nvPr/>
        </p:nvGrpSpPr>
        <p:grpSpPr>
          <a:xfrm>
            <a:off x="3803556" y="1362558"/>
            <a:ext cx="350875" cy="57791"/>
            <a:chOff x="5031626" y="2106315"/>
            <a:chExt cx="545439" cy="89837"/>
          </a:xfrm>
        </p:grpSpPr>
        <p:sp>
          <p:nvSpPr>
            <p:cNvPr id="65" name="矩形 64"/>
            <p:cNvSpPr/>
            <p:nvPr/>
          </p:nvSpPr>
          <p:spPr>
            <a:xfrm rot="5400000">
              <a:off x="5321532" y="1940617"/>
              <a:ext cx="89836" cy="42123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6" name="矩形 65"/>
            <p:cNvSpPr/>
            <p:nvPr/>
          </p:nvSpPr>
          <p:spPr>
            <a:xfrm rot="5400000">
              <a:off x="5197324" y="1940618"/>
              <a:ext cx="89836" cy="4212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72" name="组合 124"/>
          <p:cNvGrpSpPr/>
          <p:nvPr/>
        </p:nvGrpSpPr>
        <p:grpSpPr>
          <a:xfrm>
            <a:off x="6284904" y="4264732"/>
            <a:ext cx="1026023" cy="102620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3" name="同心圆 7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4" name="椭圆 7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75" name="组合 127"/>
          <p:cNvGrpSpPr/>
          <p:nvPr/>
        </p:nvGrpSpPr>
        <p:grpSpPr>
          <a:xfrm>
            <a:off x="4758016" y="4606644"/>
            <a:ext cx="538351" cy="53844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6" name="同心圆 7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7" name="椭圆 7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78" name="组合 130"/>
          <p:cNvGrpSpPr/>
          <p:nvPr/>
        </p:nvGrpSpPr>
        <p:grpSpPr>
          <a:xfrm>
            <a:off x="5436689" y="4921761"/>
            <a:ext cx="746998" cy="74712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9" name="同心圆 7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0" name="椭圆 7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81" name="组合 133"/>
          <p:cNvGrpSpPr/>
          <p:nvPr/>
        </p:nvGrpSpPr>
        <p:grpSpPr>
          <a:xfrm>
            <a:off x="7758789" y="4731882"/>
            <a:ext cx="540868" cy="54096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2" name="同心圆 8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3" name="椭圆 8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84" name="组合 136"/>
          <p:cNvGrpSpPr/>
          <p:nvPr/>
        </p:nvGrpSpPr>
        <p:grpSpPr>
          <a:xfrm>
            <a:off x="766439" y="5040489"/>
            <a:ext cx="588755" cy="58885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5" name="同心圆 8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6" name="椭圆 8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87" name="组合 139"/>
          <p:cNvGrpSpPr/>
          <p:nvPr/>
        </p:nvGrpSpPr>
        <p:grpSpPr>
          <a:xfrm>
            <a:off x="3962506" y="4529853"/>
            <a:ext cx="252447" cy="25249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8" name="同心圆 8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9" name="椭圆 8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90" name="组合 142"/>
          <p:cNvGrpSpPr/>
          <p:nvPr/>
        </p:nvGrpSpPr>
        <p:grpSpPr>
          <a:xfrm>
            <a:off x="3181252" y="4327052"/>
            <a:ext cx="528983" cy="5290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1" name="同心圆 9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2" name="椭圆 9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93" name="组合 145"/>
          <p:cNvGrpSpPr/>
          <p:nvPr/>
        </p:nvGrpSpPr>
        <p:grpSpPr>
          <a:xfrm>
            <a:off x="8463984" y="3831665"/>
            <a:ext cx="1044954" cy="104513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4" name="同心圆 9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5" name="椭圆 9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96" name="组合 148"/>
          <p:cNvGrpSpPr/>
          <p:nvPr/>
        </p:nvGrpSpPr>
        <p:grpSpPr>
          <a:xfrm>
            <a:off x="4419627" y="4325144"/>
            <a:ext cx="223041" cy="22308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7" name="同心圆 9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8" name="椭圆 9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99" name="组合 151"/>
          <p:cNvGrpSpPr/>
          <p:nvPr/>
        </p:nvGrpSpPr>
        <p:grpSpPr>
          <a:xfrm>
            <a:off x="1943138" y="4706145"/>
            <a:ext cx="962576" cy="96274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0" name="同心圆 9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1" name="椭圆 100"/>
            <p:cNvSpPr/>
            <p:nvPr/>
          </p:nvSpPr>
          <p:spPr>
            <a:xfrm>
              <a:off x="392112" y="760412"/>
              <a:ext cx="3825873" cy="3825873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02" name="组合 154"/>
          <p:cNvGrpSpPr/>
          <p:nvPr/>
        </p:nvGrpSpPr>
        <p:grpSpPr>
          <a:xfrm>
            <a:off x="1275194" y="4606645"/>
            <a:ext cx="520102" cy="52019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3" name="同心圆 10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4" name="椭圆 10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05" name="组合 157"/>
          <p:cNvGrpSpPr/>
          <p:nvPr/>
        </p:nvGrpSpPr>
        <p:grpSpPr>
          <a:xfrm>
            <a:off x="291078" y="4921760"/>
            <a:ext cx="316822" cy="31687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6" name="同心圆 10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7" name="椭圆 10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08" name="组合 160"/>
          <p:cNvGrpSpPr/>
          <p:nvPr/>
        </p:nvGrpSpPr>
        <p:grpSpPr>
          <a:xfrm>
            <a:off x="117144" y="4738452"/>
            <a:ext cx="158410" cy="15843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9" name="同心圆 10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10" name="椭圆 10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2" name="45345          _2"/>
          <p:cNvGrpSpPr/>
          <p:nvPr/>
        </p:nvGrpSpPr>
        <p:grpSpPr>
          <a:xfrm>
            <a:off x="3066900" y="3575385"/>
            <a:ext cx="3458361" cy="517525"/>
            <a:chOff x="4551668" y="4222542"/>
            <a:chExt cx="4612214" cy="690193"/>
          </a:xfrm>
        </p:grpSpPr>
        <p:sp>
          <p:nvSpPr>
            <p:cNvPr id="3" name="Oval 15"/>
            <p:cNvSpPr/>
            <p:nvPr/>
          </p:nvSpPr>
          <p:spPr bwMode="auto">
            <a:xfrm>
              <a:off x="6733798" y="4265768"/>
              <a:ext cx="219347" cy="219347"/>
            </a:xfrm>
            <a:prstGeom prst="ellipse">
              <a:avLst/>
            </a:prstGeom>
            <a:solidFill>
              <a:srgbClr val="123E61"/>
            </a:solidFill>
            <a:ln>
              <a:noFill/>
            </a:ln>
            <a:effectLst/>
          </p:spPr>
          <p:txBody>
            <a:bodyPr wrap="none" anchor="ctr"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600" dirty="0">
                <a:solidFill>
                  <a:srgbClr val="FFFDE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4" name="Group 16"/>
            <p:cNvGrpSpPr/>
            <p:nvPr/>
          </p:nvGrpSpPr>
          <p:grpSpPr bwMode="auto">
            <a:xfrm>
              <a:off x="6804182" y="4309707"/>
              <a:ext cx="78599" cy="126335"/>
              <a:chOff x="5746" y="3144"/>
              <a:chExt cx="215" cy="345"/>
            </a:xfrm>
            <a:solidFill>
              <a:schemeClr val="accent1"/>
            </a:solidFill>
          </p:grpSpPr>
          <p:sp>
            <p:nvSpPr>
              <p:cNvPr id="5" name="Freeform 17"/>
              <p:cNvSpPr/>
              <p:nvPr/>
            </p:nvSpPr>
            <p:spPr bwMode="auto">
              <a:xfrm>
                <a:off x="5779" y="3144"/>
                <a:ext cx="149" cy="253"/>
              </a:xfrm>
              <a:custGeom>
                <a:avLst/>
                <a:gdLst>
                  <a:gd name="T0" fmla="*/ 31 w 63"/>
                  <a:gd name="T1" fmla="*/ 107 h 107"/>
                  <a:gd name="T2" fmla="*/ 63 w 63"/>
                  <a:gd name="T3" fmla="*/ 78 h 107"/>
                  <a:gd name="T4" fmla="*/ 63 w 63"/>
                  <a:gd name="T5" fmla="*/ 29 h 107"/>
                  <a:gd name="T6" fmla="*/ 31 w 63"/>
                  <a:gd name="T7" fmla="*/ 0 h 107"/>
                  <a:gd name="T8" fmla="*/ 0 w 63"/>
                  <a:gd name="T9" fmla="*/ 29 h 107"/>
                  <a:gd name="T10" fmla="*/ 0 w 63"/>
                  <a:gd name="T11" fmla="*/ 78 h 107"/>
                  <a:gd name="T12" fmla="*/ 31 w 63"/>
                  <a:gd name="T13" fmla="*/ 107 h 107"/>
                  <a:gd name="T14" fmla="*/ 10 w 63"/>
                  <a:gd name="T15" fmla="*/ 29 h 107"/>
                  <a:gd name="T16" fmla="*/ 31 w 63"/>
                  <a:gd name="T17" fmla="*/ 10 h 107"/>
                  <a:gd name="T18" fmla="*/ 53 w 63"/>
                  <a:gd name="T19" fmla="*/ 29 h 107"/>
                  <a:gd name="T20" fmla="*/ 53 w 63"/>
                  <a:gd name="T21" fmla="*/ 78 h 107"/>
                  <a:gd name="T22" fmla="*/ 31 w 63"/>
                  <a:gd name="T23" fmla="*/ 97 h 107"/>
                  <a:gd name="T24" fmla="*/ 10 w 63"/>
                  <a:gd name="T25" fmla="*/ 78 h 107"/>
                  <a:gd name="T26" fmla="*/ 10 w 63"/>
                  <a:gd name="T27" fmla="*/ 29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3" h="107">
                    <a:moveTo>
                      <a:pt x="31" y="107"/>
                    </a:moveTo>
                    <a:cubicBezTo>
                      <a:pt x="49" y="107"/>
                      <a:pt x="63" y="94"/>
                      <a:pt x="63" y="78"/>
                    </a:cubicBezTo>
                    <a:cubicBezTo>
                      <a:pt x="63" y="29"/>
                      <a:pt x="63" y="29"/>
                      <a:pt x="63" y="29"/>
                    </a:cubicBezTo>
                    <a:cubicBezTo>
                      <a:pt x="63" y="13"/>
                      <a:pt x="49" y="0"/>
                      <a:pt x="31" y="0"/>
                    </a:cubicBezTo>
                    <a:cubicBezTo>
                      <a:pt x="14" y="0"/>
                      <a:pt x="0" y="13"/>
                      <a:pt x="0" y="29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94"/>
                      <a:pt x="14" y="107"/>
                      <a:pt x="31" y="107"/>
                    </a:cubicBezTo>
                    <a:close/>
                    <a:moveTo>
                      <a:pt x="10" y="29"/>
                    </a:moveTo>
                    <a:cubicBezTo>
                      <a:pt x="10" y="18"/>
                      <a:pt x="19" y="10"/>
                      <a:pt x="31" y="10"/>
                    </a:cubicBezTo>
                    <a:cubicBezTo>
                      <a:pt x="43" y="10"/>
                      <a:pt x="53" y="18"/>
                      <a:pt x="53" y="29"/>
                    </a:cubicBezTo>
                    <a:cubicBezTo>
                      <a:pt x="53" y="78"/>
                      <a:pt x="53" y="78"/>
                      <a:pt x="53" y="78"/>
                    </a:cubicBezTo>
                    <a:cubicBezTo>
                      <a:pt x="53" y="88"/>
                      <a:pt x="43" y="97"/>
                      <a:pt x="31" y="97"/>
                    </a:cubicBezTo>
                    <a:cubicBezTo>
                      <a:pt x="19" y="97"/>
                      <a:pt x="10" y="88"/>
                      <a:pt x="10" y="78"/>
                    </a:cubicBezTo>
                    <a:lnTo>
                      <a:pt x="10" y="29"/>
                    </a:lnTo>
                    <a:close/>
                  </a:path>
                </a:pathLst>
              </a:custGeom>
              <a:solidFill>
                <a:schemeClr val="bg1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64" tIns="34282" rIns="68564" bIns="34282" numCol="1" spcCol="0" rtlCol="0" fromWordArt="0" anchor="ctr" anchorCtr="0" forceAA="0" compatLnSpc="1">
                <a:noAutofit/>
              </a:bodyPr>
              <a:p>
                <a:pPr algn="dist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2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6" name="Freeform 18"/>
              <p:cNvSpPr/>
              <p:nvPr/>
            </p:nvSpPr>
            <p:spPr bwMode="auto">
              <a:xfrm>
                <a:off x="5746" y="3267"/>
                <a:ext cx="215" cy="222"/>
              </a:xfrm>
              <a:custGeom>
                <a:avLst/>
                <a:gdLst>
                  <a:gd name="T0" fmla="*/ 86 w 91"/>
                  <a:gd name="T1" fmla="*/ 0 h 94"/>
                  <a:gd name="T2" fmla="*/ 81 w 91"/>
                  <a:gd name="T3" fmla="*/ 5 h 94"/>
                  <a:gd name="T4" fmla="*/ 81 w 91"/>
                  <a:gd name="T5" fmla="*/ 28 h 94"/>
                  <a:gd name="T6" fmla="*/ 45 w 91"/>
                  <a:gd name="T7" fmla="*/ 59 h 94"/>
                  <a:gd name="T8" fmla="*/ 10 w 91"/>
                  <a:gd name="T9" fmla="*/ 28 h 94"/>
                  <a:gd name="T10" fmla="*/ 10 w 91"/>
                  <a:gd name="T11" fmla="*/ 5 h 94"/>
                  <a:gd name="T12" fmla="*/ 5 w 91"/>
                  <a:gd name="T13" fmla="*/ 0 h 94"/>
                  <a:gd name="T14" fmla="*/ 0 w 91"/>
                  <a:gd name="T15" fmla="*/ 5 h 94"/>
                  <a:gd name="T16" fmla="*/ 0 w 91"/>
                  <a:gd name="T17" fmla="*/ 28 h 94"/>
                  <a:gd name="T18" fmla="*/ 40 w 91"/>
                  <a:gd name="T19" fmla="*/ 69 h 94"/>
                  <a:gd name="T20" fmla="*/ 40 w 91"/>
                  <a:gd name="T21" fmla="*/ 84 h 94"/>
                  <a:gd name="T22" fmla="*/ 20 w 91"/>
                  <a:gd name="T23" fmla="*/ 84 h 94"/>
                  <a:gd name="T24" fmla="*/ 15 w 91"/>
                  <a:gd name="T25" fmla="*/ 89 h 94"/>
                  <a:gd name="T26" fmla="*/ 20 w 91"/>
                  <a:gd name="T27" fmla="*/ 94 h 94"/>
                  <a:gd name="T28" fmla="*/ 70 w 91"/>
                  <a:gd name="T29" fmla="*/ 94 h 94"/>
                  <a:gd name="T30" fmla="*/ 75 w 91"/>
                  <a:gd name="T31" fmla="*/ 89 h 94"/>
                  <a:gd name="T32" fmla="*/ 70 w 91"/>
                  <a:gd name="T33" fmla="*/ 84 h 94"/>
                  <a:gd name="T34" fmla="*/ 50 w 91"/>
                  <a:gd name="T35" fmla="*/ 84 h 94"/>
                  <a:gd name="T36" fmla="*/ 50 w 91"/>
                  <a:gd name="T37" fmla="*/ 69 h 94"/>
                  <a:gd name="T38" fmla="*/ 91 w 91"/>
                  <a:gd name="T39" fmla="*/ 28 h 94"/>
                  <a:gd name="T40" fmla="*/ 91 w 91"/>
                  <a:gd name="T41" fmla="*/ 5 h 94"/>
                  <a:gd name="T42" fmla="*/ 86 w 91"/>
                  <a:gd name="T43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1" h="94">
                    <a:moveTo>
                      <a:pt x="86" y="0"/>
                    </a:moveTo>
                    <a:cubicBezTo>
                      <a:pt x="83" y="0"/>
                      <a:pt x="81" y="3"/>
                      <a:pt x="81" y="5"/>
                    </a:cubicBezTo>
                    <a:cubicBezTo>
                      <a:pt x="81" y="28"/>
                      <a:pt x="81" y="28"/>
                      <a:pt x="81" y="28"/>
                    </a:cubicBezTo>
                    <a:cubicBezTo>
                      <a:pt x="81" y="45"/>
                      <a:pt x="65" y="59"/>
                      <a:pt x="45" y="59"/>
                    </a:cubicBezTo>
                    <a:cubicBezTo>
                      <a:pt x="26" y="59"/>
                      <a:pt x="10" y="45"/>
                      <a:pt x="10" y="28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2"/>
                      <a:pt x="8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49"/>
                      <a:pt x="18" y="67"/>
                      <a:pt x="40" y="69"/>
                    </a:cubicBezTo>
                    <a:cubicBezTo>
                      <a:pt x="40" y="84"/>
                      <a:pt x="40" y="84"/>
                      <a:pt x="40" y="84"/>
                    </a:cubicBezTo>
                    <a:cubicBezTo>
                      <a:pt x="20" y="84"/>
                      <a:pt x="20" y="84"/>
                      <a:pt x="20" y="84"/>
                    </a:cubicBezTo>
                    <a:cubicBezTo>
                      <a:pt x="18" y="84"/>
                      <a:pt x="15" y="86"/>
                      <a:pt x="15" y="89"/>
                    </a:cubicBezTo>
                    <a:cubicBezTo>
                      <a:pt x="15" y="92"/>
                      <a:pt x="18" y="94"/>
                      <a:pt x="20" y="94"/>
                    </a:cubicBezTo>
                    <a:cubicBezTo>
                      <a:pt x="70" y="94"/>
                      <a:pt x="70" y="94"/>
                      <a:pt x="70" y="94"/>
                    </a:cubicBezTo>
                    <a:cubicBezTo>
                      <a:pt x="73" y="94"/>
                      <a:pt x="75" y="92"/>
                      <a:pt x="75" y="89"/>
                    </a:cubicBezTo>
                    <a:cubicBezTo>
                      <a:pt x="75" y="86"/>
                      <a:pt x="73" y="84"/>
                      <a:pt x="70" y="84"/>
                    </a:cubicBezTo>
                    <a:cubicBezTo>
                      <a:pt x="50" y="84"/>
                      <a:pt x="50" y="84"/>
                      <a:pt x="50" y="84"/>
                    </a:cubicBezTo>
                    <a:cubicBezTo>
                      <a:pt x="50" y="69"/>
                      <a:pt x="50" y="69"/>
                      <a:pt x="50" y="69"/>
                    </a:cubicBezTo>
                    <a:cubicBezTo>
                      <a:pt x="73" y="67"/>
                      <a:pt x="91" y="49"/>
                      <a:pt x="91" y="28"/>
                    </a:cubicBezTo>
                    <a:cubicBezTo>
                      <a:pt x="91" y="5"/>
                      <a:pt x="91" y="5"/>
                      <a:pt x="91" y="5"/>
                    </a:cubicBezTo>
                    <a:cubicBezTo>
                      <a:pt x="91" y="3"/>
                      <a:pt x="88" y="0"/>
                      <a:pt x="8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64" tIns="34282" rIns="68564" bIns="34282" numCol="1" spcCol="0" rtlCol="0" fromWordArt="0" anchor="ctr" anchorCtr="0" forceAA="0" compatLnSpc="1">
                <a:noAutofit/>
              </a:bodyPr>
              <a:p>
                <a:pPr algn="dist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2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7" name="Text Box 20"/>
            <p:cNvSpPr txBox="1"/>
            <p:nvPr/>
          </p:nvSpPr>
          <p:spPr bwMode="auto">
            <a:xfrm>
              <a:off x="7594646" y="4222542"/>
              <a:ext cx="1569236" cy="3065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date</a:t>
              </a:r>
              <a:r>
                <a:rPr lang="zh-CN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：</a:t>
              </a:r>
              <a:r>
                <a:rPr lang="en-US" altLang="zh-CN" sz="9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2019/09/25</a:t>
              </a:r>
              <a:endPara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" name="Oval 10"/>
            <p:cNvSpPr/>
            <p:nvPr/>
          </p:nvSpPr>
          <p:spPr bwMode="auto">
            <a:xfrm>
              <a:off x="4551668" y="4259514"/>
              <a:ext cx="219347" cy="219347"/>
            </a:xfrm>
            <a:prstGeom prst="ellipse">
              <a:avLst/>
            </a:prstGeom>
            <a:solidFill>
              <a:srgbClr val="123E61"/>
            </a:solidFill>
            <a:ln>
              <a:noFill/>
            </a:ln>
            <a:effectLst/>
          </p:spPr>
          <p:txBody>
            <a:bodyPr wrap="none" anchor="ctr"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600" dirty="0">
                <a:solidFill>
                  <a:srgbClr val="FFFDE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4611357" y="4307395"/>
              <a:ext cx="100336" cy="114060"/>
              <a:chOff x="860980" y="3583766"/>
              <a:chExt cx="100336" cy="114060"/>
            </a:xfrm>
            <a:solidFill>
              <a:schemeClr val="accent1"/>
            </a:solidFill>
          </p:grpSpPr>
          <p:sp>
            <p:nvSpPr>
              <p:cNvPr id="10" name="Freeform 12"/>
              <p:cNvSpPr/>
              <p:nvPr/>
            </p:nvSpPr>
            <p:spPr bwMode="auto">
              <a:xfrm>
                <a:off x="884050" y="3583766"/>
                <a:ext cx="53830" cy="53740"/>
              </a:xfrm>
              <a:custGeom>
                <a:avLst/>
                <a:gdLst>
                  <a:gd name="T0" fmla="*/ 31 w 62"/>
                  <a:gd name="T1" fmla="*/ 62 h 62"/>
                  <a:gd name="T2" fmla="*/ 0 w 62"/>
                  <a:gd name="T3" fmla="*/ 31 h 62"/>
                  <a:gd name="T4" fmla="*/ 31 w 62"/>
                  <a:gd name="T5" fmla="*/ 0 h 62"/>
                  <a:gd name="T6" fmla="*/ 62 w 62"/>
                  <a:gd name="T7" fmla="*/ 31 h 62"/>
                  <a:gd name="T8" fmla="*/ 31 w 62"/>
                  <a:gd name="T9" fmla="*/ 62 h 62"/>
                  <a:gd name="T10" fmla="*/ 31 w 62"/>
                  <a:gd name="T11" fmla="*/ 11 h 62"/>
                  <a:gd name="T12" fmla="*/ 11 w 62"/>
                  <a:gd name="T13" fmla="*/ 31 h 62"/>
                  <a:gd name="T14" fmla="*/ 31 w 62"/>
                  <a:gd name="T15" fmla="*/ 51 h 62"/>
                  <a:gd name="T16" fmla="*/ 51 w 62"/>
                  <a:gd name="T17" fmla="*/ 31 h 62"/>
                  <a:gd name="T18" fmla="*/ 31 w 62"/>
                  <a:gd name="T19" fmla="*/ 11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2" h="62">
                    <a:moveTo>
                      <a:pt x="31" y="62"/>
                    </a:moveTo>
                    <a:cubicBezTo>
                      <a:pt x="14" y="62"/>
                      <a:pt x="0" y="48"/>
                      <a:pt x="0" y="31"/>
                    </a:cubicBezTo>
                    <a:cubicBezTo>
                      <a:pt x="0" y="14"/>
                      <a:pt x="14" y="0"/>
                      <a:pt x="31" y="0"/>
                    </a:cubicBezTo>
                    <a:cubicBezTo>
                      <a:pt x="48" y="0"/>
                      <a:pt x="62" y="14"/>
                      <a:pt x="62" y="31"/>
                    </a:cubicBezTo>
                    <a:cubicBezTo>
                      <a:pt x="62" y="48"/>
                      <a:pt x="48" y="62"/>
                      <a:pt x="31" y="62"/>
                    </a:cubicBezTo>
                    <a:close/>
                    <a:moveTo>
                      <a:pt x="31" y="11"/>
                    </a:moveTo>
                    <a:cubicBezTo>
                      <a:pt x="20" y="11"/>
                      <a:pt x="11" y="20"/>
                      <a:pt x="11" y="31"/>
                    </a:cubicBezTo>
                    <a:cubicBezTo>
                      <a:pt x="11" y="42"/>
                      <a:pt x="20" y="51"/>
                      <a:pt x="31" y="51"/>
                    </a:cubicBezTo>
                    <a:cubicBezTo>
                      <a:pt x="42" y="51"/>
                      <a:pt x="51" y="42"/>
                      <a:pt x="51" y="31"/>
                    </a:cubicBezTo>
                    <a:cubicBezTo>
                      <a:pt x="51" y="20"/>
                      <a:pt x="42" y="11"/>
                      <a:pt x="31" y="1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64" tIns="34282" rIns="68564" bIns="34282" numCol="1" spcCol="0" rtlCol="0" fromWordArt="0" anchor="ctr" anchorCtr="0" forceAA="0" compatLnSpc="1">
                <a:noAutofit/>
              </a:bodyPr>
              <a:p>
                <a:pPr algn="dist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2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1" name="Freeform 13"/>
              <p:cNvSpPr/>
              <p:nvPr/>
            </p:nvSpPr>
            <p:spPr bwMode="auto">
              <a:xfrm>
                <a:off x="860980" y="3643355"/>
                <a:ext cx="100336" cy="54471"/>
              </a:xfrm>
              <a:custGeom>
                <a:avLst/>
                <a:gdLst>
                  <a:gd name="T0" fmla="*/ 111 w 116"/>
                  <a:gd name="T1" fmla="*/ 63 h 63"/>
                  <a:gd name="T2" fmla="*/ 105 w 116"/>
                  <a:gd name="T3" fmla="*/ 58 h 63"/>
                  <a:gd name="T4" fmla="*/ 58 w 116"/>
                  <a:gd name="T5" fmla="*/ 11 h 63"/>
                  <a:gd name="T6" fmla="*/ 11 w 116"/>
                  <a:gd name="T7" fmla="*/ 58 h 63"/>
                  <a:gd name="T8" fmla="*/ 6 w 116"/>
                  <a:gd name="T9" fmla="*/ 63 h 63"/>
                  <a:gd name="T10" fmla="*/ 0 w 116"/>
                  <a:gd name="T11" fmla="*/ 58 h 63"/>
                  <a:gd name="T12" fmla="*/ 58 w 116"/>
                  <a:gd name="T13" fmla="*/ 0 h 63"/>
                  <a:gd name="T14" fmla="*/ 116 w 116"/>
                  <a:gd name="T15" fmla="*/ 58 h 63"/>
                  <a:gd name="T16" fmla="*/ 111 w 116"/>
                  <a:gd name="T17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63">
                    <a:moveTo>
                      <a:pt x="111" y="63"/>
                    </a:moveTo>
                    <a:cubicBezTo>
                      <a:pt x="108" y="63"/>
                      <a:pt x="105" y="61"/>
                      <a:pt x="105" y="58"/>
                    </a:cubicBezTo>
                    <a:cubicBezTo>
                      <a:pt x="105" y="32"/>
                      <a:pt x="84" y="11"/>
                      <a:pt x="58" y="11"/>
                    </a:cubicBezTo>
                    <a:cubicBezTo>
                      <a:pt x="32" y="11"/>
                      <a:pt x="11" y="32"/>
                      <a:pt x="11" y="58"/>
                    </a:cubicBezTo>
                    <a:cubicBezTo>
                      <a:pt x="11" y="61"/>
                      <a:pt x="9" y="63"/>
                      <a:pt x="6" y="63"/>
                    </a:cubicBezTo>
                    <a:cubicBezTo>
                      <a:pt x="3" y="63"/>
                      <a:pt x="0" y="61"/>
                      <a:pt x="0" y="58"/>
                    </a:cubicBezTo>
                    <a:cubicBezTo>
                      <a:pt x="0" y="26"/>
                      <a:pt x="26" y="0"/>
                      <a:pt x="58" y="0"/>
                    </a:cubicBezTo>
                    <a:cubicBezTo>
                      <a:pt x="90" y="0"/>
                      <a:pt x="116" y="26"/>
                      <a:pt x="116" y="58"/>
                    </a:cubicBezTo>
                    <a:cubicBezTo>
                      <a:pt x="116" y="61"/>
                      <a:pt x="114" y="63"/>
                      <a:pt x="111" y="6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64" tIns="34282" rIns="68564" bIns="34282" numCol="1" spcCol="0" rtlCol="0" fromWordArt="0" anchor="ctr" anchorCtr="0" forceAA="0" compatLnSpc="1">
                <a:noAutofit/>
              </a:bodyPr>
              <a:p>
                <a:pPr algn="dist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2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12" name="矩形 11"/>
            <p:cNvSpPr/>
            <p:nvPr/>
          </p:nvSpPr>
          <p:spPr>
            <a:xfrm>
              <a:off x="4770877" y="4236939"/>
              <a:ext cx="2433036" cy="6757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p>
              <a:pPr algn="l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reporter</a:t>
              </a:r>
              <a:r>
                <a:rPr lang="zh-CN" altLang="en-US" sz="9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：</a:t>
              </a:r>
              <a:r>
                <a:rPr 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Pei Wu</a:t>
              </a:r>
              <a:endPara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 algn="l" fontAlgn="base">
                <a:spcBef>
                  <a:spcPct val="0"/>
                </a:spcBef>
                <a:spcAft>
                  <a:spcPct val="0"/>
                </a:spcAft>
              </a:pPr>
              <a:endPara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 algn="l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email: peiwu1994@gmail.com</a:t>
              </a:r>
              <a:endPara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6" presetClass="emph" presetSubtype="0" repeatCount="3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26" presetClass="emph" presetSubtype="0" repeatCount="3000" fill="hold" nodeType="withEffect">
                                  <p:stCondLst>
                                    <p:cond delay="7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9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mph" presetSubtype="0" repeatCount="3000" fill="hold" nodeType="withEffect">
                                  <p:stCondLst>
                                    <p:cond delay="4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mph" presetSubtype="0" repeatCount="3000" fill="hold" nodeType="withEffect">
                                  <p:stCondLst>
                                    <p:cond delay="8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10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1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15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8" presetClass="emph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animRot by="1200000">
                                      <p:cBhvr>
                                        <p:cTn id="132" dur="5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3" presetID="8" presetClass="emph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animRot by="21600000">
                                      <p:cBhvr>
                                        <p:cTn id="134" dur="5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42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42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5" grpId="0"/>
      <p:bldP spid="42" grpId="0"/>
      <p:bldP spid="4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1108075" y="137160"/>
            <a:ext cx="27578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9385" y="2233930"/>
            <a:ext cx="1991360" cy="1246505"/>
          </a:xfrm>
          <a:prstGeom prst="rect">
            <a:avLst/>
          </a:prstGeom>
        </p:spPr>
      </p:pic>
      <p:pic>
        <p:nvPicPr>
          <p:cNvPr id="7" name="图片 -2147482562" descr="图片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9580" y="2043430"/>
            <a:ext cx="3111500" cy="15449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1719580" y="1490980"/>
            <a:ext cx="1898650" cy="3371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1600" b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video-based</a:t>
            </a:r>
            <a:endParaRPr lang="zh-CN" alt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4460" y="2244725"/>
            <a:ext cx="1501775" cy="129667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6235" y="2045970"/>
            <a:ext cx="2150110" cy="161099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6241415" y="1526540"/>
            <a:ext cx="1612900" cy="3371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1600" b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model-based</a:t>
            </a:r>
            <a:endParaRPr lang="zh-CN" alt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1108075" y="137160"/>
            <a:ext cx="27578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圆角矩形 32"/>
          <p:cNvSpPr/>
          <p:nvPr/>
        </p:nvSpPr>
        <p:spPr>
          <a:xfrm>
            <a:off x="4925695" y="1458595"/>
            <a:ext cx="1848485" cy="743585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Projection transformation</a:t>
            </a:r>
            <a:endParaRPr lang="zh-CN" altLang="en-US" sz="1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圆角矩形 33"/>
          <p:cNvSpPr/>
          <p:nvPr/>
        </p:nvSpPr>
        <p:spPr>
          <a:xfrm>
            <a:off x="6889750" y="1471930"/>
            <a:ext cx="1579880" cy="733425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encode</a:t>
            </a:r>
            <a:endParaRPr lang="en-US" altLang="zh-CN" sz="1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圆角矩形 34"/>
          <p:cNvSpPr/>
          <p:nvPr/>
        </p:nvSpPr>
        <p:spPr>
          <a:xfrm>
            <a:off x="6889750" y="3523615"/>
            <a:ext cx="1579880" cy="488315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decode</a:t>
            </a:r>
            <a:endParaRPr lang="en-US" altLang="zh-CN" sz="1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圆角矩形 42"/>
          <p:cNvSpPr/>
          <p:nvPr/>
        </p:nvSpPr>
        <p:spPr>
          <a:xfrm>
            <a:off x="5073650" y="3523615"/>
            <a:ext cx="1700530" cy="49784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 projection</a:t>
            </a:r>
            <a:endParaRPr lang="zh-CN" altLang="en-US" sz="1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圆角矩形 43"/>
          <p:cNvSpPr/>
          <p:nvPr/>
        </p:nvSpPr>
        <p:spPr>
          <a:xfrm>
            <a:off x="3555365" y="3523615"/>
            <a:ext cx="1370330" cy="4889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play</a:t>
            </a:r>
            <a:endParaRPr lang="en-US" altLang="zh-CN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圆角矩形 44"/>
          <p:cNvSpPr/>
          <p:nvPr/>
        </p:nvSpPr>
        <p:spPr>
          <a:xfrm>
            <a:off x="3438525" y="1458595"/>
            <a:ext cx="1370330" cy="7461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Capture and stitch</a:t>
            </a:r>
            <a:endParaRPr lang="en-US" altLang="zh-CN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下箭头 45"/>
          <p:cNvSpPr/>
          <p:nvPr/>
        </p:nvSpPr>
        <p:spPr>
          <a:xfrm>
            <a:off x="7108190" y="2640330"/>
            <a:ext cx="203835" cy="273685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7" name="文本框 148"/>
          <p:cNvSpPr txBox="1"/>
          <p:nvPr/>
        </p:nvSpPr>
        <p:spPr>
          <a:xfrm>
            <a:off x="7108190" y="2577465"/>
            <a:ext cx="201549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transmission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右箭头 47"/>
          <p:cNvSpPr/>
          <p:nvPr/>
        </p:nvSpPr>
        <p:spPr>
          <a:xfrm>
            <a:off x="2951480" y="1818005"/>
            <a:ext cx="415925" cy="245745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9" name="右箭头 48"/>
          <p:cNvSpPr/>
          <p:nvPr/>
        </p:nvSpPr>
        <p:spPr>
          <a:xfrm rot="10800000">
            <a:off x="3021965" y="3642360"/>
            <a:ext cx="416560" cy="25146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2425" y="1076960"/>
            <a:ext cx="2447290" cy="1531620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" y="3220085"/>
            <a:ext cx="2487295" cy="14166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1108075" y="137160"/>
            <a:ext cx="27578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Projection</a:t>
            </a:r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5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1331595"/>
            <a:ext cx="2682240" cy="2481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图片 18" descr="c045388ea7d5ed4ae8320162002efdc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480" y="1128395"/>
            <a:ext cx="2190750" cy="1095375"/>
          </a:xfrm>
          <a:prstGeom prst="rect">
            <a:avLst/>
          </a:prstGeom>
        </p:spPr>
      </p:pic>
      <p:pic>
        <p:nvPicPr>
          <p:cNvPr id="3" name="图片 23" descr="4bac8af390c40233941a289fa65650b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960" y="847725"/>
            <a:ext cx="2163445" cy="144399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884930" y="2398395"/>
            <a:ext cx="161417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>
                <a:latin typeface="Arial" panose="020B0604020202020204" pitchFamily="34" charset="0"/>
                <a:cs typeface="Arial" panose="020B0604020202020204" pitchFamily="34" charset="0"/>
              </a:rPr>
              <a:t>ERP（4096*2048）</a:t>
            </a:r>
            <a:endParaRPr lang="zh-CN" alt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487795" y="2386965"/>
            <a:ext cx="19627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>
                <a:latin typeface="Arial" panose="020B0604020202020204" pitchFamily="34" charset="0"/>
                <a:cs typeface="Arial" panose="020B0604020202020204" pitchFamily="34" charset="0"/>
              </a:rPr>
              <a:t>CMP3*2（2880*1920）</a:t>
            </a:r>
            <a:endParaRPr lang="zh-CN" alt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图片 22" descr="d7a70e3d21e856f812f9dbf73b9ce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6480" y="2943860"/>
            <a:ext cx="2190750" cy="109601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3884930" y="4086860"/>
            <a:ext cx="19627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>
                <a:latin typeface="Arial" panose="020B0604020202020204" pitchFamily="34" charset="0"/>
                <a:cs typeface="Arial" panose="020B0604020202020204" pitchFamily="34" charset="0"/>
              </a:rPr>
              <a:t>EAP（4096*2048）</a:t>
            </a:r>
            <a:endParaRPr lang="zh-CN" alt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图片 6" descr="42776577fa0099d613a2c8b2e670e9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0960" y="2943860"/>
            <a:ext cx="2522220" cy="109601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6511290" y="4086860"/>
            <a:ext cx="19627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>
                <a:latin typeface="Arial" panose="020B0604020202020204" pitchFamily="34" charset="0"/>
                <a:cs typeface="Arial" panose="020B0604020202020204" pitchFamily="34" charset="0"/>
              </a:rPr>
              <a:t>OHP（Octahedron</a:t>
            </a:r>
            <a:endParaRPr lang="zh-CN" altLang="en-US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zh-CN" altLang="en-US" sz="1400">
                <a:latin typeface="Arial" panose="020B0604020202020204" pitchFamily="34" charset="0"/>
                <a:cs typeface="Arial" panose="020B0604020202020204" pitchFamily="34" charset="0"/>
              </a:rPr>
              <a:t>2880*1248）</a:t>
            </a:r>
            <a:endParaRPr lang="zh-CN" alt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1108075" y="137160"/>
            <a:ext cx="27578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t>database</a:t>
            </a:r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图片 -2147482564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4890" y="1205230"/>
            <a:ext cx="2029460" cy="10153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-2147482577" descr="图片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3465" y="1195070"/>
            <a:ext cx="2050415" cy="1025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-2147482576" descr="图片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6495" y="1186815"/>
            <a:ext cx="2066925" cy="10337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-2147482571" descr="图片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305" y="2846705"/>
            <a:ext cx="1977390" cy="98933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-2147482563" descr="图片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9510" y="2846705"/>
            <a:ext cx="1979930" cy="9899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-2147482562" descr="图片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4400" y="2846705"/>
            <a:ext cx="1994535" cy="9899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-2147482566" descr="图片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19925" y="2846705"/>
            <a:ext cx="1978660" cy="9893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1498600" y="2295525"/>
            <a:ext cx="1327785" cy="2298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9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(a)Video01(Talk)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3892550" y="2295525"/>
            <a:ext cx="1452245" cy="2298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9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(b)Video02 (The Pagoda)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6632575" y="2295525"/>
            <a:ext cx="1432560" cy="2298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9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(c)Video03( Lake)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327025" y="3924300"/>
            <a:ext cx="1517650" cy="2298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9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(d)Video04(The Great Wall)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2631440" y="3924300"/>
            <a:ext cx="1575435" cy="2298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9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(e)Video05(Auditorium)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5003800" y="3924300"/>
            <a:ext cx="1242060" cy="2298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9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(f)Video06(Boat)	</a:t>
            </a:r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7461250" y="3924300"/>
            <a:ext cx="1212850" cy="2298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9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(g)Video07(concert)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1108075" y="137160"/>
            <a:ext cx="27578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t>database</a:t>
            </a:r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表格 9"/>
          <p:cNvGraphicFramePr/>
          <p:nvPr/>
        </p:nvGraphicFramePr>
        <p:xfrm>
          <a:off x="2214880" y="1133475"/>
          <a:ext cx="4404360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1090"/>
                <a:gridCol w="1101090"/>
                <a:gridCol w="1101090"/>
                <a:gridCol w="1101090"/>
              </a:tblGrid>
              <a:tr h="304800">
                <a:tc gridSpan="2"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ERP</a:t>
                      </a:r>
                      <a:endParaRPr lang="en-US" altLang="zh-CN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cPr/>
                </a:tc>
                <a:tc gridSpan="2"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EAP</a:t>
                      </a:r>
                      <a:endParaRPr lang="en-US" altLang="zh-CN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cPr/>
                </a:tc>
              </a:tr>
              <a:tr h="3048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H.264(</a:t>
                      </a:r>
                      <a:r>
                        <a:rPr lang="en-US" altLang="zh-CN" sz="1400" i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QP</a:t>
                      </a:r>
                      <a:r>
                        <a:rPr lang="en-US" altLang="zh-CN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altLang="zh-CN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400"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H.265(</a:t>
                      </a:r>
                      <a:r>
                        <a:rPr lang="en-US" altLang="zh-CN" sz="1400" i="1"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QP</a:t>
                      </a:r>
                      <a:r>
                        <a:rPr lang="en-US" altLang="zh-CN" sz="1400"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)</a:t>
                      </a:r>
                      <a:endParaRPr lang="en-US" altLang="zh-CN" sz="1400"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400"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H.264(</a:t>
                      </a:r>
                      <a:r>
                        <a:rPr lang="en-US" altLang="zh-CN" sz="1400" i="1"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QP</a:t>
                      </a:r>
                      <a:r>
                        <a:rPr lang="en-US" altLang="zh-CN" sz="1400"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)</a:t>
                      </a:r>
                      <a:endParaRPr lang="en-US" altLang="zh-CN" sz="1400"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400"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H.265(</a:t>
                      </a:r>
                      <a:r>
                        <a:rPr lang="en-US" altLang="zh-CN" sz="1400" i="1"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QP</a:t>
                      </a:r>
                      <a:r>
                        <a:rPr lang="en-US" altLang="zh-CN" sz="1400"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)</a:t>
                      </a:r>
                      <a:endParaRPr lang="en-US" altLang="zh-CN" sz="1400"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/>
                </a:tc>
              </a:tr>
              <a:tr h="3048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US" altLang="zh-CN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US" altLang="zh-CN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US" altLang="zh-CN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US" altLang="zh-CN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048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en-US" altLang="zh-CN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en-US" altLang="zh-CN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en-US" altLang="zh-CN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en-US" altLang="zh-CN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048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en-US" altLang="zh-CN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en-US" altLang="zh-CN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en-US" altLang="zh-CN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en-US" altLang="zh-CN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048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  <a:endParaRPr lang="en-US" altLang="zh-CN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  <a:endParaRPr lang="en-US" altLang="zh-CN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  <a:endParaRPr lang="en-US" altLang="zh-CN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  <a:endParaRPr lang="en-US" altLang="zh-CN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048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en-US" altLang="zh-CN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en-US" altLang="zh-CN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en-US" altLang="zh-CN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en-US" altLang="zh-CN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3510280" y="3646805"/>
            <a:ext cx="24003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t>7+7*2*2*5=147</a:t>
            </a:r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1108075" y="137160"/>
            <a:ext cx="55003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t>Subjective quality assessment</a:t>
            </a:r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图片 -2147482561" descr="67702105410119209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57300" y="1771015"/>
            <a:ext cx="2385060" cy="17837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-2147482560" descr="870ecfeaadedc2a51fc35809fd3872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9315" y="1104900"/>
            <a:ext cx="3521710" cy="14630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-2147482588" descr="036d4408c9c78980f1e8303d11b29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9315" y="2956560"/>
            <a:ext cx="3521075" cy="148717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1108075" y="137160"/>
            <a:ext cx="39966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t>Obiective quality assessment</a:t>
            </a:r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对象 -2147482581"/>
          <p:cNvGraphicFramePr/>
          <p:nvPr/>
        </p:nvGraphicFramePr>
        <p:xfrm>
          <a:off x="898525" y="887730"/>
          <a:ext cx="7098665" cy="12077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5867400" imgH="981075" progId="Visio.Drawing.15">
                  <p:embed/>
                </p:oleObj>
              </mc:Choice>
              <mc:Fallback>
                <p:oleObj name="" r:id="rId1" imgW="5867400" imgH="981075" progId="Visio.Drawing.15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898525" y="887730"/>
                        <a:ext cx="7098665" cy="120777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表格 2"/>
          <p:cNvGraphicFramePr/>
          <p:nvPr/>
        </p:nvGraphicFramePr>
        <p:xfrm>
          <a:off x="1372235" y="2323465"/>
          <a:ext cx="6399530" cy="24879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5505"/>
                <a:gridCol w="1041400"/>
                <a:gridCol w="1151890"/>
                <a:gridCol w="1313180"/>
                <a:gridCol w="1005205"/>
                <a:gridCol w="1022350"/>
              </a:tblGrid>
              <a:tr h="274320"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2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2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Kernel size</a:t>
                      </a:r>
                      <a:endParaRPr lang="en-US" altLang="zh-CN" sz="12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2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Input channel</a:t>
                      </a:r>
                      <a:endParaRPr lang="en-US" altLang="zh-CN" sz="12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2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Output channel</a:t>
                      </a:r>
                      <a:endParaRPr lang="en-US" altLang="zh-CN" sz="12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2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Stride</a:t>
                      </a:r>
                      <a:endParaRPr lang="en-US" altLang="zh-CN" sz="12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2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Padding</a:t>
                      </a:r>
                      <a:endParaRPr lang="en-US" altLang="zh-CN" sz="12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18135"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10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Conv1</a:t>
                      </a:r>
                      <a:endParaRPr lang="en-US" altLang="zh-CN" sz="10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12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2*5*5</a:t>
                      </a:r>
                      <a:endParaRPr lang="en-US" altLang="zh-CN" sz="12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12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altLang="zh-CN" sz="12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12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lang="en-US" altLang="zh-CN" sz="12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12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1*2*2</a:t>
                      </a:r>
                      <a:endParaRPr lang="en-US" altLang="zh-CN" sz="12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12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0*2*2</a:t>
                      </a:r>
                      <a:endParaRPr lang="en-US" altLang="zh-CN" sz="12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5285"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10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Maxpool1</a:t>
                      </a:r>
                      <a:endParaRPr lang="en-US" altLang="zh-CN" sz="10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12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3*2*2</a:t>
                      </a:r>
                      <a:endParaRPr lang="en-US" altLang="zh-CN" sz="12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12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lang="en-US" altLang="zh-CN" sz="12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12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lang="en-US" altLang="zh-CN" sz="12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12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3*2*2</a:t>
                      </a:r>
                      <a:endParaRPr lang="en-US" altLang="zh-CN" sz="12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12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altLang="zh-CN" sz="12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10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Conv2</a:t>
                      </a:r>
                      <a:endParaRPr lang="en-US" altLang="zh-CN" sz="10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12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2*5*5</a:t>
                      </a:r>
                      <a:endParaRPr lang="en-US" altLang="zh-CN" sz="12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12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lang="en-US" altLang="zh-CN" sz="12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12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  <a:endParaRPr lang="en-US" altLang="zh-CN" sz="12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12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1*2*2</a:t>
                      </a:r>
                      <a:endParaRPr lang="en-US" altLang="zh-CN" sz="12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12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0*2*2</a:t>
                      </a:r>
                      <a:endParaRPr lang="en-US" altLang="zh-CN" sz="12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5285"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10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Maxpool2</a:t>
                      </a:r>
                      <a:endParaRPr lang="en-US" altLang="zh-CN" sz="10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12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2*2*2</a:t>
                      </a:r>
                      <a:endParaRPr lang="en-US" altLang="zh-CN" sz="12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12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  <a:endParaRPr lang="en-US" altLang="zh-CN" sz="12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12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  <a:endParaRPr lang="en-US" altLang="zh-CN" sz="12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12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2*2*2</a:t>
                      </a:r>
                      <a:endParaRPr lang="en-US" altLang="zh-CN" sz="12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12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altLang="zh-CN" sz="12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10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Conv3</a:t>
                      </a:r>
                      <a:endParaRPr lang="en-US" altLang="zh-CN" sz="10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12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1*5*5</a:t>
                      </a:r>
                      <a:endParaRPr lang="en-US" altLang="zh-CN" sz="12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12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  <a:endParaRPr lang="en-US" altLang="zh-CN" sz="12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12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128</a:t>
                      </a:r>
                      <a:endParaRPr lang="en-US" altLang="zh-CN" sz="12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12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1*2*2</a:t>
                      </a:r>
                      <a:endParaRPr lang="en-US" altLang="zh-CN" sz="12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12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2*2*0</a:t>
                      </a:r>
                      <a:endParaRPr lang="en-US" altLang="zh-CN" sz="12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10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Maxpool3</a:t>
                      </a:r>
                      <a:endParaRPr lang="en-US" altLang="zh-CN" sz="10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12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1*4*4</a:t>
                      </a:r>
                      <a:endParaRPr lang="en-US" altLang="zh-CN" sz="12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12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128</a:t>
                      </a:r>
                      <a:endParaRPr lang="en-US" altLang="zh-CN" sz="12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12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128</a:t>
                      </a:r>
                      <a:endParaRPr lang="en-US" altLang="zh-CN" sz="12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12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1*4*4</a:t>
                      </a:r>
                      <a:endParaRPr lang="en-US" altLang="zh-CN" sz="12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12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altLang="zh-CN" sz="12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1108075" y="137160"/>
            <a:ext cx="27578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t>Weight Calculation</a:t>
            </a:r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对象 -2147482599"/>
          <p:cNvGraphicFramePr>
            <a:graphicFrameLocks noChangeAspect="1"/>
          </p:cNvGraphicFramePr>
          <p:nvPr/>
        </p:nvGraphicFramePr>
        <p:xfrm>
          <a:off x="2313305" y="931545"/>
          <a:ext cx="3896360" cy="975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1930400" imgH="482600" progId="Equation.KSEE3">
                  <p:embed/>
                </p:oleObj>
              </mc:Choice>
              <mc:Fallback>
                <p:oleObj name="" r:id="rId1" imgW="1930400" imgH="482600" progId="Equation.KSEE3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313305" y="931545"/>
                        <a:ext cx="3896360" cy="97536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-2147482559"/>
          <p:cNvGraphicFramePr>
            <a:graphicFrameLocks noChangeAspect="1"/>
          </p:cNvGraphicFramePr>
          <p:nvPr/>
        </p:nvGraphicFramePr>
        <p:xfrm>
          <a:off x="1330960" y="3085465"/>
          <a:ext cx="1874520" cy="9626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" r:id="rId3" imgW="939800" imgH="482600" progId="Equation.KSEE3">
                  <p:embed/>
                </p:oleObj>
              </mc:Choice>
              <mc:Fallback>
                <p:oleObj name="" r:id="rId3" imgW="939800" imgH="482600" progId="Equation.KSEE3">
                  <p:embed/>
                  <p:pic>
                    <p:nvPicPr>
                      <p:cNvPr id="0" name="图片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30960" y="3085465"/>
                        <a:ext cx="1874520" cy="96266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直接连接符 4"/>
          <p:cNvCxnSpPr/>
          <p:nvPr/>
        </p:nvCxnSpPr>
        <p:spPr>
          <a:xfrm flipV="1">
            <a:off x="2313305" y="1740535"/>
            <a:ext cx="398145" cy="38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箭头连接符 5"/>
          <p:cNvCxnSpPr/>
          <p:nvPr/>
        </p:nvCxnSpPr>
        <p:spPr>
          <a:xfrm>
            <a:off x="2511425" y="1744345"/>
            <a:ext cx="8255" cy="279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1818640" y="2120265"/>
            <a:ext cx="138684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>
                <a:latin typeface="Arial" panose="020B0604020202020204" pitchFamily="34" charset="0"/>
                <a:cs typeface="Arial" panose="020B0604020202020204" pitchFamily="34" charset="0"/>
              </a:rPr>
              <a:t>final score</a:t>
            </a:r>
            <a:endParaRPr lang="zh-CN" alt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直接箭头连接符 9"/>
          <p:cNvCxnSpPr/>
          <p:nvPr/>
        </p:nvCxnSpPr>
        <p:spPr>
          <a:xfrm>
            <a:off x="4020820" y="1744345"/>
            <a:ext cx="8255" cy="279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V="1">
            <a:off x="3865880" y="1732915"/>
            <a:ext cx="318135" cy="38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文本框 99"/>
          <p:cNvSpPr txBox="1"/>
          <p:nvPr/>
        </p:nvSpPr>
        <p:spPr>
          <a:xfrm>
            <a:off x="3324225" y="2120265"/>
            <a:ext cx="5746115" cy="3371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1600" b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the objective fraction of all video patches in the VR video</a:t>
            </a:r>
            <a:endParaRPr lang="zh-CN" alt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图片 -2147482577" descr="图片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6750" y="2813050"/>
            <a:ext cx="3012440" cy="15068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矩形 13"/>
          <p:cNvSpPr/>
          <p:nvPr/>
        </p:nvSpPr>
        <p:spPr>
          <a:xfrm>
            <a:off x="4476750" y="4038600"/>
            <a:ext cx="292735" cy="28194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5" name="直接连接符 14"/>
          <p:cNvCxnSpPr/>
          <p:nvPr/>
        </p:nvCxnSpPr>
        <p:spPr>
          <a:xfrm flipH="1">
            <a:off x="4607560" y="3554730"/>
            <a:ext cx="1403985" cy="6375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>
            <a:off x="6011545" y="3554730"/>
            <a:ext cx="635" cy="63754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4611370" y="4185920"/>
            <a:ext cx="1436370" cy="63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6047740" y="3710940"/>
            <a:ext cx="50990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h'</a:t>
            </a:r>
            <a:endParaRPr lang="en-US" altLang="zh-CN" sz="16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7489190" y="3398520"/>
            <a:ext cx="50990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endParaRPr lang="en-US" altLang="zh-CN" sz="16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自定义 39">
      <a:dk1>
        <a:sysClr val="windowText" lastClr="000000"/>
      </a:dk1>
      <a:lt1>
        <a:sysClr val="window" lastClr="FFFFFF"/>
      </a:lt1>
      <a:dk2>
        <a:srgbClr val="123E61"/>
      </a:dk2>
      <a:lt2>
        <a:srgbClr val="D4D4D6"/>
      </a:lt2>
      <a:accent1>
        <a:srgbClr val="123E61"/>
      </a:accent1>
      <a:accent2>
        <a:srgbClr val="123E61"/>
      </a:accent2>
      <a:accent3>
        <a:srgbClr val="123E61"/>
      </a:accent3>
      <a:accent4>
        <a:srgbClr val="123E61"/>
      </a:accent4>
      <a:accent5>
        <a:srgbClr val="123E61"/>
      </a:accent5>
      <a:accent6>
        <a:srgbClr val="000000"/>
      </a:accent6>
      <a:hlink>
        <a:srgbClr val="168BBA"/>
      </a:hlink>
      <a:folHlink>
        <a:srgbClr val="680000"/>
      </a:folHlink>
    </a:clrScheme>
    <a:fontScheme name="ljrzjgmu">
      <a:majorFont>
        <a:latin typeface="FZZhengHeiS-R-GB"/>
        <a:ea typeface="FZHei-B01S"/>
        <a:cs typeface=""/>
      </a:majorFont>
      <a:minorFont>
        <a:latin typeface="FZZhengHeiS-R-GB"/>
        <a:ea typeface="FZHei-B01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1300</Words>
  <Application>WPS 演示</Application>
  <PresentationFormat>自定义</PresentationFormat>
  <Paragraphs>309</Paragraphs>
  <Slides>11</Slides>
  <Notes>25</Notes>
  <HiddenSlides>0</HiddenSlides>
  <MMClips>0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11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方正兰亭黑简体</vt:lpstr>
      <vt:lpstr>Times New Roman</vt:lpstr>
      <vt:lpstr>FZZhengHeiS-R-GB</vt:lpstr>
      <vt:lpstr>Segoe Print</vt:lpstr>
      <vt:lpstr>Arial Unicode MS</vt:lpstr>
      <vt:lpstr>Calibri</vt:lpstr>
      <vt:lpstr>黑体</vt:lpstr>
      <vt:lpstr>FZHei-B01S</vt:lpstr>
      <vt:lpstr>Office 主题</vt:lpstr>
      <vt:lpstr>Visio.Drawing.15</vt:lpstr>
      <vt:lpstr>Equation.KSEE3</vt:lpstr>
      <vt:lpstr>Equation.KSEE3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微粒体总结</dc:title>
  <dc:creator>Administrator</dc:creator>
  <cp:lastModifiedBy>wp</cp:lastModifiedBy>
  <cp:revision>194</cp:revision>
  <dcterms:created xsi:type="dcterms:W3CDTF">2017-04-06T01:11:00Z</dcterms:created>
  <dcterms:modified xsi:type="dcterms:W3CDTF">2019-09-19T04:21:28Z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2052-10.8.2.6837</vt:lpwstr>
  </property>
</Properties>
</file>