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6" r:id="rId2"/>
    <p:sldMasterId id="2147483678" r:id="rId3"/>
    <p:sldMasterId id="2147483686" r:id="rId4"/>
    <p:sldMasterId id="2147483691" r:id="rId5"/>
    <p:sldMasterId id="2147483703" r:id="rId6"/>
    <p:sldMasterId id="2147483715" r:id="rId7"/>
    <p:sldMasterId id="2147483727" r:id="rId8"/>
    <p:sldMasterId id="2147483732" r:id="rId9"/>
  </p:sldMasterIdLst>
  <p:notesMasterIdLst>
    <p:notesMasterId r:id="rId31"/>
  </p:notesMasterIdLst>
  <p:sldIdLst>
    <p:sldId id="1303" r:id="rId10"/>
    <p:sldId id="1212" r:id="rId11"/>
    <p:sldId id="1287" r:id="rId12"/>
    <p:sldId id="1323" r:id="rId13"/>
    <p:sldId id="1324" r:id="rId14"/>
    <p:sldId id="1325" r:id="rId15"/>
    <p:sldId id="1326" r:id="rId16"/>
    <p:sldId id="1327" r:id="rId17"/>
    <p:sldId id="1328" r:id="rId18"/>
    <p:sldId id="1329" r:id="rId19"/>
    <p:sldId id="1330" r:id="rId20"/>
    <p:sldId id="1331" r:id="rId21"/>
    <p:sldId id="1332" r:id="rId22"/>
    <p:sldId id="1333" r:id="rId23"/>
    <p:sldId id="1334" r:id="rId24"/>
    <p:sldId id="1335" r:id="rId25"/>
    <p:sldId id="1336" r:id="rId26"/>
    <p:sldId id="1337" r:id="rId27"/>
    <p:sldId id="1338" r:id="rId28"/>
    <p:sldId id="1339" r:id="rId29"/>
    <p:sldId id="1131"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Xinyu" initials="HX" lastIdx="1" clrIdx="0"/>
  <p:cmAuthor id="2" name="郝 逢源" initials="郝"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0C5694"/>
    <a:srgbClr val="000000"/>
    <a:srgbClr val="0C4994"/>
    <a:srgbClr val="2E4860"/>
    <a:srgbClr val="C00000"/>
    <a:srgbClr val="D07112"/>
    <a:srgbClr val="B4B4B4"/>
    <a:srgbClr val="385D8A"/>
    <a:srgbClr val="BF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7" autoAdjust="0"/>
    <p:restoredTop sz="72470" autoAdjust="0"/>
  </p:normalViewPr>
  <p:slideViewPr>
    <p:cSldViewPr snapToGrid="0" showGuides="1">
      <p:cViewPr varScale="1">
        <p:scale>
          <a:sx n="113" d="100"/>
          <a:sy n="113" d="100"/>
        </p:scale>
        <p:origin x="2646" y="1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97B7E-832D-43A7-9837-F09055912F38}" type="datetimeFigureOut">
              <a:rPr lang="zh-CN" altLang="en-US" smtClean="0"/>
              <a:t>2024/4/12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930A0-1E12-4B3D-B4D9-3539BB54CB6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a:latin typeface="宋体" panose="02010600030101010101" pitchFamily="2" charset="-122"/>
                <a:ea typeface="宋体" panose="02010600030101010101" pitchFamily="2" charset="-122"/>
              </a:rPr>
              <a:t>下午好各位，我今天带来的汇报的题目是“</a:t>
            </a:r>
            <a:r>
              <a:rPr lang="en-US" altLang="zh-CN" sz="1200" b="0" dirty="0">
                <a:latin typeface="微软雅黑" panose="020B0503020204020204" pitchFamily="34" charset="-122"/>
                <a:ea typeface="微软雅黑" panose="020B0503020204020204" pitchFamily="34" charset="-122"/>
              </a:rPr>
              <a:t>RENet: A Time-Frequency Domain General Speech Restoration Network for ICASSP 2024 Speech Signal Improvement Challenge</a:t>
            </a:r>
            <a:r>
              <a:rPr lang="zh-CN" altLang="en-US" sz="1200" b="0" dirty="0">
                <a:latin typeface="微软雅黑" panose="020B0503020204020204" pitchFamily="34" charset="-122"/>
                <a:ea typeface="微软雅黑" panose="020B0503020204020204" pitchFamily="34" charset="-122"/>
              </a:rPr>
              <a:t>”。</a:t>
            </a:r>
            <a:endParaRPr lang="en-US" altLang="zh-CN" sz="1200" b="0" dirty="0">
              <a:latin typeface="微软雅黑" panose="020B0503020204020204" pitchFamily="34" charset="-122"/>
              <a:ea typeface="微软雅黑" panose="020B0503020204020204" pitchFamily="34" charset="-122"/>
            </a:endParaRPr>
          </a:p>
          <a:p>
            <a:r>
              <a:rPr lang="en-US" altLang="zh-CN" sz="1200" b="0" dirty="0">
                <a:latin typeface="微软雅黑" panose="020B0503020204020204" pitchFamily="34" charset="-122"/>
                <a:ea typeface="微软雅黑" panose="020B0503020204020204" pitchFamily="34" charset="-122"/>
              </a:rPr>
              <a:t>Good afternoon, everyone. It is a pleasure to have the opportunity to present my research today. The topic of this presentation is “RENet: A Time-Frequency Domain General Speech Restoration Network for ICASSP 2024 Speech Signal Improvement Challenge”.</a:t>
            </a:r>
            <a:endParaRPr lang="zh-CN" altLang="en-US" b="0"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0C930A0-1E12-4B3D-B4D9-3539BB54CB6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基于“先修复然后增强的思路”，我们提出了</a:t>
            </a:r>
            <a:r>
              <a:rPr lang="en-US" altLang="zh-CN" b="0" dirty="0"/>
              <a:t>RENet</a:t>
            </a:r>
            <a:r>
              <a:rPr lang="zh-CN" altLang="en-US" b="0" dirty="0"/>
              <a:t>在时频域利用复数谱映射来同时处理各种失真。</a:t>
            </a:r>
            <a:endParaRPr lang="en-US" altLang="zh-CN" b="0" dirty="0"/>
          </a:p>
          <a:p>
            <a:pPr marL="0" indent="0">
              <a:buNone/>
            </a:pPr>
            <a:r>
              <a:rPr lang="zh-CN" altLang="en-US" b="0" dirty="0"/>
              <a:t>如图所示，我们的网络可以分为三个阶段：第一阶段是</a:t>
            </a:r>
            <a:r>
              <a:rPr lang="en-US" altLang="zh-CN" b="0" dirty="0"/>
              <a:t>TF-</a:t>
            </a:r>
            <a:r>
              <a:rPr lang="en-US" altLang="zh-CN" b="0" dirty="0" err="1"/>
              <a:t>GridGAN</a:t>
            </a:r>
            <a:r>
              <a:rPr lang="zh-CN" altLang="en-US" b="0" dirty="0"/>
              <a:t>，用于进行语音修复，同时进行初步的去噪去混响，第二阶段是一个全带的语音增强</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FB-</a:t>
            </a:r>
            <a:r>
              <a:rPr kumimoji="1" lang="en-US" altLang="zh-CN" sz="1200" b="0" dirty="0" err="1">
                <a:latin typeface="Times New Roman" panose="02020603050405020304" pitchFamily="18" charset="0"/>
                <a:ea typeface="黑体" panose="02010609060101010101" pitchFamily="49" charset="-122"/>
                <a:cs typeface="Times New Roman" panose="02020603050405020304" pitchFamily="18" charset="0"/>
              </a:rPr>
              <a:t>ENet</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用于去除残留的噪声和混响，最后是</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BWE</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用于再进行频带扩展。</a:t>
            </a:r>
            <a:endPar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en-US" altLang="zh-CN" b="0" dirty="0"/>
              <a:t>Building on the “Restoration and Enhancement” pipeline, we propose RENet, which employ complex spectrum mapping to address diverse speech degradation problems simultaneously. RENet comprises three stages: TF-</a:t>
            </a:r>
            <a:r>
              <a:rPr lang="en-US" altLang="zh-CN" b="0" dirty="0" err="1"/>
              <a:t>GridGAN</a:t>
            </a:r>
            <a:r>
              <a:rPr lang="en-US" altLang="zh-CN" b="0" dirty="0"/>
              <a:t> for initial speech recovery and preliminary noise and reverberation reduction, a full-band speech enhancement module (FB-</a:t>
            </a:r>
            <a:r>
              <a:rPr lang="en-US" altLang="zh-CN" b="0" dirty="0" err="1"/>
              <a:t>ENet</a:t>
            </a:r>
            <a:r>
              <a:rPr lang="en-US" altLang="zh-CN" b="0" dirty="0"/>
              <a:t>) to address residual noises and artifacts existed in the output of the restoration module, and a BWE module to generate the high-resolution speech from wide-band speech.</a:t>
            </a: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40071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第一阶段的</a:t>
            </a:r>
            <a:r>
              <a:rPr lang="en-US" altLang="zh-CN" b="0" dirty="0"/>
              <a:t>TF-</a:t>
            </a:r>
            <a:r>
              <a:rPr lang="en-US" altLang="zh-CN" b="0" dirty="0" err="1"/>
              <a:t>GridGAN</a:t>
            </a:r>
            <a:r>
              <a:rPr lang="zh-CN" altLang="en-US" b="0" dirty="0"/>
              <a:t>是基于</a:t>
            </a:r>
            <a:r>
              <a:rPr lang="en-US" altLang="zh-CN" b="0" dirty="0"/>
              <a:t>GAN</a:t>
            </a:r>
            <a:r>
              <a:rPr lang="zh-CN" altLang="en-US" b="0" dirty="0"/>
              <a:t>网络的，他的生成器利用的是</a:t>
            </a:r>
            <a:r>
              <a:rPr lang="en-US" altLang="zh-CN" b="0" dirty="0"/>
              <a:t>TF-</a:t>
            </a:r>
            <a:r>
              <a:rPr lang="en-US" altLang="zh-CN" b="0" dirty="0" err="1"/>
              <a:t>GridNet</a:t>
            </a:r>
            <a:r>
              <a:rPr lang="zh-CN" altLang="en-US" b="0" dirty="0"/>
              <a:t>模块，他主要包括三个子层：一个是帧内的谱建模，一个是子带的时间建模，最后是一个全带的注意力模块，在这里为了减小参数量和计算复杂度，我们将输入语音的频谱划分为三个子带，并沿特征维度进行拼接。鉴别器采用的是一个多尺度的时频域鉴别器，每个鉴别器包含五个一维卷积层，同时我们还利用</a:t>
            </a:r>
            <a:r>
              <a:rPr lang="en-US" altLang="zh-CN" b="0" dirty="0"/>
              <a:t>PQMF</a:t>
            </a:r>
            <a:r>
              <a:rPr lang="zh-CN" altLang="en-US" b="0" dirty="0"/>
              <a:t>对得到的信号进行分解，再将分解后的信号输入到鉴别器中，以覆盖不同子带和分辨率。</a:t>
            </a:r>
            <a:endParaRPr lang="en-US" altLang="zh-CN" b="0" dirty="0"/>
          </a:p>
          <a:p>
            <a:pPr marL="0" indent="0">
              <a:buNone/>
            </a:pPr>
            <a:r>
              <a:rPr lang="en-US" altLang="zh-CN" b="0" dirty="0"/>
              <a:t>The proposed TF-</a:t>
            </a:r>
            <a:r>
              <a:rPr lang="en-US" altLang="zh-CN" b="0" dirty="0" err="1"/>
              <a:t>GridGAN</a:t>
            </a:r>
            <a:r>
              <a:rPr lang="en-US" altLang="zh-CN" b="0" dirty="0"/>
              <a:t> incorporates a GAN, with its generator integrating the latest TF-</a:t>
            </a:r>
            <a:r>
              <a:rPr lang="en-US" altLang="zh-CN" b="0" dirty="0" err="1"/>
              <a:t>GridNet</a:t>
            </a:r>
            <a:r>
              <a:rPr lang="en-US" altLang="zh-CN" b="0" dirty="0"/>
              <a:t> block. This block comprises an intra-frame spectral module, a sub-band temporal module, and a cross-frame self-attention module. To manage the number of parameters and computational overhead, full-band complex spectrograms are divided into three sub-bands and concatenated along the channel dimension for simultaneous processing. Additionally, we utilize a multi-resolution T-F domain discriminator, each consisting of five one-dimensional convolution layers. </a:t>
            </a:r>
            <a:r>
              <a:rPr lang="en-US" altLang="zh-CN" b="0" i="0" dirty="0">
                <a:solidFill>
                  <a:srgbClr val="0D0D0D"/>
                </a:solidFill>
                <a:effectLst/>
                <a:latin typeface="Söhne"/>
              </a:rPr>
              <a:t>Furthermore, we employ PQMF to decompose the obtained signal, which is then input into the discriminator to cover various bands and resolutions.</a:t>
            </a:r>
            <a:endParaRPr lang="en-US" altLang="zh-CN"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63651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最终，生成器的损失主要包括三部分，一个是信号重构的损失，一个是对抗损失，最后是特征匹配损失，我们信号重构损失包括多尺度的</a:t>
            </a:r>
            <a:r>
              <a:rPr lang="en-US" altLang="zh-CN" b="0" dirty="0"/>
              <a:t>L1</a:t>
            </a:r>
            <a:r>
              <a:rPr lang="zh-CN" altLang="en-US" b="0" dirty="0"/>
              <a:t>的对数谱距离和谱收敛损失，同时还对信号进行</a:t>
            </a:r>
            <a:r>
              <a:rPr lang="en-US" altLang="zh-CN" b="0" dirty="0"/>
              <a:t>PQMF</a:t>
            </a:r>
            <a:r>
              <a:rPr lang="zh-CN" altLang="en-US" b="0" dirty="0"/>
              <a:t>分解求解重构损失，最终的损失是这四项的加权和。</a:t>
            </a:r>
            <a:endParaRPr lang="en-US" altLang="zh-CN" b="0" dirty="0"/>
          </a:p>
          <a:p>
            <a:pPr marL="0" indent="0">
              <a:buNone/>
            </a:pPr>
            <a:r>
              <a:rPr lang="zh-CN" altLang="en-US" b="0" dirty="0"/>
              <a:t>鉴别器的失只包含一个对抗损失。</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The final generator loss function incorporates several elements, including a reconstruction loss term, an adversarial loss term, and a feature match loss term. The reconstruction loss includes multi-resolution spectral convergence loss and logarithmic magnitude spectral loss, and the PQMF decomposition of the signal is also performed to calculate the reconstruction loss, and the final loss is the weighted sum of these four terms. </a:t>
            </a:r>
            <a:r>
              <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rPr>
              <a:t>The discriminator loss function incorporates an adversarial loss term.</a:t>
            </a:r>
            <a:endParaRPr lang="en-US" altLang="zh-CN" b="0" dirty="0"/>
          </a:p>
          <a:p>
            <a:pPr marL="0" indent="0">
              <a:buNone/>
            </a:pPr>
            <a:endParaRPr lang="en-US" altLang="zh-CN"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84892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第二阶段的全带的语音增强网络</a:t>
            </a:r>
            <a:r>
              <a:rPr lang="en-US" altLang="zh-CN" b="0" dirty="0"/>
              <a:t>FB-</a:t>
            </a:r>
            <a:r>
              <a:rPr lang="en-US" altLang="zh-CN" b="0" dirty="0" err="1"/>
              <a:t>ENet</a:t>
            </a:r>
            <a:r>
              <a:rPr lang="zh-CN" altLang="en-US" b="0" dirty="0"/>
              <a:t>用于处理第一阶段网络输出中可能存在的残留的噪声和失真，他也采用</a:t>
            </a:r>
            <a:r>
              <a:rPr lang="en-US" altLang="zh-CN" b="0" dirty="0"/>
              <a:t>TF-</a:t>
            </a:r>
            <a:r>
              <a:rPr lang="en-US" altLang="zh-CN" b="0" dirty="0" err="1"/>
              <a:t>GridNet</a:t>
            </a:r>
            <a:r>
              <a:rPr lang="zh-CN" altLang="en-US" b="0" dirty="0"/>
              <a:t>模块，只不过此时我们输入的是经过谱压缩的全带信号，同时减小了模型的维度。</a:t>
            </a:r>
            <a:endParaRPr lang="en-US" altLang="zh-CN" b="0" dirty="0"/>
          </a:p>
          <a:p>
            <a:pPr marL="0" indent="0">
              <a:buNone/>
            </a:pPr>
            <a:r>
              <a:rPr lang="zh-CN" altLang="en-US" b="0" dirty="0"/>
              <a:t>第二阶段的网络并没有采用生成式的方法，其损失函数包括时域的</a:t>
            </a:r>
            <a:r>
              <a:rPr lang="en-US" altLang="zh-CN" b="0" dirty="0"/>
              <a:t>SI-SDR</a:t>
            </a:r>
            <a:r>
              <a:rPr lang="zh-CN" altLang="en-US" b="0" dirty="0"/>
              <a:t>损失和时频域的幅度谱和复数谱的损失的加权。</a:t>
            </a:r>
            <a:endParaRPr lang="en-US" altLang="zh-CN" b="0" dirty="0"/>
          </a:p>
          <a:p>
            <a:pPr marL="0" indent="0">
              <a:buNone/>
            </a:pPr>
            <a:r>
              <a:rPr lang="en-US" altLang="zh-CN" b="0" dirty="0"/>
              <a:t>The second stage, full-band speech enhancement (FB-</a:t>
            </a:r>
            <a:r>
              <a:rPr lang="en-US" altLang="zh-CN" b="0" dirty="0" err="1"/>
              <a:t>ENet</a:t>
            </a:r>
            <a:r>
              <a:rPr lang="en-US" altLang="zh-CN" b="0" dirty="0"/>
              <a:t>) is </a:t>
            </a:r>
            <a:r>
              <a:rPr lang="en-US" altLang="zh-CN" b="0" i="0" dirty="0">
                <a:solidFill>
                  <a:srgbClr val="0D0D0D"/>
                </a:solidFill>
                <a:effectLst/>
                <a:latin typeface="Söhne"/>
              </a:rPr>
              <a:t>utilized</a:t>
            </a:r>
            <a:r>
              <a:rPr lang="en-US" altLang="zh-CN" b="0" dirty="0"/>
              <a:t> to address residual noises and artifacts existed in the output of TF-</a:t>
            </a:r>
            <a:r>
              <a:rPr lang="en-US" altLang="zh-CN" b="0" dirty="0" err="1"/>
              <a:t>GridGAN</a:t>
            </a:r>
            <a:r>
              <a:rPr lang="en-US" altLang="zh-CN" b="0" dirty="0"/>
              <a:t>, leveraging the relatively high-quality speech produced by the restoration module. FB-</a:t>
            </a:r>
            <a:r>
              <a:rPr lang="en-US" altLang="zh-CN" b="0" dirty="0" err="1"/>
              <a:t>ENet</a:t>
            </a:r>
            <a:r>
              <a:rPr lang="en-US" altLang="zh-CN" b="0" dirty="0"/>
              <a:t> also employs the TF-</a:t>
            </a:r>
            <a:r>
              <a:rPr lang="en-US" altLang="zh-CN" b="0" dirty="0" err="1"/>
              <a:t>GridNet</a:t>
            </a:r>
            <a:r>
              <a:rPr lang="en-US" altLang="zh-CN" b="0" dirty="0"/>
              <a:t> block, but in this case, the processed speech is inputted with a magnitude compression strategy, while simultaneously reducing the model's dimension.</a:t>
            </a:r>
          </a:p>
          <a:p>
            <a:pPr marL="0" indent="0">
              <a:buNone/>
            </a:pPr>
            <a:r>
              <a:rPr lang="en-US" altLang="zh-CN" b="0" dirty="0"/>
              <a:t>Unlike the generative approach of TF-</a:t>
            </a:r>
            <a:r>
              <a:rPr lang="en-US" altLang="zh-CN" b="0" dirty="0" err="1"/>
              <a:t>GridGAN</a:t>
            </a:r>
            <a:r>
              <a:rPr lang="en-US" altLang="zh-CN" b="0" dirty="0"/>
              <a:t>, the total loss function of the second stage includes a SI-SDR loss in the time domain, a complex spectrum loss, and a magnitude spectrum loss in the T-F domain.</a:t>
            </a:r>
          </a:p>
          <a:p>
            <a:pPr marL="0" indent="0">
              <a:buNone/>
            </a:pP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09332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最后，考虑到前两阶段的网络可能没办法很好的恢复全带语音丢失的高频信息，为了进一步提升输出语音的质量，我们采用了一个预训练的轻量级的</a:t>
            </a:r>
            <a:r>
              <a:rPr lang="en-US" altLang="zh-CN" b="0" dirty="0"/>
              <a:t>BWE</a:t>
            </a:r>
            <a:r>
              <a:rPr lang="zh-CN" altLang="en-US" b="0" dirty="0"/>
              <a:t>网络</a:t>
            </a:r>
            <a:r>
              <a:rPr lang="en-US" altLang="zh-CN" b="0" dirty="0"/>
              <a:t>BAE-Net-lite</a:t>
            </a:r>
            <a:r>
              <a:rPr lang="zh-CN" altLang="en-US" b="0" dirty="0"/>
              <a:t>，来进一步的扩宽频带。</a:t>
            </a:r>
            <a:endParaRPr lang="en-US" altLang="zh-CN" b="0" dirty="0"/>
          </a:p>
          <a:p>
            <a:pPr marL="0" indent="0">
              <a:buNone/>
            </a:pPr>
            <a:r>
              <a:rPr lang="en-US" altLang="zh-CN" b="0" dirty="0"/>
              <a:t>Our preliminary experiments reveal that the above-mentioned two modules only have limited capability in reconstructing the missing super-resolution band. Consequently, the final step incorporates the utilization of BAE-Net-lite, a very recent SOTA lightweight BWE network. It is employed for generating the high-resolution speech with the wide-band speech as the input, further enhancing the naturalness and clarity of the final speech.</a:t>
            </a: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13461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为了更好的进行数据模拟，我们分析了验证集和去年盲测集的示例，从</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Coloration</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Discontinuity</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Loudness</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Reverberation</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Noise</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这五个方面失真进行模拟。</a:t>
            </a:r>
            <a:endPar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我们的纯净语音、噪声和混响都来自于</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DNS Challenge dataset</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数据集，需要注意的是，我们使用了</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DNSMOS</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滤除掉了低信号质量的部分，同时我们还添加了基于镜像法模拟的模拟</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RIR</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endPar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具体的仿真流程如图所示，相较于之前的方法，让纯净音频以一定概率依次通过各种失真，我们发现部分失真种类一般会同时出现，如存在频带受限的带噪带混响音频，而多说话人时可能会出现响度不一致的问题，因此在实际造数据集时，我们选取了常见的几种失真组合进行模拟。</a:t>
            </a:r>
            <a:endPar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总共生成了约</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1000</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小时的训练数据。</a:t>
            </a:r>
            <a:endPar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我们最终采取的评价指标包括</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SIGMOS</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NISQA</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和</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DNSMOS</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，在这里我们要指出</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DNSMOS</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基于</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16</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kHz</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的音频的，剩下两个都是</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48 kHz</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的，而最终的比赛结果则是基于主观测听。</a:t>
            </a:r>
            <a:endPar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After a detailed analysis of speech clips in the previous SSI Challenge blind set, we simulate degraded speeches with various distortions, such as coloration, discontinuity, loudness, noise, and reverberation. To construct this dataset, we carefully select clean speech signals, noises and RIRs from the DNS Challenge dataset, all sampled at 48 kHz. Subsequently, we employ DNSMOS to filter out clean speeches with poor quality, and simulate RIRs based on the image method.</a:t>
            </a:r>
          </a:p>
          <a:p>
            <a:pPr marL="0" indent="0">
              <a:buNone/>
            </a:pP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The specific simulation process depicted in the figure. In contrast to previous methods, where clean speech sequentially passes through various distortions with a certain probability, we observe that certain distortion types often appear together. For instance, limited bandwidth is often accompanied by noise and reverberation, and inconsistent loudness may arise in scenarios with multiple speakers. Hence, during the simulation phase, we select several common distortion combinations for simulation, reaching a total of 1,000 h.</a:t>
            </a:r>
          </a:p>
          <a:p>
            <a:pPr marL="0" indent="0">
              <a:buNone/>
            </a:pP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The final metrics employed include SIGMOS, NISQA, and DNSMOS. DNSMOS is based on 16 kHz speech, while the remaining two are based on 48 kHz. The final result is determined based on subjective listening tests.</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893881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我们首先进行了消融实验，观察</a:t>
            </a:r>
            <a:r>
              <a:rPr lang="en-US" altLang="zh-CN" b="0" dirty="0"/>
              <a:t>SIGMOS</a:t>
            </a:r>
            <a:r>
              <a:rPr lang="zh-CN" altLang="en-US" b="0" dirty="0"/>
              <a:t>和</a:t>
            </a:r>
            <a:r>
              <a:rPr lang="en-US" altLang="zh-CN" b="0" dirty="0"/>
              <a:t>NISQA</a:t>
            </a:r>
            <a:r>
              <a:rPr lang="zh-CN" altLang="en-US" b="0" dirty="0"/>
              <a:t>，我们发现第一阶段的网络能够显著提升各种指标，而</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FB-</a:t>
            </a:r>
            <a:r>
              <a:rPr lang="en-US" altLang="zh-CN" sz="1200" b="0" dirty="0" err="1">
                <a:latin typeface="Times New Roman" panose="02020603050405020304" pitchFamily="18" charset="0"/>
                <a:ea typeface="黑体" panose="02010609060101010101" pitchFamily="49" charset="-122"/>
                <a:cs typeface="Times New Roman" panose="02020603050405020304" pitchFamily="18" charset="0"/>
              </a:rPr>
              <a:t>Enet</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进一步去除了其中残留的噪声和失真，在</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BWE</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之后我们的</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SIG</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OVRL</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分数分别为</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3.48</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3.03</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b="0" dirty="0"/>
              <a:t>而由于</a:t>
            </a:r>
            <a:r>
              <a:rPr lang="en-US" altLang="zh-CN" b="0" dirty="0"/>
              <a:t>DNSMOS</a:t>
            </a:r>
            <a:r>
              <a:rPr lang="zh-CN" altLang="en-US" b="0" dirty="0"/>
              <a:t>输入的是</a:t>
            </a:r>
            <a:r>
              <a:rPr lang="en-US" altLang="zh-CN" b="0" dirty="0"/>
              <a:t>16 kHz</a:t>
            </a:r>
            <a:r>
              <a:rPr lang="zh-CN" altLang="en-US" b="0" dirty="0"/>
              <a:t>的音频，因此第二三阶段指标没有变化， 这证明</a:t>
            </a:r>
            <a:r>
              <a:rPr lang="en-US" altLang="zh-CN" b="0" dirty="0"/>
              <a:t>BWE</a:t>
            </a:r>
            <a:r>
              <a:rPr lang="zh-CN" altLang="en-US" b="0" dirty="0"/>
              <a:t>模块主要是用于进一步增加输入语音的高频信息。</a:t>
            </a:r>
            <a:endParaRPr lang="en-US" altLang="zh-CN" b="0" dirty="0"/>
          </a:p>
          <a:p>
            <a:pPr marL="0" indent="0">
              <a:buNone/>
            </a:pPr>
            <a:r>
              <a:rPr lang="en-US" altLang="zh-CN" b="0" i="0" dirty="0">
                <a:solidFill>
                  <a:srgbClr val="0D0D0D"/>
                </a:solidFill>
                <a:effectLst/>
                <a:latin typeface="Söhne"/>
              </a:rPr>
              <a:t>Initially, </a:t>
            </a:r>
            <a:r>
              <a:rPr lang="en-US" altLang="zh-CN" b="0" dirty="0"/>
              <a:t>we conduct ablation studies, which reveal significant improvements in SIGMOS and NISQA scores. Notably, the first stage TF-</a:t>
            </a:r>
            <a:r>
              <a:rPr lang="en-US" altLang="zh-CN" b="0" dirty="0" err="1"/>
              <a:t>GridGAN</a:t>
            </a:r>
            <a:r>
              <a:rPr lang="en-US" altLang="zh-CN" b="0" dirty="0"/>
              <a:t> exhibit substantial enhancement across various dimensions. Subsequently, FB-</a:t>
            </a:r>
            <a:r>
              <a:rPr lang="en-US" altLang="zh-CN" b="0" dirty="0" err="1"/>
              <a:t>ENet</a:t>
            </a:r>
            <a:r>
              <a:rPr lang="en-US" altLang="zh-CN" b="0" dirty="0"/>
              <a:t> effectively mitigate residual noises and artifacts, resulting in SIG and OVRL scores of 3.48 and 3.03, respectively, after BWE.</a:t>
            </a:r>
          </a:p>
          <a:p>
            <a:pPr marL="0" indent="0">
              <a:buNone/>
            </a:pPr>
            <a:r>
              <a:rPr lang="en-US" altLang="zh-CN" b="0" dirty="0"/>
              <a:t>Given that DNSMOS relies on 16 kHz speech, there were no changes in the metric scores of the second and third stages. This underscores the primary role of the BWE module in enhancing the high-frequency information of the final speech.</a:t>
            </a: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20878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我们还附上了基于</a:t>
            </a:r>
            <a:r>
              <a:rPr lang="en-US" altLang="zh-CN" b="0" dirty="0"/>
              <a:t>ITU-T P.804</a:t>
            </a:r>
            <a:r>
              <a:rPr lang="zh-CN" altLang="en-US" b="0" dirty="0"/>
              <a:t>主观测听的结果，最终比赛的评价指标是基于主管测听的</a:t>
            </a:r>
            <a:r>
              <a:rPr lang="en-US" altLang="zh-CN" b="0" dirty="0"/>
              <a:t>SIG</a:t>
            </a:r>
            <a:r>
              <a:rPr lang="zh-CN" altLang="en-US" b="0" dirty="0"/>
              <a:t>与</a:t>
            </a:r>
            <a:r>
              <a:rPr lang="en-US" altLang="zh-CN" b="0" dirty="0"/>
              <a:t>OVRL</a:t>
            </a:r>
            <a:r>
              <a:rPr lang="zh-CN" altLang="en-US" b="0" dirty="0"/>
              <a:t>和语音识别的正确率。</a:t>
            </a:r>
            <a:endParaRPr lang="en-US" altLang="zh-CN" b="0" dirty="0"/>
          </a:p>
          <a:p>
            <a:pPr marL="0" indent="0">
              <a:buNone/>
            </a:pPr>
            <a:r>
              <a:rPr lang="zh-CN" altLang="en-US" b="0" dirty="0"/>
              <a:t>可以看到，我们的方法在各个维度都取得了显著的提升，同时在不连续这个维度上显著高于其他方法，这证明了其在面对各种失真尤其是丢帧补偿上的有效性；此外，我们的方法最终的识别正确率为</a:t>
            </a:r>
            <a:r>
              <a:rPr lang="en-US" altLang="zh-CN" b="0" dirty="0"/>
              <a:t>0.81</a:t>
            </a:r>
            <a:r>
              <a:rPr lang="zh-CN" altLang="en-US" b="0" dirty="0"/>
              <a:t>，仅略低于未处理的音频，这说明它相较于其他方法只引入很小的失真。</a:t>
            </a:r>
            <a:endParaRPr lang="en-US" altLang="zh-CN" b="0" dirty="0"/>
          </a:p>
          <a:p>
            <a:pPr marL="0" indent="0">
              <a:buNone/>
            </a:pPr>
            <a:r>
              <a:rPr lang="zh-CN" altLang="en-US" b="0" dirty="0"/>
              <a:t>我们的</a:t>
            </a:r>
            <a:r>
              <a:rPr lang="en-US" altLang="zh-CN" b="0" dirty="0"/>
              <a:t>RENet</a:t>
            </a:r>
            <a:r>
              <a:rPr lang="zh-CN" altLang="en-US" b="0" dirty="0"/>
              <a:t>最终在非实时赛道取得了第二名的好结果。</a:t>
            </a:r>
            <a:endParaRPr lang="en-US" altLang="zh-CN" b="0" dirty="0"/>
          </a:p>
          <a:p>
            <a:pPr marL="0" indent="0">
              <a:buNone/>
            </a:pPr>
            <a:r>
              <a:rPr lang="en-US" altLang="zh-CN" b="0" dirty="0"/>
              <a:t>Additionally, we include the results of the final </a:t>
            </a:r>
            <a:r>
              <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rPr>
              <a:t>subjective</a:t>
            </a:r>
            <a:r>
              <a:rPr lang="en-US" altLang="zh-CN" b="0" dirty="0"/>
              <a:t> listening tests based on the ITU-T P.804. The ultimate challenge metric score combines both the subjective listening test and the word accuracy (</a:t>
            </a:r>
            <a:r>
              <a:rPr lang="en-US" altLang="zh-CN" b="0" dirty="0" err="1"/>
              <a:t>WAcc</a:t>
            </a:r>
            <a:r>
              <a:rPr lang="en-US" altLang="zh-CN" b="0" dirty="0"/>
              <a:t>) rate.</a:t>
            </a:r>
          </a:p>
          <a:p>
            <a:pPr marL="0" indent="0">
              <a:buNone/>
            </a:pPr>
            <a:r>
              <a:rPr lang="en-US" altLang="zh-CN" b="0" dirty="0"/>
              <a:t>Remarkably, our proposed method exhibits substantial enhancements in all subjective assessments, notably surpassing other methods in addressing discontinuity. This underscores its exceptional robustness across diverse challenging distortions, particularly PLC. Moreover, the proposed method achieves a final </a:t>
            </a:r>
            <a:r>
              <a:rPr lang="en-US" altLang="zh-CN" b="0" dirty="0" err="1"/>
              <a:t>WAcc</a:t>
            </a:r>
            <a:r>
              <a:rPr lang="en-US" altLang="zh-CN" b="0" dirty="0"/>
              <a:t> of 0.81, closely resembling unprocessed degraded speech signals. This indicates its minimal introduction of artifacts when compared with other existing SOTA methods.</a:t>
            </a:r>
          </a:p>
          <a:p>
            <a:pPr marL="0" indent="0">
              <a:buNone/>
            </a:pPr>
            <a:r>
              <a:rPr lang="en-US" altLang="zh-CN" b="0" dirty="0"/>
              <a:t>The proposed </a:t>
            </a:r>
            <a:r>
              <a:rPr lang="en-US" altLang="zh-CN" b="0" dirty="0" err="1"/>
              <a:t>RENet</a:t>
            </a:r>
            <a:r>
              <a:rPr lang="en-US" altLang="zh-CN" b="0" dirty="0"/>
              <a:t> method ranks the 2nd place in the non-real-time track of this Challenge.</a:t>
            </a:r>
          </a:p>
          <a:p>
            <a:pPr marL="0" indent="0">
              <a:buNone/>
            </a:pP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59762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最后，我们选取了部分盲测集的结果进行了可视化，每一行表示一种失真，后面三个列表示三个阶段的输出。在这里，第一行的音频表示存在丢帧，第二行是混响，第三行存在裁剪，可以发现我们的每个阶段都对最终的</a:t>
            </a:r>
            <a:r>
              <a:rPr lang="en-US" altLang="zh-CN" b="0" dirty="0"/>
              <a:t>SIG</a:t>
            </a:r>
            <a:r>
              <a:rPr lang="zh-CN" altLang="en-US" b="0" dirty="0"/>
              <a:t>的提升有着贡献。</a:t>
            </a:r>
            <a:endParaRPr lang="en-US" altLang="zh-CN" b="0" dirty="0"/>
          </a:p>
          <a:p>
            <a:pPr marL="0" indent="0">
              <a:buNone/>
            </a:pPr>
            <a:r>
              <a:rPr lang="en-US" altLang="zh-CN" b="0" i="0" dirty="0">
                <a:solidFill>
                  <a:srgbClr val="0D0D0D"/>
                </a:solidFill>
                <a:effectLst/>
                <a:latin typeface="Söhne"/>
              </a:rPr>
              <a:t>In our final presentation, we showcase selected results from the blind set for visualization. Each row corresponds to a specific distortion, while the subsequent three columns illustrate the output of the three stages. Specifically, the first row denotes pocket loss, the second row represents reverberation, and the third row showcases clipping. Our analysis reveals the contribution of each stage to the final SIG enhancement. </a:t>
            </a:r>
            <a:endParaRPr lang="en-US" altLang="zh-CN"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91965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后面三行给出的是在频带受限、噪声、响度不均衡场景下的输出。可以发现我们的发现我们的方法在很低的信噪比下都能显著的降低背景噪声，同时提升输出语音的质量。最后，在复杂的多说话人场景，我们的方法也能够均衡不同说话人的响度。</a:t>
            </a:r>
            <a:endParaRPr lang="en-US" altLang="zh-CN" b="0" dirty="0"/>
          </a:p>
          <a:p>
            <a:pPr marL="0" indent="0">
              <a:buNone/>
            </a:pPr>
            <a:r>
              <a:rPr lang="en-US" altLang="zh-CN" b="0" i="0" dirty="0">
                <a:solidFill>
                  <a:srgbClr val="0D0D0D"/>
                </a:solidFill>
                <a:effectLst/>
                <a:latin typeface="Söhne"/>
              </a:rPr>
              <a:t>The last three rows depict the output in scenarios characterized by limited</a:t>
            </a:r>
            <a:r>
              <a:rPr lang="zh-CN" altLang="en-US" b="0" i="0" dirty="0">
                <a:solidFill>
                  <a:srgbClr val="0D0D0D"/>
                </a:solidFill>
                <a:effectLst/>
                <a:latin typeface="Söhne"/>
              </a:rPr>
              <a:t> </a:t>
            </a:r>
            <a:r>
              <a:rPr lang="en-US" altLang="zh-CN" b="0" i="0" dirty="0">
                <a:solidFill>
                  <a:srgbClr val="0D0D0D"/>
                </a:solidFill>
                <a:effectLst/>
                <a:latin typeface="Söhne"/>
              </a:rPr>
              <a:t>bandwidth, noise, and inconsistent loudness conditions. Notably, our proposed method demonstrates an impressive ability to mitigate background noise and enhance the quality of the output speech, even under very low SNR conditions. Moreover, in complex multi-speaker scenarios, our proposed method adeptly manages the loudness levels of different speakers.</a:t>
            </a:r>
            <a:endParaRPr lang="en-US" altLang="zh-CN"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6133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我的报告主要分为以下</a:t>
            </a:r>
            <a:r>
              <a:rPr lang="en-US" altLang="zh-CN" dirty="0"/>
              <a:t>5</a:t>
            </a:r>
            <a:r>
              <a:rPr lang="zh-CN" altLang="en-US" dirty="0"/>
              <a:t>个部分。</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A2B2E"/>
                </a:solidFill>
                <a:effectLst/>
                <a:latin typeface="PingFang SC"/>
              </a:rPr>
              <a:t>My share mainly consists of the following five sections.</a:t>
            </a:r>
            <a:endParaRPr lang="en-US" altLang="zh-CN" dirty="0"/>
          </a:p>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最后，对我们的方法进行一个总结，在本文中，我们引入了</a:t>
            </a:r>
            <a:r>
              <a:rPr lang="en-US" altLang="zh-CN" b="0" dirty="0"/>
              <a:t>RENet</a:t>
            </a:r>
            <a:r>
              <a:rPr lang="zh-CN" altLang="en-US" b="0" dirty="0"/>
              <a:t>，它是一个多阶段的时频域广义语音恢复方法用于参加</a:t>
            </a:r>
            <a:r>
              <a:rPr lang="en-US" altLang="zh-CN" b="0" dirty="0"/>
              <a:t>ICASSP 2024 SSI </a:t>
            </a:r>
            <a:r>
              <a:rPr lang="zh-CN" altLang="en-US" b="0" dirty="0"/>
              <a:t>挑战赛。其由语音恢复模块、语音增强模块和</a:t>
            </a:r>
            <a:r>
              <a:rPr lang="en-US" altLang="zh-CN" b="0" dirty="0"/>
              <a:t>BWE</a:t>
            </a:r>
            <a:r>
              <a:rPr lang="zh-CN" altLang="en-US" b="0" dirty="0"/>
              <a:t>模块组成。所提出的方法在本次挑战赛的非实时赛道上排名第二。</a:t>
            </a:r>
            <a:endParaRPr lang="en-US" altLang="zh-CN" b="0" dirty="0"/>
          </a:p>
          <a:p>
            <a:pPr marL="0" indent="0">
              <a:buNone/>
            </a:pPr>
            <a:r>
              <a:rPr lang="zh-CN" altLang="en-US" b="0" dirty="0"/>
              <a:t>下一步，我们将在保持性能的同时进一步降低模型的参数量和计算复杂度，同时设计一款适用于实时任务的新框架。</a:t>
            </a:r>
            <a:endParaRPr lang="en-US" altLang="zh-CN" b="0" dirty="0"/>
          </a:p>
          <a:p>
            <a:pPr marL="0" indent="0">
              <a:buNone/>
            </a:pPr>
            <a:r>
              <a:rPr lang="en-US" altLang="zh-CN" b="0" dirty="0"/>
              <a:t>To summarize our approach, we introduce </a:t>
            </a:r>
            <a:r>
              <a:rPr lang="en-US" altLang="zh-CN" b="0" dirty="0" err="1"/>
              <a:t>RENet</a:t>
            </a:r>
            <a:r>
              <a:rPr lang="en-US" altLang="zh-CN" b="0" dirty="0"/>
              <a:t>, a novel T-F domain method tailored for general speech restoration in the ICASSP 2024 SSI Challenge. </a:t>
            </a:r>
            <a:r>
              <a:rPr lang="en-US" altLang="zh-CN" b="0" dirty="0" err="1"/>
              <a:t>RENet</a:t>
            </a:r>
            <a:r>
              <a:rPr lang="en-US" altLang="zh-CN" b="0" dirty="0"/>
              <a:t> is a multi-stage network, consisting of a speech restoration module, a speech enhancement module, and a BWE module. The proposed </a:t>
            </a:r>
            <a:r>
              <a:rPr lang="en-US" altLang="zh-CN" b="0"/>
              <a:t>method ranks </a:t>
            </a:r>
            <a:r>
              <a:rPr lang="en-US" altLang="zh-CN" b="0" dirty="0"/>
              <a:t>the 2nd place in the non-real-time track of this Challenge. </a:t>
            </a:r>
          </a:p>
          <a:p>
            <a:pPr marL="0" indent="0">
              <a:buNone/>
            </a:pPr>
            <a:r>
              <a:rPr lang="en-US" altLang="zh-CN" b="0" dirty="0"/>
              <a:t>Looking ahead, future research directions may involve efforts to reduce both the number of parameters and computational complexity while maintaining the performance of the proposed method. </a:t>
            </a:r>
            <a:r>
              <a:rPr lang="en-US" altLang="zh-CN" b="0" i="0" dirty="0">
                <a:solidFill>
                  <a:srgbClr val="0D0D0D"/>
                </a:solidFill>
                <a:effectLst/>
                <a:latin typeface="Söhne"/>
              </a:rPr>
              <a:t>Moreover, exploring new frameworks for facilitating real-time implementations holds promise for advancing this field.</a:t>
            </a:r>
            <a:endParaRPr lang="en-US" altLang="zh-CN"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818337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在现如今的会议室、礼堂和多媒体教室中存在各种拾音设备，除了常见的噪声和混响之外，这些设备可能存在缺陷导致出现频谱泄露、丢帧等等失真，从而严重降低了语音的质量和可懂度，同时阻碍了许多下游任务如语音识别的实现。</a:t>
            </a:r>
            <a:endParaRPr lang="en-US" altLang="zh-CN" b="0" dirty="0"/>
          </a:p>
          <a:p>
            <a:pPr marL="0" indent="0">
              <a:buNone/>
            </a:pPr>
            <a:r>
              <a:rPr lang="en-US" altLang="zh-CN" b="0" dirty="0"/>
              <a:t>Nowadays, in conference rooms, multimedia classrooms, and assembly halls, a variety of microphones are employed. Apart from typical noise and reverberation, these devices can introduce many distortions such as spectrum leakage, pocket loss, which significantly degrade the speech quality and intelligibility and hinder the implementation of many downstream tasks such as ASR.</a:t>
            </a: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为了评价拾取到声信号的质量，最好的方法就是进行主观测听，</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ITU-T P.804</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将评估分为</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个部分，即信号的质量</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SIG</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，噪声的去除质量</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BAK</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和整体的质量</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OVRL</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，在这里</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SIG</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BAK</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是两个相互独立的指标，他们两个一起决定了整体质量</a:t>
            </a:r>
            <a:r>
              <a:rPr lang="en-US" altLang="zh-CN" sz="1200" b="0" dirty="0">
                <a:latin typeface="Times New Roman" panose="02020603050405020304" pitchFamily="18" charset="0"/>
                <a:ea typeface="黑体" panose="02010609060101010101" pitchFamily="49" charset="-122"/>
                <a:cs typeface="Times New Roman" panose="02020603050405020304" pitchFamily="18" charset="0"/>
              </a:rPr>
              <a:t>OVRL</a:t>
            </a: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sz="1200" b="0" dirty="0">
                <a:latin typeface="Times New Roman" panose="02020603050405020304" pitchFamily="18" charset="0"/>
                <a:ea typeface="黑体" panose="02010609060101010101" pitchFamily="49" charset="-122"/>
                <a:cs typeface="Times New Roman" panose="02020603050405020304" pitchFamily="18" charset="0"/>
              </a:rPr>
              <a:t>尽管现如今有许多出色的语音增强的方法，但如果我们列举出最新</a:t>
            </a:r>
            <a:r>
              <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rPr>
              <a:t>DNS Challenge</a:t>
            </a:r>
            <a:r>
              <a:rPr kumimoji="1" lang="zh-CN" altLang="en-US" sz="1200" dirty="0">
                <a:latin typeface="Times New Roman" panose="02020603050405020304" pitchFamily="18" charset="0"/>
                <a:ea typeface="黑体" panose="02010609060101010101" pitchFamily="49" charset="-122"/>
                <a:cs typeface="Times New Roman" panose="02020603050405020304" pitchFamily="18" charset="0"/>
              </a:rPr>
              <a:t>不同赛道的结果，我们可以发现尽管</a:t>
            </a:r>
            <a:r>
              <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rPr>
              <a:t>BAK</a:t>
            </a:r>
            <a:r>
              <a:rPr kumimoji="1" lang="zh-CN" altLang="en-US" sz="1200" dirty="0">
                <a:latin typeface="Times New Roman" panose="02020603050405020304" pitchFamily="18" charset="0"/>
                <a:ea typeface="黑体" panose="02010609060101010101" pitchFamily="49" charset="-122"/>
                <a:cs typeface="Times New Roman" panose="02020603050405020304" pitchFamily="18" charset="0"/>
              </a:rPr>
              <a:t>和</a:t>
            </a:r>
            <a:r>
              <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rPr>
              <a:t>OVRL</a:t>
            </a:r>
            <a:r>
              <a:rPr kumimoji="1" lang="zh-CN" altLang="en-US" sz="1200" dirty="0">
                <a:latin typeface="Times New Roman" panose="02020603050405020304" pitchFamily="18" charset="0"/>
                <a:ea typeface="黑体" panose="02010609060101010101" pitchFamily="49" charset="-122"/>
                <a:cs typeface="Times New Roman" panose="02020603050405020304" pitchFamily="18" charset="0"/>
              </a:rPr>
              <a:t>得到了显著的提升，但</a:t>
            </a:r>
            <a:r>
              <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rPr>
              <a:t>SIG</a:t>
            </a:r>
            <a:r>
              <a:rPr kumimoji="1" lang="zh-CN" altLang="en-US" sz="1200" dirty="0">
                <a:latin typeface="Times New Roman" panose="02020603050405020304" pitchFamily="18" charset="0"/>
                <a:ea typeface="黑体" panose="02010609060101010101" pitchFamily="49" charset="-122"/>
                <a:cs typeface="Times New Roman" panose="02020603050405020304" pitchFamily="18" charset="0"/>
              </a:rPr>
              <a:t>指标却出现了下降，也就是说大部分的方法只能去噪去混响，却没有办法消除语音中存在的各种失真，以提升语音质量。</a:t>
            </a:r>
            <a:endPar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To evaluate speech quality, the most effective approach is to conduct </a:t>
            </a:r>
            <a:r>
              <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rPr>
              <a:t>subjective</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 listening tests. According to ITU-T P.804, the evaluation is based on three dimensions: the quality of speech signal (SIG), background noise (BAK), and overall quality (OVRL). </a:t>
            </a:r>
            <a:r>
              <a:rPr lang="en-US" altLang="zh-CN" b="0" i="0" dirty="0">
                <a:solidFill>
                  <a:srgbClr val="0D0D0D"/>
                </a:solidFill>
                <a:effectLst/>
                <a:latin typeface="Söhne"/>
              </a:rPr>
              <a:t>SIG and BAK are considered independent factors that together determine the overall quality.</a:t>
            </a:r>
            <a:endPar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en-US" altLang="zh-CN" b="0" dirty="0"/>
              <a:t>While numerous SOTA speech enhancement methods exist today, </a:t>
            </a:r>
            <a:r>
              <a:rPr lang="en-US" altLang="zh-CN" b="0" i="0" dirty="0">
                <a:solidFill>
                  <a:srgbClr val="0D0D0D"/>
                </a:solidFill>
                <a:effectLst/>
                <a:latin typeface="Söhne"/>
              </a:rPr>
              <a:t>a review of the </a:t>
            </a:r>
            <a:r>
              <a:rPr lang="en-US" altLang="zh-CN" b="0" dirty="0"/>
              <a:t>latest DNS Challenge results indicates an interesting trend. </a:t>
            </a:r>
            <a:r>
              <a:rPr lang="en-US" altLang="zh-CN" b="0" i="0" dirty="0">
                <a:solidFill>
                  <a:srgbClr val="0D0D0D"/>
                </a:solidFill>
                <a:effectLst/>
                <a:latin typeface="Söhne"/>
              </a:rPr>
              <a:t>Despite notable improvements</a:t>
            </a:r>
            <a:r>
              <a:rPr lang="en-US" altLang="zh-CN" b="0" dirty="0"/>
              <a:t> in BAK and OVRL, SIG has seen a decrease. </a:t>
            </a:r>
            <a:r>
              <a:rPr lang="en-US" altLang="zh-CN" b="0" i="0" dirty="0">
                <a:solidFill>
                  <a:srgbClr val="0D0D0D"/>
                </a:solidFill>
                <a:effectLst/>
                <a:latin typeface="Söhne"/>
              </a:rPr>
              <a:t>This suggests that while</a:t>
            </a:r>
            <a:r>
              <a:rPr lang="en-US" altLang="zh-CN" b="0" dirty="0"/>
              <a:t> many methods excel at removing noise and reverberation, they struggle to eliminate various distortions presented in degraded speeches</a:t>
            </a:r>
            <a:r>
              <a:rPr lang="en-US" altLang="zh-CN" b="0" i="0" dirty="0">
                <a:solidFill>
                  <a:srgbClr val="0D0D0D"/>
                </a:solidFill>
                <a:effectLst/>
                <a:latin typeface="Söhne"/>
              </a:rPr>
              <a:t>, thereby limiting improvements in final quality.</a:t>
            </a: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65256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为此，我们参加了</a:t>
            </a:r>
            <a:r>
              <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rPr>
              <a:t>ICASSP 2024 Speech Signal Improvement Challenge</a:t>
            </a:r>
            <a:r>
              <a:rPr kumimoji="1" lang="zh-CN" altLang="en-US" sz="1200" dirty="0">
                <a:latin typeface="Times New Roman" panose="02020603050405020304" pitchFamily="18" charset="0"/>
                <a:ea typeface="黑体" panose="02010609060101010101" pitchFamily="49" charset="-122"/>
                <a:cs typeface="Times New Roman" panose="02020603050405020304" pitchFamily="18" charset="0"/>
              </a:rPr>
              <a:t>，这个比赛用于提升现如今主流的电子通信设备拾取语音信号的质量，以消除其中存在的各种失真。</a:t>
            </a:r>
            <a:endParaRPr kumimoji="1" lang="en-US" altLang="zh-CN" sz="120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基于现有的标准，我们需要从以下五个维度提升语音的质量：</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Coloration</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Discontinuity</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Loudness</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Reverberation</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Noise</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，虽然有许多方法针对某一方面的失真，如丢帧补偿和频带扩展，但我们需要的是一个能够同时处理所有失真的框架，也就是“广义的语音修复”。</a:t>
            </a:r>
            <a:endPar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en-US" altLang="zh-CN" b="0" dirty="0"/>
              <a:t>The ICASSP 2024 Speech Signal Improvement (SSI) Challenge is dedicated to enhancing the speech quality of mainstream telecommunication systems, directly addressing the prevalent issue of unsatisfactory speech quality in practical applications.</a:t>
            </a:r>
          </a:p>
          <a:p>
            <a:pPr marL="0" indent="0">
              <a:buNone/>
            </a:pPr>
            <a:r>
              <a:rPr lang="en-US" altLang="zh-CN" b="0" dirty="0"/>
              <a:t>Based on ITU-T P.804, the following dimensions of SIG should be improved: </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coloration,</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discontinuity,</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loudness, reverberation, noise. </a:t>
            </a:r>
          </a:p>
          <a:p>
            <a:pPr marL="0" indent="0">
              <a:buNone/>
            </a:pPr>
            <a:r>
              <a:rPr lang="en-US" altLang="zh-CN" b="0" dirty="0"/>
              <a:t>Despite the availability of methods </a:t>
            </a:r>
            <a:r>
              <a:rPr lang="en-US" altLang="zh-CN" b="0" i="0" dirty="0">
                <a:solidFill>
                  <a:srgbClr val="0D0D0D"/>
                </a:solidFill>
                <a:effectLst/>
                <a:latin typeface="Söhne"/>
              </a:rPr>
              <a:t>designed </a:t>
            </a:r>
            <a:r>
              <a:rPr lang="en-US" altLang="zh-CN" b="0" dirty="0"/>
              <a:t>to address </a:t>
            </a:r>
            <a:r>
              <a:rPr lang="en-US" altLang="zh-CN" b="0" i="0" dirty="0">
                <a:solidFill>
                  <a:srgbClr val="0D0D0D"/>
                </a:solidFill>
                <a:effectLst/>
                <a:latin typeface="Söhne"/>
              </a:rPr>
              <a:t>specific </a:t>
            </a:r>
            <a:r>
              <a:rPr lang="en-US" altLang="zh-CN" b="0" dirty="0"/>
              <a:t>dimensions of distortion, such as pocket loss concealment and bandwidth extension, what is truly needed is a </a:t>
            </a:r>
            <a:r>
              <a:rPr lang="en-US" altLang="zh-CN" b="0" i="0" dirty="0">
                <a:solidFill>
                  <a:srgbClr val="0D0D0D"/>
                </a:solidFill>
                <a:effectLst/>
                <a:latin typeface="Söhne"/>
              </a:rPr>
              <a:t>unified </a:t>
            </a:r>
            <a:r>
              <a:rPr lang="en-US" altLang="zh-CN" b="0" dirty="0"/>
              <a:t>framework that can effectively handle all types of distortions simultaneously, known as "general speech restoration".</a:t>
            </a:r>
          </a:p>
          <a:p>
            <a:pPr marL="0" indent="0">
              <a:buNone/>
            </a:pP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84870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早期的方法基本都专注于</a:t>
            </a:r>
            <a:r>
              <a:rPr lang="en-US" altLang="zh-CN" b="0" dirty="0"/>
              <a:t>SIG</a:t>
            </a:r>
            <a:r>
              <a:rPr lang="zh-CN" altLang="en-US" b="0" dirty="0"/>
              <a:t>的某一个维度，只针对于部分任务进行恢复。我们的表格中列举了近年来常见的方法。可以看到，大部分的方法针对在噪声和混响场景下的频带扩展，很少有方法考虑丢帧的存在；此外，由于涉及到扩展和补偿，生成式方法如</a:t>
            </a:r>
            <a:r>
              <a:rPr lang="en-US" altLang="zh-CN" b="0" dirty="0"/>
              <a:t>GAN</a:t>
            </a:r>
            <a:r>
              <a:rPr lang="zh-CN" altLang="en-US" b="0" dirty="0"/>
              <a:t>和扩散模型占据了主流。</a:t>
            </a:r>
            <a:endParaRPr lang="en-US" altLang="zh-CN" b="0" dirty="0"/>
          </a:p>
          <a:p>
            <a:pPr marL="0" indent="0">
              <a:buNone/>
            </a:pPr>
            <a:r>
              <a:rPr lang="en-US" altLang="zh-CN" b="0" dirty="0"/>
              <a:t>Early approaches primarily target a single dimension of SIG and are limited to addressing a subset of tasks. This table outlines the methods that have become prevalent in recent years. It is evident that the majority of these methods focus on BWE</a:t>
            </a:r>
            <a:r>
              <a:rPr lang="zh-CN" altLang="en-US" b="0" dirty="0"/>
              <a:t> </a:t>
            </a:r>
            <a:r>
              <a:rPr lang="en-US" altLang="zh-CN" b="0" dirty="0"/>
              <a:t>in noise and reverberation condition, with limited consideration for pocket loss. </a:t>
            </a:r>
            <a:r>
              <a:rPr lang="en-US" altLang="zh-CN" b="0" i="0" dirty="0">
                <a:solidFill>
                  <a:srgbClr val="0D0D0D"/>
                </a:solidFill>
                <a:effectLst/>
                <a:latin typeface="Söhne"/>
              </a:rPr>
              <a:t>Additionally, </a:t>
            </a:r>
            <a:r>
              <a:rPr lang="en-US" altLang="zh-CN" b="0" dirty="0"/>
              <a:t>generative methods, such as GAN and diffusion models, are predominant, owing to their capabilities in expansion and concealment.</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02582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目前很少有方法涉及到适用于各种任务的广义语音恢复，</a:t>
            </a:r>
            <a:r>
              <a:rPr kumimoji="1" lang="en-US" altLang="zh-CN" sz="1200" b="0" dirty="0" err="1">
                <a:latin typeface="Times New Roman" panose="02020603050405020304" pitchFamily="18" charset="0"/>
                <a:ea typeface="黑体" panose="02010609060101010101" pitchFamily="49" charset="-122"/>
                <a:cs typeface="Times New Roman" panose="02020603050405020304" pitchFamily="18" charset="0"/>
              </a:rPr>
              <a:t>VoiceFixer</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采用了一个多阶段的</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GAN</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网络来处理以上四种失真，其中分析阶段用来生成梅尔谱，之后在生成纯净音频，</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UNIVERSE</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基于扩散模型据称能够处理多达</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55</a:t>
            </a:r>
            <a:r>
              <a:rPr kumimoji="1" lang="zh-CN" altLang="en-US" sz="1200" b="0" dirty="0">
                <a:latin typeface="Times New Roman" panose="02020603050405020304" pitchFamily="18" charset="0"/>
                <a:ea typeface="黑体" panose="02010609060101010101" pitchFamily="49" charset="-122"/>
                <a:cs typeface="Times New Roman" panose="02020603050405020304" pitchFamily="18" charset="0"/>
              </a:rPr>
              <a:t>种失真。但是，这些方法的参数量和计算复杂度都过大了，不适合于实际应用，此外，他们并没有很好的考虑到丢帧补偿这个问题。</a:t>
            </a:r>
            <a:endPar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en-US" altLang="zh-CN" b="0" dirty="0"/>
              <a:t>Currently, there are few methods focusing on general speech recovery. </a:t>
            </a:r>
            <a:r>
              <a:rPr kumimoji="1" lang="en-US" altLang="zh-CN" sz="1200" b="0" dirty="0" err="1">
                <a:latin typeface="Times New Roman" panose="02020603050405020304" pitchFamily="18" charset="0"/>
                <a:ea typeface="黑体" panose="02010609060101010101" pitchFamily="49" charset="-122"/>
                <a:cs typeface="Times New Roman" panose="02020603050405020304" pitchFamily="18" charset="0"/>
              </a:rPr>
              <a:t>VoiceFixer</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b="0" i="0" dirty="0">
                <a:solidFill>
                  <a:srgbClr val="0D0D0D"/>
                </a:solidFill>
                <a:effectLst/>
                <a:latin typeface="Söhne"/>
              </a:rPr>
              <a:t>utilizes</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b="0" dirty="0"/>
              <a:t>a multi-stage GAN to tackle four distortions, </a:t>
            </a:r>
            <a:r>
              <a:rPr lang="en-US" altLang="zh-CN" b="0" i="0" dirty="0">
                <a:solidFill>
                  <a:srgbClr val="0D0D0D"/>
                </a:solidFill>
                <a:effectLst/>
                <a:latin typeface="Söhne"/>
              </a:rPr>
              <a:t>incorporating</a:t>
            </a:r>
            <a:r>
              <a:rPr lang="en-US" altLang="zh-CN" b="0" dirty="0"/>
              <a:t> an analysis stage </a:t>
            </a:r>
            <a:r>
              <a:rPr lang="en-US" altLang="zh-CN" b="0" i="0" dirty="0">
                <a:solidFill>
                  <a:srgbClr val="0D0D0D"/>
                </a:solidFill>
                <a:effectLst/>
                <a:latin typeface="Söhne"/>
              </a:rPr>
              <a:t>for predicting </a:t>
            </a:r>
            <a:r>
              <a:rPr lang="en-US" altLang="zh-CN" b="0" dirty="0" err="1"/>
              <a:t>mel</a:t>
            </a:r>
            <a:r>
              <a:rPr lang="en-US" altLang="zh-CN" b="0" dirty="0"/>
              <a:t> spectrograms and a synthesis stage </a:t>
            </a:r>
            <a:r>
              <a:rPr lang="en-US" altLang="zh-CN" b="0" i="0" dirty="0">
                <a:solidFill>
                  <a:srgbClr val="0D0D0D"/>
                </a:solidFill>
                <a:effectLst/>
                <a:latin typeface="Söhne"/>
              </a:rPr>
              <a:t>for generating </a:t>
            </a:r>
            <a:r>
              <a:rPr lang="en-US" altLang="zh-CN" b="0" dirty="0"/>
              <a:t>clean waveforms. </a:t>
            </a:r>
            <a:r>
              <a:rPr lang="en-US" altLang="zh-CN" b="0" i="0" dirty="0">
                <a:solidFill>
                  <a:srgbClr val="0D0D0D"/>
                </a:solidFill>
                <a:effectLst/>
                <a:latin typeface="Söhne"/>
              </a:rPr>
              <a:t>Conversely, </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UNIVERSE employed a score-based diffusion model employed to simultaneously handle 55 different distortions. However, </a:t>
            </a:r>
            <a:r>
              <a:rPr lang="en-US" altLang="zh-CN" b="0" i="0" dirty="0">
                <a:solidFill>
                  <a:srgbClr val="0D0D0D"/>
                </a:solidFill>
                <a:effectLst/>
                <a:latin typeface="Söhne"/>
              </a:rPr>
              <a:t>both approaches suffer from </a:t>
            </a:r>
            <a:r>
              <a:rPr kumimoji="1" lang="en-US" altLang="zh-CN" sz="1200" b="0" dirty="0">
                <a:latin typeface="Times New Roman" panose="02020603050405020304" pitchFamily="18" charset="0"/>
                <a:ea typeface="黑体" panose="02010609060101010101" pitchFamily="49" charset="-122"/>
                <a:cs typeface="Times New Roman" panose="02020603050405020304" pitchFamily="18" charset="0"/>
              </a:rPr>
              <a:t>substantial computational complexity and a high </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parameter number</a:t>
            </a:r>
            <a:r>
              <a:rPr lang="en-US" altLang="zh-CN" b="0" i="0" dirty="0">
                <a:solidFill>
                  <a:srgbClr val="0D0D0D"/>
                </a:solidFill>
                <a:effectLst/>
                <a:latin typeface="Söhne"/>
              </a:rPr>
              <a:t>, rendering them</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 unsuitable for practical applications. </a:t>
            </a:r>
            <a:r>
              <a:rPr lang="en-US" altLang="zh-CN" b="0" i="0" dirty="0">
                <a:solidFill>
                  <a:srgbClr val="0D0D0D"/>
                </a:solidFill>
                <a:effectLst/>
                <a:latin typeface="Söhne"/>
              </a:rPr>
              <a:t>Furthermore, they do not effectively handle PLC.</a:t>
            </a: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22380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为此，回到第一届</a:t>
            </a:r>
            <a:r>
              <a:rPr lang="en-US" altLang="zh-CN" b="0" dirty="0"/>
              <a:t>SSI Challenge</a:t>
            </a:r>
            <a:r>
              <a:rPr lang="zh-CN" altLang="en-US" b="0" dirty="0"/>
              <a:t>，我们对前五的方法进行了一个总结，并给出了最终的结果。我们发现并没有一个队伍为非实时赛道设计一个很好的网络使其超过实时赛道的结果，这也是与非实时赛道设计的初衷相违背的；此外，我们还发现并没有一个标准的处理流程来分解任务，最简单的思路就是每个网络串联处理不同的失真，但大部分方法都是遵循与“先修复再增强” 的思路，而这其中如何模拟失真的语音就至关重要了。</a:t>
            </a:r>
            <a:endParaRPr lang="en-US" altLang="zh-CN" b="0" dirty="0"/>
          </a:p>
          <a:p>
            <a:pPr marL="0" indent="0">
              <a:buNone/>
            </a:pPr>
            <a:r>
              <a:rPr lang="zh-CN" altLang="en-US" b="0" dirty="0"/>
              <a:t>为此，我们设计了一个三阶段的时频域网络，专门适用于非实时赛道，并取得了第二名的成绩。</a:t>
            </a:r>
            <a:endParaRPr lang="en-US" altLang="zh-CN" b="0" dirty="0"/>
          </a:p>
          <a:p>
            <a:pPr marL="0" indent="0">
              <a:buNone/>
            </a:pPr>
            <a:r>
              <a:rPr lang="en-US" altLang="zh-CN" b="0" dirty="0"/>
              <a:t>Upon reviewing the first SSI Challenge, we compile a summary of the top five methods and their final results. </a:t>
            </a:r>
            <a:r>
              <a:rPr lang="en-US" altLang="zh-CN" b="0" i="0" dirty="0">
                <a:solidFill>
                  <a:srgbClr val="0D0D0D"/>
                </a:solidFill>
                <a:effectLst/>
                <a:latin typeface="Söhne"/>
              </a:rPr>
              <a:t>Surprisingly, </a:t>
            </a:r>
            <a:r>
              <a:rPr lang="en-US" altLang="zh-CN" b="0" dirty="0"/>
              <a:t>none of the participating teams manage to devise effective networks for non-real-time tracks that surpass the performance of real-time tracks, a departure from the original objective of non-real-time track design. </a:t>
            </a:r>
            <a:r>
              <a:rPr lang="en-US" altLang="zh-CN" b="0" i="0" dirty="0">
                <a:solidFill>
                  <a:srgbClr val="0D0D0D"/>
                </a:solidFill>
                <a:effectLst/>
                <a:latin typeface="Söhne"/>
              </a:rPr>
              <a:t>Additionally,</a:t>
            </a:r>
            <a:r>
              <a:rPr lang="en-US" altLang="zh-CN" b="0" dirty="0"/>
              <a:t> A notable absence of standardized processes for task decomposition is observed, with the simplest approach being to address different distortions sequentially within each network. </a:t>
            </a:r>
            <a:r>
              <a:rPr lang="en-US" altLang="zh-CN" b="0" i="0" dirty="0">
                <a:solidFill>
                  <a:srgbClr val="0D0D0D"/>
                </a:solidFill>
                <a:effectLst/>
                <a:latin typeface="Söhne"/>
              </a:rPr>
              <a:t>However, the prevailing strategy followed the “Restoration and Enhancement" pipeline, underscoring the critical importance of accurately simulating degraded speeches. </a:t>
            </a:r>
          </a:p>
          <a:p>
            <a:pPr marL="0" indent="0">
              <a:buNone/>
            </a:pPr>
            <a:r>
              <a:rPr lang="en-US" altLang="zh-CN" b="0" dirty="0"/>
              <a:t>In response, we develop a three-stage time-frequency domain network </a:t>
            </a:r>
            <a:r>
              <a:rPr lang="en-US" altLang="zh-CN" b="0" i="0" dirty="0">
                <a:solidFill>
                  <a:srgbClr val="0D0D0D"/>
                </a:solidFill>
                <a:effectLst/>
                <a:latin typeface="Söhne"/>
              </a:rPr>
              <a:t>tailored specifically for non-real-time tracks, ultimately achieving the second-place position.</a:t>
            </a: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70159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indent="0">
              <a:buNone/>
            </a:pPr>
            <a:r>
              <a:rPr lang="zh-CN" altLang="en-US" b="0" dirty="0"/>
              <a:t>为了讲述我们的网络，我们首先对语音的失真进行建模，传声器接收到的语音信号中存在有各种失真，如噪声混响、频带受限或者存在裁剪，我们可以以一种串行的方式模拟这些失真，而我们的方法就是从失真的语音中直接估计纯净音频。</a:t>
            </a:r>
            <a:endParaRPr lang="en-US" altLang="zh-CN" b="0" dirty="0"/>
          </a:p>
          <a:p>
            <a:pPr marL="0" indent="0">
              <a:buNone/>
            </a:pPr>
            <a:r>
              <a:rPr lang="en-US" altLang="zh-CN" b="0" dirty="0"/>
              <a:t>To introduce our network, we initially model the distortion of speech received by the microphone, which includes various types such as noise, reverberation, band limitation, or clipping. These distortions can be simulated sequentially. Our approach focuses on estimating the real and imaginary components of clean speech directly from the degraded speech.</a:t>
            </a:r>
          </a:p>
          <a:p>
            <a:pPr marL="0" indent="0">
              <a:buNone/>
            </a:pPr>
            <a:endParaRPr lang="zh-CN" altLang="en-US" b="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FD4487E-253C-4F2A-AD3B-D7DF4058A6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39992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6C072746-890F-4A5D-8A85-8FC59317C19E}" type="datetime1">
              <a:rPr lang="zh-CN" altLang="en-US" smtClean="0"/>
              <a:t>2024/4/12</a:t>
            </a:fld>
            <a:endParaRPr lang="zh-CN" alt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zh-CN" alt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3BBBEBC-F9CC-4620-9679-6FB1DDB9A1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FB0F208-F1B6-4166-9C1D-C8E9F5C0283D}" type="datetime1">
              <a:rPr lang="zh-CN" altLang="en-US" smtClean="0"/>
              <a:t>2024/4/12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zh-CN" altLang="en-US"/>
              <a:t>单击此处编辑母版标题样式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159E132-EE50-41B4-A081-FB796D090481}"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panose="020B0604020202020204"/>
                <a:cs typeface="Arial" panose="020B0604020202020204"/>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panose="020B0604020202020204"/>
                <a:cs typeface="Arial" panose="020B0604020202020204"/>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zh-CN" altLang="en-US"/>
              <a:t>单击此处编辑母版标题样式</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3F0A64C-F75A-4222-8351-89891AEF2D0C}"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00ABA28-DF9E-4779-9589-4D211D1952AA}"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5FCE8C1-1D03-46D5-A2DC-5C1679687782}" type="datetime1">
              <a:rPr lang="zh-CN" altLang="en-US" smtClean="0"/>
              <a:t>2024/4/12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70C14B-64E2-46BA-A104-B6AEA619A3B3}" type="datetime1">
              <a:rPr lang="zh-CN" altLang="en-US" smtClean="0"/>
              <a:t>2024/4/12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EB80806-0469-41A7-89AA-053A47207E03}"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1CB5D1C-B645-4CA6-8578-E6A995FA1067}"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033CE6D-61F1-4CC4-B269-B0F9089F59E5}" type="datetime1">
              <a:rPr lang="zh-CN" altLang="en-US" smtClean="0"/>
              <a:t>2024/4/12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F63A18-5B12-48B5-8C81-F17ADAA518A2}"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DAF7B98-914D-4C02-A63B-E36FED5A2114}" type="datetime1">
              <a:rPr lang="zh-CN" altLang="en-US" smtClean="0"/>
              <a:t>2024/4/12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F63A18-5B12-48B5-8C81-F17ADAA518A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E869D7D-9F2E-4A1A-8BF1-0200DB87A23B}"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7DF84B2-590A-4F7C-B769-C0AF9CD011C9}" type="datetime1">
              <a:rPr lang="zh-CN" altLang="en-US" smtClean="0"/>
              <a:t>2024/4/12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F63A18-5B12-48B5-8C81-F17ADAA518A2}"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14E34A7-6A81-4A44-B1B3-B47286FC38BD}" type="datetime1">
              <a:rPr lang="zh-CN" altLang="en-US" smtClean="0"/>
              <a:t>2024/4/12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F63A18-5B12-48B5-8C81-F17ADAA518A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6AE66E2-58C0-436B-933B-1A86F74687F7}" type="datetime1">
              <a:rPr lang="zh-CN" altLang="en-US" smtClean="0"/>
              <a:t>2024/4/12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F63A18-5B12-48B5-8C81-F17ADAA518A2}"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CAC1699-3675-47C9-80E0-8FB4F2AB3DBE}" type="datetime1">
              <a:rPr lang="zh-CN" altLang="en-US" smtClean="0"/>
              <a:t>2024/4/12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F63A18-5B12-48B5-8C81-F17ADAA518A2}"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9199FA-C723-4E3A-8C04-79AF2D64892E}" type="datetime1">
              <a:rPr lang="zh-CN" altLang="en-US" smtClean="0"/>
              <a:t>2024/4/12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F63A18-5B12-48B5-8C81-F17ADAA518A2}" type="slidenum">
              <a:rPr lang="zh-CN" altLang="en-US" smtClean="0"/>
              <a:t>‹#›</a:t>
            </a:fld>
            <a:r>
              <a:rPr lang="zh-CN" altLang="en-US" dirty="0"/>
              <a:t> </a:t>
            </a:r>
            <a:r>
              <a:rPr lang="en-US" altLang="zh-CN" dirty="0"/>
              <a:t>/ 50</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A25D68-BAB3-41E8-B33E-96EE625BDE89}" type="datetime1">
              <a:rPr lang="zh-CN" altLang="en-US" smtClean="0"/>
              <a:t>2024/4/12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F63A18-5B12-48B5-8C81-F17ADAA518A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01CE2D9-C239-4D0F-AD99-5B8FD56E6D70}" type="datetime1">
              <a:rPr lang="zh-CN" altLang="en-US" smtClean="0"/>
              <a:t>2024/4/12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F63A18-5B12-48B5-8C81-F17ADAA518A2}"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4B098D-81DE-4F1A-81D0-1D4F4D18C077}" type="datetime1">
              <a:rPr lang="zh-CN" altLang="en-US" smtClean="0"/>
              <a:t>2024/4/12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F63A18-5B12-48B5-8C81-F17ADAA518A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C3A3EA6-356C-4BF2-911A-5A65FE60EC48}" type="datetime1">
              <a:rPr lang="zh-CN" altLang="en-US" smtClean="0"/>
              <a:t>2024/4/12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F63A18-5B12-48B5-8C81-F17ADAA518A2}"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200CE739-264F-449C-94A9-82B5610BF45E}" type="datetime1">
              <a:rPr lang="zh-CN" altLang="en-US" b="1" smtClean="0">
                <a:solidFill>
                  <a:prstClr val="black">
                    <a:tint val="75000"/>
                  </a:prstClr>
                </a:solidFill>
                <a:ea typeface="华文中宋" panose="02010600040101010101" charset="-122"/>
              </a:rPr>
              <a:t>2024/4/12</a:t>
            </a:fld>
            <a:endParaRPr lang="zh-CN" altLang="en-US" b="1">
              <a:solidFill>
                <a:prstClr val="black">
                  <a:tint val="75000"/>
                </a:prstClr>
              </a:solidFill>
              <a:ea typeface="华文中宋" panose="02010600040101010101" charset="-122"/>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zh-CN" altLang="en-US" b="1">
              <a:solidFill>
                <a:prstClr val="black">
                  <a:tint val="75000"/>
                </a:prstClr>
              </a:solidFill>
              <a:ea typeface="华文中宋" panose="02010600040101010101" charset="-122"/>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E3597BDB-C194-6F4E-8639-1B954A600FDB}" type="slidenum">
              <a:rPr lang="zh-CN" altLang="en-US" b="1" smtClean="0">
                <a:solidFill>
                  <a:prstClr val="black">
                    <a:tint val="75000"/>
                  </a:prstClr>
                </a:solidFill>
                <a:ea typeface="华文中宋" panose="02010600040101010101" charset="-122"/>
              </a:rPr>
              <a:t>‹#›</a:t>
            </a:fld>
            <a:endParaRPr lang="en-US" altLang="zh-CN" b="1">
              <a:solidFill>
                <a:prstClr val="black">
                  <a:tint val="75000"/>
                </a:prstClr>
              </a:solidFill>
              <a:ea typeface="华文中宋" panose="02010600040101010101" charset="-122"/>
            </a:endParaRPr>
          </a:p>
        </p:txBody>
      </p:sp>
      <p:pic>
        <p:nvPicPr>
          <p:cNvPr id="7" name="Picture 15" descr="logo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974" y="167733"/>
            <a:ext cx="855113" cy="79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8A3811D-B218-4E00-9708-218A5F41493A}"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1" y="1340768"/>
            <a:ext cx="10515600" cy="5061482"/>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r>
              <a:rPr lang="en-US" altLang="zh-CN" dirty="0"/>
              <a:t>·</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3186762C-572D-4477-A413-994A7148EC5A}" type="datetime1">
              <a:rPr lang="zh-CN" altLang="en-US" b="1" smtClean="0">
                <a:solidFill>
                  <a:prstClr val="black">
                    <a:tint val="75000"/>
                  </a:prstClr>
                </a:solidFill>
                <a:ea typeface="华文中宋" panose="02010600040101010101" charset="-122"/>
              </a:rPr>
              <a:t>2024/4/12</a:t>
            </a:fld>
            <a:endParaRPr lang="zh-CN" altLang="en-US" b="1">
              <a:solidFill>
                <a:prstClr val="black">
                  <a:tint val="75000"/>
                </a:prstClr>
              </a:solidFill>
              <a:ea typeface="华文中宋" panose="02010600040101010101" charset="-122"/>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zh-CN" altLang="en-US" b="1">
              <a:solidFill>
                <a:prstClr val="black">
                  <a:tint val="75000"/>
                </a:prstClr>
              </a:solidFill>
              <a:ea typeface="华文中宋" panose="02010600040101010101" charset="-122"/>
            </a:endParaRPr>
          </a:p>
        </p:txBody>
      </p:sp>
      <p:sp>
        <p:nvSpPr>
          <p:cNvPr id="6" name="Slide Number Placeholder 5"/>
          <p:cNvSpPr>
            <a:spLocks noGrp="1"/>
          </p:cNvSpPr>
          <p:nvPr>
            <p:ph type="sldNum" sz="quarter" idx="12"/>
          </p:nvPr>
        </p:nvSpPr>
        <p:spPr/>
        <p:txBody>
          <a:bodyPr/>
          <a:lstStyle>
            <a:lvl1pPr>
              <a:defRPr>
                <a:latin typeface="+mn-ea"/>
                <a:ea typeface="+mn-ea"/>
              </a:defRPr>
            </a:lvl1pPr>
          </a:lstStyle>
          <a:p>
            <a:pPr eaLnBrk="0" fontAlgn="base" hangingPunct="0">
              <a:spcBef>
                <a:spcPct val="0"/>
              </a:spcBef>
              <a:spcAft>
                <a:spcPct val="0"/>
              </a:spcAft>
              <a:defRPr/>
            </a:pPr>
            <a:fld id="{EADB0674-9F2F-9048-8F8C-240B2AE1FAC2}" type="slidenum">
              <a:rPr lang="zh-CN" altLang="en-US" b="1" smtClean="0">
                <a:solidFill>
                  <a:prstClr val="black">
                    <a:tint val="75000"/>
                  </a:prstClr>
                </a:solidFill>
              </a:rPr>
              <a:t>‹#›</a:t>
            </a:fld>
            <a:r>
              <a:rPr lang="zh-CN" altLang="en-US" b="1" dirty="0">
                <a:solidFill>
                  <a:prstClr val="black">
                    <a:tint val="75000"/>
                  </a:prstClr>
                </a:solidFill>
              </a:rPr>
              <a:t> </a:t>
            </a:r>
            <a:r>
              <a:rPr lang="en-US" altLang="zh-CN" b="1" dirty="0">
                <a:solidFill>
                  <a:prstClr val="black">
                    <a:tint val="75000"/>
                  </a:prstClr>
                </a:solidFill>
              </a:rPr>
              <a:t>/ 50</a:t>
            </a:r>
          </a:p>
        </p:txBody>
      </p:sp>
      <p:sp>
        <p:nvSpPr>
          <p:cNvPr id="2" name="Title 1"/>
          <p:cNvSpPr>
            <a:spLocks noGrp="1"/>
          </p:cNvSpPr>
          <p:nvPr>
            <p:ph type="title"/>
          </p:nvPr>
        </p:nvSpPr>
        <p:spPr>
          <a:xfrm>
            <a:off x="815009" y="2"/>
            <a:ext cx="10538791" cy="1021543"/>
          </a:xfrm>
        </p:spPr>
        <p:txBody>
          <a:bodyPr anchor="b">
            <a:normAutofit/>
          </a:bodyPr>
          <a:lstStyle>
            <a:lvl1pPr>
              <a:lnSpc>
                <a:spcPct val="100000"/>
              </a:lnSpc>
              <a:defRPr sz="4000" b="1"/>
            </a:lvl1pPr>
          </a:lstStyle>
          <a:p>
            <a:r>
              <a:rPr lang="zh-CN" altLang="en-US" dirty="0"/>
              <a:t>单击此处编辑母版标题样式</a:t>
            </a:r>
            <a:endParaRPr lang="en-US" dirty="0"/>
          </a:p>
        </p:txBody>
      </p:sp>
      <p:grpSp>
        <p:nvGrpSpPr>
          <p:cNvPr id="16" name="组合 15"/>
          <p:cNvGrpSpPr/>
          <p:nvPr userDrawn="1"/>
        </p:nvGrpSpPr>
        <p:grpSpPr>
          <a:xfrm>
            <a:off x="815009" y="1021543"/>
            <a:ext cx="10538791" cy="0"/>
            <a:chOff x="815009" y="1021543"/>
            <a:chExt cx="10538791" cy="0"/>
          </a:xfrm>
        </p:grpSpPr>
        <p:cxnSp>
          <p:nvCxnSpPr>
            <p:cNvPr id="8" name="直接连接符 7"/>
            <p:cNvCxnSpPr/>
            <p:nvPr userDrawn="1"/>
          </p:nvCxnSpPr>
          <p:spPr>
            <a:xfrm>
              <a:off x="815009" y="1021543"/>
              <a:ext cx="713715" cy="0"/>
            </a:xfrm>
            <a:prstGeom prst="line">
              <a:avLst/>
            </a:prstGeom>
            <a:ln w="44450">
              <a:solidFill>
                <a:srgbClr val="AE132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1683945" y="1021543"/>
              <a:ext cx="9669855" cy="0"/>
            </a:xfrm>
            <a:prstGeom prst="line">
              <a:avLst/>
            </a:prstGeom>
            <a:ln w="44450"/>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0" fontAlgn="base" hangingPunct="0">
              <a:spcBef>
                <a:spcPct val="0"/>
              </a:spcBef>
              <a:spcAft>
                <a:spcPct val="0"/>
              </a:spcAft>
              <a:defRPr/>
            </a:pPr>
            <a:fld id="{A399F7F1-C31D-4600-A52E-AE592301DDB1}" type="datetime1">
              <a:rPr lang="zh-CN" altLang="en-US" b="1" smtClean="0">
                <a:solidFill>
                  <a:prstClr val="black">
                    <a:tint val="75000"/>
                  </a:prstClr>
                </a:solidFill>
                <a:ea typeface="华文中宋" panose="02010600040101010101" charset="-122"/>
              </a:rPr>
              <a:t>2024/4/12</a:t>
            </a:fld>
            <a:endParaRPr lang="zh-CN" altLang="en-US" b="1">
              <a:solidFill>
                <a:prstClr val="black">
                  <a:tint val="75000"/>
                </a:prstClr>
              </a:solidFill>
              <a:ea typeface="华文中宋" panose="02010600040101010101" charset="-122"/>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zh-CN" altLang="en-US" b="1">
              <a:solidFill>
                <a:prstClr val="black">
                  <a:tint val="75000"/>
                </a:prstClr>
              </a:solidFill>
              <a:ea typeface="华文中宋" panose="02010600040101010101" charset="-122"/>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0B721F5A-A6F2-4C4E-BFC8-8F7E8C0B0E84}" type="slidenum">
              <a:rPr lang="zh-CN" altLang="en-US" b="1" smtClean="0">
                <a:solidFill>
                  <a:prstClr val="black">
                    <a:tint val="75000"/>
                  </a:prstClr>
                </a:solidFill>
                <a:ea typeface="华文中宋" panose="02010600040101010101" charset="-122"/>
              </a:rPr>
              <a:t>‹#›</a:t>
            </a:fld>
            <a:endParaRPr lang="en-US" altLang="zh-CN" b="1">
              <a:solidFill>
                <a:prstClr val="black">
                  <a:tint val="75000"/>
                </a:prstClr>
              </a:solidFill>
              <a:ea typeface="华文中宋" panose="02010600040101010101" charset="-122"/>
            </a:endParaRPr>
          </a:p>
        </p:txBody>
      </p:sp>
      <p:sp>
        <p:nvSpPr>
          <p:cNvPr id="2" name="Title 1"/>
          <p:cNvSpPr>
            <a:spLocks noGrp="1"/>
          </p:cNvSpPr>
          <p:nvPr>
            <p:ph type="title"/>
          </p:nvPr>
        </p:nvSpPr>
        <p:spPr>
          <a:xfrm>
            <a:off x="815010" y="2"/>
            <a:ext cx="10515600" cy="1021543"/>
          </a:xfrm>
        </p:spPr>
        <p:txBody>
          <a:bodyPr vert="horz" lIns="91440" tIns="45720" rIns="91440" bIns="45720" rtlCol="0" anchor="b">
            <a:normAutofit/>
          </a:bodyPr>
          <a:lstStyle>
            <a:lvl1pPr>
              <a:lnSpc>
                <a:spcPct val="100000"/>
              </a:lnSpc>
              <a:defRPr lang="en-US" sz="4000" b="1" dirty="0"/>
            </a:lvl1pPr>
          </a:lstStyle>
          <a:p>
            <a:pPr lvl="0"/>
            <a:r>
              <a:rPr lang="zh-CN" altLang="en-US" dirty="0"/>
              <a:t>单击此处编辑母版标题样式</a:t>
            </a:r>
            <a:endParaRPr lang="en-US" dirty="0"/>
          </a:p>
        </p:txBody>
      </p:sp>
      <p:grpSp>
        <p:nvGrpSpPr>
          <p:cNvPr id="6" name="组合 5"/>
          <p:cNvGrpSpPr/>
          <p:nvPr userDrawn="1"/>
        </p:nvGrpSpPr>
        <p:grpSpPr>
          <a:xfrm>
            <a:off x="815009" y="1021543"/>
            <a:ext cx="10538791" cy="0"/>
            <a:chOff x="815009" y="1021543"/>
            <a:chExt cx="10538791" cy="0"/>
          </a:xfrm>
        </p:grpSpPr>
        <p:cxnSp>
          <p:nvCxnSpPr>
            <p:cNvPr id="7" name="直接连接符 6"/>
            <p:cNvCxnSpPr/>
            <p:nvPr userDrawn="1"/>
          </p:nvCxnSpPr>
          <p:spPr>
            <a:xfrm>
              <a:off x="815009" y="1021543"/>
              <a:ext cx="713715" cy="0"/>
            </a:xfrm>
            <a:prstGeom prst="line">
              <a:avLst/>
            </a:prstGeom>
            <a:ln w="44450">
              <a:solidFill>
                <a:srgbClr val="AE132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683945" y="1021543"/>
              <a:ext cx="9669855" cy="0"/>
            </a:xfrm>
            <a:prstGeom prst="line">
              <a:avLst/>
            </a:prstGeom>
            <a:ln w="44450"/>
          </p:spPr>
          <p:style>
            <a:lnRef idx="1">
              <a:schemeClr val="accent1"/>
            </a:lnRef>
            <a:fillRef idx="0">
              <a:schemeClr val="accent1"/>
            </a:fillRef>
            <a:effectRef idx="0">
              <a:schemeClr val="accent1"/>
            </a:effectRef>
            <a:fontRef idx="minor">
              <a:schemeClr val="tx1"/>
            </a:fontRef>
          </p:style>
        </p:cxnSp>
      </p:grpSp>
      <p:pic>
        <p:nvPicPr>
          <p:cNvPr id="9" name="图片 8" descr="横版组合——透明.png"/>
          <p:cNvPicPr>
            <a:picLocks noChangeAspect="1"/>
          </p:cNvPicPr>
          <p:nvPr userDrawn="1"/>
        </p:nvPicPr>
        <p:blipFill>
          <a:blip r:embed="rId2" cstate="screen"/>
          <a:srcRect/>
          <a:stretch>
            <a:fillRect/>
          </a:stretch>
        </p:blipFill>
        <p:spPr bwMode="auto">
          <a:xfrm>
            <a:off x="8610601" y="6073474"/>
            <a:ext cx="3086577"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defRPr/>
            </a:pPr>
            <a:fld id="{5751AA0D-8E5F-4474-91DC-082936890F15}" type="datetime1">
              <a:rPr lang="zh-CN" altLang="en-US" b="1" smtClean="0">
                <a:solidFill>
                  <a:prstClr val="black">
                    <a:tint val="75000"/>
                  </a:prstClr>
                </a:solidFill>
                <a:ea typeface="华文中宋" panose="02010600040101010101" charset="-122"/>
              </a:rPr>
              <a:t>2024/4/12</a:t>
            </a:fld>
            <a:endParaRPr lang="zh-CN" altLang="en-US" b="1">
              <a:solidFill>
                <a:prstClr val="black">
                  <a:tint val="75000"/>
                </a:prstClr>
              </a:solidFill>
              <a:ea typeface="华文中宋" panose="02010600040101010101" charset="-122"/>
            </a:endParaRPr>
          </a:p>
        </p:txBody>
      </p:sp>
      <p:sp>
        <p:nvSpPr>
          <p:cNvPr id="3" name="Footer Placeholder 2"/>
          <p:cNvSpPr>
            <a:spLocks noGrp="1"/>
          </p:cNvSpPr>
          <p:nvPr>
            <p:ph type="ftr" sz="quarter" idx="11"/>
          </p:nvPr>
        </p:nvSpPr>
        <p:spPr/>
        <p:txBody>
          <a:bodyPr/>
          <a:lstStyle/>
          <a:p>
            <a:pPr eaLnBrk="0" fontAlgn="base" hangingPunct="0">
              <a:spcBef>
                <a:spcPct val="0"/>
              </a:spcBef>
              <a:spcAft>
                <a:spcPct val="0"/>
              </a:spcAft>
              <a:defRPr/>
            </a:pPr>
            <a:endParaRPr lang="zh-CN" altLang="en-US" b="1">
              <a:solidFill>
                <a:prstClr val="black">
                  <a:tint val="75000"/>
                </a:prstClr>
              </a:solidFill>
              <a:ea typeface="华文中宋" panose="02010600040101010101" charset="-122"/>
            </a:endParaRP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FD0C70D4-B8A7-1C47-A003-56128FA9BF31}" type="slidenum">
              <a:rPr lang="zh-CN" altLang="en-US" b="1" smtClean="0">
                <a:solidFill>
                  <a:prstClr val="black">
                    <a:tint val="75000"/>
                  </a:prstClr>
                </a:solidFill>
                <a:ea typeface="华文中宋" panose="02010600040101010101" charset="-122"/>
              </a:rPr>
              <a:t>‹#›</a:t>
            </a:fld>
            <a:endParaRPr lang="en-US" altLang="zh-CN" b="1">
              <a:solidFill>
                <a:prstClr val="black">
                  <a:tint val="75000"/>
                </a:prstClr>
              </a:solidFill>
              <a:ea typeface="华文中宋" panose="02010600040101010101"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KSO_ST1"/>
          <p:cNvSpPr>
            <a:spLocks noGrp="1"/>
          </p:cNvSpPr>
          <p:nvPr>
            <p:ph type="title"/>
          </p:nvPr>
        </p:nvSpPr>
        <p:spPr>
          <a:xfrm>
            <a:off x="2098676" y="2108202"/>
            <a:ext cx="7994651" cy="1235075"/>
          </a:xfrm>
        </p:spPr>
        <p:txBody>
          <a:bodyPr anchor="b">
            <a:normAutofit/>
          </a:bodyPr>
          <a:lstStyle>
            <a:lvl1pPr algn="ctr">
              <a:defRPr sz="3600">
                <a:solidFill>
                  <a:schemeClr val="accent1">
                    <a:lumMod val="75000"/>
                  </a:schemeClr>
                </a:solidFill>
                <a:effectLst/>
              </a:defRPr>
            </a:lvl1pPr>
          </a:lstStyle>
          <a:p>
            <a:r>
              <a:rPr lang="zh-CN" altLang="en-US"/>
              <a:t>单击此处编辑母版标题样式</a:t>
            </a:r>
            <a:endParaRPr lang="en-US" dirty="0"/>
          </a:p>
        </p:txBody>
      </p:sp>
      <p:sp>
        <p:nvSpPr>
          <p:cNvPr id="3" name="KSO_FD"/>
          <p:cNvSpPr>
            <a:spLocks noGrp="1"/>
          </p:cNvSpPr>
          <p:nvPr>
            <p:ph type="dt" sz="half" idx="10"/>
          </p:nvPr>
        </p:nvSpPr>
        <p:spPr/>
        <p:txBody>
          <a:bodyPr/>
          <a:lstStyle>
            <a:lvl1pPr>
              <a:defRPr/>
            </a:lvl1pPr>
          </a:lstStyle>
          <a:p>
            <a:pPr eaLnBrk="0" fontAlgn="base" hangingPunct="0">
              <a:spcBef>
                <a:spcPct val="0"/>
              </a:spcBef>
              <a:spcAft>
                <a:spcPct val="0"/>
              </a:spcAft>
              <a:defRPr/>
            </a:pPr>
            <a:fld id="{659C1B2D-E7CC-40F5-81C9-D59AD9259594}" type="datetime1">
              <a:rPr lang="zh-CN" altLang="en-US" b="1" smtClean="0">
                <a:solidFill>
                  <a:prstClr val="black">
                    <a:tint val="75000"/>
                  </a:prstClr>
                </a:solidFill>
                <a:ea typeface="华文中宋" panose="02010600040101010101" charset="-122"/>
              </a:rPr>
              <a:t>2024/4/12</a:t>
            </a:fld>
            <a:endParaRPr lang="zh-CN" altLang="en-US" b="1">
              <a:solidFill>
                <a:prstClr val="black">
                  <a:tint val="75000"/>
                </a:prstClr>
              </a:solidFill>
              <a:ea typeface="华文中宋" panose="02010600040101010101" charset="-122"/>
            </a:endParaRPr>
          </a:p>
        </p:txBody>
      </p:sp>
      <p:sp>
        <p:nvSpPr>
          <p:cNvPr id="4" name="KSO_FT"/>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zh-CN" altLang="en-US" b="1">
              <a:solidFill>
                <a:prstClr val="black">
                  <a:tint val="75000"/>
                </a:prstClr>
              </a:solidFill>
              <a:ea typeface="华文中宋" panose="02010600040101010101" charset="-122"/>
            </a:endParaRPr>
          </a:p>
        </p:txBody>
      </p:sp>
      <p:sp>
        <p:nvSpPr>
          <p:cNvPr id="5" name="KSO_FN"/>
          <p:cNvSpPr>
            <a:spLocks noGrp="1"/>
          </p:cNvSpPr>
          <p:nvPr>
            <p:ph type="sldNum" sz="quarter" idx="12"/>
          </p:nvPr>
        </p:nvSpPr>
        <p:spPr/>
        <p:txBody>
          <a:bodyPr/>
          <a:lstStyle>
            <a:lvl1pPr>
              <a:defRPr/>
            </a:lvl1pPr>
          </a:lstStyle>
          <a:p>
            <a:pPr eaLnBrk="0" fontAlgn="base" hangingPunct="0">
              <a:spcBef>
                <a:spcPct val="0"/>
              </a:spcBef>
              <a:spcAft>
                <a:spcPct val="0"/>
              </a:spcAft>
              <a:defRPr/>
            </a:pPr>
            <a:fld id="{950E2911-4B38-3847-BB6A-657490750D80}" type="slidenum">
              <a:rPr lang="zh-CN" altLang="en-US" b="1" smtClean="0">
                <a:solidFill>
                  <a:prstClr val="black">
                    <a:tint val="75000"/>
                  </a:prstClr>
                </a:solidFill>
                <a:ea typeface="华文中宋" panose="02010600040101010101" charset="-122"/>
              </a:rPr>
              <a:t>‹#›</a:t>
            </a:fld>
            <a:endParaRPr lang="en-US" altLang="zh-CN" b="1">
              <a:solidFill>
                <a:prstClr val="black">
                  <a:tint val="75000"/>
                </a:prstClr>
              </a:solidFill>
              <a:ea typeface="华文中宋" panose="02010600040101010101"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BE48C4E-1467-42EC-827F-95475B92CB9D}" type="datetime1">
              <a:rPr lang="zh-CN" altLang="en-US" smtClean="0"/>
              <a:t>2024/4/12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9942B8-D311-4E7D-8579-3E51C69EB101}"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1"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1"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5BF7A6-3A04-48AB-B4A6-69B684A92D68}" type="datetime1">
              <a:rPr lang="zh-CN" altLang="en-US" smtClean="0"/>
              <a:t>2024/4/12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9942B8-D311-4E7D-8579-3E51C69EB101}"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纯文字">
    <p:spTree>
      <p:nvGrpSpPr>
        <p:cNvPr id="1" name=""/>
        <p:cNvGrpSpPr/>
        <p:nvPr/>
      </p:nvGrpSpPr>
      <p:grpSpPr>
        <a:xfrm>
          <a:off x="0" y="0"/>
          <a:ext cx="0" cy="0"/>
          <a:chOff x="0" y="0"/>
          <a:chExt cx="0" cy="0"/>
        </a:xfrm>
      </p:grpSpPr>
      <p:grpSp>
        <p:nvGrpSpPr>
          <p:cNvPr id="3" name="组合 1"/>
          <p:cNvGrpSpPr/>
          <p:nvPr userDrawn="1"/>
        </p:nvGrpSpPr>
        <p:grpSpPr bwMode="auto">
          <a:xfrm>
            <a:off x="-10584" y="-12700"/>
            <a:ext cx="12202584" cy="723900"/>
            <a:chOff x="-8467" y="-12700"/>
            <a:chExt cx="9152467" cy="723900"/>
          </a:xfrm>
        </p:grpSpPr>
        <p:sp>
          <p:nvSpPr>
            <p:cNvPr id="4" name="Rectangle 2"/>
            <p:cNvSpPr>
              <a:spLocks noChangeArrowheads="1"/>
            </p:cNvSpPr>
            <p:nvPr/>
          </p:nvSpPr>
          <p:spPr bwMode="gray">
            <a:xfrm>
              <a:off x="-529" y="-9525"/>
              <a:ext cx="9144529" cy="7191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5" name="Rectangle 6"/>
            <p:cNvSpPr>
              <a:spLocks noChangeArrowheads="1"/>
            </p:cNvSpPr>
            <p:nvPr/>
          </p:nvSpPr>
          <p:spPr bwMode="gray">
            <a:xfrm>
              <a:off x="-529" y="-12700"/>
              <a:ext cx="328632" cy="3619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6" name="Rectangle 8"/>
            <p:cNvSpPr>
              <a:spLocks noChangeArrowheads="1"/>
            </p:cNvSpPr>
            <p:nvPr/>
          </p:nvSpPr>
          <p:spPr bwMode="gray">
            <a:xfrm>
              <a:off x="323340" y="-11113"/>
              <a:ext cx="328632" cy="36195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7" name="Rectangle 9"/>
            <p:cNvSpPr>
              <a:spLocks noChangeArrowheads="1"/>
            </p:cNvSpPr>
            <p:nvPr/>
          </p:nvSpPr>
          <p:spPr bwMode="gray">
            <a:xfrm>
              <a:off x="-8467" y="349250"/>
              <a:ext cx="328632" cy="361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pic>
          <p:nvPicPr>
            <p:cNvPr id="8" name="Picture 10"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9525"/>
              <a:ext cx="6302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7"/>
          <p:cNvSpPr txBox="1">
            <a:spLocks noChangeArrowheads="1"/>
          </p:cNvSpPr>
          <p:nvPr userDrawn="1"/>
        </p:nvSpPr>
        <p:spPr bwMode="auto">
          <a:xfrm>
            <a:off x="10160000" y="6477000"/>
            <a:ext cx="203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r" eaLnBrk="1" hangingPunct="1"/>
            <a:fld id="{06437E2D-9660-49F2-A8BA-9254C684CECF}" type="slidenum">
              <a:rPr lang="zh-CN" altLang="en-US" sz="2000">
                <a:latin typeface="Times New Roman" panose="02020603050405020304" pitchFamily="18" charset="0"/>
                <a:cs typeface="Times New Roman" panose="02020603050405020304" pitchFamily="18" charset="0"/>
              </a:rPr>
              <a:t>‹#›</a:t>
            </a:fld>
            <a:r>
              <a:rPr lang="en-US" altLang="zh-CN" sz="2000">
                <a:latin typeface="Times New Roman" panose="02020603050405020304" pitchFamily="18" charset="0"/>
                <a:cs typeface="Times New Roman" panose="02020603050405020304" pitchFamily="18" charset="0"/>
              </a:rPr>
              <a:t>/51</a:t>
            </a:r>
            <a:endParaRPr lang="zh-CN" altLang="en-US" sz="2000">
              <a:latin typeface="Times New Roman" panose="02020603050405020304" pitchFamily="18" charset="0"/>
              <a:cs typeface="Times New Roman" panose="02020603050405020304" pitchFamily="18" charset="0"/>
            </a:endParaRPr>
          </a:p>
        </p:txBody>
      </p:sp>
      <p:sp>
        <p:nvSpPr>
          <p:cNvPr id="14" name="内容占位符 13"/>
          <p:cNvSpPr>
            <a:spLocks noGrp="1"/>
          </p:cNvSpPr>
          <p:nvPr>
            <p:ph sz="quarter" idx="11"/>
          </p:nvPr>
        </p:nvSpPr>
        <p:spPr>
          <a:xfrm>
            <a:off x="406400" y="838200"/>
            <a:ext cx="11379200" cy="569776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grpSp>
        <p:nvGrpSpPr>
          <p:cNvPr id="3" name="组合 1"/>
          <p:cNvGrpSpPr/>
          <p:nvPr userDrawn="1"/>
        </p:nvGrpSpPr>
        <p:grpSpPr bwMode="auto">
          <a:xfrm>
            <a:off x="-10584" y="-12700"/>
            <a:ext cx="12202584" cy="723900"/>
            <a:chOff x="-8467" y="-12700"/>
            <a:chExt cx="9152467" cy="723900"/>
          </a:xfrm>
        </p:grpSpPr>
        <p:sp>
          <p:nvSpPr>
            <p:cNvPr id="4" name="Rectangle 2"/>
            <p:cNvSpPr>
              <a:spLocks noChangeArrowheads="1"/>
            </p:cNvSpPr>
            <p:nvPr/>
          </p:nvSpPr>
          <p:spPr bwMode="gray">
            <a:xfrm>
              <a:off x="-529" y="-9525"/>
              <a:ext cx="9144529" cy="7191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5" name="Rectangle 6"/>
            <p:cNvSpPr>
              <a:spLocks noChangeArrowheads="1"/>
            </p:cNvSpPr>
            <p:nvPr/>
          </p:nvSpPr>
          <p:spPr bwMode="gray">
            <a:xfrm>
              <a:off x="-529" y="-12700"/>
              <a:ext cx="328632" cy="3619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6" name="Rectangle 8"/>
            <p:cNvSpPr>
              <a:spLocks noChangeArrowheads="1"/>
            </p:cNvSpPr>
            <p:nvPr/>
          </p:nvSpPr>
          <p:spPr bwMode="gray">
            <a:xfrm>
              <a:off x="323340" y="-11113"/>
              <a:ext cx="328632" cy="36195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7" name="Rectangle 9"/>
            <p:cNvSpPr>
              <a:spLocks noChangeArrowheads="1"/>
            </p:cNvSpPr>
            <p:nvPr/>
          </p:nvSpPr>
          <p:spPr bwMode="gray">
            <a:xfrm>
              <a:off x="-8467" y="349250"/>
              <a:ext cx="328632" cy="361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pic>
          <p:nvPicPr>
            <p:cNvPr id="8" name="Picture 10"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9525"/>
              <a:ext cx="6302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7"/>
          <p:cNvSpPr txBox="1">
            <a:spLocks noChangeArrowheads="1"/>
          </p:cNvSpPr>
          <p:nvPr userDrawn="1"/>
        </p:nvSpPr>
        <p:spPr bwMode="auto">
          <a:xfrm>
            <a:off x="10160000" y="6477000"/>
            <a:ext cx="203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r" eaLnBrk="1" hangingPunct="1"/>
            <a:fld id="{B544E3D0-F4B6-4F5E-996F-CCD979EF7E4C}" type="slidenum">
              <a:rPr lang="zh-CN" altLang="en-US" sz="2000">
                <a:latin typeface="Times New Roman" panose="02020603050405020304" pitchFamily="18" charset="0"/>
                <a:cs typeface="Times New Roman" panose="02020603050405020304" pitchFamily="18" charset="0"/>
              </a:rPr>
              <a:t>‹#›</a:t>
            </a:fld>
            <a:r>
              <a:rPr lang="en-US" altLang="zh-CN" sz="2000">
                <a:latin typeface="Times New Roman" panose="02020603050405020304" pitchFamily="18" charset="0"/>
                <a:cs typeface="Times New Roman" panose="02020603050405020304" pitchFamily="18" charset="0"/>
              </a:rPr>
              <a:t>/51</a:t>
            </a:r>
            <a:endParaRPr lang="zh-CN" altLang="en-US" sz="2000">
              <a:latin typeface="Times New Roman" panose="02020603050405020304" pitchFamily="18" charset="0"/>
              <a:cs typeface="Times New Roman" panose="02020603050405020304" pitchFamily="18" charset="0"/>
            </a:endParaRPr>
          </a:p>
        </p:txBody>
      </p:sp>
      <p:sp>
        <p:nvSpPr>
          <p:cNvPr id="14" name="内容占位符 13"/>
          <p:cNvSpPr>
            <a:spLocks noGrp="1"/>
          </p:cNvSpPr>
          <p:nvPr>
            <p:ph sz="quarter" idx="11"/>
          </p:nvPr>
        </p:nvSpPr>
        <p:spPr>
          <a:xfrm>
            <a:off x="609600" y="973200"/>
            <a:ext cx="11040000" cy="55800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矩形 4"/>
          <p:cNvSpPr>
            <a:spLocks noChangeArrowheads="1"/>
          </p:cNvSpPr>
          <p:nvPr userDrawn="1"/>
        </p:nvSpPr>
        <p:spPr bwMode="auto">
          <a:xfrm>
            <a:off x="4857752" y="5715000"/>
            <a:ext cx="80962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eaLnBrk="0" hangingPunct="0">
              <a:defRPr kumimoji="1" sz="2400">
                <a:solidFill>
                  <a:schemeClr val="tx1"/>
                </a:solidFill>
                <a:latin typeface="Gulim" pitchFamily="34" charset="-127"/>
                <a:ea typeface="Gulim" pitchFamily="34" charset="-127"/>
              </a:defRPr>
            </a:lvl1pPr>
            <a:lvl2pPr marL="742950" indent="-285750" eaLnBrk="0" hangingPunct="0">
              <a:defRPr kumimoji="1" sz="2400">
                <a:solidFill>
                  <a:schemeClr val="tx1"/>
                </a:solidFill>
                <a:latin typeface="Gulim" pitchFamily="34" charset="-127"/>
                <a:ea typeface="Gulim" pitchFamily="34" charset="-127"/>
              </a:defRPr>
            </a:lvl2pPr>
            <a:lvl3pPr marL="1143000" indent="-228600" eaLnBrk="0" hangingPunct="0">
              <a:defRPr kumimoji="1" sz="2400">
                <a:solidFill>
                  <a:schemeClr val="tx1"/>
                </a:solidFill>
                <a:latin typeface="Gulim" pitchFamily="34" charset="-127"/>
                <a:ea typeface="Gulim" pitchFamily="34" charset="-127"/>
              </a:defRPr>
            </a:lvl3pPr>
            <a:lvl4pPr marL="1600200" indent="-228600" eaLnBrk="0" hangingPunct="0">
              <a:defRPr kumimoji="1" sz="2400">
                <a:solidFill>
                  <a:schemeClr val="tx1"/>
                </a:solidFill>
                <a:latin typeface="Gulim" pitchFamily="34" charset="-127"/>
                <a:ea typeface="Gulim" pitchFamily="34" charset="-127"/>
              </a:defRPr>
            </a:lvl4pPr>
            <a:lvl5pPr marL="2057400" indent="-228600" eaLnBrk="0" hangingPunct="0">
              <a:defRPr kumimoji="1" sz="2400">
                <a:solidFill>
                  <a:schemeClr val="tx1"/>
                </a:solidFill>
                <a:latin typeface="Gulim" pitchFamily="34" charset="-127"/>
                <a:ea typeface="Gulim" pitchFamily="34" charset="-127"/>
              </a:defRPr>
            </a:lvl5pPr>
            <a:lvl6pPr marL="2514600" indent="-228600" algn="ctr" eaLnBrk="0" fontAlgn="base" latinLnBrk="1" hangingPunct="0">
              <a:spcBef>
                <a:spcPct val="0"/>
              </a:spcBef>
              <a:spcAft>
                <a:spcPct val="0"/>
              </a:spcAft>
              <a:defRPr kumimoji="1" sz="2400">
                <a:solidFill>
                  <a:schemeClr val="tx1"/>
                </a:solidFill>
                <a:latin typeface="Gulim" pitchFamily="34" charset="-127"/>
                <a:ea typeface="Gulim" pitchFamily="34" charset="-127"/>
              </a:defRPr>
            </a:lvl6pPr>
            <a:lvl7pPr marL="2971800" indent="-228600" algn="ctr" eaLnBrk="0" fontAlgn="base" latinLnBrk="1" hangingPunct="0">
              <a:spcBef>
                <a:spcPct val="0"/>
              </a:spcBef>
              <a:spcAft>
                <a:spcPct val="0"/>
              </a:spcAft>
              <a:defRPr kumimoji="1" sz="2400">
                <a:solidFill>
                  <a:schemeClr val="tx1"/>
                </a:solidFill>
                <a:latin typeface="Gulim" pitchFamily="34" charset="-127"/>
                <a:ea typeface="Gulim" pitchFamily="34" charset="-127"/>
              </a:defRPr>
            </a:lvl7pPr>
            <a:lvl8pPr marL="3429000" indent="-228600" algn="ctr" eaLnBrk="0" fontAlgn="base" latinLnBrk="1" hangingPunct="0">
              <a:spcBef>
                <a:spcPct val="0"/>
              </a:spcBef>
              <a:spcAft>
                <a:spcPct val="0"/>
              </a:spcAft>
              <a:defRPr kumimoji="1" sz="2400">
                <a:solidFill>
                  <a:schemeClr val="tx1"/>
                </a:solidFill>
                <a:latin typeface="Gulim" pitchFamily="34" charset="-127"/>
                <a:ea typeface="Gulim" pitchFamily="34" charset="-127"/>
              </a:defRPr>
            </a:lvl8pPr>
            <a:lvl9pPr marL="3886200" indent="-228600" algn="ctr" eaLnBrk="0" fontAlgn="base" latinLnBrk="1" hangingPunct="0">
              <a:spcBef>
                <a:spcPct val="0"/>
              </a:spcBef>
              <a:spcAft>
                <a:spcPct val="0"/>
              </a:spcAft>
              <a:defRPr kumimoji="1" sz="2400">
                <a:solidFill>
                  <a:schemeClr val="tx1"/>
                </a:solidFill>
                <a:latin typeface="Gulim" pitchFamily="34" charset="-127"/>
                <a:ea typeface="Gulim" pitchFamily="34" charset="-127"/>
              </a:defRPr>
            </a:lvl9pPr>
          </a:lstStyle>
          <a:p>
            <a:pPr algn="ctr" eaLnBrk="1" latinLnBrk="1" hangingPunct="1">
              <a:defRPr/>
            </a:pPr>
            <a:endParaRPr lang="zh-CN" altLang="en-US" sz="2400"/>
          </a:p>
        </p:txBody>
      </p:sp>
      <p:pic>
        <p:nvPicPr>
          <p:cNvPr id="3" name="图片 8" descr="横版组合——透明.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5818" y="120650"/>
            <a:ext cx="405976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과학(사진)1_2"/>
          <p:cNvPicPr preferRelativeResize="0">
            <a:picLocks noChangeAspect="1" noChangeArrowheads="1"/>
          </p:cNvPicPr>
          <p:nvPr userDrawn="1"/>
        </p:nvPicPr>
        <p:blipFill>
          <a:blip r:embed="rId3" cstate="print"/>
          <a:stretch>
            <a:fillRect/>
          </a:stretch>
        </p:blipFill>
        <p:spPr bwMode="auto">
          <a:xfrm>
            <a:off x="1972370" y="3857629"/>
            <a:ext cx="1782057" cy="941998"/>
          </a:xfrm>
          <a:prstGeom prst="roundRect">
            <a:avLst>
              <a:gd name="adj" fmla="val 8594"/>
            </a:avLst>
          </a:prstGeom>
          <a:noFill/>
          <a:ln>
            <a:noFill/>
          </a:ln>
          <a:effectLst>
            <a:reflection blurRad="12700" stA="38000" endPos="28000" dist="5000" dir="5400000" sy="-100000" algn="bl" rotWithShape="0"/>
          </a:effectLst>
        </p:spPr>
      </p:pic>
      <p:pic>
        <p:nvPicPr>
          <p:cNvPr id="5" name="Picture 10" descr="과학(사진)1_3"/>
          <p:cNvPicPr>
            <a:picLocks noChangeAspect="1" noChangeArrowheads="1"/>
          </p:cNvPicPr>
          <p:nvPr userDrawn="1"/>
        </p:nvPicPr>
        <p:blipFill>
          <a:blip r:embed="rId4" cstate="print"/>
          <a:stretch>
            <a:fillRect/>
          </a:stretch>
        </p:blipFill>
        <p:spPr bwMode="auto">
          <a:xfrm>
            <a:off x="3832722" y="3857629"/>
            <a:ext cx="1832213" cy="944086"/>
          </a:xfrm>
          <a:prstGeom prst="roundRect">
            <a:avLst>
              <a:gd name="adj" fmla="val 8594"/>
            </a:avLst>
          </a:prstGeom>
          <a:noFill/>
          <a:ln>
            <a:noFill/>
          </a:ln>
          <a:effectLst>
            <a:reflection blurRad="12700" stA="38000" endPos="28000" dist="5000" dir="5400000" sy="-100000" algn="bl" rotWithShape="0"/>
          </a:effectLst>
        </p:spPr>
      </p:pic>
      <p:pic>
        <p:nvPicPr>
          <p:cNvPr id="6" name="Picture 11" descr="과학(사진)1_4"/>
          <p:cNvPicPr>
            <a:picLocks noChangeAspect="1" noChangeArrowheads="1"/>
          </p:cNvPicPr>
          <p:nvPr userDrawn="1"/>
        </p:nvPicPr>
        <p:blipFill>
          <a:blip r:embed="rId5" cstate="print"/>
          <a:stretch>
            <a:fillRect/>
          </a:stretch>
        </p:blipFill>
        <p:spPr bwMode="auto">
          <a:xfrm>
            <a:off x="5739644" y="3857628"/>
            <a:ext cx="1857389" cy="928694"/>
          </a:xfrm>
          <a:prstGeom prst="roundRect">
            <a:avLst>
              <a:gd name="adj" fmla="val 8594"/>
            </a:avLst>
          </a:prstGeom>
          <a:noFill/>
          <a:ln>
            <a:noFill/>
          </a:ln>
          <a:effectLst>
            <a:reflection blurRad="12700" stA="38000" endPos="28000" dist="5000" dir="5400000" sy="-100000" algn="bl" rotWithShape="0"/>
          </a:effectLst>
        </p:spPr>
      </p:pic>
      <p:pic>
        <p:nvPicPr>
          <p:cNvPr id="7" name="图片 6" descr="中国科学院大学玉泉路校区  杨天鹏 摄---修.jpg"/>
          <p:cNvPicPr>
            <a:picLocks noChangeAspect="1"/>
          </p:cNvPicPr>
          <p:nvPr userDrawn="1"/>
        </p:nvPicPr>
        <p:blipFill>
          <a:blip r:embed="rId6" cstate="print"/>
          <a:stretch>
            <a:fillRect/>
          </a:stretch>
        </p:blipFill>
        <p:spPr>
          <a:xfrm>
            <a:off x="0" y="3857629"/>
            <a:ext cx="1886400" cy="943200"/>
          </a:xfrm>
          <a:prstGeom prst="roundRect">
            <a:avLst>
              <a:gd name="adj" fmla="val 8594"/>
            </a:avLst>
          </a:prstGeom>
          <a:noFill/>
          <a:ln>
            <a:noFill/>
          </a:ln>
          <a:effectLst>
            <a:reflection blurRad="12700" stA="38000" endPos="28000" dist="5000" dir="5400000" sy="-100000" algn="bl" rotWithShape="0"/>
          </a:effectLst>
        </p:spPr>
      </p:pic>
      <p:sp>
        <p:nvSpPr>
          <p:cNvPr id="8" name="矩形 7"/>
          <p:cNvSpPr/>
          <p:nvPr userDrawn="1"/>
        </p:nvSpPr>
        <p:spPr>
          <a:xfrm>
            <a:off x="1" y="3786188"/>
            <a:ext cx="7598833" cy="36512"/>
          </a:xfrm>
          <a:prstGeom prst="rect">
            <a:avLst/>
          </a:prstGeom>
          <a:solidFill>
            <a:srgbClr val="000099"/>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sz="1800" dirty="0">
              <a:ln>
                <a:solidFill>
                  <a:schemeClr val="tx2">
                    <a:lumMod val="60000"/>
                    <a:lumOff val="40000"/>
                  </a:schemeClr>
                </a:solidFill>
              </a:ln>
              <a:solidFill>
                <a:schemeClr val="tx2"/>
              </a:solidFill>
            </a:endParaRPr>
          </a:p>
        </p:txBody>
      </p:sp>
      <p:sp>
        <p:nvSpPr>
          <p:cNvPr id="9" name="矩形 8"/>
          <p:cNvSpPr/>
          <p:nvPr userDrawn="1"/>
        </p:nvSpPr>
        <p:spPr>
          <a:xfrm>
            <a:off x="0" y="6821489"/>
            <a:ext cx="12192000" cy="46037"/>
          </a:xfrm>
          <a:prstGeom prst="rect">
            <a:avLst/>
          </a:prstGeom>
          <a:solidFill>
            <a:srgbClr val="000099"/>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sz="1800" dirty="0">
              <a:ln>
                <a:solidFill>
                  <a:schemeClr val="tx2">
                    <a:lumMod val="60000"/>
                    <a:lumOff val="40000"/>
                  </a:schemeClr>
                </a:solidFill>
              </a:ln>
              <a:solidFill>
                <a:schemeClr val="tx2"/>
              </a:solidFill>
            </a:endParaRPr>
          </a:p>
        </p:txBody>
      </p:sp>
      <p:pic>
        <p:nvPicPr>
          <p:cNvPr id="10" name="图片 1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3934" y="103188"/>
            <a:ext cx="524721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Grp="1" noChangeArrowheads="1"/>
          </p:cNvSpPr>
          <p:nvPr>
            <p:ph type="dt" sz="half" idx="10"/>
          </p:nvPr>
        </p:nvSpPr>
        <p:spPr bwMode="auto">
          <a:xfrm>
            <a:off x="4762500" y="5929313"/>
            <a:ext cx="2540000" cy="304800"/>
          </a:xfrm>
          <a:prstGeom prst="rect">
            <a:avLst/>
          </a:prstGeom>
          <a:ln>
            <a:miter lim="800000"/>
          </a:ln>
        </p:spPr>
        <p:txBody>
          <a:bodyPr vert="horz" wrap="square" lIns="91440" tIns="45720" rIns="91440" bIns="45720" numCol="1" anchor="t" anchorCtr="0" compatLnSpc="1"/>
          <a:lstStyle>
            <a:lvl1pPr algn="l" eaLnBrk="1" latinLnBrk="1" hangingPunct="1">
              <a:defRPr sz="1400">
                <a:solidFill>
                  <a:srgbClr val="192214"/>
                </a:solidFill>
                <a:latin typeface="+mn-lt"/>
                <a:ea typeface="+mn-ea"/>
              </a:defRPr>
            </a:lvl1pPr>
          </a:lstStyle>
          <a:p>
            <a:pPr>
              <a:defRPr/>
            </a:pPr>
            <a:fld id="{57C964AB-C639-4297-9E71-007E511F4806}" type="datetime1">
              <a:rPr lang="zh-CN" altLang="en-US" smtClean="0"/>
              <a:t>2024/4/12</a:t>
            </a:fld>
            <a:endParaRPr lang="en-US" altLang="ko-K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solidFill>
                  <a:schemeClr val="tx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lvl1pPr>
              <a:defRPr>
                <a:solidFill>
                  <a:schemeClr val="tx1"/>
                </a:solidFill>
                <a:latin typeface="楷体" panose="02010609060101010101" pitchFamily="49" charset="-122"/>
                <a:ea typeface="楷体" panose="02010609060101010101" pitchFamily="49" charset="-122"/>
              </a:defRPr>
            </a:lvl1pPr>
            <a:lvl2pPr>
              <a:defRPr>
                <a:solidFill>
                  <a:schemeClr val="tx1"/>
                </a:solidFill>
                <a:latin typeface="楷体" panose="02010609060101010101" pitchFamily="49" charset="-122"/>
                <a:ea typeface="楷体" panose="02010609060101010101" pitchFamily="49" charset="-122"/>
              </a:defRPr>
            </a:lvl2pPr>
            <a:lvl3pPr>
              <a:defRPr>
                <a:solidFill>
                  <a:schemeClr val="tx1"/>
                </a:solidFill>
                <a:latin typeface="楷体" panose="02010609060101010101" pitchFamily="49" charset="-122"/>
                <a:ea typeface="楷体" panose="02010609060101010101" pitchFamily="49" charset="-122"/>
              </a:defRPr>
            </a:lvl3pPr>
            <a:lvl4pPr>
              <a:defRPr>
                <a:solidFill>
                  <a:schemeClr val="tx1"/>
                </a:solidFill>
                <a:latin typeface="楷体" panose="02010609060101010101" pitchFamily="49" charset="-122"/>
                <a:ea typeface="楷体" panose="02010609060101010101" pitchFamily="49" charset="-122"/>
              </a:defRPr>
            </a:lvl4pPr>
            <a:lvl5pPr>
              <a:defRPr>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DFC8CEB-2553-49EF-8968-3829F34E3D45}" type="datetime1">
              <a:rPr lang="zh-CN" altLang="en-US" smtClean="0"/>
              <a:t>2024/4/12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6"/>
          </a:xfrm>
        </p:spPr>
        <p:txBody>
          <a:bodyPr/>
          <a:lstStyle/>
          <a:p>
            <a:r>
              <a:rPr lang="zh-CN" altLang="en-US"/>
              <a:t>单击此处编辑母版标题样式</a:t>
            </a:r>
          </a:p>
        </p:txBody>
      </p:sp>
      <p:sp>
        <p:nvSpPr>
          <p:cNvPr id="3" name="副标题 2"/>
          <p:cNvSpPr>
            <a:spLocks noGrp="1"/>
          </p:cNvSpPr>
          <p:nvPr>
            <p:ph type="subTitle" idx="1"/>
          </p:nvPr>
        </p:nvSpPr>
        <p:spPr>
          <a:xfrm>
            <a:off x="1828800" y="3886201"/>
            <a:ext cx="8534400" cy="1752599"/>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A98DFCC2-A5E2-4850-A2B2-FA538EF6FC38}"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6B17E3-57FD-4B43-BD57-853D9A4D5F06}"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C4DF681-537C-4047-9F24-B2AEC8F4D9DE}"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321573E-D2C6-40DB-A739-10B398784EDF}"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8565" indent="0">
              <a:buNone/>
              <a:defRPr sz="2130">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6730" indent="0">
              <a:buNone/>
              <a:defRPr sz="1865">
                <a:solidFill>
                  <a:schemeClr val="tx1">
                    <a:tint val="75000"/>
                  </a:schemeClr>
                </a:solidFill>
              </a:defRPr>
            </a:lvl6pPr>
            <a:lvl7pPr marL="3656330"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74C07D4-522C-4FA5-9090-768696BE1829}"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EF15032-AEB4-4C92-A453-570604092245}"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2"/>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2"/>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0E31B2C-9A34-403C-8333-12DDF4A74B44}" type="datetime1">
              <a:rPr lang="zh-CN" altLang="en-US" smtClean="0"/>
              <a:t>2024/4/12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8B31612-A715-4A5F-98AE-EBC87BC09717}"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0" b="1"/>
            </a:lvl4pPr>
            <a:lvl5pPr marL="2437765" indent="0">
              <a:buNone/>
              <a:defRPr sz="2130" b="1"/>
            </a:lvl5pPr>
            <a:lvl6pPr marL="3046730" indent="0">
              <a:buNone/>
              <a:defRPr sz="2130" b="1"/>
            </a:lvl6pPr>
            <a:lvl7pPr marL="3656330" indent="0">
              <a:buNone/>
              <a:defRPr sz="2130" b="1"/>
            </a:lvl7pPr>
            <a:lvl8pPr marL="4265930" indent="0">
              <a:buNone/>
              <a:defRPr sz="2130" b="1"/>
            </a:lvl8pPr>
            <a:lvl9pPr marL="4875530" indent="0">
              <a:buNone/>
              <a:defRPr sz="213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0"/>
            </a:lvl4pPr>
            <a:lvl5pPr>
              <a:defRPr sz="2130"/>
            </a:lvl5pPr>
            <a:lvl6pPr>
              <a:defRPr sz="2130"/>
            </a:lvl6pPr>
            <a:lvl7pPr>
              <a:defRPr sz="2130"/>
            </a:lvl7pPr>
            <a:lvl8pPr>
              <a:defRPr sz="2130"/>
            </a:lvl8pPr>
            <a:lvl9pPr>
              <a:defRPr sz="21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4"/>
            <a:ext cx="5389033" cy="639763"/>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0" b="1"/>
            </a:lvl4pPr>
            <a:lvl5pPr marL="2437765" indent="0">
              <a:buNone/>
              <a:defRPr sz="2130" b="1"/>
            </a:lvl5pPr>
            <a:lvl6pPr marL="3046730" indent="0">
              <a:buNone/>
              <a:defRPr sz="2130" b="1"/>
            </a:lvl6pPr>
            <a:lvl7pPr marL="3656330" indent="0">
              <a:buNone/>
              <a:defRPr sz="2130" b="1"/>
            </a:lvl7pPr>
            <a:lvl8pPr marL="4265930" indent="0">
              <a:buNone/>
              <a:defRPr sz="2130" b="1"/>
            </a:lvl8pPr>
            <a:lvl9pPr marL="4875530" indent="0">
              <a:buNone/>
              <a:defRPr sz="213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5"/>
            </a:lvl2pPr>
            <a:lvl3pPr>
              <a:defRPr sz="2400"/>
            </a:lvl3pPr>
            <a:lvl4pPr>
              <a:defRPr sz="2130"/>
            </a:lvl4pPr>
            <a:lvl5pPr>
              <a:defRPr sz="2130"/>
            </a:lvl5pPr>
            <a:lvl6pPr>
              <a:defRPr sz="2130"/>
            </a:lvl6pPr>
            <a:lvl7pPr>
              <a:defRPr sz="2130"/>
            </a:lvl7pPr>
            <a:lvl8pPr>
              <a:defRPr sz="2130"/>
            </a:lvl8pPr>
            <a:lvl9pPr>
              <a:defRPr sz="21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45DC0277-3AA1-453B-86EF-5A4C91FBF71A}" type="datetime1">
              <a:rPr lang="zh-CN" altLang="en-US" smtClean="0"/>
              <a:t>2024/4/12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8F77A9E-3E45-4523-81F2-E76C992A100E}" type="slidenum">
              <a:rPr lang="zh-CN" altLang="en-US"/>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BF33A7A-948F-4A29-A3E3-777E14100F92}" type="datetime1">
              <a:rPr lang="zh-CN" altLang="en-US" smtClean="0"/>
              <a:t>2024/4/12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6FB1BD6-D4CB-4CF7-9092-95874EA1F702}" type="slidenum">
              <a:rPr lang="zh-CN" altLang="en-US"/>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DC65B617-9513-4D05-B3C5-D51D73703105}" type="datetime1">
              <a:rPr lang="zh-CN" altLang="en-US" smtClean="0"/>
              <a:t>2024/4/12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rtlCol="0"/>
          <a:lstStyle>
            <a:lvl1pPr>
              <a:defRPr>
                <a:solidFill>
                  <a:schemeClr val="tx1">
                    <a:tint val="75000"/>
                  </a:schemeClr>
                </a:solidFill>
              </a:defRPr>
            </a:lvl1pPr>
          </a:lstStyle>
          <a:p>
            <a:pPr>
              <a:defRPr/>
            </a:pPr>
            <a:r>
              <a:rPr lang="en-US" altLang="zh-CN"/>
              <a:t>20</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8565" indent="0">
              <a:buNone/>
              <a:defRPr sz="133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616DD92-A5F2-4897-8C9B-C6DAF9B93139}" type="datetime1">
              <a:rPr lang="zh-CN" altLang="en-US" smtClean="0"/>
              <a:t>2024/4/12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C66AD9F-65D2-4E83-BFE5-69121613439D}" type="slidenum">
              <a:rPr lang="zh-CN" altLang="en-US"/>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pPr lvl="0"/>
            <a:endParaRPr lang="zh-CN" altLang="en-US" noProof="0"/>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8565" indent="0">
              <a:buNone/>
              <a:defRPr sz="133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59E2DB-B5D8-4178-831C-B8060247511A}" type="datetime1">
              <a:rPr lang="zh-CN" altLang="en-US" smtClean="0"/>
              <a:t>2024/4/12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1A11CA5-413B-44C5-9F7D-8C444B8F8EB7}" type="slidenum">
              <a:rPr lang="zh-CN" altLang="en-US"/>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BE7C79-AD57-409C-8F00-31A4A0E422AC}"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1533A1-4158-418C-9D0F-2C29CE4C24B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CFC94F5-8438-404D-A6F7-4E1E9C8B7A72}" type="datetime1">
              <a:rPr lang="zh-CN" altLang="en-US" smtClean="0"/>
              <a:t>2024/4/12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7E1002E-D1DE-40DE-B2AC-976748F8C3AA}"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50ACA35-094D-4968-AD80-8B0CE4B5E371}" type="slidenum">
              <a:rPr lang="zh-CN" altLang="en-US"/>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6"/>
          </a:xfrm>
        </p:spPr>
        <p:txBody>
          <a:bodyPr/>
          <a:lstStyle/>
          <a:p>
            <a:r>
              <a:rPr lang="zh-CN" altLang="en-US"/>
              <a:t>单击此处编辑母版标题样式</a:t>
            </a:r>
          </a:p>
        </p:txBody>
      </p:sp>
      <p:sp>
        <p:nvSpPr>
          <p:cNvPr id="3" name="副标题 2"/>
          <p:cNvSpPr>
            <a:spLocks noGrp="1"/>
          </p:cNvSpPr>
          <p:nvPr>
            <p:ph type="subTitle" idx="1"/>
          </p:nvPr>
        </p:nvSpPr>
        <p:spPr>
          <a:xfrm>
            <a:off x="1828800" y="3886201"/>
            <a:ext cx="8534400" cy="1752599"/>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3A38D231-E18E-4218-8BB7-ED1A4FC32718}"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BA44C52-4608-4CE2-AFBF-6E0D9F1B8594}" type="slidenum">
              <a:rPr lang="zh-CN" altLang="en-US"/>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29524F7-A9C5-458F-8529-887F619B8D39}"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14B963B-7946-4CA0-A8A8-35856AF9A224}" type="slidenum">
              <a:rPr lang="zh-CN" altLang="en-US"/>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8565" indent="0">
              <a:buNone/>
              <a:defRPr sz="2130">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6730" indent="0">
              <a:buNone/>
              <a:defRPr sz="1865">
                <a:solidFill>
                  <a:schemeClr val="tx1">
                    <a:tint val="75000"/>
                  </a:schemeClr>
                </a:solidFill>
              </a:defRPr>
            </a:lvl6pPr>
            <a:lvl7pPr marL="3656330"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CB29B26-F98A-4326-A115-C05EF6FE096E}"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57AB25-1ECE-409D-98E9-AD1815BE28B0}" type="slidenum">
              <a:rPr lang="zh-CN" altLang="en-US"/>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2"/>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2"/>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C353403-F69D-403B-A09C-7C397CA8BD45}" type="datetime1">
              <a:rPr lang="zh-CN" altLang="en-US" smtClean="0"/>
              <a:t>2024/4/12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298C166-BA86-46DD-91AD-6995EC0D28CB}" type="slidenum">
              <a:rPr lang="zh-CN" altLang="en-US"/>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0" b="1"/>
            </a:lvl4pPr>
            <a:lvl5pPr marL="2437765" indent="0">
              <a:buNone/>
              <a:defRPr sz="2130" b="1"/>
            </a:lvl5pPr>
            <a:lvl6pPr marL="3046730" indent="0">
              <a:buNone/>
              <a:defRPr sz="2130" b="1"/>
            </a:lvl6pPr>
            <a:lvl7pPr marL="3656330" indent="0">
              <a:buNone/>
              <a:defRPr sz="2130" b="1"/>
            </a:lvl7pPr>
            <a:lvl8pPr marL="4265930" indent="0">
              <a:buNone/>
              <a:defRPr sz="2130" b="1"/>
            </a:lvl8pPr>
            <a:lvl9pPr marL="4875530" indent="0">
              <a:buNone/>
              <a:defRPr sz="213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0"/>
            </a:lvl4pPr>
            <a:lvl5pPr>
              <a:defRPr sz="2130"/>
            </a:lvl5pPr>
            <a:lvl6pPr>
              <a:defRPr sz="2130"/>
            </a:lvl6pPr>
            <a:lvl7pPr>
              <a:defRPr sz="2130"/>
            </a:lvl7pPr>
            <a:lvl8pPr>
              <a:defRPr sz="2130"/>
            </a:lvl8pPr>
            <a:lvl9pPr>
              <a:defRPr sz="21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4"/>
            <a:ext cx="5389033" cy="639763"/>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0" b="1"/>
            </a:lvl4pPr>
            <a:lvl5pPr marL="2437765" indent="0">
              <a:buNone/>
              <a:defRPr sz="2130" b="1"/>
            </a:lvl5pPr>
            <a:lvl6pPr marL="3046730" indent="0">
              <a:buNone/>
              <a:defRPr sz="2130" b="1"/>
            </a:lvl6pPr>
            <a:lvl7pPr marL="3656330" indent="0">
              <a:buNone/>
              <a:defRPr sz="2130" b="1"/>
            </a:lvl7pPr>
            <a:lvl8pPr marL="4265930" indent="0">
              <a:buNone/>
              <a:defRPr sz="2130" b="1"/>
            </a:lvl8pPr>
            <a:lvl9pPr marL="4875530" indent="0">
              <a:buNone/>
              <a:defRPr sz="213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5"/>
            </a:lvl2pPr>
            <a:lvl3pPr>
              <a:defRPr sz="2400"/>
            </a:lvl3pPr>
            <a:lvl4pPr>
              <a:defRPr sz="2130"/>
            </a:lvl4pPr>
            <a:lvl5pPr>
              <a:defRPr sz="2130"/>
            </a:lvl5pPr>
            <a:lvl6pPr>
              <a:defRPr sz="2130"/>
            </a:lvl6pPr>
            <a:lvl7pPr>
              <a:defRPr sz="2130"/>
            </a:lvl7pPr>
            <a:lvl8pPr>
              <a:defRPr sz="2130"/>
            </a:lvl8pPr>
            <a:lvl9pPr>
              <a:defRPr sz="21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290A78F-A21B-43AC-8A00-75F628525D73}" type="datetime1">
              <a:rPr lang="zh-CN" altLang="en-US" smtClean="0"/>
              <a:t>2024/4/12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DAC1466-320A-4E04-A7A6-4FA149F4F4B3}" type="slidenum">
              <a:rPr lang="zh-CN" altLang="en-US"/>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6B262E0-087E-41DF-BEB9-C2122C3CA13E}" type="datetime1">
              <a:rPr lang="zh-CN" altLang="en-US" smtClean="0"/>
              <a:t>2024/4/12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7363BBA-3376-4454-8B0B-6CBBA9A219DC}" type="slidenum">
              <a:rPr lang="zh-CN" altLang="en-US"/>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0164303F-B607-4583-B18F-736250076E85}" type="datetime1">
              <a:rPr lang="zh-CN" altLang="en-US" smtClean="0"/>
              <a:t>2024/4/12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rtlCol="0"/>
          <a:lstStyle>
            <a:lvl1pPr>
              <a:defRPr>
                <a:solidFill>
                  <a:schemeClr val="tx1">
                    <a:tint val="75000"/>
                  </a:schemeClr>
                </a:solidFill>
              </a:defRPr>
            </a:lvl1pPr>
          </a:lstStyle>
          <a:p>
            <a:pPr>
              <a:defRPr/>
            </a:pPr>
            <a:r>
              <a:rPr lang="en-US" altLang="zh-CN"/>
              <a:t>20</a:t>
            </a: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8565" indent="0">
              <a:buNone/>
              <a:defRPr sz="133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81F3045-B690-400B-BD0A-E3272C9F480C}" type="datetime1">
              <a:rPr lang="zh-CN" altLang="en-US" smtClean="0"/>
              <a:t>2024/4/12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A5A988C-EBF5-4DB5-888F-082CDF951F66}" type="slidenum">
              <a:rPr lang="zh-CN" altLang="en-US"/>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pPr lvl="0"/>
            <a:endParaRPr lang="zh-CN" altLang="en-US" noProof="0"/>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8565" indent="0">
              <a:buNone/>
              <a:defRPr sz="133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66A4FA5-D503-4B6C-895C-B1E8C213E674}" type="datetime1">
              <a:rPr lang="zh-CN" altLang="en-US" smtClean="0"/>
              <a:t>2024/4/12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62727F1-60DE-4EC6-A870-A9BDF297248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44C0C89-9F94-4A3B-9F9A-74FC83CA87E2}" type="datetime1">
              <a:rPr lang="zh-CN" altLang="en-US" smtClean="0"/>
              <a:t>2024/4/12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77BA85E-C84D-4E87-9F0E-F7D70BB98512}"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F864FF-905E-442A-94CE-30D6712366C2}" type="slidenum">
              <a:rPr lang="zh-CN" altLang="en-US"/>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1D6CC8C-7196-4C6B-B235-0177E5697BF3}"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31B068C-F5CF-4746-9051-973AD8CDDC4D}" type="slidenum">
              <a:rPr lang="zh-CN" altLang="en-US"/>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6"/>
          </a:xfrm>
        </p:spPr>
        <p:txBody>
          <a:bodyPr/>
          <a:lstStyle/>
          <a:p>
            <a:r>
              <a:rPr lang="zh-CN" altLang="en-US"/>
              <a:t>单击此处编辑母版标题样式</a:t>
            </a:r>
          </a:p>
        </p:txBody>
      </p:sp>
      <p:sp>
        <p:nvSpPr>
          <p:cNvPr id="3" name="副标题 2"/>
          <p:cNvSpPr>
            <a:spLocks noGrp="1"/>
          </p:cNvSpPr>
          <p:nvPr>
            <p:ph type="subTitle" idx="1"/>
          </p:nvPr>
        </p:nvSpPr>
        <p:spPr>
          <a:xfrm>
            <a:off x="1828800" y="3886201"/>
            <a:ext cx="8534400" cy="1752599"/>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EDB8E49-755E-492D-84DD-388803AFF17F}"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17A72F3-36B4-432F-B04D-8C0F057E2299}" type="slidenum">
              <a:rPr lang="zh-CN" altLang="en-US"/>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673C22B-A6CB-4513-AEC0-97B6364EBD74}"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9426237-041F-45EE-848E-8DE7C7618A9D}" type="slidenum">
              <a:rPr lang="zh-CN" altLang="en-US"/>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8565" indent="0">
              <a:buNone/>
              <a:defRPr sz="2130">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6730" indent="0">
              <a:buNone/>
              <a:defRPr sz="1865">
                <a:solidFill>
                  <a:schemeClr val="tx1">
                    <a:tint val="75000"/>
                  </a:schemeClr>
                </a:solidFill>
              </a:defRPr>
            </a:lvl6pPr>
            <a:lvl7pPr marL="3656330"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EF8D8B8-49CC-429F-B6B7-782C7973F58D}"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4D5EE1B-5248-4329-BC68-0AB3174B001C}" type="slidenum">
              <a:rPr lang="zh-CN" altLang="en-US"/>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2"/>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2"/>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7C3670A-F1F4-478E-B432-3AE5A871CDD1}" type="datetime1">
              <a:rPr lang="zh-CN" altLang="en-US" smtClean="0"/>
              <a:t>2024/4/12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73E74C1-EC61-435F-AA83-F5C7D7EFC134}" type="slidenum">
              <a:rPr lang="zh-CN" altLang="en-US"/>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0" b="1"/>
            </a:lvl4pPr>
            <a:lvl5pPr marL="2437765" indent="0">
              <a:buNone/>
              <a:defRPr sz="2130" b="1"/>
            </a:lvl5pPr>
            <a:lvl6pPr marL="3046730" indent="0">
              <a:buNone/>
              <a:defRPr sz="2130" b="1"/>
            </a:lvl6pPr>
            <a:lvl7pPr marL="3656330" indent="0">
              <a:buNone/>
              <a:defRPr sz="2130" b="1"/>
            </a:lvl7pPr>
            <a:lvl8pPr marL="4265930" indent="0">
              <a:buNone/>
              <a:defRPr sz="2130" b="1"/>
            </a:lvl8pPr>
            <a:lvl9pPr marL="4875530" indent="0">
              <a:buNone/>
              <a:defRPr sz="213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0"/>
            </a:lvl4pPr>
            <a:lvl5pPr>
              <a:defRPr sz="2130"/>
            </a:lvl5pPr>
            <a:lvl6pPr>
              <a:defRPr sz="2130"/>
            </a:lvl6pPr>
            <a:lvl7pPr>
              <a:defRPr sz="2130"/>
            </a:lvl7pPr>
            <a:lvl8pPr>
              <a:defRPr sz="2130"/>
            </a:lvl8pPr>
            <a:lvl9pPr>
              <a:defRPr sz="21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4"/>
            <a:ext cx="5389033" cy="639763"/>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0" b="1"/>
            </a:lvl4pPr>
            <a:lvl5pPr marL="2437765" indent="0">
              <a:buNone/>
              <a:defRPr sz="2130" b="1"/>
            </a:lvl5pPr>
            <a:lvl6pPr marL="3046730" indent="0">
              <a:buNone/>
              <a:defRPr sz="2130" b="1"/>
            </a:lvl6pPr>
            <a:lvl7pPr marL="3656330" indent="0">
              <a:buNone/>
              <a:defRPr sz="2130" b="1"/>
            </a:lvl7pPr>
            <a:lvl8pPr marL="4265930" indent="0">
              <a:buNone/>
              <a:defRPr sz="2130" b="1"/>
            </a:lvl8pPr>
            <a:lvl9pPr marL="4875530" indent="0">
              <a:buNone/>
              <a:defRPr sz="213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5"/>
            </a:lvl2pPr>
            <a:lvl3pPr>
              <a:defRPr sz="2400"/>
            </a:lvl3pPr>
            <a:lvl4pPr>
              <a:defRPr sz="2130"/>
            </a:lvl4pPr>
            <a:lvl5pPr>
              <a:defRPr sz="2130"/>
            </a:lvl5pPr>
            <a:lvl6pPr>
              <a:defRPr sz="2130"/>
            </a:lvl6pPr>
            <a:lvl7pPr>
              <a:defRPr sz="2130"/>
            </a:lvl7pPr>
            <a:lvl8pPr>
              <a:defRPr sz="2130"/>
            </a:lvl8pPr>
            <a:lvl9pPr>
              <a:defRPr sz="21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DFDF2E18-DC51-47F8-A77E-9DFB4E39F7D2}" type="datetime1">
              <a:rPr lang="zh-CN" altLang="en-US" smtClean="0"/>
              <a:t>2024/4/12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474FB61-BCF2-497D-A4EB-DED0836175F5}" type="slidenum">
              <a:rPr lang="zh-CN" altLang="en-US"/>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F3621B58-8BE9-4B89-820B-6C97CAFB65FB}" type="datetime1">
              <a:rPr lang="zh-CN" altLang="en-US" smtClean="0"/>
              <a:t>2024/4/12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A939C33-5024-4837-BC78-F2A0D09A4CD4}" type="slidenum">
              <a:rPr lang="zh-CN" altLang="en-US"/>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0F486DE2-3D9E-42F4-88FB-452BFF54ABD4}" type="datetime1">
              <a:rPr lang="zh-CN" altLang="en-US" smtClean="0"/>
              <a:t>2024/4/12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rtlCol="0"/>
          <a:lstStyle>
            <a:lvl1pPr>
              <a:defRPr>
                <a:solidFill>
                  <a:schemeClr val="tx1">
                    <a:tint val="75000"/>
                  </a:schemeClr>
                </a:solidFill>
              </a:defRPr>
            </a:lvl1pPr>
          </a:lstStyle>
          <a:p>
            <a:pPr>
              <a:defRPr/>
            </a:pPr>
            <a:r>
              <a:rPr lang="en-US" altLang="zh-CN"/>
              <a:t>20</a:t>
            </a:r>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8565" indent="0">
              <a:buNone/>
              <a:defRPr sz="133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6B70F16-9B86-4FE5-A807-FCE3EBF3A873}" type="datetime1">
              <a:rPr lang="zh-CN" altLang="en-US" smtClean="0"/>
              <a:t>2024/4/12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F84A7E7-3575-496F-88E8-4AE732ADCA9D}"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9E55E-CF6D-40EA-AE25-28C624E06493}" type="datetime1">
              <a:rPr lang="zh-CN" altLang="en-US" smtClean="0"/>
              <a:t>2024/4/12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pPr lvl="0"/>
            <a:endParaRPr lang="zh-CN" altLang="en-US" noProof="0"/>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8565" indent="0">
              <a:buNone/>
              <a:defRPr sz="133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C13AABF-3214-4A56-994A-B504529CE34B}" type="datetime1">
              <a:rPr lang="zh-CN" altLang="en-US" smtClean="0"/>
              <a:t>2024/4/12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123D5E5-1B8B-4079-9943-18EE2EC7A177}" type="slidenum">
              <a:rPr lang="zh-CN" altLang="en-US"/>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171412B-27CD-46EC-A6EC-98EFF24EB25C}"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CA4A384-F157-42AB-BAFD-32E451FE4665}" type="slidenum">
              <a:rPr lang="zh-CN" altLang="en-US"/>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77B8D77-345F-4B4E-84A0-9FCA98437738}" type="datetime1">
              <a:rPr lang="zh-CN" altLang="en-US" smtClean="0"/>
              <a:t>2024/4/12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FEF481-5CA8-4A05-AF8D-78EBCB5A7AFF}" type="slidenum">
              <a:rPr lang="zh-CN" altLang="en-US"/>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纯文字">
    <p:spTree>
      <p:nvGrpSpPr>
        <p:cNvPr id="1" name=""/>
        <p:cNvGrpSpPr/>
        <p:nvPr/>
      </p:nvGrpSpPr>
      <p:grpSpPr>
        <a:xfrm>
          <a:off x="0" y="0"/>
          <a:ext cx="0" cy="0"/>
          <a:chOff x="0" y="0"/>
          <a:chExt cx="0" cy="0"/>
        </a:xfrm>
      </p:grpSpPr>
      <p:grpSp>
        <p:nvGrpSpPr>
          <p:cNvPr id="3" name="组合 1"/>
          <p:cNvGrpSpPr/>
          <p:nvPr userDrawn="1"/>
        </p:nvGrpSpPr>
        <p:grpSpPr bwMode="auto">
          <a:xfrm>
            <a:off x="-10584" y="-12700"/>
            <a:ext cx="12202584" cy="723900"/>
            <a:chOff x="-8467" y="-12700"/>
            <a:chExt cx="9152467" cy="723900"/>
          </a:xfrm>
        </p:grpSpPr>
        <p:sp>
          <p:nvSpPr>
            <p:cNvPr id="4" name="Rectangle 2"/>
            <p:cNvSpPr>
              <a:spLocks noChangeArrowheads="1"/>
            </p:cNvSpPr>
            <p:nvPr/>
          </p:nvSpPr>
          <p:spPr bwMode="gray">
            <a:xfrm>
              <a:off x="-529" y="-9525"/>
              <a:ext cx="9144529" cy="7191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5" name="Rectangle 6"/>
            <p:cNvSpPr>
              <a:spLocks noChangeArrowheads="1"/>
            </p:cNvSpPr>
            <p:nvPr/>
          </p:nvSpPr>
          <p:spPr bwMode="gray">
            <a:xfrm>
              <a:off x="-529" y="-12700"/>
              <a:ext cx="328632" cy="3619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6" name="Rectangle 8"/>
            <p:cNvSpPr>
              <a:spLocks noChangeArrowheads="1"/>
            </p:cNvSpPr>
            <p:nvPr/>
          </p:nvSpPr>
          <p:spPr bwMode="gray">
            <a:xfrm>
              <a:off x="323340" y="-11113"/>
              <a:ext cx="328632" cy="36195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7" name="Rectangle 9"/>
            <p:cNvSpPr>
              <a:spLocks noChangeArrowheads="1"/>
            </p:cNvSpPr>
            <p:nvPr/>
          </p:nvSpPr>
          <p:spPr bwMode="gray">
            <a:xfrm>
              <a:off x="-8467" y="349250"/>
              <a:ext cx="328632" cy="361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pic>
          <p:nvPicPr>
            <p:cNvPr id="8" name="Picture 10"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9525"/>
              <a:ext cx="6302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7"/>
          <p:cNvSpPr txBox="1">
            <a:spLocks noChangeArrowheads="1"/>
          </p:cNvSpPr>
          <p:nvPr userDrawn="1"/>
        </p:nvSpPr>
        <p:spPr bwMode="auto">
          <a:xfrm>
            <a:off x="10160000" y="6477000"/>
            <a:ext cx="203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r" eaLnBrk="1" hangingPunct="1"/>
            <a:fld id="{06437E2D-9660-49F2-A8BA-9254C684CECF}" type="slidenum">
              <a:rPr lang="zh-CN" altLang="en-US" sz="2000">
                <a:latin typeface="Times New Roman" panose="02020603050405020304" pitchFamily="18" charset="0"/>
                <a:cs typeface="Times New Roman" panose="02020603050405020304" pitchFamily="18" charset="0"/>
              </a:rPr>
              <a:t>‹#›</a:t>
            </a:fld>
            <a:r>
              <a:rPr lang="en-US" altLang="zh-CN" sz="2000">
                <a:latin typeface="Times New Roman" panose="02020603050405020304" pitchFamily="18" charset="0"/>
                <a:cs typeface="Times New Roman" panose="02020603050405020304" pitchFamily="18" charset="0"/>
              </a:rPr>
              <a:t>/51</a:t>
            </a:r>
            <a:endParaRPr lang="zh-CN" altLang="en-US" sz="2000">
              <a:latin typeface="Times New Roman" panose="02020603050405020304" pitchFamily="18" charset="0"/>
              <a:cs typeface="Times New Roman" panose="02020603050405020304" pitchFamily="18" charset="0"/>
            </a:endParaRPr>
          </a:p>
        </p:txBody>
      </p:sp>
      <p:sp>
        <p:nvSpPr>
          <p:cNvPr id="14" name="内容占位符 13"/>
          <p:cNvSpPr>
            <a:spLocks noGrp="1"/>
          </p:cNvSpPr>
          <p:nvPr>
            <p:ph sz="quarter" idx="11"/>
          </p:nvPr>
        </p:nvSpPr>
        <p:spPr>
          <a:xfrm>
            <a:off x="406400" y="838200"/>
            <a:ext cx="11379200" cy="569776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grpSp>
        <p:nvGrpSpPr>
          <p:cNvPr id="3" name="组合 1"/>
          <p:cNvGrpSpPr/>
          <p:nvPr userDrawn="1"/>
        </p:nvGrpSpPr>
        <p:grpSpPr bwMode="auto">
          <a:xfrm>
            <a:off x="-10584" y="-12700"/>
            <a:ext cx="12202584" cy="723900"/>
            <a:chOff x="-8467" y="-12700"/>
            <a:chExt cx="9152467" cy="723900"/>
          </a:xfrm>
        </p:grpSpPr>
        <p:sp>
          <p:nvSpPr>
            <p:cNvPr id="4" name="Rectangle 2"/>
            <p:cNvSpPr>
              <a:spLocks noChangeArrowheads="1"/>
            </p:cNvSpPr>
            <p:nvPr/>
          </p:nvSpPr>
          <p:spPr bwMode="gray">
            <a:xfrm>
              <a:off x="-529" y="-9525"/>
              <a:ext cx="9144529" cy="7191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5" name="Rectangle 6"/>
            <p:cNvSpPr>
              <a:spLocks noChangeArrowheads="1"/>
            </p:cNvSpPr>
            <p:nvPr/>
          </p:nvSpPr>
          <p:spPr bwMode="gray">
            <a:xfrm>
              <a:off x="-529" y="-12700"/>
              <a:ext cx="328632" cy="3619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6" name="Rectangle 8"/>
            <p:cNvSpPr>
              <a:spLocks noChangeArrowheads="1"/>
            </p:cNvSpPr>
            <p:nvPr/>
          </p:nvSpPr>
          <p:spPr bwMode="gray">
            <a:xfrm>
              <a:off x="323340" y="-11113"/>
              <a:ext cx="328632" cy="36195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sp>
          <p:nvSpPr>
            <p:cNvPr id="7" name="Rectangle 9"/>
            <p:cNvSpPr>
              <a:spLocks noChangeArrowheads="1"/>
            </p:cNvSpPr>
            <p:nvPr/>
          </p:nvSpPr>
          <p:spPr bwMode="gray">
            <a:xfrm>
              <a:off x="-8467" y="349250"/>
              <a:ext cx="328632" cy="361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spcBef>
                  <a:spcPct val="20000"/>
                </a:spcBef>
                <a:buClr>
                  <a:schemeClr val="hlink"/>
                </a:buClr>
                <a:buFont typeface="Wingdings" panose="05000000000000000000" pitchFamily="2" charset="2"/>
                <a:buChar char="v"/>
                <a:defRPr/>
              </a:pPr>
              <a:endParaRPr lang="zh-CN" altLang="en-US" sz="1800"/>
            </a:p>
          </p:txBody>
        </p:sp>
        <p:pic>
          <p:nvPicPr>
            <p:cNvPr id="8" name="Picture 10"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9525"/>
              <a:ext cx="6302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7"/>
          <p:cNvSpPr txBox="1">
            <a:spLocks noChangeArrowheads="1"/>
          </p:cNvSpPr>
          <p:nvPr userDrawn="1"/>
        </p:nvSpPr>
        <p:spPr bwMode="auto">
          <a:xfrm>
            <a:off x="10160000" y="6477000"/>
            <a:ext cx="203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r" eaLnBrk="1" hangingPunct="1"/>
            <a:fld id="{B544E3D0-F4B6-4F5E-996F-CCD979EF7E4C}" type="slidenum">
              <a:rPr lang="zh-CN" altLang="en-US" sz="2000">
                <a:latin typeface="Times New Roman" panose="02020603050405020304" pitchFamily="18" charset="0"/>
                <a:cs typeface="Times New Roman" panose="02020603050405020304" pitchFamily="18" charset="0"/>
              </a:rPr>
              <a:t>‹#›</a:t>
            </a:fld>
            <a:r>
              <a:rPr lang="en-US" altLang="zh-CN" sz="2000">
                <a:latin typeface="Times New Roman" panose="02020603050405020304" pitchFamily="18" charset="0"/>
                <a:cs typeface="Times New Roman" panose="02020603050405020304" pitchFamily="18" charset="0"/>
              </a:rPr>
              <a:t>/51</a:t>
            </a:r>
            <a:endParaRPr lang="zh-CN" altLang="en-US" sz="2000">
              <a:latin typeface="Times New Roman" panose="02020603050405020304" pitchFamily="18" charset="0"/>
              <a:cs typeface="Times New Roman" panose="02020603050405020304" pitchFamily="18" charset="0"/>
            </a:endParaRPr>
          </a:p>
        </p:txBody>
      </p:sp>
      <p:sp>
        <p:nvSpPr>
          <p:cNvPr id="14" name="内容占位符 13"/>
          <p:cNvSpPr>
            <a:spLocks noGrp="1"/>
          </p:cNvSpPr>
          <p:nvPr>
            <p:ph sz="quarter" idx="11"/>
          </p:nvPr>
        </p:nvSpPr>
        <p:spPr>
          <a:xfrm>
            <a:off x="609600" y="973200"/>
            <a:ext cx="11040000" cy="55800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矩形 4"/>
          <p:cNvSpPr>
            <a:spLocks noChangeArrowheads="1"/>
          </p:cNvSpPr>
          <p:nvPr userDrawn="1"/>
        </p:nvSpPr>
        <p:spPr bwMode="auto">
          <a:xfrm>
            <a:off x="4857752" y="5715000"/>
            <a:ext cx="80962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eaLnBrk="0" hangingPunct="0">
              <a:defRPr kumimoji="1" sz="2400">
                <a:solidFill>
                  <a:schemeClr val="tx1"/>
                </a:solidFill>
                <a:latin typeface="Gulim" pitchFamily="34" charset="-127"/>
                <a:ea typeface="Gulim" pitchFamily="34" charset="-127"/>
              </a:defRPr>
            </a:lvl1pPr>
            <a:lvl2pPr marL="742950" indent="-285750" eaLnBrk="0" hangingPunct="0">
              <a:defRPr kumimoji="1" sz="2400">
                <a:solidFill>
                  <a:schemeClr val="tx1"/>
                </a:solidFill>
                <a:latin typeface="Gulim" pitchFamily="34" charset="-127"/>
                <a:ea typeface="Gulim" pitchFamily="34" charset="-127"/>
              </a:defRPr>
            </a:lvl2pPr>
            <a:lvl3pPr marL="1143000" indent="-228600" eaLnBrk="0" hangingPunct="0">
              <a:defRPr kumimoji="1" sz="2400">
                <a:solidFill>
                  <a:schemeClr val="tx1"/>
                </a:solidFill>
                <a:latin typeface="Gulim" pitchFamily="34" charset="-127"/>
                <a:ea typeface="Gulim" pitchFamily="34" charset="-127"/>
              </a:defRPr>
            </a:lvl3pPr>
            <a:lvl4pPr marL="1600200" indent="-228600" eaLnBrk="0" hangingPunct="0">
              <a:defRPr kumimoji="1" sz="2400">
                <a:solidFill>
                  <a:schemeClr val="tx1"/>
                </a:solidFill>
                <a:latin typeface="Gulim" pitchFamily="34" charset="-127"/>
                <a:ea typeface="Gulim" pitchFamily="34" charset="-127"/>
              </a:defRPr>
            </a:lvl4pPr>
            <a:lvl5pPr marL="2057400" indent="-228600" eaLnBrk="0" hangingPunct="0">
              <a:defRPr kumimoji="1" sz="2400">
                <a:solidFill>
                  <a:schemeClr val="tx1"/>
                </a:solidFill>
                <a:latin typeface="Gulim" pitchFamily="34" charset="-127"/>
                <a:ea typeface="Gulim" pitchFamily="34" charset="-127"/>
              </a:defRPr>
            </a:lvl5pPr>
            <a:lvl6pPr marL="2514600" indent="-228600" algn="ctr" eaLnBrk="0" fontAlgn="base" latinLnBrk="1" hangingPunct="0">
              <a:spcBef>
                <a:spcPct val="0"/>
              </a:spcBef>
              <a:spcAft>
                <a:spcPct val="0"/>
              </a:spcAft>
              <a:defRPr kumimoji="1" sz="2400">
                <a:solidFill>
                  <a:schemeClr val="tx1"/>
                </a:solidFill>
                <a:latin typeface="Gulim" pitchFamily="34" charset="-127"/>
                <a:ea typeface="Gulim" pitchFamily="34" charset="-127"/>
              </a:defRPr>
            </a:lvl6pPr>
            <a:lvl7pPr marL="2971800" indent="-228600" algn="ctr" eaLnBrk="0" fontAlgn="base" latinLnBrk="1" hangingPunct="0">
              <a:spcBef>
                <a:spcPct val="0"/>
              </a:spcBef>
              <a:spcAft>
                <a:spcPct val="0"/>
              </a:spcAft>
              <a:defRPr kumimoji="1" sz="2400">
                <a:solidFill>
                  <a:schemeClr val="tx1"/>
                </a:solidFill>
                <a:latin typeface="Gulim" pitchFamily="34" charset="-127"/>
                <a:ea typeface="Gulim" pitchFamily="34" charset="-127"/>
              </a:defRPr>
            </a:lvl7pPr>
            <a:lvl8pPr marL="3429000" indent="-228600" algn="ctr" eaLnBrk="0" fontAlgn="base" latinLnBrk="1" hangingPunct="0">
              <a:spcBef>
                <a:spcPct val="0"/>
              </a:spcBef>
              <a:spcAft>
                <a:spcPct val="0"/>
              </a:spcAft>
              <a:defRPr kumimoji="1" sz="2400">
                <a:solidFill>
                  <a:schemeClr val="tx1"/>
                </a:solidFill>
                <a:latin typeface="Gulim" pitchFamily="34" charset="-127"/>
                <a:ea typeface="Gulim" pitchFamily="34" charset="-127"/>
              </a:defRPr>
            </a:lvl8pPr>
            <a:lvl9pPr marL="3886200" indent="-228600" algn="ctr" eaLnBrk="0" fontAlgn="base" latinLnBrk="1" hangingPunct="0">
              <a:spcBef>
                <a:spcPct val="0"/>
              </a:spcBef>
              <a:spcAft>
                <a:spcPct val="0"/>
              </a:spcAft>
              <a:defRPr kumimoji="1" sz="2400">
                <a:solidFill>
                  <a:schemeClr val="tx1"/>
                </a:solidFill>
                <a:latin typeface="Gulim" pitchFamily="34" charset="-127"/>
                <a:ea typeface="Gulim" pitchFamily="34" charset="-127"/>
              </a:defRPr>
            </a:lvl9pPr>
          </a:lstStyle>
          <a:p>
            <a:pPr algn="ctr" eaLnBrk="1" latinLnBrk="1" hangingPunct="1">
              <a:defRPr/>
            </a:pPr>
            <a:endParaRPr lang="zh-CN" altLang="en-US" sz="2400"/>
          </a:p>
        </p:txBody>
      </p:sp>
      <p:pic>
        <p:nvPicPr>
          <p:cNvPr id="3" name="图片 8" descr="横版组合——透明.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5818" y="120650"/>
            <a:ext cx="405976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과학(사진)1_2"/>
          <p:cNvPicPr preferRelativeResize="0">
            <a:picLocks noChangeAspect="1" noChangeArrowheads="1"/>
          </p:cNvPicPr>
          <p:nvPr userDrawn="1"/>
        </p:nvPicPr>
        <p:blipFill>
          <a:blip r:embed="rId3" cstate="print"/>
          <a:stretch>
            <a:fillRect/>
          </a:stretch>
        </p:blipFill>
        <p:spPr bwMode="auto">
          <a:xfrm>
            <a:off x="1972370" y="3857629"/>
            <a:ext cx="1782057" cy="941998"/>
          </a:xfrm>
          <a:prstGeom prst="roundRect">
            <a:avLst>
              <a:gd name="adj" fmla="val 8594"/>
            </a:avLst>
          </a:prstGeom>
          <a:noFill/>
          <a:ln>
            <a:noFill/>
          </a:ln>
          <a:effectLst>
            <a:reflection blurRad="12700" stA="38000" endPos="28000" dist="5000" dir="5400000" sy="-100000" algn="bl" rotWithShape="0"/>
          </a:effectLst>
        </p:spPr>
      </p:pic>
      <p:pic>
        <p:nvPicPr>
          <p:cNvPr id="5" name="Picture 10" descr="과학(사진)1_3"/>
          <p:cNvPicPr>
            <a:picLocks noChangeAspect="1" noChangeArrowheads="1"/>
          </p:cNvPicPr>
          <p:nvPr userDrawn="1"/>
        </p:nvPicPr>
        <p:blipFill>
          <a:blip r:embed="rId4" cstate="print"/>
          <a:stretch>
            <a:fillRect/>
          </a:stretch>
        </p:blipFill>
        <p:spPr bwMode="auto">
          <a:xfrm>
            <a:off x="3832722" y="3857629"/>
            <a:ext cx="1832213" cy="944086"/>
          </a:xfrm>
          <a:prstGeom prst="roundRect">
            <a:avLst>
              <a:gd name="adj" fmla="val 8594"/>
            </a:avLst>
          </a:prstGeom>
          <a:noFill/>
          <a:ln>
            <a:noFill/>
          </a:ln>
          <a:effectLst>
            <a:reflection blurRad="12700" stA="38000" endPos="28000" dist="5000" dir="5400000" sy="-100000" algn="bl" rotWithShape="0"/>
          </a:effectLst>
        </p:spPr>
      </p:pic>
      <p:pic>
        <p:nvPicPr>
          <p:cNvPr id="6" name="Picture 11" descr="과학(사진)1_4"/>
          <p:cNvPicPr>
            <a:picLocks noChangeAspect="1" noChangeArrowheads="1"/>
          </p:cNvPicPr>
          <p:nvPr userDrawn="1"/>
        </p:nvPicPr>
        <p:blipFill>
          <a:blip r:embed="rId5" cstate="print"/>
          <a:stretch>
            <a:fillRect/>
          </a:stretch>
        </p:blipFill>
        <p:spPr bwMode="auto">
          <a:xfrm>
            <a:off x="5739644" y="3857628"/>
            <a:ext cx="1857389" cy="928694"/>
          </a:xfrm>
          <a:prstGeom prst="roundRect">
            <a:avLst>
              <a:gd name="adj" fmla="val 8594"/>
            </a:avLst>
          </a:prstGeom>
          <a:noFill/>
          <a:ln>
            <a:noFill/>
          </a:ln>
          <a:effectLst>
            <a:reflection blurRad="12700" stA="38000" endPos="28000" dist="5000" dir="5400000" sy="-100000" algn="bl" rotWithShape="0"/>
          </a:effectLst>
        </p:spPr>
      </p:pic>
      <p:pic>
        <p:nvPicPr>
          <p:cNvPr id="7" name="图片 6" descr="中国科学院大学玉泉路校区  杨天鹏 摄---修.jpg"/>
          <p:cNvPicPr>
            <a:picLocks noChangeAspect="1"/>
          </p:cNvPicPr>
          <p:nvPr userDrawn="1"/>
        </p:nvPicPr>
        <p:blipFill>
          <a:blip r:embed="rId6" cstate="print"/>
          <a:stretch>
            <a:fillRect/>
          </a:stretch>
        </p:blipFill>
        <p:spPr>
          <a:xfrm>
            <a:off x="0" y="3857629"/>
            <a:ext cx="1886400" cy="943200"/>
          </a:xfrm>
          <a:prstGeom prst="roundRect">
            <a:avLst>
              <a:gd name="adj" fmla="val 8594"/>
            </a:avLst>
          </a:prstGeom>
          <a:noFill/>
          <a:ln>
            <a:noFill/>
          </a:ln>
          <a:effectLst>
            <a:reflection blurRad="12700" stA="38000" endPos="28000" dist="5000" dir="5400000" sy="-100000" algn="bl" rotWithShape="0"/>
          </a:effectLst>
        </p:spPr>
      </p:pic>
      <p:sp>
        <p:nvSpPr>
          <p:cNvPr id="8" name="矩形 7"/>
          <p:cNvSpPr/>
          <p:nvPr userDrawn="1"/>
        </p:nvSpPr>
        <p:spPr>
          <a:xfrm>
            <a:off x="1" y="3786188"/>
            <a:ext cx="7598833" cy="36512"/>
          </a:xfrm>
          <a:prstGeom prst="rect">
            <a:avLst/>
          </a:prstGeom>
          <a:solidFill>
            <a:srgbClr val="000099"/>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sz="1800" dirty="0">
              <a:ln>
                <a:solidFill>
                  <a:schemeClr val="tx2">
                    <a:lumMod val="60000"/>
                    <a:lumOff val="40000"/>
                  </a:schemeClr>
                </a:solidFill>
              </a:ln>
              <a:solidFill>
                <a:schemeClr val="tx2"/>
              </a:solidFill>
            </a:endParaRPr>
          </a:p>
        </p:txBody>
      </p:sp>
      <p:sp>
        <p:nvSpPr>
          <p:cNvPr id="9" name="矩形 8"/>
          <p:cNvSpPr/>
          <p:nvPr userDrawn="1"/>
        </p:nvSpPr>
        <p:spPr>
          <a:xfrm>
            <a:off x="0" y="6821489"/>
            <a:ext cx="12192000" cy="46037"/>
          </a:xfrm>
          <a:prstGeom prst="rect">
            <a:avLst/>
          </a:prstGeom>
          <a:solidFill>
            <a:srgbClr val="000099"/>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sz="1800" dirty="0">
              <a:ln>
                <a:solidFill>
                  <a:schemeClr val="tx2">
                    <a:lumMod val="60000"/>
                    <a:lumOff val="40000"/>
                  </a:schemeClr>
                </a:solidFill>
              </a:ln>
              <a:solidFill>
                <a:schemeClr val="tx2"/>
              </a:solidFill>
            </a:endParaRPr>
          </a:p>
        </p:txBody>
      </p:sp>
      <p:pic>
        <p:nvPicPr>
          <p:cNvPr id="10" name="图片 1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3934" y="103188"/>
            <a:ext cx="524721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Grp="1" noChangeArrowheads="1"/>
          </p:cNvSpPr>
          <p:nvPr>
            <p:ph type="dt" sz="half" idx="10"/>
          </p:nvPr>
        </p:nvSpPr>
        <p:spPr bwMode="auto">
          <a:xfrm>
            <a:off x="4762500" y="5929313"/>
            <a:ext cx="2540000" cy="304800"/>
          </a:xfrm>
          <a:prstGeom prst="rect">
            <a:avLst/>
          </a:prstGeom>
          <a:ln>
            <a:miter lim="800000"/>
          </a:ln>
        </p:spPr>
        <p:txBody>
          <a:bodyPr vert="horz" wrap="square" lIns="91440" tIns="45720" rIns="91440" bIns="45720" numCol="1" anchor="t" anchorCtr="0" compatLnSpc="1"/>
          <a:lstStyle>
            <a:lvl1pPr algn="l" eaLnBrk="1" latinLnBrk="1" hangingPunct="1">
              <a:defRPr sz="1400">
                <a:solidFill>
                  <a:srgbClr val="192214"/>
                </a:solidFill>
                <a:latin typeface="+mn-lt"/>
                <a:ea typeface="+mn-ea"/>
              </a:defRPr>
            </a:lvl1pPr>
          </a:lstStyle>
          <a:p>
            <a:pPr>
              <a:defRPr/>
            </a:pPr>
            <a:fld id="{A42EFF07-36F8-44CC-AC6F-91A3C01FE1F9}" type="datetime1">
              <a:rPr lang="zh-CN" altLang="en-US" smtClean="0"/>
              <a:t>2024/4/12</a:t>
            </a:fld>
            <a:endParaRPr lang="en-US" altLang="ko-K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solidFill>
                  <a:schemeClr val="tx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lvl1pPr>
              <a:defRPr>
                <a:solidFill>
                  <a:schemeClr val="tx1"/>
                </a:solidFill>
                <a:latin typeface="楷体" panose="02010609060101010101" pitchFamily="49" charset="-122"/>
                <a:ea typeface="楷体" panose="02010609060101010101" pitchFamily="49" charset="-122"/>
              </a:defRPr>
            </a:lvl1pPr>
            <a:lvl2pPr>
              <a:defRPr>
                <a:solidFill>
                  <a:schemeClr val="tx1"/>
                </a:solidFill>
                <a:latin typeface="楷体" panose="02010609060101010101" pitchFamily="49" charset="-122"/>
                <a:ea typeface="楷体" panose="02010609060101010101" pitchFamily="49" charset="-122"/>
              </a:defRPr>
            </a:lvl2pPr>
            <a:lvl3pPr>
              <a:defRPr>
                <a:solidFill>
                  <a:schemeClr val="tx1"/>
                </a:solidFill>
                <a:latin typeface="楷体" panose="02010609060101010101" pitchFamily="49" charset="-122"/>
                <a:ea typeface="楷体" panose="02010609060101010101" pitchFamily="49" charset="-122"/>
              </a:defRPr>
            </a:lvl3pPr>
            <a:lvl4pPr>
              <a:defRPr>
                <a:solidFill>
                  <a:schemeClr val="tx1"/>
                </a:solidFill>
                <a:latin typeface="楷体" panose="02010609060101010101" pitchFamily="49" charset="-122"/>
                <a:ea typeface="楷体" panose="02010609060101010101" pitchFamily="49" charset="-122"/>
              </a:defRPr>
            </a:lvl4pPr>
            <a:lvl5pPr>
              <a:defRPr>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6"/>
          </a:xfrm>
        </p:spPr>
        <p:txBody>
          <a:bodyPr/>
          <a:lstStyle/>
          <a:p>
            <a:r>
              <a:rPr lang="zh-CN" altLang="en-US"/>
              <a:t>单击此处编辑母版标题样式</a:t>
            </a:r>
          </a:p>
        </p:txBody>
      </p:sp>
      <p:sp>
        <p:nvSpPr>
          <p:cNvPr id="3" name="副标题 2"/>
          <p:cNvSpPr>
            <a:spLocks noGrp="1"/>
          </p:cNvSpPr>
          <p:nvPr>
            <p:ph type="subTitle" idx="1"/>
          </p:nvPr>
        </p:nvSpPr>
        <p:spPr>
          <a:xfrm>
            <a:off x="1828800" y="3886201"/>
            <a:ext cx="8534400" cy="1752599"/>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40DA11-0770-415D-9978-10E865C651E5}" type="slidenum">
              <a:rPr lang="zh-CN" altLang="en-US"/>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A38B97-9FDD-461F-8365-A3C37376CB36}" type="slidenum">
              <a:rPr lang="zh-CN" altLang="en-US"/>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8565" indent="0">
              <a:buNone/>
              <a:defRPr sz="2130">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6730" indent="0">
              <a:buNone/>
              <a:defRPr sz="1865">
                <a:solidFill>
                  <a:schemeClr val="tx1">
                    <a:tint val="75000"/>
                  </a:schemeClr>
                </a:solidFill>
              </a:defRPr>
            </a:lvl6pPr>
            <a:lvl7pPr marL="3656330"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0299664-DBDF-4469-8D90-056E81A33033}"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3F3B402-B073-459E-AC5F-F7946F1011A4}" type="datetime1">
              <a:rPr lang="zh-CN" altLang="en-US" smtClean="0"/>
              <a:t>2024/4/12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2"/>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2"/>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1F8060C-5777-4772-9C0A-386567CB96A6}" type="slidenum">
              <a:rPr lang="zh-CN" altLang="en-US"/>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0" b="1"/>
            </a:lvl4pPr>
            <a:lvl5pPr marL="2437765" indent="0">
              <a:buNone/>
              <a:defRPr sz="2130" b="1"/>
            </a:lvl5pPr>
            <a:lvl6pPr marL="3046730" indent="0">
              <a:buNone/>
              <a:defRPr sz="2130" b="1"/>
            </a:lvl6pPr>
            <a:lvl7pPr marL="3656330" indent="0">
              <a:buNone/>
              <a:defRPr sz="2130" b="1"/>
            </a:lvl7pPr>
            <a:lvl8pPr marL="4265930" indent="0">
              <a:buNone/>
              <a:defRPr sz="2130" b="1"/>
            </a:lvl8pPr>
            <a:lvl9pPr marL="4875530" indent="0">
              <a:buNone/>
              <a:defRPr sz="213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0"/>
            </a:lvl4pPr>
            <a:lvl5pPr>
              <a:defRPr sz="2130"/>
            </a:lvl5pPr>
            <a:lvl6pPr>
              <a:defRPr sz="2130"/>
            </a:lvl6pPr>
            <a:lvl7pPr>
              <a:defRPr sz="2130"/>
            </a:lvl7pPr>
            <a:lvl8pPr>
              <a:defRPr sz="2130"/>
            </a:lvl8pPr>
            <a:lvl9pPr>
              <a:defRPr sz="21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4"/>
            <a:ext cx="5389033" cy="639763"/>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0" b="1"/>
            </a:lvl4pPr>
            <a:lvl5pPr marL="2437765" indent="0">
              <a:buNone/>
              <a:defRPr sz="2130" b="1"/>
            </a:lvl5pPr>
            <a:lvl6pPr marL="3046730" indent="0">
              <a:buNone/>
              <a:defRPr sz="2130" b="1"/>
            </a:lvl6pPr>
            <a:lvl7pPr marL="3656330" indent="0">
              <a:buNone/>
              <a:defRPr sz="2130" b="1"/>
            </a:lvl7pPr>
            <a:lvl8pPr marL="4265930" indent="0">
              <a:buNone/>
              <a:defRPr sz="2130" b="1"/>
            </a:lvl8pPr>
            <a:lvl9pPr marL="4875530" indent="0">
              <a:buNone/>
              <a:defRPr sz="213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5"/>
            </a:lvl2pPr>
            <a:lvl3pPr>
              <a:defRPr sz="2400"/>
            </a:lvl3pPr>
            <a:lvl4pPr>
              <a:defRPr sz="2130"/>
            </a:lvl4pPr>
            <a:lvl5pPr>
              <a:defRPr sz="2130"/>
            </a:lvl5pPr>
            <a:lvl6pPr>
              <a:defRPr sz="2130"/>
            </a:lvl6pPr>
            <a:lvl7pPr>
              <a:defRPr sz="2130"/>
            </a:lvl7pPr>
            <a:lvl8pPr>
              <a:defRPr sz="2130"/>
            </a:lvl8pPr>
            <a:lvl9pPr>
              <a:defRPr sz="21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C5384FB-1E48-4A8F-B673-816996C260C5}" type="slidenum">
              <a:rPr lang="zh-CN" altLang="en-US"/>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027F98B-1F8F-4CFC-9145-8667FD1CA3BA}" type="slidenum">
              <a:rPr lang="zh-CN" altLang="en-US"/>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rtlCol="0"/>
          <a:lstStyle>
            <a:lvl1pPr>
              <a:defRPr>
                <a:solidFill>
                  <a:schemeClr val="tx1">
                    <a:tint val="75000"/>
                  </a:schemeClr>
                </a:solidFill>
              </a:defRPr>
            </a:lvl1pPr>
          </a:lstStyle>
          <a:p>
            <a:pPr>
              <a:defRPr/>
            </a:pPr>
            <a:r>
              <a:rPr lang="en-US" altLang="zh-CN"/>
              <a:t>20</a:t>
            </a:r>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8565" indent="0">
              <a:buNone/>
              <a:defRPr sz="133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60F9963-E752-4DD0-A920-8005C1CD6147}" type="slidenum">
              <a:rPr lang="zh-CN" altLang="en-US"/>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pPr lvl="0"/>
            <a:endParaRPr lang="zh-CN" altLang="en-US" noProof="0"/>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8565" indent="0">
              <a:buNone/>
              <a:defRPr sz="133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A0A3363-9F8D-49A0-B29F-C8D98B1303F7}" type="slidenum">
              <a:rPr lang="zh-CN" altLang="en-US"/>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264F37E-F393-43C9-9BC6-C6F7B4429F10}" type="slidenum">
              <a:rPr lang="zh-CN" altLang="en-US"/>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51D9D37-3554-4B72-ADB2-C87C4C2B9B2D}"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2BBD382-1C93-42FE-8A55-1968A8344A8C}" type="datetime1">
              <a:rPr lang="zh-CN" altLang="en-US" smtClean="0"/>
              <a:t>2024/4/12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BBBEBC-F9CC-4620-9679-6FB1DDB9A1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5" Type="http://schemas.openxmlformats.org/officeDocument/2006/relationships/theme" Target="../theme/theme8.xml"/><Relationship Id="rId4"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600FDD6F-926C-4C8C-860F-51ED0626FA53}" type="datetime1">
              <a:rPr lang="zh-CN" altLang="en-US" smtClean="0"/>
              <a:t>2024/4/12</a:t>
            </a:fld>
            <a:endParaRPr lang="zh-CN" alt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zh-CN" alt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3BBBEBC-F9CC-4620-9679-6FB1DDB9A1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13905-166A-423A-8A36-CB76EAC13774}" type="datetime1">
              <a:rPr lang="zh-CN" altLang="en-US" smtClean="0"/>
              <a:t>2024/4/12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63A18-5B12-48B5-8C81-F17ADAA518A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AD86871D-A068-44EA-80A2-CECD34D69C1F}" type="datetime1">
              <a:rPr lang="zh-CN" altLang="en-US" b="1" smtClean="0">
                <a:solidFill>
                  <a:prstClr val="black">
                    <a:tint val="75000"/>
                  </a:prstClr>
                </a:solidFill>
                <a:ea typeface="华文中宋" panose="02010600040101010101" charset="-122"/>
              </a:rPr>
              <a:t>2024/4/12</a:t>
            </a:fld>
            <a:endParaRPr lang="zh-CN" altLang="en-US" b="1">
              <a:solidFill>
                <a:prstClr val="black">
                  <a:tint val="75000"/>
                </a:prstClr>
              </a:solidFill>
              <a:ea typeface="华文中宋" panose="02010600040101010101" charset="-122"/>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zh-CN" altLang="en-US" b="1">
              <a:solidFill>
                <a:prstClr val="black">
                  <a:tint val="75000"/>
                </a:prstClr>
              </a:solidFill>
              <a:ea typeface="华文中宋" panose="02010600040101010101" charset="-122"/>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41093995-55F8-9440-9010-524D68AC1856}" type="slidenum">
              <a:rPr lang="zh-CN" altLang="en-US" b="1" smtClean="0">
                <a:solidFill>
                  <a:prstClr val="black">
                    <a:tint val="75000"/>
                  </a:prstClr>
                </a:solidFill>
                <a:ea typeface="华文中宋" panose="02010600040101010101" charset="-122"/>
              </a:rPr>
              <a:t>‹#›</a:t>
            </a:fld>
            <a:endParaRPr lang="en-US" altLang="zh-CN" b="1">
              <a:solidFill>
                <a:prstClr val="black">
                  <a:tint val="75000"/>
                </a:prstClr>
              </a:solidFill>
              <a:ea typeface="华文中宋" panose="02010600040101010101" charset="-122"/>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sldNum="0" hdr="0" ftr="0" dt="0"/>
  <p:txStyles>
    <p:titleStyle>
      <a:lvl1pPr algn="ctr" rtl="0" eaLnBrk="0" fontAlgn="base" hangingPunct="0">
        <a:spcBef>
          <a:spcPct val="0"/>
        </a:spcBef>
        <a:spcAft>
          <a:spcPct val="0"/>
        </a:spcAft>
        <a:defRPr sz="4000" b="1">
          <a:solidFill>
            <a:schemeClr val="bg1"/>
          </a:solidFill>
          <a:latin typeface="Arial" panose="020B0604020202020204" pitchFamily="34" charset="0"/>
          <a:ea typeface="+mj-ea"/>
          <a:cs typeface="+mj-cs"/>
        </a:defRPr>
      </a:lvl1pPr>
      <a:lvl2pPr algn="ctr" rtl="0" eaLnBrk="0" fontAlgn="base" hangingPunct="0">
        <a:spcBef>
          <a:spcPct val="0"/>
        </a:spcBef>
        <a:spcAft>
          <a:spcPct val="0"/>
        </a:spcAft>
        <a:defRPr sz="4000" b="1">
          <a:solidFill>
            <a:schemeClr val="bg1"/>
          </a:solidFill>
          <a:latin typeface="Arial" panose="020B0604020202020204" pitchFamily="34" charset="0"/>
          <a:ea typeface="楷体_GB2312" pitchFamily="49" charset="-122"/>
        </a:defRPr>
      </a:lvl2pPr>
      <a:lvl3pPr algn="ctr" rtl="0" eaLnBrk="0" fontAlgn="base" hangingPunct="0">
        <a:spcBef>
          <a:spcPct val="0"/>
        </a:spcBef>
        <a:spcAft>
          <a:spcPct val="0"/>
        </a:spcAft>
        <a:defRPr sz="4000" b="1">
          <a:solidFill>
            <a:schemeClr val="bg1"/>
          </a:solidFill>
          <a:latin typeface="Arial" panose="020B0604020202020204" pitchFamily="34" charset="0"/>
          <a:ea typeface="楷体_GB2312" pitchFamily="49" charset="-122"/>
        </a:defRPr>
      </a:lvl3pPr>
      <a:lvl4pPr algn="ctr" rtl="0" eaLnBrk="0" fontAlgn="base" hangingPunct="0">
        <a:spcBef>
          <a:spcPct val="0"/>
        </a:spcBef>
        <a:spcAft>
          <a:spcPct val="0"/>
        </a:spcAft>
        <a:defRPr sz="4000" b="1">
          <a:solidFill>
            <a:schemeClr val="bg1"/>
          </a:solidFill>
          <a:latin typeface="Arial" panose="020B0604020202020204" pitchFamily="34" charset="0"/>
          <a:ea typeface="楷体_GB2312" pitchFamily="49" charset="-122"/>
        </a:defRPr>
      </a:lvl4pPr>
      <a:lvl5pPr algn="ctr" rtl="0" eaLnBrk="0" fontAlgn="base" hangingPunct="0">
        <a:spcBef>
          <a:spcPct val="0"/>
        </a:spcBef>
        <a:spcAft>
          <a:spcPct val="0"/>
        </a:spcAft>
        <a:defRPr sz="4000" b="1">
          <a:solidFill>
            <a:schemeClr val="bg1"/>
          </a:solidFill>
          <a:latin typeface="Arial" panose="020B0604020202020204" pitchFamily="34" charset="0"/>
          <a:ea typeface="楷体_GB2312" pitchFamily="49" charset="-122"/>
        </a:defRPr>
      </a:lvl5pPr>
      <a:lvl6pPr marL="4572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mj-ea"/>
        </a:defRPr>
      </a:lvl2pPr>
      <a:lvl3pPr marL="1143000" indent="-228600" algn="l" rtl="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mj-ea"/>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a:solidFill>
            <a:schemeClr val="tx1"/>
          </a:solidFill>
          <a:latin typeface="+mj-lt"/>
          <a:ea typeface="+mn-ea"/>
        </a:defRPr>
      </a:lvl6pPr>
      <a:lvl7pPr marL="2971800" indent="-228600" algn="l" rtl="0" fontAlgn="base">
        <a:spcBef>
          <a:spcPct val="20000"/>
        </a:spcBef>
        <a:spcAft>
          <a:spcPct val="0"/>
        </a:spcAft>
        <a:buChar char="»"/>
        <a:defRPr>
          <a:solidFill>
            <a:schemeClr val="tx1"/>
          </a:solidFill>
          <a:latin typeface="+mj-lt"/>
          <a:ea typeface="+mn-ea"/>
        </a:defRPr>
      </a:lvl7pPr>
      <a:lvl8pPr marL="3429000" indent="-228600" algn="l" rtl="0" fontAlgn="base">
        <a:spcBef>
          <a:spcPct val="20000"/>
        </a:spcBef>
        <a:spcAft>
          <a:spcPct val="0"/>
        </a:spcAft>
        <a:buChar char="»"/>
        <a:defRPr>
          <a:solidFill>
            <a:schemeClr val="tx1"/>
          </a:solidFill>
          <a:latin typeface="+mj-lt"/>
          <a:ea typeface="+mn-ea"/>
        </a:defRPr>
      </a:lvl8pPr>
      <a:lvl9pPr marL="3886200" indent="-228600" algn="l" rtl="0" fontAlgn="base">
        <a:spcBef>
          <a:spcPct val="20000"/>
        </a:spcBef>
        <a:spcAft>
          <a:spcPct val="0"/>
        </a:spcAft>
        <a:buChar char="»"/>
        <a:defRPr>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609600" y="275251"/>
            <a:ext cx="10972800" cy="114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051" name="文本占位符 2"/>
          <p:cNvSpPr>
            <a:spLocks noGrp="1" noChangeArrowheads="1"/>
          </p:cNvSpPr>
          <p:nvPr>
            <p:ph type="body" idx="1"/>
          </p:nvPr>
        </p:nvSpPr>
        <p:spPr bwMode="auto">
          <a:xfrm>
            <a:off x="609600" y="1600694"/>
            <a:ext cx="10972800" cy="452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195"/>
            <a:ext cx="2844800" cy="366297"/>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149948FE-C795-4F06-B259-4962C75C832D}" type="datetime1">
              <a:rPr lang="zh-CN" altLang="en-US" smtClean="0"/>
              <a:t>2024/4/12</a:t>
            </a:fld>
            <a:endParaRPr lang="zh-CN" altLang="en-US"/>
          </a:p>
        </p:txBody>
      </p:sp>
      <p:sp>
        <p:nvSpPr>
          <p:cNvPr id="5" name="页脚占位符 4"/>
          <p:cNvSpPr>
            <a:spLocks noGrp="1"/>
          </p:cNvSpPr>
          <p:nvPr>
            <p:ph type="ftr" sz="quarter" idx="3"/>
          </p:nvPr>
        </p:nvSpPr>
        <p:spPr>
          <a:xfrm>
            <a:off x="4165600" y="6356195"/>
            <a:ext cx="3860800" cy="366297"/>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7600" y="6356195"/>
            <a:ext cx="2844800" cy="366297"/>
          </a:xfrm>
          <a:prstGeom prst="rect">
            <a:avLst/>
          </a:prstGeom>
        </p:spPr>
        <p:txBody>
          <a:bodyPr vert="horz" wrap="square" lIns="91440" tIns="45720" rIns="91440" bIns="45720" numCol="1" anchor="ctr" anchorCtr="0" compatLnSpc="1"/>
          <a:lstStyle>
            <a:lvl1pPr algn="r">
              <a:defRPr sz="1600">
                <a:solidFill>
                  <a:srgbClr val="898989"/>
                </a:solidFill>
              </a:defRPr>
            </a:lvl1pPr>
          </a:lstStyle>
          <a:p>
            <a:pPr>
              <a:defRPr/>
            </a:pPr>
            <a:fld id="{552BA2CC-0FFC-4D52-A077-FC30F6DDBAC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lvl1pPr algn="ctr" defTabSz="1217295" rtl="0" eaLnBrk="0" fontAlgn="base" hangingPunct="0">
        <a:spcBef>
          <a:spcPct val="0"/>
        </a:spcBef>
        <a:spcAft>
          <a:spcPct val="0"/>
        </a:spcAft>
        <a:defRPr sz="5735" kern="1200">
          <a:solidFill>
            <a:schemeClr val="tx1"/>
          </a:solidFill>
          <a:latin typeface="+mj-lt"/>
          <a:ea typeface="+mj-ea"/>
          <a:cs typeface="+mj-cs"/>
        </a:defRPr>
      </a:lvl1pPr>
      <a:lvl2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2pPr>
      <a:lvl3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3pPr>
      <a:lvl4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4pPr>
      <a:lvl5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5pPr>
      <a:lvl6pPr marL="6096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6pPr>
      <a:lvl7pPr marL="12192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7pPr>
      <a:lvl8pPr marL="18288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8pPr>
      <a:lvl9pPr marL="24384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9pPr>
    </p:titleStyle>
    <p:bodyStyle>
      <a:lvl1pPr marL="455295" indent="-455295" algn="l" defTabSz="1217295" rtl="0" eaLnBrk="0" fontAlgn="base" hangingPunct="0">
        <a:spcBef>
          <a:spcPct val="20000"/>
        </a:spcBef>
        <a:spcAft>
          <a:spcPct val="0"/>
        </a:spcAft>
        <a:buFont typeface="Arial" panose="020B0604020202020204" pitchFamily="34" charset="0"/>
        <a:buChar char="•"/>
        <a:defRPr sz="4135" kern="1200">
          <a:solidFill>
            <a:schemeClr val="tx1"/>
          </a:solidFill>
          <a:latin typeface="+mn-lt"/>
          <a:ea typeface="+mn-ea"/>
          <a:cs typeface="+mn-cs"/>
        </a:defRPr>
      </a:lvl1pPr>
      <a:lvl2pPr marL="988695" indent="-379095" algn="l" defTabSz="1217295"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2pPr>
      <a:lvl3pPr marL="1522095" indent="-302895" algn="l" defTabSz="1217295" rtl="0" eaLnBrk="0" fontAlgn="base" hangingPunct="0">
        <a:spcBef>
          <a:spcPct val="20000"/>
        </a:spcBef>
        <a:spcAft>
          <a:spcPct val="0"/>
        </a:spcAft>
        <a:buFont typeface="Arial" panose="020B0604020202020204" pitchFamily="34" charset="0"/>
        <a:buChar char="•"/>
        <a:defRPr sz="3065" kern="1200">
          <a:solidFill>
            <a:schemeClr val="tx1"/>
          </a:solidFill>
          <a:latin typeface="+mn-lt"/>
          <a:ea typeface="+mn-ea"/>
          <a:cs typeface="+mn-cs"/>
        </a:defRPr>
      </a:lvl3pPr>
      <a:lvl4pPr marL="2131695" indent="-302895" algn="l" defTabSz="1217295"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1295" indent="-302895" algn="l" defTabSz="1217295"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p:nvPr>
        </p:nvSpPr>
        <p:spPr bwMode="auto">
          <a:xfrm>
            <a:off x="609600" y="275251"/>
            <a:ext cx="10972800" cy="114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8195" name="文本占位符 2"/>
          <p:cNvSpPr>
            <a:spLocks noGrp="1" noChangeArrowheads="1"/>
          </p:cNvSpPr>
          <p:nvPr>
            <p:ph type="body" idx="1"/>
          </p:nvPr>
        </p:nvSpPr>
        <p:spPr bwMode="auto">
          <a:xfrm>
            <a:off x="609600" y="1600694"/>
            <a:ext cx="10972800" cy="452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195"/>
            <a:ext cx="2844800" cy="366297"/>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9FFEA6FA-0CB3-4C41-B7F7-E4545716F0DC}" type="datetime1">
              <a:rPr lang="zh-CN" altLang="en-US" smtClean="0"/>
              <a:t>2024/4/12</a:t>
            </a:fld>
            <a:endParaRPr lang="zh-CN" altLang="en-US"/>
          </a:p>
        </p:txBody>
      </p:sp>
      <p:sp>
        <p:nvSpPr>
          <p:cNvPr id="5" name="页脚占位符 4"/>
          <p:cNvSpPr>
            <a:spLocks noGrp="1"/>
          </p:cNvSpPr>
          <p:nvPr>
            <p:ph type="ftr" sz="quarter" idx="3"/>
          </p:nvPr>
        </p:nvSpPr>
        <p:spPr>
          <a:xfrm>
            <a:off x="4165600" y="6356195"/>
            <a:ext cx="3860800" cy="366297"/>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7600" y="6356195"/>
            <a:ext cx="2844800" cy="366297"/>
          </a:xfrm>
          <a:prstGeom prst="rect">
            <a:avLst/>
          </a:prstGeom>
        </p:spPr>
        <p:txBody>
          <a:bodyPr vert="horz" wrap="square" lIns="91440" tIns="45720" rIns="91440" bIns="45720" numCol="1" anchor="ctr" anchorCtr="0" compatLnSpc="1"/>
          <a:lstStyle>
            <a:lvl1pPr algn="r">
              <a:defRPr sz="1600">
                <a:solidFill>
                  <a:srgbClr val="898989"/>
                </a:solidFill>
              </a:defRPr>
            </a:lvl1pPr>
          </a:lstStyle>
          <a:p>
            <a:pPr>
              <a:defRPr/>
            </a:pPr>
            <a:fld id="{5B573819-F078-43F8-BD57-7389591C9B1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ctr" defTabSz="1217295" rtl="0" eaLnBrk="0" fontAlgn="base" hangingPunct="0">
        <a:spcBef>
          <a:spcPct val="0"/>
        </a:spcBef>
        <a:spcAft>
          <a:spcPct val="0"/>
        </a:spcAft>
        <a:defRPr sz="5735" kern="1200">
          <a:solidFill>
            <a:schemeClr val="tx1"/>
          </a:solidFill>
          <a:latin typeface="+mj-lt"/>
          <a:ea typeface="+mj-ea"/>
          <a:cs typeface="+mj-cs"/>
        </a:defRPr>
      </a:lvl1pPr>
      <a:lvl2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2pPr>
      <a:lvl3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3pPr>
      <a:lvl4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4pPr>
      <a:lvl5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5pPr>
      <a:lvl6pPr marL="6096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6pPr>
      <a:lvl7pPr marL="12192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7pPr>
      <a:lvl8pPr marL="18288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8pPr>
      <a:lvl9pPr marL="24384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9pPr>
    </p:titleStyle>
    <p:bodyStyle>
      <a:lvl1pPr marL="455295" indent="-455295" algn="l" defTabSz="1217295" rtl="0" eaLnBrk="0" fontAlgn="base" hangingPunct="0">
        <a:spcBef>
          <a:spcPct val="20000"/>
        </a:spcBef>
        <a:spcAft>
          <a:spcPct val="0"/>
        </a:spcAft>
        <a:buFont typeface="Arial" panose="020B0604020202020204" pitchFamily="34" charset="0"/>
        <a:buChar char="•"/>
        <a:defRPr sz="4135" kern="1200">
          <a:solidFill>
            <a:schemeClr val="tx1"/>
          </a:solidFill>
          <a:latin typeface="+mn-lt"/>
          <a:ea typeface="+mn-ea"/>
          <a:cs typeface="+mn-cs"/>
        </a:defRPr>
      </a:lvl1pPr>
      <a:lvl2pPr marL="988695" indent="-379095" algn="l" defTabSz="1217295"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2pPr>
      <a:lvl3pPr marL="1522095" indent="-302895" algn="l" defTabSz="1217295" rtl="0" eaLnBrk="0" fontAlgn="base" hangingPunct="0">
        <a:spcBef>
          <a:spcPct val="20000"/>
        </a:spcBef>
        <a:spcAft>
          <a:spcPct val="0"/>
        </a:spcAft>
        <a:buFont typeface="Arial" panose="020B0604020202020204" pitchFamily="34" charset="0"/>
        <a:buChar char="•"/>
        <a:defRPr sz="3065" kern="1200">
          <a:solidFill>
            <a:schemeClr val="tx1"/>
          </a:solidFill>
          <a:latin typeface="+mn-lt"/>
          <a:ea typeface="+mn-ea"/>
          <a:cs typeface="+mn-cs"/>
        </a:defRPr>
      </a:lvl3pPr>
      <a:lvl4pPr marL="2131695" indent="-302895" algn="l" defTabSz="1217295"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1295" indent="-302895" algn="l" defTabSz="1217295"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609600" y="275251"/>
            <a:ext cx="10972800" cy="114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051" name="文本占位符 2"/>
          <p:cNvSpPr>
            <a:spLocks noGrp="1" noChangeArrowheads="1"/>
          </p:cNvSpPr>
          <p:nvPr>
            <p:ph type="body" idx="1"/>
          </p:nvPr>
        </p:nvSpPr>
        <p:spPr bwMode="auto">
          <a:xfrm>
            <a:off x="609600" y="1600694"/>
            <a:ext cx="10972800" cy="452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195"/>
            <a:ext cx="2844800" cy="366297"/>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0ED107FE-18BE-4C5B-B6C0-143A8DEF8443}" type="datetime1">
              <a:rPr lang="zh-CN" altLang="en-US" smtClean="0"/>
              <a:t>2024/4/12</a:t>
            </a:fld>
            <a:endParaRPr lang="zh-CN" altLang="en-US"/>
          </a:p>
        </p:txBody>
      </p:sp>
      <p:sp>
        <p:nvSpPr>
          <p:cNvPr id="5" name="页脚占位符 4"/>
          <p:cNvSpPr>
            <a:spLocks noGrp="1"/>
          </p:cNvSpPr>
          <p:nvPr>
            <p:ph type="ftr" sz="quarter" idx="3"/>
          </p:nvPr>
        </p:nvSpPr>
        <p:spPr>
          <a:xfrm>
            <a:off x="4165600" y="6356195"/>
            <a:ext cx="3860800" cy="366297"/>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7600" y="6356195"/>
            <a:ext cx="2844800" cy="366297"/>
          </a:xfrm>
          <a:prstGeom prst="rect">
            <a:avLst/>
          </a:prstGeom>
        </p:spPr>
        <p:txBody>
          <a:bodyPr vert="horz" wrap="square" lIns="91440" tIns="45720" rIns="91440" bIns="45720" numCol="1" anchor="ctr" anchorCtr="0" compatLnSpc="1"/>
          <a:lstStyle>
            <a:lvl1pPr algn="r">
              <a:defRPr sz="1600" smtClean="0">
                <a:solidFill>
                  <a:srgbClr val="898989"/>
                </a:solidFill>
              </a:defRPr>
            </a:lvl1pPr>
          </a:lstStyle>
          <a:p>
            <a:pPr>
              <a:defRPr/>
            </a:pPr>
            <a:fld id="{E05D07A7-00F6-4597-AE1B-641E05E6622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dt="0"/>
  <p:txStyles>
    <p:titleStyle>
      <a:lvl1pPr algn="ctr" defTabSz="1217295" rtl="0" eaLnBrk="0" fontAlgn="base" hangingPunct="0">
        <a:spcBef>
          <a:spcPct val="0"/>
        </a:spcBef>
        <a:spcAft>
          <a:spcPct val="0"/>
        </a:spcAft>
        <a:defRPr sz="5735" kern="1200">
          <a:solidFill>
            <a:schemeClr val="tx1"/>
          </a:solidFill>
          <a:latin typeface="+mj-lt"/>
          <a:ea typeface="+mj-ea"/>
          <a:cs typeface="+mj-cs"/>
        </a:defRPr>
      </a:lvl1pPr>
      <a:lvl2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2pPr>
      <a:lvl3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3pPr>
      <a:lvl4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4pPr>
      <a:lvl5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5pPr>
      <a:lvl6pPr marL="6096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6pPr>
      <a:lvl7pPr marL="12192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7pPr>
      <a:lvl8pPr marL="18288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8pPr>
      <a:lvl9pPr marL="24384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9pPr>
    </p:titleStyle>
    <p:bodyStyle>
      <a:lvl1pPr marL="455295" indent="-455295" algn="l" defTabSz="1217295" rtl="0" eaLnBrk="0" fontAlgn="base" hangingPunct="0">
        <a:spcBef>
          <a:spcPct val="20000"/>
        </a:spcBef>
        <a:spcAft>
          <a:spcPct val="0"/>
        </a:spcAft>
        <a:buFont typeface="Arial" panose="020B0604020202020204" pitchFamily="34" charset="0"/>
        <a:buChar char="•"/>
        <a:defRPr sz="4135" kern="1200">
          <a:solidFill>
            <a:schemeClr val="tx1"/>
          </a:solidFill>
          <a:latin typeface="+mn-lt"/>
          <a:ea typeface="+mn-ea"/>
          <a:cs typeface="+mn-cs"/>
        </a:defRPr>
      </a:lvl1pPr>
      <a:lvl2pPr marL="988695" indent="-379095" algn="l" defTabSz="1217295"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2pPr>
      <a:lvl3pPr marL="1522095" indent="-302895" algn="l" defTabSz="1217295" rtl="0" eaLnBrk="0" fontAlgn="base" hangingPunct="0">
        <a:spcBef>
          <a:spcPct val="20000"/>
        </a:spcBef>
        <a:spcAft>
          <a:spcPct val="0"/>
        </a:spcAft>
        <a:buFont typeface="Arial" panose="020B0604020202020204" pitchFamily="34" charset="0"/>
        <a:buChar char="•"/>
        <a:defRPr sz="3065" kern="1200">
          <a:solidFill>
            <a:schemeClr val="tx1"/>
          </a:solidFill>
          <a:latin typeface="+mn-lt"/>
          <a:ea typeface="+mn-ea"/>
          <a:cs typeface="+mn-cs"/>
        </a:defRPr>
      </a:lvl3pPr>
      <a:lvl4pPr marL="2131695" indent="-302895" algn="l" defTabSz="1217295"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1295" indent="-302895" algn="l" defTabSz="1217295"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hdr="0" ftr="0" dt="0"/>
  <p:txStyles>
    <p:titleStyle>
      <a:lvl1pPr algn="ctr" rtl="0" eaLnBrk="0" fontAlgn="base" hangingPunct="0">
        <a:spcBef>
          <a:spcPct val="0"/>
        </a:spcBef>
        <a:spcAft>
          <a:spcPct val="0"/>
        </a:spcAft>
        <a:defRPr sz="4000" b="1">
          <a:solidFill>
            <a:schemeClr val="bg1"/>
          </a:solidFill>
          <a:latin typeface="Arial" panose="020B0604020202020204" pitchFamily="34" charset="0"/>
          <a:ea typeface="+mj-ea"/>
          <a:cs typeface="+mj-cs"/>
        </a:defRPr>
      </a:lvl1pPr>
      <a:lvl2pPr algn="ctr" rtl="0" eaLnBrk="0" fontAlgn="base" hangingPunct="0">
        <a:spcBef>
          <a:spcPct val="0"/>
        </a:spcBef>
        <a:spcAft>
          <a:spcPct val="0"/>
        </a:spcAft>
        <a:defRPr sz="4000" b="1">
          <a:solidFill>
            <a:schemeClr val="bg1"/>
          </a:solidFill>
          <a:latin typeface="Arial" panose="020B0604020202020204" pitchFamily="34" charset="0"/>
          <a:ea typeface="楷体_GB2312" pitchFamily="49" charset="-122"/>
        </a:defRPr>
      </a:lvl2pPr>
      <a:lvl3pPr algn="ctr" rtl="0" eaLnBrk="0" fontAlgn="base" hangingPunct="0">
        <a:spcBef>
          <a:spcPct val="0"/>
        </a:spcBef>
        <a:spcAft>
          <a:spcPct val="0"/>
        </a:spcAft>
        <a:defRPr sz="4000" b="1">
          <a:solidFill>
            <a:schemeClr val="bg1"/>
          </a:solidFill>
          <a:latin typeface="Arial" panose="020B0604020202020204" pitchFamily="34" charset="0"/>
          <a:ea typeface="楷体_GB2312" pitchFamily="49" charset="-122"/>
        </a:defRPr>
      </a:lvl3pPr>
      <a:lvl4pPr algn="ctr" rtl="0" eaLnBrk="0" fontAlgn="base" hangingPunct="0">
        <a:spcBef>
          <a:spcPct val="0"/>
        </a:spcBef>
        <a:spcAft>
          <a:spcPct val="0"/>
        </a:spcAft>
        <a:defRPr sz="4000" b="1">
          <a:solidFill>
            <a:schemeClr val="bg1"/>
          </a:solidFill>
          <a:latin typeface="Arial" panose="020B0604020202020204" pitchFamily="34" charset="0"/>
          <a:ea typeface="楷体_GB2312" pitchFamily="49" charset="-122"/>
        </a:defRPr>
      </a:lvl4pPr>
      <a:lvl5pPr algn="ctr" rtl="0" eaLnBrk="0" fontAlgn="base" hangingPunct="0">
        <a:spcBef>
          <a:spcPct val="0"/>
        </a:spcBef>
        <a:spcAft>
          <a:spcPct val="0"/>
        </a:spcAft>
        <a:defRPr sz="4000" b="1">
          <a:solidFill>
            <a:schemeClr val="bg1"/>
          </a:solidFill>
          <a:latin typeface="Arial" panose="020B0604020202020204" pitchFamily="34" charset="0"/>
          <a:ea typeface="楷体_GB2312" pitchFamily="49" charset="-122"/>
        </a:defRPr>
      </a:lvl5pPr>
      <a:lvl6pPr marL="4572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800" b="1">
          <a:solidFill>
            <a:schemeClr val="bg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mj-ea"/>
        </a:defRPr>
      </a:lvl2pPr>
      <a:lvl3pPr marL="1143000" indent="-228600" algn="l" rtl="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mj-ea"/>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a:solidFill>
            <a:schemeClr val="tx1"/>
          </a:solidFill>
          <a:latin typeface="+mj-lt"/>
          <a:ea typeface="+mn-ea"/>
        </a:defRPr>
      </a:lvl6pPr>
      <a:lvl7pPr marL="2971800" indent="-228600" algn="l" rtl="0" fontAlgn="base">
        <a:spcBef>
          <a:spcPct val="20000"/>
        </a:spcBef>
        <a:spcAft>
          <a:spcPct val="0"/>
        </a:spcAft>
        <a:buChar char="»"/>
        <a:defRPr>
          <a:solidFill>
            <a:schemeClr val="tx1"/>
          </a:solidFill>
          <a:latin typeface="+mj-lt"/>
          <a:ea typeface="+mn-ea"/>
        </a:defRPr>
      </a:lvl7pPr>
      <a:lvl8pPr marL="3429000" indent="-228600" algn="l" rtl="0" fontAlgn="base">
        <a:spcBef>
          <a:spcPct val="20000"/>
        </a:spcBef>
        <a:spcAft>
          <a:spcPct val="0"/>
        </a:spcAft>
        <a:buChar char="»"/>
        <a:defRPr>
          <a:solidFill>
            <a:schemeClr val="tx1"/>
          </a:solidFill>
          <a:latin typeface="+mj-lt"/>
          <a:ea typeface="+mn-ea"/>
        </a:defRPr>
      </a:lvl8pPr>
      <a:lvl9pPr marL="3886200" indent="-228600" algn="l" rtl="0" fontAlgn="base">
        <a:spcBef>
          <a:spcPct val="20000"/>
        </a:spcBef>
        <a:spcAft>
          <a:spcPct val="0"/>
        </a:spcAft>
        <a:buChar char="»"/>
        <a:defRPr>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609600" y="275251"/>
            <a:ext cx="10972800" cy="114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051" name="文本占位符 2"/>
          <p:cNvSpPr>
            <a:spLocks noGrp="1" noChangeArrowheads="1"/>
          </p:cNvSpPr>
          <p:nvPr>
            <p:ph type="body" idx="1"/>
          </p:nvPr>
        </p:nvSpPr>
        <p:spPr bwMode="auto">
          <a:xfrm>
            <a:off x="609600" y="1600694"/>
            <a:ext cx="10972800" cy="452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195"/>
            <a:ext cx="2844800" cy="366297"/>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zh-CN" altLang="en-US"/>
          </a:p>
        </p:txBody>
      </p:sp>
      <p:sp>
        <p:nvSpPr>
          <p:cNvPr id="5" name="页脚占位符 4"/>
          <p:cNvSpPr>
            <a:spLocks noGrp="1"/>
          </p:cNvSpPr>
          <p:nvPr>
            <p:ph type="ftr" sz="quarter" idx="3"/>
          </p:nvPr>
        </p:nvSpPr>
        <p:spPr>
          <a:xfrm>
            <a:off x="4165600" y="6356195"/>
            <a:ext cx="3860800" cy="366297"/>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7600" y="6356195"/>
            <a:ext cx="2844800" cy="366297"/>
          </a:xfrm>
          <a:prstGeom prst="rect">
            <a:avLst/>
          </a:prstGeom>
        </p:spPr>
        <p:txBody>
          <a:bodyPr vert="horz" wrap="square" lIns="91440" tIns="45720" rIns="91440" bIns="45720" numCol="1" anchor="ctr" anchorCtr="0" compatLnSpc="1"/>
          <a:lstStyle>
            <a:lvl1pPr algn="r">
              <a:defRPr sz="1600">
                <a:solidFill>
                  <a:srgbClr val="898989"/>
                </a:solidFill>
              </a:defRPr>
            </a:lvl1pPr>
          </a:lstStyle>
          <a:p>
            <a:pPr>
              <a:defRPr/>
            </a:pPr>
            <a:fld id="{BC244C37-DFB7-45AC-92CE-EF0C7BD7288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1217295" rtl="0" eaLnBrk="0" fontAlgn="base" hangingPunct="0">
        <a:spcBef>
          <a:spcPct val="0"/>
        </a:spcBef>
        <a:spcAft>
          <a:spcPct val="0"/>
        </a:spcAft>
        <a:defRPr sz="5735" kern="1200">
          <a:solidFill>
            <a:schemeClr val="tx1"/>
          </a:solidFill>
          <a:latin typeface="+mj-lt"/>
          <a:ea typeface="+mj-ea"/>
          <a:cs typeface="+mj-cs"/>
        </a:defRPr>
      </a:lvl1pPr>
      <a:lvl2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2pPr>
      <a:lvl3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3pPr>
      <a:lvl4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4pPr>
      <a:lvl5pPr algn="ctr" defTabSz="1217295" rtl="0" eaLnBrk="0" fontAlgn="base" hangingPunct="0">
        <a:spcBef>
          <a:spcPct val="0"/>
        </a:spcBef>
        <a:spcAft>
          <a:spcPct val="0"/>
        </a:spcAft>
        <a:defRPr sz="5735">
          <a:solidFill>
            <a:schemeClr val="tx1"/>
          </a:solidFill>
          <a:latin typeface="Arial" panose="020B0604020202020204" pitchFamily="34" charset="0"/>
          <a:ea typeface="宋体" panose="02010600030101010101" pitchFamily="2" charset="-122"/>
        </a:defRPr>
      </a:lvl5pPr>
      <a:lvl6pPr marL="6096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6pPr>
      <a:lvl7pPr marL="12192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7pPr>
      <a:lvl8pPr marL="18288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8pPr>
      <a:lvl9pPr marL="2438400" algn="ctr" defTabSz="1217295" rtl="0" fontAlgn="base">
        <a:spcBef>
          <a:spcPct val="0"/>
        </a:spcBef>
        <a:spcAft>
          <a:spcPct val="0"/>
        </a:spcAft>
        <a:defRPr sz="5735">
          <a:solidFill>
            <a:schemeClr val="tx1"/>
          </a:solidFill>
          <a:latin typeface="Arial" panose="020B0604020202020204" pitchFamily="34" charset="0"/>
          <a:ea typeface="宋体" panose="02010600030101010101" pitchFamily="2" charset="-122"/>
        </a:defRPr>
      </a:lvl9pPr>
    </p:titleStyle>
    <p:bodyStyle>
      <a:lvl1pPr marL="455295" indent="-455295" algn="l" defTabSz="1217295" rtl="0" eaLnBrk="0" fontAlgn="base" hangingPunct="0">
        <a:spcBef>
          <a:spcPct val="20000"/>
        </a:spcBef>
        <a:spcAft>
          <a:spcPct val="0"/>
        </a:spcAft>
        <a:buFont typeface="Arial" panose="020B0604020202020204" pitchFamily="34" charset="0"/>
        <a:buChar char="•"/>
        <a:defRPr sz="4135" kern="1200">
          <a:solidFill>
            <a:schemeClr val="tx1"/>
          </a:solidFill>
          <a:latin typeface="+mn-lt"/>
          <a:ea typeface="+mn-ea"/>
          <a:cs typeface="+mn-cs"/>
        </a:defRPr>
      </a:lvl1pPr>
      <a:lvl2pPr marL="988695" indent="-379095" algn="l" defTabSz="1217295"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2pPr>
      <a:lvl3pPr marL="1522095" indent="-302895" algn="l" defTabSz="1217295" rtl="0" eaLnBrk="0" fontAlgn="base" hangingPunct="0">
        <a:spcBef>
          <a:spcPct val="20000"/>
        </a:spcBef>
        <a:spcAft>
          <a:spcPct val="0"/>
        </a:spcAft>
        <a:buFont typeface="Arial" panose="020B0604020202020204" pitchFamily="34" charset="0"/>
        <a:buChar char="•"/>
        <a:defRPr sz="3065" kern="1200">
          <a:solidFill>
            <a:schemeClr val="tx1"/>
          </a:solidFill>
          <a:latin typeface="+mn-lt"/>
          <a:ea typeface="+mn-ea"/>
          <a:cs typeface="+mn-cs"/>
        </a:defRPr>
      </a:lvl3pPr>
      <a:lvl4pPr marL="2131695" indent="-302895" algn="l" defTabSz="1217295"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1295" indent="-302895" algn="l" defTabSz="1217295"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1.bin"/><Relationship Id="rId3" Type="http://schemas.openxmlformats.org/officeDocument/2006/relationships/notesSlide" Target="../notesSlides/notesSlide12.xml"/><Relationship Id="rId7" Type="http://schemas.openxmlformats.org/officeDocument/2006/relationships/oleObject" Target="../embeddings/oleObject8.bin"/><Relationship Id="rId12" Type="http://schemas.openxmlformats.org/officeDocument/2006/relationships/image" Target="../media/image31.wmf"/><Relationship Id="rId2" Type="http://schemas.openxmlformats.org/officeDocument/2006/relationships/slideLayout" Target="../slideLayouts/slideLayout30.xml"/><Relationship Id="rId16" Type="http://schemas.openxmlformats.org/officeDocument/2006/relationships/image" Target="../media/image33.wmf"/><Relationship Id="rId1" Type="http://schemas.openxmlformats.org/officeDocument/2006/relationships/vmlDrawing" Target="../drawings/vmlDrawing2.vml"/><Relationship Id="rId6" Type="http://schemas.openxmlformats.org/officeDocument/2006/relationships/image" Target="../media/image13.jpeg"/><Relationship Id="rId11" Type="http://schemas.openxmlformats.org/officeDocument/2006/relationships/oleObject" Target="../embeddings/oleObject10.bin"/><Relationship Id="rId5" Type="http://schemas.openxmlformats.org/officeDocument/2006/relationships/image" Target="../media/image12.jpeg"/><Relationship Id="rId15" Type="http://schemas.openxmlformats.org/officeDocument/2006/relationships/oleObject" Target="../embeddings/oleObject12.bin"/><Relationship Id="rId10" Type="http://schemas.openxmlformats.org/officeDocument/2006/relationships/image" Target="../media/image30.wmf"/><Relationship Id="rId4" Type="http://schemas.openxmlformats.org/officeDocument/2006/relationships/image" Target="../media/image11.jpeg"/><Relationship Id="rId9" Type="http://schemas.openxmlformats.org/officeDocument/2006/relationships/oleObject" Target="../embeddings/oleObject9.bin"/><Relationship Id="rId14"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6.wmf"/><Relationship Id="rId3" Type="http://schemas.openxmlformats.org/officeDocument/2006/relationships/notesSlide" Target="../notesSlides/notesSlide13.xml"/><Relationship Id="rId7" Type="http://schemas.openxmlformats.org/officeDocument/2006/relationships/image" Target="../media/image13.jpeg"/><Relationship Id="rId12" Type="http://schemas.openxmlformats.org/officeDocument/2006/relationships/oleObject" Target="../embeddings/oleObject15.bin"/><Relationship Id="rId2" Type="http://schemas.openxmlformats.org/officeDocument/2006/relationships/slideLayout" Target="../slideLayouts/slideLayout30.xml"/><Relationship Id="rId1" Type="http://schemas.openxmlformats.org/officeDocument/2006/relationships/vmlDrawing" Target="../drawings/vmlDrawing3.vml"/><Relationship Id="rId6" Type="http://schemas.openxmlformats.org/officeDocument/2006/relationships/image" Target="../media/image12.jpeg"/><Relationship Id="rId11" Type="http://schemas.openxmlformats.org/officeDocument/2006/relationships/image" Target="../media/image35.wmf"/><Relationship Id="rId5" Type="http://schemas.openxmlformats.org/officeDocument/2006/relationships/image" Target="../media/image11.jpeg"/><Relationship Id="rId15" Type="http://schemas.openxmlformats.org/officeDocument/2006/relationships/image" Target="../media/image37.wmf"/><Relationship Id="rId10" Type="http://schemas.openxmlformats.org/officeDocument/2006/relationships/oleObject" Target="../embeddings/oleObject14.bin"/><Relationship Id="rId4" Type="http://schemas.openxmlformats.org/officeDocument/2006/relationships/image" Target="../media/image38.jpeg"/><Relationship Id="rId9" Type="http://schemas.openxmlformats.org/officeDocument/2006/relationships/image" Target="../media/image34.wmf"/><Relationship Id="rId1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39.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40.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7.xml"/><Relationship Id="rId7" Type="http://schemas.openxmlformats.org/officeDocument/2006/relationships/oleObject" Target="../embeddings/oleObject17.bin"/><Relationship Id="rId2" Type="http://schemas.openxmlformats.org/officeDocument/2006/relationships/slideLayout" Target="../slideLayouts/slideLayout30.xml"/><Relationship Id="rId1" Type="http://schemas.openxmlformats.org/officeDocument/2006/relationships/vmlDrawing" Target="../drawings/vmlDrawing4.v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42.wmf"/><Relationship Id="rId4" Type="http://schemas.openxmlformats.org/officeDocument/2006/relationships/image" Target="../media/image11.jpeg"/><Relationship Id="rId9"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3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8.jpg"/><Relationship Id="rId4" Type="http://schemas.openxmlformats.org/officeDocument/2006/relationships/image" Target="../media/image15.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1.wmf"/><Relationship Id="rId18" Type="http://schemas.openxmlformats.org/officeDocument/2006/relationships/oleObject" Target="../embeddings/oleObject6.bin"/><Relationship Id="rId3" Type="http://schemas.openxmlformats.org/officeDocument/2006/relationships/notesSlide" Target="../notesSlides/notesSlide9.xml"/><Relationship Id="rId21" Type="http://schemas.openxmlformats.org/officeDocument/2006/relationships/image" Target="../media/image25.wmf"/><Relationship Id="rId7" Type="http://schemas.openxmlformats.org/officeDocument/2006/relationships/image" Target="../media/image13.jpeg"/><Relationship Id="rId12" Type="http://schemas.openxmlformats.org/officeDocument/2006/relationships/oleObject" Target="../embeddings/oleObject3.bin"/><Relationship Id="rId17" Type="http://schemas.openxmlformats.org/officeDocument/2006/relationships/image" Target="../media/image23.wmf"/><Relationship Id="rId2" Type="http://schemas.openxmlformats.org/officeDocument/2006/relationships/slideLayout" Target="../slideLayouts/slideLayout30.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12.jpeg"/><Relationship Id="rId11" Type="http://schemas.openxmlformats.org/officeDocument/2006/relationships/image" Target="../media/image20.wmf"/><Relationship Id="rId5" Type="http://schemas.openxmlformats.org/officeDocument/2006/relationships/image" Target="../media/image11.jpeg"/><Relationship Id="rId15" Type="http://schemas.openxmlformats.org/officeDocument/2006/relationships/image" Target="../media/image22.wmf"/><Relationship Id="rId10" Type="http://schemas.openxmlformats.org/officeDocument/2006/relationships/oleObject" Target="../embeddings/oleObject2.bin"/><Relationship Id="rId19" Type="http://schemas.openxmlformats.org/officeDocument/2006/relationships/image" Target="../media/image24.wmf"/><Relationship Id="rId4" Type="http://schemas.openxmlformats.org/officeDocument/2006/relationships/image" Target="../media/image26.jpeg"/><Relationship Id="rId9" Type="http://schemas.openxmlformats.org/officeDocument/2006/relationships/image" Target="../media/image19.wmf"/><Relationship Id="rId1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8918" y="1233779"/>
            <a:ext cx="9714160" cy="1379755"/>
          </a:xfrm>
        </p:spPr>
        <p:txBody>
          <a:bodyPr/>
          <a:lstStyle/>
          <a:p>
            <a:pPr algn="ctr"/>
            <a:r>
              <a:rPr lang="en-US" altLang="zh-CN" sz="3200" b="1" dirty="0">
                <a:latin typeface="微软雅黑" panose="020B0503020204020204" pitchFamily="34" charset="-122"/>
                <a:ea typeface="微软雅黑" panose="020B0503020204020204" pitchFamily="34" charset="-122"/>
              </a:rPr>
              <a:t>RENet: A Time-Frequency Domain General Speech Restoration Network for ICASSP 2024 Speech Signal Improvement Challenge</a:t>
            </a:r>
            <a:endParaRPr lang="zh-CN" altLang="en-US" sz="32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282330" y="5535354"/>
            <a:ext cx="5627336" cy="918796"/>
            <a:chOff x="2922034" y="5459154"/>
            <a:chExt cx="5627336" cy="918796"/>
          </a:xfrm>
        </p:grpSpPr>
        <p:pic>
          <p:nvPicPr>
            <p:cNvPr id="14"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2034" y="5459154"/>
              <a:ext cx="4383708" cy="91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8614" y="5459154"/>
              <a:ext cx="910756" cy="918796"/>
            </a:xfrm>
            <a:prstGeom prst="rect">
              <a:avLst/>
            </a:prstGeom>
          </p:spPr>
        </p:pic>
      </p:grpSp>
      <p:graphicFrame>
        <p:nvGraphicFramePr>
          <p:cNvPr id="5" name="表格 5"/>
          <p:cNvGraphicFramePr>
            <a:graphicFrameLocks noGrp="1"/>
          </p:cNvGraphicFramePr>
          <p:nvPr>
            <p:extLst>
              <p:ext uri="{D42A27DB-BD31-4B8C-83A1-F6EECF244321}">
                <p14:modId xmlns:p14="http://schemas.microsoft.com/office/powerpoint/2010/main" val="3716930025"/>
              </p:ext>
            </p:extLst>
          </p:nvPr>
        </p:nvGraphicFramePr>
        <p:xfrm>
          <a:off x="1931754" y="3589544"/>
          <a:ext cx="8328487" cy="1717040"/>
        </p:xfrm>
        <a:graphic>
          <a:graphicData uri="http://schemas.openxmlformats.org/drawingml/2006/table">
            <a:tbl>
              <a:tblPr firstRow="1" bandRow="1">
                <a:tableStyleId>{5C22544A-7EE6-4342-B048-85BDC9FD1C3A}</a:tableStyleId>
              </a:tblPr>
              <a:tblGrid>
                <a:gridCol w="8328487">
                  <a:extLst>
                    <a:ext uri="{9D8B030D-6E8A-4147-A177-3AD203B41FA5}">
                      <a16:colId xmlns:a16="http://schemas.microsoft.com/office/drawing/2014/main" val="20002"/>
                    </a:ext>
                  </a:extLst>
                </a:gridCol>
              </a:tblGrid>
              <a:tr h="370840">
                <a:tc>
                  <a:txBody>
                    <a:bodyPr/>
                    <a:lstStyle/>
                    <a:p>
                      <a:pPr algn="ctr"/>
                      <a:r>
                        <a:rPr lang="en-US" altLang="zh-CN" b="1"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Fengyuan</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Hao, </a:t>
                      </a:r>
                      <a:r>
                        <a:rPr lang="en-US" altLang="zh-CN" b="1"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Huiyong</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Zhang, </a:t>
                      </a:r>
                      <a:r>
                        <a:rPr lang="en-US" altLang="zh-CN" b="1"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Lingling</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Dai, </a:t>
                      </a:r>
                      <a:r>
                        <a:rPr lang="en-US" altLang="zh-CN" b="1"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Xiaoxue</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Luo, </a:t>
                      </a:r>
                      <a:r>
                        <a:rPr lang="en-US" altLang="zh-CN" b="1"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Xiaodong</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Li, </a:t>
                      </a:r>
                      <a:r>
                        <a:rPr lang="en-US" altLang="zh-CN" b="1"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Chengshi</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Zheng</a:t>
                      </a:r>
                      <a:endPar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r>
                        <a:rPr lang="en-US" altLang="zh-CN" sz="1600" b="0" dirty="0">
                          <a:solidFill>
                            <a:srgbClr val="000000"/>
                          </a:solidFill>
                          <a:latin typeface="Times New Roman" panose="02020603050405020304" pitchFamily="18" charset="0"/>
                          <a:cs typeface="Times New Roman" panose="02020603050405020304" pitchFamily="18" charset="0"/>
                        </a:rPr>
                        <a:t>{</a:t>
                      </a:r>
                      <a:r>
                        <a:rPr lang="en-US" altLang="zh-CN" sz="1600" b="0" dirty="0" err="1">
                          <a:solidFill>
                            <a:srgbClr val="000000"/>
                          </a:solidFill>
                          <a:latin typeface="Times New Roman" panose="02020603050405020304" pitchFamily="18" charset="0"/>
                          <a:cs typeface="Times New Roman" panose="02020603050405020304" pitchFamily="18" charset="0"/>
                        </a:rPr>
                        <a:t>haofengyuan</a:t>
                      </a:r>
                      <a:r>
                        <a:rPr lang="en-US" altLang="zh-CN" sz="1600" b="0" dirty="0">
                          <a:solidFill>
                            <a:srgbClr val="000000"/>
                          </a:solidFill>
                          <a:latin typeface="Times New Roman" panose="02020603050405020304" pitchFamily="18" charset="0"/>
                          <a:cs typeface="Times New Roman" panose="02020603050405020304" pitchFamily="18" charset="0"/>
                        </a:rPr>
                        <a:t>, </a:t>
                      </a:r>
                      <a:r>
                        <a:rPr lang="en-US" altLang="zh-CN" sz="1600" b="0" dirty="0" err="1">
                          <a:solidFill>
                            <a:srgbClr val="000000"/>
                          </a:solidFill>
                          <a:latin typeface="Times New Roman" panose="02020603050405020304" pitchFamily="18" charset="0"/>
                          <a:cs typeface="Times New Roman" panose="02020603050405020304" pitchFamily="18" charset="0"/>
                        </a:rPr>
                        <a:t>cszheng</a:t>
                      </a:r>
                      <a:r>
                        <a:rPr lang="en-US" altLang="zh-CN" sz="1600" b="0" dirty="0">
                          <a:solidFill>
                            <a:srgbClr val="000000"/>
                          </a:solidFill>
                          <a:latin typeface="Times New Roman" panose="02020603050405020304" pitchFamily="18" charset="0"/>
                          <a:cs typeface="Times New Roman" panose="02020603050405020304" pitchFamily="18" charset="0"/>
                        </a:rPr>
                        <a:t>}@mail.ioa.ac.cn</a:t>
                      </a:r>
                      <a:endParaRPr lang="zh-CN" altLang="en-US" sz="1600" b="0" dirty="0">
                        <a:solidFill>
                          <a:srgbClr val="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311828"/>
                  </a:ext>
                </a:extLst>
              </a:tr>
              <a:tr h="370840">
                <a:tc>
                  <a:txBody>
                    <a:bodyPr/>
                    <a:lstStyle/>
                    <a:p>
                      <a:pPr algn="ct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Institute of Acoustics, Chinese Academy of Sciences</a:t>
                      </a:r>
                      <a:endParaRPr lang="zh-CN" altLang="en-US" b="1" dirty="0">
                        <a:solidFill>
                          <a:srgbClr val="00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altLang="zh-CN"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April 19, 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860"/>
    </mc:Choice>
    <mc:Fallback xmlns="">
      <p:transition spd="slow" advTm="8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F04C6665-99E8-4EF3-8D87-5D28191C2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203" y="2464570"/>
            <a:ext cx="8103600" cy="1929715"/>
          </a:xfrm>
          <a:prstGeom prst="rect">
            <a:avLst/>
          </a:prstGeom>
        </p:spPr>
      </p:pic>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3.   Methodology</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10/20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RENet </a:t>
            </a:r>
          </a:p>
        </p:txBody>
      </p:sp>
      <p:sp>
        <p:nvSpPr>
          <p:cNvPr id="24" name="文本框 23">
            <a:extLst>
              <a:ext uri="{FF2B5EF4-FFF2-40B4-BE49-F238E27FC236}">
                <a16:creationId xmlns:a16="http://schemas.microsoft.com/office/drawing/2014/main" id="{DEEB08A4-A17A-4404-A100-5715A8B89422}"/>
              </a:ext>
            </a:extLst>
          </p:cNvPr>
          <p:cNvSpPr txBox="1"/>
          <p:nvPr/>
        </p:nvSpPr>
        <p:spPr>
          <a:xfrm>
            <a:off x="1317509" y="1461492"/>
            <a:ext cx="9550589" cy="4110741"/>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Building on the “</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R</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estoration and </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E</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nhancement” pipeline, RENet employed complex spectrum mapping to address diverse speech degradation problems simultaneously.</a:t>
            </a:r>
            <a:endParaRPr kumimoji="1" lang="en-US" altLang="zh-CN" sz="1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TF-</a:t>
            </a:r>
            <a:r>
              <a:rPr kumimoji="1" lang="en-US" altLang="zh-CN" sz="1600" b="1" dirty="0" err="1">
                <a:latin typeface="Times New Roman" panose="02020603050405020304" pitchFamily="18" charset="0"/>
                <a:ea typeface="黑体" panose="02010609060101010101" pitchFamily="49" charset="-122"/>
                <a:cs typeface="Times New Roman" panose="02020603050405020304" pitchFamily="18" charset="0"/>
              </a:rPr>
              <a:t>GridGAN</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initially perform speech recovery and execute preliminary noise and reverberation reduction;</a:t>
            </a: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FB-</a:t>
            </a:r>
            <a:r>
              <a:rPr kumimoji="1" lang="en-US" altLang="zh-CN" sz="1600" b="1" dirty="0" err="1">
                <a:latin typeface="Times New Roman" panose="02020603050405020304" pitchFamily="18" charset="0"/>
                <a:ea typeface="黑体" panose="02010609060101010101" pitchFamily="49" charset="-122"/>
                <a:cs typeface="Times New Roman" panose="02020603050405020304" pitchFamily="18" charset="0"/>
              </a:rPr>
              <a:t>ENet</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address residual noises and artifacts;</a:t>
            </a: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BWE</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generate high-resolution speeches.</a:t>
            </a:r>
          </a:p>
        </p:txBody>
      </p:sp>
    </p:spTree>
    <p:extLst>
      <p:ext uri="{BB962C8B-B14F-4D97-AF65-F5344CB8AC3E}">
        <p14:creationId xmlns:p14="http://schemas.microsoft.com/office/powerpoint/2010/main" val="1195981750"/>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26C097D-8D2A-404A-8FF2-2ED527E0C0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494" y="2581388"/>
            <a:ext cx="8165410" cy="2520000"/>
          </a:xfrm>
          <a:prstGeom prst="rect">
            <a:avLst/>
          </a:prstGeom>
        </p:spPr>
      </p:pic>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3.   Methodology</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11/20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First Stage: TF-</a:t>
            </a:r>
            <a:r>
              <a:rPr lang="en-US" altLang="zh-CN" sz="2000" b="1" dirty="0" err="1">
                <a:latin typeface="Times New Roman" panose="02020603050405020304" pitchFamily="18" charset="0"/>
                <a:ea typeface="黑体" panose="02010609060101010101" pitchFamily="49" charset="-122"/>
                <a:cs typeface="Times New Roman" panose="02020603050405020304" pitchFamily="18" charset="0"/>
              </a:rPr>
              <a:t>GridGAN</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15" name="文本框 14">
            <a:extLst>
              <a:ext uri="{FF2B5EF4-FFF2-40B4-BE49-F238E27FC236}">
                <a16:creationId xmlns:a16="http://schemas.microsoft.com/office/drawing/2014/main" id="{0F6A181F-7720-4F80-A292-C365B6A20AED}"/>
              </a:ext>
            </a:extLst>
          </p:cNvPr>
          <p:cNvSpPr txBox="1"/>
          <p:nvPr/>
        </p:nvSpPr>
        <p:spPr>
          <a:xfrm>
            <a:off x="1317509" y="1461492"/>
            <a:ext cx="9550589" cy="786754"/>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TF-</a:t>
            </a:r>
            <a:r>
              <a:rPr kumimoji="1" lang="en-US" altLang="zh-CN" sz="1600" dirty="0" err="1">
                <a:latin typeface="Times New Roman" panose="02020603050405020304" pitchFamily="18" charset="0"/>
                <a:ea typeface="黑体" panose="02010609060101010101" pitchFamily="49" charset="-122"/>
                <a:cs typeface="Times New Roman" panose="02020603050405020304" pitchFamily="18" charset="0"/>
              </a:rPr>
              <a:t>GridGAN</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was designed to serve as the speech restoration module, employing a generative adversarial network (GAN) to initially perform speech recovery and execute preliminary noise and reverberation reduction. </a:t>
            </a:r>
            <a:endParaRPr kumimoji="1" lang="en-US" altLang="zh-CN" sz="1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34904309"/>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3.   Methodology</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12/20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First Stage: TF-</a:t>
            </a:r>
            <a:r>
              <a:rPr lang="en-US" altLang="zh-CN" sz="2000" b="1" dirty="0" err="1">
                <a:latin typeface="Times New Roman" panose="02020603050405020304" pitchFamily="18" charset="0"/>
                <a:ea typeface="黑体" panose="02010609060101010101" pitchFamily="49" charset="-122"/>
                <a:cs typeface="Times New Roman" panose="02020603050405020304" pitchFamily="18" charset="0"/>
              </a:rPr>
              <a:t>GridGAN</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24" name="文本框 23">
            <a:extLst>
              <a:ext uri="{FF2B5EF4-FFF2-40B4-BE49-F238E27FC236}">
                <a16:creationId xmlns:a16="http://schemas.microsoft.com/office/drawing/2014/main" id="{DEEB08A4-A17A-4404-A100-5715A8B89422}"/>
              </a:ext>
            </a:extLst>
          </p:cNvPr>
          <p:cNvSpPr txBox="1"/>
          <p:nvPr/>
        </p:nvSpPr>
        <p:spPr>
          <a:xfrm>
            <a:off x="1317509" y="1461492"/>
            <a:ext cx="9550589" cy="4726294"/>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The generator loss function incorporated several elements, including a reconstruction loss term, an adversarial loss term, and a feature match loss term.</a:t>
            </a: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Reconstruction loss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multi-resolution spectral convergence loss and logarithmic magnitude spectral L1 loss;</a:t>
            </a:r>
          </a:p>
          <a:p>
            <a:pPr marL="285750" indent="-285750">
              <a:lnSpc>
                <a:spcPct val="150000"/>
              </a:lnSpc>
              <a:buFont typeface="Wingdings" panose="05000000000000000000" pitchFamily="2" charset="2"/>
              <a:buChar char="Ø"/>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Adversarial loss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Feature match loss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nSpc>
                <a:spcPct val="150000"/>
              </a:lnSpc>
              <a:buFont typeface="Wingdings" panose="05000000000000000000" pitchFamily="2" charset="2"/>
              <a:buChar char="Ø"/>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Font typeface="Wingdings" panose="05000000000000000000" pitchFamily="2" charset="2"/>
              <a:buChar char="Ø"/>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Total loss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nSpc>
                <a:spcPct val="150000"/>
              </a:lnSpc>
              <a:buFont typeface="Wingdings" panose="05000000000000000000" pitchFamily="2" charset="2"/>
              <a:buChar char="Ø"/>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The discriminator loss function incorporated an adversarial loss term.</a:t>
            </a: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354FB5A6-89C4-4C5A-A379-E8DFDE1B7F8A}"/>
              </a:ext>
            </a:extLst>
          </p:cNvPr>
          <p:cNvGraphicFramePr>
            <a:graphicFrameLocks noChangeAspect="1"/>
          </p:cNvGraphicFramePr>
          <p:nvPr>
            <p:extLst>
              <p:ext uri="{D42A27DB-BD31-4B8C-83A1-F6EECF244321}">
                <p14:modId xmlns:p14="http://schemas.microsoft.com/office/powerpoint/2010/main" val="522397603"/>
              </p:ext>
            </p:extLst>
          </p:nvPr>
        </p:nvGraphicFramePr>
        <p:xfrm>
          <a:off x="2007327" y="2566676"/>
          <a:ext cx="3911600" cy="838200"/>
        </p:xfrm>
        <a:graphic>
          <a:graphicData uri="http://schemas.openxmlformats.org/presentationml/2006/ole">
            <mc:AlternateContent xmlns:mc="http://schemas.openxmlformats.org/markup-compatibility/2006">
              <mc:Choice xmlns:v="urn:schemas-microsoft-com:vml" Requires="v">
                <p:oleObj spid="_x0000_s8791" name="Equation" r:id="rId7" imgW="3911400" imgH="838080" progId="Equation.DSMT4">
                  <p:embed/>
                </p:oleObj>
              </mc:Choice>
              <mc:Fallback>
                <p:oleObj name="Equation" r:id="rId7" imgW="3911400" imgH="838080" progId="Equation.DSMT4">
                  <p:embed/>
                  <p:pic>
                    <p:nvPicPr>
                      <p:cNvPr id="0" name=""/>
                      <p:cNvPicPr/>
                      <p:nvPr/>
                    </p:nvPicPr>
                    <p:blipFill>
                      <a:blip r:embed="rId8"/>
                      <a:stretch>
                        <a:fillRect/>
                      </a:stretch>
                    </p:blipFill>
                    <p:spPr>
                      <a:xfrm>
                        <a:off x="2007327" y="2566676"/>
                        <a:ext cx="3911600" cy="8382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909E2CFE-C503-4403-B950-C99B32D27C6E}"/>
              </a:ext>
            </a:extLst>
          </p:cNvPr>
          <p:cNvGraphicFramePr>
            <a:graphicFrameLocks noChangeAspect="1"/>
          </p:cNvGraphicFramePr>
          <p:nvPr>
            <p:extLst>
              <p:ext uri="{D42A27DB-BD31-4B8C-83A1-F6EECF244321}">
                <p14:modId xmlns:p14="http://schemas.microsoft.com/office/powerpoint/2010/main" val="537247603"/>
              </p:ext>
            </p:extLst>
          </p:nvPr>
        </p:nvGraphicFramePr>
        <p:xfrm>
          <a:off x="2007327" y="3711242"/>
          <a:ext cx="1905000" cy="457200"/>
        </p:xfrm>
        <a:graphic>
          <a:graphicData uri="http://schemas.openxmlformats.org/presentationml/2006/ole">
            <mc:AlternateContent xmlns:mc="http://schemas.openxmlformats.org/markup-compatibility/2006">
              <mc:Choice xmlns:v="urn:schemas-microsoft-com:vml" Requires="v">
                <p:oleObj spid="_x0000_s8792" name="Equation" r:id="rId9" imgW="1904760" imgH="457200" progId="Equation.DSMT4">
                  <p:embed/>
                </p:oleObj>
              </mc:Choice>
              <mc:Fallback>
                <p:oleObj name="Equation" r:id="rId9" imgW="1904760" imgH="457200" progId="Equation.DSMT4">
                  <p:embed/>
                  <p:pic>
                    <p:nvPicPr>
                      <p:cNvPr id="0" name=""/>
                      <p:cNvPicPr/>
                      <p:nvPr/>
                    </p:nvPicPr>
                    <p:blipFill>
                      <a:blip r:embed="rId10"/>
                      <a:stretch>
                        <a:fillRect/>
                      </a:stretch>
                    </p:blipFill>
                    <p:spPr>
                      <a:xfrm>
                        <a:off x="2007327" y="3711242"/>
                        <a:ext cx="1905000" cy="4572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AE381688-4172-4BBD-9DDE-B0A23379EB43}"/>
              </a:ext>
            </a:extLst>
          </p:cNvPr>
          <p:cNvGraphicFramePr>
            <a:graphicFrameLocks noChangeAspect="1"/>
          </p:cNvGraphicFramePr>
          <p:nvPr>
            <p:extLst>
              <p:ext uri="{D42A27DB-BD31-4B8C-83A1-F6EECF244321}">
                <p14:modId xmlns:p14="http://schemas.microsoft.com/office/powerpoint/2010/main" val="2625769215"/>
              </p:ext>
            </p:extLst>
          </p:nvPr>
        </p:nvGraphicFramePr>
        <p:xfrm>
          <a:off x="2007327" y="4437134"/>
          <a:ext cx="2717800" cy="635000"/>
        </p:xfrm>
        <a:graphic>
          <a:graphicData uri="http://schemas.openxmlformats.org/presentationml/2006/ole">
            <mc:AlternateContent xmlns:mc="http://schemas.openxmlformats.org/markup-compatibility/2006">
              <mc:Choice xmlns:v="urn:schemas-microsoft-com:vml" Requires="v">
                <p:oleObj spid="_x0000_s8793" name="Equation" r:id="rId11" imgW="2717640" imgH="634680" progId="Equation.DSMT4">
                  <p:embed/>
                </p:oleObj>
              </mc:Choice>
              <mc:Fallback>
                <p:oleObj name="Equation" r:id="rId11" imgW="2717640" imgH="634680" progId="Equation.DSMT4">
                  <p:embed/>
                  <p:pic>
                    <p:nvPicPr>
                      <p:cNvPr id="0" name=""/>
                      <p:cNvPicPr/>
                      <p:nvPr/>
                    </p:nvPicPr>
                    <p:blipFill>
                      <a:blip r:embed="rId12"/>
                      <a:stretch>
                        <a:fillRect/>
                      </a:stretch>
                    </p:blipFill>
                    <p:spPr>
                      <a:xfrm>
                        <a:off x="2007327" y="4437134"/>
                        <a:ext cx="2717800" cy="6350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3E7EA52B-031D-419A-8D57-7C0C954BC937}"/>
              </a:ext>
            </a:extLst>
          </p:cNvPr>
          <p:cNvGraphicFramePr>
            <a:graphicFrameLocks noChangeAspect="1"/>
          </p:cNvGraphicFramePr>
          <p:nvPr>
            <p:extLst>
              <p:ext uri="{D42A27DB-BD31-4B8C-83A1-F6EECF244321}">
                <p14:modId xmlns:p14="http://schemas.microsoft.com/office/powerpoint/2010/main" val="2951994128"/>
              </p:ext>
            </p:extLst>
          </p:nvPr>
        </p:nvGraphicFramePr>
        <p:xfrm>
          <a:off x="2007327" y="5419001"/>
          <a:ext cx="3327400" cy="431800"/>
        </p:xfrm>
        <a:graphic>
          <a:graphicData uri="http://schemas.openxmlformats.org/presentationml/2006/ole">
            <mc:AlternateContent xmlns:mc="http://schemas.openxmlformats.org/markup-compatibility/2006">
              <mc:Choice xmlns:v="urn:schemas-microsoft-com:vml" Requires="v">
                <p:oleObj spid="_x0000_s8794" name="Equation" r:id="rId13" imgW="3327120" imgH="431640" progId="Equation.DSMT4">
                  <p:embed/>
                </p:oleObj>
              </mc:Choice>
              <mc:Fallback>
                <p:oleObj name="Equation" r:id="rId13" imgW="3327120" imgH="431640" progId="Equation.DSMT4">
                  <p:embed/>
                  <p:pic>
                    <p:nvPicPr>
                      <p:cNvPr id="0" name=""/>
                      <p:cNvPicPr/>
                      <p:nvPr/>
                    </p:nvPicPr>
                    <p:blipFill>
                      <a:blip r:embed="rId14"/>
                      <a:stretch>
                        <a:fillRect/>
                      </a:stretch>
                    </p:blipFill>
                    <p:spPr>
                      <a:xfrm>
                        <a:off x="2007327" y="5419001"/>
                        <a:ext cx="3327400" cy="4318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4AAFCF19-55CB-472E-835C-F3D95046F5FF}"/>
              </a:ext>
            </a:extLst>
          </p:cNvPr>
          <p:cNvGraphicFramePr>
            <a:graphicFrameLocks noChangeAspect="1"/>
          </p:cNvGraphicFramePr>
          <p:nvPr>
            <p:extLst>
              <p:ext uri="{D42A27DB-BD31-4B8C-83A1-F6EECF244321}">
                <p14:modId xmlns:p14="http://schemas.microsoft.com/office/powerpoint/2010/main" val="2791028017"/>
              </p:ext>
            </p:extLst>
          </p:nvPr>
        </p:nvGraphicFramePr>
        <p:xfrm>
          <a:off x="2007327" y="6119493"/>
          <a:ext cx="2832100" cy="457200"/>
        </p:xfrm>
        <a:graphic>
          <a:graphicData uri="http://schemas.openxmlformats.org/presentationml/2006/ole">
            <mc:AlternateContent xmlns:mc="http://schemas.openxmlformats.org/markup-compatibility/2006">
              <mc:Choice xmlns:v="urn:schemas-microsoft-com:vml" Requires="v">
                <p:oleObj spid="_x0000_s8795" name="Equation" r:id="rId15" imgW="2831760" imgH="457200" progId="Equation.DSMT4">
                  <p:embed/>
                </p:oleObj>
              </mc:Choice>
              <mc:Fallback>
                <p:oleObj name="Equation" r:id="rId15" imgW="2831760" imgH="457200" progId="Equation.DSMT4">
                  <p:embed/>
                  <p:pic>
                    <p:nvPicPr>
                      <p:cNvPr id="14" name="对象 13">
                        <a:extLst>
                          <a:ext uri="{FF2B5EF4-FFF2-40B4-BE49-F238E27FC236}">
                            <a16:creationId xmlns:a16="http://schemas.microsoft.com/office/drawing/2014/main" id="{C40350C4-F1F5-493F-A94F-EF4FBC747DA4}"/>
                          </a:ext>
                        </a:extLst>
                      </p:cNvPr>
                      <p:cNvPicPr/>
                      <p:nvPr/>
                    </p:nvPicPr>
                    <p:blipFill>
                      <a:blip r:embed="rId16"/>
                      <a:stretch>
                        <a:fillRect/>
                      </a:stretch>
                    </p:blipFill>
                    <p:spPr>
                      <a:xfrm>
                        <a:off x="2007327" y="6119493"/>
                        <a:ext cx="2832100" cy="457200"/>
                      </a:xfrm>
                      <a:prstGeom prst="rect">
                        <a:avLst/>
                      </a:prstGeom>
                    </p:spPr>
                  </p:pic>
                </p:oleObj>
              </mc:Fallback>
            </mc:AlternateContent>
          </a:graphicData>
        </a:graphic>
      </p:graphicFrame>
    </p:spTree>
    <p:extLst>
      <p:ext uri="{BB962C8B-B14F-4D97-AF65-F5344CB8AC3E}">
        <p14:creationId xmlns:p14="http://schemas.microsoft.com/office/powerpoint/2010/main" val="2125894999"/>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1BC2AAD2-6D0F-429A-A641-B0A5099B86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8010" y="2884527"/>
            <a:ext cx="2880000" cy="2511981"/>
          </a:xfrm>
          <a:prstGeom prst="rect">
            <a:avLst/>
          </a:prstGeom>
        </p:spPr>
      </p:pic>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3.   Methodology</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13/20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Second Stage: FB-</a:t>
            </a:r>
            <a:r>
              <a:rPr lang="en-US" altLang="zh-CN" sz="2000" b="1" dirty="0" err="1">
                <a:latin typeface="Times New Roman" panose="02020603050405020304" pitchFamily="18" charset="0"/>
                <a:ea typeface="黑体" panose="02010609060101010101" pitchFamily="49" charset="-122"/>
                <a:cs typeface="Times New Roman" panose="02020603050405020304" pitchFamily="18" charset="0"/>
              </a:rPr>
              <a:t>ENet</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24" name="文本框 23">
            <a:extLst>
              <a:ext uri="{FF2B5EF4-FFF2-40B4-BE49-F238E27FC236}">
                <a16:creationId xmlns:a16="http://schemas.microsoft.com/office/drawing/2014/main" id="{DEEB08A4-A17A-4404-A100-5715A8B89422}"/>
              </a:ext>
            </a:extLst>
          </p:cNvPr>
          <p:cNvSpPr txBox="1"/>
          <p:nvPr/>
        </p:nvSpPr>
        <p:spPr>
          <a:xfrm>
            <a:off x="1317509" y="1461492"/>
            <a:ext cx="9550589" cy="4480073"/>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FB-</a:t>
            </a:r>
            <a:r>
              <a:rPr kumimoji="1" lang="en-US" altLang="zh-CN" sz="1600" dirty="0" err="1">
                <a:latin typeface="Times New Roman" panose="02020603050405020304" pitchFamily="18" charset="0"/>
                <a:ea typeface="黑体" panose="02010609060101010101" pitchFamily="49" charset="-122"/>
                <a:cs typeface="Times New Roman" panose="02020603050405020304" pitchFamily="18" charset="0"/>
              </a:rPr>
              <a:t>ENet</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was sequentially integrated to address residual noises and artifacts existed in the output of TF-</a:t>
            </a:r>
            <a:r>
              <a:rPr kumimoji="1" lang="en-US" altLang="zh-CN" sz="1600" dirty="0" err="1">
                <a:latin typeface="Times New Roman" panose="02020603050405020304" pitchFamily="18" charset="0"/>
                <a:ea typeface="黑体" panose="02010609060101010101" pitchFamily="49" charset="-122"/>
                <a:cs typeface="Times New Roman" panose="02020603050405020304" pitchFamily="18" charset="0"/>
              </a:rPr>
              <a:t>GridGAN</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leveraging the relatively high-quality speech produced by the restoration module.</a:t>
            </a:r>
          </a:p>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The total loss function included a SI-SDR loss, a complex spectrum loss, and a magnitude spectrum loss.</a:t>
            </a: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SI-SDR loss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a:lnSpc>
                <a:spcPct val="150000"/>
              </a:lnSpc>
            </a:pPr>
            <a:endPar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Complex spectrum loss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nSpc>
                <a:spcPct val="150000"/>
              </a:lnSpc>
              <a:buFont typeface="Wingdings" panose="05000000000000000000" pitchFamily="2" charset="2"/>
              <a:buChar char="Ø"/>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Magnitude spectrum loss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nSpc>
                <a:spcPct val="150000"/>
              </a:lnSpc>
              <a:buFont typeface="Wingdings" panose="05000000000000000000" pitchFamily="2" charset="2"/>
              <a:buChar char="Ø"/>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Total loss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6" name="对象 25">
            <a:extLst>
              <a:ext uri="{FF2B5EF4-FFF2-40B4-BE49-F238E27FC236}">
                <a16:creationId xmlns:a16="http://schemas.microsoft.com/office/drawing/2014/main" id="{502835C7-DA08-40D2-B6F5-C8D26FB4EDC3}"/>
              </a:ext>
            </a:extLst>
          </p:cNvPr>
          <p:cNvGraphicFramePr>
            <a:graphicFrameLocks noChangeAspect="1"/>
          </p:cNvGraphicFramePr>
          <p:nvPr>
            <p:extLst>
              <p:ext uri="{D42A27DB-BD31-4B8C-83A1-F6EECF244321}">
                <p14:modId xmlns:p14="http://schemas.microsoft.com/office/powerpoint/2010/main" val="1216741893"/>
              </p:ext>
            </p:extLst>
          </p:nvPr>
        </p:nvGraphicFramePr>
        <p:xfrm>
          <a:off x="2003860" y="2884527"/>
          <a:ext cx="3352800" cy="939800"/>
        </p:xfrm>
        <a:graphic>
          <a:graphicData uri="http://schemas.openxmlformats.org/presentationml/2006/ole">
            <mc:AlternateContent xmlns:mc="http://schemas.openxmlformats.org/markup-compatibility/2006">
              <mc:Choice xmlns:v="urn:schemas-microsoft-com:vml" Requires="v">
                <p:oleObj spid="_x0000_s9681" name="Equation" r:id="rId8" imgW="3352680" imgH="939600" progId="Equation.DSMT4">
                  <p:embed/>
                </p:oleObj>
              </mc:Choice>
              <mc:Fallback>
                <p:oleObj name="Equation" r:id="rId8" imgW="3352680" imgH="939600" progId="Equation.DSMT4">
                  <p:embed/>
                  <p:pic>
                    <p:nvPicPr>
                      <p:cNvPr id="4" name="对象 3">
                        <a:extLst>
                          <a:ext uri="{FF2B5EF4-FFF2-40B4-BE49-F238E27FC236}">
                            <a16:creationId xmlns:a16="http://schemas.microsoft.com/office/drawing/2014/main" id="{354FB5A6-89C4-4C5A-A379-E8DFDE1B7F8A}"/>
                          </a:ext>
                        </a:extLst>
                      </p:cNvPr>
                      <p:cNvPicPr/>
                      <p:nvPr/>
                    </p:nvPicPr>
                    <p:blipFill>
                      <a:blip r:embed="rId9"/>
                      <a:stretch>
                        <a:fillRect/>
                      </a:stretch>
                    </p:blipFill>
                    <p:spPr>
                      <a:xfrm>
                        <a:off x="2003860" y="2884527"/>
                        <a:ext cx="3352800" cy="93980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9D456AEE-5DCD-4D0C-B3A8-2BC9DB9A955B}"/>
              </a:ext>
            </a:extLst>
          </p:cNvPr>
          <p:cNvGraphicFramePr>
            <a:graphicFrameLocks noChangeAspect="1"/>
          </p:cNvGraphicFramePr>
          <p:nvPr>
            <p:extLst>
              <p:ext uri="{D42A27DB-BD31-4B8C-83A1-F6EECF244321}">
                <p14:modId xmlns:p14="http://schemas.microsoft.com/office/powerpoint/2010/main" val="2013073133"/>
              </p:ext>
            </p:extLst>
          </p:nvPr>
        </p:nvGraphicFramePr>
        <p:xfrm>
          <a:off x="2003860" y="4024797"/>
          <a:ext cx="2222500" cy="444500"/>
        </p:xfrm>
        <a:graphic>
          <a:graphicData uri="http://schemas.openxmlformats.org/presentationml/2006/ole">
            <mc:AlternateContent xmlns:mc="http://schemas.openxmlformats.org/markup-compatibility/2006">
              <mc:Choice xmlns:v="urn:schemas-microsoft-com:vml" Requires="v">
                <p:oleObj spid="_x0000_s9682" name="Equation" r:id="rId10" imgW="2222280" imgH="444240" progId="Equation.DSMT4">
                  <p:embed/>
                </p:oleObj>
              </mc:Choice>
              <mc:Fallback>
                <p:oleObj name="Equation" r:id="rId10" imgW="2222280" imgH="444240" progId="Equation.DSMT4">
                  <p:embed/>
                  <p:pic>
                    <p:nvPicPr>
                      <p:cNvPr id="0" name=""/>
                      <p:cNvPicPr/>
                      <p:nvPr/>
                    </p:nvPicPr>
                    <p:blipFill>
                      <a:blip r:embed="rId11"/>
                      <a:stretch>
                        <a:fillRect/>
                      </a:stretch>
                    </p:blipFill>
                    <p:spPr>
                      <a:xfrm>
                        <a:off x="2003860" y="4024797"/>
                        <a:ext cx="2222500" cy="4445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B32256D7-934C-4C1F-8B7A-795863C2B9E9}"/>
              </a:ext>
            </a:extLst>
          </p:cNvPr>
          <p:cNvGraphicFramePr>
            <a:graphicFrameLocks noChangeAspect="1"/>
          </p:cNvGraphicFramePr>
          <p:nvPr>
            <p:extLst>
              <p:ext uri="{D42A27DB-BD31-4B8C-83A1-F6EECF244321}">
                <p14:modId xmlns:p14="http://schemas.microsoft.com/office/powerpoint/2010/main" val="2443889239"/>
              </p:ext>
            </p:extLst>
          </p:nvPr>
        </p:nvGraphicFramePr>
        <p:xfrm>
          <a:off x="2003860" y="4769167"/>
          <a:ext cx="1397000" cy="469900"/>
        </p:xfrm>
        <a:graphic>
          <a:graphicData uri="http://schemas.openxmlformats.org/presentationml/2006/ole">
            <mc:AlternateContent xmlns:mc="http://schemas.openxmlformats.org/markup-compatibility/2006">
              <mc:Choice xmlns:v="urn:schemas-microsoft-com:vml" Requires="v">
                <p:oleObj spid="_x0000_s9683" name="Equation" r:id="rId12" imgW="1396800" imgH="469800" progId="Equation.DSMT4">
                  <p:embed/>
                </p:oleObj>
              </mc:Choice>
              <mc:Fallback>
                <p:oleObj name="Equation" r:id="rId12" imgW="1396800" imgH="469800" progId="Equation.DSMT4">
                  <p:embed/>
                  <p:pic>
                    <p:nvPicPr>
                      <p:cNvPr id="0" name=""/>
                      <p:cNvPicPr/>
                      <p:nvPr/>
                    </p:nvPicPr>
                    <p:blipFill>
                      <a:blip r:embed="rId13"/>
                      <a:stretch>
                        <a:fillRect/>
                      </a:stretch>
                    </p:blipFill>
                    <p:spPr>
                      <a:xfrm>
                        <a:off x="2003860" y="4769167"/>
                        <a:ext cx="1397000" cy="469900"/>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F401183C-112D-4BEF-8398-68C77105E865}"/>
              </a:ext>
            </a:extLst>
          </p:cNvPr>
          <p:cNvGraphicFramePr>
            <a:graphicFrameLocks noChangeAspect="1"/>
          </p:cNvGraphicFramePr>
          <p:nvPr>
            <p:extLst>
              <p:ext uri="{D42A27DB-BD31-4B8C-83A1-F6EECF244321}">
                <p14:modId xmlns:p14="http://schemas.microsoft.com/office/powerpoint/2010/main" val="1514626363"/>
              </p:ext>
            </p:extLst>
          </p:nvPr>
        </p:nvGraphicFramePr>
        <p:xfrm>
          <a:off x="2003860" y="5533834"/>
          <a:ext cx="2984500" cy="317500"/>
        </p:xfrm>
        <a:graphic>
          <a:graphicData uri="http://schemas.openxmlformats.org/presentationml/2006/ole">
            <mc:AlternateContent xmlns:mc="http://schemas.openxmlformats.org/markup-compatibility/2006">
              <mc:Choice xmlns:v="urn:schemas-microsoft-com:vml" Requires="v">
                <p:oleObj spid="_x0000_s9684" name="Equation" r:id="rId14" imgW="2984400" imgH="317160" progId="Equation.DSMT4">
                  <p:embed/>
                </p:oleObj>
              </mc:Choice>
              <mc:Fallback>
                <p:oleObj name="Equation" r:id="rId14" imgW="2984400" imgH="317160" progId="Equation.DSMT4">
                  <p:embed/>
                  <p:pic>
                    <p:nvPicPr>
                      <p:cNvPr id="0" name=""/>
                      <p:cNvPicPr/>
                      <p:nvPr/>
                    </p:nvPicPr>
                    <p:blipFill>
                      <a:blip r:embed="rId15"/>
                      <a:stretch>
                        <a:fillRect/>
                      </a:stretch>
                    </p:blipFill>
                    <p:spPr>
                      <a:xfrm>
                        <a:off x="2003860" y="5533834"/>
                        <a:ext cx="2984500" cy="317500"/>
                      </a:xfrm>
                      <a:prstGeom prst="rect">
                        <a:avLst/>
                      </a:prstGeom>
                    </p:spPr>
                  </p:pic>
                </p:oleObj>
              </mc:Fallback>
            </mc:AlternateContent>
          </a:graphicData>
        </a:graphic>
      </p:graphicFrame>
    </p:spTree>
    <p:extLst>
      <p:ext uri="{BB962C8B-B14F-4D97-AF65-F5344CB8AC3E}">
        <p14:creationId xmlns:p14="http://schemas.microsoft.com/office/powerpoint/2010/main" val="1439146817"/>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3.   Methodology</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14/20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Third Stage: BWE </a:t>
            </a:r>
          </a:p>
        </p:txBody>
      </p:sp>
      <p:sp>
        <p:nvSpPr>
          <p:cNvPr id="24" name="文本框 23">
            <a:extLst>
              <a:ext uri="{FF2B5EF4-FFF2-40B4-BE49-F238E27FC236}">
                <a16:creationId xmlns:a16="http://schemas.microsoft.com/office/drawing/2014/main" id="{DEEB08A4-A17A-4404-A100-5715A8B89422}"/>
              </a:ext>
            </a:extLst>
          </p:cNvPr>
          <p:cNvSpPr txBox="1"/>
          <p:nvPr/>
        </p:nvSpPr>
        <p:spPr>
          <a:xfrm>
            <a:off x="1317509" y="1461492"/>
            <a:ext cx="9550589" cy="1156086"/>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Considering the potential presence of band-limited speeches, to further improve the quality of the output speech, a light-weight BWE network (</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BAE-Net-lite</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was implemented to generate the high-resolution speech from the wide-band speech. </a:t>
            </a:r>
          </a:p>
        </p:txBody>
      </p:sp>
      <p:pic>
        <p:nvPicPr>
          <p:cNvPr id="5" name="图片 4">
            <a:extLst>
              <a:ext uri="{FF2B5EF4-FFF2-40B4-BE49-F238E27FC236}">
                <a16:creationId xmlns:a16="http://schemas.microsoft.com/office/drawing/2014/main" id="{B7979001-7015-4290-A281-68CD43C557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5619" y="3215894"/>
            <a:ext cx="7014368" cy="1800000"/>
          </a:xfrm>
          <a:prstGeom prst="rect">
            <a:avLst/>
          </a:prstGeom>
        </p:spPr>
      </p:pic>
    </p:spTree>
    <p:extLst>
      <p:ext uri="{BB962C8B-B14F-4D97-AF65-F5344CB8AC3E}">
        <p14:creationId xmlns:p14="http://schemas.microsoft.com/office/powerpoint/2010/main" val="3556338945"/>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4.   Results and Discussions</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15/20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Degraded Speech Simulation </a:t>
            </a:r>
          </a:p>
        </p:txBody>
      </p:sp>
      <p:sp>
        <p:nvSpPr>
          <p:cNvPr id="24" name="文本框 23">
            <a:extLst>
              <a:ext uri="{FF2B5EF4-FFF2-40B4-BE49-F238E27FC236}">
                <a16:creationId xmlns:a16="http://schemas.microsoft.com/office/drawing/2014/main" id="{DEEB08A4-A17A-4404-A100-5715A8B89422}"/>
              </a:ext>
            </a:extLst>
          </p:cNvPr>
          <p:cNvSpPr txBox="1"/>
          <p:nvPr/>
        </p:nvSpPr>
        <p:spPr>
          <a:xfrm>
            <a:off x="1317509" y="1461492"/>
            <a:ext cx="9550589" cy="226408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Clean speech (48 kHz): </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DNS Challenge dataset </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filtered out by DNSMOS;</a:t>
            </a: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Noise: </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DNS Challenge dataset</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RIR: </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DNS Challenge dataset or </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simulated by based on </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image method</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Distortion type:</a:t>
            </a:r>
            <a:r>
              <a:rPr kumimoji="1" lang="zh-CN" altLang="en-US" sz="1600" dirty="0">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coloration, discontinuity, loudness, noise, and reverberation;</a:t>
            </a: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Total hour: about 1,000 h;</a:t>
            </a: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Simulation protocol:</a:t>
            </a:r>
          </a:p>
        </p:txBody>
      </p:sp>
      <p:sp>
        <p:nvSpPr>
          <p:cNvPr id="10" name="文本框 9">
            <a:extLst>
              <a:ext uri="{FF2B5EF4-FFF2-40B4-BE49-F238E27FC236}">
                <a16:creationId xmlns:a16="http://schemas.microsoft.com/office/drawing/2014/main" id="{B3479A53-4EAA-4A3D-AF1D-89E1ECDA1FC7}"/>
              </a:ext>
            </a:extLst>
          </p:cNvPr>
          <p:cNvSpPr txBox="1"/>
          <p:nvPr/>
        </p:nvSpPr>
        <p:spPr>
          <a:xfrm>
            <a:off x="977240" y="5270921"/>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Evaluation Metrics </a:t>
            </a:r>
          </a:p>
        </p:txBody>
      </p:sp>
      <p:sp>
        <p:nvSpPr>
          <p:cNvPr id="11" name="文本框 10">
            <a:extLst>
              <a:ext uri="{FF2B5EF4-FFF2-40B4-BE49-F238E27FC236}">
                <a16:creationId xmlns:a16="http://schemas.microsoft.com/office/drawing/2014/main" id="{369DBCB2-A7D1-4CE9-B8FF-9E9FA5A5F092}"/>
              </a:ext>
            </a:extLst>
          </p:cNvPr>
          <p:cNvSpPr txBox="1"/>
          <p:nvPr/>
        </p:nvSpPr>
        <p:spPr>
          <a:xfrm>
            <a:off x="1317509" y="5604063"/>
            <a:ext cx="9550589" cy="417422"/>
          </a:xfrm>
          <a:prstGeom prst="rect">
            <a:avLst/>
          </a:prstGeom>
          <a:noFill/>
        </p:spPr>
        <p:txBody>
          <a:bodyPr wrap="square">
            <a:spAutoFit/>
          </a:bodyPr>
          <a:lstStyle/>
          <a:p>
            <a:pPr>
              <a:lnSpc>
                <a:spcPct val="150000"/>
              </a:lnSpc>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SIGMOS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NISQA</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DNSMOS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(16 kHz),</a:t>
            </a:r>
            <a:r>
              <a:rPr kumimoji="1" lang="fr-FR" altLang="zh-CN" sz="1600" dirty="0">
                <a:latin typeface="Times New Roman" panose="02020603050405020304" pitchFamily="18" charset="0"/>
                <a:ea typeface="黑体" panose="02010609060101010101" pitchFamily="49" charset="-122"/>
                <a:cs typeface="Times New Roman" panose="02020603050405020304" pitchFamily="18" charset="0"/>
              </a:rPr>
              <a:t> ITU-T P.804 </a:t>
            </a:r>
            <a:r>
              <a:rPr kumimoji="1" lang="fr-FR" altLang="zh-CN" sz="1600" b="1" dirty="0">
                <a:latin typeface="Times New Roman" panose="02020603050405020304" pitchFamily="18" charset="0"/>
                <a:ea typeface="黑体" panose="02010609060101010101" pitchFamily="49" charset="-122"/>
                <a:cs typeface="Times New Roman" panose="02020603050405020304" pitchFamily="18" charset="0"/>
              </a:rPr>
              <a:t>subject</a:t>
            </a:r>
            <a:r>
              <a:rPr kumimoji="1" lang="en-US" altLang="zh-CN" sz="1600" b="1" dirty="0" err="1">
                <a:latin typeface="Times New Roman" panose="02020603050405020304" pitchFamily="18" charset="0"/>
                <a:ea typeface="黑体" panose="02010609060101010101" pitchFamily="49" charset="-122"/>
                <a:cs typeface="Times New Roman" panose="02020603050405020304" pitchFamily="18" charset="0"/>
              </a:rPr>
              <a:t>ive</a:t>
            </a:r>
            <a:r>
              <a:rPr kumimoji="1" lang="fr-FR" altLang="zh-CN" sz="1600" b="1" dirty="0">
                <a:latin typeface="Times New Roman" panose="02020603050405020304" pitchFamily="18" charset="0"/>
                <a:ea typeface="黑体" panose="02010609060101010101" pitchFamily="49" charset="-122"/>
                <a:cs typeface="Times New Roman" panose="02020603050405020304" pitchFamily="18" charset="0"/>
              </a:rPr>
              <a:t> listening test</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 </a:t>
            </a:r>
          </a:p>
        </p:txBody>
      </p:sp>
      <p:pic>
        <p:nvPicPr>
          <p:cNvPr id="5" name="图片 4">
            <a:extLst>
              <a:ext uri="{FF2B5EF4-FFF2-40B4-BE49-F238E27FC236}">
                <a16:creationId xmlns:a16="http://schemas.microsoft.com/office/drawing/2014/main" id="{3FB8DCE7-363A-4BE8-89BF-3C9B1DF9FD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9178" y="3868715"/>
            <a:ext cx="9534915" cy="1080000"/>
          </a:xfrm>
          <a:prstGeom prst="rect">
            <a:avLst/>
          </a:prstGeom>
        </p:spPr>
      </p:pic>
    </p:spTree>
    <p:extLst>
      <p:ext uri="{BB962C8B-B14F-4D97-AF65-F5344CB8AC3E}">
        <p14:creationId xmlns:p14="http://schemas.microsoft.com/office/powerpoint/2010/main" val="3496407428"/>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4.   Results and Discussions</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16/20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Ablation Studies</a:t>
            </a:r>
          </a:p>
        </p:txBody>
      </p:sp>
      <p:graphicFrame>
        <p:nvGraphicFramePr>
          <p:cNvPr id="10" name="表格 6">
            <a:extLst>
              <a:ext uri="{FF2B5EF4-FFF2-40B4-BE49-F238E27FC236}">
                <a16:creationId xmlns:a16="http://schemas.microsoft.com/office/drawing/2014/main" id="{B96C1415-A44E-4EFB-913A-A64499585217}"/>
              </a:ext>
            </a:extLst>
          </p:cNvPr>
          <p:cNvGraphicFramePr>
            <a:graphicFrameLocks noGrp="1"/>
          </p:cNvGraphicFramePr>
          <p:nvPr>
            <p:extLst>
              <p:ext uri="{D42A27DB-BD31-4B8C-83A1-F6EECF244321}">
                <p14:modId xmlns:p14="http://schemas.microsoft.com/office/powerpoint/2010/main" val="2917384454"/>
              </p:ext>
            </p:extLst>
          </p:nvPr>
        </p:nvGraphicFramePr>
        <p:xfrm>
          <a:off x="1938000" y="1670148"/>
          <a:ext cx="8316000" cy="182880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val="1458619694"/>
                    </a:ext>
                  </a:extLst>
                </a:gridCol>
                <a:gridCol w="720000">
                  <a:extLst>
                    <a:ext uri="{9D8B030D-6E8A-4147-A177-3AD203B41FA5}">
                      <a16:colId xmlns:a16="http://schemas.microsoft.com/office/drawing/2014/main" val="2608468636"/>
                    </a:ext>
                  </a:extLst>
                </a:gridCol>
                <a:gridCol w="720000">
                  <a:extLst>
                    <a:ext uri="{9D8B030D-6E8A-4147-A177-3AD203B41FA5}">
                      <a16:colId xmlns:a16="http://schemas.microsoft.com/office/drawing/2014/main" val="2827318532"/>
                    </a:ext>
                  </a:extLst>
                </a:gridCol>
                <a:gridCol w="720000">
                  <a:extLst>
                    <a:ext uri="{9D8B030D-6E8A-4147-A177-3AD203B41FA5}">
                      <a16:colId xmlns:a16="http://schemas.microsoft.com/office/drawing/2014/main" val="688335571"/>
                    </a:ext>
                  </a:extLst>
                </a:gridCol>
                <a:gridCol w="720000">
                  <a:extLst>
                    <a:ext uri="{9D8B030D-6E8A-4147-A177-3AD203B41FA5}">
                      <a16:colId xmlns:a16="http://schemas.microsoft.com/office/drawing/2014/main" val="2183198610"/>
                    </a:ext>
                  </a:extLst>
                </a:gridCol>
                <a:gridCol w="720000">
                  <a:extLst>
                    <a:ext uri="{9D8B030D-6E8A-4147-A177-3AD203B41FA5}">
                      <a16:colId xmlns:a16="http://schemas.microsoft.com/office/drawing/2014/main" val="1370377957"/>
                    </a:ext>
                  </a:extLst>
                </a:gridCol>
                <a:gridCol w="720000">
                  <a:extLst>
                    <a:ext uri="{9D8B030D-6E8A-4147-A177-3AD203B41FA5}">
                      <a16:colId xmlns:a16="http://schemas.microsoft.com/office/drawing/2014/main" val="3225111180"/>
                    </a:ext>
                  </a:extLst>
                </a:gridCol>
                <a:gridCol w="720000">
                  <a:extLst>
                    <a:ext uri="{9D8B030D-6E8A-4147-A177-3AD203B41FA5}">
                      <a16:colId xmlns:a16="http://schemas.microsoft.com/office/drawing/2014/main" val="3382565194"/>
                    </a:ext>
                  </a:extLst>
                </a:gridCol>
                <a:gridCol w="1044000">
                  <a:extLst>
                    <a:ext uri="{9D8B030D-6E8A-4147-A177-3AD203B41FA5}">
                      <a16:colId xmlns:a16="http://schemas.microsoft.com/office/drawing/2014/main" val="119276910"/>
                    </a:ext>
                  </a:extLst>
                </a:gridCol>
                <a:gridCol w="1044000">
                  <a:extLst>
                    <a:ext uri="{9D8B030D-6E8A-4147-A177-3AD203B41FA5}">
                      <a16:colId xmlns:a16="http://schemas.microsoft.com/office/drawing/2014/main" val="1307116258"/>
                    </a:ext>
                  </a:extLst>
                </a:gridCol>
              </a:tblGrid>
              <a:tr h="288000">
                <a:tc gridSpan="8">
                  <a:txBody>
                    <a:bodyPr/>
                    <a:lstStyle/>
                    <a:p>
                      <a:pPr algn="l">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SIGMOS (48 kHz)</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3766853"/>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Method</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Col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Disc</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Loud</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Noise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Reverb</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SIG</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OVRL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Param. (M)</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MACs (G/s)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76214"/>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Mixture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3.09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2.89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3.44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3.70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3.04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2.54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TF-</a:t>
                      </a:r>
                      <a:r>
                        <a:rPr lang="en-US" altLang="zh-CN" sz="1400" b="0" dirty="0" err="1">
                          <a:latin typeface="Times New Roman" panose="02020603050405020304" pitchFamily="18" charset="0"/>
                          <a:ea typeface="黑体" panose="02010609060101010101" pitchFamily="49" charset="-122"/>
                          <a:cs typeface="Times New Roman" panose="02020603050405020304" pitchFamily="18" charset="0"/>
                        </a:rPr>
                        <a:t>GridGAN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3.36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3.99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3.95</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4.10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4.12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3.40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2.94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14.41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80.0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7921988"/>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    +FB-</a:t>
                      </a:r>
                      <a:r>
                        <a:rPr lang="en-US" altLang="zh-CN" sz="1400" b="0" dirty="0" err="1">
                          <a:latin typeface="Times New Roman" panose="02020603050405020304" pitchFamily="18" charset="0"/>
                          <a:ea typeface="黑体" panose="02010609060101010101" pitchFamily="49" charset="-122"/>
                          <a:cs typeface="Times New Roman" panose="02020603050405020304" pitchFamily="18" charset="0"/>
                        </a:rPr>
                        <a:t>ENet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3.23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4.00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3.93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4.28</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4.07</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3.35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2.92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21.75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172.3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261257"/>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        +BWE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3.38</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4.03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3.91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4.26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4.16</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3.48</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3.03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21.32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172.4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982314"/>
                  </a:ext>
                </a:extLst>
              </a:tr>
            </a:tbl>
          </a:graphicData>
        </a:graphic>
      </p:graphicFrame>
      <p:graphicFrame>
        <p:nvGraphicFramePr>
          <p:cNvPr id="11" name="表格 6">
            <a:extLst>
              <a:ext uri="{FF2B5EF4-FFF2-40B4-BE49-F238E27FC236}">
                <a16:creationId xmlns:a16="http://schemas.microsoft.com/office/drawing/2014/main" id="{2F093F29-34A2-473D-B1CD-25DAE620D6BB}"/>
              </a:ext>
            </a:extLst>
          </p:cNvPr>
          <p:cNvGraphicFramePr>
            <a:graphicFrameLocks noGrp="1"/>
          </p:cNvGraphicFramePr>
          <p:nvPr>
            <p:extLst>
              <p:ext uri="{D42A27DB-BD31-4B8C-83A1-F6EECF244321}">
                <p14:modId xmlns:p14="http://schemas.microsoft.com/office/powerpoint/2010/main" val="3531050159"/>
              </p:ext>
            </p:extLst>
          </p:nvPr>
        </p:nvGraphicFramePr>
        <p:xfrm>
          <a:off x="1398602" y="3971328"/>
          <a:ext cx="4788000" cy="182880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val="1458619694"/>
                    </a:ext>
                  </a:extLst>
                </a:gridCol>
                <a:gridCol w="720000">
                  <a:extLst>
                    <a:ext uri="{9D8B030D-6E8A-4147-A177-3AD203B41FA5}">
                      <a16:colId xmlns:a16="http://schemas.microsoft.com/office/drawing/2014/main" val="2608468636"/>
                    </a:ext>
                  </a:extLst>
                </a:gridCol>
                <a:gridCol w="720000">
                  <a:extLst>
                    <a:ext uri="{9D8B030D-6E8A-4147-A177-3AD203B41FA5}">
                      <a16:colId xmlns:a16="http://schemas.microsoft.com/office/drawing/2014/main" val="2827318532"/>
                    </a:ext>
                  </a:extLst>
                </a:gridCol>
                <a:gridCol w="720000">
                  <a:extLst>
                    <a:ext uri="{9D8B030D-6E8A-4147-A177-3AD203B41FA5}">
                      <a16:colId xmlns:a16="http://schemas.microsoft.com/office/drawing/2014/main" val="688335571"/>
                    </a:ext>
                  </a:extLst>
                </a:gridCol>
                <a:gridCol w="720000">
                  <a:extLst>
                    <a:ext uri="{9D8B030D-6E8A-4147-A177-3AD203B41FA5}">
                      <a16:colId xmlns:a16="http://schemas.microsoft.com/office/drawing/2014/main" val="2183198610"/>
                    </a:ext>
                  </a:extLst>
                </a:gridCol>
                <a:gridCol w="720000">
                  <a:extLst>
                    <a:ext uri="{9D8B030D-6E8A-4147-A177-3AD203B41FA5}">
                      <a16:colId xmlns:a16="http://schemas.microsoft.com/office/drawing/2014/main" val="3225111180"/>
                    </a:ext>
                  </a:extLst>
                </a:gridCol>
              </a:tblGrid>
              <a:tr h="288000">
                <a:tc gridSpan="6">
                  <a:txBody>
                    <a:bodyPr/>
                    <a:lstStyle/>
                    <a:p>
                      <a:pPr algn="l">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NISQA (48 kHz)</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lnL w="12700" cmpd="sng">
                      <a:noFill/>
                    </a:lnL>
                  </a:tcPr>
                </a:tc>
                <a:extLst>
                  <a:ext uri="{0D108BD9-81ED-4DB2-BD59-A6C34878D82A}">
                    <a16:rowId xmlns:a16="http://schemas.microsoft.com/office/drawing/2014/main" val="1193766853"/>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Method</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Col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Disc</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Loud</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Noise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MOS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76214"/>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Mixture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2.73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3.18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3.28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3.14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2.52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TF-</a:t>
                      </a:r>
                      <a:r>
                        <a:rPr lang="en-US" altLang="zh-CN" sz="1400" b="0" dirty="0" err="1">
                          <a:latin typeface="Times New Roman" panose="02020603050405020304" pitchFamily="18" charset="0"/>
                          <a:ea typeface="黑体" panose="02010609060101010101" pitchFamily="49" charset="-122"/>
                          <a:cs typeface="Times New Roman" panose="02020603050405020304" pitchFamily="18" charset="0"/>
                        </a:rPr>
                        <a:t>GridGAN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3.22</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3.78</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3.66</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3.91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3.25</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7921988"/>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    +FB-</a:t>
                      </a:r>
                      <a:r>
                        <a:rPr lang="en-US" altLang="zh-CN" sz="1400" b="0" dirty="0" err="1">
                          <a:latin typeface="Times New Roman" panose="02020603050405020304" pitchFamily="18" charset="0"/>
                          <a:ea typeface="黑体" panose="02010609060101010101" pitchFamily="49" charset="-122"/>
                          <a:cs typeface="Times New Roman" panose="02020603050405020304" pitchFamily="18" charset="0"/>
                        </a:rPr>
                        <a:t>ENet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3.04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4.01</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3.16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261257"/>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        +BWE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3.14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4.00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3.16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982314"/>
                  </a:ext>
                </a:extLst>
              </a:tr>
            </a:tbl>
          </a:graphicData>
        </a:graphic>
      </p:graphicFrame>
      <p:graphicFrame>
        <p:nvGraphicFramePr>
          <p:cNvPr id="12" name="表格 6">
            <a:extLst>
              <a:ext uri="{FF2B5EF4-FFF2-40B4-BE49-F238E27FC236}">
                <a16:creationId xmlns:a16="http://schemas.microsoft.com/office/drawing/2014/main" id="{FE185733-E8E7-4FC6-AEEC-4908597BEC27}"/>
              </a:ext>
            </a:extLst>
          </p:cNvPr>
          <p:cNvGraphicFramePr>
            <a:graphicFrameLocks noGrp="1"/>
          </p:cNvGraphicFramePr>
          <p:nvPr>
            <p:extLst>
              <p:ext uri="{D42A27DB-BD31-4B8C-83A1-F6EECF244321}">
                <p14:modId xmlns:p14="http://schemas.microsoft.com/office/powerpoint/2010/main" val="516378285"/>
              </p:ext>
            </p:extLst>
          </p:nvPr>
        </p:nvGraphicFramePr>
        <p:xfrm>
          <a:off x="6437398" y="3971328"/>
          <a:ext cx="4356000" cy="182880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val="1458619694"/>
                    </a:ext>
                  </a:extLst>
                </a:gridCol>
                <a:gridCol w="720000">
                  <a:extLst>
                    <a:ext uri="{9D8B030D-6E8A-4147-A177-3AD203B41FA5}">
                      <a16:colId xmlns:a16="http://schemas.microsoft.com/office/drawing/2014/main" val="2608468636"/>
                    </a:ext>
                  </a:extLst>
                </a:gridCol>
                <a:gridCol w="720000">
                  <a:extLst>
                    <a:ext uri="{9D8B030D-6E8A-4147-A177-3AD203B41FA5}">
                      <a16:colId xmlns:a16="http://schemas.microsoft.com/office/drawing/2014/main" val="2827318532"/>
                    </a:ext>
                  </a:extLst>
                </a:gridCol>
                <a:gridCol w="720000">
                  <a:extLst>
                    <a:ext uri="{9D8B030D-6E8A-4147-A177-3AD203B41FA5}">
                      <a16:colId xmlns:a16="http://schemas.microsoft.com/office/drawing/2014/main" val="2183198610"/>
                    </a:ext>
                  </a:extLst>
                </a:gridCol>
                <a:gridCol w="1008000">
                  <a:extLst>
                    <a:ext uri="{9D8B030D-6E8A-4147-A177-3AD203B41FA5}">
                      <a16:colId xmlns:a16="http://schemas.microsoft.com/office/drawing/2014/main" val="3225111180"/>
                    </a:ext>
                  </a:extLst>
                </a:gridCol>
              </a:tblGrid>
              <a:tr h="288000">
                <a:tc gridSpan="5">
                  <a:txBody>
                    <a:bodyPr/>
                    <a:lstStyle/>
                    <a:p>
                      <a:pPr algn="l">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DNSMOS (16 kHz)</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lnL w="12700" cmpd="sng">
                      <a:noFill/>
                    </a:lnL>
                  </a:tcPr>
                </a:tc>
                <a:tc hMerge="1">
                  <a:txBody>
                    <a:bodyPr/>
                    <a:lstStyle/>
                    <a:p>
                      <a:endParaRPr lang="zh-CN" altLang="en-US"/>
                    </a:p>
                  </a:txBody>
                  <a:tcPr>
                    <a:lnL w="12700" cmpd="sng">
                      <a:noFill/>
                    </a:lnL>
                  </a:tcPr>
                </a:tc>
                <a:extLst>
                  <a:ext uri="{0D108BD9-81ED-4DB2-BD59-A6C34878D82A}">
                    <a16:rowId xmlns:a16="http://schemas.microsoft.com/office/drawing/2014/main" val="1193766853"/>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Method</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SIG</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BAK</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OVRL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P.808 MOS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76214"/>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Mixture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3.00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2.62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3.24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TF-</a:t>
                      </a:r>
                      <a:r>
                        <a:rPr lang="en-US" altLang="zh-CN" sz="1400" b="0" dirty="0" err="1">
                          <a:latin typeface="Times New Roman" panose="02020603050405020304" pitchFamily="18" charset="0"/>
                          <a:ea typeface="黑体" panose="02010609060101010101" pitchFamily="49" charset="-122"/>
                          <a:cs typeface="Times New Roman" panose="02020603050405020304" pitchFamily="18" charset="0"/>
                        </a:rPr>
                        <a:t>GridGAN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3.31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3.99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3.00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7921988"/>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    +FB-</a:t>
                      </a:r>
                      <a:r>
                        <a:rPr lang="en-US" altLang="zh-CN" sz="1400" b="0" dirty="0" err="1">
                          <a:latin typeface="Times New Roman" panose="02020603050405020304" pitchFamily="18" charset="0"/>
                          <a:ea typeface="黑体" panose="02010609060101010101" pitchFamily="49" charset="-122"/>
                          <a:cs typeface="Times New Roman" panose="02020603050405020304" pitchFamily="18" charset="0"/>
                        </a:rPr>
                        <a:t>ENet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3.33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4.08</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3.05</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3.63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261257"/>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        +BWE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3.33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4.08</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3.05</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3.63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982314"/>
                  </a:ext>
                </a:extLst>
              </a:tr>
            </a:tbl>
          </a:graphicData>
        </a:graphic>
      </p:graphicFrame>
    </p:spTree>
    <p:extLst>
      <p:ext uri="{BB962C8B-B14F-4D97-AF65-F5344CB8AC3E}">
        <p14:creationId xmlns:p14="http://schemas.microsoft.com/office/powerpoint/2010/main" val="3340486901"/>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4.   Results and Discussions</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17/20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ITU-T P.804 Subjective Results</a:t>
            </a:r>
          </a:p>
        </p:txBody>
      </p:sp>
      <p:graphicFrame>
        <p:nvGraphicFramePr>
          <p:cNvPr id="10" name="表格 6">
            <a:extLst>
              <a:ext uri="{FF2B5EF4-FFF2-40B4-BE49-F238E27FC236}">
                <a16:creationId xmlns:a16="http://schemas.microsoft.com/office/drawing/2014/main" id="{FC45FDF4-0355-4830-AC7B-C28A3C464330}"/>
              </a:ext>
            </a:extLst>
          </p:cNvPr>
          <p:cNvGraphicFramePr>
            <a:graphicFrameLocks noGrp="1"/>
          </p:cNvGraphicFramePr>
          <p:nvPr>
            <p:extLst>
              <p:ext uri="{D42A27DB-BD31-4B8C-83A1-F6EECF244321}">
                <p14:modId xmlns:p14="http://schemas.microsoft.com/office/powerpoint/2010/main" val="2301863245"/>
              </p:ext>
            </p:extLst>
          </p:nvPr>
        </p:nvGraphicFramePr>
        <p:xfrm>
          <a:off x="2474803" y="2827044"/>
          <a:ext cx="7236000" cy="21336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458619694"/>
                    </a:ext>
                  </a:extLst>
                </a:gridCol>
                <a:gridCol w="720000">
                  <a:extLst>
                    <a:ext uri="{9D8B030D-6E8A-4147-A177-3AD203B41FA5}">
                      <a16:colId xmlns:a16="http://schemas.microsoft.com/office/drawing/2014/main" val="2608468636"/>
                    </a:ext>
                  </a:extLst>
                </a:gridCol>
                <a:gridCol w="720000">
                  <a:extLst>
                    <a:ext uri="{9D8B030D-6E8A-4147-A177-3AD203B41FA5}">
                      <a16:colId xmlns:a16="http://schemas.microsoft.com/office/drawing/2014/main" val="2827318532"/>
                    </a:ext>
                  </a:extLst>
                </a:gridCol>
                <a:gridCol w="720000">
                  <a:extLst>
                    <a:ext uri="{9D8B030D-6E8A-4147-A177-3AD203B41FA5}">
                      <a16:colId xmlns:a16="http://schemas.microsoft.com/office/drawing/2014/main" val="688335571"/>
                    </a:ext>
                  </a:extLst>
                </a:gridCol>
                <a:gridCol w="720000">
                  <a:extLst>
                    <a:ext uri="{9D8B030D-6E8A-4147-A177-3AD203B41FA5}">
                      <a16:colId xmlns:a16="http://schemas.microsoft.com/office/drawing/2014/main" val="2183198610"/>
                    </a:ext>
                  </a:extLst>
                </a:gridCol>
                <a:gridCol w="720000">
                  <a:extLst>
                    <a:ext uri="{9D8B030D-6E8A-4147-A177-3AD203B41FA5}">
                      <a16:colId xmlns:a16="http://schemas.microsoft.com/office/drawing/2014/main" val="1370377957"/>
                    </a:ext>
                  </a:extLst>
                </a:gridCol>
                <a:gridCol w="720000">
                  <a:extLst>
                    <a:ext uri="{9D8B030D-6E8A-4147-A177-3AD203B41FA5}">
                      <a16:colId xmlns:a16="http://schemas.microsoft.com/office/drawing/2014/main" val="3225111180"/>
                    </a:ext>
                  </a:extLst>
                </a:gridCol>
                <a:gridCol w="720000">
                  <a:extLst>
                    <a:ext uri="{9D8B030D-6E8A-4147-A177-3AD203B41FA5}">
                      <a16:colId xmlns:a16="http://schemas.microsoft.com/office/drawing/2014/main" val="3382565194"/>
                    </a:ext>
                  </a:extLst>
                </a:gridCol>
                <a:gridCol w="720000">
                  <a:extLst>
                    <a:ext uri="{9D8B030D-6E8A-4147-A177-3AD203B41FA5}">
                      <a16:colId xmlns:a16="http://schemas.microsoft.com/office/drawing/2014/main" val="2510180299"/>
                    </a:ext>
                  </a:extLst>
                </a:gridCol>
                <a:gridCol w="720000">
                  <a:extLst>
                    <a:ext uri="{9D8B030D-6E8A-4147-A177-3AD203B41FA5}">
                      <a16:colId xmlns:a16="http://schemas.microsoft.com/office/drawing/2014/main" val="2295504647"/>
                    </a:ext>
                  </a:extLst>
                </a:gridCol>
              </a:tblGrid>
              <a:tr h="288000">
                <a:tc gridSpan="10">
                  <a:txBody>
                    <a:bodyPr/>
                    <a:lstStyle/>
                    <a:p>
                      <a:pPr algn="l">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Non-real-time Track</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00000"/>
                        </a:lnSpc>
                      </a:pP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00000"/>
                        </a:lnSpc>
                      </a:pP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3766853"/>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ID</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Col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Disc</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Loud</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Noise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Reverb</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SIG</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OVRL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err="1">
                          <a:latin typeface="Times New Roman" panose="02020603050405020304" pitchFamily="18" charset="0"/>
                          <a:ea typeface="黑体" panose="02010609060101010101" pitchFamily="49" charset="-122"/>
                          <a:cs typeface="Times New Roman" panose="02020603050405020304" pitchFamily="18" charset="0"/>
                        </a:rPr>
                        <a:t>WAcc</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Score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76214"/>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Mixture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3.34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3.70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3.78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3.21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3.40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3.05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2.58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0.83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0.65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4.00</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1400" b="0" u="sng" dirty="0">
                          <a:latin typeface="Times New Roman" panose="02020603050405020304" pitchFamily="18" charset="0"/>
                          <a:ea typeface="黑体" panose="02010609060101010101" pitchFamily="49" charset="-122"/>
                          <a:cs typeface="Times New Roman" panose="02020603050405020304" pitchFamily="18" charset="0"/>
                        </a:rPr>
                        <a:t>3.89</a:t>
                      </a:r>
                      <a:endParaRPr lang="zh-CN" altLang="en-US" sz="1400" b="0" u="sng"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4.34</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4.28</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4.24</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3.74</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3.43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0.77</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0.74</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921988"/>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 (ours)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4.00</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4.21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en-US" altLang="zh-CN" sz="1400" b="0" u="sng" dirty="0">
                          <a:latin typeface="Times New Roman" panose="02020603050405020304" pitchFamily="18" charset="0"/>
                          <a:ea typeface="黑体" panose="02010609060101010101" pitchFamily="49" charset="-122"/>
                          <a:cs typeface="Times New Roman" panose="02020603050405020304" pitchFamily="18" charset="0"/>
                        </a:rPr>
                        <a:t>4.07</a:t>
                      </a:r>
                      <a:endParaRPr lang="zh-CN" altLang="en-US" sz="1400" b="0" u="sng"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en-US" altLang="zh-CN" sz="1400" b="0" u="sng" dirty="0">
                          <a:latin typeface="Times New Roman" panose="02020603050405020304" pitchFamily="18" charset="0"/>
                          <a:ea typeface="黑体" panose="02010609060101010101" pitchFamily="49" charset="-122"/>
                          <a:cs typeface="Times New Roman" panose="02020603050405020304" pitchFamily="18" charset="0"/>
                        </a:rPr>
                        <a:t>3.90</a:t>
                      </a:r>
                      <a:endParaRPr lang="zh-CN" altLang="en-US" sz="1400" b="0" u="sng"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en-US" altLang="zh-CN" sz="1400" b="0" u="sng" dirty="0">
                          <a:latin typeface="Times New Roman" panose="02020603050405020304" pitchFamily="18" charset="0"/>
                          <a:ea typeface="黑体" panose="02010609060101010101" pitchFamily="49" charset="-122"/>
                          <a:cs typeface="Times New Roman" panose="02020603050405020304" pitchFamily="18" charset="0"/>
                        </a:rPr>
                        <a:t>3.56</a:t>
                      </a:r>
                      <a:endParaRPr lang="zh-CN" altLang="en-US" sz="1400" b="0" u="sng"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en-US" altLang="zh-CN" sz="1400" b="0" u="sng" dirty="0">
                          <a:latin typeface="Times New Roman" panose="02020603050405020304" pitchFamily="18" charset="0"/>
                          <a:ea typeface="黑体" panose="02010609060101010101" pitchFamily="49" charset="-122"/>
                          <a:cs typeface="Times New Roman" panose="02020603050405020304" pitchFamily="18" charset="0"/>
                        </a:rPr>
                        <a:t>3.18</a:t>
                      </a:r>
                      <a:endParaRPr lang="zh-CN" altLang="en-US" sz="1400" b="0" u="sng"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en-US" altLang="zh-CN" sz="1400" b="0" u="sng" dirty="0">
                          <a:latin typeface="Times New Roman" panose="02020603050405020304" pitchFamily="18" charset="0"/>
                          <a:ea typeface="黑体" panose="02010609060101010101" pitchFamily="49" charset="-122"/>
                          <a:cs typeface="Times New Roman" panose="02020603050405020304" pitchFamily="18" charset="0"/>
                        </a:rPr>
                        <a:t>0.81</a:t>
                      </a:r>
                      <a:endParaRPr lang="zh-CN" altLang="en-US" sz="1400" b="0" u="sng"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en-US" altLang="zh-CN" sz="1400" b="0" u="sng" dirty="0">
                          <a:latin typeface="Times New Roman" panose="02020603050405020304" pitchFamily="18" charset="0"/>
                          <a:ea typeface="黑体" panose="02010609060101010101" pitchFamily="49" charset="-122"/>
                          <a:cs typeface="Times New Roman" panose="02020603050405020304" pitchFamily="18" charset="0"/>
                        </a:rPr>
                        <a:t>0.72</a:t>
                      </a:r>
                      <a:endParaRPr lang="zh-CN" altLang="en-US" sz="1400" b="0" u="sng"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756261257"/>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u="sng" dirty="0">
                          <a:latin typeface="Times New Roman" panose="02020603050405020304" pitchFamily="18" charset="0"/>
                          <a:ea typeface="黑体" panose="02010609060101010101" pitchFamily="49" charset="-122"/>
                          <a:cs typeface="Times New Roman" panose="02020603050405020304" pitchFamily="18" charset="0"/>
                        </a:rPr>
                        <a:t>3.77</a:t>
                      </a:r>
                      <a:endParaRPr lang="zh-CN" altLang="en-US" sz="1400" b="0" u="sng"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3.82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u="sng" dirty="0">
                          <a:latin typeface="Times New Roman" panose="02020603050405020304" pitchFamily="18" charset="0"/>
                          <a:ea typeface="黑体" panose="02010609060101010101" pitchFamily="49" charset="-122"/>
                          <a:cs typeface="Times New Roman" panose="02020603050405020304" pitchFamily="18" charset="0"/>
                        </a:rPr>
                        <a:t>4.23</a:t>
                      </a:r>
                      <a:endParaRPr lang="zh-CN" altLang="en-US" sz="1400" b="0" u="sng"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4.05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3.89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3.16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0.77</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970392"/>
                  </a:ext>
                </a:extLst>
              </a:tr>
              <a:tr h="28800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3.81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4.09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3.92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3.31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2.95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0.68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982314"/>
                  </a:ext>
                </a:extLst>
              </a:tr>
            </a:tbl>
          </a:graphicData>
        </a:graphic>
      </p:graphicFrame>
      <p:sp>
        <p:nvSpPr>
          <p:cNvPr id="11" name="文本框 10">
            <a:extLst>
              <a:ext uri="{FF2B5EF4-FFF2-40B4-BE49-F238E27FC236}">
                <a16:creationId xmlns:a16="http://schemas.microsoft.com/office/drawing/2014/main" id="{7C4AE604-C06C-4F22-BCB2-F5607788C752}"/>
              </a:ext>
            </a:extLst>
          </p:cNvPr>
          <p:cNvSpPr txBox="1"/>
          <p:nvPr/>
        </p:nvSpPr>
        <p:spPr>
          <a:xfrm>
            <a:off x="1317509" y="1461492"/>
            <a:ext cx="9550589" cy="1156086"/>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The challenge metric score                 is based on both the c listening test and the </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word accuracy (</a:t>
            </a:r>
            <a:r>
              <a:rPr kumimoji="1" lang="en-US" altLang="zh-CN" sz="1600" dirty="0" err="1">
                <a:latin typeface="Times New Roman" panose="02020603050405020304" pitchFamily="18" charset="0"/>
                <a:ea typeface="黑体" panose="02010609060101010101" pitchFamily="49" charset="-122"/>
                <a:cs typeface="Times New Roman" panose="02020603050405020304" pitchFamily="18" charset="0"/>
              </a:rPr>
              <a:t>WAcc</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rate, given by:</a:t>
            </a: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0370866E-0AFA-4D48-9F66-2C8FA5143338}"/>
              </a:ext>
            </a:extLst>
          </p:cNvPr>
          <p:cNvGraphicFramePr>
            <a:graphicFrameLocks noChangeAspect="1"/>
          </p:cNvGraphicFramePr>
          <p:nvPr>
            <p:extLst>
              <p:ext uri="{D42A27DB-BD31-4B8C-83A1-F6EECF244321}">
                <p14:modId xmlns:p14="http://schemas.microsoft.com/office/powerpoint/2010/main" val="710978243"/>
              </p:ext>
            </p:extLst>
          </p:nvPr>
        </p:nvGraphicFramePr>
        <p:xfrm>
          <a:off x="3639040" y="1574114"/>
          <a:ext cx="812800" cy="304800"/>
        </p:xfrm>
        <a:graphic>
          <a:graphicData uri="http://schemas.openxmlformats.org/presentationml/2006/ole">
            <mc:AlternateContent xmlns:mc="http://schemas.openxmlformats.org/markup-compatibility/2006">
              <mc:Choice xmlns:v="urn:schemas-microsoft-com:vml" Requires="v">
                <p:oleObj spid="_x0000_s10444" name="Equation" r:id="rId7" imgW="812520" imgH="304560" progId="Equation.DSMT4">
                  <p:embed/>
                </p:oleObj>
              </mc:Choice>
              <mc:Fallback>
                <p:oleObj name="Equation" r:id="rId7" imgW="812520" imgH="304560" progId="Equation.DSMT4">
                  <p:embed/>
                  <p:pic>
                    <p:nvPicPr>
                      <p:cNvPr id="0" name=""/>
                      <p:cNvPicPr/>
                      <p:nvPr/>
                    </p:nvPicPr>
                    <p:blipFill>
                      <a:blip r:embed="rId8"/>
                      <a:stretch>
                        <a:fillRect/>
                      </a:stretch>
                    </p:blipFill>
                    <p:spPr>
                      <a:xfrm>
                        <a:off x="3639040" y="1574114"/>
                        <a:ext cx="812800" cy="3048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7B964969-5ADD-47E1-9A0E-FE84A1106DDD}"/>
              </a:ext>
            </a:extLst>
          </p:cNvPr>
          <p:cNvGraphicFramePr>
            <a:graphicFrameLocks noChangeAspect="1"/>
          </p:cNvGraphicFramePr>
          <p:nvPr>
            <p:extLst>
              <p:ext uri="{D42A27DB-BD31-4B8C-83A1-F6EECF244321}">
                <p14:modId xmlns:p14="http://schemas.microsoft.com/office/powerpoint/2010/main" val="168566092"/>
              </p:ext>
            </p:extLst>
          </p:nvPr>
        </p:nvGraphicFramePr>
        <p:xfrm>
          <a:off x="4045440" y="2217076"/>
          <a:ext cx="3454400" cy="533400"/>
        </p:xfrm>
        <a:graphic>
          <a:graphicData uri="http://schemas.openxmlformats.org/presentationml/2006/ole">
            <mc:AlternateContent xmlns:mc="http://schemas.openxmlformats.org/markup-compatibility/2006">
              <mc:Choice xmlns:v="urn:schemas-microsoft-com:vml" Requires="v">
                <p:oleObj spid="_x0000_s10445" name="Equation" r:id="rId9" imgW="3454200" imgH="533160" progId="Equation.DSMT4">
                  <p:embed/>
                </p:oleObj>
              </mc:Choice>
              <mc:Fallback>
                <p:oleObj name="Equation" r:id="rId9" imgW="3454200" imgH="533160" progId="Equation.DSMT4">
                  <p:embed/>
                  <p:pic>
                    <p:nvPicPr>
                      <p:cNvPr id="0" name=""/>
                      <p:cNvPicPr/>
                      <p:nvPr/>
                    </p:nvPicPr>
                    <p:blipFill>
                      <a:blip r:embed="rId10"/>
                      <a:stretch>
                        <a:fillRect/>
                      </a:stretch>
                    </p:blipFill>
                    <p:spPr>
                      <a:xfrm>
                        <a:off x="4045440" y="2217076"/>
                        <a:ext cx="3454400" cy="533400"/>
                      </a:xfrm>
                      <a:prstGeom prst="rect">
                        <a:avLst/>
                      </a:prstGeom>
                    </p:spPr>
                  </p:pic>
                </p:oleObj>
              </mc:Fallback>
            </mc:AlternateContent>
          </a:graphicData>
        </a:graphic>
      </p:graphicFrame>
      <p:sp>
        <p:nvSpPr>
          <p:cNvPr id="14" name="对话气泡: 圆角矩形 13">
            <a:extLst>
              <a:ext uri="{FF2B5EF4-FFF2-40B4-BE49-F238E27FC236}">
                <a16:creationId xmlns:a16="http://schemas.microsoft.com/office/drawing/2014/main" id="{130B86F5-FFFC-4F02-8D2D-B0F5468DB328}"/>
              </a:ext>
            </a:extLst>
          </p:cNvPr>
          <p:cNvSpPr/>
          <p:nvPr/>
        </p:nvSpPr>
        <p:spPr bwMode="auto">
          <a:xfrm flipH="1">
            <a:off x="2343962" y="5170110"/>
            <a:ext cx="7497681" cy="1333465"/>
          </a:xfrm>
          <a:prstGeom prst="wedgeRoundRectCallout">
            <a:avLst>
              <a:gd name="adj1" fmla="val 18695"/>
              <a:gd name="adj2" fmla="val -20568"/>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nSpc>
                <a:spcPct val="150000"/>
              </a:lnSpc>
              <a:buFont typeface="Wingdings" panose="05000000000000000000" pitchFamily="2" charset="2"/>
              <a:buChar char="l"/>
            </a:pP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A substantial improvement in all subjective assessments, highlighting its remarkable robustness under diverse challenging distortions;</a:t>
            </a:r>
          </a:p>
          <a:p>
            <a:pPr marL="285750" indent="-285750">
              <a:lnSpc>
                <a:spcPct val="150000"/>
              </a:lnSpc>
              <a:buFont typeface="Wingdings" panose="05000000000000000000" pitchFamily="2" charset="2"/>
              <a:buChar char="l"/>
            </a:pP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A final </a:t>
            </a:r>
            <a:r>
              <a:rPr lang="en-US" altLang="zh-CN" sz="1600" dirty="0" err="1">
                <a:latin typeface="Times New Roman" panose="02020603050405020304" pitchFamily="18" charset="0"/>
                <a:ea typeface="黑体" panose="02010609060101010101" pitchFamily="49" charset="-122"/>
                <a:cs typeface="Times New Roman" panose="02020603050405020304" pitchFamily="18" charset="0"/>
              </a:rPr>
              <a:t>WAcc</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 of 0.81, closely aligning with unprocessed degraded speech signals.</a:t>
            </a:r>
            <a:endParaRPr lang="zh-CN" altLang="en-US" sz="1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20456899"/>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D238A53E-721E-46CC-9541-CDA940E780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0" y="1528460"/>
            <a:ext cx="10800000" cy="5040000"/>
          </a:xfrm>
          <a:prstGeom prst="rect">
            <a:avLst/>
          </a:prstGeom>
        </p:spPr>
      </p:pic>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4.   Results and Discussions</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18/20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Spectrum Visualization</a:t>
            </a:r>
          </a:p>
        </p:txBody>
      </p:sp>
    </p:spTree>
    <p:extLst>
      <p:ext uri="{BB962C8B-B14F-4D97-AF65-F5344CB8AC3E}">
        <p14:creationId xmlns:p14="http://schemas.microsoft.com/office/powerpoint/2010/main" val="785276392"/>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443F799-0D3E-4597-AF01-0B47EE9024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0" y="1528460"/>
            <a:ext cx="10800000" cy="5040000"/>
          </a:xfrm>
          <a:prstGeom prst="rect">
            <a:avLst/>
          </a:prstGeom>
        </p:spPr>
      </p:pic>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4.   Results and Discussions</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19/20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a:latin typeface="Times New Roman" panose="02020603050405020304" pitchFamily="18" charset="0"/>
                <a:ea typeface="黑体" panose="02010609060101010101" pitchFamily="49" charset="-122"/>
                <a:cs typeface="Times New Roman" panose="02020603050405020304" pitchFamily="18" charset="0"/>
              </a:rPr>
              <a:t>Spectrum </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Visualization</a:t>
            </a:r>
          </a:p>
        </p:txBody>
      </p:sp>
    </p:spTree>
    <p:extLst>
      <p:ext uri="{BB962C8B-B14F-4D97-AF65-F5344CB8AC3E}">
        <p14:creationId xmlns:p14="http://schemas.microsoft.com/office/powerpoint/2010/main" val="1682106693"/>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46172" y="1591894"/>
            <a:ext cx="9099656" cy="3674211"/>
          </a:xfrm>
          <a:prstGeom prst="rect">
            <a:avLst/>
          </a:prstGeom>
          <a:noFill/>
        </p:spPr>
        <p:txBody>
          <a:bodyPr wrap="square" rtlCol="0">
            <a:spAutoFit/>
          </a:bodyPr>
          <a:lstStyle/>
          <a:p>
            <a:pPr marL="342900" marR="0" lvl="0" indent="-342900" algn="l" defTabSz="457200" rtl="0" eaLnBrk="1" fontAlgn="auto" latinLnBrk="0" hangingPunct="1">
              <a:lnSpc>
                <a:spcPct val="200000"/>
              </a:lnSpc>
              <a:spcBef>
                <a:spcPts val="0"/>
              </a:spcBef>
              <a:spcAft>
                <a:spcPts val="0"/>
              </a:spcAft>
              <a:buClr>
                <a:srgbClr val="0C4994"/>
              </a:buClr>
              <a:buSzPct val="60000"/>
              <a:buFont typeface="Wingdings" panose="05000000000000000000" pitchFamily="2" charset="2"/>
              <a:buChar char="n"/>
              <a:defRPr/>
            </a:pPr>
            <a:r>
              <a:rPr kumimoji="0" lang="en-US" altLang="zh-CN"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 Introduction</a:t>
            </a:r>
          </a:p>
          <a:p>
            <a:pPr marL="342900" lvl="0" indent="-342900">
              <a:lnSpc>
                <a:spcPct val="200000"/>
              </a:lnSpc>
              <a:buClr>
                <a:srgbClr val="0C4994"/>
              </a:buClr>
              <a:buSzPct val="60000"/>
              <a:buFont typeface="Wingdings" panose="05000000000000000000" pitchFamily="2" charset="2"/>
              <a:buChar char="n"/>
              <a:defRPr/>
            </a:pPr>
            <a:r>
              <a:rPr kumimoji="0" lang="en-US" altLang="zh-CN"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 Related Works</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lvl="0" indent="-342900">
              <a:lnSpc>
                <a:spcPct val="200000"/>
              </a:lnSpc>
              <a:buClr>
                <a:srgbClr val="0C4994"/>
              </a:buClr>
              <a:buSzPct val="60000"/>
              <a:buFont typeface="Wingdings" panose="05000000000000000000" pitchFamily="2" charset="2"/>
              <a:buChar char="n"/>
              <a:defRPr/>
            </a:pPr>
            <a:r>
              <a:rPr lang="en-US" altLang="zh-CN" sz="2400" b="1" dirty="0">
                <a:solidFill>
                  <a:srgbClr val="000000"/>
                </a:solidFill>
                <a:latin typeface="微软雅黑" panose="020B0503020204020204" pitchFamily="34" charset="-122"/>
                <a:ea typeface="微软雅黑" panose="020B0503020204020204" pitchFamily="34" charset="-122"/>
              </a:rPr>
              <a:t>3. Methodology</a:t>
            </a:r>
          </a:p>
          <a:p>
            <a:pPr marL="342900" lvl="0" indent="-342900">
              <a:lnSpc>
                <a:spcPct val="200000"/>
              </a:lnSpc>
              <a:buClr>
                <a:srgbClr val="0C4994"/>
              </a:buClr>
              <a:buSzPct val="60000"/>
              <a:buFont typeface="Wingdings" panose="05000000000000000000" pitchFamily="2" charset="2"/>
              <a:buChar char="n"/>
              <a:defRPr/>
            </a:pPr>
            <a:r>
              <a:rPr lang="en-US" altLang="zh-CN" sz="2400" b="1" dirty="0">
                <a:solidFill>
                  <a:srgbClr val="000000"/>
                </a:solidFill>
                <a:latin typeface="微软雅黑" panose="020B0503020204020204" pitchFamily="34" charset="-122"/>
                <a:ea typeface="微软雅黑" panose="020B0503020204020204" pitchFamily="34" charset="-122"/>
              </a:rPr>
              <a:t>4.</a:t>
            </a:r>
            <a:r>
              <a:rPr lang="zh-CN" altLang="en-US" sz="2400" b="1" dirty="0">
                <a:solidFill>
                  <a:srgbClr val="000000"/>
                </a:solidFill>
                <a:latin typeface="微软雅黑" panose="020B0503020204020204" pitchFamily="34" charset="-122"/>
                <a:ea typeface="微软雅黑" panose="020B0503020204020204" pitchFamily="34" charset="-122"/>
              </a:rPr>
              <a:t> </a:t>
            </a:r>
            <a:r>
              <a:rPr lang="en-US" altLang="zh-CN" sz="2400" b="1" dirty="0">
                <a:solidFill>
                  <a:srgbClr val="000000"/>
                </a:solidFill>
                <a:latin typeface="微软雅黑" panose="020B0503020204020204" pitchFamily="34" charset="-122"/>
                <a:ea typeface="微软雅黑" panose="020B0503020204020204" pitchFamily="34" charset="-122"/>
              </a:rPr>
              <a:t>Results and Discussions</a:t>
            </a:r>
          </a:p>
          <a:p>
            <a:pPr marL="342900" lvl="0" indent="-342900">
              <a:lnSpc>
                <a:spcPct val="200000"/>
              </a:lnSpc>
              <a:buClr>
                <a:srgbClr val="0C4994"/>
              </a:buClr>
              <a:buSzPct val="60000"/>
              <a:buFont typeface="Wingdings" panose="05000000000000000000" pitchFamily="2" charset="2"/>
              <a:buChar char="n"/>
              <a:defRPr/>
            </a:pPr>
            <a:r>
              <a:rPr lang="en-US" altLang="zh-CN" sz="2400" b="1" dirty="0">
                <a:solidFill>
                  <a:srgbClr val="000000"/>
                </a:solidFill>
                <a:latin typeface="微软雅黑" panose="020B0503020204020204" pitchFamily="34" charset="-122"/>
                <a:ea typeface="微软雅黑" panose="020B0503020204020204" pitchFamily="34" charset="-122"/>
              </a:rPr>
              <a:t>5. Conclusions</a:t>
            </a:r>
          </a:p>
        </p:txBody>
      </p:sp>
      <p:grpSp>
        <p:nvGrpSpPr>
          <p:cNvPr id="4" name="组合 3"/>
          <p:cNvGrpSpPr>
            <a:grpSpLocks noChangeAspect="1"/>
          </p:cNvGrpSpPr>
          <p:nvPr/>
        </p:nvGrpSpPr>
        <p:grpSpPr>
          <a:xfrm>
            <a:off x="9517363" y="57938"/>
            <a:ext cx="2590365" cy="864000"/>
            <a:chOff x="10047297" y="-5256"/>
            <a:chExt cx="2163533" cy="721633"/>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8" y="2355"/>
              <a:ext cx="721632" cy="714021"/>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7" y="-5256"/>
              <a:ext cx="721633" cy="721633"/>
            </a:xfrm>
            <a:prstGeom prst="rect">
              <a:avLst/>
            </a:prstGeom>
          </p:spPr>
        </p:pic>
        <p:pic>
          <p:nvPicPr>
            <p:cNvPr id="12" name="图片 1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2000" advTm="759"/>
    </mc:Choice>
    <mc:Fallback xmlns="">
      <p:transition spd="slow" advTm="7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5.   Conclusions</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20/20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Conclusions</a:t>
            </a:r>
          </a:p>
        </p:txBody>
      </p:sp>
      <p:sp>
        <p:nvSpPr>
          <p:cNvPr id="24" name="文本框 23">
            <a:extLst>
              <a:ext uri="{FF2B5EF4-FFF2-40B4-BE49-F238E27FC236}">
                <a16:creationId xmlns:a16="http://schemas.microsoft.com/office/drawing/2014/main" id="{DEEB08A4-A17A-4404-A100-5715A8B89422}"/>
              </a:ext>
            </a:extLst>
          </p:cNvPr>
          <p:cNvSpPr txBox="1"/>
          <p:nvPr/>
        </p:nvSpPr>
        <p:spPr>
          <a:xfrm>
            <a:off x="1317509" y="1461492"/>
            <a:ext cx="9550589" cy="1525418"/>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In this paper, we introduced RENet, a novel T-F domain method tailored for general speech restoration in the ICASSP 2024 SSI Challenge. RENet is a multi-stage network, consisting of a speech restoration module, a speech enhancement module, and a BWE module. The proposed method ranked the 2nd place in the non-real-time track of this Challenge.</a:t>
            </a:r>
          </a:p>
        </p:txBody>
      </p:sp>
      <p:sp>
        <p:nvSpPr>
          <p:cNvPr id="10" name="文本框 9">
            <a:extLst>
              <a:ext uri="{FF2B5EF4-FFF2-40B4-BE49-F238E27FC236}">
                <a16:creationId xmlns:a16="http://schemas.microsoft.com/office/drawing/2014/main" id="{523943C6-A2F9-4E04-88E0-2A6CA63B00ED}"/>
              </a:ext>
            </a:extLst>
          </p:cNvPr>
          <p:cNvSpPr txBox="1"/>
          <p:nvPr/>
        </p:nvSpPr>
        <p:spPr>
          <a:xfrm>
            <a:off x="977240" y="342900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Future Works</a:t>
            </a:r>
          </a:p>
        </p:txBody>
      </p:sp>
      <p:sp>
        <p:nvSpPr>
          <p:cNvPr id="11" name="文本框 10">
            <a:extLst>
              <a:ext uri="{FF2B5EF4-FFF2-40B4-BE49-F238E27FC236}">
                <a16:creationId xmlns:a16="http://schemas.microsoft.com/office/drawing/2014/main" id="{768272CD-0AE5-475D-8E5E-483E8E220A16}"/>
              </a:ext>
            </a:extLst>
          </p:cNvPr>
          <p:cNvSpPr txBox="1"/>
          <p:nvPr/>
        </p:nvSpPr>
        <p:spPr>
          <a:xfrm>
            <a:off x="1317509" y="3761605"/>
            <a:ext cx="9550589" cy="1156086"/>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Reduce both the number of parameters and computational complexity while maintaining the performance of the proposed method;</a:t>
            </a: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Explore new frameworks for achieving real-time implementations.</a:t>
            </a:r>
          </a:p>
        </p:txBody>
      </p:sp>
    </p:spTree>
    <p:extLst>
      <p:ext uri="{BB962C8B-B14F-4D97-AF65-F5344CB8AC3E}">
        <p14:creationId xmlns:p14="http://schemas.microsoft.com/office/powerpoint/2010/main" val="1077307914"/>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cstate="screen"/>
          <a:stretch>
            <a:fillRect/>
          </a:stretch>
        </p:blipFill>
        <p:spPr>
          <a:xfrm>
            <a:off x="489555" y="358903"/>
            <a:ext cx="4265218" cy="900000"/>
          </a:xfrm>
          <a:prstGeom prst="rect">
            <a:avLst/>
          </a:prstGeom>
        </p:spPr>
      </p:pic>
      <p:grpSp>
        <p:nvGrpSpPr>
          <p:cNvPr id="3" name="组合 2">
            <a:extLst>
              <a:ext uri="{FF2B5EF4-FFF2-40B4-BE49-F238E27FC236}">
                <a16:creationId xmlns:a16="http://schemas.microsoft.com/office/drawing/2014/main" id="{5ED00D4A-FE73-4EE5-A9A2-A824CBF2B6FE}"/>
              </a:ext>
            </a:extLst>
          </p:cNvPr>
          <p:cNvGrpSpPr/>
          <p:nvPr/>
        </p:nvGrpSpPr>
        <p:grpSpPr>
          <a:xfrm>
            <a:off x="6095999" y="300978"/>
            <a:ext cx="5676246" cy="930206"/>
            <a:chOff x="7502281" y="300978"/>
            <a:chExt cx="5676246" cy="930206"/>
          </a:xfrm>
        </p:grpSpPr>
        <p:sp>
          <p:nvSpPr>
            <p:cNvPr id="8" name="Text Box 5"/>
            <p:cNvSpPr txBox="1">
              <a:spLocks noChangeArrowheads="1"/>
            </p:cNvSpPr>
            <p:nvPr/>
          </p:nvSpPr>
          <p:spPr bwMode="auto">
            <a:xfrm>
              <a:off x="8244976" y="300978"/>
              <a:ext cx="4933551" cy="918923"/>
            </a:xfrm>
            <a:prstGeom prst="rect">
              <a:avLst/>
            </a:prstGeom>
            <a:noFill/>
            <a:ln w="9525">
              <a:noFill/>
              <a:miter lim="800000"/>
            </a:ln>
            <a:effectLst/>
          </p:spPr>
          <p:txBody>
            <a:bodyPr wrap="square" lIns="117559" tIns="58778" rIns="117559" bIns="58778">
              <a:spAutoFit/>
            </a:bodyPr>
            <a:lstStyle>
              <a:lvl1pPr defTabSz="1176655"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defTabSz="1176655" eaLnBrk="0" hangingPunct="0">
                <a:defRPr>
                  <a:solidFill>
                    <a:schemeClr val="tx1"/>
                  </a:solidFill>
                  <a:latin typeface="Arial" panose="020B0604020202020204" pitchFamily="34" charset="0"/>
                  <a:ea typeface="宋体" panose="02010600030101010101" pitchFamily="2" charset="-122"/>
                </a:defRPr>
              </a:lvl2pPr>
              <a:lvl3pPr marL="1143000" indent="-228600" defTabSz="1176655" eaLnBrk="0" hangingPunct="0">
                <a:defRPr>
                  <a:solidFill>
                    <a:schemeClr val="tx1"/>
                  </a:solidFill>
                  <a:latin typeface="Arial" panose="020B0604020202020204" pitchFamily="34" charset="0"/>
                  <a:ea typeface="宋体" panose="02010600030101010101" pitchFamily="2" charset="-122"/>
                </a:defRPr>
              </a:lvl3pPr>
              <a:lvl4pPr marL="1600200" indent="-228600" defTabSz="1176655" eaLnBrk="0" hangingPunct="0">
                <a:defRPr>
                  <a:solidFill>
                    <a:schemeClr val="tx1"/>
                  </a:solidFill>
                  <a:latin typeface="Arial" panose="020B0604020202020204" pitchFamily="34" charset="0"/>
                  <a:ea typeface="宋体" panose="02010600030101010101" pitchFamily="2" charset="-122"/>
                </a:defRPr>
              </a:lvl4pPr>
              <a:lvl5pPr marL="2057400" indent="-228600" defTabSz="1176655" eaLnBrk="0" hangingPunct="0">
                <a:defRPr>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176655" rtl="0" eaLnBrk="1" fontAlgn="auto" latinLnBrk="0" hangingPunct="1">
                <a:lnSpc>
                  <a:spcPct val="100000"/>
                </a:lnSpc>
                <a:spcBef>
                  <a:spcPts val="0"/>
                </a:spcBef>
                <a:spcAft>
                  <a:spcPts val="0"/>
                </a:spcAft>
                <a:buClrTx/>
                <a:buSzTx/>
                <a:buFontTx/>
                <a:buNone/>
                <a:defRPr/>
              </a:pPr>
              <a:r>
                <a:rPr lang="zh-CN" altLang="en-US" sz="3600" dirty="0">
                  <a:solidFill>
                    <a:schemeClr val="bg1"/>
                  </a:solidFill>
                  <a:latin typeface="方正舒体" panose="02010601030101010101" pitchFamily="2" charset="-122"/>
                  <a:ea typeface="方正舒体" panose="02010601030101010101" pitchFamily="2" charset="-122"/>
                  <a:cs typeface="+mn-cs"/>
                </a:rPr>
                <a:t>中国科学院声学研究所</a:t>
              </a:r>
            </a:p>
            <a:p>
              <a:pPr marL="0" marR="0" lvl="0" indent="0" algn="l" defTabSz="1176655"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FFFF"/>
                  </a:solidFill>
                  <a:effectLst/>
                  <a:uLnTx/>
                  <a:uFillTx/>
                  <a:latin typeface="Times New Roman" panose="02020603050405020304" pitchFamily="18" charset="0"/>
                  <a:ea typeface="方正姚体" panose="02010601030101010101" charset="-122"/>
                  <a:cs typeface="Times New Roman" panose="02020603050405020304" pitchFamily="18" charset="0"/>
                </a:rPr>
                <a:t> Institute of Acoustics, Chinese Academy of Sciences</a:t>
              </a:r>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2281" y="386622"/>
              <a:ext cx="867282" cy="844562"/>
            </a:xfrm>
            <a:prstGeom prst="rect">
              <a:avLst/>
            </a:prstGeom>
          </p:spPr>
        </p:pic>
      </p:grpSp>
      <p:sp>
        <p:nvSpPr>
          <p:cNvPr id="2" name="文本框 1"/>
          <p:cNvSpPr txBox="1"/>
          <p:nvPr/>
        </p:nvSpPr>
        <p:spPr>
          <a:xfrm>
            <a:off x="2320379" y="2921168"/>
            <a:ext cx="7551241" cy="1015663"/>
          </a:xfrm>
          <a:prstGeom prst="rect">
            <a:avLst/>
          </a:prstGeom>
          <a:noFill/>
        </p:spPr>
        <p:txBody>
          <a:bodyPr wrap="square" rtlCol="0">
            <a:spAutoFit/>
          </a:bodyPr>
          <a:lstStyle/>
          <a:p>
            <a:pPr algn="ctr"/>
            <a:r>
              <a:rPr lang="en-US" altLang="zh-CN" sz="6000" dirty="0">
                <a:solidFill>
                  <a:schemeClr val="bg1"/>
                </a:solidFill>
                <a:latin typeface="华文行楷" panose="02010800040101010101" pitchFamily="2" charset="-122"/>
                <a:ea typeface="华文行楷" panose="02010800040101010101" pitchFamily="2" charset="-122"/>
              </a:rPr>
              <a:t>Thank you for your attention!</a:t>
            </a:r>
            <a:endParaRPr lang="zh-CN" altLang="en-US" sz="6000" dirty="0">
              <a:solidFill>
                <a:schemeClr val="bg1"/>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78B0768A-4A52-4AA3-840F-0C92F12B9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000" y="3784812"/>
            <a:ext cx="2880366" cy="2159512"/>
          </a:xfrm>
          <a:prstGeom prst="rect">
            <a:avLst/>
          </a:prstGeom>
        </p:spPr>
      </p:pic>
      <p:pic>
        <p:nvPicPr>
          <p:cNvPr id="35" name="图片 34">
            <a:extLst>
              <a:ext uri="{FF2B5EF4-FFF2-40B4-BE49-F238E27FC236}">
                <a16:creationId xmlns:a16="http://schemas.microsoft.com/office/drawing/2014/main" id="{6C9230A9-D4AC-4B72-AF87-BA4B71BA2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268" y="3784812"/>
            <a:ext cx="2880366" cy="2159512"/>
          </a:xfrm>
          <a:prstGeom prst="rect">
            <a:avLst/>
          </a:prstGeom>
        </p:spPr>
      </p:pic>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1.   Introduction</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3/20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pic>
        <p:nvPicPr>
          <p:cNvPr id="5" name="图片 4">
            <a:extLst>
              <a:ext uri="{FF2B5EF4-FFF2-40B4-BE49-F238E27FC236}">
                <a16:creationId xmlns:a16="http://schemas.microsoft.com/office/drawing/2014/main" id="{265BB8B4-46DE-4EA8-BC57-2C5244BDB8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843" y="1499029"/>
            <a:ext cx="2880000" cy="1920000"/>
          </a:xfrm>
          <a:prstGeom prst="rect">
            <a:avLst/>
          </a:prstGeom>
        </p:spPr>
      </p:pic>
      <p:pic>
        <p:nvPicPr>
          <p:cNvPr id="7" name="图片 6">
            <a:extLst>
              <a:ext uri="{FF2B5EF4-FFF2-40B4-BE49-F238E27FC236}">
                <a16:creationId xmlns:a16="http://schemas.microsoft.com/office/drawing/2014/main" id="{52389FB2-2352-44D4-B1A2-A50CDE1201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56000" y="1499029"/>
            <a:ext cx="2880000" cy="1920000"/>
          </a:xfrm>
          <a:prstGeom prst="rect">
            <a:avLst/>
          </a:prstGeom>
        </p:spPr>
      </p:pic>
      <p:pic>
        <p:nvPicPr>
          <p:cNvPr id="10" name="图片 9">
            <a:extLst>
              <a:ext uri="{FF2B5EF4-FFF2-40B4-BE49-F238E27FC236}">
                <a16:creationId xmlns:a16="http://schemas.microsoft.com/office/drawing/2014/main" id="{C38869DF-94EA-4728-9EBB-3CBACFC863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92157" y="1499029"/>
            <a:ext cx="2880000" cy="1920000"/>
          </a:xfrm>
          <a:prstGeom prst="rect">
            <a:avLst/>
          </a:prstGeom>
        </p:spPr>
      </p:pic>
      <p:sp>
        <p:nvSpPr>
          <p:cNvPr id="25" name="箭头: 右 24">
            <a:extLst>
              <a:ext uri="{FF2B5EF4-FFF2-40B4-BE49-F238E27FC236}">
                <a16:creationId xmlns:a16="http://schemas.microsoft.com/office/drawing/2014/main" id="{AF80CFC0-26EE-4B4E-83BE-5886B1262A2E}"/>
              </a:ext>
            </a:extLst>
          </p:cNvPr>
          <p:cNvSpPr/>
          <p:nvPr/>
        </p:nvSpPr>
        <p:spPr bwMode="auto">
          <a:xfrm>
            <a:off x="4853900" y="4499000"/>
            <a:ext cx="2483834" cy="731135"/>
          </a:xfrm>
          <a:prstGeom prst="rightArrow">
            <a:avLst>
              <a:gd name="adj1" fmla="val 66915"/>
              <a:gd name="adj2" fmla="val 34705"/>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Coloration, </a:t>
            </a: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N</a:t>
            </a:r>
            <a:r>
              <a:rPr kumimoji="0" lang="en-US" altLang="zh-CN" sz="14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oise, Reverberation</a:t>
            </a:r>
            <a:endParaRPr kumimoji="0" lang="zh-CN" altLang="en-US" sz="14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 name="对话气泡: 圆角矩形 25">
            <a:extLst>
              <a:ext uri="{FF2B5EF4-FFF2-40B4-BE49-F238E27FC236}">
                <a16:creationId xmlns:a16="http://schemas.microsoft.com/office/drawing/2014/main" id="{6E45C13A-32BE-47FB-A3C9-D3C72C31DC3E}"/>
              </a:ext>
            </a:extLst>
          </p:cNvPr>
          <p:cNvSpPr/>
          <p:nvPr/>
        </p:nvSpPr>
        <p:spPr bwMode="auto">
          <a:xfrm flipH="1">
            <a:off x="4853900" y="5338895"/>
            <a:ext cx="2483834" cy="824579"/>
          </a:xfrm>
          <a:prstGeom prst="wedgeRoundRectCallout">
            <a:avLst>
              <a:gd name="adj1" fmla="val 18695"/>
              <a:gd name="adj2" fmla="val -20568"/>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anose="05000000000000000000" pitchFamily="2" charset="2"/>
              <a:buChar char="l"/>
            </a:pP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Reduce speech quality and intelligibility;</a:t>
            </a:r>
          </a:p>
          <a:p>
            <a:pPr marL="285750" indent="-285750">
              <a:buFont typeface="Wingdings" panose="05000000000000000000" pitchFamily="2" charset="2"/>
              <a:buChar char="l"/>
            </a:pP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Disable ASR system.</a:t>
            </a:r>
            <a:endParaRPr lang="zh-CN" altLang="en-US" sz="1400"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Font typeface="Wingdings" panose="05000000000000000000" pitchFamily="2" charset="2"/>
              <a:buChar char="l"/>
            </a:pPr>
            <a:endParaRPr lang="zh-CN" altLang="en-US" sz="1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7" name="文本框 26">
            <a:extLst>
              <a:ext uri="{FF2B5EF4-FFF2-40B4-BE49-F238E27FC236}">
                <a16:creationId xmlns:a16="http://schemas.microsoft.com/office/drawing/2014/main" id="{9212C337-1FFB-4613-86F0-F53EF8508563}"/>
              </a:ext>
            </a:extLst>
          </p:cNvPr>
          <p:cNvSpPr txBox="1"/>
          <p:nvPr/>
        </p:nvSpPr>
        <p:spPr>
          <a:xfrm>
            <a:off x="1219843" y="3419029"/>
            <a:ext cx="2880000" cy="261610"/>
          </a:xfrm>
          <a:prstGeom prst="rect">
            <a:avLst/>
          </a:prstGeom>
          <a:noFill/>
        </p:spPr>
        <p:txBody>
          <a:bodyPr wrap="square">
            <a:spAutoFit/>
          </a:bodyPr>
          <a:lstStyle/>
          <a:p>
            <a:pPr algn="ctr"/>
            <a:r>
              <a:rPr kumimoji="1" lang="en-US" altLang="zh-CN" sz="1100" b="1" dirty="0">
                <a:latin typeface="Times New Roman" panose="02020603050405020304" pitchFamily="18" charset="0"/>
                <a:ea typeface="黑体" panose="02010609060101010101" pitchFamily="49" charset="-122"/>
                <a:cs typeface="Times New Roman" panose="02020603050405020304" pitchFamily="18" charset="0"/>
              </a:rPr>
              <a:t>(a) Assembly hall</a:t>
            </a:r>
            <a:endParaRPr lang="zh-CN" altLang="en-US" sz="1100" b="1" dirty="0"/>
          </a:p>
        </p:txBody>
      </p:sp>
      <p:sp>
        <p:nvSpPr>
          <p:cNvPr id="28" name="文本框 27">
            <a:extLst>
              <a:ext uri="{FF2B5EF4-FFF2-40B4-BE49-F238E27FC236}">
                <a16:creationId xmlns:a16="http://schemas.microsoft.com/office/drawing/2014/main" id="{7006E666-B8DA-4B0F-939E-BBFC9EA5FB0B}"/>
              </a:ext>
            </a:extLst>
          </p:cNvPr>
          <p:cNvSpPr txBox="1"/>
          <p:nvPr/>
        </p:nvSpPr>
        <p:spPr>
          <a:xfrm>
            <a:off x="4656000" y="3428992"/>
            <a:ext cx="2880000" cy="261610"/>
          </a:xfrm>
          <a:prstGeom prst="rect">
            <a:avLst/>
          </a:prstGeom>
          <a:noFill/>
        </p:spPr>
        <p:txBody>
          <a:bodyPr wrap="square">
            <a:spAutoFit/>
          </a:bodyPr>
          <a:lstStyle/>
          <a:p>
            <a:pPr algn="ctr"/>
            <a:r>
              <a:rPr kumimoji="1" lang="en-US" altLang="zh-CN" sz="1100" b="1" dirty="0">
                <a:latin typeface="Times New Roman" panose="02020603050405020304" pitchFamily="18" charset="0"/>
                <a:ea typeface="黑体" panose="02010609060101010101" pitchFamily="49" charset="-122"/>
                <a:cs typeface="Times New Roman" panose="02020603050405020304" pitchFamily="18" charset="0"/>
              </a:rPr>
              <a:t>(b) Multimedia classroom</a:t>
            </a:r>
            <a:endParaRPr lang="zh-CN" altLang="en-US" sz="1100" b="1" dirty="0"/>
          </a:p>
        </p:txBody>
      </p:sp>
      <p:sp>
        <p:nvSpPr>
          <p:cNvPr id="29" name="文本框 28">
            <a:extLst>
              <a:ext uri="{FF2B5EF4-FFF2-40B4-BE49-F238E27FC236}">
                <a16:creationId xmlns:a16="http://schemas.microsoft.com/office/drawing/2014/main" id="{4B447F16-360C-4345-B78F-B5EFBFBD112D}"/>
              </a:ext>
            </a:extLst>
          </p:cNvPr>
          <p:cNvSpPr txBox="1"/>
          <p:nvPr/>
        </p:nvSpPr>
        <p:spPr>
          <a:xfrm>
            <a:off x="8092157" y="3417250"/>
            <a:ext cx="2880000" cy="261610"/>
          </a:xfrm>
          <a:prstGeom prst="rect">
            <a:avLst/>
          </a:prstGeom>
          <a:noFill/>
        </p:spPr>
        <p:txBody>
          <a:bodyPr wrap="square">
            <a:spAutoFit/>
          </a:bodyPr>
          <a:lstStyle/>
          <a:p>
            <a:pPr algn="ctr"/>
            <a:r>
              <a:rPr kumimoji="1" lang="en-US" altLang="zh-CN" sz="1100" b="1" dirty="0">
                <a:latin typeface="Times New Roman" panose="02020603050405020304" pitchFamily="18" charset="0"/>
                <a:ea typeface="黑体" panose="02010609060101010101" pitchFamily="49" charset="-122"/>
                <a:cs typeface="Times New Roman" panose="02020603050405020304" pitchFamily="18" charset="0"/>
              </a:rPr>
              <a:t>(c) Conference room</a:t>
            </a:r>
            <a:endParaRPr lang="zh-CN" altLang="en-US" sz="1100" b="1" dirty="0"/>
          </a:p>
        </p:txBody>
      </p:sp>
    </p:spTree>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1.   Introduction</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4/20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39" y="1128350"/>
            <a:ext cx="5687447"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ITU-T P.804 Subjective Evaluation Framework</a:t>
            </a:r>
          </a:p>
        </p:txBody>
      </p:sp>
      <p:sp>
        <p:nvSpPr>
          <p:cNvPr id="24" name="文本框 23">
            <a:extLst>
              <a:ext uri="{FF2B5EF4-FFF2-40B4-BE49-F238E27FC236}">
                <a16:creationId xmlns:a16="http://schemas.microsoft.com/office/drawing/2014/main" id="{DEEB08A4-A17A-4404-A100-5715A8B89422}"/>
              </a:ext>
            </a:extLst>
          </p:cNvPr>
          <p:cNvSpPr txBox="1"/>
          <p:nvPr/>
        </p:nvSpPr>
        <p:spPr>
          <a:xfrm>
            <a:off x="1317509" y="1461492"/>
            <a:ext cx="7763669" cy="4480073"/>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Quality scores of speech signal (SIG), background noise (BAK), and overall quality (OVRL);</a:t>
            </a:r>
          </a:p>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BAK and SIG are orthogonal metrics;</a:t>
            </a:r>
          </a:p>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OVRL ~ BAK +  SIG.</a:t>
            </a: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Improvements in BAK and OVRL were impressive on ICASSP 2023 DNS Challenge;</a:t>
            </a: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Declines in SIG and </a:t>
            </a:r>
            <a:r>
              <a:rPr kumimoji="1" lang="en-US" altLang="zh-CN" sz="1600" dirty="0" err="1">
                <a:latin typeface="Times New Roman" panose="02020603050405020304" pitchFamily="18" charset="0"/>
                <a:ea typeface="黑体" panose="02010609060101010101" pitchFamily="49" charset="-122"/>
                <a:cs typeface="Times New Roman" panose="02020603050405020304" pitchFamily="18" charset="0"/>
              </a:rPr>
              <a:t>WAcc</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p:txBody>
      </p:sp>
      <p:graphicFrame>
        <p:nvGraphicFramePr>
          <p:cNvPr id="30" name="表格 6">
            <a:extLst>
              <a:ext uri="{FF2B5EF4-FFF2-40B4-BE49-F238E27FC236}">
                <a16:creationId xmlns:a16="http://schemas.microsoft.com/office/drawing/2014/main" id="{D1AF5019-2F94-404A-918A-7F0F180303D2}"/>
              </a:ext>
            </a:extLst>
          </p:cNvPr>
          <p:cNvGraphicFramePr>
            <a:graphicFrameLocks noGrp="1"/>
          </p:cNvGraphicFramePr>
          <p:nvPr>
            <p:extLst>
              <p:ext uri="{D42A27DB-BD31-4B8C-83A1-F6EECF244321}">
                <p14:modId xmlns:p14="http://schemas.microsoft.com/office/powerpoint/2010/main" val="3861167140"/>
              </p:ext>
            </p:extLst>
          </p:nvPr>
        </p:nvGraphicFramePr>
        <p:xfrm>
          <a:off x="1490656" y="2651891"/>
          <a:ext cx="4140000" cy="2438400"/>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1458619694"/>
                    </a:ext>
                  </a:extLst>
                </a:gridCol>
                <a:gridCol w="828000">
                  <a:extLst>
                    <a:ext uri="{9D8B030D-6E8A-4147-A177-3AD203B41FA5}">
                      <a16:colId xmlns:a16="http://schemas.microsoft.com/office/drawing/2014/main" val="2608468636"/>
                    </a:ext>
                  </a:extLst>
                </a:gridCol>
                <a:gridCol w="828000">
                  <a:extLst>
                    <a:ext uri="{9D8B030D-6E8A-4147-A177-3AD203B41FA5}">
                      <a16:colId xmlns:a16="http://schemas.microsoft.com/office/drawing/2014/main" val="2827318532"/>
                    </a:ext>
                  </a:extLst>
                </a:gridCol>
                <a:gridCol w="828000">
                  <a:extLst>
                    <a:ext uri="{9D8B030D-6E8A-4147-A177-3AD203B41FA5}">
                      <a16:colId xmlns:a16="http://schemas.microsoft.com/office/drawing/2014/main" val="688335571"/>
                    </a:ext>
                  </a:extLst>
                </a:gridCol>
                <a:gridCol w="828000">
                  <a:extLst>
                    <a:ext uri="{9D8B030D-6E8A-4147-A177-3AD203B41FA5}">
                      <a16:colId xmlns:a16="http://schemas.microsoft.com/office/drawing/2014/main" val="3382565194"/>
                    </a:ext>
                  </a:extLst>
                </a:gridCol>
              </a:tblGrid>
              <a:tr h="0">
                <a:tc gridSpan="5">
                  <a:txBody>
                    <a:bodyPr/>
                    <a:lstStyle/>
                    <a:p>
                      <a:pPr algn="l">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Track 1-Headset</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3766853"/>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IDs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SIG </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BAK</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OVRL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err="1">
                          <a:latin typeface="Times New Roman" panose="02020603050405020304" pitchFamily="18" charset="0"/>
                          <a:ea typeface="黑体" panose="02010609060101010101" pitchFamily="49" charset="-122"/>
                          <a:cs typeface="Times New Roman" panose="02020603050405020304" pitchFamily="18" charset="0"/>
                        </a:rPr>
                        <a:t>WAcc</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76214"/>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Mixture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3.76</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1.22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1.22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0.843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2.88</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2.71</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0.761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7921988"/>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2.87</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2.69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0.758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261257"/>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2.82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2.65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0.725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338183"/>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3.52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2.81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2.60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0.734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705220"/>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3.48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2.67</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2.48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0.725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982314"/>
                  </a:ext>
                </a:extLst>
              </a:tr>
            </a:tbl>
          </a:graphicData>
        </a:graphic>
      </p:graphicFrame>
      <p:graphicFrame>
        <p:nvGraphicFramePr>
          <p:cNvPr id="31" name="表格 6">
            <a:extLst>
              <a:ext uri="{FF2B5EF4-FFF2-40B4-BE49-F238E27FC236}">
                <a16:creationId xmlns:a16="http://schemas.microsoft.com/office/drawing/2014/main" id="{D42256EA-319F-4DD3-9E3A-0EC2D5995D72}"/>
              </a:ext>
            </a:extLst>
          </p:cNvPr>
          <p:cNvGraphicFramePr>
            <a:graphicFrameLocks noGrp="1"/>
          </p:cNvGraphicFramePr>
          <p:nvPr>
            <p:extLst>
              <p:ext uri="{D42A27DB-BD31-4B8C-83A1-F6EECF244321}">
                <p14:modId xmlns:p14="http://schemas.microsoft.com/office/powerpoint/2010/main" val="2500288170"/>
              </p:ext>
            </p:extLst>
          </p:nvPr>
        </p:nvGraphicFramePr>
        <p:xfrm>
          <a:off x="6561344" y="2651891"/>
          <a:ext cx="4140000" cy="2438400"/>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1458619694"/>
                    </a:ext>
                  </a:extLst>
                </a:gridCol>
                <a:gridCol w="828000">
                  <a:extLst>
                    <a:ext uri="{9D8B030D-6E8A-4147-A177-3AD203B41FA5}">
                      <a16:colId xmlns:a16="http://schemas.microsoft.com/office/drawing/2014/main" val="2608468636"/>
                    </a:ext>
                  </a:extLst>
                </a:gridCol>
                <a:gridCol w="828000">
                  <a:extLst>
                    <a:ext uri="{9D8B030D-6E8A-4147-A177-3AD203B41FA5}">
                      <a16:colId xmlns:a16="http://schemas.microsoft.com/office/drawing/2014/main" val="2827318532"/>
                    </a:ext>
                  </a:extLst>
                </a:gridCol>
                <a:gridCol w="828000">
                  <a:extLst>
                    <a:ext uri="{9D8B030D-6E8A-4147-A177-3AD203B41FA5}">
                      <a16:colId xmlns:a16="http://schemas.microsoft.com/office/drawing/2014/main" val="688335571"/>
                    </a:ext>
                  </a:extLst>
                </a:gridCol>
                <a:gridCol w="828000">
                  <a:extLst>
                    <a:ext uri="{9D8B030D-6E8A-4147-A177-3AD203B41FA5}">
                      <a16:colId xmlns:a16="http://schemas.microsoft.com/office/drawing/2014/main" val="3382565194"/>
                    </a:ext>
                  </a:extLst>
                </a:gridCol>
              </a:tblGrid>
              <a:tr h="0">
                <a:tc gridSpan="5">
                  <a:txBody>
                    <a:bodyPr/>
                    <a:lstStyle/>
                    <a:p>
                      <a:pPr algn="l">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Track 2-Speakerphone</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3766853"/>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IDs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SIG </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BAK</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OVRL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err="1">
                          <a:latin typeface="Times New Roman" panose="02020603050405020304" pitchFamily="18" charset="0"/>
                          <a:ea typeface="黑体" panose="02010609060101010101" pitchFamily="49" charset="-122"/>
                          <a:cs typeface="Times New Roman" panose="02020603050405020304" pitchFamily="18" charset="0"/>
                        </a:rPr>
                        <a:t>WAcc</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76214"/>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Mixture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3.83</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1.22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1.24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0.857</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2.92</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2.72</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0.768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7921988"/>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2.78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2.58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0.769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261257"/>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2.84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2.65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0.735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982314"/>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2.88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2.66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0.724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6099243"/>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3.61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2.86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2.64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0.728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808509"/>
                  </a:ext>
                </a:extLst>
              </a:tr>
            </a:tbl>
          </a:graphicData>
        </a:graphic>
      </p:graphicFrame>
      <p:sp>
        <p:nvSpPr>
          <p:cNvPr id="32" name="箭头: 右 31">
            <a:extLst>
              <a:ext uri="{FF2B5EF4-FFF2-40B4-BE49-F238E27FC236}">
                <a16:creationId xmlns:a16="http://schemas.microsoft.com/office/drawing/2014/main" id="{2D553147-C610-4908-8A92-61B2CBE2F140}"/>
              </a:ext>
            </a:extLst>
          </p:cNvPr>
          <p:cNvSpPr/>
          <p:nvPr/>
        </p:nvSpPr>
        <p:spPr bwMode="auto">
          <a:xfrm rot="3133306">
            <a:off x="4109419" y="5715213"/>
            <a:ext cx="421136" cy="373785"/>
          </a:xfrm>
          <a:prstGeom prst="rightArrow">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Franklin Gothic Demi" pitchFamily="34" charset="0"/>
              <a:ea typeface="宋体" pitchFamily="2" charset="-122"/>
            </a:endParaRPr>
          </a:p>
        </p:txBody>
      </p:sp>
      <p:sp>
        <p:nvSpPr>
          <p:cNvPr id="33" name="对话气泡: 圆角矩形 32">
            <a:extLst>
              <a:ext uri="{FF2B5EF4-FFF2-40B4-BE49-F238E27FC236}">
                <a16:creationId xmlns:a16="http://schemas.microsoft.com/office/drawing/2014/main" id="{E1881F1C-98AD-4904-95A5-1942C329AD3B}"/>
              </a:ext>
            </a:extLst>
          </p:cNvPr>
          <p:cNvSpPr/>
          <p:nvPr/>
        </p:nvSpPr>
        <p:spPr bwMode="auto">
          <a:xfrm flipH="1">
            <a:off x="4596694" y="5957159"/>
            <a:ext cx="2460237" cy="350772"/>
          </a:xfrm>
          <a:prstGeom prst="wedgeRoundRectCallout">
            <a:avLst>
              <a:gd name="adj1" fmla="val 18695"/>
              <a:gd name="adj2" fmla="val -20568"/>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How</a:t>
            </a:r>
            <a:r>
              <a:rPr lang="zh-CN" altLang="en-US" sz="14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to</a:t>
            </a:r>
            <a:r>
              <a:rPr lang="zh-CN" altLang="en-US" sz="14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dirty="0">
                <a:latin typeface="Times New Roman" panose="02020603050405020304" pitchFamily="18" charset="0"/>
                <a:ea typeface="黑体" panose="02010609060101010101" pitchFamily="49" charset="-122"/>
                <a:cs typeface="Times New Roman" panose="02020603050405020304" pitchFamily="18" charset="0"/>
              </a:rPr>
              <a:t>enhance SIG scores?</a:t>
            </a:r>
            <a:endParaRPr lang="zh-CN" altLang="en-US" sz="14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28750088"/>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1.   Introduction</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5/20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ICASSP 2024 Speech Signal Improvement (SSI) Challenge</a:t>
            </a:r>
          </a:p>
        </p:txBody>
      </p:sp>
      <p:sp>
        <p:nvSpPr>
          <p:cNvPr id="24" name="文本框 23">
            <a:extLst>
              <a:ext uri="{FF2B5EF4-FFF2-40B4-BE49-F238E27FC236}">
                <a16:creationId xmlns:a16="http://schemas.microsoft.com/office/drawing/2014/main" id="{DEEB08A4-A17A-4404-A100-5715A8B89422}"/>
              </a:ext>
            </a:extLst>
          </p:cNvPr>
          <p:cNvSpPr txBox="1"/>
          <p:nvPr/>
        </p:nvSpPr>
        <p:spPr>
          <a:xfrm>
            <a:off x="1317509" y="1461492"/>
            <a:ext cx="9550589" cy="3372077"/>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The ICASSP 2024 Speech Signal Improvement (SSI) Challenge is dedicated to enhancing the speech quality of mainstream telecommunication systems, directly addressing the prevalent issue of unsatisfactory speech quality in practical applications.</a:t>
            </a:r>
          </a:p>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Based on ITU-T P.804, the following dimensions of SIG should be improved:</a:t>
            </a: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Coloration</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bandwidth extension (BWE), equalization, </a:t>
            </a:r>
            <a:r>
              <a:rPr kumimoji="1" lang="en-US" altLang="zh-CN" sz="1600" dirty="0" err="1">
                <a:latin typeface="Times New Roman" panose="02020603050405020304" pitchFamily="18" charset="0"/>
                <a:ea typeface="黑体" panose="02010609060101010101" pitchFamily="49" charset="-122"/>
                <a:cs typeface="Times New Roman" panose="02020603050405020304" pitchFamily="18" charset="0"/>
              </a:rPr>
              <a:t>declipping</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Discontinuity</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packet loss concealment (PLC);</a:t>
            </a: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Loudness</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automatic gain control (AGC);</a:t>
            </a: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Reverberation</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dereverberation;</a:t>
            </a:r>
          </a:p>
          <a:p>
            <a:pPr marL="285750" indent="-285750">
              <a:lnSpc>
                <a:spcPct val="15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Noise</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denoising</a:t>
            </a:r>
          </a:p>
        </p:txBody>
      </p:sp>
      <p:sp>
        <p:nvSpPr>
          <p:cNvPr id="15" name="对话气泡: 圆角矩形 14">
            <a:extLst>
              <a:ext uri="{FF2B5EF4-FFF2-40B4-BE49-F238E27FC236}">
                <a16:creationId xmlns:a16="http://schemas.microsoft.com/office/drawing/2014/main" id="{64A003CF-1F05-4413-8DF0-46B0998C9AB7}"/>
              </a:ext>
            </a:extLst>
          </p:cNvPr>
          <p:cNvSpPr/>
          <p:nvPr/>
        </p:nvSpPr>
        <p:spPr bwMode="auto">
          <a:xfrm flipH="1">
            <a:off x="4310914" y="5308399"/>
            <a:ext cx="4699384" cy="390933"/>
          </a:xfrm>
          <a:prstGeom prst="wedgeRoundRectCallout">
            <a:avLst>
              <a:gd name="adj1" fmla="val 18695"/>
              <a:gd name="adj2" fmla="val -20568"/>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Universal speech enhancement/General speech restoration </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箭头: 右 15">
            <a:extLst>
              <a:ext uri="{FF2B5EF4-FFF2-40B4-BE49-F238E27FC236}">
                <a16:creationId xmlns:a16="http://schemas.microsoft.com/office/drawing/2014/main" id="{491E5D65-377A-405F-9B49-A345898D833F}"/>
              </a:ext>
            </a:extLst>
          </p:cNvPr>
          <p:cNvSpPr/>
          <p:nvPr/>
        </p:nvSpPr>
        <p:spPr bwMode="auto">
          <a:xfrm rot="3067052">
            <a:off x="4318217" y="4656609"/>
            <a:ext cx="742360" cy="373785"/>
          </a:xfrm>
          <a:prstGeom prst="rightArrow">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Franklin Gothic Demi" pitchFamily="34" charset="0"/>
              <a:ea typeface="宋体" pitchFamily="2" charset="-122"/>
            </a:endParaRPr>
          </a:p>
        </p:txBody>
      </p:sp>
    </p:spTree>
    <p:extLst>
      <p:ext uri="{BB962C8B-B14F-4D97-AF65-F5344CB8AC3E}">
        <p14:creationId xmlns:p14="http://schemas.microsoft.com/office/powerpoint/2010/main" val="1469023540"/>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A26DD1E3-10DD-4F3C-B45F-21A67DA5993D}"/>
              </a:ext>
            </a:extLst>
          </p:cNvPr>
          <p:cNvSpPr txBox="1"/>
          <p:nvPr/>
        </p:nvSpPr>
        <p:spPr>
          <a:xfrm>
            <a:off x="1317509" y="1461492"/>
            <a:ext cx="9550589" cy="786754"/>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Previous researches primarily center on  single-task speech restoration (SSR), which tackle only one dimensional of SIG at a time. </a:t>
            </a:r>
          </a:p>
        </p:txBody>
      </p:sp>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2.   Related Works</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6/20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Single-task Speech Restoration (SSR) </a:t>
            </a:r>
          </a:p>
        </p:txBody>
      </p:sp>
      <p:graphicFrame>
        <p:nvGraphicFramePr>
          <p:cNvPr id="14" name="表格 6">
            <a:extLst>
              <a:ext uri="{FF2B5EF4-FFF2-40B4-BE49-F238E27FC236}">
                <a16:creationId xmlns:a16="http://schemas.microsoft.com/office/drawing/2014/main" id="{F8C28168-21B7-475A-BA2D-B8006DE18105}"/>
              </a:ext>
            </a:extLst>
          </p:cNvPr>
          <p:cNvGraphicFramePr>
            <a:graphicFrameLocks noGrp="1"/>
          </p:cNvGraphicFramePr>
          <p:nvPr>
            <p:extLst>
              <p:ext uri="{D42A27DB-BD31-4B8C-83A1-F6EECF244321}">
                <p14:modId xmlns:p14="http://schemas.microsoft.com/office/powerpoint/2010/main" val="2760652985"/>
              </p:ext>
            </p:extLst>
          </p:nvPr>
        </p:nvGraphicFramePr>
        <p:xfrm>
          <a:off x="1537796" y="2458352"/>
          <a:ext cx="9110014" cy="33528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1458619694"/>
                    </a:ext>
                  </a:extLst>
                </a:gridCol>
                <a:gridCol w="1117366">
                  <a:extLst>
                    <a:ext uri="{9D8B030D-6E8A-4147-A177-3AD203B41FA5}">
                      <a16:colId xmlns:a16="http://schemas.microsoft.com/office/drawing/2014/main" val="3415243785"/>
                    </a:ext>
                  </a:extLst>
                </a:gridCol>
                <a:gridCol w="798108">
                  <a:extLst>
                    <a:ext uri="{9D8B030D-6E8A-4147-A177-3AD203B41FA5}">
                      <a16:colId xmlns:a16="http://schemas.microsoft.com/office/drawing/2014/main" val="2827318532"/>
                    </a:ext>
                  </a:extLst>
                </a:gridCol>
                <a:gridCol w="798108">
                  <a:extLst>
                    <a:ext uri="{9D8B030D-6E8A-4147-A177-3AD203B41FA5}">
                      <a16:colId xmlns:a16="http://schemas.microsoft.com/office/drawing/2014/main" val="688335571"/>
                    </a:ext>
                  </a:extLst>
                </a:gridCol>
                <a:gridCol w="798108">
                  <a:extLst>
                    <a:ext uri="{9D8B030D-6E8A-4147-A177-3AD203B41FA5}">
                      <a16:colId xmlns:a16="http://schemas.microsoft.com/office/drawing/2014/main" val="2513584767"/>
                    </a:ext>
                  </a:extLst>
                </a:gridCol>
                <a:gridCol w="798108">
                  <a:extLst>
                    <a:ext uri="{9D8B030D-6E8A-4147-A177-3AD203B41FA5}">
                      <a16:colId xmlns:a16="http://schemas.microsoft.com/office/drawing/2014/main" val="3950479510"/>
                    </a:ext>
                  </a:extLst>
                </a:gridCol>
                <a:gridCol w="798108">
                  <a:extLst>
                    <a:ext uri="{9D8B030D-6E8A-4147-A177-3AD203B41FA5}">
                      <a16:colId xmlns:a16="http://schemas.microsoft.com/office/drawing/2014/main" val="3355700624"/>
                    </a:ext>
                  </a:extLst>
                </a:gridCol>
                <a:gridCol w="798108">
                  <a:extLst>
                    <a:ext uri="{9D8B030D-6E8A-4147-A177-3AD203B41FA5}">
                      <a16:colId xmlns:a16="http://schemas.microsoft.com/office/drawing/2014/main" val="1631105109"/>
                    </a:ext>
                  </a:extLst>
                </a:gridCol>
              </a:tblGrid>
              <a:tr h="0">
                <a:tc rowSpan="2">
                  <a:txBody>
                    <a:bodyPr/>
                    <a:lstStyle/>
                    <a:p>
                      <a:pPr algn="l">
                        <a:lnSpc>
                          <a:spcPct val="100000"/>
                        </a:lnSpc>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Method</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Class</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Distortion</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76214"/>
                  </a:ext>
                </a:extLst>
              </a:tr>
              <a:tr h="0">
                <a:tc vMerge="1">
                  <a:txBody>
                    <a:bodyPr/>
                    <a:lstStyle/>
                    <a:p>
                      <a:pPr algn="l">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Noise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Reverb.</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BW</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Clip</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PL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Other</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1564167"/>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SEGAN (Pascual et al., 2019)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GAN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664878"/>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MetricGAN+ (Fu</a:t>
                      </a: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et al., 2021)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GAN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zh-CN" altLang="en-US" sz="1400" b="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90959"/>
                  </a:ext>
                </a:extLst>
              </a:tr>
              <a:tr h="0">
                <a:tc>
                  <a:txBody>
                    <a:bodyPr/>
                    <a:lstStyle/>
                    <a:p>
                      <a:pPr algn="l">
                        <a:lnSpc>
                          <a:spcPct val="100000"/>
                        </a:lnSpc>
                      </a:pPr>
                      <a:r>
                        <a:rPr lang="en-US" altLang="zh-CN" sz="1400" b="0">
                          <a:latin typeface="Times New Roman" panose="02020603050405020304" pitchFamily="18" charset="0"/>
                          <a:ea typeface="黑体" panose="02010609060101010101" pitchFamily="49" charset="-122"/>
                          <a:cs typeface="Times New Roman" panose="02020603050405020304" pitchFamily="18" charset="0"/>
                        </a:rPr>
                        <a:t>CTSNet (Li</a:t>
                      </a:r>
                      <a:r>
                        <a:rPr lang="zh-CN" altLang="en-US" sz="1400" b="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a:latin typeface="Times New Roman" panose="02020603050405020304" pitchFamily="18" charset="0"/>
                          <a:ea typeface="黑体" panose="02010609060101010101" pitchFamily="49" charset="-122"/>
                          <a:cs typeface="Times New Roman" panose="02020603050405020304" pitchFamily="18" charset="0"/>
                        </a:rPr>
                        <a:t>et al., 2021a)</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a:latin typeface="Times New Roman" panose="02020603050405020304" pitchFamily="18" charset="0"/>
                          <a:ea typeface="黑体" panose="02010609060101010101" pitchFamily="49" charset="-122"/>
                          <a:cs typeface="Times New Roman" panose="02020603050405020304" pitchFamily="18" charset="0"/>
                        </a:rPr>
                        <a:t>Regression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l">
                        <a:lnSpc>
                          <a:spcPct val="100000"/>
                        </a:lnSpc>
                      </a:pPr>
                      <a:r>
                        <a:rPr lang="en-US" altLang="zh-CN" sz="1400" b="0">
                          <a:latin typeface="Times New Roman" panose="02020603050405020304" pitchFamily="18" charset="0"/>
                          <a:ea typeface="黑体" panose="02010609060101010101" pitchFamily="49" charset="-122"/>
                          <a:cs typeface="Times New Roman" panose="02020603050405020304" pitchFamily="18" charset="0"/>
                        </a:rPr>
                        <a:t>HiFiGAN-2 (Su</a:t>
                      </a:r>
                      <a:r>
                        <a:rPr lang="zh-CN" altLang="en-US" sz="1400" b="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a:latin typeface="Times New Roman" panose="02020603050405020304" pitchFamily="18" charset="0"/>
                          <a:ea typeface="黑体" panose="02010609060101010101" pitchFamily="49" charset="-122"/>
                          <a:cs typeface="Times New Roman" panose="02020603050405020304" pitchFamily="18" charset="0"/>
                        </a:rPr>
                        <a:t>et al., 2021)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GAN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7921988"/>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SEANet (Li</a:t>
                      </a: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et al., 2021b)</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GAN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261257"/>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TMGAN-PLC (Guan</a:t>
                      </a: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et al., 2021)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GAN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705220"/>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T-UNet+TF-UNet (Nair &amp; Koishida, 2021)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Regression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179729"/>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HD-DEMUCS (Kim et al., 2023)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Regression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0318800"/>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SGMES+M (Lemercier et al., 2023)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Diffusion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dirty="0">
                          <a:latin typeface="Times New Roman" panose="02020603050405020304" pitchFamily="18" charset="0"/>
                          <a:ea typeface="黑体" panose="02010609060101010101" pitchFamily="49"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982314"/>
                  </a:ext>
                </a:extLst>
              </a:tr>
            </a:tbl>
          </a:graphicData>
        </a:graphic>
      </p:graphicFrame>
    </p:spTree>
    <p:extLst>
      <p:ext uri="{BB962C8B-B14F-4D97-AF65-F5344CB8AC3E}">
        <p14:creationId xmlns:p14="http://schemas.microsoft.com/office/powerpoint/2010/main" val="3888518142"/>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A26DD1E3-10DD-4F3C-B45F-21A67DA5993D}"/>
              </a:ext>
            </a:extLst>
          </p:cNvPr>
          <p:cNvSpPr txBox="1"/>
          <p:nvPr/>
        </p:nvSpPr>
        <p:spPr>
          <a:xfrm>
            <a:off x="1317509" y="1461492"/>
            <a:ext cx="9445971" cy="2971967"/>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kumimoji="1" lang="en-US" altLang="zh-CN" sz="1600" b="1" dirty="0" err="1">
                <a:latin typeface="Times New Roman" panose="02020603050405020304" pitchFamily="18" charset="0"/>
                <a:ea typeface="黑体" panose="02010609060101010101" pitchFamily="49" charset="-122"/>
                <a:cs typeface="Times New Roman" panose="02020603050405020304" pitchFamily="18" charset="0"/>
              </a:rPr>
              <a:t>VoiceFixer</a:t>
            </a: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 (Liu et al., 2021)</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marL="284400">
              <a:lnSpc>
                <a:spcPct val="20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 multi-stage GAN framework to tackle noise, reverberation, clipping, and limited bandwidth distortions concurrently, with </a:t>
            </a:r>
            <a:r>
              <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rPr>
              <a:t>analysis stage </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to predict </a:t>
            </a:r>
            <a:r>
              <a:rPr kumimoji="1" lang="en-US" altLang="zh-CN" sz="1600" dirty="0" err="1">
                <a:latin typeface="Times New Roman" panose="02020603050405020304" pitchFamily="18" charset="0"/>
                <a:ea typeface="黑体" panose="02010609060101010101" pitchFamily="49" charset="-122"/>
                <a:cs typeface="Times New Roman" panose="02020603050405020304" pitchFamily="18" charset="0"/>
              </a:rPr>
              <a:t>mel</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 spectrograms and </a:t>
            </a:r>
            <a:r>
              <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rPr>
              <a:t>synthesis stage </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to produce clean waveforms.</a:t>
            </a:r>
          </a:p>
          <a:p>
            <a:pPr marL="285750" indent="-285750">
              <a:lnSpc>
                <a:spcPct val="200000"/>
              </a:lnSpc>
              <a:buFont typeface="Wingdings" panose="05000000000000000000" pitchFamily="2" charset="2"/>
              <a:buChar char="Ø"/>
            </a:pPr>
            <a:r>
              <a:rPr kumimoji="1" lang="en-US" altLang="zh-CN" sz="1600" b="1" dirty="0">
                <a:latin typeface="Times New Roman" panose="02020603050405020304" pitchFamily="18" charset="0"/>
                <a:ea typeface="黑体" panose="02010609060101010101" pitchFamily="49" charset="-122"/>
                <a:cs typeface="Times New Roman" panose="02020603050405020304" pitchFamily="18" charset="0"/>
              </a:rPr>
              <a:t>UNIVERSE (Serra et al., 2022)</a:t>
            </a: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t>
            </a:r>
          </a:p>
          <a:p>
            <a:pPr marL="284400">
              <a:lnSpc>
                <a:spcPct val="20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A score-based diffusion model employed to simultaneously address 55 distinct distortions, including noise, reverberation, clipping, limited bandwidth, or inconsistent loudness, and more.</a:t>
            </a:r>
          </a:p>
        </p:txBody>
      </p:sp>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2.   Related Works</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7/20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General Speech Restoration (GSR) </a:t>
            </a:r>
          </a:p>
        </p:txBody>
      </p:sp>
      <p:sp>
        <p:nvSpPr>
          <p:cNvPr id="11" name="对话气泡: 圆角矩形 10">
            <a:extLst>
              <a:ext uri="{FF2B5EF4-FFF2-40B4-BE49-F238E27FC236}">
                <a16:creationId xmlns:a16="http://schemas.microsoft.com/office/drawing/2014/main" id="{EF44085F-0974-4630-A38D-5193897A7FF9}"/>
              </a:ext>
            </a:extLst>
          </p:cNvPr>
          <p:cNvSpPr/>
          <p:nvPr/>
        </p:nvSpPr>
        <p:spPr bwMode="auto">
          <a:xfrm flipH="1">
            <a:off x="3332268" y="4783081"/>
            <a:ext cx="5527461" cy="1375347"/>
          </a:xfrm>
          <a:prstGeom prst="wedgeRoundRectCallout">
            <a:avLst>
              <a:gd name="adj1" fmla="val 18695"/>
              <a:gd name="adj2" fmla="val -20568"/>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nSpc>
                <a:spcPct val="150000"/>
              </a:lnSpc>
              <a:buFont typeface="Wingdings" panose="05000000000000000000" pitchFamily="2" charset="2"/>
              <a:buChar char="l"/>
            </a:pP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Considerable computational complexity and parameter number unsuitable for practical application;</a:t>
            </a:r>
          </a:p>
          <a:p>
            <a:pPr marL="285750" indent="-285750">
              <a:lnSpc>
                <a:spcPct val="150000"/>
              </a:lnSpc>
              <a:buFont typeface="Wingdings" panose="05000000000000000000" pitchFamily="2" charset="2"/>
              <a:buChar char="l"/>
            </a:pP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Absence of PLC.</a:t>
            </a:r>
            <a:endParaRPr lang="zh-CN" altLang="en-US" sz="1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382568"/>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2.   Related Works</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8/20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ICASSP 2023 SSI Challenge</a:t>
            </a:r>
          </a:p>
        </p:txBody>
      </p:sp>
      <p:graphicFrame>
        <p:nvGraphicFramePr>
          <p:cNvPr id="11" name="表格 6">
            <a:extLst>
              <a:ext uri="{FF2B5EF4-FFF2-40B4-BE49-F238E27FC236}">
                <a16:creationId xmlns:a16="http://schemas.microsoft.com/office/drawing/2014/main" id="{1D23B2C8-5709-40D3-824F-072D23DBCBF9}"/>
              </a:ext>
            </a:extLst>
          </p:cNvPr>
          <p:cNvGraphicFramePr>
            <a:graphicFrameLocks noGrp="1"/>
          </p:cNvGraphicFramePr>
          <p:nvPr>
            <p:extLst>
              <p:ext uri="{D42A27DB-BD31-4B8C-83A1-F6EECF244321}">
                <p14:modId xmlns:p14="http://schemas.microsoft.com/office/powerpoint/2010/main" val="2718271327"/>
              </p:ext>
            </p:extLst>
          </p:nvPr>
        </p:nvGraphicFramePr>
        <p:xfrm>
          <a:off x="1757999" y="1838577"/>
          <a:ext cx="8676000" cy="18288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458619694"/>
                    </a:ext>
                  </a:extLst>
                </a:gridCol>
                <a:gridCol w="1224000">
                  <a:extLst>
                    <a:ext uri="{9D8B030D-6E8A-4147-A177-3AD203B41FA5}">
                      <a16:colId xmlns:a16="http://schemas.microsoft.com/office/drawing/2014/main" val="2608468636"/>
                    </a:ext>
                  </a:extLst>
                </a:gridCol>
                <a:gridCol w="972000">
                  <a:extLst>
                    <a:ext uri="{9D8B030D-6E8A-4147-A177-3AD203B41FA5}">
                      <a16:colId xmlns:a16="http://schemas.microsoft.com/office/drawing/2014/main" val="2827318532"/>
                    </a:ext>
                  </a:extLst>
                </a:gridCol>
                <a:gridCol w="972000">
                  <a:extLst>
                    <a:ext uri="{9D8B030D-6E8A-4147-A177-3AD203B41FA5}">
                      <a16:colId xmlns:a16="http://schemas.microsoft.com/office/drawing/2014/main" val="688335571"/>
                    </a:ext>
                  </a:extLst>
                </a:gridCol>
                <a:gridCol w="1152000">
                  <a:extLst>
                    <a:ext uri="{9D8B030D-6E8A-4147-A177-3AD203B41FA5}">
                      <a16:colId xmlns:a16="http://schemas.microsoft.com/office/drawing/2014/main" val="1120553489"/>
                    </a:ext>
                  </a:extLst>
                </a:gridCol>
                <a:gridCol w="1116000">
                  <a:extLst>
                    <a:ext uri="{9D8B030D-6E8A-4147-A177-3AD203B41FA5}">
                      <a16:colId xmlns:a16="http://schemas.microsoft.com/office/drawing/2014/main" val="3479828235"/>
                    </a:ext>
                  </a:extLst>
                </a:gridCol>
                <a:gridCol w="612000">
                  <a:extLst>
                    <a:ext uri="{9D8B030D-6E8A-4147-A177-3AD203B41FA5}">
                      <a16:colId xmlns:a16="http://schemas.microsoft.com/office/drawing/2014/main" val="1901570412"/>
                    </a:ext>
                  </a:extLst>
                </a:gridCol>
                <a:gridCol w="792000">
                  <a:extLst>
                    <a:ext uri="{9D8B030D-6E8A-4147-A177-3AD203B41FA5}">
                      <a16:colId xmlns:a16="http://schemas.microsoft.com/office/drawing/2014/main" val="3754077606"/>
                    </a:ext>
                  </a:extLst>
                </a:gridCol>
                <a:gridCol w="684000">
                  <a:extLst>
                    <a:ext uri="{9D8B030D-6E8A-4147-A177-3AD203B41FA5}">
                      <a16:colId xmlns:a16="http://schemas.microsoft.com/office/drawing/2014/main" val="3382565194"/>
                    </a:ext>
                  </a:extLst>
                </a:gridCol>
                <a:gridCol w="684000">
                  <a:extLst>
                    <a:ext uri="{9D8B030D-6E8A-4147-A177-3AD203B41FA5}">
                      <a16:colId xmlns:a16="http://schemas.microsoft.com/office/drawing/2014/main" val="668636925"/>
                    </a:ext>
                  </a:extLst>
                </a:gridCol>
              </a:tblGrid>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IDs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Track</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Param. (M)</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RTF</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Training Set</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Total hour (h)</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Stage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Domain</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SIG</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OVRL</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76214"/>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Real-time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12.1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0.37</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DNS, private</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1500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 &amp; T-F</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0.610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0.610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Real-time</a:t>
                      </a:r>
                      <a:endPar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5.2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0.36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DNS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1500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T &amp; T-F</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0.589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0.589</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7921988"/>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Real-time</a:t>
                      </a:r>
                      <a:endPar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9.2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0.36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DNS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1500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T-F</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0.531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0.531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261257"/>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Non-real-time</a:t>
                      </a:r>
                      <a:endPar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10.0</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1.48</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DNS</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421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T-F</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0.446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0.446</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338183"/>
                  </a:ext>
                </a:extLst>
              </a:tr>
              <a:tr h="0">
                <a:tc>
                  <a:txBody>
                    <a:bodyPr/>
                    <a:lstStyle/>
                    <a:p>
                      <a:pPr algn="l">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Non-real-time</a:t>
                      </a:r>
                      <a:endPar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55.7</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30.1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VCTK</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28.2</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T-F</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0.445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zh-CN" sz="1400" b="0" dirty="0">
                          <a:latin typeface="Times New Roman" panose="02020603050405020304" pitchFamily="18" charset="0"/>
                          <a:ea typeface="黑体" panose="02010609060101010101" pitchFamily="49" charset="-122"/>
                          <a:cs typeface="Times New Roman" panose="02020603050405020304" pitchFamily="18" charset="0"/>
                        </a:rPr>
                        <a:t>0.445</a:t>
                      </a:r>
                      <a:endParaRPr lang="zh-CN" altLang="en-US" sz="1400" b="0" dirty="0">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982314"/>
                  </a:ext>
                </a:extLst>
              </a:tr>
            </a:tbl>
          </a:graphicData>
        </a:graphic>
      </p:graphicFrame>
      <p:sp>
        <p:nvSpPr>
          <p:cNvPr id="15" name="对话气泡: 圆角矩形 14">
            <a:extLst>
              <a:ext uri="{FF2B5EF4-FFF2-40B4-BE49-F238E27FC236}">
                <a16:creationId xmlns:a16="http://schemas.microsoft.com/office/drawing/2014/main" id="{3A35161A-08E9-4E93-BA4A-B73EE1802E13}"/>
              </a:ext>
            </a:extLst>
          </p:cNvPr>
          <p:cNvSpPr/>
          <p:nvPr/>
        </p:nvSpPr>
        <p:spPr bwMode="auto">
          <a:xfrm flipH="1">
            <a:off x="2115663" y="4075097"/>
            <a:ext cx="7960672" cy="1828800"/>
          </a:xfrm>
          <a:prstGeom prst="wedgeRoundRectCallout">
            <a:avLst>
              <a:gd name="adj1" fmla="val 18695"/>
              <a:gd name="adj2" fmla="val -20568"/>
              <a:gd name="adj3" fmla="val 16667"/>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nSpc>
                <a:spcPct val="150000"/>
              </a:lnSpc>
              <a:buFont typeface="Wingdings" panose="05000000000000000000" pitchFamily="2" charset="2"/>
              <a:buChar char="l"/>
            </a:pP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Absence of networks tailored specifically for the non-real-time track hinders performance enhancement beyond that of the real-time track.</a:t>
            </a:r>
          </a:p>
          <a:p>
            <a:pPr marL="285750" indent="-285750">
              <a:lnSpc>
                <a:spcPct val="150000"/>
              </a:lnSpc>
              <a:buFont typeface="Wingdings" panose="05000000000000000000" pitchFamily="2" charset="2"/>
              <a:buChar char="l"/>
            </a:pP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There lacks a standardized pipeline for SSI Challenge.</a:t>
            </a:r>
          </a:p>
          <a:p>
            <a:pPr marL="285750" indent="-285750">
              <a:lnSpc>
                <a:spcPct val="150000"/>
              </a:lnSpc>
              <a:buFont typeface="Wingdings" panose="05000000000000000000" pitchFamily="2" charset="2"/>
              <a:buChar char="l"/>
            </a:pP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Accurately simulating degraded speeches is crucial for achieving optimal performance.</a:t>
            </a:r>
            <a:endParaRPr lang="zh-CN" altLang="en-US" sz="1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90164251"/>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44DC85A-DFA1-446E-983E-AD5B79E33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9361" y="2284503"/>
            <a:ext cx="1800000" cy="2861599"/>
          </a:xfrm>
          <a:prstGeom prst="rect">
            <a:avLst/>
          </a:prstGeom>
        </p:spPr>
      </p:pic>
      <p:grpSp>
        <p:nvGrpSpPr>
          <p:cNvPr id="19" name="组合 18"/>
          <p:cNvGrpSpPr>
            <a:grpSpLocks noChangeAspect="1"/>
          </p:cNvGrpSpPr>
          <p:nvPr/>
        </p:nvGrpSpPr>
        <p:grpSpPr>
          <a:xfrm>
            <a:off x="9517362" y="57938"/>
            <a:ext cx="2590366" cy="864000"/>
            <a:chOff x="10047297" y="-5256"/>
            <a:chExt cx="2163534" cy="721633"/>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8929" y="2355"/>
              <a:ext cx="721632" cy="714021"/>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98" y="-5256"/>
              <a:ext cx="721633" cy="721633"/>
            </a:xfrm>
            <a:prstGeom prst="rect">
              <a:avLst/>
            </a:prstGeom>
          </p:spPr>
        </p:pic>
        <p:pic>
          <p:nvPicPr>
            <p:cNvPr id="22" name="图片 21" descr="lab 9 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47297" y="0"/>
              <a:ext cx="721632" cy="716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 name="标题 2"/>
          <p:cNvSpPr>
            <a:spLocks noGrp="1"/>
          </p:cNvSpPr>
          <p:nvPr>
            <p:ph type="title"/>
          </p:nvPr>
        </p:nvSpPr>
        <p:spPr>
          <a:xfrm>
            <a:off x="977241" y="281640"/>
            <a:ext cx="10538791" cy="705022"/>
          </a:xfrm>
        </p:spPr>
        <p:txBody>
          <a:bodyPr>
            <a:normAutofit/>
          </a:bodyPr>
          <a:lstStyle/>
          <a:p>
            <a:r>
              <a:rPr lang="en-US" altLang="zh-CN" sz="2800" dirty="0">
                <a:latin typeface="微软雅黑" panose="020B0503020204020204" pitchFamily="34" charset="-122"/>
                <a:ea typeface="微软雅黑" panose="020B0503020204020204" pitchFamily="34" charset="-122"/>
              </a:rPr>
              <a:t>3.   Methodology</a:t>
            </a:r>
            <a:endParaRPr lang="zh-CN" altLang="en-US" sz="2800" kern="0" dirty="0">
              <a:latin typeface="+mj-ea"/>
            </a:endParaRPr>
          </a:p>
        </p:txBody>
      </p:sp>
      <p:sp>
        <p:nvSpPr>
          <p:cNvPr id="2" name="灯片编号占位符 1"/>
          <p:cNvSpPr>
            <a:spLocks noGrp="1"/>
          </p:cNvSpPr>
          <p:nvPr>
            <p:ph type="sldNum" sz="quarter" idx="12"/>
          </p:nvPr>
        </p:nvSpPr>
        <p:spPr>
          <a:xfrm>
            <a:off x="11243728" y="6348093"/>
            <a:ext cx="808314" cy="365125"/>
          </a:xfrm>
        </p:spPr>
        <p:txBody>
          <a:bodyPr/>
          <a:lstStyle/>
          <a:p>
            <a:pPr marL="0" marR="0" lvl="0" indent="0" algn="r" defTabSz="457200" rtl="0" eaLnBrk="0" fontAlgn="base" latinLnBrk="0" hangingPunct="0">
              <a:lnSpc>
                <a:spcPct val="100000"/>
              </a:lnSpc>
              <a:spcBef>
                <a:spcPct val="0"/>
              </a:spcBef>
              <a:spcAft>
                <a:spcPct val="0"/>
              </a:spcAft>
              <a:buClrTx/>
              <a:buSzTx/>
              <a:buFontTx/>
              <a:buNone/>
              <a:defRPr/>
            </a:pPr>
            <a:r>
              <a:rPr lang="en-US" altLang="zh-CN" b="1" dirty="0">
                <a:solidFill>
                  <a:prstClr val="black">
                    <a:tint val="75000"/>
                  </a:prstClr>
                </a:solidFill>
                <a:latin typeface="微软雅黑" panose="020B0503020204020204" pitchFamily="34" charset="-122"/>
                <a:ea typeface="微软雅黑" panose="020B0503020204020204" pitchFamily="34" charset="-122"/>
              </a:rPr>
              <a:t>9/20</a:t>
            </a:r>
            <a:endParaRPr kumimoji="0" lang="en-US" altLang="zh-CN"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53C0BD1-7636-4F89-8C6B-6618A0D3517E}"/>
              </a:ext>
            </a:extLst>
          </p:cNvPr>
          <p:cNvSpPr txBox="1"/>
          <p:nvPr/>
        </p:nvSpPr>
        <p:spPr>
          <a:xfrm>
            <a:off x="977240" y="1128350"/>
            <a:ext cx="6875432" cy="400110"/>
          </a:xfrm>
          <a:prstGeom prst="rect">
            <a:avLst/>
          </a:prstGeom>
          <a:noFill/>
        </p:spPr>
        <p:txBody>
          <a:bodyPr wrap="square" rtlCol="0">
            <a:spAutoFit/>
          </a:bodyPr>
          <a:lstStyle/>
          <a:p>
            <a:pPr marL="342900" indent="-342900">
              <a:buFont typeface="Wingdings" panose="05000000000000000000" pitchFamily="2" charset="2"/>
              <a:buChar char="n"/>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Problem Formulations </a:t>
            </a:r>
          </a:p>
        </p:txBody>
      </p:sp>
      <p:sp>
        <p:nvSpPr>
          <p:cNvPr id="24" name="文本框 23">
            <a:extLst>
              <a:ext uri="{FF2B5EF4-FFF2-40B4-BE49-F238E27FC236}">
                <a16:creationId xmlns:a16="http://schemas.microsoft.com/office/drawing/2014/main" id="{DEEB08A4-A17A-4404-A100-5715A8B89422}"/>
              </a:ext>
            </a:extLst>
          </p:cNvPr>
          <p:cNvSpPr txBox="1"/>
          <p:nvPr/>
        </p:nvSpPr>
        <p:spPr>
          <a:xfrm>
            <a:off x="1317509" y="1461492"/>
            <a:ext cx="9550589" cy="4480073"/>
          </a:xfrm>
          <a:prstGeom prst="rect">
            <a:avLst/>
          </a:prstGeom>
          <a:noFill/>
        </p:spPr>
        <p:txBody>
          <a:bodyPr wrap="square">
            <a:spAutoFit/>
          </a:bodyPr>
          <a:lstStyle/>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Clean speech:</a:t>
            </a: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Degraded speech:</a:t>
            </a: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Distortion modeling:</a:t>
            </a: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Noise and reverberation:</a:t>
            </a: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Limited-bandwidth:</a:t>
            </a: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dirty="0">
                <a:latin typeface="Times New Roman" panose="02020603050405020304" pitchFamily="18" charset="0"/>
                <a:ea typeface="黑体" panose="02010609060101010101" pitchFamily="49" charset="-122"/>
                <a:cs typeface="Times New Roman" panose="02020603050405020304" pitchFamily="18" charset="0"/>
              </a:rPr>
              <a:t>Clipping:</a:t>
            </a: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kumimoji="1" lang="en-US" altLang="zh-CN" sz="1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RENet framework:</a:t>
            </a:r>
          </a:p>
          <a:p>
            <a:pPr>
              <a:lnSpc>
                <a:spcPct val="150000"/>
              </a:lnSpc>
            </a:pPr>
            <a:endParaRPr kumimoji="1" lang="en-US" altLang="zh-CN" sz="1600" i="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1FA9290F-B9D7-4E3E-B4B9-27B02232ED59}"/>
              </a:ext>
            </a:extLst>
          </p:cNvPr>
          <p:cNvGraphicFramePr>
            <a:graphicFrameLocks noChangeAspect="1"/>
          </p:cNvGraphicFramePr>
          <p:nvPr>
            <p:extLst>
              <p:ext uri="{D42A27DB-BD31-4B8C-83A1-F6EECF244321}">
                <p14:modId xmlns:p14="http://schemas.microsoft.com/office/powerpoint/2010/main" val="1116316344"/>
              </p:ext>
            </p:extLst>
          </p:nvPr>
        </p:nvGraphicFramePr>
        <p:xfrm>
          <a:off x="2569369" y="1564757"/>
          <a:ext cx="1371600" cy="292100"/>
        </p:xfrm>
        <a:graphic>
          <a:graphicData uri="http://schemas.openxmlformats.org/presentationml/2006/ole">
            <mc:AlternateContent xmlns:mc="http://schemas.openxmlformats.org/markup-compatibility/2006">
              <mc:Choice xmlns:v="urn:schemas-microsoft-com:vml" Requires="v">
                <p:oleObj spid="_x0000_s7042" name="Equation" r:id="rId8" imgW="1371600" imgH="291960" progId="Equation.DSMT4">
                  <p:embed/>
                </p:oleObj>
              </mc:Choice>
              <mc:Fallback>
                <p:oleObj name="Equation" r:id="rId8" imgW="1371600" imgH="291960" progId="Equation.DSMT4">
                  <p:embed/>
                  <p:pic>
                    <p:nvPicPr>
                      <p:cNvPr id="0" name=""/>
                      <p:cNvPicPr/>
                      <p:nvPr/>
                    </p:nvPicPr>
                    <p:blipFill>
                      <a:blip r:embed="rId9"/>
                      <a:stretch>
                        <a:fillRect/>
                      </a:stretch>
                    </p:blipFill>
                    <p:spPr>
                      <a:xfrm>
                        <a:off x="2569369" y="1564757"/>
                        <a:ext cx="1371600" cy="2921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E9D3DC3-A10F-48D7-A655-659966481E80}"/>
              </a:ext>
            </a:extLst>
          </p:cNvPr>
          <p:cNvGraphicFramePr>
            <a:graphicFrameLocks noChangeAspect="1"/>
          </p:cNvGraphicFramePr>
          <p:nvPr>
            <p:extLst>
              <p:ext uri="{D42A27DB-BD31-4B8C-83A1-F6EECF244321}">
                <p14:modId xmlns:p14="http://schemas.microsoft.com/office/powerpoint/2010/main" val="742395398"/>
              </p:ext>
            </p:extLst>
          </p:nvPr>
        </p:nvGraphicFramePr>
        <p:xfrm>
          <a:off x="2881312" y="1934379"/>
          <a:ext cx="1435100" cy="292100"/>
        </p:xfrm>
        <a:graphic>
          <a:graphicData uri="http://schemas.openxmlformats.org/presentationml/2006/ole">
            <mc:AlternateContent xmlns:mc="http://schemas.openxmlformats.org/markup-compatibility/2006">
              <mc:Choice xmlns:v="urn:schemas-microsoft-com:vml" Requires="v">
                <p:oleObj spid="_x0000_s7043" name="Equation" r:id="rId10" imgW="1434960" imgH="291960" progId="Equation.DSMT4">
                  <p:embed/>
                </p:oleObj>
              </mc:Choice>
              <mc:Fallback>
                <p:oleObj name="Equation" r:id="rId10" imgW="1434960" imgH="291960" progId="Equation.DSMT4">
                  <p:embed/>
                  <p:pic>
                    <p:nvPicPr>
                      <p:cNvPr id="4" name="对象 3">
                        <a:extLst>
                          <a:ext uri="{FF2B5EF4-FFF2-40B4-BE49-F238E27FC236}">
                            <a16:creationId xmlns:a16="http://schemas.microsoft.com/office/drawing/2014/main" id="{1FA9290F-B9D7-4E3E-B4B9-27B02232ED59}"/>
                          </a:ext>
                        </a:extLst>
                      </p:cNvPr>
                      <p:cNvPicPr/>
                      <p:nvPr/>
                    </p:nvPicPr>
                    <p:blipFill>
                      <a:blip r:embed="rId11"/>
                      <a:stretch>
                        <a:fillRect/>
                      </a:stretch>
                    </p:blipFill>
                    <p:spPr>
                      <a:xfrm>
                        <a:off x="2881312" y="1934379"/>
                        <a:ext cx="1435100" cy="2921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B7D23273-671A-4D2F-9357-2D66A320A40F}"/>
              </a:ext>
            </a:extLst>
          </p:cNvPr>
          <p:cNvGraphicFramePr>
            <a:graphicFrameLocks noChangeAspect="1"/>
          </p:cNvGraphicFramePr>
          <p:nvPr>
            <p:extLst>
              <p:ext uri="{D42A27DB-BD31-4B8C-83A1-F6EECF244321}">
                <p14:modId xmlns:p14="http://schemas.microsoft.com/office/powerpoint/2010/main" val="3507452402"/>
              </p:ext>
            </p:extLst>
          </p:nvPr>
        </p:nvGraphicFramePr>
        <p:xfrm>
          <a:off x="1790700" y="2673085"/>
          <a:ext cx="4076700" cy="317500"/>
        </p:xfrm>
        <a:graphic>
          <a:graphicData uri="http://schemas.openxmlformats.org/presentationml/2006/ole">
            <mc:AlternateContent xmlns:mc="http://schemas.openxmlformats.org/markup-compatibility/2006">
              <mc:Choice xmlns:v="urn:schemas-microsoft-com:vml" Requires="v">
                <p:oleObj spid="_x0000_s7044" name="Equation" r:id="rId12" imgW="4076640" imgH="317160" progId="Equation.DSMT4">
                  <p:embed/>
                </p:oleObj>
              </mc:Choice>
              <mc:Fallback>
                <p:oleObj name="Equation" r:id="rId12" imgW="4076640" imgH="317160" progId="Equation.DSMT4">
                  <p:embed/>
                  <p:pic>
                    <p:nvPicPr>
                      <p:cNvPr id="0" name=""/>
                      <p:cNvPicPr/>
                      <p:nvPr/>
                    </p:nvPicPr>
                    <p:blipFill>
                      <a:blip r:embed="rId13"/>
                      <a:stretch>
                        <a:fillRect/>
                      </a:stretch>
                    </p:blipFill>
                    <p:spPr>
                      <a:xfrm>
                        <a:off x="1790700" y="2673085"/>
                        <a:ext cx="4076700" cy="3175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9761AB2C-6270-49F3-9B20-92A9E7CE0659}"/>
              </a:ext>
            </a:extLst>
          </p:cNvPr>
          <p:cNvGraphicFramePr>
            <a:graphicFrameLocks noChangeAspect="1"/>
          </p:cNvGraphicFramePr>
          <p:nvPr>
            <p:extLst>
              <p:ext uri="{D42A27DB-BD31-4B8C-83A1-F6EECF244321}">
                <p14:modId xmlns:p14="http://schemas.microsoft.com/office/powerpoint/2010/main" val="547378564"/>
              </p:ext>
            </p:extLst>
          </p:nvPr>
        </p:nvGraphicFramePr>
        <p:xfrm>
          <a:off x="1790700" y="3397804"/>
          <a:ext cx="2794000" cy="317500"/>
        </p:xfrm>
        <a:graphic>
          <a:graphicData uri="http://schemas.openxmlformats.org/presentationml/2006/ole">
            <mc:AlternateContent xmlns:mc="http://schemas.openxmlformats.org/markup-compatibility/2006">
              <mc:Choice xmlns:v="urn:schemas-microsoft-com:vml" Requires="v">
                <p:oleObj spid="_x0000_s7045" name="Equation" r:id="rId14" imgW="2793960" imgH="317160" progId="Equation.DSMT4">
                  <p:embed/>
                </p:oleObj>
              </mc:Choice>
              <mc:Fallback>
                <p:oleObj name="Equation" r:id="rId14" imgW="2793960" imgH="317160" progId="Equation.DSMT4">
                  <p:embed/>
                  <p:pic>
                    <p:nvPicPr>
                      <p:cNvPr id="0" name=""/>
                      <p:cNvPicPr/>
                      <p:nvPr/>
                    </p:nvPicPr>
                    <p:blipFill>
                      <a:blip r:embed="rId15"/>
                      <a:stretch>
                        <a:fillRect/>
                      </a:stretch>
                    </p:blipFill>
                    <p:spPr>
                      <a:xfrm>
                        <a:off x="1790700" y="3397804"/>
                        <a:ext cx="2794000" cy="3175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F1293998-E7E6-4B69-A053-106E07D8279F}"/>
              </a:ext>
            </a:extLst>
          </p:cNvPr>
          <p:cNvGraphicFramePr>
            <a:graphicFrameLocks noChangeAspect="1"/>
          </p:cNvGraphicFramePr>
          <p:nvPr>
            <p:extLst>
              <p:ext uri="{D42A27DB-BD31-4B8C-83A1-F6EECF244321}">
                <p14:modId xmlns:p14="http://schemas.microsoft.com/office/powerpoint/2010/main" val="276270635"/>
              </p:ext>
            </p:extLst>
          </p:nvPr>
        </p:nvGraphicFramePr>
        <p:xfrm>
          <a:off x="1790700" y="4122516"/>
          <a:ext cx="3505200" cy="330200"/>
        </p:xfrm>
        <a:graphic>
          <a:graphicData uri="http://schemas.openxmlformats.org/presentationml/2006/ole">
            <mc:AlternateContent xmlns:mc="http://schemas.openxmlformats.org/markup-compatibility/2006">
              <mc:Choice xmlns:v="urn:schemas-microsoft-com:vml" Requires="v">
                <p:oleObj spid="_x0000_s7046" name="Equation" r:id="rId16" imgW="3504960" imgH="330120" progId="Equation.DSMT4">
                  <p:embed/>
                </p:oleObj>
              </mc:Choice>
              <mc:Fallback>
                <p:oleObj name="Equation" r:id="rId16" imgW="3504960" imgH="330120" progId="Equation.DSMT4">
                  <p:embed/>
                  <p:pic>
                    <p:nvPicPr>
                      <p:cNvPr id="0" name=""/>
                      <p:cNvPicPr/>
                      <p:nvPr/>
                    </p:nvPicPr>
                    <p:blipFill>
                      <a:blip r:embed="rId17"/>
                      <a:stretch>
                        <a:fillRect/>
                      </a:stretch>
                    </p:blipFill>
                    <p:spPr>
                      <a:xfrm>
                        <a:off x="1790700" y="4122516"/>
                        <a:ext cx="3505200" cy="330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7C7BD800-AD1F-4DEE-84A7-402360A6C3CA}"/>
              </a:ext>
            </a:extLst>
          </p:cNvPr>
          <p:cNvGraphicFramePr>
            <a:graphicFrameLocks noChangeAspect="1"/>
          </p:cNvGraphicFramePr>
          <p:nvPr>
            <p:extLst>
              <p:ext uri="{D42A27DB-BD31-4B8C-83A1-F6EECF244321}">
                <p14:modId xmlns:p14="http://schemas.microsoft.com/office/powerpoint/2010/main" val="2156981458"/>
              </p:ext>
            </p:extLst>
          </p:nvPr>
        </p:nvGraphicFramePr>
        <p:xfrm>
          <a:off x="1790700" y="4859928"/>
          <a:ext cx="3238500" cy="330200"/>
        </p:xfrm>
        <a:graphic>
          <a:graphicData uri="http://schemas.openxmlformats.org/presentationml/2006/ole">
            <mc:AlternateContent xmlns:mc="http://schemas.openxmlformats.org/markup-compatibility/2006">
              <mc:Choice xmlns:v="urn:schemas-microsoft-com:vml" Requires="v">
                <p:oleObj spid="_x0000_s7047" name="Equation" r:id="rId18" imgW="3238200" imgH="330120" progId="Equation.DSMT4">
                  <p:embed/>
                </p:oleObj>
              </mc:Choice>
              <mc:Fallback>
                <p:oleObj name="Equation" r:id="rId18" imgW="3238200" imgH="330120" progId="Equation.DSMT4">
                  <p:embed/>
                  <p:pic>
                    <p:nvPicPr>
                      <p:cNvPr id="0" name=""/>
                      <p:cNvPicPr/>
                      <p:nvPr/>
                    </p:nvPicPr>
                    <p:blipFill>
                      <a:blip r:embed="rId19"/>
                      <a:stretch>
                        <a:fillRect/>
                      </a:stretch>
                    </p:blipFill>
                    <p:spPr>
                      <a:xfrm>
                        <a:off x="1790700" y="4859928"/>
                        <a:ext cx="3238500" cy="3302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96452946-05A1-4907-925D-36CA7768EC59}"/>
              </a:ext>
            </a:extLst>
          </p:cNvPr>
          <p:cNvGraphicFramePr>
            <a:graphicFrameLocks noChangeAspect="1"/>
          </p:cNvGraphicFramePr>
          <p:nvPr>
            <p:extLst>
              <p:ext uri="{D42A27DB-BD31-4B8C-83A1-F6EECF244321}">
                <p14:modId xmlns:p14="http://schemas.microsoft.com/office/powerpoint/2010/main" val="820140701"/>
              </p:ext>
            </p:extLst>
          </p:nvPr>
        </p:nvGraphicFramePr>
        <p:xfrm>
          <a:off x="1790700" y="5570900"/>
          <a:ext cx="1714500" cy="317500"/>
        </p:xfrm>
        <a:graphic>
          <a:graphicData uri="http://schemas.openxmlformats.org/presentationml/2006/ole">
            <mc:AlternateContent xmlns:mc="http://schemas.openxmlformats.org/markup-compatibility/2006">
              <mc:Choice xmlns:v="urn:schemas-microsoft-com:vml" Requires="v">
                <p:oleObj spid="_x0000_s7048" name="Equation" r:id="rId20" imgW="1714320" imgH="317160" progId="Equation.DSMT4">
                  <p:embed/>
                </p:oleObj>
              </mc:Choice>
              <mc:Fallback>
                <p:oleObj name="Equation" r:id="rId20" imgW="1714320" imgH="317160" progId="Equation.DSMT4">
                  <p:embed/>
                  <p:pic>
                    <p:nvPicPr>
                      <p:cNvPr id="0" name=""/>
                      <p:cNvPicPr/>
                      <p:nvPr/>
                    </p:nvPicPr>
                    <p:blipFill>
                      <a:blip r:embed="rId21"/>
                      <a:stretch>
                        <a:fillRect/>
                      </a:stretch>
                    </p:blipFill>
                    <p:spPr>
                      <a:xfrm>
                        <a:off x="1790700" y="5570900"/>
                        <a:ext cx="1714500" cy="317500"/>
                      </a:xfrm>
                      <a:prstGeom prst="rect">
                        <a:avLst/>
                      </a:prstGeom>
                    </p:spPr>
                  </p:pic>
                </p:oleObj>
              </mc:Fallback>
            </mc:AlternateContent>
          </a:graphicData>
        </a:graphic>
      </p:graphicFrame>
    </p:spTree>
    <p:extLst>
      <p:ext uri="{BB962C8B-B14F-4D97-AF65-F5344CB8AC3E}">
        <p14:creationId xmlns:p14="http://schemas.microsoft.com/office/powerpoint/2010/main" val="3893235152"/>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E1YzZmNzk3YzcxNGY1MmNmMjliY2I3MzFhZjgxZWE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会议室">
  <a:themeElements>
    <a:clrScheme name="自定义 2">
      <a:dk1>
        <a:srgbClr val="397887"/>
      </a:dk1>
      <a:lt1>
        <a:srgbClr val="FFFFFF"/>
      </a:lt1>
      <a:dk2>
        <a:srgbClr val="00008F"/>
      </a:dk2>
      <a:lt2>
        <a:srgbClr val="FFFFFF"/>
      </a:lt2>
      <a:accent1>
        <a:srgbClr val="40AFFF"/>
      </a:accent1>
      <a:accent2>
        <a:srgbClr val="0070C0"/>
      </a:accent2>
      <a:accent3>
        <a:srgbClr val="9BBB59"/>
      </a:accent3>
      <a:accent4>
        <a:srgbClr val="397887"/>
      </a:accent4>
      <a:accent5>
        <a:srgbClr val="397887"/>
      </a:accent5>
      <a:accent6>
        <a:srgbClr val="397887"/>
      </a:accent6>
      <a:hlink>
        <a:srgbClr val="0000BF"/>
      </a:hlink>
      <a:folHlink>
        <a:srgbClr val="397887"/>
      </a:folHlink>
    </a:clrScheme>
    <a:fontScheme name="离子会议室">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会议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000120140530A99PPBG">
  <a:themeElements>
    <a:clrScheme name="自定义 1">
      <a:dk1>
        <a:srgbClr val="000000"/>
      </a:dk1>
      <a:lt1>
        <a:srgbClr val="FFFFFF"/>
      </a:lt1>
      <a:dk2>
        <a:srgbClr val="768395"/>
      </a:dk2>
      <a:lt2>
        <a:srgbClr val="F0F0F0"/>
      </a:lt2>
      <a:accent1>
        <a:srgbClr val="0C4994"/>
      </a:accent1>
      <a:accent2>
        <a:srgbClr val="0AA3D4"/>
      </a:accent2>
      <a:accent3>
        <a:srgbClr val="DB1F1F"/>
      </a:accent3>
      <a:accent4>
        <a:srgbClr val="247B95"/>
      </a:accent4>
      <a:accent5>
        <a:srgbClr val="AE1324"/>
      </a:accent5>
      <a:accent6>
        <a:srgbClr val="045A88"/>
      </a:accent6>
      <a:hlink>
        <a:srgbClr val="004986"/>
      </a:hlink>
      <a:folHlink>
        <a:srgbClr val="BFBFBF"/>
      </a:folHlink>
    </a:clrScheme>
    <a:fontScheme name="雅黑">
      <a:majorFont>
        <a:latin typeface="Impact"/>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8_sample">
  <a:themeElements>
    <a:clrScheme name="1_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8_samp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1_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9_sample">
  <a:themeElements>
    <a:clrScheme name="1_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8_samp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1_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15190</TotalTime>
  <Words>5239</Words>
  <Application>Microsoft Office PowerPoint</Application>
  <PresentationFormat>宽屏</PresentationFormat>
  <Paragraphs>596</Paragraphs>
  <Slides>21</Slides>
  <Notes>21</Notes>
  <HiddenSlides>0</HiddenSlides>
  <MMClips>0</MMClips>
  <ScaleCrop>false</ScaleCrop>
  <HeadingPairs>
    <vt:vector size="8" baseType="variant">
      <vt:variant>
        <vt:lpstr>已用的字体</vt:lpstr>
      </vt:variant>
      <vt:variant>
        <vt:i4>19</vt:i4>
      </vt:variant>
      <vt:variant>
        <vt:lpstr>主题</vt:lpstr>
      </vt:variant>
      <vt:variant>
        <vt:i4>9</vt:i4>
      </vt:variant>
      <vt:variant>
        <vt:lpstr>嵌入 OLE 服务器</vt:lpstr>
      </vt:variant>
      <vt:variant>
        <vt:i4>1</vt:i4>
      </vt:variant>
      <vt:variant>
        <vt:lpstr>幻灯片标题</vt:lpstr>
      </vt:variant>
      <vt:variant>
        <vt:i4>21</vt:i4>
      </vt:variant>
    </vt:vector>
  </HeadingPairs>
  <TitlesOfParts>
    <vt:vector size="50" baseType="lpstr">
      <vt:lpstr>Gulim</vt:lpstr>
      <vt:lpstr>PingFang SC</vt:lpstr>
      <vt:lpstr>Söhne</vt:lpstr>
      <vt:lpstr>等线</vt:lpstr>
      <vt:lpstr>等线 Light</vt:lpstr>
      <vt:lpstr>方正舒体</vt:lpstr>
      <vt:lpstr>黑体</vt:lpstr>
      <vt:lpstr>华文行楷</vt:lpstr>
      <vt:lpstr>楷体</vt:lpstr>
      <vt:lpstr>宋体</vt:lpstr>
      <vt:lpstr>微软雅黑</vt:lpstr>
      <vt:lpstr>Arial</vt:lpstr>
      <vt:lpstr>Century Gothic</vt:lpstr>
      <vt:lpstr>Franklin Gothic Demi</vt:lpstr>
      <vt:lpstr>Impact</vt:lpstr>
      <vt:lpstr>Times New Roman</vt:lpstr>
      <vt:lpstr>Verdana</vt:lpstr>
      <vt:lpstr>Wingdings</vt:lpstr>
      <vt:lpstr>Wingdings 3</vt:lpstr>
      <vt:lpstr>离子会议室</vt:lpstr>
      <vt:lpstr>自定义设计方案</vt:lpstr>
      <vt:lpstr>A000120140530A99PPBG</vt:lpstr>
      <vt:lpstr>18_sample</vt:lpstr>
      <vt:lpstr>1_Office 主题​​</vt:lpstr>
      <vt:lpstr>7_Office 主题​​</vt:lpstr>
      <vt:lpstr>3_Office 主题​​</vt:lpstr>
      <vt:lpstr>19_sample</vt:lpstr>
      <vt:lpstr>2_Office 主题​​</vt:lpstr>
      <vt:lpstr>Equation</vt:lpstr>
      <vt:lpstr>RENet: A Time-Frequency Domain General Speech Restoration Network for ICASSP 2024 Speech Signal Improvement Challenge</vt:lpstr>
      <vt:lpstr>PowerPoint 演示文稿</vt:lpstr>
      <vt:lpstr>1.   Introduction</vt:lpstr>
      <vt:lpstr>1.   Introduction</vt:lpstr>
      <vt:lpstr>1.   Introduction</vt:lpstr>
      <vt:lpstr>2.   Related Works</vt:lpstr>
      <vt:lpstr>2.   Related Works</vt:lpstr>
      <vt:lpstr>2.   Related Works</vt:lpstr>
      <vt:lpstr>3.   Methodology</vt:lpstr>
      <vt:lpstr>3.   Methodology</vt:lpstr>
      <vt:lpstr>3.   Methodology</vt:lpstr>
      <vt:lpstr>3.   Methodology</vt:lpstr>
      <vt:lpstr>3.   Methodology</vt:lpstr>
      <vt:lpstr>3.   Methodology</vt:lpstr>
      <vt:lpstr>4.   Results and Discussions</vt:lpstr>
      <vt:lpstr>4.   Results and Discussions</vt:lpstr>
      <vt:lpstr>4.   Results and Discussions</vt:lpstr>
      <vt:lpstr>4.   Results and Discussions</vt:lpstr>
      <vt:lpstr>4.   Results and Discussions</vt:lpstr>
      <vt:lpstr>5.   Conclusions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郝 逢源</cp:lastModifiedBy>
  <cp:revision>1393</cp:revision>
  <dcterms:created xsi:type="dcterms:W3CDTF">2021-04-23T03:34:00Z</dcterms:created>
  <dcterms:modified xsi:type="dcterms:W3CDTF">2024-04-12T08:47:48Z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99D94746FB064674BD8719101B413B27_12</vt:lpwstr>
  </property>
  <property fmtid="{D5CDD505-2E9C-101B-9397-08002B2CF9AE}" pid="3" name="KSOProductBuildVer">
    <vt:lpwstr>2052-12.1.0.15712</vt:lpwstr>
  </property>
</Properties>
</file>