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9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3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4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5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3" r:id="rId1"/>
    <p:sldMasterId id="2147483698" r:id="rId2"/>
    <p:sldMasterId id="2147483703" r:id="rId3"/>
    <p:sldMasterId id="2147483717" r:id="rId4"/>
    <p:sldMasterId id="2147483789" r:id="rId5"/>
    <p:sldMasterId id="2147483795" r:id="rId6"/>
    <p:sldMasterId id="2147483809" r:id="rId7"/>
    <p:sldMasterId id="2147483836" r:id="rId8"/>
    <p:sldMasterId id="2147483842" r:id="rId9"/>
    <p:sldMasterId id="2147483845" r:id="rId10"/>
    <p:sldMasterId id="2147483872" r:id="rId11"/>
    <p:sldMasterId id="2147483878" r:id="rId12"/>
    <p:sldMasterId id="2147483881" r:id="rId13"/>
    <p:sldMasterId id="2147483908" r:id="rId14"/>
    <p:sldMasterId id="2147483916" r:id="rId15"/>
    <p:sldMasterId id="2147483923" r:id="rId16"/>
  </p:sldMasterIdLst>
  <p:notesMasterIdLst>
    <p:notesMasterId r:id="rId33"/>
  </p:notesMasterIdLst>
  <p:handoutMasterIdLst>
    <p:handoutMasterId r:id="rId34"/>
  </p:handoutMasterIdLst>
  <p:sldIdLst>
    <p:sldId id="362" r:id="rId17"/>
    <p:sldId id="394" r:id="rId18"/>
    <p:sldId id="395" r:id="rId19"/>
    <p:sldId id="486" r:id="rId20"/>
    <p:sldId id="487" r:id="rId21"/>
    <p:sldId id="462" r:id="rId22"/>
    <p:sldId id="461" r:id="rId23"/>
    <p:sldId id="463" r:id="rId24"/>
    <p:sldId id="479" r:id="rId25"/>
    <p:sldId id="467" r:id="rId26"/>
    <p:sldId id="483" r:id="rId27"/>
    <p:sldId id="490" r:id="rId28"/>
    <p:sldId id="485" r:id="rId29"/>
    <p:sldId id="489" r:id="rId30"/>
    <p:sldId id="488" r:id="rId31"/>
    <p:sldId id="470" r:id="rId32"/>
  </p:sldIdLst>
  <p:sldSz cx="9144000" cy="6858000" type="screen4x3"/>
  <p:notesSz cx="6797675" cy="98742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FFFFB7"/>
    <a:srgbClr val="FFF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7" autoAdjust="0"/>
    <p:restoredTop sz="65789" autoAdjust="0"/>
  </p:normalViewPr>
  <p:slideViewPr>
    <p:cSldViewPr>
      <p:cViewPr varScale="1">
        <p:scale>
          <a:sx n="45" d="100"/>
          <a:sy n="45" d="100"/>
        </p:scale>
        <p:origin x="174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1EFBA-F60D-49B7-9672-E49AD4DCB927}" type="datetimeFigureOut">
              <a:rPr lang="ko-KR" altLang="en-US" smtClean="0"/>
              <a:t>2016-11-21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ko-KR" smtClean="0"/>
              <a:t>sd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4822-1615-4D83-9856-15B13F905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5337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4FD12-79F4-49E3-AB98-380A6A97EC41}" type="datetimeFigureOut">
              <a:rPr lang="zh-CN" altLang="en-US" smtClean="0"/>
              <a:pPr/>
              <a:t>2016/11/21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sd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63BEF-1052-4A62-8E27-5C4BF9A1F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8601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1627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0609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63129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2287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56116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241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3770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7151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81211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86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414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5911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407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ko-KR" sz="1200" b="0" i="0" u="none" strike="noStrike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paper author</a:t>
                </a:r>
                <a:r>
                  <a:rPr lang="en-US" altLang="ko-KR" baseline="0" dirty="0" smtClean="0"/>
                  <a:t> </a:t>
                </a:r>
                <a:r>
                  <a:rPr lang="ko-KR" altLang="en-US" baseline="0" dirty="0" smtClean="0"/>
                  <a:t>모델의 논문랭킹문제를 풀때의 </a:t>
                </a:r>
                <a:r>
                  <a:rPr lang="en-US" altLang="ko-KR" dirty="0" smtClean="0"/>
                  <a:t>co ranking</a:t>
                </a:r>
                <a:r>
                  <a:rPr lang="ko-KR" altLang="en-US" dirty="0" smtClean="0"/>
                  <a:t>기법</a:t>
                </a:r>
                <a:endParaRPr lang="en-US" altLang="ko-KR" dirty="0" smtClean="0"/>
              </a:p>
              <a:p>
                <a:r>
                  <a:rPr lang="en-US" altLang="ko-KR" dirty="0" smtClean="0"/>
                  <a:t>N</a:t>
                </a:r>
                <a:r>
                  <a:rPr lang="ko-KR" altLang="en-US" dirty="0" smtClean="0"/>
                  <a:t>은 </a:t>
                </a:r>
                <a:r>
                  <a:rPr lang="en-US" altLang="ko-KR" dirty="0" err="1" smtClean="0"/>
                  <a:t>transitio</a:t>
                </a:r>
                <a:r>
                  <a:rPr lang="ko-KR" altLang="en-US" dirty="0" smtClean="0"/>
                  <a:t>매트릭스</a:t>
                </a:r>
                <a:endParaRPr lang="en-US" altLang="ko-KR" dirty="0" smtClean="0"/>
              </a:p>
              <a:p>
                <a:r>
                  <a:rPr lang="en-US" altLang="ko-KR" dirty="0" smtClean="0"/>
                  <a:t>SN</a:t>
                </a:r>
                <a:r>
                  <a:rPr lang="ko-KR" altLang="en-US" dirty="0" smtClean="0"/>
                  <a:t>은 </a:t>
                </a:r>
                <a:r>
                  <a:rPr lang="en-US" altLang="ko-KR" dirty="0" smtClean="0"/>
                  <a:t>sentence</a:t>
                </a:r>
                <a:r>
                  <a:rPr lang="ko-KR" altLang="en-US" dirty="0" smtClean="0"/>
                  <a:t>에서 </a:t>
                </a:r>
                <a:r>
                  <a:rPr lang="en-US" altLang="ko-KR" dirty="0" smtClean="0"/>
                  <a:t>news</a:t>
                </a:r>
                <a:r>
                  <a:rPr lang="ko-KR" altLang="en-US" dirty="0" smtClean="0"/>
                  <a:t>로 갈 확율 </a:t>
                </a:r>
                <a:endParaRPr lang="en-US" altLang="ko-KR" dirty="0" smtClean="0"/>
              </a:p>
              <a:p>
                <a:r>
                  <a:rPr lang="ko-KR" altLang="en-US" sz="120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𝜆</a:t>
                </a:r>
                <a:r>
                  <a:rPr lang="en-US" altLang="ko-KR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altLang="ko-KR" dirty="0" err="1" smtClean="0"/>
                  <a:t>m,n,k</a:t>
                </a:r>
                <a:r>
                  <a:rPr lang="ko-KR" altLang="en-US" dirty="0" smtClean="0"/>
                  <a:t> 등</a:t>
                </a:r>
                <a:r>
                  <a:rPr lang="ko-KR" altLang="en-US" baseline="0" dirty="0" smtClean="0"/>
                  <a:t> 파라메터</a:t>
                </a:r>
                <a:r>
                  <a:rPr lang="ko-KR" altLang="en-US" dirty="0" smtClean="0"/>
                  <a:t>로 각각의 영향력을 조절</a:t>
                </a:r>
                <a:endParaRPr lang="en-US" altLang="ko-KR" dirty="0" smtClean="0"/>
              </a:p>
              <a:p>
                <a:endParaRPr lang="en-US" altLang="ko-KR" dirty="0" smtClean="0"/>
              </a:p>
              <a:p>
                <a:r>
                  <a:rPr lang="ko-KR" altLang="en-US" dirty="0" smtClean="0"/>
                  <a:t>람다가 커지면 </a:t>
                </a:r>
                <a:r>
                  <a:rPr lang="en-US" altLang="ko-KR" dirty="0" smtClean="0"/>
                  <a:t>sentence</a:t>
                </a:r>
                <a:r>
                  <a:rPr lang="ko-KR" altLang="en-US" dirty="0" smtClean="0"/>
                  <a:t>의 점수를 더 본다</a:t>
                </a:r>
                <a:r>
                  <a:rPr lang="en-US" altLang="ko-KR" dirty="0" smtClean="0"/>
                  <a:t>.</a:t>
                </a:r>
              </a:p>
              <a:p>
                <a:r>
                  <a:rPr lang="en-US" altLang="ko-KR" dirty="0" smtClean="0"/>
                  <a:t>m</a:t>
                </a:r>
                <a:r>
                  <a:rPr lang="ko-KR" altLang="en-US" dirty="0" smtClean="0"/>
                  <a:t>가 작으면 뉴스의 </a:t>
                </a:r>
                <a:r>
                  <a:rPr lang="en-US" altLang="ko-KR" dirty="0" smtClean="0"/>
                  <a:t>similar</a:t>
                </a:r>
                <a:r>
                  <a:rPr lang="ko-KR" altLang="en-US" baseline="0" dirty="0" smtClean="0"/>
                  <a:t> </a:t>
                </a:r>
                <a:r>
                  <a:rPr lang="en-US" altLang="ko-KR" baseline="0" dirty="0" smtClean="0"/>
                  <a:t>edge</a:t>
                </a:r>
                <a:r>
                  <a:rPr lang="ko-KR" altLang="en-US" baseline="0" dirty="0" smtClean="0"/>
                  <a:t>를 잘 반영하지 못한다</a:t>
                </a:r>
                <a:r>
                  <a:rPr lang="en-US" altLang="ko-KR" baseline="0" dirty="0" smtClean="0"/>
                  <a:t>.</a:t>
                </a:r>
              </a:p>
              <a:p>
                <a:r>
                  <a:rPr lang="en-US" altLang="ko-KR" dirty="0" smtClean="0"/>
                  <a:t>n</a:t>
                </a:r>
                <a:r>
                  <a:rPr lang="ko-KR" altLang="en-US" dirty="0" smtClean="0"/>
                  <a:t>이 작아지면 문장간의 </a:t>
                </a:r>
                <a:r>
                  <a:rPr lang="en-US" altLang="ko-KR" dirty="0" smtClean="0"/>
                  <a:t>similar edge</a:t>
                </a:r>
                <a:r>
                  <a:rPr lang="ko-KR" altLang="en-US" dirty="0" smtClean="0"/>
                  <a:t>를 반영하지 못한다</a:t>
                </a:r>
                <a:r>
                  <a:rPr lang="en-US" altLang="ko-KR" dirty="0" smtClean="0"/>
                  <a:t>.</a:t>
                </a:r>
              </a:p>
              <a:p>
                <a:r>
                  <a:rPr lang="en-US" altLang="ko-KR" dirty="0" smtClean="0"/>
                  <a:t>K</a:t>
                </a:r>
                <a:r>
                  <a:rPr lang="ko-KR" altLang="en-US" dirty="0" smtClean="0"/>
                  <a:t>가 커지면 </a:t>
                </a:r>
                <a:r>
                  <a:rPr lang="en-US" altLang="ko-KR" dirty="0" smtClean="0"/>
                  <a:t>sentence</a:t>
                </a:r>
                <a:r>
                  <a:rPr lang="ko-KR" altLang="en-US" dirty="0" smtClean="0"/>
                  <a:t>의 영향이 작아</a:t>
                </a:r>
                <a:endParaRPr lang="ko-KR" alt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314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6535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ko-KR" baseline="0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dirty="0" smtClean="0"/>
                  <a:t>MutualRank</a:t>
                </a:r>
                <a:r>
                  <a:rPr lang="en-US" altLang="ko-KR" baseline="0" dirty="0" smtClean="0"/>
                  <a:t> </a:t>
                </a:r>
                <a:r>
                  <a:rPr lang="ko-KR" altLang="en-US" baseline="0" dirty="0" smtClean="0"/>
                  <a:t>와 달리 </a:t>
                </a:r>
                <a:r>
                  <a:rPr lang="en-US" altLang="ko-KR" baseline="0" dirty="0" smtClean="0"/>
                  <a:t>time</a:t>
                </a:r>
                <a:r>
                  <a:rPr lang="ko-KR" altLang="en-US" baseline="0" dirty="0" smtClean="0"/>
                  <a:t>을 추가 하고</a:t>
                </a:r>
                <a:r>
                  <a:rPr lang="en-US" altLang="ko-KR" baseline="0" dirty="0" smtClean="0"/>
                  <a:t>..</a:t>
                </a:r>
                <a:r>
                  <a:rPr lang="ko-KR" altLang="en-US" baseline="0" dirty="0" smtClean="0"/>
                  <a:t>세 가지 노드의 관계를 모델링 했다</a:t>
                </a:r>
                <a:r>
                  <a:rPr lang="en-US" altLang="ko-KR" baseline="0" dirty="0" smtClean="0"/>
                  <a:t>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aseline="0" dirty="0" smtClean="0"/>
                  <a:t>1.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aseline="0" dirty="0" smtClean="0"/>
                  <a:t>먼저 </a:t>
                </a:r>
                <a:r>
                  <a:rPr lang="en-US" altLang="ko-KR" baseline="0" dirty="0" smtClean="0"/>
                  <a:t>news</a:t>
                </a:r>
                <a:r>
                  <a:rPr lang="ko-KR" altLang="en-US" baseline="0" dirty="0" smtClean="0"/>
                  <a:t>의 점수는 </a:t>
                </a:r>
                <a:r>
                  <a:rPr lang="ko-KR" alt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𝜆</a:t>
                </a:r>
                <a:r>
                  <a:rPr lang="en-US" altLang="ko-KR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_</a:t>
                </a:r>
                <a:r>
                  <a:rPr lang="en-US" altLang="ko-KR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ko-KR" alt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만</a:t>
                </a:r>
                <a:r>
                  <a:rPr lang="ko-KR" altLang="en-US" baseline="0" dirty="0" smtClean="0"/>
                  <a:t>큼 </a:t>
                </a:r>
                <a:r>
                  <a:rPr lang="en-US" altLang="ko-KR" baseline="0" dirty="0" smtClean="0"/>
                  <a:t>self transition</a:t>
                </a:r>
                <a:r>
                  <a:rPr lang="ko-KR" altLang="en-US" baseline="0" dirty="0" smtClean="0"/>
                  <a:t>하고  나머지 </a:t>
                </a:r>
                <a:r>
                  <a:rPr lang="en-US" altLang="ko-KR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(1−</a:t>
                </a:r>
                <a:r>
                  <a:rPr lang="ko-KR" alt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𝜆</a:t>
                </a:r>
                <a:r>
                  <a:rPr lang="en-US" altLang="ko-KR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_</a:t>
                </a:r>
                <a:r>
                  <a:rPr lang="en-US" altLang="ko-KR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ko-KR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ko-KR" alt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의</a:t>
                </a:r>
                <a:r>
                  <a:rPr lang="ko-KR" altLang="en-US" baseline="0" dirty="0" smtClean="0"/>
                  <a:t> 값은 </a:t>
                </a:r>
                <a:r>
                  <a:rPr lang="en-US" altLang="ko-KR" baseline="0" dirty="0" smtClean="0"/>
                  <a:t>sentence</a:t>
                </a:r>
                <a:r>
                  <a:rPr lang="ko-KR" altLang="en-US" baseline="0" dirty="0" smtClean="0"/>
                  <a:t>와 </a:t>
                </a:r>
                <a:r>
                  <a:rPr lang="en-US" altLang="ko-KR" baseline="0" dirty="0" smtClean="0"/>
                  <a:t>media</a:t>
                </a:r>
                <a:r>
                  <a:rPr lang="ko-KR" altLang="en-US" baseline="0" dirty="0" smtClean="0"/>
                  <a:t>가 나누어서 가진다</a:t>
                </a:r>
                <a:r>
                  <a:rPr lang="en-US" altLang="ko-KR" baseline="0" dirty="0" smtClean="0"/>
                  <a:t>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aseline="0" dirty="0" err="1" smtClean="0"/>
                  <a:t>Setntence</a:t>
                </a:r>
                <a:r>
                  <a:rPr lang="ko-KR" altLang="en-US" baseline="0" dirty="0" smtClean="0"/>
                  <a:t>와 </a:t>
                </a:r>
                <a:r>
                  <a:rPr lang="en-US" altLang="ko-KR" baseline="0" dirty="0" smtClean="0"/>
                  <a:t>media</a:t>
                </a:r>
                <a:r>
                  <a:rPr lang="ko-KR" altLang="en-US" baseline="0" dirty="0" smtClean="0"/>
                  <a:t>가 나누어가지는 값은 </a:t>
                </a:r>
                <a:r>
                  <a:rPr lang="ko-KR" alt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𝜆</a:t>
                </a:r>
                <a:r>
                  <a:rPr lang="en-US" altLang="ko-KR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_</a:t>
                </a:r>
                <a:r>
                  <a:rPr lang="en-US" altLang="ko-KR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ko-KR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ko-KR" alt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ko-KR" alt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에</a:t>
                </a:r>
                <a:r>
                  <a:rPr lang="en-US" altLang="ko-KR" baseline="0" dirty="0" smtClean="0"/>
                  <a:t> </a:t>
                </a:r>
                <a:r>
                  <a:rPr lang="ko-KR" altLang="en-US" baseline="0" dirty="0" smtClean="0"/>
                  <a:t>따라 결정</a:t>
                </a:r>
                <a:endParaRPr lang="en-US" altLang="ko-KR" dirty="0" smtClean="0"/>
              </a:p>
              <a:p>
                <a:r>
                  <a:rPr lang="en-US" altLang="ko-KR" dirty="0" smtClean="0"/>
                  <a:t>2.</a:t>
                </a:r>
                <a:r>
                  <a:rPr lang="en-US" altLang="ko-KR" baseline="0" dirty="0" smtClean="0"/>
                  <a:t> </a:t>
                </a:r>
              </a:p>
              <a:p>
                <a:r>
                  <a:rPr lang="ko-KR" altLang="en-US" baseline="0" dirty="0" smtClean="0"/>
                  <a:t>똑같은 방법으로 </a:t>
                </a:r>
                <a:r>
                  <a:rPr lang="en-US" altLang="ko-KR" baseline="0" dirty="0" smtClean="0"/>
                  <a:t>sentence</a:t>
                </a:r>
                <a:r>
                  <a:rPr lang="ko-KR" altLang="en-US" baseline="0" dirty="0" smtClean="0"/>
                  <a:t>의 영향력을 주고 </a:t>
                </a:r>
                <a:endParaRPr lang="en-US" altLang="ko-KR" baseline="0" dirty="0" smtClean="0"/>
              </a:p>
              <a:p>
                <a:r>
                  <a:rPr lang="en-US" altLang="ko-KR" baseline="0" dirty="0" smtClean="0"/>
                  <a:t>3. Media</a:t>
                </a:r>
                <a:r>
                  <a:rPr lang="ko-KR" altLang="en-US" baseline="0" dirty="0" smtClean="0"/>
                  <a:t>의 영향력을 주고</a:t>
                </a:r>
                <a:r>
                  <a:rPr lang="en-US" altLang="ko-KR" baseline="0" dirty="0" smtClean="0"/>
                  <a:t> </a:t>
                </a:r>
                <a:r>
                  <a:rPr lang="ko-KR" altLang="en-US" baseline="0" dirty="0" smtClean="0"/>
                  <a:t>시간의 개념을 주면 </a:t>
                </a:r>
                <a:r>
                  <a:rPr lang="en-US" altLang="ko-KR" baseline="0" dirty="0" smtClean="0"/>
                  <a:t>news</a:t>
                </a:r>
                <a:r>
                  <a:rPr lang="ko-KR" altLang="en-US" baseline="0" dirty="0" smtClean="0"/>
                  <a:t>의 값을 구할수 있음</a:t>
                </a:r>
                <a:endParaRPr lang="en-US" altLang="ko-KR" baseline="0" dirty="0" smtClean="0"/>
              </a:p>
              <a:p>
                <a:r>
                  <a:rPr lang="ko-KR" altLang="en-US" baseline="0" dirty="0" smtClean="0"/>
                  <a:t>정확</a:t>
                </a:r>
                <a:endParaRPr lang="en-US" altLang="zh-CN" baseline="0" dirty="0" smtClean="0"/>
              </a:p>
              <a:p>
                <a:r>
                  <a:rPr lang="en-US" altLang="zh-CN" baseline="0" dirty="0" err="1" smtClean="0"/>
                  <a:t>corank</a:t>
                </a:r>
                <a:r>
                  <a:rPr lang="en-US" altLang="zh-CN" baseline="0" dirty="0" smtClean="0"/>
                  <a:t> </a:t>
                </a:r>
                <a:r>
                  <a:rPr lang="ko-KR" altLang="en-US" baseline="0" dirty="0" smtClean="0"/>
                  <a:t>에서 학습한 </a:t>
                </a:r>
                <a:r>
                  <a:rPr lang="en-US" altLang="zh-CN" baseline="0" dirty="0" smtClean="0"/>
                  <a:t>m</a:t>
                </a:r>
                <a:r>
                  <a:rPr lang="zh-CN" altLang="en-US" baseline="0" dirty="0" smtClean="0"/>
                  <a:t>，</a:t>
                </a:r>
                <a:r>
                  <a:rPr lang="en-US" altLang="zh-CN" baseline="0" dirty="0" smtClean="0"/>
                  <a:t>n</a:t>
                </a:r>
                <a:r>
                  <a:rPr lang="zh-CN" altLang="en-US" baseline="0" dirty="0" smtClean="0"/>
                  <a:t>，</a:t>
                </a:r>
                <a:r>
                  <a:rPr lang="en-US" altLang="zh-CN" baseline="0" dirty="0" smtClean="0"/>
                  <a:t>k </a:t>
                </a:r>
                <a:r>
                  <a:rPr lang="ko-KR" altLang="en-US" baseline="0" dirty="0" smtClean="0"/>
                  <a:t>여기에 적용하였다</a:t>
                </a:r>
                <a:r>
                  <a:rPr lang="en-US" altLang="ko-KR" baseline="0" dirty="0" smtClean="0"/>
                  <a:t>.</a:t>
                </a:r>
              </a:p>
              <a:p>
                <a:r>
                  <a:rPr lang="en-US" altLang="zh-CN" baseline="0" dirty="0" err="1" smtClean="0"/>
                  <a:t>futureRank</a:t>
                </a:r>
                <a:r>
                  <a:rPr lang="ko-KR" altLang="en-US" baseline="0" dirty="0" smtClean="0"/>
                  <a:t>에서 학습한 </a:t>
                </a:r>
                <a:r>
                  <a:rPr lang="en-US" altLang="zh-CN" baseline="0" dirty="0" smtClean="0"/>
                  <a:t>damping rate </a:t>
                </a:r>
                <a:r>
                  <a:rPr lang="ko-KR" altLang="en-US" baseline="0" dirty="0" smtClean="0"/>
                  <a:t>를 적용하였다</a:t>
                </a:r>
                <a:r>
                  <a:rPr lang="en-US" altLang="ko-KR" baseline="0" dirty="0" smtClean="0"/>
                  <a:t>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baseline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baseline="0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53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9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9.png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9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9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9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9.png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4643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310903"/>
            <a:ext cx="91440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44000" cy="1392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055" y="6021288"/>
            <a:ext cx="1081383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83" y="6021288"/>
            <a:ext cx="1743217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3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1148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19050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EF1B32-A96D-4888-9D0A-AD4F0C186A08}" type="datetime1">
              <a:rPr lang="ko-KR" altLang="en-US" smtClean="0"/>
              <a:t>2016-11-21</a:t>
            </a:fld>
            <a:endParaRPr lang="en-US" altLang="zh-CN"/>
          </a:p>
        </p:txBody>
      </p:sp>
      <p:sp>
        <p:nvSpPr>
          <p:cNvPr id="7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64EE48-33AA-4EF2-89E9-6EAEB6EE2F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8162603"/>
      </p:ext>
    </p:extLst>
  </p:cSld>
  <p:clrMapOvr>
    <a:masterClrMapping/>
  </p:clrMapOvr>
  <p:transition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3.0 멘토지식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1432833" y="852673"/>
            <a:ext cx="0" cy="5548353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</p:spPr>
        <p:txBody>
          <a:bodyPr lIns="79550" tIns="41365" rIns="79550" bIns="41365">
            <a:spAutoFit/>
          </a:bodyPr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31" name="Rectangle 310"/>
          <p:cNvSpPr>
            <a:spLocks noChangeArrowheads="1"/>
          </p:cNvSpPr>
          <p:nvPr/>
        </p:nvSpPr>
        <p:spPr bwMode="auto">
          <a:xfrm>
            <a:off x="5968100" y="1125180"/>
            <a:ext cx="1102179" cy="5286577"/>
          </a:xfrm>
          <a:prstGeom prst="rect">
            <a:avLst/>
          </a:prstGeom>
          <a:solidFill>
            <a:schemeClr val="bg1">
              <a:alpha val="67999"/>
            </a:schemeClr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9550" tIns="41365" rIns="79550" bIns="41365" anchor="ctr">
            <a:noAutofit/>
          </a:bodyPr>
          <a:lstStyle/>
          <a:p>
            <a:pPr algn="ctr">
              <a:defRPr/>
            </a:pPr>
            <a:r>
              <a:rPr lang="ko-KR" altLang="en-US" sz="1600" dirty="0" smtClean="0">
                <a:solidFill>
                  <a:srgbClr val="808080"/>
                </a:solidFill>
                <a:latin typeface="Trebuchet MS" pitchFamily="34" charset="0"/>
                <a:ea typeface="돋움" pitchFamily="50" charset="-127"/>
              </a:rPr>
              <a:t>공통</a:t>
            </a:r>
          </a:p>
          <a:p>
            <a:pPr algn="ctr">
              <a:defRPr/>
            </a:pPr>
            <a:r>
              <a:rPr lang="en-US" altLang="ko-KR" sz="1600" dirty="0" smtClean="0">
                <a:solidFill>
                  <a:srgbClr val="808080"/>
                </a:solidFill>
                <a:latin typeface="Trebuchet MS" pitchFamily="34" charset="0"/>
                <a:ea typeface="돋움" pitchFamily="50" charset="-127"/>
              </a:rPr>
              <a:t>Right Area</a:t>
            </a:r>
            <a:endParaRPr lang="ko-KR" altLang="en-US" sz="1600" dirty="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40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9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5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038" y="2503630"/>
            <a:ext cx="1319710" cy="2111953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ko-KR" altLang="en-US" sz="700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700" u="sng" dirty="0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700" u="sng" dirty="0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명예의 전당</a:t>
            </a:r>
            <a:endParaRPr lang="ko-KR" altLang="en-US" sz="500" u="sng" dirty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8" name="표 57"/>
          <p:cNvGraphicFramePr>
            <a:graphicFrameLocks noGrp="1"/>
          </p:cNvGraphicFramePr>
          <p:nvPr/>
        </p:nvGraphicFramePr>
        <p:xfrm>
          <a:off x="219783" y="2789093"/>
          <a:ext cx="1037523" cy="490505"/>
        </p:xfrm>
        <a:graphic>
          <a:graphicData uri="http://schemas.openxmlformats.org/drawingml/2006/table">
            <a:tbl>
              <a:tblPr/>
              <a:tblGrid>
                <a:gridCol w="1037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7664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학습도우미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019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공부법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8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기타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9" name="표 58"/>
          <p:cNvGraphicFramePr>
            <a:graphicFrameLocks noGrp="1"/>
          </p:cNvGraphicFramePr>
          <p:nvPr/>
        </p:nvGraphicFramePr>
        <p:xfrm>
          <a:off x="219783" y="3547199"/>
          <a:ext cx="1037523" cy="490505"/>
        </p:xfrm>
        <a:graphic>
          <a:graphicData uri="http://schemas.openxmlformats.org/drawingml/2006/table">
            <a:tbl>
              <a:tblPr/>
              <a:tblGrid>
                <a:gridCol w="1037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7664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교재</a:t>
                      </a:r>
                      <a:r>
                        <a:rPr lang="en-US" altLang="ko-KR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1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인강활용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019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최강공부스킬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8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1" i="0" u="sng" strike="noStrike" baseline="0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학습생활노하우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0" name="AutoShape 57"/>
          <p:cNvSpPr>
            <a:spLocks noChangeArrowheads="1"/>
          </p:cNvSpPr>
          <p:nvPr/>
        </p:nvSpPr>
        <p:spPr bwMode="auto">
          <a:xfrm>
            <a:off x="92723" y="2270836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지식 </a:t>
            </a:r>
            <a:r>
              <a:rPr lang="en-US" altLang="ko-KR" sz="900" b="1" dirty="0" smtClean="0">
                <a:solidFill>
                  <a:srgbClr val="000000"/>
                </a:solidFill>
                <a:latin typeface="굴림"/>
                <a:ea typeface="굴림"/>
              </a:rPr>
              <a:t>Pool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7038" y="4904809"/>
            <a:ext cx="1319710" cy="500067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ko-KR" altLang="en-US" sz="8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u="sng" dirty="0" err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멘토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</a:p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u="sng" dirty="0" err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멘토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자료실</a:t>
            </a:r>
            <a:endParaRPr lang="ko-KR" altLang="en-US" sz="500" u="sng" dirty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AutoShape 57"/>
          <p:cNvSpPr>
            <a:spLocks noChangeArrowheads="1"/>
          </p:cNvSpPr>
          <p:nvPr/>
        </p:nvSpPr>
        <p:spPr bwMode="auto">
          <a:xfrm>
            <a:off x="92723" y="4672020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err="1" smtClean="0">
                <a:solidFill>
                  <a:srgbClr val="000000"/>
                </a:solidFill>
                <a:latin typeface="굴림"/>
                <a:ea typeface="굴림"/>
              </a:rPr>
              <a:t>멘토</a:t>
            </a: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 게시판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main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F3.0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7978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1.1 베스트지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92723" y="2273051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베스트지식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자유형 26"/>
          <p:cNvSpPr/>
          <p:nvPr/>
        </p:nvSpPr>
        <p:spPr bwMode="auto">
          <a:xfrm>
            <a:off x="87927" y="6564182"/>
            <a:ext cx="6928339" cy="217625"/>
          </a:xfrm>
          <a:custGeom>
            <a:avLst/>
            <a:gdLst>
              <a:gd name="connsiteX0" fmla="*/ 0 w 7723187"/>
              <a:gd name="connsiteY0" fmla="*/ 204787 h 276224"/>
              <a:gd name="connsiteX1" fmla="*/ 800100 w 7723187"/>
              <a:gd name="connsiteY1" fmla="*/ 52387 h 276224"/>
              <a:gd name="connsiteX2" fmla="*/ 1676400 w 7723187"/>
              <a:gd name="connsiteY2" fmla="*/ 252412 h 276224"/>
              <a:gd name="connsiteX3" fmla="*/ 2505075 w 7723187"/>
              <a:gd name="connsiteY3" fmla="*/ 33337 h 276224"/>
              <a:gd name="connsiteX4" fmla="*/ 3495675 w 7723187"/>
              <a:gd name="connsiteY4" fmla="*/ 242887 h 276224"/>
              <a:gd name="connsiteX5" fmla="*/ 4286250 w 7723187"/>
              <a:gd name="connsiteY5" fmla="*/ 23812 h 276224"/>
              <a:gd name="connsiteX6" fmla="*/ 5124450 w 7723187"/>
              <a:gd name="connsiteY6" fmla="*/ 223837 h 276224"/>
              <a:gd name="connsiteX7" fmla="*/ 5810250 w 7723187"/>
              <a:gd name="connsiteY7" fmla="*/ 14287 h 276224"/>
              <a:gd name="connsiteX8" fmla="*/ 6591300 w 7723187"/>
              <a:gd name="connsiteY8" fmla="*/ 261937 h 276224"/>
              <a:gd name="connsiteX9" fmla="*/ 7124700 w 7723187"/>
              <a:gd name="connsiteY9" fmla="*/ 4762 h 276224"/>
              <a:gd name="connsiteX10" fmla="*/ 7629525 w 7723187"/>
              <a:gd name="connsiteY10" fmla="*/ 233362 h 276224"/>
              <a:gd name="connsiteX11" fmla="*/ 7686675 w 7723187"/>
              <a:gd name="connsiteY11" fmla="*/ 261937 h 276224"/>
              <a:gd name="connsiteX12" fmla="*/ 7686675 w 7723187"/>
              <a:gd name="connsiteY12" fmla="*/ 261937 h 276224"/>
              <a:gd name="connsiteX13" fmla="*/ 7686675 w 7723187"/>
              <a:gd name="connsiteY13" fmla="*/ 242887 h 27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3187" h="276224">
                <a:moveTo>
                  <a:pt x="0" y="204787"/>
                </a:moveTo>
                <a:cubicBezTo>
                  <a:pt x="260350" y="124618"/>
                  <a:pt x="520700" y="44450"/>
                  <a:pt x="800100" y="52387"/>
                </a:cubicBezTo>
                <a:cubicBezTo>
                  <a:pt x="1079500" y="60325"/>
                  <a:pt x="1392238" y="255587"/>
                  <a:pt x="1676400" y="252412"/>
                </a:cubicBezTo>
                <a:cubicBezTo>
                  <a:pt x="1960562" y="249237"/>
                  <a:pt x="2201863" y="34924"/>
                  <a:pt x="2505075" y="33337"/>
                </a:cubicBezTo>
                <a:cubicBezTo>
                  <a:pt x="2808287" y="31750"/>
                  <a:pt x="3198813" y="244474"/>
                  <a:pt x="3495675" y="242887"/>
                </a:cubicBezTo>
                <a:cubicBezTo>
                  <a:pt x="3792537" y="241300"/>
                  <a:pt x="4014788" y="26987"/>
                  <a:pt x="4286250" y="23812"/>
                </a:cubicBezTo>
                <a:cubicBezTo>
                  <a:pt x="4557712" y="20637"/>
                  <a:pt x="4870450" y="225425"/>
                  <a:pt x="5124450" y="223837"/>
                </a:cubicBezTo>
                <a:cubicBezTo>
                  <a:pt x="5378450" y="222249"/>
                  <a:pt x="5565775" y="7937"/>
                  <a:pt x="5810250" y="14287"/>
                </a:cubicBezTo>
                <a:cubicBezTo>
                  <a:pt x="6054725" y="20637"/>
                  <a:pt x="6372225" y="263525"/>
                  <a:pt x="6591300" y="261937"/>
                </a:cubicBezTo>
                <a:cubicBezTo>
                  <a:pt x="6810375" y="260350"/>
                  <a:pt x="6951663" y="9524"/>
                  <a:pt x="7124700" y="4762"/>
                </a:cubicBezTo>
                <a:cubicBezTo>
                  <a:pt x="7297737" y="0"/>
                  <a:pt x="7535863" y="190500"/>
                  <a:pt x="7629525" y="233362"/>
                </a:cubicBezTo>
                <a:cubicBezTo>
                  <a:pt x="7723187" y="276224"/>
                  <a:pt x="7686675" y="261937"/>
                  <a:pt x="7686675" y="261937"/>
                </a:cubicBezTo>
                <a:lnTo>
                  <a:pt x="7686675" y="261937"/>
                </a:lnTo>
                <a:lnTo>
                  <a:pt x="7686675" y="242887"/>
                </a:lnTo>
              </a:path>
            </a:pathLst>
          </a:custGeom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79550" tIns="41365" rIns="79550" bIns="4136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endParaRPr lang="ko-KR" altLang="en-US" sz="800" dirty="0" smtClean="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28" name="자유형 27"/>
          <p:cNvSpPr/>
          <p:nvPr/>
        </p:nvSpPr>
        <p:spPr bwMode="auto">
          <a:xfrm>
            <a:off x="87927" y="6507030"/>
            <a:ext cx="6928339" cy="217625"/>
          </a:xfrm>
          <a:custGeom>
            <a:avLst/>
            <a:gdLst>
              <a:gd name="connsiteX0" fmla="*/ 0 w 7723187"/>
              <a:gd name="connsiteY0" fmla="*/ 204787 h 276224"/>
              <a:gd name="connsiteX1" fmla="*/ 800100 w 7723187"/>
              <a:gd name="connsiteY1" fmla="*/ 52387 h 276224"/>
              <a:gd name="connsiteX2" fmla="*/ 1676400 w 7723187"/>
              <a:gd name="connsiteY2" fmla="*/ 252412 h 276224"/>
              <a:gd name="connsiteX3" fmla="*/ 2505075 w 7723187"/>
              <a:gd name="connsiteY3" fmla="*/ 33337 h 276224"/>
              <a:gd name="connsiteX4" fmla="*/ 3495675 w 7723187"/>
              <a:gd name="connsiteY4" fmla="*/ 242887 h 276224"/>
              <a:gd name="connsiteX5" fmla="*/ 4286250 w 7723187"/>
              <a:gd name="connsiteY5" fmla="*/ 23812 h 276224"/>
              <a:gd name="connsiteX6" fmla="*/ 5124450 w 7723187"/>
              <a:gd name="connsiteY6" fmla="*/ 223837 h 276224"/>
              <a:gd name="connsiteX7" fmla="*/ 5810250 w 7723187"/>
              <a:gd name="connsiteY7" fmla="*/ 14287 h 276224"/>
              <a:gd name="connsiteX8" fmla="*/ 6591300 w 7723187"/>
              <a:gd name="connsiteY8" fmla="*/ 261937 h 276224"/>
              <a:gd name="connsiteX9" fmla="*/ 7124700 w 7723187"/>
              <a:gd name="connsiteY9" fmla="*/ 4762 h 276224"/>
              <a:gd name="connsiteX10" fmla="*/ 7629525 w 7723187"/>
              <a:gd name="connsiteY10" fmla="*/ 233362 h 276224"/>
              <a:gd name="connsiteX11" fmla="*/ 7686675 w 7723187"/>
              <a:gd name="connsiteY11" fmla="*/ 261937 h 276224"/>
              <a:gd name="connsiteX12" fmla="*/ 7686675 w 7723187"/>
              <a:gd name="connsiteY12" fmla="*/ 261937 h 276224"/>
              <a:gd name="connsiteX13" fmla="*/ 7686675 w 7723187"/>
              <a:gd name="connsiteY13" fmla="*/ 242887 h 27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3187" h="276224">
                <a:moveTo>
                  <a:pt x="0" y="204787"/>
                </a:moveTo>
                <a:cubicBezTo>
                  <a:pt x="260350" y="124618"/>
                  <a:pt x="520700" y="44450"/>
                  <a:pt x="800100" y="52387"/>
                </a:cubicBezTo>
                <a:cubicBezTo>
                  <a:pt x="1079500" y="60325"/>
                  <a:pt x="1392238" y="255587"/>
                  <a:pt x="1676400" y="252412"/>
                </a:cubicBezTo>
                <a:cubicBezTo>
                  <a:pt x="1960562" y="249237"/>
                  <a:pt x="2201863" y="34924"/>
                  <a:pt x="2505075" y="33337"/>
                </a:cubicBezTo>
                <a:cubicBezTo>
                  <a:pt x="2808287" y="31750"/>
                  <a:pt x="3198813" y="244474"/>
                  <a:pt x="3495675" y="242887"/>
                </a:cubicBezTo>
                <a:cubicBezTo>
                  <a:pt x="3792537" y="241300"/>
                  <a:pt x="4014788" y="26987"/>
                  <a:pt x="4286250" y="23812"/>
                </a:cubicBezTo>
                <a:cubicBezTo>
                  <a:pt x="4557712" y="20637"/>
                  <a:pt x="4870450" y="225425"/>
                  <a:pt x="5124450" y="223837"/>
                </a:cubicBezTo>
                <a:cubicBezTo>
                  <a:pt x="5378450" y="222249"/>
                  <a:pt x="5565775" y="7937"/>
                  <a:pt x="5810250" y="14287"/>
                </a:cubicBezTo>
                <a:cubicBezTo>
                  <a:pt x="6054725" y="20637"/>
                  <a:pt x="6372225" y="263525"/>
                  <a:pt x="6591300" y="261937"/>
                </a:cubicBezTo>
                <a:cubicBezTo>
                  <a:pt x="6810375" y="260350"/>
                  <a:pt x="6951663" y="9524"/>
                  <a:pt x="7124700" y="4762"/>
                </a:cubicBezTo>
                <a:cubicBezTo>
                  <a:pt x="7297737" y="0"/>
                  <a:pt x="7535863" y="190500"/>
                  <a:pt x="7629525" y="233362"/>
                </a:cubicBezTo>
                <a:cubicBezTo>
                  <a:pt x="7723187" y="276224"/>
                  <a:pt x="7686675" y="261937"/>
                  <a:pt x="7686675" y="261937"/>
                </a:cubicBezTo>
                <a:lnTo>
                  <a:pt x="7686675" y="261937"/>
                </a:lnTo>
                <a:lnTo>
                  <a:pt x="7686675" y="242887"/>
                </a:lnTo>
              </a:path>
            </a:pathLst>
          </a:custGeom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79550" tIns="41365" rIns="79550" bIns="4136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endParaRPr lang="ko-KR" altLang="en-US" sz="800" dirty="0" smtClean="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29" name="아래쪽 화살표 28"/>
          <p:cNvSpPr/>
          <p:nvPr/>
        </p:nvSpPr>
        <p:spPr bwMode="auto">
          <a:xfrm>
            <a:off x="2734405" y="6391282"/>
            <a:ext cx="2101366" cy="413009"/>
          </a:xfrm>
          <a:prstGeom prst="downArrow">
            <a:avLst>
              <a:gd name="adj1" fmla="val 54379"/>
              <a:gd name="adj2" fmla="val 36162"/>
            </a:avLst>
          </a:prstGeom>
          <a:solidFill>
            <a:schemeClr val="bg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페이지 중략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F3.1.1 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038" y="2512624"/>
            <a:ext cx="1319710" cy="4537539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None/>
            </a:pP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굴림"/>
              <a:ea typeface="굴림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/>
        </p:nvGraphicFramePr>
        <p:xfrm>
          <a:off x="192126" y="2581631"/>
          <a:ext cx="1148683" cy="4002420"/>
        </p:xfrm>
        <a:graphic>
          <a:graphicData uri="http://schemas.openxmlformats.org/drawingml/2006/table">
            <a:tbl>
              <a:tblPr/>
              <a:tblGrid>
                <a:gridCol w="257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학습도우미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415">
                <a:tc rowSpan="6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언어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수리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사회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공부법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3415">
                <a:tc rowSpan="1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종합 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국어언어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수학수리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영어외국어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사회사탐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과학과탐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논술면접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암기노하우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계획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시간관리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마인드컨트롤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노트활용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필기법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환경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3415">
                <a:tc rowSpan="7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건강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학원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잠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TV/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인터넷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공부방꾸미기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친구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학교활용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5015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1.1 베스트지식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87038" y="2512629"/>
            <a:ext cx="1319710" cy="3781323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None/>
            </a:pP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92723" y="2273051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베스트지식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/>
        </p:nvGraphicFramePr>
        <p:xfrm>
          <a:off x="192126" y="2581636"/>
          <a:ext cx="1148683" cy="3602179"/>
        </p:xfrm>
        <a:graphic>
          <a:graphicData uri="http://schemas.openxmlformats.org/drawingml/2006/table">
            <a:tbl>
              <a:tblPr/>
              <a:tblGrid>
                <a:gridCol w="257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학습도우미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415">
                <a:tc rowSpan="6">
                  <a:txBody>
                    <a:bodyPr/>
                    <a:lstStyle/>
                    <a:p>
                      <a:pPr algn="l" fontAlgn="t"/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언어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수리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사회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공부법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3415">
                <a:tc rowSpan="1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종합 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국어언어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수학수리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영어외국어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사회사탐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과학과탐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논술면접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암기노하우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계획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시간관리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마인드컨트롤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노트활용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필기법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환경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3415">
                <a:tc rowSpan="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건강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학원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잠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TV/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인터넷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04704" y="6616126"/>
            <a:ext cx="2394439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defRPr/>
            </a:pP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All contents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copyright@2009 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서울대 멘토링 사업부</a:t>
            </a:r>
            <a:endParaRPr lang="en-US" altLang="ko-KR" sz="9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915261" y="6453189"/>
            <a:ext cx="5174272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82070" y="6453189"/>
            <a:ext cx="7007469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635369" y="6462718"/>
            <a:ext cx="3887666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Sitemap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Contact Us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FAQ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ko-KR" altLang="en-US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개인정보보호정책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|  </a:t>
            </a:r>
            <a:r>
              <a:rPr lang="ko-KR" altLang="en-US" sz="600" u="sng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이메일무단수집거부</a:t>
            </a:r>
            <a:endParaRPr lang="ko-KR" altLang="en-US" sz="6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090750" y="6499227"/>
            <a:ext cx="832339" cy="195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54" tIns="43628" rIns="87254" bIns="43628">
            <a:spAutoFit/>
          </a:bodyPr>
          <a:lstStyle/>
          <a:p>
            <a:pPr algn="r">
              <a:defRPr/>
            </a:pPr>
            <a:r>
              <a:rPr lang="ko-KR" altLang="en-US" sz="700" dirty="0" smtClean="0">
                <a:solidFill>
                  <a:srgbClr val="808080"/>
                </a:solidFill>
                <a:latin typeface="맑은 고딕" pitchFamily="50" charset="-127"/>
                <a:ea typeface="맑은 고딕" pitchFamily="50" charset="-127"/>
              </a:rPr>
              <a:t>관련기관</a:t>
            </a:r>
            <a:endParaRPr lang="en-US" altLang="ko-KR" sz="700" dirty="0">
              <a:solidFill>
                <a:srgbClr val="80808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" name="Picture 2" descr="http://www.snu.ac.kr/about/images/mark1_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721" r="7894" b="32412"/>
          <a:stretch>
            <a:fillRect/>
          </a:stretch>
        </p:blipFill>
        <p:spPr bwMode="auto">
          <a:xfrm>
            <a:off x="1493265" y="6528255"/>
            <a:ext cx="229479" cy="231460"/>
          </a:xfrm>
          <a:prstGeom prst="rect">
            <a:avLst/>
          </a:prstGeom>
          <a:noFill/>
        </p:spPr>
      </p:pic>
      <p:grpSp>
        <p:nvGrpSpPr>
          <p:cNvPr id="40" name="Group 72"/>
          <p:cNvGrpSpPr>
            <a:grpSpLocks/>
          </p:cNvGrpSpPr>
          <p:nvPr/>
        </p:nvGrpSpPr>
        <p:grpSpPr bwMode="auto">
          <a:xfrm>
            <a:off x="5834135" y="6524708"/>
            <a:ext cx="851348" cy="200596"/>
            <a:chOff x="3915" y="1098"/>
            <a:chExt cx="831" cy="148"/>
          </a:xfrm>
        </p:grpSpPr>
        <p:pic>
          <p:nvPicPr>
            <p:cNvPr id="41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8" y="1111"/>
              <a:ext cx="79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74"/>
            <p:cNvSpPr txBox="1">
              <a:spLocks noChangeArrowheads="1"/>
            </p:cNvSpPr>
            <p:nvPr/>
          </p:nvSpPr>
          <p:spPr bwMode="auto">
            <a:xfrm>
              <a:off x="3915" y="1098"/>
              <a:ext cx="611" cy="1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Family Site</a:t>
              </a:r>
              <a:endParaRPr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153841" y="6470658"/>
            <a:ext cx="731227" cy="211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254" tIns="43628" rIns="87254" bIns="43628">
            <a:spAutoFit/>
          </a:bodyPr>
          <a:lstStyle/>
          <a:p>
            <a:pPr>
              <a:defRPr/>
            </a:pPr>
            <a:r>
              <a:rPr lang="en-US" altLang="ko-KR" sz="800" dirty="0">
                <a:solidFill>
                  <a:srgbClr val="808080"/>
                </a:solidFill>
                <a:latin typeface="굴림"/>
                <a:ea typeface="굴림"/>
              </a:rPr>
              <a:t>Footer Area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F3.1.1 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79732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3.1.1 베스트지식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92723" y="2273051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베스트지식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04704" y="6616126"/>
            <a:ext cx="2394439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defRPr/>
            </a:pP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All contents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copyright@2009 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서울대 멘토링 사업부</a:t>
            </a:r>
            <a:endParaRPr lang="en-US" altLang="ko-KR" sz="9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915261" y="6453189"/>
            <a:ext cx="5174272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82070" y="6453189"/>
            <a:ext cx="7007469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635369" y="6462718"/>
            <a:ext cx="3887666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Sitemap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Contact Us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FAQ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ko-KR" altLang="en-US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개인정보보호정책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|  </a:t>
            </a:r>
            <a:r>
              <a:rPr lang="ko-KR" altLang="en-US" sz="600" u="sng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이메일무단수집거부</a:t>
            </a:r>
            <a:endParaRPr lang="ko-KR" altLang="en-US" sz="6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090750" y="6499227"/>
            <a:ext cx="832339" cy="195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54" tIns="43628" rIns="87254" bIns="43628">
            <a:spAutoFit/>
          </a:bodyPr>
          <a:lstStyle/>
          <a:p>
            <a:pPr algn="r">
              <a:defRPr/>
            </a:pPr>
            <a:r>
              <a:rPr lang="ko-KR" altLang="en-US" sz="700" dirty="0" smtClean="0">
                <a:solidFill>
                  <a:srgbClr val="808080"/>
                </a:solidFill>
                <a:latin typeface="맑은 고딕" pitchFamily="50" charset="-127"/>
                <a:ea typeface="맑은 고딕" pitchFamily="50" charset="-127"/>
              </a:rPr>
              <a:t>관련기관</a:t>
            </a:r>
            <a:endParaRPr lang="en-US" altLang="ko-KR" sz="700" dirty="0">
              <a:solidFill>
                <a:srgbClr val="80808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" name="Picture 2" descr="http://www.snu.ac.kr/about/images/mark1_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721" r="7894" b="32412"/>
          <a:stretch>
            <a:fillRect/>
          </a:stretch>
        </p:blipFill>
        <p:spPr bwMode="auto">
          <a:xfrm>
            <a:off x="1493265" y="6528255"/>
            <a:ext cx="229479" cy="231460"/>
          </a:xfrm>
          <a:prstGeom prst="rect">
            <a:avLst/>
          </a:prstGeom>
          <a:noFill/>
        </p:spPr>
      </p:pic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5834135" y="6524708"/>
            <a:ext cx="851348" cy="200596"/>
            <a:chOff x="3915" y="1098"/>
            <a:chExt cx="831" cy="148"/>
          </a:xfrm>
        </p:grpSpPr>
        <p:pic>
          <p:nvPicPr>
            <p:cNvPr id="41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8" y="1111"/>
              <a:ext cx="79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74"/>
            <p:cNvSpPr txBox="1">
              <a:spLocks noChangeArrowheads="1"/>
            </p:cNvSpPr>
            <p:nvPr/>
          </p:nvSpPr>
          <p:spPr bwMode="auto">
            <a:xfrm>
              <a:off x="3915" y="1098"/>
              <a:ext cx="611" cy="1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Family Site</a:t>
              </a:r>
              <a:endParaRPr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153841" y="6470658"/>
            <a:ext cx="731227" cy="211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254" tIns="43628" rIns="87254" bIns="43628">
            <a:spAutoFit/>
          </a:bodyPr>
          <a:lstStyle/>
          <a:p>
            <a:pPr>
              <a:defRPr/>
            </a:pPr>
            <a:r>
              <a:rPr lang="en-US" altLang="ko-KR" sz="800" dirty="0">
                <a:solidFill>
                  <a:srgbClr val="808080"/>
                </a:solidFill>
                <a:latin typeface="굴림"/>
                <a:ea typeface="굴림"/>
              </a:rPr>
              <a:t>Footer Area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1432833" y="852673"/>
            <a:ext cx="0" cy="5548353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</p:spPr>
        <p:txBody>
          <a:bodyPr lIns="79550" tIns="41365" rIns="79550" bIns="41365">
            <a:spAutoFit/>
          </a:bodyPr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40" name="Rectangle 310"/>
          <p:cNvSpPr>
            <a:spLocks noChangeArrowheads="1"/>
          </p:cNvSpPr>
          <p:nvPr/>
        </p:nvSpPr>
        <p:spPr bwMode="auto">
          <a:xfrm>
            <a:off x="5959935" y="861462"/>
            <a:ext cx="1102179" cy="5515129"/>
          </a:xfrm>
          <a:prstGeom prst="rect">
            <a:avLst/>
          </a:prstGeom>
          <a:solidFill>
            <a:schemeClr val="bg1">
              <a:alpha val="67999"/>
            </a:schemeClr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9550" tIns="41365" rIns="79550" bIns="41365" anchor="ctr">
            <a:noAutofit/>
          </a:bodyPr>
          <a:lstStyle/>
          <a:p>
            <a:pPr algn="ctr">
              <a:defRPr/>
            </a:pPr>
            <a:r>
              <a:rPr lang="ko-KR" altLang="en-US" sz="1600" dirty="0" smtClean="0">
                <a:solidFill>
                  <a:srgbClr val="808080"/>
                </a:solidFill>
                <a:latin typeface="Trebuchet MS" pitchFamily="34" charset="0"/>
                <a:ea typeface="돋움" pitchFamily="50" charset="-127"/>
              </a:rPr>
              <a:t>공통</a:t>
            </a:r>
          </a:p>
          <a:p>
            <a:pPr algn="ctr">
              <a:defRPr/>
            </a:pPr>
            <a:r>
              <a:rPr lang="en-US" altLang="ko-KR" sz="1600" dirty="0" smtClean="0">
                <a:solidFill>
                  <a:srgbClr val="808080"/>
                </a:solidFill>
                <a:latin typeface="Trebuchet MS" pitchFamily="34" charset="0"/>
                <a:ea typeface="돋움" pitchFamily="50" charset="-127"/>
              </a:rPr>
              <a:t>Right Area</a:t>
            </a:r>
            <a:endParaRPr lang="ko-KR" altLang="en-US" sz="1600" dirty="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038" y="2512629"/>
            <a:ext cx="1319710" cy="3781323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None/>
            </a:pP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굴림"/>
              <a:ea typeface="굴림"/>
            </a:endParaRPr>
          </a:p>
        </p:txBody>
      </p:sp>
      <p:graphicFrame>
        <p:nvGraphicFramePr>
          <p:cNvPr id="45" name="표 44"/>
          <p:cNvGraphicFramePr>
            <a:graphicFrameLocks noGrp="1"/>
          </p:cNvGraphicFramePr>
          <p:nvPr/>
        </p:nvGraphicFramePr>
        <p:xfrm>
          <a:off x="192126" y="2581636"/>
          <a:ext cx="1148683" cy="3602179"/>
        </p:xfrm>
        <a:graphic>
          <a:graphicData uri="http://schemas.openxmlformats.org/drawingml/2006/table">
            <a:tbl>
              <a:tblPr/>
              <a:tblGrid>
                <a:gridCol w="257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학습도우미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415">
                <a:tc rowSpan="6">
                  <a:txBody>
                    <a:bodyPr/>
                    <a:lstStyle/>
                    <a:p>
                      <a:pPr algn="l" fontAlgn="t"/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언어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수리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사회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공부법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3415">
                <a:tc rowSpan="1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종합 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국어언어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수학수리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영어외국어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사회사탐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과학과탐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논술면접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암기노하우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계획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시간관리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마인드컨트롤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노트활용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필기법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환경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3415">
                <a:tc rowSpan="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건강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학원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잠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TV/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인터넷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F3.1.1 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7913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1.2 공개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87038" y="2512624"/>
            <a:ext cx="1319710" cy="4537539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None/>
            </a:pP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92723" y="2273051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공개 </a:t>
            </a:r>
            <a:r>
              <a:rPr lang="en-US" altLang="ko-KR" sz="900" b="1" dirty="0" smtClean="0">
                <a:solidFill>
                  <a:srgbClr val="000000"/>
                </a:solidFill>
                <a:latin typeface="굴림"/>
                <a:ea typeface="굴림"/>
              </a:rPr>
              <a:t>Q&amp;A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/>
        </p:nvGraphicFramePr>
        <p:xfrm>
          <a:off x="192126" y="2581631"/>
          <a:ext cx="1148683" cy="4002420"/>
        </p:xfrm>
        <a:graphic>
          <a:graphicData uri="http://schemas.openxmlformats.org/drawingml/2006/table">
            <a:tbl>
              <a:tblPr/>
              <a:tblGrid>
                <a:gridCol w="257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학습도우미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415">
                <a:tc rowSpan="6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언어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수리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사회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공부법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3415">
                <a:tc rowSpan="1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종합 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국어언어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수학수리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영어외국어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사회사탐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과학과탐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논술면접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암기노하우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계획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시간관리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마인드컨트롤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노트활용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필기법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환경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3415">
                <a:tc rowSpan="7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건강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학원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잠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TV/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인터넷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공부방꾸미기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친구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학교활용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6"/>
          <p:cNvGrpSpPr/>
          <p:nvPr/>
        </p:nvGrpSpPr>
        <p:grpSpPr>
          <a:xfrm>
            <a:off x="87927" y="6507024"/>
            <a:ext cx="6928339" cy="274776"/>
            <a:chOff x="166654" y="6372245"/>
            <a:chExt cx="7267575" cy="274776"/>
          </a:xfrm>
        </p:grpSpPr>
        <p:sp>
          <p:nvSpPr>
            <p:cNvPr id="27" name="자유형 26"/>
            <p:cNvSpPr/>
            <p:nvPr/>
          </p:nvSpPr>
          <p:spPr bwMode="auto">
            <a:xfrm>
              <a:off x="166654" y="6429396"/>
              <a:ext cx="7267575" cy="217625"/>
            </a:xfrm>
            <a:custGeom>
              <a:avLst/>
              <a:gdLst>
                <a:gd name="connsiteX0" fmla="*/ 0 w 7723187"/>
                <a:gd name="connsiteY0" fmla="*/ 204787 h 276224"/>
                <a:gd name="connsiteX1" fmla="*/ 800100 w 7723187"/>
                <a:gd name="connsiteY1" fmla="*/ 52387 h 276224"/>
                <a:gd name="connsiteX2" fmla="*/ 1676400 w 7723187"/>
                <a:gd name="connsiteY2" fmla="*/ 252412 h 276224"/>
                <a:gd name="connsiteX3" fmla="*/ 2505075 w 7723187"/>
                <a:gd name="connsiteY3" fmla="*/ 33337 h 276224"/>
                <a:gd name="connsiteX4" fmla="*/ 3495675 w 7723187"/>
                <a:gd name="connsiteY4" fmla="*/ 242887 h 276224"/>
                <a:gd name="connsiteX5" fmla="*/ 4286250 w 7723187"/>
                <a:gd name="connsiteY5" fmla="*/ 23812 h 276224"/>
                <a:gd name="connsiteX6" fmla="*/ 5124450 w 7723187"/>
                <a:gd name="connsiteY6" fmla="*/ 223837 h 276224"/>
                <a:gd name="connsiteX7" fmla="*/ 5810250 w 7723187"/>
                <a:gd name="connsiteY7" fmla="*/ 14287 h 276224"/>
                <a:gd name="connsiteX8" fmla="*/ 6591300 w 7723187"/>
                <a:gd name="connsiteY8" fmla="*/ 261937 h 276224"/>
                <a:gd name="connsiteX9" fmla="*/ 7124700 w 7723187"/>
                <a:gd name="connsiteY9" fmla="*/ 4762 h 276224"/>
                <a:gd name="connsiteX10" fmla="*/ 7629525 w 7723187"/>
                <a:gd name="connsiteY10" fmla="*/ 233362 h 276224"/>
                <a:gd name="connsiteX11" fmla="*/ 7686675 w 7723187"/>
                <a:gd name="connsiteY11" fmla="*/ 261937 h 276224"/>
                <a:gd name="connsiteX12" fmla="*/ 7686675 w 7723187"/>
                <a:gd name="connsiteY12" fmla="*/ 261937 h 276224"/>
                <a:gd name="connsiteX13" fmla="*/ 7686675 w 7723187"/>
                <a:gd name="connsiteY13" fmla="*/ 242887 h 27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23187" h="276224">
                  <a:moveTo>
                    <a:pt x="0" y="204787"/>
                  </a:moveTo>
                  <a:cubicBezTo>
                    <a:pt x="260350" y="124618"/>
                    <a:pt x="520700" y="44450"/>
                    <a:pt x="800100" y="52387"/>
                  </a:cubicBezTo>
                  <a:cubicBezTo>
                    <a:pt x="1079500" y="60325"/>
                    <a:pt x="1392238" y="255587"/>
                    <a:pt x="1676400" y="252412"/>
                  </a:cubicBezTo>
                  <a:cubicBezTo>
                    <a:pt x="1960562" y="249237"/>
                    <a:pt x="2201863" y="34924"/>
                    <a:pt x="2505075" y="33337"/>
                  </a:cubicBezTo>
                  <a:cubicBezTo>
                    <a:pt x="2808287" y="31750"/>
                    <a:pt x="3198813" y="244474"/>
                    <a:pt x="3495675" y="242887"/>
                  </a:cubicBezTo>
                  <a:cubicBezTo>
                    <a:pt x="3792537" y="241300"/>
                    <a:pt x="4014788" y="26987"/>
                    <a:pt x="4286250" y="23812"/>
                  </a:cubicBezTo>
                  <a:cubicBezTo>
                    <a:pt x="4557712" y="20637"/>
                    <a:pt x="4870450" y="225425"/>
                    <a:pt x="5124450" y="223837"/>
                  </a:cubicBezTo>
                  <a:cubicBezTo>
                    <a:pt x="5378450" y="222249"/>
                    <a:pt x="5565775" y="7937"/>
                    <a:pt x="5810250" y="14287"/>
                  </a:cubicBezTo>
                  <a:cubicBezTo>
                    <a:pt x="6054725" y="20637"/>
                    <a:pt x="6372225" y="263525"/>
                    <a:pt x="6591300" y="261937"/>
                  </a:cubicBezTo>
                  <a:cubicBezTo>
                    <a:pt x="6810375" y="260350"/>
                    <a:pt x="6951663" y="9524"/>
                    <a:pt x="7124700" y="4762"/>
                  </a:cubicBezTo>
                  <a:cubicBezTo>
                    <a:pt x="7297737" y="0"/>
                    <a:pt x="7535863" y="190500"/>
                    <a:pt x="7629525" y="233362"/>
                  </a:cubicBezTo>
                  <a:cubicBezTo>
                    <a:pt x="7723187" y="276224"/>
                    <a:pt x="7686675" y="261937"/>
                    <a:pt x="7686675" y="261937"/>
                  </a:cubicBezTo>
                  <a:lnTo>
                    <a:pt x="7686675" y="261937"/>
                  </a:lnTo>
                  <a:lnTo>
                    <a:pt x="7686675" y="242887"/>
                  </a:lnTo>
                </a:path>
              </a:pathLst>
            </a:cu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72555"/>
              <a:endParaRPr lang="ko-KR" altLang="en-US" sz="800" dirty="0" smtClean="0">
                <a:solidFill>
                  <a:srgbClr val="000000"/>
                </a:solidFill>
                <a:latin typeface="Trebuchet MS" pitchFamily="34" charset="0"/>
                <a:ea typeface="돋움" pitchFamily="50" charset="-127"/>
              </a:endParaRPr>
            </a:p>
          </p:txBody>
        </p:sp>
        <p:sp>
          <p:nvSpPr>
            <p:cNvPr id="28" name="자유형 27"/>
            <p:cNvSpPr/>
            <p:nvPr/>
          </p:nvSpPr>
          <p:spPr bwMode="auto">
            <a:xfrm>
              <a:off x="166654" y="6372245"/>
              <a:ext cx="7267575" cy="217625"/>
            </a:xfrm>
            <a:custGeom>
              <a:avLst/>
              <a:gdLst>
                <a:gd name="connsiteX0" fmla="*/ 0 w 7723187"/>
                <a:gd name="connsiteY0" fmla="*/ 204787 h 276224"/>
                <a:gd name="connsiteX1" fmla="*/ 800100 w 7723187"/>
                <a:gd name="connsiteY1" fmla="*/ 52387 h 276224"/>
                <a:gd name="connsiteX2" fmla="*/ 1676400 w 7723187"/>
                <a:gd name="connsiteY2" fmla="*/ 252412 h 276224"/>
                <a:gd name="connsiteX3" fmla="*/ 2505075 w 7723187"/>
                <a:gd name="connsiteY3" fmla="*/ 33337 h 276224"/>
                <a:gd name="connsiteX4" fmla="*/ 3495675 w 7723187"/>
                <a:gd name="connsiteY4" fmla="*/ 242887 h 276224"/>
                <a:gd name="connsiteX5" fmla="*/ 4286250 w 7723187"/>
                <a:gd name="connsiteY5" fmla="*/ 23812 h 276224"/>
                <a:gd name="connsiteX6" fmla="*/ 5124450 w 7723187"/>
                <a:gd name="connsiteY6" fmla="*/ 223837 h 276224"/>
                <a:gd name="connsiteX7" fmla="*/ 5810250 w 7723187"/>
                <a:gd name="connsiteY7" fmla="*/ 14287 h 276224"/>
                <a:gd name="connsiteX8" fmla="*/ 6591300 w 7723187"/>
                <a:gd name="connsiteY8" fmla="*/ 261937 h 276224"/>
                <a:gd name="connsiteX9" fmla="*/ 7124700 w 7723187"/>
                <a:gd name="connsiteY9" fmla="*/ 4762 h 276224"/>
                <a:gd name="connsiteX10" fmla="*/ 7629525 w 7723187"/>
                <a:gd name="connsiteY10" fmla="*/ 233362 h 276224"/>
                <a:gd name="connsiteX11" fmla="*/ 7686675 w 7723187"/>
                <a:gd name="connsiteY11" fmla="*/ 261937 h 276224"/>
                <a:gd name="connsiteX12" fmla="*/ 7686675 w 7723187"/>
                <a:gd name="connsiteY12" fmla="*/ 261937 h 276224"/>
                <a:gd name="connsiteX13" fmla="*/ 7686675 w 7723187"/>
                <a:gd name="connsiteY13" fmla="*/ 242887 h 27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23187" h="276224">
                  <a:moveTo>
                    <a:pt x="0" y="204787"/>
                  </a:moveTo>
                  <a:cubicBezTo>
                    <a:pt x="260350" y="124618"/>
                    <a:pt x="520700" y="44450"/>
                    <a:pt x="800100" y="52387"/>
                  </a:cubicBezTo>
                  <a:cubicBezTo>
                    <a:pt x="1079500" y="60325"/>
                    <a:pt x="1392238" y="255587"/>
                    <a:pt x="1676400" y="252412"/>
                  </a:cubicBezTo>
                  <a:cubicBezTo>
                    <a:pt x="1960562" y="249237"/>
                    <a:pt x="2201863" y="34924"/>
                    <a:pt x="2505075" y="33337"/>
                  </a:cubicBezTo>
                  <a:cubicBezTo>
                    <a:pt x="2808287" y="31750"/>
                    <a:pt x="3198813" y="244474"/>
                    <a:pt x="3495675" y="242887"/>
                  </a:cubicBezTo>
                  <a:cubicBezTo>
                    <a:pt x="3792537" y="241300"/>
                    <a:pt x="4014788" y="26987"/>
                    <a:pt x="4286250" y="23812"/>
                  </a:cubicBezTo>
                  <a:cubicBezTo>
                    <a:pt x="4557712" y="20637"/>
                    <a:pt x="4870450" y="225425"/>
                    <a:pt x="5124450" y="223837"/>
                  </a:cubicBezTo>
                  <a:cubicBezTo>
                    <a:pt x="5378450" y="222249"/>
                    <a:pt x="5565775" y="7937"/>
                    <a:pt x="5810250" y="14287"/>
                  </a:cubicBezTo>
                  <a:cubicBezTo>
                    <a:pt x="6054725" y="20637"/>
                    <a:pt x="6372225" y="263525"/>
                    <a:pt x="6591300" y="261937"/>
                  </a:cubicBezTo>
                  <a:cubicBezTo>
                    <a:pt x="6810375" y="260350"/>
                    <a:pt x="6951663" y="9524"/>
                    <a:pt x="7124700" y="4762"/>
                  </a:cubicBezTo>
                  <a:cubicBezTo>
                    <a:pt x="7297737" y="0"/>
                    <a:pt x="7535863" y="190500"/>
                    <a:pt x="7629525" y="233362"/>
                  </a:cubicBezTo>
                  <a:cubicBezTo>
                    <a:pt x="7723187" y="276224"/>
                    <a:pt x="7686675" y="261937"/>
                    <a:pt x="7686675" y="261937"/>
                  </a:cubicBezTo>
                  <a:lnTo>
                    <a:pt x="7686675" y="261937"/>
                  </a:lnTo>
                  <a:lnTo>
                    <a:pt x="7686675" y="242887"/>
                  </a:lnTo>
                </a:path>
              </a:pathLst>
            </a:cu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72555"/>
              <a:endParaRPr lang="ko-KR" altLang="en-US" sz="800" dirty="0" smtClean="0">
                <a:solidFill>
                  <a:srgbClr val="000000"/>
                </a:solidFill>
                <a:latin typeface="Trebuchet MS" pitchFamily="34" charset="0"/>
                <a:ea typeface="돋움" pitchFamily="50" charset="-127"/>
              </a:endParaRPr>
            </a:p>
          </p:txBody>
        </p:sp>
      </p:grpSp>
      <p:sp>
        <p:nvSpPr>
          <p:cNvPr id="29" name="아래쪽 화살표 28"/>
          <p:cNvSpPr/>
          <p:nvPr/>
        </p:nvSpPr>
        <p:spPr bwMode="auto">
          <a:xfrm>
            <a:off x="2734405" y="6391282"/>
            <a:ext cx="2101366" cy="413009"/>
          </a:xfrm>
          <a:prstGeom prst="downArrow">
            <a:avLst>
              <a:gd name="adj1" fmla="val 54379"/>
              <a:gd name="adj2" fmla="val 36162"/>
            </a:avLst>
          </a:prstGeom>
          <a:solidFill>
            <a:schemeClr val="bg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페이지 중략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F3.1.2 </a:t>
            </a:r>
            <a:r>
              <a:rPr lang="ko-KR" altLang="en-US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84074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1.2 공개Q&amp;A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92723" y="2273051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공개 </a:t>
            </a:r>
            <a:r>
              <a:rPr lang="en-US" altLang="ko-KR" sz="900" b="1" dirty="0" smtClean="0">
                <a:solidFill>
                  <a:srgbClr val="000000"/>
                </a:solidFill>
                <a:latin typeface="굴림"/>
                <a:ea typeface="굴림"/>
              </a:rPr>
              <a:t>Q&amp;A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04704" y="6616126"/>
            <a:ext cx="2394439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defRPr/>
            </a:pP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All contents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copyright@2009 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서울대 멘토링 사업부</a:t>
            </a:r>
            <a:endParaRPr lang="en-US" altLang="ko-KR" sz="9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915261" y="6453189"/>
            <a:ext cx="5174272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82070" y="6453189"/>
            <a:ext cx="7007469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635369" y="6462718"/>
            <a:ext cx="3887666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Sitemap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Contact Us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FAQ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ko-KR" altLang="en-US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개인정보보호정책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|  </a:t>
            </a:r>
            <a:r>
              <a:rPr lang="ko-KR" altLang="en-US" sz="600" u="sng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이메일무단수집거부</a:t>
            </a:r>
            <a:endParaRPr lang="ko-KR" altLang="en-US" sz="6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090750" y="6499227"/>
            <a:ext cx="832339" cy="195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54" tIns="43628" rIns="87254" bIns="43628">
            <a:spAutoFit/>
          </a:bodyPr>
          <a:lstStyle/>
          <a:p>
            <a:pPr algn="r">
              <a:defRPr/>
            </a:pPr>
            <a:r>
              <a:rPr lang="ko-KR" altLang="en-US" sz="700" dirty="0" smtClean="0">
                <a:solidFill>
                  <a:srgbClr val="808080"/>
                </a:solidFill>
                <a:latin typeface="맑은 고딕" pitchFamily="50" charset="-127"/>
                <a:ea typeface="맑은 고딕" pitchFamily="50" charset="-127"/>
              </a:rPr>
              <a:t>관련기관</a:t>
            </a:r>
            <a:endParaRPr lang="en-US" altLang="ko-KR" sz="700" dirty="0">
              <a:solidFill>
                <a:srgbClr val="80808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" name="Picture 2" descr="http://www.snu.ac.kr/about/images/mark1_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721" r="7894" b="32412"/>
          <a:stretch>
            <a:fillRect/>
          </a:stretch>
        </p:blipFill>
        <p:spPr bwMode="auto">
          <a:xfrm>
            <a:off x="1493265" y="6528255"/>
            <a:ext cx="229479" cy="231460"/>
          </a:xfrm>
          <a:prstGeom prst="rect">
            <a:avLst/>
          </a:prstGeom>
          <a:noFill/>
        </p:spPr>
      </p:pic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5834135" y="6524708"/>
            <a:ext cx="851348" cy="200596"/>
            <a:chOff x="3915" y="1098"/>
            <a:chExt cx="831" cy="148"/>
          </a:xfrm>
        </p:grpSpPr>
        <p:pic>
          <p:nvPicPr>
            <p:cNvPr id="41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8" y="1111"/>
              <a:ext cx="79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74"/>
            <p:cNvSpPr txBox="1">
              <a:spLocks noChangeArrowheads="1"/>
            </p:cNvSpPr>
            <p:nvPr/>
          </p:nvSpPr>
          <p:spPr bwMode="auto">
            <a:xfrm>
              <a:off x="3915" y="1098"/>
              <a:ext cx="611" cy="1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Family Site</a:t>
              </a:r>
              <a:endParaRPr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153841" y="6470658"/>
            <a:ext cx="731227" cy="211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254" tIns="43628" rIns="87254" bIns="43628">
            <a:spAutoFit/>
          </a:bodyPr>
          <a:lstStyle/>
          <a:p>
            <a:pPr>
              <a:defRPr/>
            </a:pPr>
            <a:r>
              <a:rPr lang="en-US" altLang="ko-KR" sz="800" dirty="0">
                <a:solidFill>
                  <a:srgbClr val="808080"/>
                </a:solidFill>
                <a:latin typeface="굴림"/>
                <a:ea typeface="굴림"/>
              </a:rPr>
              <a:t>Footer Area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038" y="2512629"/>
            <a:ext cx="1319710" cy="3781323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None/>
            </a:pP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굴림"/>
              <a:ea typeface="굴림"/>
            </a:endParaRPr>
          </a:p>
        </p:txBody>
      </p:sp>
      <p:graphicFrame>
        <p:nvGraphicFramePr>
          <p:cNvPr id="46" name="표 45"/>
          <p:cNvGraphicFramePr>
            <a:graphicFrameLocks noGrp="1"/>
          </p:cNvGraphicFramePr>
          <p:nvPr/>
        </p:nvGraphicFramePr>
        <p:xfrm>
          <a:off x="192126" y="2581636"/>
          <a:ext cx="1148683" cy="3602179"/>
        </p:xfrm>
        <a:graphic>
          <a:graphicData uri="http://schemas.openxmlformats.org/drawingml/2006/table">
            <a:tbl>
              <a:tblPr/>
              <a:tblGrid>
                <a:gridCol w="257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학습도우미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415">
                <a:tc rowSpan="6">
                  <a:txBody>
                    <a:bodyPr/>
                    <a:lstStyle/>
                    <a:p>
                      <a:pPr algn="l" fontAlgn="t"/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언어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수리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사회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공부법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3415">
                <a:tc rowSpan="1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종합 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국어언어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수학수리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영어외국어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사회사탐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과학과탐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논술면접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암기노하우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계획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시간관리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마인드컨트롤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노트활용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필기법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환경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3415">
                <a:tc rowSpan="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건강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학원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잠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TV/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인터넷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F3.1.2 </a:t>
            </a:r>
            <a:r>
              <a:rPr lang="ko-KR" altLang="en-US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16199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3.1.2 공개Q&amp;A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92723" y="2273051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공개 </a:t>
            </a:r>
            <a:r>
              <a:rPr lang="en-US" altLang="ko-KR" sz="900" b="1" dirty="0" smtClean="0">
                <a:solidFill>
                  <a:srgbClr val="000000"/>
                </a:solidFill>
                <a:latin typeface="굴림"/>
                <a:ea typeface="굴림"/>
              </a:rPr>
              <a:t>Q&amp;A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04704" y="6616126"/>
            <a:ext cx="2394439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defRPr/>
            </a:pP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All contents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copyright@2009 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서울대 멘토링 사업부</a:t>
            </a:r>
            <a:endParaRPr lang="en-US" altLang="ko-KR" sz="9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915261" y="6453189"/>
            <a:ext cx="5174272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82070" y="6453189"/>
            <a:ext cx="7007469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635369" y="6462718"/>
            <a:ext cx="3887666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Sitemap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Contact Us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FAQ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ko-KR" altLang="en-US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개인정보보호정책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|  </a:t>
            </a:r>
            <a:r>
              <a:rPr lang="ko-KR" altLang="en-US" sz="600" u="sng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이메일무단수집거부</a:t>
            </a:r>
            <a:endParaRPr lang="ko-KR" altLang="en-US" sz="6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090750" y="6499227"/>
            <a:ext cx="832339" cy="195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54" tIns="43628" rIns="87254" bIns="43628">
            <a:spAutoFit/>
          </a:bodyPr>
          <a:lstStyle/>
          <a:p>
            <a:pPr algn="r">
              <a:defRPr/>
            </a:pPr>
            <a:r>
              <a:rPr lang="ko-KR" altLang="en-US" sz="700" dirty="0" smtClean="0">
                <a:solidFill>
                  <a:srgbClr val="808080"/>
                </a:solidFill>
                <a:latin typeface="맑은 고딕" pitchFamily="50" charset="-127"/>
                <a:ea typeface="맑은 고딕" pitchFamily="50" charset="-127"/>
              </a:rPr>
              <a:t>관련기관</a:t>
            </a:r>
            <a:endParaRPr lang="en-US" altLang="ko-KR" sz="700" dirty="0">
              <a:solidFill>
                <a:srgbClr val="80808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" name="Picture 2" descr="http://www.snu.ac.kr/about/images/mark1_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721" r="7894" b="32412"/>
          <a:stretch>
            <a:fillRect/>
          </a:stretch>
        </p:blipFill>
        <p:spPr bwMode="auto">
          <a:xfrm>
            <a:off x="1493265" y="6528255"/>
            <a:ext cx="229479" cy="231460"/>
          </a:xfrm>
          <a:prstGeom prst="rect">
            <a:avLst/>
          </a:prstGeom>
          <a:noFill/>
        </p:spPr>
      </p:pic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5834135" y="6524708"/>
            <a:ext cx="851348" cy="200596"/>
            <a:chOff x="3915" y="1098"/>
            <a:chExt cx="831" cy="148"/>
          </a:xfrm>
        </p:grpSpPr>
        <p:pic>
          <p:nvPicPr>
            <p:cNvPr id="41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8" y="1111"/>
              <a:ext cx="79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74"/>
            <p:cNvSpPr txBox="1">
              <a:spLocks noChangeArrowheads="1"/>
            </p:cNvSpPr>
            <p:nvPr/>
          </p:nvSpPr>
          <p:spPr bwMode="auto">
            <a:xfrm>
              <a:off x="3915" y="1098"/>
              <a:ext cx="611" cy="1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Family Site</a:t>
              </a:r>
              <a:endParaRPr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153841" y="6470658"/>
            <a:ext cx="731227" cy="211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254" tIns="43628" rIns="87254" bIns="43628">
            <a:spAutoFit/>
          </a:bodyPr>
          <a:lstStyle/>
          <a:p>
            <a:pPr>
              <a:defRPr/>
            </a:pPr>
            <a:r>
              <a:rPr lang="en-US" altLang="ko-KR" sz="800" dirty="0">
                <a:solidFill>
                  <a:srgbClr val="808080"/>
                </a:solidFill>
                <a:latin typeface="굴림"/>
                <a:ea typeface="굴림"/>
              </a:rPr>
              <a:t>Footer Area</a:t>
            </a: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1432833" y="852673"/>
            <a:ext cx="0" cy="5548353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</p:spPr>
        <p:txBody>
          <a:bodyPr lIns="79550" tIns="41365" rIns="79550" bIns="41365">
            <a:spAutoFit/>
          </a:bodyPr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45" name="Rectangle 310"/>
          <p:cNvSpPr>
            <a:spLocks noChangeArrowheads="1"/>
          </p:cNvSpPr>
          <p:nvPr/>
        </p:nvSpPr>
        <p:spPr bwMode="auto">
          <a:xfrm>
            <a:off x="5959935" y="861462"/>
            <a:ext cx="1102179" cy="5515129"/>
          </a:xfrm>
          <a:prstGeom prst="rect">
            <a:avLst/>
          </a:prstGeom>
          <a:solidFill>
            <a:schemeClr val="bg1">
              <a:alpha val="67999"/>
            </a:schemeClr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9550" tIns="41365" rIns="79550" bIns="41365" anchor="ctr">
            <a:noAutofit/>
          </a:bodyPr>
          <a:lstStyle/>
          <a:p>
            <a:pPr algn="ctr">
              <a:defRPr/>
            </a:pPr>
            <a:r>
              <a:rPr lang="ko-KR" altLang="en-US" sz="1600" dirty="0" smtClean="0">
                <a:solidFill>
                  <a:srgbClr val="808080"/>
                </a:solidFill>
                <a:latin typeface="Trebuchet MS" pitchFamily="34" charset="0"/>
                <a:ea typeface="돋움" pitchFamily="50" charset="-127"/>
              </a:rPr>
              <a:t>공통</a:t>
            </a:r>
          </a:p>
          <a:p>
            <a:pPr algn="ctr">
              <a:defRPr/>
            </a:pPr>
            <a:r>
              <a:rPr lang="en-US" altLang="ko-KR" sz="1600" dirty="0" smtClean="0">
                <a:solidFill>
                  <a:srgbClr val="808080"/>
                </a:solidFill>
                <a:latin typeface="Trebuchet MS" pitchFamily="34" charset="0"/>
                <a:ea typeface="돋움" pitchFamily="50" charset="-127"/>
              </a:rPr>
              <a:t>Right Area</a:t>
            </a:r>
            <a:endParaRPr lang="ko-KR" altLang="en-US" sz="1600" dirty="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038" y="2512629"/>
            <a:ext cx="1319710" cy="3781323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None/>
            </a:pP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굴림"/>
              <a:ea typeface="굴림"/>
            </a:endParaRPr>
          </a:p>
        </p:txBody>
      </p:sp>
      <p:graphicFrame>
        <p:nvGraphicFramePr>
          <p:cNvPr id="46" name="표 45"/>
          <p:cNvGraphicFramePr>
            <a:graphicFrameLocks noGrp="1"/>
          </p:cNvGraphicFramePr>
          <p:nvPr/>
        </p:nvGraphicFramePr>
        <p:xfrm>
          <a:off x="192126" y="2581636"/>
          <a:ext cx="1148683" cy="3602179"/>
        </p:xfrm>
        <a:graphic>
          <a:graphicData uri="http://schemas.openxmlformats.org/drawingml/2006/table">
            <a:tbl>
              <a:tblPr/>
              <a:tblGrid>
                <a:gridCol w="257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학습도우미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415">
                <a:tc rowSpan="6">
                  <a:txBody>
                    <a:bodyPr/>
                    <a:lstStyle/>
                    <a:p>
                      <a:pPr algn="l" fontAlgn="t"/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언어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수리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사회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공부법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3415">
                <a:tc rowSpan="1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종합 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국어언어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수학수리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영어외국어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사회사탐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과학과탐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논술면접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암기노하우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계획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시간관리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마인드컨트롤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노트활용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필기법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환경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3415">
                <a:tc rowSpan="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건강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학원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잠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TV/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인터넷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F3.1.2 </a:t>
            </a:r>
            <a:r>
              <a:rPr lang="ko-KR" altLang="en-US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50797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1.3 명예의전당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92723" y="2273051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명예의전당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04704" y="6616126"/>
            <a:ext cx="2394439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defRPr/>
            </a:pP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All contents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copyright@2009 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서울대 멘토링 사업부</a:t>
            </a:r>
            <a:endParaRPr lang="en-US" altLang="ko-KR" sz="9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915261" y="6453189"/>
            <a:ext cx="5174272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82070" y="6453189"/>
            <a:ext cx="7007469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635369" y="6462718"/>
            <a:ext cx="3887666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Sitemap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Contact Us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FAQ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ko-KR" altLang="en-US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개인정보보호정책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|  </a:t>
            </a:r>
            <a:r>
              <a:rPr lang="ko-KR" altLang="en-US" sz="600" u="sng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이메일무단수집거부</a:t>
            </a:r>
            <a:endParaRPr lang="ko-KR" altLang="en-US" sz="6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090750" y="6499227"/>
            <a:ext cx="832339" cy="195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54" tIns="43628" rIns="87254" bIns="43628">
            <a:spAutoFit/>
          </a:bodyPr>
          <a:lstStyle/>
          <a:p>
            <a:pPr algn="r">
              <a:defRPr/>
            </a:pPr>
            <a:r>
              <a:rPr lang="ko-KR" altLang="en-US" sz="700" dirty="0" smtClean="0">
                <a:solidFill>
                  <a:srgbClr val="808080"/>
                </a:solidFill>
                <a:latin typeface="맑은 고딕" pitchFamily="50" charset="-127"/>
                <a:ea typeface="맑은 고딕" pitchFamily="50" charset="-127"/>
              </a:rPr>
              <a:t>관련기관</a:t>
            </a:r>
            <a:endParaRPr lang="en-US" altLang="ko-KR" sz="700" dirty="0">
              <a:solidFill>
                <a:srgbClr val="80808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" name="Picture 2" descr="http://www.snu.ac.kr/about/images/mark1_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721" r="7894" b="32412"/>
          <a:stretch>
            <a:fillRect/>
          </a:stretch>
        </p:blipFill>
        <p:spPr bwMode="auto">
          <a:xfrm>
            <a:off x="1493265" y="6528255"/>
            <a:ext cx="229479" cy="231460"/>
          </a:xfrm>
          <a:prstGeom prst="rect">
            <a:avLst/>
          </a:prstGeom>
          <a:noFill/>
        </p:spPr>
      </p:pic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5834135" y="6524708"/>
            <a:ext cx="851348" cy="200596"/>
            <a:chOff x="3915" y="1098"/>
            <a:chExt cx="831" cy="148"/>
          </a:xfrm>
        </p:grpSpPr>
        <p:pic>
          <p:nvPicPr>
            <p:cNvPr id="41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8" y="1111"/>
              <a:ext cx="79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74"/>
            <p:cNvSpPr txBox="1">
              <a:spLocks noChangeArrowheads="1"/>
            </p:cNvSpPr>
            <p:nvPr/>
          </p:nvSpPr>
          <p:spPr bwMode="auto">
            <a:xfrm>
              <a:off x="3915" y="1098"/>
              <a:ext cx="611" cy="1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Family Site</a:t>
              </a:r>
              <a:endParaRPr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153841" y="6470658"/>
            <a:ext cx="731227" cy="211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254" tIns="43628" rIns="87254" bIns="43628">
            <a:spAutoFit/>
          </a:bodyPr>
          <a:lstStyle/>
          <a:p>
            <a:pPr>
              <a:defRPr/>
            </a:pPr>
            <a:r>
              <a:rPr lang="en-US" altLang="ko-KR" sz="800" dirty="0">
                <a:solidFill>
                  <a:srgbClr val="808080"/>
                </a:solidFill>
                <a:latin typeface="굴림"/>
                <a:ea typeface="굴림"/>
              </a:rPr>
              <a:t>Footer Area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명예의전당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명예의전당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F3.1.3 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명예의전당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1449161" y="852673"/>
            <a:ext cx="0" cy="5548353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</p:spPr>
        <p:txBody>
          <a:bodyPr lIns="79550" tIns="41365" rIns="79550" bIns="41365">
            <a:spAutoFit/>
          </a:bodyPr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85774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1.3 명예의전당_footer_공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92723" y="2273051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명예의전당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04704" y="6616126"/>
            <a:ext cx="2394439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defRPr/>
            </a:pP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All contents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copyright@2009 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서울대 멘토링 사업부</a:t>
            </a:r>
            <a:endParaRPr lang="en-US" altLang="ko-KR" sz="9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915261" y="6453189"/>
            <a:ext cx="5174272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82070" y="6453189"/>
            <a:ext cx="7007469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635369" y="6462718"/>
            <a:ext cx="3887666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Sitemap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Contact Us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FAQ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ko-KR" altLang="en-US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개인정보보호정책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|  </a:t>
            </a:r>
            <a:r>
              <a:rPr lang="ko-KR" altLang="en-US" sz="600" u="sng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이메일무단수집거부</a:t>
            </a:r>
            <a:endParaRPr lang="ko-KR" altLang="en-US" sz="6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090750" y="6499227"/>
            <a:ext cx="832339" cy="195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54" tIns="43628" rIns="87254" bIns="43628">
            <a:spAutoFit/>
          </a:bodyPr>
          <a:lstStyle/>
          <a:p>
            <a:pPr algn="r">
              <a:defRPr/>
            </a:pPr>
            <a:r>
              <a:rPr lang="ko-KR" altLang="en-US" sz="700" dirty="0" smtClean="0">
                <a:solidFill>
                  <a:srgbClr val="808080"/>
                </a:solidFill>
                <a:latin typeface="맑은 고딕" pitchFamily="50" charset="-127"/>
                <a:ea typeface="맑은 고딕" pitchFamily="50" charset="-127"/>
              </a:rPr>
              <a:t>관련기관</a:t>
            </a:r>
            <a:endParaRPr lang="en-US" altLang="ko-KR" sz="700" dirty="0">
              <a:solidFill>
                <a:srgbClr val="80808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" name="Picture 2" descr="http://www.snu.ac.kr/about/images/mark1_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721" r="7894" b="32412"/>
          <a:stretch>
            <a:fillRect/>
          </a:stretch>
        </p:blipFill>
        <p:spPr bwMode="auto">
          <a:xfrm>
            <a:off x="1493265" y="6528255"/>
            <a:ext cx="229479" cy="231460"/>
          </a:xfrm>
          <a:prstGeom prst="rect">
            <a:avLst/>
          </a:prstGeom>
          <a:noFill/>
        </p:spPr>
      </p:pic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5834135" y="6524708"/>
            <a:ext cx="851348" cy="200596"/>
            <a:chOff x="3915" y="1098"/>
            <a:chExt cx="831" cy="148"/>
          </a:xfrm>
        </p:grpSpPr>
        <p:pic>
          <p:nvPicPr>
            <p:cNvPr id="41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8" y="1111"/>
              <a:ext cx="79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74"/>
            <p:cNvSpPr txBox="1">
              <a:spLocks noChangeArrowheads="1"/>
            </p:cNvSpPr>
            <p:nvPr/>
          </p:nvSpPr>
          <p:spPr bwMode="auto">
            <a:xfrm>
              <a:off x="3915" y="1098"/>
              <a:ext cx="611" cy="1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Family Site</a:t>
              </a:r>
              <a:endParaRPr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153841" y="6470658"/>
            <a:ext cx="731227" cy="211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254" tIns="43628" rIns="87254" bIns="43628">
            <a:spAutoFit/>
          </a:bodyPr>
          <a:lstStyle/>
          <a:p>
            <a:pPr>
              <a:defRPr/>
            </a:pPr>
            <a:r>
              <a:rPr lang="en-US" altLang="ko-KR" sz="800" dirty="0">
                <a:solidFill>
                  <a:srgbClr val="808080"/>
                </a:solidFill>
                <a:latin typeface="굴림"/>
                <a:ea typeface="굴림"/>
              </a:rPr>
              <a:t>Footer Area</a:t>
            </a: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1449161" y="852673"/>
            <a:ext cx="0" cy="5548353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</p:spPr>
        <p:txBody>
          <a:bodyPr lIns="79550" tIns="41365" rIns="79550" bIns="41365">
            <a:spAutoFit/>
          </a:bodyPr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40" name="Rectangle 310"/>
          <p:cNvSpPr>
            <a:spLocks noChangeArrowheads="1"/>
          </p:cNvSpPr>
          <p:nvPr/>
        </p:nvSpPr>
        <p:spPr bwMode="auto">
          <a:xfrm>
            <a:off x="5968100" y="1125180"/>
            <a:ext cx="1102179" cy="5286577"/>
          </a:xfrm>
          <a:prstGeom prst="rect">
            <a:avLst/>
          </a:prstGeom>
          <a:solidFill>
            <a:schemeClr val="bg1">
              <a:alpha val="67999"/>
            </a:schemeClr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9550" tIns="41365" rIns="79550" bIns="41365" anchor="ctr">
            <a:noAutofit/>
          </a:bodyPr>
          <a:lstStyle/>
          <a:p>
            <a:pPr algn="ctr">
              <a:defRPr/>
            </a:pPr>
            <a:r>
              <a:rPr lang="ko-KR" altLang="en-US" sz="1600" dirty="0" smtClean="0">
                <a:solidFill>
                  <a:srgbClr val="808080"/>
                </a:solidFill>
                <a:latin typeface="Trebuchet MS" pitchFamily="34" charset="0"/>
                <a:ea typeface="돋움" pitchFamily="50" charset="-127"/>
              </a:rPr>
              <a:t>공통</a:t>
            </a:r>
          </a:p>
          <a:p>
            <a:pPr algn="ctr">
              <a:defRPr/>
            </a:pPr>
            <a:r>
              <a:rPr lang="en-US" altLang="ko-KR" sz="1600" dirty="0" smtClean="0">
                <a:solidFill>
                  <a:srgbClr val="808080"/>
                </a:solidFill>
                <a:latin typeface="Trebuchet MS" pitchFamily="34" charset="0"/>
                <a:ea typeface="돋움" pitchFamily="50" charset="-127"/>
              </a:rPr>
              <a:t>Right Area</a:t>
            </a:r>
            <a:endParaRPr lang="ko-KR" altLang="en-US" sz="1600" dirty="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명예의전당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명예의전당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F3.1.3 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명예의전당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61624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>
          <a:gsLst>
            <a:gs pos="31000">
              <a:schemeClr val="bg1"/>
            </a:gs>
            <a:gs pos="32000">
              <a:schemeClr val="accent1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amsung\Desktop\ICRC\img\s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0384" y="6237312"/>
            <a:ext cx="5161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310903"/>
            <a:ext cx="91440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44000" cy="1392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6304674"/>
            <a:ext cx="38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Intelligent Data Systems Laboratory</a:t>
            </a:r>
          </a:p>
        </p:txBody>
      </p:sp>
    </p:spTree>
    <p:extLst>
      <p:ext uri="{BB962C8B-B14F-4D97-AF65-F5344CB8AC3E}">
        <p14:creationId xmlns:p14="http://schemas.microsoft.com/office/powerpoint/2010/main" val="3169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71438"/>
            <a:ext cx="8786874" cy="285750"/>
          </a:xfrm>
        </p:spPr>
        <p:txBody>
          <a:bodyPr/>
          <a:lstStyle>
            <a:lvl1pPr>
              <a:buNone/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idx="1"/>
          </p:nvPr>
        </p:nvSpPr>
        <p:spPr bwMode="auto">
          <a:xfrm>
            <a:off x="200052" y="428604"/>
            <a:ext cx="87296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6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797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743712"/>
            <a:ext cx="8784976" cy="568320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41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692695"/>
            <a:ext cx="8784976" cy="72008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60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07504" y="529680"/>
            <a:ext cx="8856984" cy="216024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9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09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모서리가 둥근 직사각형 19"/>
          <p:cNvSpPr/>
          <p:nvPr/>
        </p:nvSpPr>
        <p:spPr>
          <a:xfrm>
            <a:off x="460181" y="2456892"/>
            <a:ext cx="2868201" cy="1584176"/>
          </a:xfrm>
          <a:prstGeom prst="roundRect">
            <a:avLst>
              <a:gd name="adj" fmla="val 8857"/>
            </a:avLst>
          </a:prstGeom>
          <a:gradFill>
            <a:gsLst>
              <a:gs pos="0">
                <a:srgbClr val="CCECFF"/>
              </a:gs>
              <a:gs pos="100000">
                <a:srgbClr val="CCECFF">
                  <a:lumMod val="20000"/>
                  <a:lumOff val="80000"/>
                </a:srgbClr>
              </a:gs>
            </a:gsLst>
            <a:lin ang="13500000" scaled="1"/>
          </a:gradFill>
          <a:ln w="12700">
            <a:solidFill>
              <a:srgbClr val="99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ko-KR" altLang="en-US" sz="1400" u="none" baseline="0" dirty="0" smtClean="0">
                <a:solidFill>
                  <a:schemeClr val="tx1"/>
                </a:solidFill>
              </a:rPr>
              <a:t>텍스트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467544" y="973122"/>
            <a:ext cx="3528392" cy="3316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0066"/>
              </a:gs>
              <a:gs pos="100000">
                <a:srgbClr val="FFFFFF">
                  <a:lumMod val="0"/>
                  <a:lumOff val="10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400" b="1" dirty="0" smtClean="0"/>
              <a:t>Headline</a:t>
            </a:r>
            <a:endParaRPr lang="ko-KR" altLang="en-US" sz="1400" b="1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70231" y="1457163"/>
            <a:ext cx="2088232" cy="3316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0066"/>
              </a:gs>
              <a:gs pos="80000">
                <a:srgbClr val="6699FF"/>
              </a:gs>
            </a:gsLst>
            <a:lin ang="2700000" scaled="1"/>
            <a:tileRect/>
          </a:gradFill>
          <a:ln w="12700">
            <a:solidFill>
              <a:srgbClr val="00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Headline</a:t>
            </a:r>
            <a:endParaRPr lang="ko-KR" altLang="en-US" sz="1400" b="1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460181" y="1941204"/>
            <a:ext cx="2088232" cy="3316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63300"/>
              </a:gs>
              <a:gs pos="80000">
                <a:srgbClr val="996600"/>
              </a:gs>
            </a:gsLst>
            <a:lin ang="2700000" scaled="1"/>
            <a:tileRect/>
          </a:gradFill>
          <a:ln w="12700"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강조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470231" y="4129107"/>
            <a:ext cx="1452587" cy="336404"/>
            <a:chOff x="1724000" y="4465511"/>
            <a:chExt cx="1452587" cy="336404"/>
          </a:xfrm>
        </p:grpSpPr>
        <p:sp>
          <p:nvSpPr>
            <p:cNvPr id="12" name="평행 사변형 11"/>
            <p:cNvSpPr/>
            <p:nvPr/>
          </p:nvSpPr>
          <p:spPr>
            <a:xfrm>
              <a:off x="1724000" y="4585891"/>
              <a:ext cx="1452587" cy="216024"/>
            </a:xfrm>
            <a:prstGeom prst="parallelogram">
              <a:avLst>
                <a:gd name="adj" fmla="val 102331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ko-KR" altLang="en-US" sz="1400" u="none" baseline="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724002" y="4465511"/>
              <a:ext cx="1219619" cy="331641"/>
            </a:xfrm>
            <a:prstGeom prst="rect">
              <a:avLst/>
            </a:prstGeom>
            <a:gradFill>
              <a:gsLst>
                <a:gs pos="0">
                  <a:srgbClr val="CCECFF"/>
                </a:gs>
                <a:gs pos="100000">
                  <a:srgbClr val="CCECFF">
                    <a:lumMod val="20000"/>
                    <a:lumOff val="80000"/>
                  </a:srgbClr>
                </a:gs>
              </a:gsLst>
              <a:lin ang="13500000" scaled="1"/>
            </a:gradFill>
            <a:ln w="12700">
              <a:solidFill>
                <a:srgbClr val="99CCF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ko-KR" altLang="en-US" sz="1400" u="none" baseline="0" dirty="0" smtClean="0">
                  <a:solidFill>
                    <a:schemeClr val="tx1"/>
                  </a:solidFill>
                </a:rPr>
                <a:t>표지판</a:t>
              </a:r>
              <a:endParaRPr lang="ko-KR" altLang="en-US" sz="1400" u="none" baseline="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7" name="직선 화살표 연결선 16"/>
          <p:cNvCxnSpPr>
            <a:stCxn id="20" idx="3"/>
            <a:endCxn id="3" idx="0"/>
          </p:cNvCxnSpPr>
          <p:nvPr/>
        </p:nvCxnSpPr>
        <p:spPr>
          <a:xfrm>
            <a:off x="3328382" y="3248980"/>
            <a:ext cx="941134" cy="1332149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>
          <a:xfrm>
            <a:off x="518662" y="2564904"/>
            <a:ext cx="378069" cy="378069"/>
          </a:xfrm>
          <a:prstGeom prst="ellips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9" name="오각형 18"/>
          <p:cNvSpPr/>
          <p:nvPr/>
        </p:nvSpPr>
        <p:spPr>
          <a:xfrm>
            <a:off x="3750992" y="1959211"/>
            <a:ext cx="1037048" cy="1703820"/>
          </a:xfrm>
          <a:prstGeom prst="homePlate">
            <a:avLst>
              <a:gd name="adj" fmla="val 26558"/>
            </a:avLst>
          </a:prstGeom>
          <a:gradFill flip="none" rotWithShape="1">
            <a:gsLst>
              <a:gs pos="0">
                <a:srgbClr val="000066"/>
              </a:gs>
              <a:gs pos="100000">
                <a:srgbClr val="000066">
                  <a:lumMod val="0"/>
                  <a:lumOff val="10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o-KR" altLang="en-US" sz="1400" b="0" dirty="0">
              <a:solidFill>
                <a:schemeClr val="tx1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835415" y="4581129"/>
            <a:ext cx="2868201" cy="1584176"/>
          </a:xfrm>
          <a:prstGeom prst="roundRect">
            <a:avLst>
              <a:gd name="adj" fmla="val 8857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ko-KR" altLang="en-US" sz="1400" u="none" baseline="0" dirty="0" smtClean="0">
                <a:solidFill>
                  <a:schemeClr val="tx1"/>
                </a:solidFill>
              </a:rPr>
              <a:t>텍스트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51717" y="4581129"/>
            <a:ext cx="2248075" cy="1584176"/>
          </a:xfrm>
          <a:prstGeom prst="roundRect">
            <a:avLst>
              <a:gd name="adj" fmla="val 8857"/>
            </a:avLst>
          </a:prstGeom>
          <a:solidFill>
            <a:srgbClr val="CCFFFF"/>
          </a:solidFill>
          <a:ln w="12700">
            <a:solidFill>
              <a:srgbClr val="99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ko-KR" altLang="en-US" sz="1400" u="none" baseline="0" dirty="0" smtClean="0">
                <a:solidFill>
                  <a:schemeClr val="tx1"/>
                </a:solidFill>
              </a:rPr>
              <a:t>텍스트</a:t>
            </a:r>
          </a:p>
        </p:txBody>
      </p:sp>
    </p:spTree>
    <p:extLst>
      <p:ext uri="{BB962C8B-B14F-4D97-AF65-F5344CB8AC3E}">
        <p14:creationId xmlns:p14="http://schemas.microsoft.com/office/powerpoint/2010/main" val="39468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>
          <a:gsLst>
            <a:gs pos="31000">
              <a:schemeClr val="bg1"/>
            </a:gs>
            <a:gs pos="32000">
              <a:schemeClr val="accent1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amsung\Desktop\ICRC\img\s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0384" y="6237312"/>
            <a:ext cx="5161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310903"/>
            <a:ext cx="91440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44000" cy="1392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6304674"/>
            <a:ext cx="38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Intelligent Data Systems Laboratory</a:t>
            </a:r>
          </a:p>
        </p:txBody>
      </p:sp>
    </p:spTree>
    <p:extLst>
      <p:ext uri="{BB962C8B-B14F-4D97-AF65-F5344CB8AC3E}">
        <p14:creationId xmlns:p14="http://schemas.microsoft.com/office/powerpoint/2010/main" val="39001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743712"/>
            <a:ext cx="8784976" cy="568320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988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692695"/>
            <a:ext cx="8784976" cy="720081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7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07504" y="529680"/>
            <a:ext cx="8856984" cy="216024"/>
          </a:xfrm>
          <a:prstGeom prst="rect">
            <a:avLst/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65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4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66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모서리가 둥근 직사각형 19"/>
          <p:cNvSpPr/>
          <p:nvPr/>
        </p:nvSpPr>
        <p:spPr>
          <a:xfrm>
            <a:off x="460181" y="2456892"/>
            <a:ext cx="2868201" cy="1584176"/>
          </a:xfrm>
          <a:prstGeom prst="roundRect">
            <a:avLst>
              <a:gd name="adj" fmla="val 8857"/>
            </a:avLst>
          </a:prstGeom>
          <a:gradFill>
            <a:gsLst>
              <a:gs pos="0">
                <a:srgbClr val="CCECFF"/>
              </a:gs>
              <a:gs pos="100000">
                <a:srgbClr val="CCECFF">
                  <a:lumMod val="20000"/>
                  <a:lumOff val="80000"/>
                </a:srgbClr>
              </a:gs>
            </a:gsLst>
            <a:lin ang="13500000" scaled="1"/>
          </a:gradFill>
          <a:ln w="12700">
            <a:solidFill>
              <a:srgbClr val="99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ko-KR" altLang="en-US" sz="1400" u="none" baseline="0" dirty="0" smtClean="0">
                <a:solidFill>
                  <a:schemeClr val="tx1"/>
                </a:solidFill>
              </a:rPr>
              <a:t>텍스트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467544" y="973122"/>
            <a:ext cx="3528392" cy="3316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0066"/>
              </a:gs>
              <a:gs pos="100000">
                <a:srgbClr val="FFFFFF">
                  <a:lumMod val="0"/>
                  <a:lumOff val="10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400" b="1" dirty="0" smtClean="0"/>
              <a:t>Headline</a:t>
            </a:r>
            <a:endParaRPr lang="ko-KR" altLang="en-US" sz="1400" b="1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70231" y="1457163"/>
            <a:ext cx="2088232" cy="3316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0066"/>
              </a:gs>
              <a:gs pos="80000">
                <a:srgbClr val="6699FF"/>
              </a:gs>
            </a:gsLst>
            <a:lin ang="2700000" scaled="1"/>
            <a:tileRect/>
          </a:gradFill>
          <a:ln w="12700">
            <a:solidFill>
              <a:srgbClr val="00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Headline</a:t>
            </a:r>
            <a:endParaRPr lang="ko-KR" altLang="en-US" sz="1400" b="1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460181" y="1941204"/>
            <a:ext cx="2088232" cy="3316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63300"/>
              </a:gs>
              <a:gs pos="80000">
                <a:srgbClr val="996600"/>
              </a:gs>
            </a:gsLst>
            <a:lin ang="2700000" scaled="1"/>
            <a:tileRect/>
          </a:gradFill>
          <a:ln w="12700"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강조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470231" y="4129107"/>
            <a:ext cx="1452587" cy="336404"/>
            <a:chOff x="1724000" y="4465511"/>
            <a:chExt cx="1452587" cy="336404"/>
          </a:xfrm>
        </p:grpSpPr>
        <p:sp>
          <p:nvSpPr>
            <p:cNvPr id="12" name="평행 사변형 11"/>
            <p:cNvSpPr/>
            <p:nvPr/>
          </p:nvSpPr>
          <p:spPr>
            <a:xfrm>
              <a:off x="1724000" y="4585891"/>
              <a:ext cx="1452587" cy="216024"/>
            </a:xfrm>
            <a:prstGeom prst="parallelogram">
              <a:avLst>
                <a:gd name="adj" fmla="val 102331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ko-KR" altLang="en-US" sz="1400" u="none" baseline="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724002" y="4465511"/>
              <a:ext cx="1219619" cy="331641"/>
            </a:xfrm>
            <a:prstGeom prst="rect">
              <a:avLst/>
            </a:prstGeom>
            <a:gradFill>
              <a:gsLst>
                <a:gs pos="0">
                  <a:srgbClr val="CCECFF"/>
                </a:gs>
                <a:gs pos="100000">
                  <a:srgbClr val="CCECFF">
                    <a:lumMod val="20000"/>
                    <a:lumOff val="80000"/>
                  </a:srgbClr>
                </a:gs>
              </a:gsLst>
              <a:lin ang="13500000" scaled="1"/>
            </a:gradFill>
            <a:ln w="12700">
              <a:solidFill>
                <a:srgbClr val="99CCF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ko-KR" altLang="en-US" sz="1400" u="none" baseline="0" dirty="0" smtClean="0">
                  <a:solidFill>
                    <a:schemeClr val="tx1"/>
                  </a:solidFill>
                </a:rPr>
                <a:t>표지판</a:t>
              </a:r>
              <a:endParaRPr lang="ko-KR" altLang="en-US" sz="1400" u="none" baseline="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7" name="직선 화살표 연결선 16"/>
          <p:cNvCxnSpPr>
            <a:stCxn id="20" idx="3"/>
            <a:endCxn id="3" idx="0"/>
          </p:cNvCxnSpPr>
          <p:nvPr/>
        </p:nvCxnSpPr>
        <p:spPr>
          <a:xfrm>
            <a:off x="3328382" y="3248980"/>
            <a:ext cx="941134" cy="1332149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>
          <a:xfrm>
            <a:off x="518662" y="2564904"/>
            <a:ext cx="378069" cy="378069"/>
          </a:xfrm>
          <a:prstGeom prst="ellips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9" name="오각형 18"/>
          <p:cNvSpPr/>
          <p:nvPr/>
        </p:nvSpPr>
        <p:spPr>
          <a:xfrm>
            <a:off x="3750992" y="1959211"/>
            <a:ext cx="1037048" cy="1703820"/>
          </a:xfrm>
          <a:prstGeom prst="homePlate">
            <a:avLst>
              <a:gd name="adj" fmla="val 26558"/>
            </a:avLst>
          </a:prstGeom>
          <a:gradFill flip="none" rotWithShape="1">
            <a:gsLst>
              <a:gs pos="0">
                <a:srgbClr val="000066"/>
              </a:gs>
              <a:gs pos="100000">
                <a:srgbClr val="000066">
                  <a:lumMod val="0"/>
                  <a:lumOff val="10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o-KR" altLang="en-US" sz="1400" b="0" dirty="0">
              <a:solidFill>
                <a:schemeClr val="tx1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835415" y="4581129"/>
            <a:ext cx="2868201" cy="1584176"/>
          </a:xfrm>
          <a:prstGeom prst="roundRect">
            <a:avLst>
              <a:gd name="adj" fmla="val 8857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ko-KR" altLang="en-US" sz="1400" u="none" baseline="0" dirty="0" smtClean="0">
                <a:solidFill>
                  <a:schemeClr val="tx1"/>
                </a:solidFill>
              </a:rPr>
              <a:t>텍스트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51717" y="4581129"/>
            <a:ext cx="2248075" cy="1584176"/>
          </a:xfrm>
          <a:prstGeom prst="roundRect">
            <a:avLst>
              <a:gd name="adj" fmla="val 8857"/>
            </a:avLst>
          </a:prstGeom>
          <a:solidFill>
            <a:srgbClr val="CCFFFF"/>
          </a:solidFill>
          <a:ln w="12700">
            <a:solidFill>
              <a:srgbClr val="99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ko-KR" altLang="en-US" sz="1400" u="none" baseline="0" dirty="0" smtClean="0">
                <a:solidFill>
                  <a:schemeClr val="tx1"/>
                </a:solidFill>
              </a:rPr>
              <a:t>텍스트</a:t>
            </a:r>
          </a:p>
        </p:txBody>
      </p:sp>
    </p:spTree>
    <p:extLst>
      <p:ext uri="{BB962C8B-B14F-4D97-AF65-F5344CB8AC3E}">
        <p14:creationId xmlns:p14="http://schemas.microsoft.com/office/powerpoint/2010/main" val="389847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5"/>
            <a:ext cx="7772400" cy="2106869"/>
          </a:xfrm>
        </p:spPr>
        <p:txBody>
          <a:bodyPr anchor="b">
            <a:normAutofit/>
          </a:bodyPr>
          <a:lstStyle>
            <a:lvl1pPr algn="ctr">
              <a:defRPr sz="4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latin typeface="Source Sans Pro Light" panose="020B04030304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85800" y="3288831"/>
            <a:ext cx="77724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22474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Source Sans Pro" panose="020B0503030403020204" pitchFamily="34" charset="0"/>
              </a:defRPr>
            </a:lvl1pPr>
            <a:lvl2pPr>
              <a:defRPr baseline="0">
                <a:latin typeface="Source Sans Pro" panose="020B0503030403020204" pitchFamily="34" charset="0"/>
              </a:defRPr>
            </a:lvl2pPr>
            <a:lvl3pPr>
              <a:defRPr baseline="0">
                <a:latin typeface="Source Sans Pro" panose="020B0503030403020204" pitchFamily="34" charset="0"/>
              </a:defRPr>
            </a:lvl3pPr>
            <a:lvl4pPr>
              <a:defRPr baseline="0">
                <a:latin typeface="Source Sans Pro" panose="020B0503030403020204" pitchFamily="34" charset="0"/>
              </a:defRPr>
            </a:lvl4pPr>
            <a:lvl5pPr>
              <a:defRPr baseline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C0D0-BE29-4CFA-9B42-E85C2DD34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738" y="4589466"/>
            <a:ext cx="7659849" cy="1500187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1">
                    <a:lumMod val="75000"/>
                  </a:schemeClr>
                </a:solidFill>
                <a:latin typeface="Source Sans Pro Light" panose="020B0403030403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C0D0-BE29-4CFA-9B42-E85C2DD34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0C0D0-BE29-4CFA-9B42-E85C2DD342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5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3371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71438"/>
            <a:ext cx="8786874" cy="285750"/>
          </a:xfrm>
        </p:spPr>
        <p:txBody>
          <a:bodyPr/>
          <a:lstStyle>
            <a:lvl1pPr>
              <a:buNone/>
              <a:defRPr sz="20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idx="1"/>
          </p:nvPr>
        </p:nvSpPr>
        <p:spPr bwMode="auto">
          <a:xfrm>
            <a:off x="200052" y="428604"/>
            <a:ext cx="87296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6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60868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310903"/>
            <a:ext cx="91440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44000" cy="1392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385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1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C2790-0B09-479F-B5E2-24C64FDFC255}" type="datetime1">
              <a:rPr lang="ko-KR" altLang="en-US" smtClean="0"/>
              <a:t>2016-11-21</a:t>
            </a:fld>
            <a:endParaRPr lang="en-US" altLang="ko-KR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92875"/>
            <a:ext cx="1752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A0A38D-6B96-4767-B09C-EC9C49419A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39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1D82-81F7-4A15-94B7-1E90794390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09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C9B4-6D6D-4314-9F7E-9DB5DDF2B6A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54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15F6-5715-459B-A6D7-0BB4D1900E0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55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7829-0896-4741-B97B-926BB5CE52E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4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13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A38E-1C2F-4333-8D62-C91C5F1F557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13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9B25-80FA-43DC-8BF6-DF2906041DE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28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6DC3F-D7A8-4FE0-95F4-D2B6EB7DE3F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20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46F3-F09C-4A5B-AACE-3FD34EEFC65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50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557A-1E64-414F-9AB9-A8D0C3C25E4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10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9F9E-ECD6-4B4A-B890-60A9E95E0A8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2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167E-2A57-40C8-9642-61735744B8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29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11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71438"/>
            <a:ext cx="8786874" cy="285750"/>
          </a:xfrm>
        </p:spPr>
        <p:txBody>
          <a:bodyPr/>
          <a:lstStyle>
            <a:lvl1pPr>
              <a:buNone/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idx="1"/>
          </p:nvPr>
        </p:nvSpPr>
        <p:spPr bwMode="auto">
          <a:xfrm>
            <a:off x="200052" y="428604"/>
            <a:ext cx="87296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6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77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8363-DAEB-4A1A-B9ED-942071F1D17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3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692695"/>
            <a:ext cx="8784976" cy="122413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477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3483-43AC-495C-B09A-657A782B6F8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40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F335-160D-4943-B8F3-07DF71B97DB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85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DA724-675D-44E5-B6D8-D3DD7FE7F7E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27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F55B-88CC-4536-B879-AFCD0199B50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97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943E-21B8-48EA-B4E4-1FFC431AC43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2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472D-38F6-42BE-B8D5-C657A52C1A2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48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AB27E-E8C2-449D-8390-2124B735D3F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56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47D1-95D3-4E83-9817-5DC56BEB7D5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34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0B5F-B4A1-4999-8964-56FB843C369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29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A9D2-A2DF-46CA-8428-DF7131292A3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3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07504" y="495205"/>
            <a:ext cx="885698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71438"/>
            <a:ext cx="8786874" cy="285750"/>
          </a:xfrm>
        </p:spPr>
        <p:txBody>
          <a:bodyPr/>
          <a:lstStyle>
            <a:lvl1pPr>
              <a:buNone/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idx="1"/>
          </p:nvPr>
        </p:nvSpPr>
        <p:spPr bwMode="auto">
          <a:xfrm>
            <a:off x="200052" y="428604"/>
            <a:ext cx="87296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6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934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74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310903"/>
            <a:ext cx="91440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44000" cy="1392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17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6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1148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19050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B5F5FD-8E38-4FC8-9A0B-597592CE1B63}" type="datetime1">
              <a:rPr lang="ko-KR" altLang="en-US" smtClean="0"/>
              <a:t>2016-11-21</a:t>
            </a:fld>
            <a:endParaRPr lang="en-US" altLang="zh-CN"/>
          </a:p>
        </p:txBody>
      </p:sp>
      <p:sp>
        <p:nvSpPr>
          <p:cNvPr id="7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64EE48-33AA-4EF2-89E9-6EAEB6EE2F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5205471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A384-7759-4AAA-B44C-608819CE03B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51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0610-E605-43B1-B7CF-4B21AC6F78B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93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26B0-B564-4722-991B-A6F2E19B900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90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394E-3D70-4505-8EEE-5B5921E708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ED44-E07D-4C9B-AE32-D46992B8830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3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460181" y="2456892"/>
            <a:ext cx="2868201" cy="1584176"/>
          </a:xfrm>
          <a:prstGeom prst="roundRect">
            <a:avLst>
              <a:gd name="adj" fmla="val 8857"/>
            </a:avLst>
          </a:prstGeom>
          <a:gradFill>
            <a:gsLst>
              <a:gs pos="0">
                <a:srgbClr val="CCECFF"/>
              </a:gs>
              <a:gs pos="100000">
                <a:srgbClr val="CCECFF">
                  <a:lumMod val="20000"/>
                  <a:lumOff val="80000"/>
                </a:srgbClr>
              </a:gs>
            </a:gsLst>
            <a:lin ang="13500000" scaled="1"/>
          </a:gradFill>
          <a:ln w="12700">
            <a:solidFill>
              <a:srgbClr val="99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ko-KR" altLang="en-US" sz="1400" u="none" baseline="0" dirty="0" smtClean="0">
                <a:solidFill>
                  <a:schemeClr val="tx1"/>
                </a:solidFill>
              </a:rPr>
              <a:t>텍스트</a:t>
            </a:r>
          </a:p>
        </p:txBody>
      </p:sp>
      <p:sp>
        <p:nvSpPr>
          <p:cNvPr id="39" name="모서리가 둥근 직사각형 38"/>
          <p:cNvSpPr/>
          <p:nvPr/>
        </p:nvSpPr>
        <p:spPr>
          <a:xfrm>
            <a:off x="470231" y="1457163"/>
            <a:ext cx="2088232" cy="3316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0066"/>
              </a:gs>
              <a:gs pos="80000">
                <a:srgbClr val="6699FF"/>
              </a:gs>
            </a:gsLst>
            <a:lin ang="2700000" scaled="1"/>
            <a:tileRect/>
          </a:gradFill>
          <a:ln w="12700">
            <a:solidFill>
              <a:srgbClr val="00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/>
              <a:t>Headline</a:t>
            </a:r>
            <a:endParaRPr lang="ko-KR" altLang="en-US" sz="1400" b="1" dirty="0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460181" y="1941204"/>
            <a:ext cx="2088232" cy="3316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663300"/>
              </a:gs>
              <a:gs pos="80000">
                <a:srgbClr val="996600"/>
              </a:gs>
            </a:gsLst>
            <a:lin ang="2700000" scaled="1"/>
            <a:tileRect/>
          </a:gradFill>
          <a:ln w="12700">
            <a:solidFill>
              <a:srgbClr val="66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/>
              <a:t>강조</a:t>
            </a:r>
            <a:endParaRPr lang="ko-KR" altLang="en-US" sz="1400" b="1" dirty="0"/>
          </a:p>
        </p:txBody>
      </p:sp>
      <p:grpSp>
        <p:nvGrpSpPr>
          <p:cNvPr id="41" name="그룹 40"/>
          <p:cNvGrpSpPr/>
          <p:nvPr/>
        </p:nvGrpSpPr>
        <p:grpSpPr>
          <a:xfrm>
            <a:off x="470231" y="4129107"/>
            <a:ext cx="1452587" cy="336404"/>
            <a:chOff x="1724000" y="4465511"/>
            <a:chExt cx="1452587" cy="336404"/>
          </a:xfrm>
        </p:grpSpPr>
        <p:sp>
          <p:nvSpPr>
            <p:cNvPr id="42" name="평행 사변형 41"/>
            <p:cNvSpPr/>
            <p:nvPr/>
          </p:nvSpPr>
          <p:spPr>
            <a:xfrm>
              <a:off x="1724000" y="4585891"/>
              <a:ext cx="1452587" cy="216024"/>
            </a:xfrm>
            <a:prstGeom prst="parallelogram">
              <a:avLst>
                <a:gd name="adj" fmla="val 102331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ko-KR" altLang="en-US" sz="1400" u="none" baseline="0">
                <a:solidFill>
                  <a:schemeClr val="tx1"/>
                </a:solidFill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724002" y="4465511"/>
              <a:ext cx="1219619" cy="331641"/>
            </a:xfrm>
            <a:prstGeom prst="rect">
              <a:avLst/>
            </a:prstGeom>
            <a:gradFill>
              <a:gsLst>
                <a:gs pos="0">
                  <a:srgbClr val="CCECFF"/>
                </a:gs>
                <a:gs pos="100000">
                  <a:srgbClr val="CCECFF">
                    <a:lumMod val="20000"/>
                    <a:lumOff val="80000"/>
                  </a:srgbClr>
                </a:gs>
              </a:gsLst>
              <a:lin ang="13500000" scaled="1"/>
            </a:gradFill>
            <a:ln w="12700">
              <a:solidFill>
                <a:srgbClr val="99CCF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ko-KR" altLang="en-US" sz="1400" u="none" baseline="0" dirty="0" smtClean="0">
                  <a:solidFill>
                    <a:schemeClr val="tx1"/>
                  </a:solidFill>
                </a:rPr>
                <a:t>표지판</a:t>
              </a:r>
              <a:endParaRPr lang="ko-KR" altLang="en-US" sz="1400" u="none" baseline="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4" name="직선 화살표 연결선 43"/>
          <p:cNvCxnSpPr>
            <a:stCxn id="38" idx="3"/>
            <a:endCxn id="47" idx="0"/>
          </p:cNvCxnSpPr>
          <p:nvPr/>
        </p:nvCxnSpPr>
        <p:spPr>
          <a:xfrm>
            <a:off x="3328382" y="3248980"/>
            <a:ext cx="941134" cy="1332149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타원 44"/>
          <p:cNvSpPr/>
          <p:nvPr/>
        </p:nvSpPr>
        <p:spPr>
          <a:xfrm>
            <a:off x="518662" y="2564904"/>
            <a:ext cx="378069" cy="378069"/>
          </a:xfrm>
          <a:prstGeom prst="ellips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46" name="오른쪽 화살표 45"/>
          <p:cNvSpPr/>
          <p:nvPr/>
        </p:nvSpPr>
        <p:spPr>
          <a:xfrm>
            <a:off x="3750992" y="1959211"/>
            <a:ext cx="1037048" cy="1703820"/>
          </a:xfrm>
          <a:prstGeom prst="rightArrow">
            <a:avLst/>
          </a:prstGeom>
          <a:gradFill flip="none" rotWithShape="1">
            <a:gsLst>
              <a:gs pos="0">
                <a:srgbClr val="000066"/>
              </a:gs>
              <a:gs pos="100000">
                <a:srgbClr val="000066">
                  <a:lumMod val="0"/>
                  <a:lumOff val="10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o-KR" altLang="en-US" sz="1400" b="0" dirty="0">
              <a:solidFill>
                <a:schemeClr val="tx1"/>
              </a:solidFill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2835415" y="4581129"/>
            <a:ext cx="2868201" cy="1584176"/>
          </a:xfrm>
          <a:prstGeom prst="roundRect">
            <a:avLst>
              <a:gd name="adj" fmla="val 8857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ko-KR" altLang="en-US" sz="1400" u="none" baseline="0" dirty="0" smtClean="0">
                <a:solidFill>
                  <a:schemeClr val="tx1"/>
                </a:solidFill>
              </a:rPr>
              <a:t>텍스트</a:t>
            </a:r>
          </a:p>
        </p:txBody>
      </p:sp>
      <p:sp>
        <p:nvSpPr>
          <p:cNvPr id="48" name="모서리가 둥근 직사각형 47"/>
          <p:cNvSpPr/>
          <p:nvPr/>
        </p:nvSpPr>
        <p:spPr>
          <a:xfrm>
            <a:off x="451717" y="4581129"/>
            <a:ext cx="2248075" cy="1584176"/>
          </a:xfrm>
          <a:prstGeom prst="roundRect">
            <a:avLst>
              <a:gd name="adj" fmla="val 8857"/>
            </a:avLst>
          </a:prstGeom>
          <a:solidFill>
            <a:srgbClr val="CCFFFF"/>
          </a:solidFill>
          <a:ln w="12700">
            <a:solidFill>
              <a:srgbClr val="99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ko-KR" altLang="en-US" sz="1400" u="none" baseline="0" dirty="0" smtClean="0">
                <a:solidFill>
                  <a:schemeClr val="tx1"/>
                </a:solidFill>
              </a:rPr>
              <a:t>텍스트</a:t>
            </a:r>
          </a:p>
        </p:txBody>
      </p:sp>
      <p:sp>
        <p:nvSpPr>
          <p:cNvPr id="49" name="모서리가 둥근 직사각형 48"/>
          <p:cNvSpPr/>
          <p:nvPr/>
        </p:nvSpPr>
        <p:spPr>
          <a:xfrm>
            <a:off x="467544" y="973122"/>
            <a:ext cx="3528392" cy="33164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0066"/>
              </a:gs>
              <a:gs pos="100000">
                <a:srgbClr val="FFFFFF">
                  <a:lumMod val="0"/>
                  <a:lumOff val="10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400" b="1" dirty="0" smtClean="0"/>
              <a:t>Headline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0254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29F2-1269-4796-8849-2423FC895ED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815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E235-F02B-465F-8E04-1AE659FF91A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13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EEDC-D6EC-449C-A025-5AE8123541A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605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0ADD-1544-4104-8AB3-B1416D56F5B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78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325F-B5F3-420B-B7C6-FD3C0437904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82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12C43-62FE-4A3F-A12E-2462315C83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961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47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71438"/>
            <a:ext cx="8786874" cy="285750"/>
          </a:xfrm>
        </p:spPr>
        <p:txBody>
          <a:bodyPr/>
          <a:lstStyle>
            <a:lvl1pPr>
              <a:buNone/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idx="1"/>
          </p:nvPr>
        </p:nvSpPr>
        <p:spPr bwMode="auto">
          <a:xfrm>
            <a:off x="200052" y="428604"/>
            <a:ext cx="87296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6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675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1148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19050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9081F00-F0DD-4D07-9674-32571B4120DE}" type="datetime1">
              <a:rPr lang="ko-KR" altLang="en-US" smtClean="0"/>
              <a:t>2016-11-21</a:t>
            </a:fld>
            <a:endParaRPr lang="en-US" altLang="zh-CN"/>
          </a:p>
        </p:txBody>
      </p:sp>
      <p:sp>
        <p:nvSpPr>
          <p:cNvPr id="7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64EE48-33AA-4EF2-89E9-6EAEB6EE2F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716861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B26A-591B-4A78-BA7F-49A678863AA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55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681F3-5588-43AF-8CE7-97276CF1DF9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84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3FAF-48EB-4CD7-9A4C-DCE7DED4FB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235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F4F1-93C3-46E7-9695-9A1276ECDC3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044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FE63-A045-470F-9AF6-E46255516DC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902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66DB-0BED-47FE-B602-5077BA9BE7F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99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BF2-CB20-4F8E-B9C7-6563ED82DBB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828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529E-19CE-4878-BCA2-DBFE5F4F614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901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1A01-9FB6-4E2B-BCAE-F8EB761F6D2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44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8861F-0454-4303-B977-42642243AF2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479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A804B-F587-45A0-BCA9-E1E5B44A872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073-3E68-0E4F-BCB0-E5A9FF0450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4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1148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19050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8642487-5775-4683-9216-AF875FD32E12}" type="datetime1">
              <a:rPr lang="ko-KR" altLang="en-US" smtClean="0"/>
              <a:t>2016-11-21</a:t>
            </a:fld>
            <a:endParaRPr lang="en-US" altLang="zh-CN"/>
          </a:p>
        </p:txBody>
      </p:sp>
      <p:sp>
        <p:nvSpPr>
          <p:cNvPr id="7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64EE48-33AA-4EF2-89E9-6EAEB6EE2F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841962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71439"/>
            <a:ext cx="8786874" cy="285751"/>
          </a:xfrm>
        </p:spPr>
        <p:txBody>
          <a:bodyPr/>
          <a:lstStyle>
            <a:lvl1pPr>
              <a:buNone/>
              <a:defRPr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690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51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9322212-284F-4B0F-ABE9-F27C5D6A086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15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AD966E-3E2C-4C85-B791-3D92AD118DA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2016-11-21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07E29AB-8F6E-C441-94A0-CB509EDC86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6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1148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19050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668B28E-8B71-4944-BAB0-930F6DA25C61}" type="datetime1">
              <a:rPr lang="ko-KR" altLang="en-US" smtClean="0"/>
              <a:t>2016-11-21</a:t>
            </a:fld>
            <a:endParaRPr lang="en-US" altLang="zh-CN"/>
          </a:p>
        </p:txBody>
      </p:sp>
      <p:sp>
        <p:nvSpPr>
          <p:cNvPr id="7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64EE48-33AA-4EF2-89E9-6EAEB6EE2F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5921344"/>
      </p:ext>
    </p:extLst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8554916" y="27995"/>
            <a:ext cx="589084" cy="26628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80832" tIns="40415" rIns="80832" bIns="40415" anchor="ctr">
            <a:spAutoFit/>
          </a:bodyPr>
          <a:lstStyle/>
          <a:p>
            <a:pPr algn="ctr" defTabSz="808998">
              <a:spcBef>
                <a:spcPct val="50000"/>
              </a:spcBef>
              <a:defRPr/>
            </a:pPr>
            <a:fld id="{C9462046-19D3-49E5-AC02-DFF9DDE8B548}" type="slidenum">
              <a:rPr lang="en-US" altLang="ko-KR" sz="1200" b="1">
                <a:solidFill>
                  <a:srgbClr val="000000"/>
                </a:solidFill>
                <a:latin typeface="Trebuchet MS" pitchFamily="34" charset="0"/>
                <a:ea typeface="돋움" pitchFamily="50" charset="-127"/>
              </a:rPr>
              <a:pPr algn="ctr" defTabSz="808998">
                <a:spcBef>
                  <a:spcPct val="50000"/>
                </a:spcBef>
                <a:defRPr/>
              </a:pPr>
              <a:t>‹#›</a:t>
            </a:fld>
            <a:endParaRPr lang="en-US" altLang="ko-KR" sz="700" b="1" dirty="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05197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1073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1915261" y="6453189"/>
            <a:ext cx="5174272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82070" y="6453189"/>
            <a:ext cx="7007469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153841" y="6470658"/>
            <a:ext cx="731227" cy="211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254" tIns="43628" rIns="87254" bIns="43628">
            <a:spAutoFit/>
          </a:bodyPr>
          <a:lstStyle/>
          <a:p>
            <a:pPr>
              <a:defRPr/>
            </a:pPr>
            <a:r>
              <a:rPr lang="en-US" altLang="ko-KR" sz="800" dirty="0">
                <a:solidFill>
                  <a:srgbClr val="808080"/>
                </a:solidFill>
                <a:latin typeface="굴림"/>
                <a:ea typeface="굴림"/>
              </a:rPr>
              <a:t>Footer Area</a:t>
            </a:r>
          </a:p>
        </p:txBody>
      </p:sp>
    </p:spTree>
    <p:extLst>
      <p:ext uri="{BB962C8B-B14F-4D97-AF65-F5344CB8AC3E}">
        <p14:creationId xmlns:p14="http://schemas.microsoft.com/office/powerpoint/2010/main" val="16079471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_빈화면_footer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51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71438"/>
            <a:ext cx="8786874" cy="285750"/>
          </a:xfrm>
        </p:spPr>
        <p:txBody>
          <a:bodyPr/>
          <a:lstStyle>
            <a:lvl1pPr>
              <a:buNone/>
              <a:defRPr sz="20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idx="1"/>
          </p:nvPr>
        </p:nvSpPr>
        <p:spPr bwMode="auto">
          <a:xfrm>
            <a:off x="200052" y="428604"/>
            <a:ext cx="87296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6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63331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0 멘토지식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87038" y="2503630"/>
            <a:ext cx="1319710" cy="2111953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ko-KR" altLang="en-US" sz="700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700" u="sng" dirty="0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700" u="sng" dirty="0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명예의 전당</a:t>
            </a:r>
            <a:endParaRPr lang="ko-KR" altLang="en-US" sz="500" u="sng" dirty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2" name="표 41"/>
          <p:cNvGraphicFramePr>
            <a:graphicFrameLocks noGrp="1"/>
          </p:cNvGraphicFramePr>
          <p:nvPr/>
        </p:nvGraphicFramePr>
        <p:xfrm>
          <a:off x="219783" y="2789093"/>
          <a:ext cx="1037523" cy="490505"/>
        </p:xfrm>
        <a:graphic>
          <a:graphicData uri="http://schemas.openxmlformats.org/drawingml/2006/table">
            <a:tbl>
              <a:tblPr/>
              <a:tblGrid>
                <a:gridCol w="1037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7664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학습도우미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019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공부법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8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기타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/>
        </p:nvGraphicFramePr>
        <p:xfrm>
          <a:off x="219783" y="3547199"/>
          <a:ext cx="1037523" cy="490505"/>
        </p:xfrm>
        <a:graphic>
          <a:graphicData uri="http://schemas.openxmlformats.org/drawingml/2006/table">
            <a:tbl>
              <a:tblPr/>
              <a:tblGrid>
                <a:gridCol w="1037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7664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교재</a:t>
                      </a:r>
                      <a:r>
                        <a:rPr lang="en-US" altLang="ko-KR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1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인강활용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019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최강공부스킬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8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1" i="0" u="sng" strike="noStrike" baseline="0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학습생활노하우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" name="AutoShape 57"/>
          <p:cNvSpPr>
            <a:spLocks noChangeArrowheads="1"/>
          </p:cNvSpPr>
          <p:nvPr/>
        </p:nvSpPr>
        <p:spPr bwMode="auto">
          <a:xfrm>
            <a:off x="92723" y="2270836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지식 </a:t>
            </a:r>
            <a:r>
              <a:rPr lang="en-US" altLang="ko-KR" sz="900" b="1" dirty="0" smtClean="0">
                <a:solidFill>
                  <a:srgbClr val="000000"/>
                </a:solidFill>
                <a:latin typeface="굴림"/>
                <a:ea typeface="굴림"/>
              </a:rPr>
              <a:t>Pool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038" y="4904809"/>
            <a:ext cx="1319710" cy="500067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ko-KR" altLang="en-US" sz="8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u="sng" dirty="0" err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멘토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</a:p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u="sng" dirty="0" err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멘토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자료실</a:t>
            </a:r>
            <a:endParaRPr lang="ko-KR" altLang="en-US" sz="500" u="sng" dirty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AutoShape 57"/>
          <p:cNvSpPr>
            <a:spLocks noChangeArrowheads="1"/>
          </p:cNvSpPr>
          <p:nvPr/>
        </p:nvSpPr>
        <p:spPr bwMode="auto">
          <a:xfrm>
            <a:off x="92723" y="4672020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err="1" smtClean="0">
                <a:solidFill>
                  <a:srgbClr val="000000"/>
                </a:solidFill>
                <a:latin typeface="굴림"/>
                <a:ea typeface="굴림"/>
              </a:rPr>
              <a:t>멘토</a:t>
            </a: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 게시판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47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main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F3.0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2381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3.0 멘토지식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1432833" y="852673"/>
            <a:ext cx="0" cy="5548353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</p:spPr>
        <p:txBody>
          <a:bodyPr lIns="79550" tIns="41365" rIns="79550" bIns="41365">
            <a:spAutoFit/>
          </a:bodyPr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31" name="Rectangle 310"/>
          <p:cNvSpPr>
            <a:spLocks noChangeArrowheads="1"/>
          </p:cNvSpPr>
          <p:nvPr/>
        </p:nvSpPr>
        <p:spPr bwMode="auto">
          <a:xfrm>
            <a:off x="5968100" y="1125180"/>
            <a:ext cx="1102179" cy="5286577"/>
          </a:xfrm>
          <a:prstGeom prst="rect">
            <a:avLst/>
          </a:prstGeom>
          <a:solidFill>
            <a:schemeClr val="bg1">
              <a:alpha val="67999"/>
            </a:schemeClr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9550" tIns="41365" rIns="79550" bIns="41365" anchor="ctr">
            <a:noAutofit/>
          </a:bodyPr>
          <a:lstStyle/>
          <a:p>
            <a:pPr algn="ctr">
              <a:defRPr/>
            </a:pPr>
            <a:r>
              <a:rPr lang="ko-KR" altLang="en-US" sz="1600" dirty="0" smtClean="0">
                <a:solidFill>
                  <a:srgbClr val="808080"/>
                </a:solidFill>
                <a:latin typeface="Trebuchet MS" pitchFamily="34" charset="0"/>
                <a:ea typeface="돋움" pitchFamily="50" charset="-127"/>
              </a:rPr>
              <a:t>공통</a:t>
            </a:r>
          </a:p>
          <a:p>
            <a:pPr algn="ctr">
              <a:defRPr/>
            </a:pPr>
            <a:r>
              <a:rPr lang="en-US" altLang="ko-KR" sz="1600" dirty="0" smtClean="0">
                <a:solidFill>
                  <a:srgbClr val="808080"/>
                </a:solidFill>
                <a:latin typeface="Trebuchet MS" pitchFamily="34" charset="0"/>
                <a:ea typeface="돋움" pitchFamily="50" charset="-127"/>
              </a:rPr>
              <a:t>Right Area</a:t>
            </a:r>
            <a:endParaRPr lang="ko-KR" altLang="en-US" sz="1600" dirty="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34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40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8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9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5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038" y="2503630"/>
            <a:ext cx="1319710" cy="2111953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ko-KR" altLang="en-US" sz="700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700" u="sng" dirty="0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700" u="sng" dirty="0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명예의 전당</a:t>
            </a:r>
            <a:endParaRPr lang="ko-KR" altLang="en-US" sz="500" u="sng" dirty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8" name="표 57"/>
          <p:cNvGraphicFramePr>
            <a:graphicFrameLocks noGrp="1"/>
          </p:cNvGraphicFramePr>
          <p:nvPr/>
        </p:nvGraphicFramePr>
        <p:xfrm>
          <a:off x="219783" y="2789093"/>
          <a:ext cx="1037523" cy="490505"/>
        </p:xfrm>
        <a:graphic>
          <a:graphicData uri="http://schemas.openxmlformats.org/drawingml/2006/table">
            <a:tbl>
              <a:tblPr/>
              <a:tblGrid>
                <a:gridCol w="1037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7664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학습도우미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019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공부법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8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기타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9" name="표 58"/>
          <p:cNvGraphicFramePr>
            <a:graphicFrameLocks noGrp="1"/>
          </p:cNvGraphicFramePr>
          <p:nvPr/>
        </p:nvGraphicFramePr>
        <p:xfrm>
          <a:off x="219783" y="3547199"/>
          <a:ext cx="1037523" cy="490505"/>
        </p:xfrm>
        <a:graphic>
          <a:graphicData uri="http://schemas.openxmlformats.org/drawingml/2006/table">
            <a:tbl>
              <a:tblPr/>
              <a:tblGrid>
                <a:gridCol w="1037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7664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교재</a:t>
                      </a:r>
                      <a:r>
                        <a:rPr lang="en-US" altLang="ko-KR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1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인강활용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019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최강공부스킬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8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1" i="0" u="sng" strike="noStrike" baseline="0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학습생활노하우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0" name="AutoShape 57"/>
          <p:cNvSpPr>
            <a:spLocks noChangeArrowheads="1"/>
          </p:cNvSpPr>
          <p:nvPr/>
        </p:nvSpPr>
        <p:spPr bwMode="auto">
          <a:xfrm>
            <a:off x="92723" y="2270836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지식 </a:t>
            </a:r>
            <a:r>
              <a:rPr lang="en-US" altLang="ko-KR" sz="900" b="1" dirty="0" smtClean="0">
                <a:solidFill>
                  <a:srgbClr val="000000"/>
                </a:solidFill>
                <a:latin typeface="굴림"/>
                <a:ea typeface="굴림"/>
              </a:rPr>
              <a:t>Pool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7038" y="4904809"/>
            <a:ext cx="1319710" cy="500067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ko-KR" altLang="en-US" sz="8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u="sng" dirty="0" err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멘토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</a:p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u="sng" dirty="0" err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멘토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자료실</a:t>
            </a:r>
            <a:endParaRPr lang="ko-KR" altLang="en-US" sz="500" u="sng" dirty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AutoShape 57"/>
          <p:cNvSpPr>
            <a:spLocks noChangeArrowheads="1"/>
          </p:cNvSpPr>
          <p:nvPr/>
        </p:nvSpPr>
        <p:spPr bwMode="auto">
          <a:xfrm>
            <a:off x="92723" y="4672020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err="1" smtClean="0">
                <a:solidFill>
                  <a:srgbClr val="000000"/>
                </a:solidFill>
                <a:latin typeface="굴림"/>
                <a:ea typeface="굴림"/>
              </a:rPr>
              <a:t>멘토</a:t>
            </a: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 게시판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main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F3.0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32581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1.1 베스트지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92723" y="2273051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베스트지식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자유형 26"/>
          <p:cNvSpPr/>
          <p:nvPr/>
        </p:nvSpPr>
        <p:spPr bwMode="auto">
          <a:xfrm>
            <a:off x="87927" y="6564182"/>
            <a:ext cx="6928339" cy="217625"/>
          </a:xfrm>
          <a:custGeom>
            <a:avLst/>
            <a:gdLst>
              <a:gd name="connsiteX0" fmla="*/ 0 w 7723187"/>
              <a:gd name="connsiteY0" fmla="*/ 204787 h 276224"/>
              <a:gd name="connsiteX1" fmla="*/ 800100 w 7723187"/>
              <a:gd name="connsiteY1" fmla="*/ 52387 h 276224"/>
              <a:gd name="connsiteX2" fmla="*/ 1676400 w 7723187"/>
              <a:gd name="connsiteY2" fmla="*/ 252412 h 276224"/>
              <a:gd name="connsiteX3" fmla="*/ 2505075 w 7723187"/>
              <a:gd name="connsiteY3" fmla="*/ 33337 h 276224"/>
              <a:gd name="connsiteX4" fmla="*/ 3495675 w 7723187"/>
              <a:gd name="connsiteY4" fmla="*/ 242887 h 276224"/>
              <a:gd name="connsiteX5" fmla="*/ 4286250 w 7723187"/>
              <a:gd name="connsiteY5" fmla="*/ 23812 h 276224"/>
              <a:gd name="connsiteX6" fmla="*/ 5124450 w 7723187"/>
              <a:gd name="connsiteY6" fmla="*/ 223837 h 276224"/>
              <a:gd name="connsiteX7" fmla="*/ 5810250 w 7723187"/>
              <a:gd name="connsiteY7" fmla="*/ 14287 h 276224"/>
              <a:gd name="connsiteX8" fmla="*/ 6591300 w 7723187"/>
              <a:gd name="connsiteY8" fmla="*/ 261937 h 276224"/>
              <a:gd name="connsiteX9" fmla="*/ 7124700 w 7723187"/>
              <a:gd name="connsiteY9" fmla="*/ 4762 h 276224"/>
              <a:gd name="connsiteX10" fmla="*/ 7629525 w 7723187"/>
              <a:gd name="connsiteY10" fmla="*/ 233362 h 276224"/>
              <a:gd name="connsiteX11" fmla="*/ 7686675 w 7723187"/>
              <a:gd name="connsiteY11" fmla="*/ 261937 h 276224"/>
              <a:gd name="connsiteX12" fmla="*/ 7686675 w 7723187"/>
              <a:gd name="connsiteY12" fmla="*/ 261937 h 276224"/>
              <a:gd name="connsiteX13" fmla="*/ 7686675 w 7723187"/>
              <a:gd name="connsiteY13" fmla="*/ 242887 h 27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3187" h="276224">
                <a:moveTo>
                  <a:pt x="0" y="204787"/>
                </a:moveTo>
                <a:cubicBezTo>
                  <a:pt x="260350" y="124618"/>
                  <a:pt x="520700" y="44450"/>
                  <a:pt x="800100" y="52387"/>
                </a:cubicBezTo>
                <a:cubicBezTo>
                  <a:pt x="1079500" y="60325"/>
                  <a:pt x="1392238" y="255587"/>
                  <a:pt x="1676400" y="252412"/>
                </a:cubicBezTo>
                <a:cubicBezTo>
                  <a:pt x="1960562" y="249237"/>
                  <a:pt x="2201863" y="34924"/>
                  <a:pt x="2505075" y="33337"/>
                </a:cubicBezTo>
                <a:cubicBezTo>
                  <a:pt x="2808287" y="31750"/>
                  <a:pt x="3198813" y="244474"/>
                  <a:pt x="3495675" y="242887"/>
                </a:cubicBezTo>
                <a:cubicBezTo>
                  <a:pt x="3792537" y="241300"/>
                  <a:pt x="4014788" y="26987"/>
                  <a:pt x="4286250" y="23812"/>
                </a:cubicBezTo>
                <a:cubicBezTo>
                  <a:pt x="4557712" y="20637"/>
                  <a:pt x="4870450" y="225425"/>
                  <a:pt x="5124450" y="223837"/>
                </a:cubicBezTo>
                <a:cubicBezTo>
                  <a:pt x="5378450" y="222249"/>
                  <a:pt x="5565775" y="7937"/>
                  <a:pt x="5810250" y="14287"/>
                </a:cubicBezTo>
                <a:cubicBezTo>
                  <a:pt x="6054725" y="20637"/>
                  <a:pt x="6372225" y="263525"/>
                  <a:pt x="6591300" y="261937"/>
                </a:cubicBezTo>
                <a:cubicBezTo>
                  <a:pt x="6810375" y="260350"/>
                  <a:pt x="6951663" y="9524"/>
                  <a:pt x="7124700" y="4762"/>
                </a:cubicBezTo>
                <a:cubicBezTo>
                  <a:pt x="7297737" y="0"/>
                  <a:pt x="7535863" y="190500"/>
                  <a:pt x="7629525" y="233362"/>
                </a:cubicBezTo>
                <a:cubicBezTo>
                  <a:pt x="7723187" y="276224"/>
                  <a:pt x="7686675" y="261937"/>
                  <a:pt x="7686675" y="261937"/>
                </a:cubicBezTo>
                <a:lnTo>
                  <a:pt x="7686675" y="261937"/>
                </a:lnTo>
                <a:lnTo>
                  <a:pt x="7686675" y="242887"/>
                </a:lnTo>
              </a:path>
            </a:pathLst>
          </a:custGeom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79550" tIns="41365" rIns="79550" bIns="4136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endParaRPr lang="ko-KR" altLang="en-US" sz="800" dirty="0" smtClean="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28" name="자유형 27"/>
          <p:cNvSpPr/>
          <p:nvPr/>
        </p:nvSpPr>
        <p:spPr bwMode="auto">
          <a:xfrm>
            <a:off x="87927" y="6507030"/>
            <a:ext cx="6928339" cy="217625"/>
          </a:xfrm>
          <a:custGeom>
            <a:avLst/>
            <a:gdLst>
              <a:gd name="connsiteX0" fmla="*/ 0 w 7723187"/>
              <a:gd name="connsiteY0" fmla="*/ 204787 h 276224"/>
              <a:gd name="connsiteX1" fmla="*/ 800100 w 7723187"/>
              <a:gd name="connsiteY1" fmla="*/ 52387 h 276224"/>
              <a:gd name="connsiteX2" fmla="*/ 1676400 w 7723187"/>
              <a:gd name="connsiteY2" fmla="*/ 252412 h 276224"/>
              <a:gd name="connsiteX3" fmla="*/ 2505075 w 7723187"/>
              <a:gd name="connsiteY3" fmla="*/ 33337 h 276224"/>
              <a:gd name="connsiteX4" fmla="*/ 3495675 w 7723187"/>
              <a:gd name="connsiteY4" fmla="*/ 242887 h 276224"/>
              <a:gd name="connsiteX5" fmla="*/ 4286250 w 7723187"/>
              <a:gd name="connsiteY5" fmla="*/ 23812 h 276224"/>
              <a:gd name="connsiteX6" fmla="*/ 5124450 w 7723187"/>
              <a:gd name="connsiteY6" fmla="*/ 223837 h 276224"/>
              <a:gd name="connsiteX7" fmla="*/ 5810250 w 7723187"/>
              <a:gd name="connsiteY7" fmla="*/ 14287 h 276224"/>
              <a:gd name="connsiteX8" fmla="*/ 6591300 w 7723187"/>
              <a:gd name="connsiteY8" fmla="*/ 261937 h 276224"/>
              <a:gd name="connsiteX9" fmla="*/ 7124700 w 7723187"/>
              <a:gd name="connsiteY9" fmla="*/ 4762 h 276224"/>
              <a:gd name="connsiteX10" fmla="*/ 7629525 w 7723187"/>
              <a:gd name="connsiteY10" fmla="*/ 233362 h 276224"/>
              <a:gd name="connsiteX11" fmla="*/ 7686675 w 7723187"/>
              <a:gd name="connsiteY11" fmla="*/ 261937 h 276224"/>
              <a:gd name="connsiteX12" fmla="*/ 7686675 w 7723187"/>
              <a:gd name="connsiteY12" fmla="*/ 261937 h 276224"/>
              <a:gd name="connsiteX13" fmla="*/ 7686675 w 7723187"/>
              <a:gd name="connsiteY13" fmla="*/ 242887 h 27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3187" h="276224">
                <a:moveTo>
                  <a:pt x="0" y="204787"/>
                </a:moveTo>
                <a:cubicBezTo>
                  <a:pt x="260350" y="124618"/>
                  <a:pt x="520700" y="44450"/>
                  <a:pt x="800100" y="52387"/>
                </a:cubicBezTo>
                <a:cubicBezTo>
                  <a:pt x="1079500" y="60325"/>
                  <a:pt x="1392238" y="255587"/>
                  <a:pt x="1676400" y="252412"/>
                </a:cubicBezTo>
                <a:cubicBezTo>
                  <a:pt x="1960562" y="249237"/>
                  <a:pt x="2201863" y="34924"/>
                  <a:pt x="2505075" y="33337"/>
                </a:cubicBezTo>
                <a:cubicBezTo>
                  <a:pt x="2808287" y="31750"/>
                  <a:pt x="3198813" y="244474"/>
                  <a:pt x="3495675" y="242887"/>
                </a:cubicBezTo>
                <a:cubicBezTo>
                  <a:pt x="3792537" y="241300"/>
                  <a:pt x="4014788" y="26987"/>
                  <a:pt x="4286250" y="23812"/>
                </a:cubicBezTo>
                <a:cubicBezTo>
                  <a:pt x="4557712" y="20637"/>
                  <a:pt x="4870450" y="225425"/>
                  <a:pt x="5124450" y="223837"/>
                </a:cubicBezTo>
                <a:cubicBezTo>
                  <a:pt x="5378450" y="222249"/>
                  <a:pt x="5565775" y="7937"/>
                  <a:pt x="5810250" y="14287"/>
                </a:cubicBezTo>
                <a:cubicBezTo>
                  <a:pt x="6054725" y="20637"/>
                  <a:pt x="6372225" y="263525"/>
                  <a:pt x="6591300" y="261937"/>
                </a:cubicBezTo>
                <a:cubicBezTo>
                  <a:pt x="6810375" y="260350"/>
                  <a:pt x="6951663" y="9524"/>
                  <a:pt x="7124700" y="4762"/>
                </a:cubicBezTo>
                <a:cubicBezTo>
                  <a:pt x="7297737" y="0"/>
                  <a:pt x="7535863" y="190500"/>
                  <a:pt x="7629525" y="233362"/>
                </a:cubicBezTo>
                <a:cubicBezTo>
                  <a:pt x="7723187" y="276224"/>
                  <a:pt x="7686675" y="261937"/>
                  <a:pt x="7686675" y="261937"/>
                </a:cubicBezTo>
                <a:lnTo>
                  <a:pt x="7686675" y="261937"/>
                </a:lnTo>
                <a:lnTo>
                  <a:pt x="7686675" y="242887"/>
                </a:lnTo>
              </a:path>
            </a:pathLst>
          </a:custGeom>
          <a:noFill/>
          <a:ln w="317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79550" tIns="41365" rIns="79550" bIns="4136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endParaRPr lang="ko-KR" altLang="en-US" sz="800" dirty="0" smtClean="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29" name="아래쪽 화살표 28"/>
          <p:cNvSpPr/>
          <p:nvPr/>
        </p:nvSpPr>
        <p:spPr bwMode="auto">
          <a:xfrm>
            <a:off x="2734405" y="6391282"/>
            <a:ext cx="2101366" cy="413009"/>
          </a:xfrm>
          <a:prstGeom prst="downArrow">
            <a:avLst>
              <a:gd name="adj1" fmla="val 54379"/>
              <a:gd name="adj2" fmla="val 36162"/>
            </a:avLst>
          </a:prstGeom>
          <a:solidFill>
            <a:schemeClr val="bg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페이지 중략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F3.1.1 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038" y="2512624"/>
            <a:ext cx="1319710" cy="4537539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None/>
            </a:pP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굴림"/>
              <a:ea typeface="굴림"/>
            </a:endParaRPr>
          </a:p>
        </p:txBody>
      </p:sp>
      <p:graphicFrame>
        <p:nvGraphicFramePr>
          <p:cNvPr id="38" name="표 37"/>
          <p:cNvGraphicFramePr>
            <a:graphicFrameLocks noGrp="1"/>
          </p:cNvGraphicFramePr>
          <p:nvPr/>
        </p:nvGraphicFramePr>
        <p:xfrm>
          <a:off x="192126" y="2581631"/>
          <a:ext cx="1148683" cy="4002420"/>
        </p:xfrm>
        <a:graphic>
          <a:graphicData uri="http://schemas.openxmlformats.org/drawingml/2006/table">
            <a:tbl>
              <a:tblPr/>
              <a:tblGrid>
                <a:gridCol w="257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학습도우미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415">
                <a:tc rowSpan="6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언어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수리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사회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공부법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3415">
                <a:tc rowSpan="1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종합 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국어언어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수학수리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영어외국어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사회사탐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과학과탐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논술면접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암기노하우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계획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시간관리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마인드컨트롤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노트활용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필기법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환경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3415">
                <a:tc rowSpan="7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건강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학원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잠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TV/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인터넷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공부방꾸미기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친구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학교활용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7019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1.1 베스트지식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87038" y="2512629"/>
            <a:ext cx="1319710" cy="3781323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None/>
            </a:pP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92723" y="2273051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베스트지식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/>
        </p:nvGraphicFramePr>
        <p:xfrm>
          <a:off x="192126" y="2581636"/>
          <a:ext cx="1148683" cy="3602179"/>
        </p:xfrm>
        <a:graphic>
          <a:graphicData uri="http://schemas.openxmlformats.org/drawingml/2006/table">
            <a:tbl>
              <a:tblPr/>
              <a:tblGrid>
                <a:gridCol w="257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학습도우미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415">
                <a:tc rowSpan="6">
                  <a:txBody>
                    <a:bodyPr/>
                    <a:lstStyle/>
                    <a:p>
                      <a:pPr algn="l" fontAlgn="t"/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언어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수리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사회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공부법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3415">
                <a:tc rowSpan="1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종합 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국어언어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수학수리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영어외국어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사회사탐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과학과탐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논술면접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암기노하우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계획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시간관리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마인드컨트롤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노트활용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필기법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환경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3415">
                <a:tc rowSpan="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건강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학원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잠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TV/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인터넷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04704" y="6616126"/>
            <a:ext cx="2394439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defRPr/>
            </a:pP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All contents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copyright@2009 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서울대 멘토링 사업부</a:t>
            </a:r>
            <a:endParaRPr lang="en-US" altLang="ko-KR" sz="9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915261" y="6453189"/>
            <a:ext cx="5174272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82070" y="6453189"/>
            <a:ext cx="7007469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635369" y="6462718"/>
            <a:ext cx="3887666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Sitemap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Contact Us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FAQ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ko-KR" altLang="en-US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개인정보보호정책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|  </a:t>
            </a:r>
            <a:r>
              <a:rPr lang="ko-KR" altLang="en-US" sz="600" u="sng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이메일무단수집거부</a:t>
            </a:r>
            <a:endParaRPr lang="ko-KR" altLang="en-US" sz="6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090750" y="6499227"/>
            <a:ext cx="832339" cy="195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54" tIns="43628" rIns="87254" bIns="43628">
            <a:spAutoFit/>
          </a:bodyPr>
          <a:lstStyle/>
          <a:p>
            <a:pPr algn="r">
              <a:defRPr/>
            </a:pPr>
            <a:r>
              <a:rPr lang="ko-KR" altLang="en-US" sz="700" dirty="0" smtClean="0">
                <a:solidFill>
                  <a:srgbClr val="808080"/>
                </a:solidFill>
                <a:latin typeface="맑은 고딕" pitchFamily="50" charset="-127"/>
                <a:ea typeface="맑은 고딕" pitchFamily="50" charset="-127"/>
              </a:rPr>
              <a:t>관련기관</a:t>
            </a:r>
            <a:endParaRPr lang="en-US" altLang="ko-KR" sz="700" dirty="0">
              <a:solidFill>
                <a:srgbClr val="80808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" name="Picture 2" descr="http://www.snu.ac.kr/about/images/mark1_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721" r="7894" b="32412"/>
          <a:stretch>
            <a:fillRect/>
          </a:stretch>
        </p:blipFill>
        <p:spPr bwMode="auto">
          <a:xfrm>
            <a:off x="1493265" y="6528255"/>
            <a:ext cx="229479" cy="231460"/>
          </a:xfrm>
          <a:prstGeom prst="rect">
            <a:avLst/>
          </a:prstGeom>
          <a:noFill/>
        </p:spPr>
      </p:pic>
      <p:grpSp>
        <p:nvGrpSpPr>
          <p:cNvPr id="40" name="Group 72"/>
          <p:cNvGrpSpPr>
            <a:grpSpLocks/>
          </p:cNvGrpSpPr>
          <p:nvPr/>
        </p:nvGrpSpPr>
        <p:grpSpPr bwMode="auto">
          <a:xfrm>
            <a:off x="5834135" y="6524708"/>
            <a:ext cx="851348" cy="200596"/>
            <a:chOff x="3915" y="1098"/>
            <a:chExt cx="831" cy="148"/>
          </a:xfrm>
        </p:grpSpPr>
        <p:pic>
          <p:nvPicPr>
            <p:cNvPr id="41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8" y="1111"/>
              <a:ext cx="79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74"/>
            <p:cNvSpPr txBox="1">
              <a:spLocks noChangeArrowheads="1"/>
            </p:cNvSpPr>
            <p:nvPr/>
          </p:nvSpPr>
          <p:spPr bwMode="auto">
            <a:xfrm>
              <a:off x="3915" y="1098"/>
              <a:ext cx="611" cy="1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Family Site</a:t>
              </a:r>
              <a:endParaRPr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153841" y="6470658"/>
            <a:ext cx="731227" cy="211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254" tIns="43628" rIns="87254" bIns="43628">
            <a:spAutoFit/>
          </a:bodyPr>
          <a:lstStyle/>
          <a:p>
            <a:pPr>
              <a:defRPr/>
            </a:pPr>
            <a:r>
              <a:rPr lang="en-US" altLang="ko-KR" sz="800" dirty="0">
                <a:solidFill>
                  <a:srgbClr val="808080"/>
                </a:solidFill>
                <a:latin typeface="굴림"/>
                <a:ea typeface="굴림"/>
              </a:rPr>
              <a:t>Footer Area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F3.1.1 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875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3.1.1 베스트지식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92723" y="2273051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베스트지식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04704" y="6616126"/>
            <a:ext cx="2394439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defRPr/>
            </a:pP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All contents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copyright@2009 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서울대 멘토링 사업부</a:t>
            </a:r>
            <a:endParaRPr lang="en-US" altLang="ko-KR" sz="9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915261" y="6453189"/>
            <a:ext cx="5174272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82070" y="6453189"/>
            <a:ext cx="7007469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635369" y="6462718"/>
            <a:ext cx="3887666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Sitemap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Contact Us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FAQ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ko-KR" altLang="en-US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개인정보보호정책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|  </a:t>
            </a:r>
            <a:r>
              <a:rPr lang="ko-KR" altLang="en-US" sz="600" u="sng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이메일무단수집거부</a:t>
            </a:r>
            <a:endParaRPr lang="ko-KR" altLang="en-US" sz="6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090750" y="6499227"/>
            <a:ext cx="832339" cy="195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54" tIns="43628" rIns="87254" bIns="43628">
            <a:spAutoFit/>
          </a:bodyPr>
          <a:lstStyle/>
          <a:p>
            <a:pPr algn="r">
              <a:defRPr/>
            </a:pPr>
            <a:r>
              <a:rPr lang="ko-KR" altLang="en-US" sz="700" dirty="0" smtClean="0">
                <a:solidFill>
                  <a:srgbClr val="808080"/>
                </a:solidFill>
                <a:latin typeface="맑은 고딕" pitchFamily="50" charset="-127"/>
                <a:ea typeface="맑은 고딕" pitchFamily="50" charset="-127"/>
              </a:rPr>
              <a:t>관련기관</a:t>
            </a:r>
            <a:endParaRPr lang="en-US" altLang="ko-KR" sz="700" dirty="0">
              <a:solidFill>
                <a:srgbClr val="80808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" name="Picture 2" descr="http://www.snu.ac.kr/about/images/mark1_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721" r="7894" b="32412"/>
          <a:stretch>
            <a:fillRect/>
          </a:stretch>
        </p:blipFill>
        <p:spPr bwMode="auto">
          <a:xfrm>
            <a:off x="1493265" y="6528255"/>
            <a:ext cx="229479" cy="231460"/>
          </a:xfrm>
          <a:prstGeom prst="rect">
            <a:avLst/>
          </a:prstGeom>
          <a:noFill/>
        </p:spPr>
      </p:pic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5834135" y="6524708"/>
            <a:ext cx="851348" cy="200596"/>
            <a:chOff x="3915" y="1098"/>
            <a:chExt cx="831" cy="148"/>
          </a:xfrm>
        </p:grpSpPr>
        <p:pic>
          <p:nvPicPr>
            <p:cNvPr id="41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8" y="1111"/>
              <a:ext cx="79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74"/>
            <p:cNvSpPr txBox="1">
              <a:spLocks noChangeArrowheads="1"/>
            </p:cNvSpPr>
            <p:nvPr/>
          </p:nvSpPr>
          <p:spPr bwMode="auto">
            <a:xfrm>
              <a:off x="3915" y="1098"/>
              <a:ext cx="611" cy="1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Family Site</a:t>
              </a:r>
              <a:endParaRPr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153841" y="6470658"/>
            <a:ext cx="731227" cy="211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254" tIns="43628" rIns="87254" bIns="43628">
            <a:spAutoFit/>
          </a:bodyPr>
          <a:lstStyle/>
          <a:p>
            <a:pPr>
              <a:defRPr/>
            </a:pPr>
            <a:r>
              <a:rPr lang="en-US" altLang="ko-KR" sz="800" dirty="0">
                <a:solidFill>
                  <a:srgbClr val="808080"/>
                </a:solidFill>
                <a:latin typeface="굴림"/>
                <a:ea typeface="굴림"/>
              </a:rPr>
              <a:t>Footer Area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1432833" y="852673"/>
            <a:ext cx="0" cy="5548353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</p:spPr>
        <p:txBody>
          <a:bodyPr lIns="79550" tIns="41365" rIns="79550" bIns="41365">
            <a:spAutoFit/>
          </a:bodyPr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40" name="Rectangle 310"/>
          <p:cNvSpPr>
            <a:spLocks noChangeArrowheads="1"/>
          </p:cNvSpPr>
          <p:nvPr/>
        </p:nvSpPr>
        <p:spPr bwMode="auto">
          <a:xfrm>
            <a:off x="5959935" y="861462"/>
            <a:ext cx="1102179" cy="5515129"/>
          </a:xfrm>
          <a:prstGeom prst="rect">
            <a:avLst/>
          </a:prstGeom>
          <a:solidFill>
            <a:schemeClr val="bg1">
              <a:alpha val="67999"/>
            </a:schemeClr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9550" tIns="41365" rIns="79550" bIns="41365" anchor="ctr">
            <a:noAutofit/>
          </a:bodyPr>
          <a:lstStyle/>
          <a:p>
            <a:pPr algn="ctr">
              <a:defRPr/>
            </a:pPr>
            <a:r>
              <a:rPr lang="ko-KR" altLang="en-US" sz="1600" dirty="0" smtClean="0">
                <a:solidFill>
                  <a:srgbClr val="808080"/>
                </a:solidFill>
                <a:latin typeface="Trebuchet MS" pitchFamily="34" charset="0"/>
                <a:ea typeface="돋움" pitchFamily="50" charset="-127"/>
              </a:rPr>
              <a:t>공통</a:t>
            </a:r>
          </a:p>
          <a:p>
            <a:pPr algn="ctr">
              <a:defRPr/>
            </a:pPr>
            <a:r>
              <a:rPr lang="en-US" altLang="ko-KR" sz="1600" dirty="0" smtClean="0">
                <a:solidFill>
                  <a:srgbClr val="808080"/>
                </a:solidFill>
                <a:latin typeface="Trebuchet MS" pitchFamily="34" charset="0"/>
                <a:ea typeface="돋움" pitchFamily="50" charset="-127"/>
              </a:rPr>
              <a:t>Right Area</a:t>
            </a:r>
            <a:endParaRPr lang="ko-KR" altLang="en-US" sz="1600" dirty="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038" y="2512629"/>
            <a:ext cx="1319710" cy="3781323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None/>
            </a:pP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굴림"/>
              <a:ea typeface="굴림"/>
            </a:endParaRPr>
          </a:p>
        </p:txBody>
      </p:sp>
      <p:graphicFrame>
        <p:nvGraphicFramePr>
          <p:cNvPr id="45" name="표 44"/>
          <p:cNvGraphicFramePr>
            <a:graphicFrameLocks noGrp="1"/>
          </p:cNvGraphicFramePr>
          <p:nvPr/>
        </p:nvGraphicFramePr>
        <p:xfrm>
          <a:off x="192126" y="2581636"/>
          <a:ext cx="1148683" cy="3602179"/>
        </p:xfrm>
        <a:graphic>
          <a:graphicData uri="http://schemas.openxmlformats.org/drawingml/2006/table">
            <a:tbl>
              <a:tblPr/>
              <a:tblGrid>
                <a:gridCol w="257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학습도우미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415">
                <a:tc rowSpan="6">
                  <a:txBody>
                    <a:bodyPr/>
                    <a:lstStyle/>
                    <a:p>
                      <a:pPr algn="l" fontAlgn="t"/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언어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수리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사회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공부법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3415">
                <a:tc rowSpan="1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종합 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국어언어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수학수리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영어외국어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사회사탐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과학과탐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논술면접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암기노하우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계획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시간관리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마인드컨트롤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노트활용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필기법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환경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3415">
                <a:tc rowSpan="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건강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학원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잠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TV/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인터넷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F3.1.1 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54249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1.2 공개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87038" y="2512624"/>
            <a:ext cx="1319710" cy="4537539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None/>
            </a:pP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92723" y="2273051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공개 </a:t>
            </a:r>
            <a:r>
              <a:rPr lang="en-US" altLang="ko-KR" sz="900" b="1" dirty="0" smtClean="0">
                <a:solidFill>
                  <a:srgbClr val="000000"/>
                </a:solidFill>
                <a:latin typeface="굴림"/>
                <a:ea typeface="굴림"/>
              </a:rPr>
              <a:t>Q&amp;A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/>
        </p:nvGraphicFramePr>
        <p:xfrm>
          <a:off x="192126" y="2581631"/>
          <a:ext cx="1148683" cy="4002420"/>
        </p:xfrm>
        <a:graphic>
          <a:graphicData uri="http://schemas.openxmlformats.org/drawingml/2006/table">
            <a:tbl>
              <a:tblPr/>
              <a:tblGrid>
                <a:gridCol w="257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학습도우미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415">
                <a:tc rowSpan="6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언어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수리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사회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공부법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3415">
                <a:tc rowSpan="1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종합 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국어언어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수학수리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영어외국어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사회사탐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과학과탐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논술면접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암기노하우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계획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시간관리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마인드컨트롤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노트활용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필기법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환경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3415">
                <a:tc rowSpan="7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건강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학원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잠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TV/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인터넷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공부방꾸미기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친구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학교활용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</a:tbl>
          </a:graphicData>
        </a:graphic>
      </p:graphicFrame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6"/>
          <p:cNvGrpSpPr/>
          <p:nvPr/>
        </p:nvGrpSpPr>
        <p:grpSpPr>
          <a:xfrm>
            <a:off x="87927" y="6507024"/>
            <a:ext cx="6928339" cy="274776"/>
            <a:chOff x="166654" y="6372245"/>
            <a:chExt cx="7267575" cy="274776"/>
          </a:xfrm>
        </p:grpSpPr>
        <p:sp>
          <p:nvSpPr>
            <p:cNvPr id="27" name="자유형 26"/>
            <p:cNvSpPr/>
            <p:nvPr/>
          </p:nvSpPr>
          <p:spPr bwMode="auto">
            <a:xfrm>
              <a:off x="166654" y="6429396"/>
              <a:ext cx="7267575" cy="217625"/>
            </a:xfrm>
            <a:custGeom>
              <a:avLst/>
              <a:gdLst>
                <a:gd name="connsiteX0" fmla="*/ 0 w 7723187"/>
                <a:gd name="connsiteY0" fmla="*/ 204787 h 276224"/>
                <a:gd name="connsiteX1" fmla="*/ 800100 w 7723187"/>
                <a:gd name="connsiteY1" fmla="*/ 52387 h 276224"/>
                <a:gd name="connsiteX2" fmla="*/ 1676400 w 7723187"/>
                <a:gd name="connsiteY2" fmla="*/ 252412 h 276224"/>
                <a:gd name="connsiteX3" fmla="*/ 2505075 w 7723187"/>
                <a:gd name="connsiteY3" fmla="*/ 33337 h 276224"/>
                <a:gd name="connsiteX4" fmla="*/ 3495675 w 7723187"/>
                <a:gd name="connsiteY4" fmla="*/ 242887 h 276224"/>
                <a:gd name="connsiteX5" fmla="*/ 4286250 w 7723187"/>
                <a:gd name="connsiteY5" fmla="*/ 23812 h 276224"/>
                <a:gd name="connsiteX6" fmla="*/ 5124450 w 7723187"/>
                <a:gd name="connsiteY6" fmla="*/ 223837 h 276224"/>
                <a:gd name="connsiteX7" fmla="*/ 5810250 w 7723187"/>
                <a:gd name="connsiteY7" fmla="*/ 14287 h 276224"/>
                <a:gd name="connsiteX8" fmla="*/ 6591300 w 7723187"/>
                <a:gd name="connsiteY8" fmla="*/ 261937 h 276224"/>
                <a:gd name="connsiteX9" fmla="*/ 7124700 w 7723187"/>
                <a:gd name="connsiteY9" fmla="*/ 4762 h 276224"/>
                <a:gd name="connsiteX10" fmla="*/ 7629525 w 7723187"/>
                <a:gd name="connsiteY10" fmla="*/ 233362 h 276224"/>
                <a:gd name="connsiteX11" fmla="*/ 7686675 w 7723187"/>
                <a:gd name="connsiteY11" fmla="*/ 261937 h 276224"/>
                <a:gd name="connsiteX12" fmla="*/ 7686675 w 7723187"/>
                <a:gd name="connsiteY12" fmla="*/ 261937 h 276224"/>
                <a:gd name="connsiteX13" fmla="*/ 7686675 w 7723187"/>
                <a:gd name="connsiteY13" fmla="*/ 242887 h 27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23187" h="276224">
                  <a:moveTo>
                    <a:pt x="0" y="204787"/>
                  </a:moveTo>
                  <a:cubicBezTo>
                    <a:pt x="260350" y="124618"/>
                    <a:pt x="520700" y="44450"/>
                    <a:pt x="800100" y="52387"/>
                  </a:cubicBezTo>
                  <a:cubicBezTo>
                    <a:pt x="1079500" y="60325"/>
                    <a:pt x="1392238" y="255587"/>
                    <a:pt x="1676400" y="252412"/>
                  </a:cubicBezTo>
                  <a:cubicBezTo>
                    <a:pt x="1960562" y="249237"/>
                    <a:pt x="2201863" y="34924"/>
                    <a:pt x="2505075" y="33337"/>
                  </a:cubicBezTo>
                  <a:cubicBezTo>
                    <a:pt x="2808287" y="31750"/>
                    <a:pt x="3198813" y="244474"/>
                    <a:pt x="3495675" y="242887"/>
                  </a:cubicBezTo>
                  <a:cubicBezTo>
                    <a:pt x="3792537" y="241300"/>
                    <a:pt x="4014788" y="26987"/>
                    <a:pt x="4286250" y="23812"/>
                  </a:cubicBezTo>
                  <a:cubicBezTo>
                    <a:pt x="4557712" y="20637"/>
                    <a:pt x="4870450" y="225425"/>
                    <a:pt x="5124450" y="223837"/>
                  </a:cubicBezTo>
                  <a:cubicBezTo>
                    <a:pt x="5378450" y="222249"/>
                    <a:pt x="5565775" y="7937"/>
                    <a:pt x="5810250" y="14287"/>
                  </a:cubicBezTo>
                  <a:cubicBezTo>
                    <a:pt x="6054725" y="20637"/>
                    <a:pt x="6372225" y="263525"/>
                    <a:pt x="6591300" y="261937"/>
                  </a:cubicBezTo>
                  <a:cubicBezTo>
                    <a:pt x="6810375" y="260350"/>
                    <a:pt x="6951663" y="9524"/>
                    <a:pt x="7124700" y="4762"/>
                  </a:cubicBezTo>
                  <a:cubicBezTo>
                    <a:pt x="7297737" y="0"/>
                    <a:pt x="7535863" y="190500"/>
                    <a:pt x="7629525" y="233362"/>
                  </a:cubicBezTo>
                  <a:cubicBezTo>
                    <a:pt x="7723187" y="276224"/>
                    <a:pt x="7686675" y="261937"/>
                    <a:pt x="7686675" y="261937"/>
                  </a:cubicBezTo>
                  <a:lnTo>
                    <a:pt x="7686675" y="261937"/>
                  </a:lnTo>
                  <a:lnTo>
                    <a:pt x="7686675" y="242887"/>
                  </a:lnTo>
                </a:path>
              </a:pathLst>
            </a:cu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72555"/>
              <a:endParaRPr lang="ko-KR" altLang="en-US" sz="800" dirty="0" smtClean="0">
                <a:solidFill>
                  <a:srgbClr val="000000"/>
                </a:solidFill>
                <a:latin typeface="Trebuchet MS" pitchFamily="34" charset="0"/>
                <a:ea typeface="돋움" pitchFamily="50" charset="-127"/>
              </a:endParaRPr>
            </a:p>
          </p:txBody>
        </p:sp>
        <p:sp>
          <p:nvSpPr>
            <p:cNvPr id="28" name="자유형 27"/>
            <p:cNvSpPr/>
            <p:nvPr/>
          </p:nvSpPr>
          <p:spPr bwMode="auto">
            <a:xfrm>
              <a:off x="166654" y="6372245"/>
              <a:ext cx="7267575" cy="217625"/>
            </a:xfrm>
            <a:custGeom>
              <a:avLst/>
              <a:gdLst>
                <a:gd name="connsiteX0" fmla="*/ 0 w 7723187"/>
                <a:gd name="connsiteY0" fmla="*/ 204787 h 276224"/>
                <a:gd name="connsiteX1" fmla="*/ 800100 w 7723187"/>
                <a:gd name="connsiteY1" fmla="*/ 52387 h 276224"/>
                <a:gd name="connsiteX2" fmla="*/ 1676400 w 7723187"/>
                <a:gd name="connsiteY2" fmla="*/ 252412 h 276224"/>
                <a:gd name="connsiteX3" fmla="*/ 2505075 w 7723187"/>
                <a:gd name="connsiteY3" fmla="*/ 33337 h 276224"/>
                <a:gd name="connsiteX4" fmla="*/ 3495675 w 7723187"/>
                <a:gd name="connsiteY4" fmla="*/ 242887 h 276224"/>
                <a:gd name="connsiteX5" fmla="*/ 4286250 w 7723187"/>
                <a:gd name="connsiteY5" fmla="*/ 23812 h 276224"/>
                <a:gd name="connsiteX6" fmla="*/ 5124450 w 7723187"/>
                <a:gd name="connsiteY6" fmla="*/ 223837 h 276224"/>
                <a:gd name="connsiteX7" fmla="*/ 5810250 w 7723187"/>
                <a:gd name="connsiteY7" fmla="*/ 14287 h 276224"/>
                <a:gd name="connsiteX8" fmla="*/ 6591300 w 7723187"/>
                <a:gd name="connsiteY8" fmla="*/ 261937 h 276224"/>
                <a:gd name="connsiteX9" fmla="*/ 7124700 w 7723187"/>
                <a:gd name="connsiteY9" fmla="*/ 4762 h 276224"/>
                <a:gd name="connsiteX10" fmla="*/ 7629525 w 7723187"/>
                <a:gd name="connsiteY10" fmla="*/ 233362 h 276224"/>
                <a:gd name="connsiteX11" fmla="*/ 7686675 w 7723187"/>
                <a:gd name="connsiteY11" fmla="*/ 261937 h 276224"/>
                <a:gd name="connsiteX12" fmla="*/ 7686675 w 7723187"/>
                <a:gd name="connsiteY12" fmla="*/ 261937 h 276224"/>
                <a:gd name="connsiteX13" fmla="*/ 7686675 w 7723187"/>
                <a:gd name="connsiteY13" fmla="*/ 242887 h 27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23187" h="276224">
                  <a:moveTo>
                    <a:pt x="0" y="204787"/>
                  </a:moveTo>
                  <a:cubicBezTo>
                    <a:pt x="260350" y="124618"/>
                    <a:pt x="520700" y="44450"/>
                    <a:pt x="800100" y="52387"/>
                  </a:cubicBezTo>
                  <a:cubicBezTo>
                    <a:pt x="1079500" y="60325"/>
                    <a:pt x="1392238" y="255587"/>
                    <a:pt x="1676400" y="252412"/>
                  </a:cubicBezTo>
                  <a:cubicBezTo>
                    <a:pt x="1960562" y="249237"/>
                    <a:pt x="2201863" y="34924"/>
                    <a:pt x="2505075" y="33337"/>
                  </a:cubicBezTo>
                  <a:cubicBezTo>
                    <a:pt x="2808287" y="31750"/>
                    <a:pt x="3198813" y="244474"/>
                    <a:pt x="3495675" y="242887"/>
                  </a:cubicBezTo>
                  <a:cubicBezTo>
                    <a:pt x="3792537" y="241300"/>
                    <a:pt x="4014788" y="26987"/>
                    <a:pt x="4286250" y="23812"/>
                  </a:cubicBezTo>
                  <a:cubicBezTo>
                    <a:pt x="4557712" y="20637"/>
                    <a:pt x="4870450" y="225425"/>
                    <a:pt x="5124450" y="223837"/>
                  </a:cubicBezTo>
                  <a:cubicBezTo>
                    <a:pt x="5378450" y="222249"/>
                    <a:pt x="5565775" y="7937"/>
                    <a:pt x="5810250" y="14287"/>
                  </a:cubicBezTo>
                  <a:cubicBezTo>
                    <a:pt x="6054725" y="20637"/>
                    <a:pt x="6372225" y="263525"/>
                    <a:pt x="6591300" y="261937"/>
                  </a:cubicBezTo>
                  <a:cubicBezTo>
                    <a:pt x="6810375" y="260350"/>
                    <a:pt x="6951663" y="9524"/>
                    <a:pt x="7124700" y="4762"/>
                  </a:cubicBezTo>
                  <a:cubicBezTo>
                    <a:pt x="7297737" y="0"/>
                    <a:pt x="7535863" y="190500"/>
                    <a:pt x="7629525" y="233362"/>
                  </a:cubicBezTo>
                  <a:cubicBezTo>
                    <a:pt x="7723187" y="276224"/>
                    <a:pt x="7686675" y="261937"/>
                    <a:pt x="7686675" y="261937"/>
                  </a:cubicBezTo>
                  <a:lnTo>
                    <a:pt x="7686675" y="261937"/>
                  </a:lnTo>
                  <a:lnTo>
                    <a:pt x="7686675" y="242887"/>
                  </a:lnTo>
                </a:path>
              </a:pathLst>
            </a:cu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72555"/>
              <a:endParaRPr lang="ko-KR" altLang="en-US" sz="800" dirty="0" smtClean="0">
                <a:solidFill>
                  <a:srgbClr val="000000"/>
                </a:solidFill>
                <a:latin typeface="Trebuchet MS" pitchFamily="34" charset="0"/>
                <a:ea typeface="돋움" pitchFamily="50" charset="-127"/>
              </a:endParaRPr>
            </a:p>
          </p:txBody>
        </p:sp>
      </p:grpSp>
      <p:sp>
        <p:nvSpPr>
          <p:cNvPr id="29" name="아래쪽 화살표 28"/>
          <p:cNvSpPr/>
          <p:nvPr/>
        </p:nvSpPr>
        <p:spPr bwMode="auto">
          <a:xfrm>
            <a:off x="2734405" y="6391282"/>
            <a:ext cx="2101366" cy="413009"/>
          </a:xfrm>
          <a:prstGeom prst="downArrow">
            <a:avLst>
              <a:gd name="adj1" fmla="val 54379"/>
              <a:gd name="adj2" fmla="val 36162"/>
            </a:avLst>
          </a:prstGeom>
          <a:solidFill>
            <a:schemeClr val="bg1"/>
          </a:solidFill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페이지 중략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F3.1.2 </a:t>
            </a:r>
            <a:r>
              <a:rPr lang="ko-KR" altLang="en-US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49815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1.2 공개Q&amp;A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92723" y="2273051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공개 </a:t>
            </a:r>
            <a:r>
              <a:rPr lang="en-US" altLang="ko-KR" sz="900" b="1" dirty="0" smtClean="0">
                <a:solidFill>
                  <a:srgbClr val="000000"/>
                </a:solidFill>
                <a:latin typeface="굴림"/>
                <a:ea typeface="굴림"/>
              </a:rPr>
              <a:t>Q&amp;A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04704" y="6616126"/>
            <a:ext cx="2394439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defRPr/>
            </a:pP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All contents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copyright@2009 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서울대 멘토링 사업부</a:t>
            </a:r>
            <a:endParaRPr lang="en-US" altLang="ko-KR" sz="9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915261" y="6453189"/>
            <a:ext cx="5174272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82070" y="6453189"/>
            <a:ext cx="7007469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635369" y="6462718"/>
            <a:ext cx="3887666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Sitemap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Contact Us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FAQ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ko-KR" altLang="en-US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개인정보보호정책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|  </a:t>
            </a:r>
            <a:r>
              <a:rPr lang="ko-KR" altLang="en-US" sz="600" u="sng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이메일무단수집거부</a:t>
            </a:r>
            <a:endParaRPr lang="ko-KR" altLang="en-US" sz="6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090750" y="6499227"/>
            <a:ext cx="832339" cy="195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54" tIns="43628" rIns="87254" bIns="43628">
            <a:spAutoFit/>
          </a:bodyPr>
          <a:lstStyle/>
          <a:p>
            <a:pPr algn="r">
              <a:defRPr/>
            </a:pPr>
            <a:r>
              <a:rPr lang="ko-KR" altLang="en-US" sz="700" dirty="0" smtClean="0">
                <a:solidFill>
                  <a:srgbClr val="808080"/>
                </a:solidFill>
                <a:latin typeface="맑은 고딕" pitchFamily="50" charset="-127"/>
                <a:ea typeface="맑은 고딕" pitchFamily="50" charset="-127"/>
              </a:rPr>
              <a:t>관련기관</a:t>
            </a:r>
            <a:endParaRPr lang="en-US" altLang="ko-KR" sz="700" dirty="0">
              <a:solidFill>
                <a:srgbClr val="80808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" name="Picture 2" descr="http://www.snu.ac.kr/about/images/mark1_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721" r="7894" b="32412"/>
          <a:stretch>
            <a:fillRect/>
          </a:stretch>
        </p:blipFill>
        <p:spPr bwMode="auto">
          <a:xfrm>
            <a:off x="1493265" y="6528255"/>
            <a:ext cx="229479" cy="231460"/>
          </a:xfrm>
          <a:prstGeom prst="rect">
            <a:avLst/>
          </a:prstGeom>
          <a:noFill/>
        </p:spPr>
      </p:pic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5834135" y="6524708"/>
            <a:ext cx="851348" cy="200596"/>
            <a:chOff x="3915" y="1098"/>
            <a:chExt cx="831" cy="148"/>
          </a:xfrm>
        </p:grpSpPr>
        <p:pic>
          <p:nvPicPr>
            <p:cNvPr id="41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8" y="1111"/>
              <a:ext cx="79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74"/>
            <p:cNvSpPr txBox="1">
              <a:spLocks noChangeArrowheads="1"/>
            </p:cNvSpPr>
            <p:nvPr/>
          </p:nvSpPr>
          <p:spPr bwMode="auto">
            <a:xfrm>
              <a:off x="3915" y="1098"/>
              <a:ext cx="611" cy="1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Family Site</a:t>
              </a:r>
              <a:endParaRPr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153841" y="6470658"/>
            <a:ext cx="731227" cy="211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254" tIns="43628" rIns="87254" bIns="43628">
            <a:spAutoFit/>
          </a:bodyPr>
          <a:lstStyle/>
          <a:p>
            <a:pPr>
              <a:defRPr/>
            </a:pPr>
            <a:r>
              <a:rPr lang="en-US" altLang="ko-KR" sz="800" dirty="0">
                <a:solidFill>
                  <a:srgbClr val="808080"/>
                </a:solidFill>
                <a:latin typeface="굴림"/>
                <a:ea typeface="굴림"/>
              </a:rPr>
              <a:t>Footer Area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7038" y="2512629"/>
            <a:ext cx="1319710" cy="3781323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None/>
            </a:pP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굴림"/>
              <a:ea typeface="굴림"/>
            </a:endParaRPr>
          </a:p>
        </p:txBody>
      </p:sp>
      <p:graphicFrame>
        <p:nvGraphicFramePr>
          <p:cNvPr id="46" name="표 45"/>
          <p:cNvGraphicFramePr>
            <a:graphicFrameLocks noGrp="1"/>
          </p:cNvGraphicFramePr>
          <p:nvPr/>
        </p:nvGraphicFramePr>
        <p:xfrm>
          <a:off x="192126" y="2581636"/>
          <a:ext cx="1148683" cy="3602179"/>
        </p:xfrm>
        <a:graphic>
          <a:graphicData uri="http://schemas.openxmlformats.org/drawingml/2006/table">
            <a:tbl>
              <a:tblPr/>
              <a:tblGrid>
                <a:gridCol w="257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학습도우미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415">
                <a:tc rowSpan="6">
                  <a:txBody>
                    <a:bodyPr/>
                    <a:lstStyle/>
                    <a:p>
                      <a:pPr algn="l" fontAlgn="t"/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언어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수리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사회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공부법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3415">
                <a:tc rowSpan="1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종합 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국어언어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수학수리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영어외국어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사회사탐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과학과탐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논술면접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암기노하우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계획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시간관리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마인드컨트롤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노트활용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필기법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환경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3415">
                <a:tc rowSpan="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건강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학원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잠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TV/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인터넷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F3.1.2 </a:t>
            </a:r>
            <a:r>
              <a:rPr lang="ko-KR" altLang="en-US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126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3.1.2 공개Q&amp;A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92723" y="2273051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공개 </a:t>
            </a:r>
            <a:r>
              <a:rPr lang="en-US" altLang="ko-KR" sz="900" b="1" dirty="0" smtClean="0">
                <a:solidFill>
                  <a:srgbClr val="000000"/>
                </a:solidFill>
                <a:latin typeface="굴림"/>
                <a:ea typeface="굴림"/>
              </a:rPr>
              <a:t>Q&amp;A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04704" y="6616126"/>
            <a:ext cx="2394439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defRPr/>
            </a:pP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All contents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copyright@2009 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서울대 멘토링 사업부</a:t>
            </a:r>
            <a:endParaRPr lang="en-US" altLang="ko-KR" sz="9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915261" y="6453189"/>
            <a:ext cx="5174272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82070" y="6453189"/>
            <a:ext cx="7007469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635369" y="6462718"/>
            <a:ext cx="3887666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Sitemap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Contact Us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FAQ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ko-KR" altLang="en-US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개인정보보호정책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|  </a:t>
            </a:r>
            <a:r>
              <a:rPr lang="ko-KR" altLang="en-US" sz="600" u="sng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이메일무단수집거부</a:t>
            </a:r>
            <a:endParaRPr lang="ko-KR" altLang="en-US" sz="6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090750" y="6499227"/>
            <a:ext cx="832339" cy="195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54" tIns="43628" rIns="87254" bIns="43628">
            <a:spAutoFit/>
          </a:bodyPr>
          <a:lstStyle/>
          <a:p>
            <a:pPr algn="r">
              <a:defRPr/>
            </a:pPr>
            <a:r>
              <a:rPr lang="ko-KR" altLang="en-US" sz="700" dirty="0" smtClean="0">
                <a:solidFill>
                  <a:srgbClr val="808080"/>
                </a:solidFill>
                <a:latin typeface="맑은 고딕" pitchFamily="50" charset="-127"/>
                <a:ea typeface="맑은 고딕" pitchFamily="50" charset="-127"/>
              </a:rPr>
              <a:t>관련기관</a:t>
            </a:r>
            <a:endParaRPr lang="en-US" altLang="ko-KR" sz="700" dirty="0">
              <a:solidFill>
                <a:srgbClr val="80808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" name="Picture 2" descr="http://www.snu.ac.kr/about/images/mark1_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721" r="7894" b="32412"/>
          <a:stretch>
            <a:fillRect/>
          </a:stretch>
        </p:blipFill>
        <p:spPr bwMode="auto">
          <a:xfrm>
            <a:off x="1493265" y="6528255"/>
            <a:ext cx="229479" cy="231460"/>
          </a:xfrm>
          <a:prstGeom prst="rect">
            <a:avLst/>
          </a:prstGeom>
          <a:noFill/>
        </p:spPr>
      </p:pic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5834135" y="6524708"/>
            <a:ext cx="851348" cy="200596"/>
            <a:chOff x="3915" y="1098"/>
            <a:chExt cx="831" cy="148"/>
          </a:xfrm>
        </p:grpSpPr>
        <p:pic>
          <p:nvPicPr>
            <p:cNvPr id="41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8" y="1111"/>
              <a:ext cx="79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74"/>
            <p:cNvSpPr txBox="1">
              <a:spLocks noChangeArrowheads="1"/>
            </p:cNvSpPr>
            <p:nvPr/>
          </p:nvSpPr>
          <p:spPr bwMode="auto">
            <a:xfrm>
              <a:off x="3915" y="1098"/>
              <a:ext cx="611" cy="1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Family Site</a:t>
              </a:r>
              <a:endParaRPr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153841" y="6470658"/>
            <a:ext cx="731227" cy="211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254" tIns="43628" rIns="87254" bIns="43628">
            <a:spAutoFit/>
          </a:bodyPr>
          <a:lstStyle/>
          <a:p>
            <a:pPr>
              <a:defRPr/>
            </a:pPr>
            <a:r>
              <a:rPr lang="en-US" altLang="ko-KR" sz="800" dirty="0">
                <a:solidFill>
                  <a:srgbClr val="808080"/>
                </a:solidFill>
                <a:latin typeface="굴림"/>
                <a:ea typeface="굴림"/>
              </a:rPr>
              <a:t>Footer Area</a:t>
            </a: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1432833" y="852673"/>
            <a:ext cx="0" cy="5548353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</p:spPr>
        <p:txBody>
          <a:bodyPr lIns="79550" tIns="41365" rIns="79550" bIns="41365">
            <a:spAutoFit/>
          </a:bodyPr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45" name="Rectangle 310"/>
          <p:cNvSpPr>
            <a:spLocks noChangeArrowheads="1"/>
          </p:cNvSpPr>
          <p:nvPr/>
        </p:nvSpPr>
        <p:spPr bwMode="auto">
          <a:xfrm>
            <a:off x="5959935" y="861462"/>
            <a:ext cx="1102179" cy="5515129"/>
          </a:xfrm>
          <a:prstGeom prst="rect">
            <a:avLst/>
          </a:prstGeom>
          <a:solidFill>
            <a:schemeClr val="bg1">
              <a:alpha val="67999"/>
            </a:schemeClr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9550" tIns="41365" rIns="79550" bIns="41365" anchor="ctr">
            <a:noAutofit/>
          </a:bodyPr>
          <a:lstStyle/>
          <a:p>
            <a:pPr algn="ctr">
              <a:defRPr/>
            </a:pPr>
            <a:r>
              <a:rPr lang="ko-KR" altLang="en-US" sz="1600" dirty="0" smtClean="0">
                <a:solidFill>
                  <a:srgbClr val="808080"/>
                </a:solidFill>
                <a:latin typeface="Trebuchet MS" pitchFamily="34" charset="0"/>
                <a:ea typeface="돋움" pitchFamily="50" charset="-127"/>
              </a:rPr>
              <a:t>공통</a:t>
            </a:r>
          </a:p>
          <a:p>
            <a:pPr algn="ctr">
              <a:defRPr/>
            </a:pPr>
            <a:r>
              <a:rPr lang="en-US" altLang="ko-KR" sz="1600" dirty="0" smtClean="0">
                <a:solidFill>
                  <a:srgbClr val="808080"/>
                </a:solidFill>
                <a:latin typeface="Trebuchet MS" pitchFamily="34" charset="0"/>
                <a:ea typeface="돋움" pitchFamily="50" charset="-127"/>
              </a:rPr>
              <a:t>Right Area</a:t>
            </a:r>
            <a:endParaRPr lang="ko-KR" altLang="en-US" sz="1600" dirty="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038" y="2512629"/>
            <a:ext cx="1319710" cy="3781323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None/>
            </a:pP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굴림"/>
              <a:ea typeface="굴림"/>
            </a:endParaRPr>
          </a:p>
        </p:txBody>
      </p:sp>
      <p:graphicFrame>
        <p:nvGraphicFramePr>
          <p:cNvPr id="46" name="표 45"/>
          <p:cNvGraphicFramePr>
            <a:graphicFrameLocks noGrp="1"/>
          </p:cNvGraphicFramePr>
          <p:nvPr/>
        </p:nvGraphicFramePr>
        <p:xfrm>
          <a:off x="192126" y="2581636"/>
          <a:ext cx="1148683" cy="3602179"/>
        </p:xfrm>
        <a:graphic>
          <a:graphicData uri="http://schemas.openxmlformats.org/drawingml/2006/table">
            <a:tbl>
              <a:tblPr/>
              <a:tblGrid>
                <a:gridCol w="257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학습도우미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415">
                <a:tc rowSpan="6">
                  <a:txBody>
                    <a:bodyPr/>
                    <a:lstStyle/>
                    <a:p>
                      <a:pPr algn="l" fontAlgn="t"/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언어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외국어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수리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사회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과학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과탐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공부법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3415">
                <a:tc rowSpan="1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종합 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고딩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국어언어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수학수리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영어외국어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사회사탐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0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과학과탐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논술면접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암기노하우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계획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시간관리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마인드컨트롤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노트활용</a:t>
                      </a:r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0" i="0" u="sng" strike="noStrike" dirty="0" err="1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필기법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Font typeface="Arial" pitchFamily="34" charset="0"/>
                        <a:buChar char="•"/>
                      </a:pPr>
                      <a:r>
                        <a:rPr lang="ko-KR" altLang="en-US" sz="700" b="0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환경</a:t>
                      </a:r>
                      <a:endParaRPr lang="ko-KR" altLang="en-US" sz="700" b="0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3341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ko-KR" altLang="en-US" sz="70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33415">
                <a:tc rowSpan="4">
                  <a:txBody>
                    <a:bodyPr/>
                    <a:lstStyle/>
                    <a:p>
                      <a:pPr algn="l" fontAlgn="t"/>
                      <a:endParaRPr lang="ko-KR" alt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97" marR="5597" marT="60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건강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학원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잠 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334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• TV/</a:t>
                      </a:r>
                      <a:r>
                        <a:rPr lang="ko-KR" altLang="en-US" sz="700" b="0" i="0" u="sng" strike="noStrike" dirty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인터넷</a:t>
                      </a:r>
                    </a:p>
                  </a:txBody>
                  <a:tcPr marL="5597" marR="5597" marT="60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F3.1.2 </a:t>
            </a:r>
            <a:r>
              <a:rPr lang="ko-KR" altLang="en-US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14554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1.3 명예의전당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92723" y="2273051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명예의전당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04704" y="6616126"/>
            <a:ext cx="2394439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defRPr/>
            </a:pP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All contents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copyright@2009 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서울대 멘토링 사업부</a:t>
            </a:r>
            <a:endParaRPr lang="en-US" altLang="ko-KR" sz="9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915261" y="6453189"/>
            <a:ext cx="5174272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82070" y="6453189"/>
            <a:ext cx="7007469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635369" y="6462718"/>
            <a:ext cx="3887666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Sitemap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Contact Us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FAQ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ko-KR" altLang="en-US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개인정보보호정책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|  </a:t>
            </a:r>
            <a:r>
              <a:rPr lang="ko-KR" altLang="en-US" sz="600" u="sng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이메일무단수집거부</a:t>
            </a:r>
            <a:endParaRPr lang="ko-KR" altLang="en-US" sz="6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090750" y="6499227"/>
            <a:ext cx="832339" cy="195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54" tIns="43628" rIns="87254" bIns="43628">
            <a:spAutoFit/>
          </a:bodyPr>
          <a:lstStyle/>
          <a:p>
            <a:pPr algn="r">
              <a:defRPr/>
            </a:pPr>
            <a:r>
              <a:rPr lang="ko-KR" altLang="en-US" sz="700" dirty="0" smtClean="0">
                <a:solidFill>
                  <a:srgbClr val="808080"/>
                </a:solidFill>
                <a:latin typeface="맑은 고딕" pitchFamily="50" charset="-127"/>
                <a:ea typeface="맑은 고딕" pitchFamily="50" charset="-127"/>
              </a:rPr>
              <a:t>관련기관</a:t>
            </a:r>
            <a:endParaRPr lang="en-US" altLang="ko-KR" sz="700" dirty="0">
              <a:solidFill>
                <a:srgbClr val="80808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" name="Picture 2" descr="http://www.snu.ac.kr/about/images/mark1_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721" r="7894" b="32412"/>
          <a:stretch>
            <a:fillRect/>
          </a:stretch>
        </p:blipFill>
        <p:spPr bwMode="auto">
          <a:xfrm>
            <a:off x="1493265" y="6528255"/>
            <a:ext cx="229479" cy="231460"/>
          </a:xfrm>
          <a:prstGeom prst="rect">
            <a:avLst/>
          </a:prstGeom>
          <a:noFill/>
        </p:spPr>
      </p:pic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5834135" y="6524708"/>
            <a:ext cx="851348" cy="200596"/>
            <a:chOff x="3915" y="1098"/>
            <a:chExt cx="831" cy="148"/>
          </a:xfrm>
        </p:grpSpPr>
        <p:pic>
          <p:nvPicPr>
            <p:cNvPr id="41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8" y="1111"/>
              <a:ext cx="79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74"/>
            <p:cNvSpPr txBox="1">
              <a:spLocks noChangeArrowheads="1"/>
            </p:cNvSpPr>
            <p:nvPr/>
          </p:nvSpPr>
          <p:spPr bwMode="auto">
            <a:xfrm>
              <a:off x="3915" y="1098"/>
              <a:ext cx="611" cy="1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Family Site</a:t>
              </a:r>
              <a:endParaRPr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153841" y="6470658"/>
            <a:ext cx="731227" cy="211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254" tIns="43628" rIns="87254" bIns="43628">
            <a:spAutoFit/>
          </a:bodyPr>
          <a:lstStyle/>
          <a:p>
            <a:pPr>
              <a:defRPr/>
            </a:pPr>
            <a:r>
              <a:rPr lang="en-US" altLang="ko-KR" sz="800" dirty="0">
                <a:solidFill>
                  <a:srgbClr val="808080"/>
                </a:solidFill>
                <a:latin typeface="굴림"/>
                <a:ea typeface="굴림"/>
              </a:rPr>
              <a:t>Footer Area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명예의전당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명예의전당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F3.1.3 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명예의전당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1449161" y="852673"/>
            <a:ext cx="0" cy="5548353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</p:spPr>
        <p:txBody>
          <a:bodyPr lIns="79550" tIns="41365" rIns="79550" bIns="41365">
            <a:spAutoFit/>
          </a:bodyPr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24693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1.3 명예의전당_footer_공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87893" y="857257"/>
            <a:ext cx="1318856" cy="995351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5881" tIns="44659" rIns="85881" bIns="44659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249123" y="885827"/>
            <a:ext cx="113127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en-US" altLang="ko-KR" sz="800" b="1" dirty="0" err="1" smtClean="0">
                <a:solidFill>
                  <a:srgbClr val="2D2DB9">
                    <a:lumMod val="50000"/>
                  </a:srgbClr>
                </a:solidFill>
                <a:latin typeface="맑은 고딕" pitchFamily="50" charset="-127"/>
                <a:ea typeface="맑은 고딕" pitchFamily="50" charset="-127"/>
              </a:rPr>
              <a:t>neonics</a:t>
            </a:r>
            <a:r>
              <a:rPr lang="ko-KR" altLang="en-US" sz="8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님의 지식활동</a:t>
            </a:r>
            <a:endParaRPr lang="ko-KR" altLang="ko-KR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26024" y="1100131"/>
            <a:ext cx="432260" cy="452447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5881" tIns="44659" rIns="85881" bIns="4465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유저등록</a:t>
            </a:r>
            <a:endParaRPr lang="en-US" altLang="ko-KR" sz="800" dirty="0" smtClean="0">
              <a:solidFill>
                <a:srgbClr val="FFFFFF">
                  <a:lumMod val="7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defTabSz="872555"/>
            <a:r>
              <a:rPr lang="ko-KR" altLang="en-US" sz="800" dirty="0" smtClean="0">
                <a:solidFill>
                  <a:srgbClr val="FFFFFF">
                    <a:lumMod val="7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이미지</a:t>
            </a: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553893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오늘추천수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1015491" y="1081074"/>
            <a:ext cx="45722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>
              <a:defRPr/>
            </a:pPr>
            <a:r>
              <a:rPr lang="ko-KR" altLang="en-US" sz="7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총추천수</a:t>
            </a:r>
            <a:endParaRPr lang="ko-KR" altLang="ko-KR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46"/>
          <p:cNvSpPr>
            <a:spLocks noChangeArrowheads="1"/>
          </p:cNvSpPr>
          <p:nvPr/>
        </p:nvSpPr>
        <p:spPr bwMode="auto">
          <a:xfrm>
            <a:off x="597853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00CC99">
                    <a:lumMod val="50000"/>
                  </a:srgbClr>
                </a:solidFill>
                <a:latin typeface="Trebuchet MS" pitchFamily="34" charset="0"/>
                <a:ea typeface="굴림"/>
              </a:rPr>
              <a:t>15</a:t>
            </a:r>
            <a:endParaRPr lang="ko-KR" altLang="ko-KR" sz="1300" i="1" spc="-286" dirty="0">
              <a:solidFill>
                <a:srgbClr val="00CC99">
                  <a:lumMod val="50000"/>
                </a:srgbClr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1015494" y="1252528"/>
            <a:ext cx="307759" cy="2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4353" tIns="34353" rIns="34353" bIns="34353" anchor="ctr"/>
          <a:lstStyle/>
          <a:p>
            <a:pPr algn="ctr">
              <a:defRPr/>
            </a:pPr>
            <a:r>
              <a:rPr lang="en-US" altLang="ko-KR" sz="1300" b="1" i="1" spc="-286" dirty="0" smtClean="0">
                <a:solidFill>
                  <a:srgbClr val="FF0066"/>
                </a:solidFill>
                <a:latin typeface="Trebuchet MS" pitchFamily="34" charset="0"/>
                <a:ea typeface="굴림"/>
              </a:rPr>
              <a:t>1,835</a:t>
            </a:r>
            <a:endParaRPr lang="ko-KR" altLang="ko-KR" sz="1300" i="1" spc="-286" dirty="0">
              <a:solidFill>
                <a:srgbClr val="FF0066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25" name="AutoShape 57"/>
          <p:cNvSpPr>
            <a:spLocks noChangeArrowheads="1"/>
          </p:cNvSpPr>
          <p:nvPr/>
        </p:nvSpPr>
        <p:spPr bwMode="auto">
          <a:xfrm>
            <a:off x="134817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질문보기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AutoShape 57"/>
          <p:cNvSpPr>
            <a:spLocks noChangeArrowheads="1"/>
          </p:cNvSpPr>
          <p:nvPr/>
        </p:nvSpPr>
        <p:spPr bwMode="auto">
          <a:xfrm>
            <a:off x="769301" y="1625912"/>
            <a:ext cx="589114" cy="155257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내 답변보기</a:t>
            </a:r>
            <a:endParaRPr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4" descr="F:\01)_문서작업\ClipArt 및 이미지\사람\TD014.png"/>
          <p:cNvPicPr>
            <a:picLocks noChangeAspect="1" noChangeArrowheads="1"/>
          </p:cNvPicPr>
          <p:nvPr/>
        </p:nvPicPr>
        <p:blipFill>
          <a:blip r:embed="rId2" cstate="print"/>
          <a:srcRect b="39019"/>
          <a:stretch>
            <a:fillRect/>
          </a:stretch>
        </p:blipFill>
        <p:spPr bwMode="auto">
          <a:xfrm flipH="1">
            <a:off x="184167" y="899519"/>
            <a:ext cx="70778" cy="143468"/>
          </a:xfrm>
          <a:prstGeom prst="rect">
            <a:avLst/>
          </a:prstGeom>
          <a:noFill/>
        </p:spPr>
      </p:pic>
      <p:sp>
        <p:nvSpPr>
          <p:cNvPr id="35" name="AutoShape 57"/>
          <p:cNvSpPr>
            <a:spLocks noChangeArrowheads="1"/>
          </p:cNvSpPr>
          <p:nvPr/>
        </p:nvSpPr>
        <p:spPr bwMode="auto">
          <a:xfrm>
            <a:off x="92723" y="2273051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명예의전당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6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04704" y="6616126"/>
            <a:ext cx="2394439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defRPr/>
            </a:pP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All contents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copyright@2009 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서울대 멘토링 사업부</a:t>
            </a:r>
            <a:endParaRPr lang="en-US" altLang="ko-KR" sz="9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915261" y="6453189"/>
            <a:ext cx="5174272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82070" y="6453189"/>
            <a:ext cx="7007469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1635369" y="6462718"/>
            <a:ext cx="3887666" cy="180441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  <a:effectLst/>
        </p:spPr>
        <p:txBody>
          <a:bodyPr lIns="87254" tIns="43628" rIns="87254" bIns="4362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Sitemap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Contact Us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en-US" altLang="ko-KR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FAQ</a:t>
            </a:r>
            <a:r>
              <a:rPr lang="ko-KR" altLang="en-US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60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|  </a:t>
            </a:r>
            <a:r>
              <a:rPr lang="ko-KR" altLang="en-US" sz="600" u="sng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개인정보보호정책 </a:t>
            </a:r>
            <a:r>
              <a:rPr lang="en-US" altLang="ko-KR" sz="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 |  </a:t>
            </a:r>
            <a:r>
              <a:rPr lang="ko-KR" altLang="en-US" sz="600" u="sng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itchFamily="50" charset="-127"/>
                <a:ea typeface="맑은 고딕" pitchFamily="50" charset="-127"/>
              </a:rPr>
              <a:t>이메일무단수집거부</a:t>
            </a:r>
            <a:endParaRPr lang="ko-KR" altLang="en-US" sz="600" u="sng" dirty="0">
              <a:solidFill>
                <a:srgbClr val="000000">
                  <a:lumMod val="65000"/>
                  <a:lumOff val="3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090750" y="6499227"/>
            <a:ext cx="832339" cy="195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7254" tIns="43628" rIns="87254" bIns="43628">
            <a:spAutoFit/>
          </a:bodyPr>
          <a:lstStyle/>
          <a:p>
            <a:pPr algn="r">
              <a:defRPr/>
            </a:pPr>
            <a:r>
              <a:rPr lang="ko-KR" altLang="en-US" sz="700" dirty="0" smtClean="0">
                <a:solidFill>
                  <a:srgbClr val="808080"/>
                </a:solidFill>
                <a:latin typeface="맑은 고딕" pitchFamily="50" charset="-127"/>
                <a:ea typeface="맑은 고딕" pitchFamily="50" charset="-127"/>
              </a:rPr>
              <a:t>관련기관</a:t>
            </a:r>
            <a:endParaRPr lang="en-US" altLang="ko-KR" sz="700" dirty="0">
              <a:solidFill>
                <a:srgbClr val="80808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" name="Picture 2" descr="http://www.snu.ac.kr/about/images/mark1_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90" t="8721" r="7894" b="32412"/>
          <a:stretch>
            <a:fillRect/>
          </a:stretch>
        </p:blipFill>
        <p:spPr bwMode="auto">
          <a:xfrm>
            <a:off x="1493265" y="6528255"/>
            <a:ext cx="229479" cy="231460"/>
          </a:xfrm>
          <a:prstGeom prst="rect">
            <a:avLst/>
          </a:prstGeom>
          <a:noFill/>
        </p:spPr>
      </p:pic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5834135" y="6524708"/>
            <a:ext cx="851348" cy="200596"/>
            <a:chOff x="3915" y="1098"/>
            <a:chExt cx="831" cy="148"/>
          </a:xfrm>
        </p:grpSpPr>
        <p:pic>
          <p:nvPicPr>
            <p:cNvPr id="41" name="Picture 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8" y="1111"/>
              <a:ext cx="798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74"/>
            <p:cNvSpPr txBox="1">
              <a:spLocks noChangeArrowheads="1"/>
            </p:cNvSpPr>
            <p:nvPr/>
          </p:nvSpPr>
          <p:spPr bwMode="auto">
            <a:xfrm>
              <a:off x="3915" y="1098"/>
              <a:ext cx="611" cy="1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Family Site</a:t>
              </a:r>
              <a:endParaRPr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153841" y="6470658"/>
            <a:ext cx="731227" cy="211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254" tIns="43628" rIns="87254" bIns="43628">
            <a:spAutoFit/>
          </a:bodyPr>
          <a:lstStyle/>
          <a:p>
            <a:pPr>
              <a:defRPr/>
            </a:pPr>
            <a:r>
              <a:rPr lang="en-US" altLang="ko-KR" sz="800" dirty="0">
                <a:solidFill>
                  <a:srgbClr val="808080"/>
                </a:solidFill>
                <a:latin typeface="굴림"/>
                <a:ea typeface="굴림"/>
              </a:rPr>
              <a:t>Footer Area</a:t>
            </a: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1449161" y="852673"/>
            <a:ext cx="0" cy="5548353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</p:spPr>
        <p:txBody>
          <a:bodyPr lIns="79550" tIns="41365" rIns="79550" bIns="41365">
            <a:spAutoFit/>
          </a:bodyPr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40" name="Rectangle 310"/>
          <p:cNvSpPr>
            <a:spLocks noChangeArrowheads="1"/>
          </p:cNvSpPr>
          <p:nvPr/>
        </p:nvSpPr>
        <p:spPr bwMode="auto">
          <a:xfrm>
            <a:off x="5968100" y="1125180"/>
            <a:ext cx="1102179" cy="5286577"/>
          </a:xfrm>
          <a:prstGeom prst="rect">
            <a:avLst/>
          </a:prstGeom>
          <a:solidFill>
            <a:schemeClr val="bg1">
              <a:alpha val="67999"/>
            </a:schemeClr>
          </a:solidFill>
          <a:ln w="317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9550" tIns="41365" rIns="79550" bIns="41365" anchor="ctr">
            <a:noAutofit/>
          </a:bodyPr>
          <a:lstStyle/>
          <a:p>
            <a:pPr algn="ctr">
              <a:defRPr/>
            </a:pPr>
            <a:r>
              <a:rPr lang="ko-KR" altLang="en-US" sz="1600" dirty="0" smtClean="0">
                <a:solidFill>
                  <a:srgbClr val="808080"/>
                </a:solidFill>
                <a:latin typeface="Trebuchet MS" pitchFamily="34" charset="0"/>
                <a:ea typeface="돋움" pitchFamily="50" charset="-127"/>
              </a:rPr>
              <a:t>공통</a:t>
            </a:r>
          </a:p>
          <a:p>
            <a:pPr algn="ctr">
              <a:defRPr/>
            </a:pPr>
            <a:r>
              <a:rPr lang="en-US" altLang="ko-KR" sz="1600" dirty="0" smtClean="0">
                <a:solidFill>
                  <a:srgbClr val="808080"/>
                </a:solidFill>
                <a:latin typeface="Trebuchet MS" pitchFamily="34" charset="0"/>
                <a:ea typeface="돋움" pitchFamily="50" charset="-127"/>
              </a:rPr>
              <a:t>Right Area</a:t>
            </a:r>
            <a:endParaRPr lang="ko-KR" altLang="en-US" sz="1600" dirty="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명예의전당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명예의전당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F3.1.3 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명예의전당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749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71438"/>
            <a:ext cx="8786874" cy="285750"/>
          </a:xfrm>
        </p:spPr>
        <p:txBody>
          <a:bodyPr/>
          <a:lstStyle>
            <a:lvl1pPr>
              <a:buNone/>
              <a:defRPr sz="20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idx="1"/>
          </p:nvPr>
        </p:nvSpPr>
        <p:spPr bwMode="auto">
          <a:xfrm>
            <a:off x="200052" y="428604"/>
            <a:ext cx="87296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6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50722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2844" y="71439"/>
            <a:ext cx="8786874" cy="285751"/>
          </a:xfrm>
        </p:spPr>
        <p:txBody>
          <a:bodyPr/>
          <a:lstStyle>
            <a:lvl1pPr>
              <a:buNone/>
              <a:defRPr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687829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3485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8EB80CE-1FF8-444E-8212-283CEA3F530F}" type="datetimeFigureOut">
              <a:rPr lang="en-US" smtClean="0">
                <a:solidFill>
                  <a:prstClr val="black"/>
                </a:solidFill>
              </a:rPr>
              <a:pPr/>
              <a:t>11/21/2016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278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22300" y="3376613"/>
            <a:ext cx="8272463" cy="108108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de-DE"/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33413" y="4459288"/>
            <a:ext cx="8266112" cy="73183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ko-KR" smtClean="0"/>
              <a:t>Click to edit Master subtitle style</a:t>
            </a:r>
            <a:endParaRPr lang="de-DE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528516067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1148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324600"/>
            <a:ext cx="19050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668B28E-8B71-4944-BAB0-930F6DA25C61}" type="datetime1">
              <a:rPr lang="ko-KR" altLang="en-US" smtClean="0"/>
              <a:t>2016-11-21</a:t>
            </a:fld>
            <a:endParaRPr lang="en-US" altLang="zh-CN"/>
          </a:p>
        </p:txBody>
      </p:sp>
      <p:sp>
        <p:nvSpPr>
          <p:cNvPr id="7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533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64EE48-33AA-4EF2-89E9-6EAEB6EE2F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4512483"/>
      </p:ext>
    </p:extLst>
  </p:cSld>
  <p:clrMapOvr>
    <a:masterClrMapping/>
  </p:clrMapOvr>
  <p:transition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8554916" y="27995"/>
            <a:ext cx="589084" cy="26628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80832" tIns="40415" rIns="80832" bIns="40415" anchor="ctr">
            <a:spAutoFit/>
          </a:bodyPr>
          <a:lstStyle/>
          <a:p>
            <a:pPr algn="ctr" defTabSz="808998">
              <a:spcBef>
                <a:spcPct val="50000"/>
              </a:spcBef>
              <a:defRPr/>
            </a:pPr>
            <a:fld id="{C9462046-19D3-49E5-AC02-DFF9DDE8B548}" type="slidenum">
              <a:rPr lang="en-US" altLang="ko-KR" sz="1200" b="1">
                <a:solidFill>
                  <a:srgbClr val="000000"/>
                </a:solidFill>
                <a:latin typeface="Trebuchet MS" pitchFamily="34" charset="0"/>
                <a:ea typeface="돋움" pitchFamily="50" charset="-127"/>
              </a:rPr>
              <a:pPr algn="ctr" defTabSz="808998">
                <a:spcBef>
                  <a:spcPct val="50000"/>
                </a:spcBef>
                <a:defRPr/>
              </a:pPr>
              <a:t>‹#›</a:t>
            </a:fld>
            <a:endParaRPr lang="en-US" altLang="ko-KR" sz="700" b="1" dirty="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896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708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1915261" y="6453189"/>
            <a:ext cx="5174272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82070" y="6453189"/>
            <a:ext cx="7007469" cy="1587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153841" y="6470658"/>
            <a:ext cx="731227" cy="211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7254" tIns="43628" rIns="87254" bIns="43628">
            <a:spAutoFit/>
          </a:bodyPr>
          <a:lstStyle/>
          <a:p>
            <a:pPr>
              <a:defRPr/>
            </a:pPr>
            <a:r>
              <a:rPr lang="en-US" altLang="ko-KR" sz="800" dirty="0">
                <a:solidFill>
                  <a:srgbClr val="808080"/>
                </a:solidFill>
                <a:latin typeface="굴림"/>
                <a:ea typeface="굴림"/>
              </a:rPr>
              <a:t>Footer Area</a:t>
            </a:r>
          </a:p>
        </p:txBody>
      </p:sp>
    </p:spTree>
    <p:extLst>
      <p:ext uri="{BB962C8B-B14F-4D97-AF65-F5344CB8AC3E}">
        <p14:creationId xmlns:p14="http://schemas.microsoft.com/office/powerpoint/2010/main" val="29417900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_빈화면_footer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892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.0 멘토지식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87038" y="2503630"/>
            <a:ext cx="1319710" cy="2111953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ko-KR" altLang="en-US" sz="700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공개</a:t>
            </a: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700" u="sng" dirty="0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베스트지식</a:t>
            </a: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</a:br>
            <a:endParaRPr lang="en-US" altLang="ko-KR" sz="700" u="sng" dirty="0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명예의 전당</a:t>
            </a:r>
            <a:endParaRPr lang="ko-KR" altLang="en-US" sz="500" u="sng" dirty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2" name="표 41"/>
          <p:cNvGraphicFramePr>
            <a:graphicFrameLocks noGrp="1"/>
          </p:cNvGraphicFramePr>
          <p:nvPr/>
        </p:nvGraphicFramePr>
        <p:xfrm>
          <a:off x="219783" y="2789093"/>
          <a:ext cx="1037523" cy="490505"/>
        </p:xfrm>
        <a:graphic>
          <a:graphicData uri="http://schemas.openxmlformats.org/drawingml/2006/table">
            <a:tbl>
              <a:tblPr/>
              <a:tblGrid>
                <a:gridCol w="1037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7664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학습도우미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019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공부법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8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기타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/>
        </p:nvGraphicFramePr>
        <p:xfrm>
          <a:off x="219783" y="3547199"/>
          <a:ext cx="1037523" cy="490505"/>
        </p:xfrm>
        <a:graphic>
          <a:graphicData uri="http://schemas.openxmlformats.org/drawingml/2006/table">
            <a:tbl>
              <a:tblPr/>
              <a:tblGrid>
                <a:gridCol w="10375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7664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교재</a:t>
                      </a:r>
                      <a:r>
                        <a:rPr lang="en-US" altLang="ko-KR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700" b="1" i="0" u="sng" strike="noStrike" dirty="0" err="1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인강활용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019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최강공부스킬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8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ko-KR" altLang="en-US" sz="700" b="1" i="0" u="sng" strike="noStrike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700" b="1" i="0" u="sng" strike="noStrike" baseline="0" dirty="0" smtClean="0">
                          <a:solidFill>
                            <a:srgbClr val="0000CC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학습생활노하우</a:t>
                      </a:r>
                      <a:endParaRPr lang="ko-KR" altLang="en-US" sz="700" b="1" i="0" u="sng" strike="noStrike" dirty="0">
                        <a:solidFill>
                          <a:srgbClr val="0000CC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231" marR="7526" marT="8153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4" name="AutoShape 57"/>
          <p:cNvSpPr>
            <a:spLocks noChangeArrowheads="1"/>
          </p:cNvSpPr>
          <p:nvPr/>
        </p:nvSpPr>
        <p:spPr bwMode="auto">
          <a:xfrm>
            <a:off x="92723" y="2270836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지식 </a:t>
            </a:r>
            <a:r>
              <a:rPr lang="en-US" altLang="ko-KR" sz="900" b="1" dirty="0" smtClean="0">
                <a:solidFill>
                  <a:srgbClr val="000000"/>
                </a:solidFill>
                <a:latin typeface="굴림"/>
                <a:ea typeface="굴림"/>
              </a:rPr>
              <a:t>Pool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038" y="4904809"/>
            <a:ext cx="1319710" cy="500067"/>
          </a:xfrm>
          <a:prstGeom prst="rect">
            <a:avLst/>
          </a:prstGeom>
          <a:noFill/>
          <a:ln w="3175">
            <a:solidFill>
              <a:schemeClr val="bg2"/>
            </a:solidFill>
            <a:prstDash val="sysDash"/>
          </a:ln>
        </p:spPr>
        <p:txBody>
          <a:bodyPr wrap="none" lIns="34353" tIns="68705" rIns="34353" bIns="68705" rtlCol="0" anchor="t">
            <a:noAutofit/>
          </a:bodyPr>
          <a:lstStyle/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ko-KR" altLang="en-US" sz="8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u="sng" dirty="0" err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멘토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Q&amp;A</a:t>
            </a:r>
          </a:p>
          <a:p>
            <a:pPr>
              <a:lnSpc>
                <a:spcPts val="1146"/>
              </a:lnSpc>
              <a:buFont typeface="Wingdings" pitchFamily="2" charset="2"/>
              <a:buChar char="§"/>
            </a:pPr>
            <a:r>
              <a:rPr lang="en-US" altLang="ko-KR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700" u="sng" dirty="0" err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멘토</a:t>
            </a:r>
            <a:r>
              <a:rPr lang="ko-KR" altLang="en-US" sz="700" u="sng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자료실</a:t>
            </a:r>
            <a:endParaRPr lang="ko-KR" altLang="en-US" sz="500" u="sng" dirty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AutoShape 57"/>
          <p:cNvSpPr>
            <a:spLocks noChangeArrowheads="1"/>
          </p:cNvSpPr>
          <p:nvPr/>
        </p:nvSpPr>
        <p:spPr bwMode="auto">
          <a:xfrm>
            <a:off x="92723" y="4672020"/>
            <a:ext cx="1320764" cy="2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ko-KR" altLang="en-US" sz="900" b="1" dirty="0" err="1" smtClean="0">
                <a:solidFill>
                  <a:srgbClr val="000000"/>
                </a:solidFill>
                <a:latin typeface="굴림"/>
                <a:ea typeface="굴림"/>
              </a:rPr>
              <a:t>멘토</a:t>
            </a:r>
            <a:r>
              <a:rPr lang="ko-KR" altLang="en-US" sz="900" b="1" dirty="0" smtClean="0">
                <a:solidFill>
                  <a:srgbClr val="000000"/>
                </a:solidFill>
                <a:latin typeface="굴림"/>
                <a:ea typeface="굴림"/>
              </a:rPr>
              <a:t> 게시판</a:t>
            </a:r>
            <a:endParaRPr lang="ko-KR" altLang="en-US" sz="900" b="1" dirty="0">
              <a:solidFill>
                <a:srgbClr val="000000"/>
              </a:solidFill>
              <a:latin typeface="굴림"/>
              <a:ea typeface="굴림"/>
            </a:endParaRPr>
          </a:p>
        </p:txBody>
      </p:sp>
      <p:sp>
        <p:nvSpPr>
          <p:cNvPr id="47" name="AutoShape 57"/>
          <p:cNvSpPr>
            <a:spLocks noChangeArrowheads="1"/>
          </p:cNvSpPr>
          <p:nvPr/>
        </p:nvSpPr>
        <p:spPr bwMode="auto">
          <a:xfrm>
            <a:off x="115765" y="1914512"/>
            <a:ext cx="1265143" cy="324000"/>
          </a:xfrm>
          <a:prstGeom prst="rect">
            <a:avLst/>
          </a:prstGeom>
          <a:solidFill>
            <a:srgbClr val="DDDDDD"/>
          </a:solidFill>
          <a:ln w="3175">
            <a:noFill/>
            <a:round/>
            <a:headEnd/>
            <a:tailEnd/>
          </a:ln>
          <a:effectLst/>
        </p:spPr>
        <p:txBody>
          <a:bodyPr wrap="square" lIns="68705" tIns="68705" rIns="68705" bIns="68705" anchor="ctr">
            <a:noAutofit/>
          </a:bodyPr>
          <a:lstStyle/>
          <a:p>
            <a:pPr algn="ctr">
              <a:defRPr/>
            </a:pPr>
            <a:r>
              <a:rPr lang="ko-KR" altLang="en-US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멘</a:t>
            </a:r>
            <a:r>
              <a:rPr lang="ko-KR" altLang="en-US" sz="1400" b="1" spc="-143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토지식人</a:t>
            </a:r>
            <a:endParaRPr lang="ko-KR" altLang="en-US" b="1" spc="-143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3331" y="53434"/>
            <a:ext cx="2036571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HOME&gt;</a:t>
            </a:r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029" y="62226"/>
            <a:ext cx="1075828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ko-KR" altLang="en-US" sz="7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멘토지식인</a:t>
            </a:r>
            <a:r>
              <a:rPr lang="ko-KR" altLang="en-US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main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3237" y="53434"/>
            <a:ext cx="1465489" cy="204112"/>
          </a:xfrm>
          <a:prstGeom prst="rect">
            <a:avLst/>
          </a:prstGeom>
          <a:noFill/>
        </p:spPr>
        <p:txBody>
          <a:bodyPr wrap="square" lIns="15910" tIns="47729" rIns="15910" bIns="47729" rtlCol="0" anchor="ctr">
            <a:spAutoFit/>
          </a:bodyPr>
          <a:lstStyle/>
          <a:p>
            <a:r>
              <a:rPr lang="en-US" altLang="ko-KR" sz="7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F3.0</a:t>
            </a:r>
            <a:endParaRPr lang="ko-KR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139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11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79512" y="692695"/>
            <a:ext cx="8784976" cy="5800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8286750" y="6572272"/>
            <a:ext cx="857250" cy="239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슬라이드 번호 개체 틀 5"/>
          <p:cNvSpPr txBox="1">
            <a:spLocks/>
          </p:cNvSpPr>
          <p:nvPr/>
        </p:nvSpPr>
        <p:spPr>
          <a:xfrm>
            <a:off x="6946900" y="6492899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+mn-lt"/>
                <a:ea typeface="+mn-ea"/>
              </a:rPr>
              <a:t>Page </a:t>
            </a:r>
            <a:fld id="{5DBAA734-4289-4D27-BE0A-E0445B110EE8}" type="slidenum">
              <a:rPr kumimoji="0" lang="ko-KR" altLang="en-US" sz="1000" smtClean="0">
                <a:solidFill>
                  <a:schemeClr val="bg1"/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79512" y="548680"/>
            <a:ext cx="871296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latinLnBrk="0">
              <a:defRPr/>
            </a:pPr>
            <a:endParaRPr kumimoji="0" lang="ko-KR" altLang="en-US" sz="2400" dirty="0"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9" y="6502423"/>
            <a:ext cx="858926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samsung\Desktop\ICRC\img\snu.jpg"/>
          <p:cNvPicPr>
            <a:picLocks noChangeAspect="1" noChangeArrowheads="1"/>
          </p:cNvPicPr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60399" y="6502423"/>
            <a:ext cx="331750" cy="324000"/>
          </a:xfrm>
          <a:prstGeom prst="rect">
            <a:avLst/>
          </a:prstGeom>
          <a:noFill/>
          <a:ln w="9525">
            <a:noFill/>
            <a:miter/>
          </a:ln>
        </p:spPr>
      </p:pic>
    </p:spTree>
    <p:extLst>
      <p:ext uri="{BB962C8B-B14F-4D97-AF65-F5344CB8AC3E}">
        <p14:creationId xmlns:p14="http://schemas.microsoft.com/office/powerpoint/2010/main" val="168467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78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496475"/>
              </p:ext>
            </p:extLst>
          </p:nvPr>
        </p:nvGraphicFramePr>
        <p:xfrm>
          <a:off x="3378365" y="533381"/>
          <a:ext cx="3664583" cy="335280"/>
        </p:xfrm>
        <a:graphic>
          <a:graphicData uri="http://schemas.openxmlformats.org/drawingml/2006/table">
            <a:tbl>
              <a:tblPr/>
              <a:tblGrid>
                <a:gridCol w="866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4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4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84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350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About</a:t>
                      </a:r>
                    </a:p>
                  </a:txBody>
                  <a:tcPr marL="83077" marR="8307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50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Service</a:t>
                      </a:r>
                      <a:endParaRPr kumimoji="1" lang="en-US" altLang="ko-KR" sz="900" b="0" i="0" u="sng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83077" marR="8307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50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Developer</a:t>
                      </a:r>
                    </a:p>
                  </a:txBody>
                  <a:tcPr marL="83077" marR="8307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50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Participation</a:t>
                      </a:r>
                      <a:endParaRPr kumimoji="1" lang="en-US" altLang="ko-KR" sz="9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077" marR="8307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13543"/>
              </p:ext>
            </p:extLst>
          </p:nvPr>
        </p:nvGraphicFramePr>
        <p:xfrm>
          <a:off x="36637" y="46039"/>
          <a:ext cx="8535862" cy="335280"/>
        </p:xfrm>
        <a:graphic>
          <a:graphicData uri="http://schemas.openxmlformats.org/drawingml/2006/table">
            <a:tbl>
              <a:tblPr/>
              <a:tblGrid>
                <a:gridCol w="504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2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3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05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38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83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68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383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354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  목</a:t>
                      </a:r>
                    </a:p>
                  </a:txBody>
                  <a:tcPr marL="84406" marR="8440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 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화면명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881" tIns="44659" rIns="85881" bIns="44659" anchor="ctr">
            <a:noAutofit/>
          </a:bodyPr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43966" y="314328"/>
            <a:ext cx="7076343" cy="6499225"/>
          </a:xfrm>
          <a:prstGeom prst="rect">
            <a:avLst/>
          </a:prstGeom>
          <a:noFill/>
          <a:ln w="19050">
            <a:solidFill>
              <a:srgbClr val="777777">
                <a:alpha val="50000"/>
              </a:srgbClr>
            </a:solidFill>
            <a:miter lim="800000"/>
            <a:headEnd/>
            <a:tailEnd type="none" w="med" len="sm"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7165735" y="311156"/>
            <a:ext cx="1924051" cy="6499225"/>
          </a:xfrm>
          <a:prstGeom prst="rect">
            <a:avLst/>
          </a:prstGeom>
          <a:noFill/>
          <a:ln w="19050">
            <a:solidFill>
              <a:srgbClr val="777777">
                <a:alpha val="50000"/>
              </a:srgbClr>
            </a:solidFill>
            <a:miter lim="800000"/>
            <a:headEnd/>
            <a:tailEnd type="none" w="med" len="sm"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7158409" y="565149"/>
            <a:ext cx="1926981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175996" y="325439"/>
            <a:ext cx="677953" cy="226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4" tIns="43628" rIns="87254" bIns="43628">
            <a:spAutoFit/>
          </a:bodyPr>
          <a:lstStyle/>
          <a:p>
            <a:pPr>
              <a:defRPr/>
            </a:pPr>
            <a:r>
              <a:rPr lang="ko-KR" altLang="en-US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참고 설명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7193581" y="4094163"/>
            <a:ext cx="677953" cy="226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4" tIns="43628" rIns="87254" bIns="43628">
            <a:spAutoFit/>
          </a:bodyPr>
          <a:lstStyle/>
          <a:p>
            <a:pPr>
              <a:defRPr/>
            </a:pPr>
            <a:r>
              <a:rPr lang="ko-KR" altLang="en-US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기타 사항</a:t>
            </a: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7164273" y="4076700"/>
            <a:ext cx="1926981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7155480" y="4324351"/>
            <a:ext cx="1926981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8554916" y="27998"/>
            <a:ext cx="589084" cy="2662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80825" tIns="40411" rIns="80825" bIns="40411" anchor="ctr">
            <a:spAutoFit/>
          </a:bodyPr>
          <a:lstStyle/>
          <a:p>
            <a:pPr algn="ctr" defTabSz="808931">
              <a:spcBef>
                <a:spcPct val="50000"/>
              </a:spcBef>
              <a:defRPr/>
            </a:pPr>
            <a:fld id="{C9462046-19D3-49E5-AC02-DFF9DDE8B548}" type="slidenum">
              <a:rPr lang="en-US" altLang="ko-KR" sz="1200" b="1">
                <a:solidFill>
                  <a:srgbClr val="000000"/>
                </a:solidFill>
                <a:latin typeface="Trebuchet MS" pitchFamily="34" charset="0"/>
                <a:ea typeface="돋움" pitchFamily="50" charset="-127"/>
              </a:rPr>
              <a:pPr algn="ctr" defTabSz="808931">
                <a:spcBef>
                  <a:spcPct val="50000"/>
                </a:spcBef>
                <a:defRPr/>
              </a:pPr>
              <a:t>‹#›</a:t>
            </a:fld>
            <a:endParaRPr lang="en-US" altLang="ko-KR" sz="700" b="1" dirty="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72269" y="57156"/>
            <a:ext cx="394221" cy="211219"/>
          </a:xfrm>
          <a:prstGeom prst="rect">
            <a:avLst/>
          </a:prstGeom>
          <a:noFill/>
        </p:spPr>
        <p:txBody>
          <a:bodyPr wrap="none" lIns="87254" tIns="43628" rIns="87254" bIns="43628" rtlCol="0">
            <a:spAutoFit/>
          </a:bodyPr>
          <a:lstStyle/>
          <a:p>
            <a:r>
              <a:rPr lang="en-US" altLang="ko-KR" sz="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ea typeface="돋움" pitchFamily="50" charset="-127"/>
              </a:rPr>
              <a:t>2012</a:t>
            </a:r>
            <a:endParaRPr lang="ko-KR" altLang="en-US" sz="800" dirty="0">
              <a:solidFill>
                <a:srgbClr val="000000">
                  <a:lumMod val="75000"/>
                  <a:lumOff val="25000"/>
                </a:srgbClr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67" y="325249"/>
            <a:ext cx="1401117" cy="474683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0821" tIns="40411" rIns="80821" bIns="40411" rtlCol="0" anchor="ctr">
            <a:normAutofit/>
          </a:bodyPr>
          <a:lstStyle/>
          <a:p>
            <a:pPr algn="ctr"/>
            <a:r>
              <a:rPr lang="ko-KR" altLang="en-US" sz="800" dirty="0" smtClean="0">
                <a:solidFill>
                  <a:srgbClr val="000000"/>
                </a:solidFill>
              </a:rPr>
              <a:t>로고</a:t>
            </a:r>
            <a:endParaRPr lang="ko-KR" alt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0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hf sldNum="0" hdr="0" ftr="0" dt="0"/>
  <p:txStyles>
    <p:titleStyle>
      <a:lvl1pPr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36278"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872555"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08831"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745107"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34782" indent="-334782" algn="l" defTabSz="892248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25614" indent="-278733" algn="l" defTabSz="892248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14930" indent="-222684" algn="l" defTabSz="892248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61810" indent="-222684" algn="l" defTabSz="892248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900">
          <a:solidFill>
            <a:schemeClr val="tx1"/>
          </a:solidFill>
          <a:latin typeface="+mn-lt"/>
          <a:ea typeface="+mn-ea"/>
        </a:defRPr>
      </a:lvl4pPr>
      <a:lvl5pPr marL="2008691" indent="-224198" algn="l" defTabSz="892248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5pPr>
      <a:lvl6pPr marL="2444971" indent="-224198" algn="l" defTabSz="892248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6pPr>
      <a:lvl7pPr marL="2881247" indent="-224198" algn="l" defTabSz="892248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7pPr>
      <a:lvl8pPr marL="3317524" indent="-224198" algn="l" defTabSz="892248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8pPr>
      <a:lvl9pPr marL="3753800" indent="-224198" algn="l" defTabSz="892248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78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55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31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107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386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663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40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216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142844" y="71437"/>
            <a:ext cx="8729666" cy="47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00052" y="764706"/>
            <a:ext cx="8729666" cy="566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86750" y="6572272"/>
            <a:ext cx="857250" cy="23971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" name="슬라이드 번호 개체 틀 5"/>
          <p:cNvSpPr txBox="1">
            <a:spLocks/>
          </p:cNvSpPr>
          <p:nvPr/>
        </p:nvSpPr>
        <p:spPr>
          <a:xfrm>
            <a:off x="6946900" y="649290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+mn-lt"/>
                <a:ea typeface="+mn-ea"/>
              </a:rPr>
              <a:t>Page </a:t>
            </a:r>
            <a:fld id="{5DBAA734-4289-4D27-BE0A-E0445B110EE8}" type="slidenum">
              <a:rPr kumimoji="0" lang="ko-KR" altLang="en-US" sz="1000" smtClean="0">
                <a:solidFill>
                  <a:schemeClr val="bg1"/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223842" y="620690"/>
            <a:ext cx="8715375" cy="158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D:\laboratory\IDS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3338"/>
            <a:ext cx="432048" cy="4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5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15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</p:sldLayoutIdLst>
  <p:txStyles>
    <p:titleStyle>
      <a:lvl1pPr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36314"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872627"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08940"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745252"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34810" indent="-334810" algn="l" defTabSz="892322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25675" indent="-278756" algn="l" defTabSz="892322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15022" indent="-222702" algn="l" defTabSz="892322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61940" indent="-222702" algn="l" defTabSz="892322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900">
          <a:solidFill>
            <a:schemeClr val="tx1"/>
          </a:solidFill>
          <a:latin typeface="+mn-lt"/>
          <a:ea typeface="+mn-ea"/>
        </a:defRPr>
      </a:lvl4pPr>
      <a:lvl5pPr marL="2008858" indent="-224217" algn="l" defTabSz="892322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5pPr>
      <a:lvl6pPr marL="2445173" indent="-224217" algn="l" defTabSz="892322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6pPr>
      <a:lvl7pPr marL="2881486" indent="-224217" algn="l" defTabSz="892322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7pPr>
      <a:lvl8pPr marL="3317799" indent="-224217" algn="l" defTabSz="892322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8pPr>
      <a:lvl9pPr marL="3754111" indent="-224217" algn="l" defTabSz="892322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14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627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940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252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567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880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194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505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599287"/>
              </p:ext>
            </p:extLst>
          </p:nvPr>
        </p:nvGraphicFramePr>
        <p:xfrm>
          <a:off x="3378365" y="533381"/>
          <a:ext cx="3664583" cy="335280"/>
        </p:xfrm>
        <a:graphic>
          <a:graphicData uri="http://schemas.openxmlformats.org/drawingml/2006/table">
            <a:tbl>
              <a:tblPr/>
              <a:tblGrid>
                <a:gridCol w="866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4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48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84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350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About</a:t>
                      </a:r>
                    </a:p>
                  </a:txBody>
                  <a:tcPr marL="83077" marR="8307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50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Service</a:t>
                      </a:r>
                      <a:endParaRPr kumimoji="1" lang="en-US" altLang="ko-KR" sz="900" b="0" i="0" u="sng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83077" marR="8307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50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Developer</a:t>
                      </a:r>
                    </a:p>
                  </a:txBody>
                  <a:tcPr marL="83077" marR="8307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5038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Participation</a:t>
                      </a:r>
                      <a:endParaRPr kumimoji="1" lang="en-US" altLang="ko-KR" sz="9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077" marR="83077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32903"/>
              </p:ext>
            </p:extLst>
          </p:nvPr>
        </p:nvGraphicFramePr>
        <p:xfrm>
          <a:off x="36637" y="46039"/>
          <a:ext cx="8535862" cy="335280"/>
        </p:xfrm>
        <a:graphic>
          <a:graphicData uri="http://schemas.openxmlformats.org/drawingml/2006/table">
            <a:tbl>
              <a:tblPr/>
              <a:tblGrid>
                <a:gridCol w="504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2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34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05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38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83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68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383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354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  목</a:t>
                      </a:r>
                    </a:p>
                  </a:txBody>
                  <a:tcPr marL="84406" marR="8440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  </a:t>
                      </a: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화면명</a:t>
                      </a: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881" tIns="44659" rIns="85881" bIns="44659" anchor="ctr">
            <a:noAutofit/>
          </a:bodyPr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43966" y="314328"/>
            <a:ext cx="7076343" cy="6499225"/>
          </a:xfrm>
          <a:prstGeom prst="rect">
            <a:avLst/>
          </a:prstGeom>
          <a:noFill/>
          <a:ln w="19050">
            <a:solidFill>
              <a:srgbClr val="777777">
                <a:alpha val="50000"/>
              </a:srgbClr>
            </a:solidFill>
            <a:miter lim="800000"/>
            <a:headEnd/>
            <a:tailEnd type="none" w="med" len="sm"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7165735" y="311156"/>
            <a:ext cx="1924051" cy="6499225"/>
          </a:xfrm>
          <a:prstGeom prst="rect">
            <a:avLst/>
          </a:prstGeom>
          <a:noFill/>
          <a:ln w="19050">
            <a:solidFill>
              <a:srgbClr val="777777">
                <a:alpha val="50000"/>
              </a:srgbClr>
            </a:solidFill>
            <a:miter lim="800000"/>
            <a:headEnd/>
            <a:tailEnd type="none" w="med" len="sm"/>
          </a:ln>
          <a:effectLst/>
        </p:spPr>
        <p:txBody>
          <a:bodyPr wrap="none"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7158409" y="565149"/>
            <a:ext cx="1926981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175996" y="325439"/>
            <a:ext cx="677953" cy="226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4" tIns="43628" rIns="87254" bIns="43628">
            <a:spAutoFit/>
          </a:bodyPr>
          <a:lstStyle/>
          <a:p>
            <a:pPr>
              <a:defRPr/>
            </a:pPr>
            <a:r>
              <a:rPr lang="ko-KR" altLang="en-US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참고 설명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7193581" y="4094163"/>
            <a:ext cx="677953" cy="2266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7254" tIns="43628" rIns="87254" bIns="43628">
            <a:spAutoFit/>
          </a:bodyPr>
          <a:lstStyle/>
          <a:p>
            <a:pPr>
              <a:defRPr/>
            </a:pPr>
            <a:r>
              <a:rPr lang="ko-KR" altLang="en-US" sz="9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기타 사항</a:t>
            </a: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7164273" y="4076700"/>
            <a:ext cx="1926981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7155480" y="4324351"/>
            <a:ext cx="1926981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lIns="87254" tIns="43628" rIns="87254" bIns="43628" anchor="ctr"/>
          <a:lstStyle/>
          <a:p>
            <a:pPr algn="ctr">
              <a:defRPr/>
            </a:pPr>
            <a:endParaRPr lang="ko-KR" altLang="en-US" sz="80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8554916" y="27998"/>
            <a:ext cx="589084" cy="26627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80825" tIns="40411" rIns="80825" bIns="40411" anchor="ctr">
            <a:spAutoFit/>
          </a:bodyPr>
          <a:lstStyle/>
          <a:p>
            <a:pPr algn="ctr" defTabSz="808931">
              <a:spcBef>
                <a:spcPct val="50000"/>
              </a:spcBef>
              <a:defRPr/>
            </a:pPr>
            <a:fld id="{C9462046-19D3-49E5-AC02-DFF9DDE8B548}" type="slidenum">
              <a:rPr lang="en-US" altLang="ko-KR" sz="1200" b="1">
                <a:solidFill>
                  <a:srgbClr val="000000"/>
                </a:solidFill>
                <a:latin typeface="Trebuchet MS" pitchFamily="34" charset="0"/>
                <a:ea typeface="돋움" pitchFamily="50" charset="-127"/>
              </a:rPr>
              <a:pPr algn="ctr" defTabSz="808931">
                <a:spcBef>
                  <a:spcPct val="50000"/>
                </a:spcBef>
                <a:defRPr/>
              </a:pPr>
              <a:t>‹#›</a:t>
            </a:fld>
            <a:endParaRPr lang="en-US" altLang="ko-KR" sz="700" b="1" dirty="0">
              <a:solidFill>
                <a:srgbClr val="000000"/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72269" y="57156"/>
            <a:ext cx="394221" cy="211219"/>
          </a:xfrm>
          <a:prstGeom prst="rect">
            <a:avLst/>
          </a:prstGeom>
          <a:noFill/>
        </p:spPr>
        <p:txBody>
          <a:bodyPr wrap="none" lIns="87254" tIns="43628" rIns="87254" bIns="43628" rtlCol="0">
            <a:spAutoFit/>
          </a:bodyPr>
          <a:lstStyle/>
          <a:p>
            <a:r>
              <a:rPr lang="en-US" altLang="ko-KR" sz="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rebuchet MS" pitchFamily="34" charset="0"/>
                <a:ea typeface="돋움" pitchFamily="50" charset="-127"/>
              </a:rPr>
              <a:t>2012</a:t>
            </a:r>
            <a:endParaRPr lang="ko-KR" altLang="en-US" sz="800" dirty="0">
              <a:solidFill>
                <a:srgbClr val="000000">
                  <a:lumMod val="75000"/>
                  <a:lumOff val="25000"/>
                </a:srgbClr>
              </a:solidFill>
              <a:latin typeface="Trebuchet MS" pitchFamily="34" charset="0"/>
              <a:ea typeface="돋움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67" y="325249"/>
            <a:ext cx="1401117" cy="474683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0821" tIns="40411" rIns="80821" bIns="40411" rtlCol="0" anchor="ctr">
            <a:normAutofit/>
          </a:bodyPr>
          <a:lstStyle/>
          <a:p>
            <a:pPr algn="ctr"/>
            <a:r>
              <a:rPr lang="ko-KR" altLang="en-US" sz="800" dirty="0" smtClean="0">
                <a:solidFill>
                  <a:srgbClr val="000000"/>
                </a:solidFill>
              </a:rPr>
              <a:t>로고</a:t>
            </a:r>
            <a:endParaRPr lang="ko-KR" alt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6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>
      <a:lvl1pPr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36278"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872555"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08831"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745107" algn="l" defTabSz="892248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34782" indent="-334782" algn="l" defTabSz="892248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25614" indent="-278733" algn="l" defTabSz="892248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14930" indent="-222684" algn="l" defTabSz="892248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61810" indent="-222684" algn="l" defTabSz="892248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900">
          <a:solidFill>
            <a:schemeClr val="tx1"/>
          </a:solidFill>
          <a:latin typeface="+mn-lt"/>
          <a:ea typeface="+mn-ea"/>
        </a:defRPr>
      </a:lvl4pPr>
      <a:lvl5pPr marL="2008691" indent="-224198" algn="l" defTabSz="892248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5pPr>
      <a:lvl6pPr marL="2444971" indent="-224198" algn="l" defTabSz="892248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6pPr>
      <a:lvl7pPr marL="2881247" indent="-224198" algn="l" defTabSz="892248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7pPr>
      <a:lvl8pPr marL="3317524" indent="-224198" algn="l" defTabSz="892248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8pPr>
      <a:lvl9pPr marL="3753800" indent="-224198" algn="l" defTabSz="892248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78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55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31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107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386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663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40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216" algn="l" defTabSz="872555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79512" y="792480"/>
            <a:ext cx="8784976" cy="563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8271802" y="6519736"/>
            <a:ext cx="857250" cy="239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슬라이드 번호 개체 틀 5"/>
          <p:cNvSpPr txBox="1">
            <a:spLocks/>
          </p:cNvSpPr>
          <p:nvPr/>
        </p:nvSpPr>
        <p:spPr>
          <a:xfrm>
            <a:off x="6946900" y="6499902"/>
            <a:ext cx="2133600" cy="27938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+mn-lt"/>
                <a:ea typeface="+mn-ea"/>
              </a:rPr>
              <a:t>Page </a:t>
            </a:r>
            <a:fld id="{5DBAA734-4289-4D27-BE0A-E0445B110EE8}" type="slidenum">
              <a:rPr kumimoji="0" lang="ko-KR" altLang="en-US" sz="1000" smtClean="0">
                <a:solidFill>
                  <a:schemeClr val="bg1"/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79512" y="548680"/>
            <a:ext cx="871296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728E3A"/>
            </a:solidFill>
            <a:round/>
            <a:headEnd/>
            <a:tailEnd/>
          </a:ln>
        </p:spPr>
        <p:txBody>
          <a:bodyPr/>
          <a:lstStyle/>
          <a:p>
            <a:pPr latinLnBrk="0">
              <a:defRPr/>
            </a:pPr>
            <a:endParaRPr kumimoji="0" lang="ko-KR" altLang="en-US" sz="2400" dirty="0">
              <a:latin typeface="Times New Roman" pitchFamily="18" charset="0"/>
            </a:endParaRPr>
          </a:p>
        </p:txBody>
      </p:sp>
      <p:pic>
        <p:nvPicPr>
          <p:cNvPr id="13" name="Picture 2" descr="C:\Users\samsung\Desktop\ICRC\img\sn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078" y="6494725"/>
            <a:ext cx="296664" cy="28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8032" y="6485704"/>
            <a:ext cx="14756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IDS Lab.</a:t>
            </a:r>
            <a:endParaRPr lang="ko-KR" altLang="en-US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28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79512" y="792480"/>
            <a:ext cx="8784976" cy="563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8271802" y="6519736"/>
            <a:ext cx="857250" cy="239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슬라이드 번호 개체 틀 5"/>
          <p:cNvSpPr txBox="1">
            <a:spLocks/>
          </p:cNvSpPr>
          <p:nvPr/>
        </p:nvSpPr>
        <p:spPr>
          <a:xfrm>
            <a:off x="6946900" y="6499902"/>
            <a:ext cx="2133600" cy="27938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+mn-lt"/>
                <a:ea typeface="+mn-ea"/>
              </a:rPr>
              <a:t>Page </a:t>
            </a:r>
            <a:fld id="{5DBAA734-4289-4D27-BE0A-E0445B110EE8}" type="slidenum">
              <a:rPr kumimoji="0" lang="ko-KR" altLang="en-US" sz="1000" smtClean="0">
                <a:solidFill>
                  <a:schemeClr val="bg1"/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79512" y="548680"/>
            <a:ext cx="871296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728E3A"/>
            </a:solidFill>
            <a:round/>
            <a:headEnd/>
            <a:tailEnd/>
          </a:ln>
        </p:spPr>
        <p:txBody>
          <a:bodyPr/>
          <a:lstStyle/>
          <a:p>
            <a:pPr latinLnBrk="0">
              <a:defRPr/>
            </a:pPr>
            <a:endParaRPr kumimoji="0" lang="ko-KR" altLang="en-US" sz="2400" dirty="0">
              <a:latin typeface="Times New Roman" pitchFamily="18" charset="0"/>
            </a:endParaRPr>
          </a:p>
        </p:txBody>
      </p:sp>
      <p:pic>
        <p:nvPicPr>
          <p:cNvPr id="13" name="Picture 2" descr="C:\Users\samsung\Desktop\ICRC\img\sn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078" y="6494725"/>
            <a:ext cx="296664" cy="28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8032" y="6485704"/>
            <a:ext cx="14756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IDS Lab.</a:t>
            </a:r>
            <a:endParaRPr lang="ko-KR" altLang="en-US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5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28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50189"/>
            <a:ext cx="7886700" cy="61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0878"/>
            <a:ext cx="7886700" cy="5006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0C0D0-BE29-4CFA-9B42-E85C2DD342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28650" y="883253"/>
            <a:ext cx="7886700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latinLnBrk="0">
              <a:defRPr/>
            </a:pPr>
            <a:endParaRPr kumimoji="0" lang="ko-KR" altLang="en-US" sz="1800" dirty="0">
              <a:latin typeface="Times New Roman" pitchFamily="18" charset="0"/>
            </a:endParaRPr>
          </a:p>
        </p:txBody>
      </p:sp>
      <p:pic>
        <p:nvPicPr>
          <p:cNvPr id="8" name="Picture 2" descr="C:\Users\samsung\Desktop\ICRC\img\sn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" y="6365372"/>
            <a:ext cx="296664" cy="28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7605" y="6383282"/>
            <a:ext cx="1475656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IDS Lab.</a:t>
            </a:r>
            <a:endParaRPr lang="ko-KR" altLang="en-US" sz="105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chemeClr val="tx1">
              <a:lumMod val="65000"/>
              <a:lumOff val="35000"/>
            </a:schemeClr>
          </a:solidFill>
          <a:latin typeface="Source Sans Pro" panose="020B0503030403020204" pitchFamily="34" charset="0"/>
          <a:ea typeface="나눔바른고딕" panose="020B0603020101020101" pitchFamily="50" charset="-127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100000"/>
        </a:lnSpc>
        <a:spcBef>
          <a:spcPts val="75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b="1" kern="1200">
          <a:solidFill>
            <a:schemeClr val="accent1">
              <a:lumMod val="50000"/>
            </a:schemeClr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1pPr>
      <a:lvl2pPr marL="514350" indent="-171450" algn="l" defTabSz="685800" rtl="0" eaLnBrk="1" latinLnBrk="1" hangingPunct="1">
        <a:lnSpc>
          <a:spcPct val="100000"/>
        </a:lnSpc>
        <a:spcBef>
          <a:spcPts val="375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2pPr>
      <a:lvl3pPr marL="857250" indent="-171450" algn="l" defTabSz="685800" rtl="0" eaLnBrk="1" latinLnBrk="1" hangingPunct="1">
        <a:lnSpc>
          <a:spcPct val="100000"/>
        </a:lnSpc>
        <a:spcBef>
          <a:spcPts val="375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3pPr>
      <a:lvl4pPr marL="1200150" indent="-171450" algn="l" defTabSz="685800" rtl="0" eaLnBrk="1" latinLnBrk="1" hangingPunct="1">
        <a:lnSpc>
          <a:spcPct val="100000"/>
        </a:lnSpc>
        <a:spcBef>
          <a:spcPts val="375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4pPr>
      <a:lvl5pPr marL="1543050" indent="-171450" algn="l" defTabSz="685800" rtl="0" eaLnBrk="1" latinLnBrk="1" hangingPunct="1">
        <a:lnSpc>
          <a:spcPct val="100000"/>
        </a:lnSpc>
        <a:spcBef>
          <a:spcPts val="375"/>
        </a:spcBef>
        <a:buClr>
          <a:schemeClr val="accent1">
            <a:lumMod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나눔바른고딕" panose="020B0603020101020101" pitchFamily="50" charset="-127"/>
          <a:ea typeface="나눔바른고딕" panose="020B0603020101020101" pitchFamily="50" charset="-127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142844" y="71438"/>
            <a:ext cx="872966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00052" y="428604"/>
            <a:ext cx="87296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86750" y="6572272"/>
            <a:ext cx="857250" cy="23971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" name="슬라이드 번호 개체 틀 5"/>
          <p:cNvSpPr txBox="1">
            <a:spLocks/>
          </p:cNvSpPr>
          <p:nvPr/>
        </p:nvSpPr>
        <p:spPr>
          <a:xfrm>
            <a:off x="6946900" y="6492901"/>
            <a:ext cx="2133600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+mn-lt"/>
                <a:ea typeface="+mn-ea"/>
              </a:rPr>
              <a:t>Page </a:t>
            </a:r>
            <a:fld id="{5DBAA734-4289-4D27-BE0A-E0445B110EE8}" type="slidenum">
              <a:rPr kumimoji="0" lang="ko-KR" altLang="en-US" sz="1000" smtClean="0">
                <a:solidFill>
                  <a:schemeClr val="bg1"/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223838" y="381000"/>
            <a:ext cx="8715375" cy="158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73" y="6468409"/>
            <a:ext cx="365101" cy="365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29" r:id="rId4"/>
    <p:sldLayoutId id="214748373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106"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210"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316"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421"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829" indent="-342829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6" fontAlgn="auto" latinLnBrk="0">
              <a:spcBef>
                <a:spcPts val="0"/>
              </a:spcBef>
              <a:spcAft>
                <a:spcPts val="0"/>
              </a:spcAft>
            </a:pPr>
            <a:fld id="{239EEDF8-0733-4824-B9E5-9F5B61F58CBA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2016-11-21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6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6" fontAlgn="auto" latinLnBrk="0">
              <a:spcBef>
                <a:spcPts val="0"/>
              </a:spcBef>
              <a:spcAft>
                <a:spcPts val="0"/>
              </a:spcAft>
            </a:pPr>
            <a:fld id="{607E29AB-8F6E-C441-94A0-CB509EDC865B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06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4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sldNum="0" hdr="0" ftr="0" dt="0"/>
  <p:txStyles>
    <p:titleStyle>
      <a:lvl1pPr algn="ctr" defTabSz="457106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457106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defTabSz="457106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457106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457106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457106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45710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45710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45710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45710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6" fontAlgn="auto" latinLnBrk="0">
              <a:spcBef>
                <a:spcPts val="0"/>
              </a:spcBef>
              <a:spcAft>
                <a:spcPts val="0"/>
              </a:spcAft>
            </a:pPr>
            <a:fld id="{D1D12350-4A1E-4841-BDCE-D755001AD578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2016-11-21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6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6" fontAlgn="auto" latinLnBrk="0">
              <a:spcBef>
                <a:spcPts val="0"/>
              </a:spcBef>
              <a:spcAft>
                <a:spcPts val="0"/>
              </a:spcAft>
            </a:pPr>
            <a:fld id="{ED456073-3E68-0E4F-BCB0-E5A9FF04504B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06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43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lvl1pPr algn="ctr" defTabSz="457106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457106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defTabSz="457106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457106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457106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457106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45710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45710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45710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45710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142844" y="71438"/>
            <a:ext cx="872966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00052" y="428604"/>
            <a:ext cx="87296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86750" y="6572272"/>
            <a:ext cx="857250" cy="23971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" name="슬라이드 번호 개체 틀 5"/>
          <p:cNvSpPr txBox="1">
            <a:spLocks/>
          </p:cNvSpPr>
          <p:nvPr/>
        </p:nvSpPr>
        <p:spPr>
          <a:xfrm>
            <a:off x="6946900" y="6492901"/>
            <a:ext cx="2133600" cy="365125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+mn-lt"/>
                <a:ea typeface="+mn-ea"/>
              </a:rPr>
              <a:t>Page </a:t>
            </a:r>
            <a:fld id="{5DBAA734-4289-4D27-BE0A-E0445B110EE8}" type="slidenum">
              <a:rPr kumimoji="0" lang="ko-KR" altLang="en-US" sz="1000" smtClean="0">
                <a:solidFill>
                  <a:schemeClr val="bg1"/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223838" y="381000"/>
            <a:ext cx="8715375" cy="158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73" y="6468409"/>
            <a:ext cx="365101" cy="365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595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buNone/>
        <a:defRPr sz="1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106"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210"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316"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421"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829" indent="-342829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6" fontAlgn="auto" latinLnBrk="0">
              <a:spcBef>
                <a:spcPts val="0"/>
              </a:spcBef>
              <a:spcAft>
                <a:spcPts val="0"/>
              </a:spcAft>
            </a:pPr>
            <a:fld id="{330B3A15-7CB2-4928-A94F-0AE277C35025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2016-11-21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6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6" fontAlgn="auto" latinLnBrk="0">
              <a:spcBef>
                <a:spcPts val="0"/>
              </a:spcBef>
              <a:spcAft>
                <a:spcPts val="0"/>
              </a:spcAft>
            </a:pPr>
            <a:fld id="{607E29AB-8F6E-C441-94A0-CB509EDC865B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06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76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35" r:id="rId14"/>
  </p:sldLayoutIdLst>
  <p:hf sldNum="0" hdr="0" ftr="0" dt="0"/>
  <p:txStyles>
    <p:titleStyle>
      <a:lvl1pPr algn="ctr" defTabSz="457106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457106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defTabSz="457106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457106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457106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457106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45710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45710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45710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45710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6" fontAlgn="auto" latinLnBrk="0">
              <a:spcBef>
                <a:spcPts val="0"/>
              </a:spcBef>
              <a:spcAft>
                <a:spcPts val="0"/>
              </a:spcAft>
            </a:pPr>
            <a:fld id="{4CDC60EE-0E52-4DAF-A840-F09BAACCE367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2016-11-21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6" fontAlgn="auto" latinLnBrk="0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6" fontAlgn="auto" latinLnBrk="0">
              <a:spcBef>
                <a:spcPts val="0"/>
              </a:spcBef>
              <a:spcAft>
                <a:spcPts val="0"/>
              </a:spcAft>
            </a:pPr>
            <a:fld id="{ED456073-3E68-0E4F-BCB0-E5A9FF04504B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06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966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34" r:id="rId12"/>
  </p:sldLayoutIdLst>
  <p:hf sldNum="0" hdr="0" ftr="0" dt="0"/>
  <p:txStyles>
    <p:titleStyle>
      <a:lvl1pPr algn="ctr" defTabSz="457106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457106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defTabSz="457106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457106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457106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457106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45710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45710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45710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457106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45710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142844" y="71437"/>
            <a:ext cx="8729666" cy="47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200052" y="764706"/>
            <a:ext cx="8729666" cy="566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86750" y="6572272"/>
            <a:ext cx="857250" cy="23971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8" name="슬라이드 번호 개체 틀 5"/>
          <p:cNvSpPr txBox="1">
            <a:spLocks/>
          </p:cNvSpPr>
          <p:nvPr/>
        </p:nvSpPr>
        <p:spPr>
          <a:xfrm>
            <a:off x="6946900" y="649290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dirty="0" smtClean="0">
                <a:solidFill>
                  <a:schemeClr val="bg1"/>
                </a:solidFill>
                <a:latin typeface="+mn-lt"/>
                <a:ea typeface="+mn-ea"/>
              </a:rPr>
              <a:t>Page </a:t>
            </a:r>
            <a:fld id="{5DBAA734-4289-4D27-BE0A-E0445B110EE8}" type="slidenum">
              <a:rPr kumimoji="0" lang="ko-KR" altLang="en-US" sz="1000" smtClean="0">
                <a:solidFill>
                  <a:schemeClr val="bg1"/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ko-KR" altLang="en-US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223842" y="620690"/>
            <a:ext cx="8715375" cy="1588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D:\laboratory\IDS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53338"/>
            <a:ext cx="432048" cy="40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buChar char="*"/>
        <a:defRPr sz="1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6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</p:sldLayoutIdLst>
  <p:hf sldNum="0" hdr="0" ftr="0" dt="0"/>
  <p:txStyles>
    <p:titleStyle>
      <a:lvl1pPr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36314"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872627"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08940"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745252" algn="l" defTabSz="892322" rtl="0" eaLnBrk="1" fontAlgn="base" latinLnBrk="1" hangingPunct="1">
        <a:spcBef>
          <a:spcPct val="0"/>
        </a:spcBef>
        <a:spcAft>
          <a:spcPct val="0"/>
        </a:spcAft>
        <a:defRPr kumimoji="1" sz="800" b="1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34810" indent="-334810" algn="l" defTabSz="892322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25675" indent="-278756" algn="l" defTabSz="892322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2pPr>
      <a:lvl3pPr marL="1115022" indent="-222702" algn="l" defTabSz="892322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61940" indent="-222702" algn="l" defTabSz="892322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900">
          <a:solidFill>
            <a:schemeClr val="tx1"/>
          </a:solidFill>
          <a:latin typeface="+mn-lt"/>
          <a:ea typeface="+mn-ea"/>
        </a:defRPr>
      </a:lvl4pPr>
      <a:lvl5pPr marL="2008858" indent="-224217" algn="l" defTabSz="892322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5pPr>
      <a:lvl6pPr marL="2445173" indent="-224217" algn="l" defTabSz="892322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6pPr>
      <a:lvl7pPr marL="2881486" indent="-224217" algn="l" defTabSz="892322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7pPr>
      <a:lvl8pPr marL="3317799" indent="-224217" algn="l" defTabSz="892322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8pPr>
      <a:lvl9pPr marL="3754111" indent="-224217" algn="l" defTabSz="892322" rtl="0" eaLnBrk="1" fontAlgn="base" latinLnBrk="1" hangingPunct="1">
        <a:spcBef>
          <a:spcPct val="20000"/>
        </a:spcBef>
        <a:spcAft>
          <a:spcPct val="0"/>
        </a:spcAft>
        <a:buChar char="»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14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627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940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252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567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880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194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505" algn="l" defTabSz="872627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/>
              <a:t>Detecting </a:t>
            </a:r>
            <a:r>
              <a:rPr lang="en-US" altLang="ko-KR" b="0" dirty="0" smtClean="0"/>
              <a:t>Representative Web </a:t>
            </a:r>
            <a:r>
              <a:rPr lang="en-US" altLang="ko-KR" b="0" dirty="0"/>
              <a:t>Articles Using Heterogeneous Graphs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139256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2016.11.21</a:t>
            </a:r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Richeng Xuan, Sang-goo Lee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Seoul National University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387" y="6021288"/>
            <a:ext cx="202522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5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22">
        <p:fade/>
      </p:transition>
    </mc:Choice>
    <mc:Fallback xmlns="">
      <p:transition spd="med" advTm="22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Our algorithm – graph edge 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News to News</a:t>
            </a:r>
          </a:p>
          <a:p>
            <a:pPr lvl="1"/>
            <a:r>
              <a:rPr lang="en-US" altLang="ko-KR" dirty="0" smtClean="0"/>
              <a:t>Document-level TextRank</a:t>
            </a:r>
            <a:endParaRPr lang="en-US" altLang="ko-KR" dirty="0"/>
          </a:p>
          <a:p>
            <a:r>
              <a:rPr lang="en-US" altLang="ko-KR" dirty="0" smtClean="0"/>
              <a:t>Sentence to sentence</a:t>
            </a:r>
            <a:endParaRPr lang="en-US" altLang="ko-KR" dirty="0"/>
          </a:p>
          <a:p>
            <a:pPr lvl="1"/>
            <a:r>
              <a:rPr lang="en-US" altLang="ko-KR" dirty="0" smtClean="0"/>
              <a:t>Sentence - level TextRank</a:t>
            </a:r>
          </a:p>
          <a:p>
            <a:pPr lvl="1"/>
            <a:r>
              <a:rPr lang="en-US" altLang="ko-KR" dirty="0" smtClean="0"/>
              <a:t>Sentence extraction</a:t>
            </a:r>
            <a:endParaRPr lang="en-US" altLang="ko-KR" dirty="0"/>
          </a:p>
          <a:p>
            <a:r>
              <a:rPr lang="en-US" altLang="ko-KR" dirty="0" smtClean="0"/>
              <a:t>News to sentence</a:t>
            </a:r>
          </a:p>
          <a:p>
            <a:pPr lvl="1"/>
            <a:r>
              <a:rPr lang="en-US" altLang="ko-KR" i="1" dirty="0" smtClean="0"/>
              <a:t>Highly ranked news contain</a:t>
            </a:r>
          </a:p>
          <a:p>
            <a:pPr marL="457200" lvl="1" indent="0">
              <a:buNone/>
            </a:pPr>
            <a:r>
              <a:rPr lang="en-US" altLang="ko-KR" i="1" dirty="0" smtClean="0"/>
              <a:t>	highly </a:t>
            </a:r>
            <a:r>
              <a:rPr lang="en-US" altLang="ko-KR" i="1" dirty="0"/>
              <a:t>ranked sentence</a:t>
            </a:r>
            <a:endParaRPr lang="en-US" altLang="zh-CN" i="1" dirty="0" smtClean="0"/>
          </a:p>
          <a:p>
            <a:pPr lvl="1"/>
            <a:r>
              <a:rPr lang="en-US" altLang="zh-CN" dirty="0" smtClean="0"/>
              <a:t>No random jump </a:t>
            </a:r>
            <a:r>
              <a:rPr lang="en-US" altLang="ko-KR" dirty="0" smtClean="0"/>
              <a:t>	</a:t>
            </a:r>
          </a:p>
          <a:p>
            <a:r>
              <a:rPr lang="en-US" altLang="ko-KR" dirty="0"/>
              <a:t>Media  to news</a:t>
            </a:r>
          </a:p>
          <a:p>
            <a:pPr lvl="1"/>
            <a:r>
              <a:rPr lang="en-US" altLang="ko-KR" dirty="0"/>
              <a:t>Highly ranked media </a:t>
            </a:r>
            <a:r>
              <a:rPr lang="en-US" altLang="ko-KR" dirty="0" smtClean="0"/>
              <a:t>provide</a:t>
            </a: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	highly ranked news </a:t>
            </a:r>
          </a:p>
          <a:p>
            <a:pPr lvl="1"/>
            <a:r>
              <a:rPr lang="en-US" altLang="zh-CN" dirty="0"/>
              <a:t>No random jump </a:t>
            </a:r>
            <a:endParaRPr lang="en-US" altLang="ko-KR" dirty="0" smtClean="0"/>
          </a:p>
          <a:p>
            <a:r>
              <a:rPr lang="en-US" altLang="ko-KR" dirty="0" smtClean="0"/>
              <a:t>Sentence to media</a:t>
            </a:r>
          </a:p>
          <a:p>
            <a:pPr lvl="1"/>
            <a:r>
              <a:rPr lang="en-US" altLang="ko-KR" dirty="0" smtClean="0"/>
              <a:t>Highly ranked sentence cite </a:t>
            </a:r>
          </a:p>
          <a:p>
            <a:pPr marL="457200" lvl="1" indent="0">
              <a:buNone/>
            </a:pPr>
            <a:r>
              <a:rPr lang="en-US" altLang="ko-KR" dirty="0"/>
              <a:t>	</a:t>
            </a:r>
            <a:r>
              <a:rPr lang="en-US" altLang="ko-KR" dirty="0" smtClean="0"/>
              <a:t>highly </a:t>
            </a:r>
            <a:r>
              <a:rPr lang="en-US" altLang="ko-KR" dirty="0"/>
              <a:t>ranked </a:t>
            </a:r>
            <a:r>
              <a:rPr lang="en-US" altLang="ko-KR" dirty="0" smtClean="0"/>
              <a:t>media</a:t>
            </a:r>
            <a:r>
              <a:rPr lang="en-US" altLang="zh-CN" dirty="0" smtClean="0"/>
              <a:t> </a:t>
            </a:r>
            <a:endParaRPr lang="en-US" altLang="ko-K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57870" y="3221147"/>
                <a:ext cx="3193824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d>
                        <m:d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altLang="zh-CN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𝑐𝑜𝑛𝑡𝑎𝑖𝑛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870" y="3221147"/>
                <a:ext cx="3193824" cy="7101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57870" y="4368002"/>
                <a:ext cx="3193824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d>
                        <m:d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𝑝𝑟𝑖𝑣𝑖𝑑𝑒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>
                  <a:solidFill>
                    <a:prstClr val="black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870" y="4368002"/>
                <a:ext cx="3193824" cy="7101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32193" y="2292384"/>
                <a:ext cx="248395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𝑆𝑖𝑚</m:t>
                      </m:r>
                      <m:r>
                        <a:rPr lang="en-US" altLang="ko-KR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193" y="2292384"/>
                <a:ext cx="2483952" cy="391646"/>
              </a:xfrm>
              <a:prstGeom prst="rect">
                <a:avLst/>
              </a:prstGeom>
              <a:blipFill rotWithShape="0">
                <a:blip r:embed="rId5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57870" y="5442598"/>
                <a:ext cx="3106045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d>
                        <m:d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𝑐𝑖𝑡𝑒</m:t>
                              </m:r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𝑚𝑗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zh-CN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>
                  <a:solidFill>
                    <a:prstClr val="black"/>
                  </a:solidFill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870" y="5442598"/>
                <a:ext cx="3106045" cy="7101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453936" y="874887"/>
            <a:ext cx="149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Edges weight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57870" y="1453178"/>
                <a:ext cx="250889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𝑆𝑖𝑚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870" y="1453178"/>
                <a:ext cx="2508892" cy="391646"/>
              </a:xfrm>
              <a:prstGeom prst="rect">
                <a:avLst/>
              </a:prstGeom>
              <a:blipFill rotWithShape="0"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타원 106"/>
          <p:cNvSpPr/>
          <p:nvPr/>
        </p:nvSpPr>
        <p:spPr>
          <a:xfrm>
            <a:off x="3877597" y="3370750"/>
            <a:ext cx="287969" cy="257297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4" name="타원 106"/>
          <p:cNvSpPr/>
          <p:nvPr/>
        </p:nvSpPr>
        <p:spPr>
          <a:xfrm>
            <a:off x="5042293" y="4491462"/>
            <a:ext cx="287969" cy="257297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7" name="Straight Arrow Connector 66"/>
          <p:cNvCxnSpPr>
            <a:stCxn id="73" idx="1"/>
            <a:endCxn id="74" idx="5"/>
          </p:cNvCxnSpPr>
          <p:nvPr/>
        </p:nvCxnSpPr>
        <p:spPr>
          <a:xfrm flipH="1" flipV="1">
            <a:off x="4079140" y="2407459"/>
            <a:ext cx="1005720" cy="6507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9" name="타원 106"/>
          <p:cNvSpPr/>
          <p:nvPr/>
        </p:nvSpPr>
        <p:spPr>
          <a:xfrm>
            <a:off x="5042293" y="1501499"/>
            <a:ext cx="287969" cy="257297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70" name="Straight Arrow Connector 69"/>
          <p:cNvCxnSpPr>
            <a:stCxn id="69" idx="2"/>
            <a:endCxn id="71" idx="6"/>
          </p:cNvCxnSpPr>
          <p:nvPr/>
        </p:nvCxnSpPr>
        <p:spPr>
          <a:xfrm flipH="1">
            <a:off x="4165566" y="1630148"/>
            <a:ext cx="876727" cy="2152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1" name="타원 106"/>
          <p:cNvSpPr/>
          <p:nvPr/>
        </p:nvSpPr>
        <p:spPr>
          <a:xfrm>
            <a:off x="3877597" y="1503651"/>
            <a:ext cx="287969" cy="257297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mbri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2" name="Isosceles Triangle 71"/>
          <p:cNvSpPr/>
          <p:nvPr/>
        </p:nvSpPr>
        <p:spPr>
          <a:xfrm>
            <a:off x="5034797" y="3357089"/>
            <a:ext cx="302960" cy="261173"/>
          </a:xfrm>
          <a:prstGeom prst="triangle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3" name="Isosceles Triangle 72"/>
          <p:cNvSpPr/>
          <p:nvPr/>
        </p:nvSpPr>
        <p:spPr>
          <a:xfrm>
            <a:off x="5009120" y="2283379"/>
            <a:ext cx="302960" cy="261173"/>
          </a:xfrm>
          <a:prstGeom prst="triangle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4" name="Isosceles Triangle 73"/>
          <p:cNvSpPr/>
          <p:nvPr/>
        </p:nvSpPr>
        <p:spPr>
          <a:xfrm>
            <a:off x="3851920" y="2276872"/>
            <a:ext cx="302960" cy="261173"/>
          </a:xfrm>
          <a:prstGeom prst="triangle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5" name="Isosceles Triangle 74"/>
          <p:cNvSpPr/>
          <p:nvPr/>
        </p:nvSpPr>
        <p:spPr>
          <a:xfrm>
            <a:off x="3877597" y="5618822"/>
            <a:ext cx="302960" cy="261173"/>
          </a:xfrm>
          <a:prstGeom prst="triangle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42746" y="5580253"/>
            <a:ext cx="287062" cy="287062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877597" y="4461697"/>
            <a:ext cx="287062" cy="287062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5" name="Straight Arrow Connector 24"/>
          <p:cNvCxnSpPr>
            <a:stCxn id="63" idx="6"/>
            <a:endCxn id="72" idx="1"/>
          </p:cNvCxnSpPr>
          <p:nvPr/>
        </p:nvCxnSpPr>
        <p:spPr>
          <a:xfrm flipV="1">
            <a:off x="4165566" y="3487676"/>
            <a:ext cx="944971" cy="11723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dash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8" name="Straight Arrow Connector 27"/>
          <p:cNvCxnSpPr>
            <a:stCxn id="64" idx="2"/>
            <a:endCxn id="77" idx="3"/>
          </p:cNvCxnSpPr>
          <p:nvPr/>
        </p:nvCxnSpPr>
        <p:spPr>
          <a:xfrm flipH="1" flipV="1">
            <a:off x="4164659" y="4605228"/>
            <a:ext cx="877634" cy="14883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dash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1" name="Straight Arrow Connector 30"/>
          <p:cNvCxnSpPr>
            <a:stCxn id="75" idx="5"/>
            <a:endCxn id="76" idx="1"/>
          </p:cNvCxnSpPr>
          <p:nvPr/>
        </p:nvCxnSpPr>
        <p:spPr>
          <a:xfrm flipV="1">
            <a:off x="4104817" y="5723784"/>
            <a:ext cx="937929" cy="25625"/>
          </a:xfrm>
          <a:prstGeom prst="straightConnector1">
            <a:avLst/>
          </a:prstGeom>
          <a:noFill/>
          <a:ln w="38100" cap="flat" cmpd="sng" algn="ctr">
            <a:solidFill>
              <a:srgbClr val="9BBB59"/>
            </a:solidFill>
            <a:prstDash val="dash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47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6" grpId="0"/>
      <p:bldP spid="63" grpId="0" animBg="1"/>
      <p:bldP spid="64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b="0" dirty="0" smtClean="0"/>
              <a:t>Data description</a:t>
            </a:r>
          </a:p>
          <a:p>
            <a:pPr lvl="1"/>
            <a:r>
              <a:rPr lang="en-US" altLang="ko-KR" sz="2000" b="0" dirty="0" smtClean="0"/>
              <a:t># of news article : 198,867</a:t>
            </a:r>
          </a:p>
          <a:p>
            <a:pPr lvl="1"/>
            <a:r>
              <a:rPr lang="en-US" altLang="ko-KR" sz="2000" b="0" dirty="0" smtClean="0"/>
              <a:t>Duration</a:t>
            </a:r>
            <a:r>
              <a:rPr lang="en-US" altLang="ko-KR" sz="2000" dirty="0" smtClean="0"/>
              <a:t>: </a:t>
            </a:r>
            <a:r>
              <a:rPr lang="en-US" altLang="ko-KR" sz="2000" b="0" dirty="0" smtClean="0"/>
              <a:t>March </a:t>
            </a:r>
            <a:r>
              <a:rPr lang="en-US" altLang="ko-KR" sz="2000" b="0" dirty="0"/>
              <a:t>24 </a:t>
            </a:r>
            <a:r>
              <a:rPr lang="en-US" altLang="ko-KR" sz="2000" b="0" dirty="0" smtClean="0"/>
              <a:t>~ 30 (2014)</a:t>
            </a:r>
          </a:p>
          <a:p>
            <a:pPr lvl="1"/>
            <a:r>
              <a:rPr lang="en-US" altLang="ko-KR" sz="2000" dirty="0" smtClean="0"/>
              <a:t># of </a:t>
            </a:r>
            <a:r>
              <a:rPr lang="en-US" altLang="ko-KR" sz="2000" b="0" dirty="0" smtClean="0"/>
              <a:t>news media: 161</a:t>
            </a:r>
            <a:endParaRPr lang="en-US" altLang="ko-KR" sz="2000" b="0" dirty="0"/>
          </a:p>
          <a:p>
            <a:r>
              <a:rPr lang="en-US" altLang="ko-KR" sz="2400" b="0" dirty="0"/>
              <a:t>Main news:</a:t>
            </a:r>
          </a:p>
          <a:p>
            <a:pPr lvl="1"/>
            <a:r>
              <a:rPr lang="en-US" altLang="ko-KR" sz="2000" b="0" dirty="0"/>
              <a:t>Show in </a:t>
            </a:r>
            <a:r>
              <a:rPr lang="en-US" altLang="ko-KR" sz="2000" b="0" dirty="0" smtClean="0"/>
              <a:t>news portal homepage</a:t>
            </a:r>
            <a:endParaRPr lang="en-US" altLang="ko-KR" sz="2000" b="0" dirty="0"/>
          </a:p>
          <a:p>
            <a:pPr lvl="1"/>
            <a:r>
              <a:rPr lang="en-US" altLang="ko-KR" sz="2000" b="0" dirty="0" smtClean="0"/>
              <a:t>Selected Manually </a:t>
            </a:r>
          </a:p>
          <a:p>
            <a:pPr lvl="1"/>
            <a:r>
              <a:rPr lang="en-US" altLang="ko-KR" sz="2000" dirty="0" smtClean="0"/>
              <a:t># of main news : 7728</a:t>
            </a:r>
            <a:endParaRPr lang="en-US" altLang="ko-KR" sz="2000" b="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69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0" dirty="0"/>
              <a:t>Get near-duplicate news article </a:t>
            </a:r>
            <a:r>
              <a:rPr lang="en-US" altLang="ko-KR" sz="2400" b="0" dirty="0" smtClean="0"/>
              <a:t>group</a:t>
            </a:r>
          </a:p>
          <a:p>
            <a:pPr lvl="1"/>
            <a:r>
              <a:rPr lang="en-US" altLang="ko-KR" sz="2100" dirty="0" smtClean="0"/>
              <a:t>Get near-duplicate news article pair</a:t>
            </a:r>
          </a:p>
          <a:p>
            <a:pPr lvl="1"/>
            <a:r>
              <a:rPr lang="en-US" altLang="ko-KR" sz="2100" dirty="0" smtClean="0"/>
              <a:t>Grouping these pair </a:t>
            </a:r>
            <a:endParaRPr lang="en-US" altLang="ko-KR" sz="2100" b="0" dirty="0" smtClean="0"/>
          </a:p>
          <a:p>
            <a:r>
              <a:rPr lang="en-US" altLang="ko-KR" sz="2400" b="0" dirty="0" smtClean="0"/>
              <a:t>Algorithms </a:t>
            </a:r>
            <a:endParaRPr lang="en-US" altLang="ko-KR" sz="2400" b="0" dirty="0"/>
          </a:p>
          <a:p>
            <a:pPr lvl="1"/>
            <a:r>
              <a:rPr lang="en-US" altLang="ko-KR" sz="1800" b="1" dirty="0"/>
              <a:t>Length: </a:t>
            </a:r>
            <a:r>
              <a:rPr lang="en-US" altLang="ko-KR" sz="1800" b="0" dirty="0"/>
              <a:t>the </a:t>
            </a:r>
            <a:r>
              <a:rPr lang="en-US" altLang="ko-KR" sz="1800" b="0" dirty="0" smtClean="0"/>
              <a:t>byte size </a:t>
            </a:r>
            <a:r>
              <a:rPr lang="en-US" altLang="ko-KR" sz="1800" b="0" dirty="0"/>
              <a:t>of news content and title. </a:t>
            </a:r>
            <a:endParaRPr lang="en-US" altLang="ko-KR" sz="1800" b="0" dirty="0" smtClean="0"/>
          </a:p>
          <a:p>
            <a:pPr lvl="1"/>
            <a:r>
              <a:rPr lang="en-US" altLang="ko-KR" sz="1800" b="1" dirty="0" smtClean="0"/>
              <a:t>Time</a:t>
            </a:r>
            <a:r>
              <a:rPr lang="en-US" altLang="ko-KR" sz="1800" b="1" dirty="0"/>
              <a:t>:</a:t>
            </a:r>
            <a:r>
              <a:rPr lang="en-US" altLang="ko-KR" sz="1800" b="0" dirty="0"/>
              <a:t> the publication </a:t>
            </a:r>
            <a:r>
              <a:rPr lang="en-US" altLang="ko-KR" sz="1800" b="0" dirty="0" smtClean="0"/>
              <a:t>time of </a:t>
            </a:r>
            <a:r>
              <a:rPr lang="en-US" altLang="ko-KR" sz="1800" b="0" dirty="0"/>
              <a:t>news. </a:t>
            </a:r>
            <a:endParaRPr lang="en-US" altLang="ko-KR" sz="1800" b="0" dirty="0" smtClean="0"/>
          </a:p>
          <a:p>
            <a:pPr lvl="1"/>
            <a:r>
              <a:rPr lang="en-US" altLang="ko-KR" sz="1800" b="1" dirty="0" smtClean="0"/>
              <a:t>Regression</a:t>
            </a:r>
            <a:r>
              <a:rPr lang="en-US" altLang="ko-KR" sz="1800" b="1" dirty="0"/>
              <a:t>: </a:t>
            </a:r>
            <a:r>
              <a:rPr lang="en-US" altLang="ko-KR" sz="1800" b="0" dirty="0"/>
              <a:t>linear regression using </a:t>
            </a:r>
            <a:r>
              <a:rPr lang="en-US" altLang="ko-KR" sz="1800" b="0" dirty="0" smtClean="0"/>
              <a:t>time length, </a:t>
            </a:r>
            <a:r>
              <a:rPr lang="en-US" altLang="ko-KR" sz="1800" b="0" dirty="0"/>
              <a:t>media ranking score and other feature. </a:t>
            </a:r>
            <a:endParaRPr lang="en-US" altLang="ko-KR" sz="1800" b="0" dirty="0" smtClean="0"/>
          </a:p>
          <a:p>
            <a:pPr lvl="1"/>
            <a:r>
              <a:rPr lang="en-US" altLang="ko-KR" sz="1800" b="1" dirty="0" err="1" smtClean="0"/>
              <a:t>TextRank</a:t>
            </a:r>
            <a:r>
              <a:rPr lang="en-US" altLang="ko-KR" sz="1800" b="1" dirty="0" smtClean="0"/>
              <a:t>:</a:t>
            </a:r>
            <a:r>
              <a:rPr lang="en-US" altLang="ko-KR" sz="1800" b="0" dirty="0" smtClean="0"/>
              <a:t>  ranking </a:t>
            </a:r>
            <a:r>
              <a:rPr lang="en-US" altLang="ko-KR" sz="1800" b="0" dirty="0"/>
              <a:t>by simple </a:t>
            </a:r>
            <a:r>
              <a:rPr lang="en-US" altLang="ko-KR" sz="1800" b="0" dirty="0" err="1"/>
              <a:t>TextRank</a:t>
            </a:r>
            <a:r>
              <a:rPr lang="en-US" altLang="ko-KR" sz="1800" b="0" dirty="0"/>
              <a:t> on Graph </a:t>
            </a:r>
            <a:r>
              <a:rPr lang="en-US" altLang="ko-KR" sz="1800" b="0" dirty="0" err="1"/>
              <a:t>Gn</a:t>
            </a:r>
            <a:r>
              <a:rPr lang="en-US" altLang="ko-KR" sz="1800" b="0" dirty="0"/>
              <a:t> and Equation</a:t>
            </a:r>
          </a:p>
          <a:p>
            <a:pPr lvl="1"/>
            <a:r>
              <a:rPr lang="en-US" altLang="ko-KR" sz="1800" b="1" dirty="0" err="1" smtClean="0"/>
              <a:t>CoRank</a:t>
            </a:r>
            <a:r>
              <a:rPr lang="en-US" altLang="ko-KR" sz="1800" b="1" dirty="0" smtClean="0"/>
              <a:t>:  </a:t>
            </a:r>
            <a:r>
              <a:rPr lang="en-US" altLang="ko-KR" sz="1800" b="0" dirty="0" smtClean="0"/>
              <a:t>ranking by </a:t>
            </a:r>
            <a:r>
              <a:rPr lang="en-US" altLang="ko-KR" sz="1800" b="0" dirty="0" err="1" smtClean="0"/>
              <a:t>CoRank</a:t>
            </a:r>
            <a:r>
              <a:rPr lang="en-US" altLang="ko-KR" sz="1800" b="0" dirty="0" smtClean="0"/>
              <a:t> on Graph </a:t>
            </a:r>
            <a:r>
              <a:rPr lang="en-US" altLang="ko-KR" sz="1800" b="0" dirty="0" err="1" smtClean="0"/>
              <a:t>Gn,Gs</a:t>
            </a:r>
            <a:r>
              <a:rPr lang="en-US" altLang="ko-KR" sz="1800" b="0" dirty="0" smtClean="0"/>
              <a:t>, </a:t>
            </a:r>
            <a:r>
              <a:rPr lang="en-US" altLang="ko-KR" sz="1800" b="0" dirty="0" err="1" smtClean="0"/>
              <a:t>Gsn</a:t>
            </a:r>
            <a:endParaRPr lang="en-US" altLang="ko-KR" sz="1800" b="0" dirty="0"/>
          </a:p>
          <a:p>
            <a:pPr lvl="1"/>
            <a:r>
              <a:rPr lang="en-US" altLang="ko-KR" sz="1800" b="1" dirty="0" err="1" smtClean="0"/>
              <a:t>FutureRank</a:t>
            </a:r>
            <a:r>
              <a:rPr lang="en-US" altLang="ko-KR" sz="1800" b="1" dirty="0"/>
              <a:t>:</a:t>
            </a:r>
            <a:r>
              <a:rPr lang="en-US" altLang="ko-KR" sz="1800" b="0" dirty="0"/>
              <a:t> </a:t>
            </a:r>
            <a:r>
              <a:rPr lang="en-US" altLang="ko-KR" sz="1800" b="0" dirty="0" smtClean="0"/>
              <a:t> ranking </a:t>
            </a:r>
            <a:r>
              <a:rPr lang="en-US" altLang="ko-KR" sz="1800" b="0" dirty="0"/>
              <a:t>by </a:t>
            </a:r>
            <a:r>
              <a:rPr lang="en-US" altLang="ko-KR" sz="1800" b="0" dirty="0" err="1"/>
              <a:t>FutureRank</a:t>
            </a:r>
            <a:r>
              <a:rPr lang="en-US" altLang="ko-KR" sz="1800" b="0" dirty="0"/>
              <a:t> on Graph </a:t>
            </a:r>
            <a:r>
              <a:rPr lang="en-US" altLang="ko-KR" sz="1800" b="0" dirty="0" err="1" smtClean="0"/>
              <a:t>Gn,Gs</a:t>
            </a:r>
            <a:r>
              <a:rPr lang="en-US" altLang="ko-KR" sz="1800" b="0" dirty="0" smtClean="0"/>
              <a:t>, </a:t>
            </a:r>
          </a:p>
          <a:p>
            <a:pPr lvl="1"/>
            <a:r>
              <a:rPr lang="en-US" altLang="ko-KR" sz="1800" b="1" dirty="0" smtClean="0"/>
              <a:t>HGRS</a:t>
            </a:r>
            <a:r>
              <a:rPr lang="en-US" altLang="ko-KR" sz="1800" b="0" dirty="0"/>
              <a:t>: </a:t>
            </a:r>
            <a:r>
              <a:rPr lang="en-US" altLang="ko-KR" sz="1800" b="0" dirty="0" smtClean="0"/>
              <a:t> ranking </a:t>
            </a:r>
            <a:r>
              <a:rPr lang="en-US" altLang="ko-KR" sz="1800" b="0" dirty="0"/>
              <a:t>by proposed </a:t>
            </a:r>
            <a:r>
              <a:rPr lang="en-US" altLang="ko-KR" sz="1800" b="0" dirty="0" smtClean="0"/>
              <a:t>Graph</a:t>
            </a:r>
            <a:r>
              <a:rPr lang="en-US" altLang="ko-KR" sz="1800" dirty="0"/>
              <a:t> </a:t>
            </a:r>
            <a:r>
              <a:rPr lang="en-US" altLang="ko-KR" sz="1800" b="0" dirty="0" smtClean="0"/>
              <a:t>model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42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b="0" dirty="0" smtClean="0"/>
              <a:t>Recall and </a:t>
            </a:r>
            <a:r>
              <a:rPr lang="en-US" altLang="zh-CN" sz="2400" b="0" dirty="0" smtClean="0"/>
              <a:t>F score </a:t>
            </a:r>
            <a:r>
              <a:rPr lang="en-US" altLang="ko-KR" sz="2400" b="0" dirty="0" smtClean="0"/>
              <a:t>at top-K</a:t>
            </a:r>
          </a:p>
          <a:p>
            <a:endParaRPr lang="en-US" altLang="ko-KR" b="0" dirty="0"/>
          </a:p>
          <a:p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135" r="5339"/>
          <a:stretch/>
        </p:blipFill>
        <p:spPr>
          <a:xfrm>
            <a:off x="203568" y="2327425"/>
            <a:ext cx="4320480" cy="2796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375" r="5592"/>
          <a:stretch/>
        </p:blipFill>
        <p:spPr>
          <a:xfrm>
            <a:off x="4884088" y="2276872"/>
            <a:ext cx="4248472" cy="28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b="0" dirty="0" smtClean="0"/>
              <a:t>Recommendation intensity at top</a:t>
            </a:r>
            <a:r>
              <a:rPr lang="en-US" altLang="zh-CN" sz="2400" b="0" dirty="0" smtClean="0"/>
              <a:t>-K</a:t>
            </a:r>
            <a:endParaRPr lang="en-US" altLang="ko-KR" sz="2400" b="0" dirty="0"/>
          </a:p>
          <a:p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276872"/>
            <a:ext cx="55721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 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0" dirty="0" smtClean="0"/>
              <a:t>Presented  </a:t>
            </a:r>
            <a:r>
              <a:rPr lang="en-US" altLang="ko-KR" sz="2400" b="0" dirty="0"/>
              <a:t>a method that ranks and selects the </a:t>
            </a:r>
            <a:r>
              <a:rPr lang="en-US" altLang="ko-KR" sz="2400" b="0" dirty="0" smtClean="0"/>
              <a:t>most representative </a:t>
            </a:r>
            <a:r>
              <a:rPr lang="en-US" altLang="ko-KR" sz="2400" b="0" dirty="0"/>
              <a:t>news article </a:t>
            </a:r>
            <a:endParaRPr lang="en-US" altLang="ko-KR" sz="2400" b="0" dirty="0" smtClean="0"/>
          </a:p>
          <a:p>
            <a:pPr lvl="1"/>
            <a:r>
              <a:rPr lang="en-US" altLang="ko-KR" sz="2000" b="0" dirty="0" smtClean="0"/>
              <a:t>Using </a:t>
            </a:r>
            <a:r>
              <a:rPr lang="en-US" altLang="ko-KR" sz="2000" b="0" dirty="0"/>
              <a:t>heterogeneous </a:t>
            </a:r>
            <a:r>
              <a:rPr lang="en-US" altLang="ko-KR" sz="2000" b="0" dirty="0" smtClean="0"/>
              <a:t>graphs named </a:t>
            </a:r>
            <a:r>
              <a:rPr lang="en-US" altLang="ko-KR" sz="2000" b="0" dirty="0"/>
              <a:t>HGRS. </a:t>
            </a:r>
            <a:endParaRPr lang="en-US" altLang="ko-KR" sz="2000" b="0" dirty="0" smtClean="0"/>
          </a:p>
          <a:p>
            <a:pPr lvl="1"/>
            <a:r>
              <a:rPr lang="en-US" altLang="ko-KR" sz="2000" b="0" dirty="0" smtClean="0"/>
              <a:t>Able </a:t>
            </a:r>
            <a:r>
              <a:rPr lang="en-US" altLang="ko-KR" sz="2000" b="0" dirty="0"/>
              <a:t>to combine </a:t>
            </a:r>
            <a:r>
              <a:rPr lang="en-US" altLang="ko-KR" sz="2000" b="0" dirty="0" smtClean="0"/>
              <a:t>information about news article.</a:t>
            </a:r>
          </a:p>
          <a:p>
            <a:endParaRPr lang="en-US" altLang="ko-KR" sz="2400" b="0" dirty="0" smtClean="0"/>
          </a:p>
          <a:p>
            <a:r>
              <a:rPr lang="en-US" altLang="ko-KR" sz="2400" b="0" dirty="0" smtClean="0"/>
              <a:t>Performed various </a:t>
            </a:r>
            <a:r>
              <a:rPr lang="en-US" altLang="ko-KR" sz="2400" b="0" dirty="0"/>
              <a:t>experimental </a:t>
            </a:r>
            <a:r>
              <a:rPr lang="en-US" altLang="ko-KR" sz="2400" b="0" dirty="0" smtClean="0"/>
              <a:t>evaluations</a:t>
            </a:r>
          </a:p>
          <a:p>
            <a:pPr lvl="1"/>
            <a:r>
              <a:rPr lang="en-US" altLang="ko-KR" sz="2000" dirty="0" smtClean="0"/>
              <a:t>HGRS</a:t>
            </a:r>
            <a:r>
              <a:rPr lang="ko-KR" altLang="en-US" sz="2000" dirty="0"/>
              <a:t> </a:t>
            </a:r>
            <a:r>
              <a:rPr lang="en-US" altLang="ko-KR" sz="2000" dirty="0" smtClean="0"/>
              <a:t>is outperform previous method</a:t>
            </a:r>
          </a:p>
          <a:p>
            <a:endParaRPr lang="en-US" altLang="ko-KR" sz="2400" dirty="0" smtClean="0"/>
          </a:p>
          <a:p>
            <a:r>
              <a:rPr lang="en-US" altLang="zh-CN" sz="2400" b="0" dirty="0" smtClean="0"/>
              <a:t>News media push similar</a:t>
            </a:r>
            <a:r>
              <a:rPr lang="en-US" altLang="ko-KR" sz="2400" b="0" dirty="0" smtClean="0"/>
              <a:t> </a:t>
            </a:r>
            <a:r>
              <a:rPr lang="en-US" altLang="ko-KR" sz="2400" b="0" dirty="0"/>
              <a:t>news articles </a:t>
            </a:r>
            <a:r>
              <a:rPr lang="en-US" altLang="zh-CN" sz="2400" b="0" dirty="0" smtClean="0"/>
              <a:t>to attack</a:t>
            </a:r>
            <a:r>
              <a:rPr lang="en-US" altLang="ko-KR" sz="2400" b="0" dirty="0" smtClean="0"/>
              <a:t> </a:t>
            </a:r>
            <a:r>
              <a:rPr lang="en-US" altLang="ko-KR" sz="2400" b="0" dirty="0"/>
              <a:t>news </a:t>
            </a:r>
            <a:r>
              <a:rPr lang="en-US" altLang="ko-KR" sz="2400" b="0" dirty="0" smtClean="0"/>
              <a:t>portal is </a:t>
            </a:r>
            <a:r>
              <a:rPr lang="en-US" altLang="ko-KR" sz="2400" b="0" dirty="0"/>
              <a:t>not only a local issue in </a:t>
            </a:r>
            <a:r>
              <a:rPr lang="en-US" altLang="ko-KR" sz="2400" b="0" dirty="0" smtClean="0"/>
              <a:t>Korea</a:t>
            </a:r>
          </a:p>
          <a:p>
            <a:r>
              <a:rPr lang="en-US" altLang="ko-KR" sz="2300" dirty="0" smtClean="0"/>
              <a:t>HGRS can be widely used in different language and service</a:t>
            </a:r>
            <a:endParaRPr lang="ko-KR" altLang="en-US" sz="2300" dirty="0"/>
          </a:p>
        </p:txBody>
      </p:sp>
    </p:spTree>
    <p:extLst>
      <p:ext uri="{BB962C8B-B14F-4D97-AF65-F5344CB8AC3E}">
        <p14:creationId xmlns:p14="http://schemas.microsoft.com/office/powerpoint/2010/main" val="27227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6600" dirty="0" smtClean="0"/>
          </a:p>
          <a:p>
            <a:pPr marL="0" indent="0" algn="ctr">
              <a:buNone/>
            </a:pPr>
            <a:r>
              <a:rPr lang="en-US" altLang="ko-KR" sz="13800" dirty="0" smtClean="0"/>
              <a:t>Q &amp; A</a:t>
            </a:r>
            <a:endParaRPr lang="ko-KR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19277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artin\Desktop\SpotSigs-SigIR08\obama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50873"/>
            <a:ext cx="6553200" cy="293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-34240" y="3362022"/>
            <a:ext cx="4276878" cy="1187394"/>
          </a:xfrm>
          <a:prstGeom prst="rect">
            <a:avLst/>
          </a:prstGeom>
          <a:solidFill>
            <a:srgbClr val="FFFF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Near-Duplicate News Articles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Same news article published in  different websites</a:t>
            </a:r>
            <a:endParaRPr lang="ko-KR" altLang="en-US" sz="2400" dirty="0"/>
          </a:p>
        </p:txBody>
      </p:sp>
      <p:pic>
        <p:nvPicPr>
          <p:cNvPr id="6" name="Picture 2" descr="C:\Users\Martin\Desktop\SpotSigs-SigIR08\obama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000326"/>
            <a:ext cx="6553200" cy="281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590800" y="5445224"/>
            <a:ext cx="3200400" cy="802178"/>
          </a:xfrm>
          <a:prstGeom prst="rect">
            <a:avLst/>
          </a:prstGeom>
          <a:solidFill>
            <a:srgbClr val="FFFF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6317839"/>
            <a:ext cx="4114800" cy="457200"/>
          </a:xfrm>
          <a:prstGeom prst="rect">
            <a:avLst/>
          </a:prstGeom>
          <a:solidFill>
            <a:srgbClr val="FFFF00">
              <a:alpha val="3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ko-KR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Malicious </a:t>
            </a:r>
            <a:r>
              <a:rPr lang="en-US" altLang="ko-KR" dirty="0"/>
              <a:t>news </a:t>
            </a:r>
            <a:r>
              <a:rPr lang="en-US" altLang="ko-KR" dirty="0" smtClean="0"/>
              <a:t>articles </a:t>
            </a:r>
            <a:r>
              <a:rPr lang="en-US" altLang="zh-CN" dirty="0" smtClean="0"/>
              <a:t>examples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400" dirty="0" smtClean="0"/>
              <a:t>Repeating news article(f</a:t>
            </a:r>
            <a:r>
              <a:rPr lang="en-US" altLang="ko-KR" sz="2400" dirty="0" smtClean="0"/>
              <a:t>rom same news media)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sz="2400" dirty="0" smtClean="0"/>
              <a:t>Search result of portal site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4864"/>
            <a:ext cx="8941323" cy="2549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148" y="1988840"/>
            <a:ext cx="4627555" cy="48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400" dirty="0" smtClean="0"/>
              <a:t>Near-duplicate detection</a:t>
            </a:r>
          </a:p>
          <a:p>
            <a:pPr lvl="1"/>
            <a:r>
              <a:rPr lang="en-US" altLang="zh-CN" sz="2000" dirty="0" smtClean="0"/>
              <a:t>Find  similar article pairs </a:t>
            </a:r>
          </a:p>
          <a:p>
            <a:pPr lvl="1"/>
            <a:r>
              <a:rPr lang="en-US" altLang="zh-CN" sz="2000" dirty="0" smtClean="0"/>
              <a:t>Good performance</a:t>
            </a:r>
            <a:endParaRPr lang="en-US" altLang="ko-KR" sz="2000" dirty="0" smtClean="0"/>
          </a:p>
          <a:p>
            <a:pPr lvl="1"/>
            <a:r>
              <a:rPr lang="en-US" altLang="ko-KR" sz="2000" dirty="0" smtClean="0"/>
              <a:t>Previous research</a:t>
            </a:r>
          </a:p>
          <a:p>
            <a:pPr lvl="2"/>
            <a:r>
              <a:rPr lang="en-US" altLang="ko-KR" sz="1800" dirty="0" smtClean="0"/>
              <a:t>Improve the effectiveness or </a:t>
            </a:r>
            <a:r>
              <a:rPr lang="en-US" altLang="zh-CN" sz="1800" dirty="0" smtClean="0"/>
              <a:t>accuracy</a:t>
            </a:r>
            <a:endParaRPr lang="en-US" altLang="zh-CN" sz="2800" dirty="0" smtClean="0"/>
          </a:p>
          <a:p>
            <a:r>
              <a:rPr lang="en-US" altLang="zh-CN" sz="2400" dirty="0" smtClean="0"/>
              <a:t>But which of duplicates should be deleted or retained? 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We should find the representative one in near-duplicate news article group !</a:t>
            </a:r>
          </a:p>
          <a:p>
            <a:pPr lvl="1"/>
            <a:r>
              <a:rPr lang="en-US" altLang="ko-KR" sz="2000" dirty="0" smtClean="0"/>
              <a:t>Previous representative selection technique </a:t>
            </a:r>
            <a:r>
              <a:rPr lang="en-US" altLang="zh-CN" sz="1800" dirty="0" smtClean="0"/>
              <a:t>s</a:t>
            </a:r>
            <a:r>
              <a:rPr lang="en-US" altLang="ko-KR" sz="1800" dirty="0" smtClean="0"/>
              <a:t>how many disadvantages when dealing with </a:t>
            </a:r>
            <a:r>
              <a:rPr lang="en-US" altLang="zh-CN" sz="1800" dirty="0" smtClean="0"/>
              <a:t>news </a:t>
            </a:r>
            <a:r>
              <a:rPr lang="en-US" altLang="ko-KR" sz="1800" dirty="0" smtClean="0"/>
              <a:t>article </a:t>
            </a:r>
            <a:endParaRPr lang="en-US" altLang="ko-KR" sz="2800" dirty="0" smtClean="0"/>
          </a:p>
          <a:p>
            <a:r>
              <a:rPr lang="en-US" altLang="ko-KR" sz="2400" dirty="0" smtClean="0"/>
              <a:t>Propose a representative news article selection algorithm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41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Representative photo selection(ACMM’08)</a:t>
            </a:r>
          </a:p>
          <a:p>
            <a:pPr lvl="1"/>
            <a:r>
              <a:rPr lang="en-US" altLang="ko-KR" sz="1800" dirty="0" smtClean="0"/>
              <a:t>Simple graph based technique</a:t>
            </a:r>
            <a:endParaRPr lang="en-US" altLang="ko-KR" sz="1800" dirty="0"/>
          </a:p>
          <a:p>
            <a:r>
              <a:rPr lang="en-US" altLang="ko-KR" sz="2400" dirty="0" smtClean="0"/>
              <a:t>Graph </a:t>
            </a:r>
            <a:r>
              <a:rPr lang="en-US" altLang="ko-KR" sz="2400" dirty="0"/>
              <a:t>based extraction</a:t>
            </a:r>
          </a:p>
          <a:p>
            <a:pPr lvl="1"/>
            <a:r>
              <a:rPr lang="en-US" altLang="ko-KR" sz="2000" dirty="0" err="1"/>
              <a:t>TextRank</a:t>
            </a:r>
            <a:r>
              <a:rPr lang="en-US" altLang="ko-KR" sz="2000" dirty="0"/>
              <a:t> (</a:t>
            </a:r>
            <a:r>
              <a:rPr lang="en-US" altLang="ko-KR" sz="2000" dirty="0" err="1"/>
              <a:t>Mihalcea</a:t>
            </a:r>
            <a:r>
              <a:rPr lang="en-US" altLang="ko-KR" sz="2000" dirty="0"/>
              <a:t> et al., ACL’ 04)</a:t>
            </a:r>
          </a:p>
          <a:p>
            <a:pPr lvl="1"/>
            <a:r>
              <a:rPr lang="en-US" altLang="ko-KR" sz="2000" dirty="0" err="1"/>
              <a:t>TimedTextRank</a:t>
            </a:r>
            <a:r>
              <a:rPr lang="en-US" altLang="ko-KR" sz="2000" dirty="0"/>
              <a:t> (Wan, </a:t>
            </a:r>
            <a:r>
              <a:rPr lang="en-US" altLang="ko-KR" sz="2000" dirty="0" err="1"/>
              <a:t>Xiaojun</a:t>
            </a:r>
            <a:r>
              <a:rPr lang="en-US" altLang="ko-KR" sz="2000" dirty="0"/>
              <a:t>, SIGIR’ 07)</a:t>
            </a:r>
          </a:p>
          <a:p>
            <a:r>
              <a:rPr lang="en-US" altLang="zh-CN" sz="2400" dirty="0"/>
              <a:t>Graph based Co-ranking</a:t>
            </a:r>
          </a:p>
          <a:p>
            <a:pPr lvl="1"/>
            <a:r>
              <a:rPr lang="en-US" altLang="zh-CN" sz="1800" dirty="0" err="1"/>
              <a:t>CoRank</a:t>
            </a:r>
            <a:r>
              <a:rPr lang="en-US" altLang="zh-CN" sz="1800" i="1" dirty="0"/>
              <a:t> </a:t>
            </a:r>
            <a:r>
              <a:rPr lang="en-US" altLang="zh-CN" sz="1800" dirty="0"/>
              <a:t>[Ding Zhou et al. ICDM’ 07]</a:t>
            </a:r>
          </a:p>
          <a:p>
            <a:pPr lvl="1"/>
            <a:r>
              <a:rPr lang="en-US" altLang="zh-CN" sz="1800" dirty="0" err="1"/>
              <a:t>FutureRank</a:t>
            </a:r>
            <a:r>
              <a:rPr lang="en-US" altLang="zh-CN" sz="1800" i="1" dirty="0"/>
              <a:t> </a:t>
            </a:r>
            <a:r>
              <a:rPr lang="en-US" altLang="zh-CN" sz="1800" dirty="0"/>
              <a:t>[</a:t>
            </a:r>
            <a:r>
              <a:rPr lang="en-US" altLang="zh-CN" sz="1800" dirty="0" err="1"/>
              <a:t>Sayyadi</a:t>
            </a:r>
            <a:r>
              <a:rPr lang="en-US" altLang="zh-CN" sz="1800" dirty="0"/>
              <a:t> et al. SDM’ 09]</a:t>
            </a:r>
          </a:p>
          <a:p>
            <a:pPr lvl="1"/>
            <a:r>
              <a:rPr lang="en-US" altLang="zh-CN" sz="1800" dirty="0" err="1"/>
              <a:t>MutualRank</a:t>
            </a:r>
            <a:r>
              <a:rPr lang="en-US" altLang="zh-CN" sz="1800" dirty="0"/>
              <a:t>[Jiang et al. CIKM’ 12]</a:t>
            </a:r>
          </a:p>
          <a:p>
            <a:pPr lvl="2"/>
            <a:endParaRPr lang="en-US" altLang="zh-CN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168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TextRank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accent1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US" altLang="zh-CN" sz="2400" dirty="0" smtClean="0"/>
                  <a:t>TextRank(</a:t>
                </a:r>
                <a:r>
                  <a:rPr lang="en-US" altLang="ko-KR" sz="2400" dirty="0"/>
                  <a:t>ACL’ </a:t>
                </a:r>
                <a:r>
                  <a:rPr lang="en-US" altLang="ko-KR" sz="2400" dirty="0" smtClean="0"/>
                  <a:t>04</a:t>
                </a:r>
                <a:r>
                  <a:rPr lang="en-US" altLang="zh-CN" sz="2400" dirty="0" smtClean="0"/>
                  <a:t>)</a:t>
                </a:r>
                <a:endParaRPr lang="en-US" altLang="ko-KR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42950" lvl="2" indent="-342900">
                  <a:buClr>
                    <a:schemeClr val="accent1">
                      <a:lumMod val="75000"/>
                    </a:schemeClr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acc>
                      </m:e>
                    </m:d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ko-KR" sz="2400" dirty="0" smtClean="0">
                  <a:ea typeface="Cambria Math" panose="02040503050406030204" pitchFamily="18" charset="0"/>
                </a:endParaRPr>
              </a:p>
              <a:p>
                <a:pPr marL="742950" lvl="2" indent="-342900">
                  <a:buClr>
                    <a:schemeClr val="accent1">
                      <a:lumMod val="75000"/>
                    </a:schemeClr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acc>
                      </m:e>
                    </m:d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ko-KR" sz="2400" dirty="0">
                  <a:ea typeface="Cambria Math" panose="02040503050406030204" pitchFamily="18" charset="0"/>
                </a:endParaRPr>
              </a:p>
              <a:p>
                <a:pPr marL="742950" lvl="2" indent="-342900">
                  <a:buClr>
                    <a:schemeClr val="accent1">
                      <a:lumMod val="75000"/>
                    </a:schemeClr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 smtClean="0"/>
                  <a:t> </a:t>
                </a:r>
                <a:r>
                  <a:rPr lang="en-US" altLang="zh-CN" sz="2000" dirty="0"/>
                  <a:t>is </a:t>
                </a:r>
                <a:r>
                  <a:rPr lang="en-US" altLang="zh-CN" sz="2000" dirty="0" smtClean="0"/>
                  <a:t>vector of news(sentence) score </a:t>
                </a:r>
                <a:endParaRPr lang="en-US" altLang="zh-CN" sz="2000" dirty="0"/>
              </a:p>
              <a:p>
                <a:pPr marL="742950" lvl="2" indent="-342900">
                  <a:buClr>
                    <a:schemeClr val="accent1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acc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CN" sz="2000" dirty="0" smtClean="0"/>
                  <a:t>is </a:t>
                </a:r>
                <a:r>
                  <a:rPr lang="en-US" altLang="zh-CN" sz="2000" dirty="0"/>
                  <a:t>transition </a:t>
                </a:r>
                <a:r>
                  <a:rPr lang="en-US" altLang="zh-CN" sz="2000" dirty="0" smtClean="0"/>
                  <a:t>matrix with random jump</a:t>
                </a:r>
                <a:endParaRPr lang="en-US" altLang="zh-CN" sz="2000" dirty="0"/>
              </a:p>
              <a:p>
                <a:pPr marL="342900" lvl="1" indent="-342900">
                  <a:buClr>
                    <a:schemeClr val="accent1">
                      <a:lumMod val="75000"/>
                    </a:schemeClr>
                  </a:buClr>
                  <a:buFont typeface="Wingdings" pitchFamily="2" charset="2"/>
                  <a:buChar char="§"/>
                </a:pPr>
                <a:endParaRPr lang="en-US" altLang="zh-CN" sz="2000" dirty="0" smtClean="0"/>
              </a:p>
              <a:p>
                <a:pPr marL="742950" lvl="2" indent="-342900">
                  <a:buClr>
                    <a:schemeClr val="accent1">
                      <a:lumMod val="75000"/>
                    </a:schemeClr>
                  </a:buClr>
                  <a:buFont typeface="Wingdings" pitchFamily="2" charset="2"/>
                  <a:buChar char="§"/>
                </a:pPr>
                <a:endParaRPr lang="en-US" altLang="zh-CN" sz="2000" dirty="0" smtClean="0"/>
              </a:p>
              <a:p>
                <a:pPr marL="0" lvl="1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altLang="zh-CN" sz="2200" dirty="0"/>
              </a:p>
              <a:p>
                <a:pPr marL="0" lvl="1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altLang="zh-CN" sz="2200" dirty="0"/>
              </a:p>
              <a:p>
                <a:pPr marL="342900" lvl="1" indent="-342900">
                  <a:buClr>
                    <a:schemeClr val="accent1">
                      <a:lumMod val="75000"/>
                    </a:schemeClr>
                  </a:buClr>
                  <a:buFont typeface="Wingdings" pitchFamily="2" charset="2"/>
                  <a:buChar char="§"/>
                </a:pPr>
                <a:endParaRPr lang="ko-KR" altLang="en-US" sz="2000" dirty="0"/>
              </a:p>
              <a:p>
                <a:pPr lvl="1"/>
                <a:endParaRPr lang="ko-KR" alt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 t="-9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" name="Group 164"/>
          <p:cNvGrpSpPr/>
          <p:nvPr/>
        </p:nvGrpSpPr>
        <p:grpSpPr>
          <a:xfrm>
            <a:off x="2123728" y="3362523"/>
            <a:ext cx="1258002" cy="1232632"/>
            <a:chOff x="1168015" y="2011112"/>
            <a:chExt cx="1258002" cy="1232632"/>
          </a:xfrm>
        </p:grpSpPr>
        <p:sp>
          <p:nvSpPr>
            <p:cNvPr id="196" name="타원 106"/>
            <p:cNvSpPr/>
            <p:nvPr/>
          </p:nvSpPr>
          <p:spPr>
            <a:xfrm>
              <a:off x="1641062" y="2597783"/>
              <a:ext cx="722967" cy="6459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97" name="Curved Connector 196"/>
            <p:cNvCxnSpPr>
              <a:stCxn id="196" idx="2"/>
              <a:endCxn id="196" idx="0"/>
            </p:cNvCxnSpPr>
            <p:nvPr/>
          </p:nvCxnSpPr>
          <p:spPr>
            <a:xfrm rot="10800000" flipH="1">
              <a:off x="1641062" y="2597784"/>
              <a:ext cx="361484" cy="322981"/>
            </a:xfrm>
            <a:prstGeom prst="curvedConnector4">
              <a:avLst>
                <a:gd name="adj1" fmla="val -63239"/>
                <a:gd name="adj2" fmla="val 170778"/>
              </a:avLst>
            </a:prstGeom>
            <a:noFill/>
            <a:ln w="38100" cap="flat" cmpd="sng" algn="ctr">
              <a:solidFill>
                <a:srgbClr val="C0504D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98" name="TextBox 10"/>
            <p:cNvSpPr txBox="1"/>
            <p:nvPr/>
          </p:nvSpPr>
          <p:spPr>
            <a:xfrm>
              <a:off x="1666385" y="2761052"/>
              <a:ext cx="7596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맑은 고딕" panose="020B0503020000020004" pitchFamily="50" charset="-127"/>
                  <a:cs typeface="+mn-cs"/>
                </a:rPr>
                <a:t>news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9" name="TextBox 7"/>
            <p:cNvSpPr txBox="1"/>
            <p:nvPr/>
          </p:nvSpPr>
          <p:spPr>
            <a:xfrm>
              <a:off x="1168015" y="2011112"/>
              <a:ext cx="1143262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s</a:t>
              </a:r>
              <a:r>
                <a: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imilarity</a:t>
              </a:r>
              <a:endPara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5455737" y="3576164"/>
            <a:ext cx="1270996" cy="1164985"/>
            <a:chOff x="5940152" y="1922764"/>
            <a:chExt cx="1270996" cy="1164985"/>
          </a:xfrm>
        </p:grpSpPr>
        <p:sp>
          <p:nvSpPr>
            <p:cNvPr id="186" name="Oval 185"/>
            <p:cNvSpPr/>
            <p:nvPr/>
          </p:nvSpPr>
          <p:spPr>
            <a:xfrm>
              <a:off x="5940152" y="2293044"/>
              <a:ext cx="228382" cy="228382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6252333" y="2859367"/>
              <a:ext cx="228382" cy="228382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6366524" y="1922764"/>
              <a:ext cx="228382" cy="228382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6982766" y="2028288"/>
              <a:ext cx="228382" cy="228382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6971244" y="2611629"/>
              <a:ext cx="228382" cy="228382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91" name="Straight Connector 190"/>
            <p:cNvCxnSpPr>
              <a:stCxn id="188" idx="4"/>
              <a:endCxn id="190" idx="1"/>
            </p:cNvCxnSpPr>
            <p:nvPr/>
          </p:nvCxnSpPr>
          <p:spPr>
            <a:xfrm>
              <a:off x="6480715" y="2151146"/>
              <a:ext cx="523975" cy="493929"/>
            </a:xfrm>
            <a:prstGeom prst="line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2" name="Straight Connector 191"/>
            <p:cNvCxnSpPr>
              <a:stCxn id="186" idx="7"/>
              <a:endCxn id="188" idx="3"/>
            </p:cNvCxnSpPr>
            <p:nvPr/>
          </p:nvCxnSpPr>
          <p:spPr>
            <a:xfrm flipV="1">
              <a:off x="6135088" y="2117700"/>
              <a:ext cx="264882" cy="208790"/>
            </a:xfrm>
            <a:prstGeom prst="line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3" name="Straight Connector 192"/>
            <p:cNvCxnSpPr>
              <a:stCxn id="188" idx="6"/>
              <a:endCxn id="189" idx="2"/>
            </p:cNvCxnSpPr>
            <p:nvPr/>
          </p:nvCxnSpPr>
          <p:spPr>
            <a:xfrm>
              <a:off x="6594906" y="2036955"/>
              <a:ext cx="387860" cy="105524"/>
            </a:xfrm>
            <a:prstGeom prst="line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4" name="Straight Connector 193"/>
            <p:cNvCxnSpPr>
              <a:stCxn id="186" idx="4"/>
              <a:endCxn id="187" idx="1"/>
            </p:cNvCxnSpPr>
            <p:nvPr/>
          </p:nvCxnSpPr>
          <p:spPr>
            <a:xfrm>
              <a:off x="6054343" y="2521426"/>
              <a:ext cx="231436" cy="371387"/>
            </a:xfrm>
            <a:prstGeom prst="line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5" name="Straight Connector 194"/>
            <p:cNvCxnSpPr>
              <a:stCxn id="190" idx="3"/>
              <a:endCxn id="187" idx="6"/>
            </p:cNvCxnSpPr>
            <p:nvPr/>
          </p:nvCxnSpPr>
          <p:spPr>
            <a:xfrm flipH="1">
              <a:off x="6480715" y="2806565"/>
              <a:ext cx="523975" cy="166993"/>
            </a:xfrm>
            <a:prstGeom prst="line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167" name="Group 166"/>
          <p:cNvGrpSpPr/>
          <p:nvPr/>
        </p:nvGrpSpPr>
        <p:grpSpPr>
          <a:xfrm>
            <a:off x="2150136" y="5054406"/>
            <a:ext cx="1372436" cy="1338063"/>
            <a:chOff x="1026130" y="4425475"/>
            <a:chExt cx="1372436" cy="1338063"/>
          </a:xfrm>
        </p:grpSpPr>
        <p:cxnSp>
          <p:nvCxnSpPr>
            <p:cNvPr id="181" name="Curved Connector 180"/>
            <p:cNvCxnSpPr/>
            <p:nvPr/>
          </p:nvCxnSpPr>
          <p:spPr>
            <a:xfrm rot="10800000" flipH="1">
              <a:off x="1543279" y="4946300"/>
              <a:ext cx="220463" cy="324452"/>
            </a:xfrm>
            <a:prstGeom prst="curvedConnector4">
              <a:avLst>
                <a:gd name="adj1" fmla="val -152434"/>
                <a:gd name="adj2" fmla="val 171342"/>
              </a:avLst>
            </a:prstGeom>
            <a:noFill/>
            <a:ln w="38100" cap="flat" cmpd="sng" algn="ctr">
              <a:solidFill>
                <a:srgbClr val="8064A2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182" name="Group 181"/>
            <p:cNvGrpSpPr/>
            <p:nvPr/>
          </p:nvGrpSpPr>
          <p:grpSpPr>
            <a:xfrm>
              <a:off x="1026130" y="4425475"/>
              <a:ext cx="1372436" cy="1338063"/>
              <a:chOff x="2855204" y="2021629"/>
              <a:chExt cx="1372436" cy="1338063"/>
            </a:xfrm>
          </p:grpSpPr>
          <p:sp>
            <p:nvSpPr>
              <p:cNvPr id="183" name="Isosceles Triangle 182"/>
              <p:cNvSpPr/>
              <p:nvPr/>
            </p:nvSpPr>
            <p:spPr>
              <a:xfrm>
                <a:off x="3184202" y="2561820"/>
                <a:ext cx="845477" cy="716952"/>
              </a:xfrm>
              <a:prstGeom prst="triangl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4" name="TextBox 24"/>
              <p:cNvSpPr txBox="1"/>
              <p:nvPr/>
            </p:nvSpPr>
            <p:spPr>
              <a:xfrm>
                <a:off x="2855204" y="2021629"/>
                <a:ext cx="1200970" cy="40011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50" charset="-127"/>
                    <a:cs typeface="+mn-cs"/>
                  </a:rPr>
                  <a:t>s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50" charset="-127"/>
                    <a:cs typeface="+mn-cs"/>
                  </a:rPr>
                  <a:t>imilarity </a:t>
                </a:r>
                <a:endParaRPr kumimoji="0" lang="ko-KR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5" name="TextBox 25"/>
              <p:cNvSpPr txBox="1"/>
              <p:nvPr/>
            </p:nvSpPr>
            <p:spPr>
              <a:xfrm>
                <a:off x="3172992" y="2990360"/>
                <a:ext cx="1054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/>
                    <a:ea typeface="맑은 고딕" panose="020B0503020000020004" pitchFamily="50" charset="-127"/>
                    <a:cs typeface="+mn-cs"/>
                  </a:rPr>
                  <a:t>sentence</a:t>
                </a:r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5460684" y="5387450"/>
            <a:ext cx="1071231" cy="1208596"/>
            <a:chOff x="4414316" y="4820314"/>
            <a:chExt cx="1071231" cy="1208596"/>
          </a:xfrm>
        </p:grpSpPr>
        <p:grpSp>
          <p:nvGrpSpPr>
            <p:cNvPr id="169" name="Group 168"/>
            <p:cNvGrpSpPr/>
            <p:nvPr/>
          </p:nvGrpSpPr>
          <p:grpSpPr>
            <a:xfrm>
              <a:off x="4414316" y="4820314"/>
              <a:ext cx="1071231" cy="1208596"/>
              <a:chOff x="4912006" y="3075120"/>
              <a:chExt cx="1071231" cy="1208596"/>
            </a:xfrm>
          </p:grpSpPr>
          <p:sp>
            <p:nvSpPr>
              <p:cNvPr id="175" name="Isosceles Triangle 174"/>
              <p:cNvSpPr/>
              <p:nvPr/>
            </p:nvSpPr>
            <p:spPr>
              <a:xfrm>
                <a:off x="4912006" y="3442296"/>
                <a:ext cx="216024" cy="186228"/>
              </a:xfrm>
              <a:prstGeom prst="triangl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6" name="Isosceles Triangle 175"/>
              <p:cNvSpPr/>
              <p:nvPr/>
            </p:nvSpPr>
            <p:spPr>
              <a:xfrm>
                <a:off x="5758461" y="3207527"/>
                <a:ext cx="216024" cy="186228"/>
              </a:xfrm>
              <a:prstGeom prst="triangl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7" name="Isosceles Triangle 176"/>
              <p:cNvSpPr/>
              <p:nvPr/>
            </p:nvSpPr>
            <p:spPr>
              <a:xfrm>
                <a:off x="5767213" y="3743315"/>
                <a:ext cx="216024" cy="186228"/>
              </a:xfrm>
              <a:prstGeom prst="triangl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8" name="Isosceles Triangle 177"/>
              <p:cNvSpPr/>
              <p:nvPr/>
            </p:nvSpPr>
            <p:spPr>
              <a:xfrm>
                <a:off x="5274714" y="3075120"/>
                <a:ext cx="216024" cy="186228"/>
              </a:xfrm>
              <a:prstGeom prst="triangl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9" name="Isosceles Triangle 178"/>
              <p:cNvSpPr/>
              <p:nvPr/>
            </p:nvSpPr>
            <p:spPr>
              <a:xfrm>
                <a:off x="5068190" y="3898608"/>
                <a:ext cx="216024" cy="186228"/>
              </a:xfrm>
              <a:prstGeom prst="triangl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0" name="Isosceles Triangle 179"/>
              <p:cNvSpPr/>
              <p:nvPr/>
            </p:nvSpPr>
            <p:spPr>
              <a:xfrm>
                <a:off x="5613882" y="4097488"/>
                <a:ext cx="216024" cy="186228"/>
              </a:xfrm>
              <a:prstGeom prst="triangle">
                <a:avLst/>
              </a:prstGeom>
              <a:solidFill>
                <a:srgbClr val="8064A2"/>
              </a:solidFill>
              <a:ln w="25400" cap="flat" cmpd="sng" algn="ctr">
                <a:solidFill>
                  <a:srgbClr val="8064A2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170" name="Straight Connector 169"/>
            <p:cNvCxnSpPr>
              <a:stCxn id="178" idx="3"/>
              <a:endCxn id="179" idx="0"/>
            </p:cNvCxnSpPr>
            <p:nvPr/>
          </p:nvCxnSpPr>
          <p:spPr>
            <a:xfrm flipH="1">
              <a:off x="4678512" y="5006542"/>
              <a:ext cx="206524" cy="637260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71" name="Straight Connector 170"/>
            <p:cNvCxnSpPr>
              <a:stCxn id="175" idx="5"/>
              <a:endCxn id="178" idx="3"/>
            </p:cNvCxnSpPr>
            <p:nvPr/>
          </p:nvCxnSpPr>
          <p:spPr>
            <a:xfrm flipV="1">
              <a:off x="4576334" y="5006542"/>
              <a:ext cx="308702" cy="274062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72" name="Straight Connector 171"/>
            <p:cNvCxnSpPr>
              <a:stCxn id="178" idx="4"/>
              <a:endCxn id="176" idx="1"/>
            </p:cNvCxnSpPr>
            <p:nvPr/>
          </p:nvCxnSpPr>
          <p:spPr>
            <a:xfrm>
              <a:off x="4993048" y="5006542"/>
              <a:ext cx="321729" cy="39293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73" name="Straight Connector 172"/>
            <p:cNvCxnSpPr>
              <a:stCxn id="177" idx="3"/>
              <a:endCxn id="180" idx="5"/>
            </p:cNvCxnSpPr>
            <p:nvPr/>
          </p:nvCxnSpPr>
          <p:spPr>
            <a:xfrm flipH="1">
              <a:off x="5278210" y="5674737"/>
              <a:ext cx="99325" cy="261059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74" name="Straight Connector 173"/>
            <p:cNvCxnSpPr>
              <a:stCxn id="176" idx="3"/>
              <a:endCxn id="177" idx="0"/>
            </p:cNvCxnSpPr>
            <p:nvPr/>
          </p:nvCxnSpPr>
          <p:spPr>
            <a:xfrm>
              <a:off x="5368783" y="5138949"/>
              <a:ext cx="8752" cy="349560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3315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CoRank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accent1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US" altLang="zh-CN" sz="2400" dirty="0" smtClean="0"/>
                  <a:t>CoRank</a:t>
                </a:r>
                <a:r>
                  <a:rPr lang="en-US" altLang="zh-CN" sz="2400" i="1" dirty="0" smtClean="0"/>
                  <a:t> </a:t>
                </a:r>
                <a:r>
                  <a:rPr lang="en-US" altLang="zh-CN" sz="2400" dirty="0" smtClean="0"/>
                  <a:t>[Ding </a:t>
                </a:r>
                <a:r>
                  <a:rPr lang="en-US" altLang="zh-CN" sz="2400" dirty="0"/>
                  <a:t>Zhou et al. ICDM’ 07</a:t>
                </a:r>
                <a:r>
                  <a:rPr lang="en-US" altLang="zh-CN" sz="2400" dirty="0" smtClean="0"/>
                  <a:t>]</a:t>
                </a:r>
                <a:endParaRPr lang="en-US" altLang="zh-CN" sz="24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ko-KR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ko-KR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𝑁𝑆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𝑆𝑁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𝑁𝑆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ko-KR" sz="240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ko-KR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ko-KR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𝑆𝑁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𝑁𝑆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𝑆𝑁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zh-CN" sz="2400" dirty="0" smtClean="0"/>
              </a:p>
              <a:p>
                <a:pPr marL="742950" lvl="2" indent="-342900">
                  <a:buClr>
                    <a:schemeClr val="accent1">
                      <a:lumMod val="75000"/>
                    </a:schemeClr>
                  </a:buClr>
                  <a:buFont typeface="Wingdings" pitchFamily="2" charset="2"/>
                  <a:buChar char="§"/>
                </a:pPr>
                <a:endParaRPr lang="en-US" altLang="zh-CN" sz="2000" dirty="0" smtClean="0"/>
              </a:p>
              <a:p>
                <a:pPr marL="0" lvl="1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altLang="zh-CN" sz="2200" dirty="0"/>
              </a:p>
              <a:p>
                <a:pPr marL="0" lvl="1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altLang="zh-CN" sz="2200" dirty="0"/>
              </a:p>
              <a:p>
                <a:pPr marL="342900" lvl="1" indent="-342900">
                  <a:buClr>
                    <a:schemeClr val="accent1">
                      <a:lumMod val="75000"/>
                    </a:schemeClr>
                  </a:buClr>
                  <a:buFont typeface="Wingdings" pitchFamily="2" charset="2"/>
                  <a:buChar char="§"/>
                </a:pPr>
                <a:endParaRPr lang="ko-KR" altLang="en-US" sz="2000" dirty="0"/>
              </a:p>
              <a:p>
                <a:pPr lvl="1"/>
                <a:endParaRPr lang="ko-KR" alt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 t="-9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987824" y="3951988"/>
            <a:ext cx="2533169" cy="1352191"/>
            <a:chOff x="2364029" y="2007501"/>
            <a:chExt cx="2533169" cy="1352191"/>
          </a:xfrm>
        </p:grpSpPr>
        <p:sp>
          <p:nvSpPr>
            <p:cNvPr id="95" name="Isosceles Triangle 94"/>
            <p:cNvSpPr/>
            <p:nvPr/>
          </p:nvSpPr>
          <p:spPr>
            <a:xfrm>
              <a:off x="3184202" y="2561820"/>
              <a:ext cx="845477" cy="716952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96" name="Straight Arrow Connector 95"/>
            <p:cNvCxnSpPr>
              <a:stCxn id="90" idx="6"/>
              <a:endCxn id="95" idx="1"/>
            </p:cNvCxnSpPr>
            <p:nvPr/>
          </p:nvCxnSpPr>
          <p:spPr>
            <a:xfrm flipV="1">
              <a:off x="2364029" y="2920296"/>
              <a:ext cx="1031542" cy="468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/>
              </a:solidFill>
              <a:prstDash val="dash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7" name="TextBox 15"/>
            <p:cNvSpPr txBox="1"/>
            <p:nvPr/>
          </p:nvSpPr>
          <p:spPr>
            <a:xfrm>
              <a:off x="2426553" y="2492720"/>
              <a:ext cx="959302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contain</a:t>
              </a:r>
              <a:endPara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98" name="Curved Connector 97"/>
            <p:cNvCxnSpPr/>
            <p:nvPr/>
          </p:nvCxnSpPr>
          <p:spPr>
            <a:xfrm flipH="1" flipV="1">
              <a:off x="3631510" y="2552580"/>
              <a:ext cx="202075" cy="396798"/>
            </a:xfrm>
            <a:prstGeom prst="curvedConnector4">
              <a:avLst>
                <a:gd name="adj1" fmla="val -159300"/>
                <a:gd name="adj2" fmla="val 142005"/>
              </a:avLst>
            </a:prstGeom>
            <a:noFill/>
            <a:ln w="38100" cap="flat" cmpd="sng" algn="ctr">
              <a:solidFill>
                <a:srgbClr val="8064A2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9" name="TextBox 17"/>
            <p:cNvSpPr txBox="1"/>
            <p:nvPr/>
          </p:nvSpPr>
          <p:spPr>
            <a:xfrm>
              <a:off x="3696228" y="2007501"/>
              <a:ext cx="1200970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s</a:t>
              </a:r>
              <a:r>
                <a: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imilarity </a:t>
              </a:r>
              <a:endPara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0" name="TextBox 11"/>
            <p:cNvSpPr txBox="1"/>
            <p:nvPr/>
          </p:nvSpPr>
          <p:spPr>
            <a:xfrm>
              <a:off x="3172992" y="2990360"/>
              <a:ext cx="1054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맑은 고딕" panose="020B0503020000020004" pitchFamily="50" charset="-127"/>
                  <a:cs typeface="+mn-cs"/>
                </a:rPr>
                <a:t>sentence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91810" y="3955599"/>
            <a:ext cx="1258002" cy="1232632"/>
            <a:chOff x="1168015" y="2011112"/>
            <a:chExt cx="1258002" cy="1232632"/>
          </a:xfrm>
        </p:grpSpPr>
        <p:sp>
          <p:nvSpPr>
            <p:cNvPr id="90" name="타원 106"/>
            <p:cNvSpPr/>
            <p:nvPr/>
          </p:nvSpPr>
          <p:spPr>
            <a:xfrm>
              <a:off x="1641062" y="2597783"/>
              <a:ext cx="722967" cy="6459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91" name="Curved Connector 90"/>
            <p:cNvCxnSpPr>
              <a:stCxn id="90" idx="2"/>
              <a:endCxn id="90" idx="0"/>
            </p:cNvCxnSpPr>
            <p:nvPr/>
          </p:nvCxnSpPr>
          <p:spPr>
            <a:xfrm rot="10800000" flipH="1">
              <a:off x="1641062" y="2597784"/>
              <a:ext cx="361484" cy="322981"/>
            </a:xfrm>
            <a:prstGeom prst="curvedConnector4">
              <a:avLst>
                <a:gd name="adj1" fmla="val -63239"/>
                <a:gd name="adj2" fmla="val 170778"/>
              </a:avLst>
            </a:prstGeom>
            <a:noFill/>
            <a:ln w="38100" cap="flat" cmpd="sng" algn="ctr">
              <a:solidFill>
                <a:srgbClr val="C0504D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92" name="TextBox 10"/>
            <p:cNvSpPr txBox="1"/>
            <p:nvPr/>
          </p:nvSpPr>
          <p:spPr>
            <a:xfrm>
              <a:off x="1666385" y="2761052"/>
              <a:ext cx="7596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맑은 고딕" panose="020B0503020000020004" pitchFamily="50" charset="-127"/>
                  <a:cs typeface="+mn-cs"/>
                </a:rPr>
                <a:t>news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3" name="TextBox 7"/>
            <p:cNvSpPr txBox="1"/>
            <p:nvPr/>
          </p:nvSpPr>
          <p:spPr>
            <a:xfrm>
              <a:off x="1168015" y="2011112"/>
              <a:ext cx="1143262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s</a:t>
              </a:r>
              <a:r>
                <a: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imilarity</a:t>
              </a:r>
              <a:endPara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835131" y="4153012"/>
            <a:ext cx="1085880" cy="2034256"/>
            <a:chOff x="4487786" y="2833463"/>
            <a:chExt cx="1085880" cy="2034256"/>
          </a:xfrm>
        </p:grpSpPr>
        <p:sp>
          <p:nvSpPr>
            <p:cNvPr id="45" name="Isosceles Triangle 44"/>
            <p:cNvSpPr/>
            <p:nvPr/>
          </p:nvSpPr>
          <p:spPr>
            <a:xfrm>
              <a:off x="5299130" y="2833463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4487786" y="3982500"/>
              <a:ext cx="228382" cy="228382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487786" y="4518469"/>
              <a:ext cx="228382" cy="228382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487786" y="3328585"/>
              <a:ext cx="228382" cy="228382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5311265" y="3197062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5357642" y="3942639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5313766" y="3517823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5328720" y="4396431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5328720" y="4681491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57" name="Straight Arrow Connector 56"/>
            <p:cNvCxnSpPr>
              <a:stCxn id="48" idx="6"/>
              <a:endCxn id="45" idx="2"/>
            </p:cNvCxnSpPr>
            <p:nvPr/>
          </p:nvCxnSpPr>
          <p:spPr>
            <a:xfrm flipV="1">
              <a:off x="4716168" y="3019691"/>
              <a:ext cx="582962" cy="423085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58" name="Straight Arrow Connector 57"/>
            <p:cNvCxnSpPr>
              <a:stCxn id="48" idx="6"/>
              <a:endCxn id="49" idx="2"/>
            </p:cNvCxnSpPr>
            <p:nvPr/>
          </p:nvCxnSpPr>
          <p:spPr>
            <a:xfrm flipV="1">
              <a:off x="4716168" y="3383290"/>
              <a:ext cx="595097" cy="59486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59" name="Straight Arrow Connector 58"/>
            <p:cNvCxnSpPr>
              <a:stCxn id="48" idx="6"/>
              <a:endCxn id="52" idx="2"/>
            </p:cNvCxnSpPr>
            <p:nvPr/>
          </p:nvCxnSpPr>
          <p:spPr>
            <a:xfrm>
              <a:off x="4716168" y="3442776"/>
              <a:ext cx="597598" cy="261275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60" name="Straight Arrow Connector 59"/>
            <p:cNvCxnSpPr>
              <a:stCxn id="46" idx="6"/>
              <a:endCxn id="50" idx="2"/>
            </p:cNvCxnSpPr>
            <p:nvPr/>
          </p:nvCxnSpPr>
          <p:spPr>
            <a:xfrm>
              <a:off x="4716168" y="4096691"/>
              <a:ext cx="641474" cy="32176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61" name="Straight Arrow Connector 60"/>
            <p:cNvCxnSpPr>
              <a:stCxn id="47" idx="6"/>
              <a:endCxn id="53" idx="2"/>
            </p:cNvCxnSpPr>
            <p:nvPr/>
          </p:nvCxnSpPr>
          <p:spPr>
            <a:xfrm flipV="1">
              <a:off x="4716168" y="4582659"/>
              <a:ext cx="612552" cy="50001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62" name="Straight Arrow Connector 61"/>
            <p:cNvCxnSpPr>
              <a:stCxn id="47" idx="6"/>
              <a:endCxn id="56" idx="2"/>
            </p:cNvCxnSpPr>
            <p:nvPr/>
          </p:nvCxnSpPr>
          <p:spPr>
            <a:xfrm>
              <a:off x="4716168" y="4632660"/>
              <a:ext cx="612552" cy="235059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63" name="Straight Arrow Connector 62"/>
            <p:cNvCxnSpPr>
              <a:stCxn id="48" idx="4"/>
              <a:endCxn id="46" idx="0"/>
            </p:cNvCxnSpPr>
            <p:nvPr/>
          </p:nvCxnSpPr>
          <p:spPr>
            <a:xfrm>
              <a:off x="4601977" y="3556967"/>
              <a:ext cx="0" cy="425533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64" name="Straight Arrow Connector 63"/>
            <p:cNvCxnSpPr>
              <a:stCxn id="46" idx="4"/>
              <a:endCxn id="47" idx="0"/>
            </p:cNvCxnSpPr>
            <p:nvPr/>
          </p:nvCxnSpPr>
          <p:spPr>
            <a:xfrm>
              <a:off x="4601977" y="4210882"/>
              <a:ext cx="0" cy="307587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65" name="Curved Connector 64"/>
            <p:cNvCxnSpPr>
              <a:stCxn id="48" idx="2"/>
              <a:endCxn id="47" idx="2"/>
            </p:cNvCxnSpPr>
            <p:nvPr/>
          </p:nvCxnSpPr>
          <p:spPr>
            <a:xfrm rot="10800000" flipV="1">
              <a:off x="4487786" y="3442776"/>
              <a:ext cx="12700" cy="1189884"/>
            </a:xfrm>
            <a:prstGeom prst="curvedConnector3">
              <a:avLst>
                <a:gd name="adj1" fmla="val 1800000"/>
              </a:avLst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66" name="Curved Connector 65"/>
            <p:cNvCxnSpPr>
              <a:stCxn id="45" idx="5"/>
              <a:endCxn id="53" idx="5"/>
            </p:cNvCxnSpPr>
            <p:nvPr/>
          </p:nvCxnSpPr>
          <p:spPr>
            <a:xfrm>
              <a:off x="5461148" y="2926577"/>
              <a:ext cx="29590" cy="1562968"/>
            </a:xfrm>
            <a:prstGeom prst="curvedConnector3">
              <a:avLst>
                <a:gd name="adj1" fmla="val 1055073"/>
              </a:avLst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68" name="Curved Connector 67"/>
            <p:cNvCxnSpPr>
              <a:stCxn id="52" idx="5"/>
              <a:endCxn id="56" idx="5"/>
            </p:cNvCxnSpPr>
            <p:nvPr/>
          </p:nvCxnSpPr>
          <p:spPr>
            <a:xfrm>
              <a:off x="5475784" y="3610937"/>
              <a:ext cx="14954" cy="1163668"/>
            </a:xfrm>
            <a:prstGeom prst="curvedConnector3">
              <a:avLst>
                <a:gd name="adj1" fmla="val 1989835"/>
              </a:avLst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89" name="Curved Connector 88"/>
            <p:cNvCxnSpPr>
              <a:stCxn id="49" idx="5"/>
              <a:endCxn id="50" idx="5"/>
            </p:cNvCxnSpPr>
            <p:nvPr/>
          </p:nvCxnSpPr>
          <p:spPr>
            <a:xfrm>
              <a:off x="5473283" y="3290176"/>
              <a:ext cx="46377" cy="745577"/>
            </a:xfrm>
            <a:prstGeom prst="curvedConnector3">
              <a:avLst>
                <a:gd name="adj1" fmla="val 709367"/>
              </a:avLst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76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FutureRank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accent1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US" altLang="zh-CN" sz="2400" dirty="0" smtClean="0"/>
                  <a:t>FutureRank</a:t>
                </a:r>
                <a:r>
                  <a:rPr lang="en-US" altLang="zh-CN" sz="2400" i="1" dirty="0" smtClean="0"/>
                  <a:t> </a:t>
                </a:r>
                <a:r>
                  <a:rPr lang="en-US" altLang="zh-CN" sz="2400" dirty="0" smtClean="0"/>
                  <a:t>[</a:t>
                </a:r>
                <a:r>
                  <a:rPr lang="en-US" altLang="zh-CN" sz="2400" dirty="0" err="1" smtClean="0"/>
                  <a:t>Sayyadi</a:t>
                </a:r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et al. </a:t>
                </a:r>
                <a:r>
                  <a:rPr lang="en-US" altLang="zh-CN" sz="2400" dirty="0" smtClean="0"/>
                  <a:t>SDM’ 09]</a:t>
                </a:r>
                <a:endParaRPr lang="en-US" altLang="zh-CN" sz="24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𝑇𝑖𝑚𝑒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f>
                      <m:fPr>
                        <m:type m:val="skw"/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endParaRPr lang="en-US" altLang="ko-KR" sz="2400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𝑇𝑖𝑚𝑒</m:t>
                        </m:r>
                      </m:sup>
                    </m:sSup>
                  </m:oMath>
                </a14:m>
                <a:r>
                  <a:rPr lang="en-US" altLang="ko-KR" sz="2400" dirty="0" smtClean="0">
                    <a:ea typeface="Cambria Math" panose="02040503050406030204" pitchFamily="18" charset="0"/>
                  </a:rPr>
                  <a:t> is time score</a:t>
                </a:r>
                <a:endParaRPr lang="en-US" altLang="ko-KR" sz="240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altLang="zh-CN" sz="2400" dirty="0" smtClean="0"/>
              </a:p>
              <a:p>
                <a:pPr marL="742950" lvl="2" indent="-342900">
                  <a:buClr>
                    <a:schemeClr val="accent1">
                      <a:lumMod val="75000"/>
                    </a:schemeClr>
                  </a:buClr>
                  <a:buFont typeface="Wingdings" pitchFamily="2" charset="2"/>
                  <a:buChar char="§"/>
                </a:pPr>
                <a:endParaRPr lang="en-US" altLang="zh-CN" sz="2000" dirty="0" smtClean="0"/>
              </a:p>
              <a:p>
                <a:pPr marL="0" lvl="1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altLang="zh-CN" sz="2200" dirty="0"/>
              </a:p>
              <a:p>
                <a:pPr marL="0" lvl="1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altLang="zh-CN" sz="2200" dirty="0"/>
              </a:p>
              <a:p>
                <a:pPr marL="342900" lvl="1" indent="-342900">
                  <a:buClr>
                    <a:schemeClr val="accent1">
                      <a:lumMod val="75000"/>
                    </a:schemeClr>
                  </a:buClr>
                  <a:buFont typeface="Wingdings" pitchFamily="2" charset="2"/>
                  <a:buChar char="§"/>
                </a:pPr>
                <a:endParaRPr lang="ko-KR" altLang="en-US" sz="2000" dirty="0"/>
              </a:p>
              <a:p>
                <a:pPr lvl="1"/>
                <a:endParaRPr lang="ko-KR" alt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 t="-32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/>
          <p:cNvGrpSpPr/>
          <p:nvPr/>
        </p:nvGrpSpPr>
        <p:grpSpPr>
          <a:xfrm>
            <a:off x="2987824" y="4118302"/>
            <a:ext cx="2533169" cy="1352191"/>
            <a:chOff x="2364029" y="2007501"/>
            <a:chExt cx="2533169" cy="1352191"/>
          </a:xfrm>
        </p:grpSpPr>
        <p:sp>
          <p:nvSpPr>
            <p:cNvPr id="135" name="Isosceles Triangle 134"/>
            <p:cNvSpPr/>
            <p:nvPr/>
          </p:nvSpPr>
          <p:spPr>
            <a:xfrm>
              <a:off x="3184202" y="2561820"/>
              <a:ext cx="845477" cy="716952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36" name="Straight Arrow Connector 135"/>
            <p:cNvCxnSpPr>
              <a:stCxn id="131" idx="6"/>
              <a:endCxn id="135" idx="1"/>
            </p:cNvCxnSpPr>
            <p:nvPr/>
          </p:nvCxnSpPr>
          <p:spPr>
            <a:xfrm flipV="1">
              <a:off x="2364029" y="2920296"/>
              <a:ext cx="1031542" cy="468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/>
              </a:solidFill>
              <a:prstDash val="dash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37" name="TextBox 15"/>
            <p:cNvSpPr txBox="1"/>
            <p:nvPr/>
          </p:nvSpPr>
          <p:spPr>
            <a:xfrm>
              <a:off x="2426553" y="2492720"/>
              <a:ext cx="959302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contain</a:t>
              </a:r>
              <a:endPara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38" name="Curved Connector 137"/>
            <p:cNvCxnSpPr/>
            <p:nvPr/>
          </p:nvCxnSpPr>
          <p:spPr>
            <a:xfrm flipH="1" flipV="1">
              <a:off x="3631510" y="2552580"/>
              <a:ext cx="202075" cy="396798"/>
            </a:xfrm>
            <a:prstGeom prst="curvedConnector4">
              <a:avLst>
                <a:gd name="adj1" fmla="val -159300"/>
                <a:gd name="adj2" fmla="val 142005"/>
              </a:avLst>
            </a:prstGeom>
            <a:noFill/>
            <a:ln w="38100" cap="flat" cmpd="sng" algn="ctr">
              <a:solidFill>
                <a:srgbClr val="8064A2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39" name="TextBox 17"/>
            <p:cNvSpPr txBox="1"/>
            <p:nvPr/>
          </p:nvSpPr>
          <p:spPr>
            <a:xfrm>
              <a:off x="3696228" y="2007501"/>
              <a:ext cx="1200970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s</a:t>
              </a:r>
              <a:r>
                <a: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imilarity </a:t>
              </a:r>
              <a:endPara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0" name="TextBox 11"/>
            <p:cNvSpPr txBox="1"/>
            <p:nvPr/>
          </p:nvSpPr>
          <p:spPr>
            <a:xfrm>
              <a:off x="3172992" y="2990360"/>
              <a:ext cx="1054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맑은 고딕" panose="020B0503020000020004" pitchFamily="50" charset="-127"/>
                  <a:cs typeface="+mn-cs"/>
                </a:rPr>
                <a:t>sentence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791810" y="4121913"/>
            <a:ext cx="1258002" cy="1232632"/>
            <a:chOff x="1168015" y="2011112"/>
            <a:chExt cx="1258002" cy="1232632"/>
          </a:xfrm>
        </p:grpSpPr>
        <p:sp>
          <p:nvSpPr>
            <p:cNvPr id="131" name="타원 106"/>
            <p:cNvSpPr/>
            <p:nvPr/>
          </p:nvSpPr>
          <p:spPr>
            <a:xfrm>
              <a:off x="1641062" y="2597783"/>
              <a:ext cx="722967" cy="6459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32" name="Curved Connector 131"/>
            <p:cNvCxnSpPr>
              <a:stCxn id="131" idx="2"/>
              <a:endCxn id="131" idx="0"/>
            </p:cNvCxnSpPr>
            <p:nvPr/>
          </p:nvCxnSpPr>
          <p:spPr>
            <a:xfrm rot="10800000" flipH="1">
              <a:off x="1641062" y="2597784"/>
              <a:ext cx="361484" cy="322981"/>
            </a:xfrm>
            <a:prstGeom prst="curvedConnector4">
              <a:avLst>
                <a:gd name="adj1" fmla="val -63239"/>
                <a:gd name="adj2" fmla="val 170778"/>
              </a:avLst>
            </a:prstGeom>
            <a:noFill/>
            <a:ln w="38100" cap="flat" cmpd="sng" algn="ctr">
              <a:solidFill>
                <a:srgbClr val="C0504D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133" name="TextBox 10"/>
            <p:cNvSpPr txBox="1"/>
            <p:nvPr/>
          </p:nvSpPr>
          <p:spPr>
            <a:xfrm>
              <a:off x="1666385" y="2761052"/>
              <a:ext cx="7596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맑은 고딕" panose="020B0503020000020004" pitchFamily="50" charset="-127"/>
                  <a:cs typeface="+mn-cs"/>
                </a:rPr>
                <a:t>news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4" name="TextBox 7"/>
            <p:cNvSpPr txBox="1"/>
            <p:nvPr/>
          </p:nvSpPr>
          <p:spPr>
            <a:xfrm>
              <a:off x="1168015" y="2011112"/>
              <a:ext cx="1143262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s</a:t>
              </a:r>
              <a:r>
                <a: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imilarity</a:t>
              </a:r>
              <a:endPara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835131" y="4319326"/>
            <a:ext cx="1085880" cy="2034256"/>
            <a:chOff x="4487786" y="2833463"/>
            <a:chExt cx="1085880" cy="2034256"/>
          </a:xfrm>
        </p:grpSpPr>
        <p:sp>
          <p:nvSpPr>
            <p:cNvPr id="108" name="Isosceles Triangle 107"/>
            <p:cNvSpPr/>
            <p:nvPr/>
          </p:nvSpPr>
          <p:spPr>
            <a:xfrm>
              <a:off x="5299130" y="2833463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4487786" y="3982500"/>
              <a:ext cx="228382" cy="228382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487786" y="4518469"/>
              <a:ext cx="228382" cy="228382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487786" y="3328585"/>
              <a:ext cx="228382" cy="228382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Isosceles Triangle 113"/>
            <p:cNvSpPr/>
            <p:nvPr/>
          </p:nvSpPr>
          <p:spPr>
            <a:xfrm>
              <a:off x="5311265" y="3197062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5" name="Isosceles Triangle 114"/>
            <p:cNvSpPr/>
            <p:nvPr/>
          </p:nvSpPr>
          <p:spPr>
            <a:xfrm>
              <a:off x="5357642" y="3942639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6" name="Isosceles Triangle 115"/>
            <p:cNvSpPr/>
            <p:nvPr/>
          </p:nvSpPr>
          <p:spPr>
            <a:xfrm>
              <a:off x="5313766" y="3517823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7" name="Isosceles Triangle 116"/>
            <p:cNvSpPr/>
            <p:nvPr/>
          </p:nvSpPr>
          <p:spPr>
            <a:xfrm>
              <a:off x="5328720" y="4396431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8" name="Isosceles Triangle 117"/>
            <p:cNvSpPr/>
            <p:nvPr/>
          </p:nvSpPr>
          <p:spPr>
            <a:xfrm>
              <a:off x="5328720" y="4681491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19" name="Straight Arrow Connector 118"/>
            <p:cNvCxnSpPr>
              <a:stCxn id="111" idx="6"/>
              <a:endCxn id="108" idx="2"/>
            </p:cNvCxnSpPr>
            <p:nvPr/>
          </p:nvCxnSpPr>
          <p:spPr>
            <a:xfrm flipV="1">
              <a:off x="4716168" y="3019691"/>
              <a:ext cx="582962" cy="423085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120" name="Straight Arrow Connector 119"/>
            <p:cNvCxnSpPr>
              <a:stCxn id="111" idx="6"/>
              <a:endCxn id="114" idx="2"/>
            </p:cNvCxnSpPr>
            <p:nvPr/>
          </p:nvCxnSpPr>
          <p:spPr>
            <a:xfrm flipV="1">
              <a:off x="4716168" y="3383290"/>
              <a:ext cx="595097" cy="59486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121" name="Straight Arrow Connector 120"/>
            <p:cNvCxnSpPr>
              <a:stCxn id="111" idx="6"/>
              <a:endCxn id="116" idx="2"/>
            </p:cNvCxnSpPr>
            <p:nvPr/>
          </p:nvCxnSpPr>
          <p:spPr>
            <a:xfrm>
              <a:off x="4716168" y="3442776"/>
              <a:ext cx="597598" cy="261275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122" name="Straight Arrow Connector 121"/>
            <p:cNvCxnSpPr>
              <a:stCxn id="109" idx="6"/>
              <a:endCxn id="115" idx="2"/>
            </p:cNvCxnSpPr>
            <p:nvPr/>
          </p:nvCxnSpPr>
          <p:spPr>
            <a:xfrm>
              <a:off x="4716168" y="4096691"/>
              <a:ext cx="641474" cy="32176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123" name="Straight Arrow Connector 122"/>
            <p:cNvCxnSpPr>
              <a:stCxn id="110" idx="6"/>
              <a:endCxn id="117" idx="2"/>
            </p:cNvCxnSpPr>
            <p:nvPr/>
          </p:nvCxnSpPr>
          <p:spPr>
            <a:xfrm flipV="1">
              <a:off x="4716168" y="4582659"/>
              <a:ext cx="612552" cy="50001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124" name="Straight Arrow Connector 123"/>
            <p:cNvCxnSpPr>
              <a:stCxn id="110" idx="6"/>
              <a:endCxn id="118" idx="2"/>
            </p:cNvCxnSpPr>
            <p:nvPr/>
          </p:nvCxnSpPr>
          <p:spPr>
            <a:xfrm>
              <a:off x="4716168" y="4632660"/>
              <a:ext cx="612552" cy="235059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125" name="Straight Arrow Connector 124"/>
            <p:cNvCxnSpPr>
              <a:stCxn id="111" idx="4"/>
              <a:endCxn id="109" idx="0"/>
            </p:cNvCxnSpPr>
            <p:nvPr/>
          </p:nvCxnSpPr>
          <p:spPr>
            <a:xfrm>
              <a:off x="4601977" y="3556967"/>
              <a:ext cx="0" cy="425533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26" name="Straight Arrow Connector 125"/>
            <p:cNvCxnSpPr>
              <a:stCxn id="109" idx="4"/>
              <a:endCxn id="110" idx="0"/>
            </p:cNvCxnSpPr>
            <p:nvPr/>
          </p:nvCxnSpPr>
          <p:spPr>
            <a:xfrm>
              <a:off x="4601977" y="4210882"/>
              <a:ext cx="0" cy="307587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27" name="Curved Connector 126"/>
            <p:cNvCxnSpPr>
              <a:stCxn id="111" idx="2"/>
              <a:endCxn id="110" idx="2"/>
            </p:cNvCxnSpPr>
            <p:nvPr/>
          </p:nvCxnSpPr>
          <p:spPr>
            <a:xfrm rot="10800000" flipV="1">
              <a:off x="4487786" y="3442776"/>
              <a:ext cx="12700" cy="1189884"/>
            </a:xfrm>
            <a:prstGeom prst="curvedConnector3">
              <a:avLst>
                <a:gd name="adj1" fmla="val 1800000"/>
              </a:avLst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28" name="Curved Connector 127"/>
            <p:cNvCxnSpPr>
              <a:stCxn id="108" idx="5"/>
              <a:endCxn id="117" idx="5"/>
            </p:cNvCxnSpPr>
            <p:nvPr/>
          </p:nvCxnSpPr>
          <p:spPr>
            <a:xfrm>
              <a:off x="5461148" y="2926577"/>
              <a:ext cx="29590" cy="1562968"/>
            </a:xfrm>
            <a:prstGeom prst="curvedConnector3">
              <a:avLst>
                <a:gd name="adj1" fmla="val 1055073"/>
              </a:avLst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29" name="Curved Connector 128"/>
            <p:cNvCxnSpPr>
              <a:stCxn id="116" idx="5"/>
              <a:endCxn id="118" idx="5"/>
            </p:cNvCxnSpPr>
            <p:nvPr/>
          </p:nvCxnSpPr>
          <p:spPr>
            <a:xfrm>
              <a:off x="5475784" y="3610937"/>
              <a:ext cx="14954" cy="1163668"/>
            </a:xfrm>
            <a:prstGeom prst="curvedConnector3">
              <a:avLst>
                <a:gd name="adj1" fmla="val 1989835"/>
              </a:avLst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30" name="Curved Connector 129"/>
            <p:cNvCxnSpPr>
              <a:stCxn id="114" idx="5"/>
              <a:endCxn id="115" idx="5"/>
            </p:cNvCxnSpPr>
            <p:nvPr/>
          </p:nvCxnSpPr>
          <p:spPr>
            <a:xfrm>
              <a:off x="5473283" y="3290176"/>
              <a:ext cx="46377" cy="745577"/>
            </a:xfrm>
            <a:prstGeom prst="curvedConnector3">
              <a:avLst>
                <a:gd name="adj1" fmla="val 709367"/>
              </a:avLst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95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Our algorithm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accent1">
                      <a:lumMod val="75000"/>
                    </a:schemeClr>
                  </a:buClr>
                  <a:buFont typeface="Wingdings" pitchFamily="2" charset="2"/>
                  <a:buChar char="§"/>
                </a:pPr>
                <a:r>
                  <a:rPr lang="en-US" altLang="zh-CN" sz="2400" dirty="0" smtClean="0"/>
                  <a:t>Proposed algorithm HGRS</a:t>
                </a:r>
                <a:endParaRPr lang="en-US" altLang="zh-CN" sz="24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acc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ko-KR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𝑁𝑆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ko-KR" sz="2800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US" altLang="ko-K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acc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ko-KR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acc>
                      <m:accPr>
                        <m:chr m:val="̃"/>
                        <m:ctrlPr>
                          <a:rPr lang="en-US" altLang="ko-K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𝑆𝑀</m:t>
                            </m:r>
                          </m:e>
                          <m:sup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acc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𝑆𝑁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ko-KR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ko-K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𝑠𝑐𝑜𝑟𝑒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ko-KR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𝑀𝑁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acc>
                      <m:accPr>
                        <m:chr m:val="̃"/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acc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ko-KR" sz="1800" dirty="0">
                  <a:ea typeface="Cambria Math" panose="02040503050406030204" pitchFamily="18" charset="0"/>
                </a:endParaRPr>
              </a:p>
              <a:p>
                <a:pPr marL="0" lvl="1" indent="0">
                  <a:buClr>
                    <a:schemeClr val="accent1">
                      <a:lumMod val="75000"/>
                    </a:schemeClr>
                  </a:buClr>
                  <a:buNone/>
                </a:pPr>
                <a:endParaRPr lang="en-US" altLang="zh-CN" sz="2800" dirty="0"/>
              </a:p>
              <a:p>
                <a:pPr marL="0" lvl="1" indent="0">
                  <a:buClr>
                    <a:schemeClr val="accent1">
                      <a:lumMod val="75000"/>
                    </a:schemeClr>
                  </a:buClr>
                  <a:buNone/>
                </a:pPr>
                <a:r>
                  <a:rPr lang="en-US" altLang="zh-CN" sz="2800" dirty="0" smtClean="0"/>
                  <a:t> </a:t>
                </a:r>
                <a:endParaRPr lang="en-US" altLang="zh-CN" sz="2800" dirty="0"/>
              </a:p>
              <a:p>
                <a:pPr marL="342900" lvl="1" indent="-342900">
                  <a:buClr>
                    <a:schemeClr val="accent1">
                      <a:lumMod val="75000"/>
                    </a:schemeClr>
                  </a:buClr>
                  <a:buFont typeface="Wingdings" pitchFamily="2" charset="2"/>
                  <a:buChar char="§"/>
                </a:pPr>
                <a:endParaRPr lang="ko-KR" altLang="en-US" sz="2000" dirty="0"/>
              </a:p>
              <a:p>
                <a:pPr lvl="1"/>
                <a:endParaRPr lang="ko-KR" alt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05" t="-974" r="-13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ectangle 103"/>
          <p:cNvSpPr/>
          <p:nvPr/>
        </p:nvSpPr>
        <p:spPr>
          <a:xfrm>
            <a:off x="4951511" y="1660209"/>
            <a:ext cx="2356793" cy="2971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ko-KR" altLang="en-US" sz="1400" u="none" baseline="0" dirty="0" smtClean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962931" y="2051616"/>
            <a:ext cx="2273526" cy="2605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ko-KR" altLang="en-US" sz="1400" u="none" baseline="0" dirty="0" smtClean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198949" y="2395613"/>
            <a:ext cx="1752562" cy="2667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ko-KR" altLang="en-US" sz="1400" u="none" baseline="0" dirty="0" smtClean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981555" y="1703969"/>
            <a:ext cx="1662177" cy="29049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ko-KR" altLang="en-US" sz="1400" u="none" baseline="0" dirty="0" smtClean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220072" y="2430312"/>
            <a:ext cx="2300994" cy="2786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ko-KR" altLang="en-US" sz="1400" u="none" baseline="0" dirty="0" smtClean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01400" y="2011938"/>
            <a:ext cx="1758797" cy="2971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ko-KR" altLang="en-US" sz="1400" u="none" baseline="0" dirty="0" smtClean="0">
              <a:solidFill>
                <a:schemeClr val="tx1"/>
              </a:solidFill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2856867" y="3275859"/>
            <a:ext cx="2533169" cy="1290627"/>
            <a:chOff x="2364029" y="2007501"/>
            <a:chExt cx="2533169" cy="1290627"/>
          </a:xfrm>
        </p:grpSpPr>
        <p:sp>
          <p:nvSpPr>
            <p:cNvPr id="266" name="Isosceles Triangle 265"/>
            <p:cNvSpPr/>
            <p:nvPr/>
          </p:nvSpPr>
          <p:spPr>
            <a:xfrm>
              <a:off x="3184202" y="2561820"/>
              <a:ext cx="845477" cy="716952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267" name="Straight Arrow Connector 266"/>
            <p:cNvCxnSpPr>
              <a:stCxn id="262" idx="6"/>
              <a:endCxn id="266" idx="1"/>
            </p:cNvCxnSpPr>
            <p:nvPr/>
          </p:nvCxnSpPr>
          <p:spPr>
            <a:xfrm flipV="1">
              <a:off x="2364029" y="2920296"/>
              <a:ext cx="1031542" cy="468"/>
            </a:xfrm>
            <a:prstGeom prst="straightConnector1">
              <a:avLst/>
            </a:prstGeom>
            <a:noFill/>
            <a:ln w="38100" cap="flat" cmpd="sng" algn="ctr">
              <a:solidFill>
                <a:srgbClr val="8064A2"/>
              </a:solidFill>
              <a:prstDash val="dash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68" name="TextBox 15"/>
            <p:cNvSpPr txBox="1"/>
            <p:nvPr/>
          </p:nvSpPr>
          <p:spPr>
            <a:xfrm>
              <a:off x="2426553" y="2492720"/>
              <a:ext cx="959302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contain</a:t>
              </a:r>
              <a:endPara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269" name="Curved Connector 268"/>
            <p:cNvCxnSpPr/>
            <p:nvPr/>
          </p:nvCxnSpPr>
          <p:spPr>
            <a:xfrm flipH="1" flipV="1">
              <a:off x="3631510" y="2552580"/>
              <a:ext cx="202075" cy="396798"/>
            </a:xfrm>
            <a:prstGeom prst="curvedConnector4">
              <a:avLst>
                <a:gd name="adj1" fmla="val -159300"/>
                <a:gd name="adj2" fmla="val 142005"/>
              </a:avLst>
            </a:prstGeom>
            <a:noFill/>
            <a:ln w="38100" cap="flat" cmpd="sng" algn="ctr">
              <a:solidFill>
                <a:srgbClr val="8064A2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70" name="TextBox 17"/>
            <p:cNvSpPr txBox="1"/>
            <p:nvPr/>
          </p:nvSpPr>
          <p:spPr>
            <a:xfrm>
              <a:off x="3696228" y="2007501"/>
              <a:ext cx="1200970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s</a:t>
              </a:r>
              <a:r>
                <a: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imilarity </a:t>
              </a:r>
              <a:endPara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1" name="TextBox 11"/>
            <p:cNvSpPr txBox="1"/>
            <p:nvPr/>
          </p:nvSpPr>
          <p:spPr>
            <a:xfrm>
              <a:off x="3112712" y="2928796"/>
              <a:ext cx="1054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맑은 고딕" panose="020B0503020000020004" pitchFamily="50" charset="-127"/>
                  <a:cs typeface="+mn-cs"/>
                </a:rPr>
                <a:t>sentence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1660853" y="3279470"/>
            <a:ext cx="1229616" cy="1232632"/>
            <a:chOff x="1168015" y="2011112"/>
            <a:chExt cx="1229616" cy="1232632"/>
          </a:xfrm>
        </p:grpSpPr>
        <p:sp>
          <p:nvSpPr>
            <p:cNvPr id="262" name="타원 106"/>
            <p:cNvSpPr/>
            <p:nvPr/>
          </p:nvSpPr>
          <p:spPr>
            <a:xfrm>
              <a:off x="1641062" y="2597783"/>
              <a:ext cx="722967" cy="645961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263" name="Curved Connector 262"/>
            <p:cNvCxnSpPr>
              <a:stCxn id="262" idx="2"/>
              <a:endCxn id="262" idx="0"/>
            </p:cNvCxnSpPr>
            <p:nvPr/>
          </p:nvCxnSpPr>
          <p:spPr>
            <a:xfrm rot="10800000" flipH="1">
              <a:off x="1641062" y="2597784"/>
              <a:ext cx="361484" cy="322981"/>
            </a:xfrm>
            <a:prstGeom prst="curvedConnector4">
              <a:avLst>
                <a:gd name="adj1" fmla="val -63239"/>
                <a:gd name="adj2" fmla="val 170778"/>
              </a:avLst>
            </a:prstGeom>
            <a:noFill/>
            <a:ln w="38100" cap="flat" cmpd="sng" algn="ctr">
              <a:solidFill>
                <a:srgbClr val="C0504D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64" name="TextBox 10"/>
            <p:cNvSpPr txBox="1"/>
            <p:nvPr/>
          </p:nvSpPr>
          <p:spPr>
            <a:xfrm>
              <a:off x="1637999" y="2762215"/>
              <a:ext cx="7596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/>
                  <a:ea typeface="맑은 고딕" panose="020B0503020000020004" pitchFamily="50" charset="-127"/>
                  <a:cs typeface="+mn-cs"/>
                </a:rPr>
                <a:t>news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5" name="TextBox 7"/>
            <p:cNvSpPr txBox="1"/>
            <p:nvPr/>
          </p:nvSpPr>
          <p:spPr>
            <a:xfrm>
              <a:off x="1168015" y="2011112"/>
              <a:ext cx="1143262" cy="40011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s</a:t>
              </a:r>
              <a:r>
                <a: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맑은 고딕" panose="020B0503020000020004" pitchFamily="50" charset="-127"/>
                  <a:cs typeface="+mn-cs"/>
                </a:rPr>
                <a:t>imilarity</a:t>
              </a:r>
              <a:endPara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25" name="Rectangle 224"/>
          <p:cNvSpPr/>
          <p:nvPr/>
        </p:nvSpPr>
        <p:spPr>
          <a:xfrm>
            <a:off x="1632647" y="3250985"/>
            <a:ext cx="1296144" cy="1376740"/>
          </a:xfrm>
          <a:prstGeom prst="rect">
            <a:avLst/>
          </a:prstGeom>
          <a:noFill/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3006025" y="3260008"/>
            <a:ext cx="2063315" cy="1392340"/>
          </a:xfrm>
          <a:prstGeom prst="rect">
            <a:avLst/>
          </a:prstGeom>
          <a:noFill/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2856867" y="5671498"/>
            <a:ext cx="757429" cy="757429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28" name="Straight Arrow Connector 227"/>
          <p:cNvCxnSpPr>
            <a:stCxn id="227" idx="0"/>
          </p:cNvCxnSpPr>
          <p:nvPr/>
        </p:nvCxnSpPr>
        <p:spPr>
          <a:xfrm flipV="1">
            <a:off x="3235582" y="4566496"/>
            <a:ext cx="860109" cy="1105002"/>
          </a:xfrm>
          <a:prstGeom prst="straightConnector1">
            <a:avLst/>
          </a:prstGeom>
          <a:noFill/>
          <a:ln w="38100" cap="flat" cmpd="sng" algn="ctr">
            <a:solidFill>
              <a:srgbClr val="9BBB59"/>
            </a:solidFill>
            <a:prstDash val="dash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29" name="Straight Arrow Connector 228"/>
          <p:cNvCxnSpPr>
            <a:stCxn id="227" idx="0"/>
            <a:endCxn id="262" idx="4"/>
          </p:cNvCxnSpPr>
          <p:nvPr/>
        </p:nvCxnSpPr>
        <p:spPr>
          <a:xfrm flipH="1" flipV="1">
            <a:off x="2495384" y="4512102"/>
            <a:ext cx="740198" cy="1159396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dash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30" name="TextBox 98"/>
          <p:cNvSpPr txBox="1"/>
          <p:nvPr/>
        </p:nvSpPr>
        <p:spPr>
          <a:xfrm>
            <a:off x="2804503" y="5889236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rPr>
              <a:t>media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1" name="TextBox 99"/>
          <p:cNvSpPr txBox="1"/>
          <p:nvPr/>
        </p:nvSpPr>
        <p:spPr>
          <a:xfrm>
            <a:off x="2054196" y="4971399"/>
            <a:ext cx="976101" cy="4001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provide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2" name="TextBox 100"/>
          <p:cNvSpPr txBox="1"/>
          <p:nvPr/>
        </p:nvSpPr>
        <p:spPr>
          <a:xfrm>
            <a:off x="3753001" y="4960365"/>
            <a:ext cx="1183914" cy="4001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reference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1957622" y="4929895"/>
            <a:ext cx="1834124" cy="1641676"/>
          </a:xfrm>
          <a:prstGeom prst="rect">
            <a:avLst/>
          </a:prstGeom>
          <a:noFill/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34" name="Group 233"/>
          <p:cNvGrpSpPr/>
          <p:nvPr/>
        </p:nvGrpSpPr>
        <p:grpSpPr>
          <a:xfrm>
            <a:off x="6149295" y="4134574"/>
            <a:ext cx="1587011" cy="2109755"/>
            <a:chOff x="2808720" y="1523413"/>
            <a:chExt cx="1587011" cy="2109755"/>
          </a:xfrm>
        </p:grpSpPr>
        <p:sp>
          <p:nvSpPr>
            <p:cNvPr id="235" name="Isosceles Triangle 234"/>
            <p:cNvSpPr/>
            <p:nvPr/>
          </p:nvSpPr>
          <p:spPr>
            <a:xfrm>
              <a:off x="4121195" y="1598912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715019" y="1523413"/>
              <a:ext cx="204688" cy="204688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2808720" y="2749754"/>
              <a:ext cx="228382" cy="228382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2808720" y="3285723"/>
              <a:ext cx="228382" cy="228382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2808720" y="2095839"/>
              <a:ext cx="228382" cy="228382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0" name="Isosceles Triangle 239"/>
            <p:cNvSpPr/>
            <p:nvPr/>
          </p:nvSpPr>
          <p:spPr>
            <a:xfrm>
              <a:off x="4133330" y="1962511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1" name="Isosceles Triangle 240"/>
            <p:cNvSpPr/>
            <p:nvPr/>
          </p:nvSpPr>
          <p:spPr>
            <a:xfrm>
              <a:off x="4179707" y="2708088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2" name="Isosceles Triangle 241"/>
            <p:cNvSpPr/>
            <p:nvPr/>
          </p:nvSpPr>
          <p:spPr>
            <a:xfrm>
              <a:off x="4135831" y="2283272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3" name="Isosceles Triangle 242"/>
            <p:cNvSpPr/>
            <p:nvPr/>
          </p:nvSpPr>
          <p:spPr>
            <a:xfrm>
              <a:off x="4150785" y="3161880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4" name="Isosceles Triangle 243"/>
            <p:cNvSpPr/>
            <p:nvPr/>
          </p:nvSpPr>
          <p:spPr>
            <a:xfrm>
              <a:off x="4150785" y="3446940"/>
              <a:ext cx="216024" cy="186228"/>
            </a:xfrm>
            <a:prstGeom prst="triangle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245" name="Straight Arrow Connector 244"/>
            <p:cNvCxnSpPr>
              <a:stCxn id="239" idx="6"/>
              <a:endCxn id="235" idx="2"/>
            </p:cNvCxnSpPr>
            <p:nvPr/>
          </p:nvCxnSpPr>
          <p:spPr>
            <a:xfrm flipV="1">
              <a:off x="3037102" y="1785140"/>
              <a:ext cx="1084093" cy="424890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246" name="Straight Arrow Connector 245"/>
            <p:cNvCxnSpPr>
              <a:stCxn id="239" idx="6"/>
              <a:endCxn id="240" idx="2"/>
            </p:cNvCxnSpPr>
            <p:nvPr/>
          </p:nvCxnSpPr>
          <p:spPr>
            <a:xfrm flipV="1">
              <a:off x="3037102" y="2148739"/>
              <a:ext cx="1096228" cy="61291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247" name="Straight Arrow Connector 246"/>
            <p:cNvCxnSpPr>
              <a:stCxn id="239" idx="6"/>
              <a:endCxn id="242" idx="2"/>
            </p:cNvCxnSpPr>
            <p:nvPr/>
          </p:nvCxnSpPr>
          <p:spPr>
            <a:xfrm>
              <a:off x="3037102" y="2210030"/>
              <a:ext cx="1098729" cy="259470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248" name="Straight Arrow Connector 247"/>
            <p:cNvCxnSpPr>
              <a:stCxn id="237" idx="6"/>
              <a:endCxn id="241" idx="2"/>
            </p:cNvCxnSpPr>
            <p:nvPr/>
          </p:nvCxnSpPr>
          <p:spPr>
            <a:xfrm>
              <a:off x="3037102" y="2863945"/>
              <a:ext cx="1142605" cy="30371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249" name="Straight Arrow Connector 248"/>
            <p:cNvCxnSpPr>
              <a:stCxn id="238" idx="6"/>
              <a:endCxn id="243" idx="2"/>
            </p:cNvCxnSpPr>
            <p:nvPr/>
          </p:nvCxnSpPr>
          <p:spPr>
            <a:xfrm flipV="1">
              <a:off x="3037102" y="3348108"/>
              <a:ext cx="1113683" cy="51806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250" name="Straight Arrow Connector 249"/>
            <p:cNvCxnSpPr>
              <a:stCxn id="238" idx="6"/>
              <a:endCxn id="244" idx="2"/>
            </p:cNvCxnSpPr>
            <p:nvPr/>
          </p:nvCxnSpPr>
          <p:spPr>
            <a:xfrm>
              <a:off x="3037102" y="3399914"/>
              <a:ext cx="1113683" cy="233254"/>
            </a:xfrm>
            <a:prstGeom prst="straightConnector1">
              <a:avLst/>
            </a:prstGeom>
            <a:noFill/>
            <a:ln w="9525" cap="flat" cmpd="sng" algn="ctr">
              <a:solidFill>
                <a:srgbClr val="7030A0"/>
              </a:solidFill>
              <a:prstDash val="dash"/>
              <a:tailEnd type="none"/>
            </a:ln>
            <a:effectLst/>
          </p:spPr>
        </p:cxnSp>
        <p:cxnSp>
          <p:nvCxnSpPr>
            <p:cNvPr id="251" name="Straight Arrow Connector 250"/>
            <p:cNvCxnSpPr>
              <a:stCxn id="239" idx="4"/>
              <a:endCxn id="237" idx="0"/>
            </p:cNvCxnSpPr>
            <p:nvPr/>
          </p:nvCxnSpPr>
          <p:spPr>
            <a:xfrm>
              <a:off x="2922911" y="2324221"/>
              <a:ext cx="0" cy="425533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252" name="Straight Arrow Connector 251"/>
            <p:cNvCxnSpPr>
              <a:stCxn id="237" idx="4"/>
              <a:endCxn id="238" idx="0"/>
            </p:cNvCxnSpPr>
            <p:nvPr/>
          </p:nvCxnSpPr>
          <p:spPr>
            <a:xfrm>
              <a:off x="2922911" y="2978136"/>
              <a:ext cx="0" cy="307587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253" name="Curved Connector 252"/>
            <p:cNvCxnSpPr>
              <a:stCxn id="239" idx="2"/>
              <a:endCxn id="238" idx="2"/>
            </p:cNvCxnSpPr>
            <p:nvPr/>
          </p:nvCxnSpPr>
          <p:spPr>
            <a:xfrm rot="10800000" flipV="1">
              <a:off x="2808720" y="2210030"/>
              <a:ext cx="12700" cy="1189884"/>
            </a:xfrm>
            <a:prstGeom prst="curvedConnector3">
              <a:avLst>
                <a:gd name="adj1" fmla="val 1800000"/>
              </a:avLst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254" name="Curved Connector 253"/>
            <p:cNvCxnSpPr>
              <a:stCxn id="235" idx="5"/>
              <a:endCxn id="243" idx="5"/>
            </p:cNvCxnSpPr>
            <p:nvPr/>
          </p:nvCxnSpPr>
          <p:spPr>
            <a:xfrm>
              <a:off x="4283213" y="1692026"/>
              <a:ext cx="29590" cy="1562968"/>
            </a:xfrm>
            <a:prstGeom prst="curvedConnector3">
              <a:avLst>
                <a:gd name="adj1" fmla="val 1055073"/>
              </a:avLst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255" name="Curved Connector 254"/>
            <p:cNvCxnSpPr>
              <a:stCxn id="242" idx="5"/>
              <a:endCxn id="244" idx="5"/>
            </p:cNvCxnSpPr>
            <p:nvPr/>
          </p:nvCxnSpPr>
          <p:spPr>
            <a:xfrm>
              <a:off x="4297849" y="2376386"/>
              <a:ext cx="14954" cy="1163668"/>
            </a:xfrm>
            <a:prstGeom prst="curvedConnector3">
              <a:avLst>
                <a:gd name="adj1" fmla="val 1989835"/>
              </a:avLst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256" name="Curved Connector 255"/>
            <p:cNvCxnSpPr>
              <a:stCxn id="240" idx="5"/>
              <a:endCxn id="241" idx="5"/>
            </p:cNvCxnSpPr>
            <p:nvPr/>
          </p:nvCxnSpPr>
          <p:spPr>
            <a:xfrm>
              <a:off x="4295348" y="2055625"/>
              <a:ext cx="46377" cy="745577"/>
            </a:xfrm>
            <a:prstGeom prst="curvedConnector3">
              <a:avLst>
                <a:gd name="adj1" fmla="val 709367"/>
              </a:avLst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257" name="Rectangle 256"/>
            <p:cNvSpPr/>
            <p:nvPr/>
          </p:nvSpPr>
          <p:spPr>
            <a:xfrm>
              <a:off x="3364430" y="1525670"/>
              <a:ext cx="204688" cy="204688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258" name="Curved Connector 257"/>
            <p:cNvCxnSpPr>
              <a:stCxn id="257" idx="2"/>
              <a:endCxn id="243" idx="1"/>
            </p:cNvCxnSpPr>
            <p:nvPr/>
          </p:nvCxnSpPr>
          <p:spPr>
            <a:xfrm rot="16200000" flipH="1">
              <a:off x="3073464" y="2123667"/>
              <a:ext cx="1524636" cy="738017"/>
            </a:xfrm>
            <a:prstGeom prst="curvedConnector2">
              <a:avLst/>
            </a:prstGeom>
            <a:noFill/>
            <a:ln w="9525" cap="flat" cmpd="sng" algn="ctr">
              <a:solidFill>
                <a:srgbClr val="92D050"/>
              </a:solidFill>
              <a:prstDash val="dash"/>
            </a:ln>
            <a:effectLst/>
          </p:spPr>
        </p:cxnSp>
        <p:cxnSp>
          <p:nvCxnSpPr>
            <p:cNvPr id="259" name="Curved Connector 258"/>
            <p:cNvCxnSpPr>
              <a:stCxn id="257" idx="1"/>
              <a:endCxn id="239" idx="0"/>
            </p:cNvCxnSpPr>
            <p:nvPr/>
          </p:nvCxnSpPr>
          <p:spPr>
            <a:xfrm rot="10800000" flipV="1">
              <a:off x="2922912" y="1628013"/>
              <a:ext cx="441519" cy="467825"/>
            </a:xfrm>
            <a:prstGeom prst="curvedConnector2">
              <a:avLst/>
            </a:prstGeom>
            <a:noFill/>
            <a:ln w="9525" cap="flat" cmpd="sng" algn="ctr">
              <a:solidFill>
                <a:srgbClr val="C00000"/>
              </a:solidFill>
              <a:prstDash val="dash"/>
            </a:ln>
            <a:effectLst/>
          </p:spPr>
        </p:cxnSp>
        <p:cxnSp>
          <p:nvCxnSpPr>
            <p:cNvPr id="260" name="Curved Connector 259"/>
            <p:cNvCxnSpPr>
              <a:stCxn id="257" idx="1"/>
              <a:endCxn id="237" idx="6"/>
            </p:cNvCxnSpPr>
            <p:nvPr/>
          </p:nvCxnSpPr>
          <p:spPr>
            <a:xfrm rot="10800000" flipV="1">
              <a:off x="3037102" y="1628013"/>
              <a:ext cx="327328" cy="1235931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dash"/>
            </a:ln>
            <a:effectLst/>
          </p:spPr>
        </p:cxnSp>
        <p:cxnSp>
          <p:nvCxnSpPr>
            <p:cNvPr id="261" name="Curved Connector 260"/>
            <p:cNvCxnSpPr>
              <a:stCxn id="236" idx="2"/>
              <a:endCxn id="238" idx="6"/>
            </p:cNvCxnSpPr>
            <p:nvPr/>
          </p:nvCxnSpPr>
          <p:spPr>
            <a:xfrm rot="5400000">
              <a:off x="2591327" y="2173877"/>
              <a:ext cx="1671813" cy="780261"/>
            </a:xfrm>
            <a:prstGeom prst="curvedConnector2">
              <a:avLst/>
            </a:prstGeom>
            <a:noFill/>
            <a:ln w="9525" cap="flat" cmpd="sng" algn="ctr">
              <a:solidFill>
                <a:srgbClr val="C00000"/>
              </a:solidFill>
              <a:prstDash val="dash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096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67" grpId="0" animBg="1"/>
      <p:bldP spid="69" grpId="0" animBg="1"/>
      <p:bldP spid="61" grpId="0" animBg="1"/>
      <p:bldP spid="64" grpId="0" animBg="1"/>
      <p:bldP spid="65" grpId="0" animBg="1"/>
      <p:bldP spid="225" grpId="0" animBg="1"/>
      <p:bldP spid="226" grpId="0" animBg="1"/>
      <p:bldP spid="233" grpId="0" animBg="1"/>
    </p:bldLst>
  </p:timing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C Theme">
      <a:majorFont>
        <a:latin typeface="Tahoma"/>
        <a:ea typeface="맑은 고딕"/>
        <a:cs typeface=""/>
      </a:majorFont>
      <a:minorFont>
        <a:latin typeface="Tahom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/>
          </a:solidFill>
        </a:ln>
      </a:spPr>
      <a:bodyPr rtlCol="0" anchor="ctr"/>
      <a:lstStyle>
        <a:defPPr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4" id="{86372A6C-D430-4ED5-81C5-548126AE535F}" vid="{DF569553-8E92-4939-87BE-2FC2BE7EEBC2}"/>
    </a:ext>
  </a:extLst>
</a:theme>
</file>

<file path=ppt/theme/theme10.xml><?xml version="1.0" encoding="utf-8"?>
<a:theme xmlns:a="http://schemas.openxmlformats.org/drawingml/2006/main" name="3.0_멘토지식인">
  <a:themeElements>
    <a:clrScheme name="2_마이셀프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마이셀프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돋움" pitchFamily="50" charset="-127"/>
          </a:defRPr>
        </a:defPPr>
      </a:lstStyle>
    </a:lnDef>
  </a:objectDefaults>
  <a:extraClrSchemeLst>
    <a:extraClrScheme>
      <a:clrScheme name="2_마이셀프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마이셀프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heme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spAutoFit/>
      </a:bodyPr>
      <a:lstStyle>
        <a:defPPr marL="0" marR="0" indent="0" defTabSz="914400" rtl="0" eaLnBrk="1" fontAlgn="auto" latinLnBrk="1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kern="1200" cap="none" spc="0" normalizeH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8" id="{2BC8DB19-C488-4307-ADCD-D12B12EB7054}" vid="{8D408A5A-AA33-46CD-8985-AEFED8261DB5}"/>
    </a:ext>
  </a:extLst>
</a:theme>
</file>

<file path=ppt/theme/theme12.xml><?xml version="1.0" encoding="utf-8"?>
<a:theme xmlns:a="http://schemas.openxmlformats.org/drawingml/2006/main" name="1_빈화면">
  <a:themeElements>
    <a:clrScheme name="2_마이셀프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마이셀프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돋움" pitchFamily="50" charset="-127"/>
          </a:defRPr>
        </a:defPPr>
      </a:lstStyle>
    </a:lnDef>
  </a:objectDefaults>
  <a:extraClrSchemeLst>
    <a:extraClrScheme>
      <a:clrScheme name="2_마이셀프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마이셀프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3.0_멘토지식인">
  <a:themeElements>
    <a:clrScheme name="2_마이셀프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마이셀프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돋움" pitchFamily="50" charset="-127"/>
          </a:defRPr>
        </a:defPPr>
      </a:lstStyle>
    </a:lnDef>
  </a:objectDefaults>
  <a:extraClrSchemeLst>
    <a:extraClrScheme>
      <a:clrScheme name="2_마이셀프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마이셀프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heme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l">
          <a:defRPr sz="1400" u="none" baseline="0" dirty="0" smtClean="0">
            <a:solidFill>
              <a:schemeClr val="tx1"/>
            </a:solidFill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Theme9" id="{19A36493-A79D-4F30-8003-9AAC18D9EC7E}" vid="{CCAF30AF-0D2C-409E-B5F5-E4E3431B65E6}"/>
    </a:ext>
  </a:extLst>
</a:theme>
</file>

<file path=ppt/theme/theme15.xml><?xml version="1.0" encoding="utf-8"?>
<a:theme xmlns:a="http://schemas.openxmlformats.org/drawingml/2006/main" name="1_Theme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l">
          <a:defRPr sz="1400" u="none" baseline="0" dirty="0" smtClean="0">
            <a:solidFill>
              <a:schemeClr val="tx1"/>
            </a:solidFill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Theme9" id="{19A36493-A79D-4F30-8003-9AAC18D9EC7E}" vid="{CCAF30AF-0D2C-409E-B5F5-E4E3431B65E6}"/>
    </a:ext>
  </a:extLst>
</a:theme>
</file>

<file path=ppt/theme/theme16.xml><?xml version="1.0" encoding="utf-8"?>
<a:theme xmlns:a="http://schemas.openxmlformats.org/drawingml/2006/main" name="IDS-JH-v1.1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Tahoma"/>
        <a:ea typeface="맑은 고딕"/>
        <a:cs typeface=""/>
      </a:majorFont>
      <a:minorFont>
        <a:latin typeface="Tahoma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S-JH-v1.1" id="{73401C23-D285-4088-A14D-845D8C63DA9F}" vid="{5A1782C2-2630-44AE-9A4B-DD3E57CEC93F}"/>
    </a:ext>
  </a:extLst>
</a:theme>
</file>

<file path=ppt/theme/theme1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spAutoFit/>
      </a:bodyPr>
      <a:lstStyle>
        <a:defPPr marL="0" marR="0" indent="0" defTabSz="914400" rtl="0" eaLnBrk="1" fontAlgn="auto" latinLnBrk="1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kern="1200" cap="none" spc="0" normalizeH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6" id="{182423CA-4943-48DD-8FD2-BB40A7181159}" vid="{8A291590-FC4E-4751-B55B-3E9E12A184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>
            <a:latin typeface="맑은 고딕"/>
            <a:ea typeface="맑은 고딕"/>
            <a:cs typeface="맑은 고딕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heme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spAutoFit/>
      </a:bodyPr>
      <a:lstStyle>
        <a:defPPr marL="0" marR="0" indent="0" defTabSz="914400" rtl="0" eaLnBrk="1" fontAlgn="auto" latinLnBrk="1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kern="1200" cap="none" spc="0" normalizeH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6" id="{182423CA-4943-48DD-8FD2-BB40A7181159}" vid="{8A291590-FC4E-4751-B55B-3E9E12A18401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>
            <a:latin typeface="맑은 고딕"/>
            <a:ea typeface="맑은 고딕"/>
            <a:cs typeface="맑은 고딕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eme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6350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spAutoFit/>
      </a:bodyPr>
      <a:lstStyle>
        <a:defPPr marL="0" marR="0" indent="0" defTabSz="914400" rtl="0" eaLnBrk="1" fontAlgn="auto" latinLnBrk="1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kern="1200" cap="none" spc="0" normalizeH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8" id="{2BC8DB19-C488-4307-ADCD-D12B12EB7054}" vid="{8D408A5A-AA33-46CD-8985-AEFED8261DB5}"/>
    </a:ext>
  </a:extLst>
</a:theme>
</file>

<file path=ppt/theme/theme9.xml><?xml version="1.0" encoding="utf-8"?>
<a:theme xmlns:a="http://schemas.openxmlformats.org/drawingml/2006/main" name="0_빈화면">
  <a:themeElements>
    <a:clrScheme name="2_마이셀프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마이셀프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돋움" pitchFamily="50" charset="-127"/>
          </a:defRPr>
        </a:defPPr>
      </a:lstStyle>
    </a:lnDef>
  </a:objectDefaults>
  <a:extraClrSchemeLst>
    <a:extraClrScheme>
      <a:clrScheme name="2_마이셀프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마이셀프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마이셀프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463</Words>
  <Application>Microsoft Office PowerPoint</Application>
  <PresentationFormat>On-screen Show (4:3)</PresentationFormat>
  <Paragraphs>144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16</vt:i4>
      </vt:variant>
    </vt:vector>
  </HeadingPairs>
  <TitlesOfParts>
    <vt:vector size="49" baseType="lpstr">
      <vt:lpstr>宋体</vt:lpstr>
      <vt:lpstr>宋体</vt:lpstr>
      <vt:lpstr>Source Sans Pro</vt:lpstr>
      <vt:lpstr>Source Sans Pro Light</vt:lpstr>
      <vt:lpstr>Source Sans Pro Semibold</vt:lpstr>
      <vt:lpstr>굴림</vt:lpstr>
      <vt:lpstr>나눔바른고딕</vt:lpstr>
      <vt:lpstr>돋움</vt:lpstr>
      <vt:lpstr>맑은 고딕</vt:lpstr>
      <vt:lpstr>Arial</vt:lpstr>
      <vt:lpstr>Calibri</vt:lpstr>
      <vt:lpstr>Cambria</vt:lpstr>
      <vt:lpstr>Cambria Math</vt:lpstr>
      <vt:lpstr>Tahoma</vt:lpstr>
      <vt:lpstr>Times New Roman</vt:lpstr>
      <vt:lpstr>Trebuchet MS</vt:lpstr>
      <vt:lpstr>Wingdings</vt:lpstr>
      <vt:lpstr>Theme4</vt:lpstr>
      <vt:lpstr>Theme6</vt:lpstr>
      <vt:lpstr>Office Theme</vt:lpstr>
      <vt:lpstr>1_Office Theme</vt:lpstr>
      <vt:lpstr>1_Theme6</vt:lpstr>
      <vt:lpstr>2_Office Theme</vt:lpstr>
      <vt:lpstr>3_Office Theme</vt:lpstr>
      <vt:lpstr>Theme8</vt:lpstr>
      <vt:lpstr>0_빈화면</vt:lpstr>
      <vt:lpstr>3.0_멘토지식인</vt:lpstr>
      <vt:lpstr>1_Theme8</vt:lpstr>
      <vt:lpstr>1_빈화면</vt:lpstr>
      <vt:lpstr>1_3.0_멘토지식인</vt:lpstr>
      <vt:lpstr>Theme9</vt:lpstr>
      <vt:lpstr>1_Theme9</vt:lpstr>
      <vt:lpstr>IDS-JH-v1.1</vt:lpstr>
      <vt:lpstr>Detecting Representative Web Articles Using Heterogeneous Graphs</vt:lpstr>
      <vt:lpstr>Near-Duplicate News Articles</vt:lpstr>
      <vt:lpstr>Malicious news articles examples</vt:lpstr>
      <vt:lpstr>Motivation</vt:lpstr>
      <vt:lpstr>Related work</vt:lpstr>
      <vt:lpstr>TextRank</vt:lpstr>
      <vt:lpstr>CoRank</vt:lpstr>
      <vt:lpstr>FutureRank</vt:lpstr>
      <vt:lpstr>Our algorithm</vt:lpstr>
      <vt:lpstr>Our algorithm – graph edge  </vt:lpstr>
      <vt:lpstr>Experiments</vt:lpstr>
      <vt:lpstr>Experiments</vt:lpstr>
      <vt:lpstr>Experiments</vt:lpstr>
      <vt:lpstr>Experiments</vt:lpstr>
      <vt:lpstr>Conclusion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2012-08-12T07:13:37Z</dcterms:created>
  <dcterms:modified xsi:type="dcterms:W3CDTF">2016-11-20T17:31:34Z</dcterms:modified>
</cp:coreProperties>
</file>