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  <p:sldMasterId id="2147483660" r:id="rId2"/>
    <p:sldMasterId id="2147483693" r:id="rId3"/>
  </p:sldMasterIdLst>
  <p:notesMasterIdLst>
    <p:notesMasterId r:id="rId22"/>
  </p:notesMasterIdLst>
  <p:handoutMasterIdLst>
    <p:handoutMasterId r:id="rId23"/>
  </p:handoutMasterIdLst>
  <p:sldIdLst>
    <p:sldId id="256" r:id="rId4"/>
    <p:sldId id="502" r:id="rId5"/>
    <p:sldId id="583" r:id="rId6"/>
    <p:sldId id="582" r:id="rId7"/>
    <p:sldId id="520" r:id="rId8"/>
    <p:sldId id="563" r:id="rId9"/>
    <p:sldId id="569" r:id="rId10"/>
    <p:sldId id="568" r:id="rId11"/>
    <p:sldId id="579" r:id="rId12"/>
    <p:sldId id="564" r:id="rId13"/>
    <p:sldId id="567" r:id="rId14"/>
    <p:sldId id="580" r:id="rId15"/>
    <p:sldId id="577" r:id="rId16"/>
    <p:sldId id="565" r:id="rId17"/>
    <p:sldId id="571" r:id="rId18"/>
    <p:sldId id="578" r:id="rId19"/>
    <p:sldId id="581" r:id="rId20"/>
    <p:sldId id="566" r:id="rId21"/>
  </p:sldIdLst>
  <p:sldSz cx="12192000" cy="6858000"/>
  <p:notesSz cx="6858000" cy="9144000"/>
  <p:embeddedFontLst>
    <p:embeddedFont>
      <p:font typeface="Webdings" panose="05030102010509060703" pitchFamily="18" charset="2"/>
      <p:regular r:id="rId24"/>
    </p:embeddedFont>
    <p:embeddedFont>
      <p:font typeface="Roboto" panose="02000000000000000000" pitchFamily="2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Bookman Old Style" panose="02050604050505020204" pitchFamily="18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pos="643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2500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pos="2729" userDrawn="1">
          <p15:clr>
            <a:srgbClr val="A4A3A4"/>
          </p15:clr>
        </p15:guide>
        <p15:guide id="12" pos="48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AC9"/>
    <a:srgbClr val="FFFFFF"/>
    <a:srgbClr val="850692"/>
    <a:srgbClr val="F2F2F2"/>
    <a:srgbClr val="2E75B6"/>
    <a:srgbClr val="510F2A"/>
    <a:srgbClr val="9966FF"/>
    <a:srgbClr val="3D77AA"/>
    <a:srgbClr val="FF33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44" autoAdjust="0"/>
    <p:restoredTop sz="93963" autoAdjust="0"/>
  </p:normalViewPr>
  <p:slideViewPr>
    <p:cSldViewPr snapToGrid="0" showGuides="1">
      <p:cViewPr varScale="1">
        <p:scale>
          <a:sx n="69" d="100"/>
          <a:sy n="69" d="100"/>
        </p:scale>
        <p:origin x="276" y="40"/>
      </p:cViewPr>
      <p:guideLst>
        <p:guide pos="3817"/>
        <p:guide orient="horz" pos="346"/>
        <p:guide orient="horz" pos="3952"/>
        <p:guide pos="7015"/>
        <p:guide pos="643"/>
        <p:guide orient="horz" pos="2160"/>
        <p:guide orient="horz" pos="2500"/>
        <p:guide orient="horz" pos="799"/>
        <p:guide pos="2729"/>
        <p:guide pos="4883"/>
      </p:guideLst>
    </p:cSldViewPr>
  </p:slideViewPr>
  <p:outlineViewPr>
    <p:cViewPr>
      <p:scale>
        <a:sx n="25" d="100"/>
        <a:sy n="25" d="100"/>
      </p:scale>
      <p:origin x="0" y="-3237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1A8F5-C269-4AD0-87F3-8F84750466F2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0FA8-9794-43FA-9C69-9CD6F9ACFC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807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3234-B350-4643-9FDF-D192DFE358A1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FE74F-500E-42D2-A5F7-D866D28CD8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7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97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97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74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42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578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54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257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78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46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3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5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14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20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9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79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94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6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68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5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06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92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7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6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258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4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2852" y="115895"/>
            <a:ext cx="2734733" cy="62388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22" y="115895"/>
            <a:ext cx="8005233" cy="6238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50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5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9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5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4" name="Picture 6" descr="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8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5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47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22" y="981075"/>
            <a:ext cx="5369983" cy="537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69984" cy="537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701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1C52-EC68-422C-A5FF-CD0BF9AE6790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7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1AEE-5CC6-4131-9368-D4B3327E4E61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C85A-C9C5-4126-B537-342D910F6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2-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59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4422" y="115891"/>
            <a:ext cx="1094316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标题文本样式：微软雅黑</a:t>
            </a:r>
            <a:r>
              <a:rPr lang="en-US" altLang="zh-CN"/>
              <a:t>/28</a:t>
            </a:r>
            <a:r>
              <a:rPr lang="zh-CN" altLang="en-US"/>
              <a:t>号  </a:t>
            </a:r>
            <a:r>
              <a:rPr lang="en-US" altLang="zh-CN"/>
              <a:t>Arial/28pt</a:t>
            </a:r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2" y="981075"/>
            <a:ext cx="1094316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第一级内容文本样式：微软雅黑</a:t>
            </a:r>
            <a:r>
              <a:rPr lang="en-US" altLang="zh-CN"/>
              <a:t>/20</a:t>
            </a:r>
            <a:r>
              <a:rPr lang="zh-CN" altLang="en-US"/>
              <a:t>号  </a:t>
            </a:r>
            <a:r>
              <a:rPr lang="en-US" altLang="zh-CN"/>
              <a:t>Arial/20pt</a:t>
            </a:r>
          </a:p>
          <a:p>
            <a:pPr lvl="1"/>
            <a:r>
              <a:rPr lang="zh-CN" altLang="en-US"/>
              <a:t>第二级内容文本样式：微软雅黑</a:t>
            </a:r>
            <a:r>
              <a:rPr lang="en-US" altLang="zh-CN"/>
              <a:t>/18</a:t>
            </a:r>
            <a:r>
              <a:rPr lang="zh-CN" altLang="en-US"/>
              <a:t>号  </a:t>
            </a:r>
            <a:r>
              <a:rPr lang="en-US" altLang="zh-CN"/>
              <a:t>Arial/18pt</a:t>
            </a:r>
          </a:p>
          <a:p>
            <a:pPr lvl="2"/>
            <a:r>
              <a:rPr lang="zh-CN" altLang="en-US"/>
              <a:t>第三级内容文本样式：微软雅黑</a:t>
            </a:r>
            <a:r>
              <a:rPr lang="en-US" altLang="zh-CN"/>
              <a:t>/16</a:t>
            </a:r>
            <a:r>
              <a:rPr lang="zh-CN" altLang="en-US"/>
              <a:t>号  </a:t>
            </a:r>
            <a:r>
              <a:rPr lang="en-US" altLang="zh-CN"/>
              <a:t>Arial/16pt</a:t>
            </a:r>
          </a:p>
          <a:p>
            <a:pPr lvl="3"/>
            <a:r>
              <a:rPr lang="zh-CN" altLang="en-US"/>
              <a:t>第四级内容文本样式：微软雅黑</a:t>
            </a:r>
            <a:r>
              <a:rPr lang="en-US" altLang="zh-CN"/>
              <a:t>/14</a:t>
            </a:r>
            <a:r>
              <a:rPr lang="zh-CN" altLang="en-US"/>
              <a:t>号  </a:t>
            </a:r>
            <a:r>
              <a:rPr lang="en-US" altLang="zh-CN"/>
              <a:t>Arial/14pt</a:t>
            </a:r>
          </a:p>
          <a:p>
            <a:pPr lvl="4"/>
            <a:r>
              <a:rPr lang="zh-CN" altLang="en-US"/>
              <a:t>第五级内容文本样式：微软雅黑</a:t>
            </a:r>
            <a:r>
              <a:rPr lang="en-US" altLang="zh-CN"/>
              <a:t>/12</a:t>
            </a:r>
            <a:r>
              <a:rPr lang="zh-CN" altLang="en-US"/>
              <a:t>号  </a:t>
            </a:r>
            <a:r>
              <a:rPr lang="en-US" altLang="zh-CN"/>
              <a:t>Arial/12pt</a:t>
            </a:r>
          </a:p>
        </p:txBody>
      </p:sp>
    </p:spTree>
    <p:extLst>
      <p:ext uri="{BB962C8B-B14F-4D97-AF65-F5344CB8AC3E}">
        <p14:creationId xmlns:p14="http://schemas.microsoft.com/office/powerpoint/2010/main" val="206350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9pPr>
    </p:titleStyle>
    <p:bodyStyle>
      <a:lvl1pPr marL="180970" indent="-18097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1325" indent="-18097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95328" indent="-174621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55682" indent="-18097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076399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33587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990776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447964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na@usst.edu.c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%7blin.sian.jheng1@huawei.com" TargetMode="External"/><Relationship Id="rId4" Type="http://schemas.openxmlformats.org/officeDocument/2006/relationships/hyperlink" Target="mailto:zligt@connect.ust.h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51000">
              <a:schemeClr val="bg1"/>
            </a:gs>
            <a:gs pos="100000">
              <a:schemeClr val="bg1"/>
            </a:gs>
            <a:gs pos="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738" y="2055476"/>
            <a:ext cx="11497704" cy="1323439"/>
          </a:xfrm>
          <a:prstGeom prst="rect">
            <a:avLst/>
          </a:prstGeom>
          <a:noFill/>
          <a:ln>
            <a:noFill/>
          </a:ln>
        </p:spPr>
        <p:txBody>
          <a:bodyPr wrap="square" lIns="252000" rIns="0" rtlCol="0">
            <a:spAutoFit/>
          </a:bodyPr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A Parallel ANS Coder with Reduced</a:t>
            </a:r>
          </a:p>
          <a:p>
            <a:pPr algn="ctr"/>
            <a:r>
              <a:rPr lang="en-US" altLang="zh-CN" sz="4000" b="1" dirty="0">
                <a:cs typeface="+mn-ea"/>
                <a:sym typeface="+mn-lt"/>
              </a:rPr>
              <a:t>Decoding Error Diffusion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4363" y="451508"/>
            <a:ext cx="291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DCC 2023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97703" y="3847286"/>
                <a:ext cx="9551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𝑁𝑎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𝑊𝑎𝑛𝑔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𝑍h𝑒𝑛𝑔𝑟𝑢𝑖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𝑆𝑖𝑎𝑛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𝐽h𝑒𝑛𝑔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𝐿𝑖𝑛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03" y="3847286"/>
                <a:ext cx="9551773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136365" y="4838877"/>
            <a:ext cx="767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 University </a:t>
            </a:r>
            <a:r>
              <a:rPr lang="en-US" altLang="zh-CN" sz="2000" dirty="0"/>
              <a:t>of Shanghai for Science and </a:t>
            </a:r>
            <a:r>
              <a:rPr lang="en-US" altLang="zh-CN" sz="2000" dirty="0" smtClean="0"/>
              <a:t>Technology, </a:t>
            </a:r>
            <a:r>
              <a:rPr lang="en-US" altLang="zh-CN" sz="2000" dirty="0"/>
              <a:t>Shanghai, </a:t>
            </a:r>
            <a:r>
              <a:rPr lang="en-US" altLang="zh-CN" sz="2000" dirty="0" smtClean="0"/>
              <a:t>China</a:t>
            </a:r>
          </a:p>
          <a:p>
            <a:r>
              <a:rPr lang="en-US" altLang="zh-CN" sz="2000" dirty="0"/>
              <a:t>2 Hong Kong University of Science and Technology, Hong Kong, China</a:t>
            </a:r>
          </a:p>
          <a:p>
            <a:r>
              <a:rPr lang="en-US" altLang="zh-CN" sz="2000" dirty="0" smtClean="0"/>
              <a:t>3 </a:t>
            </a:r>
            <a:r>
              <a:rPr lang="en-US" altLang="zh-CN" sz="2000" dirty="0"/>
              <a:t>Huawei Technology Co., Ltd, Hong Kong, China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760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9"/>
    </mc:Choice>
    <mc:Fallback xmlns="">
      <p:transition spd="slow" advTm="148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Algorithm</a:t>
            </a:r>
            <a:endParaRPr lang="en-US" altLang="zh-CN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77091" y="1660981"/>
            <a:ext cx="1205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Error-Reduced 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ANS (erANS)</a:t>
            </a:r>
            <a:r>
              <a:rPr lang="en-US" altLang="zh-CN" sz="2800" dirty="0" smtClean="0">
                <a:latin typeface="+mj-ea"/>
                <a:ea typeface="+mj-ea"/>
              </a:rPr>
              <a:t>--</a:t>
            </a:r>
            <a:r>
              <a:rPr lang="en-US" altLang="zh-CN" sz="2000" dirty="0" smtClean="0">
                <a:latin typeface="+mj-ea"/>
                <a:ea typeface="+mj-ea"/>
              </a:rPr>
              <a:t>behavior </a:t>
            </a:r>
            <a:r>
              <a:rPr lang="en-US" altLang="zh-CN" sz="2000" dirty="0">
                <a:latin typeface="+mj-ea"/>
                <a:ea typeface="+mj-ea"/>
              </a:rPr>
              <a:t>of its decoders is completely independent, </a:t>
            </a:r>
            <a:r>
              <a:rPr lang="en-US" altLang="zh-CN" sz="2000" dirty="0" smtClean="0">
                <a:latin typeface="+mj-ea"/>
                <a:ea typeface="+mj-ea"/>
              </a:rPr>
              <a:t>each </a:t>
            </a:r>
            <a:r>
              <a:rPr lang="en-US" altLang="zh-CN" sz="2000" dirty="0">
                <a:latin typeface="+mj-ea"/>
                <a:ea typeface="+mj-ea"/>
              </a:rPr>
              <a:t>decoder knows in advance the location of the data it needs to </a:t>
            </a:r>
            <a:r>
              <a:rPr lang="en-US" altLang="zh-CN" sz="2000" dirty="0" smtClean="0">
                <a:latin typeface="+mj-ea"/>
                <a:ea typeface="+mj-ea"/>
              </a:rPr>
              <a:t>read.</a:t>
            </a:r>
            <a:endParaRPr lang="zh-CN" altLang="en-US" sz="2000" dirty="0">
              <a:latin typeface="+mj-ea"/>
              <a:ea typeface="+mj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92520" y="3266063"/>
            <a:ext cx="10732655" cy="442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/>
        </p:nvCxnSpPr>
        <p:spPr>
          <a:xfrm flipV="1">
            <a:off x="1203862" y="3781697"/>
            <a:ext cx="10721313" cy="76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" name="矩形 11"/>
          <p:cNvSpPr/>
          <p:nvPr/>
        </p:nvSpPr>
        <p:spPr>
          <a:xfrm>
            <a:off x="7979140" y="3270583"/>
            <a:ext cx="1699491" cy="511782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encoder1.output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0992" y="3269759"/>
            <a:ext cx="1699491" cy="5117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encoder2.output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1501" y="3270682"/>
            <a:ext cx="1699491" cy="5117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encoder1.output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03353" y="3268373"/>
            <a:ext cx="1699491" cy="5117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encoder2.output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03862" y="3268372"/>
            <a:ext cx="1699491" cy="5117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encoder1.output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0825019" y="3259372"/>
                <a:ext cx="15055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CN" altLang="en-US" sz="20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019" y="3259372"/>
                <a:ext cx="150552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9678631" y="3270583"/>
            <a:ext cx="1699491" cy="5117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encoder2.output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8334" y="3325265"/>
            <a:ext cx="1150113" cy="37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Output:</a:t>
            </a:r>
            <a:endParaRPr lang="zh-CN" altLang="en-US" b="1" dirty="0"/>
          </a:p>
        </p:txBody>
      </p:sp>
      <p:sp>
        <p:nvSpPr>
          <p:cNvPr id="23" name="椭圆 22"/>
          <p:cNvSpPr/>
          <p:nvPr/>
        </p:nvSpPr>
        <p:spPr>
          <a:xfrm>
            <a:off x="4162710" y="4267285"/>
            <a:ext cx="424873" cy="4248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" name="椭圆 23"/>
          <p:cNvSpPr/>
          <p:nvPr/>
        </p:nvSpPr>
        <p:spPr>
          <a:xfrm>
            <a:off x="4721510" y="4267284"/>
            <a:ext cx="424873" cy="4248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6" name="椭圆 25"/>
          <p:cNvSpPr/>
          <p:nvPr/>
        </p:nvSpPr>
        <p:spPr>
          <a:xfrm>
            <a:off x="5280310" y="4267283"/>
            <a:ext cx="424873" cy="4248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1" name="椭圆 30"/>
          <p:cNvSpPr/>
          <p:nvPr/>
        </p:nvSpPr>
        <p:spPr>
          <a:xfrm>
            <a:off x="5828501" y="4267282"/>
            <a:ext cx="424873" cy="4248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2" name="椭圆 31"/>
          <p:cNvSpPr/>
          <p:nvPr/>
        </p:nvSpPr>
        <p:spPr>
          <a:xfrm>
            <a:off x="6397097" y="4267281"/>
            <a:ext cx="424873" cy="4248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3" name="椭圆 32"/>
          <p:cNvSpPr/>
          <p:nvPr/>
        </p:nvSpPr>
        <p:spPr>
          <a:xfrm>
            <a:off x="6965693" y="4267280"/>
            <a:ext cx="424873" cy="424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4" name="椭圆 33"/>
          <p:cNvSpPr/>
          <p:nvPr/>
        </p:nvSpPr>
        <p:spPr>
          <a:xfrm>
            <a:off x="8224527" y="4245066"/>
            <a:ext cx="424873" cy="424873"/>
          </a:xfrm>
          <a:prstGeom prst="ellipse">
            <a:avLst/>
          </a:prstGeom>
          <a:solidFill>
            <a:srgbClr val="679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7562287" y="4328465"/>
                <a:ext cx="49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87" y="4328465"/>
                <a:ext cx="490519" cy="276999"/>
              </a:xfrm>
              <a:prstGeom prst="rect">
                <a:avLst/>
              </a:prstGeom>
              <a:blipFill>
                <a:blip r:embed="rId4"/>
                <a:stretch>
                  <a:fillRect l="-2500" r="-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4203093" y="4223147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093" y="4223147"/>
                <a:ext cx="321900" cy="400110"/>
              </a:xfrm>
              <a:prstGeom prst="rect">
                <a:avLst/>
              </a:prstGeom>
              <a:blipFill>
                <a:blip r:embed="rId5"/>
                <a:stretch>
                  <a:fillRect r="-13208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4752998" y="4223147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98" y="4223147"/>
                <a:ext cx="321900" cy="400110"/>
              </a:xfrm>
              <a:prstGeom prst="rect">
                <a:avLst/>
              </a:prstGeom>
              <a:blipFill>
                <a:blip r:embed="rId6"/>
                <a:stretch>
                  <a:fillRect r="-17308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5333233" y="4223147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33" y="4223147"/>
                <a:ext cx="321900" cy="400110"/>
              </a:xfrm>
              <a:prstGeom prst="rect">
                <a:avLst/>
              </a:prstGeom>
              <a:blipFill>
                <a:blip r:embed="rId7"/>
                <a:stretch>
                  <a:fillRect r="-15094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5879987" y="4267279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87" y="4267279"/>
                <a:ext cx="321900" cy="400110"/>
              </a:xfrm>
              <a:prstGeom prst="rect">
                <a:avLst/>
              </a:prstGeom>
              <a:blipFill>
                <a:blip r:embed="rId8"/>
                <a:stretch>
                  <a:fillRect r="-15385"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6431943" y="4223147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943" y="4223147"/>
                <a:ext cx="321900" cy="400110"/>
              </a:xfrm>
              <a:prstGeom prst="rect">
                <a:avLst/>
              </a:prstGeom>
              <a:blipFill>
                <a:blip r:embed="rId9"/>
                <a:stretch>
                  <a:fillRect r="-16981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7018616" y="4223147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616" y="4223147"/>
                <a:ext cx="321900" cy="400110"/>
              </a:xfrm>
              <a:prstGeom prst="rect">
                <a:avLst/>
              </a:prstGeom>
              <a:blipFill>
                <a:blip r:embed="rId10"/>
                <a:stretch>
                  <a:fillRect r="-16981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8216529" y="4216194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29" y="4216194"/>
                <a:ext cx="321900" cy="400110"/>
              </a:xfrm>
              <a:prstGeom prst="rect">
                <a:avLst/>
              </a:prstGeom>
              <a:blipFill>
                <a:blip r:embed="rId11"/>
                <a:stretch>
                  <a:fillRect r="-30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/>
          <p:cNvSpPr txBox="1"/>
          <p:nvPr/>
        </p:nvSpPr>
        <p:spPr>
          <a:xfrm>
            <a:off x="1413942" y="4232375"/>
            <a:ext cx="2815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Input symbol sequence</a:t>
            </a:r>
            <a:r>
              <a:rPr lang="en-US" altLang="zh-CN" sz="2000" dirty="0" smtClean="0"/>
              <a:t>:</a:t>
            </a:r>
            <a:endParaRPr lang="zh-CN" altLang="en-US" sz="2000" dirty="0"/>
          </a:p>
        </p:txBody>
      </p:sp>
      <p:cxnSp>
        <p:nvCxnSpPr>
          <p:cNvPr id="60" name="直接箭头连接符 59"/>
          <p:cNvCxnSpPr/>
          <p:nvPr/>
        </p:nvCxnSpPr>
        <p:spPr>
          <a:xfrm flipV="1">
            <a:off x="4380096" y="4749354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3851065" y="5398059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encoder1</a:t>
            </a:r>
            <a:endParaRPr lang="zh-CN" altLang="en-US" i="1" dirty="0"/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8464882" y="4691776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7937129" y="533858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encoder2</a:t>
            </a:r>
            <a:endParaRPr lang="zh-CN" altLang="en-US" i="1" dirty="0"/>
          </a:p>
        </p:txBody>
      </p:sp>
      <p:sp>
        <p:nvSpPr>
          <p:cNvPr id="9" name="右箭头 8"/>
          <p:cNvSpPr/>
          <p:nvPr/>
        </p:nvSpPr>
        <p:spPr>
          <a:xfrm>
            <a:off x="4587583" y="4928228"/>
            <a:ext cx="558800" cy="2309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右箭头 63"/>
          <p:cNvSpPr/>
          <p:nvPr/>
        </p:nvSpPr>
        <p:spPr>
          <a:xfrm flipH="1">
            <a:off x="7657729" y="4928227"/>
            <a:ext cx="558800" cy="2309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6746" y="5859514"/>
            <a:ext cx="11091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When an encoder has output, it doesn't output it directly, but waits for another encoder to have output as well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When both encoders have outputs, we output them together.</a:t>
            </a:r>
            <a:endParaRPr lang="zh-CN" altLang="en-US" dirty="0"/>
          </a:p>
        </p:txBody>
      </p:sp>
      <p:cxnSp>
        <p:nvCxnSpPr>
          <p:cNvPr id="65" name="直接箭头连接符 64"/>
          <p:cNvCxnSpPr/>
          <p:nvPr/>
        </p:nvCxnSpPr>
        <p:spPr>
          <a:xfrm flipH="1">
            <a:off x="1978613" y="3004096"/>
            <a:ext cx="0" cy="25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519690" y="2637803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decoder1</a:t>
            </a:r>
            <a:endParaRPr lang="zh-CN" altLang="en-US" b="1" i="1" dirty="0"/>
          </a:p>
        </p:txBody>
      </p:sp>
      <p:cxnSp>
        <p:nvCxnSpPr>
          <p:cNvPr id="67" name="直接箭头连接符 66"/>
          <p:cNvCxnSpPr/>
          <p:nvPr/>
        </p:nvCxnSpPr>
        <p:spPr>
          <a:xfrm flipH="1">
            <a:off x="5391449" y="3001378"/>
            <a:ext cx="0" cy="25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4932526" y="2635085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decoder1</a:t>
            </a:r>
            <a:endParaRPr lang="zh-CN" altLang="en-US" b="1" i="1" dirty="0"/>
          </a:p>
        </p:txBody>
      </p:sp>
      <p:cxnSp>
        <p:nvCxnSpPr>
          <p:cNvPr id="69" name="直接箭头连接符 68"/>
          <p:cNvCxnSpPr/>
          <p:nvPr/>
        </p:nvCxnSpPr>
        <p:spPr>
          <a:xfrm flipH="1">
            <a:off x="8879159" y="3008159"/>
            <a:ext cx="0" cy="25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8420236" y="2641866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decoder1</a:t>
            </a:r>
            <a:endParaRPr lang="zh-CN" altLang="en-US" b="1" i="1" dirty="0"/>
          </a:p>
        </p:txBody>
      </p:sp>
      <p:cxnSp>
        <p:nvCxnSpPr>
          <p:cNvPr id="71" name="直接箭头连接符 70"/>
          <p:cNvCxnSpPr/>
          <p:nvPr/>
        </p:nvCxnSpPr>
        <p:spPr>
          <a:xfrm flipH="1">
            <a:off x="3685030" y="3000200"/>
            <a:ext cx="0" cy="25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3226107" y="2633907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decoder2</a:t>
            </a:r>
            <a:endParaRPr lang="zh-CN" alt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 flipH="1">
            <a:off x="7168119" y="2996544"/>
            <a:ext cx="0" cy="25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6709196" y="263025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decoder2</a:t>
            </a:r>
            <a:endParaRPr lang="zh-CN" alt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5" name="直接箭头连接符 74"/>
          <p:cNvCxnSpPr/>
          <p:nvPr/>
        </p:nvCxnSpPr>
        <p:spPr>
          <a:xfrm flipH="1">
            <a:off x="10651208" y="2996544"/>
            <a:ext cx="0" cy="25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192285" y="263025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accent5">
                    <a:lumMod val="75000"/>
                  </a:schemeClr>
                </a:solidFill>
              </a:rPr>
              <a:t>decoder2</a:t>
            </a:r>
            <a:endParaRPr lang="zh-CN" alt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970" y="30874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Algorithm</a:t>
            </a:r>
            <a:endParaRPr lang="en-US" altLang="zh-CN" sz="3600" b="1" dirty="0"/>
          </a:p>
        </p:txBody>
      </p:sp>
      <p:sp>
        <p:nvSpPr>
          <p:cNvPr id="9" name="椭圆 8"/>
          <p:cNvSpPr/>
          <p:nvPr/>
        </p:nvSpPr>
        <p:spPr>
          <a:xfrm>
            <a:off x="4033401" y="1718049"/>
            <a:ext cx="424873" cy="4248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4592201" y="1718048"/>
            <a:ext cx="424873" cy="4248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1" name="椭圆 10"/>
          <p:cNvSpPr/>
          <p:nvPr/>
        </p:nvSpPr>
        <p:spPr>
          <a:xfrm>
            <a:off x="5151001" y="1718047"/>
            <a:ext cx="424873" cy="4248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2" name="椭圆 11"/>
          <p:cNvSpPr/>
          <p:nvPr/>
        </p:nvSpPr>
        <p:spPr>
          <a:xfrm>
            <a:off x="5699192" y="1718046"/>
            <a:ext cx="424873" cy="4248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" name="椭圆 12"/>
          <p:cNvSpPr/>
          <p:nvPr/>
        </p:nvSpPr>
        <p:spPr>
          <a:xfrm>
            <a:off x="6267788" y="1718045"/>
            <a:ext cx="424873" cy="4248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4" name="椭圆 13"/>
          <p:cNvSpPr/>
          <p:nvPr/>
        </p:nvSpPr>
        <p:spPr>
          <a:xfrm>
            <a:off x="6836384" y="1718044"/>
            <a:ext cx="424873" cy="424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5" name="椭圆 14"/>
          <p:cNvSpPr/>
          <p:nvPr/>
        </p:nvSpPr>
        <p:spPr>
          <a:xfrm>
            <a:off x="8095218" y="1695830"/>
            <a:ext cx="424873" cy="424873"/>
          </a:xfrm>
          <a:prstGeom prst="ellipse">
            <a:avLst/>
          </a:prstGeom>
          <a:solidFill>
            <a:srgbClr val="679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7432978" y="1779229"/>
                <a:ext cx="49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978" y="1779229"/>
                <a:ext cx="490519" cy="276999"/>
              </a:xfrm>
              <a:prstGeom prst="rect">
                <a:avLst/>
              </a:prstGeom>
              <a:blipFill>
                <a:blip r:embed="rId3"/>
                <a:stretch>
                  <a:fillRect l="-2469" r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4073784" y="167391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84" y="1673911"/>
                <a:ext cx="321900" cy="400110"/>
              </a:xfrm>
              <a:prstGeom prst="rect">
                <a:avLst/>
              </a:prstGeom>
              <a:blipFill>
                <a:blip r:embed="rId4"/>
                <a:stretch>
                  <a:fillRect r="-13208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623689" y="167391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689" y="1673911"/>
                <a:ext cx="321900" cy="400110"/>
              </a:xfrm>
              <a:prstGeom prst="rect">
                <a:avLst/>
              </a:prstGeom>
              <a:blipFill>
                <a:blip r:embed="rId5"/>
                <a:stretch>
                  <a:fillRect r="-16981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5203924" y="167391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924" y="1673911"/>
                <a:ext cx="321900" cy="400110"/>
              </a:xfrm>
              <a:prstGeom prst="rect">
                <a:avLst/>
              </a:prstGeom>
              <a:blipFill>
                <a:blip r:embed="rId6"/>
                <a:stretch>
                  <a:fillRect r="-17308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5750678" y="1718043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678" y="1718043"/>
                <a:ext cx="321900" cy="400110"/>
              </a:xfrm>
              <a:prstGeom prst="rect">
                <a:avLst/>
              </a:prstGeom>
              <a:blipFill>
                <a:blip r:embed="rId7"/>
                <a:stretch>
                  <a:fillRect r="-13208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302634" y="167391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34" y="1673911"/>
                <a:ext cx="321900" cy="400110"/>
              </a:xfrm>
              <a:prstGeom prst="rect">
                <a:avLst/>
              </a:prstGeom>
              <a:blipFill>
                <a:blip r:embed="rId8"/>
                <a:stretch>
                  <a:fillRect r="-15094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889307" y="167391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07" y="1673911"/>
                <a:ext cx="321900" cy="400110"/>
              </a:xfrm>
              <a:prstGeom prst="rect">
                <a:avLst/>
              </a:prstGeom>
              <a:blipFill>
                <a:blip r:embed="rId9"/>
                <a:stretch>
                  <a:fillRect r="-16981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8087220" y="1666958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220" y="1666958"/>
                <a:ext cx="321900" cy="400110"/>
              </a:xfrm>
              <a:prstGeom prst="rect">
                <a:avLst/>
              </a:prstGeom>
              <a:blipFill>
                <a:blip r:embed="rId10"/>
                <a:stretch>
                  <a:fillRect r="-32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1278589" y="1683936"/>
            <a:ext cx="2815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Input symbol sequence</a:t>
            </a:r>
            <a:r>
              <a:rPr lang="en-US" altLang="zh-CN" sz="2000" dirty="0" smtClean="0"/>
              <a:t>:</a:t>
            </a:r>
            <a:endParaRPr lang="zh-CN" altLang="en-US" sz="2000" dirty="0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4250787" y="2200118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721756" y="2848823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encoder1</a:t>
            </a:r>
            <a:endParaRPr lang="zh-CN" altLang="en-US" i="1" dirty="0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8335573" y="2142540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7807820" y="2789345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encoder2</a:t>
            </a:r>
            <a:endParaRPr lang="zh-CN" altLang="en-US" i="1" dirty="0"/>
          </a:p>
        </p:txBody>
      </p:sp>
      <p:sp>
        <p:nvSpPr>
          <p:cNvPr id="34" name="右箭头 33"/>
          <p:cNvSpPr/>
          <p:nvPr/>
        </p:nvSpPr>
        <p:spPr>
          <a:xfrm>
            <a:off x="4458274" y="2378992"/>
            <a:ext cx="558800" cy="2309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 flipH="1">
            <a:off x="7528420" y="2378991"/>
            <a:ext cx="558800" cy="2309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47643" y="4174340"/>
            <a:ext cx="1084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Case1</a:t>
            </a:r>
            <a:r>
              <a:rPr lang="en-US" altLang="zh-CN" dirty="0"/>
              <a:t>. B</a:t>
            </a:r>
            <a:r>
              <a:rPr lang="en-US" altLang="zh-CN" dirty="0" smtClean="0"/>
              <a:t>oth </a:t>
            </a:r>
            <a:r>
              <a:rPr lang="en-US" altLang="zh-CN" dirty="0"/>
              <a:t>encoder1 and encoder2 have an </a:t>
            </a:r>
            <a:r>
              <a:rPr lang="en-US" altLang="zh-CN" dirty="0" smtClean="0"/>
              <a:t>output</a:t>
            </a:r>
            <a:r>
              <a:rPr lang="en-US" altLang="zh-CN" dirty="0"/>
              <a:t>; </a:t>
            </a:r>
            <a:r>
              <a:rPr lang="en-US" altLang="zh-CN" dirty="0" smtClean="0"/>
              <a:t>                     </a:t>
            </a:r>
            <a:r>
              <a:rPr lang="en-US" altLang="zh-CN" sz="2000" dirty="0" smtClean="0">
                <a:solidFill>
                  <a:schemeClr val="accent5"/>
                </a:solidFill>
              </a:rPr>
              <a:t>Output </a:t>
            </a:r>
            <a:r>
              <a:rPr lang="en-US" altLang="zh-CN" sz="2000" dirty="0">
                <a:solidFill>
                  <a:schemeClr val="accent5"/>
                </a:solidFill>
              </a:rPr>
              <a:t>directly in order  </a:t>
            </a:r>
            <a:endParaRPr lang="en-US" altLang="zh-CN" sz="2000" dirty="0" smtClean="0">
              <a:solidFill>
                <a:schemeClr val="accent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027" y="3538341"/>
            <a:ext cx="509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 </a:t>
            </a:r>
            <a:r>
              <a:rPr lang="en-US" altLang="zh-CN" sz="2400" dirty="0" smtClean="0"/>
              <a:t>a </a:t>
            </a:r>
            <a:r>
              <a:rPr lang="en-US" altLang="zh-CN" sz="2400" dirty="0"/>
              <a:t>single </a:t>
            </a:r>
            <a:r>
              <a:rPr lang="en-US" altLang="zh-CN" sz="2400" dirty="0" smtClean="0"/>
              <a:t>iteration, there are four cases: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947642" y="4761611"/>
            <a:ext cx="959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4472C4">
                    <a:lumMod val="75000"/>
                  </a:srgbClr>
                </a:solidFill>
              </a:rPr>
              <a:t>Case2</a:t>
            </a:r>
            <a:r>
              <a:rPr lang="en-US" altLang="zh-CN" dirty="0">
                <a:solidFill>
                  <a:prstClr val="black"/>
                </a:solidFill>
              </a:rPr>
              <a:t>. Encoder1 has an output but encoder2 has no output</a:t>
            </a:r>
            <a:r>
              <a:rPr lang="en-US" altLang="zh-CN" dirty="0" smtClean="0">
                <a:solidFill>
                  <a:prstClr val="black"/>
                </a:solidFill>
              </a:rPr>
              <a:t>;                   </a:t>
            </a:r>
            <a:r>
              <a:rPr lang="en-US" altLang="zh-CN" sz="2000" dirty="0" smtClean="0">
                <a:solidFill>
                  <a:schemeClr val="accent5"/>
                </a:solidFill>
              </a:rPr>
              <a:t>Encoder1 waits encoder2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4256" y="5332729"/>
            <a:ext cx="981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4472C4">
                    <a:lumMod val="75000"/>
                  </a:srgbClr>
                </a:solidFill>
              </a:rPr>
              <a:t>Case3</a:t>
            </a:r>
            <a:r>
              <a:rPr lang="en-US" altLang="zh-CN" dirty="0">
                <a:solidFill>
                  <a:prstClr val="black"/>
                </a:solidFill>
              </a:rPr>
              <a:t>. Encoder2 has an output but encoder1 has no </a:t>
            </a:r>
            <a:r>
              <a:rPr lang="en-US" altLang="zh-CN" dirty="0" smtClean="0">
                <a:solidFill>
                  <a:prstClr val="black"/>
                </a:solidFill>
              </a:rPr>
              <a:t>output;                   </a:t>
            </a:r>
            <a:r>
              <a:rPr lang="en-US" altLang="zh-CN" sz="2000" dirty="0" smtClean="0">
                <a:solidFill>
                  <a:schemeClr val="accent5"/>
                </a:solidFill>
              </a:rPr>
              <a:t>Encoder2 </a:t>
            </a:r>
            <a:r>
              <a:rPr lang="en-US" altLang="zh-CN" sz="2000" dirty="0">
                <a:solidFill>
                  <a:schemeClr val="accent5"/>
                </a:solidFill>
              </a:rPr>
              <a:t>waits </a:t>
            </a:r>
            <a:r>
              <a:rPr lang="en-US" altLang="zh-CN" sz="2000" dirty="0" smtClean="0">
                <a:solidFill>
                  <a:schemeClr val="accent5"/>
                </a:solidFill>
              </a:rPr>
              <a:t>encoder1    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7643" y="5901822"/>
            <a:ext cx="948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4472C4">
                    <a:lumMod val="75000"/>
                  </a:srgbClr>
                </a:solidFill>
              </a:rPr>
              <a:t>Case4</a:t>
            </a:r>
            <a:r>
              <a:rPr lang="en-US" altLang="zh-CN" dirty="0">
                <a:solidFill>
                  <a:prstClr val="black"/>
                </a:solidFill>
              </a:rPr>
              <a:t>. Neither encoder1 nor encoder2 has an output</a:t>
            </a:r>
            <a:r>
              <a:rPr lang="en-US" altLang="zh-CN" dirty="0" smtClean="0">
                <a:solidFill>
                  <a:prstClr val="black"/>
                </a:solidFill>
              </a:rPr>
              <a:t>;                   </a:t>
            </a:r>
            <a:r>
              <a:rPr lang="en-US" altLang="zh-CN" sz="2000" dirty="0" smtClean="0">
                <a:solidFill>
                  <a:schemeClr val="accent5"/>
                </a:solidFill>
              </a:rPr>
              <a:t>Both continues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6025307" y="4405188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568978" y="4992460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6568978" y="5560496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6025307" y="6128533"/>
            <a:ext cx="86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Algorithm</a:t>
            </a:r>
            <a:endParaRPr lang="en-US" altLang="zh-CN" sz="3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135744" y="1691656"/>
            <a:ext cx="57173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Discuss error </a:t>
            </a:r>
            <a:r>
              <a:rPr lang="en-US" altLang="zh-CN" sz="2800" b="1" dirty="0" smtClean="0"/>
              <a:t>diffusion</a:t>
            </a:r>
            <a:r>
              <a:rPr lang="en-US" altLang="zh-CN" sz="2800" b="1" dirty="0" smtClean="0"/>
              <a:t> </a:t>
            </a:r>
            <a:r>
              <a:rPr lang="en-US" altLang="zh-CN" sz="2800" b="1" dirty="0"/>
              <a:t>in </a:t>
            </a:r>
            <a:r>
              <a:rPr lang="en-US" altLang="zh-CN" sz="2800" b="1" dirty="0" smtClean="0"/>
              <a:t>erANS</a:t>
            </a:r>
            <a:endParaRPr lang="zh-CN" altLang="en-US" sz="2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72956" y="5565919"/>
            <a:ext cx="1144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If a </a:t>
            </a:r>
            <a:r>
              <a:rPr lang="en-US" altLang="zh-CN" sz="2000" dirty="0" smtClean="0"/>
              <a:t>few errors happen, </a:t>
            </a:r>
            <a:r>
              <a:rPr lang="en-US" altLang="zh-CN" sz="2000" dirty="0"/>
              <a:t>decoder1 </a:t>
            </a:r>
            <a:r>
              <a:rPr lang="en-US" altLang="zh-CN" sz="2000" dirty="0" smtClean="0"/>
              <a:t>only reads encoder1.output</a:t>
            </a:r>
            <a:r>
              <a:rPr lang="en-US" altLang="zh-CN" sz="2000" dirty="0"/>
              <a:t>, and decoder2 </a:t>
            </a:r>
            <a:r>
              <a:rPr lang="en-US" altLang="zh-CN" sz="2000" dirty="0" smtClean="0"/>
              <a:t>only reads encoder2.output.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25" y="2220420"/>
            <a:ext cx="9353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216837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42" y="309685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CONTENTS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9554" y="5294317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600" b="1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8717" y="1107414"/>
            <a:ext cx="4822371" cy="103239"/>
            <a:chOff x="6618518" y="1126210"/>
            <a:chExt cx="4822371" cy="103239"/>
          </a:xfrm>
        </p:grpSpPr>
        <p:sp>
          <p:nvSpPr>
            <p:cNvPr id="27" name="矩形 26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438717" y="2274499"/>
            <a:ext cx="7997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prstClr val="black"/>
                </a:solidFill>
              </a:rPr>
              <a:t>Background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cs typeface="+mn-ea"/>
                <a:sym typeface="+mn-lt"/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>
                <a:solidFill>
                  <a:prstClr val="black"/>
                </a:solidFill>
                <a:cs typeface="+mn-ea"/>
                <a:sym typeface="+mn-lt"/>
              </a:rPr>
              <a:t>Experimental </a:t>
            </a:r>
            <a:r>
              <a:rPr lang="en-US" altLang="zh-CN" sz="3600" b="1" dirty="0" smtClean="0">
                <a:solidFill>
                  <a:prstClr val="black"/>
                </a:solidFill>
                <a:cs typeface="+mn-ea"/>
                <a:sym typeface="+mn-lt"/>
              </a:rPr>
              <a:t>results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prstClr val="black"/>
                </a:solidFill>
                <a:cs typeface="+mn-ea"/>
                <a:sym typeface="+mn-lt"/>
              </a:rPr>
              <a:t>Conclusion</a:t>
            </a:r>
            <a:endParaRPr lang="zh-CN" altLang="en-US" sz="3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5D7EF285-7965-48F5-BD01-E5AAE648198A}"/>
              </a:ext>
            </a:extLst>
          </p:cNvPr>
          <p:cNvSpPr/>
          <p:nvPr/>
        </p:nvSpPr>
        <p:spPr>
          <a:xfrm>
            <a:off x="203098" y="4630398"/>
            <a:ext cx="4822371" cy="85877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66">
            <a:extLst>
              <a:ext uri="{FF2B5EF4-FFF2-40B4-BE49-F238E27FC236}">
                <a16:creationId xmlns:a16="http://schemas.microsoft.com/office/drawing/2014/main" id="{5D7EF285-7965-48F5-BD01-E5AAE648198A}"/>
              </a:ext>
            </a:extLst>
          </p:cNvPr>
          <p:cNvSpPr/>
          <p:nvPr/>
        </p:nvSpPr>
        <p:spPr>
          <a:xfrm>
            <a:off x="324342" y="2283611"/>
            <a:ext cx="4822371" cy="15402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4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38016" y="286764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Results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91620" y="5911573"/>
            <a:ext cx="6442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/>
              <a:t>Figure </a:t>
            </a:r>
            <a:r>
              <a:rPr lang="fr-FR" altLang="zh-CN" sz="2000" dirty="0"/>
              <a:t>1: Throughput tests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/>
          <a:stretch/>
        </p:blipFill>
        <p:spPr>
          <a:xfrm>
            <a:off x="3" y="1788807"/>
            <a:ext cx="5879335" cy="406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18909" y="3315839"/>
            <a:ext cx="5957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erANS has approximately 13.1% lower encoding throughput than IAC due to the pause mode</a:t>
            </a:r>
            <a:r>
              <a:rPr lang="en-US" altLang="zh-CN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erANS has about 17.6% higher decoding throughput than IAC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5818909" y="1620422"/>
            <a:ext cx="622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The throughput is defined as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312" y="2188103"/>
            <a:ext cx="477420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38016" y="286764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Results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7762" y="6022924"/>
            <a:ext cx="6442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/>
              <a:t>Figure </a:t>
            </a:r>
            <a:r>
              <a:rPr lang="fr-FR" altLang="zh-CN" sz="2000" dirty="0"/>
              <a:t>2</a:t>
            </a:r>
            <a:r>
              <a:rPr lang="fr-FR" altLang="zh-CN" sz="2000" dirty="0" smtClean="0"/>
              <a:t>: </a:t>
            </a:r>
            <a:r>
              <a:rPr lang="fr-FR" altLang="zh-CN" sz="2000" dirty="0"/>
              <a:t>Decoding error diffusion tests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3435"/>
          <a:stretch/>
        </p:blipFill>
        <p:spPr>
          <a:xfrm>
            <a:off x="554400" y="1930539"/>
            <a:ext cx="5819708" cy="3924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12873" y="2866081"/>
            <a:ext cx="5846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</a:t>
            </a:r>
            <a:r>
              <a:rPr lang="en-US" altLang="zh-CN" sz="2000" dirty="0" smtClean="0"/>
              <a:t>he </a:t>
            </a:r>
            <a:r>
              <a:rPr lang="en-US" altLang="zh-CN" sz="2000" dirty="0"/>
              <a:t>average number of symbols </a:t>
            </a:r>
            <a:r>
              <a:rPr lang="en-US" altLang="zh-CN" sz="2000" dirty="0" smtClean="0"/>
              <a:t>decoded incorrectly </a:t>
            </a:r>
            <a:r>
              <a:rPr lang="en-US" altLang="zh-CN" sz="2000" dirty="0"/>
              <a:t>(AveErrorCnt) in IAC is quite high</a:t>
            </a:r>
            <a:r>
              <a:rPr lang="en-US" altLang="zh-CN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erANS can reduce </a:t>
            </a:r>
            <a:r>
              <a:rPr lang="en-US" altLang="zh-CN" sz="2000" dirty="0" smtClean="0"/>
              <a:t>this number </a:t>
            </a:r>
            <a:r>
              <a:rPr lang="en-US" altLang="zh-CN" sz="2000" dirty="0"/>
              <a:t>by approximately 50</a:t>
            </a:r>
            <a:r>
              <a:rPr lang="en-US" altLang="zh-CN" sz="2000" dirty="0" smtClean="0"/>
              <a:t>%.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39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216837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42" y="309685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CONTENTS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9554" y="5294317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600" b="1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8717" y="1107414"/>
            <a:ext cx="4822371" cy="103239"/>
            <a:chOff x="6618518" y="1126210"/>
            <a:chExt cx="4822371" cy="103239"/>
          </a:xfrm>
        </p:grpSpPr>
        <p:sp>
          <p:nvSpPr>
            <p:cNvPr id="27" name="矩形 26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438717" y="2274499"/>
            <a:ext cx="7997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prstClr val="black"/>
                </a:solidFill>
              </a:rPr>
              <a:t>Background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cs typeface="+mn-ea"/>
                <a:sym typeface="+mn-lt"/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>
                <a:solidFill>
                  <a:prstClr val="black"/>
                </a:solidFill>
                <a:cs typeface="+mn-ea"/>
                <a:sym typeface="+mn-lt"/>
              </a:rPr>
              <a:t>Experimental </a:t>
            </a:r>
            <a:r>
              <a:rPr lang="en-US" altLang="zh-CN" sz="3600" b="1" dirty="0" smtClean="0">
                <a:solidFill>
                  <a:prstClr val="black"/>
                </a:solidFill>
                <a:cs typeface="+mn-ea"/>
                <a:sym typeface="+mn-lt"/>
              </a:rPr>
              <a:t>results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prstClr val="black"/>
                </a:solidFill>
                <a:cs typeface="+mn-ea"/>
                <a:sym typeface="+mn-lt"/>
              </a:rPr>
              <a:t>Conclusion</a:t>
            </a:r>
            <a:endParaRPr lang="zh-CN" altLang="en-US" sz="3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5D7EF285-7965-48F5-BD01-E5AAE648198A}"/>
              </a:ext>
            </a:extLst>
          </p:cNvPr>
          <p:cNvSpPr/>
          <p:nvPr/>
        </p:nvSpPr>
        <p:spPr>
          <a:xfrm>
            <a:off x="324342" y="2395905"/>
            <a:ext cx="5069694" cy="22038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38016" y="286764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Conclusion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1745" y="1674590"/>
            <a:ext cx="11942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Propose </a:t>
            </a:r>
            <a:r>
              <a:rPr lang="en-US" altLang="zh-CN" sz="2400" dirty="0"/>
              <a:t>a parallel </a:t>
            </a:r>
            <a:r>
              <a:rPr lang="en-US" altLang="zh-CN" sz="2400" dirty="0" smtClean="0"/>
              <a:t>ANS method to </a:t>
            </a:r>
            <a:r>
              <a:rPr lang="en-US" altLang="zh-CN" sz="2400" dirty="0"/>
              <a:t>mitigate the diffusion for a class of </a:t>
            </a:r>
            <a:r>
              <a:rPr lang="en-US" altLang="zh-CN" sz="2400" dirty="0" smtClean="0"/>
              <a:t>error patterns.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The errors are limited </a:t>
            </a:r>
            <a:r>
              <a:rPr lang="en-US" altLang="zh-CN" sz="2400" dirty="0"/>
              <a:t>to affect only a single </a:t>
            </a:r>
            <a:r>
              <a:rPr lang="en-US" altLang="zh-CN" sz="2400" dirty="0" smtClean="0"/>
              <a:t>decoder in the proposal.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The simulation results show that the method has a certain inhibitory effect on decoding error </a:t>
            </a:r>
            <a:r>
              <a:rPr lang="en-US" altLang="zh-CN" sz="2400" dirty="0" smtClean="0"/>
              <a:t>diffusion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0776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3803588" y="3882070"/>
            <a:ext cx="395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latin typeface="Bookman Old Style" panose="02050604050505020204" pitchFamily="18" charset="0"/>
              </a:rPr>
              <a:t>Thanks!</a:t>
            </a:r>
            <a:endParaRPr lang="zh-CN" altLang="en-US" sz="7200" dirty="0">
              <a:latin typeface="Bookman Old Style" panose="0205060405050502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0142" y="299461"/>
            <a:ext cx="338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CONTACT   US</a:t>
            </a:r>
            <a:endParaRPr lang="en-US" altLang="zh-CN" sz="3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24550" y="1942093"/>
            <a:ext cx="9977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hlinkClick r:id="rId3"/>
              </a:rPr>
              <a:t>wna@usst.edu.cn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</a:p>
          <a:p>
            <a:r>
              <a:rPr lang="en-US" altLang="zh-CN" sz="2800" dirty="0" smtClean="0">
                <a:hlinkClick r:id="rId4"/>
              </a:rPr>
              <a:t>zligt@connect.ust.hk</a:t>
            </a:r>
            <a:endParaRPr lang="en-US" altLang="zh-CN" sz="2800" dirty="0" smtClean="0"/>
          </a:p>
          <a:p>
            <a:r>
              <a:rPr lang="en-US" altLang="zh-CN" sz="2800" dirty="0" smtClean="0">
                <a:hlinkClick r:id="rId5"/>
              </a:rPr>
              <a:t>lin.sian.jheng1@huawei.com</a:t>
            </a:r>
            <a:endParaRPr lang="en-US" altLang="zh-CN" sz="2800" dirty="0" smtClean="0"/>
          </a:p>
        </p:txBody>
      </p:sp>
      <p:sp>
        <p:nvSpPr>
          <p:cNvPr id="6" name="AutoShape 2" descr="220 Thank You For Your Attention Stock Photos, Pictures &amp; Royalty-Free  Images - iStock"/>
          <p:cNvSpPr>
            <a:spLocks noChangeAspect="1" noChangeArrowheads="1"/>
          </p:cNvSpPr>
          <p:nvPr/>
        </p:nvSpPr>
        <p:spPr bwMode="auto">
          <a:xfrm>
            <a:off x="6324881" y="1470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216837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42" y="309685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CONTENTS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9554" y="5294317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600" b="1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8717" y="1107414"/>
            <a:ext cx="4822371" cy="103239"/>
            <a:chOff x="6618518" y="1126210"/>
            <a:chExt cx="4822371" cy="103239"/>
          </a:xfrm>
        </p:grpSpPr>
        <p:sp>
          <p:nvSpPr>
            <p:cNvPr id="27" name="矩形 26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438717" y="2274499"/>
            <a:ext cx="7997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prstClr val="black"/>
                </a:solidFill>
              </a:rPr>
              <a:t>Background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cs typeface="+mn-ea"/>
                <a:sym typeface="+mn-lt"/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>
                <a:solidFill>
                  <a:prstClr val="black"/>
                </a:solidFill>
                <a:cs typeface="+mn-ea"/>
                <a:sym typeface="+mn-lt"/>
              </a:rPr>
              <a:t>Experimental </a:t>
            </a:r>
            <a:r>
              <a:rPr lang="en-US" altLang="zh-CN" sz="3600" b="1" dirty="0" smtClean="0">
                <a:solidFill>
                  <a:prstClr val="black"/>
                </a:solidFill>
                <a:cs typeface="+mn-ea"/>
                <a:sym typeface="+mn-lt"/>
              </a:rPr>
              <a:t>results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prstClr val="black"/>
                </a:solidFill>
                <a:cs typeface="+mn-ea"/>
                <a:sym typeface="+mn-lt"/>
              </a:rPr>
              <a:t>Conclusion</a:t>
            </a:r>
            <a:endParaRPr lang="zh-CN" altLang="en-US" sz="3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5D7EF285-7965-48F5-BD01-E5AAE648198A}"/>
              </a:ext>
            </a:extLst>
          </p:cNvPr>
          <p:cNvSpPr/>
          <p:nvPr/>
        </p:nvSpPr>
        <p:spPr>
          <a:xfrm>
            <a:off x="203098" y="3111859"/>
            <a:ext cx="5057990" cy="218245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8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Background</a:t>
            </a:r>
            <a:endParaRPr lang="zh-CN" altLang="en-US" sz="3600" b="1" dirty="0"/>
          </a:p>
        </p:txBody>
      </p:sp>
      <p:sp>
        <p:nvSpPr>
          <p:cNvPr id="15" name="矩形 14"/>
          <p:cNvSpPr/>
          <p:nvPr/>
        </p:nvSpPr>
        <p:spPr>
          <a:xfrm>
            <a:off x="4360666" y="5783662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</a:rPr>
              <a:t>Digital Communications System</a:t>
            </a:r>
            <a:r>
              <a:rPr lang="en-US" altLang="zh-CN" dirty="0">
                <a:solidFill>
                  <a:srgbClr val="111111"/>
                </a:solidFill>
                <a:latin typeface="Roboto" panose="02000000000000000000" pitchFamily="2" charset="0"/>
              </a:rPr>
              <a:t> </a:t>
            </a:r>
            <a:endParaRPr lang="en-US" altLang="zh-CN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470" y="1687414"/>
            <a:ext cx="8520214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Background</a:t>
            </a:r>
            <a:endParaRPr lang="zh-CN" altLang="en-US" sz="36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073563" y="1480812"/>
            <a:ext cx="7860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Decoding Error Diffusion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0218" y="2443603"/>
            <a:ext cx="423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schemeClr val="accent5"/>
                </a:solidFill>
              </a:rPr>
              <a:t>What is bit error?</a:t>
            </a:r>
            <a:endParaRPr lang="zh-CN" altLang="en-US" sz="2800" dirty="0">
              <a:solidFill>
                <a:schemeClr val="accent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346" y="3327851"/>
            <a:ext cx="8682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Transmitted Bits:   0   1   1   </a:t>
            </a:r>
            <a:r>
              <a:rPr lang="en-US" altLang="zh-CN" sz="2000" dirty="0" smtClean="0">
                <a:solidFill>
                  <a:srgbClr val="C00000"/>
                </a:solidFill>
              </a:rPr>
              <a:t>1</a:t>
            </a:r>
            <a:r>
              <a:rPr lang="en-US" altLang="zh-CN" sz="2000" dirty="0" smtClean="0"/>
              <a:t>   0   0   1   0   0   0   1   </a:t>
            </a:r>
            <a:r>
              <a:rPr lang="en-US" altLang="zh-CN" sz="2000" dirty="0" smtClean="0">
                <a:solidFill>
                  <a:srgbClr val="C00000"/>
                </a:solidFill>
              </a:rPr>
              <a:t>0</a:t>
            </a:r>
            <a:r>
              <a:rPr lang="en-US" altLang="zh-CN" sz="2000" dirty="0" smtClean="0"/>
              <a:t>   1   0   1   1   1   0</a:t>
            </a:r>
          </a:p>
          <a:p>
            <a:r>
              <a:rPr lang="en-US" altLang="zh-CN" dirty="0" smtClean="0"/>
              <a:t> </a:t>
            </a:r>
            <a:endParaRPr lang="en-US" altLang="zh-CN" dirty="0"/>
          </a:p>
          <a:p>
            <a:pPr lvl="0"/>
            <a:endParaRPr lang="en-US" altLang="zh-CN" dirty="0" smtClean="0"/>
          </a:p>
          <a:p>
            <a:pPr lvl="0"/>
            <a:r>
              <a:rPr lang="en-US" altLang="zh-CN" sz="2000" dirty="0" smtClean="0"/>
              <a:t>Received Bits:       </a:t>
            </a:r>
            <a:r>
              <a:rPr lang="en-US" altLang="zh-CN" sz="2000" dirty="0" smtClean="0">
                <a:solidFill>
                  <a:prstClr val="black"/>
                </a:solidFill>
              </a:rPr>
              <a:t>0   </a:t>
            </a:r>
            <a:r>
              <a:rPr lang="en-US" altLang="zh-CN" sz="2000" dirty="0">
                <a:solidFill>
                  <a:prstClr val="black"/>
                </a:solidFill>
              </a:rPr>
              <a:t>1   1   </a:t>
            </a:r>
            <a:r>
              <a:rPr lang="en-US" altLang="zh-CN" sz="2000" dirty="0" smtClean="0">
                <a:solidFill>
                  <a:srgbClr val="C00000"/>
                </a:solidFill>
              </a:rPr>
              <a:t>0</a:t>
            </a:r>
            <a:r>
              <a:rPr lang="en-US" altLang="zh-CN" sz="2000" dirty="0" smtClean="0">
                <a:solidFill>
                  <a:prstClr val="black"/>
                </a:solidFill>
              </a:rPr>
              <a:t>   </a:t>
            </a:r>
            <a:r>
              <a:rPr lang="en-US" altLang="zh-CN" sz="2000" dirty="0">
                <a:solidFill>
                  <a:prstClr val="black"/>
                </a:solidFill>
              </a:rPr>
              <a:t>0   0   1   0   0   0   1   </a:t>
            </a:r>
            <a:r>
              <a:rPr lang="en-US" altLang="zh-CN" sz="2000" dirty="0" smtClean="0">
                <a:solidFill>
                  <a:srgbClr val="C00000"/>
                </a:solidFill>
              </a:rPr>
              <a:t>1</a:t>
            </a:r>
            <a:r>
              <a:rPr lang="en-US" altLang="zh-CN" sz="2000" dirty="0" smtClean="0">
                <a:solidFill>
                  <a:prstClr val="black"/>
                </a:solidFill>
              </a:rPr>
              <a:t>   </a:t>
            </a:r>
            <a:r>
              <a:rPr lang="en-US" altLang="zh-CN" sz="2000" dirty="0">
                <a:solidFill>
                  <a:prstClr val="black"/>
                </a:solidFill>
              </a:rPr>
              <a:t>1   0   1   1   1   </a:t>
            </a:r>
            <a:r>
              <a:rPr lang="en-US" altLang="zh-CN" sz="2000" dirty="0" smtClean="0">
                <a:solidFill>
                  <a:prstClr val="black"/>
                </a:solidFill>
              </a:rPr>
              <a:t>0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500583" y="3716349"/>
            <a:ext cx="0" cy="4508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6049818" y="3675613"/>
            <a:ext cx="0" cy="4508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096000" y="3682611"/>
            <a:ext cx="126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Bits errors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0218" y="4876460"/>
            <a:ext cx="568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 smtClean="0">
                <a:solidFill>
                  <a:schemeClr val="accent5"/>
                </a:solidFill>
              </a:rPr>
              <a:t>What is decoding error diffusion?</a:t>
            </a:r>
            <a:endParaRPr lang="zh-CN" altLang="en-US" sz="2800" dirty="0">
              <a:solidFill>
                <a:schemeClr val="accent5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237" y="5532581"/>
            <a:ext cx="1149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When a symbol at a certain position is decoded incorrectly, some subsequent symbols are also decoded incorrectly, </a:t>
            </a:r>
            <a:r>
              <a:rPr lang="en-US" altLang="zh-CN" sz="2000" dirty="0" smtClean="0"/>
              <a:t>this </a:t>
            </a:r>
            <a:r>
              <a:rPr lang="en-US" altLang="zh-CN" sz="2000" dirty="0"/>
              <a:t>is called error </a:t>
            </a:r>
            <a:r>
              <a:rPr lang="en-US" altLang="zh-CN" sz="2000" dirty="0"/>
              <a:t>diffusion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03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261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Background</a:t>
            </a:r>
            <a:endParaRPr lang="zh-CN" altLang="en-US" sz="36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433918" y="1516197"/>
            <a:ext cx="925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Asymmetric numeral systems (ANS)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6079" y="2553881"/>
            <a:ext cx="167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Encoding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104805" y="3205249"/>
                <a:ext cx="3334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(symbol, state)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(new state)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05" y="3205249"/>
                <a:ext cx="3334327" cy="400110"/>
              </a:xfrm>
              <a:prstGeom prst="rect">
                <a:avLst/>
              </a:prstGeom>
              <a:blipFill>
                <a:blip r:embed="rId3"/>
                <a:stretch>
                  <a:fillRect l="-1828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/>
          <p:cNvSpPr txBox="1"/>
          <p:nvPr/>
        </p:nvSpPr>
        <p:spPr>
          <a:xfrm>
            <a:off x="7818582" y="2560303"/>
            <a:ext cx="167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Decoding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6987308" y="3205249"/>
                <a:ext cx="3334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new </a:t>
                </a:r>
                <a:r>
                  <a:rPr lang="en-US" altLang="zh-CN" sz="2000" dirty="0" smtClean="0"/>
                  <a:t>state)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symbol, state</a:t>
                </a:r>
                <a:r>
                  <a:rPr lang="en-US" altLang="zh-CN" sz="2000" dirty="0" smtClean="0"/>
                  <a:t>)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308" y="3205249"/>
                <a:ext cx="3334327" cy="400110"/>
              </a:xfrm>
              <a:prstGeom prst="rect">
                <a:avLst/>
              </a:prstGeom>
              <a:blipFill>
                <a:blip r:embed="rId4"/>
                <a:stretch>
                  <a:fillRect l="-1828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1271058" y="4081266"/>
            <a:ext cx="674254" cy="544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153131" y="4372089"/>
            <a:ext cx="1136073" cy="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568769" y="4002757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40" name="椭圆 39"/>
          <p:cNvSpPr/>
          <p:nvPr/>
        </p:nvSpPr>
        <p:spPr>
          <a:xfrm>
            <a:off x="3450842" y="4081267"/>
            <a:ext cx="674254" cy="5449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390151" y="4002757"/>
            <a:ext cx="674254" cy="5449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23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 flipV="1">
            <a:off x="8235276" y="4265932"/>
            <a:ext cx="1136073" cy="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9463182" y="4052411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a,</a:t>
            </a:r>
            <a:endParaRPr lang="zh-CN" altLang="en-US" dirty="0"/>
          </a:p>
        </p:txBody>
      </p:sp>
      <p:sp>
        <p:nvSpPr>
          <p:cNvPr id="53" name="椭圆 52"/>
          <p:cNvSpPr/>
          <p:nvPr/>
        </p:nvSpPr>
        <p:spPr>
          <a:xfrm>
            <a:off x="9845962" y="3975074"/>
            <a:ext cx="674254" cy="544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04805" y="5208275"/>
            <a:ext cx="1055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+mj-lt"/>
              </a:rPr>
              <a:t>When </a:t>
            </a:r>
            <a:r>
              <a:rPr lang="en-US" altLang="zh-CN" sz="2400" dirty="0">
                <a:latin typeface="+mj-lt"/>
              </a:rPr>
              <a:t>a symbol is encoded, the state becomes larger. </a:t>
            </a:r>
            <a:endParaRPr lang="en-US" altLang="zh-CN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8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+mj-lt"/>
              </a:rPr>
              <a:t>As </a:t>
            </a:r>
            <a:r>
              <a:rPr lang="en-US" altLang="zh-CN" sz="2400" dirty="0">
                <a:latin typeface="+mj-lt"/>
              </a:rPr>
              <a:t>more and more symbols get encoded, the </a:t>
            </a:r>
            <a:r>
              <a:rPr lang="en-US" altLang="zh-CN" sz="2400" dirty="0" smtClean="0">
                <a:latin typeface="+mj-lt"/>
              </a:rPr>
              <a:t>value of </a:t>
            </a:r>
            <a:r>
              <a:rPr lang="en-US" altLang="zh-CN" sz="2400" dirty="0">
                <a:latin typeface="+mj-lt"/>
              </a:rPr>
              <a:t>state will </a:t>
            </a:r>
            <a:r>
              <a:rPr lang="en-US" altLang="zh-CN" sz="2400" dirty="0"/>
              <a:t>eventually </a:t>
            </a:r>
            <a:r>
              <a:rPr lang="en-US" altLang="zh-CN" sz="2400" dirty="0" smtClean="0">
                <a:latin typeface="+mj-lt"/>
              </a:rPr>
              <a:t>grow to infinity. 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261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Background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4936" y="1558646"/>
                <a:ext cx="11137462" cy="869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软雅黑"/>
                  </a:rPr>
                  <a:t>Streaming ANS</a:t>
                </a:r>
                <a:r>
                  <a:rPr lang="en-US" altLang="zh-CN" sz="2800" dirty="0" smtClean="0">
                    <a:solidFill>
                      <a:schemeClr val="accent5">
                        <a:lumMod val="75000"/>
                      </a:schemeClr>
                    </a:solidFill>
                    <a:latin typeface="微软雅黑"/>
                  </a:rPr>
                  <a:t>-</a:t>
                </a:r>
                <a:r>
                  <a:rPr lang="en-US" altLang="zh-CN" sz="2800" dirty="0" smtClean="0">
                    <a:latin typeface="微软雅黑"/>
                  </a:rPr>
                  <a:t>-</a:t>
                </a:r>
                <a:r>
                  <a:rPr lang="en-US" altLang="zh-CN" sz="2000" dirty="0" smtClean="0">
                    <a:latin typeface="微软雅黑"/>
                  </a:rPr>
                  <a:t>solve </a:t>
                </a:r>
                <a:r>
                  <a:rPr lang="en-US" altLang="zh-CN" sz="2000" dirty="0">
                    <a:latin typeface="微软雅黑"/>
                  </a:rPr>
                  <a:t>this </a:t>
                </a:r>
                <a:r>
                  <a:rPr lang="en-US" altLang="zh-CN" sz="2000" dirty="0" smtClean="0">
                    <a:latin typeface="微软雅黑"/>
                  </a:rPr>
                  <a:t>problem by keeping state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 smtClean="0">
                    <a:latin typeface="微软雅黑"/>
                  </a:rPr>
                  <a:t> </a:t>
                </a:r>
                <a:r>
                  <a:rPr lang="en-US" altLang="zh-CN" sz="2000" dirty="0">
                    <a:latin typeface="微软雅黑"/>
                  </a:rPr>
                  <a:t>within an </a:t>
                </a:r>
                <a:r>
                  <a:rPr lang="en-US" altLang="zh-CN" sz="2000" dirty="0" smtClean="0">
                    <a:latin typeface="微软雅黑"/>
                  </a:rPr>
                  <a:t>interval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000" dirty="0" smtClean="0">
                    <a:latin typeface="微软雅黑"/>
                  </a:rPr>
                  <a:t>:=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+1,⋯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p>
                        </m:s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latin typeface="微软雅黑"/>
                  </a:rPr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6" y="1558646"/>
                <a:ext cx="11137462" cy="869149"/>
              </a:xfrm>
              <a:prstGeom prst="rect">
                <a:avLst/>
              </a:prstGeom>
              <a:blipFill>
                <a:blip r:embed="rId3"/>
                <a:stretch>
                  <a:fillRect l="-1149" t="-7746"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218" y="2593026"/>
            <a:ext cx="8711559" cy="29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09598" y="5635656"/>
                <a:ext cx="10972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400" dirty="0" smtClean="0"/>
                  <a:t>When </a:t>
                </a:r>
                <a:r>
                  <a:rPr lang="zh-CN" altLang="en-US" sz="2400" dirty="0"/>
                  <a:t>𝑥 </a:t>
                </a:r>
                <a:r>
                  <a:rPr lang="en-US" altLang="zh-CN" sz="2400" dirty="0"/>
                  <a:t>gets too large in the encoder, the encoder has an </a:t>
                </a:r>
                <a:r>
                  <a:rPr lang="en-US" altLang="zh-CN" sz="2400" dirty="0" smtClean="0"/>
                  <a:t>output.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800" dirty="0" smtClean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  <a:sym typeface="Webdings" panose="05030102010509060703" pitchFamily="18" charset="2"/>
                  </a:rPr>
                  <a:t>W</a:t>
                </a:r>
                <a:r>
                  <a:rPr lang="en-US" altLang="zh-CN" sz="2400" dirty="0" smtClean="0">
                    <a:solidFill>
                      <a:prstClr val="black"/>
                    </a:solidFill>
                    <a:sym typeface="Webdings" panose="05030102010509060703" pitchFamily="18" charset="2"/>
                  </a:rPr>
                  <a:t>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sym typeface="Webdings" panose="05030102010509060703" pitchFamily="18" charset="2"/>
                  </a:rPr>
                  <a:t> gets too small in the decoder, the decoder reads this output. </a:t>
                </a: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5635656"/>
                <a:ext cx="10972800" cy="954107"/>
              </a:xfrm>
              <a:prstGeom prst="rect">
                <a:avLst/>
              </a:prstGeom>
              <a:blipFill>
                <a:blip r:embed="rId5"/>
                <a:stretch>
                  <a:fillRect l="-722" t="-5732" b="-13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261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Background</a:t>
            </a:r>
            <a:endParaRPr lang="zh-CN" altLang="en-US" sz="36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85684" y="1590597"/>
            <a:ext cx="1162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Interleaved </a:t>
            </a: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ANS Coders (IAC)</a:t>
            </a:r>
            <a:r>
              <a:rPr lang="en-US" altLang="zh-CN" sz="2800" b="1" dirty="0" smtClean="0">
                <a:latin typeface="+mj-ea"/>
                <a:ea typeface="+mj-ea"/>
              </a:rPr>
              <a:t>-- </a:t>
            </a:r>
            <a:r>
              <a:rPr lang="en-US" altLang="zh-CN" sz="2000" b="1" dirty="0" smtClean="0">
                <a:latin typeface="+mn-ea"/>
              </a:rPr>
              <a:t>a fast implementation of streaming ANS </a:t>
            </a:r>
            <a:r>
              <a:rPr lang="en-US" altLang="zh-CN" sz="2000" b="1" dirty="0">
                <a:latin typeface="+mn-ea"/>
              </a:rPr>
              <a:t>by </a:t>
            </a:r>
            <a:r>
              <a:rPr lang="en-US" altLang="zh-CN" sz="2000" b="1" dirty="0" smtClean="0">
                <a:latin typeface="+mn-ea"/>
              </a:rPr>
              <a:t>interleaving multiple encoders.</a:t>
            </a:r>
            <a:endParaRPr lang="en-US" altLang="zh-CN" sz="2000" dirty="0" smtClean="0"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03419" y="3560119"/>
            <a:ext cx="424873" cy="4248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2" name="椭圆 11"/>
          <p:cNvSpPr/>
          <p:nvPr/>
        </p:nvSpPr>
        <p:spPr>
          <a:xfrm>
            <a:off x="4662219" y="3560118"/>
            <a:ext cx="424873" cy="4248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" name="椭圆 12"/>
          <p:cNvSpPr/>
          <p:nvPr/>
        </p:nvSpPr>
        <p:spPr>
          <a:xfrm>
            <a:off x="5221019" y="3560117"/>
            <a:ext cx="424873" cy="4248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4" name="椭圆 13"/>
          <p:cNvSpPr/>
          <p:nvPr/>
        </p:nvSpPr>
        <p:spPr>
          <a:xfrm>
            <a:off x="5769210" y="3560116"/>
            <a:ext cx="424873" cy="4248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5" name="椭圆 14"/>
          <p:cNvSpPr/>
          <p:nvPr/>
        </p:nvSpPr>
        <p:spPr>
          <a:xfrm>
            <a:off x="6337806" y="3560115"/>
            <a:ext cx="424873" cy="4248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6" name="椭圆 15"/>
          <p:cNvSpPr/>
          <p:nvPr/>
        </p:nvSpPr>
        <p:spPr>
          <a:xfrm>
            <a:off x="6906402" y="3560114"/>
            <a:ext cx="424873" cy="424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7" name="椭圆 16"/>
          <p:cNvSpPr/>
          <p:nvPr/>
        </p:nvSpPr>
        <p:spPr>
          <a:xfrm>
            <a:off x="7474998" y="3560113"/>
            <a:ext cx="424873" cy="424873"/>
          </a:xfrm>
          <a:prstGeom prst="ellipse">
            <a:avLst/>
          </a:prstGeom>
          <a:solidFill>
            <a:srgbClr val="679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121671" y="3577537"/>
                <a:ext cx="49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671" y="3577537"/>
                <a:ext cx="490519" cy="276999"/>
              </a:xfrm>
              <a:prstGeom prst="rect">
                <a:avLst/>
              </a:prstGeom>
              <a:blipFill>
                <a:blip r:embed="rId3"/>
                <a:stretch>
                  <a:fillRect l="-2469" r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4143802" y="351598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802" y="3515981"/>
                <a:ext cx="321900" cy="400110"/>
              </a:xfrm>
              <a:prstGeom prst="rect">
                <a:avLst/>
              </a:prstGeom>
              <a:blipFill>
                <a:blip r:embed="rId4"/>
                <a:stretch>
                  <a:fillRect r="-13208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4693707" y="351598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707" y="3515981"/>
                <a:ext cx="321900" cy="400110"/>
              </a:xfrm>
              <a:prstGeom prst="rect">
                <a:avLst/>
              </a:prstGeom>
              <a:blipFill>
                <a:blip r:embed="rId5"/>
                <a:stretch>
                  <a:fillRect r="-15094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5273942" y="351598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942" y="3515981"/>
                <a:ext cx="321900" cy="400110"/>
              </a:xfrm>
              <a:prstGeom prst="rect">
                <a:avLst/>
              </a:prstGeom>
              <a:blipFill>
                <a:blip r:embed="rId6"/>
                <a:stretch>
                  <a:fillRect r="-16981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5820696" y="3560113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96" y="3560113"/>
                <a:ext cx="321900" cy="400110"/>
              </a:xfrm>
              <a:prstGeom prst="rect">
                <a:avLst/>
              </a:prstGeom>
              <a:blipFill>
                <a:blip r:embed="rId7"/>
                <a:stretch>
                  <a:fillRect r="-13208"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6389292" y="351598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292" y="3515981"/>
                <a:ext cx="321900" cy="400110"/>
              </a:xfrm>
              <a:prstGeom prst="rect">
                <a:avLst/>
              </a:prstGeom>
              <a:blipFill>
                <a:blip r:embed="rId8"/>
                <a:stretch>
                  <a:fillRect r="-16981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6959325" y="351598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325" y="3515981"/>
                <a:ext cx="321900" cy="400110"/>
              </a:xfrm>
              <a:prstGeom prst="rect">
                <a:avLst/>
              </a:prstGeom>
              <a:blipFill>
                <a:blip r:embed="rId9"/>
                <a:stretch>
                  <a:fillRect r="-17308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7503025" y="3515981"/>
                <a:ext cx="32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025" y="3515981"/>
                <a:ext cx="321900" cy="400110"/>
              </a:xfrm>
              <a:prstGeom prst="rect">
                <a:avLst/>
              </a:prstGeom>
              <a:blipFill>
                <a:blip r:embed="rId10"/>
                <a:stretch>
                  <a:fillRect r="-15094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/>
          <p:nvPr/>
        </p:nvCxnSpPr>
        <p:spPr>
          <a:xfrm flipV="1">
            <a:off x="4315855" y="4051806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86824" y="470051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encoder1</a:t>
            </a:r>
            <a:endParaRPr lang="zh-CN" altLang="en-US" i="1" dirty="0"/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5475019" y="4051806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945988" y="470051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encoder1</a:t>
            </a:r>
            <a:endParaRPr lang="zh-CN" altLang="en-US" i="1" dirty="0"/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6586848" y="4051806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057817" y="470051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encoder1</a:t>
            </a:r>
            <a:endParaRPr lang="zh-CN" altLang="en-US" i="1" dirty="0"/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7698677" y="4051806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7169646" y="470051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encoder1</a:t>
            </a:r>
            <a:endParaRPr lang="zh-CN" altLang="en-US" i="1" dirty="0"/>
          </a:p>
        </p:txBody>
      </p:sp>
      <p:cxnSp>
        <p:nvCxnSpPr>
          <p:cNvPr id="37" name="直接箭头连接符 36"/>
          <p:cNvCxnSpPr/>
          <p:nvPr/>
        </p:nvCxnSpPr>
        <p:spPr>
          <a:xfrm>
            <a:off x="4858841" y="2924854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320039" y="248308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encoder2</a:t>
            </a:r>
            <a:endParaRPr lang="zh-CN" altLang="en-US" i="1" dirty="0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5971137" y="2924854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5432335" y="248308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encoder2</a:t>
            </a:r>
            <a:endParaRPr lang="zh-CN" altLang="en-US" i="1" dirty="0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7125650" y="2928394"/>
            <a:ext cx="0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586848" y="2486621"/>
            <a:ext cx="10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encoder2</a:t>
            </a:r>
            <a:endParaRPr lang="zh-CN" altLang="en-US" i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1354651" y="3525209"/>
            <a:ext cx="2815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Input symbol sequence</a:t>
            </a:r>
            <a:r>
              <a:rPr lang="en-US" altLang="zh-CN" sz="2000" dirty="0" smtClean="0"/>
              <a:t>:</a:t>
            </a:r>
            <a:endParaRPr lang="zh-CN" altLang="en-US" sz="2000" dirty="0"/>
          </a:p>
        </p:txBody>
      </p:sp>
      <p:sp>
        <p:nvSpPr>
          <p:cNvPr id="44" name="右弧形箭头 43"/>
          <p:cNvSpPr/>
          <p:nvPr/>
        </p:nvSpPr>
        <p:spPr>
          <a:xfrm>
            <a:off x="10056737" y="3746717"/>
            <a:ext cx="964002" cy="1789160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263740" y="5609304"/>
            <a:ext cx="9347200" cy="462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/>
          <p:nvPr/>
        </p:nvCxnSpPr>
        <p:spPr>
          <a:xfrm>
            <a:off x="1275082" y="6125704"/>
            <a:ext cx="9347200" cy="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7" name="矩形 46"/>
          <p:cNvSpPr/>
          <p:nvPr/>
        </p:nvSpPr>
        <p:spPr>
          <a:xfrm>
            <a:off x="8050360" y="5613824"/>
            <a:ext cx="1699491" cy="511782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encoder1.output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362212" y="5613000"/>
            <a:ext cx="1699491" cy="5117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encoder2.output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62721" y="5613923"/>
            <a:ext cx="1699491" cy="5117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encoder1.output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974573" y="5611614"/>
            <a:ext cx="1699491" cy="5117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encoder1.output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275082" y="5613462"/>
            <a:ext cx="1699491" cy="511783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encoder2.output</a:t>
            </a:r>
            <a:endParaRPr kumimoji="0" lang="zh-CN" alt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82876" y="5666228"/>
            <a:ext cx="1150113" cy="37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Output: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9515212" y="5666228"/>
                <a:ext cx="15055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CN" altLang="en-US" sz="20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212" y="5666228"/>
                <a:ext cx="150552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1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Algorithm</a:t>
            </a:r>
            <a:endParaRPr lang="en-US" altLang="zh-CN" sz="3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348181" y="1472171"/>
            <a:ext cx="53109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Discuss error </a:t>
            </a:r>
            <a:r>
              <a:rPr lang="en-US" altLang="zh-CN" sz="2800" b="1" dirty="0" smtClean="0"/>
              <a:t>diffusion in </a:t>
            </a:r>
            <a:r>
              <a:rPr lang="en-US" altLang="zh-CN" sz="2800" b="1" dirty="0"/>
              <a:t>IAC</a:t>
            </a:r>
            <a:endParaRPr lang="zh-CN" altLang="en-US" sz="2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67223" y="5279592"/>
            <a:ext cx="10832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If a </a:t>
            </a:r>
            <a:r>
              <a:rPr lang="en-US" altLang="zh-CN" sz="2000" dirty="0" smtClean="0"/>
              <a:t>few errors happen, </a:t>
            </a:r>
            <a:r>
              <a:rPr lang="en-US" altLang="zh-CN" sz="2000" dirty="0"/>
              <a:t>decoder1 </a:t>
            </a:r>
            <a:r>
              <a:rPr lang="en-US" altLang="zh-CN" sz="2000" dirty="0" smtClean="0"/>
              <a:t>may read </a:t>
            </a:r>
            <a:r>
              <a:rPr lang="en-US" altLang="zh-CN" sz="2000" dirty="0"/>
              <a:t>encoder2.output, and decoder2 may read encoder1.output</a:t>
            </a:r>
            <a:r>
              <a:rPr lang="en-US" altLang="zh-CN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main reason for error </a:t>
            </a:r>
            <a:r>
              <a:rPr lang="en-US" altLang="zh-CN" sz="2000" dirty="0" smtClean="0"/>
              <a:t>diffusion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in IAC is that the decoders are </a:t>
            </a:r>
            <a:r>
              <a:rPr lang="en-US" altLang="zh-CN" sz="2000" dirty="0">
                <a:solidFill>
                  <a:srgbClr val="C00000"/>
                </a:solidFill>
              </a:rPr>
              <a:t>not completely </a:t>
            </a:r>
            <a:r>
              <a:rPr lang="en-US" altLang="zh-CN" sz="2000" dirty="0" smtClean="0">
                <a:solidFill>
                  <a:srgbClr val="C00000"/>
                </a:solidFill>
              </a:rPr>
              <a:t>independent.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071687"/>
            <a:ext cx="94583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1" cy="216837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42" y="309685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CONTENTS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9554" y="5294317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600" b="1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8717" y="1107414"/>
            <a:ext cx="4822371" cy="103239"/>
            <a:chOff x="6618518" y="1126210"/>
            <a:chExt cx="4822371" cy="103239"/>
          </a:xfrm>
        </p:grpSpPr>
        <p:sp>
          <p:nvSpPr>
            <p:cNvPr id="27" name="矩形 26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438717" y="2274499"/>
            <a:ext cx="7997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prstClr val="black"/>
                </a:solidFill>
              </a:rPr>
              <a:t>Background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cs typeface="+mn-ea"/>
                <a:sym typeface="+mn-lt"/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>
                <a:solidFill>
                  <a:prstClr val="black"/>
                </a:solidFill>
                <a:cs typeface="+mn-ea"/>
                <a:sym typeface="+mn-lt"/>
              </a:rPr>
              <a:t>Experimental </a:t>
            </a:r>
            <a:r>
              <a:rPr lang="en-US" altLang="zh-CN" sz="3600" b="1" dirty="0" smtClean="0">
                <a:solidFill>
                  <a:prstClr val="black"/>
                </a:solidFill>
                <a:cs typeface="+mn-ea"/>
                <a:sym typeface="+mn-lt"/>
              </a:rPr>
              <a:t>results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prstClr val="black"/>
                </a:solidFill>
                <a:cs typeface="+mn-ea"/>
                <a:sym typeface="+mn-lt"/>
              </a:rPr>
              <a:t>Conclusion</a:t>
            </a:r>
            <a:endParaRPr lang="zh-CN" altLang="en-US" sz="3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5D7EF285-7965-48F5-BD01-E5AAE648198A}"/>
              </a:ext>
            </a:extLst>
          </p:cNvPr>
          <p:cNvSpPr/>
          <p:nvPr/>
        </p:nvSpPr>
        <p:spPr>
          <a:xfrm>
            <a:off x="324342" y="3828770"/>
            <a:ext cx="4822371" cy="197416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66">
            <a:extLst>
              <a:ext uri="{FF2B5EF4-FFF2-40B4-BE49-F238E27FC236}">
                <a16:creationId xmlns:a16="http://schemas.microsoft.com/office/drawing/2014/main" id="{5D7EF285-7965-48F5-BD01-E5AAE648198A}"/>
              </a:ext>
            </a:extLst>
          </p:cNvPr>
          <p:cNvSpPr/>
          <p:nvPr/>
        </p:nvSpPr>
        <p:spPr>
          <a:xfrm>
            <a:off x="110733" y="2196661"/>
            <a:ext cx="4822371" cy="648989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9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3vswzb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3vswzb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微笑PPT - 小A">
  <a:themeElements>
    <a:clrScheme name="微笑PPT - 小A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E2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0000"/>
      </a:accent6>
      <a:hlink>
        <a:srgbClr val="800000"/>
      </a:hlink>
      <a:folHlink>
        <a:srgbClr val="FFCC00"/>
      </a:folHlink>
    </a:clrScheme>
    <a:fontScheme name="va3vswzb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32002</TotalTime>
  <Words>682</Words>
  <Application>Microsoft Office PowerPoint</Application>
  <PresentationFormat>宽屏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Webdings</vt:lpstr>
      <vt:lpstr>宋体</vt:lpstr>
      <vt:lpstr>Roboto</vt:lpstr>
      <vt:lpstr>Times New Roman</vt:lpstr>
      <vt:lpstr>Wingdings</vt:lpstr>
      <vt:lpstr>Calibri</vt:lpstr>
      <vt:lpstr>Cambria Math</vt:lpstr>
      <vt:lpstr>微软雅黑</vt:lpstr>
      <vt:lpstr>等线</vt:lpstr>
      <vt:lpstr>Arial</vt:lpstr>
      <vt:lpstr>Bookman Old Style</vt:lpstr>
      <vt:lpstr>Office 主题</vt:lpstr>
      <vt:lpstr>自定义设计方案</vt:lpstr>
      <vt:lpstr>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Mcx</dc:creator>
  <cp:lastModifiedBy>ASUS</cp:lastModifiedBy>
  <cp:revision>1652</cp:revision>
  <dcterms:created xsi:type="dcterms:W3CDTF">2014-11-23T16:31:18Z</dcterms:created>
  <dcterms:modified xsi:type="dcterms:W3CDTF">2023-02-19T09:00:34Z</dcterms:modified>
</cp:coreProperties>
</file>