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83" r:id="rId5"/>
    <p:sldId id="260" r:id="rId6"/>
    <p:sldId id="261" r:id="rId7"/>
    <p:sldId id="262" r:id="rId8"/>
    <p:sldId id="287" r:id="rId9"/>
    <p:sldId id="264" r:id="rId10"/>
    <p:sldId id="265" r:id="rId11"/>
    <p:sldId id="289" r:id="rId12"/>
    <p:sldId id="293" r:id="rId13"/>
    <p:sldId id="267" r:id="rId14"/>
    <p:sldId id="268" r:id="rId15"/>
    <p:sldId id="288" r:id="rId16"/>
    <p:sldId id="269" r:id="rId17"/>
    <p:sldId id="270" r:id="rId18"/>
    <p:sldId id="271" r:id="rId19"/>
    <p:sldId id="272" r:id="rId20"/>
    <p:sldId id="273" r:id="rId21"/>
    <p:sldId id="290" r:id="rId22"/>
    <p:sldId id="291" r:id="rId23"/>
    <p:sldId id="274" r:id="rId24"/>
    <p:sldId id="292" r:id="rId25"/>
    <p:sldId id="276" r:id="rId26"/>
    <p:sldId id="294" r:id="rId27"/>
    <p:sldId id="277" r:id="rId28"/>
    <p:sldId id="278" r:id="rId29"/>
    <p:sldId id="284" r:id="rId30"/>
    <p:sldId id="279" r:id="rId31"/>
    <p:sldId id="285" r:id="rId32"/>
    <p:sldId id="280" r:id="rId33"/>
    <p:sldId id="282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8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9D6D8-499E-48FC-9E29-2DFEF6D4864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25995-C119-4829-B55B-0A809BB9F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2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r"/>
            <a:r>
              <a:rPr lang="en-US" altLang="en-US" sz="12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7031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9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r"/>
            <a:r>
              <a:rPr lang="en-US" altLang="en-US" sz="12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7031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CB7C-8A4A-44AF-8C98-C551A97211F1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3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9656-7868-4E61-B904-13B8AFC9B8AC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9999-978A-4C4E-A351-DF89ABFFA01E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7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9376-DB53-4E99-9D52-E6FF4080091D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0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4B8-1C44-4253-99C8-39A026E885A9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9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69D7-88B7-4CE9-B2BF-86C642C1A7CA}" type="datetime1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3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50FB7-33F4-4D23-A6B6-059EF5DECFC7}" type="datetime1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4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0B0F-173B-4BEC-89B9-08F8B9F6810D}" type="datetime1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5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F96FC-716C-4897-96AD-5698B12BC154}" type="datetime1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15101"/>
            <a:ext cx="1065140" cy="25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5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AEF2-25F3-4BFC-81B4-957AFE75B4B1}" type="datetime1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0237-2FE5-4EFE-81E1-871826564553}" type="datetime1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1939-1E84-4D25-A114-0C87B5FADDBB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74AEE-4CE8-4BCA-BE94-C90067803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0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57"/>
          <a:stretch/>
        </p:blipFill>
        <p:spPr>
          <a:xfrm>
            <a:off x="6368059" y="3068960"/>
            <a:ext cx="1520249" cy="1804612"/>
          </a:xfrm>
          <a:prstGeom prst="rect">
            <a:avLst/>
          </a:prstGeom>
        </p:spPr>
      </p:pic>
      <p:sp>
        <p:nvSpPr>
          <p:cNvPr id="2050" name="Rectangle 2"/>
          <p:cNvSpPr>
            <a:spLocks noGrp="1"/>
          </p:cNvSpPr>
          <p:nvPr>
            <p:ph type="ctrTitle" idx="4294967295"/>
          </p:nvPr>
        </p:nvSpPr>
        <p:spPr>
          <a:xfrm>
            <a:off x="687388" y="1052736"/>
            <a:ext cx="7772400" cy="2303462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EVALUATION OF A COMPLEMENTARY HEARING AID FOR SPATIAL SOUND</a:t>
            </a:r>
            <a:br>
              <a:rPr lang="en-US" altLang="en-US" sz="3200" b="1" dirty="0"/>
            </a:br>
            <a:r>
              <a:rPr lang="en-US" altLang="en-US" sz="3200" b="1" dirty="0"/>
              <a:t>SEGREGATION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5037088"/>
            <a:ext cx="6400800" cy="132134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600" b="1" dirty="0"/>
              <a:t>Luca Giuliani</a:t>
            </a:r>
            <a:r>
              <a:rPr lang="en-US" altLang="en-US" sz="1600" b="1" baseline="30000" dirty="0"/>
              <a:t>1</a:t>
            </a:r>
            <a:r>
              <a:rPr lang="en-US" altLang="en-US" sz="1600" dirty="0"/>
              <a:t>, Luca </a:t>
            </a:r>
            <a:r>
              <a:rPr lang="en-US" altLang="en-US" sz="1600" dirty="0" smtClean="0"/>
              <a:t>Brayda</a:t>
            </a:r>
            <a:r>
              <a:rPr lang="en-US" altLang="en-US" sz="1600" baseline="30000" dirty="0" smtClean="0"/>
              <a:t>1</a:t>
            </a:r>
            <a:r>
              <a:rPr lang="en-US" altLang="en-US" sz="1600" dirty="0" smtClean="0"/>
              <a:t>, Sara </a:t>
            </a:r>
            <a:r>
              <a:rPr lang="en-US" altLang="en-US" sz="1600" dirty="0"/>
              <a:t>Sansalone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Stefania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Repetto</a:t>
            </a:r>
            <a:r>
              <a:rPr lang="en-US" altLang="en-US" sz="1600" baseline="30000" dirty="0" smtClean="0"/>
              <a:t>2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and Michele Ricchetti</a:t>
            </a:r>
            <a:r>
              <a:rPr lang="en-US" altLang="en-US" sz="1600" baseline="30000" dirty="0"/>
              <a:t>2</a:t>
            </a:r>
            <a:r>
              <a:rPr lang="en-US" altLang="en-US" sz="1600" baseline="30000" dirty="0" smtClean="0"/>
              <a:t> </a:t>
            </a:r>
          </a:p>
          <a:p>
            <a:pPr marL="0" indent="0" algn="ctr">
              <a:buNone/>
            </a:pPr>
            <a:r>
              <a:rPr lang="en-US" altLang="en-US" sz="1600" dirty="0" err="1" smtClean="0"/>
              <a:t>Fondazione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Istituto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Italiano</a:t>
            </a:r>
            <a:r>
              <a:rPr lang="en-US" altLang="en-US" sz="1600" dirty="0"/>
              <a:t> di </a:t>
            </a:r>
            <a:r>
              <a:rPr lang="en-US" altLang="en-US" sz="1600" dirty="0" err="1"/>
              <a:t>Tecnologia</a:t>
            </a:r>
            <a:r>
              <a:rPr lang="en-US" altLang="en-US" sz="1600" dirty="0"/>
              <a:t>, Genoa, Italy</a:t>
            </a:r>
          </a:p>
          <a:p>
            <a:pPr marL="0" indent="0" algn="ctr">
              <a:buNone/>
            </a:pPr>
            <a:r>
              <a:rPr lang="en-US" altLang="en-US" sz="1600" baseline="30000" dirty="0"/>
              <a:t>2</a:t>
            </a:r>
            <a:r>
              <a:rPr lang="en-US" altLang="en-US" sz="1600" dirty="0"/>
              <a:t> Linear </a:t>
            </a:r>
            <a:r>
              <a:rPr lang="en-US" altLang="en-US" sz="1600" dirty="0" err="1"/>
              <a:t>s.r.l</a:t>
            </a:r>
            <a:r>
              <a:rPr lang="en-US" altLang="en-US" sz="1600" dirty="0"/>
              <a:t>, Genoa, </a:t>
            </a:r>
            <a:r>
              <a:rPr lang="en-US" altLang="en-US" sz="1600" dirty="0" smtClean="0"/>
              <a:t>Italy</a:t>
            </a:r>
          </a:p>
        </p:txBody>
      </p:sp>
      <p:pic>
        <p:nvPicPr>
          <p:cNvPr id="205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755650" y="187325"/>
            <a:ext cx="990600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7324"/>
            <a:ext cx="930275" cy="930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7335" y="5923582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3287" y="6176392"/>
            <a:ext cx="1236385" cy="681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4100"/>
            <a:ext cx="2952750" cy="704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97671"/>
            <a:ext cx="5764580" cy="382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The Glassense</a:t>
            </a:r>
            <a:endParaRPr lang="en-US" altLang="en-US"/>
          </a:p>
        </p:txBody>
      </p:sp>
      <p:sp>
        <p:nvSpPr>
          <p:cNvPr id="11267" name="Rectangle 3"/>
          <p:cNvSpPr>
            <a:spLocks noGrp="1"/>
          </p:cNvSpPr>
          <p:nvPr>
            <p:ph idx="4294967295"/>
          </p:nvPr>
        </p:nvSpPr>
        <p:spPr>
          <a:xfrm>
            <a:off x="395536" y="1844824"/>
            <a:ext cx="7848872" cy="1254870"/>
          </a:xfrm>
        </p:spPr>
        <p:txBody>
          <a:bodyPr>
            <a:normAutofit/>
          </a:bodyPr>
          <a:lstStyle/>
          <a:p>
            <a:pPr marL="0" indent="0" algn="just">
              <a:buFont typeface="Arial" charset="0"/>
              <a:buNone/>
            </a:pPr>
            <a:r>
              <a:rPr lang="en-US" altLang="en-US" dirty="0"/>
              <a:t>Each temple embeds a 10 cm array of four digital microphones.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9" b="25724"/>
          <a:stretch/>
        </p:blipFill>
        <p:spPr>
          <a:xfrm>
            <a:off x="0" y="3645024"/>
            <a:ext cx="9144000" cy="22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The Glassense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00113" y="4902259"/>
            <a:ext cx="72002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just"/>
            <a:r>
              <a:rPr lang="en-US" altLang="en-US" sz="2400" dirty="0"/>
              <a:t>Beam power pattern at </a:t>
            </a:r>
            <a:r>
              <a:rPr lang="en-US" altLang="en-US" sz="2400" dirty="0" smtClean="0"/>
              <a:t>various frequencies. The </a:t>
            </a:r>
            <a:r>
              <a:rPr lang="en-US" altLang="en-US" sz="2400" dirty="0"/>
              <a:t>sounds coming from the sides and the rear are </a:t>
            </a:r>
            <a:r>
              <a:rPr lang="en-US" altLang="en-US" sz="2400" dirty="0" smtClean="0"/>
              <a:t>attenuated</a:t>
            </a:r>
            <a:r>
              <a:rPr lang="en-US" altLang="en-US" sz="24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22" y="1164558"/>
            <a:ext cx="4843459" cy="363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The Glassense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6"/>
            <a:ext cx="9144000" cy="4548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5334307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white noise gain (WNG) is defined as </a:t>
            </a:r>
            <a:r>
              <a:rPr lang="en-US" sz="2400" dirty="0" smtClean="0"/>
              <a:t>the ability </a:t>
            </a:r>
            <a:r>
              <a:rPr lang="en-US" sz="2400" dirty="0"/>
              <a:t>to </a:t>
            </a:r>
            <a:r>
              <a:rPr lang="en-US" sz="2400" dirty="0" smtClean="0"/>
              <a:t>suppress spatially </a:t>
            </a:r>
            <a:r>
              <a:rPr lang="en-US" sz="2400" dirty="0"/>
              <a:t>uncorrelated noise</a:t>
            </a:r>
          </a:p>
        </p:txBody>
      </p:sp>
    </p:spTree>
    <p:extLst>
      <p:ext uri="{BB962C8B-B14F-4D97-AF65-F5344CB8AC3E}">
        <p14:creationId xmlns:p14="http://schemas.microsoft.com/office/powerpoint/2010/main" val="178257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idx="4294967295"/>
          </p:nvPr>
        </p:nvSpPr>
        <p:spPr>
          <a:xfrm>
            <a:off x="3347864" y="4120480"/>
            <a:ext cx="5328592" cy="21168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i="1" dirty="0" smtClean="0"/>
              <a:t>Is it possible to overcome spatial filtering limitations of traditional hearing aids to improve speech comprehension capabilities for hearing impaired people in noisy environments?</a:t>
            </a:r>
            <a:endParaRPr lang="en-US" altLang="en-US" sz="2400" i="1" dirty="0"/>
          </a:p>
        </p:txBody>
      </p:sp>
      <p:pic>
        <p:nvPicPr>
          <p:cNvPr id="1126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3506" y="1445654"/>
            <a:ext cx="3311411" cy="2199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960440" cy="52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 dirty="0" smtClean="0"/>
              <a:t>Subjects</a:t>
            </a:r>
            <a:endParaRPr lang="en-US" altLang="en-US" b="1" dirty="0"/>
          </a:p>
        </p:txBody>
      </p:sp>
      <p:sp>
        <p:nvSpPr>
          <p:cNvPr id="13315" name="Rectangle 3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2448173"/>
          </a:xfrm>
        </p:spPr>
        <p:txBody>
          <a:bodyPr>
            <a:noAutofit/>
          </a:bodyPr>
          <a:lstStyle/>
          <a:p>
            <a:pPr algn="just"/>
            <a:r>
              <a:rPr lang="en-US" altLang="en-US" sz="3600" dirty="0" smtClean="0"/>
              <a:t>8 subjects</a:t>
            </a:r>
          </a:p>
          <a:p>
            <a:pPr lvl="1" algn="just"/>
            <a:r>
              <a:rPr lang="en-US" altLang="en-US" sz="3200" dirty="0" smtClean="0"/>
              <a:t>6 hearing impaired</a:t>
            </a:r>
          </a:p>
          <a:p>
            <a:pPr lvl="1" algn="just"/>
            <a:r>
              <a:rPr lang="en-US" altLang="en-US" sz="3200" dirty="0" smtClean="0"/>
              <a:t>2 healthy hearing</a:t>
            </a:r>
          </a:p>
          <a:p>
            <a:pPr lvl="1" algn="just"/>
            <a:r>
              <a:rPr lang="en-US" altLang="en-US" sz="3200" dirty="0" smtClean="0"/>
              <a:t>Age 59-78 years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t="14453" r="11203" b="19766"/>
          <a:stretch/>
        </p:blipFill>
        <p:spPr>
          <a:xfrm>
            <a:off x="2411760" y="4072508"/>
            <a:ext cx="5151534" cy="21648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76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Experimental Setup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algn="just"/>
            <a:r>
              <a:rPr lang="en-US" altLang="en-US" dirty="0" smtClean="0"/>
              <a:t>Anechoic room</a:t>
            </a:r>
            <a:endParaRPr lang="en-US" altLang="en-US" dirty="0"/>
          </a:p>
          <a:p>
            <a:pPr algn="just"/>
            <a:r>
              <a:rPr lang="en-US" altLang="en-US" dirty="0"/>
              <a:t>Four speakers around the subject, 1m away at 0° (directly ahead), 180° (back) and ±90</a:t>
            </a:r>
            <a:r>
              <a:rPr lang="en-US" altLang="en-US" dirty="0" smtClean="0"/>
              <a:t>°</a:t>
            </a:r>
            <a:endParaRPr lang="en-US" altLang="en-US" dirty="0"/>
          </a:p>
          <a:p>
            <a:pPr algn="just"/>
            <a:r>
              <a:rPr lang="en-US" altLang="en-US" dirty="0" smtClean="0"/>
              <a:t>All subjects wore a couple of in-ear hearing aids</a:t>
            </a:r>
            <a:endParaRPr lang="en-US" altLang="en-US" dirty="0"/>
          </a:p>
          <a:p>
            <a:pPr marL="0" indent="0" algn="just">
              <a:buFont typeface="Arial" charset="0"/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49080"/>
            <a:ext cx="4248472" cy="204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04048" y="14858"/>
            <a:ext cx="3960440" cy="5223706"/>
            <a:chOff x="5004048" y="14858"/>
            <a:chExt cx="3960440" cy="52237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4858"/>
              <a:ext cx="3960440" cy="522370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236296" y="14858"/>
              <a:ext cx="1656184" cy="1829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04048" y="1124744"/>
              <a:ext cx="1224136" cy="8724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Experimental Setup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n-US" altLang="en-US" b="1" dirty="0"/>
              <a:t>Target signal:</a:t>
            </a:r>
            <a:r>
              <a:rPr lang="en-US" altLang="en-US" dirty="0"/>
              <a:t> </a:t>
            </a:r>
          </a:p>
          <a:p>
            <a:pPr algn="just"/>
            <a:r>
              <a:rPr lang="en-US" altLang="en-US" dirty="0"/>
              <a:t>Lists of 10 meaningful bisyllabic unrelated words (200 in total)</a:t>
            </a:r>
          </a:p>
          <a:p>
            <a:pPr algn="just"/>
            <a:r>
              <a:rPr lang="en-US" altLang="en-US" dirty="0"/>
              <a:t>Reproduced by the frontal speaker</a:t>
            </a:r>
          </a:p>
        </p:txBody>
      </p:sp>
      <p:pic>
        <p:nvPicPr>
          <p:cNvPr id="3" name="targe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62936" y="4115544"/>
            <a:ext cx="609600" cy="609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ois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786408"/>
            <a:ext cx="609600" cy="609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99992" y="1556792"/>
            <a:ext cx="3960440" cy="5223706"/>
            <a:chOff x="5004048" y="14858"/>
            <a:chExt cx="3960440" cy="52237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4858"/>
              <a:ext cx="3960440" cy="522370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868144" y="3383593"/>
              <a:ext cx="1656184" cy="1829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04048" y="1124744"/>
              <a:ext cx="1224136" cy="8724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Experimental Setup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906888" cy="4525963"/>
          </a:xfrm>
        </p:spPr>
        <p:txBody>
          <a:bodyPr>
            <a:normAutofit/>
          </a:bodyPr>
          <a:lstStyle/>
          <a:p>
            <a:pPr marL="0" indent="0" algn="just">
              <a:buFont typeface="Arial" charset="0"/>
              <a:buNone/>
            </a:pPr>
            <a:r>
              <a:rPr lang="en-US" altLang="en-US" b="1" dirty="0"/>
              <a:t>Competing noise:</a:t>
            </a:r>
          </a:p>
          <a:p>
            <a:pPr algn="just"/>
            <a:r>
              <a:rPr lang="en-US" altLang="en-US" dirty="0"/>
              <a:t>Four channel registration of a cocktail-like typical acoustic background</a:t>
            </a:r>
          </a:p>
          <a:p>
            <a:pPr algn="just"/>
            <a:r>
              <a:rPr lang="en-US" altLang="en-US" dirty="0"/>
              <a:t>Reproduced by all the surrounding speakers (included the frontal one)</a:t>
            </a:r>
          </a:p>
          <a:p>
            <a:pPr marL="0" indent="0" algn="just">
              <a:buFont typeface="Arial" charset="0"/>
              <a:buNone/>
            </a:pPr>
            <a:endParaRPr lang="en-US" altLang="en-US" dirty="0"/>
          </a:p>
          <a:p>
            <a:pPr marL="0" indent="0" algn="just">
              <a:buFont typeface="Arial" charset="0"/>
              <a:buNone/>
            </a:pP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Experimental Protocol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en-US" b="1" dirty="0" smtClean="0"/>
              <a:t>Trial </a:t>
            </a:r>
            <a:r>
              <a:rPr lang="en-US" altLang="en-US" dirty="0"/>
              <a:t>= listen and repeat task on target words with competing noise </a:t>
            </a:r>
          </a:p>
          <a:p>
            <a:pPr marL="0" indent="0" algn="just">
              <a:buFont typeface="Arial" charset="0"/>
              <a:buNone/>
            </a:pPr>
            <a:r>
              <a:rPr lang="en-US" altLang="en-US" b="1" dirty="0" smtClean="0"/>
              <a:t>Performance </a:t>
            </a:r>
            <a:r>
              <a:rPr lang="en-US" altLang="en-US" dirty="0"/>
              <a:t>= % of correctly repeated words</a:t>
            </a:r>
          </a:p>
          <a:p>
            <a:pPr marL="0" indent="0" algn="just">
              <a:buNone/>
            </a:pPr>
            <a:r>
              <a:rPr lang="en-US" altLang="en-US" dirty="0"/>
              <a:t>Target signal calibrated on the subject to reach 100% performance without noise</a:t>
            </a:r>
          </a:p>
          <a:p>
            <a:pPr marL="0" indent="0" algn="just">
              <a:buFont typeface="Arial" charset="0"/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 dirty="0" smtClean="0"/>
              <a:t>Experimental Variables</a:t>
            </a:r>
            <a:endParaRPr lang="en-US" altLang="en-US" b="1" dirty="0"/>
          </a:p>
        </p:txBody>
      </p:sp>
      <p:sp>
        <p:nvSpPr>
          <p:cNvPr id="17411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n-US" altLang="en-US" b="1" dirty="0" smtClean="0"/>
              <a:t>Independent variable: SNR </a:t>
            </a:r>
            <a:r>
              <a:rPr lang="en-US" altLang="en-US" b="1" dirty="0"/>
              <a:t>Level</a:t>
            </a:r>
          </a:p>
          <a:p>
            <a:pPr algn="just"/>
            <a:r>
              <a:rPr lang="en-US" altLang="en-US" dirty="0"/>
              <a:t>Target speech volume fixed</a:t>
            </a:r>
          </a:p>
          <a:p>
            <a:pPr algn="just"/>
            <a:r>
              <a:rPr lang="en-US" altLang="en-US" dirty="0"/>
              <a:t>Competing noise volume changed in each trial, i.e. different Signal to Noise Ratios (SNRs) </a:t>
            </a:r>
          </a:p>
          <a:p>
            <a:pPr marL="0" indent="0" algn="just">
              <a:buFont typeface="Arial" charset="0"/>
              <a:buNone/>
            </a:pPr>
            <a:r>
              <a:rPr lang="en-US" altLang="en-US" b="1" dirty="0" smtClean="0"/>
              <a:t>Dependent variable: </a:t>
            </a:r>
            <a:r>
              <a:rPr lang="en-US" altLang="en-US" dirty="0" smtClean="0"/>
              <a:t>Performance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Outline</a:t>
            </a:r>
          </a:p>
        </p:txBody>
      </p:sp>
      <p:sp>
        <p:nvSpPr>
          <p:cNvPr id="3075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/>
            <a:r>
              <a:rPr lang="en-US" altLang="en-US" dirty="0"/>
              <a:t>The </a:t>
            </a:r>
            <a:r>
              <a:rPr lang="en-US" altLang="en-US" i="1" dirty="0"/>
              <a:t>cocktail party problem</a:t>
            </a:r>
          </a:p>
          <a:p>
            <a:pPr algn="just"/>
            <a:r>
              <a:rPr lang="en-US" altLang="en-US" dirty="0"/>
              <a:t>Beamforming</a:t>
            </a:r>
          </a:p>
          <a:p>
            <a:pPr algn="just"/>
            <a:r>
              <a:rPr lang="en-US" altLang="en-US" dirty="0"/>
              <a:t>State of the art</a:t>
            </a:r>
          </a:p>
          <a:p>
            <a:pPr algn="just"/>
            <a:r>
              <a:rPr lang="en-US" altLang="en-US" dirty="0"/>
              <a:t>The Glassense system</a:t>
            </a:r>
          </a:p>
          <a:p>
            <a:pPr algn="just"/>
            <a:r>
              <a:rPr lang="en-US" altLang="en-US" dirty="0"/>
              <a:t>Experimental setup and protocol</a:t>
            </a:r>
          </a:p>
          <a:p>
            <a:pPr algn="just"/>
            <a:r>
              <a:rPr lang="en-US" altLang="en-US" dirty="0"/>
              <a:t>Data analysis and results</a:t>
            </a:r>
          </a:p>
          <a:p>
            <a:pPr algn="just"/>
            <a:r>
              <a:rPr lang="en-US" altLang="en-US" dirty="0"/>
              <a:t>Conclusion and future works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Experimental Conditions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Font typeface="Arial" charset="0"/>
              <a:buNone/>
            </a:pPr>
            <a:r>
              <a:rPr lang="en-US" altLang="en-US" b="1" dirty="0"/>
              <a:t>Hearing </a:t>
            </a:r>
            <a:r>
              <a:rPr lang="en-US" altLang="en-US" b="1" dirty="0" smtClean="0"/>
              <a:t>aids</a:t>
            </a:r>
            <a:r>
              <a:rPr lang="en-US" altLang="en-US" b="1" dirty="0"/>
              <a:t> </a:t>
            </a:r>
            <a:r>
              <a:rPr lang="en-US" altLang="en-US" b="1" dirty="0" smtClean="0"/>
              <a:t>condition</a:t>
            </a:r>
          </a:p>
          <a:p>
            <a:pPr algn="just"/>
            <a:r>
              <a:rPr lang="en-US" altLang="en-US" dirty="0" smtClean="0"/>
              <a:t>sounds perceived directly by hearing aids microphones.</a:t>
            </a:r>
            <a:endParaRPr lang="en-US" altLang="en-US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6" r="7752"/>
          <a:stretch/>
        </p:blipFill>
        <p:spPr>
          <a:xfrm>
            <a:off x="696120" y="4005064"/>
            <a:ext cx="1740744" cy="21521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78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 dirty="0"/>
              <a:t>Experimental Conditions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Font typeface="Arial" charset="0"/>
              <a:buNone/>
            </a:pPr>
            <a:r>
              <a:rPr lang="en-US" altLang="en-US" b="1" dirty="0" smtClean="0"/>
              <a:t>Unfiltered condition</a:t>
            </a:r>
            <a:endParaRPr lang="en-US" altLang="en-US" b="1" dirty="0"/>
          </a:p>
          <a:p>
            <a:pPr algn="just"/>
            <a:r>
              <a:rPr lang="en-US" altLang="en-US" dirty="0" smtClean="0"/>
              <a:t>Glassense connected to hearing aids</a:t>
            </a:r>
          </a:p>
          <a:p>
            <a:pPr algn="just"/>
            <a:r>
              <a:rPr lang="en-US" altLang="en-US" dirty="0" smtClean="0"/>
              <a:t>sounds perceived by Glassense microphones, without spatial filtering</a:t>
            </a:r>
            <a:endParaRPr lang="en-US" altLang="en-US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05065"/>
            <a:ext cx="3240360" cy="21521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6" r="7752"/>
          <a:stretch/>
        </p:blipFill>
        <p:spPr>
          <a:xfrm>
            <a:off x="696120" y="4005064"/>
            <a:ext cx="1740744" cy="21521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41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"/>
          <a:stretch/>
        </p:blipFill>
        <p:spPr>
          <a:xfrm>
            <a:off x="5724128" y="3838671"/>
            <a:ext cx="2880320" cy="2758681"/>
          </a:xfrm>
          <a:prstGeom prst="rect">
            <a:avLst/>
          </a:prstGeom>
        </p:spPr>
      </p:pic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Experimental Conditions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22</a:t>
            </a:fld>
            <a:endParaRPr lang="en-US"/>
          </a:p>
        </p:txBody>
      </p:sp>
      <p:sp>
        <p:nvSpPr>
          <p:cNvPr id="18435" name="Rectangle 3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Font typeface="Arial" charset="0"/>
              <a:buNone/>
            </a:pPr>
            <a:r>
              <a:rPr lang="en-US" altLang="en-US" b="1" dirty="0" smtClean="0"/>
              <a:t>Beamforming condition</a:t>
            </a:r>
            <a:endParaRPr lang="en-US" altLang="en-US" b="1" dirty="0"/>
          </a:p>
          <a:p>
            <a:pPr algn="just"/>
            <a:r>
              <a:rPr lang="en-US" altLang="en-US" dirty="0" smtClean="0"/>
              <a:t>Glassense connected to hearing aids</a:t>
            </a:r>
          </a:p>
          <a:p>
            <a:pPr algn="just"/>
            <a:r>
              <a:rPr lang="en-US" altLang="en-US" dirty="0"/>
              <a:t>sounds perceived by Glassense microphones, </a:t>
            </a:r>
            <a:r>
              <a:rPr lang="en-US" altLang="en-US" dirty="0" smtClean="0"/>
              <a:t>with </a:t>
            </a:r>
            <a:r>
              <a:rPr lang="en-US" altLang="en-US" dirty="0"/>
              <a:t>spatial filtering</a:t>
            </a:r>
            <a:endParaRPr lang="en-US" altLang="en-US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05065"/>
            <a:ext cx="3240360" cy="21521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6" r="7752"/>
          <a:stretch/>
        </p:blipFill>
        <p:spPr>
          <a:xfrm>
            <a:off x="696120" y="4005064"/>
            <a:ext cx="1740744" cy="21521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41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"/>
          <a:stretch/>
        </p:blipFill>
        <p:spPr>
          <a:xfrm>
            <a:off x="1694159" y="3645025"/>
            <a:ext cx="5758161" cy="2786256"/>
          </a:xfrm>
          <a:prstGeom prst="rect">
            <a:avLst/>
          </a:prstGeom>
        </p:spPr>
      </p:pic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 dirty="0" smtClean="0"/>
              <a:t>Data Analysis</a:t>
            </a:r>
            <a:endParaRPr lang="en-US" altLang="en-US" b="1" dirty="0"/>
          </a:p>
        </p:txBody>
      </p:sp>
      <p:sp>
        <p:nvSpPr>
          <p:cNvPr id="18435" name="Rectangle 3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b="1" dirty="0" smtClean="0"/>
              <a:t>Speech </a:t>
            </a:r>
            <a:r>
              <a:rPr lang="en-US" altLang="en-US" b="1" dirty="0"/>
              <a:t>Reception Threshold</a:t>
            </a:r>
            <a:r>
              <a:rPr lang="en-US" altLang="en-US" dirty="0"/>
              <a:t> </a:t>
            </a:r>
            <a:r>
              <a:rPr lang="en-US" altLang="en-US" b="1" dirty="0"/>
              <a:t>(</a:t>
            </a:r>
            <a:r>
              <a:rPr lang="en-US" altLang="en-US" b="1" dirty="0" smtClean="0"/>
              <a:t>SRT)</a:t>
            </a:r>
            <a:endParaRPr lang="en-US" altLang="en-US" dirty="0"/>
          </a:p>
          <a:p>
            <a:pPr algn="just"/>
            <a:r>
              <a:rPr lang="en-US" altLang="en-US" dirty="0" smtClean="0"/>
              <a:t>SNR at which the subject correctly understand 50%  of target words</a:t>
            </a:r>
          </a:p>
          <a:p>
            <a:pPr algn="just"/>
            <a:r>
              <a:rPr lang="en-US" altLang="en-US" dirty="0" smtClean="0"/>
              <a:t>Obtained interpolating subjects performances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 dirty="0" smtClean="0"/>
              <a:t>Data Analysis</a:t>
            </a:r>
            <a:endParaRPr lang="en-US" altLang="en-US" b="1" dirty="0"/>
          </a:p>
        </p:txBody>
      </p:sp>
      <p:sp>
        <p:nvSpPr>
          <p:cNvPr id="18435" name="Rectangle 3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b="1" dirty="0" smtClean="0"/>
              <a:t>Friedman Test </a:t>
            </a:r>
            <a:r>
              <a:rPr lang="en-US" altLang="en-US" dirty="0" smtClean="0"/>
              <a:t>:</a:t>
            </a:r>
          </a:p>
          <a:p>
            <a:pPr algn="just"/>
            <a:r>
              <a:rPr lang="en-US" altLang="en-US" i="1" dirty="0" smtClean="0"/>
              <a:t>Dependent variable </a:t>
            </a:r>
            <a:r>
              <a:rPr lang="en-US" altLang="en-US" dirty="0" smtClean="0"/>
              <a:t>= SRT</a:t>
            </a:r>
          </a:p>
          <a:p>
            <a:pPr algn="just"/>
            <a:r>
              <a:rPr lang="en-US" altLang="en-US" i="1" dirty="0" smtClean="0"/>
              <a:t>Independent variable </a:t>
            </a:r>
            <a:r>
              <a:rPr lang="en-US" altLang="en-US" dirty="0" smtClean="0"/>
              <a:t>= Listening condition</a:t>
            </a:r>
            <a:endParaRPr lang="en-US" altLang="en-US" dirty="0"/>
          </a:p>
          <a:p>
            <a:pPr marL="0" indent="0" algn="just">
              <a:buNone/>
            </a:pPr>
            <a:r>
              <a:rPr lang="en-US" altLang="en-US" b="1" dirty="0" smtClean="0"/>
              <a:t>Post Hoc:</a:t>
            </a:r>
          </a:p>
          <a:p>
            <a:pPr algn="just"/>
            <a:r>
              <a:rPr lang="en-US" altLang="en-US" dirty="0" smtClean="0"/>
              <a:t>Wilcoxon-Mann-Whitney</a:t>
            </a:r>
          </a:p>
          <a:p>
            <a:pPr algn="just"/>
            <a:r>
              <a:rPr lang="en-US" altLang="en-US" dirty="0" err="1" smtClean="0"/>
              <a:t>Bonferroni</a:t>
            </a:r>
            <a:r>
              <a:rPr lang="en-US" altLang="en-US" dirty="0" smtClean="0"/>
              <a:t> correction</a:t>
            </a:r>
          </a:p>
          <a:p>
            <a:pPr marL="0" indent="0" algn="just">
              <a:buFont typeface="Arial" charset="0"/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5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Data analysis and results</a:t>
            </a:r>
          </a:p>
        </p:txBody>
      </p:sp>
      <p:pic>
        <p:nvPicPr>
          <p:cNvPr id="20483" name="Picture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51" y="2780928"/>
            <a:ext cx="5723785" cy="4077072"/>
          </a:xfrm>
          <a:noFill/>
          <a:ln/>
        </p:spPr>
      </p:pic>
      <p:sp>
        <p:nvSpPr>
          <p:cNvPr id="20485" name="Text Box 5"/>
          <p:cNvSpPr txBox="1">
            <a:spLocks/>
          </p:cNvSpPr>
          <p:nvPr/>
        </p:nvSpPr>
        <p:spPr bwMode="auto">
          <a:xfrm>
            <a:off x="395288" y="1412875"/>
            <a:ext cx="8353176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just">
              <a:buNone/>
            </a:pPr>
            <a:r>
              <a:rPr lang="en-US" altLang="en-US" sz="2000" b="1" dirty="0" smtClean="0"/>
              <a:t>Mean SRT comparison</a:t>
            </a:r>
          </a:p>
          <a:p>
            <a:pPr marL="457200" indent="-457200" algn="just"/>
            <a:r>
              <a:rPr lang="en-US" altLang="en-US" sz="2000" dirty="0" smtClean="0"/>
              <a:t>improvement of 3.3 dB in b</a:t>
            </a:r>
            <a:r>
              <a:rPr lang="en-US" altLang="en-US" sz="2000" i="1" dirty="0" smtClean="0"/>
              <a:t>eamforming</a:t>
            </a:r>
            <a:r>
              <a:rPr lang="en-US" altLang="en-US" sz="2000" dirty="0" smtClean="0"/>
              <a:t> condition </a:t>
            </a:r>
            <a:r>
              <a:rPr lang="en-US" altLang="en-US" sz="2000" dirty="0" smtClean="0"/>
              <a:t>with respect </a:t>
            </a:r>
            <a:r>
              <a:rPr lang="en-US" altLang="en-US" sz="2000" dirty="0" smtClean="0"/>
              <a:t>to </a:t>
            </a:r>
            <a:r>
              <a:rPr lang="en-US" altLang="en-US" sz="2000" i="1" dirty="0" smtClean="0"/>
              <a:t>unfiltered </a:t>
            </a:r>
            <a:endParaRPr lang="en-US" altLang="en-US" sz="2000" i="1" dirty="0" smtClean="0"/>
          </a:p>
          <a:p>
            <a:pPr marL="457200" indent="-457200" algn="just"/>
            <a:r>
              <a:rPr lang="en-US" altLang="en-US" sz="2000" dirty="0" smtClean="0"/>
              <a:t>improvement </a:t>
            </a:r>
            <a:r>
              <a:rPr lang="en-US" altLang="en-US" sz="2000" dirty="0"/>
              <a:t>of </a:t>
            </a:r>
            <a:r>
              <a:rPr lang="en-US" altLang="en-US" sz="2000" dirty="0" smtClean="0"/>
              <a:t>2.4 </a:t>
            </a:r>
            <a:r>
              <a:rPr lang="en-US" altLang="en-US" sz="2000" dirty="0"/>
              <a:t>dB in </a:t>
            </a:r>
            <a:r>
              <a:rPr lang="en-US" altLang="en-US" sz="2000" i="1" dirty="0" smtClean="0"/>
              <a:t>beamforming </a:t>
            </a:r>
            <a:r>
              <a:rPr lang="en-US" altLang="en-US" sz="2000" dirty="0"/>
              <a:t>condition </a:t>
            </a:r>
            <a:r>
              <a:rPr lang="en-US" altLang="en-US" sz="2000" dirty="0" smtClean="0"/>
              <a:t>with respect </a:t>
            </a:r>
            <a:r>
              <a:rPr lang="en-US" altLang="en-US" sz="2000" dirty="0"/>
              <a:t>to </a:t>
            </a:r>
            <a:r>
              <a:rPr lang="en-US" altLang="en-US" sz="2000" i="1" dirty="0" smtClean="0"/>
              <a:t>hearing </a:t>
            </a:r>
            <a:r>
              <a:rPr lang="en-US" altLang="en-US" sz="2000" i="1" dirty="0" smtClean="0"/>
              <a:t>aids</a:t>
            </a: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0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Data analysis and results</a:t>
            </a:r>
          </a:p>
        </p:txBody>
      </p:sp>
      <p:pic>
        <p:nvPicPr>
          <p:cNvPr id="20483" name="Picture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51" y="2780928"/>
            <a:ext cx="5723785" cy="4077072"/>
          </a:xfrm>
          <a:noFill/>
          <a:ln/>
        </p:spPr>
      </p:pic>
      <p:sp>
        <p:nvSpPr>
          <p:cNvPr id="20485" name="Text Box 5"/>
          <p:cNvSpPr txBox="1">
            <a:spLocks/>
          </p:cNvSpPr>
          <p:nvPr/>
        </p:nvSpPr>
        <p:spPr bwMode="auto">
          <a:xfrm>
            <a:off x="395288" y="1412875"/>
            <a:ext cx="8353176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just">
              <a:buNone/>
            </a:pPr>
            <a:r>
              <a:rPr lang="en-US" altLang="en-US" sz="2000" b="1" dirty="0" smtClean="0"/>
              <a:t>Mean SRT comparison</a:t>
            </a:r>
          </a:p>
          <a:p>
            <a:pPr marL="457200" indent="-457200" algn="just"/>
            <a:r>
              <a:rPr lang="en-US" altLang="en-US" sz="2000" dirty="0" smtClean="0"/>
              <a:t>improvement of 3.3 dB in b</a:t>
            </a:r>
            <a:r>
              <a:rPr lang="en-US" altLang="en-US" sz="2000" i="1" dirty="0" smtClean="0"/>
              <a:t>eamforming</a:t>
            </a:r>
            <a:r>
              <a:rPr lang="en-US" altLang="en-US" sz="2000" dirty="0" smtClean="0"/>
              <a:t> condition </a:t>
            </a:r>
            <a:r>
              <a:rPr lang="en-US" altLang="en-US" sz="2000" dirty="0" smtClean="0"/>
              <a:t>with respect </a:t>
            </a:r>
            <a:r>
              <a:rPr lang="en-US" altLang="en-US" sz="2000" dirty="0" smtClean="0"/>
              <a:t>to </a:t>
            </a:r>
            <a:r>
              <a:rPr lang="en-US" altLang="en-US" sz="2000" i="1" dirty="0" smtClean="0"/>
              <a:t>unfiltered </a:t>
            </a:r>
            <a:endParaRPr lang="en-US" altLang="en-US" sz="2000" i="1" dirty="0" smtClean="0"/>
          </a:p>
          <a:p>
            <a:pPr marL="457200" indent="-457200" algn="just"/>
            <a:r>
              <a:rPr lang="en-US" altLang="en-US" sz="2000" dirty="0" smtClean="0"/>
              <a:t>improvement </a:t>
            </a:r>
            <a:r>
              <a:rPr lang="en-US" altLang="en-US" sz="2000" dirty="0"/>
              <a:t>of </a:t>
            </a:r>
            <a:r>
              <a:rPr lang="en-US" altLang="en-US" sz="2000" dirty="0" smtClean="0"/>
              <a:t>2.4 </a:t>
            </a:r>
            <a:r>
              <a:rPr lang="en-US" altLang="en-US" sz="2000" dirty="0"/>
              <a:t>dB in </a:t>
            </a:r>
            <a:r>
              <a:rPr lang="en-US" altLang="en-US" sz="2000" i="1" dirty="0" smtClean="0"/>
              <a:t>beamforming </a:t>
            </a:r>
            <a:r>
              <a:rPr lang="en-US" altLang="en-US" sz="2000" dirty="0"/>
              <a:t>condition </a:t>
            </a:r>
            <a:r>
              <a:rPr lang="en-US" altLang="en-US" sz="2000" dirty="0" smtClean="0"/>
              <a:t>with respect </a:t>
            </a:r>
            <a:r>
              <a:rPr lang="en-US" altLang="en-US" sz="2000" dirty="0"/>
              <a:t>to </a:t>
            </a:r>
            <a:r>
              <a:rPr lang="en-US" altLang="en-US" sz="2000" i="1" dirty="0" smtClean="0"/>
              <a:t>hearing </a:t>
            </a:r>
            <a:r>
              <a:rPr lang="en-US" altLang="en-US" sz="2000" i="1" dirty="0" smtClean="0"/>
              <a:t>aids</a:t>
            </a: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0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Conclusion</a:t>
            </a:r>
          </a:p>
        </p:txBody>
      </p:sp>
      <p:sp>
        <p:nvSpPr>
          <p:cNvPr id="21510" name="Text Box 6"/>
          <p:cNvSpPr txBox="1">
            <a:spLocks/>
          </p:cNvSpPr>
          <p:nvPr/>
        </p:nvSpPr>
        <p:spPr bwMode="auto">
          <a:xfrm>
            <a:off x="468313" y="1412776"/>
            <a:ext cx="453573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marL="457200" indent="-457200" algn="just"/>
            <a:r>
              <a:rPr lang="en-US" altLang="en-US" sz="2800" dirty="0" smtClean="0"/>
              <a:t>The </a:t>
            </a:r>
            <a:r>
              <a:rPr lang="en-US" altLang="en-US" sz="2800" dirty="0" smtClean="0"/>
              <a:t>use of Glassense can improve the performance of traditional hearing aids in noise.</a:t>
            </a:r>
            <a:endParaRPr lang="en-US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18" y="1126270"/>
            <a:ext cx="4073794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Conclusion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4294967295"/>
          </p:nvPr>
        </p:nvSpPr>
        <p:spPr>
          <a:xfrm>
            <a:off x="457200" y="1196752"/>
            <a:ext cx="8047008" cy="4497388"/>
          </a:xfrm>
        </p:spPr>
        <p:txBody>
          <a:bodyPr>
            <a:normAutofit/>
          </a:bodyPr>
          <a:lstStyle/>
          <a:p>
            <a:pPr marL="0" indent="0" algn="just">
              <a:buFont typeface="Arial" charset="0"/>
              <a:buNone/>
            </a:pPr>
            <a:r>
              <a:rPr lang="en-US" altLang="en-US" dirty="0"/>
              <a:t>Not easy to compare Glassense </a:t>
            </a:r>
            <a:r>
              <a:rPr lang="en-US" altLang="en-US" dirty="0" smtClean="0"/>
              <a:t>SRT improvement to </a:t>
            </a:r>
            <a:r>
              <a:rPr lang="en-US" altLang="en-US" dirty="0"/>
              <a:t>other devices (like Varibel Hearing Glasses</a:t>
            </a:r>
            <a:r>
              <a:rPr lang="en-US" altLang="en-US" baseline="30000" dirty="0"/>
              <a:t>1</a:t>
            </a:r>
            <a:r>
              <a:rPr lang="en-US" altLang="en-US" dirty="0"/>
              <a:t>) because of differences in experimental </a:t>
            </a:r>
            <a:r>
              <a:rPr lang="en-US" altLang="en-US" dirty="0" smtClean="0"/>
              <a:t>protocol.</a:t>
            </a:r>
            <a:endParaRPr lang="en-US" altLang="en-US" dirty="0"/>
          </a:p>
        </p:txBody>
      </p:sp>
      <p:sp>
        <p:nvSpPr>
          <p:cNvPr id="22534" name="Text Box 6"/>
          <p:cNvSpPr txBox="1">
            <a:spLocks noGrp="1"/>
          </p:cNvSpPr>
          <p:nvPr/>
        </p:nvSpPr>
        <p:spPr bwMode="auto">
          <a:xfrm>
            <a:off x="1619672" y="6356350"/>
            <a:ext cx="662421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r>
              <a:rPr lang="en-US" altLang="en-US" sz="1200" dirty="0"/>
              <a:t>[1] - L. H. M. </a:t>
            </a:r>
            <a:r>
              <a:rPr lang="en-US" altLang="en-US" sz="1200" dirty="0" err="1"/>
              <a:t>Mens</a:t>
            </a:r>
            <a:r>
              <a:rPr lang="en-US" altLang="en-US" sz="1200" dirty="0"/>
              <a:t>, “Speech understanding in noise with an eyeglass hearing aid: asymmetric fitting and the head shadow benefit of anterior microphones.”, Int. J. </a:t>
            </a:r>
            <a:r>
              <a:rPr lang="en-US" altLang="en-US" sz="1200" dirty="0" err="1"/>
              <a:t>Audiol</a:t>
            </a:r>
            <a:r>
              <a:rPr lang="en-US" altLang="en-US" sz="1200" dirty="0"/>
              <a:t>., vol. 50, no. 1, pp. 27–33, 2011.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357423"/>
            <a:ext cx="4148232" cy="2754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3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 dirty="0"/>
              <a:t>Conclusion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29</a:t>
            </a:fld>
            <a:endParaRPr lang="en-US"/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301542" y="1245212"/>
            <a:ext cx="82296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dirty="0" smtClean="0"/>
              <a:t>No need for calibration on hearing loss, since hearing aid is already calibrated.</a:t>
            </a:r>
            <a:endParaRPr lang="en-US" altLang="en-US" dirty="0" smtClean="0"/>
          </a:p>
          <a:p>
            <a:pPr algn="just"/>
            <a:r>
              <a:rPr lang="en-US" altLang="en-US" dirty="0" smtClean="0"/>
              <a:t>Easy to swap between traditional hearing aid and Glassense.</a:t>
            </a:r>
          </a:p>
          <a:p>
            <a:pPr marL="0" indent="0" algn="just">
              <a:buFont typeface="Arial" charset="0"/>
              <a:buNone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74" y="3933056"/>
            <a:ext cx="523573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The </a:t>
            </a:r>
            <a:r>
              <a:rPr lang="en-US" altLang="en-US" b="1" i="1"/>
              <a:t>cocktail party problem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4294967295"/>
          </p:nvPr>
        </p:nvSpPr>
        <p:spPr>
          <a:xfrm>
            <a:off x="457200" y="1490663"/>
            <a:ext cx="5843588" cy="226060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n-US" altLang="en-US"/>
              <a:t>Firstly defined by Colin Cherry in </a:t>
            </a:r>
          </a:p>
          <a:p>
            <a:pPr marL="0" indent="0" algn="just">
              <a:buFont typeface="Arial" charset="0"/>
              <a:buNone/>
            </a:pPr>
            <a:r>
              <a:rPr lang="en-US" altLang="en-US"/>
              <a:t>1953, consists in the trouble of perceiving speech in noisy social contests.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6" b="22154"/>
          <a:stretch>
            <a:fillRect/>
          </a:stretch>
        </p:blipFill>
        <p:spPr bwMode="auto">
          <a:xfrm>
            <a:off x="0" y="4149725"/>
            <a:ext cx="9180513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6429375" y="1484313"/>
            <a:ext cx="2319338" cy="2225675"/>
            <a:chOff x="64291" y="14847"/>
            <a:chExt cx="23193" cy="22248"/>
          </a:xfrm>
        </p:grpSpPr>
        <p:pic>
          <p:nvPicPr>
            <p:cNvPr id="410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" y="14847"/>
              <a:ext cx="23193" cy="1855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64291" y="33402"/>
              <a:ext cx="23193" cy="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r>
                <a:rPr lang="en-US" altLang="en-US"/>
                <a:t>Colin Cherry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 dirty="0"/>
              <a:t>Future works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421088"/>
          </a:xfrm>
        </p:spPr>
        <p:txBody>
          <a:bodyPr/>
          <a:lstStyle/>
          <a:p>
            <a:pPr algn="just"/>
            <a:r>
              <a:rPr lang="en-US" altLang="en-US" dirty="0" smtClean="0"/>
              <a:t>Extension of experimental population</a:t>
            </a:r>
          </a:p>
          <a:p>
            <a:pPr algn="just"/>
            <a:r>
              <a:rPr lang="en-US" altLang="en-US" dirty="0" smtClean="0"/>
              <a:t>Measurement of Glassense contribution with more hearing aid models</a:t>
            </a:r>
          </a:p>
          <a:p>
            <a:pPr algn="just"/>
            <a:r>
              <a:rPr lang="en-US" altLang="en-US" dirty="0" smtClean="0"/>
              <a:t>Comparison with other microphone array devices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38" y="4300537"/>
            <a:ext cx="2619375" cy="1743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229600" cy="1143000"/>
          </a:xfrm>
        </p:spPr>
        <p:txBody>
          <a:bodyPr/>
          <a:lstStyle/>
          <a:p>
            <a:pPr algn="l"/>
            <a:r>
              <a:rPr lang="en-US" altLang="en-US" b="1" dirty="0"/>
              <a:t>Thank you!</a:t>
            </a:r>
          </a:p>
        </p:txBody>
      </p:sp>
      <p:pic>
        <p:nvPicPr>
          <p:cNvPr id="25603" name="Picture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850" y="1841079"/>
            <a:ext cx="1441450" cy="143986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154"/>
            <a:ext cx="1422400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39" y="1844254"/>
            <a:ext cx="1416050" cy="141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555776" y="3266654"/>
            <a:ext cx="200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/>
            <a:r>
              <a:rPr lang="en-US" altLang="en-US"/>
              <a:t>Francesco Diotalevi </a:t>
            </a:r>
          </a:p>
          <a:p>
            <a:pPr algn="ctr"/>
            <a:r>
              <a:rPr lang="en-US" altLang="en-US" i="1"/>
              <a:t>Senior Technician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787063" y="3270810"/>
            <a:ext cx="1476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/>
            <a:r>
              <a:rPr lang="en-US" altLang="en-US" dirty="0"/>
              <a:t>Luca </a:t>
            </a:r>
            <a:r>
              <a:rPr lang="en-US" altLang="en-US" dirty="0" err="1"/>
              <a:t>Brayda</a:t>
            </a:r>
            <a:endParaRPr lang="en-US" altLang="en-US" dirty="0"/>
          </a:p>
          <a:p>
            <a:pPr algn="ctr"/>
            <a:r>
              <a:rPr lang="en-US" altLang="en-US" i="1" dirty="0"/>
              <a:t>Team Leader</a:t>
            </a:r>
          </a:p>
        </p:txBody>
      </p:sp>
      <p:pic>
        <p:nvPicPr>
          <p:cNvPr id="25608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4581525"/>
            <a:ext cx="1335087" cy="13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09" name="Group 9"/>
          <p:cNvGrpSpPr>
            <a:grpSpLocks/>
          </p:cNvGrpSpPr>
          <p:nvPr/>
        </p:nvGrpSpPr>
        <p:grpSpPr bwMode="auto">
          <a:xfrm>
            <a:off x="2655888" y="4149725"/>
            <a:ext cx="6048375" cy="2308225"/>
            <a:chOff x="30532" y="39952"/>
            <a:chExt cx="60486" cy="23083"/>
          </a:xfrm>
        </p:grpSpPr>
        <p:pic>
          <p:nvPicPr>
            <p:cNvPr id="25616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2" y="40770"/>
              <a:ext cx="38230" cy="215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17" name="Text Box 17"/>
            <p:cNvSpPr txBox="1">
              <a:spLocks noChangeArrowheads="1"/>
            </p:cNvSpPr>
            <p:nvPr/>
          </p:nvSpPr>
          <p:spPr bwMode="auto">
            <a:xfrm>
              <a:off x="69548" y="39952"/>
              <a:ext cx="21471" cy="2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r>
                <a:rPr lang="en-US" altLang="en-US" dirty="0"/>
                <a:t>Linear </a:t>
              </a:r>
              <a:r>
                <a:rPr lang="en-US" altLang="en-US" dirty="0" err="1"/>
                <a:t>s.r.l</a:t>
              </a:r>
              <a:r>
                <a:rPr lang="en-US" altLang="en-US" dirty="0"/>
                <a:t>.</a:t>
              </a:r>
            </a:p>
            <a:p>
              <a:endParaRPr lang="en-US" altLang="en-US" dirty="0"/>
            </a:p>
            <a:p>
              <a:r>
                <a:rPr lang="en-US" altLang="en-US" dirty="0"/>
                <a:t>Michele </a:t>
              </a:r>
              <a:r>
                <a:rPr lang="en-US" altLang="en-US" dirty="0" err="1"/>
                <a:t>Ricchetti</a:t>
              </a:r>
              <a:endParaRPr lang="en-US" altLang="en-US" dirty="0"/>
            </a:p>
            <a:p>
              <a:r>
                <a:rPr lang="en-US" altLang="en-US" i="1" dirty="0"/>
                <a:t>Project Coordinator</a:t>
              </a:r>
            </a:p>
            <a:p>
              <a:endParaRPr lang="en-US" altLang="en-US" dirty="0"/>
            </a:p>
            <a:p>
              <a:r>
                <a:rPr lang="en-US" altLang="en-US" dirty="0"/>
                <a:t>Sara </a:t>
              </a:r>
              <a:r>
                <a:rPr lang="en-US" altLang="en-US" dirty="0" err="1"/>
                <a:t>Sansalone</a:t>
              </a:r>
              <a:endParaRPr lang="en-US" altLang="en-US" dirty="0"/>
            </a:p>
            <a:p>
              <a:r>
                <a:rPr lang="en-US" altLang="en-US" dirty="0" err="1"/>
                <a:t>Stefania</a:t>
              </a:r>
              <a:r>
                <a:rPr lang="en-US" altLang="en-US" dirty="0"/>
                <a:t> </a:t>
              </a:r>
              <a:r>
                <a:rPr lang="en-US" altLang="en-US" dirty="0" err="1"/>
                <a:t>Repetto</a:t>
              </a:r>
              <a:endParaRPr lang="en-US" altLang="en-US" dirty="0"/>
            </a:p>
            <a:p>
              <a:r>
                <a:rPr lang="en-US" altLang="en-US" dirty="0"/>
                <a:t>Petra Bianchi</a:t>
              </a:r>
            </a:p>
          </p:txBody>
        </p:sp>
      </p:grp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516216" y="1772816"/>
            <a:ext cx="1871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r>
              <a:rPr lang="en-US" altLang="en-US" dirty="0"/>
              <a:t>Claudio </a:t>
            </a:r>
            <a:r>
              <a:rPr lang="en-US" altLang="en-US" dirty="0" err="1"/>
              <a:t>Lorini</a:t>
            </a:r>
            <a:endParaRPr lang="en-US" altLang="en-US" dirty="0"/>
          </a:p>
          <a:p>
            <a:r>
              <a:rPr lang="en-US" altLang="en-US" dirty="0" err="1"/>
              <a:t>Davide</a:t>
            </a:r>
            <a:r>
              <a:rPr lang="en-US" altLang="en-US" dirty="0"/>
              <a:t> </a:t>
            </a:r>
            <a:r>
              <a:rPr lang="en-US" altLang="en-US" dirty="0" err="1"/>
              <a:t>Dellepiane</a:t>
            </a:r>
            <a:endParaRPr lang="en-US" altLang="en-US" dirty="0"/>
          </a:p>
          <a:p>
            <a:r>
              <a:rPr lang="en-US" altLang="en-US" dirty="0" err="1"/>
              <a:t>Elio</a:t>
            </a:r>
            <a:r>
              <a:rPr lang="en-US" altLang="en-US" dirty="0"/>
              <a:t> Massa</a:t>
            </a:r>
          </a:p>
        </p:txBody>
      </p:sp>
      <p:pic>
        <p:nvPicPr>
          <p:cNvPr id="25615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88" y="332656"/>
            <a:ext cx="216755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81" y="308356"/>
            <a:ext cx="823657" cy="1176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7343" y="711904"/>
            <a:ext cx="148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Co-funding: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Questions?</a:t>
            </a:r>
          </a:p>
        </p:txBody>
      </p:sp>
      <p:pic>
        <p:nvPicPr>
          <p:cNvPr id="24580" name="Picture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639888"/>
            <a:ext cx="6035675" cy="452596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 idx="4294967295"/>
          </p:nvPr>
        </p:nvSpPr>
        <p:spPr>
          <a:xfrm>
            <a:off x="687388" y="1363663"/>
            <a:ext cx="7772400" cy="2303462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/>
              <a:t>EVALUATION OF A COMPLEMENTARY HEARING AID FOR SPATIAL SOUND</a:t>
            </a:r>
            <a:br>
              <a:rPr lang="en-US" altLang="en-US" sz="4000" b="1" dirty="0"/>
            </a:br>
            <a:r>
              <a:rPr lang="en-US" altLang="en-US" sz="4000" b="1" dirty="0"/>
              <a:t>SEGREGATION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subTitle" idx="4294967295"/>
          </p:nvPr>
        </p:nvSpPr>
        <p:spPr>
          <a:xfrm>
            <a:off x="1608203" y="4124493"/>
            <a:ext cx="2480320" cy="38524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dirty="0" smtClean="0"/>
              <a:t>luca.giuliani@iit.it</a:t>
            </a:r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5119" y="374088"/>
            <a:ext cx="2541337" cy="6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7325"/>
            <a:ext cx="990600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7324"/>
            <a:ext cx="930275" cy="930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4" y="4014584"/>
            <a:ext cx="605061" cy="60506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69034" y="4734664"/>
            <a:ext cx="3206229" cy="591800"/>
            <a:chOff x="2981995" y="4653136"/>
            <a:chExt cx="3206229" cy="591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995" y="4653136"/>
              <a:ext cx="591800" cy="591800"/>
            </a:xfrm>
            <a:prstGeom prst="rect">
              <a:avLst/>
            </a:prstGeom>
          </p:spPr>
        </p:pic>
        <p:sp>
          <p:nvSpPr>
            <p:cNvPr id="11" name="Rectangle 3"/>
            <p:cNvSpPr txBox="1">
              <a:spLocks/>
            </p:cNvSpPr>
            <p:nvPr/>
          </p:nvSpPr>
          <p:spPr bwMode="auto">
            <a:xfrm>
              <a:off x="3707904" y="4755665"/>
              <a:ext cx="2480320" cy="386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altLang="en-US" sz="1600" dirty="0" smtClean="0"/>
                <a:t>/IITGlassense</a:t>
              </a:r>
              <a:endParaRPr lang="en-US" altLang="en-US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5478" y="5526752"/>
            <a:ext cx="3686522" cy="494536"/>
            <a:chOff x="2987824" y="5517232"/>
            <a:chExt cx="3686522" cy="4945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5517232"/>
              <a:ext cx="608290" cy="494536"/>
            </a:xfrm>
            <a:prstGeom prst="rect">
              <a:avLst/>
            </a:prstGeom>
          </p:spPr>
        </p:pic>
        <p:sp>
          <p:nvSpPr>
            <p:cNvPr id="13" name="Rectangle 3"/>
            <p:cNvSpPr txBox="1">
              <a:spLocks/>
            </p:cNvSpPr>
            <p:nvPr/>
          </p:nvSpPr>
          <p:spPr bwMode="auto">
            <a:xfrm>
              <a:off x="3707904" y="5571129"/>
              <a:ext cx="2966442" cy="386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altLang="en-US" sz="1600" dirty="0" smtClean="0"/>
                <a:t>@</a:t>
              </a:r>
              <a:r>
                <a:rPr lang="en-US" altLang="en-US" sz="1600" dirty="0" err="1" smtClean="0"/>
                <a:t>IITGlassense</a:t>
              </a:r>
              <a:endParaRPr lang="en-US" altLang="en-US" sz="16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480" y="4229303"/>
            <a:ext cx="4757960" cy="3160137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33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7335" y="6165304"/>
            <a:ext cx="1478915" cy="681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851920" y="3933056"/>
            <a:ext cx="5544616" cy="816106"/>
            <a:chOff x="3779912" y="3597034"/>
            <a:chExt cx="5626154" cy="816106"/>
          </a:xfrm>
        </p:grpSpPr>
        <p:sp>
          <p:nvSpPr>
            <p:cNvPr id="3" name="Rounded Rectangle 2"/>
            <p:cNvSpPr/>
            <p:nvPr/>
          </p:nvSpPr>
          <p:spPr>
            <a:xfrm>
              <a:off x="4067944" y="3597034"/>
              <a:ext cx="5338122" cy="81610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9912" y="3693014"/>
              <a:ext cx="4968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DEMO AVAILABLE!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1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Openings @ IIT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63272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Post-doc position	</a:t>
            </a:r>
          </a:p>
          <a:p>
            <a:pPr marL="0" indent="0">
              <a:buNone/>
            </a:pPr>
            <a:r>
              <a:rPr lang="en-US" sz="3200" dirty="0" err="1" smtClean="0"/>
              <a:t>Antropometric</a:t>
            </a:r>
            <a:r>
              <a:rPr lang="en-US" sz="3200" dirty="0" smtClean="0"/>
              <a:t> modeling for personalized sensory aids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3501008"/>
            <a:ext cx="8435280" cy="17176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/>
              <a:t>PhD	position	</a:t>
            </a:r>
          </a:p>
          <a:p>
            <a:pPr marL="0" indent="0" algn="just">
              <a:buNone/>
            </a:pPr>
            <a:r>
              <a:rPr lang="en-US" sz="3200" dirty="0" smtClean="0"/>
              <a:t>Binaural filtering techniques for augmented perception and understanding of sounds</a:t>
            </a:r>
            <a:r>
              <a:rPr lang="en-US" sz="3200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568" y="566124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Email  to: </a:t>
            </a:r>
            <a:r>
              <a:rPr lang="en-US" sz="2400" dirty="0" smtClean="0"/>
              <a:t>luca.brayda@iit.it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911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The </a:t>
            </a:r>
            <a:r>
              <a:rPr lang="en-US" altLang="en-US" b="1" i="1"/>
              <a:t>cocktail party problem</a:t>
            </a:r>
            <a:endParaRPr lang="en-US" altLang="en-US"/>
          </a:p>
        </p:txBody>
      </p:sp>
      <p:sp>
        <p:nvSpPr>
          <p:cNvPr id="5123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/>
            <a:r>
              <a:rPr lang="en-US" altLang="en-US" sz="2800" dirty="0" smtClean="0"/>
              <a:t>Approximately </a:t>
            </a:r>
            <a:r>
              <a:rPr lang="en-US" altLang="en-US" sz="2800" dirty="0"/>
              <a:t>one-third of people over 65 year are affected by disabling hearing </a:t>
            </a:r>
            <a:r>
              <a:rPr lang="en-US" altLang="en-US" sz="2800" dirty="0" smtClean="0"/>
              <a:t>loss.</a:t>
            </a:r>
            <a:endParaRPr lang="en-US" altLang="en-US" sz="2800" dirty="0"/>
          </a:p>
          <a:p>
            <a:pPr algn="just"/>
            <a:r>
              <a:rPr lang="en-US" altLang="en-US" sz="2800" dirty="0" smtClean="0"/>
              <a:t>People </a:t>
            </a:r>
            <a:r>
              <a:rPr lang="en-US" altLang="en-US" sz="2800" dirty="0"/>
              <a:t>suffering from hearing impairment have bigger troubles in separating acoustical </a:t>
            </a:r>
            <a:r>
              <a:rPr lang="en-US" altLang="en-US" sz="2800" dirty="0" smtClean="0"/>
              <a:t>sources.</a:t>
            </a:r>
            <a:endParaRPr lang="en-US" altLang="en-US" sz="2800" dirty="0"/>
          </a:p>
          <a:p>
            <a:pPr algn="just"/>
            <a:r>
              <a:rPr lang="en-US" altLang="en-US" sz="2800" dirty="0" smtClean="0"/>
              <a:t>Limited hearing </a:t>
            </a:r>
            <a:r>
              <a:rPr lang="en-US" altLang="en-US" sz="2800" dirty="0"/>
              <a:t>aids </a:t>
            </a:r>
            <a:r>
              <a:rPr lang="en-US" altLang="en-US" sz="2800" dirty="0" smtClean="0"/>
              <a:t>performance in noise.</a:t>
            </a:r>
            <a:endParaRPr lang="en-US" altLang="en-US" sz="2800" dirty="0"/>
          </a:p>
          <a:p>
            <a:pPr marL="0" indent="0" algn="just">
              <a:buFont typeface="Arial" charset="0"/>
              <a:buNone/>
            </a:pPr>
            <a:endParaRPr lang="en-US" altLang="en-US" dirty="0"/>
          </a:p>
        </p:txBody>
      </p:sp>
      <p:pic>
        <p:nvPicPr>
          <p:cNvPr id="51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85742"/>
            <a:ext cx="28575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77" y="4365104"/>
            <a:ext cx="3405187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Beamforming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n-US" altLang="en-US" dirty="0"/>
              <a:t>Also called spatial filtering, is a signal processing technique used in sensor arrays to improve the Signal to Noise Ratio (SNR) of a target </a:t>
            </a:r>
            <a:r>
              <a:rPr lang="en-US" altLang="en-US" dirty="0" smtClean="0"/>
              <a:t>source.</a:t>
            </a:r>
            <a:endParaRPr lang="en-US" altLang="en-US" dirty="0"/>
          </a:p>
          <a:p>
            <a:pPr marL="0" indent="0" algn="just">
              <a:buFont typeface="Arial" charset="0"/>
              <a:buNone/>
            </a:pPr>
            <a:endParaRPr lang="en-US" altLang="en-US" dirty="0"/>
          </a:p>
        </p:txBody>
      </p:sp>
      <p:pic>
        <p:nvPicPr>
          <p:cNvPr id="61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5875451" cy="2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State of the art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4294967295"/>
          </p:nvPr>
        </p:nvSpPr>
        <p:spPr>
          <a:xfrm>
            <a:off x="457200" y="2175694"/>
            <a:ext cx="6346825" cy="1757362"/>
          </a:xfrm>
        </p:spPr>
        <p:txBody>
          <a:bodyPr>
            <a:normAutofit fontScale="92500"/>
          </a:bodyPr>
          <a:lstStyle/>
          <a:p>
            <a:pPr algn="just"/>
            <a:r>
              <a:rPr lang="en-US" altLang="en-US" dirty="0"/>
              <a:t>Modern behind-the-ear earing aids are equipped with more then one microphone to provide </a:t>
            </a:r>
            <a:r>
              <a:rPr lang="en-US" altLang="en-US" dirty="0" smtClean="0"/>
              <a:t>directionality.</a:t>
            </a:r>
            <a:endParaRPr lang="en-US" altLang="en-US" dirty="0"/>
          </a:p>
        </p:txBody>
      </p:sp>
      <p:pic>
        <p:nvPicPr>
          <p:cNvPr id="717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204269"/>
            <a:ext cx="1658937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/>
          </p:cNvSpPr>
          <p:nvPr/>
        </p:nvSpPr>
        <p:spPr bwMode="auto">
          <a:xfrm>
            <a:off x="395288" y="3817938"/>
            <a:ext cx="78517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marL="457200" indent="-457200" algn="just"/>
            <a:r>
              <a:rPr lang="en-US" altLang="en-US" dirty="0" smtClean="0"/>
              <a:t>The improvement </a:t>
            </a:r>
            <a:r>
              <a:rPr lang="en-US" altLang="en-US" dirty="0"/>
              <a:t>deeply depends on </a:t>
            </a:r>
            <a:r>
              <a:rPr lang="en-US" altLang="en-US" dirty="0" smtClean="0"/>
              <a:t>the distance between the microphones and on their number.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 dirty="0"/>
              <a:t>State of the art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4294967295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Font typeface="Arial" charset="0"/>
              <a:buNone/>
            </a:pPr>
            <a:r>
              <a:rPr lang="en-US" altLang="en-US" sz="2800" dirty="0"/>
              <a:t>Several solutions has been proposed in the last years, but none of them made a real breakthrough in the market </a:t>
            </a:r>
            <a:r>
              <a:rPr lang="en-US" altLang="en-US" sz="2800" dirty="0" smtClean="0"/>
              <a:t>yet.</a:t>
            </a:r>
            <a:endParaRPr lang="en-US" altLang="en-US" sz="2800" dirty="0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899585" y="2690736"/>
            <a:ext cx="2592408" cy="3330552"/>
            <a:chOff x="8875" y="32129"/>
            <a:chExt cx="21603" cy="30169"/>
          </a:xfrm>
        </p:grpSpPr>
        <p:pic>
          <p:nvPicPr>
            <p:cNvPr id="8202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" y="32129"/>
              <a:ext cx="17066" cy="23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8875" y="55835"/>
              <a:ext cx="21603" cy="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r>
                <a:rPr lang="en-US" altLang="en-US" dirty="0"/>
                <a:t>Hearing-aid necklace by </a:t>
              </a:r>
              <a:r>
                <a:rPr lang="en-US" altLang="en-US" dirty="0" err="1"/>
                <a:t>Widrow</a:t>
              </a:r>
              <a:r>
                <a:rPr lang="en-US" altLang="en-US" dirty="0"/>
                <a:t> (2001)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79913" y="2409850"/>
            <a:ext cx="45365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2800" dirty="0" smtClean="0"/>
              <a:t>High directivity</a:t>
            </a:r>
          </a:p>
          <a:p>
            <a:pPr marL="457200" indent="-45720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2800" dirty="0" smtClean="0"/>
              <a:t>Complementary to hearing aid</a:t>
            </a:r>
          </a:p>
          <a:p>
            <a:pPr marL="457200" indent="-45720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2800" dirty="0" smtClean="0"/>
              <a:t>No need for calibration on hearing loss</a:t>
            </a:r>
          </a:p>
          <a:p>
            <a:pPr marL="457200" indent="-457200" algn="just">
              <a:buClr>
                <a:srgbClr val="FF0000"/>
              </a:buClr>
              <a:buFont typeface="Calibri" panose="020F0502020204030204" pitchFamily="34" charset="0"/>
              <a:buChar char="X"/>
            </a:pPr>
            <a:r>
              <a:rPr lang="en-US" sz="2800" dirty="0" smtClean="0"/>
              <a:t>Cannot use head as spatial selector</a:t>
            </a:r>
          </a:p>
          <a:p>
            <a:pPr marL="457200" indent="-457200" algn="just">
              <a:buClr>
                <a:srgbClr val="FF0000"/>
              </a:buClr>
              <a:buFont typeface="Calibri" panose="020F0502020204030204" pitchFamily="34" charset="0"/>
              <a:buChar char="X"/>
            </a:pPr>
            <a:r>
              <a:rPr lang="en-US" sz="2800" dirty="0" smtClean="0"/>
              <a:t>Not available on the market anymore</a:t>
            </a:r>
          </a:p>
        </p:txBody>
      </p:sp>
    </p:spTree>
    <p:extLst>
      <p:ext uri="{BB962C8B-B14F-4D97-AF65-F5344CB8AC3E}">
        <p14:creationId xmlns:p14="http://schemas.microsoft.com/office/powerpoint/2010/main" val="34733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 dirty="0"/>
              <a:t>State of the art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4294967295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Font typeface="Arial" charset="0"/>
              <a:buNone/>
            </a:pPr>
            <a:r>
              <a:rPr lang="en-US" altLang="en-US" sz="2800" dirty="0"/>
              <a:t>Several solutions has been proposed in the last years, but none of them made a real breakthrough in the market </a:t>
            </a:r>
            <a:r>
              <a:rPr lang="en-US" altLang="en-US" sz="2800" dirty="0" smtClean="0"/>
              <a:t>yet.</a:t>
            </a:r>
            <a:endParaRPr lang="en-US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04048" y="2780928"/>
            <a:ext cx="3744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2800" dirty="0" smtClean="0"/>
              <a:t>High directivity</a:t>
            </a:r>
          </a:p>
          <a:p>
            <a:pPr marL="457200" indent="-45720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2800" dirty="0" smtClean="0"/>
              <a:t>Use head as spatial selector</a:t>
            </a:r>
          </a:p>
          <a:p>
            <a:pPr marL="457200" indent="-457200" algn="just">
              <a:buClr>
                <a:srgbClr val="FF0000"/>
              </a:buClr>
              <a:buFont typeface="Calibri" panose="020F0502020204030204" pitchFamily="34" charset="0"/>
              <a:buChar char="X"/>
            </a:pPr>
            <a:r>
              <a:rPr lang="en-US" sz="2800" dirty="0" smtClean="0"/>
              <a:t>Substitutes hearing aid</a:t>
            </a:r>
          </a:p>
          <a:p>
            <a:pPr marL="457200" indent="-457200" algn="just">
              <a:buClr>
                <a:srgbClr val="FF0000"/>
              </a:buClr>
              <a:buFont typeface="Calibri" panose="020F0502020204030204" pitchFamily="34" charset="0"/>
              <a:buChar char="X"/>
            </a:pPr>
            <a:r>
              <a:rPr lang="en-US" sz="2800" dirty="0" smtClean="0"/>
              <a:t>Need for calibration on personal hearing loss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611560" y="2853872"/>
            <a:ext cx="4159250" cy="2824162"/>
            <a:chOff x="37799" y="34049"/>
            <a:chExt cx="41592" cy="28230"/>
          </a:xfrm>
        </p:grpSpPr>
        <p:pic>
          <p:nvPicPr>
            <p:cNvPr id="10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" y="34049"/>
              <a:ext cx="41592" cy="21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7799" y="55816"/>
              <a:ext cx="41592" cy="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r>
                <a:rPr lang="en-US" altLang="en-US"/>
                <a:t>Hearing glasses by Varibel company (available on the market since 2008)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19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b="1"/>
              <a:t>The Glassense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4294967295"/>
          </p:nvPr>
        </p:nvSpPr>
        <p:spPr>
          <a:xfrm>
            <a:off x="4283968" y="1639341"/>
            <a:ext cx="3888432" cy="178965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Font typeface="Arial" charset="0"/>
              <a:buNone/>
            </a:pPr>
            <a:r>
              <a:rPr lang="en-US" altLang="en-US" dirty="0" smtClean="0"/>
              <a:t>Spectacles with </a:t>
            </a:r>
            <a:r>
              <a:rPr lang="en-US" altLang="en-US" dirty="0"/>
              <a:t>two </a:t>
            </a:r>
            <a:r>
              <a:rPr lang="en-US" altLang="en-US" dirty="0" smtClean="0"/>
              <a:t>arrays </a:t>
            </a:r>
            <a:r>
              <a:rPr lang="en-US" altLang="en-US" dirty="0"/>
              <a:t>of </a:t>
            </a:r>
            <a:r>
              <a:rPr lang="en-US" altLang="en-US" dirty="0" smtClean="0"/>
              <a:t>digital microphones embedded in the temples.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4AEE-4CE8-4BCA-BE94-C900678034C1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107504" y="4437112"/>
            <a:ext cx="392392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n-US" altLang="en-US" dirty="0" smtClean="0"/>
              <a:t>Signal </a:t>
            </a:r>
            <a:r>
              <a:rPr lang="en-US" altLang="en-US" dirty="0"/>
              <a:t>sent to hearing aids wireless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3839"/>
            <a:ext cx="3465456" cy="23016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6809"/>
            <a:ext cx="4670425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8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962</Words>
  <Application>Microsoft Office PowerPoint</Application>
  <PresentationFormat>On-screen Show (4:3)</PresentationFormat>
  <Paragraphs>184</Paragraphs>
  <Slides>34</Slides>
  <Notes>3</Notes>
  <HiddenSlides>4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EVALUATION OF A COMPLEMENTARY HEARING AID FOR SPATIAL SOUND SEGREGATION</vt:lpstr>
      <vt:lpstr>Outline</vt:lpstr>
      <vt:lpstr>The cocktail party problem</vt:lpstr>
      <vt:lpstr>The cocktail party problem</vt:lpstr>
      <vt:lpstr>Beamforming</vt:lpstr>
      <vt:lpstr>State of the art</vt:lpstr>
      <vt:lpstr>State of the art</vt:lpstr>
      <vt:lpstr>State of the art</vt:lpstr>
      <vt:lpstr>The Glassense</vt:lpstr>
      <vt:lpstr>The Glassense</vt:lpstr>
      <vt:lpstr>The Glassense</vt:lpstr>
      <vt:lpstr>The Glassense</vt:lpstr>
      <vt:lpstr>PowerPoint Presentation</vt:lpstr>
      <vt:lpstr>Subjects</vt:lpstr>
      <vt:lpstr>Experimental Setup</vt:lpstr>
      <vt:lpstr>Experimental Setup</vt:lpstr>
      <vt:lpstr>Experimental Setup</vt:lpstr>
      <vt:lpstr>Experimental Protocol</vt:lpstr>
      <vt:lpstr>Experimental Variables</vt:lpstr>
      <vt:lpstr>Experimental Conditions</vt:lpstr>
      <vt:lpstr>Experimental Conditions</vt:lpstr>
      <vt:lpstr>Experimental Conditions</vt:lpstr>
      <vt:lpstr>Data Analysis</vt:lpstr>
      <vt:lpstr>Data Analysis</vt:lpstr>
      <vt:lpstr>Data analysis and results</vt:lpstr>
      <vt:lpstr>Data analysis and results</vt:lpstr>
      <vt:lpstr>Conclusion</vt:lpstr>
      <vt:lpstr>Conclusion</vt:lpstr>
      <vt:lpstr>Conclusion</vt:lpstr>
      <vt:lpstr>Future works</vt:lpstr>
      <vt:lpstr>Thank you!</vt:lpstr>
      <vt:lpstr>Questions?</vt:lpstr>
      <vt:lpstr>EVALUATION OF A COMPLEMENTARY HEARING AID FOR SPATIAL SOUND SEGREGATION</vt:lpstr>
      <vt:lpstr>Openings @ IIT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Compensating cocktail party noise with binaural spatial segregation on a novel device targeting partial hearing loss</dc:title>
  <dc:creator>Luca Giuliani</dc:creator>
  <cp:lastModifiedBy>Luca Giuliani</cp:lastModifiedBy>
  <cp:revision>63</cp:revision>
  <dcterms:created xsi:type="dcterms:W3CDTF">2016-07-08T08:28:49Z</dcterms:created>
  <dcterms:modified xsi:type="dcterms:W3CDTF">2017-03-08T15:50:46Z</dcterms:modified>
</cp:coreProperties>
</file>