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8" r:id="rId4"/>
    <p:sldId id="259" r:id="rId5"/>
    <p:sldId id="260" r:id="rId6"/>
    <p:sldId id="272" r:id="rId7"/>
    <p:sldId id="261" r:id="rId8"/>
    <p:sldId id="263" r:id="rId10"/>
    <p:sldId id="273" r:id="rId11"/>
    <p:sldId id="274" r:id="rId12"/>
    <p:sldId id="265" r:id="rId13"/>
    <p:sldId id="266" r:id="rId14"/>
    <p:sldId id="267" r:id="rId15"/>
    <p:sldId id="275" r:id="rId16"/>
    <p:sldId id="270" r:id="rId17"/>
    <p:sldId id="262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 userDrawn="1">
          <p15:clr>
            <a:srgbClr val="A4A3A4"/>
          </p15:clr>
        </p15:guide>
        <p15:guide id="2" pos="37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7"/>
        <p:guide pos="37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4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7.xml"/><Relationship Id="rId7" Type="http://schemas.openxmlformats.org/officeDocument/2006/relationships/image" Target="../media/image3.png"/><Relationship Id="rId6" Type="http://schemas.openxmlformats.org/officeDocument/2006/relationships/image" Target="../media/image2.jpeg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1.jpe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.jpeg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image" Target="../media/image1.jpe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21.xml"/><Relationship Id="rId1" Type="http://schemas.openxmlformats.org/officeDocument/2006/relationships/tags" Target="../tags/tag1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5.xml"/><Relationship Id="rId6" Type="http://schemas.openxmlformats.org/officeDocument/2006/relationships/image" Target="../media/image2.jpeg"/><Relationship Id="rId5" Type="http://schemas.openxmlformats.org/officeDocument/2006/relationships/image" Target="../media/image23.png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image" Target="../media/image1.jpeg"/><Relationship Id="rId1" Type="http://schemas.openxmlformats.org/officeDocument/2006/relationships/tags" Target="../tags/tag12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image" Target="../media/image25.png"/><Relationship Id="rId6" Type="http://schemas.openxmlformats.org/officeDocument/2006/relationships/tags" Target="../tags/tag128.xml"/><Relationship Id="rId5" Type="http://schemas.openxmlformats.org/officeDocument/2006/relationships/image" Target="../media/image24.png"/><Relationship Id="rId4" Type="http://schemas.openxmlformats.org/officeDocument/2006/relationships/image" Target="../media/image2.jpeg"/><Relationship Id="rId3" Type="http://schemas.openxmlformats.org/officeDocument/2006/relationships/tags" Target="../tags/tag127.xml"/><Relationship Id="rId2" Type="http://schemas.openxmlformats.org/officeDocument/2006/relationships/image" Target="../media/image1.jpe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2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33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jpeg"/><Relationship Id="rId3" Type="http://schemas.openxmlformats.org/officeDocument/2006/relationships/tags" Target="../tags/tag132.xml"/><Relationship Id="rId2" Type="http://schemas.openxmlformats.org/officeDocument/2006/relationships/image" Target="../media/image1.jpeg"/><Relationship Id="rId1" Type="http://schemas.openxmlformats.org/officeDocument/2006/relationships/tags" Target="../tags/tag13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6.xml"/><Relationship Id="rId4" Type="http://schemas.openxmlformats.org/officeDocument/2006/relationships/image" Target="../media/image2.jpeg"/><Relationship Id="rId3" Type="http://schemas.openxmlformats.org/officeDocument/2006/relationships/tags" Target="../tags/tag135.xml"/><Relationship Id="rId2" Type="http://schemas.openxmlformats.org/officeDocument/2006/relationships/image" Target="../media/image1.jpeg"/><Relationship Id="rId1" Type="http://schemas.openxmlformats.org/officeDocument/2006/relationships/tags" Target="../tags/tag13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42.xml"/><Relationship Id="rId7" Type="http://schemas.openxmlformats.org/officeDocument/2006/relationships/image" Target="../media/image2.jpeg"/><Relationship Id="rId6" Type="http://schemas.openxmlformats.org/officeDocument/2006/relationships/image" Target="../media/image1.jpeg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1.jpeg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82.xml"/><Relationship Id="rId16" Type="http://schemas.openxmlformats.org/officeDocument/2006/relationships/image" Target="../media/image2.jpeg"/><Relationship Id="rId15" Type="http://schemas.openxmlformats.org/officeDocument/2006/relationships/tags" Target="../tags/tag81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6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image" Target="../media/image1.jpeg"/><Relationship Id="rId1" Type="http://schemas.openxmlformats.org/officeDocument/2006/relationships/tags" Target="../tags/tag8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Relationship Id="rId3" Type="http://schemas.openxmlformats.org/officeDocument/2006/relationships/tags" Target="../tags/tag88.xml"/><Relationship Id="rId2" Type="http://schemas.openxmlformats.org/officeDocument/2006/relationships/image" Target="../media/image1.jpeg"/><Relationship Id="rId1" Type="http://schemas.openxmlformats.org/officeDocument/2006/relationships/tags" Target="../tags/tag8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92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5.xml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tags" Target="../tags/tag98.xml"/><Relationship Id="rId4" Type="http://schemas.openxmlformats.org/officeDocument/2006/relationships/image" Target="../media/image2.jpeg"/><Relationship Id="rId3" Type="http://schemas.openxmlformats.org/officeDocument/2006/relationships/tags" Target="../tags/tag97.xml"/><Relationship Id="rId2" Type="http://schemas.openxmlformats.org/officeDocument/2006/relationships/image" Target="../media/image1.jpe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9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image" Target="../media/image2.jpeg"/><Relationship Id="rId3" Type="http://schemas.openxmlformats.org/officeDocument/2006/relationships/tags" Target="../tags/tag102.xml"/><Relationship Id="rId2" Type="http://schemas.openxmlformats.org/officeDocument/2006/relationships/image" Target="../media/image1.jpe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image" Target="../media/image14.png"/><Relationship Id="rId1" Type="http://schemas.openxmlformats.org/officeDocument/2006/relationships/tags" Target="../tags/tag10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tags" Target="../tags/tag110.xml"/><Relationship Id="rId6" Type="http://schemas.openxmlformats.org/officeDocument/2006/relationships/image" Target="../media/image15.png"/><Relationship Id="rId5" Type="http://schemas.openxmlformats.org/officeDocument/2006/relationships/tags" Target="../tags/tag109.xml"/><Relationship Id="rId4" Type="http://schemas.openxmlformats.org/officeDocument/2006/relationships/image" Target="../media/image2.jpeg"/><Relationship Id="rId3" Type="http://schemas.openxmlformats.org/officeDocument/2006/relationships/tags" Target="../tags/tag108.xml"/><Relationship Id="rId2" Type="http://schemas.openxmlformats.org/officeDocument/2006/relationships/image" Target="../media/image1.jpeg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15.xml"/><Relationship Id="rId16" Type="http://schemas.openxmlformats.org/officeDocument/2006/relationships/tags" Target="../tags/tag114.xml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image" Target="../media/image18.png"/><Relationship Id="rId10" Type="http://schemas.openxmlformats.org/officeDocument/2006/relationships/tags" Target="../tags/tag111.xml"/><Relationship Id="rId1" Type="http://schemas.openxmlformats.org/officeDocument/2006/relationships/tags" Target="../tags/tag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470" y="75565"/>
            <a:ext cx="149225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696720" y="1661795"/>
            <a:ext cx="8798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MTIDNET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：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 Multimodal Temporal Interest Detection Network for Video Summarization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855980" y="3511550"/>
            <a:ext cx="103206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Xiaoyan Tian, Ye Jin*, Zhao Zhang, Peng Liu, Xianglong Tang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Harbin Institute of Technology, Harbin, Heilongjiang, 150001, China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612900" y="5064760"/>
            <a:ext cx="3491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Speaker: Xiaoyan Tian         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7391400" y="5064760"/>
            <a:ext cx="3103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Time: 2024.4.16         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6"/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6420" y="112395"/>
            <a:ext cx="1114425" cy="11144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48625" y="451485"/>
            <a:ext cx="1123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Paper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9029700" y="649605"/>
            <a:ext cx="297180" cy="1587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470" y="75565"/>
            <a:ext cx="149225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636395" y="415925"/>
            <a:ext cx="2747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Experiments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81965" y="1221740"/>
            <a:ext cx="2054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Datasets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960745" y="5278755"/>
            <a:ext cx="5589270" cy="825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Fig. 10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Sample image classes from SumMe and TVSum datasets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481965" y="4521835"/>
            <a:ext cx="3966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Evaluation metrics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7"/>
          <a:stretch>
            <a:fillRect/>
          </a:stretch>
        </p:blipFill>
        <p:spPr>
          <a:xfrm>
            <a:off x="10721340" y="0"/>
            <a:ext cx="1428750" cy="135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5710" y="1502410"/>
            <a:ext cx="5140325" cy="35687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560" y="2005330"/>
            <a:ext cx="4485005" cy="20148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20445" y="5335905"/>
            <a:ext cx="2478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267460" y="5278755"/>
            <a:ext cx="2537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F-score (%)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470" y="75565"/>
            <a:ext cx="149225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696720" y="429260"/>
            <a:ext cx="2747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Experiments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674745" y="1155065"/>
            <a:ext cx="6042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Comparision with SOTA methods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10" y="2092960"/>
            <a:ext cx="10867390" cy="39084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34945" y="5608955"/>
            <a:ext cx="7680960" cy="25781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/>
          <p:cNvPicPr/>
          <p:nvPr/>
        </p:nvPicPr>
        <p:blipFill>
          <a:blip r:embed="rId6"/>
          <a:stretch>
            <a:fillRect/>
          </a:stretch>
        </p:blipFill>
        <p:spPr>
          <a:xfrm>
            <a:off x="10721340" y="0"/>
            <a:ext cx="1428750" cy="13582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470" y="75565"/>
            <a:ext cx="149225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589405" y="422275"/>
            <a:ext cx="759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Experiments--Qualitative Evaluation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10721340" y="0"/>
            <a:ext cx="1428750" cy="135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1703705"/>
            <a:ext cx="5098415" cy="22180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204470" y="4113530"/>
            <a:ext cx="5589270" cy="825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Fig. 11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Qualitative results of different VS methods, including GT, DSNet, CLIP-It, and our MTIDnet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9770" y="1228725"/>
            <a:ext cx="4364355" cy="543179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556895" y="5311140"/>
            <a:ext cx="5589270" cy="825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Fig. 12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Qualitative results generated from different video samples of MTIDNet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6261100" y="5487670"/>
            <a:ext cx="673735" cy="29781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470" y="75565"/>
            <a:ext cx="149225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589405" y="422275"/>
            <a:ext cx="759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Experiments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10763250" y="-3810"/>
            <a:ext cx="1428750" cy="135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95" y="2435225"/>
            <a:ext cx="5177155" cy="31572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8205" y="1470025"/>
            <a:ext cx="41751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 b="1">
                <a:latin typeface="Times New Roman" panose="02020603050405020304" charset="0"/>
                <a:cs typeface="Times New Roman" panose="02020603050405020304" charset="0"/>
              </a:rPr>
              <a:t>Ablation study on modalities and inter-relations</a:t>
            </a:r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375" y="2037080"/>
            <a:ext cx="4872355" cy="16135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97345" y="1473200"/>
            <a:ext cx="417512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 b="1">
                <a:latin typeface="Times New Roman" panose="02020603050405020304" charset="0"/>
                <a:cs typeface="Times New Roman" panose="02020603050405020304" charset="0"/>
              </a:rPr>
              <a:t>Ablation study on different losses</a:t>
            </a:r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970" y="4681855"/>
            <a:ext cx="5002530" cy="15741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50990" y="4165600"/>
            <a:ext cx="44456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200" b="1">
                <a:latin typeface="Times New Roman" panose="02020603050405020304" charset="0"/>
                <a:cs typeface="Times New Roman" panose="02020603050405020304" charset="0"/>
              </a:rPr>
              <a:t>Runtime analysis</a:t>
            </a:r>
            <a:endParaRPr lang="en-US" altLang="zh-CN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470" y="75565"/>
            <a:ext cx="149225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562735" y="409575"/>
            <a:ext cx="2747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Conclusion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7415" y="1474470"/>
            <a:ext cx="1021080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We can see the experimental results prove that: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MTIDNet learns the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audio-visual modality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in the fine-grained embedding space, and then projects the embedding into the coarse-grained space compared to the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text modality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based on modality fusion.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charset="0"/>
              <a:buChar char="n"/>
            </a:pP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charset="0"/>
              <a:buChar char="n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Temporal Interest Detection Network is to maintain the integrity across shots with the same semantics by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regressing boundary locations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importance scores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10763250" y="0"/>
            <a:ext cx="1428750" cy="13582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16785" y="2016760"/>
            <a:ext cx="75304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</a:rPr>
              <a:t>Thanks for your attention</a:t>
            </a:r>
            <a:endParaRPr lang="en-US" altLang="zh-CN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976880" y="3007995"/>
            <a:ext cx="6238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Email: tianxy@stu.hit.edu.cn 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755140" y="4575175"/>
            <a:ext cx="3937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Speaker: Xiaoyan Tian 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950710" y="4575175"/>
            <a:ext cx="3937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Time: 2024.4.16 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0" name="图片 99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4470" y="75565"/>
            <a:ext cx="1492250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10763250" y="0"/>
            <a:ext cx="1428750" cy="13582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470" y="75565"/>
            <a:ext cx="149225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1508125" y="3136900"/>
            <a:ext cx="28867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</a:rPr>
              <a:t>Contents</a:t>
            </a:r>
            <a:endParaRPr lang="en-US" altLang="zh-CN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24855" y="1485265"/>
            <a:ext cx="649605" cy="5873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884545" y="1489075"/>
            <a:ext cx="726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01</a:t>
            </a:r>
            <a:endParaRPr lang="en-US" altLang="zh-CN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739255" y="1485265"/>
            <a:ext cx="2886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Background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>
            <p:custDataLst>
              <p:tags r:id="rId4"/>
            </p:custDataLst>
          </p:nvPr>
        </p:nvSpPr>
        <p:spPr>
          <a:xfrm>
            <a:off x="5823585" y="3411855"/>
            <a:ext cx="649605" cy="5873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5883275" y="3415665"/>
            <a:ext cx="7264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032</a:t>
            </a:r>
            <a:endParaRPr lang="en-US" altLang="zh-CN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6737985" y="3411855"/>
            <a:ext cx="2886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Methods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矩形 30"/>
          <p:cNvSpPr/>
          <p:nvPr>
            <p:custDataLst>
              <p:tags r:id="rId7"/>
            </p:custDataLst>
          </p:nvPr>
        </p:nvSpPr>
        <p:spPr>
          <a:xfrm>
            <a:off x="5824855" y="4375150"/>
            <a:ext cx="649605" cy="5873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8"/>
            </p:custDataLst>
          </p:nvPr>
        </p:nvSpPr>
        <p:spPr>
          <a:xfrm>
            <a:off x="5884545" y="4378960"/>
            <a:ext cx="7264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042</a:t>
            </a:r>
            <a:endParaRPr lang="en-US" altLang="zh-CN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6739255" y="4375150"/>
            <a:ext cx="2886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Experiments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矩形 33"/>
          <p:cNvSpPr/>
          <p:nvPr>
            <p:custDataLst>
              <p:tags r:id="rId10"/>
            </p:custDataLst>
          </p:nvPr>
        </p:nvSpPr>
        <p:spPr>
          <a:xfrm>
            <a:off x="5824855" y="5334635"/>
            <a:ext cx="649605" cy="5873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>
            <p:custDataLst>
              <p:tags r:id="rId11"/>
            </p:custDataLst>
          </p:nvPr>
        </p:nvSpPr>
        <p:spPr>
          <a:xfrm>
            <a:off x="5884545" y="5338445"/>
            <a:ext cx="7264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052</a:t>
            </a:r>
            <a:endParaRPr lang="en-US" altLang="zh-CN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12"/>
            </p:custDataLst>
          </p:nvPr>
        </p:nvSpPr>
        <p:spPr>
          <a:xfrm>
            <a:off x="6739255" y="5338445"/>
            <a:ext cx="2687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Conclusion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矩形 36"/>
          <p:cNvSpPr/>
          <p:nvPr>
            <p:custDataLst>
              <p:tags r:id="rId13"/>
            </p:custDataLst>
          </p:nvPr>
        </p:nvSpPr>
        <p:spPr>
          <a:xfrm>
            <a:off x="5823585" y="2448560"/>
            <a:ext cx="649605" cy="5873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>
            <p:custDataLst>
              <p:tags r:id="rId14"/>
            </p:custDataLst>
          </p:nvPr>
        </p:nvSpPr>
        <p:spPr>
          <a:xfrm>
            <a:off x="6739255" y="2473325"/>
            <a:ext cx="2886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Motivation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15"/>
            </p:custDataLst>
          </p:nvPr>
        </p:nvSpPr>
        <p:spPr>
          <a:xfrm>
            <a:off x="5883275" y="2452370"/>
            <a:ext cx="726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02</a:t>
            </a:r>
            <a:endParaRPr lang="en-US" altLang="zh-CN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16"/>
          <a:stretch>
            <a:fillRect/>
          </a:stretch>
        </p:blipFill>
        <p:spPr>
          <a:xfrm>
            <a:off x="10763250" y="56515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470" y="75565"/>
            <a:ext cx="149225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771015" y="422910"/>
            <a:ext cx="2886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Background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8635" y="5876925"/>
            <a:ext cx="5208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Fig. 1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Illustration of task of video summarization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971030" y="5923280"/>
            <a:ext cx="43116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Fig. 2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Different types of video summarization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1076325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微信图片_202404091101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30" y="2322195"/>
            <a:ext cx="5475605" cy="2470150"/>
          </a:xfrm>
          <a:prstGeom prst="rect">
            <a:avLst/>
          </a:prstGeom>
        </p:spPr>
      </p:pic>
      <p:pic>
        <p:nvPicPr>
          <p:cNvPr id="8" name="图片 7" descr="微信图片_202404091129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730" y="1584325"/>
            <a:ext cx="5657215" cy="41725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02705" y="3474720"/>
            <a:ext cx="5229860" cy="84963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3985" y="0"/>
            <a:ext cx="149225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807210" y="339090"/>
            <a:ext cx="2263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Motivation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2435" y="1299845"/>
            <a:ext cx="111379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inter-relations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between various configuration of 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modality spaces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should be considered.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Shot-level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video summarization approaches place excessive emphasis on the significance of individual shots, thus losing the ability to capture 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global and local features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within shots.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10739120" y="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" y="3787775"/>
            <a:ext cx="5222875" cy="20523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8635" y="5995670"/>
            <a:ext cx="5208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Fig. 3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Modality embedding spaces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830" y="3352800"/>
            <a:ext cx="3549650" cy="33477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998710" y="4767580"/>
            <a:ext cx="21691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Fig. 4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Pipeline of shot-level VS approaches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1374140" y="254635"/>
            <a:ext cx="2032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Methods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图片 12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6220" y="76835"/>
            <a:ext cx="1190625" cy="843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10763250" y="0"/>
            <a:ext cx="1428750" cy="1358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figure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" y="1513205"/>
            <a:ext cx="10836910" cy="4149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18715" y="5803900"/>
            <a:ext cx="7554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Fig. 5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Overview structure of the proposed Multimodal Temporal Interest Network (MTIDNet)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1374140" y="254635"/>
            <a:ext cx="5660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Methods--Contribution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0995" y="1418590"/>
            <a:ext cx="11147425" cy="4784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fontAlgn="auto">
              <a:lnSpc>
                <a:spcPts val="3660"/>
              </a:lnSpc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MTIDNet is a novel video summary network and the first one to explore both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fine- and coarse-grained representations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by investigating different modality embedding spaces.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fontAlgn="auto">
              <a:lnSpc>
                <a:spcPts val="3660"/>
              </a:lnSpc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We propose an innovative technique for detecting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temporal interest regions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to  improve the intergrity of the semantics with the same segment. The algorithm applies temporal regression scoring on the extracted features to obtain both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local and global features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across shots.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fontAlgn="auto">
              <a:lnSpc>
                <a:spcPts val="3660"/>
              </a:lnSpc>
              <a:buFont typeface="Wingdings" panose="05000000000000000000" charset="0"/>
              <a:buChar char="Ø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We conduct extensive experiments on two benchmark datasets, SumMe and TVSum. Results show that our MTIDNet achieves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state-of-the-art performance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图片 12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6220" y="76835"/>
            <a:ext cx="1190625" cy="843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10763250" y="0"/>
            <a:ext cx="1428750" cy="13582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470" y="75565"/>
            <a:ext cx="149225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572260" y="396240"/>
            <a:ext cx="2032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Methods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10721340" y="0"/>
            <a:ext cx="1428750" cy="1358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67690" y="1294130"/>
            <a:ext cx="5085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Multimodal Feature Extraction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4470" y="5930900"/>
            <a:ext cx="4753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Fig. 6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Overview of Multimodal Feature Extraction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690" y="2068830"/>
            <a:ext cx="4167505" cy="36429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4540" y="3025775"/>
            <a:ext cx="4999355" cy="1729105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6969125" y="1294130"/>
            <a:ext cx="3295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Formula Expression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5078095" y="3829050"/>
            <a:ext cx="673735" cy="29781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470" y="75565"/>
            <a:ext cx="149225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572260" y="396240"/>
            <a:ext cx="2032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Methods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10763250" y="0"/>
            <a:ext cx="1428750" cy="1358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67690" y="1235710"/>
            <a:ext cx="5085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Fine-to-Coarse Space Projection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4470" y="6011545"/>
            <a:ext cx="4753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Fig. 7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Overview of Fine-to-Coarse Space Projection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7036435" y="1235710"/>
            <a:ext cx="4140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Mutual Cross Fusion Layer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4958080" y="4185920"/>
            <a:ext cx="1566545" cy="29781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160" y="1776730"/>
            <a:ext cx="2873375" cy="4154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0095" y="1932305"/>
            <a:ext cx="3672205" cy="2755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9645" y="4984115"/>
            <a:ext cx="3253740" cy="1115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8945" y="6047105"/>
            <a:ext cx="1756410" cy="53213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4665345" y="3302635"/>
            <a:ext cx="2152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Formula Expression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470" y="75565"/>
            <a:ext cx="1492250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1572260" y="396240"/>
            <a:ext cx="2032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Methods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10763250" y="0"/>
            <a:ext cx="1428750" cy="1358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950595" y="1235710"/>
            <a:ext cx="3955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Temporal Interest Detection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3845" y="5918835"/>
            <a:ext cx="47536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Fig. 9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Overview of Temporal Interest Detection Network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70" y="1951990"/>
            <a:ext cx="4777105" cy="365188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7429500" y="1235710"/>
            <a:ext cx="3295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Formula Expression</a:t>
            </a:r>
            <a:endParaRPr lang="en-US" altLang="zh-CN" sz="2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971540" y="3969385"/>
            <a:ext cx="5149850" cy="2261235"/>
            <a:chOff x="9300" y="6200"/>
            <a:chExt cx="8110" cy="356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77" y="6200"/>
              <a:ext cx="5274" cy="286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00" y="8988"/>
              <a:ext cx="8110" cy="77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6476365" y="1951990"/>
            <a:ext cx="4356735" cy="680085"/>
            <a:chOff x="8690" y="3074"/>
            <a:chExt cx="6861" cy="1071"/>
          </a:xfrm>
        </p:grpSpPr>
        <p:sp>
          <p:nvSpPr>
            <p:cNvPr id="19" name="文本框 18"/>
            <p:cNvSpPr txBox="1"/>
            <p:nvPr>
              <p:custDataLst>
                <p:tags r:id="rId10"/>
              </p:custDataLst>
            </p:nvPr>
          </p:nvSpPr>
          <p:spPr>
            <a:xfrm>
              <a:off x="8690" y="3074"/>
              <a:ext cx="3878" cy="10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en-US" altLang="zh-CN" sz="2000">
                  <a:latin typeface="Times New Roman" panose="02020603050405020304" charset="0"/>
                  <a:cs typeface="Times New Roman" panose="02020603050405020304" charset="0"/>
                </a:rPr>
                <a:t>2D boundary information</a:t>
              </a:r>
              <a:endParaRPr lang="en-US" altLang="zh-CN" sz="20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568" y="3259"/>
              <a:ext cx="2983" cy="549"/>
            </a:xfrm>
            <a:prstGeom prst="rect">
              <a:avLst/>
            </a:prstGeom>
          </p:spPr>
        </p:pic>
        <p:sp>
          <p:nvSpPr>
            <p:cNvPr id="24" name="右箭头 23"/>
            <p:cNvSpPr/>
            <p:nvPr/>
          </p:nvSpPr>
          <p:spPr>
            <a:xfrm>
              <a:off x="11945" y="3453"/>
              <a:ext cx="623" cy="355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>
            <p:custDataLst>
              <p:tags r:id="rId12"/>
            </p:custDataLst>
          </p:nvPr>
        </p:nvSpPr>
        <p:spPr>
          <a:xfrm>
            <a:off x="6177915" y="2748915"/>
            <a:ext cx="2462530" cy="396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Centrality parameter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右箭头 27"/>
          <p:cNvSpPr/>
          <p:nvPr/>
        </p:nvSpPr>
        <p:spPr>
          <a:xfrm>
            <a:off x="8543290" y="2834640"/>
            <a:ext cx="395605" cy="22542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>
            <p:custDataLst>
              <p:tags r:id="rId13"/>
            </p:custDataLst>
          </p:nvPr>
        </p:nvSpPr>
        <p:spPr>
          <a:xfrm>
            <a:off x="6244590" y="3343275"/>
            <a:ext cx="2462530" cy="396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Importance scores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8543290" y="3408045"/>
            <a:ext cx="395605" cy="22542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57005" y="2592705"/>
            <a:ext cx="1667510" cy="7429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57005" y="3343275"/>
            <a:ext cx="292100" cy="50419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5772150" y="3896360"/>
            <a:ext cx="5937885" cy="25273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>
            <p:custDataLst>
              <p:tags r:id="rId16"/>
            </p:custDataLst>
          </p:nvPr>
        </p:nvSpPr>
        <p:spPr>
          <a:xfrm>
            <a:off x="5971540" y="3986530"/>
            <a:ext cx="1747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Loss function</a:t>
            </a:r>
            <a:endParaRPr lang="en-US" altLang="zh-CN" sz="2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3.xml><?xml version="1.0" encoding="utf-8"?>
<p:tagLst xmlns:p="http://schemas.openxmlformats.org/presentationml/2006/main">
  <p:tag name="COMMONDATA" val="eyJoZGlkIjoiYWNiOWI0MDhhZjlkYzA5YzkzZjEzODI2ZDgxMDFhZWIifQ=="/>
  <p:tag name="KSO_WPP_MARK_KEY" val="a3be7437-d218-4022-8dd5-da89194c982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2884</Words>
  <Application>WPS 演示</Application>
  <PresentationFormat>宽屏</PresentationFormat>
  <Paragraphs>137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Times New Roman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张钊</cp:lastModifiedBy>
  <cp:revision>274</cp:revision>
  <dcterms:created xsi:type="dcterms:W3CDTF">2019-06-19T02:08:00Z</dcterms:created>
  <dcterms:modified xsi:type="dcterms:W3CDTF">2024-04-10T13:50:04Z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135823CF9E874D279620AE51E8402E0B_11</vt:lpwstr>
  </property>
</Properties>
</file>