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media/image11.svg" ContentType="image/svg+xml"/>
  <Override PartName="/ppt/media/image1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449" r:id="rId4"/>
    <p:sldId id="284" r:id="rId5"/>
    <p:sldId id="450" r:id="rId7"/>
    <p:sldId id="451" r:id="rId8"/>
    <p:sldId id="452" r:id="rId9"/>
    <p:sldId id="453" r:id="rId10"/>
    <p:sldId id="454" r:id="rId11"/>
    <p:sldId id="455" r:id="rId12"/>
    <p:sldId id="456" r:id="rId13"/>
    <p:sldId id="457" r:id="rId14"/>
    <p:sldId id="477" r:id="rId15"/>
    <p:sldId id="458" r:id="rId16"/>
    <p:sldId id="495" r:id="rId17"/>
    <p:sldId id="496" r:id="rId18"/>
    <p:sldId id="497" r:id="rId19"/>
    <p:sldId id="500"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4BBD"/>
    <a:srgbClr val="FEA48F"/>
    <a:srgbClr val="CFA0DC"/>
    <a:srgbClr val="F3644B"/>
    <a:srgbClr val="92D050"/>
    <a:srgbClr val="BFBFBF"/>
    <a:srgbClr val="2C6891"/>
    <a:srgbClr val="969895"/>
    <a:srgbClr val="445469"/>
    <a:srgbClr val="3A8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1" autoAdjust="0"/>
    <p:restoredTop sz="94660"/>
  </p:normalViewPr>
  <p:slideViewPr>
    <p:cSldViewPr snapToGrid="0">
      <p:cViewPr>
        <p:scale>
          <a:sx n="100" d="100"/>
          <a:sy n="100" d="100"/>
        </p:scale>
        <p:origin x="374"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3.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noFill/>
              <a:ln w="19050">
                <a:noFill/>
              </a:ln>
              <a:effectLst/>
            </c:spPr>
          </c:dPt>
          <c:dPt>
            <c:idx val="1"/>
            <c:bubble3D val="0"/>
            <c:spPr>
              <a:solidFill>
                <a:srgbClr val="C75050"/>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10</c:v>
                </c:pt>
                <c:pt idx="1">
                  <c:v>90</c:v>
                </c:pt>
                <c:pt idx="2">
                  <c:v>0</c:v>
                </c:pt>
                <c:pt idx="3">
                  <c:v>0</c:v>
                </c:pt>
              </c:numCache>
            </c:numRef>
          </c:val>
        </c:ser>
        <c:ser>
          <c:idx val="1"/>
          <c:order val="1"/>
          <c:tx>
            <c:strRef>
              <c:f>Sheet1!$C$1</c:f>
              <c:strCache>
                <c:ptCount val="1"/>
                <c:pt idx="0">
                  <c:v>销售额2</c:v>
                </c:pt>
              </c:strCache>
            </c:strRef>
          </c:tx>
          <c:spPr>
            <a:ln w="19050">
              <a:noFill/>
            </a:ln>
          </c:spPr>
          <c:explosion val="0"/>
          <c:dPt>
            <c:idx val="0"/>
            <c:bubble3D val="0"/>
            <c:spPr>
              <a:solidFill>
                <a:schemeClr val="accent1"/>
              </a:solidFill>
              <a:ln w="19050">
                <a:noFill/>
              </a:ln>
              <a:effectLst/>
            </c:spPr>
          </c:dPt>
          <c:dPt>
            <c:idx val="1"/>
            <c:bubble3D val="0"/>
            <c:spPr>
              <a:noFill/>
              <a:ln w="19050">
                <a:noFill/>
              </a:ln>
              <a:effectLst/>
            </c:spPr>
          </c:dPt>
          <c:dPt>
            <c:idx val="2"/>
            <c:bubble3D val="0"/>
            <c:spPr>
              <a:solidFill>
                <a:srgbClr val="92D050"/>
              </a:solidFill>
              <a:ln w="19050">
                <a:noFill/>
              </a:ln>
              <a:effectLst/>
            </c:spPr>
          </c:dPt>
          <c:dPt>
            <c:idx val="3"/>
            <c:bubble3D val="0"/>
            <c:spPr>
              <a:solidFill>
                <a:schemeClr val="accent4"/>
              </a:solidFill>
              <a:ln w="19050">
                <a:noFill/>
              </a:ln>
              <a:effectLst/>
            </c:spPr>
          </c:dPt>
          <c:dLbls>
            <c:delete val="1"/>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0</c:v>
                </c:pt>
                <c:pt idx="1">
                  <c:v>30</c:v>
                </c:pt>
                <c:pt idx="2">
                  <c:v>70</c:v>
                </c:pt>
                <c:pt idx="3">
                  <c:v>0</c:v>
                </c:pt>
              </c:numCache>
            </c:numRef>
          </c:val>
        </c:ser>
        <c:ser>
          <c:idx val="2"/>
          <c:order val="2"/>
          <c:tx>
            <c:strRef>
              <c:f>Sheet1!$D$1</c:f>
              <c:strCache>
                <c:ptCount val="1"/>
                <c:pt idx="0">
                  <c:v>销售额3</c:v>
                </c:pt>
              </c:strCache>
            </c:strRef>
          </c:tx>
          <c:spPr>
            <a:ln w="19050">
              <a:noFill/>
            </a:ln>
          </c:spPr>
          <c:explosion val="0"/>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noFill/>
              <a:ln w="19050">
                <a:noFill/>
              </a:ln>
              <a:effectLst/>
            </c:spPr>
          </c:dPt>
          <c:dPt>
            <c:idx val="3"/>
            <c:bubble3D val="0"/>
            <c:spPr>
              <a:solidFill>
                <a:schemeClr val="accent3"/>
              </a:solidFill>
              <a:ln w="19050">
                <a:noFill/>
              </a:ln>
              <a:effectLst/>
            </c:spPr>
          </c:dPt>
          <c:dLbls>
            <c:delete val="1"/>
          </c:dLbls>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0</c:v>
                </c:pt>
                <c:pt idx="1">
                  <c:v>0</c:v>
                </c:pt>
                <c:pt idx="2">
                  <c:v>60</c:v>
                </c:pt>
                <c:pt idx="3">
                  <c:v>40</c:v>
                </c:pt>
              </c:numCache>
            </c:numRef>
          </c:val>
        </c:ser>
        <c:ser>
          <c:idx val="3"/>
          <c:order val="3"/>
          <c:tx>
            <c:strRef>
              <c:f>Sheet1!$E$1</c:f>
              <c:strCache>
                <c:ptCount val="1"/>
                <c:pt idx="0">
                  <c:v>列1</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4"/>
                <c:pt idx="0">
                  <c:v>第一季度</c:v>
                </c:pt>
                <c:pt idx="1">
                  <c:v>第二季度</c:v>
                </c:pt>
                <c:pt idx="2">
                  <c:v>第三季度</c:v>
                </c:pt>
                <c:pt idx="3">
                  <c:v>第四季度</c:v>
                </c:pt>
              </c:strCache>
            </c:strRef>
          </c:cat>
          <c:val>
            <c:numRef>
              <c:f>Sheet1!$E$2:$E$5</c:f>
              <c:numCache>
                <c:formatCode>General</c:formatCode>
                <c:ptCount val="4"/>
              </c:numCache>
            </c:numRef>
          </c:val>
        </c:ser>
        <c:dLbls>
          <c:showLegendKey val="0"/>
          <c:showVal val="0"/>
          <c:showCatName val="0"/>
          <c:showSerName val="0"/>
          <c:showPercent val="0"/>
          <c:showBubbleSize val="0"/>
          <c:showLeaderLines val="1"/>
        </c:dLbls>
        <c:firstSliceAng val="90"/>
        <c:holeSize val="5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2.GIF"/><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75590" y="1394460"/>
            <a:ext cx="11650345" cy="1534160"/>
          </a:xfrm>
        </p:spPr>
        <p:txBody>
          <a:bodyPr anchor="b">
            <a:noAutofit/>
          </a:bodyPr>
          <a:lstStyle>
            <a:lvl1pPr algn="ctr">
              <a:defRPr sz="4800" b="1">
                <a:solidFill>
                  <a:schemeClr val="tx1"/>
                </a:solidFill>
                <a:latin typeface="Times New Roman" panose="02020603050405020304" pitchFamily="18" charset="0"/>
                <a:cs typeface="Times New Roman" panose="02020603050405020304" pitchFamily="18" charset="0"/>
              </a:defRPr>
            </a:lvl1pPr>
          </a:lstStyle>
          <a:p>
            <a:r>
              <a:rPr lang="en-US" altLang="zh-CN" dirty="0"/>
              <a:t>HIM: Discovering Implicit Relationships </a:t>
            </a:r>
            <a:br>
              <a:rPr lang="en-US" altLang="zh-CN" dirty="0"/>
            </a:br>
            <a:r>
              <a:rPr lang="en-US" altLang="zh-CN" dirty="0"/>
              <a:t>in Heterogeneous Social Networks</a:t>
            </a:r>
            <a:endParaRPr lang="en-US" altLang="zh-CN" dirty="0"/>
          </a:p>
        </p:txBody>
      </p:sp>
      <p:sp>
        <p:nvSpPr>
          <p:cNvPr id="4" name="日期占位符 3"/>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7A178E-2AF0-479A-A2A8-38B0D2A37766}" type="slidenum">
              <a:rPr lang="zh-CN" altLang="en-US" smtClean="0"/>
            </a:fld>
            <a:endParaRPr lang="zh-CN" altLang="en-US"/>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userDrawn="1"/>
        </p:nvSpPr>
        <p:spPr>
          <a:xfrm>
            <a:off x="4204809" y="3532980"/>
            <a:ext cx="3782382" cy="444242"/>
          </a:xfrm>
          <a:prstGeom prst="rect">
            <a:avLst/>
          </a:prstGeom>
        </p:spPr>
        <p:txBody>
          <a:bodyPr wrap="square" anchor="ctr" anchorCtr="0">
            <a:noAutofit/>
          </a:bodyPr>
          <a:lstStyle/>
          <a:p>
            <a:pPr algn="ctr"/>
            <a:endParaRPr lang="zh-CN" altLang="en-US" sz="1400" dirty="0">
              <a:solidFill>
                <a:schemeClr val="bg1"/>
              </a:solidFill>
              <a:cs typeface="+mn-ea"/>
              <a:sym typeface="+mn-lt"/>
            </a:endParaRPr>
          </a:p>
        </p:txBody>
      </p:sp>
      <p:sp>
        <p:nvSpPr>
          <p:cNvPr id="3" name="标题 1"/>
          <p:cNvSpPr>
            <a:spLocks noGrp="1"/>
          </p:cNvSpPr>
          <p:nvPr userDrawn="1"/>
        </p:nvSpPr>
        <p:spPr>
          <a:xfrm>
            <a:off x="0" y="94615"/>
            <a:ext cx="10962005" cy="667385"/>
          </a:xfrm>
          <a:prstGeom prst="rect">
            <a:avLst/>
          </a:prstGeom>
        </p:spPr>
        <p:txBody>
          <a:bodyPr vert="horz" lIns="91440" tIns="45720" rIns="91440" bIns="45720" rtlCol="0" anchor="b">
            <a:noAutofit/>
          </a:bodyPr>
          <a:lstStyle>
            <a:lvl1pPr algn="ctr">
              <a:defRPr sz="4800">
                <a:solidFill>
                  <a:schemeClr val="bg1"/>
                </a:solidFill>
                <a:latin typeface="Calibri" panose="020F0502020204030204" pitchFamily="34" charset="0"/>
                <a:cs typeface="Calibri" panose="020F0502020204030204" pitchFamily="34" charset="0"/>
              </a:defRPr>
            </a:lvl1pPr>
          </a:lstStyle>
          <a:p>
            <a:pPr>
              <a:lnSpc>
                <a:spcPct val="90000"/>
              </a:lnSpc>
            </a:pPr>
            <a:r>
              <a:rPr lang="en-US" altLang="zh-CN" sz="3200" b="1" dirty="0">
                <a:solidFill>
                  <a:schemeClr val="tx1"/>
                </a:solidFill>
                <a:latin typeface="Times New Roman" panose="02020603050405020304" pitchFamily="18" charset="0"/>
                <a:cs typeface="Times New Roman" panose="02020603050405020304" pitchFamily="18" charset="0"/>
              </a:rPr>
              <a:t>ICASSP 2024</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2024 IEEE International Conference on Acoustics, Speech and Signal Processing</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 </a:t>
            </a:r>
            <a:endParaRPr lang="en-US" altLang="zh-CN"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1655" y="-163533"/>
            <a:ext cx="2701323" cy="1351044"/>
          </a:xfrm>
          <a:prstGeom prst="rect">
            <a:avLst/>
          </a:prstGeom>
        </p:spPr>
      </p:pic>
      <p:sp>
        <p:nvSpPr>
          <p:cNvPr id="6" name="Rectangle 51"/>
          <p:cNvSpPr/>
          <p:nvPr userDrawn="1"/>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7" name="TextBox 49"/>
          <p:cNvSpPr txBox="1"/>
          <p:nvPr userDrawn="1"/>
        </p:nvSpPr>
        <p:spPr>
          <a:xfrm>
            <a:off x="1073879" y="650731"/>
            <a:ext cx="7013610" cy="445507"/>
          </a:xfrm>
          <a:prstGeom prst="rect">
            <a:avLst/>
          </a:prstGeom>
          <a:noFill/>
        </p:spPr>
        <p:txBody>
          <a:bodyPr wrap="square" rtlCol="0">
            <a:spAutoFit/>
          </a:bodyPr>
          <a:lstStyle/>
          <a:p>
            <a:pPr>
              <a:lnSpc>
                <a:spcPct val="80000"/>
              </a:lnSpc>
              <a:defRPr/>
            </a:pPr>
            <a:r>
              <a:rPr lang="en-US" altLang="zh-CN" sz="2800" dirty="0">
                <a:solidFill>
                  <a:srgbClr val="445469"/>
                </a:solidFill>
                <a:latin typeface="Berlin Sans FB" panose="020E0602020502020306" pitchFamily="34" charset="0"/>
                <a:ea typeface="微软雅黑" panose="020B0503020204020204" charset="-122"/>
                <a:cs typeface="+mn-ea"/>
                <a:sym typeface="+mn-lt"/>
              </a:rPr>
              <a:t>Headline</a:t>
            </a:r>
            <a:endParaRPr lang="en-US" sz="2800" dirty="0">
              <a:solidFill>
                <a:srgbClr val="445469"/>
              </a:solidFill>
              <a:latin typeface="Berlin Sans FB" panose="020E0602020502020306" pitchFamily="34" charset="0"/>
              <a:ea typeface="微软雅黑" panose="020B0503020204020204" charset="-122"/>
              <a:cs typeface="+mn-ea"/>
              <a:sym typeface="+mn-lt"/>
            </a:endParaRPr>
          </a:p>
        </p:txBody>
      </p:sp>
      <p:sp>
        <p:nvSpPr>
          <p:cNvPr id="8" name="Freeform 157"/>
          <p:cNvSpPr/>
          <p:nvPr userDrawn="1"/>
        </p:nvSpPr>
        <p:spPr>
          <a:xfrm>
            <a:off x="5591602" y="2694215"/>
            <a:ext cx="272317" cy="272317"/>
          </a:xfrm>
          <a:custGeom>
            <a:avLst/>
            <a:gdLst>
              <a:gd name="connsiteX0" fmla="*/ 272317 w 272317"/>
              <a:gd name="connsiteY0" fmla="*/ 0 h 272317"/>
              <a:gd name="connsiteX1" fmla="*/ 250091 w 272317"/>
              <a:gd name="connsiteY1" fmla="*/ 220482 h 272317"/>
              <a:gd name="connsiteX2" fmla="*/ 247848 w 272317"/>
              <a:gd name="connsiteY2" fmla="*/ 229206 h 272317"/>
              <a:gd name="connsiteX3" fmla="*/ 183769 w 272317"/>
              <a:gd name="connsiteY3" fmla="*/ 232442 h 272317"/>
              <a:gd name="connsiteX4" fmla="*/ 14782 w 272317"/>
              <a:gd name="connsiteY4" fmla="*/ 266907 h 272317"/>
              <a:gd name="connsiteX5" fmla="*/ 0 w 272317"/>
              <a:gd name="connsiteY5" fmla="*/ 272317 h 272317"/>
              <a:gd name="connsiteX6" fmla="*/ 5410 w 272317"/>
              <a:gd name="connsiteY6" fmla="*/ 257535 h 272317"/>
              <a:gd name="connsiteX7" fmla="*/ 39875 w 272317"/>
              <a:gd name="connsiteY7" fmla="*/ 88548 h 272317"/>
              <a:gd name="connsiteX8" fmla="*/ 43111 w 272317"/>
              <a:gd name="connsiteY8" fmla="*/ 24469 h 272317"/>
              <a:gd name="connsiteX9" fmla="*/ 51835 w 272317"/>
              <a:gd name="connsiteY9" fmla="*/ 22226 h 272317"/>
              <a:gd name="connsiteX10" fmla="*/ 272317 w 272317"/>
              <a:gd name="connsiteY10" fmla="*/ 0 h 27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317" h="272317">
                <a:moveTo>
                  <a:pt x="272317" y="0"/>
                </a:moveTo>
                <a:cubicBezTo>
                  <a:pt x="272317" y="75526"/>
                  <a:pt x="264664" y="149264"/>
                  <a:pt x="250091" y="220482"/>
                </a:cubicBezTo>
                <a:lnTo>
                  <a:pt x="247848" y="229206"/>
                </a:lnTo>
                <a:lnTo>
                  <a:pt x="183769" y="232442"/>
                </a:lnTo>
                <a:cubicBezTo>
                  <a:pt x="125542" y="238356"/>
                  <a:pt x="69019" y="250037"/>
                  <a:pt x="14782" y="266907"/>
                </a:cubicBezTo>
                <a:lnTo>
                  <a:pt x="0" y="272317"/>
                </a:lnTo>
                <a:lnTo>
                  <a:pt x="5410" y="257535"/>
                </a:lnTo>
                <a:cubicBezTo>
                  <a:pt x="22280" y="203298"/>
                  <a:pt x="33962" y="146775"/>
                  <a:pt x="39875" y="88548"/>
                </a:cubicBezTo>
                <a:lnTo>
                  <a:pt x="43111" y="24469"/>
                </a:lnTo>
                <a:lnTo>
                  <a:pt x="51835" y="22226"/>
                </a:lnTo>
                <a:cubicBezTo>
                  <a:pt x="123053" y="7653"/>
                  <a:pt x="196791" y="0"/>
                  <a:pt x="272317" y="0"/>
                </a:cubicBez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0" name="Freeform 151"/>
          <p:cNvSpPr/>
          <p:nvPr userDrawn="1"/>
        </p:nvSpPr>
        <p:spPr>
          <a:xfrm>
            <a:off x="4769905" y="3515912"/>
            <a:ext cx="272317" cy="272317"/>
          </a:xfrm>
          <a:custGeom>
            <a:avLst/>
            <a:gdLst>
              <a:gd name="connsiteX0" fmla="*/ 272317 w 272317"/>
              <a:gd name="connsiteY0" fmla="*/ 0 h 272317"/>
              <a:gd name="connsiteX1" fmla="*/ 266907 w 272317"/>
              <a:gd name="connsiteY1" fmla="*/ 14782 h 272317"/>
              <a:gd name="connsiteX2" fmla="*/ 232442 w 272317"/>
              <a:gd name="connsiteY2" fmla="*/ 183769 h 272317"/>
              <a:gd name="connsiteX3" fmla="*/ 229207 w 272317"/>
              <a:gd name="connsiteY3" fmla="*/ 247848 h 272317"/>
              <a:gd name="connsiteX4" fmla="*/ 220482 w 272317"/>
              <a:gd name="connsiteY4" fmla="*/ 250091 h 272317"/>
              <a:gd name="connsiteX5" fmla="*/ 0 w 272317"/>
              <a:gd name="connsiteY5" fmla="*/ 272317 h 272317"/>
              <a:gd name="connsiteX6" fmla="*/ 22226 w 272317"/>
              <a:gd name="connsiteY6" fmla="*/ 51835 h 272317"/>
              <a:gd name="connsiteX7" fmla="*/ 24469 w 272317"/>
              <a:gd name="connsiteY7" fmla="*/ 43110 h 272317"/>
              <a:gd name="connsiteX8" fmla="*/ 88548 w 272317"/>
              <a:gd name="connsiteY8" fmla="*/ 39875 h 272317"/>
              <a:gd name="connsiteX9" fmla="*/ 257535 w 272317"/>
              <a:gd name="connsiteY9" fmla="*/ 5410 h 272317"/>
              <a:gd name="connsiteX10" fmla="*/ 272317 w 272317"/>
              <a:gd name="connsiteY10" fmla="*/ 0 h 27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317" h="272317">
                <a:moveTo>
                  <a:pt x="272317" y="0"/>
                </a:moveTo>
                <a:lnTo>
                  <a:pt x="266907" y="14782"/>
                </a:lnTo>
                <a:cubicBezTo>
                  <a:pt x="250037" y="69019"/>
                  <a:pt x="238356" y="125541"/>
                  <a:pt x="232442" y="183769"/>
                </a:cubicBezTo>
                <a:lnTo>
                  <a:pt x="229207" y="247848"/>
                </a:lnTo>
                <a:lnTo>
                  <a:pt x="220482" y="250091"/>
                </a:lnTo>
                <a:cubicBezTo>
                  <a:pt x="149264" y="264664"/>
                  <a:pt x="75526" y="272317"/>
                  <a:pt x="0" y="272317"/>
                </a:cubicBezTo>
                <a:cubicBezTo>
                  <a:pt x="0" y="196791"/>
                  <a:pt x="7653" y="123053"/>
                  <a:pt x="22226" y="51835"/>
                </a:cubicBezTo>
                <a:lnTo>
                  <a:pt x="24469" y="43110"/>
                </a:lnTo>
                <a:lnTo>
                  <a:pt x="88548" y="39875"/>
                </a:lnTo>
                <a:cubicBezTo>
                  <a:pt x="146776" y="33961"/>
                  <a:pt x="203298" y="22280"/>
                  <a:pt x="257535" y="5410"/>
                </a:cubicBezTo>
                <a:lnTo>
                  <a:pt x="272317"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1" name="Freeform 150"/>
          <p:cNvSpPr/>
          <p:nvPr userDrawn="1"/>
        </p:nvSpPr>
        <p:spPr>
          <a:xfrm>
            <a:off x="4798799" y="3985344"/>
            <a:ext cx="340775" cy="258108"/>
          </a:xfrm>
          <a:custGeom>
            <a:avLst/>
            <a:gdLst>
              <a:gd name="connsiteX0" fmla="*/ 112906 w 340775"/>
              <a:gd name="connsiteY0" fmla="*/ 0 h 259279"/>
              <a:gd name="connsiteX1" fmla="*/ 224763 w 340775"/>
              <a:gd name="connsiteY1" fmla="*/ 5648 h 259279"/>
              <a:gd name="connsiteX2" fmla="*/ 233497 w 340775"/>
              <a:gd name="connsiteY2" fmla="*/ 6981 h 259279"/>
              <a:gd name="connsiteX3" fmla="*/ 247539 w 340775"/>
              <a:gd name="connsiteY3" fmla="*/ 61591 h 259279"/>
              <a:gd name="connsiteX4" fmla="*/ 276661 w 340775"/>
              <a:gd name="connsiteY4" fmla="*/ 141159 h 259279"/>
              <a:gd name="connsiteX5" fmla="*/ 340775 w 340775"/>
              <a:gd name="connsiteY5" fmla="*/ 259279 h 259279"/>
              <a:gd name="connsiteX6" fmla="*/ 287444 w 340775"/>
              <a:gd name="connsiteY6" fmla="*/ 245566 h 259279"/>
              <a:gd name="connsiteX7" fmla="*/ 112906 w 340775"/>
              <a:gd name="connsiteY7" fmla="*/ 227971 h 259279"/>
              <a:gd name="connsiteX8" fmla="*/ 66799 w 340775"/>
              <a:gd name="connsiteY8" fmla="*/ 230299 h 259279"/>
              <a:gd name="connsiteX9" fmla="*/ 66605 w 340775"/>
              <a:gd name="connsiteY9" fmla="*/ 229896 h 259279"/>
              <a:gd name="connsiteX10" fmla="*/ 2858 w 340775"/>
              <a:gd name="connsiteY10" fmla="*/ 24538 h 259279"/>
              <a:gd name="connsiteX11" fmla="*/ 0 w 340775"/>
              <a:gd name="connsiteY11" fmla="*/ 5808 h 259279"/>
              <a:gd name="connsiteX12" fmla="*/ 1049 w 340775"/>
              <a:gd name="connsiteY12" fmla="*/ 5648 h 259279"/>
              <a:gd name="connsiteX13" fmla="*/ 112906 w 340775"/>
              <a:gd name="connsiteY13" fmla="*/ 0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775" h="259279">
                <a:moveTo>
                  <a:pt x="112906" y="0"/>
                </a:moveTo>
                <a:cubicBezTo>
                  <a:pt x="150669" y="0"/>
                  <a:pt x="187985" y="1913"/>
                  <a:pt x="224763" y="5648"/>
                </a:cubicBezTo>
                <a:lnTo>
                  <a:pt x="233497" y="6981"/>
                </a:lnTo>
                <a:lnTo>
                  <a:pt x="247539" y="61591"/>
                </a:lnTo>
                <a:cubicBezTo>
                  <a:pt x="255973" y="88709"/>
                  <a:pt x="265705" y="115256"/>
                  <a:pt x="276661" y="141159"/>
                </a:cubicBezTo>
                <a:lnTo>
                  <a:pt x="340775" y="259279"/>
                </a:lnTo>
                <a:lnTo>
                  <a:pt x="287444" y="245566"/>
                </a:lnTo>
                <a:cubicBezTo>
                  <a:pt x="231067" y="234030"/>
                  <a:pt x="172694" y="227971"/>
                  <a:pt x="112906" y="227971"/>
                </a:cubicBezTo>
                <a:lnTo>
                  <a:pt x="66799" y="230299"/>
                </a:lnTo>
                <a:lnTo>
                  <a:pt x="66605" y="229896"/>
                </a:lnTo>
                <a:cubicBezTo>
                  <a:pt x="38925" y="164453"/>
                  <a:pt x="17432" y="95756"/>
                  <a:pt x="2858" y="24538"/>
                </a:cubicBezTo>
                <a:lnTo>
                  <a:pt x="0" y="5808"/>
                </a:lnTo>
                <a:lnTo>
                  <a:pt x="1049" y="5648"/>
                </a:lnTo>
                <a:cubicBezTo>
                  <a:pt x="37827" y="1913"/>
                  <a:pt x="75143" y="0"/>
                  <a:pt x="112906" y="0"/>
                </a:cubicBez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2" name="Freeform 145"/>
          <p:cNvSpPr/>
          <p:nvPr userDrawn="1"/>
        </p:nvSpPr>
        <p:spPr>
          <a:xfrm>
            <a:off x="3675890" y="1600200"/>
            <a:ext cx="2188028" cy="2188028"/>
          </a:xfrm>
          <a:custGeom>
            <a:avLst/>
            <a:gdLst>
              <a:gd name="connsiteX0" fmla="*/ 1094014 w 2188028"/>
              <a:gd name="connsiteY0" fmla="*/ 0 h 2188028"/>
              <a:gd name="connsiteX1" fmla="*/ 2188028 w 2188028"/>
              <a:gd name="connsiteY1" fmla="*/ 1094014 h 2188028"/>
              <a:gd name="connsiteX2" fmla="*/ 1967546 w 2188028"/>
              <a:gd name="connsiteY2" fmla="*/ 1116240 h 2188028"/>
              <a:gd name="connsiteX3" fmla="*/ 1958822 w 2188028"/>
              <a:gd name="connsiteY3" fmla="*/ 1118483 h 2188028"/>
              <a:gd name="connsiteX4" fmla="*/ 1960057 w 2188028"/>
              <a:gd name="connsiteY4" fmla="*/ 1094014 h 2188028"/>
              <a:gd name="connsiteX5" fmla="*/ 1094014 w 2188028"/>
              <a:gd name="connsiteY5" fmla="*/ 227971 h 2188028"/>
              <a:gd name="connsiteX6" fmla="*/ 227971 w 2188028"/>
              <a:gd name="connsiteY6" fmla="*/ 1094014 h 2188028"/>
              <a:gd name="connsiteX7" fmla="*/ 1094014 w 2188028"/>
              <a:gd name="connsiteY7" fmla="*/ 1960057 h 2188028"/>
              <a:gd name="connsiteX8" fmla="*/ 1118483 w 2188028"/>
              <a:gd name="connsiteY8" fmla="*/ 1958821 h 2188028"/>
              <a:gd name="connsiteX9" fmla="*/ 1116240 w 2188028"/>
              <a:gd name="connsiteY9" fmla="*/ 1967546 h 2188028"/>
              <a:gd name="connsiteX10" fmla="*/ 1094014 w 2188028"/>
              <a:gd name="connsiteY10" fmla="*/ 2188028 h 2188028"/>
              <a:gd name="connsiteX11" fmla="*/ 0 w 2188028"/>
              <a:gd name="connsiteY11" fmla="*/ 1094014 h 2188028"/>
              <a:gd name="connsiteX12" fmla="*/ 1094014 w 2188028"/>
              <a:gd name="connsiteY12" fmla="*/ 0 h 21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028" h="2188028">
                <a:moveTo>
                  <a:pt x="1094014" y="0"/>
                </a:moveTo>
                <a:cubicBezTo>
                  <a:pt x="1698221" y="0"/>
                  <a:pt x="2188028" y="489807"/>
                  <a:pt x="2188028" y="1094014"/>
                </a:cubicBezTo>
                <a:cubicBezTo>
                  <a:pt x="2112502" y="1094014"/>
                  <a:pt x="2038764" y="1101667"/>
                  <a:pt x="1967546" y="1116240"/>
                </a:cubicBezTo>
                <a:lnTo>
                  <a:pt x="1958822" y="1118483"/>
                </a:lnTo>
                <a:lnTo>
                  <a:pt x="1960057" y="1094014"/>
                </a:lnTo>
                <a:cubicBezTo>
                  <a:pt x="1960057" y="615712"/>
                  <a:pt x="1572316" y="227971"/>
                  <a:pt x="1094014" y="227971"/>
                </a:cubicBezTo>
                <a:cubicBezTo>
                  <a:pt x="615712" y="227971"/>
                  <a:pt x="227971" y="615712"/>
                  <a:pt x="227971" y="1094014"/>
                </a:cubicBezTo>
                <a:cubicBezTo>
                  <a:pt x="227971" y="1572316"/>
                  <a:pt x="615712" y="1960057"/>
                  <a:pt x="1094014" y="1960057"/>
                </a:cubicBezTo>
                <a:lnTo>
                  <a:pt x="1118483" y="1958821"/>
                </a:lnTo>
                <a:lnTo>
                  <a:pt x="1116240" y="1967546"/>
                </a:lnTo>
                <a:cubicBezTo>
                  <a:pt x="1101667" y="2038764"/>
                  <a:pt x="1094014" y="2112502"/>
                  <a:pt x="1094014" y="2188028"/>
                </a:cubicBezTo>
                <a:cubicBezTo>
                  <a:pt x="489807" y="2188028"/>
                  <a:pt x="0" y="1698221"/>
                  <a:pt x="0" y="1094014"/>
                </a:cubicBezTo>
                <a:cubicBezTo>
                  <a:pt x="0" y="489807"/>
                  <a:pt x="489807" y="0"/>
                  <a:pt x="1094014" y="0"/>
                </a:cubicBezTo>
                <a:close/>
              </a:path>
            </a:pathLst>
          </a:custGeom>
          <a:solidFill>
            <a:srgbClr val="F364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3" name="Freeform 144"/>
          <p:cNvSpPr/>
          <p:nvPr userDrawn="1"/>
        </p:nvSpPr>
        <p:spPr>
          <a:xfrm>
            <a:off x="5839450" y="2694214"/>
            <a:ext cx="828209" cy="530568"/>
          </a:xfrm>
          <a:custGeom>
            <a:avLst/>
            <a:gdLst>
              <a:gd name="connsiteX0" fmla="*/ 24469 w 828209"/>
              <a:gd name="connsiteY0" fmla="*/ 0 h 530568"/>
              <a:gd name="connsiteX1" fmla="*/ 798054 w 828209"/>
              <a:gd name="connsiteY1" fmla="*/ 320429 h 530568"/>
              <a:gd name="connsiteX2" fmla="*/ 828209 w 828209"/>
              <a:gd name="connsiteY2" fmla="*/ 353608 h 530568"/>
              <a:gd name="connsiteX3" fmla="*/ 809061 w 828209"/>
              <a:gd name="connsiteY3" fmla="*/ 371010 h 530568"/>
              <a:gd name="connsiteX4" fmla="*/ 738452 w 828209"/>
              <a:gd name="connsiteY4" fmla="*/ 448701 h 530568"/>
              <a:gd name="connsiteX5" fmla="*/ 677232 w 828209"/>
              <a:gd name="connsiteY5" fmla="*/ 530568 h 530568"/>
              <a:gd name="connsiteX6" fmla="*/ 636854 w 828209"/>
              <a:gd name="connsiteY6" fmla="*/ 481629 h 530568"/>
              <a:gd name="connsiteX7" fmla="*/ 24469 w 828209"/>
              <a:gd name="connsiteY7" fmla="*/ 227971 h 530568"/>
              <a:gd name="connsiteX8" fmla="*/ 0 w 828209"/>
              <a:gd name="connsiteY8" fmla="*/ 229206 h 530568"/>
              <a:gd name="connsiteX9" fmla="*/ 2243 w 828209"/>
              <a:gd name="connsiteY9" fmla="*/ 220482 h 530568"/>
              <a:gd name="connsiteX10" fmla="*/ 24469 w 828209"/>
              <a:gd name="connsiteY10" fmla="*/ 0 h 53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209" h="530568">
                <a:moveTo>
                  <a:pt x="24469" y="0"/>
                </a:moveTo>
                <a:cubicBezTo>
                  <a:pt x="326573" y="0"/>
                  <a:pt x="600076" y="122452"/>
                  <a:pt x="798054" y="320429"/>
                </a:cubicBezTo>
                <a:lnTo>
                  <a:pt x="828209" y="353608"/>
                </a:lnTo>
                <a:lnTo>
                  <a:pt x="809061" y="371010"/>
                </a:lnTo>
                <a:cubicBezTo>
                  <a:pt x="784314" y="395757"/>
                  <a:pt x="760747" y="421685"/>
                  <a:pt x="738452" y="448701"/>
                </a:cubicBezTo>
                <a:lnTo>
                  <a:pt x="677232" y="530568"/>
                </a:lnTo>
                <a:lnTo>
                  <a:pt x="636854" y="481629"/>
                </a:lnTo>
                <a:cubicBezTo>
                  <a:pt x="480131" y="324906"/>
                  <a:pt x="263620" y="227971"/>
                  <a:pt x="24469" y="227971"/>
                </a:cubicBezTo>
                <a:lnTo>
                  <a:pt x="0" y="229206"/>
                </a:lnTo>
                <a:lnTo>
                  <a:pt x="2243" y="220482"/>
                </a:lnTo>
                <a:cubicBezTo>
                  <a:pt x="16816" y="149264"/>
                  <a:pt x="24469" y="75526"/>
                  <a:pt x="24469" y="0"/>
                </a:cubicBez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4" name="Freeform 143"/>
          <p:cNvSpPr/>
          <p:nvPr userDrawn="1"/>
        </p:nvSpPr>
        <p:spPr>
          <a:xfrm>
            <a:off x="4799137" y="2723446"/>
            <a:ext cx="840339" cy="840338"/>
          </a:xfrm>
          <a:custGeom>
            <a:avLst/>
            <a:gdLst>
              <a:gd name="connsiteX0" fmla="*/ 840339 w 840339"/>
              <a:gd name="connsiteY0" fmla="*/ 0 h 840338"/>
              <a:gd name="connsiteX1" fmla="*/ 837103 w 840339"/>
              <a:gd name="connsiteY1" fmla="*/ 64079 h 840338"/>
              <a:gd name="connsiteX2" fmla="*/ 802638 w 840339"/>
              <a:gd name="connsiteY2" fmla="*/ 233066 h 840338"/>
              <a:gd name="connsiteX3" fmla="*/ 797228 w 840339"/>
              <a:gd name="connsiteY3" fmla="*/ 247848 h 840338"/>
              <a:gd name="connsiteX4" fmla="*/ 732442 w 840339"/>
              <a:gd name="connsiteY4" fmla="*/ 271560 h 840338"/>
              <a:gd name="connsiteX5" fmla="*/ 271560 w 840339"/>
              <a:gd name="connsiteY5" fmla="*/ 732442 h 840338"/>
              <a:gd name="connsiteX6" fmla="*/ 247848 w 840339"/>
              <a:gd name="connsiteY6" fmla="*/ 797228 h 840338"/>
              <a:gd name="connsiteX7" fmla="*/ 233066 w 840339"/>
              <a:gd name="connsiteY7" fmla="*/ 802638 h 840338"/>
              <a:gd name="connsiteX8" fmla="*/ 64079 w 840339"/>
              <a:gd name="connsiteY8" fmla="*/ 837103 h 840338"/>
              <a:gd name="connsiteX9" fmla="*/ 0 w 840339"/>
              <a:gd name="connsiteY9" fmla="*/ 840338 h 840338"/>
              <a:gd name="connsiteX10" fmla="*/ 24716 w 840339"/>
              <a:gd name="connsiteY10" fmla="*/ 744219 h 840338"/>
              <a:gd name="connsiteX11" fmla="*/ 744219 w 840339"/>
              <a:gd name="connsiteY11" fmla="*/ 24716 h 840338"/>
              <a:gd name="connsiteX12" fmla="*/ 840339 w 840339"/>
              <a:gd name="connsiteY12" fmla="*/ 0 h 8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39" h="840338">
                <a:moveTo>
                  <a:pt x="840339" y="0"/>
                </a:moveTo>
                <a:lnTo>
                  <a:pt x="837103" y="64079"/>
                </a:lnTo>
                <a:cubicBezTo>
                  <a:pt x="831190" y="122306"/>
                  <a:pt x="819508" y="178829"/>
                  <a:pt x="802638" y="233066"/>
                </a:cubicBezTo>
                <a:lnTo>
                  <a:pt x="797228" y="247848"/>
                </a:lnTo>
                <a:lnTo>
                  <a:pt x="732442" y="271560"/>
                </a:lnTo>
                <a:cubicBezTo>
                  <a:pt x="525218" y="359208"/>
                  <a:pt x="359209" y="525218"/>
                  <a:pt x="271560" y="732442"/>
                </a:cubicBezTo>
                <a:lnTo>
                  <a:pt x="247848" y="797228"/>
                </a:lnTo>
                <a:lnTo>
                  <a:pt x="233066" y="802638"/>
                </a:lnTo>
                <a:cubicBezTo>
                  <a:pt x="178829" y="819508"/>
                  <a:pt x="122307" y="831189"/>
                  <a:pt x="64079" y="837103"/>
                </a:cubicBezTo>
                <a:lnTo>
                  <a:pt x="0" y="840338"/>
                </a:lnTo>
                <a:lnTo>
                  <a:pt x="24716" y="744219"/>
                </a:lnTo>
                <a:cubicBezTo>
                  <a:pt x="131266" y="401650"/>
                  <a:pt x="401651" y="131265"/>
                  <a:pt x="744219" y="24716"/>
                </a:cubicBezTo>
                <a:lnTo>
                  <a:pt x="840339"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5" name="Freeform 142"/>
          <p:cNvSpPr/>
          <p:nvPr userDrawn="1"/>
        </p:nvSpPr>
        <p:spPr>
          <a:xfrm>
            <a:off x="6618357" y="2744795"/>
            <a:ext cx="1897753" cy="2188028"/>
          </a:xfrm>
          <a:custGeom>
            <a:avLst/>
            <a:gdLst>
              <a:gd name="connsiteX0" fmla="*/ 803739 w 1897753"/>
              <a:gd name="connsiteY0" fmla="*/ 0 h 2188028"/>
              <a:gd name="connsiteX1" fmla="*/ 1897753 w 1897753"/>
              <a:gd name="connsiteY1" fmla="*/ 1094014 h 2188028"/>
              <a:gd name="connsiteX2" fmla="*/ 803739 w 1897753"/>
              <a:gd name="connsiteY2" fmla="*/ 2188028 h 2188028"/>
              <a:gd name="connsiteX3" fmla="*/ 30154 w 1897753"/>
              <a:gd name="connsiteY3" fmla="*/ 1867599 h 2188028"/>
              <a:gd name="connsiteX4" fmla="*/ 0 w 1897753"/>
              <a:gd name="connsiteY4" fmla="*/ 1834420 h 2188028"/>
              <a:gd name="connsiteX5" fmla="*/ 19147 w 1897753"/>
              <a:gd name="connsiteY5" fmla="*/ 1817018 h 2188028"/>
              <a:gd name="connsiteX6" fmla="*/ 89756 w 1897753"/>
              <a:gd name="connsiteY6" fmla="*/ 1739327 h 2188028"/>
              <a:gd name="connsiteX7" fmla="*/ 150976 w 1897753"/>
              <a:gd name="connsiteY7" fmla="*/ 1657461 h 2188028"/>
              <a:gd name="connsiteX8" fmla="*/ 191354 w 1897753"/>
              <a:gd name="connsiteY8" fmla="*/ 1706399 h 2188028"/>
              <a:gd name="connsiteX9" fmla="*/ 803739 w 1897753"/>
              <a:gd name="connsiteY9" fmla="*/ 1960057 h 2188028"/>
              <a:gd name="connsiteX10" fmla="*/ 1669782 w 1897753"/>
              <a:gd name="connsiteY10" fmla="*/ 1094014 h 2188028"/>
              <a:gd name="connsiteX11" fmla="*/ 803739 w 1897753"/>
              <a:gd name="connsiteY11" fmla="*/ 227971 h 2188028"/>
              <a:gd name="connsiteX12" fmla="*/ 191354 w 1897753"/>
              <a:gd name="connsiteY12" fmla="*/ 481629 h 2188028"/>
              <a:gd name="connsiteX13" fmla="*/ 186561 w 1897753"/>
              <a:gd name="connsiteY13" fmla="*/ 487438 h 2188028"/>
              <a:gd name="connsiteX14" fmla="*/ 152736 w 1897753"/>
              <a:gd name="connsiteY14" fmla="*/ 431759 h 2188028"/>
              <a:gd name="connsiteX15" fmla="*/ 89756 w 1897753"/>
              <a:gd name="connsiteY15" fmla="*/ 347539 h 2188028"/>
              <a:gd name="connsiteX16" fmla="*/ 49302 w 1897753"/>
              <a:gd name="connsiteY16" fmla="*/ 303027 h 2188028"/>
              <a:gd name="connsiteX17" fmla="*/ 107845 w 1897753"/>
              <a:gd name="connsiteY17" fmla="*/ 249820 h 2188028"/>
              <a:gd name="connsiteX18" fmla="*/ 803739 w 1897753"/>
              <a:gd name="connsiteY18" fmla="*/ 0 h 21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7753" h="2188028">
                <a:moveTo>
                  <a:pt x="803739" y="0"/>
                </a:moveTo>
                <a:cubicBezTo>
                  <a:pt x="1407946" y="0"/>
                  <a:pt x="1897753" y="489807"/>
                  <a:pt x="1897753" y="1094014"/>
                </a:cubicBezTo>
                <a:cubicBezTo>
                  <a:pt x="1897753" y="1698221"/>
                  <a:pt x="1407946" y="2188028"/>
                  <a:pt x="803739" y="2188028"/>
                </a:cubicBezTo>
                <a:cubicBezTo>
                  <a:pt x="501636" y="2188028"/>
                  <a:pt x="228132" y="2065576"/>
                  <a:pt x="30154" y="1867599"/>
                </a:cubicBezTo>
                <a:lnTo>
                  <a:pt x="0" y="1834420"/>
                </a:lnTo>
                <a:lnTo>
                  <a:pt x="19147" y="1817018"/>
                </a:lnTo>
                <a:cubicBezTo>
                  <a:pt x="43894" y="1792271"/>
                  <a:pt x="67461" y="1766343"/>
                  <a:pt x="89756" y="1739327"/>
                </a:cubicBezTo>
                <a:lnTo>
                  <a:pt x="150976" y="1657461"/>
                </a:lnTo>
                <a:lnTo>
                  <a:pt x="191354" y="1706399"/>
                </a:lnTo>
                <a:cubicBezTo>
                  <a:pt x="348077" y="1863122"/>
                  <a:pt x="564588" y="1960057"/>
                  <a:pt x="803739" y="1960057"/>
                </a:cubicBezTo>
                <a:cubicBezTo>
                  <a:pt x="1282041" y="1960057"/>
                  <a:pt x="1669782" y="1572316"/>
                  <a:pt x="1669782" y="1094014"/>
                </a:cubicBezTo>
                <a:cubicBezTo>
                  <a:pt x="1669782" y="615712"/>
                  <a:pt x="1282041" y="227971"/>
                  <a:pt x="803739" y="227971"/>
                </a:cubicBezTo>
                <a:cubicBezTo>
                  <a:pt x="564588" y="227971"/>
                  <a:pt x="348077" y="324906"/>
                  <a:pt x="191354" y="481629"/>
                </a:cubicBezTo>
                <a:lnTo>
                  <a:pt x="186561" y="487438"/>
                </a:lnTo>
                <a:lnTo>
                  <a:pt x="152736" y="431759"/>
                </a:lnTo>
                <a:cubicBezTo>
                  <a:pt x="133076" y="402658"/>
                  <a:pt x="112052" y="374554"/>
                  <a:pt x="89756" y="347539"/>
                </a:cubicBezTo>
                <a:lnTo>
                  <a:pt x="49302" y="303027"/>
                </a:lnTo>
                <a:lnTo>
                  <a:pt x="107845" y="249820"/>
                </a:lnTo>
                <a:cubicBezTo>
                  <a:pt x="296955" y="93752"/>
                  <a:pt x="539399" y="0"/>
                  <a:pt x="803739" y="0"/>
                </a:cubicBezTo>
                <a:close/>
              </a:path>
            </a:pathLst>
          </a:cu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6" name="Freeform 141"/>
          <p:cNvSpPr/>
          <p:nvPr userDrawn="1"/>
        </p:nvSpPr>
        <p:spPr>
          <a:xfrm>
            <a:off x="4999111" y="2923421"/>
            <a:ext cx="840338" cy="840339"/>
          </a:xfrm>
          <a:custGeom>
            <a:avLst/>
            <a:gdLst>
              <a:gd name="connsiteX0" fmla="*/ 840338 w 840338"/>
              <a:gd name="connsiteY0" fmla="*/ 0 h 840339"/>
              <a:gd name="connsiteX1" fmla="*/ 815622 w 840338"/>
              <a:gd name="connsiteY1" fmla="*/ 96120 h 840339"/>
              <a:gd name="connsiteX2" fmla="*/ 96119 w 840338"/>
              <a:gd name="connsiteY2" fmla="*/ 815623 h 840339"/>
              <a:gd name="connsiteX3" fmla="*/ 0 w 840338"/>
              <a:gd name="connsiteY3" fmla="*/ 840339 h 840339"/>
              <a:gd name="connsiteX4" fmla="*/ 3235 w 840338"/>
              <a:gd name="connsiteY4" fmla="*/ 776260 h 840339"/>
              <a:gd name="connsiteX5" fmla="*/ 37700 w 840338"/>
              <a:gd name="connsiteY5" fmla="*/ 607273 h 840339"/>
              <a:gd name="connsiteX6" fmla="*/ 43110 w 840338"/>
              <a:gd name="connsiteY6" fmla="*/ 592491 h 840339"/>
              <a:gd name="connsiteX7" fmla="*/ 107896 w 840338"/>
              <a:gd name="connsiteY7" fmla="*/ 568779 h 840339"/>
              <a:gd name="connsiteX8" fmla="*/ 568778 w 840338"/>
              <a:gd name="connsiteY8" fmla="*/ 107897 h 840339"/>
              <a:gd name="connsiteX9" fmla="*/ 592490 w 840338"/>
              <a:gd name="connsiteY9" fmla="*/ 43111 h 840339"/>
              <a:gd name="connsiteX10" fmla="*/ 607272 w 840338"/>
              <a:gd name="connsiteY10" fmla="*/ 37701 h 840339"/>
              <a:gd name="connsiteX11" fmla="*/ 776259 w 840338"/>
              <a:gd name="connsiteY11" fmla="*/ 3236 h 840339"/>
              <a:gd name="connsiteX12" fmla="*/ 840338 w 840338"/>
              <a:gd name="connsiteY12" fmla="*/ 0 h 84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38" h="840339">
                <a:moveTo>
                  <a:pt x="840338" y="0"/>
                </a:moveTo>
                <a:lnTo>
                  <a:pt x="815622" y="96120"/>
                </a:lnTo>
                <a:cubicBezTo>
                  <a:pt x="709073" y="438688"/>
                  <a:pt x="438688" y="709073"/>
                  <a:pt x="96119" y="815623"/>
                </a:cubicBezTo>
                <a:lnTo>
                  <a:pt x="0" y="840339"/>
                </a:lnTo>
                <a:lnTo>
                  <a:pt x="3235" y="776260"/>
                </a:lnTo>
                <a:cubicBezTo>
                  <a:pt x="9149" y="718032"/>
                  <a:pt x="20830" y="661510"/>
                  <a:pt x="37700" y="607273"/>
                </a:cubicBezTo>
                <a:lnTo>
                  <a:pt x="43110" y="592491"/>
                </a:lnTo>
                <a:lnTo>
                  <a:pt x="107896" y="568779"/>
                </a:lnTo>
                <a:cubicBezTo>
                  <a:pt x="315120" y="481130"/>
                  <a:pt x="481130" y="315121"/>
                  <a:pt x="568778" y="107897"/>
                </a:cubicBezTo>
                <a:lnTo>
                  <a:pt x="592490" y="43111"/>
                </a:lnTo>
                <a:lnTo>
                  <a:pt x="607272" y="37701"/>
                </a:lnTo>
                <a:cubicBezTo>
                  <a:pt x="661509" y="20831"/>
                  <a:pt x="718032" y="9150"/>
                  <a:pt x="776259" y="3236"/>
                </a:cubicBezTo>
                <a:lnTo>
                  <a:pt x="840338" y="0"/>
                </a:lnTo>
                <a:close/>
              </a:path>
            </a:pathLst>
          </a:custGeom>
          <a:solidFill>
            <a:srgbClr val="F364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7" name="Freeform 140"/>
          <p:cNvSpPr/>
          <p:nvPr userDrawn="1"/>
        </p:nvSpPr>
        <p:spPr>
          <a:xfrm>
            <a:off x="6328082" y="3224782"/>
            <a:ext cx="328653" cy="1170022"/>
          </a:xfrm>
          <a:custGeom>
            <a:avLst/>
            <a:gdLst>
              <a:gd name="connsiteX0" fmla="*/ 188600 w 328653"/>
              <a:gd name="connsiteY0" fmla="*/ 0 h 1170022"/>
              <a:gd name="connsiteX1" fmla="*/ 253973 w 328653"/>
              <a:gd name="connsiteY1" fmla="*/ 79233 h 1170022"/>
              <a:gd name="connsiteX2" fmla="*/ 328653 w 328653"/>
              <a:gd name="connsiteY2" fmla="*/ 216819 h 1170022"/>
              <a:gd name="connsiteX3" fmla="*/ 296029 w 328653"/>
              <a:gd name="connsiteY3" fmla="*/ 276924 h 1170022"/>
              <a:gd name="connsiteX4" fmla="*/ 227971 w 328653"/>
              <a:gd name="connsiteY4" fmla="*/ 614027 h 1170022"/>
              <a:gd name="connsiteX5" fmla="*/ 296029 w 328653"/>
              <a:gd name="connsiteY5" fmla="*/ 951130 h 1170022"/>
              <a:gd name="connsiteX6" fmla="*/ 301198 w 328653"/>
              <a:gd name="connsiteY6" fmla="*/ 960654 h 1170022"/>
              <a:gd name="connsiteX7" fmla="*/ 253973 w 328653"/>
              <a:gd name="connsiteY7" fmla="*/ 1047659 h 1170022"/>
              <a:gd name="connsiteX8" fmla="*/ 153015 w 328653"/>
              <a:gd name="connsiteY8" fmla="*/ 1170022 h 1170022"/>
              <a:gd name="connsiteX9" fmla="*/ 132042 w 328653"/>
              <a:gd name="connsiteY9" fmla="*/ 1135499 h 1170022"/>
              <a:gd name="connsiteX10" fmla="*/ 0 w 328653"/>
              <a:gd name="connsiteY10" fmla="*/ 614027 h 1170022"/>
              <a:gd name="connsiteX11" fmla="*/ 186840 w 328653"/>
              <a:gd name="connsiteY11" fmla="*/ 2353 h 1170022"/>
              <a:gd name="connsiteX12" fmla="*/ 188600 w 328653"/>
              <a:gd name="connsiteY12" fmla="*/ 0 h 117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653" h="1170022">
                <a:moveTo>
                  <a:pt x="188600" y="0"/>
                </a:moveTo>
                <a:lnTo>
                  <a:pt x="253973" y="79233"/>
                </a:lnTo>
                <a:lnTo>
                  <a:pt x="328653" y="216819"/>
                </a:lnTo>
                <a:lnTo>
                  <a:pt x="296029" y="276924"/>
                </a:lnTo>
                <a:cubicBezTo>
                  <a:pt x="252205" y="380536"/>
                  <a:pt x="227971" y="494451"/>
                  <a:pt x="227971" y="614027"/>
                </a:cubicBezTo>
                <a:cubicBezTo>
                  <a:pt x="227971" y="733602"/>
                  <a:pt x="252205" y="847518"/>
                  <a:pt x="296029" y="951130"/>
                </a:cubicBezTo>
                <a:lnTo>
                  <a:pt x="301198" y="960654"/>
                </a:lnTo>
                <a:lnTo>
                  <a:pt x="253973" y="1047659"/>
                </a:lnTo>
                <a:lnTo>
                  <a:pt x="153015" y="1170022"/>
                </a:lnTo>
                <a:lnTo>
                  <a:pt x="132042" y="1135499"/>
                </a:lnTo>
                <a:cubicBezTo>
                  <a:pt x="47833" y="980485"/>
                  <a:pt x="0" y="802842"/>
                  <a:pt x="0" y="614027"/>
                </a:cubicBezTo>
                <a:cubicBezTo>
                  <a:pt x="0" y="387449"/>
                  <a:pt x="68879" y="176959"/>
                  <a:pt x="186840" y="2353"/>
                </a:cubicBezTo>
                <a:lnTo>
                  <a:pt x="188600" y="0"/>
                </a:lnTo>
                <a:close/>
              </a:path>
            </a:pathLst>
          </a:cu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8" name="Freeform 139"/>
          <p:cNvSpPr/>
          <p:nvPr userDrawn="1"/>
        </p:nvSpPr>
        <p:spPr>
          <a:xfrm>
            <a:off x="6629280" y="3232234"/>
            <a:ext cx="328653" cy="1170023"/>
          </a:xfrm>
          <a:custGeom>
            <a:avLst/>
            <a:gdLst>
              <a:gd name="connsiteX0" fmla="*/ 175638 w 328653"/>
              <a:gd name="connsiteY0" fmla="*/ 0 h 1170023"/>
              <a:gd name="connsiteX1" fmla="*/ 196611 w 328653"/>
              <a:gd name="connsiteY1" fmla="*/ 34523 h 1170023"/>
              <a:gd name="connsiteX2" fmla="*/ 328653 w 328653"/>
              <a:gd name="connsiteY2" fmla="*/ 555995 h 1170023"/>
              <a:gd name="connsiteX3" fmla="*/ 141813 w 328653"/>
              <a:gd name="connsiteY3" fmla="*/ 1167669 h 1170023"/>
              <a:gd name="connsiteX4" fmla="*/ 140053 w 328653"/>
              <a:gd name="connsiteY4" fmla="*/ 1170023 h 1170023"/>
              <a:gd name="connsiteX5" fmla="*/ 74680 w 328653"/>
              <a:gd name="connsiteY5" fmla="*/ 1090789 h 1170023"/>
              <a:gd name="connsiteX6" fmla="*/ 0 w 328653"/>
              <a:gd name="connsiteY6" fmla="*/ 953203 h 1170023"/>
              <a:gd name="connsiteX7" fmla="*/ 32624 w 328653"/>
              <a:gd name="connsiteY7" fmla="*/ 893098 h 1170023"/>
              <a:gd name="connsiteX8" fmla="*/ 100682 w 328653"/>
              <a:gd name="connsiteY8" fmla="*/ 555995 h 1170023"/>
              <a:gd name="connsiteX9" fmla="*/ 32624 w 328653"/>
              <a:gd name="connsiteY9" fmla="*/ 218892 h 1170023"/>
              <a:gd name="connsiteX10" fmla="*/ 27455 w 328653"/>
              <a:gd name="connsiteY10" fmla="*/ 209368 h 1170023"/>
              <a:gd name="connsiteX11" fmla="*/ 74680 w 328653"/>
              <a:gd name="connsiteY11" fmla="*/ 122363 h 1170023"/>
              <a:gd name="connsiteX12" fmla="*/ 175638 w 328653"/>
              <a:gd name="connsiteY12" fmla="*/ 0 h 117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653" h="1170023">
                <a:moveTo>
                  <a:pt x="175638" y="0"/>
                </a:moveTo>
                <a:lnTo>
                  <a:pt x="196611" y="34523"/>
                </a:lnTo>
                <a:cubicBezTo>
                  <a:pt x="280821" y="189537"/>
                  <a:pt x="328653" y="367180"/>
                  <a:pt x="328653" y="555995"/>
                </a:cubicBezTo>
                <a:cubicBezTo>
                  <a:pt x="328653" y="782573"/>
                  <a:pt x="259774" y="993063"/>
                  <a:pt x="141813" y="1167669"/>
                </a:cubicBezTo>
                <a:lnTo>
                  <a:pt x="140053" y="1170023"/>
                </a:lnTo>
                <a:lnTo>
                  <a:pt x="74680" y="1090789"/>
                </a:lnTo>
                <a:lnTo>
                  <a:pt x="0" y="953203"/>
                </a:lnTo>
                <a:lnTo>
                  <a:pt x="32624" y="893098"/>
                </a:lnTo>
                <a:cubicBezTo>
                  <a:pt x="76448" y="789486"/>
                  <a:pt x="100682" y="675570"/>
                  <a:pt x="100682" y="555995"/>
                </a:cubicBezTo>
                <a:cubicBezTo>
                  <a:pt x="100682" y="436419"/>
                  <a:pt x="76448" y="322504"/>
                  <a:pt x="32624" y="218892"/>
                </a:cubicBezTo>
                <a:lnTo>
                  <a:pt x="27455" y="209368"/>
                </a:lnTo>
                <a:lnTo>
                  <a:pt x="74680" y="122363"/>
                </a:lnTo>
                <a:lnTo>
                  <a:pt x="175638"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9" name="Freeform 137"/>
          <p:cNvSpPr/>
          <p:nvPr userDrawn="1"/>
        </p:nvSpPr>
        <p:spPr>
          <a:xfrm>
            <a:off x="3812927" y="3985217"/>
            <a:ext cx="2188028" cy="2182220"/>
          </a:xfrm>
          <a:custGeom>
            <a:avLst/>
            <a:gdLst>
              <a:gd name="connsiteX0" fmla="*/ 981108 w 2188028"/>
              <a:gd name="connsiteY0" fmla="*/ 0 h 2182220"/>
              <a:gd name="connsiteX1" fmla="*/ 983966 w 2188028"/>
              <a:gd name="connsiteY1" fmla="*/ 18730 h 2182220"/>
              <a:gd name="connsiteX2" fmla="*/ 1047713 w 2188028"/>
              <a:gd name="connsiteY2" fmla="*/ 224088 h 2182220"/>
              <a:gd name="connsiteX3" fmla="*/ 1047907 w 2188028"/>
              <a:gd name="connsiteY3" fmla="*/ 224491 h 2182220"/>
              <a:gd name="connsiteX4" fmla="*/ 1005466 w 2188028"/>
              <a:gd name="connsiteY4" fmla="*/ 226634 h 2182220"/>
              <a:gd name="connsiteX5" fmla="*/ 227971 w 2188028"/>
              <a:gd name="connsiteY5" fmla="*/ 1088206 h 2182220"/>
              <a:gd name="connsiteX6" fmla="*/ 1094014 w 2188028"/>
              <a:gd name="connsiteY6" fmla="*/ 1954249 h 2182220"/>
              <a:gd name="connsiteX7" fmla="*/ 1960057 w 2188028"/>
              <a:gd name="connsiteY7" fmla="*/ 1088206 h 2182220"/>
              <a:gd name="connsiteX8" fmla="*/ 1942462 w 2188028"/>
              <a:gd name="connsiteY8" fmla="*/ 913668 h 2182220"/>
              <a:gd name="connsiteX9" fmla="*/ 1935163 w 2188028"/>
              <a:gd name="connsiteY9" fmla="*/ 885281 h 2182220"/>
              <a:gd name="connsiteX10" fmla="*/ 1943897 w 2188028"/>
              <a:gd name="connsiteY10" fmla="*/ 886614 h 2182220"/>
              <a:gd name="connsiteX11" fmla="*/ 2055754 w 2188028"/>
              <a:gd name="connsiteY11" fmla="*/ 892262 h 2182220"/>
              <a:gd name="connsiteX12" fmla="*/ 2167611 w 2188028"/>
              <a:gd name="connsiteY12" fmla="*/ 886614 h 2182220"/>
              <a:gd name="connsiteX13" fmla="*/ 2168661 w 2188028"/>
              <a:gd name="connsiteY13" fmla="*/ 886454 h 2182220"/>
              <a:gd name="connsiteX14" fmla="*/ 2182380 w 2188028"/>
              <a:gd name="connsiteY14" fmla="*/ 976349 h 2182220"/>
              <a:gd name="connsiteX15" fmla="*/ 2188028 w 2188028"/>
              <a:gd name="connsiteY15" fmla="*/ 1088206 h 2182220"/>
              <a:gd name="connsiteX16" fmla="*/ 1094014 w 2188028"/>
              <a:gd name="connsiteY16" fmla="*/ 2182220 h 2182220"/>
              <a:gd name="connsiteX17" fmla="*/ 0 w 2188028"/>
              <a:gd name="connsiteY17" fmla="*/ 1088206 h 2182220"/>
              <a:gd name="connsiteX18" fmla="*/ 873532 w 2188028"/>
              <a:gd name="connsiteY18" fmla="*/ 16418 h 2182220"/>
              <a:gd name="connsiteX19" fmla="*/ 981108 w 2188028"/>
              <a:gd name="connsiteY19" fmla="*/ 0 h 21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88028" h="2182220">
                <a:moveTo>
                  <a:pt x="981108" y="0"/>
                </a:moveTo>
                <a:lnTo>
                  <a:pt x="983966" y="18730"/>
                </a:lnTo>
                <a:cubicBezTo>
                  <a:pt x="998540" y="89948"/>
                  <a:pt x="1020033" y="158645"/>
                  <a:pt x="1047713" y="224088"/>
                </a:cubicBezTo>
                <a:lnTo>
                  <a:pt x="1047907" y="224491"/>
                </a:lnTo>
                <a:lnTo>
                  <a:pt x="1005466" y="226634"/>
                </a:lnTo>
                <a:cubicBezTo>
                  <a:pt x="568759" y="270985"/>
                  <a:pt x="227971" y="639798"/>
                  <a:pt x="227971" y="1088206"/>
                </a:cubicBezTo>
                <a:cubicBezTo>
                  <a:pt x="227971" y="1566508"/>
                  <a:pt x="615712" y="1954249"/>
                  <a:pt x="1094014" y="1954249"/>
                </a:cubicBezTo>
                <a:cubicBezTo>
                  <a:pt x="1572316" y="1954249"/>
                  <a:pt x="1960057" y="1566508"/>
                  <a:pt x="1960057" y="1088206"/>
                </a:cubicBezTo>
                <a:cubicBezTo>
                  <a:pt x="1960057" y="1028418"/>
                  <a:pt x="1953999" y="970046"/>
                  <a:pt x="1942462" y="913668"/>
                </a:cubicBezTo>
                <a:lnTo>
                  <a:pt x="1935163" y="885281"/>
                </a:lnTo>
                <a:lnTo>
                  <a:pt x="1943897" y="886614"/>
                </a:lnTo>
                <a:cubicBezTo>
                  <a:pt x="1980675" y="890349"/>
                  <a:pt x="2017991" y="892262"/>
                  <a:pt x="2055754" y="892262"/>
                </a:cubicBezTo>
                <a:cubicBezTo>
                  <a:pt x="2093517" y="892262"/>
                  <a:pt x="2130833" y="890349"/>
                  <a:pt x="2167611" y="886614"/>
                </a:cubicBezTo>
                <a:lnTo>
                  <a:pt x="2168661" y="886454"/>
                </a:lnTo>
                <a:lnTo>
                  <a:pt x="2182380" y="976349"/>
                </a:lnTo>
                <a:cubicBezTo>
                  <a:pt x="2186115" y="1013127"/>
                  <a:pt x="2188028" y="1050443"/>
                  <a:pt x="2188028" y="1088206"/>
                </a:cubicBezTo>
                <a:cubicBezTo>
                  <a:pt x="2188028" y="1692413"/>
                  <a:pt x="1698221" y="2182220"/>
                  <a:pt x="1094014" y="2182220"/>
                </a:cubicBezTo>
                <a:cubicBezTo>
                  <a:pt x="489807" y="2182220"/>
                  <a:pt x="0" y="1692413"/>
                  <a:pt x="0" y="1088206"/>
                </a:cubicBezTo>
                <a:cubicBezTo>
                  <a:pt x="0" y="559525"/>
                  <a:pt x="375009" y="118431"/>
                  <a:pt x="873532" y="16418"/>
                </a:cubicBezTo>
                <a:lnTo>
                  <a:pt x="981108" y="0"/>
                </a:lnTo>
                <a:close/>
              </a:path>
            </a:pathLst>
          </a:cu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92D050"/>
              </a:solidFill>
              <a:effectLst/>
              <a:uLnTx/>
              <a:uFillTx/>
              <a:latin typeface="微软雅黑" panose="020B0503020204020204" charset="-122"/>
              <a:ea typeface="微软雅黑" panose="020B0503020204020204" charset="-122"/>
              <a:cs typeface="+mn-cs"/>
            </a:endParaRPr>
          </a:p>
        </p:txBody>
      </p:sp>
      <p:sp>
        <p:nvSpPr>
          <p:cNvPr id="20" name="Freeform 136"/>
          <p:cNvSpPr/>
          <p:nvPr userDrawn="1"/>
        </p:nvSpPr>
        <p:spPr>
          <a:xfrm>
            <a:off x="5022769" y="3991153"/>
            <a:ext cx="887256" cy="663118"/>
          </a:xfrm>
          <a:custGeom>
            <a:avLst/>
            <a:gdLst>
              <a:gd name="connsiteX0" fmla="*/ 0 w 887256"/>
              <a:gd name="connsiteY0" fmla="*/ 0 h 663118"/>
              <a:gd name="connsiteX1" fmla="*/ 99891 w 887256"/>
              <a:gd name="connsiteY1" fmla="*/ 15245 h 663118"/>
              <a:gd name="connsiteX2" fmla="*/ 841381 w 887256"/>
              <a:gd name="connsiteY2" fmla="*/ 565561 h 663118"/>
              <a:gd name="connsiteX3" fmla="*/ 887256 w 887256"/>
              <a:gd name="connsiteY3" fmla="*/ 660790 h 663118"/>
              <a:gd name="connsiteX4" fmla="*/ 841149 w 887256"/>
              <a:gd name="connsiteY4" fmla="*/ 663118 h 663118"/>
              <a:gd name="connsiteX5" fmla="*/ 666611 w 887256"/>
              <a:gd name="connsiteY5" fmla="*/ 645523 h 663118"/>
              <a:gd name="connsiteX6" fmla="*/ 613281 w 887256"/>
              <a:gd name="connsiteY6" fmla="*/ 631810 h 663118"/>
              <a:gd name="connsiteX7" fmla="*/ 597545 w 887256"/>
              <a:gd name="connsiteY7" fmla="*/ 602820 h 663118"/>
              <a:gd name="connsiteX8" fmla="*/ 136944 w 887256"/>
              <a:gd name="connsiteY8" fmla="*/ 259926 h 663118"/>
              <a:gd name="connsiteX9" fmla="*/ 107278 w 887256"/>
              <a:gd name="connsiteY9" fmla="*/ 252298 h 663118"/>
              <a:gd name="connsiteX10" fmla="*/ 43164 w 887256"/>
              <a:gd name="connsiteY10" fmla="*/ 134178 h 663118"/>
              <a:gd name="connsiteX11" fmla="*/ 14042 w 887256"/>
              <a:gd name="connsiteY11" fmla="*/ 54610 h 663118"/>
              <a:gd name="connsiteX12" fmla="*/ 0 w 887256"/>
              <a:gd name="connsiteY12" fmla="*/ 0 h 6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7256" h="663118">
                <a:moveTo>
                  <a:pt x="0" y="0"/>
                </a:moveTo>
                <a:lnTo>
                  <a:pt x="99891" y="15245"/>
                </a:lnTo>
                <a:cubicBezTo>
                  <a:pt x="420370" y="80825"/>
                  <a:pt x="689806" y="286535"/>
                  <a:pt x="841381" y="565561"/>
                </a:cubicBezTo>
                <a:lnTo>
                  <a:pt x="887256" y="660790"/>
                </a:lnTo>
                <a:lnTo>
                  <a:pt x="841149" y="663118"/>
                </a:lnTo>
                <a:cubicBezTo>
                  <a:pt x="781361" y="663118"/>
                  <a:pt x="722989" y="657060"/>
                  <a:pt x="666611" y="645523"/>
                </a:cubicBezTo>
                <a:lnTo>
                  <a:pt x="613281" y="631810"/>
                </a:lnTo>
                <a:lnTo>
                  <a:pt x="597545" y="602820"/>
                </a:lnTo>
                <a:cubicBezTo>
                  <a:pt x="488602" y="441562"/>
                  <a:pt x="326772" y="318969"/>
                  <a:pt x="136944" y="259926"/>
                </a:cubicBezTo>
                <a:lnTo>
                  <a:pt x="107278" y="252298"/>
                </a:lnTo>
                <a:lnTo>
                  <a:pt x="43164" y="134178"/>
                </a:lnTo>
                <a:cubicBezTo>
                  <a:pt x="32208" y="108275"/>
                  <a:pt x="22476" y="81728"/>
                  <a:pt x="14042" y="54610"/>
                </a:cubicBezTo>
                <a:lnTo>
                  <a:pt x="0" y="0"/>
                </a:lnTo>
                <a:close/>
              </a:path>
            </a:pathLst>
          </a:cu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21" name="Freeform 135"/>
          <p:cNvSpPr/>
          <p:nvPr userDrawn="1"/>
        </p:nvSpPr>
        <p:spPr>
          <a:xfrm>
            <a:off x="4869525" y="4214905"/>
            <a:ext cx="887256" cy="663118"/>
          </a:xfrm>
          <a:custGeom>
            <a:avLst/>
            <a:gdLst>
              <a:gd name="connsiteX0" fmla="*/ 46107 w 887256"/>
              <a:gd name="connsiteY0" fmla="*/ 0 h 663118"/>
              <a:gd name="connsiteX1" fmla="*/ 220645 w 887256"/>
              <a:gd name="connsiteY1" fmla="*/ 17595 h 663118"/>
              <a:gd name="connsiteX2" fmla="*/ 273976 w 887256"/>
              <a:gd name="connsiteY2" fmla="*/ 31308 h 663118"/>
              <a:gd name="connsiteX3" fmla="*/ 289711 w 887256"/>
              <a:gd name="connsiteY3" fmla="*/ 60298 h 663118"/>
              <a:gd name="connsiteX4" fmla="*/ 750312 w 887256"/>
              <a:gd name="connsiteY4" fmla="*/ 403192 h 663118"/>
              <a:gd name="connsiteX5" fmla="*/ 779979 w 887256"/>
              <a:gd name="connsiteY5" fmla="*/ 410820 h 663118"/>
              <a:gd name="connsiteX6" fmla="*/ 844092 w 887256"/>
              <a:gd name="connsiteY6" fmla="*/ 528940 h 663118"/>
              <a:gd name="connsiteX7" fmla="*/ 873214 w 887256"/>
              <a:gd name="connsiteY7" fmla="*/ 608508 h 663118"/>
              <a:gd name="connsiteX8" fmla="*/ 887256 w 887256"/>
              <a:gd name="connsiteY8" fmla="*/ 663118 h 663118"/>
              <a:gd name="connsiteX9" fmla="*/ 787365 w 887256"/>
              <a:gd name="connsiteY9" fmla="*/ 647873 h 663118"/>
              <a:gd name="connsiteX10" fmla="*/ 45875 w 887256"/>
              <a:gd name="connsiteY10" fmla="*/ 97557 h 663118"/>
              <a:gd name="connsiteX11" fmla="*/ 0 w 887256"/>
              <a:gd name="connsiteY11" fmla="*/ 2328 h 663118"/>
              <a:gd name="connsiteX12" fmla="*/ 46107 w 887256"/>
              <a:gd name="connsiteY12" fmla="*/ 0 h 6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7256" h="663118">
                <a:moveTo>
                  <a:pt x="46107" y="0"/>
                </a:moveTo>
                <a:cubicBezTo>
                  <a:pt x="105895" y="0"/>
                  <a:pt x="164268" y="6059"/>
                  <a:pt x="220645" y="17595"/>
                </a:cubicBezTo>
                <a:lnTo>
                  <a:pt x="273976" y="31308"/>
                </a:lnTo>
                <a:lnTo>
                  <a:pt x="289711" y="60298"/>
                </a:lnTo>
                <a:cubicBezTo>
                  <a:pt x="398655" y="221556"/>
                  <a:pt x="560484" y="344150"/>
                  <a:pt x="750312" y="403192"/>
                </a:cubicBezTo>
                <a:lnTo>
                  <a:pt x="779979" y="410820"/>
                </a:lnTo>
                <a:lnTo>
                  <a:pt x="844092" y="528940"/>
                </a:lnTo>
                <a:cubicBezTo>
                  <a:pt x="855048" y="554843"/>
                  <a:pt x="864780" y="581390"/>
                  <a:pt x="873214" y="608508"/>
                </a:cubicBezTo>
                <a:lnTo>
                  <a:pt x="887256" y="663118"/>
                </a:lnTo>
                <a:lnTo>
                  <a:pt x="787365" y="647873"/>
                </a:lnTo>
                <a:cubicBezTo>
                  <a:pt x="466886" y="582293"/>
                  <a:pt x="197451" y="376583"/>
                  <a:pt x="45875" y="97557"/>
                </a:cubicBezTo>
                <a:lnTo>
                  <a:pt x="0" y="2328"/>
                </a:lnTo>
                <a:lnTo>
                  <a:pt x="46107"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22" name="Freeform 134"/>
          <p:cNvSpPr/>
          <p:nvPr userDrawn="1"/>
        </p:nvSpPr>
        <p:spPr>
          <a:xfrm>
            <a:off x="5910026" y="4394804"/>
            <a:ext cx="708331" cy="481630"/>
          </a:xfrm>
          <a:custGeom>
            <a:avLst/>
            <a:gdLst>
              <a:gd name="connsiteX0" fmla="*/ 571071 w 708331"/>
              <a:gd name="connsiteY0" fmla="*/ 0 h 481630"/>
              <a:gd name="connsiteX1" fmla="*/ 604896 w 708331"/>
              <a:gd name="connsiteY1" fmla="*/ 55679 h 481630"/>
              <a:gd name="connsiteX2" fmla="*/ 667876 w 708331"/>
              <a:gd name="connsiteY2" fmla="*/ 139899 h 481630"/>
              <a:gd name="connsiteX3" fmla="*/ 708331 w 708331"/>
              <a:gd name="connsiteY3" fmla="*/ 184411 h 481630"/>
              <a:gd name="connsiteX4" fmla="*/ 649787 w 708331"/>
              <a:gd name="connsiteY4" fmla="*/ 237618 h 481630"/>
              <a:gd name="connsiteX5" fmla="*/ 174375 w 708331"/>
              <a:gd name="connsiteY5" fmla="*/ 465212 h 481630"/>
              <a:gd name="connsiteX6" fmla="*/ 66800 w 708331"/>
              <a:gd name="connsiteY6" fmla="*/ 481630 h 481630"/>
              <a:gd name="connsiteX7" fmla="*/ 63941 w 708331"/>
              <a:gd name="connsiteY7" fmla="*/ 462900 h 481630"/>
              <a:gd name="connsiteX8" fmla="*/ 194 w 708331"/>
              <a:gd name="connsiteY8" fmla="*/ 257542 h 481630"/>
              <a:gd name="connsiteX9" fmla="*/ 0 w 708331"/>
              <a:gd name="connsiteY9" fmla="*/ 257139 h 481630"/>
              <a:gd name="connsiteX10" fmla="*/ 42441 w 708331"/>
              <a:gd name="connsiteY10" fmla="*/ 254996 h 481630"/>
              <a:gd name="connsiteX11" fmla="*/ 566278 w 708331"/>
              <a:gd name="connsiteY11" fmla="*/ 5809 h 481630"/>
              <a:gd name="connsiteX12" fmla="*/ 571071 w 708331"/>
              <a:gd name="connsiteY12" fmla="*/ 0 h 48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331" h="481630">
                <a:moveTo>
                  <a:pt x="571071" y="0"/>
                </a:moveTo>
                <a:lnTo>
                  <a:pt x="604896" y="55679"/>
                </a:lnTo>
                <a:cubicBezTo>
                  <a:pt x="624557" y="84780"/>
                  <a:pt x="645581" y="112884"/>
                  <a:pt x="667876" y="139899"/>
                </a:cubicBezTo>
                <a:lnTo>
                  <a:pt x="708331" y="184411"/>
                </a:lnTo>
                <a:lnTo>
                  <a:pt x="649787" y="237618"/>
                </a:lnTo>
                <a:cubicBezTo>
                  <a:pt x="514709" y="349095"/>
                  <a:pt x="352419" y="428779"/>
                  <a:pt x="174375" y="465212"/>
                </a:cubicBezTo>
                <a:lnTo>
                  <a:pt x="66800" y="481630"/>
                </a:lnTo>
                <a:lnTo>
                  <a:pt x="63941" y="462900"/>
                </a:lnTo>
                <a:cubicBezTo>
                  <a:pt x="49368" y="391683"/>
                  <a:pt x="27874" y="322986"/>
                  <a:pt x="194" y="257542"/>
                </a:cubicBezTo>
                <a:lnTo>
                  <a:pt x="0" y="257139"/>
                </a:lnTo>
                <a:lnTo>
                  <a:pt x="42441" y="254996"/>
                </a:lnTo>
                <a:cubicBezTo>
                  <a:pt x="246238" y="234299"/>
                  <a:pt x="429145" y="142942"/>
                  <a:pt x="566278" y="5809"/>
                </a:cubicBezTo>
                <a:lnTo>
                  <a:pt x="571071"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23" name="Freeform 153"/>
          <p:cNvSpPr/>
          <p:nvPr userDrawn="1"/>
        </p:nvSpPr>
        <p:spPr>
          <a:xfrm>
            <a:off x="6516681" y="3047823"/>
            <a:ext cx="288236" cy="393779"/>
          </a:xfrm>
          <a:custGeom>
            <a:avLst/>
            <a:gdLst>
              <a:gd name="connsiteX0" fmla="*/ 150977 w 288236"/>
              <a:gd name="connsiteY0" fmla="*/ 0 h 393779"/>
              <a:gd name="connsiteX1" fmla="*/ 191431 w 288236"/>
              <a:gd name="connsiteY1" fmla="*/ 44512 h 393779"/>
              <a:gd name="connsiteX2" fmla="*/ 254411 w 288236"/>
              <a:gd name="connsiteY2" fmla="*/ 128732 h 393779"/>
              <a:gd name="connsiteX3" fmla="*/ 288236 w 288236"/>
              <a:gd name="connsiteY3" fmla="*/ 184411 h 393779"/>
              <a:gd name="connsiteX4" fmla="*/ 187278 w 288236"/>
              <a:gd name="connsiteY4" fmla="*/ 306774 h 393779"/>
              <a:gd name="connsiteX5" fmla="*/ 140053 w 288236"/>
              <a:gd name="connsiteY5" fmla="*/ 393779 h 393779"/>
              <a:gd name="connsiteX6" fmla="*/ 65373 w 288236"/>
              <a:gd name="connsiteY6" fmla="*/ 256193 h 393779"/>
              <a:gd name="connsiteX7" fmla="*/ 0 w 288236"/>
              <a:gd name="connsiteY7" fmla="*/ 176960 h 393779"/>
              <a:gd name="connsiteX8" fmla="*/ 61220 w 288236"/>
              <a:gd name="connsiteY8" fmla="*/ 95093 h 393779"/>
              <a:gd name="connsiteX9" fmla="*/ 131829 w 288236"/>
              <a:gd name="connsiteY9" fmla="*/ 17402 h 393779"/>
              <a:gd name="connsiteX10" fmla="*/ 150977 w 288236"/>
              <a:gd name="connsiteY10" fmla="*/ 0 h 39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236" h="393779">
                <a:moveTo>
                  <a:pt x="150977" y="0"/>
                </a:moveTo>
                <a:lnTo>
                  <a:pt x="191431" y="44512"/>
                </a:lnTo>
                <a:cubicBezTo>
                  <a:pt x="213727" y="71527"/>
                  <a:pt x="234751" y="99631"/>
                  <a:pt x="254411" y="128732"/>
                </a:cubicBezTo>
                <a:lnTo>
                  <a:pt x="288236" y="184411"/>
                </a:lnTo>
                <a:lnTo>
                  <a:pt x="187278" y="306774"/>
                </a:lnTo>
                <a:lnTo>
                  <a:pt x="140053" y="393779"/>
                </a:lnTo>
                <a:lnTo>
                  <a:pt x="65373" y="256193"/>
                </a:lnTo>
                <a:lnTo>
                  <a:pt x="0" y="176960"/>
                </a:lnTo>
                <a:lnTo>
                  <a:pt x="61220" y="95093"/>
                </a:lnTo>
                <a:cubicBezTo>
                  <a:pt x="83515" y="68077"/>
                  <a:pt x="107082" y="42149"/>
                  <a:pt x="131829" y="17402"/>
                </a:cubicBezTo>
                <a:lnTo>
                  <a:pt x="150977"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24" name="Freeform 149"/>
          <p:cNvSpPr/>
          <p:nvPr userDrawn="1"/>
        </p:nvSpPr>
        <p:spPr>
          <a:xfrm>
            <a:off x="6481096" y="4185437"/>
            <a:ext cx="288236" cy="393779"/>
          </a:xfrm>
          <a:custGeom>
            <a:avLst/>
            <a:gdLst>
              <a:gd name="connsiteX0" fmla="*/ 148183 w 288236"/>
              <a:gd name="connsiteY0" fmla="*/ 0 h 393779"/>
              <a:gd name="connsiteX1" fmla="*/ 222863 w 288236"/>
              <a:gd name="connsiteY1" fmla="*/ 137586 h 393779"/>
              <a:gd name="connsiteX2" fmla="*/ 288236 w 288236"/>
              <a:gd name="connsiteY2" fmla="*/ 216820 h 393779"/>
              <a:gd name="connsiteX3" fmla="*/ 227016 w 288236"/>
              <a:gd name="connsiteY3" fmla="*/ 298686 h 393779"/>
              <a:gd name="connsiteX4" fmla="*/ 156407 w 288236"/>
              <a:gd name="connsiteY4" fmla="*/ 376377 h 393779"/>
              <a:gd name="connsiteX5" fmla="*/ 137260 w 288236"/>
              <a:gd name="connsiteY5" fmla="*/ 393779 h 393779"/>
              <a:gd name="connsiteX6" fmla="*/ 96805 w 288236"/>
              <a:gd name="connsiteY6" fmla="*/ 349267 h 393779"/>
              <a:gd name="connsiteX7" fmla="*/ 33825 w 288236"/>
              <a:gd name="connsiteY7" fmla="*/ 265047 h 393779"/>
              <a:gd name="connsiteX8" fmla="*/ 0 w 288236"/>
              <a:gd name="connsiteY8" fmla="*/ 209368 h 393779"/>
              <a:gd name="connsiteX9" fmla="*/ 100958 w 288236"/>
              <a:gd name="connsiteY9" fmla="*/ 87005 h 393779"/>
              <a:gd name="connsiteX10" fmla="*/ 148183 w 288236"/>
              <a:gd name="connsiteY10" fmla="*/ 0 h 39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236" h="393779">
                <a:moveTo>
                  <a:pt x="148183" y="0"/>
                </a:moveTo>
                <a:lnTo>
                  <a:pt x="222863" y="137586"/>
                </a:lnTo>
                <a:lnTo>
                  <a:pt x="288236" y="216820"/>
                </a:lnTo>
                <a:lnTo>
                  <a:pt x="227016" y="298686"/>
                </a:lnTo>
                <a:cubicBezTo>
                  <a:pt x="204721" y="325702"/>
                  <a:pt x="181154" y="351630"/>
                  <a:pt x="156407" y="376377"/>
                </a:cubicBezTo>
                <a:lnTo>
                  <a:pt x="137260" y="393779"/>
                </a:lnTo>
                <a:lnTo>
                  <a:pt x="96805" y="349267"/>
                </a:lnTo>
                <a:cubicBezTo>
                  <a:pt x="74510" y="322252"/>
                  <a:pt x="53486" y="294148"/>
                  <a:pt x="33825" y="265047"/>
                </a:cubicBezTo>
                <a:lnTo>
                  <a:pt x="0" y="209368"/>
                </a:lnTo>
                <a:lnTo>
                  <a:pt x="100958" y="87005"/>
                </a:lnTo>
                <a:lnTo>
                  <a:pt x="148183"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25" name="Freeform 146"/>
          <p:cNvSpPr/>
          <p:nvPr userDrawn="1"/>
        </p:nvSpPr>
        <p:spPr>
          <a:xfrm>
            <a:off x="5645577" y="4622964"/>
            <a:ext cx="340775" cy="259279"/>
          </a:xfrm>
          <a:custGeom>
            <a:avLst/>
            <a:gdLst>
              <a:gd name="connsiteX0" fmla="*/ 0 w 340775"/>
              <a:gd name="connsiteY0" fmla="*/ 0 h 259279"/>
              <a:gd name="connsiteX1" fmla="*/ 53330 w 340775"/>
              <a:gd name="connsiteY1" fmla="*/ 13713 h 259279"/>
              <a:gd name="connsiteX2" fmla="*/ 227868 w 340775"/>
              <a:gd name="connsiteY2" fmla="*/ 31308 h 259279"/>
              <a:gd name="connsiteX3" fmla="*/ 273975 w 340775"/>
              <a:gd name="connsiteY3" fmla="*/ 28980 h 259279"/>
              <a:gd name="connsiteX4" fmla="*/ 274169 w 340775"/>
              <a:gd name="connsiteY4" fmla="*/ 29383 h 259279"/>
              <a:gd name="connsiteX5" fmla="*/ 337916 w 340775"/>
              <a:gd name="connsiteY5" fmla="*/ 234741 h 259279"/>
              <a:gd name="connsiteX6" fmla="*/ 340775 w 340775"/>
              <a:gd name="connsiteY6" fmla="*/ 253471 h 259279"/>
              <a:gd name="connsiteX7" fmla="*/ 339725 w 340775"/>
              <a:gd name="connsiteY7" fmla="*/ 253631 h 259279"/>
              <a:gd name="connsiteX8" fmla="*/ 227868 w 340775"/>
              <a:gd name="connsiteY8" fmla="*/ 259279 h 259279"/>
              <a:gd name="connsiteX9" fmla="*/ 116011 w 340775"/>
              <a:gd name="connsiteY9" fmla="*/ 253631 h 259279"/>
              <a:gd name="connsiteX10" fmla="*/ 107277 w 340775"/>
              <a:gd name="connsiteY10" fmla="*/ 252298 h 259279"/>
              <a:gd name="connsiteX11" fmla="*/ 93235 w 340775"/>
              <a:gd name="connsiteY11" fmla="*/ 197688 h 259279"/>
              <a:gd name="connsiteX12" fmla="*/ 64113 w 340775"/>
              <a:gd name="connsiteY12" fmla="*/ 118120 h 259279"/>
              <a:gd name="connsiteX13" fmla="*/ 0 w 340775"/>
              <a:gd name="connsiteY13" fmla="*/ 0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775" h="259279">
                <a:moveTo>
                  <a:pt x="0" y="0"/>
                </a:moveTo>
                <a:lnTo>
                  <a:pt x="53330" y="13713"/>
                </a:lnTo>
                <a:cubicBezTo>
                  <a:pt x="109708" y="25250"/>
                  <a:pt x="168080" y="31308"/>
                  <a:pt x="227868" y="31308"/>
                </a:cubicBezTo>
                <a:lnTo>
                  <a:pt x="273975" y="28980"/>
                </a:lnTo>
                <a:lnTo>
                  <a:pt x="274169" y="29383"/>
                </a:lnTo>
                <a:cubicBezTo>
                  <a:pt x="301849" y="94827"/>
                  <a:pt x="323343" y="163524"/>
                  <a:pt x="337916" y="234741"/>
                </a:cubicBezTo>
                <a:lnTo>
                  <a:pt x="340775" y="253471"/>
                </a:lnTo>
                <a:lnTo>
                  <a:pt x="339725" y="253631"/>
                </a:lnTo>
                <a:cubicBezTo>
                  <a:pt x="302947" y="257366"/>
                  <a:pt x="265631" y="259279"/>
                  <a:pt x="227868" y="259279"/>
                </a:cubicBezTo>
                <a:cubicBezTo>
                  <a:pt x="190105" y="259279"/>
                  <a:pt x="152789" y="257366"/>
                  <a:pt x="116011" y="253631"/>
                </a:cubicBezTo>
                <a:lnTo>
                  <a:pt x="107277" y="252298"/>
                </a:lnTo>
                <a:lnTo>
                  <a:pt x="93235" y="197688"/>
                </a:lnTo>
                <a:cubicBezTo>
                  <a:pt x="84801" y="170570"/>
                  <a:pt x="75069" y="144023"/>
                  <a:pt x="64113" y="118120"/>
                </a:cubicBezTo>
                <a:lnTo>
                  <a:pt x="0"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26" name="Freeform 138"/>
          <p:cNvSpPr/>
          <p:nvPr userDrawn="1"/>
        </p:nvSpPr>
        <p:spPr>
          <a:xfrm>
            <a:off x="4774668" y="3763759"/>
            <a:ext cx="252865" cy="227394"/>
          </a:xfrm>
          <a:custGeom>
            <a:avLst/>
            <a:gdLst>
              <a:gd name="connsiteX0" fmla="*/ 229207 w 252865"/>
              <a:gd name="connsiteY0" fmla="*/ 0 h 227394"/>
              <a:gd name="connsiteX1" fmla="*/ 227971 w 252865"/>
              <a:gd name="connsiteY1" fmla="*/ 24469 h 227394"/>
              <a:gd name="connsiteX2" fmla="*/ 245566 w 252865"/>
              <a:gd name="connsiteY2" fmla="*/ 199007 h 227394"/>
              <a:gd name="connsiteX3" fmla="*/ 252865 w 252865"/>
              <a:gd name="connsiteY3" fmla="*/ 227394 h 227394"/>
              <a:gd name="connsiteX4" fmla="*/ 244131 w 252865"/>
              <a:gd name="connsiteY4" fmla="*/ 226061 h 227394"/>
              <a:gd name="connsiteX5" fmla="*/ 132274 w 252865"/>
              <a:gd name="connsiteY5" fmla="*/ 220413 h 227394"/>
              <a:gd name="connsiteX6" fmla="*/ 20417 w 252865"/>
              <a:gd name="connsiteY6" fmla="*/ 226061 h 227394"/>
              <a:gd name="connsiteX7" fmla="*/ 19368 w 252865"/>
              <a:gd name="connsiteY7" fmla="*/ 226221 h 227394"/>
              <a:gd name="connsiteX8" fmla="*/ 5648 w 252865"/>
              <a:gd name="connsiteY8" fmla="*/ 136326 h 227394"/>
              <a:gd name="connsiteX9" fmla="*/ 0 w 252865"/>
              <a:gd name="connsiteY9" fmla="*/ 24469 h 227394"/>
              <a:gd name="connsiteX10" fmla="*/ 220482 w 252865"/>
              <a:gd name="connsiteY10" fmla="*/ 2243 h 227394"/>
              <a:gd name="connsiteX11" fmla="*/ 229207 w 252865"/>
              <a:gd name="connsiteY11" fmla="*/ 0 h 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65" h="227394">
                <a:moveTo>
                  <a:pt x="229207" y="0"/>
                </a:moveTo>
                <a:lnTo>
                  <a:pt x="227971" y="24469"/>
                </a:lnTo>
                <a:cubicBezTo>
                  <a:pt x="227971" y="84257"/>
                  <a:pt x="234030" y="142629"/>
                  <a:pt x="245566" y="199007"/>
                </a:cubicBezTo>
                <a:lnTo>
                  <a:pt x="252865" y="227394"/>
                </a:lnTo>
                <a:lnTo>
                  <a:pt x="244131" y="226061"/>
                </a:lnTo>
                <a:cubicBezTo>
                  <a:pt x="207353" y="222326"/>
                  <a:pt x="170037" y="220413"/>
                  <a:pt x="132274" y="220413"/>
                </a:cubicBezTo>
                <a:cubicBezTo>
                  <a:pt x="94511" y="220413"/>
                  <a:pt x="57195" y="222326"/>
                  <a:pt x="20417" y="226061"/>
                </a:cubicBezTo>
                <a:lnTo>
                  <a:pt x="19368" y="226221"/>
                </a:lnTo>
                <a:lnTo>
                  <a:pt x="5648" y="136326"/>
                </a:lnTo>
                <a:cubicBezTo>
                  <a:pt x="1913" y="99548"/>
                  <a:pt x="0" y="62232"/>
                  <a:pt x="0" y="24469"/>
                </a:cubicBezTo>
                <a:cubicBezTo>
                  <a:pt x="75526" y="24469"/>
                  <a:pt x="149264" y="16816"/>
                  <a:pt x="220482" y="2243"/>
                </a:cubicBezTo>
                <a:lnTo>
                  <a:pt x="229207"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27" name="TextBox 160"/>
          <p:cNvSpPr txBox="1"/>
          <p:nvPr userDrawn="1"/>
        </p:nvSpPr>
        <p:spPr>
          <a:xfrm>
            <a:off x="4426641" y="2209201"/>
            <a:ext cx="627095" cy="523220"/>
          </a:xfrm>
          <a:prstGeom prst="rect">
            <a:avLst/>
          </a:prstGeom>
          <a:noFill/>
        </p:spPr>
        <p:txBody>
          <a:bodyPr wrap="none" rtlCol="0">
            <a:spAutoFit/>
          </a:bodyPr>
          <a:lstStyle/>
          <a:p>
            <a:pPr algn="ctr"/>
            <a:r>
              <a:rPr lang="en-US" sz="2800" b="1" dirty="0">
                <a:solidFill>
                  <a:srgbClr val="F3644B"/>
                </a:solidFill>
                <a:latin typeface="微软雅黑" panose="020B0503020204020204" charset="-122"/>
                <a:ea typeface="微软雅黑" panose="020B0503020204020204" charset="-122"/>
                <a:cs typeface="Open Sans" panose="020B0606030504020204" pitchFamily="34" charset="0"/>
              </a:rPr>
              <a:t>01</a:t>
            </a:r>
            <a:endParaRPr lang="en-US" sz="2800" b="1" dirty="0">
              <a:solidFill>
                <a:srgbClr val="F3644B"/>
              </a:solidFill>
              <a:latin typeface="微软雅黑" panose="020B0503020204020204" charset="-122"/>
              <a:ea typeface="微软雅黑" panose="020B0503020204020204" charset="-122"/>
              <a:cs typeface="Open Sans" panose="020B0606030504020204" pitchFamily="34" charset="0"/>
            </a:endParaRPr>
          </a:p>
        </p:txBody>
      </p:sp>
      <p:sp>
        <p:nvSpPr>
          <p:cNvPr id="28" name="TextBox 161"/>
          <p:cNvSpPr txBox="1"/>
          <p:nvPr userDrawn="1"/>
        </p:nvSpPr>
        <p:spPr>
          <a:xfrm>
            <a:off x="5508825" y="3436704"/>
            <a:ext cx="627095" cy="523220"/>
          </a:xfrm>
          <a:prstGeom prst="rect">
            <a:avLst/>
          </a:prstGeom>
          <a:noFill/>
        </p:spPr>
        <p:txBody>
          <a:bodyPr wrap="none" rtlCol="0">
            <a:spAutoFit/>
          </a:bodyPr>
          <a:lstStyle/>
          <a:p>
            <a:pPr algn="ctr"/>
            <a:r>
              <a:rPr lang="en-US" sz="2800" b="1" dirty="0">
                <a:solidFill>
                  <a:srgbClr val="2C6891"/>
                </a:solidFill>
                <a:latin typeface="微软雅黑" panose="020B0503020204020204" charset="-122"/>
                <a:ea typeface="微软雅黑" panose="020B0503020204020204" charset="-122"/>
                <a:cs typeface="Open Sans" panose="020B0606030504020204" pitchFamily="34" charset="0"/>
              </a:rPr>
              <a:t>02</a:t>
            </a:r>
            <a:endParaRPr lang="en-US" sz="2800" b="1" dirty="0">
              <a:solidFill>
                <a:srgbClr val="2C6891"/>
              </a:solidFill>
              <a:latin typeface="微软雅黑" panose="020B0503020204020204" charset="-122"/>
              <a:ea typeface="微软雅黑" panose="020B0503020204020204" charset="-122"/>
              <a:cs typeface="Open Sans" panose="020B0606030504020204" pitchFamily="34" charset="0"/>
            </a:endParaRPr>
          </a:p>
        </p:txBody>
      </p:sp>
      <p:sp>
        <p:nvSpPr>
          <p:cNvPr id="29" name="TextBox 162"/>
          <p:cNvSpPr txBox="1"/>
          <p:nvPr userDrawn="1"/>
        </p:nvSpPr>
        <p:spPr>
          <a:xfrm>
            <a:off x="7133108" y="3476241"/>
            <a:ext cx="627095" cy="523220"/>
          </a:xfrm>
          <a:prstGeom prst="rect">
            <a:avLst/>
          </a:prstGeom>
          <a:noFill/>
        </p:spPr>
        <p:txBody>
          <a:bodyPr wrap="none" rtlCol="0">
            <a:spAutoFit/>
          </a:bodyPr>
          <a:lstStyle/>
          <a:p>
            <a:pPr algn="ctr"/>
            <a:r>
              <a:rPr lang="en-US" sz="2800" b="1" dirty="0">
                <a:solidFill>
                  <a:srgbClr val="BFBFBF"/>
                </a:solidFill>
                <a:latin typeface="微软雅黑" panose="020B0503020204020204" charset="-122"/>
                <a:ea typeface="微软雅黑" panose="020B0503020204020204" charset="-122"/>
                <a:cs typeface="Open Sans" panose="020B0606030504020204" pitchFamily="34" charset="0"/>
              </a:rPr>
              <a:t>03</a:t>
            </a:r>
            <a:endParaRPr lang="en-US" sz="2800" b="1" dirty="0">
              <a:solidFill>
                <a:srgbClr val="BFBFBF"/>
              </a:solidFill>
              <a:latin typeface="微软雅黑" panose="020B0503020204020204" charset="-122"/>
              <a:ea typeface="微软雅黑" panose="020B0503020204020204" charset="-122"/>
              <a:cs typeface="Open Sans" panose="020B0606030504020204" pitchFamily="34" charset="0"/>
            </a:endParaRPr>
          </a:p>
        </p:txBody>
      </p:sp>
      <p:sp>
        <p:nvSpPr>
          <p:cNvPr id="30" name="TextBox 163"/>
          <p:cNvSpPr txBox="1"/>
          <p:nvPr userDrawn="1"/>
        </p:nvSpPr>
        <p:spPr>
          <a:xfrm>
            <a:off x="4582789" y="4757697"/>
            <a:ext cx="627095" cy="523220"/>
          </a:xfrm>
          <a:prstGeom prst="rect">
            <a:avLst/>
          </a:prstGeom>
          <a:noFill/>
        </p:spPr>
        <p:txBody>
          <a:bodyPr wrap="none" rtlCol="0">
            <a:spAutoFit/>
          </a:bodyPr>
          <a:lstStyle/>
          <a:p>
            <a:pPr algn="ctr"/>
            <a:r>
              <a:rPr lang="en-US" sz="2800" b="1" dirty="0">
                <a:solidFill>
                  <a:srgbClr val="92D050"/>
                </a:solidFill>
                <a:latin typeface="微软雅黑" panose="020B0503020204020204" charset="-122"/>
                <a:ea typeface="微软雅黑" panose="020B0503020204020204" charset="-122"/>
                <a:cs typeface="Open Sans" panose="020B0606030504020204" pitchFamily="34" charset="0"/>
              </a:rPr>
              <a:t>04</a:t>
            </a:r>
            <a:endParaRPr lang="en-US" sz="2800" b="1" dirty="0">
              <a:solidFill>
                <a:srgbClr val="92D050"/>
              </a:solidFill>
              <a:latin typeface="微软雅黑" panose="020B0503020204020204" charset="-122"/>
              <a:ea typeface="微软雅黑" panose="020B0503020204020204" charset="-122"/>
              <a:cs typeface="Open Sans" panose="020B0606030504020204" pitchFamily="34" charset="0"/>
            </a:endParaRPr>
          </a:p>
        </p:txBody>
      </p:sp>
      <p:cxnSp>
        <p:nvCxnSpPr>
          <p:cNvPr id="31" name="Straight Connector 165"/>
          <p:cNvCxnSpPr/>
          <p:nvPr userDrawn="1"/>
        </p:nvCxnSpPr>
        <p:spPr>
          <a:xfrm>
            <a:off x="8624462" y="3838809"/>
            <a:ext cx="914400" cy="0"/>
          </a:xfrm>
          <a:prstGeom prst="line">
            <a:avLst/>
          </a:prstGeom>
          <a:noFill/>
          <a:ln w="6350" cap="flat" cmpd="sng" algn="ctr">
            <a:solidFill>
              <a:srgbClr val="7F8C8D"/>
            </a:solidFill>
            <a:prstDash val="dash"/>
            <a:miter lim="800000"/>
            <a:tailEnd type="oval"/>
          </a:ln>
          <a:effectLst/>
        </p:spPr>
      </p:cxnSp>
      <p:cxnSp>
        <p:nvCxnSpPr>
          <p:cNvPr id="32" name="Straight Connector 166"/>
          <p:cNvCxnSpPr/>
          <p:nvPr userDrawn="1"/>
        </p:nvCxnSpPr>
        <p:spPr>
          <a:xfrm>
            <a:off x="6957933" y="2151523"/>
            <a:ext cx="1223313" cy="0"/>
          </a:xfrm>
          <a:prstGeom prst="line">
            <a:avLst/>
          </a:prstGeom>
          <a:noFill/>
          <a:ln w="6350" cap="flat" cmpd="sng" algn="ctr">
            <a:solidFill>
              <a:srgbClr val="7F8C8D"/>
            </a:solidFill>
            <a:prstDash val="dash"/>
            <a:miter lim="800000"/>
            <a:tailEnd type="oval"/>
          </a:ln>
          <a:effectLst/>
        </p:spPr>
      </p:cxnSp>
      <p:cxnSp>
        <p:nvCxnSpPr>
          <p:cNvPr id="33" name="Straight Connector 168"/>
          <p:cNvCxnSpPr/>
          <p:nvPr userDrawn="1"/>
        </p:nvCxnSpPr>
        <p:spPr>
          <a:xfrm flipV="1">
            <a:off x="6328082" y="2151523"/>
            <a:ext cx="629851" cy="593272"/>
          </a:xfrm>
          <a:prstGeom prst="line">
            <a:avLst/>
          </a:prstGeom>
          <a:noFill/>
          <a:ln w="6350" cap="flat" cmpd="sng" algn="ctr">
            <a:solidFill>
              <a:srgbClr val="7F8C8D"/>
            </a:solidFill>
            <a:prstDash val="dash"/>
            <a:miter lim="800000"/>
          </a:ln>
          <a:effectLst/>
        </p:spPr>
      </p:cxnSp>
      <p:cxnSp>
        <p:nvCxnSpPr>
          <p:cNvPr id="34" name="Straight Connector 169"/>
          <p:cNvCxnSpPr/>
          <p:nvPr userDrawn="1"/>
        </p:nvCxnSpPr>
        <p:spPr>
          <a:xfrm>
            <a:off x="2806879" y="5122451"/>
            <a:ext cx="914400" cy="0"/>
          </a:xfrm>
          <a:prstGeom prst="line">
            <a:avLst/>
          </a:prstGeom>
          <a:noFill/>
          <a:ln w="6350" cap="flat" cmpd="sng" algn="ctr">
            <a:solidFill>
              <a:srgbClr val="7F8C8D"/>
            </a:solidFill>
            <a:prstDash val="dash"/>
            <a:miter lim="800000"/>
            <a:headEnd type="oval"/>
            <a:tailEnd type="none"/>
          </a:ln>
          <a:effectLst/>
        </p:spPr>
      </p:cxnSp>
      <p:cxnSp>
        <p:nvCxnSpPr>
          <p:cNvPr id="35" name="Straight Connector 170"/>
          <p:cNvCxnSpPr/>
          <p:nvPr userDrawn="1"/>
        </p:nvCxnSpPr>
        <p:spPr>
          <a:xfrm>
            <a:off x="2643593" y="2579260"/>
            <a:ext cx="914400" cy="0"/>
          </a:xfrm>
          <a:prstGeom prst="line">
            <a:avLst/>
          </a:prstGeom>
          <a:noFill/>
          <a:ln w="6350" cap="flat" cmpd="sng" algn="ctr">
            <a:solidFill>
              <a:srgbClr val="7F8C8D"/>
            </a:solidFill>
            <a:prstDash val="dash"/>
            <a:miter lim="800000"/>
            <a:headEnd type="oval"/>
            <a:tailEnd type="none"/>
          </a:ln>
          <a:effectLst/>
        </p:spPr>
      </p:cxnSp>
      <p:sp>
        <p:nvSpPr>
          <p:cNvPr id="46" name="内容占位符 2"/>
          <p:cNvSpPr>
            <a:spLocks noGrp="1"/>
          </p:cNvSpPr>
          <p:nvPr>
            <p:ph idx="1" hasCustomPrompt="1"/>
          </p:nvPr>
        </p:nvSpPr>
        <p:spPr>
          <a:xfrm>
            <a:off x="4167745" y="5280917"/>
            <a:ext cx="1602882" cy="689530"/>
          </a:xfrm>
        </p:spPr>
        <p:txBody>
          <a:bodyPr>
            <a:normAutofit/>
          </a:bodyPr>
          <a:lstStyle>
            <a:lvl1pPr marL="0" indent="0" algn="ctr">
              <a:buNone/>
              <a:defRPr sz="1800">
                <a:solidFill>
                  <a:srgbClr val="92D050"/>
                </a:solidFill>
                <a:latin typeface="Calibri" panose="020F0502020204030204" pitchFamily="34" charset="0"/>
                <a:cs typeface="Calibri" panose="020F0502020204030204" pitchFamily="34" charset="0"/>
              </a:defRPr>
            </a:lvl1pPr>
          </a:lstStyle>
          <a:p>
            <a:pPr lvl="0"/>
            <a:r>
              <a:rPr lang="en-US" altLang="zh-CN" dirty="0"/>
              <a:t>description</a:t>
            </a:r>
            <a:endParaRPr lang="zh-CN" altLang="en-US" dirty="0"/>
          </a:p>
        </p:txBody>
      </p:sp>
      <p:sp>
        <p:nvSpPr>
          <p:cNvPr id="47" name="内容占位符 2"/>
          <p:cNvSpPr>
            <a:spLocks noGrp="1"/>
          </p:cNvSpPr>
          <p:nvPr>
            <p:ph idx="13" hasCustomPrompt="1"/>
          </p:nvPr>
        </p:nvSpPr>
        <p:spPr>
          <a:xfrm>
            <a:off x="3968463" y="2811767"/>
            <a:ext cx="1602882" cy="689530"/>
          </a:xfrm>
        </p:spPr>
        <p:txBody>
          <a:bodyPr>
            <a:normAutofit/>
          </a:bodyPr>
          <a:lstStyle>
            <a:lvl1pPr marL="0" indent="0" algn="ctr">
              <a:buNone/>
              <a:defRPr sz="1800">
                <a:solidFill>
                  <a:srgbClr val="F3644B"/>
                </a:solidFill>
                <a:latin typeface="Calibri" panose="020F0502020204030204" pitchFamily="34" charset="0"/>
                <a:cs typeface="Calibri" panose="020F0502020204030204" pitchFamily="34" charset="0"/>
              </a:defRPr>
            </a:lvl1pPr>
          </a:lstStyle>
          <a:p>
            <a:pPr lvl="0"/>
            <a:r>
              <a:rPr lang="en-US" altLang="zh-CN" dirty="0"/>
              <a:t>description</a:t>
            </a:r>
            <a:endParaRPr lang="zh-CN" altLang="en-US" dirty="0"/>
          </a:p>
        </p:txBody>
      </p:sp>
      <p:sp>
        <p:nvSpPr>
          <p:cNvPr id="48" name="内容占位符 2"/>
          <p:cNvSpPr>
            <a:spLocks noGrp="1"/>
          </p:cNvSpPr>
          <p:nvPr>
            <p:ph idx="14" hasCustomPrompt="1"/>
          </p:nvPr>
        </p:nvSpPr>
        <p:spPr>
          <a:xfrm>
            <a:off x="5038456" y="3865860"/>
            <a:ext cx="1602882" cy="689530"/>
          </a:xfrm>
        </p:spPr>
        <p:txBody>
          <a:bodyPr>
            <a:normAutofit/>
          </a:bodyPr>
          <a:lstStyle>
            <a:lvl1pPr marL="0" indent="0" algn="ctr">
              <a:buNone/>
              <a:defRPr sz="1800">
                <a:solidFill>
                  <a:srgbClr val="2C6891"/>
                </a:solidFill>
                <a:latin typeface="Calibri" panose="020F0502020204030204" pitchFamily="34" charset="0"/>
                <a:cs typeface="Calibri" panose="020F0502020204030204" pitchFamily="34" charset="0"/>
              </a:defRPr>
            </a:lvl1pPr>
          </a:lstStyle>
          <a:p>
            <a:pPr lvl="0"/>
            <a:r>
              <a:rPr lang="en-US" altLang="zh-CN" dirty="0"/>
              <a:t>description</a:t>
            </a:r>
            <a:endParaRPr lang="zh-CN" altLang="en-US" dirty="0"/>
          </a:p>
        </p:txBody>
      </p:sp>
      <p:sp>
        <p:nvSpPr>
          <p:cNvPr id="49" name="内容占位符 2"/>
          <p:cNvSpPr>
            <a:spLocks noGrp="1"/>
          </p:cNvSpPr>
          <p:nvPr>
            <p:ph idx="15" hasCustomPrompt="1"/>
          </p:nvPr>
        </p:nvSpPr>
        <p:spPr>
          <a:xfrm>
            <a:off x="6762404" y="4021694"/>
            <a:ext cx="1602882" cy="689530"/>
          </a:xfrm>
        </p:spPr>
        <p:txBody>
          <a:bodyPr>
            <a:normAutofit/>
          </a:bodyPr>
          <a:lstStyle>
            <a:lvl1pPr marL="0" indent="0" algn="ctr">
              <a:buNone/>
              <a:defRPr sz="1800">
                <a:solidFill>
                  <a:srgbClr val="BFBFBF"/>
                </a:solidFill>
                <a:latin typeface="Calibri" panose="020F0502020204030204" pitchFamily="34" charset="0"/>
                <a:cs typeface="Calibri" panose="020F0502020204030204" pitchFamily="34" charset="0"/>
              </a:defRPr>
            </a:lvl1pPr>
          </a:lstStyle>
          <a:p>
            <a:pPr lvl="0"/>
            <a:r>
              <a:rPr lang="en-US" altLang="zh-CN" dirty="0"/>
              <a:t>description</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1655" y="-163533"/>
            <a:ext cx="2701323" cy="1351044"/>
          </a:xfrm>
          <a:prstGeom prst="rect">
            <a:avLst/>
          </a:prstGeom>
        </p:spPr>
      </p:pic>
      <p:sp>
        <p:nvSpPr>
          <p:cNvPr id="6" name="Rectangle 51"/>
          <p:cNvSpPr/>
          <p:nvPr userDrawn="1"/>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grpSp>
        <p:nvGrpSpPr>
          <p:cNvPr id="7" name="组合 6"/>
          <p:cNvGrpSpPr/>
          <p:nvPr userDrawn="1"/>
        </p:nvGrpSpPr>
        <p:grpSpPr>
          <a:xfrm>
            <a:off x="4375997" y="2004961"/>
            <a:ext cx="3419578" cy="3419578"/>
            <a:chOff x="4375997" y="2004961"/>
            <a:chExt cx="3419578" cy="3419578"/>
          </a:xfrm>
        </p:grpSpPr>
        <p:sp>
          <p:nvSpPr>
            <p:cNvPr id="8" name="椭圆 7"/>
            <p:cNvSpPr/>
            <p:nvPr/>
          </p:nvSpPr>
          <p:spPr>
            <a:xfrm rot="2700000">
              <a:off x="4378802" y="2940279"/>
              <a:ext cx="3419578" cy="1548942"/>
            </a:xfrm>
            <a:prstGeom prst="ellipse">
              <a:avLst/>
            </a:prstGeom>
            <a:noFill/>
            <a:ln w="19050" cap="rnd" cmpd="sng" algn="ctr">
              <a:solidFill>
                <a:srgbClr val="4040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3273F"/>
                </a:solidFill>
                <a:effectLst/>
                <a:uLnTx/>
                <a:uFillTx/>
                <a:latin typeface="Calibri" panose="020F0502020204030204"/>
                <a:ea typeface="微软雅黑" panose="020B0503020204020204" charset="-122"/>
                <a:cs typeface="+mn-cs"/>
              </a:endParaRPr>
            </a:p>
          </p:txBody>
        </p:sp>
        <p:sp>
          <p:nvSpPr>
            <p:cNvPr id="10" name="椭圆 9"/>
            <p:cNvSpPr/>
            <p:nvPr/>
          </p:nvSpPr>
          <p:spPr>
            <a:xfrm rot="8100000">
              <a:off x="4375997" y="2937475"/>
              <a:ext cx="3419578" cy="1548942"/>
            </a:xfrm>
            <a:prstGeom prst="ellipse">
              <a:avLst/>
            </a:prstGeom>
            <a:noFill/>
            <a:ln w="19050" cap="rnd" cmpd="sng" algn="ctr">
              <a:solidFill>
                <a:srgbClr val="4040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3273F"/>
                </a:solidFill>
                <a:effectLst/>
                <a:uLnTx/>
                <a:uFillTx/>
                <a:latin typeface="Calibri" panose="020F0502020204030204"/>
                <a:ea typeface="微软雅黑" panose="020B0503020204020204" charset="-122"/>
                <a:cs typeface="+mn-cs"/>
              </a:endParaRPr>
            </a:p>
          </p:txBody>
        </p:sp>
      </p:grpSp>
      <p:sp>
        <p:nvSpPr>
          <p:cNvPr id="11" name="流程图: 决策 10"/>
          <p:cNvSpPr/>
          <p:nvPr userDrawn="1"/>
        </p:nvSpPr>
        <p:spPr>
          <a:xfrm>
            <a:off x="5339202" y="1718327"/>
            <a:ext cx="1496604" cy="1496604"/>
          </a:xfrm>
          <a:prstGeom prst="flowChartDecision">
            <a:avLst/>
          </a:prstGeom>
          <a:solidFill>
            <a:srgbClr val="C75050"/>
          </a:solidFill>
          <a:ln w="28575">
            <a:noFill/>
          </a:ln>
          <a:effectLst>
            <a:outerShdw blurRad="254000" dist="127000" dir="2700000" algn="tl" rotWithShape="0">
              <a:prstClr val="black">
                <a:alpha val="40000"/>
              </a:prstClr>
            </a:outerShdw>
          </a:effectLst>
        </p:spPr>
        <p:txBody>
          <a:bodyPr anchor="ctr"/>
          <a:lstStyle/>
          <a:p>
            <a:pPr algn="ctr"/>
            <a:r>
              <a:rPr lang="en-US" altLang="zh-CN" sz="2400" dirty="0">
                <a:solidFill>
                  <a:prstClr val="white">
                    <a:lumMod val="95000"/>
                  </a:prstClr>
                </a:solidFill>
                <a:latin typeface="微软雅黑" panose="020B0503020204020204" charset="-122"/>
                <a:ea typeface="微软雅黑" panose="020B0503020204020204" charset="-122"/>
              </a:rPr>
              <a:t>01</a:t>
            </a:r>
            <a:endParaRPr lang="zh-CN" altLang="en-US" sz="2400" dirty="0">
              <a:solidFill>
                <a:prstClr val="white">
                  <a:lumMod val="95000"/>
                </a:prstClr>
              </a:solidFill>
              <a:latin typeface="微软雅黑" panose="020B0503020204020204" charset="-122"/>
              <a:ea typeface="微软雅黑" panose="020B0503020204020204" charset="-122"/>
            </a:endParaRPr>
          </a:p>
        </p:txBody>
      </p:sp>
      <p:sp>
        <p:nvSpPr>
          <p:cNvPr id="12" name="流程图: 决策 11"/>
          <p:cNvSpPr/>
          <p:nvPr userDrawn="1"/>
        </p:nvSpPr>
        <p:spPr>
          <a:xfrm>
            <a:off x="6644859" y="3023984"/>
            <a:ext cx="1496604" cy="1496604"/>
          </a:xfrm>
          <a:prstGeom prst="flowChartDecision">
            <a:avLst/>
          </a:prstGeom>
          <a:solidFill>
            <a:srgbClr val="92D050"/>
          </a:solidFill>
          <a:ln w="28575">
            <a:noFill/>
          </a:ln>
          <a:effectLst>
            <a:outerShdw blurRad="254000" dist="127000" dir="2700000" algn="tl" rotWithShape="0">
              <a:prstClr val="black">
                <a:alpha val="40000"/>
              </a:prstClr>
            </a:outerShdw>
          </a:effectLst>
        </p:spPr>
        <p:txBody>
          <a:bodyPr anchor="ctr"/>
          <a:lstStyle/>
          <a:p>
            <a:pPr algn="ctr"/>
            <a:r>
              <a:rPr lang="en-US" altLang="zh-CN" sz="2400" dirty="0">
                <a:solidFill>
                  <a:prstClr val="white">
                    <a:lumMod val="95000"/>
                  </a:prstClr>
                </a:solidFill>
                <a:latin typeface="微软雅黑" panose="020B0503020204020204" charset="-122"/>
                <a:ea typeface="微软雅黑" panose="020B0503020204020204" charset="-122"/>
              </a:rPr>
              <a:t>03</a:t>
            </a:r>
            <a:endParaRPr lang="zh-CN" altLang="en-US" sz="2400" dirty="0">
              <a:solidFill>
                <a:prstClr val="white">
                  <a:lumMod val="95000"/>
                </a:prstClr>
              </a:solidFill>
              <a:latin typeface="微软雅黑" panose="020B0503020204020204" charset="-122"/>
              <a:ea typeface="微软雅黑" panose="020B0503020204020204" charset="-122"/>
            </a:endParaRPr>
          </a:p>
        </p:txBody>
      </p:sp>
      <p:sp>
        <p:nvSpPr>
          <p:cNvPr id="13" name="流程图: 决策 12"/>
          <p:cNvSpPr/>
          <p:nvPr userDrawn="1"/>
        </p:nvSpPr>
        <p:spPr>
          <a:xfrm>
            <a:off x="5383481" y="3999612"/>
            <a:ext cx="1496604" cy="1496604"/>
          </a:xfrm>
          <a:prstGeom prst="flowChartDecision">
            <a:avLst/>
          </a:prstGeom>
          <a:solidFill>
            <a:srgbClr val="FFC000"/>
          </a:solidFill>
          <a:ln w="28575">
            <a:noFill/>
          </a:ln>
          <a:effectLst>
            <a:outerShdw blurRad="254000" dist="127000" dir="2700000" algn="tl" rotWithShape="0">
              <a:prstClr val="black">
                <a:alpha val="40000"/>
              </a:prstClr>
            </a:outerShdw>
          </a:effectLst>
        </p:spPr>
        <p:txBody>
          <a:bodyPr anchor="ctr"/>
          <a:lstStyle/>
          <a:p>
            <a:pPr algn="ctr"/>
            <a:r>
              <a:rPr lang="en-US" altLang="zh-CN" sz="2400" dirty="0">
                <a:solidFill>
                  <a:prstClr val="white">
                    <a:lumMod val="95000"/>
                  </a:prstClr>
                </a:solidFill>
                <a:latin typeface="微软雅黑" panose="020B0503020204020204" charset="-122"/>
                <a:ea typeface="微软雅黑" panose="020B0503020204020204" charset="-122"/>
              </a:rPr>
              <a:t>04</a:t>
            </a:r>
            <a:endParaRPr lang="zh-CN" altLang="en-US" sz="2400" dirty="0">
              <a:solidFill>
                <a:prstClr val="white">
                  <a:lumMod val="95000"/>
                </a:prstClr>
              </a:solidFill>
              <a:latin typeface="微软雅黑" panose="020B0503020204020204" charset="-122"/>
              <a:ea typeface="微软雅黑" panose="020B0503020204020204" charset="-122"/>
            </a:endParaRPr>
          </a:p>
        </p:txBody>
      </p:sp>
      <p:sp>
        <p:nvSpPr>
          <p:cNvPr id="14" name="流程图: 决策 13"/>
          <p:cNvSpPr/>
          <p:nvPr userDrawn="1"/>
        </p:nvSpPr>
        <p:spPr>
          <a:xfrm>
            <a:off x="4066961" y="2990569"/>
            <a:ext cx="1496604" cy="1496604"/>
          </a:xfrm>
          <a:prstGeom prst="flowChartDecision">
            <a:avLst/>
          </a:prstGeom>
          <a:solidFill>
            <a:srgbClr val="3A8BC1"/>
          </a:solidFill>
          <a:ln w="28575">
            <a:noFill/>
          </a:ln>
          <a:effectLst>
            <a:outerShdw blurRad="254000" dist="1270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rPr>
              <a:t>02</a:t>
            </a:r>
            <a:endParaRPr kumimoji="0" lang="zh-CN" altLang="en-US" sz="2400" b="0" i="0" u="none" strike="noStrike" kern="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endParaRPr>
          </a:p>
        </p:txBody>
      </p:sp>
      <p:sp>
        <p:nvSpPr>
          <p:cNvPr id="20" name="标题 1"/>
          <p:cNvSpPr>
            <a:spLocks noGrp="1"/>
          </p:cNvSpPr>
          <p:nvPr>
            <p:ph type="title" hasCustomPrompt="1"/>
          </p:nvPr>
        </p:nvSpPr>
        <p:spPr>
          <a:xfrm>
            <a:off x="1006876" y="568507"/>
            <a:ext cx="3322271" cy="619004"/>
          </a:xfrm>
        </p:spPr>
        <p:txBody>
          <a:bodyPr/>
          <a:lstStyle>
            <a:lvl1pPr>
              <a:defRPr sz="2800">
                <a:solidFill>
                  <a:srgbClr val="445469"/>
                </a:solidFill>
                <a:latin typeface="Berlin Sans FB" panose="020E0602020502020306" pitchFamily="34" charset="0"/>
              </a:defRPr>
            </a:lvl1pPr>
          </a:lstStyle>
          <a:p>
            <a:r>
              <a:rPr lang="en-US" altLang="zh-CN" dirty="0"/>
              <a:t>Headline</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1655" y="-163533"/>
            <a:ext cx="2701323" cy="1351044"/>
          </a:xfrm>
          <a:prstGeom prst="rect">
            <a:avLst/>
          </a:prstGeom>
        </p:spPr>
      </p:pic>
      <p:sp>
        <p:nvSpPr>
          <p:cNvPr id="6" name="Rectangle 51"/>
          <p:cNvSpPr/>
          <p:nvPr userDrawn="1"/>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20" name="标题 1"/>
          <p:cNvSpPr>
            <a:spLocks noGrp="1"/>
          </p:cNvSpPr>
          <p:nvPr>
            <p:ph type="title" hasCustomPrompt="1"/>
          </p:nvPr>
        </p:nvSpPr>
        <p:spPr>
          <a:xfrm>
            <a:off x="1006877" y="568507"/>
            <a:ext cx="3322271" cy="619004"/>
          </a:xfrm>
        </p:spPr>
        <p:txBody>
          <a:bodyPr/>
          <a:lstStyle>
            <a:lvl1pPr>
              <a:defRPr sz="2800">
                <a:solidFill>
                  <a:srgbClr val="445469"/>
                </a:solidFill>
                <a:latin typeface="Berlin Sans FB" panose="020E0602020502020306" pitchFamily="34" charset="0"/>
              </a:defRPr>
            </a:lvl1pPr>
          </a:lstStyle>
          <a:p>
            <a:r>
              <a:rPr lang="en-US" altLang="zh-CN" dirty="0"/>
              <a:t>Headline</a:t>
            </a:r>
            <a:endParaRPr lang="zh-CN" altLang="en-US" dirty="0"/>
          </a:p>
        </p:txBody>
      </p:sp>
      <p:sp>
        <p:nvSpPr>
          <p:cNvPr id="15" name="椭圆 14"/>
          <p:cNvSpPr/>
          <p:nvPr userDrawn="1"/>
        </p:nvSpPr>
        <p:spPr>
          <a:xfrm>
            <a:off x="10372698" y="3855703"/>
            <a:ext cx="306854" cy="3068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aphicFrame>
        <p:nvGraphicFramePr>
          <p:cNvPr id="16" name="图表 15"/>
          <p:cNvGraphicFramePr/>
          <p:nvPr userDrawn="1"/>
        </p:nvGraphicFramePr>
        <p:xfrm>
          <a:off x="1812243" y="1270591"/>
          <a:ext cx="8136000" cy="550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接连接符 16"/>
          <p:cNvCxnSpPr/>
          <p:nvPr userDrawn="1"/>
        </p:nvCxnSpPr>
        <p:spPr>
          <a:xfrm>
            <a:off x="7917031" y="4011144"/>
            <a:ext cx="2591943" cy="0"/>
          </a:xfrm>
          <a:prstGeom prst="line">
            <a:avLst/>
          </a:prstGeom>
          <a:noFill/>
          <a:ln w="28575" cap="flat" cmpd="sng" algn="ctr">
            <a:solidFill>
              <a:srgbClr val="3A8BC1"/>
            </a:solidFill>
            <a:prstDash val="solid"/>
            <a:round/>
            <a:headEnd type="none"/>
            <a:tailEnd type="oval" w="lg" len="lg"/>
          </a:ln>
          <a:effectLst/>
        </p:spPr>
      </p:cxnSp>
      <p:sp>
        <p:nvSpPr>
          <p:cNvPr id="18" name="文本框 17"/>
          <p:cNvSpPr txBox="1"/>
          <p:nvPr userDrawn="1"/>
        </p:nvSpPr>
        <p:spPr>
          <a:xfrm>
            <a:off x="8326351" y="1646463"/>
            <a:ext cx="1348522" cy="584775"/>
          </a:xfrm>
          <a:prstGeom prst="rect">
            <a:avLst/>
          </a:prstGeom>
          <a:noFill/>
        </p:spPr>
        <p:txBody>
          <a:bodyPr wrap="square" rtlCol="0">
            <a:spAutoFit/>
          </a:bodyPr>
          <a:lstStyle/>
          <a:p>
            <a:r>
              <a:rPr lang="en-US" altLang="zh-CN" sz="3200" dirty="0">
                <a:solidFill>
                  <a:srgbClr val="3A8BC1"/>
                </a:solidFill>
                <a:latin typeface="微软雅黑" panose="020B0503020204020204" charset="-122"/>
                <a:ea typeface="微软雅黑" panose="020B0503020204020204" charset="-122"/>
              </a:rPr>
              <a:t>30%</a:t>
            </a:r>
            <a:endParaRPr lang="zh-CN" altLang="en-US" sz="1400" dirty="0">
              <a:solidFill>
                <a:srgbClr val="3A8BC1"/>
              </a:solidFill>
              <a:latin typeface="微软雅黑" panose="020B0503020204020204" charset="-122"/>
              <a:ea typeface="微软雅黑" panose="020B0503020204020204" charset="-122"/>
            </a:endParaRPr>
          </a:p>
        </p:txBody>
      </p:sp>
      <p:sp>
        <p:nvSpPr>
          <p:cNvPr id="19" name="椭圆 18"/>
          <p:cNvSpPr/>
          <p:nvPr userDrawn="1"/>
        </p:nvSpPr>
        <p:spPr>
          <a:xfrm>
            <a:off x="1164875" y="4387029"/>
            <a:ext cx="306854" cy="3068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cxnSp>
        <p:nvCxnSpPr>
          <p:cNvPr id="21" name="直接连接符 20"/>
          <p:cNvCxnSpPr/>
          <p:nvPr userDrawn="1"/>
        </p:nvCxnSpPr>
        <p:spPr>
          <a:xfrm flipH="1" flipV="1">
            <a:off x="1318303" y="4531578"/>
            <a:ext cx="2815906" cy="22325"/>
          </a:xfrm>
          <a:prstGeom prst="line">
            <a:avLst/>
          </a:prstGeom>
          <a:noFill/>
          <a:ln w="28575" cap="flat" cmpd="sng" algn="ctr">
            <a:solidFill>
              <a:srgbClr val="92D050"/>
            </a:solidFill>
            <a:prstDash val="solid"/>
            <a:round/>
            <a:headEnd type="none"/>
            <a:tailEnd type="oval" w="lg" len="lg"/>
          </a:ln>
          <a:effectLst/>
        </p:spPr>
      </p:cxnSp>
      <p:sp>
        <p:nvSpPr>
          <p:cNvPr id="22" name="椭圆 21"/>
          <p:cNvSpPr/>
          <p:nvPr userDrawn="1"/>
        </p:nvSpPr>
        <p:spPr>
          <a:xfrm>
            <a:off x="8172333" y="5376407"/>
            <a:ext cx="306854" cy="306854"/>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cxnSp>
        <p:nvCxnSpPr>
          <p:cNvPr id="23" name="直接连接符 22"/>
          <p:cNvCxnSpPr/>
          <p:nvPr userDrawn="1"/>
        </p:nvCxnSpPr>
        <p:spPr>
          <a:xfrm>
            <a:off x="6144502" y="5529834"/>
            <a:ext cx="2167811" cy="0"/>
          </a:xfrm>
          <a:prstGeom prst="line">
            <a:avLst/>
          </a:prstGeom>
          <a:noFill/>
          <a:ln w="28575" cap="flat" cmpd="sng" algn="ctr">
            <a:solidFill>
              <a:srgbClr val="C75050"/>
            </a:solidFill>
            <a:prstDash val="solid"/>
            <a:round/>
            <a:headEnd type="none"/>
            <a:tailEnd type="oval" w="lg" len="lg"/>
          </a:ln>
          <a:effectLst/>
        </p:spPr>
      </p:cxnSp>
      <p:sp>
        <p:nvSpPr>
          <p:cNvPr id="24" name="文本框 23"/>
          <p:cNvSpPr txBox="1"/>
          <p:nvPr userDrawn="1"/>
        </p:nvSpPr>
        <p:spPr>
          <a:xfrm>
            <a:off x="6345265" y="5605415"/>
            <a:ext cx="1766283" cy="584775"/>
          </a:xfrm>
          <a:prstGeom prst="rect">
            <a:avLst/>
          </a:prstGeom>
          <a:noFill/>
        </p:spPr>
        <p:txBody>
          <a:bodyPr wrap="square" rtlCol="0">
            <a:spAutoFit/>
          </a:bodyPr>
          <a:lstStyle/>
          <a:p>
            <a:r>
              <a:rPr lang="en-US" altLang="zh-CN" sz="3200" dirty="0">
                <a:solidFill>
                  <a:srgbClr val="C75050"/>
                </a:solidFill>
                <a:latin typeface="微软雅黑" panose="020B0503020204020204" charset="-122"/>
                <a:ea typeface="微软雅黑" panose="020B0503020204020204" charset="-122"/>
              </a:rPr>
              <a:t>95%</a:t>
            </a:r>
            <a:endParaRPr lang="zh-CN" altLang="en-US" sz="1400" dirty="0">
              <a:solidFill>
                <a:srgbClr val="C75050"/>
              </a:solidFill>
              <a:latin typeface="微软雅黑" panose="020B0503020204020204" charset="-122"/>
              <a:ea typeface="微软雅黑" panose="020B0503020204020204" charset="-122"/>
            </a:endParaRPr>
          </a:p>
        </p:txBody>
      </p:sp>
      <p:sp>
        <p:nvSpPr>
          <p:cNvPr id="25" name="文本框 24"/>
          <p:cNvSpPr txBox="1"/>
          <p:nvPr userDrawn="1"/>
        </p:nvSpPr>
        <p:spPr>
          <a:xfrm>
            <a:off x="414250" y="2263367"/>
            <a:ext cx="1390741" cy="584775"/>
          </a:xfrm>
          <a:prstGeom prst="rect">
            <a:avLst/>
          </a:prstGeom>
          <a:noFill/>
        </p:spPr>
        <p:txBody>
          <a:bodyPr wrap="square" rtlCol="0">
            <a:spAutoFit/>
          </a:bodyPr>
          <a:lstStyle/>
          <a:p>
            <a:r>
              <a:rPr lang="en-US" altLang="zh-CN" sz="3200" dirty="0">
                <a:solidFill>
                  <a:srgbClr val="92D050"/>
                </a:solidFill>
                <a:latin typeface="微软雅黑" panose="020B0503020204020204" charset="-122"/>
                <a:ea typeface="微软雅黑" panose="020B0503020204020204" charset="-122"/>
              </a:rPr>
              <a:t>60%</a:t>
            </a:r>
            <a:endParaRPr lang="zh-CN" altLang="en-US" sz="1400" dirty="0">
              <a:solidFill>
                <a:srgbClr val="92D050"/>
              </a:solidFill>
              <a:latin typeface="微软雅黑" panose="020B0503020204020204" charset="-122"/>
              <a:ea typeface="微软雅黑" panose="020B0503020204020204" charset="-122"/>
            </a:endParaRPr>
          </a:p>
        </p:txBody>
      </p:sp>
      <p:sp>
        <p:nvSpPr>
          <p:cNvPr id="40" name="内容占位符 2"/>
          <p:cNvSpPr>
            <a:spLocks noGrp="1"/>
          </p:cNvSpPr>
          <p:nvPr>
            <p:ph idx="13" hasCustomPrompt="1"/>
          </p:nvPr>
        </p:nvSpPr>
        <p:spPr>
          <a:xfrm>
            <a:off x="1404540" y="2388966"/>
            <a:ext cx="1481930" cy="459176"/>
          </a:xfrm>
        </p:spPr>
        <p:txBody>
          <a:bodyPr>
            <a:normAutofit/>
          </a:bodyPr>
          <a:lstStyle>
            <a:lvl1pPr marL="0" indent="0" algn="ctr">
              <a:buNone/>
              <a:defRPr sz="2400">
                <a:solidFill>
                  <a:schemeClr val="bg1">
                    <a:lumMod val="50000"/>
                  </a:schemeClr>
                </a:solidFill>
                <a:latin typeface="Calibri" panose="020F0502020204030204" pitchFamily="34" charset="0"/>
                <a:cs typeface="Calibri" panose="020F0502020204030204" pitchFamily="34" charset="0"/>
              </a:defRPr>
            </a:lvl1pPr>
          </a:lstStyle>
          <a:p>
            <a:pPr lvl="0"/>
            <a:r>
              <a:rPr lang="en-US" altLang="zh-CN" dirty="0"/>
              <a:t>Your Title</a:t>
            </a:r>
            <a:endParaRPr lang="zh-CN" altLang="en-US" dirty="0"/>
          </a:p>
        </p:txBody>
      </p:sp>
      <p:sp>
        <p:nvSpPr>
          <p:cNvPr id="41" name="内容占位符 2"/>
          <p:cNvSpPr>
            <a:spLocks noGrp="1"/>
          </p:cNvSpPr>
          <p:nvPr>
            <p:ph idx="14" hasCustomPrompt="1"/>
          </p:nvPr>
        </p:nvSpPr>
        <p:spPr>
          <a:xfrm>
            <a:off x="9301655" y="1796663"/>
            <a:ext cx="1481930" cy="459176"/>
          </a:xfrm>
        </p:spPr>
        <p:txBody>
          <a:bodyPr>
            <a:normAutofit/>
          </a:bodyPr>
          <a:lstStyle>
            <a:lvl1pPr marL="0" indent="0" algn="ctr">
              <a:buNone/>
              <a:defRPr sz="2400">
                <a:solidFill>
                  <a:schemeClr val="bg1">
                    <a:lumMod val="50000"/>
                  </a:schemeClr>
                </a:solidFill>
                <a:latin typeface="Calibri" panose="020F0502020204030204" pitchFamily="34" charset="0"/>
                <a:cs typeface="Calibri" panose="020F0502020204030204" pitchFamily="34" charset="0"/>
              </a:defRPr>
            </a:lvl1pPr>
          </a:lstStyle>
          <a:p>
            <a:pPr lvl="0"/>
            <a:r>
              <a:rPr lang="en-US" altLang="zh-CN" dirty="0"/>
              <a:t>Your Title</a:t>
            </a:r>
            <a:endParaRPr lang="zh-CN" altLang="en-US" dirty="0"/>
          </a:p>
        </p:txBody>
      </p:sp>
      <p:sp>
        <p:nvSpPr>
          <p:cNvPr id="42" name="内容占位符 2"/>
          <p:cNvSpPr>
            <a:spLocks noGrp="1"/>
          </p:cNvSpPr>
          <p:nvPr>
            <p:ph idx="15" hasCustomPrompt="1"/>
          </p:nvPr>
        </p:nvSpPr>
        <p:spPr>
          <a:xfrm>
            <a:off x="7228406" y="5791051"/>
            <a:ext cx="1481930" cy="459176"/>
          </a:xfrm>
        </p:spPr>
        <p:txBody>
          <a:bodyPr>
            <a:normAutofit/>
          </a:bodyPr>
          <a:lstStyle>
            <a:lvl1pPr marL="0" indent="0" algn="ctr">
              <a:buNone/>
              <a:defRPr sz="2400">
                <a:solidFill>
                  <a:schemeClr val="bg1">
                    <a:lumMod val="50000"/>
                  </a:schemeClr>
                </a:solidFill>
                <a:latin typeface="Calibri" panose="020F0502020204030204" pitchFamily="34" charset="0"/>
                <a:cs typeface="Calibri" panose="020F0502020204030204" pitchFamily="34" charset="0"/>
              </a:defRPr>
            </a:lvl1pPr>
          </a:lstStyle>
          <a:p>
            <a:pPr lvl="0"/>
            <a:r>
              <a:rPr lang="en-US" altLang="zh-CN" dirty="0"/>
              <a:t>Your Title</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14831" y="1731879"/>
            <a:ext cx="3322550" cy="4351338"/>
          </a:xfrm>
        </p:spPr>
        <p:txBody>
          <a:bodyPr/>
          <a:lstStyle>
            <a:lvl1pPr>
              <a:defRPr/>
            </a:lvl1pPr>
          </a:lstStyle>
          <a:p>
            <a:pPr lvl="0"/>
            <a:r>
              <a:rPr lang="en-US" altLang="zh-CN" dirty="0"/>
              <a:t>Picture/charts</a:t>
            </a:r>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7A178E-2AF0-479A-A2A8-38B0D2A37766}" type="slidenum">
              <a:rPr lang="zh-CN" altLang="en-US" smtClean="0"/>
            </a:fld>
            <a:endParaRPr lang="zh-CN" altLang="en-US"/>
          </a:p>
        </p:txBody>
      </p:sp>
      <p:sp>
        <p:nvSpPr>
          <p:cNvPr id="9" name="任意多边形 27"/>
          <p:cNvSpPr/>
          <p:nvPr userDrawn="1"/>
        </p:nvSpPr>
        <p:spPr>
          <a:xfrm flipH="1">
            <a:off x="3196888" y="0"/>
            <a:ext cx="3237740" cy="6882408"/>
          </a:xfrm>
          <a:custGeom>
            <a:avLst/>
            <a:gdLst>
              <a:gd name="connsiteX0" fmla="*/ 513267 w 2428305"/>
              <a:gd name="connsiteY0" fmla="*/ 0 h 5161806"/>
              <a:gd name="connsiteX1" fmla="*/ 683837 w 2428305"/>
              <a:gd name="connsiteY1" fmla="*/ 0 h 5161806"/>
              <a:gd name="connsiteX2" fmla="*/ 631377 w 2428305"/>
              <a:gd name="connsiteY2" fmla="*/ 84528 h 5161806"/>
              <a:gd name="connsiteX3" fmla="*/ 169936 w 2428305"/>
              <a:gd name="connsiteY3" fmla="*/ 1863735 h 5161806"/>
              <a:gd name="connsiteX4" fmla="*/ 2159444 w 2428305"/>
              <a:gd name="connsiteY4" fmla="*/ 5057110 h 5161806"/>
              <a:gd name="connsiteX5" fmla="*/ 2428305 w 2428305"/>
              <a:gd name="connsiteY5" fmla="*/ 5161806 h 5161806"/>
              <a:gd name="connsiteX6" fmla="*/ 2187906 w 2428305"/>
              <a:gd name="connsiteY6" fmla="*/ 5161806 h 5161806"/>
              <a:gd name="connsiteX7" fmla="*/ 1962208 w 2428305"/>
              <a:gd name="connsiteY7" fmla="*/ 5072695 h 5161806"/>
              <a:gd name="connsiteX8" fmla="*/ 0 w 2428305"/>
              <a:gd name="connsiteY8" fmla="*/ 1879320 h 5161806"/>
              <a:gd name="connsiteX9" fmla="*/ 364893 w 2428305"/>
              <a:gd name="connsiteY9" fmla="*/ 273595 h 516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305" h="5161806">
                <a:moveTo>
                  <a:pt x="513267" y="0"/>
                </a:moveTo>
                <a:lnTo>
                  <a:pt x="683837" y="0"/>
                </a:lnTo>
                <a:lnTo>
                  <a:pt x="631377" y="84528"/>
                </a:lnTo>
                <a:cubicBezTo>
                  <a:pt x="338374" y="604622"/>
                  <a:pt x="169936" y="1213251"/>
                  <a:pt x="169936" y="1863735"/>
                </a:cubicBezTo>
                <a:cubicBezTo>
                  <a:pt x="169936" y="3299287"/>
                  <a:pt x="990294" y="4530984"/>
                  <a:pt x="2159444" y="5057110"/>
                </a:cubicBezTo>
                <a:lnTo>
                  <a:pt x="2428305" y="5161806"/>
                </a:lnTo>
                <a:lnTo>
                  <a:pt x="2187906" y="5161806"/>
                </a:lnTo>
                <a:lnTo>
                  <a:pt x="1962208" y="5072695"/>
                </a:lnTo>
                <a:cubicBezTo>
                  <a:pt x="809101" y="4546569"/>
                  <a:pt x="0" y="3314872"/>
                  <a:pt x="0" y="1879320"/>
                </a:cubicBezTo>
                <a:cubicBezTo>
                  <a:pt x="0" y="1299866"/>
                  <a:pt x="131827" y="753625"/>
                  <a:pt x="364893" y="273595"/>
                </a:cubicBezTo>
                <a:close/>
              </a:path>
            </a:pathLst>
          </a:custGeom>
          <a:solidFill>
            <a:srgbClr val="F364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8565"/>
            <a:endParaRPr lang="zh-CN" altLang="en-US" sz="2400" kern="0">
              <a:solidFill>
                <a:srgbClr val="C00000"/>
              </a:solidFill>
            </a:endParaRPr>
          </a:p>
        </p:txBody>
      </p:sp>
      <p:pic>
        <p:nvPicPr>
          <p:cNvPr id="51" name="图片 5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1655" y="-163533"/>
            <a:ext cx="2701323" cy="135104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7A178E-2AF0-479A-A2A8-38B0D2A37766}"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1655" y="-163533"/>
            <a:ext cx="2701323" cy="1351044"/>
          </a:xfrm>
          <a:prstGeom prst="rect">
            <a:avLst/>
          </a:prstGeom>
        </p:spPr>
      </p:pic>
      <p:pic>
        <p:nvPicPr>
          <p:cNvPr id="8" name="图片占位符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575"/>
            <a:ext cx="12192000" cy="6894576"/>
          </a:xfrm>
          <a:prstGeom prst="rect">
            <a:avLst/>
          </a:prstGeom>
        </p:spPr>
      </p:pic>
      <p:sp>
        <p:nvSpPr>
          <p:cNvPr id="9" name="Rectangle 7"/>
          <p:cNvSpPr/>
          <p:nvPr userDrawn="1"/>
        </p:nvSpPr>
        <p:spPr>
          <a:xfrm>
            <a:off x="0" y="-36575"/>
            <a:ext cx="6133292" cy="6894575"/>
          </a:xfrm>
          <a:prstGeom prst="rect">
            <a:avLst/>
          </a:prstGeom>
          <a:solidFill>
            <a:srgbClr val="0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defTabSz="913765"/>
            <a:endParaRPr lang="en-US">
              <a:solidFill>
                <a:prstClr val="white"/>
              </a:solidFill>
              <a:cs typeface="+mn-ea"/>
              <a:sym typeface="+mn-lt"/>
            </a:endParaRPr>
          </a:p>
        </p:txBody>
      </p:sp>
      <p:sp>
        <p:nvSpPr>
          <p:cNvPr id="10" name="Rectangle 25"/>
          <p:cNvSpPr/>
          <p:nvPr userDrawn="1"/>
        </p:nvSpPr>
        <p:spPr>
          <a:xfrm>
            <a:off x="6133292" y="-36576"/>
            <a:ext cx="6058708" cy="6894575"/>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defTabSz="913765"/>
            <a:endParaRPr lang="en-US">
              <a:solidFill>
                <a:prstClr val="white"/>
              </a:solidFill>
              <a:cs typeface="+mn-ea"/>
              <a:sym typeface="+mn-lt"/>
            </a:endParaRPr>
          </a:p>
        </p:txBody>
      </p:sp>
      <p:sp>
        <p:nvSpPr>
          <p:cNvPr id="17" name="TextBox 62"/>
          <p:cNvSpPr txBox="1"/>
          <p:nvPr userDrawn="1"/>
        </p:nvSpPr>
        <p:spPr>
          <a:xfrm>
            <a:off x="5579728" y="2816509"/>
            <a:ext cx="1041135" cy="723267"/>
          </a:xfrm>
          <a:prstGeom prst="rect">
            <a:avLst/>
          </a:prstGeom>
          <a:noFill/>
        </p:spPr>
        <p:txBody>
          <a:bodyPr wrap="square" lIns="45711" tIns="22856" rIns="45711" bIns="22856" rtlCol="0">
            <a:spAutoFit/>
          </a:bodyPr>
          <a:lstStyle/>
          <a:p>
            <a:pPr algn="ctr" defTabSz="913765"/>
            <a:r>
              <a:rPr lang="en-US" sz="4400" dirty="0">
                <a:solidFill>
                  <a:schemeClr val="bg1"/>
                </a:solidFill>
                <a:cs typeface="+mn-ea"/>
                <a:sym typeface="+mn-lt"/>
              </a:rPr>
              <a:t>V</a:t>
            </a:r>
            <a:r>
              <a:rPr lang="en-US" sz="4400" dirty="0">
                <a:solidFill>
                  <a:srgbClr val="445469"/>
                </a:solidFill>
                <a:cs typeface="+mn-ea"/>
                <a:sym typeface="+mn-lt"/>
              </a:rPr>
              <a:t> </a:t>
            </a:r>
            <a:r>
              <a:rPr lang="en-US" sz="4400" dirty="0">
                <a:solidFill>
                  <a:schemeClr val="tx1"/>
                </a:solidFill>
                <a:cs typeface="+mn-ea"/>
                <a:sym typeface="+mn-lt"/>
              </a:rPr>
              <a:t>S</a:t>
            </a:r>
            <a:endParaRPr lang="id-ID" sz="4400" dirty="0">
              <a:solidFill>
                <a:schemeClr val="tx1"/>
              </a:solidFill>
              <a:cs typeface="+mn-ea"/>
              <a:sym typeface="+mn-lt"/>
            </a:endParaRPr>
          </a:p>
        </p:txBody>
      </p:sp>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4055" y="-11133"/>
            <a:ext cx="2701323" cy="135104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 y="0"/>
            <a:ext cx="12192000" cy="6858000"/>
          </a:xfrm>
          <a:prstGeom prst="rect">
            <a:avLst/>
          </a:prstGeom>
        </p:spPr>
      </p:pic>
      <p:sp>
        <p:nvSpPr>
          <p:cNvPr id="7" name="任意多边形 42"/>
          <p:cNvSpPr/>
          <p:nvPr userDrawn="1"/>
        </p:nvSpPr>
        <p:spPr>
          <a:xfrm>
            <a:off x="0" y="-43543"/>
            <a:ext cx="9450710" cy="6907044"/>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flipV="1">
            <a:off x="9204168" y="270280"/>
            <a:ext cx="246542" cy="24654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flipV="1">
            <a:off x="8202682" y="1416908"/>
            <a:ext cx="246542" cy="2465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flipV="1">
            <a:off x="6881882" y="3153636"/>
            <a:ext cx="246542" cy="24654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flipV="1">
            <a:off x="7476967" y="4984880"/>
            <a:ext cx="246542" cy="24654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 y="0"/>
            <a:ext cx="12192000" cy="6858000"/>
          </a:xfrm>
          <a:prstGeom prst="rect">
            <a:avLst/>
          </a:prstGeom>
        </p:spPr>
      </p:pic>
      <p:sp>
        <p:nvSpPr>
          <p:cNvPr id="7" name="任意多边形 31"/>
          <p:cNvSpPr/>
          <p:nvPr userDrawn="1"/>
        </p:nvSpPr>
        <p:spPr>
          <a:xfrm flipH="1">
            <a:off x="2752319" y="-29029"/>
            <a:ext cx="9450710" cy="6907044"/>
          </a:xfrm>
          <a:custGeom>
            <a:avLst/>
            <a:gdLst>
              <a:gd name="connsiteX0" fmla="*/ 9450710 w 9450710"/>
              <a:gd name="connsiteY0" fmla="*/ 0 h 6907044"/>
              <a:gd name="connsiteX1" fmla="*/ 7020643 w 9450710"/>
              <a:gd name="connsiteY1" fmla="*/ 3483429 h 6907044"/>
              <a:gd name="connsiteX2" fmla="*/ 8945125 w 9450710"/>
              <a:gd name="connsiteY2" fmla="*/ 6894286 h 6907044"/>
              <a:gd name="connsiteX3" fmla="*/ 0 w 9450710"/>
              <a:gd name="connsiteY3" fmla="*/ 6907044 h 6907044"/>
              <a:gd name="connsiteX4" fmla="*/ 0 w 9450710"/>
              <a:gd name="connsiteY4" fmla="*/ 25682 h 6907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0710" h="6907044">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flipV="1">
            <a:off x="2752319" y="270280"/>
            <a:ext cx="246542" cy="24654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flipV="1">
            <a:off x="3753318" y="1416908"/>
            <a:ext cx="246542" cy="246542"/>
          </a:xfrm>
          <a:prstGeom prst="ellipse">
            <a:avLst/>
          </a:prstGeom>
          <a:solidFill>
            <a:srgbClr val="3A8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flipV="1">
            <a:off x="5004880" y="3153636"/>
            <a:ext cx="246542" cy="24654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flipV="1">
            <a:off x="4500609" y="4927730"/>
            <a:ext cx="246542" cy="24654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sp>
        <p:nvSpPr>
          <p:cNvPr id="28" name="任意多边形 157"/>
          <p:cNvSpPr/>
          <p:nvPr userDrawn="1"/>
        </p:nvSpPr>
        <p:spPr>
          <a:xfrm>
            <a:off x="-14514" y="1971161"/>
            <a:ext cx="12192000" cy="1879600"/>
          </a:xfrm>
          <a:custGeom>
            <a:avLst/>
            <a:gdLst>
              <a:gd name="connsiteX0" fmla="*/ 0 w 12192000"/>
              <a:gd name="connsiteY0" fmla="*/ 1879600 h 1879600"/>
              <a:gd name="connsiteX1" fmla="*/ 990600 w 12192000"/>
              <a:gd name="connsiteY1" fmla="*/ 1168400 h 1879600"/>
              <a:gd name="connsiteX2" fmla="*/ 2120900 w 12192000"/>
              <a:gd name="connsiteY2" fmla="*/ 1384300 h 1879600"/>
              <a:gd name="connsiteX3" fmla="*/ 3175000 w 12192000"/>
              <a:gd name="connsiteY3" fmla="*/ 1498600 h 1879600"/>
              <a:gd name="connsiteX4" fmla="*/ 4876800 w 12192000"/>
              <a:gd name="connsiteY4" fmla="*/ 774700 h 1879600"/>
              <a:gd name="connsiteX5" fmla="*/ 7620000 w 12192000"/>
              <a:gd name="connsiteY5" fmla="*/ 762000 h 1879600"/>
              <a:gd name="connsiteX6" fmla="*/ 9867900 w 12192000"/>
              <a:gd name="connsiteY6" fmla="*/ 1447800 h 1879600"/>
              <a:gd name="connsiteX7" fmla="*/ 11366500 w 12192000"/>
              <a:gd name="connsiteY7" fmla="*/ 1143000 h 1879600"/>
              <a:gd name="connsiteX8" fmla="*/ 12192000 w 12192000"/>
              <a:gd name="connsiteY8" fmla="*/ 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879600">
                <a:moveTo>
                  <a:pt x="0" y="1879600"/>
                </a:moveTo>
                <a:cubicBezTo>
                  <a:pt x="318558" y="1565275"/>
                  <a:pt x="637117" y="1250950"/>
                  <a:pt x="990600" y="1168400"/>
                </a:cubicBezTo>
                <a:cubicBezTo>
                  <a:pt x="1344083" y="1085850"/>
                  <a:pt x="1756833" y="1329267"/>
                  <a:pt x="2120900" y="1384300"/>
                </a:cubicBezTo>
                <a:cubicBezTo>
                  <a:pt x="2484967" y="1439333"/>
                  <a:pt x="2715683" y="1600200"/>
                  <a:pt x="3175000" y="1498600"/>
                </a:cubicBezTo>
                <a:cubicBezTo>
                  <a:pt x="3634317" y="1397000"/>
                  <a:pt x="4135967" y="897467"/>
                  <a:pt x="4876800" y="774700"/>
                </a:cubicBezTo>
                <a:cubicBezTo>
                  <a:pt x="5617633" y="651933"/>
                  <a:pt x="6788150" y="649817"/>
                  <a:pt x="7620000" y="762000"/>
                </a:cubicBezTo>
                <a:cubicBezTo>
                  <a:pt x="8451850" y="874183"/>
                  <a:pt x="9243483" y="1384300"/>
                  <a:pt x="9867900" y="1447800"/>
                </a:cubicBezTo>
                <a:cubicBezTo>
                  <a:pt x="10492317" y="1511300"/>
                  <a:pt x="10979150" y="1384300"/>
                  <a:pt x="11366500" y="1143000"/>
                </a:cubicBezTo>
                <a:cubicBezTo>
                  <a:pt x="11753850" y="901700"/>
                  <a:pt x="11972925" y="450850"/>
                  <a:pt x="12192000" y="0"/>
                </a:cubicBezTo>
              </a:path>
            </a:pathLst>
          </a:custGeom>
          <a:noFill/>
          <a:ln w="19050" cap="flat" cmpd="sng" algn="ctr">
            <a:solidFill>
              <a:srgbClr val="44546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0" name="椭圆 29"/>
          <p:cNvSpPr/>
          <p:nvPr/>
        </p:nvSpPr>
        <p:spPr>
          <a:xfrm>
            <a:off x="5121222" y="1659988"/>
            <a:ext cx="2025166" cy="2012126"/>
          </a:xfrm>
          <a:prstGeom prst="ellipse">
            <a:avLst/>
          </a:prstGeom>
          <a:solidFill>
            <a:srgbClr val="C75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3" name="椭圆 32"/>
          <p:cNvSpPr/>
          <p:nvPr/>
        </p:nvSpPr>
        <p:spPr>
          <a:xfrm>
            <a:off x="1640114" y="2340526"/>
            <a:ext cx="1656000" cy="1656000"/>
          </a:xfrm>
          <a:prstGeom prst="ellipse">
            <a:avLst/>
          </a:prstGeom>
          <a:solidFill>
            <a:srgbClr val="C75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6" name="椭圆 35"/>
          <p:cNvSpPr/>
          <p:nvPr/>
        </p:nvSpPr>
        <p:spPr>
          <a:xfrm>
            <a:off x="8926045" y="2301815"/>
            <a:ext cx="1652860" cy="1587637"/>
          </a:xfrm>
          <a:prstGeom prst="ellipse">
            <a:avLst/>
          </a:prstGeom>
          <a:solidFill>
            <a:srgbClr val="C75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cxnSp>
        <p:nvCxnSpPr>
          <p:cNvPr id="40" name="直接连接符 39"/>
          <p:cNvCxnSpPr/>
          <p:nvPr userDrawn="1"/>
        </p:nvCxnSpPr>
        <p:spPr>
          <a:xfrm>
            <a:off x="4352376" y="4822663"/>
            <a:ext cx="0" cy="1188000"/>
          </a:xfrm>
          <a:prstGeom prst="line">
            <a:avLst/>
          </a:prstGeom>
          <a:noFill/>
          <a:ln w="28575" cap="flat" cmpd="sng" algn="ctr">
            <a:solidFill>
              <a:srgbClr val="C00000"/>
            </a:solidFill>
            <a:prstDash val="lgDashDot"/>
            <a:miter lim="800000"/>
          </a:ln>
          <a:effectLst/>
        </p:spPr>
      </p:cxnSp>
      <p:cxnSp>
        <p:nvCxnSpPr>
          <p:cNvPr id="43" name="直接连接符 42"/>
          <p:cNvCxnSpPr/>
          <p:nvPr userDrawn="1"/>
        </p:nvCxnSpPr>
        <p:spPr>
          <a:xfrm flipH="1">
            <a:off x="7968343" y="4822663"/>
            <a:ext cx="0" cy="1188000"/>
          </a:xfrm>
          <a:prstGeom prst="line">
            <a:avLst/>
          </a:prstGeom>
          <a:noFill/>
          <a:ln w="28575" cap="flat" cmpd="sng" algn="ctr">
            <a:solidFill>
              <a:srgbClr val="C00000"/>
            </a:solidFill>
            <a:prstDash val="lgDashDot"/>
            <a:miter lim="800000"/>
          </a:ln>
          <a:effectLst/>
        </p:spPr>
      </p:cxnSp>
      <p:sp>
        <p:nvSpPr>
          <p:cNvPr id="50" name="内容占位符 2"/>
          <p:cNvSpPr>
            <a:spLocks noGrp="1"/>
          </p:cNvSpPr>
          <p:nvPr>
            <p:ph idx="1" hasCustomPrompt="1"/>
          </p:nvPr>
        </p:nvSpPr>
        <p:spPr>
          <a:xfrm>
            <a:off x="1640114" y="2340526"/>
            <a:ext cx="1656000" cy="1656000"/>
          </a:xfrm>
          <a:prstGeom prst="ellipse">
            <a:avLst/>
          </a:prstGeom>
        </p:spPr>
        <p:txBody>
          <a:bodyPr>
            <a:normAutofit/>
          </a:bodyPr>
          <a:lstStyle>
            <a:lvl1pPr>
              <a:defRPr sz="1600"/>
            </a:lvl1pPr>
          </a:lstStyle>
          <a:p>
            <a:pPr lvl="0"/>
            <a:r>
              <a:rPr lang="en-US" altLang="zh-CN" dirty="0"/>
              <a:t>Picture/charts</a:t>
            </a:r>
            <a:endParaRPr lang="zh-CN" altLang="en-US" dirty="0"/>
          </a:p>
        </p:txBody>
      </p:sp>
      <p:sp>
        <p:nvSpPr>
          <p:cNvPr id="51" name="内容占位符 2"/>
          <p:cNvSpPr>
            <a:spLocks noGrp="1"/>
          </p:cNvSpPr>
          <p:nvPr>
            <p:ph idx="13" hasCustomPrompt="1"/>
          </p:nvPr>
        </p:nvSpPr>
        <p:spPr>
          <a:xfrm>
            <a:off x="5121222" y="1668562"/>
            <a:ext cx="2025166" cy="2003552"/>
          </a:xfrm>
          <a:prstGeom prst="ellipse">
            <a:avLst/>
          </a:prstGeom>
        </p:spPr>
        <p:txBody>
          <a:bodyPr>
            <a:normAutofit/>
          </a:bodyPr>
          <a:lstStyle>
            <a:lvl1pPr>
              <a:defRPr sz="1600"/>
            </a:lvl1pPr>
          </a:lstStyle>
          <a:p>
            <a:pPr lvl="0"/>
            <a:r>
              <a:rPr lang="en-US" altLang="zh-CN" dirty="0"/>
              <a:t>Picture/charts</a:t>
            </a:r>
            <a:endParaRPr lang="zh-CN" altLang="en-US" dirty="0"/>
          </a:p>
        </p:txBody>
      </p:sp>
      <p:sp>
        <p:nvSpPr>
          <p:cNvPr id="52" name="内容占位符 2"/>
          <p:cNvSpPr>
            <a:spLocks noGrp="1"/>
          </p:cNvSpPr>
          <p:nvPr>
            <p:ph idx="14" hasCustomPrompt="1"/>
          </p:nvPr>
        </p:nvSpPr>
        <p:spPr>
          <a:xfrm>
            <a:off x="8926046" y="2301815"/>
            <a:ext cx="1652859" cy="1587637"/>
          </a:xfrm>
          <a:prstGeom prst="ellipse">
            <a:avLst/>
          </a:prstGeom>
        </p:spPr>
        <p:txBody>
          <a:bodyPr>
            <a:normAutofit/>
          </a:bodyPr>
          <a:lstStyle>
            <a:lvl1pPr>
              <a:defRPr sz="1600"/>
            </a:lvl1pPr>
          </a:lstStyle>
          <a:p>
            <a:pPr lvl="0"/>
            <a:r>
              <a:rPr lang="en-US" altLang="zh-CN" dirty="0"/>
              <a:t>Picture/charts</a:t>
            </a:r>
            <a:endParaRPr lang="zh-CN" altLang="en-US" dirty="0"/>
          </a:p>
        </p:txBody>
      </p:sp>
      <p:pic>
        <p:nvPicPr>
          <p:cNvPr id="56" name="图片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1655" y="-163533"/>
            <a:ext cx="2701323" cy="135104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6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 y="0"/>
            <a:ext cx="12192001" cy="6858000"/>
          </a:xfrm>
          <a:prstGeom prst="rect">
            <a:avLst/>
          </a:prstGeom>
          <a:solidFill>
            <a:schemeClr val="accent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Freeform 6"/>
          <p:cNvSpPr/>
          <p:nvPr userDrawn="1"/>
        </p:nvSpPr>
        <p:spPr bwMode="auto">
          <a:xfrm>
            <a:off x="3438801" y="729986"/>
            <a:ext cx="5314396" cy="5373044"/>
          </a:xfrm>
          <a:custGeom>
            <a:avLst/>
            <a:gdLst>
              <a:gd name="T0" fmla="*/ 1203 w 1622"/>
              <a:gd name="T1" fmla="*/ 57 h 1622"/>
              <a:gd name="T2" fmla="*/ 1067 w 1622"/>
              <a:gd name="T3" fmla="*/ 0 h 1622"/>
              <a:gd name="T4" fmla="*/ 555 w 1622"/>
              <a:gd name="T5" fmla="*/ 0 h 1622"/>
              <a:gd name="T6" fmla="*/ 419 w 1622"/>
              <a:gd name="T7" fmla="*/ 57 h 1622"/>
              <a:gd name="T8" fmla="*/ 57 w 1622"/>
              <a:gd name="T9" fmla="*/ 419 h 1622"/>
              <a:gd name="T10" fmla="*/ 0 w 1622"/>
              <a:gd name="T11" fmla="*/ 555 h 1622"/>
              <a:gd name="T12" fmla="*/ 0 w 1622"/>
              <a:gd name="T13" fmla="*/ 1067 h 1622"/>
              <a:gd name="T14" fmla="*/ 57 w 1622"/>
              <a:gd name="T15" fmla="*/ 1204 h 1622"/>
              <a:gd name="T16" fmla="*/ 419 w 1622"/>
              <a:gd name="T17" fmla="*/ 1565 h 1622"/>
              <a:gd name="T18" fmla="*/ 555 w 1622"/>
              <a:gd name="T19" fmla="*/ 1622 h 1622"/>
              <a:gd name="T20" fmla="*/ 1067 w 1622"/>
              <a:gd name="T21" fmla="*/ 1622 h 1622"/>
              <a:gd name="T22" fmla="*/ 1203 w 1622"/>
              <a:gd name="T23" fmla="*/ 1565 h 1622"/>
              <a:gd name="T24" fmla="*/ 1565 w 1622"/>
              <a:gd name="T25" fmla="*/ 1204 h 1622"/>
              <a:gd name="T26" fmla="*/ 1622 w 1622"/>
              <a:gd name="T27" fmla="*/ 1067 h 1622"/>
              <a:gd name="T28" fmla="*/ 1622 w 1622"/>
              <a:gd name="T29" fmla="*/ 555 h 1622"/>
              <a:gd name="T30" fmla="*/ 1565 w 1622"/>
              <a:gd name="T31" fmla="*/ 419 h 1622"/>
              <a:gd name="T32" fmla="*/ 1203 w 1622"/>
              <a:gd name="T33" fmla="*/ 57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2" h="1622">
                <a:moveTo>
                  <a:pt x="1203" y="57"/>
                </a:moveTo>
                <a:cubicBezTo>
                  <a:pt x="1172" y="26"/>
                  <a:pt x="1111" y="0"/>
                  <a:pt x="1067" y="0"/>
                </a:cubicBezTo>
                <a:cubicBezTo>
                  <a:pt x="555" y="0"/>
                  <a:pt x="555" y="0"/>
                  <a:pt x="555" y="0"/>
                </a:cubicBezTo>
                <a:cubicBezTo>
                  <a:pt x="511" y="0"/>
                  <a:pt x="450" y="26"/>
                  <a:pt x="419" y="57"/>
                </a:cubicBezTo>
                <a:cubicBezTo>
                  <a:pt x="57" y="419"/>
                  <a:pt x="57" y="419"/>
                  <a:pt x="57" y="419"/>
                </a:cubicBezTo>
                <a:cubicBezTo>
                  <a:pt x="26" y="450"/>
                  <a:pt x="0" y="511"/>
                  <a:pt x="0" y="555"/>
                </a:cubicBezTo>
                <a:cubicBezTo>
                  <a:pt x="0" y="1067"/>
                  <a:pt x="0" y="1067"/>
                  <a:pt x="0" y="1067"/>
                </a:cubicBezTo>
                <a:cubicBezTo>
                  <a:pt x="0" y="1111"/>
                  <a:pt x="26" y="1173"/>
                  <a:pt x="57" y="1204"/>
                </a:cubicBezTo>
                <a:cubicBezTo>
                  <a:pt x="419" y="1565"/>
                  <a:pt x="419" y="1565"/>
                  <a:pt x="419" y="1565"/>
                </a:cubicBezTo>
                <a:cubicBezTo>
                  <a:pt x="450" y="1597"/>
                  <a:pt x="511" y="1622"/>
                  <a:pt x="555" y="1622"/>
                </a:cubicBezTo>
                <a:cubicBezTo>
                  <a:pt x="1067" y="1622"/>
                  <a:pt x="1067" y="1622"/>
                  <a:pt x="1067" y="1622"/>
                </a:cubicBezTo>
                <a:cubicBezTo>
                  <a:pt x="1111" y="1622"/>
                  <a:pt x="1172" y="1597"/>
                  <a:pt x="1203" y="1565"/>
                </a:cubicBezTo>
                <a:cubicBezTo>
                  <a:pt x="1565" y="1204"/>
                  <a:pt x="1565" y="1204"/>
                  <a:pt x="1565" y="1204"/>
                </a:cubicBezTo>
                <a:cubicBezTo>
                  <a:pt x="1596" y="1173"/>
                  <a:pt x="1622" y="1111"/>
                  <a:pt x="1622" y="1067"/>
                </a:cubicBezTo>
                <a:cubicBezTo>
                  <a:pt x="1622" y="555"/>
                  <a:pt x="1622" y="555"/>
                  <a:pt x="1622" y="555"/>
                </a:cubicBezTo>
                <a:cubicBezTo>
                  <a:pt x="1622" y="511"/>
                  <a:pt x="1596" y="450"/>
                  <a:pt x="1565" y="419"/>
                </a:cubicBezTo>
                <a:lnTo>
                  <a:pt x="1203" y="57"/>
                </a:lnTo>
                <a:close/>
              </a:path>
            </a:pathLst>
          </a:custGeom>
          <a:solidFill>
            <a:schemeClr val="bg2">
              <a:alpha val="50000"/>
            </a:schemeClr>
          </a:solidFill>
          <a:ln w="12700" cap="flat">
            <a:no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 name="日期占位符 3"/>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7A178E-2AF0-479A-A2A8-38B0D2A37766}" type="slidenum">
              <a:rPr lang="zh-CN" altLang="en-US" smtClean="0"/>
            </a:fld>
            <a:endParaRPr lang="zh-CN" altLang="en-US"/>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userDrawn="1"/>
        </p:nvSpPr>
        <p:spPr>
          <a:xfrm>
            <a:off x="4204809" y="3532980"/>
            <a:ext cx="3782382" cy="444242"/>
          </a:xfrm>
          <a:prstGeom prst="rect">
            <a:avLst/>
          </a:prstGeom>
        </p:spPr>
        <p:txBody>
          <a:bodyPr wrap="square" anchor="ctr" anchorCtr="0">
            <a:noAutofit/>
          </a:bodyPr>
          <a:lstStyle/>
          <a:p>
            <a:pPr algn="ctr"/>
            <a:endParaRPr lang="zh-CN" altLang="en-US" sz="1400" dirty="0">
              <a:solidFill>
                <a:schemeClr val="bg1"/>
              </a:solidFill>
              <a:cs typeface="+mn-ea"/>
              <a:sym typeface="+mn-lt"/>
            </a:endParaRPr>
          </a:p>
        </p:txBody>
      </p:sp>
      <p:sp>
        <p:nvSpPr>
          <p:cNvPr id="18" name="Oval 65_1"/>
          <p:cNvSpPr/>
          <p:nvPr userDrawn="1"/>
        </p:nvSpPr>
        <p:spPr>
          <a:xfrm>
            <a:off x="3655085" y="975194"/>
            <a:ext cx="4882628" cy="4882628"/>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文本框 19"/>
          <p:cNvSpPr txBox="1"/>
          <p:nvPr userDrawn="1"/>
        </p:nvSpPr>
        <p:spPr>
          <a:xfrm>
            <a:off x="3893112" y="2459026"/>
            <a:ext cx="4504759" cy="1446550"/>
          </a:xfrm>
          <a:prstGeom prst="rect">
            <a:avLst/>
          </a:prstGeom>
          <a:noFill/>
        </p:spPr>
        <p:txBody>
          <a:bodyPr wrap="none" rtlCol="0">
            <a:spAutoFit/>
          </a:bodyPr>
          <a:lstStyle/>
          <a:p>
            <a:pPr algn="ctr"/>
            <a:r>
              <a:rPr kumimoji="0" lang="en-US" altLang="zh-CN" sz="8800" b="1"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charset="-122"/>
                <a:cs typeface="+mn-ea"/>
                <a:sym typeface="+mn-lt"/>
              </a:rPr>
              <a:t>THANK</a:t>
            </a:r>
            <a:r>
              <a:rPr kumimoji="0" lang="en-US" altLang="zh-CN" sz="8800" b="1" i="0" u="none" strike="noStrike" kern="1200" cap="none" spc="0" normalizeH="0" noProof="0" dirty="0">
                <a:ln>
                  <a:noFill/>
                </a:ln>
                <a:solidFill>
                  <a:prstClr val="white"/>
                </a:solidFill>
                <a:effectLst/>
                <a:uLnTx/>
                <a:uFillTx/>
                <a:latin typeface="Agency FB" panose="020B0503020202020204" pitchFamily="34" charset="0"/>
                <a:ea typeface="微软雅黑" panose="020B0503020204020204" charset="-122"/>
                <a:cs typeface="+mn-ea"/>
                <a:sym typeface="+mn-lt"/>
              </a:rPr>
              <a:t> YOU</a:t>
            </a:r>
            <a:endParaRPr kumimoji="0" lang="zh-CN" altLang="en-US" sz="8800" b="1"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charset="-122"/>
              <a:cs typeface="+mn-ea"/>
              <a:sym typeface="+mn-lt"/>
            </a:endParaRPr>
          </a:p>
        </p:txBody>
      </p:sp>
      <p:grpSp>
        <p:nvGrpSpPr>
          <p:cNvPr id="2" name="组合 1"/>
          <p:cNvGrpSpPr/>
          <p:nvPr userDrawn="1"/>
        </p:nvGrpSpPr>
        <p:grpSpPr>
          <a:xfrm>
            <a:off x="4908646" y="3889920"/>
            <a:ext cx="2372764" cy="445660"/>
            <a:chOff x="5017775" y="3557411"/>
            <a:chExt cx="2372764" cy="445660"/>
          </a:xfrm>
        </p:grpSpPr>
        <p:sp>
          <p:nvSpPr>
            <p:cNvPr id="11" name="圆角矩形 64"/>
            <p:cNvSpPr/>
            <p:nvPr userDrawn="1"/>
          </p:nvSpPr>
          <p:spPr>
            <a:xfrm>
              <a:off x="5017775" y="3557411"/>
              <a:ext cx="2372763" cy="445660"/>
            </a:xfrm>
            <a:prstGeom prst="roundRect">
              <a:avLst>
                <a:gd name="adj" fmla="val 50000"/>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cs typeface="+mn-ea"/>
                <a:sym typeface="+mn-lt"/>
              </a:endParaRPr>
            </a:p>
          </p:txBody>
        </p:sp>
        <p:sp>
          <p:nvSpPr>
            <p:cNvPr id="3" name="矩形 2"/>
            <p:cNvSpPr/>
            <p:nvPr userDrawn="1"/>
          </p:nvSpPr>
          <p:spPr>
            <a:xfrm>
              <a:off x="5017775" y="3565018"/>
              <a:ext cx="2372764" cy="369332"/>
            </a:xfrm>
            <a:prstGeom prst="rect">
              <a:avLst/>
            </a:prstGeom>
          </p:spPr>
          <p:txBody>
            <a:bodyPr wrap="none">
              <a:spAutoFit/>
            </a:bodyPr>
            <a:lstStyle/>
            <a:p>
              <a:pPr lvl="0" algn="ctr"/>
              <a:r>
                <a:rPr lang="en-US" altLang="zh-CN" sz="1800" dirty="0">
                  <a:solidFill>
                    <a:prstClr val="white"/>
                  </a:solidFill>
                  <a:latin typeface="Calibri" panose="020F0502020204030204" pitchFamily="34" charset="0"/>
                  <a:cs typeface="Calibri" panose="020F0502020204030204" pitchFamily="34" charset="0"/>
                  <a:sym typeface="+mn-lt"/>
                </a:rPr>
                <a:t>http://thealphalab.org</a:t>
              </a:r>
              <a:endParaRPr lang="en-US" altLang="zh-CN" sz="1800" dirty="0">
                <a:solidFill>
                  <a:prstClr val="white"/>
                </a:solidFill>
                <a:latin typeface="Calibri" panose="020F0502020204030204" pitchFamily="34" charset="0"/>
                <a:cs typeface="Calibri" panose="020F0502020204030204" pitchFamily="34" charset="0"/>
                <a:sym typeface="+mn-lt"/>
              </a:endParaRPr>
            </a:p>
          </p:txBody>
        </p:sp>
      </p:grpSp>
      <p:pic>
        <p:nvPicPr>
          <p:cNvPr id="21" name="图片 20"/>
          <p:cNvPicPr>
            <a:picLocks noChangeAspect="1"/>
          </p:cNvPicPr>
          <p:nvPr userDrawn="1"/>
        </p:nvPicPr>
        <p:blipFill>
          <a:blip r:embed="rId3"/>
          <a:stretch>
            <a:fillRect/>
          </a:stretch>
        </p:blipFill>
        <p:spPr>
          <a:xfrm>
            <a:off x="5590703" y="4462240"/>
            <a:ext cx="1114898" cy="1114898"/>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54961" y="919606"/>
            <a:ext cx="2457336" cy="1229016"/>
          </a:xfrm>
          <a:prstGeom prst="rect">
            <a:avLst/>
          </a:prstGeom>
        </p:spPr>
      </p:pic>
      <p:pic>
        <p:nvPicPr>
          <p:cNvPr id="15" name="图片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40407" y="1871438"/>
            <a:ext cx="2610168" cy="7527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6" name="灯片编号占位符 5"/>
          <p:cNvSpPr>
            <a:spLocks noGrp="1"/>
          </p:cNvSpPr>
          <p:nvPr>
            <p:ph type="sldNum" sz="quarter" idx="12"/>
          </p:nvPr>
        </p:nvSpPr>
        <p:spPr/>
        <p:txBody>
          <a:bodyPr/>
          <a:lstStyle/>
          <a:p>
            <a:fld id="{517A178E-2AF0-479A-A2A8-38B0D2A37766}" type="slidenum">
              <a:rPr lang="zh-CN" altLang="en-US" smtClean="0"/>
            </a:fld>
            <a:endParaRPr lang="zh-CN" altLang="en-US"/>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userDrawn="1"/>
        </p:nvSpPr>
        <p:spPr>
          <a:xfrm>
            <a:off x="4204809" y="3532980"/>
            <a:ext cx="3782382" cy="444242"/>
          </a:xfrm>
          <a:prstGeom prst="rect">
            <a:avLst/>
          </a:prstGeom>
        </p:spPr>
        <p:txBody>
          <a:bodyPr wrap="square" anchor="ctr" anchorCtr="0">
            <a:noAutofit/>
          </a:bodyPr>
          <a:lstStyle/>
          <a:p>
            <a:pPr algn="ctr"/>
            <a:endParaRPr lang="zh-CN" altLang="en-US" sz="1400" dirty="0">
              <a:solidFill>
                <a:schemeClr val="bg1"/>
              </a:solidFill>
              <a:cs typeface="+mn-ea"/>
              <a:sym typeface="+mn-lt"/>
            </a:endParaRPr>
          </a:p>
        </p:txBody>
      </p:sp>
      <p:sp>
        <p:nvSpPr>
          <p:cNvPr id="31" name="矩形 3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userDrawn="1"/>
        </p:nvSpPr>
        <p:spPr>
          <a:xfrm>
            <a:off x="6792303" y="1325269"/>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01</a:t>
            </a:r>
            <a:endParaRPr lang="zh-CN" altLang="en-US" sz="1400" dirty="0">
              <a:cs typeface="+mn-ea"/>
              <a:sym typeface="+mn-lt"/>
            </a:endParaRPr>
          </a:p>
        </p:txBody>
      </p:sp>
      <p:sp>
        <p:nvSpPr>
          <p:cNvPr id="35" name="椭圆 34"/>
          <p:cNvSpPr/>
          <p:nvPr userDrawn="1"/>
        </p:nvSpPr>
        <p:spPr>
          <a:xfrm>
            <a:off x="6792303" y="2564134"/>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02</a:t>
            </a:r>
            <a:endParaRPr lang="zh-CN" altLang="en-US" sz="1400" dirty="0">
              <a:cs typeface="+mn-ea"/>
              <a:sym typeface="+mn-lt"/>
            </a:endParaRPr>
          </a:p>
        </p:txBody>
      </p:sp>
      <p:sp>
        <p:nvSpPr>
          <p:cNvPr id="36" name="椭圆 35"/>
          <p:cNvSpPr/>
          <p:nvPr userDrawn="1"/>
        </p:nvSpPr>
        <p:spPr>
          <a:xfrm>
            <a:off x="6792303" y="3734136"/>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03</a:t>
            </a:r>
            <a:endParaRPr lang="zh-CN" altLang="en-US" sz="1400" dirty="0">
              <a:cs typeface="+mn-ea"/>
              <a:sym typeface="+mn-lt"/>
            </a:endParaRPr>
          </a:p>
        </p:txBody>
      </p:sp>
      <p:sp>
        <p:nvSpPr>
          <p:cNvPr id="37" name="椭圆 36"/>
          <p:cNvSpPr/>
          <p:nvPr userDrawn="1"/>
        </p:nvSpPr>
        <p:spPr>
          <a:xfrm>
            <a:off x="6792303" y="4937902"/>
            <a:ext cx="550606" cy="550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04</a:t>
            </a:r>
            <a:endParaRPr lang="zh-CN" altLang="en-US" sz="1400" dirty="0">
              <a:cs typeface="+mn-ea"/>
              <a:sym typeface="+mn-lt"/>
            </a:endParaRPr>
          </a:p>
        </p:txBody>
      </p:sp>
      <p:sp>
        <p:nvSpPr>
          <p:cNvPr id="40" name="矩形 3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userDrawn="1"/>
        </p:nvSpPr>
        <p:spPr>
          <a:xfrm>
            <a:off x="1631009" y="2720112"/>
            <a:ext cx="2770910" cy="583565"/>
          </a:xfrm>
          <a:prstGeom prst="rect">
            <a:avLst/>
          </a:prstGeom>
        </p:spPr>
        <p:txBody>
          <a:bodyPr wrap="square">
            <a:spAutoFit/>
          </a:bodyPr>
          <a:lstStyle/>
          <a:p>
            <a:pPr algn="ctr"/>
            <a:r>
              <a:rPr lang="en-US" altLang="zh-CN" sz="3200" b="1" dirty="0">
                <a:solidFill>
                  <a:schemeClr val="tx1"/>
                </a:solidFill>
                <a:cs typeface="+mn-ea"/>
                <a:sym typeface="+mn-lt"/>
              </a:rPr>
              <a:t>CONTNETS</a:t>
            </a:r>
            <a:endParaRPr lang="en-US" altLang="zh-CN" sz="3200" b="1" dirty="0">
              <a:solidFill>
                <a:schemeClr val="tx1"/>
              </a:solidFill>
              <a:cs typeface="+mn-ea"/>
              <a:sym typeface="+mn-lt"/>
            </a:endParaRPr>
          </a:p>
        </p:txBody>
      </p:sp>
      <p:sp>
        <p:nvSpPr>
          <p:cNvPr id="41" name="矩形 4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userDrawn="1"/>
        </p:nvSpPr>
        <p:spPr>
          <a:xfrm>
            <a:off x="1245346" y="2861547"/>
            <a:ext cx="3782382" cy="444242"/>
          </a:xfrm>
          <a:prstGeom prst="rect">
            <a:avLst/>
          </a:prstGeom>
        </p:spPr>
        <p:txBody>
          <a:bodyPr wrap="square" anchor="ctr" anchorCtr="0">
            <a:noAutofit/>
          </a:bodyPr>
          <a:lstStyle/>
          <a:p>
            <a:pPr algn="ctr"/>
            <a:endParaRPr lang="zh-CN" altLang="en-US" sz="1400" dirty="0">
              <a:solidFill>
                <a:schemeClr val="tx2"/>
              </a:solidFill>
              <a:cs typeface="+mn-ea"/>
              <a:sym typeface="+mn-lt"/>
            </a:endParaRPr>
          </a:p>
        </p:txBody>
      </p:sp>
      <p:sp>
        <p:nvSpPr>
          <p:cNvPr id="47" name="Oval 65_1"/>
          <p:cNvSpPr/>
          <p:nvPr userDrawn="1"/>
        </p:nvSpPr>
        <p:spPr>
          <a:xfrm>
            <a:off x="1982795" y="1978532"/>
            <a:ext cx="2067340" cy="206734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6" name="灯片编号占位符 5"/>
          <p:cNvSpPr>
            <a:spLocks noGrp="1"/>
          </p:cNvSpPr>
          <p:nvPr>
            <p:ph type="sldNum" sz="quarter" idx="12"/>
          </p:nvPr>
        </p:nvSpPr>
        <p:spPr/>
        <p:txBody>
          <a:bodyPr/>
          <a:lstStyle/>
          <a:p>
            <a:fld id="{517A178E-2AF0-479A-A2A8-38B0D2A37766}" type="slidenum">
              <a:rPr lang="zh-CN" altLang="en-US" smtClean="0"/>
            </a:fld>
            <a:endParaRPr lang="zh-CN" altLang="en-US"/>
          </a:p>
        </p:txBody>
      </p:sp>
      <p:sp>
        <p:nvSpPr>
          <p:cNvPr id="20" name="矩形 19"/>
          <p:cNvSpPr/>
          <p:nvPr userDrawn="1"/>
        </p:nvSpPr>
        <p:spPr>
          <a:xfrm>
            <a:off x="1893" y="2925980"/>
            <a:ext cx="12192000" cy="393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22" name="组合 21"/>
          <p:cNvGrpSpPr/>
          <p:nvPr userDrawn="1"/>
        </p:nvGrpSpPr>
        <p:grpSpPr>
          <a:xfrm>
            <a:off x="4710545" y="1794046"/>
            <a:ext cx="2770910" cy="2341468"/>
            <a:chOff x="2321068" y="-2532462"/>
            <a:chExt cx="2770910" cy="2341468"/>
          </a:xfrm>
        </p:grpSpPr>
        <p:sp>
          <p:nvSpPr>
            <p:cNvPr id="23" name="Freeform 6"/>
            <p:cNvSpPr/>
            <p:nvPr/>
          </p:nvSpPr>
          <p:spPr bwMode="auto">
            <a:xfrm>
              <a:off x="2548568" y="-2532462"/>
              <a:ext cx="2315910" cy="2341468"/>
            </a:xfrm>
            <a:custGeom>
              <a:avLst/>
              <a:gdLst>
                <a:gd name="T0" fmla="*/ 1203 w 1622"/>
                <a:gd name="T1" fmla="*/ 57 h 1622"/>
                <a:gd name="T2" fmla="*/ 1067 w 1622"/>
                <a:gd name="T3" fmla="*/ 0 h 1622"/>
                <a:gd name="T4" fmla="*/ 555 w 1622"/>
                <a:gd name="T5" fmla="*/ 0 h 1622"/>
                <a:gd name="T6" fmla="*/ 419 w 1622"/>
                <a:gd name="T7" fmla="*/ 57 h 1622"/>
                <a:gd name="T8" fmla="*/ 57 w 1622"/>
                <a:gd name="T9" fmla="*/ 419 h 1622"/>
                <a:gd name="T10" fmla="*/ 0 w 1622"/>
                <a:gd name="T11" fmla="*/ 555 h 1622"/>
                <a:gd name="T12" fmla="*/ 0 w 1622"/>
                <a:gd name="T13" fmla="*/ 1067 h 1622"/>
                <a:gd name="T14" fmla="*/ 57 w 1622"/>
                <a:gd name="T15" fmla="*/ 1204 h 1622"/>
                <a:gd name="T16" fmla="*/ 419 w 1622"/>
                <a:gd name="T17" fmla="*/ 1565 h 1622"/>
                <a:gd name="T18" fmla="*/ 555 w 1622"/>
                <a:gd name="T19" fmla="*/ 1622 h 1622"/>
                <a:gd name="T20" fmla="*/ 1067 w 1622"/>
                <a:gd name="T21" fmla="*/ 1622 h 1622"/>
                <a:gd name="T22" fmla="*/ 1203 w 1622"/>
                <a:gd name="T23" fmla="*/ 1565 h 1622"/>
                <a:gd name="T24" fmla="*/ 1565 w 1622"/>
                <a:gd name="T25" fmla="*/ 1204 h 1622"/>
                <a:gd name="T26" fmla="*/ 1622 w 1622"/>
                <a:gd name="T27" fmla="*/ 1067 h 1622"/>
                <a:gd name="T28" fmla="*/ 1622 w 1622"/>
                <a:gd name="T29" fmla="*/ 555 h 1622"/>
                <a:gd name="T30" fmla="*/ 1565 w 1622"/>
                <a:gd name="T31" fmla="*/ 419 h 1622"/>
                <a:gd name="T32" fmla="*/ 1203 w 1622"/>
                <a:gd name="T33" fmla="*/ 57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2" h="1622">
                  <a:moveTo>
                    <a:pt x="1203" y="57"/>
                  </a:moveTo>
                  <a:cubicBezTo>
                    <a:pt x="1172" y="26"/>
                    <a:pt x="1111" y="0"/>
                    <a:pt x="1067" y="0"/>
                  </a:cubicBezTo>
                  <a:cubicBezTo>
                    <a:pt x="555" y="0"/>
                    <a:pt x="555" y="0"/>
                    <a:pt x="555" y="0"/>
                  </a:cubicBezTo>
                  <a:cubicBezTo>
                    <a:pt x="511" y="0"/>
                    <a:pt x="450" y="26"/>
                    <a:pt x="419" y="57"/>
                  </a:cubicBezTo>
                  <a:cubicBezTo>
                    <a:pt x="57" y="419"/>
                    <a:pt x="57" y="419"/>
                    <a:pt x="57" y="419"/>
                  </a:cubicBezTo>
                  <a:cubicBezTo>
                    <a:pt x="26" y="450"/>
                    <a:pt x="0" y="511"/>
                    <a:pt x="0" y="555"/>
                  </a:cubicBezTo>
                  <a:cubicBezTo>
                    <a:pt x="0" y="1067"/>
                    <a:pt x="0" y="1067"/>
                    <a:pt x="0" y="1067"/>
                  </a:cubicBezTo>
                  <a:cubicBezTo>
                    <a:pt x="0" y="1111"/>
                    <a:pt x="26" y="1173"/>
                    <a:pt x="57" y="1204"/>
                  </a:cubicBezTo>
                  <a:cubicBezTo>
                    <a:pt x="419" y="1565"/>
                    <a:pt x="419" y="1565"/>
                    <a:pt x="419" y="1565"/>
                  </a:cubicBezTo>
                  <a:cubicBezTo>
                    <a:pt x="450" y="1597"/>
                    <a:pt x="511" y="1622"/>
                    <a:pt x="555" y="1622"/>
                  </a:cubicBezTo>
                  <a:cubicBezTo>
                    <a:pt x="1067" y="1622"/>
                    <a:pt x="1067" y="1622"/>
                    <a:pt x="1067" y="1622"/>
                  </a:cubicBezTo>
                  <a:cubicBezTo>
                    <a:pt x="1111" y="1622"/>
                    <a:pt x="1172" y="1597"/>
                    <a:pt x="1203" y="1565"/>
                  </a:cubicBezTo>
                  <a:cubicBezTo>
                    <a:pt x="1565" y="1204"/>
                    <a:pt x="1565" y="1204"/>
                    <a:pt x="1565" y="1204"/>
                  </a:cubicBezTo>
                  <a:cubicBezTo>
                    <a:pt x="1596" y="1173"/>
                    <a:pt x="1622" y="1111"/>
                    <a:pt x="1622" y="1067"/>
                  </a:cubicBezTo>
                  <a:cubicBezTo>
                    <a:pt x="1622" y="555"/>
                    <a:pt x="1622" y="555"/>
                    <a:pt x="1622" y="555"/>
                  </a:cubicBezTo>
                  <a:cubicBezTo>
                    <a:pt x="1622" y="511"/>
                    <a:pt x="1596" y="450"/>
                    <a:pt x="1565" y="419"/>
                  </a:cubicBezTo>
                  <a:lnTo>
                    <a:pt x="1203" y="57"/>
                  </a:lnTo>
                  <a:close/>
                </a:path>
              </a:pathLst>
            </a:custGeom>
            <a:solidFill>
              <a:schemeClr val="bg1"/>
            </a:solidFill>
            <a:ln w="12700" cap="flat">
              <a:solidFill>
                <a:schemeClr val="tx2">
                  <a:lumMod val="50000"/>
                  <a:lumOff val="50000"/>
                </a:schemeClr>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4" name="文本框 23"/>
            <p:cNvSpPr txBox="1"/>
            <p:nvPr/>
          </p:nvSpPr>
          <p:spPr>
            <a:xfrm>
              <a:off x="3405799" y="-1951666"/>
              <a:ext cx="601447" cy="584775"/>
            </a:xfrm>
            <a:prstGeom prst="rect">
              <a:avLst/>
            </a:prstGeom>
            <a:noFill/>
          </p:spPr>
          <p:txBody>
            <a:bodyPr wrap="none" rtlCol="0">
              <a:spAutoFit/>
            </a:bodyPr>
            <a:lstStyle/>
            <a:p>
              <a:pPr algn="ctr"/>
              <a:r>
                <a:rPr lang="en-US" altLang="zh-CN" sz="3200" b="1" dirty="0">
                  <a:solidFill>
                    <a:schemeClr val="accent3"/>
                  </a:solidFill>
                  <a:cs typeface="+mn-ea"/>
                  <a:sym typeface="+mn-lt"/>
                </a:rPr>
                <a:t>01</a:t>
              </a:r>
              <a:endParaRPr lang="zh-CN" altLang="en-US" sz="3200" b="1" dirty="0">
                <a:solidFill>
                  <a:schemeClr val="accent3"/>
                </a:solidFill>
                <a:cs typeface="+mn-ea"/>
                <a:sym typeface="+mn-lt"/>
              </a:endParaRPr>
            </a:p>
          </p:txBody>
        </p:sp>
        <p:sp>
          <p:nvSpPr>
            <p:cNvPr id="25" name="矩形 2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321068" y="-1275359"/>
              <a:ext cx="2770910" cy="461665"/>
            </a:xfrm>
            <a:prstGeom prst="rect">
              <a:avLst/>
            </a:prstGeom>
          </p:spPr>
          <p:txBody>
            <a:bodyPr wrap="square">
              <a:spAutoFit/>
            </a:bodyPr>
            <a:lstStyle/>
            <a:p>
              <a:pPr algn="ctr"/>
              <a:r>
                <a:rPr lang="en-US" altLang="zh-CN" sz="2400" b="1" dirty="0">
                  <a:solidFill>
                    <a:schemeClr val="tx2"/>
                  </a:solidFill>
                  <a:cs typeface="+mn-ea"/>
                  <a:sym typeface="+mn-lt"/>
                </a:rPr>
                <a:t>THE PART</a:t>
              </a:r>
              <a:endParaRPr lang="en-US" altLang="zh-CN" sz="2400" b="1" dirty="0">
                <a:solidFill>
                  <a:schemeClr val="tx2"/>
                </a:solidFill>
                <a:cs typeface="+mn-ea"/>
                <a:sym typeface="+mn-lt"/>
              </a:endParaRPr>
            </a:p>
          </p:txBody>
        </p:sp>
        <p:grpSp>
          <p:nvGrpSpPr>
            <p:cNvPr id="26" name="组合 25"/>
            <p:cNvGrpSpPr/>
            <p:nvPr/>
          </p:nvGrpSpPr>
          <p:grpSpPr>
            <a:xfrm>
              <a:off x="3269201" y="-1361729"/>
              <a:ext cx="874644" cy="0"/>
              <a:chOff x="5625548" y="3867892"/>
              <a:chExt cx="874644" cy="0"/>
            </a:xfrm>
          </p:grpSpPr>
          <p:cxnSp>
            <p:nvCxnSpPr>
              <p:cNvPr id="28" name="直接连接符 27"/>
              <p:cNvCxnSpPr/>
              <p:nvPr/>
            </p:nvCxnSpPr>
            <p:spPr>
              <a:xfrm>
                <a:off x="5625548" y="3867892"/>
                <a:ext cx="2194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061306" y="3867892"/>
                <a:ext cx="2194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Oval 65_1"/>
            <p:cNvSpPr/>
            <p:nvPr/>
          </p:nvSpPr>
          <p:spPr>
            <a:xfrm>
              <a:off x="2672854" y="-2395399"/>
              <a:ext cx="2067340" cy="20673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4" name="图片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1655" y="5780069"/>
            <a:ext cx="2701323" cy="1351044"/>
          </a:xfrm>
          <a:prstGeom prst="rect">
            <a:avLst/>
          </a:prstGeom>
        </p:spPr>
      </p:pic>
      <p:sp>
        <p:nvSpPr>
          <p:cNvPr id="36" name="标题 1"/>
          <p:cNvSpPr>
            <a:spLocks noGrp="1"/>
          </p:cNvSpPr>
          <p:nvPr>
            <p:ph type="title" hasCustomPrompt="1"/>
          </p:nvPr>
        </p:nvSpPr>
        <p:spPr>
          <a:xfrm>
            <a:off x="3324728" y="4549587"/>
            <a:ext cx="5758858" cy="921970"/>
          </a:xfrm>
        </p:spPr>
        <p:txBody>
          <a:bodyPr>
            <a:normAutofit/>
          </a:bodyPr>
          <a:lstStyle>
            <a:lvl1pPr algn="ctr">
              <a:defRPr sz="3600" b="1">
                <a:solidFill>
                  <a:schemeClr val="tx2"/>
                </a:solidFill>
                <a:latin typeface="Calibri" panose="020F0502020204030204" pitchFamily="34" charset="0"/>
                <a:cs typeface="Calibri" panose="020F0502020204030204" pitchFamily="34" charset="0"/>
              </a:defRPr>
            </a:lvl1pPr>
          </a:lstStyle>
          <a:p>
            <a:r>
              <a:rPr lang="en-US" altLang="zh-CN" dirty="0"/>
              <a:t>One Part of PPT—Your Title</a:t>
            </a:r>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3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6" name="灯片编号占位符 5"/>
          <p:cNvSpPr>
            <a:spLocks noGrp="1"/>
          </p:cNvSpPr>
          <p:nvPr>
            <p:ph type="sldNum" sz="quarter" idx="12"/>
          </p:nvPr>
        </p:nvSpPr>
        <p:spPr/>
        <p:txBody>
          <a:bodyPr/>
          <a:lstStyle/>
          <a:p>
            <a:fld id="{517A178E-2AF0-479A-A2A8-38B0D2A37766}" type="slidenum">
              <a:rPr lang="zh-CN" altLang="en-US" smtClean="0"/>
            </a:fld>
            <a:endParaRPr lang="zh-CN" altLang="en-US"/>
          </a:p>
        </p:txBody>
      </p:sp>
      <p:sp>
        <p:nvSpPr>
          <p:cNvPr id="20" name="矩形 19"/>
          <p:cNvSpPr/>
          <p:nvPr userDrawn="1"/>
        </p:nvSpPr>
        <p:spPr>
          <a:xfrm>
            <a:off x="1893" y="2925980"/>
            <a:ext cx="12192000" cy="393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22" name="组合 21"/>
          <p:cNvGrpSpPr/>
          <p:nvPr userDrawn="1"/>
        </p:nvGrpSpPr>
        <p:grpSpPr>
          <a:xfrm>
            <a:off x="4710545" y="1794046"/>
            <a:ext cx="2770910" cy="2341468"/>
            <a:chOff x="2321068" y="-2532462"/>
            <a:chExt cx="2770910" cy="2341468"/>
          </a:xfrm>
        </p:grpSpPr>
        <p:sp>
          <p:nvSpPr>
            <p:cNvPr id="23" name="Freeform 6"/>
            <p:cNvSpPr/>
            <p:nvPr/>
          </p:nvSpPr>
          <p:spPr bwMode="auto">
            <a:xfrm>
              <a:off x="2548568" y="-2532462"/>
              <a:ext cx="2315910" cy="2341468"/>
            </a:xfrm>
            <a:custGeom>
              <a:avLst/>
              <a:gdLst>
                <a:gd name="T0" fmla="*/ 1203 w 1622"/>
                <a:gd name="T1" fmla="*/ 57 h 1622"/>
                <a:gd name="T2" fmla="*/ 1067 w 1622"/>
                <a:gd name="T3" fmla="*/ 0 h 1622"/>
                <a:gd name="T4" fmla="*/ 555 w 1622"/>
                <a:gd name="T5" fmla="*/ 0 h 1622"/>
                <a:gd name="T6" fmla="*/ 419 w 1622"/>
                <a:gd name="T7" fmla="*/ 57 h 1622"/>
                <a:gd name="T8" fmla="*/ 57 w 1622"/>
                <a:gd name="T9" fmla="*/ 419 h 1622"/>
                <a:gd name="T10" fmla="*/ 0 w 1622"/>
                <a:gd name="T11" fmla="*/ 555 h 1622"/>
                <a:gd name="T12" fmla="*/ 0 w 1622"/>
                <a:gd name="T13" fmla="*/ 1067 h 1622"/>
                <a:gd name="T14" fmla="*/ 57 w 1622"/>
                <a:gd name="T15" fmla="*/ 1204 h 1622"/>
                <a:gd name="T16" fmla="*/ 419 w 1622"/>
                <a:gd name="T17" fmla="*/ 1565 h 1622"/>
                <a:gd name="T18" fmla="*/ 555 w 1622"/>
                <a:gd name="T19" fmla="*/ 1622 h 1622"/>
                <a:gd name="T20" fmla="*/ 1067 w 1622"/>
                <a:gd name="T21" fmla="*/ 1622 h 1622"/>
                <a:gd name="T22" fmla="*/ 1203 w 1622"/>
                <a:gd name="T23" fmla="*/ 1565 h 1622"/>
                <a:gd name="T24" fmla="*/ 1565 w 1622"/>
                <a:gd name="T25" fmla="*/ 1204 h 1622"/>
                <a:gd name="T26" fmla="*/ 1622 w 1622"/>
                <a:gd name="T27" fmla="*/ 1067 h 1622"/>
                <a:gd name="T28" fmla="*/ 1622 w 1622"/>
                <a:gd name="T29" fmla="*/ 555 h 1622"/>
                <a:gd name="T30" fmla="*/ 1565 w 1622"/>
                <a:gd name="T31" fmla="*/ 419 h 1622"/>
                <a:gd name="T32" fmla="*/ 1203 w 1622"/>
                <a:gd name="T33" fmla="*/ 57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2" h="1622">
                  <a:moveTo>
                    <a:pt x="1203" y="57"/>
                  </a:moveTo>
                  <a:cubicBezTo>
                    <a:pt x="1172" y="26"/>
                    <a:pt x="1111" y="0"/>
                    <a:pt x="1067" y="0"/>
                  </a:cubicBezTo>
                  <a:cubicBezTo>
                    <a:pt x="555" y="0"/>
                    <a:pt x="555" y="0"/>
                    <a:pt x="555" y="0"/>
                  </a:cubicBezTo>
                  <a:cubicBezTo>
                    <a:pt x="511" y="0"/>
                    <a:pt x="450" y="26"/>
                    <a:pt x="419" y="57"/>
                  </a:cubicBezTo>
                  <a:cubicBezTo>
                    <a:pt x="57" y="419"/>
                    <a:pt x="57" y="419"/>
                    <a:pt x="57" y="419"/>
                  </a:cubicBezTo>
                  <a:cubicBezTo>
                    <a:pt x="26" y="450"/>
                    <a:pt x="0" y="511"/>
                    <a:pt x="0" y="555"/>
                  </a:cubicBezTo>
                  <a:cubicBezTo>
                    <a:pt x="0" y="1067"/>
                    <a:pt x="0" y="1067"/>
                    <a:pt x="0" y="1067"/>
                  </a:cubicBezTo>
                  <a:cubicBezTo>
                    <a:pt x="0" y="1111"/>
                    <a:pt x="26" y="1173"/>
                    <a:pt x="57" y="1204"/>
                  </a:cubicBezTo>
                  <a:cubicBezTo>
                    <a:pt x="419" y="1565"/>
                    <a:pt x="419" y="1565"/>
                    <a:pt x="419" y="1565"/>
                  </a:cubicBezTo>
                  <a:cubicBezTo>
                    <a:pt x="450" y="1597"/>
                    <a:pt x="511" y="1622"/>
                    <a:pt x="555" y="1622"/>
                  </a:cubicBezTo>
                  <a:cubicBezTo>
                    <a:pt x="1067" y="1622"/>
                    <a:pt x="1067" y="1622"/>
                    <a:pt x="1067" y="1622"/>
                  </a:cubicBezTo>
                  <a:cubicBezTo>
                    <a:pt x="1111" y="1622"/>
                    <a:pt x="1172" y="1597"/>
                    <a:pt x="1203" y="1565"/>
                  </a:cubicBezTo>
                  <a:cubicBezTo>
                    <a:pt x="1565" y="1204"/>
                    <a:pt x="1565" y="1204"/>
                    <a:pt x="1565" y="1204"/>
                  </a:cubicBezTo>
                  <a:cubicBezTo>
                    <a:pt x="1596" y="1173"/>
                    <a:pt x="1622" y="1111"/>
                    <a:pt x="1622" y="1067"/>
                  </a:cubicBezTo>
                  <a:cubicBezTo>
                    <a:pt x="1622" y="555"/>
                    <a:pt x="1622" y="555"/>
                    <a:pt x="1622" y="555"/>
                  </a:cubicBezTo>
                  <a:cubicBezTo>
                    <a:pt x="1622" y="511"/>
                    <a:pt x="1596" y="450"/>
                    <a:pt x="1565" y="419"/>
                  </a:cubicBezTo>
                  <a:lnTo>
                    <a:pt x="1203" y="57"/>
                  </a:lnTo>
                  <a:close/>
                </a:path>
              </a:pathLst>
            </a:custGeom>
            <a:solidFill>
              <a:schemeClr val="bg1"/>
            </a:solidFill>
            <a:ln w="12700" cap="flat">
              <a:solidFill>
                <a:schemeClr val="tx2">
                  <a:lumMod val="50000"/>
                  <a:lumOff val="50000"/>
                </a:schemeClr>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4" name="文本框 23"/>
            <p:cNvSpPr txBox="1"/>
            <p:nvPr/>
          </p:nvSpPr>
          <p:spPr>
            <a:xfrm>
              <a:off x="3386563" y="-1951666"/>
              <a:ext cx="639919" cy="584775"/>
            </a:xfrm>
            <a:prstGeom prst="rect">
              <a:avLst/>
            </a:prstGeom>
            <a:noFill/>
          </p:spPr>
          <p:txBody>
            <a:bodyPr wrap="none" rtlCol="0">
              <a:spAutoFit/>
            </a:bodyPr>
            <a:lstStyle/>
            <a:p>
              <a:pPr algn="ctr"/>
              <a:r>
                <a:rPr lang="en-US" altLang="zh-CN" sz="3200" b="1" dirty="0">
                  <a:solidFill>
                    <a:schemeClr val="accent3"/>
                  </a:solidFill>
                  <a:cs typeface="+mn-ea"/>
                  <a:sym typeface="+mn-lt"/>
                </a:rPr>
                <a:t>02</a:t>
              </a:r>
              <a:endParaRPr lang="zh-CN" altLang="en-US" sz="3200" b="1" dirty="0">
                <a:solidFill>
                  <a:schemeClr val="accent3"/>
                </a:solidFill>
                <a:cs typeface="+mn-ea"/>
                <a:sym typeface="+mn-lt"/>
              </a:endParaRPr>
            </a:p>
          </p:txBody>
        </p:sp>
        <p:sp>
          <p:nvSpPr>
            <p:cNvPr id="25" name="矩形 2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321068" y="-1275359"/>
              <a:ext cx="2770910" cy="461665"/>
            </a:xfrm>
            <a:prstGeom prst="rect">
              <a:avLst/>
            </a:prstGeom>
          </p:spPr>
          <p:txBody>
            <a:bodyPr wrap="square">
              <a:spAutoFit/>
            </a:bodyPr>
            <a:lstStyle/>
            <a:p>
              <a:pPr algn="ctr"/>
              <a:r>
                <a:rPr lang="en-US" altLang="zh-CN" sz="2400" b="1" dirty="0">
                  <a:solidFill>
                    <a:schemeClr val="tx2"/>
                  </a:solidFill>
                  <a:cs typeface="+mn-ea"/>
                  <a:sym typeface="+mn-lt"/>
                </a:rPr>
                <a:t>THE PART</a:t>
              </a:r>
              <a:endParaRPr lang="en-US" altLang="zh-CN" sz="2400" b="1" dirty="0">
                <a:solidFill>
                  <a:schemeClr val="tx2"/>
                </a:solidFill>
                <a:cs typeface="+mn-ea"/>
                <a:sym typeface="+mn-lt"/>
              </a:endParaRPr>
            </a:p>
          </p:txBody>
        </p:sp>
        <p:grpSp>
          <p:nvGrpSpPr>
            <p:cNvPr id="26" name="组合 25"/>
            <p:cNvGrpSpPr/>
            <p:nvPr/>
          </p:nvGrpSpPr>
          <p:grpSpPr>
            <a:xfrm>
              <a:off x="3269201" y="-1361729"/>
              <a:ext cx="874644" cy="0"/>
              <a:chOff x="5625548" y="3867892"/>
              <a:chExt cx="874644" cy="0"/>
            </a:xfrm>
          </p:grpSpPr>
          <p:cxnSp>
            <p:nvCxnSpPr>
              <p:cNvPr id="28" name="直接连接符 27"/>
              <p:cNvCxnSpPr/>
              <p:nvPr/>
            </p:nvCxnSpPr>
            <p:spPr>
              <a:xfrm>
                <a:off x="5625548" y="3867892"/>
                <a:ext cx="2194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061306" y="3867892"/>
                <a:ext cx="2194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Oval 65_1"/>
            <p:cNvSpPr/>
            <p:nvPr/>
          </p:nvSpPr>
          <p:spPr>
            <a:xfrm>
              <a:off x="2672854" y="-2395399"/>
              <a:ext cx="2067340" cy="20673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4" name="图片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1655" y="5780069"/>
            <a:ext cx="2701323" cy="1351044"/>
          </a:xfrm>
          <a:prstGeom prst="rect">
            <a:avLst/>
          </a:prstGeom>
        </p:spPr>
      </p:pic>
      <p:sp>
        <p:nvSpPr>
          <p:cNvPr id="17" name="标题 1"/>
          <p:cNvSpPr>
            <a:spLocks noGrp="1"/>
          </p:cNvSpPr>
          <p:nvPr>
            <p:ph type="title" hasCustomPrompt="1"/>
          </p:nvPr>
        </p:nvSpPr>
        <p:spPr>
          <a:xfrm>
            <a:off x="3324728" y="4549587"/>
            <a:ext cx="5758858" cy="921970"/>
          </a:xfrm>
        </p:spPr>
        <p:txBody>
          <a:bodyPr>
            <a:normAutofit/>
          </a:bodyPr>
          <a:lstStyle>
            <a:lvl1pPr algn="ctr">
              <a:defRPr sz="3600" b="1">
                <a:solidFill>
                  <a:schemeClr val="tx2"/>
                </a:solidFill>
                <a:latin typeface="Calibri" panose="020F0502020204030204" pitchFamily="34" charset="0"/>
                <a:cs typeface="Calibri" panose="020F0502020204030204" pitchFamily="34" charset="0"/>
              </a:defRPr>
            </a:lvl1pPr>
          </a:lstStyle>
          <a:p>
            <a:r>
              <a:rPr lang="en-US" altLang="zh-CN" dirty="0"/>
              <a:t>One Part of PPT—Your Title</a:t>
            </a:r>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4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6" name="灯片编号占位符 5"/>
          <p:cNvSpPr>
            <a:spLocks noGrp="1"/>
          </p:cNvSpPr>
          <p:nvPr>
            <p:ph type="sldNum" sz="quarter" idx="12"/>
          </p:nvPr>
        </p:nvSpPr>
        <p:spPr/>
        <p:txBody>
          <a:bodyPr/>
          <a:lstStyle/>
          <a:p>
            <a:fld id="{517A178E-2AF0-479A-A2A8-38B0D2A37766}" type="slidenum">
              <a:rPr lang="zh-CN" altLang="en-US" smtClean="0"/>
            </a:fld>
            <a:endParaRPr lang="zh-CN" altLang="en-US"/>
          </a:p>
        </p:txBody>
      </p:sp>
      <p:sp>
        <p:nvSpPr>
          <p:cNvPr id="20" name="矩形 19"/>
          <p:cNvSpPr/>
          <p:nvPr userDrawn="1"/>
        </p:nvSpPr>
        <p:spPr>
          <a:xfrm>
            <a:off x="1893" y="2925980"/>
            <a:ext cx="12192000" cy="393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22" name="组合 21"/>
          <p:cNvGrpSpPr/>
          <p:nvPr userDrawn="1"/>
        </p:nvGrpSpPr>
        <p:grpSpPr>
          <a:xfrm>
            <a:off x="4710545" y="1794046"/>
            <a:ext cx="2770910" cy="2341468"/>
            <a:chOff x="2321068" y="-2532462"/>
            <a:chExt cx="2770910" cy="2341468"/>
          </a:xfrm>
        </p:grpSpPr>
        <p:sp>
          <p:nvSpPr>
            <p:cNvPr id="23" name="Freeform 6"/>
            <p:cNvSpPr/>
            <p:nvPr/>
          </p:nvSpPr>
          <p:spPr bwMode="auto">
            <a:xfrm>
              <a:off x="2548568" y="-2532462"/>
              <a:ext cx="2315910" cy="2341468"/>
            </a:xfrm>
            <a:custGeom>
              <a:avLst/>
              <a:gdLst>
                <a:gd name="T0" fmla="*/ 1203 w 1622"/>
                <a:gd name="T1" fmla="*/ 57 h 1622"/>
                <a:gd name="T2" fmla="*/ 1067 w 1622"/>
                <a:gd name="T3" fmla="*/ 0 h 1622"/>
                <a:gd name="T4" fmla="*/ 555 w 1622"/>
                <a:gd name="T5" fmla="*/ 0 h 1622"/>
                <a:gd name="T6" fmla="*/ 419 w 1622"/>
                <a:gd name="T7" fmla="*/ 57 h 1622"/>
                <a:gd name="T8" fmla="*/ 57 w 1622"/>
                <a:gd name="T9" fmla="*/ 419 h 1622"/>
                <a:gd name="T10" fmla="*/ 0 w 1622"/>
                <a:gd name="T11" fmla="*/ 555 h 1622"/>
                <a:gd name="T12" fmla="*/ 0 w 1622"/>
                <a:gd name="T13" fmla="*/ 1067 h 1622"/>
                <a:gd name="T14" fmla="*/ 57 w 1622"/>
                <a:gd name="T15" fmla="*/ 1204 h 1622"/>
                <a:gd name="T16" fmla="*/ 419 w 1622"/>
                <a:gd name="T17" fmla="*/ 1565 h 1622"/>
                <a:gd name="T18" fmla="*/ 555 w 1622"/>
                <a:gd name="T19" fmla="*/ 1622 h 1622"/>
                <a:gd name="T20" fmla="*/ 1067 w 1622"/>
                <a:gd name="T21" fmla="*/ 1622 h 1622"/>
                <a:gd name="T22" fmla="*/ 1203 w 1622"/>
                <a:gd name="T23" fmla="*/ 1565 h 1622"/>
                <a:gd name="T24" fmla="*/ 1565 w 1622"/>
                <a:gd name="T25" fmla="*/ 1204 h 1622"/>
                <a:gd name="T26" fmla="*/ 1622 w 1622"/>
                <a:gd name="T27" fmla="*/ 1067 h 1622"/>
                <a:gd name="T28" fmla="*/ 1622 w 1622"/>
                <a:gd name="T29" fmla="*/ 555 h 1622"/>
                <a:gd name="T30" fmla="*/ 1565 w 1622"/>
                <a:gd name="T31" fmla="*/ 419 h 1622"/>
                <a:gd name="T32" fmla="*/ 1203 w 1622"/>
                <a:gd name="T33" fmla="*/ 57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2" h="1622">
                  <a:moveTo>
                    <a:pt x="1203" y="57"/>
                  </a:moveTo>
                  <a:cubicBezTo>
                    <a:pt x="1172" y="26"/>
                    <a:pt x="1111" y="0"/>
                    <a:pt x="1067" y="0"/>
                  </a:cubicBezTo>
                  <a:cubicBezTo>
                    <a:pt x="555" y="0"/>
                    <a:pt x="555" y="0"/>
                    <a:pt x="555" y="0"/>
                  </a:cubicBezTo>
                  <a:cubicBezTo>
                    <a:pt x="511" y="0"/>
                    <a:pt x="450" y="26"/>
                    <a:pt x="419" y="57"/>
                  </a:cubicBezTo>
                  <a:cubicBezTo>
                    <a:pt x="57" y="419"/>
                    <a:pt x="57" y="419"/>
                    <a:pt x="57" y="419"/>
                  </a:cubicBezTo>
                  <a:cubicBezTo>
                    <a:pt x="26" y="450"/>
                    <a:pt x="0" y="511"/>
                    <a:pt x="0" y="555"/>
                  </a:cubicBezTo>
                  <a:cubicBezTo>
                    <a:pt x="0" y="1067"/>
                    <a:pt x="0" y="1067"/>
                    <a:pt x="0" y="1067"/>
                  </a:cubicBezTo>
                  <a:cubicBezTo>
                    <a:pt x="0" y="1111"/>
                    <a:pt x="26" y="1173"/>
                    <a:pt x="57" y="1204"/>
                  </a:cubicBezTo>
                  <a:cubicBezTo>
                    <a:pt x="419" y="1565"/>
                    <a:pt x="419" y="1565"/>
                    <a:pt x="419" y="1565"/>
                  </a:cubicBezTo>
                  <a:cubicBezTo>
                    <a:pt x="450" y="1597"/>
                    <a:pt x="511" y="1622"/>
                    <a:pt x="555" y="1622"/>
                  </a:cubicBezTo>
                  <a:cubicBezTo>
                    <a:pt x="1067" y="1622"/>
                    <a:pt x="1067" y="1622"/>
                    <a:pt x="1067" y="1622"/>
                  </a:cubicBezTo>
                  <a:cubicBezTo>
                    <a:pt x="1111" y="1622"/>
                    <a:pt x="1172" y="1597"/>
                    <a:pt x="1203" y="1565"/>
                  </a:cubicBezTo>
                  <a:cubicBezTo>
                    <a:pt x="1565" y="1204"/>
                    <a:pt x="1565" y="1204"/>
                    <a:pt x="1565" y="1204"/>
                  </a:cubicBezTo>
                  <a:cubicBezTo>
                    <a:pt x="1596" y="1173"/>
                    <a:pt x="1622" y="1111"/>
                    <a:pt x="1622" y="1067"/>
                  </a:cubicBezTo>
                  <a:cubicBezTo>
                    <a:pt x="1622" y="555"/>
                    <a:pt x="1622" y="555"/>
                    <a:pt x="1622" y="555"/>
                  </a:cubicBezTo>
                  <a:cubicBezTo>
                    <a:pt x="1622" y="511"/>
                    <a:pt x="1596" y="450"/>
                    <a:pt x="1565" y="419"/>
                  </a:cubicBezTo>
                  <a:lnTo>
                    <a:pt x="1203" y="57"/>
                  </a:lnTo>
                  <a:close/>
                </a:path>
              </a:pathLst>
            </a:custGeom>
            <a:solidFill>
              <a:schemeClr val="bg1"/>
            </a:solidFill>
            <a:ln w="12700" cap="flat">
              <a:solidFill>
                <a:schemeClr val="tx2">
                  <a:lumMod val="50000"/>
                  <a:lumOff val="50000"/>
                </a:schemeClr>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4" name="文本框 23"/>
            <p:cNvSpPr txBox="1"/>
            <p:nvPr/>
          </p:nvSpPr>
          <p:spPr>
            <a:xfrm>
              <a:off x="3386563" y="-1951666"/>
              <a:ext cx="639919" cy="584775"/>
            </a:xfrm>
            <a:prstGeom prst="rect">
              <a:avLst/>
            </a:prstGeom>
            <a:noFill/>
          </p:spPr>
          <p:txBody>
            <a:bodyPr wrap="none" rtlCol="0">
              <a:spAutoFit/>
            </a:bodyPr>
            <a:lstStyle/>
            <a:p>
              <a:pPr algn="ctr"/>
              <a:r>
                <a:rPr lang="en-US" altLang="zh-CN" sz="3200" b="1" dirty="0">
                  <a:solidFill>
                    <a:schemeClr val="accent3"/>
                  </a:solidFill>
                  <a:cs typeface="+mn-ea"/>
                  <a:sym typeface="+mn-lt"/>
                </a:rPr>
                <a:t>03</a:t>
              </a:r>
              <a:endParaRPr lang="zh-CN" altLang="en-US" sz="3200" b="1" dirty="0">
                <a:solidFill>
                  <a:schemeClr val="accent3"/>
                </a:solidFill>
                <a:cs typeface="+mn-ea"/>
                <a:sym typeface="+mn-lt"/>
              </a:endParaRPr>
            </a:p>
          </p:txBody>
        </p:sp>
        <p:sp>
          <p:nvSpPr>
            <p:cNvPr id="25" name="矩形 2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321068" y="-1275359"/>
              <a:ext cx="2770910" cy="461665"/>
            </a:xfrm>
            <a:prstGeom prst="rect">
              <a:avLst/>
            </a:prstGeom>
          </p:spPr>
          <p:txBody>
            <a:bodyPr wrap="square">
              <a:spAutoFit/>
            </a:bodyPr>
            <a:lstStyle/>
            <a:p>
              <a:pPr algn="ctr"/>
              <a:r>
                <a:rPr lang="en-US" altLang="zh-CN" sz="2400" b="1" dirty="0">
                  <a:solidFill>
                    <a:schemeClr val="tx2"/>
                  </a:solidFill>
                  <a:cs typeface="+mn-ea"/>
                  <a:sym typeface="+mn-lt"/>
                </a:rPr>
                <a:t>THE PART</a:t>
              </a:r>
              <a:endParaRPr lang="en-US" altLang="zh-CN" sz="2400" b="1" dirty="0">
                <a:solidFill>
                  <a:schemeClr val="tx2"/>
                </a:solidFill>
                <a:cs typeface="+mn-ea"/>
                <a:sym typeface="+mn-lt"/>
              </a:endParaRPr>
            </a:p>
          </p:txBody>
        </p:sp>
        <p:grpSp>
          <p:nvGrpSpPr>
            <p:cNvPr id="26" name="组合 25"/>
            <p:cNvGrpSpPr/>
            <p:nvPr/>
          </p:nvGrpSpPr>
          <p:grpSpPr>
            <a:xfrm>
              <a:off x="3269201" y="-1361729"/>
              <a:ext cx="874644" cy="0"/>
              <a:chOff x="5625548" y="3867892"/>
              <a:chExt cx="874644" cy="0"/>
            </a:xfrm>
          </p:grpSpPr>
          <p:cxnSp>
            <p:nvCxnSpPr>
              <p:cNvPr id="28" name="直接连接符 27"/>
              <p:cNvCxnSpPr/>
              <p:nvPr/>
            </p:nvCxnSpPr>
            <p:spPr>
              <a:xfrm>
                <a:off x="5625548" y="3867892"/>
                <a:ext cx="2194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061306" y="3867892"/>
                <a:ext cx="2194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Oval 65_1"/>
            <p:cNvSpPr/>
            <p:nvPr/>
          </p:nvSpPr>
          <p:spPr>
            <a:xfrm>
              <a:off x="2672854" y="-2395399"/>
              <a:ext cx="2067340" cy="20673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4" name="图片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1655" y="5780069"/>
            <a:ext cx="2701323" cy="1351044"/>
          </a:xfrm>
          <a:prstGeom prst="rect">
            <a:avLst/>
          </a:prstGeom>
        </p:spPr>
      </p:pic>
      <p:sp>
        <p:nvSpPr>
          <p:cNvPr id="17" name="标题 1"/>
          <p:cNvSpPr>
            <a:spLocks noGrp="1"/>
          </p:cNvSpPr>
          <p:nvPr>
            <p:ph type="title" hasCustomPrompt="1"/>
          </p:nvPr>
        </p:nvSpPr>
        <p:spPr>
          <a:xfrm>
            <a:off x="3324728" y="4549587"/>
            <a:ext cx="5758858" cy="921970"/>
          </a:xfrm>
        </p:spPr>
        <p:txBody>
          <a:bodyPr>
            <a:normAutofit/>
          </a:bodyPr>
          <a:lstStyle>
            <a:lvl1pPr algn="ctr">
              <a:defRPr sz="3600" b="1">
                <a:solidFill>
                  <a:schemeClr val="tx2"/>
                </a:solidFill>
                <a:latin typeface="Calibri" panose="020F0502020204030204" pitchFamily="34" charset="0"/>
                <a:cs typeface="Calibri" panose="020F0502020204030204" pitchFamily="34" charset="0"/>
              </a:defRPr>
            </a:lvl1pPr>
          </a:lstStyle>
          <a:p>
            <a:r>
              <a:rPr lang="en-US" altLang="zh-CN" dirty="0"/>
              <a:t>One Part of PPT—Your Title</a:t>
            </a:r>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5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6" name="灯片编号占位符 5"/>
          <p:cNvSpPr>
            <a:spLocks noGrp="1"/>
          </p:cNvSpPr>
          <p:nvPr>
            <p:ph type="sldNum" sz="quarter" idx="12"/>
          </p:nvPr>
        </p:nvSpPr>
        <p:spPr/>
        <p:txBody>
          <a:bodyPr/>
          <a:lstStyle/>
          <a:p>
            <a:fld id="{517A178E-2AF0-479A-A2A8-38B0D2A37766}" type="slidenum">
              <a:rPr lang="zh-CN" altLang="en-US" smtClean="0"/>
            </a:fld>
            <a:endParaRPr lang="zh-CN" altLang="en-US"/>
          </a:p>
        </p:txBody>
      </p:sp>
      <p:sp>
        <p:nvSpPr>
          <p:cNvPr id="20" name="矩形 19"/>
          <p:cNvSpPr/>
          <p:nvPr userDrawn="1"/>
        </p:nvSpPr>
        <p:spPr>
          <a:xfrm>
            <a:off x="1893" y="2925980"/>
            <a:ext cx="12192000" cy="393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cs typeface="+mn-ea"/>
              <a:sym typeface="+mn-lt"/>
            </a:endParaRPr>
          </a:p>
        </p:txBody>
      </p:sp>
      <p:grpSp>
        <p:nvGrpSpPr>
          <p:cNvPr id="22" name="组合 21"/>
          <p:cNvGrpSpPr/>
          <p:nvPr userDrawn="1"/>
        </p:nvGrpSpPr>
        <p:grpSpPr>
          <a:xfrm>
            <a:off x="4710545" y="1794046"/>
            <a:ext cx="2770910" cy="2341468"/>
            <a:chOff x="2321068" y="-2532462"/>
            <a:chExt cx="2770910" cy="2341468"/>
          </a:xfrm>
        </p:grpSpPr>
        <p:sp>
          <p:nvSpPr>
            <p:cNvPr id="23" name="Freeform 6"/>
            <p:cNvSpPr/>
            <p:nvPr/>
          </p:nvSpPr>
          <p:spPr bwMode="auto">
            <a:xfrm>
              <a:off x="2548568" y="-2532462"/>
              <a:ext cx="2315910" cy="2341468"/>
            </a:xfrm>
            <a:custGeom>
              <a:avLst/>
              <a:gdLst>
                <a:gd name="T0" fmla="*/ 1203 w 1622"/>
                <a:gd name="T1" fmla="*/ 57 h 1622"/>
                <a:gd name="T2" fmla="*/ 1067 w 1622"/>
                <a:gd name="T3" fmla="*/ 0 h 1622"/>
                <a:gd name="T4" fmla="*/ 555 w 1622"/>
                <a:gd name="T5" fmla="*/ 0 h 1622"/>
                <a:gd name="T6" fmla="*/ 419 w 1622"/>
                <a:gd name="T7" fmla="*/ 57 h 1622"/>
                <a:gd name="T8" fmla="*/ 57 w 1622"/>
                <a:gd name="T9" fmla="*/ 419 h 1622"/>
                <a:gd name="T10" fmla="*/ 0 w 1622"/>
                <a:gd name="T11" fmla="*/ 555 h 1622"/>
                <a:gd name="T12" fmla="*/ 0 w 1622"/>
                <a:gd name="T13" fmla="*/ 1067 h 1622"/>
                <a:gd name="T14" fmla="*/ 57 w 1622"/>
                <a:gd name="T15" fmla="*/ 1204 h 1622"/>
                <a:gd name="T16" fmla="*/ 419 w 1622"/>
                <a:gd name="T17" fmla="*/ 1565 h 1622"/>
                <a:gd name="T18" fmla="*/ 555 w 1622"/>
                <a:gd name="T19" fmla="*/ 1622 h 1622"/>
                <a:gd name="T20" fmla="*/ 1067 w 1622"/>
                <a:gd name="T21" fmla="*/ 1622 h 1622"/>
                <a:gd name="T22" fmla="*/ 1203 w 1622"/>
                <a:gd name="T23" fmla="*/ 1565 h 1622"/>
                <a:gd name="T24" fmla="*/ 1565 w 1622"/>
                <a:gd name="T25" fmla="*/ 1204 h 1622"/>
                <a:gd name="T26" fmla="*/ 1622 w 1622"/>
                <a:gd name="T27" fmla="*/ 1067 h 1622"/>
                <a:gd name="T28" fmla="*/ 1622 w 1622"/>
                <a:gd name="T29" fmla="*/ 555 h 1622"/>
                <a:gd name="T30" fmla="*/ 1565 w 1622"/>
                <a:gd name="T31" fmla="*/ 419 h 1622"/>
                <a:gd name="T32" fmla="*/ 1203 w 1622"/>
                <a:gd name="T33" fmla="*/ 57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2" h="1622">
                  <a:moveTo>
                    <a:pt x="1203" y="57"/>
                  </a:moveTo>
                  <a:cubicBezTo>
                    <a:pt x="1172" y="26"/>
                    <a:pt x="1111" y="0"/>
                    <a:pt x="1067" y="0"/>
                  </a:cubicBezTo>
                  <a:cubicBezTo>
                    <a:pt x="555" y="0"/>
                    <a:pt x="555" y="0"/>
                    <a:pt x="555" y="0"/>
                  </a:cubicBezTo>
                  <a:cubicBezTo>
                    <a:pt x="511" y="0"/>
                    <a:pt x="450" y="26"/>
                    <a:pt x="419" y="57"/>
                  </a:cubicBezTo>
                  <a:cubicBezTo>
                    <a:pt x="57" y="419"/>
                    <a:pt x="57" y="419"/>
                    <a:pt x="57" y="419"/>
                  </a:cubicBezTo>
                  <a:cubicBezTo>
                    <a:pt x="26" y="450"/>
                    <a:pt x="0" y="511"/>
                    <a:pt x="0" y="555"/>
                  </a:cubicBezTo>
                  <a:cubicBezTo>
                    <a:pt x="0" y="1067"/>
                    <a:pt x="0" y="1067"/>
                    <a:pt x="0" y="1067"/>
                  </a:cubicBezTo>
                  <a:cubicBezTo>
                    <a:pt x="0" y="1111"/>
                    <a:pt x="26" y="1173"/>
                    <a:pt x="57" y="1204"/>
                  </a:cubicBezTo>
                  <a:cubicBezTo>
                    <a:pt x="419" y="1565"/>
                    <a:pt x="419" y="1565"/>
                    <a:pt x="419" y="1565"/>
                  </a:cubicBezTo>
                  <a:cubicBezTo>
                    <a:pt x="450" y="1597"/>
                    <a:pt x="511" y="1622"/>
                    <a:pt x="555" y="1622"/>
                  </a:cubicBezTo>
                  <a:cubicBezTo>
                    <a:pt x="1067" y="1622"/>
                    <a:pt x="1067" y="1622"/>
                    <a:pt x="1067" y="1622"/>
                  </a:cubicBezTo>
                  <a:cubicBezTo>
                    <a:pt x="1111" y="1622"/>
                    <a:pt x="1172" y="1597"/>
                    <a:pt x="1203" y="1565"/>
                  </a:cubicBezTo>
                  <a:cubicBezTo>
                    <a:pt x="1565" y="1204"/>
                    <a:pt x="1565" y="1204"/>
                    <a:pt x="1565" y="1204"/>
                  </a:cubicBezTo>
                  <a:cubicBezTo>
                    <a:pt x="1596" y="1173"/>
                    <a:pt x="1622" y="1111"/>
                    <a:pt x="1622" y="1067"/>
                  </a:cubicBezTo>
                  <a:cubicBezTo>
                    <a:pt x="1622" y="555"/>
                    <a:pt x="1622" y="555"/>
                    <a:pt x="1622" y="555"/>
                  </a:cubicBezTo>
                  <a:cubicBezTo>
                    <a:pt x="1622" y="511"/>
                    <a:pt x="1596" y="450"/>
                    <a:pt x="1565" y="419"/>
                  </a:cubicBezTo>
                  <a:lnTo>
                    <a:pt x="1203" y="57"/>
                  </a:lnTo>
                  <a:close/>
                </a:path>
              </a:pathLst>
            </a:custGeom>
            <a:solidFill>
              <a:schemeClr val="bg1"/>
            </a:solidFill>
            <a:ln w="12700" cap="flat">
              <a:solidFill>
                <a:schemeClr val="tx2">
                  <a:lumMod val="50000"/>
                  <a:lumOff val="50000"/>
                </a:schemeClr>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4" name="文本框 23"/>
            <p:cNvSpPr txBox="1"/>
            <p:nvPr/>
          </p:nvSpPr>
          <p:spPr>
            <a:xfrm>
              <a:off x="3386563" y="-1951666"/>
              <a:ext cx="639919" cy="584775"/>
            </a:xfrm>
            <a:prstGeom prst="rect">
              <a:avLst/>
            </a:prstGeom>
            <a:noFill/>
          </p:spPr>
          <p:txBody>
            <a:bodyPr wrap="none" rtlCol="0">
              <a:spAutoFit/>
            </a:bodyPr>
            <a:lstStyle/>
            <a:p>
              <a:pPr algn="ctr"/>
              <a:r>
                <a:rPr lang="en-US" altLang="zh-CN" sz="3200" b="1" dirty="0">
                  <a:solidFill>
                    <a:schemeClr val="accent3"/>
                  </a:solidFill>
                  <a:cs typeface="+mn-ea"/>
                  <a:sym typeface="+mn-lt"/>
                </a:rPr>
                <a:t>04</a:t>
              </a:r>
              <a:endParaRPr lang="zh-CN" altLang="en-US" sz="3200" b="1" dirty="0">
                <a:solidFill>
                  <a:schemeClr val="accent3"/>
                </a:solidFill>
                <a:cs typeface="+mn-ea"/>
                <a:sym typeface="+mn-lt"/>
              </a:endParaRPr>
            </a:p>
          </p:txBody>
        </p:sp>
        <p:sp>
          <p:nvSpPr>
            <p:cNvPr id="25" name="矩形 2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321068" y="-1275359"/>
              <a:ext cx="2770910" cy="461665"/>
            </a:xfrm>
            <a:prstGeom prst="rect">
              <a:avLst/>
            </a:prstGeom>
          </p:spPr>
          <p:txBody>
            <a:bodyPr wrap="square">
              <a:spAutoFit/>
            </a:bodyPr>
            <a:lstStyle/>
            <a:p>
              <a:pPr algn="ctr"/>
              <a:r>
                <a:rPr lang="en-US" altLang="zh-CN" sz="2400" b="1" dirty="0">
                  <a:solidFill>
                    <a:schemeClr val="tx2"/>
                  </a:solidFill>
                  <a:cs typeface="+mn-ea"/>
                  <a:sym typeface="+mn-lt"/>
                </a:rPr>
                <a:t>THE PART</a:t>
              </a:r>
              <a:endParaRPr lang="en-US" altLang="zh-CN" sz="2400" b="1" dirty="0">
                <a:solidFill>
                  <a:schemeClr val="tx2"/>
                </a:solidFill>
                <a:cs typeface="+mn-ea"/>
                <a:sym typeface="+mn-lt"/>
              </a:endParaRPr>
            </a:p>
          </p:txBody>
        </p:sp>
        <p:grpSp>
          <p:nvGrpSpPr>
            <p:cNvPr id="26" name="组合 25"/>
            <p:cNvGrpSpPr/>
            <p:nvPr/>
          </p:nvGrpSpPr>
          <p:grpSpPr>
            <a:xfrm>
              <a:off x="3269201" y="-1361729"/>
              <a:ext cx="874644" cy="0"/>
              <a:chOff x="5625548" y="3867892"/>
              <a:chExt cx="874644" cy="0"/>
            </a:xfrm>
          </p:grpSpPr>
          <p:cxnSp>
            <p:nvCxnSpPr>
              <p:cNvPr id="28" name="直接连接符 27"/>
              <p:cNvCxnSpPr/>
              <p:nvPr/>
            </p:nvCxnSpPr>
            <p:spPr>
              <a:xfrm>
                <a:off x="5625548" y="3867892"/>
                <a:ext cx="2194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061306" y="3867892"/>
                <a:ext cx="2194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Oval 65_1"/>
            <p:cNvSpPr/>
            <p:nvPr/>
          </p:nvSpPr>
          <p:spPr>
            <a:xfrm>
              <a:off x="2672854" y="-2395399"/>
              <a:ext cx="2067340" cy="20673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4" name="图片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1655" y="5780069"/>
            <a:ext cx="2701323" cy="1351044"/>
          </a:xfrm>
          <a:prstGeom prst="rect">
            <a:avLst/>
          </a:prstGeom>
        </p:spPr>
      </p:pic>
      <p:sp>
        <p:nvSpPr>
          <p:cNvPr id="17" name="标题 1"/>
          <p:cNvSpPr>
            <a:spLocks noGrp="1"/>
          </p:cNvSpPr>
          <p:nvPr>
            <p:ph type="title" hasCustomPrompt="1"/>
          </p:nvPr>
        </p:nvSpPr>
        <p:spPr>
          <a:xfrm>
            <a:off x="3324728" y="4549587"/>
            <a:ext cx="5758858" cy="921970"/>
          </a:xfrm>
        </p:spPr>
        <p:txBody>
          <a:bodyPr>
            <a:normAutofit/>
          </a:bodyPr>
          <a:lstStyle>
            <a:lvl1pPr algn="ctr">
              <a:defRPr sz="3600" b="1">
                <a:solidFill>
                  <a:schemeClr val="tx2"/>
                </a:solidFill>
                <a:latin typeface="Calibri" panose="020F0502020204030204" pitchFamily="34" charset="0"/>
                <a:cs typeface="Calibri" panose="020F0502020204030204" pitchFamily="34" charset="0"/>
              </a:defRPr>
            </a:lvl1pPr>
          </a:lstStyle>
          <a:p>
            <a:r>
              <a:rPr lang="en-US" altLang="zh-CN" dirty="0"/>
              <a:t>One Part of PPT—Your Title</a:t>
            </a:r>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rcRect l="39308"/>
          <a:stretch>
            <a:fillRect/>
          </a:stretch>
        </p:blipFill>
        <p:spPr>
          <a:xfrm>
            <a:off x="4888865" y="955675"/>
            <a:ext cx="3264535" cy="2691130"/>
          </a:xfrm>
          <a:prstGeom prst="rect">
            <a:avLst/>
          </a:prstGeom>
        </p:spPr>
      </p:pic>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rcRect r="60770"/>
          <a:stretch>
            <a:fillRect/>
          </a:stretch>
        </p:blipFill>
        <p:spPr>
          <a:xfrm>
            <a:off x="633095" y="823595"/>
            <a:ext cx="3749040" cy="47815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grpSp>
        <p:nvGrpSpPr>
          <p:cNvPr id="6" name="组合 5"/>
          <p:cNvGrpSpPr/>
          <p:nvPr userDrawn="1"/>
        </p:nvGrpSpPr>
        <p:grpSpPr>
          <a:xfrm>
            <a:off x="7228706" y="2963651"/>
            <a:ext cx="4963294" cy="3894349"/>
            <a:chOff x="7319964" y="3708400"/>
            <a:chExt cx="3346450" cy="2625725"/>
          </a:xfrm>
        </p:grpSpPr>
        <p:sp>
          <p:nvSpPr>
            <p:cNvPr id="7" name="Freeform 5"/>
            <p:cNvSpPr>
              <a:spLocks noEditPoints="1"/>
            </p:cNvSpPr>
            <p:nvPr/>
          </p:nvSpPr>
          <p:spPr bwMode="auto">
            <a:xfrm>
              <a:off x="7319964" y="3708400"/>
              <a:ext cx="2706688" cy="2625725"/>
            </a:xfrm>
            <a:custGeom>
              <a:avLst/>
              <a:gdLst>
                <a:gd name="T0" fmla="*/ 613 w 719"/>
                <a:gd name="T1" fmla="*/ 0 h 697"/>
                <a:gd name="T2" fmla="*/ 613 w 719"/>
                <a:gd name="T3" fmla="*/ 131 h 697"/>
                <a:gd name="T4" fmla="*/ 345 w 719"/>
                <a:gd name="T5" fmla="*/ 3 h 697"/>
                <a:gd name="T6" fmla="*/ 0 w 719"/>
                <a:gd name="T7" fmla="*/ 349 h 697"/>
                <a:gd name="T8" fmla="*/ 345 w 719"/>
                <a:gd name="T9" fmla="*/ 694 h 697"/>
                <a:gd name="T10" fmla="*/ 613 w 719"/>
                <a:gd name="T11" fmla="*/ 566 h 697"/>
                <a:gd name="T12" fmla="*/ 613 w 719"/>
                <a:gd name="T13" fmla="*/ 697 h 697"/>
                <a:gd name="T14" fmla="*/ 719 w 719"/>
                <a:gd name="T15" fmla="*/ 697 h 697"/>
                <a:gd name="T16" fmla="*/ 719 w 719"/>
                <a:gd name="T17" fmla="*/ 0 h 697"/>
                <a:gd name="T18" fmla="*/ 613 w 719"/>
                <a:gd name="T19" fmla="*/ 0 h 697"/>
                <a:gd name="T20" fmla="*/ 345 w 719"/>
                <a:gd name="T21" fmla="*/ 545 h 697"/>
                <a:gd name="T22" fmla="*/ 149 w 719"/>
                <a:gd name="T23" fmla="*/ 349 h 697"/>
                <a:gd name="T24" fmla="*/ 345 w 719"/>
                <a:gd name="T25" fmla="*/ 153 h 697"/>
                <a:gd name="T26" fmla="*/ 541 w 719"/>
                <a:gd name="T27" fmla="*/ 349 h 697"/>
                <a:gd name="T28" fmla="*/ 345 w 719"/>
                <a:gd name="T29" fmla="*/ 54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9" h="697">
                  <a:moveTo>
                    <a:pt x="613" y="0"/>
                  </a:moveTo>
                  <a:cubicBezTo>
                    <a:pt x="613" y="131"/>
                    <a:pt x="613" y="131"/>
                    <a:pt x="613" y="131"/>
                  </a:cubicBezTo>
                  <a:cubicBezTo>
                    <a:pt x="550" y="53"/>
                    <a:pt x="454" y="3"/>
                    <a:pt x="345" y="3"/>
                  </a:cubicBezTo>
                  <a:cubicBezTo>
                    <a:pt x="155" y="3"/>
                    <a:pt x="0" y="158"/>
                    <a:pt x="0" y="349"/>
                  </a:cubicBezTo>
                  <a:cubicBezTo>
                    <a:pt x="0" y="539"/>
                    <a:pt x="155" y="694"/>
                    <a:pt x="345" y="694"/>
                  </a:cubicBezTo>
                  <a:cubicBezTo>
                    <a:pt x="454" y="694"/>
                    <a:pt x="550" y="644"/>
                    <a:pt x="613" y="566"/>
                  </a:cubicBezTo>
                  <a:cubicBezTo>
                    <a:pt x="613" y="697"/>
                    <a:pt x="613" y="697"/>
                    <a:pt x="613" y="697"/>
                  </a:cubicBezTo>
                  <a:cubicBezTo>
                    <a:pt x="719" y="697"/>
                    <a:pt x="719" y="697"/>
                    <a:pt x="719" y="697"/>
                  </a:cubicBezTo>
                  <a:cubicBezTo>
                    <a:pt x="719" y="0"/>
                    <a:pt x="719" y="0"/>
                    <a:pt x="719" y="0"/>
                  </a:cubicBezTo>
                  <a:lnTo>
                    <a:pt x="613" y="0"/>
                  </a:lnTo>
                  <a:close/>
                  <a:moveTo>
                    <a:pt x="345" y="545"/>
                  </a:moveTo>
                  <a:cubicBezTo>
                    <a:pt x="237" y="545"/>
                    <a:pt x="149" y="457"/>
                    <a:pt x="149" y="349"/>
                  </a:cubicBezTo>
                  <a:cubicBezTo>
                    <a:pt x="149" y="240"/>
                    <a:pt x="237" y="153"/>
                    <a:pt x="345" y="153"/>
                  </a:cubicBezTo>
                  <a:cubicBezTo>
                    <a:pt x="454" y="153"/>
                    <a:pt x="541" y="240"/>
                    <a:pt x="541" y="349"/>
                  </a:cubicBezTo>
                  <a:cubicBezTo>
                    <a:pt x="541" y="457"/>
                    <a:pt x="454" y="545"/>
                    <a:pt x="345" y="545"/>
                  </a:cubicBezTo>
                  <a:close/>
                </a:path>
              </a:pathLst>
            </a:custGeom>
            <a:solidFill>
              <a:srgbClr val="6571BB">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8" name="Freeform 6"/>
            <p:cNvSpPr/>
            <p:nvPr/>
          </p:nvSpPr>
          <p:spPr bwMode="auto">
            <a:xfrm>
              <a:off x="10063164" y="3708400"/>
              <a:ext cx="603250" cy="2625725"/>
            </a:xfrm>
            <a:custGeom>
              <a:avLst/>
              <a:gdLst>
                <a:gd name="T0" fmla="*/ 204 w 380"/>
                <a:gd name="T1" fmla="*/ 1476 h 1654"/>
                <a:gd name="T2" fmla="*/ 204 w 380"/>
                <a:gd name="T3" fmla="*/ 0 h 1654"/>
                <a:gd name="T4" fmla="*/ 0 w 380"/>
                <a:gd name="T5" fmla="*/ 0 h 1654"/>
                <a:gd name="T6" fmla="*/ 0 w 380"/>
                <a:gd name="T7" fmla="*/ 1476 h 1654"/>
                <a:gd name="T8" fmla="*/ 0 w 380"/>
                <a:gd name="T9" fmla="*/ 1654 h 1654"/>
                <a:gd name="T10" fmla="*/ 204 w 380"/>
                <a:gd name="T11" fmla="*/ 1654 h 1654"/>
                <a:gd name="T12" fmla="*/ 380 w 380"/>
                <a:gd name="T13" fmla="*/ 1654 h 1654"/>
                <a:gd name="T14" fmla="*/ 380 w 380"/>
                <a:gd name="T15" fmla="*/ 1476 h 1654"/>
                <a:gd name="T16" fmla="*/ 204 w 380"/>
                <a:gd name="T17" fmla="*/ 1476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1654">
                  <a:moveTo>
                    <a:pt x="204" y="1476"/>
                  </a:moveTo>
                  <a:lnTo>
                    <a:pt x="204" y="0"/>
                  </a:lnTo>
                  <a:lnTo>
                    <a:pt x="0" y="0"/>
                  </a:lnTo>
                  <a:lnTo>
                    <a:pt x="0" y="1476"/>
                  </a:lnTo>
                  <a:lnTo>
                    <a:pt x="0" y="1654"/>
                  </a:lnTo>
                  <a:lnTo>
                    <a:pt x="204" y="1654"/>
                  </a:lnTo>
                  <a:lnTo>
                    <a:pt x="380" y="1654"/>
                  </a:lnTo>
                  <a:lnTo>
                    <a:pt x="380" y="1476"/>
                  </a:lnTo>
                  <a:lnTo>
                    <a:pt x="204" y="1476"/>
                  </a:lnTo>
                  <a:close/>
                </a:path>
              </a:pathLst>
            </a:custGeom>
            <a:solidFill>
              <a:srgbClr val="6571BB">
                <a:alpha val="2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1655" y="-163533"/>
            <a:ext cx="2701323" cy="135104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3F42A9C-0C69-485E-B78A-1536A2AE4A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7A178E-2AF0-479A-A2A8-38B0D2A3776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42A9C-0C69-485E-B78A-1536A2AE4AC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A178E-2AF0-479A-A2A8-38B0D2A3776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9.xml"/><Relationship Id="rId2" Type="http://schemas.openxmlformats.org/officeDocument/2006/relationships/image" Target="../media/image57.png"/><Relationship Id="rId1" Type="http://schemas.openxmlformats.org/officeDocument/2006/relationships/image" Target="../media/image5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9.xml"/><Relationship Id="rId2" Type="http://schemas.openxmlformats.org/officeDocument/2006/relationships/image" Target="../media/image58.png"/><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9.xml"/><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9.xml"/><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9.xml"/><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9.xml"/><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3" Type="http://schemas.openxmlformats.org/officeDocument/2006/relationships/notesSlide" Target="../notesSlides/notesSlide4.xml"/><Relationship Id="rId12" Type="http://schemas.openxmlformats.org/officeDocument/2006/relationships/slideLayout" Target="../slideLayouts/slideLayout9.xml"/><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4" Type="http://schemas.openxmlformats.org/officeDocument/2006/relationships/notesSlide" Target="../notesSlides/notesSlide5.xml"/><Relationship Id="rId13" Type="http://schemas.openxmlformats.org/officeDocument/2006/relationships/slideLayout" Target="../slideLayouts/slideLayout9.xml"/><Relationship Id="rId12" Type="http://schemas.openxmlformats.org/officeDocument/2006/relationships/image" Target="../media/image36.png"/><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3" Type="http://schemas.openxmlformats.org/officeDocument/2006/relationships/notesSlide" Target="../notesSlides/notesSlide6.xml"/><Relationship Id="rId12" Type="http://schemas.openxmlformats.org/officeDocument/2006/relationships/slideLayout" Target="../slideLayouts/slideLayout9.xml"/><Relationship Id="rId11" Type="http://schemas.openxmlformats.org/officeDocument/2006/relationships/image" Target="../media/image47.png"/><Relationship Id="rId10" Type="http://schemas.openxmlformats.org/officeDocument/2006/relationships/image" Target="../media/image46.png"/><Relationship Id="rId1" Type="http://schemas.openxmlformats.org/officeDocument/2006/relationships/image" Target="../media/image37.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0" Type="http://schemas.openxmlformats.org/officeDocument/2006/relationships/notesSlide" Target="../notesSlides/notesSlide7.xml"/><Relationship Id="rId1"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p:nvPr>
        </p:nvSpPr>
        <p:spPr>
          <a:xfrm>
            <a:off x="659130" y="1413510"/>
            <a:ext cx="10873740" cy="1494155"/>
          </a:xfrm>
        </p:spPr>
        <p:txBody>
          <a:bodyPr>
            <a:noAutofit/>
          </a:bodyPr>
          <a:lstStyle/>
          <a:p>
            <a:r>
              <a:rPr lang="zh-CN" altLang="en-US" b="1" dirty="0">
                <a:ea typeface="宋体" panose="02010600030101010101" pitchFamily="2" charset="-122"/>
              </a:rPr>
              <a:t>HIM: Discovering Implicit Relationships </a:t>
            </a:r>
            <a:br>
              <a:rPr lang="zh-CN" altLang="en-US" b="1" dirty="0">
                <a:ea typeface="宋体" panose="02010600030101010101" pitchFamily="2" charset="-122"/>
              </a:rPr>
            </a:br>
            <a:r>
              <a:rPr lang="zh-CN" altLang="en-US" b="1" dirty="0">
                <a:ea typeface="宋体" panose="02010600030101010101" pitchFamily="2" charset="-122"/>
              </a:rPr>
              <a:t>in</a:t>
            </a:r>
            <a:r>
              <a:rPr lang="en-US" altLang="zh-CN" b="1" dirty="0">
                <a:ea typeface="宋体" panose="02010600030101010101" pitchFamily="2" charset="-122"/>
              </a:rPr>
              <a:t> </a:t>
            </a:r>
            <a:r>
              <a:rPr lang="zh-CN" altLang="en-US" b="1" dirty="0">
                <a:ea typeface="宋体" panose="02010600030101010101" pitchFamily="2" charset="-122"/>
              </a:rPr>
              <a:t>Heterogeneous Social Networks</a:t>
            </a:r>
            <a:endParaRPr lang="zh-CN" altLang="en-US" b="1" dirty="0">
              <a:ea typeface="宋体" panose="02010600030101010101" pitchFamily="2" charset="-122"/>
            </a:endParaRPr>
          </a:p>
        </p:txBody>
      </p:sp>
      <p:sp>
        <p:nvSpPr>
          <p:cNvPr id="10" name="Rectangle 18"/>
          <p:cNvSpPr>
            <a:spLocks noChangeArrowheads="1"/>
          </p:cNvSpPr>
          <p:nvPr/>
        </p:nvSpPr>
        <p:spPr bwMode="auto">
          <a:xfrm>
            <a:off x="-31750" y="2978150"/>
            <a:ext cx="11841480" cy="534035"/>
          </a:xfrm>
          <a:prstGeom prst="rect">
            <a:avLst/>
          </a:prstGeom>
          <a:noFill/>
        </p:spPr>
        <p:txBody>
          <a:bodyPr wrap="square" rtlCol="0">
            <a:spAutoFit/>
          </a:bodyPr>
          <a:lstStyle/>
          <a:p>
            <a:pPr algn="ctr">
              <a:lnSpc>
                <a:spcPct val="120000"/>
              </a:lnSpc>
            </a:pPr>
            <a:r>
              <a:rPr lang="en-US" altLang="zh-CN" sz="2400" b="1" dirty="0">
                <a:solidFill>
                  <a:schemeClr val="accent1"/>
                </a:solidFill>
                <a:latin typeface="Times New Roman" panose="02020603050405020304" pitchFamily="18" charset="0"/>
                <a:cs typeface="Times New Roman" panose="02020603050405020304" pitchFamily="18" charset="0"/>
                <a:sym typeface="+mn-lt"/>
              </a:rPr>
              <a:t>Bo Xu</a:t>
            </a:r>
            <a:r>
              <a:rPr lang="en-US" altLang="zh-CN" sz="2400" b="1" baseline="30000" dirty="0">
                <a:solidFill>
                  <a:schemeClr val="accent1"/>
                </a:solidFill>
                <a:latin typeface="Times New Roman" panose="02020603050405020304" pitchFamily="18" charset="0"/>
                <a:cs typeface="Times New Roman" panose="02020603050405020304" pitchFamily="18" charset="0"/>
                <a:sym typeface="+mn-lt"/>
              </a:rPr>
              <a:t>1</a:t>
            </a:r>
            <a:r>
              <a:rPr lang="en-US" altLang="zh-CN" sz="2400" b="1" dirty="0">
                <a:solidFill>
                  <a:schemeClr val="accent1"/>
                </a:solidFill>
                <a:latin typeface="Times New Roman" panose="02020603050405020304" pitchFamily="18" charset="0"/>
                <a:cs typeface="Times New Roman" panose="02020603050405020304" pitchFamily="18" charset="0"/>
                <a:sym typeface="+mn-lt"/>
              </a:rPr>
              <a:t>, Jinpeng Wang</a:t>
            </a:r>
            <a:r>
              <a:rPr lang="en-US" altLang="zh-CN" sz="2400" b="1" baseline="30000" dirty="0">
                <a:solidFill>
                  <a:schemeClr val="accent1"/>
                </a:solidFill>
                <a:latin typeface="Times New Roman" panose="02020603050405020304" pitchFamily="18" charset="0"/>
                <a:cs typeface="Times New Roman" panose="02020603050405020304" pitchFamily="18" charset="0"/>
                <a:sym typeface="+mn-lt"/>
              </a:rPr>
              <a:t>1</a:t>
            </a:r>
            <a:r>
              <a:rPr lang="en-US" altLang="zh-CN" sz="2400" b="1" dirty="0">
                <a:solidFill>
                  <a:schemeClr val="accent1"/>
                </a:solidFill>
                <a:latin typeface="Times New Roman" panose="02020603050405020304" pitchFamily="18" charset="0"/>
                <a:cs typeface="Times New Roman" panose="02020603050405020304" pitchFamily="18" charset="0"/>
                <a:sym typeface="+mn-lt"/>
              </a:rPr>
              <a:t>, Zhehuan Zhao</a:t>
            </a:r>
            <a:r>
              <a:rPr lang="en-US" altLang="zh-CN" sz="2400" b="1" baseline="30000" dirty="0">
                <a:solidFill>
                  <a:schemeClr val="accent1"/>
                </a:solidFill>
                <a:latin typeface="Times New Roman" panose="02020603050405020304" pitchFamily="18" charset="0"/>
                <a:cs typeface="Times New Roman" panose="02020603050405020304" pitchFamily="18" charset="0"/>
                <a:sym typeface="+mn-lt"/>
              </a:rPr>
              <a:t>1</a:t>
            </a:r>
            <a:r>
              <a:rPr lang="en-US" altLang="zh-CN" sz="2400" b="1" dirty="0">
                <a:solidFill>
                  <a:schemeClr val="accent1"/>
                </a:solidFill>
                <a:latin typeface="Times New Roman" panose="02020603050405020304" pitchFamily="18" charset="0"/>
                <a:cs typeface="Times New Roman" panose="02020603050405020304" pitchFamily="18" charset="0"/>
                <a:sym typeface="+mn-lt"/>
              </a:rPr>
              <a:t>, Hongfei Lin</a:t>
            </a:r>
            <a:r>
              <a:rPr lang="en-US" altLang="zh-CN" sz="2400" b="1" baseline="30000" dirty="0">
                <a:solidFill>
                  <a:schemeClr val="accent1"/>
                </a:solidFill>
                <a:latin typeface="Times New Roman" panose="02020603050405020304" pitchFamily="18" charset="0"/>
                <a:cs typeface="Times New Roman" panose="02020603050405020304" pitchFamily="18" charset="0"/>
                <a:sym typeface="+mn-lt"/>
              </a:rPr>
              <a:t>2</a:t>
            </a:r>
            <a:r>
              <a:rPr lang="en-US" altLang="zh-CN" sz="2400" b="1" dirty="0">
                <a:solidFill>
                  <a:schemeClr val="accent1"/>
                </a:solidFill>
                <a:latin typeface="Times New Roman" panose="02020603050405020304" pitchFamily="18" charset="0"/>
                <a:cs typeface="Times New Roman" panose="02020603050405020304" pitchFamily="18" charset="0"/>
                <a:sym typeface="+mn-lt"/>
              </a:rPr>
              <a:t>, </a:t>
            </a:r>
            <a:r>
              <a:rPr lang="en-US" altLang="zh-CN" sz="2400" b="1" dirty="0">
                <a:solidFill>
                  <a:srgbClr val="C00000"/>
                </a:solidFill>
                <a:latin typeface="Times New Roman" panose="02020603050405020304" pitchFamily="18" charset="0"/>
                <a:cs typeface="Times New Roman" panose="02020603050405020304" pitchFamily="18" charset="0"/>
                <a:sym typeface="+mn-lt"/>
              </a:rPr>
              <a:t>Feng Xia</a:t>
            </a:r>
            <a:r>
              <a:rPr lang="en-US" altLang="zh-CN" sz="2400" b="1" baseline="30000" dirty="0">
                <a:solidFill>
                  <a:srgbClr val="C00000"/>
                </a:solidFill>
                <a:latin typeface="Times New Roman" panose="02020603050405020304" pitchFamily="18" charset="0"/>
                <a:cs typeface="Times New Roman" panose="02020603050405020304" pitchFamily="18" charset="0"/>
                <a:sym typeface="+mn-lt"/>
              </a:rPr>
              <a:t>3</a:t>
            </a:r>
            <a:r>
              <a:rPr lang="en-US" altLang="zh-CN" sz="2400" b="1" dirty="0">
                <a:solidFill>
                  <a:schemeClr val="accent1"/>
                </a:solidFill>
                <a:latin typeface="Calibri" panose="020F0502020204030204" pitchFamily="34" charset="0"/>
                <a:cs typeface="Calibri" panose="020F0502020204030204" pitchFamily="34" charset="0"/>
                <a:sym typeface="+mn-lt"/>
              </a:rPr>
              <a:t> </a:t>
            </a:r>
            <a:endParaRPr lang="en-US" altLang="zh-CN" sz="2400" b="1" dirty="0">
              <a:solidFill>
                <a:schemeClr val="accent1"/>
              </a:solidFill>
              <a:latin typeface="Calibri" panose="020F0502020204030204" pitchFamily="34" charset="0"/>
              <a:cs typeface="Calibri" panose="020F0502020204030204" pitchFamily="34" charset="0"/>
              <a:sym typeface="+mn-lt"/>
            </a:endParaRPr>
          </a:p>
        </p:txBody>
      </p:sp>
      <p:pic>
        <p:nvPicPr>
          <p:cNvPr id="2" name="图片 1" descr="图片包含 户外, 标牌, 蓝色&#10;&#10;已生成极高可信度的说明"/>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881783" y="4174735"/>
            <a:ext cx="733889" cy="735584"/>
          </a:xfrm>
          <a:prstGeom prst="rect">
            <a:avLst/>
          </a:prstGeom>
        </p:spPr>
      </p:pic>
      <p:sp>
        <p:nvSpPr>
          <p:cNvPr id="3" name="文本框 2"/>
          <p:cNvSpPr txBox="1"/>
          <p:nvPr/>
        </p:nvSpPr>
        <p:spPr>
          <a:xfrm>
            <a:off x="1920875" y="4096385"/>
            <a:ext cx="6764655" cy="398780"/>
          </a:xfrm>
          <a:prstGeom prst="rect">
            <a:avLst/>
          </a:prstGeom>
          <a:noFill/>
        </p:spPr>
        <p:txBody>
          <a:bodyPr wrap="square" rtlCol="0">
            <a:spAutoFit/>
          </a:bodyPr>
          <a:p>
            <a:r>
              <a:rPr lang="en-US" altLang="zh-CN" sz="2400" b="1" baseline="30000">
                <a:solidFill>
                  <a:schemeClr val="accent1"/>
                </a:solidFill>
                <a:latin typeface="Times New Roman" panose="02020603050405020304" pitchFamily="18" charset="0"/>
                <a:cs typeface="Times New Roman" panose="02020603050405020304" pitchFamily="18" charset="0"/>
              </a:rPr>
              <a:t>1</a:t>
            </a:r>
            <a:r>
              <a:rPr lang="en-US" altLang="zh-CN" sz="2000" b="1">
                <a:solidFill>
                  <a:schemeClr val="accent1"/>
                </a:solidFill>
                <a:latin typeface="Times New Roman" panose="02020603050405020304" pitchFamily="18" charset="0"/>
                <a:cs typeface="Times New Roman" panose="02020603050405020304" pitchFamily="18" charset="0"/>
              </a:rPr>
              <a:t>School of Software, Dalian University of Technology, China</a:t>
            </a:r>
            <a:r>
              <a:rPr lang="en-US" altLang="zh-CN"/>
              <a:t> </a:t>
            </a:r>
            <a:endParaRPr lang="en-US" altLang="zh-CN"/>
          </a:p>
        </p:txBody>
      </p:sp>
      <p:sp>
        <p:nvSpPr>
          <p:cNvPr id="4" name="文本框 3"/>
          <p:cNvSpPr txBox="1"/>
          <p:nvPr/>
        </p:nvSpPr>
        <p:spPr>
          <a:xfrm>
            <a:off x="1920875" y="5221605"/>
            <a:ext cx="9760585" cy="398780"/>
          </a:xfrm>
          <a:prstGeom prst="rect">
            <a:avLst/>
          </a:prstGeom>
          <a:noFill/>
        </p:spPr>
        <p:txBody>
          <a:bodyPr wrap="square" rtlCol="0">
            <a:spAutoFit/>
          </a:bodyPr>
          <a:p>
            <a:r>
              <a:rPr lang="en-US" altLang="zh-CN" sz="2000" b="1" baseline="30000">
                <a:solidFill>
                  <a:srgbClr val="C00000"/>
                </a:solidFill>
                <a:latin typeface="Times New Roman" panose="02020603050405020304" pitchFamily="18" charset="0"/>
                <a:cs typeface="Times New Roman" panose="02020603050405020304" pitchFamily="18" charset="0"/>
              </a:rPr>
              <a:t>3</a:t>
            </a:r>
            <a:r>
              <a:rPr lang="en-US" altLang="zh-CN" sz="2000" b="1">
                <a:solidFill>
                  <a:srgbClr val="C00000"/>
                </a:solidFill>
                <a:latin typeface="Times New Roman" panose="02020603050405020304" pitchFamily="18" charset="0"/>
                <a:cs typeface="Times New Roman" panose="02020603050405020304" pitchFamily="18" charset="0"/>
              </a:rPr>
              <a:t>School of Computing Technologies, Royal Melbourne Institute of Technology, Australia</a:t>
            </a:r>
            <a:r>
              <a:rPr lang="en-US" altLang="zh-CN" sz="1600"/>
              <a:t> </a:t>
            </a:r>
            <a:endParaRPr lang="en-US" altLang="zh-CN" sz="1600"/>
          </a:p>
        </p:txBody>
      </p:sp>
      <p:pic>
        <p:nvPicPr>
          <p:cNvPr id="5" name="图片 4"/>
          <p:cNvPicPr/>
          <p:nvPr>
            <p:custDataLst>
              <p:tags r:id="rId2"/>
            </p:custDataLst>
          </p:nvPr>
        </p:nvPicPr>
        <p:blipFill>
          <a:blip r:embed="rId3"/>
          <a:srcRect t="33246" b="33433"/>
          <a:stretch>
            <a:fillRect/>
          </a:stretch>
        </p:blipFill>
        <p:spPr>
          <a:xfrm>
            <a:off x="441960" y="5221605"/>
            <a:ext cx="1440815" cy="461010"/>
          </a:xfrm>
          <a:prstGeom prst="rect">
            <a:avLst/>
          </a:prstGeom>
          <a:noFill/>
          <a:ln w="9525">
            <a:noFill/>
          </a:ln>
        </p:spPr>
      </p:pic>
      <p:sp>
        <p:nvSpPr>
          <p:cNvPr id="6" name="文本框 5"/>
          <p:cNvSpPr txBox="1"/>
          <p:nvPr/>
        </p:nvSpPr>
        <p:spPr>
          <a:xfrm>
            <a:off x="1920875" y="4610735"/>
            <a:ext cx="9732645" cy="398780"/>
          </a:xfrm>
          <a:prstGeom prst="rect">
            <a:avLst/>
          </a:prstGeom>
          <a:noFill/>
        </p:spPr>
        <p:txBody>
          <a:bodyPr wrap="square" rtlCol="0">
            <a:spAutoFit/>
          </a:bodyPr>
          <a:p>
            <a:r>
              <a:rPr lang="en-US" altLang="zh-CN" sz="2400" b="1" baseline="30000">
                <a:solidFill>
                  <a:schemeClr val="accent1"/>
                </a:solidFill>
                <a:latin typeface="Times New Roman" panose="02020603050405020304" pitchFamily="18" charset="0"/>
                <a:cs typeface="Times New Roman" panose="02020603050405020304" pitchFamily="18" charset="0"/>
              </a:rPr>
              <a:t>2</a:t>
            </a:r>
            <a:r>
              <a:rPr lang="en-US" altLang="zh-CN" sz="2000" b="1">
                <a:solidFill>
                  <a:schemeClr val="accent1"/>
                </a:solidFill>
                <a:latin typeface="Times New Roman" panose="02020603050405020304" pitchFamily="18" charset="0"/>
                <a:cs typeface="Times New Roman" panose="02020603050405020304" pitchFamily="18" charset="0"/>
              </a:rPr>
              <a:t>College of Computer Science and Technology</a:t>
            </a:r>
            <a:r>
              <a:rPr lang="en-US" altLang="zh-CN" sz="2000" b="1">
                <a:solidFill>
                  <a:schemeClr val="accent1"/>
                </a:solidFill>
                <a:latin typeface="Times New Roman" panose="02020603050405020304" pitchFamily="18" charset="0"/>
                <a:cs typeface="Times New Roman" panose="02020603050405020304" pitchFamily="18" charset="0"/>
              </a:rPr>
              <a:t>, Dalian University of Technology, China</a:t>
            </a:r>
            <a:r>
              <a:rPr lang="en-US" altLang="zh-CN"/>
              <a:t> </a:t>
            </a:r>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Our Framework: HIM</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401955" y="1256665"/>
            <a:ext cx="11336655"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sz="2400" b="1" dirty="0">
                <a:latin typeface="Times New Roman" panose="02020603050405020304" pitchFamily="18" charset="0"/>
                <a:ea typeface="微软雅黑" panose="020B0503020204020204" charset="-122"/>
                <a:cs typeface="宋体" panose="02010600030101010101" pitchFamily="2" charset="-122"/>
              </a:rPr>
              <a:t>How HIM works？</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pic>
        <p:nvPicPr>
          <p:cNvPr id="4" name="图片 3" descr="framework"/>
          <p:cNvPicPr>
            <a:picLocks noChangeAspect="1"/>
          </p:cNvPicPr>
          <p:nvPr/>
        </p:nvPicPr>
        <p:blipFill>
          <a:blip r:embed="rId1"/>
          <a:stretch>
            <a:fillRect/>
          </a:stretch>
        </p:blipFill>
        <p:spPr>
          <a:xfrm>
            <a:off x="702945" y="1925955"/>
            <a:ext cx="10786110" cy="3373120"/>
          </a:xfrm>
          <a:prstGeom prst="rect">
            <a:avLst/>
          </a:prstGeom>
        </p:spPr>
      </p:pic>
      <mc:AlternateContent xmlns:mc="http://schemas.openxmlformats.org/markup-compatibility/2006">
        <mc:Choice xmlns:a14="http://schemas.microsoft.com/office/drawing/2010/main" Requires="a14">
          <p:sp>
            <p:nvSpPr>
              <p:cNvPr id="15" name="文本框 14"/>
              <p:cNvSpPr txBox="1"/>
              <p:nvPr/>
            </p:nvSpPr>
            <p:spPr>
              <a:xfrm>
                <a:off x="372110" y="5469890"/>
                <a:ext cx="11396345" cy="953135"/>
              </a:xfrm>
              <a:prstGeom prst="rect">
                <a:avLst/>
              </a:prstGeom>
              <a:noFill/>
            </p:spPr>
            <p:txBody>
              <a:bodyPr wrap="square" rtlCol="0">
                <a:spAutoFit/>
              </a:bodyPr>
              <a:p>
                <a:r>
                  <a:rPr lang="zh-CN" altLang="en-US" sz="1400">
                    <a:latin typeface="Times New Roman" panose="02020603050405020304" pitchFamily="18" charset="0"/>
                    <a:cs typeface="Times New Roman" panose="02020603050405020304" pitchFamily="18" charset="0"/>
                  </a:rPr>
                  <a:t>Fig. 1. The HIM Framework Contains Three Critical Components: (1) Network Attributes Aggregation, (2) Graph Convolutional Network, and (3) Implicit</a:t>
                </a:r>
                <a:r>
                  <a:rPr lang="en-US" altLang="zh-CN" sz="1400">
                    <a:latin typeface="Times New Roman" panose="02020603050405020304" pitchFamily="18" charset="0"/>
                    <a:cs typeface="Times New Roman" panose="02020603050405020304" pitchFamily="18" charset="0"/>
                  </a:rPr>
                  <a:t> </a:t>
                </a:r>
                <a:r>
                  <a:rPr lang="zh-CN" altLang="en-US" sz="1400">
                    <a:latin typeface="Times New Roman" panose="02020603050405020304" pitchFamily="18" charset="0"/>
                    <a:cs typeface="Times New Roman" panose="02020603050405020304" pitchFamily="18" charset="0"/>
                  </a:rPr>
                  <a:t>Relationship Prediction. There is a Three-Layer Heterogeneous Network on the Left of the Figure, where the First-Layer Nodes </a:t>
                </a:r>
                <a14:m>
                  <m:oMath xmlns:m="http://schemas.openxmlformats.org/officeDocument/2006/math">
                    <m:r>
                      <a:rPr lang="en-US" altLang="zh-CN" sz="1400" i="1">
                        <a:latin typeface="Cambria Math" panose="02040503050406030204" charset="0"/>
                        <a:cs typeface="Cambria Math" panose="02040503050406030204" charset="0"/>
                      </a:rPr>
                      <m:t>𝒜</m:t>
                    </m:r>
                  </m:oMath>
                </a14:m>
                <a:r>
                  <a:rPr lang="zh-CN" altLang="en-US" sz="1400">
                    <a:latin typeface="Times New Roman" panose="02020603050405020304" pitchFamily="18" charset="0"/>
                    <a:cs typeface="Times New Roman" panose="02020603050405020304" pitchFamily="18" charset="0"/>
                  </a:rPr>
                  <a:t> and Third-Layer Nodes </a:t>
                </a:r>
                <a14:m>
                  <m:oMath xmlns:m="http://schemas.openxmlformats.org/officeDocument/2006/math">
                    <m:r>
                      <a:rPr lang="en-US" altLang="zh-CN" sz="1400" i="1">
                        <a:latin typeface="Cambria Math" panose="02040503050406030204" charset="0"/>
                        <a:cs typeface="Cambria Math" panose="02040503050406030204" charset="0"/>
                      </a:rPr>
                      <m:t>ℬ</m:t>
                    </m:r>
                  </m:oMath>
                </a14:m>
                <a:r>
                  <a:rPr lang="en-US" altLang="zh-CN" sz="1400">
                    <a:latin typeface="Times New Roman" panose="02020603050405020304" pitchFamily="18" charset="0"/>
                    <a:cs typeface="Times New Roman" panose="02020603050405020304" pitchFamily="18" charset="0"/>
                  </a:rPr>
                  <a:t> </a:t>
                </a:r>
                <a:r>
                  <a:rPr lang="zh-CN" altLang="en-US" sz="1400">
                    <a:latin typeface="Times New Roman" panose="02020603050405020304" pitchFamily="18" charset="0"/>
                    <a:cs typeface="Times New Roman" panose="02020603050405020304" pitchFamily="18" charset="0"/>
                  </a:rPr>
                  <a:t>can be Considered as the Attributes of the Second-Layer Nodes, so There are Two Types of Second-Layer Nodes: One is Nodes with Attributes </a:t>
                </a:r>
                <a14:m>
                  <m:oMath xmlns:m="http://schemas.openxmlformats.org/officeDocument/2006/math">
                    <m:r>
                      <a:rPr lang="en-US" altLang="zh-CN" sz="1400" i="1">
                        <a:latin typeface="Cambria Math" panose="02040503050406030204" charset="0"/>
                        <a:cs typeface="Cambria Math" panose="02040503050406030204" charset="0"/>
                      </a:rPr>
                      <m:t>𝒜</m:t>
                    </m:r>
                  </m:oMath>
                </a14:m>
                <a:r>
                  <a:rPr lang="zh-CN" altLang="en-US" sz="1400">
                    <a:latin typeface="Times New Roman" panose="02020603050405020304" pitchFamily="18" charset="0"/>
                    <a:cs typeface="Times New Roman" panose="02020603050405020304" pitchFamily="18" charset="0"/>
                  </a:rPr>
                  <a:t>, the Other</a:t>
                </a:r>
                <a:r>
                  <a:rPr lang="en-US" altLang="zh-CN" sz="1400">
                    <a:latin typeface="Times New Roman" panose="02020603050405020304" pitchFamily="18" charset="0"/>
                    <a:cs typeface="Times New Roman" panose="02020603050405020304" pitchFamily="18" charset="0"/>
                  </a:rPr>
                  <a:t> </a:t>
                </a:r>
                <a:r>
                  <a:rPr lang="zh-CN" altLang="en-US" sz="1400">
                    <a:latin typeface="Times New Roman" panose="02020603050405020304" pitchFamily="18" charset="0"/>
                    <a:cs typeface="Times New Roman" panose="02020603050405020304" pitchFamily="18" charset="0"/>
                  </a:rPr>
                  <a:t>is Nodes with Attributes </a:t>
                </a:r>
                <a14:m>
                  <m:oMath xmlns:m="http://schemas.openxmlformats.org/officeDocument/2006/math">
                    <m:r>
                      <a:rPr lang="en-US" altLang="zh-CN" sz="1400" i="1">
                        <a:latin typeface="Cambria Math" panose="02040503050406030204" charset="0"/>
                        <a:cs typeface="Cambria Math" panose="02040503050406030204" charset="0"/>
                      </a:rPr>
                      <m:t>ℬ</m:t>
                    </m:r>
                  </m:oMath>
                </a14:m>
                <a:r>
                  <a:rPr lang="zh-CN" altLang="en-US" sz="1400">
                    <a:latin typeface="Times New Roman" panose="02020603050405020304" pitchFamily="18" charset="0"/>
                    <a:cs typeface="Times New Roman" panose="02020603050405020304" pitchFamily="18" charset="0"/>
                  </a:rPr>
                  <a:t>, and One Node may Have Multiple Types in the Heterogeneous Network (In this Case, </a:t>
                </a:r>
                <a14:m>
                  <m:oMath xmlns:m="http://schemas.openxmlformats.org/officeDocument/2006/math">
                    <m:d>
                      <m:dPr>
                        <m:begChr m:val="|"/>
                        <m:endChr m:val="|"/>
                        <m:ctrlPr>
                          <a:rPr lang="en-US" altLang="zh-CN" sz="1400" i="1">
                            <a:latin typeface="Cambria Math" panose="02040503050406030204" charset="0"/>
                            <a:cs typeface="Cambria Math" panose="02040503050406030204" charset="0"/>
                          </a:rPr>
                        </m:ctrlPr>
                      </m:dPr>
                      <m:e>
                        <m:r>
                          <a:rPr lang="en-US" altLang="zh-CN" sz="1400" i="1">
                            <a:latin typeface="Cambria Math" panose="02040503050406030204" charset="0"/>
                            <a:cs typeface="Cambria Math" panose="02040503050406030204" charset="0"/>
                          </a:rPr>
                          <m:t>𝑇</m:t>
                        </m:r>
                      </m:e>
                    </m:d>
                  </m:oMath>
                </a14:m>
                <a:r>
                  <a:rPr lang="zh-CN" altLang="en-US" sz="1400">
                    <a:latin typeface="Times New Roman" panose="02020603050405020304" pitchFamily="18" charset="0"/>
                    <a:cs typeface="Times New Roman" panose="02020603050405020304" pitchFamily="18" charset="0"/>
                  </a:rPr>
                  <a:t> in Section IV.A. equals 2).</a:t>
                </a:r>
                <a:endParaRPr lang="zh-CN" altLang="en-US" sz="1400">
                  <a:latin typeface="Times New Roman" panose="02020603050405020304" pitchFamily="18" charset="0"/>
                  <a:cs typeface="Times New Roman" panose="02020603050405020304" pitchFamily="18" charset="0"/>
                </a:endParaRPr>
              </a:p>
            </p:txBody>
          </p:sp>
        </mc:Choice>
        <mc:Fallback>
          <p:sp>
            <p:nvSpPr>
              <p:cNvPr id="15" name="文本框 14"/>
              <p:cNvSpPr txBox="1">
                <a:spLocks noRot="1" noChangeAspect="1" noMove="1" noResize="1" noEditPoints="1" noAdjustHandles="1" noChangeArrowheads="1" noChangeShapeType="1" noTextEdit="1"/>
              </p:cNvSpPr>
              <p:nvPr/>
            </p:nvSpPr>
            <p:spPr>
              <a:xfrm>
                <a:off x="372110" y="5469890"/>
                <a:ext cx="11396345" cy="953135"/>
              </a:xfrm>
              <a:prstGeom prst="rect">
                <a:avLst/>
              </a:prstGeom>
              <a:blipFill rotWithShape="1">
                <a:blip r:embed="rId2"/>
                <a:stretch>
                  <a:fillRect/>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Evaluation</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401955" y="1256665"/>
            <a:ext cx="11336655"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sz="2400" b="1" dirty="0">
                <a:latin typeface="Times New Roman" panose="02020603050405020304" pitchFamily="18" charset="0"/>
                <a:ea typeface="微软雅黑" panose="020B0503020204020204" charset="-122"/>
                <a:cs typeface="宋体" panose="02010600030101010101" pitchFamily="2" charset="-122"/>
              </a:rPr>
              <a:t>Datasets for evaluating the performance of HIM</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cxnSp>
        <p:nvCxnSpPr>
          <p:cNvPr id="132" name="直接连接符 131"/>
          <p:cNvCxnSpPr/>
          <p:nvPr/>
        </p:nvCxnSpPr>
        <p:spPr>
          <a:xfrm>
            <a:off x="6076315" y="2324735"/>
            <a:ext cx="10160" cy="3843655"/>
          </a:xfrm>
          <a:prstGeom prst="line">
            <a:avLst/>
          </a:prstGeom>
          <a:ln w="12700" cmpd="sng">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01955" y="2082165"/>
            <a:ext cx="5607685" cy="398780"/>
          </a:xfrm>
          <a:prstGeom prst="rect">
            <a:avLst/>
          </a:prstGeom>
          <a:noFill/>
        </p:spPr>
        <p:txBody>
          <a:bodyPr wrap="square" rtlCol="0">
            <a:spAutoFit/>
          </a:bodyPr>
          <a:p>
            <a:r>
              <a:rPr lang="en-US" sz="2000" b="1">
                <a:latin typeface="Times New Roman" panose="02020603050405020304" pitchFamily="18" charset="0"/>
                <a:cs typeface="Times New Roman" panose="02020603050405020304" pitchFamily="18" charset="0"/>
              </a:rPr>
              <a:t>O</a:t>
            </a:r>
            <a:r>
              <a:rPr sz="2000" b="1">
                <a:latin typeface="Times New Roman" panose="02020603050405020304" pitchFamily="18" charset="0"/>
                <a:cs typeface="Times New Roman" panose="02020603050405020304" pitchFamily="18" charset="0"/>
              </a:rPr>
              <a:t>ur own constructed</a:t>
            </a:r>
            <a:r>
              <a:rPr lang="en-US" sz="2000" b="1">
                <a:latin typeface="Times New Roman" panose="02020603050405020304" pitchFamily="18" charset="0"/>
                <a:cs typeface="Times New Roman" panose="02020603050405020304" pitchFamily="18" charset="0"/>
              </a:rPr>
              <a:t> datasets:</a:t>
            </a:r>
            <a:endParaRPr lang="en-US" sz="2000" b="1">
              <a:latin typeface="Times New Roman" panose="02020603050405020304" pitchFamily="18" charset="0"/>
              <a:cs typeface="Times New Roman" panose="02020603050405020304" pitchFamily="18" charset="0"/>
            </a:endParaRPr>
          </a:p>
        </p:txBody>
      </p:sp>
      <p:sp>
        <p:nvSpPr>
          <p:cNvPr id="15" name="文本框 14"/>
          <p:cNvSpPr txBox="1"/>
          <p:nvPr/>
        </p:nvSpPr>
        <p:spPr>
          <a:xfrm>
            <a:off x="435610" y="2599690"/>
            <a:ext cx="5332095" cy="2584450"/>
          </a:xfrm>
          <a:prstGeom prst="rect">
            <a:avLst/>
          </a:prstGeom>
          <a:noFill/>
        </p:spPr>
        <p:txBody>
          <a:bodyPr wrap="square" rtlCol="0">
            <a:spAutoFit/>
          </a:bodyPr>
          <a:p>
            <a:pPr algn="just"/>
            <a:r>
              <a:rPr lang="zh-CN" altLang="en-US" b="1">
                <a:solidFill>
                  <a:srgbClr val="C00000"/>
                </a:solidFill>
                <a:latin typeface="Times New Roman" panose="02020603050405020304" pitchFamily="18" charset="0"/>
                <a:cs typeface="Times New Roman" panose="02020603050405020304" pitchFamily="18" charset="0"/>
              </a:rPr>
              <a:t>Same-City Relationship dataset</a:t>
            </a:r>
            <a:r>
              <a:rPr lang="en-US" altLang="zh-CN" b="1">
                <a:solidFill>
                  <a:srgbClr val="C00000"/>
                </a:solidFill>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 </a:t>
            </a:r>
            <a:r>
              <a:rPr lang="zh-CN" altLang="en-US" i="1">
                <a:latin typeface="Times New Roman" panose="02020603050405020304" pitchFamily="18" charset="0"/>
                <a:cs typeface="Times New Roman" panose="02020603050405020304" pitchFamily="18" charset="0"/>
              </a:rPr>
              <a:t>Weibo was crawled for users information to construct a heterogeneous network based on the mutual following relationship between users. The mutual following relationship is the explicit relationship</a:t>
            </a:r>
            <a:r>
              <a:rPr lang="en-US" altLang="zh-CN" i="1">
                <a:latin typeface="Times New Roman" panose="02020603050405020304" pitchFamily="18" charset="0"/>
                <a:cs typeface="Times New Roman" panose="02020603050405020304" pitchFamily="18" charset="0"/>
              </a:rPr>
              <a:t>. </a:t>
            </a:r>
            <a:r>
              <a:rPr lang="zh-CN" altLang="en-US" i="1">
                <a:latin typeface="Times New Roman" panose="02020603050405020304" pitchFamily="18" charset="0"/>
                <a:cs typeface="Times New Roman" panose="02020603050405020304" pitchFamily="18" charset="0"/>
              </a:rPr>
              <a:t>The same-city relationship here means that the geographic locations in the personal information of two users are the same city. And the same-city relationship is considered as an implicit relationship.</a:t>
            </a:r>
            <a:endParaRPr lang="zh-CN" altLang="en-US" i="1">
              <a:latin typeface="Times New Roman" panose="02020603050405020304" pitchFamily="18" charset="0"/>
              <a:cs typeface="Times New Roman" panose="02020603050405020304" pitchFamily="18" charset="0"/>
            </a:endParaRPr>
          </a:p>
        </p:txBody>
      </p:sp>
      <p:sp>
        <p:nvSpPr>
          <p:cNvPr id="18" name="文本框 17"/>
          <p:cNvSpPr txBox="1"/>
          <p:nvPr/>
        </p:nvSpPr>
        <p:spPr>
          <a:xfrm>
            <a:off x="6395085" y="2599690"/>
            <a:ext cx="5373370" cy="2861310"/>
          </a:xfrm>
          <a:prstGeom prst="rect">
            <a:avLst/>
          </a:prstGeom>
          <a:noFill/>
        </p:spPr>
        <p:txBody>
          <a:bodyPr wrap="square" rtlCol="0">
            <a:spAutoFit/>
          </a:bodyPr>
          <a:p>
            <a:pPr algn="just"/>
            <a:r>
              <a:rPr lang="en-US" altLang="zh-CN" b="1">
                <a:solidFill>
                  <a:schemeClr val="accent4"/>
                </a:solidFill>
                <a:latin typeface="Times New Roman" panose="02020603050405020304" pitchFamily="18" charset="0"/>
                <a:cs typeface="Times New Roman" panose="02020603050405020304" pitchFamily="18" charset="0"/>
              </a:rPr>
              <a:t>A</a:t>
            </a:r>
            <a:r>
              <a:rPr lang="zh-CN" altLang="en-US" b="1">
                <a:solidFill>
                  <a:schemeClr val="accent4"/>
                </a:solidFill>
                <a:latin typeface="Times New Roman" panose="02020603050405020304" pitchFamily="18" charset="0"/>
                <a:cs typeface="Times New Roman" panose="02020603050405020304" pitchFamily="18" charset="0"/>
              </a:rPr>
              <a:t>dvisor-advisee </a:t>
            </a:r>
            <a:r>
              <a:rPr lang="en-US" altLang="zh-CN" b="1">
                <a:solidFill>
                  <a:schemeClr val="accent4"/>
                </a:solidFill>
                <a:latin typeface="Times New Roman" panose="02020603050405020304" pitchFamily="18" charset="0"/>
                <a:cs typeface="Times New Roman" panose="02020603050405020304" pitchFamily="18" charset="0"/>
              </a:rPr>
              <a:t>R</a:t>
            </a:r>
            <a:r>
              <a:rPr lang="zh-CN" altLang="en-US" b="1">
                <a:solidFill>
                  <a:schemeClr val="accent4"/>
                </a:solidFill>
                <a:latin typeface="Times New Roman" panose="02020603050405020304" pitchFamily="18" charset="0"/>
                <a:cs typeface="Times New Roman" panose="02020603050405020304" pitchFamily="18" charset="0"/>
              </a:rPr>
              <a:t>elationship dataset</a:t>
            </a:r>
            <a:r>
              <a:rPr lang="en-US" altLang="zh-CN" b="1">
                <a:solidFill>
                  <a:schemeClr val="accent4"/>
                </a:solidFill>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 </a:t>
            </a:r>
            <a:r>
              <a:rPr i="1">
                <a:latin typeface="Times New Roman" panose="02020603050405020304" pitchFamily="18" charset="0"/>
                <a:cs typeface="Times New Roman" panose="02020603050405020304" pitchFamily="18" charset="0"/>
              </a:rPr>
              <a:t>Microsoft Academic Graph, which contains information about scholars and publications, was used to construct an academic co-author heterogeneous network. In this dataset, the coauthor relationship between two scholars is an explicit relationship. The reason for the collaboration of the two scholars may be that one scholar is the advisor of the other. Therefore, the advisor-advisee relationship is considered as an implicit relationship.</a:t>
            </a:r>
            <a:endParaRPr i="1">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Evaluation</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394970" y="1136015"/>
            <a:ext cx="11336655"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lang="en-US" sz="2400" b="1" dirty="0">
                <a:latin typeface="Times New Roman" panose="02020603050405020304" pitchFamily="18" charset="0"/>
                <a:ea typeface="微软雅黑" panose="020B0503020204020204" charset="-122"/>
                <a:cs typeface="宋体" panose="02010600030101010101" pitchFamily="2" charset="-122"/>
              </a:rPr>
              <a:t>Baseline methods</a:t>
            </a:r>
            <a:r>
              <a:rPr sz="2400" b="1" dirty="0">
                <a:latin typeface="Times New Roman" panose="02020603050405020304" pitchFamily="18" charset="0"/>
                <a:ea typeface="微软雅黑" panose="020B0503020204020204" charset="-122"/>
                <a:cs typeface="宋体" panose="02010600030101010101" pitchFamily="2" charset="-122"/>
              </a:rPr>
              <a:t> for evaluating the performance of HIM</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cxnSp>
        <p:nvCxnSpPr>
          <p:cNvPr id="132" name="直接连接符 131"/>
          <p:cNvCxnSpPr/>
          <p:nvPr/>
        </p:nvCxnSpPr>
        <p:spPr>
          <a:xfrm>
            <a:off x="6136640" y="1874520"/>
            <a:ext cx="17780" cy="2248535"/>
          </a:xfrm>
          <a:prstGeom prst="line">
            <a:avLst/>
          </a:prstGeom>
          <a:ln w="12700" cmpd="sng">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292215" y="1874520"/>
            <a:ext cx="5701665" cy="583565"/>
          </a:xfrm>
          <a:prstGeom prst="rect">
            <a:avLst/>
          </a:prstGeom>
          <a:noFill/>
        </p:spPr>
        <p:txBody>
          <a:bodyPr wrap="square" rtlCol="0">
            <a:spAutoFit/>
          </a:bodyPr>
          <a:p>
            <a:r>
              <a:rPr lang="zh-CN" altLang="en-US" sz="1600" b="1">
                <a:solidFill>
                  <a:schemeClr val="accent6"/>
                </a:solidFill>
                <a:latin typeface="Times New Roman" panose="02020603050405020304" pitchFamily="18" charset="0"/>
                <a:cs typeface="Times New Roman" panose="02020603050405020304" pitchFamily="18" charset="0"/>
                <a:sym typeface="+mn-ea"/>
              </a:rPr>
              <a:t>HGT</a:t>
            </a:r>
            <a:r>
              <a:rPr lang="zh-CN" altLang="en-US" sz="1600" b="1" baseline="30000">
                <a:solidFill>
                  <a:schemeClr val="accent6"/>
                </a:solidFill>
                <a:latin typeface="Times New Roman" panose="02020603050405020304" pitchFamily="18" charset="0"/>
                <a:cs typeface="Times New Roman" panose="02020603050405020304" pitchFamily="18" charset="0"/>
                <a:sym typeface="+mn-ea"/>
              </a:rPr>
              <a:t>3</a:t>
            </a:r>
            <a:r>
              <a:rPr lang="zh-CN" altLang="en-US" sz="1600" b="1">
                <a:solidFill>
                  <a:schemeClr val="accent6"/>
                </a:solidFill>
                <a:latin typeface="Times New Roman" panose="02020603050405020304" pitchFamily="18" charset="0"/>
                <a:cs typeface="Times New Roman" panose="02020603050405020304" pitchFamily="18" charset="0"/>
                <a:sym typeface="+mn-ea"/>
              </a:rPr>
              <a:t>:</a:t>
            </a:r>
            <a:r>
              <a:rPr lang="en-US" altLang="zh-CN" sz="1600" b="1">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rPr>
              <a:t>Heterogeneous Graph Transformer</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designs meta relations for triples and adopts multi-head</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attention to aggregate information.</a:t>
            </a:r>
            <a:endParaRPr lang="zh-CN" altLang="en-US" sz="1600">
              <a:latin typeface="Times New Roman" panose="02020603050405020304" pitchFamily="18" charset="0"/>
              <a:cs typeface="Times New Roman" panose="02020603050405020304" pitchFamily="18" charset="0"/>
            </a:endParaRPr>
          </a:p>
        </p:txBody>
      </p:sp>
      <p:sp>
        <p:nvSpPr>
          <p:cNvPr id="4" name="文本框 3"/>
          <p:cNvSpPr txBox="1"/>
          <p:nvPr/>
        </p:nvSpPr>
        <p:spPr>
          <a:xfrm>
            <a:off x="394970" y="2804160"/>
            <a:ext cx="5686425" cy="1076325"/>
          </a:xfrm>
          <a:prstGeom prst="rect">
            <a:avLst/>
          </a:prstGeom>
          <a:noFill/>
        </p:spPr>
        <p:txBody>
          <a:bodyPr wrap="square" rtlCol="0">
            <a:spAutoFit/>
          </a:bodyPr>
          <a:p>
            <a:pPr algn="just"/>
            <a:r>
              <a:rPr lang="zh-CN" altLang="en-US" sz="1600" b="1">
                <a:solidFill>
                  <a:srgbClr val="FF0000"/>
                </a:solidFill>
                <a:latin typeface="Times New Roman" panose="02020603050405020304" pitchFamily="18" charset="0"/>
                <a:cs typeface="Times New Roman" panose="02020603050405020304" pitchFamily="18" charset="0"/>
              </a:rPr>
              <a:t>GRCN</a:t>
            </a:r>
            <a:r>
              <a:rPr lang="zh-CN" altLang="en-US" sz="1600" b="1" baseline="30000">
                <a:solidFill>
                  <a:srgbClr val="FF0000"/>
                </a:solidFill>
                <a:latin typeface="Times New Roman" panose="02020603050405020304" pitchFamily="18" charset="0"/>
                <a:cs typeface="Times New Roman" panose="02020603050405020304" pitchFamily="18" charset="0"/>
              </a:rPr>
              <a:t>2</a:t>
            </a:r>
            <a:r>
              <a:rPr lang="zh-CN" altLang="en-US" sz="1600" b="1">
                <a:solidFill>
                  <a:srgbClr val="FF0000"/>
                </a:solidFill>
                <a:latin typeface="Times New Roman" panose="02020603050405020304" pitchFamily="18" charset="0"/>
                <a:cs typeface="Times New Roman" panose="02020603050405020304" pitchFamily="18" charset="0"/>
              </a:rPr>
              <a:t>:</a:t>
            </a:r>
            <a:r>
              <a:rPr lang="en-US" altLang="zh-CN" sz="1600" b="1">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Graph-Revised Convolutional Network</a:t>
            </a:r>
            <a:r>
              <a:rPr lang="en-US" altLang="zh-CN" sz="1600">
                <a:latin typeface="Times New Roman" panose="02020603050405020304" pitchFamily="18" charset="0"/>
                <a:cs typeface="Times New Roman" panose="02020603050405020304" pitchFamily="18" charset="0"/>
              </a:rPr>
              <a:t>, which</a:t>
            </a:r>
            <a:r>
              <a:rPr lang="zh-CN" altLang="en-US" sz="1600">
                <a:latin typeface="Times New Roman" panose="02020603050405020304" pitchFamily="18" charset="0"/>
                <a:cs typeface="Times New Roman" panose="02020603050405020304" pitchFamily="18" charset="0"/>
              </a:rPr>
              <a:t> introduce</a:t>
            </a:r>
            <a:r>
              <a:rPr lang="en-US" altLang="zh-CN" sz="1600">
                <a:latin typeface="Times New Roman" panose="02020603050405020304" pitchFamily="18" charset="0"/>
                <a:cs typeface="Times New Roman" panose="02020603050405020304" pitchFamily="18" charset="0"/>
              </a:rPr>
              <a:t>s</a:t>
            </a:r>
            <a:r>
              <a:rPr lang="en-US" altLang="zh-CN"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a GCN-based graph revision module for predicting missing edges and revising edge weights w.r.t. downstream tasks via joint optimization. </a:t>
            </a:r>
            <a:endParaRPr sz="1600">
              <a:latin typeface="Times New Roman" panose="02020603050405020304" pitchFamily="18" charset="0"/>
              <a:cs typeface="Times New Roman" panose="02020603050405020304" pitchFamily="18" charset="0"/>
            </a:endParaRPr>
          </a:p>
        </p:txBody>
      </p:sp>
      <p:sp>
        <p:nvSpPr>
          <p:cNvPr id="5" name="文本框 4"/>
          <p:cNvSpPr txBox="1"/>
          <p:nvPr/>
        </p:nvSpPr>
        <p:spPr>
          <a:xfrm>
            <a:off x="6287770" y="2804160"/>
            <a:ext cx="5594350" cy="829945"/>
          </a:xfrm>
          <a:prstGeom prst="rect">
            <a:avLst/>
          </a:prstGeom>
          <a:noFill/>
        </p:spPr>
        <p:txBody>
          <a:bodyPr wrap="square" rtlCol="0">
            <a:spAutoFit/>
          </a:bodyPr>
          <a:p>
            <a:pPr algn="just"/>
            <a:r>
              <a:rPr lang="en-US" altLang="zh-CN" sz="1600" b="1">
                <a:solidFill>
                  <a:schemeClr val="accent4"/>
                </a:solidFill>
                <a:latin typeface="Times New Roman" panose="02020603050405020304" pitchFamily="18" charset="0"/>
                <a:cs typeface="Times New Roman" panose="02020603050405020304" pitchFamily="18" charset="0"/>
              </a:rPr>
              <a:t>GEN</a:t>
            </a:r>
            <a:r>
              <a:rPr lang="en-US" altLang="zh-CN" sz="1600" b="1" baseline="30000">
                <a:solidFill>
                  <a:schemeClr val="accent4"/>
                </a:solidFill>
                <a:latin typeface="Times New Roman" panose="02020603050405020304" pitchFamily="18" charset="0"/>
                <a:cs typeface="Times New Roman" panose="02020603050405020304" pitchFamily="18" charset="0"/>
              </a:rPr>
              <a:t>4</a:t>
            </a:r>
            <a:r>
              <a:rPr lang="en-US" altLang="zh-CN" sz="1600" b="1">
                <a:solidFill>
                  <a:schemeClr val="accent4"/>
                </a:solidFill>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Graph Structure Estimation Neural Networks</a:t>
            </a:r>
            <a:r>
              <a:rPr 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proposes a structure model and an observation model</a:t>
            </a:r>
            <a:r>
              <a:rPr 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to implement graph learning based on Bayesian inference.</a:t>
            </a:r>
            <a:endParaRPr sz="1600">
              <a:latin typeface="Times New Roman" panose="02020603050405020304" pitchFamily="18" charset="0"/>
              <a:cs typeface="Times New Roman" panose="02020603050405020304" pitchFamily="18" charset="0"/>
            </a:endParaRPr>
          </a:p>
        </p:txBody>
      </p:sp>
      <p:sp>
        <p:nvSpPr>
          <p:cNvPr id="7" name="文本框 6"/>
          <p:cNvSpPr txBox="1"/>
          <p:nvPr/>
        </p:nvSpPr>
        <p:spPr>
          <a:xfrm>
            <a:off x="394970" y="1840230"/>
            <a:ext cx="5650230" cy="829945"/>
          </a:xfrm>
          <a:prstGeom prst="rect">
            <a:avLst/>
          </a:prstGeom>
          <a:noFill/>
        </p:spPr>
        <p:txBody>
          <a:bodyPr wrap="square" rtlCol="0">
            <a:spAutoFit/>
          </a:bodyPr>
          <a:p>
            <a:pPr algn="just"/>
            <a:r>
              <a:rPr lang="zh-CN" altLang="en-US" sz="1600" b="1">
                <a:solidFill>
                  <a:schemeClr val="accent1"/>
                </a:solidFill>
                <a:latin typeface="Times New Roman" panose="02020603050405020304" pitchFamily="18" charset="0"/>
                <a:cs typeface="Times New Roman" panose="02020603050405020304" pitchFamily="18" charset="0"/>
                <a:sym typeface="+mn-ea"/>
              </a:rPr>
              <a:t>GATNE</a:t>
            </a:r>
            <a:r>
              <a:rPr lang="en-US" altLang="zh-CN" sz="1600" b="1" baseline="30000">
                <a:solidFill>
                  <a:schemeClr val="accent1"/>
                </a:solidFill>
                <a:latin typeface="Times New Roman" panose="02020603050405020304" pitchFamily="18" charset="0"/>
                <a:cs typeface="Times New Roman" panose="02020603050405020304" pitchFamily="18" charset="0"/>
                <a:sym typeface="+mn-ea"/>
              </a:rPr>
              <a:t>1</a:t>
            </a:r>
            <a:r>
              <a:rPr lang="en-US" altLang="zh-CN" sz="1600" b="1">
                <a:solidFill>
                  <a:schemeClr val="accent1"/>
                </a:solidFill>
                <a:latin typeface="Times New Roman" panose="02020603050405020304" pitchFamily="18" charset="0"/>
                <a:cs typeface="Times New Roman" panose="02020603050405020304" pitchFamily="18" charset="0"/>
                <a:sym typeface="+mn-ea"/>
              </a:rPr>
              <a:t>:</a:t>
            </a:r>
            <a:r>
              <a:rPr lang="en-US" altLang="zh-CN" sz="1600" b="1">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rPr>
              <a:t>General Attributed Multiplex Heterogeneous Network Embedding, which adopts metapath constrained random-walk method to learn relation-specific embeddings.</a:t>
            </a:r>
            <a:endParaRPr lang="zh-CN" altLang="en-US" sz="1600">
              <a:latin typeface="Times New Roman" panose="02020603050405020304" pitchFamily="18" charset="0"/>
              <a:cs typeface="Times New Roman" panose="02020603050405020304" pitchFamily="18" charset="0"/>
            </a:endParaRPr>
          </a:p>
        </p:txBody>
      </p:sp>
      <p:sp>
        <p:nvSpPr>
          <p:cNvPr id="8" name="文本框 7"/>
          <p:cNvSpPr txBox="1"/>
          <p:nvPr/>
        </p:nvSpPr>
        <p:spPr>
          <a:xfrm>
            <a:off x="309880" y="4053205"/>
            <a:ext cx="11572240" cy="2553335"/>
          </a:xfrm>
          <a:prstGeom prst="rect">
            <a:avLst/>
          </a:prstGeom>
          <a:noFill/>
        </p:spPr>
        <p:txBody>
          <a:bodyPr wrap="square" rtlCol="0">
            <a:spAutoFit/>
          </a:bodyPr>
          <a:p>
            <a:pPr fontAlgn="auto">
              <a:lnSpc>
                <a:spcPct val="125000"/>
              </a:lnSpc>
            </a:pPr>
            <a:r>
              <a:rPr lang="zh-CN" altLang="en-US" sz="1600">
                <a:solidFill>
                  <a:schemeClr val="accent1"/>
                </a:solidFill>
                <a:latin typeface="Times New Roman" panose="02020603050405020304" pitchFamily="18" charset="0"/>
                <a:cs typeface="Times New Roman" panose="02020603050405020304" pitchFamily="18" charset="0"/>
              </a:rPr>
              <a:t>[</a:t>
            </a:r>
            <a:r>
              <a:rPr lang="en-US" altLang="zh-CN" sz="1600">
                <a:solidFill>
                  <a:schemeClr val="accent1"/>
                </a:solidFill>
                <a:latin typeface="Times New Roman" panose="02020603050405020304" pitchFamily="18" charset="0"/>
                <a:cs typeface="Times New Roman" panose="02020603050405020304" pitchFamily="18" charset="0"/>
              </a:rPr>
              <a:t>1</a:t>
            </a:r>
            <a:r>
              <a:rPr lang="zh-CN" altLang="en-US" sz="1600">
                <a:solidFill>
                  <a:schemeClr val="accent1"/>
                </a:solidFill>
                <a:latin typeface="Times New Roman" panose="02020603050405020304" pitchFamily="18" charset="0"/>
                <a:cs typeface="Times New Roman" panose="02020603050405020304" pitchFamily="18" charset="0"/>
              </a:rPr>
              <a:t>]</a:t>
            </a:r>
            <a:r>
              <a:rPr lang="zh-CN" altLang="en-US" sz="1600">
                <a:latin typeface="Times New Roman" panose="02020603050405020304" pitchFamily="18" charset="0"/>
                <a:cs typeface="Times New Roman" panose="02020603050405020304" pitchFamily="18" charset="0"/>
              </a:rPr>
              <a:t> Y. Cen, X. Zou, J. Zhang, H. Yang, J. Zhou and J. Tang, “</a:t>
            </a:r>
            <a:r>
              <a:rPr lang="zh-CN" altLang="en-US" sz="1600">
                <a:solidFill>
                  <a:schemeClr val="accent1"/>
                </a:solidFill>
                <a:latin typeface="Times New Roman" panose="02020603050405020304" pitchFamily="18" charset="0"/>
                <a:cs typeface="Times New Roman" panose="02020603050405020304" pitchFamily="18" charset="0"/>
              </a:rPr>
              <a:t>Representation</a:t>
            </a:r>
            <a:r>
              <a:rPr lang="en-US" altLang="zh-CN" sz="1600">
                <a:solidFill>
                  <a:schemeClr val="accent1"/>
                </a:solidFill>
                <a:latin typeface="Times New Roman" panose="02020603050405020304" pitchFamily="18" charset="0"/>
                <a:cs typeface="Times New Roman" panose="02020603050405020304" pitchFamily="18" charset="0"/>
              </a:rPr>
              <a:t> </a:t>
            </a:r>
            <a:r>
              <a:rPr lang="zh-CN" altLang="en-US" sz="1600">
                <a:solidFill>
                  <a:schemeClr val="accent1"/>
                </a:solidFill>
                <a:latin typeface="Times New Roman" panose="02020603050405020304" pitchFamily="18" charset="0"/>
                <a:cs typeface="Times New Roman" panose="02020603050405020304" pitchFamily="18" charset="0"/>
              </a:rPr>
              <a:t>Learning for Attributed Multiplex Heterogeneous Network</a:t>
            </a:r>
            <a:r>
              <a:rPr lang="zh-CN" altLang="en-US" sz="1600">
                <a:latin typeface="Times New Roman" panose="02020603050405020304" pitchFamily="18" charset="0"/>
                <a:cs typeface="Times New Roman" panose="02020603050405020304" pitchFamily="18" charset="0"/>
              </a:rPr>
              <a:t>,” in Proceedings of the 25th International Conference on Knowledge Discovery and</a:t>
            </a:r>
            <a:r>
              <a:rPr lang="en-US" altLang="zh-CN" sz="1600">
                <a:latin typeface="Times New Roman" panose="02020603050405020304" pitchFamily="18" charset="0"/>
                <a:cs typeface="Times New Roman" panose="02020603050405020304" pitchFamily="18" charset="0"/>
              </a:rPr>
              <a:t> </a:t>
            </a:r>
            <a:r>
              <a:rPr lang="zh-CN" altLang="en-US" sz="1600">
                <a:latin typeface="Times New Roman" panose="02020603050405020304" pitchFamily="18" charset="0"/>
                <a:cs typeface="Times New Roman" panose="02020603050405020304" pitchFamily="18" charset="0"/>
              </a:rPr>
              <a:t>Data Mining, Anchorage, USA, 2019, pp. 1358–1368.</a:t>
            </a:r>
            <a:endParaRPr lang="zh-CN" altLang="en-US" sz="1600">
              <a:latin typeface="Times New Roman" panose="02020603050405020304" pitchFamily="18" charset="0"/>
              <a:cs typeface="Times New Roman" panose="02020603050405020304" pitchFamily="18" charset="0"/>
            </a:endParaRPr>
          </a:p>
          <a:p>
            <a:pPr fontAlgn="auto">
              <a:lnSpc>
                <a:spcPct val="125000"/>
              </a:lnSpc>
            </a:pPr>
            <a:r>
              <a:rPr lang="zh-CN" altLang="en-US" sz="1600">
                <a:solidFill>
                  <a:srgbClr val="FF0000"/>
                </a:solidFill>
                <a:latin typeface="Times New Roman" panose="02020603050405020304" pitchFamily="18" charset="0"/>
                <a:cs typeface="Times New Roman" panose="02020603050405020304" pitchFamily="18" charset="0"/>
              </a:rPr>
              <a:t>[</a:t>
            </a:r>
            <a:r>
              <a:rPr lang="en-US" altLang="zh-CN" sz="1600">
                <a:solidFill>
                  <a:srgbClr val="FF0000"/>
                </a:solidFill>
                <a:latin typeface="Times New Roman" panose="02020603050405020304" pitchFamily="18" charset="0"/>
                <a:cs typeface="Times New Roman" panose="02020603050405020304" pitchFamily="18" charset="0"/>
              </a:rPr>
              <a:t>2</a:t>
            </a:r>
            <a:r>
              <a:rPr lang="zh-CN" altLang="en-US" sz="1600">
                <a:solidFill>
                  <a:srgbClr val="FF0000"/>
                </a:solidFill>
                <a:latin typeface="Times New Roman" panose="02020603050405020304" pitchFamily="18" charset="0"/>
                <a:cs typeface="Times New Roman" panose="02020603050405020304" pitchFamily="18" charset="0"/>
              </a:rPr>
              <a:t>]</a:t>
            </a:r>
            <a:r>
              <a:rPr lang="zh-CN" alt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D. Yu, R. Zhang, Z. Jiang, Y. Wu, and Y. Yang, “</a:t>
            </a:r>
            <a:r>
              <a:rPr lang="zh-CN" altLang="en-US" sz="1600">
                <a:solidFill>
                  <a:srgbClr val="FF0000"/>
                </a:solidFill>
                <a:latin typeface="Times New Roman" panose="02020603050405020304" pitchFamily="18" charset="0"/>
                <a:cs typeface="Times New Roman" panose="02020603050405020304" pitchFamily="18" charset="0"/>
              </a:rPr>
              <a:t>Graph revised convolutional network</a:t>
            </a:r>
            <a:r>
              <a:rPr sz="1600">
                <a:latin typeface="Times New Roman" panose="02020603050405020304" pitchFamily="18" charset="0"/>
                <a:cs typeface="Times New Roman" panose="02020603050405020304" pitchFamily="18" charset="0"/>
              </a:rPr>
              <a:t>,” in Machine Learning and Knowledge Discovery in Databases - European Conference,</a:t>
            </a:r>
            <a:r>
              <a:rPr lang="en-US" sz="1600">
                <a:latin typeface="Times New Roman" panose="02020603050405020304" pitchFamily="18" charset="0"/>
                <a:cs typeface="Times New Roman" panose="02020603050405020304" pitchFamily="18" charset="0"/>
              </a:rPr>
              <a:t> Ghent, Belgium, </a:t>
            </a:r>
            <a:r>
              <a:rPr sz="1600">
                <a:latin typeface="Times New Roman" panose="02020603050405020304" pitchFamily="18" charset="0"/>
                <a:cs typeface="Times New Roman" panose="02020603050405020304" pitchFamily="18" charset="0"/>
              </a:rPr>
              <a:t>2020, pp. 378–393.</a:t>
            </a:r>
            <a:endParaRPr sz="1600">
              <a:latin typeface="Times New Roman" panose="02020603050405020304" pitchFamily="18" charset="0"/>
              <a:cs typeface="Times New Roman" panose="02020603050405020304" pitchFamily="18" charset="0"/>
            </a:endParaRPr>
          </a:p>
          <a:p>
            <a:pPr fontAlgn="auto">
              <a:lnSpc>
                <a:spcPct val="125000"/>
              </a:lnSpc>
            </a:pPr>
            <a:r>
              <a:rPr lang="zh-CN" altLang="en-US" sz="1600">
                <a:solidFill>
                  <a:schemeClr val="accent6"/>
                </a:solidFill>
                <a:latin typeface="Times New Roman" panose="02020603050405020304" pitchFamily="18" charset="0"/>
                <a:cs typeface="Times New Roman" panose="02020603050405020304" pitchFamily="18" charset="0"/>
              </a:rPr>
              <a:t>[</a:t>
            </a:r>
            <a:r>
              <a:rPr lang="en-US" altLang="zh-CN" sz="1600">
                <a:solidFill>
                  <a:schemeClr val="accent6"/>
                </a:solidFill>
                <a:latin typeface="Times New Roman" panose="02020603050405020304" pitchFamily="18" charset="0"/>
                <a:cs typeface="Times New Roman" panose="02020603050405020304" pitchFamily="18" charset="0"/>
              </a:rPr>
              <a:t>3</a:t>
            </a:r>
            <a:r>
              <a:rPr lang="zh-CN" altLang="en-US" sz="1600">
                <a:solidFill>
                  <a:schemeClr val="accent6"/>
                </a:solidFill>
                <a:latin typeface="Times New Roman" panose="02020603050405020304" pitchFamily="18" charset="0"/>
                <a:cs typeface="Times New Roman" panose="02020603050405020304" pitchFamily="18" charset="0"/>
              </a:rPr>
              <a:t>]</a:t>
            </a:r>
            <a:r>
              <a:rPr lang="zh-CN" alt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Z. Hu, Y. Dong, K. Wang and Y. Sun, “</a:t>
            </a:r>
            <a:r>
              <a:rPr lang="zh-CN" altLang="en-US" sz="1600">
                <a:solidFill>
                  <a:schemeClr val="accent6"/>
                </a:solidFill>
                <a:latin typeface="Times New Roman" panose="02020603050405020304" pitchFamily="18" charset="0"/>
                <a:cs typeface="Times New Roman" panose="02020603050405020304" pitchFamily="18" charset="0"/>
              </a:rPr>
              <a:t>Heterogeneous Graph Transformer</a:t>
            </a:r>
            <a:r>
              <a:rPr sz="1600">
                <a:latin typeface="Times New Roman" panose="02020603050405020304" pitchFamily="18" charset="0"/>
                <a:cs typeface="Times New Roman" panose="02020603050405020304" pitchFamily="18" charset="0"/>
              </a:rPr>
              <a:t>,” in Proceedings of The Web Conference 2020, Taipei, Taiwan, 2020, pp. 2704–2710.</a:t>
            </a:r>
            <a:endParaRPr sz="1600">
              <a:latin typeface="Times New Roman" panose="02020603050405020304" pitchFamily="18" charset="0"/>
              <a:cs typeface="Times New Roman" panose="02020603050405020304" pitchFamily="18" charset="0"/>
            </a:endParaRPr>
          </a:p>
          <a:p>
            <a:pPr fontAlgn="auto">
              <a:lnSpc>
                <a:spcPct val="125000"/>
              </a:lnSpc>
            </a:pPr>
            <a:r>
              <a:rPr lang="zh-CN" altLang="en-US" sz="1600">
                <a:solidFill>
                  <a:schemeClr val="accent4"/>
                </a:solidFill>
                <a:latin typeface="Times New Roman" panose="02020603050405020304" pitchFamily="18" charset="0"/>
                <a:cs typeface="Times New Roman" panose="02020603050405020304" pitchFamily="18" charset="0"/>
              </a:rPr>
              <a:t>[</a:t>
            </a:r>
            <a:r>
              <a:rPr lang="en-US" altLang="zh-CN" sz="1600">
                <a:solidFill>
                  <a:schemeClr val="accent4"/>
                </a:solidFill>
                <a:latin typeface="Times New Roman" panose="02020603050405020304" pitchFamily="18" charset="0"/>
                <a:cs typeface="Times New Roman" panose="02020603050405020304" pitchFamily="18" charset="0"/>
              </a:rPr>
              <a:t>4</a:t>
            </a:r>
            <a:r>
              <a:rPr lang="zh-CN" altLang="en-US" sz="1600">
                <a:solidFill>
                  <a:schemeClr val="accent4"/>
                </a:solidFill>
                <a:latin typeface="Times New Roman" panose="02020603050405020304" pitchFamily="18" charset="0"/>
                <a:cs typeface="Times New Roman" panose="02020603050405020304" pitchFamily="18" charset="0"/>
              </a:rPr>
              <a:t>]</a:t>
            </a:r>
            <a:r>
              <a:rPr lang="zh-CN" alt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R. Wang, S. Mou, X. Wang, W. Xiao, Q. Ju, C. Shi, and X. Xie</a:t>
            </a:r>
            <a:r>
              <a:rPr lang="en-US" sz="1600">
                <a:latin typeface="Times New Roman" panose="02020603050405020304" pitchFamily="18" charset="0"/>
                <a:cs typeface="Times New Roman" panose="02020603050405020304" pitchFamily="18" charset="0"/>
              </a:rPr>
              <a:t>,</a:t>
            </a:r>
            <a:r>
              <a:rPr sz="16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a:t>
            </a:r>
            <a:r>
              <a:rPr lang="zh-CN" altLang="en-US" sz="1600">
                <a:solidFill>
                  <a:schemeClr val="accent4"/>
                </a:solidFill>
                <a:latin typeface="Times New Roman" panose="02020603050405020304" pitchFamily="18" charset="0"/>
                <a:cs typeface="Times New Roman" panose="02020603050405020304" pitchFamily="18" charset="0"/>
              </a:rPr>
              <a:t>Graph Structure Estimation Neural Networks</a:t>
            </a:r>
            <a:r>
              <a:rPr lang="en-US" altLang="zh-CN" sz="1600">
                <a:solidFill>
                  <a:schemeClr val="accent4"/>
                </a:solidFill>
                <a:latin typeface="Times New Roman" panose="02020603050405020304" pitchFamily="18" charset="0"/>
                <a:cs typeface="Times New Roman" panose="02020603050405020304" pitchFamily="18" charset="0"/>
              </a:rPr>
              <a:t>,</a:t>
            </a:r>
            <a:r>
              <a:rPr lang="en-US" altLang="zh-CN" sz="1600">
                <a:solidFill>
                  <a:schemeClr val="tx1"/>
                </a:solidFill>
                <a:latin typeface="Times New Roman" panose="02020603050405020304" pitchFamily="18" charset="0"/>
                <a:cs typeface="Times New Roman" panose="02020603050405020304" pitchFamily="18" charset="0"/>
              </a:rPr>
              <a:t>”</a:t>
            </a:r>
            <a:r>
              <a:rPr sz="1600">
                <a:solidFill>
                  <a:schemeClr val="tx1"/>
                </a:solidFill>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i</a:t>
            </a:r>
            <a:r>
              <a:rPr sz="1600">
                <a:latin typeface="Times New Roman" panose="02020603050405020304" pitchFamily="18" charset="0"/>
                <a:cs typeface="Times New Roman" panose="02020603050405020304" pitchFamily="18" charset="0"/>
              </a:rPr>
              <a:t>n Proceedings of The Web Conference</a:t>
            </a:r>
            <a:r>
              <a:rPr 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2021, Ljubljana, Slovenia, </a:t>
            </a:r>
            <a:r>
              <a:rPr lang="en-US" sz="1600">
                <a:latin typeface="Times New Roman" panose="02020603050405020304" pitchFamily="18" charset="0"/>
                <a:cs typeface="Times New Roman" panose="02020603050405020304" pitchFamily="18" charset="0"/>
              </a:rPr>
              <a:t>2021, pp. </a:t>
            </a:r>
            <a:r>
              <a:rPr sz="1600">
                <a:latin typeface="Times New Roman" panose="02020603050405020304" pitchFamily="18" charset="0"/>
                <a:cs typeface="Times New Roman" panose="02020603050405020304" pitchFamily="18" charset="0"/>
              </a:rPr>
              <a:t>342–353.</a:t>
            </a:r>
            <a:endParaRPr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Evaluation</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401955" y="1136015"/>
            <a:ext cx="11336655"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lang="en-US" sz="2400" b="1" dirty="0">
                <a:latin typeface="Times New Roman" panose="02020603050405020304" pitchFamily="18" charset="0"/>
                <a:ea typeface="微软雅黑" panose="020B0503020204020204" charset="-122"/>
                <a:cs typeface="宋体" panose="02010600030101010101" pitchFamily="2" charset="-122"/>
              </a:rPr>
              <a:t>Baseline methods</a:t>
            </a:r>
            <a:r>
              <a:rPr sz="2400" b="1" dirty="0">
                <a:latin typeface="Times New Roman" panose="02020603050405020304" pitchFamily="18" charset="0"/>
                <a:ea typeface="微软雅黑" panose="020B0503020204020204" charset="-122"/>
                <a:cs typeface="宋体" panose="02010600030101010101" pitchFamily="2" charset="-122"/>
              </a:rPr>
              <a:t> for evaluating the performance of HIM</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cxnSp>
        <p:nvCxnSpPr>
          <p:cNvPr id="132" name="直接连接符 131"/>
          <p:cNvCxnSpPr/>
          <p:nvPr/>
        </p:nvCxnSpPr>
        <p:spPr>
          <a:xfrm>
            <a:off x="6089015" y="1855470"/>
            <a:ext cx="15875" cy="2013585"/>
          </a:xfrm>
          <a:prstGeom prst="line">
            <a:avLst/>
          </a:prstGeom>
          <a:ln w="12700" cmpd="sng">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01955" y="1905000"/>
            <a:ext cx="5631180" cy="829945"/>
          </a:xfrm>
          <a:prstGeom prst="rect">
            <a:avLst/>
          </a:prstGeom>
          <a:noFill/>
        </p:spPr>
        <p:txBody>
          <a:bodyPr wrap="square" rtlCol="0">
            <a:spAutoFit/>
          </a:bodyPr>
          <a:p>
            <a:pPr algn="just"/>
            <a:r>
              <a:rPr lang="zh-CN" altLang="en-US" sz="1600" b="1">
                <a:solidFill>
                  <a:schemeClr val="accent4"/>
                </a:solidFill>
                <a:latin typeface="Times New Roman" panose="02020603050405020304" pitchFamily="18" charset="0"/>
                <a:cs typeface="Times New Roman" panose="02020603050405020304" pitchFamily="18" charset="0"/>
                <a:sym typeface="+mn-ea"/>
              </a:rPr>
              <a:t>SLICE</a:t>
            </a:r>
            <a:r>
              <a:rPr lang="en-US" altLang="zh-CN" sz="1600" b="1" baseline="30000">
                <a:solidFill>
                  <a:schemeClr val="accent4"/>
                </a:solidFill>
                <a:latin typeface="Times New Roman" panose="02020603050405020304" pitchFamily="18" charset="0"/>
                <a:cs typeface="Times New Roman" panose="02020603050405020304" pitchFamily="18" charset="0"/>
                <a:sym typeface="+mn-ea"/>
              </a:rPr>
              <a:t>5</a:t>
            </a:r>
            <a:r>
              <a:rPr lang="en-US" altLang="zh-CN" sz="1600" b="1">
                <a:solidFill>
                  <a:schemeClr val="accent4"/>
                </a:solidFill>
                <a:latin typeface="Times New Roman" panose="02020603050405020304" pitchFamily="18" charset="0"/>
                <a:cs typeface="Times New Roman" panose="02020603050405020304" pitchFamily="18" charset="0"/>
                <a:sym typeface="+mn-ea"/>
              </a:rPr>
              <a:t>:</a:t>
            </a:r>
            <a:r>
              <a:rPr lang="en-US" altLang="zh-CN" sz="1600">
                <a:solidFill>
                  <a:schemeClr val="accent4"/>
                </a:solidFill>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sym typeface="+mn-ea"/>
              </a:rPr>
              <a:t> Self-Supervised Learning of Contextual</a:t>
            </a:r>
            <a:r>
              <a:rPr lang="en-US" altLang="zh-CN" sz="1600">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sym typeface="+mn-ea"/>
              </a:rPr>
              <a:t>Embeddings, which adopts global information</a:t>
            </a:r>
            <a:r>
              <a:rPr lang="en-US" altLang="zh-CN" sz="1600">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sym typeface="+mn-ea"/>
              </a:rPr>
              <a:t>with localized attention driven mechanisms to learn contextual node representations.</a:t>
            </a:r>
            <a:endParaRPr lang="zh-CN" altLang="en-US" sz="1600">
              <a:latin typeface="Times New Roman" panose="02020603050405020304" pitchFamily="18" charset="0"/>
              <a:cs typeface="Times New Roman" panose="02020603050405020304" pitchFamily="18" charset="0"/>
            </a:endParaRPr>
          </a:p>
        </p:txBody>
      </p:sp>
      <p:sp>
        <p:nvSpPr>
          <p:cNvPr id="4" name="文本框 3"/>
          <p:cNvSpPr txBox="1"/>
          <p:nvPr/>
        </p:nvSpPr>
        <p:spPr>
          <a:xfrm>
            <a:off x="402590" y="2879725"/>
            <a:ext cx="5570855" cy="1076325"/>
          </a:xfrm>
          <a:prstGeom prst="rect">
            <a:avLst/>
          </a:prstGeom>
          <a:noFill/>
        </p:spPr>
        <p:txBody>
          <a:bodyPr wrap="square" rtlCol="0">
            <a:spAutoFit/>
          </a:bodyPr>
          <a:p>
            <a:pPr algn="just"/>
            <a:r>
              <a:rPr lang="zh-CN" altLang="en-US" sz="1600" b="1">
                <a:solidFill>
                  <a:schemeClr val="accent6"/>
                </a:solidFill>
                <a:latin typeface="Times New Roman" panose="02020603050405020304" pitchFamily="18" charset="0"/>
                <a:cs typeface="Times New Roman" panose="02020603050405020304" pitchFamily="18" charset="0"/>
              </a:rPr>
              <a:t>Shifu2</a:t>
            </a:r>
            <a:r>
              <a:rPr lang="en-US" altLang="zh-CN" sz="1600" b="1" baseline="30000">
                <a:solidFill>
                  <a:schemeClr val="accent6"/>
                </a:solidFill>
                <a:latin typeface="Times New Roman" panose="02020603050405020304" pitchFamily="18" charset="0"/>
                <a:cs typeface="Times New Roman" panose="02020603050405020304" pitchFamily="18" charset="0"/>
              </a:rPr>
              <a:t>6</a:t>
            </a:r>
            <a:r>
              <a:rPr lang="en-US" altLang="zh-CN" sz="1600" b="1">
                <a:solidFill>
                  <a:schemeClr val="accent6"/>
                </a:solidFill>
                <a:latin typeface="Times New Roman" panose="02020603050405020304" pitchFamily="18" charset="0"/>
                <a:cs typeface="Times New Roman" panose="02020603050405020304" pitchFamily="18" charset="0"/>
              </a:rPr>
              <a:t>:</a:t>
            </a:r>
            <a:r>
              <a:rPr lang="en-US" altLang="zh-CN" sz="1600" b="1">
                <a:latin typeface="Times New Roman" panose="02020603050405020304" pitchFamily="18" charset="0"/>
                <a:cs typeface="Times New Roman" panose="02020603050405020304" pitchFamily="18" charset="0"/>
              </a:rPr>
              <a:t> </a:t>
            </a:r>
            <a:r>
              <a:rPr lang="en-US" altLang="zh-CN" sz="1600">
                <a:latin typeface="Times New Roman" panose="02020603050405020304" pitchFamily="18" charset="0"/>
                <a:cs typeface="Times New Roman" panose="02020603050405020304" pitchFamily="18" charset="0"/>
              </a:rPr>
              <a:t>Shifu2</a:t>
            </a:r>
            <a:r>
              <a:rPr lang="zh-CN" altLang="en-US" sz="1600">
                <a:latin typeface="Times New Roman" panose="02020603050405020304" pitchFamily="18" charset="0"/>
                <a:cs typeface="Times New Roman" panose="02020603050405020304" pitchFamily="18" charset="0"/>
              </a:rPr>
              <a:t> takes the collaboration network as input and the identified advisor-advisee relationship as output</a:t>
            </a:r>
            <a:r>
              <a:rPr lang="en-US" altLang="zh-CN" sz="1600">
                <a:latin typeface="Times New Roman" panose="02020603050405020304" pitchFamily="18" charset="0"/>
                <a:cs typeface="Times New Roman" panose="02020603050405020304" pitchFamily="18" charset="0"/>
              </a:rPr>
              <a:t>, which considers not only the network structure but also the semantic information of nodes and edges.</a:t>
            </a:r>
            <a:endParaRPr lang="en-US" altLang="zh-CN" sz="1600">
              <a:latin typeface="Times New Roman" panose="02020603050405020304" pitchFamily="18" charset="0"/>
              <a:cs typeface="Times New Roman" panose="02020603050405020304" pitchFamily="18" charset="0"/>
            </a:endParaRPr>
          </a:p>
        </p:txBody>
      </p:sp>
      <p:sp>
        <p:nvSpPr>
          <p:cNvPr id="6" name="文本框 5"/>
          <p:cNvSpPr txBox="1"/>
          <p:nvPr/>
        </p:nvSpPr>
        <p:spPr>
          <a:xfrm>
            <a:off x="6233160" y="1905000"/>
            <a:ext cx="5805805" cy="1076325"/>
          </a:xfrm>
          <a:prstGeom prst="rect">
            <a:avLst/>
          </a:prstGeom>
          <a:noFill/>
        </p:spPr>
        <p:txBody>
          <a:bodyPr wrap="square" rtlCol="0">
            <a:spAutoFit/>
          </a:bodyPr>
          <a:p>
            <a:pPr algn="just"/>
            <a:r>
              <a:rPr lang="zh-CN" altLang="en-US" sz="1600" b="1">
                <a:solidFill>
                  <a:srgbClr val="7030A0"/>
                </a:solidFill>
                <a:latin typeface="Times New Roman" panose="02020603050405020304" pitchFamily="18" charset="0"/>
                <a:cs typeface="Times New Roman" panose="02020603050405020304" pitchFamily="18" charset="0"/>
                <a:sym typeface="+mn-ea"/>
              </a:rPr>
              <a:t>MHGCN</a:t>
            </a:r>
            <a:r>
              <a:rPr lang="en-US" altLang="zh-CN" sz="1600" b="1" baseline="30000">
                <a:solidFill>
                  <a:srgbClr val="7030A0"/>
                </a:solidFill>
                <a:latin typeface="Times New Roman" panose="02020603050405020304" pitchFamily="18" charset="0"/>
                <a:cs typeface="Times New Roman" panose="02020603050405020304" pitchFamily="18" charset="0"/>
                <a:sym typeface="+mn-ea"/>
              </a:rPr>
              <a:t>7</a:t>
            </a:r>
            <a:r>
              <a:rPr lang="en-US" altLang="zh-CN" sz="1600" b="1">
                <a:solidFill>
                  <a:srgbClr val="7030A0"/>
                </a:solidFill>
                <a:latin typeface="Times New Roman" panose="02020603050405020304" pitchFamily="18" charset="0"/>
                <a:cs typeface="Times New Roman" panose="02020603050405020304" pitchFamily="18" charset="0"/>
                <a:sym typeface="+mn-ea"/>
              </a:rPr>
              <a:t>:</a:t>
            </a:r>
            <a:r>
              <a:rPr lang="en-US" altLang="zh-CN" sz="1600" b="1">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rPr>
              <a:t>Multiplex Heterogeneous Graph Convolutional Network</a:t>
            </a:r>
            <a:r>
              <a:rPr lang="en-US" altLang="zh-CN" sz="1600">
                <a:latin typeface="Times New Roman" panose="02020603050405020304" pitchFamily="18" charset="0"/>
                <a:cs typeface="Times New Roman" panose="02020603050405020304" pitchFamily="18" charset="0"/>
              </a:rPr>
              <a:t>, which can automatically learn the useful heterogeneous meta-path interactions of different lengths in multiplex heterogeneous networks through multi-layer convolution aggregation.</a:t>
            </a:r>
            <a:endParaRPr lang="en-US" altLang="zh-CN" sz="1600">
              <a:latin typeface="Times New Roman" panose="02020603050405020304" pitchFamily="18" charset="0"/>
              <a:cs typeface="Times New Roman" panose="02020603050405020304" pitchFamily="18" charset="0"/>
            </a:endParaRPr>
          </a:p>
        </p:txBody>
      </p:sp>
      <p:sp>
        <p:nvSpPr>
          <p:cNvPr id="8" name="文本框 7"/>
          <p:cNvSpPr txBox="1"/>
          <p:nvPr/>
        </p:nvSpPr>
        <p:spPr>
          <a:xfrm>
            <a:off x="186055" y="4022090"/>
            <a:ext cx="11821795" cy="1938020"/>
          </a:xfrm>
          <a:prstGeom prst="rect">
            <a:avLst/>
          </a:prstGeom>
          <a:noFill/>
        </p:spPr>
        <p:txBody>
          <a:bodyPr wrap="square" rtlCol="0">
            <a:spAutoFit/>
          </a:bodyPr>
          <a:p>
            <a:pPr fontAlgn="auto">
              <a:lnSpc>
                <a:spcPct val="125000"/>
              </a:lnSpc>
            </a:pPr>
            <a:r>
              <a:rPr lang="zh-CN" altLang="en-US" sz="1600">
                <a:solidFill>
                  <a:schemeClr val="accent4"/>
                </a:solidFill>
                <a:latin typeface="Times New Roman" panose="02020603050405020304" pitchFamily="18" charset="0"/>
                <a:cs typeface="Times New Roman" panose="02020603050405020304" pitchFamily="18" charset="0"/>
              </a:rPr>
              <a:t>[5]</a:t>
            </a:r>
            <a:r>
              <a:rPr lang="zh-CN" alt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P. Wang, K. Agarwal, C. Ham, S. Choudhury and C. K. Reddy, “</a:t>
            </a:r>
            <a:r>
              <a:rPr lang="zh-CN" altLang="en-US" sz="1600">
                <a:solidFill>
                  <a:schemeClr val="accent4"/>
                </a:solidFill>
                <a:latin typeface="Times New Roman" panose="02020603050405020304" pitchFamily="18" charset="0"/>
                <a:cs typeface="Times New Roman" panose="02020603050405020304" pitchFamily="18" charset="0"/>
              </a:rPr>
              <a:t>Self-Supervised Learning of Contextual Embeddings for Link Prediction in Heterogeneous Networks</a:t>
            </a:r>
            <a:r>
              <a:rPr sz="1600">
                <a:latin typeface="Times New Roman" panose="02020603050405020304" pitchFamily="18" charset="0"/>
                <a:cs typeface="Times New Roman" panose="02020603050405020304" pitchFamily="18" charset="0"/>
              </a:rPr>
              <a:t>,” in Proceedings of the Web Conference 2021, Ljubljana, Slovenia, 2021, pp. 2946–2957.</a:t>
            </a:r>
            <a:endParaRPr sz="1600">
              <a:latin typeface="Times New Roman" panose="02020603050405020304" pitchFamily="18" charset="0"/>
              <a:cs typeface="Times New Roman" panose="02020603050405020304" pitchFamily="18" charset="0"/>
            </a:endParaRPr>
          </a:p>
          <a:p>
            <a:pPr fontAlgn="auto">
              <a:lnSpc>
                <a:spcPct val="125000"/>
              </a:lnSpc>
            </a:pPr>
            <a:r>
              <a:rPr lang="zh-CN" altLang="en-US" sz="1600">
                <a:solidFill>
                  <a:schemeClr val="accent6"/>
                </a:solidFill>
                <a:latin typeface="Times New Roman" panose="02020603050405020304" pitchFamily="18" charset="0"/>
                <a:cs typeface="Times New Roman" panose="02020603050405020304" pitchFamily="18" charset="0"/>
              </a:rPr>
              <a:t>[</a:t>
            </a:r>
            <a:r>
              <a:rPr lang="en-US" altLang="zh-CN" sz="1600">
                <a:solidFill>
                  <a:schemeClr val="accent6"/>
                </a:solidFill>
                <a:latin typeface="Times New Roman" panose="02020603050405020304" pitchFamily="18" charset="0"/>
                <a:cs typeface="Times New Roman" panose="02020603050405020304" pitchFamily="18" charset="0"/>
              </a:rPr>
              <a:t>6</a:t>
            </a:r>
            <a:r>
              <a:rPr lang="zh-CN" altLang="en-US" sz="1600">
                <a:solidFill>
                  <a:schemeClr val="accent6"/>
                </a:solidFill>
                <a:latin typeface="Times New Roman" panose="02020603050405020304" pitchFamily="18" charset="0"/>
                <a:cs typeface="Times New Roman" panose="02020603050405020304" pitchFamily="18" charset="0"/>
              </a:rPr>
              <a:t>]</a:t>
            </a:r>
            <a:r>
              <a:rPr lang="zh-CN" alt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J. Liu, F. Xia, L. Wang, B. Xu, X. Kong, H. Tong, and</a:t>
            </a:r>
            <a:r>
              <a:rPr 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I. King, “</a:t>
            </a:r>
            <a:r>
              <a:rPr lang="zh-CN" altLang="en-US" sz="1600">
                <a:solidFill>
                  <a:schemeClr val="accent6"/>
                </a:solidFill>
                <a:latin typeface="Times New Roman" panose="02020603050405020304" pitchFamily="18" charset="0"/>
                <a:cs typeface="Times New Roman" panose="02020603050405020304" pitchFamily="18" charset="0"/>
              </a:rPr>
              <a:t>Shifu2: A network representation learning-based model for advisor-advisee relationship mining</a:t>
            </a:r>
            <a:r>
              <a:rPr sz="1600">
                <a:latin typeface="Times New Roman" panose="02020603050405020304" pitchFamily="18" charset="0"/>
                <a:cs typeface="Times New Roman" panose="02020603050405020304" pitchFamily="18" charset="0"/>
              </a:rPr>
              <a:t>,”</a:t>
            </a:r>
            <a:r>
              <a:rPr 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IEEE Trans. Knowl. Data Eng., vol. 33, no. 4, pp. 1763–1777, 2021.</a:t>
            </a:r>
            <a:endParaRPr sz="1600">
              <a:latin typeface="Times New Roman" panose="02020603050405020304" pitchFamily="18" charset="0"/>
              <a:cs typeface="Times New Roman" panose="02020603050405020304" pitchFamily="18" charset="0"/>
            </a:endParaRPr>
          </a:p>
          <a:p>
            <a:pPr fontAlgn="auto">
              <a:lnSpc>
                <a:spcPct val="125000"/>
              </a:lnSpc>
            </a:pPr>
            <a:r>
              <a:rPr lang="zh-CN" altLang="en-US" sz="1600">
                <a:solidFill>
                  <a:srgbClr val="7030A0"/>
                </a:solidFill>
                <a:latin typeface="Times New Roman" panose="02020603050405020304" pitchFamily="18" charset="0"/>
                <a:cs typeface="Times New Roman" panose="02020603050405020304" pitchFamily="18" charset="0"/>
              </a:rPr>
              <a:t>[</a:t>
            </a:r>
            <a:r>
              <a:rPr lang="en-US" altLang="zh-CN" sz="1600">
                <a:solidFill>
                  <a:srgbClr val="7030A0"/>
                </a:solidFill>
                <a:latin typeface="Times New Roman" panose="02020603050405020304" pitchFamily="18" charset="0"/>
                <a:cs typeface="Times New Roman" panose="02020603050405020304" pitchFamily="18" charset="0"/>
              </a:rPr>
              <a:t>7</a:t>
            </a:r>
            <a:r>
              <a:rPr lang="zh-CN" altLang="en-US" sz="1600">
                <a:solidFill>
                  <a:srgbClr val="7030A0"/>
                </a:solidFill>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P. Yu, C. Fu, Y. Yu, C. Huang, Z. Zhao, and</a:t>
            </a:r>
            <a:r>
              <a:rPr 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J. Dong, “</a:t>
            </a:r>
            <a:r>
              <a:rPr lang="zh-CN" altLang="en-US" sz="1600">
                <a:solidFill>
                  <a:srgbClr val="7030A0"/>
                </a:solidFill>
                <a:latin typeface="Times New Roman" panose="02020603050405020304" pitchFamily="18" charset="0"/>
                <a:cs typeface="Times New Roman" panose="02020603050405020304" pitchFamily="18" charset="0"/>
              </a:rPr>
              <a:t>Multiplex heterogeneous graph convolutional network</a:t>
            </a:r>
            <a:r>
              <a:rPr sz="1600">
                <a:latin typeface="Times New Roman" panose="02020603050405020304" pitchFamily="18" charset="0"/>
                <a:cs typeface="Times New Roman" panose="02020603050405020304" pitchFamily="18" charset="0"/>
              </a:rPr>
              <a:t>,” in </a:t>
            </a:r>
            <a:r>
              <a:rPr sz="1600">
                <a:latin typeface="Times New Roman" panose="02020603050405020304" pitchFamily="18" charset="0"/>
                <a:cs typeface="Times New Roman" panose="02020603050405020304" pitchFamily="18" charset="0"/>
                <a:sym typeface="+mn-ea"/>
              </a:rPr>
              <a:t>Proceedings of the</a:t>
            </a:r>
            <a:r>
              <a:rPr sz="1600">
                <a:latin typeface="Times New Roman" panose="02020603050405020304" pitchFamily="18" charset="0"/>
                <a:cs typeface="Times New Roman" panose="02020603050405020304" pitchFamily="18" charset="0"/>
              </a:rPr>
              <a:t> 28th Conference on Knowledge Discovery</a:t>
            </a:r>
            <a:r>
              <a:rPr lang="en-US" sz="1600">
                <a:latin typeface="Times New Roman" panose="02020603050405020304" pitchFamily="18" charset="0"/>
                <a:cs typeface="Times New Roman" panose="02020603050405020304" pitchFamily="18" charset="0"/>
              </a:rPr>
              <a:t> </a:t>
            </a:r>
            <a:r>
              <a:rPr sz="1600">
                <a:latin typeface="Times New Roman" panose="02020603050405020304" pitchFamily="18" charset="0"/>
                <a:cs typeface="Times New Roman" panose="02020603050405020304" pitchFamily="18" charset="0"/>
              </a:rPr>
              <a:t>and Data Mining, Washington, DC, 2022, pp. 2377–2387.</a:t>
            </a:r>
            <a:endParaRPr sz="160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Evaluation</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543560" y="1136015"/>
            <a:ext cx="5413375" cy="1060450"/>
          </a:xfrm>
          <a:prstGeom prst="rect">
            <a:avLst/>
          </a:prstGeom>
          <a:noFill/>
        </p:spPr>
        <p:txBody>
          <a:bodyPr wrap="square" rtlCol="0" anchor="t">
            <a:spAutoFit/>
          </a:bodyPr>
          <a:p>
            <a:pPr indent="0" algn="just" fontAlgn="auto">
              <a:lnSpc>
                <a:spcPct val="150000"/>
              </a:lnSpc>
              <a:buFont typeface="Wingdings" panose="05000000000000000000" charset="0"/>
              <a:buNone/>
            </a:pPr>
            <a:r>
              <a:rPr lang="en-US" b="1" dirty="0">
                <a:latin typeface="微软雅黑" panose="020B0503020204020204" charset="-122"/>
                <a:ea typeface="微软雅黑" panose="020B0503020204020204" charset="-122"/>
                <a:cs typeface="宋体" panose="02010600030101010101" pitchFamily="2" charset="-122"/>
              </a:rPr>
              <a:t>★ </a:t>
            </a:r>
            <a:r>
              <a:rPr lang="en-US" b="1" dirty="0">
                <a:latin typeface="Times New Roman" panose="02020603050405020304" pitchFamily="18" charset="0"/>
                <a:ea typeface="微软雅黑" panose="020B0503020204020204" charset="-122"/>
                <a:cs typeface="宋体" panose="02010600030101010101" pitchFamily="2" charset="-122"/>
              </a:rPr>
              <a:t>Implicit </a:t>
            </a:r>
            <a:r>
              <a:rPr b="1" dirty="0">
                <a:latin typeface="Times New Roman" panose="02020603050405020304" pitchFamily="18" charset="0"/>
                <a:ea typeface="微软雅黑" panose="020B0503020204020204" charset="-122"/>
                <a:cs typeface="宋体" panose="02010600030101010101" pitchFamily="2" charset="-122"/>
              </a:rPr>
              <a:t>Relationship discovery Performance</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675005" y="1706880"/>
            <a:ext cx="10760710" cy="3280410"/>
          </a:xfrm>
          <a:prstGeom prst="rect">
            <a:avLst/>
          </a:prstGeom>
        </p:spPr>
      </p:pic>
      <p:grpSp>
        <p:nvGrpSpPr>
          <p:cNvPr id="8" name="组合 7"/>
          <p:cNvGrpSpPr/>
          <p:nvPr/>
        </p:nvGrpSpPr>
        <p:grpSpPr>
          <a:xfrm>
            <a:off x="5577840" y="5146675"/>
            <a:ext cx="4329430" cy="1661795"/>
            <a:chOff x="6220" y="7519"/>
            <a:chExt cx="6818" cy="2617"/>
          </a:xfrm>
        </p:grpSpPr>
        <p:sp>
          <p:nvSpPr>
            <p:cNvPr id="5" name="云形标注 4"/>
            <p:cNvSpPr/>
            <p:nvPr/>
          </p:nvSpPr>
          <p:spPr>
            <a:xfrm rot="10800000">
              <a:off x="6220" y="7519"/>
              <a:ext cx="6760" cy="2617"/>
            </a:xfrm>
            <a:prstGeom prst="cloudCallou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rot="21300000">
              <a:off x="6597" y="8107"/>
              <a:ext cx="6441" cy="1452"/>
            </a:xfrm>
            <a:prstGeom prst="rect">
              <a:avLst/>
            </a:prstGeom>
            <a:noFill/>
          </p:spPr>
          <p:txBody>
            <a:bodyPr wrap="square" rtlCol="0" anchor="t">
              <a:spAutoFit/>
            </a:bodyPr>
            <a:p>
              <a:r>
                <a:rPr lang="zh-CN" altLang="en-US" b="1">
                  <a:solidFill>
                    <a:srgbClr val="C00000"/>
                  </a:solidFill>
                  <a:latin typeface="Times New Roman" panose="02020603050405020304" pitchFamily="18" charset="0"/>
                  <a:cs typeface="Times New Roman" panose="02020603050405020304" pitchFamily="18" charset="0"/>
                </a:rPr>
                <a:t>HIM</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achieves the best performance on the two evaluation criteria,</a:t>
              </a:r>
              <a:r>
                <a:rPr lang="en-US" altLang="zh-CN" b="1">
                  <a:solidFill>
                    <a:srgbClr val="C00000"/>
                  </a:solidFill>
                  <a:latin typeface="Times New Roman" panose="02020603050405020304" pitchFamily="18" charset="0"/>
                  <a:cs typeface="Times New Roman" panose="02020603050405020304" pitchFamily="18" charset="0"/>
                </a:rPr>
                <a:t> </a:t>
              </a:r>
              <a:r>
                <a:rPr lang="zh-CN" altLang="en-US" b="1">
                  <a:solidFill>
                    <a:srgbClr val="C00000"/>
                  </a:solidFill>
                  <a:latin typeface="Times New Roman" panose="02020603050405020304" pitchFamily="18" charset="0"/>
                  <a:cs typeface="Times New Roman" panose="02020603050405020304" pitchFamily="18" charset="0"/>
                </a:rPr>
                <a:t>even when the training set is relatively small</a:t>
              </a:r>
              <a:endParaRPr lang="zh-CN" altLang="en-US" b="1">
                <a:solidFill>
                  <a:srgbClr val="C00000"/>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Evaluation</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543560" y="1136015"/>
            <a:ext cx="6811645" cy="1060450"/>
          </a:xfrm>
          <a:prstGeom prst="rect">
            <a:avLst/>
          </a:prstGeom>
          <a:noFill/>
        </p:spPr>
        <p:txBody>
          <a:bodyPr wrap="square" rtlCol="0" anchor="t">
            <a:spAutoFit/>
          </a:bodyPr>
          <a:p>
            <a:pPr indent="0" algn="just" fontAlgn="auto">
              <a:lnSpc>
                <a:spcPct val="150000"/>
              </a:lnSpc>
              <a:buFont typeface="Wingdings" panose="05000000000000000000" charset="0"/>
              <a:buNone/>
            </a:pPr>
            <a:r>
              <a:rPr lang="en-US" b="1" dirty="0">
                <a:latin typeface="微软雅黑" panose="020B0503020204020204" charset="-122"/>
                <a:ea typeface="微软雅黑" panose="020B0503020204020204" charset="-122"/>
                <a:cs typeface="宋体" panose="02010600030101010101" pitchFamily="2" charset="-122"/>
              </a:rPr>
              <a:t>★ </a:t>
            </a:r>
            <a:r>
              <a:rPr b="1" dirty="0">
                <a:latin typeface="Times New Roman" panose="02020603050405020304" pitchFamily="18" charset="0"/>
                <a:ea typeface="微软雅黑" panose="020B0503020204020204" charset="-122"/>
                <a:cs typeface="宋体" panose="02010600030101010101" pitchFamily="2" charset="-122"/>
                <a:sym typeface="+mn-ea"/>
              </a:rPr>
              <a:t>Parameter Influence Analysis</a:t>
            </a:r>
            <a:r>
              <a:rPr lang="en-US" b="1" dirty="0">
                <a:latin typeface="Times New Roman" panose="02020603050405020304" pitchFamily="18" charset="0"/>
                <a:ea typeface="微软雅黑" panose="020B0503020204020204" charset="-122"/>
                <a:cs typeface="宋体" panose="02010600030101010101" pitchFamily="2" charset="-122"/>
                <a:sym typeface="+mn-ea"/>
              </a:rPr>
              <a:t>: Attributes used for aggregation</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mc:AlternateContent xmlns:mc="http://schemas.openxmlformats.org/markup-compatibility/2006">
        <mc:Choice xmlns:a14="http://schemas.microsoft.com/office/drawing/2010/main" Requires="a14">
          <p:sp>
            <p:nvSpPr>
              <p:cNvPr id="2" name="文本框 1"/>
              <p:cNvSpPr txBox="1"/>
              <p:nvPr/>
            </p:nvSpPr>
            <p:spPr>
              <a:xfrm>
                <a:off x="690245" y="1751965"/>
                <a:ext cx="10810875" cy="1257935"/>
              </a:xfrm>
              <a:prstGeom prst="rect">
                <a:avLst/>
              </a:prstGeom>
              <a:noFill/>
            </p:spPr>
            <p:txBody>
              <a:bodyPr wrap="square" rtlCol="0">
                <a:spAutoFit/>
              </a:bodyPr>
              <a:p>
                <a:r>
                  <a:rPr lang="zh-CN" altLang="en-US" b="1">
                    <a:solidFill>
                      <a:srgbClr val="FF0000"/>
                    </a:solidFill>
                    <a:latin typeface="Times New Roman" panose="02020603050405020304" pitchFamily="18" charset="0"/>
                    <a:cs typeface="Times New Roman" panose="02020603050405020304" pitchFamily="18" charset="0"/>
                  </a:rPr>
                  <a:t> HIM w/o </a:t>
                </a:r>
                <a:r>
                  <a:rPr lang="zh-CN" altLang="en-US" b="1" i="1">
                    <a:solidFill>
                      <a:srgbClr val="FF0000"/>
                    </a:solidFill>
                    <a:latin typeface="Times New Roman" panose="02020603050405020304" pitchFamily="18" charset="0"/>
                    <a:cs typeface="Times New Roman" panose="02020603050405020304" pitchFamily="18" charset="0"/>
                  </a:rPr>
                  <a:t>HAtt</a:t>
                </a:r>
                <a:r>
                  <a:rPr lang="zh-CN" altLang="en-US" b="1">
                    <a:solidFill>
                      <a:srgbClr val="FF0000"/>
                    </a:solidFill>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 HIM framework without HetGNN</a:t>
                </a:r>
                <a:r>
                  <a:rPr lang="en-US" altLang="zh-CN">
                    <a:latin typeface="Times New Roman" panose="02020603050405020304" pitchFamily="18" charset="0"/>
                    <a:cs typeface="Times New Roman" panose="02020603050405020304" pitchFamily="18" charset="0"/>
                  </a:rPr>
                  <a:t> </a:t>
                </a:r>
                <a:r>
                  <a:rPr lang="zh-CN" altLang="en-US">
                    <a:latin typeface="Times New Roman" panose="02020603050405020304" pitchFamily="18" charset="0"/>
                    <a:cs typeface="Times New Roman" panose="02020603050405020304" pitchFamily="18" charset="0"/>
                  </a:rPr>
                  <a:t>model.</a:t>
                </a:r>
                <a:r>
                  <a:rPr lang="en-US" altLang="zh-CN">
                    <a:latin typeface="Times New Roman" panose="02020603050405020304" pitchFamily="18" charset="0"/>
                    <a:cs typeface="Times New Roman" panose="02020603050405020304" pitchFamily="18" charset="0"/>
                  </a:rPr>
                  <a:t> In HIM-WOHET, we do not use the HetGNN model to aggregate the attributes of heterogeneous neighbor nodes, but only consider the attributes of the node itself. That is, the final attributes representation </a:t>
                </a:r>
                <a14:m>
                  <m:oMath xmlns:m="http://schemas.openxmlformats.org/officeDocument/2006/math">
                    <m:r>
                      <a:rPr lang="en-US" altLang="zh-CN" i="1">
                        <a:latin typeface="Cambria Math" panose="02040503050406030204" charset="0"/>
                        <a:cs typeface="Cambria Math" panose="02040503050406030204" charset="0"/>
                      </a:rPr>
                      <m:t>𝐻</m:t>
                    </m:r>
                  </m:oMath>
                </a14:m>
                <a:r>
                  <a:rPr lang="en-US" altLang="zh-CN">
                    <a:latin typeface="Times New Roman" panose="02020603050405020304" pitchFamily="18" charset="0"/>
                    <a:cs typeface="Times New Roman" panose="02020603050405020304" pitchFamily="18" charset="0"/>
                  </a:rPr>
                  <a:t> of nodes is defined as </a:t>
                </a:r>
                <a14:m>
                  <m:oMath xmlns:m="http://schemas.openxmlformats.org/officeDocument/2006/math">
                    <m:r>
                      <a:rPr lang="en-US" altLang="zh-CN" i="1">
                        <a:latin typeface="Cambria Math" panose="02040503050406030204" charset="0"/>
                        <a:cs typeface="Cambria Math" panose="02040503050406030204" charset="0"/>
                      </a:rPr>
                      <m:t>𝐻</m:t>
                    </m:r>
                    <m:r>
                      <a:rPr lang="en-US" altLang="zh-CN" i="1">
                        <a:latin typeface="Cambria Math" panose="02040503050406030204" charset="0"/>
                        <a:cs typeface="Cambria Math" panose="02040503050406030204" charset="0"/>
                      </a:rPr>
                      <m:t>=</m:t>
                    </m:r>
                    <m:nary>
                      <m:naryPr>
                        <m:chr m:val="∑"/>
                        <m:limLoc m:val="subSup"/>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𝑡</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b>
                      <m:sup>
                        <m:r>
                          <a:rPr lang="en-US" altLang="zh-CN" i="1">
                            <a:latin typeface="Cambria Math" panose="02040503050406030204" charset="0"/>
                            <a:cs typeface="Cambria Math" panose="02040503050406030204" charset="0"/>
                          </a:rPr>
                          <m:t>𝑇</m:t>
                        </m:r>
                      </m:sup>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𝑀</m:t>
                            </m:r>
                          </m:e>
                          <m:sub>
                            <m:r>
                              <a:rPr lang="en-US" altLang="zh-CN" i="1">
                                <a:latin typeface="Cambria Math" panose="02040503050406030204" charset="0"/>
                                <a:cs typeface="Cambria Math" panose="02040503050406030204" charset="0"/>
                              </a:rPr>
                              <m:t>𝑡</m:t>
                            </m:r>
                          </m:sub>
                        </m:s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𝑋</m:t>
                            </m:r>
                          </m:e>
                          <m:sub>
                            <m:r>
                              <a:rPr lang="en-US" altLang="zh-CN" i="1">
                                <a:latin typeface="Cambria Math" panose="02040503050406030204" charset="0"/>
                                <a:cs typeface="Cambria Math" panose="02040503050406030204" charset="0"/>
                              </a:rPr>
                              <m:t>𝑡</m:t>
                            </m:r>
                          </m:sub>
                        </m:s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𝑊</m:t>
                            </m:r>
                          </m:e>
                          <m:sub>
                            <m:r>
                              <a:rPr lang="en-US" altLang="zh-CN" i="1">
                                <a:latin typeface="Cambria Math" panose="02040503050406030204" charset="0"/>
                                <a:cs typeface="Cambria Math" panose="02040503050406030204" charset="0"/>
                              </a:rPr>
                              <m:t>𝑡</m:t>
                            </m:r>
                          </m:sub>
                        </m:sSub>
                      </m:e>
                    </m:nary>
                  </m:oMath>
                </a14:m>
                <a:r>
                  <a:rPr lang="en-US" altLang="zh-CN">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𝑋</m:t>
                        </m:r>
                      </m:e>
                      <m:sub>
                        <m:r>
                          <a:rPr lang="en-US" altLang="zh-CN" i="1">
                            <a:latin typeface="Cambria Math" panose="02040503050406030204" charset="0"/>
                            <a:cs typeface="Cambria Math" panose="02040503050406030204" charset="0"/>
                          </a:rPr>
                          <m:t>𝑡</m:t>
                        </m:r>
                      </m:sub>
                    </m:sSub>
                  </m:oMath>
                </a14:m>
                <a:r>
                  <a:rPr lang="en-US" altLang="zh-CN">
                    <a:latin typeface="Times New Roman" panose="02020603050405020304" pitchFamily="18" charset="0"/>
                    <a:cs typeface="Times New Roman" panose="02020603050405020304" pitchFamily="18" charset="0"/>
                  </a:rPr>
                  <a:t> represents the initial node attributes information matrix for nodes of type </a:t>
                </a:r>
                <a14:m>
                  <m:oMath xmlns:m="http://schemas.openxmlformats.org/officeDocument/2006/math">
                    <m:r>
                      <a:rPr lang="en-US" altLang="zh-CN" i="1">
                        <a:latin typeface="Cambria Math" panose="02040503050406030204" charset="0"/>
                        <a:cs typeface="Cambria Math" panose="02040503050406030204" charset="0"/>
                      </a:rPr>
                      <m:t>𝑡</m:t>
                    </m:r>
                  </m:oMath>
                </a14:m>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690245" y="1751965"/>
                <a:ext cx="10810875" cy="1257935"/>
              </a:xfrm>
              <a:prstGeom prst="rect">
                <a:avLst/>
              </a:prstGeom>
              <a:blipFill rotWithShape="1">
                <a:blip r:embed="rId1"/>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p:cNvSpPr txBox="1"/>
              <p:nvPr/>
            </p:nvSpPr>
            <p:spPr>
              <a:xfrm>
                <a:off x="690880" y="3011170"/>
                <a:ext cx="10810875" cy="935990"/>
              </a:xfrm>
              <a:prstGeom prst="rect">
                <a:avLst/>
              </a:prstGeom>
              <a:noFill/>
            </p:spPr>
            <p:txBody>
              <a:bodyPr wrap="square" rtlCol="0">
                <a:spAutoFit/>
              </a:bodyPr>
              <a:p>
                <a:r>
                  <a:rPr lang="zh-CN" altLang="en-US" b="1">
                    <a:solidFill>
                      <a:schemeClr val="accent6"/>
                    </a:solidFill>
                    <a:latin typeface="Times New Roman" panose="02020603050405020304" pitchFamily="18" charset="0"/>
                    <a:cs typeface="Times New Roman" panose="02020603050405020304" pitchFamily="18" charset="0"/>
                  </a:rPr>
                  <a:t>HIM w/o </a:t>
                </a:r>
                <a:r>
                  <a:rPr lang="zh-CN" altLang="en-US" b="1" i="1">
                    <a:solidFill>
                      <a:schemeClr val="accent6"/>
                    </a:solidFill>
                    <a:latin typeface="Times New Roman" panose="02020603050405020304" pitchFamily="18" charset="0"/>
                    <a:cs typeface="Times New Roman" panose="02020603050405020304" pitchFamily="18" charset="0"/>
                  </a:rPr>
                  <a:t>LAtt</a:t>
                </a:r>
                <a:r>
                  <a:rPr lang="zh-CN" altLang="en-US" b="1">
                    <a:solidFill>
                      <a:schemeClr val="accent6"/>
                    </a:solidFill>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 </a:t>
                </a:r>
                <a:r>
                  <a:rPr>
                    <a:latin typeface="Times New Roman" panose="02020603050405020304" pitchFamily="18" charset="0"/>
                    <a:cs typeface="Times New Roman" panose="02020603050405020304" pitchFamily="18" charset="0"/>
                  </a:rPr>
                  <a:t>HIM framework without link attributes</a:t>
                </a:r>
                <a:r>
                  <a:rPr lang="en-US">
                    <a:latin typeface="Times New Roman" panose="02020603050405020304" pitchFamily="18" charset="0"/>
                    <a:cs typeface="Times New Roman" panose="02020603050405020304" pitchFamily="18" charset="0"/>
                  </a:rPr>
                  <a:t> </a:t>
                </a:r>
                <a:r>
                  <a:rPr>
                    <a:latin typeface="Times New Roman" panose="02020603050405020304" pitchFamily="18" charset="0"/>
                    <a:cs typeface="Times New Roman" panose="02020603050405020304" pitchFamily="18" charset="0"/>
                  </a:rPr>
                  <a:t>weight </a:t>
                </a:r>
                <a14:m>
                  <m:oMath xmlns:m="http://schemas.openxmlformats.org/officeDocument/2006/math">
                    <m:sSub>
                      <m:sSubPr>
                        <m:ctrlPr>
                          <a:rPr lang="en-US" i="1">
                            <a:latin typeface="Cambria Math" panose="02040503050406030204" charset="0"/>
                            <a:cs typeface="Cambria Math" panose="02040503050406030204" charset="0"/>
                          </a:rPr>
                        </m:ctrlPr>
                      </m:sSubPr>
                      <m:e>
                        <m:r>
                          <a:rPr lang="en-US" i="1">
                            <a:latin typeface="Cambria Math" panose="02040503050406030204" charset="0"/>
                            <a:cs typeface="Cambria Math" panose="02040503050406030204" charset="0"/>
                          </a:rPr>
                          <m:t>𝜆</m:t>
                        </m:r>
                      </m:e>
                      <m:sub>
                        <m:r>
                          <a:rPr lang="en-US" i="1">
                            <a:latin typeface="Cambria Math" panose="02040503050406030204" charset="0"/>
                            <a:cs typeface="Cambria Math" panose="02040503050406030204" charset="0"/>
                          </a:rPr>
                          <m:t>𝑖</m:t>
                        </m:r>
                        <m:r>
                          <a:rPr lang="en-US" i="1">
                            <a:latin typeface="Cambria Math" panose="02040503050406030204" charset="0"/>
                            <a:cs typeface="Cambria Math" panose="02040503050406030204" charset="0"/>
                          </a:rPr>
                          <m:t>,</m:t>
                        </m:r>
                        <m:r>
                          <a:rPr lang="en-US" i="1">
                            <a:latin typeface="Cambria Math" panose="02040503050406030204" charset="0"/>
                            <a:cs typeface="Cambria Math" panose="02040503050406030204" charset="0"/>
                          </a:rPr>
                          <m:t>𝑗</m:t>
                        </m:r>
                      </m:sub>
                    </m:sSub>
                  </m:oMath>
                </a14:m>
                <a:r>
                  <a:rPr>
                    <a:latin typeface="Times New Roman" panose="02020603050405020304" pitchFamily="18" charset="0"/>
                    <a:cs typeface="Times New Roman" panose="02020603050405020304" pitchFamily="18" charset="0"/>
                  </a:rPr>
                  <a:t>. In HIM-WOLAW, we do not consider link attributes information in the process of aggregating network</a:t>
                </a:r>
                <a:r>
                  <a:rPr lang="en-US">
                    <a:latin typeface="Times New Roman" panose="02020603050405020304" pitchFamily="18" charset="0"/>
                    <a:cs typeface="Times New Roman" panose="02020603050405020304" pitchFamily="18" charset="0"/>
                  </a:rPr>
                  <a:t> </a:t>
                </a:r>
                <a:r>
                  <a:rPr>
                    <a:latin typeface="Times New Roman" panose="02020603050405020304" pitchFamily="18" charset="0"/>
                    <a:cs typeface="Times New Roman" panose="02020603050405020304" pitchFamily="18" charset="0"/>
                  </a:rPr>
                  <a:t>attributes information. More specifically, we directly input the adjacency matrices </a:t>
                </a:r>
                <a14:m>
                  <m:oMath xmlns:m="http://schemas.openxmlformats.org/officeDocument/2006/math">
                    <m:sSub>
                      <m:sSubPr>
                        <m:ctrlPr>
                          <a:rPr lang="en-US" i="1">
                            <a:latin typeface="Cambria Math" panose="02040503050406030204" charset="0"/>
                            <a:cs typeface="Cambria Math" panose="02040503050406030204" charset="0"/>
                          </a:rPr>
                        </m:ctrlPr>
                      </m:sSubPr>
                      <m:e>
                        <m:r>
                          <a:rPr lang="en-US" i="1">
                            <a:latin typeface="Cambria Math" panose="02040503050406030204" charset="0"/>
                            <a:cs typeface="Cambria Math" panose="02040503050406030204" charset="0"/>
                          </a:rPr>
                          <m:t>𝐴</m:t>
                        </m:r>
                      </m:e>
                      <m:sub>
                        <m:r>
                          <a:rPr lang="en-US" i="1">
                            <a:latin typeface="Cambria Math" panose="02040503050406030204" charset="0"/>
                            <a:cs typeface="Cambria Math" panose="02040503050406030204" charset="0"/>
                          </a:rPr>
                          <m:t>𝑝</m:t>
                        </m:r>
                      </m:sub>
                    </m:sSub>
                  </m:oMath>
                </a14:m>
                <a:r>
                  <a:rPr>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charset="0"/>
                            <a:cs typeface="Cambria Math" panose="02040503050406030204" charset="0"/>
                          </a:rPr>
                        </m:ctrlPr>
                      </m:sSubPr>
                      <m:e>
                        <m:r>
                          <a:rPr lang="en-US" i="1">
                            <a:latin typeface="Cambria Math" panose="02040503050406030204" charset="0"/>
                            <a:cs typeface="Cambria Math" panose="02040503050406030204" charset="0"/>
                          </a:rPr>
                          <m:t>𝐴</m:t>
                        </m:r>
                      </m:e>
                      <m:sub>
                        <m:r>
                          <a:rPr lang="en-US" i="1">
                            <a:latin typeface="Cambria Math" panose="02040503050406030204" charset="0"/>
                            <a:cs typeface="Cambria Math" panose="02040503050406030204" charset="0"/>
                          </a:rPr>
                          <m:t>𝑛</m:t>
                        </m:r>
                      </m:sub>
                    </m:sSub>
                  </m:oMath>
                </a14:m>
                <a:r>
                  <a:rPr>
                    <a:latin typeface="Times New Roman" panose="02020603050405020304" pitchFamily="18" charset="0"/>
                    <a:cs typeface="Times New Roman" panose="02020603050405020304" pitchFamily="18" charset="0"/>
                  </a:rPr>
                  <a:t> into GCN model</a:t>
                </a:r>
                <a:r>
                  <a:rPr lang="en-US">
                    <a:latin typeface="Times New Roman" panose="02020603050405020304" pitchFamily="18" charset="0"/>
                    <a:cs typeface="Times New Roman" panose="02020603050405020304" pitchFamily="18" charset="0"/>
                  </a:rPr>
                  <a:t> </a:t>
                </a:r>
                <a:r>
                  <a:rPr>
                    <a:latin typeface="Times New Roman" panose="02020603050405020304" pitchFamily="18" charset="0"/>
                    <a:cs typeface="Times New Roman" panose="02020603050405020304" pitchFamily="18" charset="0"/>
                  </a:rPr>
                  <a:t>without multiplying link attributes weight matrix </a:t>
                </a:r>
                <a14:m>
                  <m:oMath xmlns:m="http://schemas.openxmlformats.org/officeDocument/2006/math">
                    <m:sSub>
                      <m:sSubPr>
                        <m:ctrlPr>
                          <a:rPr lang="en-US" i="1">
                            <a:latin typeface="Cambria Math" panose="02040503050406030204" charset="0"/>
                            <a:cs typeface="Cambria Math" panose="02040503050406030204" charset="0"/>
                          </a:rPr>
                        </m:ctrlPr>
                      </m:sSubPr>
                      <m:e>
                        <m:r>
                          <a:rPr lang="en-US" i="1">
                            <a:latin typeface="Cambria Math" panose="02040503050406030204" charset="0"/>
                            <a:cs typeface="Cambria Math" panose="02040503050406030204" charset="0"/>
                          </a:rPr>
                          <m:t>𝐿</m:t>
                        </m:r>
                      </m:e>
                      <m:sub>
                        <m:r>
                          <a:rPr lang="en-US" i="1">
                            <a:latin typeface="Cambria Math" panose="02040503050406030204" charset="0"/>
                            <a:cs typeface="Cambria Math" panose="02040503050406030204" charset="0"/>
                          </a:rPr>
                          <m:t>𝜆</m:t>
                        </m:r>
                      </m:sub>
                    </m:sSub>
                  </m:oMath>
                </a14:m>
                <a:r>
                  <a:rPr>
                    <a:latin typeface="Times New Roman" panose="02020603050405020304" pitchFamily="18" charset="0"/>
                    <a:cs typeface="Times New Roman" panose="02020603050405020304" pitchFamily="18" charset="0"/>
                  </a:rPr>
                  <a:t>.</a:t>
                </a:r>
                <a:endParaRPr>
                  <a:latin typeface="Times New Roman" panose="02020603050405020304" pitchFamily="18" charset="0"/>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690880" y="3011170"/>
                <a:ext cx="10810875" cy="935990"/>
              </a:xfrm>
              <a:prstGeom prst="rect">
                <a:avLst/>
              </a:prstGeom>
              <a:blipFill rotWithShape="1">
                <a:blip r:embed="rId2"/>
                <a:stretch>
                  <a:fillRect/>
                </a:stretch>
              </a:blipFill>
            </p:spPr>
            <p:txBody>
              <a:bodyPr/>
              <a:lstStyle/>
              <a:p>
                <a:r>
                  <a:rPr lang="zh-CN" altLang="en-US">
                    <a:noFill/>
                  </a:rPr>
                  <a:t> </a:t>
                </a:r>
              </a:p>
            </p:txBody>
          </p:sp>
        </mc:Fallback>
      </mc:AlternateContent>
      <p:pic>
        <p:nvPicPr>
          <p:cNvPr id="6" name="图片 5"/>
          <p:cNvPicPr>
            <a:picLocks noChangeAspect="1"/>
          </p:cNvPicPr>
          <p:nvPr/>
        </p:nvPicPr>
        <p:blipFill>
          <a:blip r:embed="rId3"/>
          <a:stretch>
            <a:fillRect/>
          </a:stretch>
        </p:blipFill>
        <p:spPr>
          <a:xfrm>
            <a:off x="3098165" y="3948430"/>
            <a:ext cx="5797550" cy="2543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Conclusion</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6" name="文本框 5"/>
          <p:cNvSpPr txBox="1"/>
          <p:nvPr/>
        </p:nvSpPr>
        <p:spPr>
          <a:xfrm>
            <a:off x="935990" y="1473200"/>
            <a:ext cx="10420350" cy="3615055"/>
          </a:xfrm>
          <a:prstGeom prst="rect">
            <a:avLst/>
          </a:prstGeom>
          <a:noFill/>
        </p:spPr>
        <p:txBody>
          <a:bodyPr wrap="square" rtlCol="0">
            <a:spAutoFit/>
          </a:bodyPr>
          <a:p>
            <a:pPr fontAlgn="auto">
              <a:spcAft>
                <a:spcPts val="600"/>
              </a:spcAft>
            </a:pPr>
            <a:r>
              <a:rPr lang="en-US" altLang="zh-CN" sz="2400" b="1">
                <a:latin typeface="Times New Roman" panose="02020603050405020304" pitchFamily="18" charset="0"/>
                <a:cs typeface="Times New Roman" panose="02020603050405020304" pitchFamily="18" charset="0"/>
              </a:rPr>
              <a:t>Contributions of HIM:</a:t>
            </a:r>
            <a:endParaRPr lang="en-US" altLang="zh-CN" sz="2400" b="1">
              <a:latin typeface="Times New Roman" panose="02020603050405020304" pitchFamily="18" charset="0"/>
              <a:cs typeface="Times New Roman" panose="02020603050405020304" pitchFamily="18" charset="0"/>
            </a:endParaRPr>
          </a:p>
          <a:p>
            <a:pPr marL="342900" indent="-342900" fontAlgn="auto">
              <a:lnSpc>
                <a:spcPct val="100000"/>
              </a:lnSpc>
              <a:spcBef>
                <a:spcPts val="600"/>
              </a:spcBef>
              <a:spcAft>
                <a:spcPts val="300"/>
              </a:spcAft>
              <a:buFont typeface="Wingdings" panose="05000000000000000000" charset="0"/>
              <a:buChar char="ü"/>
            </a:pPr>
            <a:r>
              <a:rPr lang="en-US" altLang="zh-CN" b="1" i="1">
                <a:solidFill>
                  <a:schemeClr val="accent6"/>
                </a:solidFill>
                <a:latin typeface="Times New Roman" panose="02020603050405020304" pitchFamily="18" charset="0"/>
                <a:cs typeface="Times New Roman" panose="02020603050405020304" pitchFamily="18" charset="0"/>
              </a:rPr>
              <a:t>HIMdata.</a:t>
            </a:r>
            <a:r>
              <a:rPr lang="en-US" altLang="zh-CN">
                <a:latin typeface="Times New Roman" panose="02020603050405020304" pitchFamily="18" charset="0"/>
                <a:cs typeface="Times New Roman" panose="02020603050405020304" pitchFamily="18" charset="0"/>
              </a:rPr>
              <a:t> We create a novel implicit relationships dataset, namely HIMdata. It consists of data from two distinct social networks: the Same-City Relationship dataset (from Weibo) and the Advisor-Advisee Relationship dataset (from Microsoft Academic Graph). HIMdata will be released publicly for research.</a:t>
            </a:r>
            <a:endParaRPr lang="en-US" altLang="zh-CN">
              <a:latin typeface="Times New Roman" panose="02020603050405020304" pitchFamily="18" charset="0"/>
              <a:cs typeface="Times New Roman" panose="02020603050405020304" pitchFamily="18" charset="0"/>
            </a:endParaRPr>
          </a:p>
          <a:p>
            <a:pPr marL="342900" indent="-342900" fontAlgn="auto">
              <a:lnSpc>
                <a:spcPct val="100000"/>
              </a:lnSpc>
              <a:spcBef>
                <a:spcPts val="600"/>
              </a:spcBef>
              <a:spcAft>
                <a:spcPts val="300"/>
              </a:spcAft>
              <a:buFont typeface="Wingdings" panose="05000000000000000000" charset="0"/>
              <a:buChar char="ü"/>
            </a:pPr>
            <a:r>
              <a:rPr lang="en-US" altLang="zh-CN" b="1" i="1">
                <a:solidFill>
                  <a:schemeClr val="accent2"/>
                </a:solidFill>
                <a:latin typeface="Times New Roman" panose="02020603050405020304" pitchFamily="18" charset="0"/>
                <a:cs typeface="Times New Roman" panose="02020603050405020304" pitchFamily="18" charset="0"/>
              </a:rPr>
              <a:t>Efficient implicit relationships discovery framework.</a:t>
            </a:r>
            <a:r>
              <a:rPr lang="en-US" altLang="zh-CN">
                <a:latin typeface="Times New Roman" panose="02020603050405020304" pitchFamily="18" charset="0"/>
                <a:cs typeface="Times New Roman" panose="02020603050405020304" pitchFamily="18" charset="0"/>
              </a:rPr>
              <a:t> We propose a novel implicit relationships discovery framework based on network attributes information, namely HIM. HIM aggregates node attributes information and network structure information from nodes heterogeneous neighbors to predict implicit relationships in social networks.</a:t>
            </a:r>
            <a:endParaRPr lang="en-US" altLang="zh-CN">
              <a:latin typeface="Times New Roman" panose="02020603050405020304" pitchFamily="18" charset="0"/>
              <a:cs typeface="Times New Roman" panose="02020603050405020304" pitchFamily="18" charset="0"/>
            </a:endParaRPr>
          </a:p>
          <a:p>
            <a:pPr marL="342900" indent="-342900" fontAlgn="auto">
              <a:lnSpc>
                <a:spcPct val="100000"/>
              </a:lnSpc>
              <a:spcBef>
                <a:spcPts val="600"/>
              </a:spcBef>
              <a:spcAft>
                <a:spcPts val="300"/>
              </a:spcAft>
              <a:buFont typeface="Wingdings" panose="05000000000000000000" charset="0"/>
              <a:buChar char="ü"/>
            </a:pPr>
            <a:r>
              <a:rPr lang="en-US" altLang="zh-CN" b="1" i="1">
                <a:solidFill>
                  <a:srgbClr val="7030A0"/>
                </a:solidFill>
                <a:latin typeface="Times New Roman" panose="02020603050405020304" pitchFamily="18" charset="0"/>
                <a:cs typeface="Times New Roman" panose="02020603050405020304" pitchFamily="18" charset="0"/>
              </a:rPr>
              <a:t>Scalable and flexible implicit relationships discovery. </a:t>
            </a:r>
            <a:r>
              <a:rPr lang="en-US" altLang="zh-CN">
                <a:latin typeface="Times New Roman" panose="02020603050405020304" pitchFamily="18" charset="0"/>
                <a:cs typeface="Times New Roman" panose="02020603050405020304" pitchFamily="18" charset="0"/>
              </a:rPr>
              <a:t>The ability of HIM to aggregate network attributes information makes it applicable to multiple types of networks. HIM can also achieve high performance when relying on network structure information only.</a:t>
            </a:r>
            <a:endParaRPr lang="en-US" altLang="zh-CN">
              <a:latin typeface="Times New Roman" panose="02020603050405020304" pitchFamily="18" charset="0"/>
              <a:cs typeface="Times New Roman" panose="02020603050405020304" pitchFamily="18" charset="0"/>
            </a:endParaRPr>
          </a:p>
        </p:txBody>
      </p:sp>
      <p:sp>
        <p:nvSpPr>
          <p:cNvPr id="8" name="文本框 7"/>
          <p:cNvSpPr txBox="1"/>
          <p:nvPr/>
        </p:nvSpPr>
        <p:spPr>
          <a:xfrm>
            <a:off x="677545" y="5364480"/>
            <a:ext cx="11153140" cy="1014730"/>
          </a:xfrm>
          <a:prstGeom prst="rect">
            <a:avLst/>
          </a:prstGeom>
          <a:noFill/>
        </p:spPr>
        <p:txBody>
          <a:bodyPr wrap="square" rtlCol="0">
            <a:spAutoFit/>
          </a:bodyPr>
          <a:p>
            <a:r>
              <a:rPr lang="zh-CN" altLang="en-US" sz="2000" b="1">
                <a:solidFill>
                  <a:srgbClr val="C00000"/>
                </a:solidFill>
                <a:latin typeface="Times New Roman" panose="02020603050405020304" pitchFamily="18" charset="0"/>
                <a:cs typeface="Times New Roman" panose="02020603050405020304" pitchFamily="18" charset="0"/>
              </a:rPr>
              <a:t>Through the public release of HIMdata and the proposed HIM framework, future researchers are provided with valuable training data and tools to further explore the challenging tasks associated with implicit relationships discovery.</a:t>
            </a:r>
            <a:endParaRPr lang="zh-CN" altLang="en-US" sz="20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ctrTitle"/>
          </p:nvPr>
        </p:nvSpPr>
        <p:spPr>
          <a:xfrm>
            <a:off x="659130" y="1413510"/>
            <a:ext cx="10873740" cy="1494155"/>
          </a:xfrm>
        </p:spPr>
        <p:txBody>
          <a:bodyPr>
            <a:noAutofit/>
          </a:bodyPr>
          <a:p>
            <a:pPr algn="ctr"/>
            <a:r>
              <a:rPr lang="zh-CN" altLang="en-US" b="1" dirty="0">
                <a:latin typeface="Times New Roman" panose="02020603050405020304" pitchFamily="18" charset="0"/>
                <a:ea typeface="宋体" panose="02010600030101010101" pitchFamily="2" charset="-122"/>
                <a:cs typeface="Times New Roman" panose="02020603050405020304" pitchFamily="18" charset="0"/>
              </a:rPr>
              <a:t>HIM: Discovering Implicit Relationships </a:t>
            </a:r>
            <a:br>
              <a:rPr lang="zh-CN" altLang="en-US" b="1" dirty="0">
                <a:latin typeface="Times New Roman" panose="02020603050405020304" pitchFamily="18" charset="0"/>
                <a:ea typeface="宋体" panose="02010600030101010101" pitchFamily="2" charset="-122"/>
                <a:cs typeface="Times New Roman" panose="02020603050405020304" pitchFamily="18" charset="0"/>
              </a:rPr>
            </a:br>
            <a:r>
              <a:rPr lang="zh-CN" altLang="en-US" b="1" dirty="0">
                <a:latin typeface="Times New Roman" panose="02020603050405020304" pitchFamily="18" charset="0"/>
                <a:ea typeface="宋体" panose="02010600030101010101" pitchFamily="2" charset="-122"/>
                <a:cs typeface="Times New Roman" panose="02020603050405020304" pitchFamily="18" charset="0"/>
              </a:rPr>
              <a:t>in</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Heterogeneous Social Networks</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4121785" y="3706495"/>
            <a:ext cx="3948430" cy="1014730"/>
          </a:xfrm>
          <a:prstGeom prst="rect">
            <a:avLst/>
          </a:prstGeom>
          <a:noFill/>
        </p:spPr>
        <p:txBody>
          <a:bodyPr wrap="square" rtlCol="0">
            <a:spAutoFit/>
          </a:bodyPr>
          <a:p>
            <a:r>
              <a:rPr lang="en-US" altLang="zh-CN" sz="6000" b="1" i="1">
                <a:solidFill>
                  <a:schemeClr val="accent1"/>
                </a:solidFill>
                <a:latin typeface="Times New Roman" panose="02020603050405020304" pitchFamily="18" charset="0"/>
                <a:cs typeface="Times New Roman" panose="02020603050405020304" pitchFamily="18" charset="0"/>
              </a:rPr>
              <a:t>Thank you!</a:t>
            </a:r>
            <a:endParaRPr lang="en-US" altLang="zh-CN" sz="6000" b="1" i="1">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userDrawn="1"/>
        </p:nvGrpSpPr>
        <p:grpSpPr>
          <a:xfrm>
            <a:off x="1192530" y="1847215"/>
            <a:ext cx="3135630" cy="2752725"/>
            <a:chOff x="2321068" y="-2532462"/>
            <a:chExt cx="2770910" cy="2341468"/>
          </a:xfrm>
        </p:grpSpPr>
        <p:sp>
          <p:nvSpPr>
            <p:cNvPr id="23" name="Freeform 6"/>
            <p:cNvSpPr/>
            <p:nvPr/>
          </p:nvSpPr>
          <p:spPr bwMode="auto">
            <a:xfrm>
              <a:off x="2548568" y="-2532462"/>
              <a:ext cx="2315910" cy="2341468"/>
            </a:xfrm>
            <a:custGeom>
              <a:avLst/>
              <a:gdLst>
                <a:gd name="T0" fmla="*/ 1203 w 1622"/>
                <a:gd name="T1" fmla="*/ 57 h 1622"/>
                <a:gd name="T2" fmla="*/ 1067 w 1622"/>
                <a:gd name="T3" fmla="*/ 0 h 1622"/>
                <a:gd name="T4" fmla="*/ 555 w 1622"/>
                <a:gd name="T5" fmla="*/ 0 h 1622"/>
                <a:gd name="T6" fmla="*/ 419 w 1622"/>
                <a:gd name="T7" fmla="*/ 57 h 1622"/>
                <a:gd name="T8" fmla="*/ 57 w 1622"/>
                <a:gd name="T9" fmla="*/ 419 h 1622"/>
                <a:gd name="T10" fmla="*/ 0 w 1622"/>
                <a:gd name="T11" fmla="*/ 555 h 1622"/>
                <a:gd name="T12" fmla="*/ 0 w 1622"/>
                <a:gd name="T13" fmla="*/ 1067 h 1622"/>
                <a:gd name="T14" fmla="*/ 57 w 1622"/>
                <a:gd name="T15" fmla="*/ 1204 h 1622"/>
                <a:gd name="T16" fmla="*/ 419 w 1622"/>
                <a:gd name="T17" fmla="*/ 1565 h 1622"/>
                <a:gd name="T18" fmla="*/ 555 w 1622"/>
                <a:gd name="T19" fmla="*/ 1622 h 1622"/>
                <a:gd name="T20" fmla="*/ 1067 w 1622"/>
                <a:gd name="T21" fmla="*/ 1622 h 1622"/>
                <a:gd name="T22" fmla="*/ 1203 w 1622"/>
                <a:gd name="T23" fmla="*/ 1565 h 1622"/>
                <a:gd name="T24" fmla="*/ 1565 w 1622"/>
                <a:gd name="T25" fmla="*/ 1204 h 1622"/>
                <a:gd name="T26" fmla="*/ 1622 w 1622"/>
                <a:gd name="T27" fmla="*/ 1067 h 1622"/>
                <a:gd name="T28" fmla="*/ 1622 w 1622"/>
                <a:gd name="T29" fmla="*/ 555 h 1622"/>
                <a:gd name="T30" fmla="*/ 1565 w 1622"/>
                <a:gd name="T31" fmla="*/ 419 h 1622"/>
                <a:gd name="T32" fmla="*/ 1203 w 1622"/>
                <a:gd name="T33" fmla="*/ 57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2" h="1622">
                  <a:moveTo>
                    <a:pt x="1203" y="57"/>
                  </a:moveTo>
                  <a:cubicBezTo>
                    <a:pt x="1172" y="26"/>
                    <a:pt x="1111" y="0"/>
                    <a:pt x="1067" y="0"/>
                  </a:cubicBezTo>
                  <a:cubicBezTo>
                    <a:pt x="555" y="0"/>
                    <a:pt x="555" y="0"/>
                    <a:pt x="555" y="0"/>
                  </a:cubicBezTo>
                  <a:cubicBezTo>
                    <a:pt x="511" y="0"/>
                    <a:pt x="450" y="26"/>
                    <a:pt x="419" y="57"/>
                  </a:cubicBezTo>
                  <a:cubicBezTo>
                    <a:pt x="57" y="419"/>
                    <a:pt x="57" y="419"/>
                    <a:pt x="57" y="419"/>
                  </a:cubicBezTo>
                  <a:cubicBezTo>
                    <a:pt x="26" y="450"/>
                    <a:pt x="0" y="511"/>
                    <a:pt x="0" y="555"/>
                  </a:cubicBezTo>
                  <a:cubicBezTo>
                    <a:pt x="0" y="1067"/>
                    <a:pt x="0" y="1067"/>
                    <a:pt x="0" y="1067"/>
                  </a:cubicBezTo>
                  <a:cubicBezTo>
                    <a:pt x="0" y="1111"/>
                    <a:pt x="26" y="1173"/>
                    <a:pt x="57" y="1204"/>
                  </a:cubicBezTo>
                  <a:cubicBezTo>
                    <a:pt x="419" y="1565"/>
                    <a:pt x="419" y="1565"/>
                    <a:pt x="419" y="1565"/>
                  </a:cubicBezTo>
                  <a:cubicBezTo>
                    <a:pt x="450" y="1597"/>
                    <a:pt x="511" y="1622"/>
                    <a:pt x="555" y="1622"/>
                  </a:cubicBezTo>
                  <a:cubicBezTo>
                    <a:pt x="1067" y="1622"/>
                    <a:pt x="1067" y="1622"/>
                    <a:pt x="1067" y="1622"/>
                  </a:cubicBezTo>
                  <a:cubicBezTo>
                    <a:pt x="1111" y="1622"/>
                    <a:pt x="1172" y="1597"/>
                    <a:pt x="1203" y="1565"/>
                  </a:cubicBezTo>
                  <a:cubicBezTo>
                    <a:pt x="1565" y="1204"/>
                    <a:pt x="1565" y="1204"/>
                    <a:pt x="1565" y="1204"/>
                  </a:cubicBezTo>
                  <a:cubicBezTo>
                    <a:pt x="1596" y="1173"/>
                    <a:pt x="1622" y="1111"/>
                    <a:pt x="1622" y="1067"/>
                  </a:cubicBezTo>
                  <a:cubicBezTo>
                    <a:pt x="1622" y="555"/>
                    <a:pt x="1622" y="555"/>
                    <a:pt x="1622" y="555"/>
                  </a:cubicBezTo>
                  <a:cubicBezTo>
                    <a:pt x="1622" y="511"/>
                    <a:pt x="1596" y="450"/>
                    <a:pt x="1565" y="419"/>
                  </a:cubicBezTo>
                  <a:lnTo>
                    <a:pt x="1203" y="57"/>
                  </a:lnTo>
                  <a:close/>
                </a:path>
              </a:pathLst>
            </a:custGeom>
            <a:solidFill>
              <a:schemeClr val="bg1"/>
            </a:solidFill>
            <a:ln w="12700" cap="flat">
              <a:solidFill>
                <a:schemeClr val="tx2">
                  <a:lumMod val="50000"/>
                  <a:lumOff val="50000"/>
                </a:schemeClr>
              </a:solidFill>
              <a:prstDash val="solid"/>
              <a:miter lim="800000"/>
            </a:ln>
          </p:spPr>
          <p:txBody>
            <a:bodyPr vert="horz" wrap="square" lIns="91440" tIns="45720" rIns="91440" bIns="45720" numCol="1" anchor="t" anchorCtr="0" compatLnSpc="1"/>
            <a:p>
              <a:endParaRPr lang="zh-CN" altLang="en-US">
                <a:cs typeface="+mn-ea"/>
                <a:sym typeface="+mn-lt"/>
              </a:endParaRPr>
            </a:p>
          </p:txBody>
        </p:sp>
        <p:sp>
          <p:nvSpPr>
            <p:cNvPr id="25" name="矩形 2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321068" y="-1716049"/>
              <a:ext cx="2770910" cy="705951"/>
            </a:xfrm>
            <a:prstGeom prst="rect">
              <a:avLst/>
            </a:prstGeom>
          </p:spPr>
          <p:txBody>
            <a:bodyPr wrap="square">
              <a:spAutoFit/>
            </a:bodyPr>
            <a:p>
              <a:pPr algn="ctr"/>
              <a:r>
                <a:rPr lang="en-US" altLang="zh-CN" sz="4800" b="1" dirty="0">
                  <a:solidFill>
                    <a:schemeClr val="tx2"/>
                  </a:solidFill>
                  <a:cs typeface="+mn-ea"/>
                  <a:sym typeface="+mn-lt"/>
                </a:rPr>
                <a:t>Outline</a:t>
              </a:r>
              <a:endParaRPr lang="en-US" altLang="zh-CN" sz="4800" b="1" dirty="0">
                <a:solidFill>
                  <a:schemeClr val="tx2"/>
                </a:solidFill>
                <a:cs typeface="+mn-ea"/>
                <a:sym typeface="+mn-lt"/>
              </a:endParaRPr>
            </a:p>
          </p:txBody>
        </p:sp>
        <p:grpSp>
          <p:nvGrpSpPr>
            <p:cNvPr id="26" name="组合 25"/>
            <p:cNvGrpSpPr/>
            <p:nvPr/>
          </p:nvGrpSpPr>
          <p:grpSpPr>
            <a:xfrm>
              <a:off x="3269201" y="-1361729"/>
              <a:ext cx="0" cy="0"/>
              <a:chOff x="5625548" y="3867892"/>
              <a:chExt cx="874644" cy="0"/>
            </a:xfrm>
          </p:grpSpPr>
          <p:cxnSp>
            <p:nvCxnSpPr>
              <p:cNvPr id="28" name="直接连接符 27"/>
              <p:cNvCxnSpPr/>
              <p:nvPr/>
            </p:nvCxnSpPr>
            <p:spPr>
              <a:xfrm>
                <a:off x="5625548" y="3867892"/>
                <a:ext cx="2194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43428"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280749" y="3867892"/>
                <a:ext cx="21944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Oval 65_1"/>
            <p:cNvSpPr/>
            <p:nvPr/>
          </p:nvSpPr>
          <p:spPr>
            <a:xfrm>
              <a:off x="2672854" y="-2395399"/>
              <a:ext cx="2067340" cy="20673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sp>
        <p:nvSpPr>
          <p:cNvPr id="8" name="Freeform 157"/>
          <p:cNvSpPr/>
          <p:nvPr userDrawn="1"/>
        </p:nvSpPr>
        <p:spPr>
          <a:xfrm>
            <a:off x="7182277" y="2256700"/>
            <a:ext cx="272317" cy="272317"/>
          </a:xfrm>
          <a:custGeom>
            <a:avLst/>
            <a:gdLst>
              <a:gd name="connsiteX0" fmla="*/ 272317 w 272317"/>
              <a:gd name="connsiteY0" fmla="*/ 0 h 272317"/>
              <a:gd name="connsiteX1" fmla="*/ 250091 w 272317"/>
              <a:gd name="connsiteY1" fmla="*/ 220482 h 272317"/>
              <a:gd name="connsiteX2" fmla="*/ 247848 w 272317"/>
              <a:gd name="connsiteY2" fmla="*/ 229206 h 272317"/>
              <a:gd name="connsiteX3" fmla="*/ 183769 w 272317"/>
              <a:gd name="connsiteY3" fmla="*/ 232442 h 272317"/>
              <a:gd name="connsiteX4" fmla="*/ 14782 w 272317"/>
              <a:gd name="connsiteY4" fmla="*/ 266907 h 272317"/>
              <a:gd name="connsiteX5" fmla="*/ 0 w 272317"/>
              <a:gd name="connsiteY5" fmla="*/ 272317 h 272317"/>
              <a:gd name="connsiteX6" fmla="*/ 5410 w 272317"/>
              <a:gd name="connsiteY6" fmla="*/ 257535 h 272317"/>
              <a:gd name="connsiteX7" fmla="*/ 39875 w 272317"/>
              <a:gd name="connsiteY7" fmla="*/ 88548 h 272317"/>
              <a:gd name="connsiteX8" fmla="*/ 43111 w 272317"/>
              <a:gd name="connsiteY8" fmla="*/ 24469 h 272317"/>
              <a:gd name="connsiteX9" fmla="*/ 51835 w 272317"/>
              <a:gd name="connsiteY9" fmla="*/ 22226 h 272317"/>
              <a:gd name="connsiteX10" fmla="*/ 272317 w 272317"/>
              <a:gd name="connsiteY10" fmla="*/ 0 h 27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317" h="272317">
                <a:moveTo>
                  <a:pt x="272317" y="0"/>
                </a:moveTo>
                <a:cubicBezTo>
                  <a:pt x="272317" y="75526"/>
                  <a:pt x="264664" y="149264"/>
                  <a:pt x="250091" y="220482"/>
                </a:cubicBezTo>
                <a:lnTo>
                  <a:pt x="247848" y="229206"/>
                </a:lnTo>
                <a:lnTo>
                  <a:pt x="183769" y="232442"/>
                </a:lnTo>
                <a:cubicBezTo>
                  <a:pt x="125542" y="238356"/>
                  <a:pt x="69019" y="250037"/>
                  <a:pt x="14782" y="266907"/>
                </a:cubicBezTo>
                <a:lnTo>
                  <a:pt x="0" y="272317"/>
                </a:lnTo>
                <a:lnTo>
                  <a:pt x="5410" y="257535"/>
                </a:lnTo>
                <a:cubicBezTo>
                  <a:pt x="22280" y="203298"/>
                  <a:pt x="33962" y="146775"/>
                  <a:pt x="39875" y="88548"/>
                </a:cubicBezTo>
                <a:lnTo>
                  <a:pt x="43111" y="24469"/>
                </a:lnTo>
                <a:lnTo>
                  <a:pt x="51835" y="22226"/>
                </a:lnTo>
                <a:cubicBezTo>
                  <a:pt x="123053" y="7653"/>
                  <a:pt x="196791" y="0"/>
                  <a:pt x="272317" y="0"/>
                </a:cubicBez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0" name="Freeform 151"/>
          <p:cNvSpPr/>
          <p:nvPr userDrawn="1"/>
        </p:nvSpPr>
        <p:spPr>
          <a:xfrm>
            <a:off x="6360580" y="3078397"/>
            <a:ext cx="272317" cy="272317"/>
          </a:xfrm>
          <a:custGeom>
            <a:avLst/>
            <a:gdLst>
              <a:gd name="connsiteX0" fmla="*/ 272317 w 272317"/>
              <a:gd name="connsiteY0" fmla="*/ 0 h 272317"/>
              <a:gd name="connsiteX1" fmla="*/ 266907 w 272317"/>
              <a:gd name="connsiteY1" fmla="*/ 14782 h 272317"/>
              <a:gd name="connsiteX2" fmla="*/ 232442 w 272317"/>
              <a:gd name="connsiteY2" fmla="*/ 183769 h 272317"/>
              <a:gd name="connsiteX3" fmla="*/ 229207 w 272317"/>
              <a:gd name="connsiteY3" fmla="*/ 247848 h 272317"/>
              <a:gd name="connsiteX4" fmla="*/ 220482 w 272317"/>
              <a:gd name="connsiteY4" fmla="*/ 250091 h 272317"/>
              <a:gd name="connsiteX5" fmla="*/ 0 w 272317"/>
              <a:gd name="connsiteY5" fmla="*/ 272317 h 272317"/>
              <a:gd name="connsiteX6" fmla="*/ 22226 w 272317"/>
              <a:gd name="connsiteY6" fmla="*/ 51835 h 272317"/>
              <a:gd name="connsiteX7" fmla="*/ 24469 w 272317"/>
              <a:gd name="connsiteY7" fmla="*/ 43110 h 272317"/>
              <a:gd name="connsiteX8" fmla="*/ 88548 w 272317"/>
              <a:gd name="connsiteY8" fmla="*/ 39875 h 272317"/>
              <a:gd name="connsiteX9" fmla="*/ 257535 w 272317"/>
              <a:gd name="connsiteY9" fmla="*/ 5410 h 272317"/>
              <a:gd name="connsiteX10" fmla="*/ 272317 w 272317"/>
              <a:gd name="connsiteY10" fmla="*/ 0 h 27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317" h="272317">
                <a:moveTo>
                  <a:pt x="272317" y="0"/>
                </a:moveTo>
                <a:lnTo>
                  <a:pt x="266907" y="14782"/>
                </a:lnTo>
                <a:cubicBezTo>
                  <a:pt x="250037" y="69019"/>
                  <a:pt x="238356" y="125541"/>
                  <a:pt x="232442" y="183769"/>
                </a:cubicBezTo>
                <a:lnTo>
                  <a:pt x="229207" y="247848"/>
                </a:lnTo>
                <a:lnTo>
                  <a:pt x="220482" y="250091"/>
                </a:lnTo>
                <a:cubicBezTo>
                  <a:pt x="149264" y="264664"/>
                  <a:pt x="75526" y="272317"/>
                  <a:pt x="0" y="272317"/>
                </a:cubicBezTo>
                <a:cubicBezTo>
                  <a:pt x="0" y="196791"/>
                  <a:pt x="7653" y="123053"/>
                  <a:pt x="22226" y="51835"/>
                </a:cubicBezTo>
                <a:lnTo>
                  <a:pt x="24469" y="43110"/>
                </a:lnTo>
                <a:lnTo>
                  <a:pt x="88548" y="39875"/>
                </a:lnTo>
                <a:cubicBezTo>
                  <a:pt x="146776" y="33961"/>
                  <a:pt x="203298" y="22280"/>
                  <a:pt x="257535" y="5410"/>
                </a:cubicBezTo>
                <a:lnTo>
                  <a:pt x="272317"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1" name="Freeform 150"/>
          <p:cNvSpPr/>
          <p:nvPr userDrawn="1"/>
        </p:nvSpPr>
        <p:spPr>
          <a:xfrm>
            <a:off x="6389474" y="3547829"/>
            <a:ext cx="340775" cy="258108"/>
          </a:xfrm>
          <a:custGeom>
            <a:avLst/>
            <a:gdLst>
              <a:gd name="connsiteX0" fmla="*/ 112906 w 340775"/>
              <a:gd name="connsiteY0" fmla="*/ 0 h 259279"/>
              <a:gd name="connsiteX1" fmla="*/ 224763 w 340775"/>
              <a:gd name="connsiteY1" fmla="*/ 5648 h 259279"/>
              <a:gd name="connsiteX2" fmla="*/ 233497 w 340775"/>
              <a:gd name="connsiteY2" fmla="*/ 6981 h 259279"/>
              <a:gd name="connsiteX3" fmla="*/ 247539 w 340775"/>
              <a:gd name="connsiteY3" fmla="*/ 61591 h 259279"/>
              <a:gd name="connsiteX4" fmla="*/ 276661 w 340775"/>
              <a:gd name="connsiteY4" fmla="*/ 141159 h 259279"/>
              <a:gd name="connsiteX5" fmla="*/ 340775 w 340775"/>
              <a:gd name="connsiteY5" fmla="*/ 259279 h 259279"/>
              <a:gd name="connsiteX6" fmla="*/ 287444 w 340775"/>
              <a:gd name="connsiteY6" fmla="*/ 245566 h 259279"/>
              <a:gd name="connsiteX7" fmla="*/ 112906 w 340775"/>
              <a:gd name="connsiteY7" fmla="*/ 227971 h 259279"/>
              <a:gd name="connsiteX8" fmla="*/ 66799 w 340775"/>
              <a:gd name="connsiteY8" fmla="*/ 230299 h 259279"/>
              <a:gd name="connsiteX9" fmla="*/ 66605 w 340775"/>
              <a:gd name="connsiteY9" fmla="*/ 229896 h 259279"/>
              <a:gd name="connsiteX10" fmla="*/ 2858 w 340775"/>
              <a:gd name="connsiteY10" fmla="*/ 24538 h 259279"/>
              <a:gd name="connsiteX11" fmla="*/ 0 w 340775"/>
              <a:gd name="connsiteY11" fmla="*/ 5808 h 259279"/>
              <a:gd name="connsiteX12" fmla="*/ 1049 w 340775"/>
              <a:gd name="connsiteY12" fmla="*/ 5648 h 259279"/>
              <a:gd name="connsiteX13" fmla="*/ 112906 w 340775"/>
              <a:gd name="connsiteY13" fmla="*/ 0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775" h="259279">
                <a:moveTo>
                  <a:pt x="112906" y="0"/>
                </a:moveTo>
                <a:cubicBezTo>
                  <a:pt x="150669" y="0"/>
                  <a:pt x="187985" y="1913"/>
                  <a:pt x="224763" y="5648"/>
                </a:cubicBezTo>
                <a:lnTo>
                  <a:pt x="233497" y="6981"/>
                </a:lnTo>
                <a:lnTo>
                  <a:pt x="247539" y="61591"/>
                </a:lnTo>
                <a:cubicBezTo>
                  <a:pt x="255973" y="88709"/>
                  <a:pt x="265705" y="115256"/>
                  <a:pt x="276661" y="141159"/>
                </a:cubicBezTo>
                <a:lnTo>
                  <a:pt x="340775" y="259279"/>
                </a:lnTo>
                <a:lnTo>
                  <a:pt x="287444" y="245566"/>
                </a:lnTo>
                <a:cubicBezTo>
                  <a:pt x="231067" y="234030"/>
                  <a:pt x="172694" y="227971"/>
                  <a:pt x="112906" y="227971"/>
                </a:cubicBezTo>
                <a:lnTo>
                  <a:pt x="66799" y="230299"/>
                </a:lnTo>
                <a:lnTo>
                  <a:pt x="66605" y="229896"/>
                </a:lnTo>
                <a:cubicBezTo>
                  <a:pt x="38925" y="164453"/>
                  <a:pt x="17432" y="95756"/>
                  <a:pt x="2858" y="24538"/>
                </a:cubicBezTo>
                <a:lnTo>
                  <a:pt x="0" y="5808"/>
                </a:lnTo>
                <a:lnTo>
                  <a:pt x="1049" y="5648"/>
                </a:lnTo>
                <a:cubicBezTo>
                  <a:pt x="37827" y="1913"/>
                  <a:pt x="75143" y="0"/>
                  <a:pt x="112906" y="0"/>
                </a:cubicBez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3" name="Freeform 145"/>
          <p:cNvSpPr/>
          <p:nvPr userDrawn="1"/>
        </p:nvSpPr>
        <p:spPr>
          <a:xfrm>
            <a:off x="5266565" y="1162685"/>
            <a:ext cx="2188028" cy="2188028"/>
          </a:xfrm>
          <a:custGeom>
            <a:avLst/>
            <a:gdLst>
              <a:gd name="connsiteX0" fmla="*/ 1094014 w 2188028"/>
              <a:gd name="connsiteY0" fmla="*/ 0 h 2188028"/>
              <a:gd name="connsiteX1" fmla="*/ 2188028 w 2188028"/>
              <a:gd name="connsiteY1" fmla="*/ 1094014 h 2188028"/>
              <a:gd name="connsiteX2" fmla="*/ 1967546 w 2188028"/>
              <a:gd name="connsiteY2" fmla="*/ 1116240 h 2188028"/>
              <a:gd name="connsiteX3" fmla="*/ 1958822 w 2188028"/>
              <a:gd name="connsiteY3" fmla="*/ 1118483 h 2188028"/>
              <a:gd name="connsiteX4" fmla="*/ 1960057 w 2188028"/>
              <a:gd name="connsiteY4" fmla="*/ 1094014 h 2188028"/>
              <a:gd name="connsiteX5" fmla="*/ 1094014 w 2188028"/>
              <a:gd name="connsiteY5" fmla="*/ 227971 h 2188028"/>
              <a:gd name="connsiteX6" fmla="*/ 227971 w 2188028"/>
              <a:gd name="connsiteY6" fmla="*/ 1094014 h 2188028"/>
              <a:gd name="connsiteX7" fmla="*/ 1094014 w 2188028"/>
              <a:gd name="connsiteY7" fmla="*/ 1960057 h 2188028"/>
              <a:gd name="connsiteX8" fmla="*/ 1118483 w 2188028"/>
              <a:gd name="connsiteY8" fmla="*/ 1958821 h 2188028"/>
              <a:gd name="connsiteX9" fmla="*/ 1116240 w 2188028"/>
              <a:gd name="connsiteY9" fmla="*/ 1967546 h 2188028"/>
              <a:gd name="connsiteX10" fmla="*/ 1094014 w 2188028"/>
              <a:gd name="connsiteY10" fmla="*/ 2188028 h 2188028"/>
              <a:gd name="connsiteX11" fmla="*/ 0 w 2188028"/>
              <a:gd name="connsiteY11" fmla="*/ 1094014 h 2188028"/>
              <a:gd name="connsiteX12" fmla="*/ 1094014 w 2188028"/>
              <a:gd name="connsiteY12" fmla="*/ 0 h 21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028" h="2188028">
                <a:moveTo>
                  <a:pt x="1094014" y="0"/>
                </a:moveTo>
                <a:cubicBezTo>
                  <a:pt x="1698221" y="0"/>
                  <a:pt x="2188028" y="489807"/>
                  <a:pt x="2188028" y="1094014"/>
                </a:cubicBezTo>
                <a:cubicBezTo>
                  <a:pt x="2112502" y="1094014"/>
                  <a:pt x="2038764" y="1101667"/>
                  <a:pt x="1967546" y="1116240"/>
                </a:cubicBezTo>
                <a:lnTo>
                  <a:pt x="1958822" y="1118483"/>
                </a:lnTo>
                <a:lnTo>
                  <a:pt x="1960057" y="1094014"/>
                </a:lnTo>
                <a:cubicBezTo>
                  <a:pt x="1960057" y="615712"/>
                  <a:pt x="1572316" y="227971"/>
                  <a:pt x="1094014" y="227971"/>
                </a:cubicBezTo>
                <a:cubicBezTo>
                  <a:pt x="615712" y="227971"/>
                  <a:pt x="227971" y="615712"/>
                  <a:pt x="227971" y="1094014"/>
                </a:cubicBezTo>
                <a:cubicBezTo>
                  <a:pt x="227971" y="1572316"/>
                  <a:pt x="615712" y="1960057"/>
                  <a:pt x="1094014" y="1960057"/>
                </a:cubicBezTo>
                <a:lnTo>
                  <a:pt x="1118483" y="1958821"/>
                </a:lnTo>
                <a:lnTo>
                  <a:pt x="1116240" y="1967546"/>
                </a:lnTo>
                <a:cubicBezTo>
                  <a:pt x="1101667" y="2038764"/>
                  <a:pt x="1094014" y="2112502"/>
                  <a:pt x="1094014" y="2188028"/>
                </a:cubicBezTo>
                <a:cubicBezTo>
                  <a:pt x="489807" y="2188028"/>
                  <a:pt x="0" y="1698221"/>
                  <a:pt x="0" y="1094014"/>
                </a:cubicBezTo>
                <a:cubicBezTo>
                  <a:pt x="0" y="489807"/>
                  <a:pt x="489807" y="0"/>
                  <a:pt x="1094014" y="0"/>
                </a:cubicBezTo>
                <a:close/>
              </a:path>
            </a:pathLst>
          </a:custGeom>
          <a:solidFill>
            <a:srgbClr val="F364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3" name="Freeform 144"/>
          <p:cNvSpPr/>
          <p:nvPr userDrawn="1"/>
        </p:nvSpPr>
        <p:spPr>
          <a:xfrm>
            <a:off x="7430125" y="2256699"/>
            <a:ext cx="828209" cy="530568"/>
          </a:xfrm>
          <a:custGeom>
            <a:avLst/>
            <a:gdLst>
              <a:gd name="connsiteX0" fmla="*/ 24469 w 828209"/>
              <a:gd name="connsiteY0" fmla="*/ 0 h 530568"/>
              <a:gd name="connsiteX1" fmla="*/ 798054 w 828209"/>
              <a:gd name="connsiteY1" fmla="*/ 320429 h 530568"/>
              <a:gd name="connsiteX2" fmla="*/ 828209 w 828209"/>
              <a:gd name="connsiteY2" fmla="*/ 353608 h 530568"/>
              <a:gd name="connsiteX3" fmla="*/ 809061 w 828209"/>
              <a:gd name="connsiteY3" fmla="*/ 371010 h 530568"/>
              <a:gd name="connsiteX4" fmla="*/ 738452 w 828209"/>
              <a:gd name="connsiteY4" fmla="*/ 448701 h 530568"/>
              <a:gd name="connsiteX5" fmla="*/ 677232 w 828209"/>
              <a:gd name="connsiteY5" fmla="*/ 530568 h 530568"/>
              <a:gd name="connsiteX6" fmla="*/ 636854 w 828209"/>
              <a:gd name="connsiteY6" fmla="*/ 481629 h 530568"/>
              <a:gd name="connsiteX7" fmla="*/ 24469 w 828209"/>
              <a:gd name="connsiteY7" fmla="*/ 227971 h 530568"/>
              <a:gd name="connsiteX8" fmla="*/ 0 w 828209"/>
              <a:gd name="connsiteY8" fmla="*/ 229206 h 530568"/>
              <a:gd name="connsiteX9" fmla="*/ 2243 w 828209"/>
              <a:gd name="connsiteY9" fmla="*/ 220482 h 530568"/>
              <a:gd name="connsiteX10" fmla="*/ 24469 w 828209"/>
              <a:gd name="connsiteY10" fmla="*/ 0 h 53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209" h="530568">
                <a:moveTo>
                  <a:pt x="24469" y="0"/>
                </a:moveTo>
                <a:cubicBezTo>
                  <a:pt x="326573" y="0"/>
                  <a:pt x="600076" y="122452"/>
                  <a:pt x="798054" y="320429"/>
                </a:cubicBezTo>
                <a:lnTo>
                  <a:pt x="828209" y="353608"/>
                </a:lnTo>
                <a:lnTo>
                  <a:pt x="809061" y="371010"/>
                </a:lnTo>
                <a:cubicBezTo>
                  <a:pt x="784314" y="395757"/>
                  <a:pt x="760747" y="421685"/>
                  <a:pt x="738452" y="448701"/>
                </a:cubicBezTo>
                <a:lnTo>
                  <a:pt x="677232" y="530568"/>
                </a:lnTo>
                <a:lnTo>
                  <a:pt x="636854" y="481629"/>
                </a:lnTo>
                <a:cubicBezTo>
                  <a:pt x="480131" y="324906"/>
                  <a:pt x="263620" y="227971"/>
                  <a:pt x="24469" y="227971"/>
                </a:cubicBezTo>
                <a:lnTo>
                  <a:pt x="0" y="229206"/>
                </a:lnTo>
                <a:lnTo>
                  <a:pt x="2243" y="220482"/>
                </a:lnTo>
                <a:cubicBezTo>
                  <a:pt x="16816" y="149264"/>
                  <a:pt x="24469" y="75526"/>
                  <a:pt x="24469" y="0"/>
                </a:cubicBez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4" name="Freeform 143"/>
          <p:cNvSpPr/>
          <p:nvPr userDrawn="1"/>
        </p:nvSpPr>
        <p:spPr>
          <a:xfrm>
            <a:off x="6389812" y="2285931"/>
            <a:ext cx="840339" cy="840338"/>
          </a:xfrm>
          <a:custGeom>
            <a:avLst/>
            <a:gdLst>
              <a:gd name="connsiteX0" fmla="*/ 840339 w 840339"/>
              <a:gd name="connsiteY0" fmla="*/ 0 h 840338"/>
              <a:gd name="connsiteX1" fmla="*/ 837103 w 840339"/>
              <a:gd name="connsiteY1" fmla="*/ 64079 h 840338"/>
              <a:gd name="connsiteX2" fmla="*/ 802638 w 840339"/>
              <a:gd name="connsiteY2" fmla="*/ 233066 h 840338"/>
              <a:gd name="connsiteX3" fmla="*/ 797228 w 840339"/>
              <a:gd name="connsiteY3" fmla="*/ 247848 h 840338"/>
              <a:gd name="connsiteX4" fmla="*/ 732442 w 840339"/>
              <a:gd name="connsiteY4" fmla="*/ 271560 h 840338"/>
              <a:gd name="connsiteX5" fmla="*/ 271560 w 840339"/>
              <a:gd name="connsiteY5" fmla="*/ 732442 h 840338"/>
              <a:gd name="connsiteX6" fmla="*/ 247848 w 840339"/>
              <a:gd name="connsiteY6" fmla="*/ 797228 h 840338"/>
              <a:gd name="connsiteX7" fmla="*/ 233066 w 840339"/>
              <a:gd name="connsiteY7" fmla="*/ 802638 h 840338"/>
              <a:gd name="connsiteX8" fmla="*/ 64079 w 840339"/>
              <a:gd name="connsiteY8" fmla="*/ 837103 h 840338"/>
              <a:gd name="connsiteX9" fmla="*/ 0 w 840339"/>
              <a:gd name="connsiteY9" fmla="*/ 840338 h 840338"/>
              <a:gd name="connsiteX10" fmla="*/ 24716 w 840339"/>
              <a:gd name="connsiteY10" fmla="*/ 744219 h 840338"/>
              <a:gd name="connsiteX11" fmla="*/ 744219 w 840339"/>
              <a:gd name="connsiteY11" fmla="*/ 24716 h 840338"/>
              <a:gd name="connsiteX12" fmla="*/ 840339 w 840339"/>
              <a:gd name="connsiteY12" fmla="*/ 0 h 8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39" h="840338">
                <a:moveTo>
                  <a:pt x="840339" y="0"/>
                </a:moveTo>
                <a:lnTo>
                  <a:pt x="837103" y="64079"/>
                </a:lnTo>
                <a:cubicBezTo>
                  <a:pt x="831190" y="122306"/>
                  <a:pt x="819508" y="178829"/>
                  <a:pt x="802638" y="233066"/>
                </a:cubicBezTo>
                <a:lnTo>
                  <a:pt x="797228" y="247848"/>
                </a:lnTo>
                <a:lnTo>
                  <a:pt x="732442" y="271560"/>
                </a:lnTo>
                <a:cubicBezTo>
                  <a:pt x="525218" y="359208"/>
                  <a:pt x="359209" y="525218"/>
                  <a:pt x="271560" y="732442"/>
                </a:cubicBezTo>
                <a:lnTo>
                  <a:pt x="247848" y="797228"/>
                </a:lnTo>
                <a:lnTo>
                  <a:pt x="233066" y="802638"/>
                </a:lnTo>
                <a:cubicBezTo>
                  <a:pt x="178829" y="819508"/>
                  <a:pt x="122307" y="831189"/>
                  <a:pt x="64079" y="837103"/>
                </a:cubicBezTo>
                <a:lnTo>
                  <a:pt x="0" y="840338"/>
                </a:lnTo>
                <a:lnTo>
                  <a:pt x="24716" y="744219"/>
                </a:lnTo>
                <a:cubicBezTo>
                  <a:pt x="131266" y="401650"/>
                  <a:pt x="401651" y="131265"/>
                  <a:pt x="744219" y="24716"/>
                </a:cubicBezTo>
                <a:lnTo>
                  <a:pt x="840339"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5" name="Freeform 142"/>
          <p:cNvSpPr/>
          <p:nvPr userDrawn="1"/>
        </p:nvSpPr>
        <p:spPr>
          <a:xfrm>
            <a:off x="8209032" y="2307280"/>
            <a:ext cx="1897753" cy="2188028"/>
          </a:xfrm>
          <a:custGeom>
            <a:avLst/>
            <a:gdLst>
              <a:gd name="connsiteX0" fmla="*/ 803739 w 1897753"/>
              <a:gd name="connsiteY0" fmla="*/ 0 h 2188028"/>
              <a:gd name="connsiteX1" fmla="*/ 1897753 w 1897753"/>
              <a:gd name="connsiteY1" fmla="*/ 1094014 h 2188028"/>
              <a:gd name="connsiteX2" fmla="*/ 803739 w 1897753"/>
              <a:gd name="connsiteY2" fmla="*/ 2188028 h 2188028"/>
              <a:gd name="connsiteX3" fmla="*/ 30154 w 1897753"/>
              <a:gd name="connsiteY3" fmla="*/ 1867599 h 2188028"/>
              <a:gd name="connsiteX4" fmla="*/ 0 w 1897753"/>
              <a:gd name="connsiteY4" fmla="*/ 1834420 h 2188028"/>
              <a:gd name="connsiteX5" fmla="*/ 19147 w 1897753"/>
              <a:gd name="connsiteY5" fmla="*/ 1817018 h 2188028"/>
              <a:gd name="connsiteX6" fmla="*/ 89756 w 1897753"/>
              <a:gd name="connsiteY6" fmla="*/ 1739327 h 2188028"/>
              <a:gd name="connsiteX7" fmla="*/ 150976 w 1897753"/>
              <a:gd name="connsiteY7" fmla="*/ 1657461 h 2188028"/>
              <a:gd name="connsiteX8" fmla="*/ 191354 w 1897753"/>
              <a:gd name="connsiteY8" fmla="*/ 1706399 h 2188028"/>
              <a:gd name="connsiteX9" fmla="*/ 803739 w 1897753"/>
              <a:gd name="connsiteY9" fmla="*/ 1960057 h 2188028"/>
              <a:gd name="connsiteX10" fmla="*/ 1669782 w 1897753"/>
              <a:gd name="connsiteY10" fmla="*/ 1094014 h 2188028"/>
              <a:gd name="connsiteX11" fmla="*/ 803739 w 1897753"/>
              <a:gd name="connsiteY11" fmla="*/ 227971 h 2188028"/>
              <a:gd name="connsiteX12" fmla="*/ 191354 w 1897753"/>
              <a:gd name="connsiteY12" fmla="*/ 481629 h 2188028"/>
              <a:gd name="connsiteX13" fmla="*/ 186561 w 1897753"/>
              <a:gd name="connsiteY13" fmla="*/ 487438 h 2188028"/>
              <a:gd name="connsiteX14" fmla="*/ 152736 w 1897753"/>
              <a:gd name="connsiteY14" fmla="*/ 431759 h 2188028"/>
              <a:gd name="connsiteX15" fmla="*/ 89756 w 1897753"/>
              <a:gd name="connsiteY15" fmla="*/ 347539 h 2188028"/>
              <a:gd name="connsiteX16" fmla="*/ 49302 w 1897753"/>
              <a:gd name="connsiteY16" fmla="*/ 303027 h 2188028"/>
              <a:gd name="connsiteX17" fmla="*/ 107845 w 1897753"/>
              <a:gd name="connsiteY17" fmla="*/ 249820 h 2188028"/>
              <a:gd name="connsiteX18" fmla="*/ 803739 w 1897753"/>
              <a:gd name="connsiteY18" fmla="*/ 0 h 218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7753" h="2188028">
                <a:moveTo>
                  <a:pt x="803739" y="0"/>
                </a:moveTo>
                <a:cubicBezTo>
                  <a:pt x="1407946" y="0"/>
                  <a:pt x="1897753" y="489807"/>
                  <a:pt x="1897753" y="1094014"/>
                </a:cubicBezTo>
                <a:cubicBezTo>
                  <a:pt x="1897753" y="1698221"/>
                  <a:pt x="1407946" y="2188028"/>
                  <a:pt x="803739" y="2188028"/>
                </a:cubicBezTo>
                <a:cubicBezTo>
                  <a:pt x="501636" y="2188028"/>
                  <a:pt x="228132" y="2065576"/>
                  <a:pt x="30154" y="1867599"/>
                </a:cubicBezTo>
                <a:lnTo>
                  <a:pt x="0" y="1834420"/>
                </a:lnTo>
                <a:lnTo>
                  <a:pt x="19147" y="1817018"/>
                </a:lnTo>
                <a:cubicBezTo>
                  <a:pt x="43894" y="1792271"/>
                  <a:pt x="67461" y="1766343"/>
                  <a:pt x="89756" y="1739327"/>
                </a:cubicBezTo>
                <a:lnTo>
                  <a:pt x="150976" y="1657461"/>
                </a:lnTo>
                <a:lnTo>
                  <a:pt x="191354" y="1706399"/>
                </a:lnTo>
                <a:cubicBezTo>
                  <a:pt x="348077" y="1863122"/>
                  <a:pt x="564588" y="1960057"/>
                  <a:pt x="803739" y="1960057"/>
                </a:cubicBezTo>
                <a:cubicBezTo>
                  <a:pt x="1282041" y="1960057"/>
                  <a:pt x="1669782" y="1572316"/>
                  <a:pt x="1669782" y="1094014"/>
                </a:cubicBezTo>
                <a:cubicBezTo>
                  <a:pt x="1669782" y="615712"/>
                  <a:pt x="1282041" y="227971"/>
                  <a:pt x="803739" y="227971"/>
                </a:cubicBezTo>
                <a:cubicBezTo>
                  <a:pt x="564588" y="227971"/>
                  <a:pt x="348077" y="324906"/>
                  <a:pt x="191354" y="481629"/>
                </a:cubicBezTo>
                <a:lnTo>
                  <a:pt x="186561" y="487438"/>
                </a:lnTo>
                <a:lnTo>
                  <a:pt x="152736" y="431759"/>
                </a:lnTo>
                <a:cubicBezTo>
                  <a:pt x="133076" y="402658"/>
                  <a:pt x="112052" y="374554"/>
                  <a:pt x="89756" y="347539"/>
                </a:cubicBezTo>
                <a:lnTo>
                  <a:pt x="49302" y="303027"/>
                </a:lnTo>
                <a:lnTo>
                  <a:pt x="107845" y="249820"/>
                </a:lnTo>
                <a:cubicBezTo>
                  <a:pt x="296955" y="93752"/>
                  <a:pt x="539399" y="0"/>
                  <a:pt x="803739" y="0"/>
                </a:cubicBezTo>
                <a:close/>
              </a:path>
            </a:pathLst>
          </a:cu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6" name="Freeform 141"/>
          <p:cNvSpPr/>
          <p:nvPr userDrawn="1"/>
        </p:nvSpPr>
        <p:spPr>
          <a:xfrm>
            <a:off x="6589786" y="2485906"/>
            <a:ext cx="840338" cy="840339"/>
          </a:xfrm>
          <a:custGeom>
            <a:avLst/>
            <a:gdLst>
              <a:gd name="connsiteX0" fmla="*/ 840338 w 840338"/>
              <a:gd name="connsiteY0" fmla="*/ 0 h 840339"/>
              <a:gd name="connsiteX1" fmla="*/ 815622 w 840338"/>
              <a:gd name="connsiteY1" fmla="*/ 96120 h 840339"/>
              <a:gd name="connsiteX2" fmla="*/ 96119 w 840338"/>
              <a:gd name="connsiteY2" fmla="*/ 815623 h 840339"/>
              <a:gd name="connsiteX3" fmla="*/ 0 w 840338"/>
              <a:gd name="connsiteY3" fmla="*/ 840339 h 840339"/>
              <a:gd name="connsiteX4" fmla="*/ 3235 w 840338"/>
              <a:gd name="connsiteY4" fmla="*/ 776260 h 840339"/>
              <a:gd name="connsiteX5" fmla="*/ 37700 w 840338"/>
              <a:gd name="connsiteY5" fmla="*/ 607273 h 840339"/>
              <a:gd name="connsiteX6" fmla="*/ 43110 w 840338"/>
              <a:gd name="connsiteY6" fmla="*/ 592491 h 840339"/>
              <a:gd name="connsiteX7" fmla="*/ 107896 w 840338"/>
              <a:gd name="connsiteY7" fmla="*/ 568779 h 840339"/>
              <a:gd name="connsiteX8" fmla="*/ 568778 w 840338"/>
              <a:gd name="connsiteY8" fmla="*/ 107897 h 840339"/>
              <a:gd name="connsiteX9" fmla="*/ 592490 w 840338"/>
              <a:gd name="connsiteY9" fmla="*/ 43111 h 840339"/>
              <a:gd name="connsiteX10" fmla="*/ 607272 w 840338"/>
              <a:gd name="connsiteY10" fmla="*/ 37701 h 840339"/>
              <a:gd name="connsiteX11" fmla="*/ 776259 w 840338"/>
              <a:gd name="connsiteY11" fmla="*/ 3236 h 840339"/>
              <a:gd name="connsiteX12" fmla="*/ 840338 w 840338"/>
              <a:gd name="connsiteY12" fmla="*/ 0 h 84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38" h="840339">
                <a:moveTo>
                  <a:pt x="840338" y="0"/>
                </a:moveTo>
                <a:lnTo>
                  <a:pt x="815622" y="96120"/>
                </a:lnTo>
                <a:cubicBezTo>
                  <a:pt x="709073" y="438688"/>
                  <a:pt x="438688" y="709073"/>
                  <a:pt x="96119" y="815623"/>
                </a:cubicBezTo>
                <a:lnTo>
                  <a:pt x="0" y="840339"/>
                </a:lnTo>
                <a:lnTo>
                  <a:pt x="3235" y="776260"/>
                </a:lnTo>
                <a:cubicBezTo>
                  <a:pt x="9149" y="718032"/>
                  <a:pt x="20830" y="661510"/>
                  <a:pt x="37700" y="607273"/>
                </a:cubicBezTo>
                <a:lnTo>
                  <a:pt x="43110" y="592491"/>
                </a:lnTo>
                <a:lnTo>
                  <a:pt x="107896" y="568779"/>
                </a:lnTo>
                <a:cubicBezTo>
                  <a:pt x="315120" y="481130"/>
                  <a:pt x="481130" y="315121"/>
                  <a:pt x="568778" y="107897"/>
                </a:cubicBezTo>
                <a:lnTo>
                  <a:pt x="592490" y="43111"/>
                </a:lnTo>
                <a:lnTo>
                  <a:pt x="607272" y="37701"/>
                </a:lnTo>
                <a:cubicBezTo>
                  <a:pt x="661509" y="20831"/>
                  <a:pt x="718032" y="9150"/>
                  <a:pt x="776259" y="3236"/>
                </a:cubicBezTo>
                <a:lnTo>
                  <a:pt x="840338" y="0"/>
                </a:lnTo>
                <a:close/>
              </a:path>
            </a:pathLst>
          </a:custGeom>
          <a:solidFill>
            <a:srgbClr val="F364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7" name="Freeform 140"/>
          <p:cNvSpPr/>
          <p:nvPr userDrawn="1"/>
        </p:nvSpPr>
        <p:spPr>
          <a:xfrm>
            <a:off x="7918757" y="2787267"/>
            <a:ext cx="328653" cy="1170022"/>
          </a:xfrm>
          <a:custGeom>
            <a:avLst/>
            <a:gdLst>
              <a:gd name="connsiteX0" fmla="*/ 188600 w 328653"/>
              <a:gd name="connsiteY0" fmla="*/ 0 h 1170022"/>
              <a:gd name="connsiteX1" fmla="*/ 253973 w 328653"/>
              <a:gd name="connsiteY1" fmla="*/ 79233 h 1170022"/>
              <a:gd name="connsiteX2" fmla="*/ 328653 w 328653"/>
              <a:gd name="connsiteY2" fmla="*/ 216819 h 1170022"/>
              <a:gd name="connsiteX3" fmla="*/ 296029 w 328653"/>
              <a:gd name="connsiteY3" fmla="*/ 276924 h 1170022"/>
              <a:gd name="connsiteX4" fmla="*/ 227971 w 328653"/>
              <a:gd name="connsiteY4" fmla="*/ 614027 h 1170022"/>
              <a:gd name="connsiteX5" fmla="*/ 296029 w 328653"/>
              <a:gd name="connsiteY5" fmla="*/ 951130 h 1170022"/>
              <a:gd name="connsiteX6" fmla="*/ 301198 w 328653"/>
              <a:gd name="connsiteY6" fmla="*/ 960654 h 1170022"/>
              <a:gd name="connsiteX7" fmla="*/ 253973 w 328653"/>
              <a:gd name="connsiteY7" fmla="*/ 1047659 h 1170022"/>
              <a:gd name="connsiteX8" fmla="*/ 153015 w 328653"/>
              <a:gd name="connsiteY8" fmla="*/ 1170022 h 1170022"/>
              <a:gd name="connsiteX9" fmla="*/ 132042 w 328653"/>
              <a:gd name="connsiteY9" fmla="*/ 1135499 h 1170022"/>
              <a:gd name="connsiteX10" fmla="*/ 0 w 328653"/>
              <a:gd name="connsiteY10" fmla="*/ 614027 h 1170022"/>
              <a:gd name="connsiteX11" fmla="*/ 186840 w 328653"/>
              <a:gd name="connsiteY11" fmla="*/ 2353 h 1170022"/>
              <a:gd name="connsiteX12" fmla="*/ 188600 w 328653"/>
              <a:gd name="connsiteY12" fmla="*/ 0 h 117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653" h="1170022">
                <a:moveTo>
                  <a:pt x="188600" y="0"/>
                </a:moveTo>
                <a:lnTo>
                  <a:pt x="253973" y="79233"/>
                </a:lnTo>
                <a:lnTo>
                  <a:pt x="328653" y="216819"/>
                </a:lnTo>
                <a:lnTo>
                  <a:pt x="296029" y="276924"/>
                </a:lnTo>
                <a:cubicBezTo>
                  <a:pt x="252205" y="380536"/>
                  <a:pt x="227971" y="494451"/>
                  <a:pt x="227971" y="614027"/>
                </a:cubicBezTo>
                <a:cubicBezTo>
                  <a:pt x="227971" y="733602"/>
                  <a:pt x="252205" y="847518"/>
                  <a:pt x="296029" y="951130"/>
                </a:cubicBezTo>
                <a:lnTo>
                  <a:pt x="301198" y="960654"/>
                </a:lnTo>
                <a:lnTo>
                  <a:pt x="253973" y="1047659"/>
                </a:lnTo>
                <a:lnTo>
                  <a:pt x="153015" y="1170022"/>
                </a:lnTo>
                <a:lnTo>
                  <a:pt x="132042" y="1135499"/>
                </a:lnTo>
                <a:cubicBezTo>
                  <a:pt x="47833" y="980485"/>
                  <a:pt x="0" y="802842"/>
                  <a:pt x="0" y="614027"/>
                </a:cubicBezTo>
                <a:cubicBezTo>
                  <a:pt x="0" y="387449"/>
                  <a:pt x="68879" y="176959"/>
                  <a:pt x="186840" y="2353"/>
                </a:cubicBezTo>
                <a:lnTo>
                  <a:pt x="188600" y="0"/>
                </a:lnTo>
                <a:close/>
              </a:path>
            </a:pathLst>
          </a:cu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8" name="Freeform 139"/>
          <p:cNvSpPr/>
          <p:nvPr userDrawn="1"/>
        </p:nvSpPr>
        <p:spPr>
          <a:xfrm>
            <a:off x="8219955" y="2794719"/>
            <a:ext cx="328653" cy="1170023"/>
          </a:xfrm>
          <a:custGeom>
            <a:avLst/>
            <a:gdLst>
              <a:gd name="connsiteX0" fmla="*/ 175638 w 328653"/>
              <a:gd name="connsiteY0" fmla="*/ 0 h 1170023"/>
              <a:gd name="connsiteX1" fmla="*/ 196611 w 328653"/>
              <a:gd name="connsiteY1" fmla="*/ 34523 h 1170023"/>
              <a:gd name="connsiteX2" fmla="*/ 328653 w 328653"/>
              <a:gd name="connsiteY2" fmla="*/ 555995 h 1170023"/>
              <a:gd name="connsiteX3" fmla="*/ 141813 w 328653"/>
              <a:gd name="connsiteY3" fmla="*/ 1167669 h 1170023"/>
              <a:gd name="connsiteX4" fmla="*/ 140053 w 328653"/>
              <a:gd name="connsiteY4" fmla="*/ 1170023 h 1170023"/>
              <a:gd name="connsiteX5" fmla="*/ 74680 w 328653"/>
              <a:gd name="connsiteY5" fmla="*/ 1090789 h 1170023"/>
              <a:gd name="connsiteX6" fmla="*/ 0 w 328653"/>
              <a:gd name="connsiteY6" fmla="*/ 953203 h 1170023"/>
              <a:gd name="connsiteX7" fmla="*/ 32624 w 328653"/>
              <a:gd name="connsiteY7" fmla="*/ 893098 h 1170023"/>
              <a:gd name="connsiteX8" fmla="*/ 100682 w 328653"/>
              <a:gd name="connsiteY8" fmla="*/ 555995 h 1170023"/>
              <a:gd name="connsiteX9" fmla="*/ 32624 w 328653"/>
              <a:gd name="connsiteY9" fmla="*/ 218892 h 1170023"/>
              <a:gd name="connsiteX10" fmla="*/ 27455 w 328653"/>
              <a:gd name="connsiteY10" fmla="*/ 209368 h 1170023"/>
              <a:gd name="connsiteX11" fmla="*/ 74680 w 328653"/>
              <a:gd name="connsiteY11" fmla="*/ 122363 h 1170023"/>
              <a:gd name="connsiteX12" fmla="*/ 175638 w 328653"/>
              <a:gd name="connsiteY12" fmla="*/ 0 h 117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653" h="1170023">
                <a:moveTo>
                  <a:pt x="175638" y="0"/>
                </a:moveTo>
                <a:lnTo>
                  <a:pt x="196611" y="34523"/>
                </a:lnTo>
                <a:cubicBezTo>
                  <a:pt x="280821" y="189537"/>
                  <a:pt x="328653" y="367180"/>
                  <a:pt x="328653" y="555995"/>
                </a:cubicBezTo>
                <a:cubicBezTo>
                  <a:pt x="328653" y="782573"/>
                  <a:pt x="259774" y="993063"/>
                  <a:pt x="141813" y="1167669"/>
                </a:cubicBezTo>
                <a:lnTo>
                  <a:pt x="140053" y="1170023"/>
                </a:lnTo>
                <a:lnTo>
                  <a:pt x="74680" y="1090789"/>
                </a:lnTo>
                <a:lnTo>
                  <a:pt x="0" y="953203"/>
                </a:lnTo>
                <a:lnTo>
                  <a:pt x="32624" y="893098"/>
                </a:lnTo>
                <a:cubicBezTo>
                  <a:pt x="76448" y="789486"/>
                  <a:pt x="100682" y="675570"/>
                  <a:pt x="100682" y="555995"/>
                </a:cubicBezTo>
                <a:cubicBezTo>
                  <a:pt x="100682" y="436419"/>
                  <a:pt x="76448" y="322504"/>
                  <a:pt x="32624" y="218892"/>
                </a:cubicBezTo>
                <a:lnTo>
                  <a:pt x="27455" y="209368"/>
                </a:lnTo>
                <a:lnTo>
                  <a:pt x="74680" y="122363"/>
                </a:lnTo>
                <a:lnTo>
                  <a:pt x="175638"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19" name="Freeform 137"/>
          <p:cNvSpPr/>
          <p:nvPr userDrawn="1"/>
        </p:nvSpPr>
        <p:spPr>
          <a:xfrm>
            <a:off x="5403602" y="3547702"/>
            <a:ext cx="2188028" cy="2182220"/>
          </a:xfrm>
          <a:custGeom>
            <a:avLst/>
            <a:gdLst>
              <a:gd name="connsiteX0" fmla="*/ 981108 w 2188028"/>
              <a:gd name="connsiteY0" fmla="*/ 0 h 2182220"/>
              <a:gd name="connsiteX1" fmla="*/ 983966 w 2188028"/>
              <a:gd name="connsiteY1" fmla="*/ 18730 h 2182220"/>
              <a:gd name="connsiteX2" fmla="*/ 1047713 w 2188028"/>
              <a:gd name="connsiteY2" fmla="*/ 224088 h 2182220"/>
              <a:gd name="connsiteX3" fmla="*/ 1047907 w 2188028"/>
              <a:gd name="connsiteY3" fmla="*/ 224491 h 2182220"/>
              <a:gd name="connsiteX4" fmla="*/ 1005466 w 2188028"/>
              <a:gd name="connsiteY4" fmla="*/ 226634 h 2182220"/>
              <a:gd name="connsiteX5" fmla="*/ 227971 w 2188028"/>
              <a:gd name="connsiteY5" fmla="*/ 1088206 h 2182220"/>
              <a:gd name="connsiteX6" fmla="*/ 1094014 w 2188028"/>
              <a:gd name="connsiteY6" fmla="*/ 1954249 h 2182220"/>
              <a:gd name="connsiteX7" fmla="*/ 1960057 w 2188028"/>
              <a:gd name="connsiteY7" fmla="*/ 1088206 h 2182220"/>
              <a:gd name="connsiteX8" fmla="*/ 1942462 w 2188028"/>
              <a:gd name="connsiteY8" fmla="*/ 913668 h 2182220"/>
              <a:gd name="connsiteX9" fmla="*/ 1935163 w 2188028"/>
              <a:gd name="connsiteY9" fmla="*/ 885281 h 2182220"/>
              <a:gd name="connsiteX10" fmla="*/ 1943897 w 2188028"/>
              <a:gd name="connsiteY10" fmla="*/ 886614 h 2182220"/>
              <a:gd name="connsiteX11" fmla="*/ 2055754 w 2188028"/>
              <a:gd name="connsiteY11" fmla="*/ 892262 h 2182220"/>
              <a:gd name="connsiteX12" fmla="*/ 2167611 w 2188028"/>
              <a:gd name="connsiteY12" fmla="*/ 886614 h 2182220"/>
              <a:gd name="connsiteX13" fmla="*/ 2168661 w 2188028"/>
              <a:gd name="connsiteY13" fmla="*/ 886454 h 2182220"/>
              <a:gd name="connsiteX14" fmla="*/ 2182380 w 2188028"/>
              <a:gd name="connsiteY14" fmla="*/ 976349 h 2182220"/>
              <a:gd name="connsiteX15" fmla="*/ 2188028 w 2188028"/>
              <a:gd name="connsiteY15" fmla="*/ 1088206 h 2182220"/>
              <a:gd name="connsiteX16" fmla="*/ 1094014 w 2188028"/>
              <a:gd name="connsiteY16" fmla="*/ 2182220 h 2182220"/>
              <a:gd name="connsiteX17" fmla="*/ 0 w 2188028"/>
              <a:gd name="connsiteY17" fmla="*/ 1088206 h 2182220"/>
              <a:gd name="connsiteX18" fmla="*/ 873532 w 2188028"/>
              <a:gd name="connsiteY18" fmla="*/ 16418 h 2182220"/>
              <a:gd name="connsiteX19" fmla="*/ 981108 w 2188028"/>
              <a:gd name="connsiteY19" fmla="*/ 0 h 21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88028" h="2182220">
                <a:moveTo>
                  <a:pt x="981108" y="0"/>
                </a:moveTo>
                <a:lnTo>
                  <a:pt x="983966" y="18730"/>
                </a:lnTo>
                <a:cubicBezTo>
                  <a:pt x="998540" y="89948"/>
                  <a:pt x="1020033" y="158645"/>
                  <a:pt x="1047713" y="224088"/>
                </a:cubicBezTo>
                <a:lnTo>
                  <a:pt x="1047907" y="224491"/>
                </a:lnTo>
                <a:lnTo>
                  <a:pt x="1005466" y="226634"/>
                </a:lnTo>
                <a:cubicBezTo>
                  <a:pt x="568759" y="270985"/>
                  <a:pt x="227971" y="639798"/>
                  <a:pt x="227971" y="1088206"/>
                </a:cubicBezTo>
                <a:cubicBezTo>
                  <a:pt x="227971" y="1566508"/>
                  <a:pt x="615712" y="1954249"/>
                  <a:pt x="1094014" y="1954249"/>
                </a:cubicBezTo>
                <a:cubicBezTo>
                  <a:pt x="1572316" y="1954249"/>
                  <a:pt x="1960057" y="1566508"/>
                  <a:pt x="1960057" y="1088206"/>
                </a:cubicBezTo>
                <a:cubicBezTo>
                  <a:pt x="1960057" y="1028418"/>
                  <a:pt x="1953999" y="970046"/>
                  <a:pt x="1942462" y="913668"/>
                </a:cubicBezTo>
                <a:lnTo>
                  <a:pt x="1935163" y="885281"/>
                </a:lnTo>
                <a:lnTo>
                  <a:pt x="1943897" y="886614"/>
                </a:lnTo>
                <a:cubicBezTo>
                  <a:pt x="1980675" y="890349"/>
                  <a:pt x="2017991" y="892262"/>
                  <a:pt x="2055754" y="892262"/>
                </a:cubicBezTo>
                <a:cubicBezTo>
                  <a:pt x="2093517" y="892262"/>
                  <a:pt x="2130833" y="890349"/>
                  <a:pt x="2167611" y="886614"/>
                </a:cubicBezTo>
                <a:lnTo>
                  <a:pt x="2168661" y="886454"/>
                </a:lnTo>
                <a:lnTo>
                  <a:pt x="2182380" y="976349"/>
                </a:lnTo>
                <a:cubicBezTo>
                  <a:pt x="2186115" y="1013127"/>
                  <a:pt x="2188028" y="1050443"/>
                  <a:pt x="2188028" y="1088206"/>
                </a:cubicBezTo>
                <a:cubicBezTo>
                  <a:pt x="2188028" y="1692413"/>
                  <a:pt x="1698221" y="2182220"/>
                  <a:pt x="1094014" y="2182220"/>
                </a:cubicBezTo>
                <a:cubicBezTo>
                  <a:pt x="489807" y="2182220"/>
                  <a:pt x="0" y="1692413"/>
                  <a:pt x="0" y="1088206"/>
                </a:cubicBezTo>
                <a:cubicBezTo>
                  <a:pt x="0" y="559525"/>
                  <a:pt x="375009" y="118431"/>
                  <a:pt x="873532" y="16418"/>
                </a:cubicBezTo>
                <a:lnTo>
                  <a:pt x="981108" y="0"/>
                </a:lnTo>
                <a:close/>
              </a:path>
            </a:pathLst>
          </a:cu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92D050"/>
              </a:solidFill>
              <a:effectLst/>
              <a:uLnTx/>
              <a:uFillTx/>
              <a:latin typeface="微软雅黑" panose="020B0503020204020204" charset="-122"/>
              <a:ea typeface="微软雅黑" panose="020B0503020204020204" charset="-122"/>
              <a:cs typeface="+mn-cs"/>
            </a:endParaRPr>
          </a:p>
        </p:txBody>
      </p:sp>
      <p:sp>
        <p:nvSpPr>
          <p:cNvPr id="20" name="Freeform 136"/>
          <p:cNvSpPr/>
          <p:nvPr userDrawn="1"/>
        </p:nvSpPr>
        <p:spPr>
          <a:xfrm>
            <a:off x="6613444" y="3553638"/>
            <a:ext cx="887256" cy="663118"/>
          </a:xfrm>
          <a:custGeom>
            <a:avLst/>
            <a:gdLst>
              <a:gd name="connsiteX0" fmla="*/ 0 w 887256"/>
              <a:gd name="connsiteY0" fmla="*/ 0 h 663118"/>
              <a:gd name="connsiteX1" fmla="*/ 99891 w 887256"/>
              <a:gd name="connsiteY1" fmla="*/ 15245 h 663118"/>
              <a:gd name="connsiteX2" fmla="*/ 841381 w 887256"/>
              <a:gd name="connsiteY2" fmla="*/ 565561 h 663118"/>
              <a:gd name="connsiteX3" fmla="*/ 887256 w 887256"/>
              <a:gd name="connsiteY3" fmla="*/ 660790 h 663118"/>
              <a:gd name="connsiteX4" fmla="*/ 841149 w 887256"/>
              <a:gd name="connsiteY4" fmla="*/ 663118 h 663118"/>
              <a:gd name="connsiteX5" fmla="*/ 666611 w 887256"/>
              <a:gd name="connsiteY5" fmla="*/ 645523 h 663118"/>
              <a:gd name="connsiteX6" fmla="*/ 613281 w 887256"/>
              <a:gd name="connsiteY6" fmla="*/ 631810 h 663118"/>
              <a:gd name="connsiteX7" fmla="*/ 597545 w 887256"/>
              <a:gd name="connsiteY7" fmla="*/ 602820 h 663118"/>
              <a:gd name="connsiteX8" fmla="*/ 136944 w 887256"/>
              <a:gd name="connsiteY8" fmla="*/ 259926 h 663118"/>
              <a:gd name="connsiteX9" fmla="*/ 107278 w 887256"/>
              <a:gd name="connsiteY9" fmla="*/ 252298 h 663118"/>
              <a:gd name="connsiteX10" fmla="*/ 43164 w 887256"/>
              <a:gd name="connsiteY10" fmla="*/ 134178 h 663118"/>
              <a:gd name="connsiteX11" fmla="*/ 14042 w 887256"/>
              <a:gd name="connsiteY11" fmla="*/ 54610 h 663118"/>
              <a:gd name="connsiteX12" fmla="*/ 0 w 887256"/>
              <a:gd name="connsiteY12" fmla="*/ 0 h 6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7256" h="663118">
                <a:moveTo>
                  <a:pt x="0" y="0"/>
                </a:moveTo>
                <a:lnTo>
                  <a:pt x="99891" y="15245"/>
                </a:lnTo>
                <a:cubicBezTo>
                  <a:pt x="420370" y="80825"/>
                  <a:pt x="689806" y="286535"/>
                  <a:pt x="841381" y="565561"/>
                </a:cubicBezTo>
                <a:lnTo>
                  <a:pt x="887256" y="660790"/>
                </a:lnTo>
                <a:lnTo>
                  <a:pt x="841149" y="663118"/>
                </a:lnTo>
                <a:cubicBezTo>
                  <a:pt x="781361" y="663118"/>
                  <a:pt x="722989" y="657060"/>
                  <a:pt x="666611" y="645523"/>
                </a:cubicBezTo>
                <a:lnTo>
                  <a:pt x="613281" y="631810"/>
                </a:lnTo>
                <a:lnTo>
                  <a:pt x="597545" y="602820"/>
                </a:lnTo>
                <a:cubicBezTo>
                  <a:pt x="488602" y="441562"/>
                  <a:pt x="326772" y="318969"/>
                  <a:pt x="136944" y="259926"/>
                </a:cubicBezTo>
                <a:lnTo>
                  <a:pt x="107278" y="252298"/>
                </a:lnTo>
                <a:lnTo>
                  <a:pt x="43164" y="134178"/>
                </a:lnTo>
                <a:cubicBezTo>
                  <a:pt x="32208" y="108275"/>
                  <a:pt x="22476" y="81728"/>
                  <a:pt x="14042" y="54610"/>
                </a:cubicBezTo>
                <a:lnTo>
                  <a:pt x="0" y="0"/>
                </a:lnTo>
                <a:close/>
              </a:path>
            </a:pathLst>
          </a:cu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21" name="Freeform 135"/>
          <p:cNvSpPr/>
          <p:nvPr userDrawn="1"/>
        </p:nvSpPr>
        <p:spPr>
          <a:xfrm>
            <a:off x="6460200" y="3777390"/>
            <a:ext cx="887256" cy="663118"/>
          </a:xfrm>
          <a:custGeom>
            <a:avLst/>
            <a:gdLst>
              <a:gd name="connsiteX0" fmla="*/ 46107 w 887256"/>
              <a:gd name="connsiteY0" fmla="*/ 0 h 663118"/>
              <a:gd name="connsiteX1" fmla="*/ 220645 w 887256"/>
              <a:gd name="connsiteY1" fmla="*/ 17595 h 663118"/>
              <a:gd name="connsiteX2" fmla="*/ 273976 w 887256"/>
              <a:gd name="connsiteY2" fmla="*/ 31308 h 663118"/>
              <a:gd name="connsiteX3" fmla="*/ 289711 w 887256"/>
              <a:gd name="connsiteY3" fmla="*/ 60298 h 663118"/>
              <a:gd name="connsiteX4" fmla="*/ 750312 w 887256"/>
              <a:gd name="connsiteY4" fmla="*/ 403192 h 663118"/>
              <a:gd name="connsiteX5" fmla="*/ 779979 w 887256"/>
              <a:gd name="connsiteY5" fmla="*/ 410820 h 663118"/>
              <a:gd name="connsiteX6" fmla="*/ 844092 w 887256"/>
              <a:gd name="connsiteY6" fmla="*/ 528940 h 663118"/>
              <a:gd name="connsiteX7" fmla="*/ 873214 w 887256"/>
              <a:gd name="connsiteY7" fmla="*/ 608508 h 663118"/>
              <a:gd name="connsiteX8" fmla="*/ 887256 w 887256"/>
              <a:gd name="connsiteY8" fmla="*/ 663118 h 663118"/>
              <a:gd name="connsiteX9" fmla="*/ 787365 w 887256"/>
              <a:gd name="connsiteY9" fmla="*/ 647873 h 663118"/>
              <a:gd name="connsiteX10" fmla="*/ 45875 w 887256"/>
              <a:gd name="connsiteY10" fmla="*/ 97557 h 663118"/>
              <a:gd name="connsiteX11" fmla="*/ 0 w 887256"/>
              <a:gd name="connsiteY11" fmla="*/ 2328 h 663118"/>
              <a:gd name="connsiteX12" fmla="*/ 46107 w 887256"/>
              <a:gd name="connsiteY12" fmla="*/ 0 h 6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7256" h="663118">
                <a:moveTo>
                  <a:pt x="46107" y="0"/>
                </a:moveTo>
                <a:cubicBezTo>
                  <a:pt x="105895" y="0"/>
                  <a:pt x="164268" y="6059"/>
                  <a:pt x="220645" y="17595"/>
                </a:cubicBezTo>
                <a:lnTo>
                  <a:pt x="273976" y="31308"/>
                </a:lnTo>
                <a:lnTo>
                  <a:pt x="289711" y="60298"/>
                </a:lnTo>
                <a:cubicBezTo>
                  <a:pt x="398655" y="221556"/>
                  <a:pt x="560484" y="344150"/>
                  <a:pt x="750312" y="403192"/>
                </a:cubicBezTo>
                <a:lnTo>
                  <a:pt x="779979" y="410820"/>
                </a:lnTo>
                <a:lnTo>
                  <a:pt x="844092" y="528940"/>
                </a:lnTo>
                <a:cubicBezTo>
                  <a:pt x="855048" y="554843"/>
                  <a:pt x="864780" y="581390"/>
                  <a:pt x="873214" y="608508"/>
                </a:cubicBezTo>
                <a:lnTo>
                  <a:pt x="887256" y="663118"/>
                </a:lnTo>
                <a:lnTo>
                  <a:pt x="787365" y="647873"/>
                </a:lnTo>
                <a:cubicBezTo>
                  <a:pt x="466886" y="582293"/>
                  <a:pt x="197451" y="376583"/>
                  <a:pt x="45875" y="97557"/>
                </a:cubicBezTo>
                <a:lnTo>
                  <a:pt x="0" y="2328"/>
                </a:lnTo>
                <a:lnTo>
                  <a:pt x="46107"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4" name="Freeform 134"/>
          <p:cNvSpPr/>
          <p:nvPr userDrawn="1"/>
        </p:nvSpPr>
        <p:spPr>
          <a:xfrm>
            <a:off x="7500701" y="3957289"/>
            <a:ext cx="708331" cy="481630"/>
          </a:xfrm>
          <a:custGeom>
            <a:avLst/>
            <a:gdLst>
              <a:gd name="connsiteX0" fmla="*/ 571071 w 708331"/>
              <a:gd name="connsiteY0" fmla="*/ 0 h 481630"/>
              <a:gd name="connsiteX1" fmla="*/ 604896 w 708331"/>
              <a:gd name="connsiteY1" fmla="*/ 55679 h 481630"/>
              <a:gd name="connsiteX2" fmla="*/ 667876 w 708331"/>
              <a:gd name="connsiteY2" fmla="*/ 139899 h 481630"/>
              <a:gd name="connsiteX3" fmla="*/ 708331 w 708331"/>
              <a:gd name="connsiteY3" fmla="*/ 184411 h 481630"/>
              <a:gd name="connsiteX4" fmla="*/ 649787 w 708331"/>
              <a:gd name="connsiteY4" fmla="*/ 237618 h 481630"/>
              <a:gd name="connsiteX5" fmla="*/ 174375 w 708331"/>
              <a:gd name="connsiteY5" fmla="*/ 465212 h 481630"/>
              <a:gd name="connsiteX6" fmla="*/ 66800 w 708331"/>
              <a:gd name="connsiteY6" fmla="*/ 481630 h 481630"/>
              <a:gd name="connsiteX7" fmla="*/ 63941 w 708331"/>
              <a:gd name="connsiteY7" fmla="*/ 462900 h 481630"/>
              <a:gd name="connsiteX8" fmla="*/ 194 w 708331"/>
              <a:gd name="connsiteY8" fmla="*/ 257542 h 481630"/>
              <a:gd name="connsiteX9" fmla="*/ 0 w 708331"/>
              <a:gd name="connsiteY9" fmla="*/ 257139 h 481630"/>
              <a:gd name="connsiteX10" fmla="*/ 42441 w 708331"/>
              <a:gd name="connsiteY10" fmla="*/ 254996 h 481630"/>
              <a:gd name="connsiteX11" fmla="*/ 566278 w 708331"/>
              <a:gd name="connsiteY11" fmla="*/ 5809 h 481630"/>
              <a:gd name="connsiteX12" fmla="*/ 571071 w 708331"/>
              <a:gd name="connsiteY12" fmla="*/ 0 h 48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331" h="481630">
                <a:moveTo>
                  <a:pt x="571071" y="0"/>
                </a:moveTo>
                <a:lnTo>
                  <a:pt x="604896" y="55679"/>
                </a:lnTo>
                <a:cubicBezTo>
                  <a:pt x="624557" y="84780"/>
                  <a:pt x="645581" y="112884"/>
                  <a:pt x="667876" y="139899"/>
                </a:cubicBezTo>
                <a:lnTo>
                  <a:pt x="708331" y="184411"/>
                </a:lnTo>
                <a:lnTo>
                  <a:pt x="649787" y="237618"/>
                </a:lnTo>
                <a:cubicBezTo>
                  <a:pt x="514709" y="349095"/>
                  <a:pt x="352419" y="428779"/>
                  <a:pt x="174375" y="465212"/>
                </a:cubicBezTo>
                <a:lnTo>
                  <a:pt x="66800" y="481630"/>
                </a:lnTo>
                <a:lnTo>
                  <a:pt x="63941" y="462900"/>
                </a:lnTo>
                <a:cubicBezTo>
                  <a:pt x="49368" y="391683"/>
                  <a:pt x="27874" y="322986"/>
                  <a:pt x="194" y="257542"/>
                </a:cubicBezTo>
                <a:lnTo>
                  <a:pt x="0" y="257139"/>
                </a:lnTo>
                <a:lnTo>
                  <a:pt x="42441" y="254996"/>
                </a:lnTo>
                <a:cubicBezTo>
                  <a:pt x="246238" y="234299"/>
                  <a:pt x="429145" y="142942"/>
                  <a:pt x="566278" y="5809"/>
                </a:cubicBezTo>
                <a:lnTo>
                  <a:pt x="571071"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5" name="Freeform 153"/>
          <p:cNvSpPr/>
          <p:nvPr userDrawn="1"/>
        </p:nvSpPr>
        <p:spPr>
          <a:xfrm>
            <a:off x="8107356" y="2610308"/>
            <a:ext cx="288236" cy="393779"/>
          </a:xfrm>
          <a:custGeom>
            <a:avLst/>
            <a:gdLst>
              <a:gd name="connsiteX0" fmla="*/ 150977 w 288236"/>
              <a:gd name="connsiteY0" fmla="*/ 0 h 393779"/>
              <a:gd name="connsiteX1" fmla="*/ 191431 w 288236"/>
              <a:gd name="connsiteY1" fmla="*/ 44512 h 393779"/>
              <a:gd name="connsiteX2" fmla="*/ 254411 w 288236"/>
              <a:gd name="connsiteY2" fmla="*/ 128732 h 393779"/>
              <a:gd name="connsiteX3" fmla="*/ 288236 w 288236"/>
              <a:gd name="connsiteY3" fmla="*/ 184411 h 393779"/>
              <a:gd name="connsiteX4" fmla="*/ 187278 w 288236"/>
              <a:gd name="connsiteY4" fmla="*/ 306774 h 393779"/>
              <a:gd name="connsiteX5" fmla="*/ 140053 w 288236"/>
              <a:gd name="connsiteY5" fmla="*/ 393779 h 393779"/>
              <a:gd name="connsiteX6" fmla="*/ 65373 w 288236"/>
              <a:gd name="connsiteY6" fmla="*/ 256193 h 393779"/>
              <a:gd name="connsiteX7" fmla="*/ 0 w 288236"/>
              <a:gd name="connsiteY7" fmla="*/ 176960 h 393779"/>
              <a:gd name="connsiteX8" fmla="*/ 61220 w 288236"/>
              <a:gd name="connsiteY8" fmla="*/ 95093 h 393779"/>
              <a:gd name="connsiteX9" fmla="*/ 131829 w 288236"/>
              <a:gd name="connsiteY9" fmla="*/ 17402 h 393779"/>
              <a:gd name="connsiteX10" fmla="*/ 150977 w 288236"/>
              <a:gd name="connsiteY10" fmla="*/ 0 h 39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236" h="393779">
                <a:moveTo>
                  <a:pt x="150977" y="0"/>
                </a:moveTo>
                <a:lnTo>
                  <a:pt x="191431" y="44512"/>
                </a:lnTo>
                <a:cubicBezTo>
                  <a:pt x="213727" y="71527"/>
                  <a:pt x="234751" y="99631"/>
                  <a:pt x="254411" y="128732"/>
                </a:cubicBezTo>
                <a:lnTo>
                  <a:pt x="288236" y="184411"/>
                </a:lnTo>
                <a:lnTo>
                  <a:pt x="187278" y="306774"/>
                </a:lnTo>
                <a:lnTo>
                  <a:pt x="140053" y="393779"/>
                </a:lnTo>
                <a:lnTo>
                  <a:pt x="65373" y="256193"/>
                </a:lnTo>
                <a:lnTo>
                  <a:pt x="0" y="176960"/>
                </a:lnTo>
                <a:lnTo>
                  <a:pt x="61220" y="95093"/>
                </a:lnTo>
                <a:cubicBezTo>
                  <a:pt x="83515" y="68077"/>
                  <a:pt x="107082" y="42149"/>
                  <a:pt x="131829" y="17402"/>
                </a:cubicBezTo>
                <a:lnTo>
                  <a:pt x="150977"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6" name="Freeform 149"/>
          <p:cNvSpPr/>
          <p:nvPr userDrawn="1"/>
        </p:nvSpPr>
        <p:spPr>
          <a:xfrm>
            <a:off x="8071771" y="3747922"/>
            <a:ext cx="288236" cy="393779"/>
          </a:xfrm>
          <a:custGeom>
            <a:avLst/>
            <a:gdLst>
              <a:gd name="connsiteX0" fmla="*/ 148183 w 288236"/>
              <a:gd name="connsiteY0" fmla="*/ 0 h 393779"/>
              <a:gd name="connsiteX1" fmla="*/ 222863 w 288236"/>
              <a:gd name="connsiteY1" fmla="*/ 137586 h 393779"/>
              <a:gd name="connsiteX2" fmla="*/ 288236 w 288236"/>
              <a:gd name="connsiteY2" fmla="*/ 216820 h 393779"/>
              <a:gd name="connsiteX3" fmla="*/ 227016 w 288236"/>
              <a:gd name="connsiteY3" fmla="*/ 298686 h 393779"/>
              <a:gd name="connsiteX4" fmla="*/ 156407 w 288236"/>
              <a:gd name="connsiteY4" fmla="*/ 376377 h 393779"/>
              <a:gd name="connsiteX5" fmla="*/ 137260 w 288236"/>
              <a:gd name="connsiteY5" fmla="*/ 393779 h 393779"/>
              <a:gd name="connsiteX6" fmla="*/ 96805 w 288236"/>
              <a:gd name="connsiteY6" fmla="*/ 349267 h 393779"/>
              <a:gd name="connsiteX7" fmla="*/ 33825 w 288236"/>
              <a:gd name="connsiteY7" fmla="*/ 265047 h 393779"/>
              <a:gd name="connsiteX8" fmla="*/ 0 w 288236"/>
              <a:gd name="connsiteY8" fmla="*/ 209368 h 393779"/>
              <a:gd name="connsiteX9" fmla="*/ 100958 w 288236"/>
              <a:gd name="connsiteY9" fmla="*/ 87005 h 393779"/>
              <a:gd name="connsiteX10" fmla="*/ 148183 w 288236"/>
              <a:gd name="connsiteY10" fmla="*/ 0 h 39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236" h="393779">
                <a:moveTo>
                  <a:pt x="148183" y="0"/>
                </a:moveTo>
                <a:lnTo>
                  <a:pt x="222863" y="137586"/>
                </a:lnTo>
                <a:lnTo>
                  <a:pt x="288236" y="216820"/>
                </a:lnTo>
                <a:lnTo>
                  <a:pt x="227016" y="298686"/>
                </a:lnTo>
                <a:cubicBezTo>
                  <a:pt x="204721" y="325702"/>
                  <a:pt x="181154" y="351630"/>
                  <a:pt x="156407" y="376377"/>
                </a:cubicBezTo>
                <a:lnTo>
                  <a:pt x="137260" y="393779"/>
                </a:lnTo>
                <a:lnTo>
                  <a:pt x="96805" y="349267"/>
                </a:lnTo>
                <a:cubicBezTo>
                  <a:pt x="74510" y="322252"/>
                  <a:pt x="53486" y="294148"/>
                  <a:pt x="33825" y="265047"/>
                </a:cubicBezTo>
                <a:lnTo>
                  <a:pt x="0" y="209368"/>
                </a:lnTo>
                <a:lnTo>
                  <a:pt x="100958" y="87005"/>
                </a:lnTo>
                <a:lnTo>
                  <a:pt x="148183"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7" name="Freeform 146"/>
          <p:cNvSpPr/>
          <p:nvPr userDrawn="1"/>
        </p:nvSpPr>
        <p:spPr>
          <a:xfrm>
            <a:off x="7236252" y="4185449"/>
            <a:ext cx="340775" cy="259279"/>
          </a:xfrm>
          <a:custGeom>
            <a:avLst/>
            <a:gdLst>
              <a:gd name="connsiteX0" fmla="*/ 0 w 340775"/>
              <a:gd name="connsiteY0" fmla="*/ 0 h 259279"/>
              <a:gd name="connsiteX1" fmla="*/ 53330 w 340775"/>
              <a:gd name="connsiteY1" fmla="*/ 13713 h 259279"/>
              <a:gd name="connsiteX2" fmla="*/ 227868 w 340775"/>
              <a:gd name="connsiteY2" fmla="*/ 31308 h 259279"/>
              <a:gd name="connsiteX3" fmla="*/ 273975 w 340775"/>
              <a:gd name="connsiteY3" fmla="*/ 28980 h 259279"/>
              <a:gd name="connsiteX4" fmla="*/ 274169 w 340775"/>
              <a:gd name="connsiteY4" fmla="*/ 29383 h 259279"/>
              <a:gd name="connsiteX5" fmla="*/ 337916 w 340775"/>
              <a:gd name="connsiteY5" fmla="*/ 234741 h 259279"/>
              <a:gd name="connsiteX6" fmla="*/ 340775 w 340775"/>
              <a:gd name="connsiteY6" fmla="*/ 253471 h 259279"/>
              <a:gd name="connsiteX7" fmla="*/ 339725 w 340775"/>
              <a:gd name="connsiteY7" fmla="*/ 253631 h 259279"/>
              <a:gd name="connsiteX8" fmla="*/ 227868 w 340775"/>
              <a:gd name="connsiteY8" fmla="*/ 259279 h 259279"/>
              <a:gd name="connsiteX9" fmla="*/ 116011 w 340775"/>
              <a:gd name="connsiteY9" fmla="*/ 253631 h 259279"/>
              <a:gd name="connsiteX10" fmla="*/ 107277 w 340775"/>
              <a:gd name="connsiteY10" fmla="*/ 252298 h 259279"/>
              <a:gd name="connsiteX11" fmla="*/ 93235 w 340775"/>
              <a:gd name="connsiteY11" fmla="*/ 197688 h 259279"/>
              <a:gd name="connsiteX12" fmla="*/ 64113 w 340775"/>
              <a:gd name="connsiteY12" fmla="*/ 118120 h 259279"/>
              <a:gd name="connsiteX13" fmla="*/ 0 w 340775"/>
              <a:gd name="connsiteY13" fmla="*/ 0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775" h="259279">
                <a:moveTo>
                  <a:pt x="0" y="0"/>
                </a:moveTo>
                <a:lnTo>
                  <a:pt x="53330" y="13713"/>
                </a:lnTo>
                <a:cubicBezTo>
                  <a:pt x="109708" y="25250"/>
                  <a:pt x="168080" y="31308"/>
                  <a:pt x="227868" y="31308"/>
                </a:cubicBezTo>
                <a:lnTo>
                  <a:pt x="273975" y="28980"/>
                </a:lnTo>
                <a:lnTo>
                  <a:pt x="274169" y="29383"/>
                </a:lnTo>
                <a:cubicBezTo>
                  <a:pt x="301849" y="94827"/>
                  <a:pt x="323343" y="163524"/>
                  <a:pt x="337916" y="234741"/>
                </a:cubicBezTo>
                <a:lnTo>
                  <a:pt x="340775" y="253471"/>
                </a:lnTo>
                <a:lnTo>
                  <a:pt x="339725" y="253631"/>
                </a:lnTo>
                <a:cubicBezTo>
                  <a:pt x="302947" y="257366"/>
                  <a:pt x="265631" y="259279"/>
                  <a:pt x="227868" y="259279"/>
                </a:cubicBezTo>
                <a:cubicBezTo>
                  <a:pt x="190105" y="259279"/>
                  <a:pt x="152789" y="257366"/>
                  <a:pt x="116011" y="253631"/>
                </a:cubicBezTo>
                <a:lnTo>
                  <a:pt x="107277" y="252298"/>
                </a:lnTo>
                <a:lnTo>
                  <a:pt x="93235" y="197688"/>
                </a:lnTo>
                <a:cubicBezTo>
                  <a:pt x="84801" y="170570"/>
                  <a:pt x="75069" y="144023"/>
                  <a:pt x="64113" y="118120"/>
                </a:cubicBezTo>
                <a:lnTo>
                  <a:pt x="0"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9" name="Freeform 138"/>
          <p:cNvSpPr/>
          <p:nvPr userDrawn="1"/>
        </p:nvSpPr>
        <p:spPr>
          <a:xfrm>
            <a:off x="6365343" y="3326244"/>
            <a:ext cx="252865" cy="227394"/>
          </a:xfrm>
          <a:custGeom>
            <a:avLst/>
            <a:gdLst>
              <a:gd name="connsiteX0" fmla="*/ 229207 w 252865"/>
              <a:gd name="connsiteY0" fmla="*/ 0 h 227394"/>
              <a:gd name="connsiteX1" fmla="*/ 227971 w 252865"/>
              <a:gd name="connsiteY1" fmla="*/ 24469 h 227394"/>
              <a:gd name="connsiteX2" fmla="*/ 245566 w 252865"/>
              <a:gd name="connsiteY2" fmla="*/ 199007 h 227394"/>
              <a:gd name="connsiteX3" fmla="*/ 252865 w 252865"/>
              <a:gd name="connsiteY3" fmla="*/ 227394 h 227394"/>
              <a:gd name="connsiteX4" fmla="*/ 244131 w 252865"/>
              <a:gd name="connsiteY4" fmla="*/ 226061 h 227394"/>
              <a:gd name="connsiteX5" fmla="*/ 132274 w 252865"/>
              <a:gd name="connsiteY5" fmla="*/ 220413 h 227394"/>
              <a:gd name="connsiteX6" fmla="*/ 20417 w 252865"/>
              <a:gd name="connsiteY6" fmla="*/ 226061 h 227394"/>
              <a:gd name="connsiteX7" fmla="*/ 19368 w 252865"/>
              <a:gd name="connsiteY7" fmla="*/ 226221 h 227394"/>
              <a:gd name="connsiteX8" fmla="*/ 5648 w 252865"/>
              <a:gd name="connsiteY8" fmla="*/ 136326 h 227394"/>
              <a:gd name="connsiteX9" fmla="*/ 0 w 252865"/>
              <a:gd name="connsiteY9" fmla="*/ 24469 h 227394"/>
              <a:gd name="connsiteX10" fmla="*/ 220482 w 252865"/>
              <a:gd name="connsiteY10" fmla="*/ 2243 h 227394"/>
              <a:gd name="connsiteX11" fmla="*/ 229207 w 252865"/>
              <a:gd name="connsiteY11" fmla="*/ 0 h 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865" h="227394">
                <a:moveTo>
                  <a:pt x="229207" y="0"/>
                </a:moveTo>
                <a:lnTo>
                  <a:pt x="227971" y="24469"/>
                </a:lnTo>
                <a:cubicBezTo>
                  <a:pt x="227971" y="84257"/>
                  <a:pt x="234030" y="142629"/>
                  <a:pt x="245566" y="199007"/>
                </a:cubicBezTo>
                <a:lnTo>
                  <a:pt x="252865" y="227394"/>
                </a:lnTo>
                <a:lnTo>
                  <a:pt x="244131" y="226061"/>
                </a:lnTo>
                <a:cubicBezTo>
                  <a:pt x="207353" y="222326"/>
                  <a:pt x="170037" y="220413"/>
                  <a:pt x="132274" y="220413"/>
                </a:cubicBezTo>
                <a:cubicBezTo>
                  <a:pt x="94511" y="220413"/>
                  <a:pt x="57195" y="222326"/>
                  <a:pt x="20417" y="226061"/>
                </a:cubicBezTo>
                <a:lnTo>
                  <a:pt x="19368" y="226221"/>
                </a:lnTo>
                <a:lnTo>
                  <a:pt x="5648" y="136326"/>
                </a:lnTo>
                <a:cubicBezTo>
                  <a:pt x="1913" y="99548"/>
                  <a:pt x="0" y="62232"/>
                  <a:pt x="0" y="24469"/>
                </a:cubicBezTo>
                <a:cubicBezTo>
                  <a:pt x="75526" y="24469"/>
                  <a:pt x="149264" y="16816"/>
                  <a:pt x="220482" y="2243"/>
                </a:cubicBezTo>
                <a:lnTo>
                  <a:pt x="229207" y="0"/>
                </a:lnTo>
                <a:close/>
              </a:path>
            </a:pathLst>
          </a:custGeom>
          <a:solidFill>
            <a:srgbClr val="3A8B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37572"/>
              </a:solidFill>
              <a:effectLst/>
              <a:uLnTx/>
              <a:uFillTx/>
              <a:latin typeface="微软雅黑" panose="020B0503020204020204" charset="-122"/>
              <a:ea typeface="微软雅黑" panose="020B0503020204020204" charset="-122"/>
              <a:cs typeface="+mn-cs"/>
            </a:endParaRPr>
          </a:p>
        </p:txBody>
      </p:sp>
      <p:sp>
        <p:nvSpPr>
          <p:cNvPr id="32" name="TextBox 160"/>
          <p:cNvSpPr txBox="1"/>
          <p:nvPr userDrawn="1"/>
        </p:nvSpPr>
        <p:spPr>
          <a:xfrm>
            <a:off x="6047161" y="1511336"/>
            <a:ext cx="627095" cy="523220"/>
          </a:xfrm>
          <a:prstGeom prst="rect">
            <a:avLst/>
          </a:prstGeom>
          <a:noFill/>
        </p:spPr>
        <p:txBody>
          <a:bodyPr wrap="none" rtlCol="0">
            <a:spAutoFit/>
          </a:bodyPr>
          <a:lstStyle/>
          <a:p>
            <a:pPr algn="ctr"/>
            <a:r>
              <a:rPr lang="en-US" sz="2800" b="1" dirty="0">
                <a:solidFill>
                  <a:srgbClr val="F3644B"/>
                </a:solidFill>
                <a:latin typeface="微软雅黑" panose="020B0503020204020204" charset="-122"/>
                <a:ea typeface="微软雅黑" panose="020B0503020204020204" charset="-122"/>
                <a:cs typeface="Open Sans" panose="020B0606030504020204" pitchFamily="34" charset="0"/>
              </a:rPr>
              <a:t>01</a:t>
            </a:r>
            <a:endParaRPr lang="en-US" sz="2800" b="1" dirty="0">
              <a:solidFill>
                <a:srgbClr val="F3644B"/>
              </a:solidFill>
              <a:latin typeface="微软雅黑" panose="020B0503020204020204" charset="-122"/>
              <a:ea typeface="微软雅黑" panose="020B0503020204020204" charset="-122"/>
              <a:cs typeface="Open Sans" panose="020B0606030504020204" pitchFamily="34" charset="0"/>
            </a:endParaRPr>
          </a:p>
        </p:txBody>
      </p:sp>
      <p:sp>
        <p:nvSpPr>
          <p:cNvPr id="33" name="TextBox 161"/>
          <p:cNvSpPr txBox="1"/>
          <p:nvPr userDrawn="1"/>
        </p:nvSpPr>
        <p:spPr>
          <a:xfrm>
            <a:off x="7107755" y="2703279"/>
            <a:ext cx="627095" cy="523220"/>
          </a:xfrm>
          <a:prstGeom prst="rect">
            <a:avLst/>
          </a:prstGeom>
          <a:noFill/>
        </p:spPr>
        <p:txBody>
          <a:bodyPr wrap="none" rtlCol="0">
            <a:spAutoFit/>
          </a:bodyPr>
          <a:lstStyle/>
          <a:p>
            <a:pPr algn="ctr"/>
            <a:r>
              <a:rPr lang="en-US" sz="2800" b="1" dirty="0">
                <a:solidFill>
                  <a:srgbClr val="2C6891"/>
                </a:solidFill>
                <a:latin typeface="微软雅黑" panose="020B0503020204020204" charset="-122"/>
                <a:ea typeface="微软雅黑" panose="020B0503020204020204" charset="-122"/>
                <a:cs typeface="Open Sans" panose="020B0606030504020204" pitchFamily="34" charset="0"/>
              </a:rPr>
              <a:t>02</a:t>
            </a:r>
            <a:endParaRPr lang="en-US" sz="2800" b="1" dirty="0">
              <a:solidFill>
                <a:srgbClr val="2C6891"/>
              </a:solidFill>
              <a:latin typeface="微软雅黑" panose="020B0503020204020204" charset="-122"/>
              <a:ea typeface="微软雅黑" panose="020B0503020204020204" charset="-122"/>
              <a:cs typeface="Open Sans" panose="020B0606030504020204" pitchFamily="34" charset="0"/>
            </a:endParaRPr>
          </a:p>
        </p:txBody>
      </p:sp>
      <p:sp>
        <p:nvSpPr>
          <p:cNvPr id="34" name="TextBox 162"/>
          <p:cNvSpPr txBox="1"/>
          <p:nvPr userDrawn="1"/>
        </p:nvSpPr>
        <p:spPr>
          <a:xfrm>
            <a:off x="8767598" y="2885691"/>
            <a:ext cx="627095" cy="523220"/>
          </a:xfrm>
          <a:prstGeom prst="rect">
            <a:avLst/>
          </a:prstGeom>
          <a:noFill/>
        </p:spPr>
        <p:txBody>
          <a:bodyPr wrap="none" rtlCol="0">
            <a:spAutoFit/>
          </a:bodyPr>
          <a:lstStyle/>
          <a:p>
            <a:pPr algn="ctr"/>
            <a:r>
              <a:rPr lang="en-US" sz="2800" b="1" dirty="0">
                <a:solidFill>
                  <a:srgbClr val="BFBFBF"/>
                </a:solidFill>
                <a:latin typeface="微软雅黑" panose="020B0503020204020204" charset="-122"/>
                <a:ea typeface="微软雅黑" panose="020B0503020204020204" charset="-122"/>
                <a:cs typeface="Open Sans" panose="020B0606030504020204" pitchFamily="34" charset="0"/>
              </a:rPr>
              <a:t>03</a:t>
            </a:r>
            <a:endParaRPr lang="en-US" sz="2800" b="1" dirty="0">
              <a:solidFill>
                <a:srgbClr val="BFBFBF"/>
              </a:solidFill>
              <a:latin typeface="微软雅黑" panose="020B0503020204020204" charset="-122"/>
              <a:ea typeface="微软雅黑" panose="020B0503020204020204" charset="-122"/>
              <a:cs typeface="Open Sans" panose="020B0606030504020204" pitchFamily="34" charset="0"/>
            </a:endParaRPr>
          </a:p>
        </p:txBody>
      </p:sp>
      <p:sp>
        <p:nvSpPr>
          <p:cNvPr id="35" name="TextBox 163"/>
          <p:cNvSpPr txBox="1"/>
          <p:nvPr userDrawn="1"/>
        </p:nvSpPr>
        <p:spPr>
          <a:xfrm>
            <a:off x="6173464" y="4320182"/>
            <a:ext cx="627095" cy="523220"/>
          </a:xfrm>
          <a:prstGeom prst="rect">
            <a:avLst/>
          </a:prstGeom>
          <a:noFill/>
        </p:spPr>
        <p:txBody>
          <a:bodyPr wrap="none" rtlCol="0">
            <a:spAutoFit/>
          </a:bodyPr>
          <a:lstStyle/>
          <a:p>
            <a:pPr algn="ctr"/>
            <a:r>
              <a:rPr lang="en-US" sz="2800" b="1" dirty="0">
                <a:solidFill>
                  <a:srgbClr val="92D050"/>
                </a:solidFill>
                <a:latin typeface="微软雅黑" panose="020B0503020204020204" charset="-122"/>
                <a:ea typeface="微软雅黑" panose="020B0503020204020204" charset="-122"/>
                <a:cs typeface="Open Sans" panose="020B0606030504020204" pitchFamily="34" charset="0"/>
              </a:rPr>
              <a:t>04</a:t>
            </a:r>
            <a:endParaRPr lang="en-US" sz="2800" b="1" dirty="0">
              <a:solidFill>
                <a:srgbClr val="92D050"/>
              </a:solidFill>
              <a:latin typeface="微软雅黑" panose="020B0503020204020204" charset="-122"/>
              <a:ea typeface="微软雅黑" panose="020B0503020204020204" charset="-122"/>
              <a:cs typeface="Open Sans" panose="020B0606030504020204" pitchFamily="34" charset="0"/>
            </a:endParaRPr>
          </a:p>
        </p:txBody>
      </p:sp>
      <p:sp>
        <p:nvSpPr>
          <p:cNvPr id="46" name="内容占位符 2"/>
          <p:cNvSpPr>
            <a:spLocks noGrp="1"/>
          </p:cNvSpPr>
          <p:nvPr>
            <p:ph idx="1" hasCustomPrompt="1"/>
          </p:nvPr>
        </p:nvSpPr>
        <p:spPr>
          <a:xfrm>
            <a:off x="5604510" y="4747260"/>
            <a:ext cx="1765300" cy="689610"/>
          </a:xfrm>
        </p:spPr>
        <p:txBody>
          <a:bodyPr>
            <a:normAutofit lnSpcReduction="20000"/>
          </a:bodyPr>
          <a:lstStyle>
            <a:lvl1pPr marL="0" indent="0" algn="ctr">
              <a:buNone/>
              <a:defRPr sz="1800">
                <a:solidFill>
                  <a:srgbClr val="92D050"/>
                </a:solidFill>
                <a:latin typeface="Calibri" panose="020F0502020204030204" pitchFamily="34" charset="0"/>
                <a:cs typeface="Calibri" panose="020F0502020204030204" pitchFamily="34" charset="0"/>
              </a:defRPr>
            </a:lvl1pPr>
          </a:lstStyle>
          <a:p>
            <a:pPr lvl="0"/>
            <a:r>
              <a:rPr lang="en-US" altLang="zh-CN" sz="2400" b="1" dirty="0">
                <a:latin typeface="Times New Roman" panose="02020603050405020304" pitchFamily="18" charset="0"/>
                <a:cs typeface="Times New Roman" panose="02020603050405020304" pitchFamily="18" charset="0"/>
              </a:rPr>
              <a:t>Conclusion</a:t>
            </a:r>
            <a:endParaRPr lang="zh-CN" altLang="en-US" sz="2400" b="1" dirty="0">
              <a:latin typeface="Times New Roman" panose="02020603050405020304" pitchFamily="18" charset="0"/>
              <a:cs typeface="Times New Roman" panose="02020603050405020304" pitchFamily="18" charset="0"/>
            </a:endParaRPr>
          </a:p>
        </p:txBody>
      </p:sp>
      <p:sp>
        <p:nvSpPr>
          <p:cNvPr id="47" name="内容占位符 2"/>
          <p:cNvSpPr>
            <a:spLocks noGrp="1"/>
          </p:cNvSpPr>
          <p:nvPr>
            <p:ph idx="13" hasCustomPrompt="1"/>
          </p:nvPr>
        </p:nvSpPr>
        <p:spPr>
          <a:xfrm>
            <a:off x="5201920" y="1998980"/>
            <a:ext cx="2318385" cy="689610"/>
          </a:xfrm>
        </p:spPr>
        <p:txBody>
          <a:bodyPr>
            <a:noAutofit/>
          </a:bodyPr>
          <a:lstStyle>
            <a:lvl1pPr marL="0" indent="0" algn="ctr">
              <a:buNone/>
              <a:defRPr sz="1800">
                <a:solidFill>
                  <a:srgbClr val="F3644B"/>
                </a:solidFill>
                <a:latin typeface="Calibri" panose="020F0502020204030204" pitchFamily="34" charset="0"/>
                <a:cs typeface="Calibri" panose="020F0502020204030204" pitchFamily="34" charset="0"/>
              </a:defRPr>
            </a:lvl1pPr>
          </a:lstStyle>
          <a:p>
            <a:pPr lvl="0"/>
            <a:r>
              <a:rPr lang="en-US" altLang="zh-CN" sz="2400" b="1" dirty="0">
                <a:latin typeface="Times New Roman" panose="02020603050405020304" pitchFamily="18" charset="0"/>
                <a:cs typeface="Times New Roman" panose="02020603050405020304" pitchFamily="18" charset="0"/>
              </a:rPr>
              <a:t>Introduction</a:t>
            </a:r>
            <a:endParaRPr lang="en-US" altLang="zh-CN" sz="2400" b="1" dirty="0">
              <a:latin typeface="Times New Roman" panose="02020603050405020304" pitchFamily="18" charset="0"/>
              <a:cs typeface="Times New Roman" panose="02020603050405020304" pitchFamily="18" charset="0"/>
            </a:endParaRPr>
          </a:p>
        </p:txBody>
      </p:sp>
      <p:sp>
        <p:nvSpPr>
          <p:cNvPr id="48" name="内容占位符 2"/>
          <p:cNvSpPr>
            <a:spLocks noGrp="1"/>
          </p:cNvSpPr>
          <p:nvPr>
            <p:ph idx="14" hasCustomPrompt="1"/>
          </p:nvPr>
        </p:nvSpPr>
        <p:spPr>
          <a:xfrm>
            <a:off x="6289675" y="3148965"/>
            <a:ext cx="2263775" cy="808990"/>
          </a:xfrm>
        </p:spPr>
        <p:txBody>
          <a:bodyPr>
            <a:noAutofit/>
          </a:bodyPr>
          <a:lstStyle>
            <a:lvl1pPr marL="0" indent="0" algn="ctr">
              <a:buNone/>
              <a:defRPr sz="1800">
                <a:solidFill>
                  <a:srgbClr val="2C6891"/>
                </a:solidFill>
                <a:latin typeface="Calibri" panose="020F0502020204030204" pitchFamily="34" charset="0"/>
                <a:cs typeface="Calibri" panose="020F0502020204030204" pitchFamily="34" charset="0"/>
              </a:defRPr>
            </a:lvl1pPr>
          </a:lstStyle>
          <a:p>
            <a:pPr lvl="0" fontAlgn="auto">
              <a:lnSpc>
                <a:spcPct val="100000"/>
              </a:lnSpc>
              <a:spcBef>
                <a:spcPts val="0"/>
              </a:spcBef>
            </a:pPr>
            <a:r>
              <a:rPr lang="en-US" altLang="zh-CN" sz="2300" b="1" dirty="0">
                <a:latin typeface="Times New Roman" panose="02020603050405020304" pitchFamily="18" charset="0"/>
                <a:cs typeface="Times New Roman" panose="02020603050405020304" pitchFamily="18" charset="0"/>
              </a:rPr>
              <a:t>Our Method:</a:t>
            </a:r>
            <a:endParaRPr lang="en-US" altLang="zh-CN" sz="2300" b="1" dirty="0">
              <a:latin typeface="Times New Roman" panose="02020603050405020304" pitchFamily="18" charset="0"/>
              <a:cs typeface="Times New Roman" panose="02020603050405020304" pitchFamily="18" charset="0"/>
            </a:endParaRPr>
          </a:p>
          <a:p>
            <a:pPr lvl="0" fontAlgn="auto">
              <a:lnSpc>
                <a:spcPct val="100000"/>
              </a:lnSpc>
              <a:spcBef>
                <a:spcPts val="0"/>
              </a:spcBef>
            </a:pPr>
            <a:r>
              <a:rPr lang="en-US" altLang="zh-CN" sz="2300" b="1" dirty="0">
                <a:latin typeface="Times New Roman" panose="02020603050405020304" pitchFamily="18" charset="0"/>
                <a:cs typeface="Times New Roman" panose="02020603050405020304" pitchFamily="18" charset="0"/>
              </a:rPr>
              <a:t>HIM</a:t>
            </a:r>
            <a:endParaRPr lang="en-US" altLang="zh-CN" sz="2300" b="1" dirty="0">
              <a:latin typeface="Times New Roman" panose="02020603050405020304" pitchFamily="18" charset="0"/>
              <a:cs typeface="Times New Roman" panose="02020603050405020304" pitchFamily="18" charset="0"/>
            </a:endParaRPr>
          </a:p>
        </p:txBody>
      </p:sp>
      <p:sp>
        <p:nvSpPr>
          <p:cNvPr id="49" name="内容占位符 2"/>
          <p:cNvSpPr>
            <a:spLocks noGrp="1"/>
          </p:cNvSpPr>
          <p:nvPr>
            <p:ph idx="15" hasCustomPrompt="1"/>
          </p:nvPr>
        </p:nvSpPr>
        <p:spPr>
          <a:xfrm>
            <a:off x="8393719" y="3326369"/>
            <a:ext cx="1602882" cy="689530"/>
          </a:xfrm>
        </p:spPr>
        <p:txBody>
          <a:bodyPr>
            <a:normAutofit/>
          </a:bodyPr>
          <a:lstStyle>
            <a:lvl1pPr marL="0" indent="0" algn="ctr">
              <a:buNone/>
              <a:defRPr sz="1800">
                <a:solidFill>
                  <a:srgbClr val="BFBFBF"/>
                </a:solidFill>
                <a:latin typeface="Calibri" panose="020F0502020204030204" pitchFamily="34" charset="0"/>
                <a:cs typeface="Calibri" panose="020F0502020204030204" pitchFamily="34" charset="0"/>
              </a:defRPr>
            </a:lvl1pPr>
          </a:lstStyle>
          <a:p>
            <a:pPr lvl="0"/>
            <a:r>
              <a:rPr lang="en-US" altLang="zh-CN" sz="2400" b="1" dirty="0">
                <a:latin typeface="Times New Roman" panose="02020603050405020304" pitchFamily="18" charset="0"/>
                <a:cs typeface="Times New Roman" panose="02020603050405020304" pitchFamily="18" charset="0"/>
              </a:rPr>
              <a:t>Evalution</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041140"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Introduction</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365125" y="1303020"/>
            <a:ext cx="9749790"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lang="zh-CN" altLang="en-US" sz="2400" b="1" dirty="0">
                <a:latin typeface="Times New Roman" panose="02020603050405020304" pitchFamily="18" charset="0"/>
                <a:ea typeface="微软雅黑" panose="020B0503020204020204" charset="-122"/>
                <a:cs typeface="宋体" panose="02010600030101010101" pitchFamily="2" charset="-122"/>
              </a:rPr>
              <a:t>What is the implicit relationship of social networks?</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pic>
        <p:nvPicPr>
          <p:cNvPr id="4" name="图片 3"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063750" y="2651760"/>
            <a:ext cx="445770" cy="445770"/>
          </a:xfrm>
          <a:prstGeom prst="rect">
            <a:avLst/>
          </a:prstGeom>
        </p:spPr>
      </p:pic>
      <p:pic>
        <p:nvPicPr>
          <p:cNvPr id="5" name="图片 4"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302000" y="3619500"/>
            <a:ext cx="445770" cy="445770"/>
          </a:xfrm>
          <a:prstGeom prst="rect">
            <a:avLst/>
          </a:prstGeom>
        </p:spPr>
      </p:pic>
      <p:pic>
        <p:nvPicPr>
          <p:cNvPr id="6" name="图片 5"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09520" y="4632960"/>
            <a:ext cx="445770" cy="445770"/>
          </a:xfrm>
          <a:prstGeom prst="rect">
            <a:avLst/>
          </a:prstGeom>
        </p:spPr>
      </p:pic>
      <p:pic>
        <p:nvPicPr>
          <p:cNvPr id="7" name="图片 6"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524000" y="4632960"/>
            <a:ext cx="445770" cy="445770"/>
          </a:xfrm>
          <a:prstGeom prst="rect">
            <a:avLst/>
          </a:prstGeom>
        </p:spPr>
      </p:pic>
      <p:pic>
        <p:nvPicPr>
          <p:cNvPr id="8" name="图片 7"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98195" y="3619500"/>
            <a:ext cx="445770" cy="445770"/>
          </a:xfrm>
          <a:prstGeom prst="rect">
            <a:avLst/>
          </a:prstGeom>
        </p:spPr>
      </p:pic>
      <p:cxnSp>
        <p:nvCxnSpPr>
          <p:cNvPr id="10" name="直接连接符 9"/>
          <p:cNvCxnSpPr>
            <a:stCxn id="8" idx="2"/>
            <a:endCxn id="7" idx="0"/>
          </p:cNvCxnSpPr>
          <p:nvPr/>
        </p:nvCxnSpPr>
        <p:spPr>
          <a:xfrm>
            <a:off x="1021080" y="4065270"/>
            <a:ext cx="725805" cy="567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021080" y="2874645"/>
            <a:ext cx="1042670" cy="7448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0"/>
            <a:endCxn id="5" idx="2"/>
          </p:cNvCxnSpPr>
          <p:nvPr/>
        </p:nvCxnSpPr>
        <p:spPr>
          <a:xfrm flipV="1">
            <a:off x="2732405" y="4065270"/>
            <a:ext cx="792480" cy="567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4" idx="3"/>
            <a:endCxn id="5" idx="0"/>
          </p:cNvCxnSpPr>
          <p:nvPr/>
        </p:nvCxnSpPr>
        <p:spPr>
          <a:xfrm>
            <a:off x="2509520" y="2874645"/>
            <a:ext cx="1015365" cy="7448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7" idx="0"/>
            <a:endCxn id="4" idx="2"/>
          </p:cNvCxnSpPr>
          <p:nvPr/>
        </p:nvCxnSpPr>
        <p:spPr>
          <a:xfrm flipV="1">
            <a:off x="1746885" y="3097530"/>
            <a:ext cx="539750" cy="153543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060065" y="1945005"/>
            <a:ext cx="3185795" cy="706755"/>
          </a:xfrm>
          <a:prstGeom prst="rect">
            <a:avLst/>
          </a:prstGeom>
          <a:noFill/>
        </p:spPr>
        <p:txBody>
          <a:bodyPr wrap="square" rtlCol="0">
            <a:spAutoFit/>
          </a:bodyPr>
          <a:p>
            <a:r>
              <a:rPr lang="en-US" altLang="zh-CN" sz="2000" b="1">
                <a:solidFill>
                  <a:schemeClr val="accent6"/>
                </a:solidFill>
                <a:latin typeface="Times New Roman" panose="02020603050405020304" pitchFamily="18" charset="0"/>
                <a:cs typeface="Times New Roman" panose="02020603050405020304" pitchFamily="18" charset="0"/>
              </a:rPr>
              <a:t>C</a:t>
            </a:r>
            <a:r>
              <a:rPr lang="zh-CN" altLang="en-US" sz="2000" b="1">
                <a:solidFill>
                  <a:schemeClr val="accent6"/>
                </a:solidFill>
                <a:latin typeface="Times New Roman" panose="02020603050405020304" pitchFamily="18" charset="0"/>
                <a:cs typeface="Times New Roman" panose="02020603050405020304" pitchFamily="18" charset="0"/>
              </a:rPr>
              <a:t>ollaborative relationship</a:t>
            </a:r>
            <a:r>
              <a:rPr lang="en-US" altLang="zh-CN" sz="2000" b="1">
                <a:solidFill>
                  <a:schemeClr val="accent6"/>
                </a:solidFill>
                <a:latin typeface="Times New Roman" panose="02020603050405020304" pitchFamily="18" charset="0"/>
                <a:cs typeface="Times New Roman" panose="02020603050405020304" pitchFamily="18" charset="0"/>
              </a:rPr>
              <a:t> (Explicit relationship)</a:t>
            </a:r>
            <a:endParaRPr lang="en-US" altLang="zh-CN" sz="2000" b="1">
              <a:solidFill>
                <a:schemeClr val="accent6"/>
              </a:solidFill>
              <a:latin typeface="Times New Roman" panose="02020603050405020304" pitchFamily="18" charset="0"/>
              <a:cs typeface="Times New Roman" panose="02020603050405020304" pitchFamily="18" charset="0"/>
            </a:endParaRPr>
          </a:p>
        </p:txBody>
      </p:sp>
      <p:cxnSp>
        <p:nvCxnSpPr>
          <p:cNvPr id="26" name="直接箭头连接符 25"/>
          <p:cNvCxnSpPr>
            <a:stCxn id="24" idx="2"/>
          </p:cNvCxnSpPr>
          <p:nvPr/>
        </p:nvCxnSpPr>
        <p:spPr>
          <a:xfrm flipH="1">
            <a:off x="2950845" y="2651760"/>
            <a:ext cx="1702435" cy="46037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302000" y="4310380"/>
            <a:ext cx="3412490" cy="706755"/>
          </a:xfrm>
          <a:prstGeom prst="rect">
            <a:avLst/>
          </a:prstGeom>
          <a:noFill/>
        </p:spPr>
        <p:txBody>
          <a:bodyPr wrap="square" rtlCol="0">
            <a:spAutoFit/>
          </a:bodyPr>
          <a:p>
            <a:r>
              <a:rPr lang="en-US" altLang="zh-CN" sz="2000" b="1">
                <a:solidFill>
                  <a:srgbClr val="C00000"/>
                </a:solidFill>
                <a:latin typeface="Times New Roman" panose="02020603050405020304" pitchFamily="18" charset="0"/>
                <a:cs typeface="Times New Roman" panose="02020603050405020304" pitchFamily="18" charset="0"/>
              </a:rPr>
              <a:t>A</a:t>
            </a:r>
            <a:r>
              <a:rPr lang="zh-CN" altLang="en-US" sz="2000" b="1">
                <a:solidFill>
                  <a:srgbClr val="C00000"/>
                </a:solidFill>
                <a:latin typeface="Times New Roman" panose="02020603050405020304" pitchFamily="18" charset="0"/>
                <a:cs typeface="Times New Roman" panose="02020603050405020304" pitchFamily="18" charset="0"/>
              </a:rPr>
              <a:t>dvisor-advisee relationship</a:t>
            </a:r>
            <a:r>
              <a:rPr lang="en-US" altLang="zh-CN" sz="2000" b="1">
                <a:solidFill>
                  <a:srgbClr val="C00000"/>
                </a:solidFill>
                <a:latin typeface="Times New Roman" panose="02020603050405020304" pitchFamily="18" charset="0"/>
                <a:cs typeface="Times New Roman" panose="02020603050405020304" pitchFamily="18" charset="0"/>
              </a:rPr>
              <a:t> (Implicit relationship)</a:t>
            </a:r>
            <a:endParaRPr lang="en-US" altLang="zh-CN" sz="2000" b="1">
              <a:solidFill>
                <a:srgbClr val="C00000"/>
              </a:solidFill>
              <a:latin typeface="Times New Roman" panose="02020603050405020304" pitchFamily="18" charset="0"/>
              <a:cs typeface="Times New Roman" panose="02020603050405020304" pitchFamily="18" charset="0"/>
            </a:endParaRPr>
          </a:p>
        </p:txBody>
      </p:sp>
      <p:cxnSp>
        <p:nvCxnSpPr>
          <p:cNvPr id="28" name="直接连接符 27"/>
          <p:cNvCxnSpPr/>
          <p:nvPr/>
        </p:nvCxnSpPr>
        <p:spPr>
          <a:xfrm>
            <a:off x="2509520" y="2991485"/>
            <a:ext cx="891540" cy="681355"/>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7" idx="1"/>
          </p:cNvCxnSpPr>
          <p:nvPr/>
        </p:nvCxnSpPr>
        <p:spPr>
          <a:xfrm flipH="1" flipV="1">
            <a:off x="2950845" y="3409315"/>
            <a:ext cx="351155" cy="125476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021080" y="3025140"/>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1116965" y="3696335"/>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3038475" y="3084830"/>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cxnSp>
        <p:nvCxnSpPr>
          <p:cNvPr id="34" name="直接连接符 33"/>
          <p:cNvCxnSpPr/>
          <p:nvPr/>
        </p:nvCxnSpPr>
        <p:spPr>
          <a:xfrm flipH="1">
            <a:off x="1896745" y="3169920"/>
            <a:ext cx="488950" cy="1409065"/>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924685" y="4110355"/>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2190750" y="3412490"/>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1454150" y="5251450"/>
            <a:ext cx="389128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(a) scientific collaboration network </a:t>
            </a:r>
            <a:endParaRPr lang="en-US" altLang="zh-CN" b="1">
              <a:latin typeface="Times New Roman" panose="02020603050405020304" pitchFamily="18" charset="0"/>
              <a:cs typeface="Times New Roman" panose="02020603050405020304" pitchFamily="18" charset="0"/>
            </a:endParaRPr>
          </a:p>
        </p:txBody>
      </p:sp>
      <p:pic>
        <p:nvPicPr>
          <p:cNvPr id="38" name="图片 37"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8585" y="2561590"/>
            <a:ext cx="415925" cy="415925"/>
          </a:xfrm>
          <a:prstGeom prst="rect">
            <a:avLst/>
          </a:prstGeom>
        </p:spPr>
      </p:pic>
      <p:pic>
        <p:nvPicPr>
          <p:cNvPr id="39" name="图片 38"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4300" y="3569970"/>
            <a:ext cx="415925" cy="415925"/>
          </a:xfrm>
          <a:prstGeom prst="rect">
            <a:avLst/>
          </a:prstGeom>
        </p:spPr>
      </p:pic>
      <p:pic>
        <p:nvPicPr>
          <p:cNvPr id="40" name="图片 39"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4540" y="4696460"/>
            <a:ext cx="415925" cy="415925"/>
          </a:xfrm>
          <a:prstGeom prst="rect">
            <a:avLst/>
          </a:prstGeom>
        </p:spPr>
      </p:pic>
      <p:pic>
        <p:nvPicPr>
          <p:cNvPr id="41" name="图片 40"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3425" y="4696460"/>
            <a:ext cx="415925" cy="415925"/>
          </a:xfrm>
          <a:prstGeom prst="rect">
            <a:avLst/>
          </a:prstGeom>
        </p:spPr>
      </p:pic>
      <p:pic>
        <p:nvPicPr>
          <p:cNvPr id="42" name="图片 41"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455" y="3569970"/>
            <a:ext cx="415925" cy="415925"/>
          </a:xfrm>
          <a:prstGeom prst="rect">
            <a:avLst/>
          </a:prstGeom>
        </p:spPr>
      </p:pic>
      <p:cxnSp>
        <p:nvCxnSpPr>
          <p:cNvPr id="43" name="直接连接符 42"/>
          <p:cNvCxnSpPr>
            <a:stCxn id="38" idx="2"/>
            <a:endCxn id="41" idx="0"/>
          </p:cNvCxnSpPr>
          <p:nvPr/>
        </p:nvCxnSpPr>
        <p:spPr>
          <a:xfrm flipH="1">
            <a:off x="7291705" y="2977515"/>
            <a:ext cx="645160" cy="17189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8" idx="2"/>
            <a:endCxn id="42" idx="3"/>
          </p:cNvCxnSpPr>
          <p:nvPr/>
        </p:nvCxnSpPr>
        <p:spPr>
          <a:xfrm flipH="1">
            <a:off x="6850380" y="2977515"/>
            <a:ext cx="1086485" cy="8007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2" idx="3"/>
            <a:endCxn id="40" idx="0"/>
          </p:cNvCxnSpPr>
          <p:nvPr/>
        </p:nvCxnSpPr>
        <p:spPr>
          <a:xfrm>
            <a:off x="6850380" y="3778250"/>
            <a:ext cx="1742440" cy="91821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9" idx="2"/>
            <a:endCxn id="40" idx="0"/>
          </p:cNvCxnSpPr>
          <p:nvPr/>
        </p:nvCxnSpPr>
        <p:spPr>
          <a:xfrm flipH="1">
            <a:off x="8592820" y="3985895"/>
            <a:ext cx="619760" cy="71056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9" idx="1"/>
            <a:endCxn id="41" idx="0"/>
          </p:cNvCxnSpPr>
          <p:nvPr/>
        </p:nvCxnSpPr>
        <p:spPr>
          <a:xfrm flipH="1">
            <a:off x="7291705" y="3778250"/>
            <a:ext cx="1712595" cy="91821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6558915" y="3122295"/>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sp>
        <p:nvSpPr>
          <p:cNvPr id="49" name="文本框 48"/>
          <p:cNvSpPr txBox="1"/>
          <p:nvPr/>
        </p:nvSpPr>
        <p:spPr>
          <a:xfrm>
            <a:off x="7728585" y="3821430"/>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cxnSp>
        <p:nvCxnSpPr>
          <p:cNvPr id="50" name="直接连接符 49"/>
          <p:cNvCxnSpPr/>
          <p:nvPr/>
        </p:nvCxnSpPr>
        <p:spPr>
          <a:xfrm flipH="1">
            <a:off x="7417435" y="3026410"/>
            <a:ext cx="594360" cy="1629410"/>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8711565" y="4042410"/>
            <a:ext cx="594360" cy="680085"/>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7565390" y="5251450"/>
            <a:ext cx="280924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a:t>
            </a:r>
            <a:r>
              <a:rPr lang="en-US" altLang="zh-CN" b="1">
                <a:latin typeface="Times New Roman" panose="02020603050405020304" pitchFamily="18" charset="0"/>
                <a:cs typeface="Times New Roman" panose="02020603050405020304" pitchFamily="18" charset="0"/>
              </a:rPr>
              <a:t>b) social network (Weibo) </a:t>
            </a:r>
            <a:endParaRPr lang="en-US" altLang="zh-CN" b="1">
              <a:latin typeface="Times New Roman" panose="02020603050405020304" pitchFamily="18" charset="0"/>
              <a:cs typeface="Times New Roman" panose="02020603050405020304" pitchFamily="18" charset="0"/>
            </a:endParaRPr>
          </a:p>
        </p:txBody>
      </p:sp>
      <p:sp>
        <p:nvSpPr>
          <p:cNvPr id="53" name="文本框 52"/>
          <p:cNvSpPr txBox="1"/>
          <p:nvPr/>
        </p:nvSpPr>
        <p:spPr>
          <a:xfrm>
            <a:off x="7728585" y="3271520"/>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54" name="文本框 53"/>
          <p:cNvSpPr txBox="1"/>
          <p:nvPr/>
        </p:nvSpPr>
        <p:spPr>
          <a:xfrm>
            <a:off x="8898255" y="4132580"/>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55" name="文本框 54"/>
          <p:cNvSpPr txBox="1"/>
          <p:nvPr/>
        </p:nvSpPr>
        <p:spPr>
          <a:xfrm>
            <a:off x="7416165" y="1854835"/>
            <a:ext cx="3591560" cy="706755"/>
          </a:xfrm>
          <a:prstGeom prst="rect">
            <a:avLst/>
          </a:prstGeom>
          <a:noFill/>
        </p:spPr>
        <p:txBody>
          <a:bodyPr wrap="square" rtlCol="0">
            <a:spAutoFit/>
          </a:bodyPr>
          <a:p>
            <a:r>
              <a:rPr lang="en-US" sz="2000" b="1">
                <a:solidFill>
                  <a:schemeClr val="accent6"/>
                </a:solidFill>
                <a:latin typeface="Times New Roman" panose="02020603050405020304" pitchFamily="18" charset="0"/>
                <a:cs typeface="Times New Roman" panose="02020603050405020304" pitchFamily="18" charset="0"/>
              </a:rPr>
              <a:t>M</a:t>
            </a:r>
            <a:r>
              <a:rPr sz="2000" b="1">
                <a:solidFill>
                  <a:schemeClr val="accent6"/>
                </a:solidFill>
                <a:latin typeface="Times New Roman" panose="02020603050405020304" pitchFamily="18" charset="0"/>
                <a:cs typeface="Times New Roman" panose="02020603050405020304" pitchFamily="18" charset="0"/>
              </a:rPr>
              <a:t>utual following relationship</a:t>
            </a:r>
            <a:r>
              <a:rPr lang="en-US" altLang="zh-CN" sz="2000" b="1">
                <a:solidFill>
                  <a:schemeClr val="accent6"/>
                </a:solidFill>
                <a:latin typeface="Times New Roman" panose="02020603050405020304" pitchFamily="18" charset="0"/>
                <a:cs typeface="Times New Roman" panose="02020603050405020304" pitchFamily="18" charset="0"/>
              </a:rPr>
              <a:t> (Explicit relationship)</a:t>
            </a:r>
            <a:endParaRPr lang="en-US" altLang="zh-CN" sz="2000" b="1">
              <a:solidFill>
                <a:schemeClr val="accent6"/>
              </a:solidFill>
              <a:latin typeface="Times New Roman" panose="02020603050405020304" pitchFamily="18" charset="0"/>
              <a:cs typeface="Times New Roman" panose="02020603050405020304" pitchFamily="18" charset="0"/>
            </a:endParaRPr>
          </a:p>
        </p:txBody>
      </p:sp>
      <p:cxnSp>
        <p:nvCxnSpPr>
          <p:cNvPr id="56" name="直接箭头连接符 55"/>
          <p:cNvCxnSpPr>
            <a:stCxn id="55" idx="2"/>
            <a:endCxn id="54" idx="1"/>
          </p:cNvCxnSpPr>
          <p:nvPr/>
        </p:nvCxnSpPr>
        <p:spPr>
          <a:xfrm flipH="1">
            <a:off x="8898255" y="2561590"/>
            <a:ext cx="313690" cy="17399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9128760" y="4578985"/>
            <a:ext cx="2751455" cy="706755"/>
          </a:xfrm>
          <a:prstGeom prst="rect">
            <a:avLst/>
          </a:prstGeom>
          <a:noFill/>
        </p:spPr>
        <p:txBody>
          <a:bodyPr wrap="square" rtlCol="0">
            <a:spAutoFit/>
          </a:bodyPr>
          <a:p>
            <a:r>
              <a:rPr lang="en-US" sz="2000" b="1">
                <a:solidFill>
                  <a:srgbClr val="C00000"/>
                </a:solidFill>
                <a:latin typeface="Times New Roman" panose="02020603050405020304" pitchFamily="18" charset="0"/>
                <a:cs typeface="Times New Roman" panose="02020603050405020304" pitchFamily="18" charset="0"/>
              </a:rPr>
              <a:t>Same-city</a:t>
            </a:r>
            <a:r>
              <a:rPr lang="zh-CN" altLang="en-US" sz="2000" b="1">
                <a:solidFill>
                  <a:srgbClr val="C00000"/>
                </a:solidFill>
                <a:latin typeface="Times New Roman" panose="02020603050405020304" pitchFamily="18" charset="0"/>
                <a:cs typeface="Times New Roman" panose="02020603050405020304" pitchFamily="18" charset="0"/>
              </a:rPr>
              <a:t> relationship</a:t>
            </a:r>
            <a:r>
              <a:rPr lang="en-US" altLang="zh-CN" sz="2000" b="1">
                <a:solidFill>
                  <a:srgbClr val="C00000"/>
                </a:solidFill>
                <a:latin typeface="Times New Roman" panose="02020603050405020304" pitchFamily="18" charset="0"/>
                <a:cs typeface="Times New Roman" panose="02020603050405020304" pitchFamily="18" charset="0"/>
              </a:rPr>
              <a:t> (Implicit relationship)</a:t>
            </a:r>
            <a:endParaRPr lang="en-US" altLang="zh-CN" sz="2000" b="1">
              <a:solidFill>
                <a:srgbClr val="C00000"/>
              </a:solidFill>
              <a:latin typeface="Times New Roman" panose="02020603050405020304" pitchFamily="18" charset="0"/>
              <a:cs typeface="Times New Roman" panose="02020603050405020304" pitchFamily="18" charset="0"/>
            </a:endParaRPr>
          </a:p>
        </p:txBody>
      </p:sp>
      <p:cxnSp>
        <p:nvCxnSpPr>
          <p:cNvPr id="58" name="直接箭头连接符 57"/>
          <p:cNvCxnSpPr>
            <a:stCxn id="57" idx="1"/>
          </p:cNvCxnSpPr>
          <p:nvPr/>
        </p:nvCxnSpPr>
        <p:spPr>
          <a:xfrm flipH="1" flipV="1">
            <a:off x="8999220" y="4491990"/>
            <a:ext cx="129540" cy="44069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27" idx="0"/>
            <a:endCxn id="24" idx="2"/>
          </p:cNvCxnSpPr>
          <p:nvPr/>
        </p:nvCxnSpPr>
        <p:spPr>
          <a:xfrm flipH="1" flipV="1">
            <a:off x="4653280" y="2651760"/>
            <a:ext cx="354965" cy="1658620"/>
          </a:xfrm>
          <a:prstGeom prst="straightConnector1">
            <a:avLst/>
          </a:prstGeom>
          <a:ln w="25400" cmpd="dbl">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4128135" y="3409315"/>
            <a:ext cx="2223135" cy="398780"/>
          </a:xfrm>
          <a:prstGeom prst="rect">
            <a:avLst/>
          </a:prstGeom>
          <a:noFill/>
        </p:spPr>
        <p:txBody>
          <a:bodyPr wrap="square" rtlCol="0">
            <a:spAutoFit/>
          </a:bodyPr>
          <a:p>
            <a:r>
              <a:rPr lang="en-US" altLang="zh-CN" sz="2000" b="1">
                <a:latin typeface="Times New Roman" panose="02020603050405020304" pitchFamily="18" charset="0"/>
                <a:cs typeface="Times New Roman" panose="02020603050405020304" pitchFamily="18" charset="0"/>
              </a:rPr>
              <a:t>U</a:t>
            </a:r>
            <a:r>
              <a:rPr lang="zh-CN" altLang="en-US" sz="2000" b="1">
                <a:latin typeface="Times New Roman" panose="02020603050405020304" pitchFamily="18" charset="0"/>
                <a:cs typeface="Times New Roman" panose="02020603050405020304" pitchFamily="18" charset="0"/>
              </a:rPr>
              <a:t>nderlying reason</a:t>
            </a:r>
            <a:endParaRPr lang="zh-CN" altLang="en-US" sz="2000" b="1">
              <a:latin typeface="Times New Roman" panose="02020603050405020304" pitchFamily="18" charset="0"/>
              <a:cs typeface="Times New Roman" panose="02020603050405020304" pitchFamily="18" charset="0"/>
            </a:endParaRPr>
          </a:p>
        </p:txBody>
      </p:sp>
      <p:cxnSp>
        <p:nvCxnSpPr>
          <p:cNvPr id="61" name="直接箭头连接符 60"/>
          <p:cNvCxnSpPr>
            <a:endCxn id="55" idx="2"/>
          </p:cNvCxnSpPr>
          <p:nvPr/>
        </p:nvCxnSpPr>
        <p:spPr>
          <a:xfrm flipH="1" flipV="1">
            <a:off x="9211945" y="2561590"/>
            <a:ext cx="1292860" cy="2017395"/>
          </a:xfrm>
          <a:prstGeom prst="straightConnector1">
            <a:avLst/>
          </a:prstGeom>
          <a:ln w="22225" cmpd="dbl">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9392920" y="3297555"/>
            <a:ext cx="2223135" cy="398780"/>
          </a:xfrm>
          <a:prstGeom prst="rect">
            <a:avLst/>
          </a:prstGeom>
          <a:noFill/>
        </p:spPr>
        <p:txBody>
          <a:bodyPr wrap="square" rtlCol="0">
            <a:spAutoFit/>
          </a:bodyPr>
          <a:p>
            <a:r>
              <a:rPr lang="en-US" altLang="zh-CN" sz="2000" b="1">
                <a:latin typeface="Times New Roman" panose="02020603050405020304" pitchFamily="18" charset="0"/>
                <a:cs typeface="Times New Roman" panose="02020603050405020304" pitchFamily="18" charset="0"/>
              </a:rPr>
              <a:t>U</a:t>
            </a:r>
            <a:r>
              <a:rPr lang="zh-CN" altLang="en-US" sz="2000" b="1">
                <a:latin typeface="Times New Roman" panose="02020603050405020304" pitchFamily="18" charset="0"/>
                <a:cs typeface="Times New Roman" panose="02020603050405020304" pitchFamily="18" charset="0"/>
              </a:rPr>
              <a:t>nderlying reason</a:t>
            </a:r>
            <a:endParaRPr lang="zh-CN" altLang="en-US" sz="2000" b="1">
              <a:latin typeface="Times New Roman" panose="02020603050405020304" pitchFamily="18" charset="0"/>
              <a:cs typeface="Times New Roman" panose="02020603050405020304" pitchFamily="18" charset="0"/>
            </a:endParaRPr>
          </a:p>
        </p:txBody>
      </p:sp>
      <p:sp>
        <p:nvSpPr>
          <p:cNvPr id="63" name="文本框 62"/>
          <p:cNvSpPr txBox="1"/>
          <p:nvPr/>
        </p:nvSpPr>
        <p:spPr>
          <a:xfrm>
            <a:off x="798195" y="5814060"/>
            <a:ext cx="10486390" cy="706755"/>
          </a:xfrm>
          <a:prstGeom prst="rect">
            <a:avLst/>
          </a:prstGeom>
          <a:noFill/>
        </p:spPr>
        <p:txBody>
          <a:bodyPr wrap="square" rtlCol="0">
            <a:spAutoFit/>
          </a:bodyPr>
          <a:p>
            <a:r>
              <a:rPr lang="en-US" altLang="zh-CN" sz="2000">
                <a:solidFill>
                  <a:srgbClr val="C00000"/>
                </a:solidFill>
                <a:latin typeface="Times New Roman" panose="02020603050405020304" pitchFamily="18" charset="0"/>
                <a:cs typeface="Times New Roman" panose="02020603050405020304" pitchFamily="18" charset="0"/>
              </a:rPr>
              <a:t>I</a:t>
            </a:r>
            <a:r>
              <a:rPr lang="zh-CN" altLang="en-US" sz="2000">
                <a:solidFill>
                  <a:srgbClr val="C00000"/>
                </a:solidFill>
                <a:latin typeface="Times New Roman" panose="02020603050405020304" pitchFamily="18" charset="0"/>
                <a:cs typeface="Times New Roman" panose="02020603050405020304" pitchFamily="18" charset="0"/>
              </a:rPr>
              <a:t>mplicit relationships refer to inconspicuous relationships between entities in networks that are not clear on the surface but reflect the underlying reasons for the entities to establish explicit connections.</a:t>
            </a:r>
            <a:endParaRPr lang="zh-CN" altLang="en-US" sz="20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041140"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Introduction</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408305" y="1273810"/>
            <a:ext cx="9749790"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lang="zh-CN" altLang="en-US" sz="2400" b="1" dirty="0">
                <a:latin typeface="Times New Roman" panose="02020603050405020304" pitchFamily="18" charset="0"/>
                <a:ea typeface="微软雅黑" panose="020B0503020204020204" charset="-122"/>
                <a:cs typeface="宋体" panose="02010600030101010101" pitchFamily="2" charset="-122"/>
              </a:rPr>
              <a:t>Why should we focus on the implicit relationships of social networks?</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pic>
        <p:nvPicPr>
          <p:cNvPr id="4" name="图片 3"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159635" y="2642235"/>
            <a:ext cx="445770" cy="445770"/>
          </a:xfrm>
          <a:prstGeom prst="rect">
            <a:avLst/>
          </a:prstGeom>
        </p:spPr>
      </p:pic>
      <p:pic>
        <p:nvPicPr>
          <p:cNvPr id="5" name="图片 4"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397885" y="3609975"/>
            <a:ext cx="445770" cy="445770"/>
          </a:xfrm>
          <a:prstGeom prst="rect">
            <a:avLst/>
          </a:prstGeom>
        </p:spPr>
      </p:pic>
      <p:pic>
        <p:nvPicPr>
          <p:cNvPr id="6" name="图片 5"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605405" y="4623435"/>
            <a:ext cx="445770" cy="445770"/>
          </a:xfrm>
          <a:prstGeom prst="rect">
            <a:avLst/>
          </a:prstGeom>
        </p:spPr>
      </p:pic>
      <p:pic>
        <p:nvPicPr>
          <p:cNvPr id="7" name="图片 6"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19885" y="4623435"/>
            <a:ext cx="445770" cy="445770"/>
          </a:xfrm>
          <a:prstGeom prst="rect">
            <a:avLst/>
          </a:prstGeom>
        </p:spPr>
      </p:pic>
      <p:pic>
        <p:nvPicPr>
          <p:cNvPr id="8" name="图片 7"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94080" y="3609975"/>
            <a:ext cx="445770" cy="445770"/>
          </a:xfrm>
          <a:prstGeom prst="rect">
            <a:avLst/>
          </a:prstGeom>
        </p:spPr>
      </p:pic>
      <p:cxnSp>
        <p:nvCxnSpPr>
          <p:cNvPr id="10" name="直接连接符 9"/>
          <p:cNvCxnSpPr>
            <a:stCxn id="8" idx="2"/>
            <a:endCxn id="7" idx="0"/>
          </p:cNvCxnSpPr>
          <p:nvPr/>
        </p:nvCxnSpPr>
        <p:spPr>
          <a:xfrm>
            <a:off x="1116965" y="4055745"/>
            <a:ext cx="725805" cy="567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116965" y="2865120"/>
            <a:ext cx="1042670" cy="7448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0"/>
            <a:endCxn id="5" idx="2"/>
          </p:cNvCxnSpPr>
          <p:nvPr/>
        </p:nvCxnSpPr>
        <p:spPr>
          <a:xfrm flipV="1">
            <a:off x="2828290" y="4055745"/>
            <a:ext cx="792480" cy="567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4" idx="3"/>
            <a:endCxn id="5" idx="0"/>
          </p:cNvCxnSpPr>
          <p:nvPr/>
        </p:nvCxnSpPr>
        <p:spPr>
          <a:xfrm>
            <a:off x="2605405" y="2865120"/>
            <a:ext cx="1015365" cy="7448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7" idx="0"/>
            <a:endCxn id="4" idx="2"/>
          </p:cNvCxnSpPr>
          <p:nvPr/>
        </p:nvCxnSpPr>
        <p:spPr>
          <a:xfrm flipV="1">
            <a:off x="1842770" y="3088005"/>
            <a:ext cx="539750" cy="153543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194050" y="2233930"/>
            <a:ext cx="3185795" cy="398780"/>
          </a:xfrm>
          <a:prstGeom prst="rect">
            <a:avLst/>
          </a:prstGeom>
          <a:noFill/>
        </p:spPr>
        <p:txBody>
          <a:bodyPr wrap="square" rtlCol="0">
            <a:spAutoFit/>
          </a:bodyPr>
          <a:p>
            <a:r>
              <a:rPr lang="en-US" sz="2000" b="1">
                <a:solidFill>
                  <a:schemeClr val="accent6"/>
                </a:solidFill>
                <a:latin typeface="Times New Roman" panose="02020603050405020304" pitchFamily="18" charset="0"/>
                <a:cs typeface="Times New Roman" panose="02020603050405020304" pitchFamily="18" charset="0"/>
              </a:rPr>
              <a:t>D</a:t>
            </a:r>
            <a:r>
              <a:rPr sz="2000" b="1">
                <a:solidFill>
                  <a:schemeClr val="accent6"/>
                </a:solidFill>
                <a:latin typeface="Times New Roman" panose="02020603050405020304" pitchFamily="18" charset="0"/>
                <a:cs typeface="Times New Roman" panose="02020603050405020304" pitchFamily="18" charset="0"/>
              </a:rPr>
              <a:t>ouble-blind peer review</a:t>
            </a:r>
            <a:endParaRPr sz="2000" b="1">
              <a:solidFill>
                <a:schemeClr val="accent6"/>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3397885" y="4300855"/>
            <a:ext cx="3412490" cy="706755"/>
          </a:xfrm>
          <a:prstGeom prst="rect">
            <a:avLst/>
          </a:prstGeom>
          <a:noFill/>
        </p:spPr>
        <p:txBody>
          <a:bodyPr wrap="square" rtlCol="0">
            <a:spAutoFit/>
          </a:bodyPr>
          <a:p>
            <a:r>
              <a:rPr lang="en-US" altLang="zh-CN" sz="2000" b="1">
                <a:solidFill>
                  <a:srgbClr val="C00000"/>
                </a:solidFill>
                <a:latin typeface="Times New Roman" panose="02020603050405020304" pitchFamily="18" charset="0"/>
                <a:cs typeface="Times New Roman" panose="02020603050405020304" pitchFamily="18" charset="0"/>
              </a:rPr>
              <a:t>A</a:t>
            </a:r>
            <a:r>
              <a:rPr lang="zh-CN" altLang="en-US" sz="2000" b="1">
                <a:solidFill>
                  <a:srgbClr val="C00000"/>
                </a:solidFill>
                <a:latin typeface="Times New Roman" panose="02020603050405020304" pitchFamily="18" charset="0"/>
                <a:cs typeface="Times New Roman" panose="02020603050405020304" pitchFamily="18" charset="0"/>
              </a:rPr>
              <a:t>dvisor-advisee relationship</a:t>
            </a:r>
            <a:r>
              <a:rPr lang="en-US" altLang="zh-CN" sz="2000" b="1">
                <a:solidFill>
                  <a:srgbClr val="C00000"/>
                </a:solidFill>
                <a:latin typeface="Times New Roman" panose="02020603050405020304" pitchFamily="18" charset="0"/>
                <a:cs typeface="Times New Roman" panose="02020603050405020304" pitchFamily="18" charset="0"/>
              </a:rPr>
              <a:t> (Implicit relationship)</a:t>
            </a:r>
            <a:endParaRPr lang="en-US" altLang="zh-CN" sz="2000" b="1">
              <a:solidFill>
                <a:srgbClr val="C00000"/>
              </a:solidFill>
              <a:latin typeface="Times New Roman" panose="02020603050405020304" pitchFamily="18" charset="0"/>
              <a:cs typeface="Times New Roman" panose="02020603050405020304" pitchFamily="18" charset="0"/>
            </a:endParaRPr>
          </a:p>
        </p:txBody>
      </p:sp>
      <p:cxnSp>
        <p:nvCxnSpPr>
          <p:cNvPr id="28" name="直接连接符 27"/>
          <p:cNvCxnSpPr/>
          <p:nvPr/>
        </p:nvCxnSpPr>
        <p:spPr>
          <a:xfrm>
            <a:off x="2605405" y="2981960"/>
            <a:ext cx="891540" cy="681355"/>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7" idx="1"/>
          </p:cNvCxnSpPr>
          <p:nvPr/>
        </p:nvCxnSpPr>
        <p:spPr>
          <a:xfrm flipH="1" flipV="1">
            <a:off x="3046730" y="3399790"/>
            <a:ext cx="351155" cy="125476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16965" y="3015615"/>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1212850" y="3686810"/>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3134360" y="3075305"/>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cxnSp>
        <p:nvCxnSpPr>
          <p:cNvPr id="34" name="直接连接符 33"/>
          <p:cNvCxnSpPr/>
          <p:nvPr/>
        </p:nvCxnSpPr>
        <p:spPr>
          <a:xfrm flipH="1">
            <a:off x="1992630" y="3160395"/>
            <a:ext cx="488950" cy="1409065"/>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020570" y="4100830"/>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2286635" y="3402965"/>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728980" y="5241925"/>
            <a:ext cx="389128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(a) scientific collaboration network </a:t>
            </a:r>
            <a:endParaRPr lang="en-US" altLang="zh-CN" b="1">
              <a:latin typeface="Times New Roman" panose="02020603050405020304" pitchFamily="18" charset="0"/>
              <a:cs typeface="Times New Roman" panose="02020603050405020304" pitchFamily="18" charset="0"/>
            </a:endParaRPr>
          </a:p>
        </p:txBody>
      </p:sp>
      <p:pic>
        <p:nvPicPr>
          <p:cNvPr id="38" name="图片 37"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4470" y="2552065"/>
            <a:ext cx="415925" cy="415925"/>
          </a:xfrm>
          <a:prstGeom prst="rect">
            <a:avLst/>
          </a:prstGeom>
        </p:spPr>
      </p:pic>
      <p:pic>
        <p:nvPicPr>
          <p:cNvPr id="39" name="图片 38"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0185" y="3560445"/>
            <a:ext cx="415925" cy="415925"/>
          </a:xfrm>
          <a:prstGeom prst="rect">
            <a:avLst/>
          </a:prstGeom>
        </p:spPr>
      </p:pic>
      <p:pic>
        <p:nvPicPr>
          <p:cNvPr id="40" name="图片 39"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0425" y="4686935"/>
            <a:ext cx="415925" cy="415925"/>
          </a:xfrm>
          <a:prstGeom prst="rect">
            <a:avLst/>
          </a:prstGeom>
        </p:spPr>
      </p:pic>
      <p:pic>
        <p:nvPicPr>
          <p:cNvPr id="41" name="图片 40"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9310" y="4686935"/>
            <a:ext cx="415925" cy="415925"/>
          </a:xfrm>
          <a:prstGeom prst="rect">
            <a:avLst/>
          </a:prstGeom>
        </p:spPr>
      </p:pic>
      <p:pic>
        <p:nvPicPr>
          <p:cNvPr id="42" name="图片 41"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0340" y="3560445"/>
            <a:ext cx="415925" cy="415925"/>
          </a:xfrm>
          <a:prstGeom prst="rect">
            <a:avLst/>
          </a:prstGeom>
        </p:spPr>
      </p:pic>
      <p:cxnSp>
        <p:nvCxnSpPr>
          <p:cNvPr id="43" name="直接连接符 42"/>
          <p:cNvCxnSpPr>
            <a:stCxn id="38" idx="2"/>
            <a:endCxn id="41" idx="0"/>
          </p:cNvCxnSpPr>
          <p:nvPr/>
        </p:nvCxnSpPr>
        <p:spPr>
          <a:xfrm flipH="1">
            <a:off x="7387590" y="2967990"/>
            <a:ext cx="645160" cy="17189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8" idx="2"/>
            <a:endCxn id="42" idx="3"/>
          </p:cNvCxnSpPr>
          <p:nvPr/>
        </p:nvCxnSpPr>
        <p:spPr>
          <a:xfrm flipH="1">
            <a:off x="6946265" y="2967990"/>
            <a:ext cx="1086485" cy="8007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2" idx="3"/>
            <a:endCxn id="40" idx="0"/>
          </p:cNvCxnSpPr>
          <p:nvPr/>
        </p:nvCxnSpPr>
        <p:spPr>
          <a:xfrm>
            <a:off x="6946265" y="3768725"/>
            <a:ext cx="1742440" cy="91821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9" idx="2"/>
            <a:endCxn id="40" idx="0"/>
          </p:cNvCxnSpPr>
          <p:nvPr/>
        </p:nvCxnSpPr>
        <p:spPr>
          <a:xfrm flipH="1">
            <a:off x="8688705" y="3976370"/>
            <a:ext cx="619760" cy="71056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9" idx="1"/>
            <a:endCxn id="41" idx="0"/>
          </p:cNvCxnSpPr>
          <p:nvPr/>
        </p:nvCxnSpPr>
        <p:spPr>
          <a:xfrm flipH="1">
            <a:off x="7387590" y="3768725"/>
            <a:ext cx="1712595" cy="91821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6654800" y="3112770"/>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sp>
        <p:nvSpPr>
          <p:cNvPr id="49" name="文本框 48"/>
          <p:cNvSpPr txBox="1"/>
          <p:nvPr/>
        </p:nvSpPr>
        <p:spPr>
          <a:xfrm>
            <a:off x="7824470" y="3811905"/>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cxnSp>
        <p:nvCxnSpPr>
          <p:cNvPr id="50" name="直接连接符 49"/>
          <p:cNvCxnSpPr/>
          <p:nvPr/>
        </p:nvCxnSpPr>
        <p:spPr>
          <a:xfrm flipH="1">
            <a:off x="7513320" y="3016885"/>
            <a:ext cx="594360" cy="1629410"/>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8807450" y="4032885"/>
            <a:ext cx="594360" cy="680085"/>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6810375" y="5241925"/>
            <a:ext cx="280924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a:t>
            </a:r>
            <a:r>
              <a:rPr lang="en-US" altLang="zh-CN" b="1">
                <a:latin typeface="Times New Roman" panose="02020603050405020304" pitchFamily="18" charset="0"/>
                <a:cs typeface="Times New Roman" panose="02020603050405020304" pitchFamily="18" charset="0"/>
              </a:rPr>
              <a:t>b) social network (Weibo) </a:t>
            </a:r>
            <a:endParaRPr lang="en-US" altLang="zh-CN" b="1">
              <a:latin typeface="Times New Roman" panose="02020603050405020304" pitchFamily="18" charset="0"/>
              <a:cs typeface="Times New Roman" panose="02020603050405020304" pitchFamily="18" charset="0"/>
            </a:endParaRPr>
          </a:p>
        </p:txBody>
      </p:sp>
      <p:sp>
        <p:nvSpPr>
          <p:cNvPr id="53" name="文本框 52"/>
          <p:cNvSpPr txBox="1"/>
          <p:nvPr/>
        </p:nvSpPr>
        <p:spPr>
          <a:xfrm>
            <a:off x="7824470" y="3261995"/>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54" name="文本框 53"/>
          <p:cNvSpPr txBox="1"/>
          <p:nvPr/>
        </p:nvSpPr>
        <p:spPr>
          <a:xfrm>
            <a:off x="8994140" y="4123055"/>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55" name="文本框 54"/>
          <p:cNvSpPr txBox="1"/>
          <p:nvPr/>
        </p:nvSpPr>
        <p:spPr>
          <a:xfrm>
            <a:off x="7595235" y="2075180"/>
            <a:ext cx="4204335" cy="398780"/>
          </a:xfrm>
          <a:prstGeom prst="rect">
            <a:avLst/>
          </a:prstGeom>
          <a:noFill/>
        </p:spPr>
        <p:txBody>
          <a:bodyPr wrap="square" rtlCol="0">
            <a:spAutoFit/>
          </a:bodyPr>
          <a:p>
            <a:r>
              <a:rPr lang="en-US" sz="2000" b="1">
                <a:solidFill>
                  <a:schemeClr val="accent6"/>
                </a:solidFill>
                <a:latin typeface="Times New Roman" panose="02020603050405020304" pitchFamily="18" charset="0"/>
                <a:cs typeface="Times New Roman" panose="02020603050405020304" pitchFamily="18" charset="0"/>
              </a:rPr>
              <a:t>S</a:t>
            </a:r>
            <a:r>
              <a:rPr sz="2000" b="1">
                <a:solidFill>
                  <a:schemeClr val="accent6"/>
                </a:solidFill>
                <a:latin typeface="Times New Roman" panose="02020603050405020304" pitchFamily="18" charset="0"/>
                <a:cs typeface="Times New Roman" panose="02020603050405020304" pitchFamily="18" charset="0"/>
              </a:rPr>
              <a:t>ame-city business recommendation</a:t>
            </a:r>
            <a:endParaRPr sz="2000" b="1">
              <a:solidFill>
                <a:schemeClr val="accent6"/>
              </a:solidFill>
              <a:latin typeface="Times New Roman" panose="02020603050405020304" pitchFamily="18" charset="0"/>
              <a:cs typeface="Times New Roman" panose="02020603050405020304" pitchFamily="18" charset="0"/>
            </a:endParaRPr>
          </a:p>
        </p:txBody>
      </p:sp>
      <p:sp>
        <p:nvSpPr>
          <p:cNvPr id="57" name="文本框 56"/>
          <p:cNvSpPr txBox="1"/>
          <p:nvPr/>
        </p:nvSpPr>
        <p:spPr>
          <a:xfrm>
            <a:off x="9224645" y="4569460"/>
            <a:ext cx="2751455" cy="706755"/>
          </a:xfrm>
          <a:prstGeom prst="rect">
            <a:avLst/>
          </a:prstGeom>
          <a:noFill/>
        </p:spPr>
        <p:txBody>
          <a:bodyPr wrap="square" rtlCol="0">
            <a:spAutoFit/>
          </a:bodyPr>
          <a:p>
            <a:r>
              <a:rPr lang="en-US" sz="2000" b="1">
                <a:solidFill>
                  <a:srgbClr val="C00000"/>
                </a:solidFill>
                <a:latin typeface="Times New Roman" panose="02020603050405020304" pitchFamily="18" charset="0"/>
                <a:cs typeface="Times New Roman" panose="02020603050405020304" pitchFamily="18" charset="0"/>
              </a:rPr>
              <a:t>Same-city</a:t>
            </a:r>
            <a:r>
              <a:rPr lang="zh-CN" altLang="en-US" sz="2000" b="1">
                <a:solidFill>
                  <a:srgbClr val="C00000"/>
                </a:solidFill>
                <a:latin typeface="Times New Roman" panose="02020603050405020304" pitchFamily="18" charset="0"/>
                <a:cs typeface="Times New Roman" panose="02020603050405020304" pitchFamily="18" charset="0"/>
              </a:rPr>
              <a:t> relationship</a:t>
            </a:r>
            <a:r>
              <a:rPr lang="en-US" altLang="zh-CN" sz="2000" b="1">
                <a:solidFill>
                  <a:srgbClr val="C00000"/>
                </a:solidFill>
                <a:latin typeface="Times New Roman" panose="02020603050405020304" pitchFamily="18" charset="0"/>
                <a:cs typeface="Times New Roman" panose="02020603050405020304" pitchFamily="18" charset="0"/>
              </a:rPr>
              <a:t> (Implicit relationship)</a:t>
            </a:r>
            <a:endParaRPr lang="en-US" altLang="zh-CN" sz="2000" b="1">
              <a:solidFill>
                <a:srgbClr val="C00000"/>
              </a:solidFill>
              <a:latin typeface="Times New Roman" panose="02020603050405020304" pitchFamily="18" charset="0"/>
              <a:cs typeface="Times New Roman" panose="02020603050405020304" pitchFamily="18" charset="0"/>
            </a:endParaRPr>
          </a:p>
        </p:txBody>
      </p:sp>
      <p:cxnSp>
        <p:nvCxnSpPr>
          <p:cNvPr id="58" name="直接箭头连接符 57"/>
          <p:cNvCxnSpPr>
            <a:stCxn id="57" idx="1"/>
          </p:cNvCxnSpPr>
          <p:nvPr/>
        </p:nvCxnSpPr>
        <p:spPr>
          <a:xfrm flipH="1" flipV="1">
            <a:off x="9095105" y="4482465"/>
            <a:ext cx="129540" cy="44069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27" idx="0"/>
            <a:endCxn id="24" idx="2"/>
          </p:cNvCxnSpPr>
          <p:nvPr/>
        </p:nvCxnSpPr>
        <p:spPr>
          <a:xfrm flipH="1" flipV="1">
            <a:off x="4787265" y="2632710"/>
            <a:ext cx="316865" cy="1668145"/>
          </a:xfrm>
          <a:prstGeom prst="straightConnector1">
            <a:avLst/>
          </a:prstGeom>
          <a:ln w="25400" cmpd="dbl">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4304030" y="3288030"/>
            <a:ext cx="2223135" cy="398780"/>
          </a:xfrm>
          <a:prstGeom prst="rect">
            <a:avLst/>
          </a:prstGeom>
          <a:noFill/>
        </p:spPr>
        <p:txBody>
          <a:bodyPr wrap="square" rtlCol="0">
            <a:spAutoFit/>
          </a:bodyPr>
          <a:p>
            <a:r>
              <a:rPr lang="en-US" sz="2000" b="1">
                <a:latin typeface="Times New Roman" panose="02020603050405020304" pitchFamily="18" charset="0"/>
                <a:cs typeface="Times New Roman" panose="02020603050405020304" pitchFamily="18" charset="0"/>
              </a:rPr>
              <a:t>G</a:t>
            </a:r>
            <a:r>
              <a:rPr sz="2000" b="1">
                <a:latin typeface="Times New Roman" panose="02020603050405020304" pitchFamily="18" charset="0"/>
                <a:cs typeface="Times New Roman" panose="02020603050405020304" pitchFamily="18" charset="0"/>
              </a:rPr>
              <a:t>uidance for</a:t>
            </a:r>
            <a:endParaRPr sz="2000" b="1">
              <a:latin typeface="Times New Roman" panose="02020603050405020304" pitchFamily="18" charset="0"/>
              <a:cs typeface="Times New Roman" panose="02020603050405020304" pitchFamily="18" charset="0"/>
            </a:endParaRPr>
          </a:p>
        </p:txBody>
      </p:sp>
      <p:cxnSp>
        <p:nvCxnSpPr>
          <p:cNvPr id="61" name="直接箭头连接符 60"/>
          <p:cNvCxnSpPr>
            <a:stCxn id="57" idx="0"/>
            <a:endCxn id="55" idx="2"/>
          </p:cNvCxnSpPr>
          <p:nvPr/>
        </p:nvCxnSpPr>
        <p:spPr>
          <a:xfrm flipH="1" flipV="1">
            <a:off x="9697720" y="2473960"/>
            <a:ext cx="902970" cy="2095500"/>
          </a:xfrm>
          <a:prstGeom prst="straightConnector1">
            <a:avLst/>
          </a:prstGeom>
          <a:ln w="22225" cmpd="dbl">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9619615" y="3230880"/>
            <a:ext cx="2223135" cy="398780"/>
          </a:xfrm>
          <a:prstGeom prst="rect">
            <a:avLst/>
          </a:prstGeom>
          <a:noFill/>
        </p:spPr>
        <p:txBody>
          <a:bodyPr wrap="square" rtlCol="0">
            <a:spAutoFit/>
          </a:bodyPr>
          <a:p>
            <a:r>
              <a:rPr lang="en-US" sz="2000" b="1">
                <a:latin typeface="Times New Roman" panose="02020603050405020304" pitchFamily="18" charset="0"/>
                <a:cs typeface="Times New Roman" panose="02020603050405020304" pitchFamily="18" charset="0"/>
              </a:rPr>
              <a:t>G</a:t>
            </a:r>
            <a:r>
              <a:rPr sz="2000" b="1">
                <a:latin typeface="Times New Roman" panose="02020603050405020304" pitchFamily="18" charset="0"/>
                <a:cs typeface="Times New Roman" panose="02020603050405020304" pitchFamily="18" charset="0"/>
              </a:rPr>
              <a:t>uidance for</a:t>
            </a:r>
            <a:endParaRPr sz="2000" b="1">
              <a:latin typeface="Times New Roman" panose="02020603050405020304" pitchFamily="18" charset="0"/>
              <a:cs typeface="Times New Roman" panose="02020603050405020304" pitchFamily="18" charset="0"/>
            </a:endParaRPr>
          </a:p>
        </p:txBody>
      </p:sp>
      <p:sp>
        <p:nvSpPr>
          <p:cNvPr id="63" name="文本框 62"/>
          <p:cNvSpPr txBox="1"/>
          <p:nvPr/>
        </p:nvSpPr>
        <p:spPr>
          <a:xfrm>
            <a:off x="348615" y="5919470"/>
            <a:ext cx="11729085" cy="706755"/>
          </a:xfrm>
          <a:prstGeom prst="rect">
            <a:avLst/>
          </a:prstGeom>
          <a:noFill/>
        </p:spPr>
        <p:txBody>
          <a:bodyPr wrap="square" rtlCol="0">
            <a:spAutoFit/>
          </a:bodyPr>
          <a:p>
            <a:r>
              <a:rPr sz="2000">
                <a:solidFill>
                  <a:schemeClr val="accent5">
                    <a:lumMod val="75000"/>
                  </a:schemeClr>
                </a:solidFill>
                <a:latin typeface="Times New Roman" panose="02020603050405020304" pitchFamily="18" charset="0"/>
                <a:cs typeface="Times New Roman" panose="02020603050405020304" pitchFamily="18" charset="0"/>
              </a:rPr>
              <a:t>Implicit relationships are essential for understanding the potential connections between entities, revealing the formation rules of social networks, and obtaining the behavioral characteristics of entities within social networks.</a:t>
            </a:r>
            <a:endParaRPr sz="2000">
              <a:solidFill>
                <a:schemeClr val="accent5">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9"/>
          <p:cNvSpPr txBox="1"/>
          <p:nvPr/>
        </p:nvSpPr>
        <p:spPr>
          <a:xfrm>
            <a:off x="1073785" y="650875"/>
            <a:ext cx="4041140"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Introduction</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428625" y="1283970"/>
            <a:ext cx="9749790"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lang="zh-CN" altLang="en-US" sz="2400" b="1" dirty="0">
                <a:latin typeface="Times New Roman" panose="02020603050405020304" pitchFamily="18" charset="0"/>
                <a:ea typeface="微软雅黑" panose="020B0503020204020204" charset="-122"/>
                <a:cs typeface="宋体" panose="02010600030101010101" pitchFamily="2" charset="-122"/>
              </a:rPr>
              <a:t>What are the difficulties in extracting implicit relations</a:t>
            </a:r>
            <a:r>
              <a:rPr lang="en-US" altLang="zh-CN" sz="2400" b="1" dirty="0">
                <a:latin typeface="Times New Roman" panose="02020603050405020304" pitchFamily="18" charset="0"/>
                <a:ea typeface="微软雅黑" panose="020B0503020204020204" charset="-122"/>
                <a:cs typeface="宋体" panose="02010600030101010101" pitchFamily="2" charset="-122"/>
              </a:rPr>
              <a:t>?</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pic>
        <p:nvPicPr>
          <p:cNvPr id="4" name="图片 3"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197735" y="2651760"/>
            <a:ext cx="445770" cy="445770"/>
          </a:xfrm>
          <a:prstGeom prst="rect">
            <a:avLst/>
          </a:prstGeom>
        </p:spPr>
      </p:pic>
      <p:pic>
        <p:nvPicPr>
          <p:cNvPr id="5" name="图片 4"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435985" y="3619500"/>
            <a:ext cx="445770" cy="445770"/>
          </a:xfrm>
          <a:prstGeom prst="rect">
            <a:avLst/>
          </a:prstGeom>
        </p:spPr>
      </p:pic>
      <p:pic>
        <p:nvPicPr>
          <p:cNvPr id="6" name="图片 5"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643505" y="4632960"/>
            <a:ext cx="445770" cy="445770"/>
          </a:xfrm>
          <a:prstGeom prst="rect">
            <a:avLst/>
          </a:prstGeom>
        </p:spPr>
      </p:pic>
      <p:pic>
        <p:nvPicPr>
          <p:cNvPr id="7" name="图片 6"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57985" y="4632960"/>
            <a:ext cx="445770" cy="445770"/>
          </a:xfrm>
          <a:prstGeom prst="rect">
            <a:avLst/>
          </a:prstGeom>
        </p:spPr>
      </p:pic>
      <p:pic>
        <p:nvPicPr>
          <p:cNvPr id="8" name="图片 7" descr="32313534373739313b32313534373737373bb2a9cabfc9fa"/>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32180" y="3619500"/>
            <a:ext cx="445770" cy="445770"/>
          </a:xfrm>
          <a:prstGeom prst="rect">
            <a:avLst/>
          </a:prstGeom>
        </p:spPr>
      </p:pic>
      <p:cxnSp>
        <p:nvCxnSpPr>
          <p:cNvPr id="10" name="直接连接符 9"/>
          <p:cNvCxnSpPr>
            <a:stCxn id="8" idx="2"/>
            <a:endCxn id="7" idx="0"/>
          </p:cNvCxnSpPr>
          <p:nvPr/>
        </p:nvCxnSpPr>
        <p:spPr>
          <a:xfrm>
            <a:off x="1155065" y="4065270"/>
            <a:ext cx="725805" cy="567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155065" y="2874645"/>
            <a:ext cx="1042670" cy="7448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0"/>
            <a:endCxn id="5" idx="2"/>
          </p:cNvCxnSpPr>
          <p:nvPr/>
        </p:nvCxnSpPr>
        <p:spPr>
          <a:xfrm flipV="1">
            <a:off x="2866390" y="4065270"/>
            <a:ext cx="792480" cy="5676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4" idx="3"/>
            <a:endCxn id="5" idx="0"/>
          </p:cNvCxnSpPr>
          <p:nvPr/>
        </p:nvCxnSpPr>
        <p:spPr>
          <a:xfrm>
            <a:off x="2643505" y="2874645"/>
            <a:ext cx="1015365" cy="7448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7" idx="0"/>
            <a:endCxn id="4" idx="2"/>
          </p:cNvCxnSpPr>
          <p:nvPr/>
        </p:nvCxnSpPr>
        <p:spPr>
          <a:xfrm flipV="1">
            <a:off x="1880870" y="3097530"/>
            <a:ext cx="539750" cy="15354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643505" y="2991485"/>
            <a:ext cx="891540" cy="681355"/>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55065" y="3025140"/>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1250950" y="3696335"/>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cxnSp>
        <p:nvCxnSpPr>
          <p:cNvPr id="34" name="直接连接符 33"/>
          <p:cNvCxnSpPr/>
          <p:nvPr/>
        </p:nvCxnSpPr>
        <p:spPr>
          <a:xfrm flipH="1">
            <a:off x="2030730" y="3169920"/>
            <a:ext cx="488950" cy="1409065"/>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058670" y="4110355"/>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2324735" y="3412490"/>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767080" y="5251450"/>
            <a:ext cx="389128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(a) scientific collaboration network </a:t>
            </a:r>
            <a:endParaRPr lang="en-US" altLang="zh-CN" b="1">
              <a:latin typeface="Times New Roman" panose="02020603050405020304" pitchFamily="18" charset="0"/>
              <a:cs typeface="Times New Roman" panose="02020603050405020304" pitchFamily="18" charset="0"/>
            </a:endParaRPr>
          </a:p>
        </p:txBody>
      </p:sp>
      <p:pic>
        <p:nvPicPr>
          <p:cNvPr id="38" name="图片 37"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8745" y="2453640"/>
            <a:ext cx="415925" cy="415925"/>
          </a:xfrm>
          <a:prstGeom prst="rect">
            <a:avLst/>
          </a:prstGeom>
        </p:spPr>
      </p:pic>
      <p:pic>
        <p:nvPicPr>
          <p:cNvPr id="39" name="图片 38"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460" y="3462020"/>
            <a:ext cx="415925" cy="415925"/>
          </a:xfrm>
          <a:prstGeom prst="rect">
            <a:avLst/>
          </a:prstGeom>
        </p:spPr>
      </p:pic>
      <p:pic>
        <p:nvPicPr>
          <p:cNvPr id="40" name="图片 39"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4700" y="4588510"/>
            <a:ext cx="415925" cy="415925"/>
          </a:xfrm>
          <a:prstGeom prst="rect">
            <a:avLst/>
          </a:prstGeom>
        </p:spPr>
      </p:pic>
      <p:pic>
        <p:nvPicPr>
          <p:cNvPr id="41" name="图片 40"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3585" y="4588510"/>
            <a:ext cx="415925" cy="415925"/>
          </a:xfrm>
          <a:prstGeom prst="rect">
            <a:avLst/>
          </a:prstGeom>
        </p:spPr>
      </p:pic>
      <p:pic>
        <p:nvPicPr>
          <p:cNvPr id="42" name="图片 41" descr="32303138313336383b32303139323831383bd3c3bba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4615" y="3462020"/>
            <a:ext cx="415925" cy="415925"/>
          </a:xfrm>
          <a:prstGeom prst="rect">
            <a:avLst/>
          </a:prstGeom>
        </p:spPr>
      </p:pic>
      <p:cxnSp>
        <p:nvCxnSpPr>
          <p:cNvPr id="43" name="直接连接符 42"/>
          <p:cNvCxnSpPr>
            <a:stCxn id="38" idx="2"/>
            <a:endCxn id="41" idx="0"/>
          </p:cNvCxnSpPr>
          <p:nvPr/>
        </p:nvCxnSpPr>
        <p:spPr>
          <a:xfrm flipH="1">
            <a:off x="8571865" y="2869565"/>
            <a:ext cx="645160" cy="17189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8" idx="2"/>
            <a:endCxn id="42" idx="3"/>
          </p:cNvCxnSpPr>
          <p:nvPr/>
        </p:nvCxnSpPr>
        <p:spPr>
          <a:xfrm flipH="1">
            <a:off x="8130540" y="2869565"/>
            <a:ext cx="1086485" cy="8007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2" idx="3"/>
            <a:endCxn id="40" idx="0"/>
          </p:cNvCxnSpPr>
          <p:nvPr/>
        </p:nvCxnSpPr>
        <p:spPr>
          <a:xfrm>
            <a:off x="8130540" y="3670300"/>
            <a:ext cx="1742440" cy="91821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9" idx="2"/>
            <a:endCxn id="40" idx="0"/>
          </p:cNvCxnSpPr>
          <p:nvPr/>
        </p:nvCxnSpPr>
        <p:spPr>
          <a:xfrm flipH="1">
            <a:off x="9872980" y="3877945"/>
            <a:ext cx="619760" cy="71056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9" idx="1"/>
            <a:endCxn id="41" idx="0"/>
          </p:cNvCxnSpPr>
          <p:nvPr/>
        </p:nvCxnSpPr>
        <p:spPr>
          <a:xfrm flipH="1">
            <a:off x="8571865" y="3670300"/>
            <a:ext cx="1712595" cy="91821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839075" y="3014345"/>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sp>
        <p:nvSpPr>
          <p:cNvPr id="49" name="文本框 48"/>
          <p:cNvSpPr txBox="1"/>
          <p:nvPr/>
        </p:nvSpPr>
        <p:spPr>
          <a:xfrm>
            <a:off x="9008745" y="3713480"/>
            <a:ext cx="1169670" cy="337185"/>
          </a:xfrm>
          <a:prstGeom prst="rect">
            <a:avLst/>
          </a:prstGeom>
          <a:noFill/>
        </p:spPr>
        <p:txBody>
          <a:bodyPr wrap="square" rtlCol="0">
            <a:spAutoFit/>
          </a:bodyPr>
          <a:p>
            <a:r>
              <a:rPr lang="en-US" altLang="zh-CN" sz="1600">
                <a:solidFill>
                  <a:schemeClr val="accent1"/>
                </a:solidFill>
                <a:latin typeface="Times New Roman" panose="02020603050405020304" pitchFamily="18" charset="0"/>
                <a:cs typeface="Times New Roman" panose="02020603050405020304" pitchFamily="18" charset="0"/>
              </a:rPr>
              <a:t>R</a:t>
            </a:r>
            <a:r>
              <a:rPr lang="zh-CN" altLang="en-US" sz="1600">
                <a:solidFill>
                  <a:schemeClr val="accent1"/>
                </a:solidFill>
                <a:latin typeface="Times New Roman" panose="02020603050405020304" pitchFamily="18" charset="0"/>
                <a:cs typeface="Times New Roman" panose="02020603050405020304" pitchFamily="18" charset="0"/>
              </a:rPr>
              <a:t>eal edges</a:t>
            </a:r>
            <a:endParaRPr lang="zh-CN" altLang="en-US" sz="1600">
              <a:solidFill>
                <a:schemeClr val="accent1"/>
              </a:solidFill>
              <a:latin typeface="Times New Roman" panose="02020603050405020304" pitchFamily="18" charset="0"/>
              <a:cs typeface="Times New Roman" panose="02020603050405020304" pitchFamily="18" charset="0"/>
            </a:endParaRPr>
          </a:p>
        </p:txBody>
      </p:sp>
      <p:cxnSp>
        <p:nvCxnSpPr>
          <p:cNvPr id="50" name="直接连接符 49"/>
          <p:cNvCxnSpPr/>
          <p:nvPr/>
        </p:nvCxnSpPr>
        <p:spPr>
          <a:xfrm flipH="1">
            <a:off x="8697595" y="2918460"/>
            <a:ext cx="594360" cy="1629410"/>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9991725" y="3934460"/>
            <a:ext cx="594360" cy="680085"/>
          </a:xfrm>
          <a:prstGeom prst="line">
            <a:avLst/>
          </a:prstGeom>
          <a:ln w="12700" cmpd="sng">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7994650" y="5143500"/>
            <a:ext cx="280924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a:t>
            </a:r>
            <a:r>
              <a:rPr lang="en-US" altLang="zh-CN" b="1">
                <a:latin typeface="Times New Roman" panose="02020603050405020304" pitchFamily="18" charset="0"/>
                <a:cs typeface="Times New Roman" panose="02020603050405020304" pitchFamily="18" charset="0"/>
              </a:rPr>
              <a:t>b) social network (Weibo) </a:t>
            </a:r>
            <a:endParaRPr lang="en-US" altLang="zh-CN" b="1">
              <a:latin typeface="Times New Roman" panose="02020603050405020304" pitchFamily="18" charset="0"/>
              <a:cs typeface="Times New Roman" panose="02020603050405020304" pitchFamily="18" charset="0"/>
            </a:endParaRPr>
          </a:p>
        </p:txBody>
      </p:sp>
      <p:sp>
        <p:nvSpPr>
          <p:cNvPr id="53" name="文本框 52"/>
          <p:cNvSpPr txBox="1"/>
          <p:nvPr/>
        </p:nvSpPr>
        <p:spPr>
          <a:xfrm>
            <a:off x="9008745" y="3163570"/>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54" name="文本框 53"/>
          <p:cNvSpPr txBox="1"/>
          <p:nvPr/>
        </p:nvSpPr>
        <p:spPr>
          <a:xfrm>
            <a:off x="10418445" y="4024630"/>
            <a:ext cx="1476375" cy="337185"/>
          </a:xfrm>
          <a:prstGeom prst="rect">
            <a:avLst/>
          </a:prstGeom>
          <a:noFill/>
        </p:spPr>
        <p:txBody>
          <a:bodyPr wrap="square" rtlCol="0">
            <a:spAutoFit/>
          </a:bodyPr>
          <a:p>
            <a:r>
              <a:rPr lang="en-US" sz="1600">
                <a:solidFill>
                  <a:srgbClr val="C00000"/>
                </a:solidFill>
                <a:latin typeface="Times New Roman" panose="02020603050405020304" pitchFamily="18" charset="0"/>
                <a:cs typeface="Times New Roman" panose="02020603050405020304" pitchFamily="18" charset="0"/>
              </a:rPr>
              <a:t>Virtual</a:t>
            </a:r>
            <a:r>
              <a:rPr lang="zh-CN" altLang="en-US" sz="1600">
                <a:solidFill>
                  <a:srgbClr val="C00000"/>
                </a:solidFill>
                <a:latin typeface="Times New Roman" panose="02020603050405020304" pitchFamily="18" charset="0"/>
                <a:cs typeface="Times New Roman" panose="02020603050405020304" pitchFamily="18" charset="0"/>
              </a:rPr>
              <a:t> edges</a:t>
            </a:r>
            <a:endParaRPr lang="zh-CN" altLang="en-US" sz="1600">
              <a:solidFill>
                <a:srgbClr val="C00000"/>
              </a:solidFill>
              <a:latin typeface="Times New Roman" panose="02020603050405020304" pitchFamily="18" charset="0"/>
              <a:cs typeface="Times New Roman" panose="02020603050405020304" pitchFamily="18" charset="0"/>
            </a:endParaRPr>
          </a:p>
        </p:txBody>
      </p:sp>
      <p:sp>
        <p:nvSpPr>
          <p:cNvPr id="63" name="文本框 62"/>
          <p:cNvSpPr txBox="1"/>
          <p:nvPr/>
        </p:nvSpPr>
        <p:spPr>
          <a:xfrm>
            <a:off x="533400" y="5728335"/>
            <a:ext cx="10619105" cy="953135"/>
          </a:xfrm>
          <a:prstGeom prst="rect">
            <a:avLst/>
          </a:prstGeom>
          <a:noFill/>
        </p:spPr>
        <p:txBody>
          <a:bodyPr wrap="square" rtlCol="0">
            <a:spAutoFit/>
          </a:bodyPr>
          <a:p>
            <a:pPr algn="ctr"/>
            <a:r>
              <a:rPr lang="en-US" sz="2800" b="1">
                <a:solidFill>
                  <a:schemeClr val="accent5">
                    <a:lumMod val="75000"/>
                  </a:schemeClr>
                </a:solidFill>
                <a:latin typeface="Times New Roman" panose="02020603050405020304" pitchFamily="18" charset="0"/>
                <a:cs typeface="Times New Roman" panose="02020603050405020304" pitchFamily="18" charset="0"/>
              </a:rPr>
              <a:t>O</a:t>
            </a:r>
            <a:r>
              <a:rPr sz="2800" b="1">
                <a:solidFill>
                  <a:schemeClr val="accent5">
                    <a:lumMod val="75000"/>
                  </a:schemeClr>
                </a:solidFill>
                <a:latin typeface="Times New Roman" panose="02020603050405020304" pitchFamily="18" charset="0"/>
                <a:cs typeface="Times New Roman" panose="02020603050405020304" pitchFamily="18" charset="0"/>
              </a:rPr>
              <a:t>ur proposed HIM framework is to effectively mine the implicit relationships</a:t>
            </a:r>
            <a:r>
              <a:rPr lang="en-US" sz="2800" b="1">
                <a:solidFill>
                  <a:schemeClr val="accent5">
                    <a:lumMod val="75000"/>
                  </a:schemeClr>
                </a:solidFill>
                <a:latin typeface="Times New Roman" panose="02020603050405020304" pitchFamily="18" charset="0"/>
                <a:cs typeface="Times New Roman" panose="02020603050405020304" pitchFamily="18" charset="0"/>
              </a:rPr>
              <a:t> </a:t>
            </a:r>
            <a:r>
              <a:rPr sz="2800" b="1">
                <a:solidFill>
                  <a:schemeClr val="accent5">
                    <a:lumMod val="75000"/>
                  </a:schemeClr>
                </a:solidFill>
                <a:latin typeface="Times New Roman" panose="02020603050405020304" pitchFamily="18" charset="0"/>
                <a:cs typeface="Times New Roman" panose="02020603050405020304" pitchFamily="18" charset="0"/>
              </a:rPr>
              <a:t>in social network.</a:t>
            </a:r>
            <a:endParaRPr sz="2800" b="1">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2" name="直接箭头连接符 1"/>
          <p:cNvCxnSpPr/>
          <p:nvPr/>
        </p:nvCxnSpPr>
        <p:spPr>
          <a:xfrm>
            <a:off x="2301240" y="4163060"/>
            <a:ext cx="6381750" cy="3175"/>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495675" y="2139950"/>
            <a:ext cx="4694555" cy="1322070"/>
          </a:xfrm>
          <a:prstGeom prst="rect">
            <a:avLst/>
          </a:prstGeom>
          <a:noFill/>
        </p:spPr>
        <p:txBody>
          <a:bodyPr wrap="square" rtlCol="0">
            <a:spAutoFit/>
          </a:bodyPr>
          <a:p>
            <a:pPr marL="342900" indent="-342900">
              <a:buFont typeface="Wingdings" panose="05000000000000000000" charset="0"/>
              <a:buChar char="l"/>
            </a:pPr>
            <a:r>
              <a:rPr lang="en-US" altLang="zh-CN" sz="2000" b="1">
                <a:latin typeface="Times New Roman" panose="02020603050405020304" pitchFamily="18" charset="0"/>
                <a:cs typeface="Times New Roman" panose="02020603050405020304" pitchFamily="18" charset="0"/>
              </a:rPr>
              <a:t>I</a:t>
            </a:r>
            <a:r>
              <a:rPr lang="zh-CN" altLang="en-US" sz="2000" b="1">
                <a:latin typeface="Times New Roman" panose="02020603050405020304" pitchFamily="18" charset="0"/>
                <a:cs typeface="Times New Roman" panose="02020603050405020304" pitchFamily="18" charset="0"/>
              </a:rPr>
              <a:t>mplicit relationships may not have real links/edges</a:t>
            </a:r>
            <a:r>
              <a:rPr lang="en-US" altLang="zh-CN" sz="2000" b="1">
                <a:latin typeface="Times New Roman" panose="02020603050405020304" pitchFamily="18" charset="0"/>
                <a:cs typeface="Times New Roman" panose="02020603050405020304" pitchFamily="18" charset="0"/>
              </a:rPr>
              <a:t>.</a:t>
            </a:r>
            <a:endParaRPr lang="zh-CN" altLang="en-US" sz="2000" b="1">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l"/>
            </a:pPr>
            <a:r>
              <a:rPr lang="en-US" altLang="zh-CN" sz="2000" b="1">
                <a:latin typeface="Times New Roman" panose="02020603050405020304" pitchFamily="18" charset="0"/>
                <a:cs typeface="Times New Roman" panose="02020603050405020304" pitchFamily="18" charset="0"/>
                <a:sym typeface="+mn-ea"/>
              </a:rPr>
              <a:t>I</a:t>
            </a:r>
            <a:r>
              <a:rPr lang="zh-CN" altLang="en-US" sz="2000" b="1">
                <a:latin typeface="Times New Roman" panose="02020603050405020304" pitchFamily="18" charset="0"/>
                <a:cs typeface="Times New Roman" panose="02020603050405020304" pitchFamily="18" charset="0"/>
                <a:sym typeface="+mn-ea"/>
              </a:rPr>
              <a:t>mplicit relationships</a:t>
            </a:r>
            <a:r>
              <a:rPr lang="en-US" altLang="zh-CN" sz="2000" b="1">
                <a:latin typeface="Times New Roman" panose="02020603050405020304" pitchFamily="18" charset="0"/>
                <a:cs typeface="Times New Roman" panose="02020603050405020304" pitchFamily="18" charset="0"/>
                <a:sym typeface="+mn-ea"/>
              </a:rPr>
              <a:t> </a:t>
            </a:r>
            <a:r>
              <a:rPr lang="zh-CN" altLang="en-US" sz="2000" b="1">
                <a:latin typeface="Times New Roman" panose="02020603050405020304" pitchFamily="18" charset="0"/>
                <a:cs typeface="Times New Roman" panose="02020603050405020304" pitchFamily="18" charset="0"/>
              </a:rPr>
              <a:t>are often hidden behind superficial links.</a:t>
            </a:r>
            <a:endParaRPr lang="zh-CN" altLang="en-US" sz="2000" b="1">
              <a:latin typeface="Times New Roman" panose="02020603050405020304" pitchFamily="18" charset="0"/>
              <a:cs typeface="Times New Roman" panose="02020603050405020304" pitchFamily="18" charset="0"/>
            </a:endParaRPr>
          </a:p>
        </p:txBody>
      </p:sp>
      <p:sp>
        <p:nvSpPr>
          <p:cNvPr id="12" name="上箭头 11"/>
          <p:cNvSpPr/>
          <p:nvPr/>
        </p:nvSpPr>
        <p:spPr>
          <a:xfrm>
            <a:off x="5318125" y="3407410"/>
            <a:ext cx="259080" cy="680720"/>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5577205" y="3619500"/>
            <a:ext cx="1351915" cy="368300"/>
          </a:xfrm>
          <a:prstGeom prst="rect">
            <a:avLst/>
          </a:prstGeom>
          <a:noFill/>
        </p:spPr>
        <p:txBody>
          <a:bodyPr wrap="square" rtlCol="0">
            <a:spAutoFit/>
          </a:bodyPr>
          <a:p>
            <a:r>
              <a:rPr lang="en-US" altLang="zh-CN" b="1">
                <a:solidFill>
                  <a:srgbClr val="C00000"/>
                </a:solidFill>
                <a:latin typeface="Times New Roman" panose="02020603050405020304" pitchFamily="18" charset="0"/>
                <a:cs typeface="Times New Roman" panose="02020603050405020304" pitchFamily="18" charset="0"/>
              </a:rPr>
              <a:t>Difficulties</a:t>
            </a:r>
            <a:endParaRPr lang="en-US" altLang="zh-CN"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矩形 149"/>
          <p:cNvSpPr/>
          <p:nvPr/>
        </p:nvSpPr>
        <p:spPr>
          <a:xfrm>
            <a:off x="9272270" y="5210175"/>
            <a:ext cx="378460" cy="413385"/>
          </a:xfrm>
          <a:prstGeom prst="rect">
            <a:avLst/>
          </a:prstGeom>
          <a:solidFill>
            <a:srgbClr val="CFA0D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8" name="矩形 147"/>
          <p:cNvSpPr/>
          <p:nvPr/>
        </p:nvSpPr>
        <p:spPr>
          <a:xfrm>
            <a:off x="7167880" y="5230495"/>
            <a:ext cx="431800" cy="393065"/>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0" name="矩形 139"/>
          <p:cNvSpPr/>
          <p:nvPr/>
        </p:nvSpPr>
        <p:spPr>
          <a:xfrm>
            <a:off x="10148570" y="3039745"/>
            <a:ext cx="700405" cy="4318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8" name="矩形 137"/>
          <p:cNvSpPr/>
          <p:nvPr/>
        </p:nvSpPr>
        <p:spPr>
          <a:xfrm>
            <a:off x="8662670" y="3457575"/>
            <a:ext cx="748030" cy="44005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Our Framework: HIM</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445770" y="1293495"/>
            <a:ext cx="9749790"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sz="2400" b="1" dirty="0">
                <a:latin typeface="Times New Roman" panose="02020603050405020304" pitchFamily="18" charset="0"/>
                <a:ea typeface="微软雅黑" panose="020B0503020204020204" charset="-122"/>
                <a:cs typeface="宋体" panose="02010600030101010101" pitchFamily="2" charset="-122"/>
              </a:rPr>
              <a:t>How to effectively aggregate network attributes information?</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sp>
        <p:nvSpPr>
          <p:cNvPr id="16" name="圆角矩形 15"/>
          <p:cNvSpPr/>
          <p:nvPr/>
        </p:nvSpPr>
        <p:spPr>
          <a:xfrm>
            <a:off x="1691640" y="2153920"/>
            <a:ext cx="1758315" cy="3835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710565" y="3217545"/>
            <a:ext cx="259080" cy="2400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1566545" y="3217545"/>
            <a:ext cx="259080" cy="2400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2444115" y="3217545"/>
            <a:ext cx="259080" cy="240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3616325" y="3217545"/>
            <a:ext cx="259080" cy="2400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椭圆 23"/>
          <p:cNvSpPr/>
          <p:nvPr/>
        </p:nvSpPr>
        <p:spPr>
          <a:xfrm>
            <a:off x="4433570" y="3217545"/>
            <a:ext cx="259080" cy="2400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455930" y="2910840"/>
            <a:ext cx="714375" cy="306705"/>
          </a:xfrm>
          <a:prstGeom prst="rect">
            <a:avLst/>
          </a:prstGeom>
          <a:noFill/>
        </p:spPr>
        <p:txBody>
          <a:bodyPr wrap="square" rtlCol="0">
            <a:spAutoFit/>
          </a:bodyPr>
          <a:p>
            <a:r>
              <a:rPr lang="en-US" altLang="zh-CN" sz="1400" b="1">
                <a:latin typeface="Times New Roman" panose="02020603050405020304" pitchFamily="18" charset="0"/>
                <a:cs typeface="Times New Roman" panose="02020603050405020304" pitchFamily="18" charset="0"/>
              </a:rPr>
              <a:t>type-1</a:t>
            </a:r>
            <a:endParaRPr lang="en-US" altLang="zh-CN" sz="1400" b="1">
              <a:latin typeface="Times New Roman" panose="02020603050405020304" pitchFamily="18" charset="0"/>
              <a:cs typeface="Times New Roman" panose="02020603050405020304" pitchFamily="18" charset="0"/>
            </a:endParaRPr>
          </a:p>
        </p:txBody>
      </p:sp>
      <p:sp>
        <p:nvSpPr>
          <p:cNvPr id="26" name="文本框 25"/>
          <p:cNvSpPr txBox="1"/>
          <p:nvPr/>
        </p:nvSpPr>
        <p:spPr>
          <a:xfrm>
            <a:off x="1358265" y="2910840"/>
            <a:ext cx="714375" cy="306705"/>
          </a:xfrm>
          <a:prstGeom prst="rect">
            <a:avLst/>
          </a:prstGeom>
          <a:noFill/>
        </p:spPr>
        <p:txBody>
          <a:bodyPr wrap="square" rtlCol="0">
            <a:spAutoFit/>
          </a:bodyPr>
          <a:p>
            <a:r>
              <a:rPr lang="en-US" altLang="zh-CN" sz="1400" b="1">
                <a:latin typeface="Times New Roman" panose="02020603050405020304" pitchFamily="18" charset="0"/>
                <a:cs typeface="Times New Roman" panose="02020603050405020304" pitchFamily="18" charset="0"/>
              </a:rPr>
              <a:t>type-2</a:t>
            </a:r>
            <a:endParaRPr lang="en-US" altLang="zh-CN" sz="1400" b="1">
              <a:latin typeface="Times New Roman" panose="02020603050405020304" pitchFamily="18" charset="0"/>
              <a:cs typeface="Times New Roman" panose="02020603050405020304" pitchFamily="18" charset="0"/>
            </a:endParaRPr>
          </a:p>
        </p:txBody>
      </p:sp>
      <p:sp>
        <p:nvSpPr>
          <p:cNvPr id="29" name="文本框 28"/>
          <p:cNvSpPr txBox="1"/>
          <p:nvPr/>
        </p:nvSpPr>
        <p:spPr>
          <a:xfrm>
            <a:off x="2260600" y="2910840"/>
            <a:ext cx="714375" cy="306705"/>
          </a:xfrm>
          <a:prstGeom prst="rect">
            <a:avLst/>
          </a:prstGeom>
          <a:noFill/>
        </p:spPr>
        <p:txBody>
          <a:bodyPr wrap="square" rtlCol="0">
            <a:spAutoFit/>
          </a:bodyPr>
          <a:p>
            <a:r>
              <a:rPr lang="en-US" altLang="zh-CN" sz="1400" b="1">
                <a:latin typeface="Times New Roman" panose="02020603050405020304" pitchFamily="18" charset="0"/>
                <a:cs typeface="Times New Roman" panose="02020603050405020304" pitchFamily="18" charset="0"/>
              </a:rPr>
              <a:t>type-3</a:t>
            </a:r>
            <a:endParaRPr lang="en-US" altLang="zh-CN" sz="1400" b="1">
              <a:latin typeface="Times New Roman" panose="02020603050405020304" pitchFamily="18" charset="0"/>
              <a:cs typeface="Times New Roman" panose="02020603050405020304" pitchFamily="18" charset="0"/>
            </a:endParaRPr>
          </a:p>
        </p:txBody>
      </p:sp>
      <p:sp>
        <p:nvSpPr>
          <p:cNvPr id="30" name="文本框 29"/>
          <p:cNvSpPr txBox="1"/>
          <p:nvPr/>
        </p:nvSpPr>
        <p:spPr>
          <a:xfrm>
            <a:off x="3382645" y="2910840"/>
            <a:ext cx="714375" cy="306705"/>
          </a:xfrm>
          <a:prstGeom prst="rect">
            <a:avLst/>
          </a:prstGeom>
          <a:noFill/>
        </p:spPr>
        <p:txBody>
          <a:bodyPr wrap="square" rtlCol="0">
            <a:spAutoFit/>
          </a:bodyPr>
          <a:p>
            <a:r>
              <a:rPr lang="en-US" altLang="zh-CN" sz="1400" b="1">
                <a:latin typeface="Times New Roman" panose="02020603050405020304" pitchFamily="18" charset="0"/>
                <a:cs typeface="Times New Roman" panose="02020603050405020304" pitchFamily="18" charset="0"/>
              </a:rPr>
              <a:t>type-T</a:t>
            </a:r>
            <a:endParaRPr lang="en-US" altLang="zh-CN" sz="1400" b="1">
              <a:latin typeface="Times New Roman" panose="02020603050405020304" pitchFamily="18" charset="0"/>
              <a:cs typeface="Times New Roman" panose="02020603050405020304" pitchFamily="18" charset="0"/>
            </a:endParaRPr>
          </a:p>
        </p:txBody>
      </p:sp>
      <p:sp>
        <p:nvSpPr>
          <p:cNvPr id="33" name="文本框 32"/>
          <p:cNvSpPr txBox="1"/>
          <p:nvPr/>
        </p:nvSpPr>
        <p:spPr>
          <a:xfrm>
            <a:off x="4319270" y="2910840"/>
            <a:ext cx="487045" cy="306705"/>
          </a:xfrm>
          <a:prstGeom prst="rect">
            <a:avLst/>
          </a:prstGeom>
          <a:noFill/>
        </p:spPr>
        <p:txBody>
          <a:bodyPr wrap="square" rtlCol="0">
            <a:spAutoFit/>
          </a:bodyPr>
          <a:p>
            <a:r>
              <a:rPr lang="en-US" altLang="zh-CN" sz="1400" b="1">
                <a:latin typeface="Times New Roman" panose="02020603050405020304" pitchFamily="18" charset="0"/>
                <a:cs typeface="Times New Roman" panose="02020603050405020304" pitchFamily="18" charset="0"/>
              </a:rPr>
              <a:t>self</a:t>
            </a:r>
            <a:endParaRPr lang="en-US" altLang="zh-CN" sz="1400" b="1">
              <a:latin typeface="Times New Roman" panose="02020603050405020304" pitchFamily="18" charset="0"/>
              <a:cs typeface="Times New Roman" panose="02020603050405020304" pitchFamily="18" charset="0"/>
            </a:endParaRPr>
          </a:p>
        </p:txBody>
      </p:sp>
      <p:sp>
        <p:nvSpPr>
          <p:cNvPr id="56" name="文本框 55"/>
          <p:cNvSpPr txBox="1"/>
          <p:nvPr/>
        </p:nvSpPr>
        <p:spPr>
          <a:xfrm>
            <a:off x="2937510" y="2997200"/>
            <a:ext cx="517525" cy="460375"/>
          </a:xfrm>
          <a:prstGeom prst="rect">
            <a:avLst/>
          </a:prstGeom>
          <a:noFill/>
        </p:spPr>
        <p:txBody>
          <a:bodyPr wrap="square" rtlCol="0">
            <a:spAutoFit/>
          </a:bodyPr>
          <a:p>
            <a:r>
              <a:rPr lang="en-US" altLang="zh-CN" sz="2400" b="1">
                <a:latin typeface="Times New Roman" panose="02020603050405020304" pitchFamily="18" charset="0"/>
                <a:cs typeface="Times New Roman" panose="02020603050405020304" pitchFamily="18" charset="0"/>
              </a:rPr>
              <a:t>...</a:t>
            </a:r>
            <a:endParaRPr lang="en-US" altLang="zh-CN" sz="2400" b="1">
              <a:latin typeface="Times New Roman" panose="02020603050405020304" pitchFamily="18" charset="0"/>
              <a:cs typeface="Times New Roman" panose="02020603050405020304" pitchFamily="18" charset="0"/>
            </a:endParaRPr>
          </a:p>
        </p:txBody>
      </p:sp>
      <p:sp>
        <p:nvSpPr>
          <p:cNvPr id="57" name="文本框 56"/>
          <p:cNvSpPr txBox="1"/>
          <p:nvPr/>
        </p:nvSpPr>
        <p:spPr>
          <a:xfrm>
            <a:off x="1691640" y="2169160"/>
            <a:ext cx="183007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Original Graph</a:t>
            </a:r>
            <a:endParaRPr lang="en-US" altLang="zh-CN" b="1">
              <a:latin typeface="Times New Roman" panose="02020603050405020304" pitchFamily="18" charset="0"/>
              <a:cs typeface="Times New Roman" panose="02020603050405020304" pitchFamily="18" charset="0"/>
            </a:endParaRPr>
          </a:p>
        </p:txBody>
      </p:sp>
      <p:cxnSp>
        <p:nvCxnSpPr>
          <p:cNvPr id="58" name="曲线连接符 57"/>
          <p:cNvCxnSpPr>
            <a:stCxn id="16" idx="2"/>
            <a:endCxn id="25" idx="0"/>
          </p:cNvCxnSpPr>
          <p:nvPr/>
        </p:nvCxnSpPr>
        <p:spPr>
          <a:xfrm rot="5400000">
            <a:off x="1505585" y="1845310"/>
            <a:ext cx="373380" cy="1757680"/>
          </a:xfrm>
          <a:prstGeom prst="curvedConnector3">
            <a:avLst>
              <a:gd name="adj1" fmla="val 5000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9" name="曲线连接符 58"/>
          <p:cNvCxnSpPr>
            <a:stCxn id="16" idx="2"/>
            <a:endCxn id="26" idx="0"/>
          </p:cNvCxnSpPr>
          <p:nvPr/>
        </p:nvCxnSpPr>
        <p:spPr>
          <a:xfrm rot="5400000">
            <a:off x="1956753" y="2296478"/>
            <a:ext cx="373380" cy="855345"/>
          </a:xfrm>
          <a:prstGeom prst="curvedConnector3">
            <a:avLst>
              <a:gd name="adj1" fmla="val 49915"/>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0" name="曲线连接符 59"/>
          <p:cNvCxnSpPr>
            <a:stCxn id="16" idx="2"/>
            <a:endCxn id="29" idx="0"/>
          </p:cNvCxnSpPr>
          <p:nvPr/>
        </p:nvCxnSpPr>
        <p:spPr>
          <a:xfrm rot="5400000" flipV="1">
            <a:off x="2407920" y="2700655"/>
            <a:ext cx="373380" cy="46990"/>
          </a:xfrm>
          <a:prstGeom prst="curvedConnector3">
            <a:avLst>
              <a:gd name="adj1" fmla="val 5000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1" name="曲线连接符 60"/>
          <p:cNvCxnSpPr>
            <a:stCxn id="16" idx="2"/>
            <a:endCxn id="30" idx="0"/>
          </p:cNvCxnSpPr>
          <p:nvPr/>
        </p:nvCxnSpPr>
        <p:spPr>
          <a:xfrm rot="5400000" flipV="1">
            <a:off x="2968943" y="2139633"/>
            <a:ext cx="373380" cy="1169035"/>
          </a:xfrm>
          <a:prstGeom prst="curvedConnector3">
            <a:avLst>
              <a:gd name="adj1" fmla="val 49915"/>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2" name="曲线连接符 61"/>
          <p:cNvCxnSpPr>
            <a:stCxn id="16" idx="2"/>
            <a:endCxn id="33" idx="0"/>
          </p:cNvCxnSpPr>
          <p:nvPr/>
        </p:nvCxnSpPr>
        <p:spPr>
          <a:xfrm rot="5400000" flipV="1">
            <a:off x="3380423" y="1728153"/>
            <a:ext cx="373380" cy="1991995"/>
          </a:xfrm>
          <a:prstGeom prst="curvedConnector3">
            <a:avLst>
              <a:gd name="adj1" fmla="val 49915"/>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3616325" y="2444750"/>
            <a:ext cx="2134235" cy="337185"/>
          </a:xfrm>
          <a:prstGeom prst="rect">
            <a:avLst/>
          </a:prstGeom>
          <a:noFill/>
        </p:spPr>
        <p:txBody>
          <a:bodyPr wrap="square" rtlCol="0">
            <a:spAutoFit/>
          </a:bodyPr>
          <a:p>
            <a:r>
              <a:rPr lang="en-US" altLang="zh-CN" sz="1600" b="1">
                <a:latin typeface="Times New Roman" panose="02020603050405020304" pitchFamily="18" charset="0"/>
                <a:cs typeface="Times New Roman" panose="02020603050405020304" pitchFamily="18" charset="0"/>
              </a:rPr>
              <a:t>Neighbors sampling</a:t>
            </a:r>
            <a:endParaRPr lang="en-US" altLang="zh-CN" sz="1600" b="1">
              <a:latin typeface="Times New Roman" panose="02020603050405020304" pitchFamily="18" charset="0"/>
              <a:cs typeface="Times New Roman" panose="02020603050405020304" pitchFamily="18" charset="0"/>
            </a:endParaRPr>
          </a:p>
        </p:txBody>
      </p:sp>
      <p:sp>
        <p:nvSpPr>
          <p:cNvPr id="65" name="梯形 64"/>
          <p:cNvSpPr/>
          <p:nvPr/>
        </p:nvSpPr>
        <p:spPr>
          <a:xfrm>
            <a:off x="537210" y="3764280"/>
            <a:ext cx="605790" cy="306705"/>
          </a:xfrm>
          <a:prstGeom prst="trapezoid">
            <a:avLst/>
          </a:prstGeom>
          <a:noFill/>
          <a:ln w="19050">
            <a:solidFill>
              <a:srgbClr val="F36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文本框 70"/>
          <p:cNvSpPr txBox="1"/>
          <p:nvPr/>
        </p:nvSpPr>
        <p:spPr>
          <a:xfrm>
            <a:off x="445770" y="3780155"/>
            <a:ext cx="784860" cy="275590"/>
          </a:xfrm>
          <a:prstGeom prst="rect">
            <a:avLst/>
          </a:prstGeom>
          <a:noFill/>
        </p:spPr>
        <p:txBody>
          <a:bodyPr wrap="square" rtlCol="0">
            <a:spAutoFit/>
          </a:bodyPr>
          <a:p>
            <a:r>
              <a:rPr lang="en-US" altLang="zh-CN" sz="1200" b="1">
                <a:latin typeface="Times New Roman" panose="02020603050405020304" pitchFamily="18" charset="0"/>
                <a:cs typeface="Times New Roman" panose="02020603050405020304" pitchFamily="18" charset="0"/>
              </a:rPr>
              <a:t>BiLSTM</a:t>
            </a:r>
            <a:endParaRPr lang="en-US" altLang="zh-CN" sz="1200" b="1">
              <a:latin typeface="Times New Roman" panose="02020603050405020304" pitchFamily="18" charset="0"/>
              <a:cs typeface="Times New Roman" panose="02020603050405020304" pitchFamily="18" charset="0"/>
            </a:endParaRPr>
          </a:p>
        </p:txBody>
      </p:sp>
      <p:cxnSp>
        <p:nvCxnSpPr>
          <p:cNvPr id="72" name="直接箭头连接符 71"/>
          <p:cNvCxnSpPr>
            <a:stCxn id="18" idx="4"/>
            <a:endCxn id="65" idx="0"/>
          </p:cNvCxnSpPr>
          <p:nvPr/>
        </p:nvCxnSpPr>
        <p:spPr>
          <a:xfrm>
            <a:off x="840105" y="3457575"/>
            <a:ext cx="0" cy="30670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1691640" y="3457575"/>
            <a:ext cx="1905" cy="30670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2567940" y="3457575"/>
            <a:ext cx="1905" cy="30670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3745230" y="3457575"/>
            <a:ext cx="1905" cy="30670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4566920" y="3457575"/>
            <a:ext cx="1905" cy="30670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8" name="梯形 77"/>
          <p:cNvSpPr/>
          <p:nvPr/>
        </p:nvSpPr>
        <p:spPr>
          <a:xfrm>
            <a:off x="1405890" y="3764280"/>
            <a:ext cx="605790" cy="306705"/>
          </a:xfrm>
          <a:prstGeom prst="trapezoid">
            <a:avLst/>
          </a:prstGeom>
          <a:noFill/>
          <a:ln w="19050">
            <a:solidFill>
              <a:srgbClr val="F36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梯形 78"/>
          <p:cNvSpPr/>
          <p:nvPr/>
        </p:nvSpPr>
        <p:spPr>
          <a:xfrm>
            <a:off x="2274570" y="3764280"/>
            <a:ext cx="605790" cy="306705"/>
          </a:xfrm>
          <a:prstGeom prst="trapezoid">
            <a:avLst/>
          </a:prstGeom>
          <a:noFill/>
          <a:ln w="19050">
            <a:solidFill>
              <a:srgbClr val="F36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梯形 79"/>
          <p:cNvSpPr/>
          <p:nvPr/>
        </p:nvSpPr>
        <p:spPr>
          <a:xfrm>
            <a:off x="3444240" y="3764280"/>
            <a:ext cx="605790" cy="306705"/>
          </a:xfrm>
          <a:prstGeom prst="trapezoid">
            <a:avLst/>
          </a:prstGeom>
          <a:noFill/>
          <a:ln w="19050">
            <a:solidFill>
              <a:srgbClr val="F36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1" name="梯形 80"/>
          <p:cNvSpPr/>
          <p:nvPr/>
        </p:nvSpPr>
        <p:spPr>
          <a:xfrm>
            <a:off x="4297680" y="3764280"/>
            <a:ext cx="605790" cy="306705"/>
          </a:xfrm>
          <a:prstGeom prst="trapezoid">
            <a:avLst/>
          </a:prstGeom>
          <a:noFill/>
          <a:ln w="19050">
            <a:solidFill>
              <a:srgbClr val="F364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2" name="直接箭头连接符 81"/>
          <p:cNvCxnSpPr>
            <a:stCxn id="65" idx="3"/>
            <a:endCxn id="78" idx="1"/>
          </p:cNvCxnSpPr>
          <p:nvPr/>
        </p:nvCxnSpPr>
        <p:spPr>
          <a:xfrm>
            <a:off x="1104900" y="3917950"/>
            <a:ext cx="339090" cy="0"/>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78" idx="3"/>
            <a:endCxn id="79" idx="1"/>
          </p:cNvCxnSpPr>
          <p:nvPr/>
        </p:nvCxnSpPr>
        <p:spPr>
          <a:xfrm>
            <a:off x="1973580" y="3917950"/>
            <a:ext cx="339090" cy="0"/>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80" idx="3"/>
            <a:endCxn id="81" idx="1"/>
          </p:cNvCxnSpPr>
          <p:nvPr/>
        </p:nvCxnSpPr>
        <p:spPr>
          <a:xfrm>
            <a:off x="4011930" y="3917950"/>
            <a:ext cx="323850" cy="0"/>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2930525" y="3590925"/>
            <a:ext cx="517525" cy="460375"/>
          </a:xfrm>
          <a:prstGeom prst="rect">
            <a:avLst/>
          </a:prstGeom>
          <a:noFill/>
        </p:spPr>
        <p:txBody>
          <a:bodyPr wrap="square" rtlCol="0">
            <a:spAutoFit/>
          </a:bodyPr>
          <a:p>
            <a:r>
              <a:rPr lang="en-US" altLang="zh-CN" sz="2400" b="1">
                <a:latin typeface="Times New Roman" panose="02020603050405020304" pitchFamily="18" charset="0"/>
                <a:cs typeface="Times New Roman" panose="02020603050405020304" pitchFamily="18" charset="0"/>
              </a:rPr>
              <a:t>...</a:t>
            </a:r>
            <a:endParaRPr lang="en-US" altLang="zh-CN" sz="2400" b="1">
              <a:latin typeface="Times New Roman" panose="02020603050405020304" pitchFamily="18" charset="0"/>
              <a:cs typeface="Times New Roman" panose="02020603050405020304" pitchFamily="18" charset="0"/>
            </a:endParaRPr>
          </a:p>
        </p:txBody>
      </p:sp>
      <p:cxnSp>
        <p:nvCxnSpPr>
          <p:cNvPr id="87" name="直接箭头连接符 86"/>
          <p:cNvCxnSpPr/>
          <p:nvPr/>
        </p:nvCxnSpPr>
        <p:spPr>
          <a:xfrm>
            <a:off x="3143250" y="3457575"/>
            <a:ext cx="1905" cy="30670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79" idx="3"/>
          </p:cNvCxnSpPr>
          <p:nvPr/>
        </p:nvCxnSpPr>
        <p:spPr>
          <a:xfrm>
            <a:off x="2842260" y="3917950"/>
            <a:ext cx="156845" cy="8890"/>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3298190" y="3917315"/>
            <a:ext cx="156845" cy="8890"/>
          </a:xfrm>
          <a:prstGeom prst="straightConnector1">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1323340" y="3795395"/>
            <a:ext cx="784860" cy="275590"/>
          </a:xfrm>
          <a:prstGeom prst="rect">
            <a:avLst/>
          </a:prstGeom>
          <a:noFill/>
        </p:spPr>
        <p:txBody>
          <a:bodyPr wrap="square" rtlCol="0">
            <a:spAutoFit/>
          </a:bodyPr>
          <a:p>
            <a:r>
              <a:rPr lang="en-US" altLang="zh-CN" sz="1200" b="1">
                <a:latin typeface="Times New Roman" panose="02020603050405020304" pitchFamily="18" charset="0"/>
                <a:cs typeface="Times New Roman" panose="02020603050405020304" pitchFamily="18" charset="0"/>
              </a:rPr>
              <a:t>BiLSTM</a:t>
            </a:r>
            <a:endParaRPr lang="en-US" altLang="zh-CN" sz="1200" b="1">
              <a:latin typeface="Times New Roman" panose="02020603050405020304" pitchFamily="18" charset="0"/>
              <a:cs typeface="Times New Roman" panose="02020603050405020304" pitchFamily="18" charset="0"/>
            </a:endParaRPr>
          </a:p>
        </p:txBody>
      </p:sp>
      <p:sp>
        <p:nvSpPr>
          <p:cNvPr id="91" name="文本框 90"/>
          <p:cNvSpPr txBox="1"/>
          <p:nvPr/>
        </p:nvSpPr>
        <p:spPr>
          <a:xfrm>
            <a:off x="2214245" y="3795395"/>
            <a:ext cx="784860" cy="275590"/>
          </a:xfrm>
          <a:prstGeom prst="rect">
            <a:avLst/>
          </a:prstGeom>
          <a:noFill/>
        </p:spPr>
        <p:txBody>
          <a:bodyPr wrap="square" rtlCol="0">
            <a:spAutoFit/>
          </a:bodyPr>
          <a:p>
            <a:r>
              <a:rPr lang="en-US" altLang="zh-CN" sz="1200" b="1">
                <a:latin typeface="Times New Roman" panose="02020603050405020304" pitchFamily="18" charset="0"/>
                <a:cs typeface="Times New Roman" panose="02020603050405020304" pitchFamily="18" charset="0"/>
              </a:rPr>
              <a:t>BiLSTM</a:t>
            </a:r>
            <a:endParaRPr lang="en-US" altLang="zh-CN" sz="1200" b="1">
              <a:latin typeface="Times New Roman" panose="02020603050405020304" pitchFamily="18" charset="0"/>
              <a:cs typeface="Times New Roman" panose="02020603050405020304" pitchFamily="18" charset="0"/>
            </a:endParaRPr>
          </a:p>
        </p:txBody>
      </p:sp>
      <p:sp>
        <p:nvSpPr>
          <p:cNvPr id="92" name="文本框 91"/>
          <p:cNvSpPr txBox="1"/>
          <p:nvPr/>
        </p:nvSpPr>
        <p:spPr>
          <a:xfrm>
            <a:off x="3350895" y="3775710"/>
            <a:ext cx="784860" cy="275590"/>
          </a:xfrm>
          <a:prstGeom prst="rect">
            <a:avLst/>
          </a:prstGeom>
          <a:noFill/>
        </p:spPr>
        <p:txBody>
          <a:bodyPr wrap="square" rtlCol="0">
            <a:spAutoFit/>
          </a:bodyPr>
          <a:p>
            <a:r>
              <a:rPr lang="en-US" altLang="zh-CN" sz="1200" b="1">
                <a:latin typeface="Times New Roman" panose="02020603050405020304" pitchFamily="18" charset="0"/>
                <a:cs typeface="Times New Roman" panose="02020603050405020304" pitchFamily="18" charset="0"/>
              </a:rPr>
              <a:t>BiLSTM</a:t>
            </a:r>
            <a:endParaRPr lang="en-US" altLang="zh-CN" sz="1200" b="1">
              <a:latin typeface="Times New Roman" panose="02020603050405020304" pitchFamily="18" charset="0"/>
              <a:cs typeface="Times New Roman" panose="02020603050405020304" pitchFamily="18" charset="0"/>
            </a:endParaRPr>
          </a:p>
        </p:txBody>
      </p:sp>
      <p:sp>
        <p:nvSpPr>
          <p:cNvPr id="93" name="文本框 92"/>
          <p:cNvSpPr txBox="1"/>
          <p:nvPr/>
        </p:nvSpPr>
        <p:spPr>
          <a:xfrm>
            <a:off x="4208145" y="3795395"/>
            <a:ext cx="784860" cy="275590"/>
          </a:xfrm>
          <a:prstGeom prst="rect">
            <a:avLst/>
          </a:prstGeom>
          <a:noFill/>
        </p:spPr>
        <p:txBody>
          <a:bodyPr wrap="square" rtlCol="0">
            <a:spAutoFit/>
          </a:bodyPr>
          <a:p>
            <a:r>
              <a:rPr lang="en-US" altLang="zh-CN" sz="1200" b="1">
                <a:latin typeface="Times New Roman" panose="02020603050405020304" pitchFamily="18" charset="0"/>
                <a:cs typeface="Times New Roman" panose="02020603050405020304" pitchFamily="18" charset="0"/>
              </a:rPr>
              <a:t>BiLSTM</a:t>
            </a:r>
            <a:endParaRPr lang="en-US" altLang="zh-CN" sz="1200" b="1">
              <a:latin typeface="Times New Roman" panose="02020603050405020304" pitchFamily="18" charset="0"/>
              <a:cs typeface="Times New Roman" panose="02020603050405020304" pitchFamily="18" charset="0"/>
            </a:endParaRPr>
          </a:p>
        </p:txBody>
      </p:sp>
      <p:sp>
        <p:nvSpPr>
          <p:cNvPr id="94" name="矩形 93"/>
          <p:cNvSpPr/>
          <p:nvPr/>
        </p:nvSpPr>
        <p:spPr>
          <a:xfrm>
            <a:off x="529590" y="4502150"/>
            <a:ext cx="613410" cy="13398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矩形 94"/>
          <p:cNvSpPr/>
          <p:nvPr/>
        </p:nvSpPr>
        <p:spPr>
          <a:xfrm>
            <a:off x="1393825" y="4502150"/>
            <a:ext cx="613410" cy="133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矩形 95"/>
          <p:cNvSpPr/>
          <p:nvPr/>
        </p:nvSpPr>
        <p:spPr>
          <a:xfrm>
            <a:off x="2274570" y="4502150"/>
            <a:ext cx="613410" cy="133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矩形 96"/>
          <p:cNvSpPr/>
          <p:nvPr/>
        </p:nvSpPr>
        <p:spPr>
          <a:xfrm>
            <a:off x="3432810" y="4502150"/>
            <a:ext cx="613410" cy="1339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矩形 97"/>
          <p:cNvSpPr/>
          <p:nvPr/>
        </p:nvSpPr>
        <p:spPr>
          <a:xfrm>
            <a:off x="4297680" y="4502150"/>
            <a:ext cx="613410" cy="133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9" name="直接箭头连接符 98"/>
          <p:cNvCxnSpPr>
            <a:stCxn id="65" idx="2"/>
            <a:endCxn id="94" idx="0"/>
          </p:cNvCxnSpPr>
          <p:nvPr/>
        </p:nvCxnSpPr>
        <p:spPr>
          <a:xfrm flipH="1">
            <a:off x="836295" y="4070985"/>
            <a:ext cx="3810" cy="43116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8" idx="2"/>
            <a:endCxn id="95" idx="0"/>
          </p:cNvCxnSpPr>
          <p:nvPr/>
        </p:nvCxnSpPr>
        <p:spPr>
          <a:xfrm flipH="1">
            <a:off x="1700530" y="4070985"/>
            <a:ext cx="8255" cy="43116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stCxn id="79" idx="2"/>
            <a:endCxn id="96" idx="0"/>
          </p:cNvCxnSpPr>
          <p:nvPr/>
        </p:nvCxnSpPr>
        <p:spPr>
          <a:xfrm>
            <a:off x="2577465" y="4070985"/>
            <a:ext cx="3810" cy="43116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80" idx="2"/>
            <a:endCxn id="97" idx="0"/>
          </p:cNvCxnSpPr>
          <p:nvPr/>
        </p:nvCxnSpPr>
        <p:spPr>
          <a:xfrm flipH="1">
            <a:off x="3739515" y="4070985"/>
            <a:ext cx="7620" cy="43116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stCxn id="81" idx="2"/>
            <a:endCxn id="98" idx="0"/>
          </p:cNvCxnSpPr>
          <p:nvPr/>
        </p:nvCxnSpPr>
        <p:spPr>
          <a:xfrm>
            <a:off x="4600575" y="4070985"/>
            <a:ext cx="3810" cy="43116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2937510" y="4262120"/>
            <a:ext cx="517525" cy="460375"/>
          </a:xfrm>
          <a:prstGeom prst="rect">
            <a:avLst/>
          </a:prstGeom>
          <a:noFill/>
        </p:spPr>
        <p:txBody>
          <a:bodyPr wrap="square" rtlCol="0">
            <a:spAutoFit/>
          </a:bodyPr>
          <a:p>
            <a:r>
              <a:rPr lang="en-US" altLang="zh-CN" sz="2400" b="1">
                <a:latin typeface="Times New Roman" panose="02020603050405020304" pitchFamily="18" charset="0"/>
                <a:cs typeface="Times New Roman" panose="02020603050405020304" pitchFamily="18" charset="0"/>
              </a:rPr>
              <a:t>...</a:t>
            </a:r>
            <a:endParaRPr lang="en-US" altLang="zh-CN" sz="2400" b="1">
              <a:latin typeface="Times New Roman" panose="02020603050405020304" pitchFamily="18" charset="0"/>
              <a:cs typeface="Times New Roman" panose="02020603050405020304" pitchFamily="18" charset="0"/>
            </a:endParaRPr>
          </a:p>
        </p:txBody>
      </p:sp>
      <p:cxnSp>
        <p:nvCxnSpPr>
          <p:cNvPr id="105" name="直接箭头连接符 104"/>
          <p:cNvCxnSpPr/>
          <p:nvPr/>
        </p:nvCxnSpPr>
        <p:spPr>
          <a:xfrm>
            <a:off x="3139440" y="4050030"/>
            <a:ext cx="3810" cy="43116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610360" y="5934710"/>
            <a:ext cx="2136775" cy="337185"/>
          </a:xfrm>
          <a:prstGeom prst="rect">
            <a:avLst/>
          </a:prstGeom>
          <a:noFill/>
        </p:spPr>
        <p:txBody>
          <a:bodyPr wrap="square" rtlCol="0">
            <a:spAutoFit/>
          </a:bodyPr>
          <a:p>
            <a:r>
              <a:rPr lang="zh-CN" altLang="en-US" sz="1600" b="1">
                <a:latin typeface="Times New Roman" panose="02020603050405020304" pitchFamily="18" charset="0"/>
                <a:cs typeface="Times New Roman" panose="02020603050405020304" pitchFamily="18" charset="0"/>
              </a:rPr>
              <a:t>Attribute Aggregation</a:t>
            </a:r>
            <a:endParaRPr lang="zh-CN" altLang="en-US" sz="1600" b="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8" name="文本框 107"/>
              <p:cNvSpPr txBox="1"/>
              <p:nvPr/>
            </p:nvSpPr>
            <p:spPr>
              <a:xfrm>
                <a:off x="4343336" y="5007546"/>
                <a:ext cx="518160" cy="33718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p>
                        <m:sSupPr>
                          <m:ctrlPr>
                            <a:rPr lang="en-US" altLang="zh-CN" sz="1600" i="1">
                              <a:latin typeface="Cambria Math" panose="02040503050406030204" charset="0"/>
                              <a:cs typeface="Cambria Math" panose="02040503050406030204" charset="0"/>
                            </a:rPr>
                          </m:ctrlPr>
                        </m:sSupPr>
                        <m:e>
                          <m:r>
                            <a:rPr lang="en-US" altLang="zh-CN" sz="1600" i="1">
                              <a:latin typeface="Cambria Math" panose="02040503050406030204" charset="0"/>
                              <a:cs typeface="Cambria Math" panose="02040503050406030204" charset="0"/>
                            </a:rPr>
                            <m:t>𝛼</m:t>
                          </m:r>
                        </m:e>
                        <m:sup>
                          <m:r>
                            <a:rPr lang="en-US" altLang="zh-CN" sz="1600" i="1">
                              <a:latin typeface="Cambria Math" panose="02040503050406030204" charset="0"/>
                              <a:cs typeface="Cambria Math" panose="02040503050406030204" charset="0"/>
                            </a:rPr>
                            <m:t>𝑣</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𝑣</m:t>
                          </m:r>
                        </m:sup>
                      </m:sSup>
                    </m:oMath>
                  </m:oMathPara>
                </a14:m>
                <a:endParaRPr lang="zh-CN" altLang="en-US" sz="1600"/>
              </a:p>
            </p:txBody>
          </p:sp>
        </mc:Choice>
        <mc:Fallback>
          <p:sp>
            <p:nvSpPr>
              <p:cNvPr id="108" name="文本框 107"/>
              <p:cNvSpPr txBox="1">
                <a:spLocks noRot="1" noChangeAspect="1" noMove="1" noResize="1" noEditPoints="1" noAdjustHandles="1" noChangeArrowheads="1" noChangeShapeType="1" noTextEdit="1"/>
              </p:cNvSpPr>
              <p:nvPr/>
            </p:nvSpPr>
            <p:spPr>
              <a:xfrm>
                <a:off x="4343336" y="5007546"/>
                <a:ext cx="518160" cy="337185"/>
              </a:xfrm>
              <a:prstGeom prst="rect">
                <a:avLst/>
              </a:prstGeom>
              <a:blipFill rotWithShape="1">
                <a:blip r:embed="rId1"/>
                <a:stretch>
                  <a:fillRect l="-110" t="-169" r="110" b="16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9" name="文本框 108"/>
              <p:cNvSpPr txBox="1"/>
              <p:nvPr/>
            </p:nvSpPr>
            <p:spPr>
              <a:xfrm>
                <a:off x="577151" y="5007546"/>
                <a:ext cx="509270" cy="34671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p>
                        <m:sSupPr>
                          <m:ctrlPr>
                            <a:rPr lang="en-US" altLang="zh-CN" sz="1600" i="1">
                              <a:latin typeface="Cambria Math" panose="02040503050406030204" charset="0"/>
                              <a:cs typeface="Cambria Math" panose="02040503050406030204" charset="0"/>
                            </a:rPr>
                          </m:ctrlPr>
                        </m:sSupPr>
                        <m:e>
                          <m:r>
                            <a:rPr lang="en-US" altLang="zh-CN" sz="1600" i="1">
                              <a:latin typeface="Cambria Math" panose="02040503050406030204" charset="0"/>
                              <a:cs typeface="Cambria Math" panose="02040503050406030204" charset="0"/>
                            </a:rPr>
                            <m:t>𝛼</m:t>
                          </m:r>
                        </m:e>
                        <m:sup>
                          <m:r>
                            <a:rPr lang="en-US" altLang="zh-CN" sz="1600" i="1">
                              <a:latin typeface="Cambria Math" panose="02040503050406030204" charset="0"/>
                              <a:cs typeface="Cambria Math" panose="02040503050406030204" charset="0"/>
                            </a:rPr>
                            <m:t>𝑣</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1</m:t>
                          </m:r>
                        </m:sup>
                      </m:sSup>
                    </m:oMath>
                  </m:oMathPara>
                </a14:m>
                <a:endParaRPr lang="zh-CN" altLang="en-US" sz="1600"/>
              </a:p>
            </p:txBody>
          </p:sp>
        </mc:Choice>
        <mc:Fallback>
          <p:sp>
            <p:nvSpPr>
              <p:cNvPr id="109" name="文本框 108"/>
              <p:cNvSpPr txBox="1">
                <a:spLocks noRot="1" noChangeAspect="1" noMove="1" noResize="1" noEditPoints="1" noAdjustHandles="1" noChangeArrowheads="1" noChangeShapeType="1" noTextEdit="1"/>
              </p:cNvSpPr>
              <p:nvPr/>
            </p:nvSpPr>
            <p:spPr>
              <a:xfrm>
                <a:off x="577151" y="5007546"/>
                <a:ext cx="509270" cy="346710"/>
              </a:xfrm>
              <a:prstGeom prst="rect">
                <a:avLst/>
              </a:prstGeom>
              <a:blipFill rotWithShape="1">
                <a:blip r:embed="rId2"/>
                <a:stretch>
                  <a:fillRect l="-112" t="-165" r="112" b="16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0" name="文本框 109"/>
              <p:cNvSpPr txBox="1"/>
              <p:nvPr/>
            </p:nvSpPr>
            <p:spPr>
              <a:xfrm>
                <a:off x="1450276" y="5011991"/>
                <a:ext cx="509270" cy="34734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p>
                        <m:sSupPr>
                          <m:ctrlPr>
                            <a:rPr lang="en-US" altLang="zh-CN" sz="1600" i="1">
                              <a:latin typeface="Cambria Math" panose="02040503050406030204" charset="0"/>
                              <a:cs typeface="Cambria Math" panose="02040503050406030204" charset="0"/>
                            </a:rPr>
                          </m:ctrlPr>
                        </m:sSupPr>
                        <m:e>
                          <m:r>
                            <a:rPr lang="en-US" altLang="zh-CN" sz="1600" i="1">
                              <a:latin typeface="Cambria Math" panose="02040503050406030204" charset="0"/>
                              <a:cs typeface="Cambria Math" panose="02040503050406030204" charset="0"/>
                            </a:rPr>
                            <m:t>𝛼</m:t>
                          </m:r>
                        </m:e>
                        <m:sup>
                          <m:r>
                            <a:rPr lang="en-US" altLang="zh-CN" sz="1600" i="1">
                              <a:latin typeface="Cambria Math" panose="02040503050406030204" charset="0"/>
                              <a:cs typeface="Cambria Math" panose="02040503050406030204" charset="0"/>
                            </a:rPr>
                            <m:t>𝑣</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2</m:t>
                          </m:r>
                        </m:sup>
                      </m:sSup>
                    </m:oMath>
                  </m:oMathPara>
                </a14:m>
                <a:endParaRPr lang="zh-CN" altLang="en-US" sz="1600"/>
              </a:p>
            </p:txBody>
          </p:sp>
        </mc:Choice>
        <mc:Fallback>
          <p:sp>
            <p:nvSpPr>
              <p:cNvPr id="110" name="文本框 109"/>
              <p:cNvSpPr txBox="1">
                <a:spLocks noRot="1" noChangeAspect="1" noMove="1" noResize="1" noEditPoints="1" noAdjustHandles="1" noChangeArrowheads="1" noChangeShapeType="1" noTextEdit="1"/>
              </p:cNvSpPr>
              <p:nvPr/>
            </p:nvSpPr>
            <p:spPr>
              <a:xfrm>
                <a:off x="1450276" y="5011991"/>
                <a:ext cx="509270" cy="347345"/>
              </a:xfrm>
              <a:prstGeom prst="rect">
                <a:avLst/>
              </a:prstGeom>
              <a:blipFill rotWithShape="1">
                <a:blip r:embed="rId3"/>
                <a:stretch>
                  <a:fillRect l="-112" t="-164" r="112" b="16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1" name="文本框 110"/>
              <p:cNvSpPr txBox="1"/>
              <p:nvPr/>
            </p:nvSpPr>
            <p:spPr>
              <a:xfrm>
                <a:off x="2324671" y="5011991"/>
                <a:ext cx="509270" cy="34734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p>
                        <m:sSupPr>
                          <m:ctrlPr>
                            <a:rPr lang="en-US" altLang="zh-CN" sz="1600" i="1">
                              <a:latin typeface="Cambria Math" panose="02040503050406030204" charset="0"/>
                              <a:cs typeface="Cambria Math" panose="02040503050406030204" charset="0"/>
                            </a:rPr>
                          </m:ctrlPr>
                        </m:sSupPr>
                        <m:e>
                          <m:r>
                            <a:rPr lang="en-US" altLang="zh-CN" sz="1600" i="1">
                              <a:latin typeface="Cambria Math" panose="02040503050406030204" charset="0"/>
                              <a:cs typeface="Cambria Math" panose="02040503050406030204" charset="0"/>
                            </a:rPr>
                            <m:t>𝛼</m:t>
                          </m:r>
                        </m:e>
                        <m:sup>
                          <m:r>
                            <a:rPr lang="en-US" altLang="zh-CN" sz="1600" i="1">
                              <a:latin typeface="Cambria Math" panose="02040503050406030204" charset="0"/>
                              <a:cs typeface="Cambria Math" panose="02040503050406030204" charset="0"/>
                            </a:rPr>
                            <m:t>𝑣</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3</m:t>
                          </m:r>
                        </m:sup>
                      </m:sSup>
                    </m:oMath>
                  </m:oMathPara>
                </a14:m>
                <a:endParaRPr lang="zh-CN" altLang="en-US" sz="1600"/>
              </a:p>
            </p:txBody>
          </p:sp>
        </mc:Choice>
        <mc:Fallback>
          <p:sp>
            <p:nvSpPr>
              <p:cNvPr id="111" name="文本框 110"/>
              <p:cNvSpPr txBox="1">
                <a:spLocks noRot="1" noChangeAspect="1" noMove="1" noResize="1" noEditPoints="1" noAdjustHandles="1" noChangeArrowheads="1" noChangeShapeType="1" noTextEdit="1"/>
              </p:cNvSpPr>
              <p:nvPr/>
            </p:nvSpPr>
            <p:spPr>
              <a:xfrm>
                <a:off x="2324671" y="5011991"/>
                <a:ext cx="509270" cy="347345"/>
              </a:xfrm>
              <a:prstGeom prst="rect">
                <a:avLst/>
              </a:prstGeom>
              <a:blipFill rotWithShape="1">
                <a:blip r:embed="rId4"/>
                <a:stretch>
                  <a:fillRect l="-112" t="-164" r="112" b="16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2" name="文本框 111"/>
              <p:cNvSpPr txBox="1"/>
              <p:nvPr/>
            </p:nvSpPr>
            <p:spPr>
              <a:xfrm>
                <a:off x="3484181" y="5007546"/>
                <a:ext cx="514350" cy="34734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p>
                        <m:sSupPr>
                          <m:ctrlPr>
                            <a:rPr lang="en-US" altLang="zh-CN" sz="1600" i="1">
                              <a:latin typeface="Cambria Math" panose="02040503050406030204" charset="0"/>
                              <a:cs typeface="Cambria Math" panose="02040503050406030204" charset="0"/>
                            </a:rPr>
                          </m:ctrlPr>
                        </m:sSupPr>
                        <m:e>
                          <m:r>
                            <a:rPr lang="en-US" altLang="zh-CN" sz="1600" i="1">
                              <a:latin typeface="Cambria Math" panose="02040503050406030204" charset="0"/>
                              <a:cs typeface="Cambria Math" panose="02040503050406030204" charset="0"/>
                            </a:rPr>
                            <m:t>𝛼</m:t>
                          </m:r>
                        </m:e>
                        <m:sup>
                          <m:r>
                            <a:rPr lang="en-US" altLang="zh-CN" sz="1600" i="1">
                              <a:latin typeface="Cambria Math" panose="02040503050406030204" charset="0"/>
                              <a:cs typeface="Cambria Math" panose="02040503050406030204" charset="0"/>
                            </a:rPr>
                            <m:t>𝑣</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𝑇</m:t>
                          </m:r>
                        </m:sup>
                      </m:sSup>
                    </m:oMath>
                  </m:oMathPara>
                </a14:m>
                <a:endParaRPr lang="zh-CN" altLang="en-US" sz="1600"/>
              </a:p>
            </p:txBody>
          </p:sp>
        </mc:Choice>
        <mc:Fallback>
          <p:sp>
            <p:nvSpPr>
              <p:cNvPr id="112" name="文本框 111"/>
              <p:cNvSpPr txBox="1">
                <a:spLocks noRot="1" noChangeAspect="1" noMove="1" noResize="1" noEditPoints="1" noAdjustHandles="1" noChangeArrowheads="1" noChangeShapeType="1" noTextEdit="1"/>
              </p:cNvSpPr>
              <p:nvPr/>
            </p:nvSpPr>
            <p:spPr>
              <a:xfrm>
                <a:off x="3484181" y="5007546"/>
                <a:ext cx="514350" cy="347345"/>
              </a:xfrm>
              <a:prstGeom prst="rect">
                <a:avLst/>
              </a:prstGeom>
              <a:blipFill rotWithShape="1">
                <a:blip r:embed="rId5"/>
                <a:stretch>
                  <a:fillRect l="-111" t="-164" r="111" b="164"/>
                </a:stretch>
              </a:blipFill>
            </p:spPr>
            <p:txBody>
              <a:bodyPr/>
              <a:lstStyle/>
              <a:p>
                <a:r>
                  <a:rPr lang="zh-CN" altLang="en-US">
                    <a:noFill/>
                  </a:rPr>
                  <a:t> </a:t>
                </a:r>
              </a:p>
            </p:txBody>
          </p:sp>
        </mc:Fallback>
      </mc:AlternateContent>
      <p:sp>
        <p:nvSpPr>
          <p:cNvPr id="113" name="文本框 112"/>
          <p:cNvSpPr txBox="1"/>
          <p:nvPr/>
        </p:nvSpPr>
        <p:spPr>
          <a:xfrm>
            <a:off x="2937510" y="4884420"/>
            <a:ext cx="517525" cy="460375"/>
          </a:xfrm>
          <a:prstGeom prst="rect">
            <a:avLst/>
          </a:prstGeom>
          <a:noFill/>
        </p:spPr>
        <p:txBody>
          <a:bodyPr wrap="square" rtlCol="0">
            <a:spAutoFit/>
          </a:bodyPr>
          <a:p>
            <a:r>
              <a:rPr lang="en-US" altLang="zh-CN" sz="2400" b="1">
                <a:latin typeface="Times New Roman" panose="02020603050405020304" pitchFamily="18" charset="0"/>
                <a:cs typeface="Times New Roman" panose="02020603050405020304" pitchFamily="18" charset="0"/>
              </a:rPr>
              <a:t>...</a:t>
            </a:r>
            <a:endParaRPr lang="en-US" altLang="zh-CN" sz="2400" b="1">
              <a:latin typeface="Times New Roman" panose="02020603050405020304" pitchFamily="18" charset="0"/>
              <a:cs typeface="Times New Roman" panose="02020603050405020304" pitchFamily="18" charset="0"/>
            </a:endParaRPr>
          </a:p>
        </p:txBody>
      </p:sp>
      <p:cxnSp>
        <p:nvCxnSpPr>
          <p:cNvPr id="114" name="直接箭头连接符 113"/>
          <p:cNvCxnSpPr>
            <a:stCxn id="94" idx="2"/>
            <a:endCxn id="109" idx="0"/>
          </p:cNvCxnSpPr>
          <p:nvPr/>
        </p:nvCxnSpPr>
        <p:spPr>
          <a:xfrm flipH="1">
            <a:off x="831850" y="4636135"/>
            <a:ext cx="4445" cy="37147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a:stCxn id="95" idx="2"/>
            <a:endCxn id="110" idx="0"/>
          </p:cNvCxnSpPr>
          <p:nvPr/>
        </p:nvCxnSpPr>
        <p:spPr>
          <a:xfrm>
            <a:off x="1700530" y="4636135"/>
            <a:ext cx="4445" cy="37592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a:stCxn id="96" idx="2"/>
            <a:endCxn id="111" idx="0"/>
          </p:cNvCxnSpPr>
          <p:nvPr/>
        </p:nvCxnSpPr>
        <p:spPr>
          <a:xfrm flipH="1">
            <a:off x="2579370" y="4636135"/>
            <a:ext cx="1905" cy="37592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7" name="直接箭头连接符 116"/>
          <p:cNvCxnSpPr>
            <a:stCxn id="97" idx="2"/>
            <a:endCxn id="112" idx="0"/>
          </p:cNvCxnSpPr>
          <p:nvPr/>
        </p:nvCxnSpPr>
        <p:spPr>
          <a:xfrm>
            <a:off x="3739515" y="4636135"/>
            <a:ext cx="1905" cy="37147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a:stCxn id="98" idx="2"/>
            <a:endCxn id="108" idx="0"/>
          </p:cNvCxnSpPr>
          <p:nvPr/>
        </p:nvCxnSpPr>
        <p:spPr>
          <a:xfrm flipH="1">
            <a:off x="4602480" y="4636135"/>
            <a:ext cx="1905" cy="37147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9" name="直接箭头连接符 118"/>
          <p:cNvCxnSpPr/>
          <p:nvPr/>
        </p:nvCxnSpPr>
        <p:spPr>
          <a:xfrm flipH="1">
            <a:off x="3145155" y="4636135"/>
            <a:ext cx="1905" cy="37592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a:stCxn id="94" idx="2"/>
            <a:endCxn id="106" idx="0"/>
          </p:cNvCxnSpPr>
          <p:nvPr/>
        </p:nvCxnSpPr>
        <p:spPr>
          <a:xfrm>
            <a:off x="836295" y="4636135"/>
            <a:ext cx="2217420" cy="1284605"/>
          </a:xfrm>
          <a:prstGeom prst="straightConnector1">
            <a:avLst/>
          </a:prstGeom>
          <a:ln w="12700" cmpd="sng">
            <a:solidFill>
              <a:schemeClr val="bg1">
                <a:lumMod val="6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a:stCxn id="95" idx="2"/>
            <a:endCxn id="106" idx="0"/>
          </p:cNvCxnSpPr>
          <p:nvPr/>
        </p:nvCxnSpPr>
        <p:spPr>
          <a:xfrm>
            <a:off x="1700530" y="4636135"/>
            <a:ext cx="1353185" cy="1284605"/>
          </a:xfrm>
          <a:prstGeom prst="straightConnector1">
            <a:avLst/>
          </a:prstGeom>
          <a:ln w="12700" cmpd="sng">
            <a:solidFill>
              <a:schemeClr val="bg1">
                <a:lumMod val="6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a:stCxn id="96" idx="2"/>
            <a:endCxn id="106" idx="0"/>
          </p:cNvCxnSpPr>
          <p:nvPr/>
        </p:nvCxnSpPr>
        <p:spPr>
          <a:xfrm>
            <a:off x="2581275" y="4636135"/>
            <a:ext cx="472440" cy="1284605"/>
          </a:xfrm>
          <a:prstGeom prst="straightConnector1">
            <a:avLst/>
          </a:prstGeom>
          <a:ln w="12700" cmpd="sng">
            <a:solidFill>
              <a:schemeClr val="bg1">
                <a:lumMod val="6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a:endCxn id="106" idx="0"/>
          </p:cNvCxnSpPr>
          <p:nvPr/>
        </p:nvCxnSpPr>
        <p:spPr>
          <a:xfrm flipH="1">
            <a:off x="3053715" y="4645660"/>
            <a:ext cx="674370" cy="1275080"/>
          </a:xfrm>
          <a:prstGeom prst="straightConnector1">
            <a:avLst/>
          </a:prstGeom>
          <a:ln w="12700" cmpd="sng">
            <a:solidFill>
              <a:schemeClr val="bg1">
                <a:lumMod val="6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a:stCxn id="98" idx="2"/>
          </p:cNvCxnSpPr>
          <p:nvPr/>
        </p:nvCxnSpPr>
        <p:spPr>
          <a:xfrm flipH="1">
            <a:off x="3047365" y="4636135"/>
            <a:ext cx="1557020" cy="1284605"/>
          </a:xfrm>
          <a:prstGeom prst="straightConnector1">
            <a:avLst/>
          </a:prstGeom>
          <a:ln w="12700" cmpd="sng">
            <a:solidFill>
              <a:schemeClr val="bg1">
                <a:lumMod val="6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a:endCxn id="106" idx="0"/>
          </p:cNvCxnSpPr>
          <p:nvPr/>
        </p:nvCxnSpPr>
        <p:spPr>
          <a:xfrm flipH="1">
            <a:off x="3053715" y="5364480"/>
            <a:ext cx="90170" cy="556260"/>
          </a:xfrm>
          <a:prstGeom prst="straightConnector1">
            <a:avLst/>
          </a:prstGeom>
          <a:ln w="12700" cmpd="sng">
            <a:solidFill>
              <a:schemeClr val="bg1">
                <a:lumMod val="65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
        <p:nvSpPr>
          <p:cNvPr id="126" name="圆角矩形 125"/>
          <p:cNvSpPr/>
          <p:nvPr/>
        </p:nvSpPr>
        <p:spPr>
          <a:xfrm>
            <a:off x="1450340" y="5920740"/>
            <a:ext cx="2494915" cy="3644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7" name="直接箭头连接符 126"/>
          <p:cNvCxnSpPr/>
          <p:nvPr/>
        </p:nvCxnSpPr>
        <p:spPr>
          <a:xfrm>
            <a:off x="843280" y="5230495"/>
            <a:ext cx="1600835" cy="364490"/>
          </a:xfrm>
          <a:prstGeom prst="straightConnector1">
            <a:avLst/>
          </a:prstGeom>
          <a:ln w="12700" cmpd="sng">
            <a:solidFill>
              <a:schemeClr val="tx1"/>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p:nvPr/>
        </p:nvCxnSpPr>
        <p:spPr>
          <a:xfrm>
            <a:off x="1724660" y="5230495"/>
            <a:ext cx="833755" cy="278130"/>
          </a:xfrm>
          <a:prstGeom prst="straightConnector1">
            <a:avLst/>
          </a:prstGeom>
          <a:ln w="12700" cmpd="sng">
            <a:solidFill>
              <a:schemeClr val="tx1"/>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29" name="直接箭头连接符 128"/>
          <p:cNvCxnSpPr/>
          <p:nvPr/>
        </p:nvCxnSpPr>
        <p:spPr>
          <a:xfrm>
            <a:off x="2654300" y="5259070"/>
            <a:ext cx="220345" cy="249555"/>
          </a:xfrm>
          <a:prstGeom prst="straightConnector1">
            <a:avLst/>
          </a:prstGeom>
          <a:ln w="12700" cmpd="sng">
            <a:solidFill>
              <a:schemeClr val="tx1"/>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p:nvPr/>
        </p:nvCxnSpPr>
        <p:spPr>
          <a:xfrm flipH="1">
            <a:off x="3305810" y="5288280"/>
            <a:ext cx="354965" cy="210820"/>
          </a:xfrm>
          <a:prstGeom prst="straightConnector1">
            <a:avLst/>
          </a:prstGeom>
          <a:ln w="12700" cmpd="sng">
            <a:solidFill>
              <a:schemeClr val="tx1"/>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31" name="直接箭头连接符 130"/>
          <p:cNvCxnSpPr/>
          <p:nvPr/>
        </p:nvCxnSpPr>
        <p:spPr>
          <a:xfrm flipH="1">
            <a:off x="3590925" y="5259070"/>
            <a:ext cx="977900" cy="297180"/>
          </a:xfrm>
          <a:prstGeom prst="straightConnector1">
            <a:avLst/>
          </a:prstGeom>
          <a:ln w="12700" cmpd="sng">
            <a:solidFill>
              <a:schemeClr val="tx1"/>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5822950" y="2153920"/>
            <a:ext cx="10160" cy="3843655"/>
          </a:xfrm>
          <a:prstGeom prst="line">
            <a:avLst/>
          </a:prstGeom>
          <a:ln w="12700" cmpd="sng">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3" name="文本框 132"/>
          <p:cNvSpPr txBox="1"/>
          <p:nvPr/>
        </p:nvSpPr>
        <p:spPr>
          <a:xfrm>
            <a:off x="5960745" y="1985645"/>
            <a:ext cx="536702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T</a:t>
            </a:r>
            <a:r>
              <a:rPr lang="zh-CN" altLang="en-US" b="1">
                <a:latin typeface="Times New Roman" panose="02020603050405020304" pitchFamily="18" charset="0"/>
                <a:cs typeface="Times New Roman" panose="02020603050405020304" pitchFamily="18" charset="0"/>
              </a:rPr>
              <a:t>he type-based aggregated attributes representation</a:t>
            </a:r>
            <a:r>
              <a:rPr lang="en-US" altLang="zh-CN" b="1">
                <a:latin typeface="Times New Roman" panose="02020603050405020304" pitchFamily="18" charset="0"/>
                <a:cs typeface="Times New Roman" panose="02020603050405020304" pitchFamily="18" charset="0"/>
              </a:rPr>
              <a:t>:</a:t>
            </a:r>
            <a:endParaRPr lang="en-US" altLang="zh-CN" b="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4" name="文本框 133"/>
              <p:cNvSpPr txBox="1"/>
              <p:nvPr/>
            </p:nvSpPr>
            <p:spPr>
              <a:xfrm>
                <a:off x="6301676" y="3039681"/>
                <a:ext cx="4685030" cy="77914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𝑓</m:t>
                          </m:r>
                        </m:e>
                        <m:sup>
                          <m:r>
                            <a:rPr lang="en-US" altLang="zh-CN" i="1">
                              <a:latin typeface="Cambria Math" panose="02040503050406030204" charset="0"/>
                              <a:cs typeface="Cambria Math" panose="02040503050406030204" charset="0"/>
                            </a:rPr>
                            <m:t>𝑡</m:t>
                          </m:r>
                        </m:sup>
                      </m:s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nary>
                            <m:naryPr>
                              <m:chr m:val="∑"/>
                              <m:limLoc m:val="subSup"/>
                              <m:supHide m:val="on"/>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𝑁</m:t>
                                  </m:r>
                                </m:e>
                                <m:sub>
                                  <m:r>
                                    <a:rPr lang="en-US" altLang="zh-CN" i="1">
                                      <a:latin typeface="Cambria Math" panose="02040503050406030204" charset="0"/>
                                      <a:cs typeface="Cambria Math" panose="02040503050406030204" charset="0"/>
                                    </a:rPr>
                                    <m:t>𝑡</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sub>
                            <m:sup/>
                            <m:e>
                              <m:d>
                                <m:dPr>
                                  <m:begChr m:val="["/>
                                  <m:endChr m:val="]"/>
                                  <m:ctrlPr>
                                    <a:rPr lang="en-US" altLang="zh-CN" i="1">
                                      <a:latin typeface="Cambria Math" panose="02040503050406030204" charset="0"/>
                                      <a:cs typeface="Cambria Math" panose="02040503050406030204" charset="0"/>
                                    </a:rPr>
                                  </m:ctrlPr>
                                </m:d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𝐿𝑆𝑇𝑀</m:t>
                                      </m:r>
                                    </m:e>
                                  </m:acc>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𝑥</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m:t>
                                  </m:r>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𝐿𝑆𝑇𝑀</m:t>
                                      </m:r>
                                    </m:e>
                                  </m:acc>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𝑥</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m:t>
                                  </m:r>
                                </m:e>
                              </m:d>
                            </m:e>
                          </m:nary>
                        </m:num>
                        <m:den>
                          <m:d>
                            <m:dPr>
                              <m:begChr m:val="|"/>
                              <m:endChr m:val="|"/>
                              <m:ctrlPr>
                                <a:rPr lang="en-US" altLang="zh-CN" i="1">
                                  <a:latin typeface="Cambria Math" panose="02040503050406030204" charset="0"/>
                                  <a:cs typeface="Cambria Math" panose="02040503050406030204" charset="0"/>
                                </a:rPr>
                              </m:ctrlPr>
                            </m:dPr>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𝑁</m:t>
                                  </m:r>
                                </m:e>
                                <m:sub>
                                  <m:r>
                                    <a:rPr lang="en-US" altLang="zh-CN" i="1">
                                      <a:latin typeface="Cambria Math" panose="02040503050406030204" charset="0"/>
                                      <a:cs typeface="Cambria Math" panose="02040503050406030204" charset="0"/>
                                    </a:rPr>
                                    <m:t>𝑡</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e>
                          </m:d>
                        </m:den>
                      </m:f>
                    </m:oMath>
                  </m:oMathPara>
                </a14:m>
                <a:endParaRPr lang="zh-CN" altLang="en-US"/>
              </a:p>
            </p:txBody>
          </p:sp>
        </mc:Choice>
        <mc:Fallback>
          <p:sp>
            <p:nvSpPr>
              <p:cNvPr id="134" name="文本框 133"/>
              <p:cNvSpPr txBox="1">
                <a:spLocks noRot="1" noChangeAspect="1" noMove="1" noResize="1" noEditPoints="1" noAdjustHandles="1" noChangeArrowheads="1" noChangeShapeType="1" noTextEdit="1"/>
              </p:cNvSpPr>
              <p:nvPr/>
            </p:nvSpPr>
            <p:spPr>
              <a:xfrm>
                <a:off x="6301676" y="3039681"/>
                <a:ext cx="4685030" cy="779145"/>
              </a:xfrm>
              <a:prstGeom prst="rect">
                <a:avLst/>
              </a:prstGeom>
              <a:blipFill rotWithShape="1">
                <a:blip r:embed="rId6"/>
                <a:stretch>
                  <a:fillRect l="-12" t="-73" r="-191" b="73"/>
                </a:stretch>
              </a:blipFill>
            </p:spPr>
            <p:txBody>
              <a:bodyPr/>
              <a:lstStyle/>
              <a:p>
                <a:r>
                  <a:rPr lang="zh-CN" altLang="en-US">
                    <a:noFill/>
                  </a:rPr>
                  <a:t> </a:t>
                </a:r>
              </a:p>
            </p:txBody>
          </p:sp>
        </mc:Fallback>
      </mc:AlternateContent>
      <p:sp>
        <p:nvSpPr>
          <p:cNvPr id="135" name="矩形 134"/>
          <p:cNvSpPr/>
          <p:nvPr/>
        </p:nvSpPr>
        <p:spPr>
          <a:xfrm>
            <a:off x="6085205" y="2781935"/>
            <a:ext cx="1006475" cy="360045"/>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mc:AlternateContent xmlns:mc="http://schemas.openxmlformats.org/markup-compatibility/2006">
        <mc:Choice xmlns:a14="http://schemas.microsoft.com/office/drawing/2010/main" Requires="a14">
          <p:sp>
            <p:nvSpPr>
              <p:cNvPr id="136" name="文本框 135"/>
              <p:cNvSpPr txBox="1"/>
              <p:nvPr/>
            </p:nvSpPr>
            <p:spPr>
              <a:xfrm>
                <a:off x="6215951" y="2781871"/>
                <a:ext cx="744220" cy="36830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𝑡</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𝑇</m:t>
                      </m:r>
                    </m:oMath>
                  </m:oMathPara>
                </a14:m>
                <a:endParaRPr lang="zh-CN" altLang="en-US"/>
              </a:p>
            </p:txBody>
          </p:sp>
        </mc:Choice>
        <mc:Fallback>
          <p:sp>
            <p:nvSpPr>
              <p:cNvPr id="136" name="文本框 135"/>
              <p:cNvSpPr txBox="1">
                <a:spLocks noRot="1" noChangeAspect="1" noMove="1" noResize="1" noEditPoints="1" noAdjustHandles="1" noChangeArrowheads="1" noChangeShapeType="1" noTextEdit="1"/>
              </p:cNvSpPr>
              <p:nvPr/>
            </p:nvSpPr>
            <p:spPr>
              <a:xfrm>
                <a:off x="6215951" y="2781871"/>
                <a:ext cx="744220" cy="368300"/>
              </a:xfrm>
              <a:prstGeom prst="rect">
                <a:avLst/>
              </a:prstGeom>
              <a:blipFill rotWithShape="1">
                <a:blip r:embed="rId7"/>
                <a:stretch>
                  <a:fillRect l="-77" t="-155" r="77" b="155"/>
                </a:stretch>
              </a:blipFill>
            </p:spPr>
            <p:txBody>
              <a:bodyPr/>
              <a:lstStyle/>
              <a:p>
                <a:r>
                  <a:rPr lang="zh-CN" altLang="en-US">
                    <a:noFill/>
                  </a:rPr>
                  <a:t> </a:t>
                </a:r>
              </a:p>
            </p:txBody>
          </p:sp>
        </mc:Fallback>
      </mc:AlternateContent>
      <p:sp>
        <p:nvSpPr>
          <p:cNvPr id="137" name="文本框 136"/>
          <p:cNvSpPr txBox="1"/>
          <p:nvPr/>
        </p:nvSpPr>
        <p:spPr>
          <a:xfrm>
            <a:off x="7522210" y="2327275"/>
            <a:ext cx="2243455" cy="583565"/>
          </a:xfrm>
          <a:prstGeom prst="rect">
            <a:avLst/>
          </a:prstGeom>
          <a:noFill/>
        </p:spPr>
        <p:txBody>
          <a:bodyPr wrap="square" rtlCol="0">
            <a:spAutoFit/>
          </a:bodyPr>
          <a:p>
            <a:r>
              <a:rPr lang="zh-CN" altLang="en-US" sz="1600">
                <a:solidFill>
                  <a:schemeClr val="accent6"/>
                </a:solidFill>
                <a:latin typeface="Times New Roman" panose="02020603050405020304" pitchFamily="18" charset="0"/>
                <a:cs typeface="Times New Roman" panose="02020603050405020304" pitchFamily="18" charset="0"/>
              </a:rPr>
              <a:t>specific node type in the heterogeneous network</a:t>
            </a:r>
            <a:endParaRPr lang="zh-CN" altLang="en-US" sz="160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9" name="文本框 138"/>
              <p:cNvSpPr txBox="1"/>
              <p:nvPr/>
            </p:nvSpPr>
            <p:spPr>
              <a:xfrm>
                <a:off x="5960745" y="3973830"/>
                <a:ext cx="3431540" cy="583565"/>
              </a:xfrm>
              <a:prstGeom prst="rect">
                <a:avLst/>
              </a:prstGeom>
              <a:noFill/>
            </p:spPr>
            <p:txBody>
              <a:bodyPr wrap="square" rtlCol="0">
                <a:spAutoFit/>
              </a:bodyPr>
              <a:p>
                <a14:m>
                  <m:oMath xmlns:m="http://schemas.openxmlformats.org/officeDocument/2006/math">
                    <m:r>
                      <a:rPr lang="en-US" altLang="zh-CN" sz="1600" i="1">
                        <a:solidFill>
                          <a:schemeClr val="accent1"/>
                        </a:solidFill>
                        <a:latin typeface="Cambria Math" panose="02040503050406030204" charset="0"/>
                        <a:cs typeface="Cambria Math" panose="02040503050406030204" charset="0"/>
                      </a:rPr>
                      <m:t>𝑡</m:t>
                    </m:r>
                  </m:oMath>
                </a14:m>
                <a:r>
                  <a:rPr lang="zh-CN" altLang="en-US" sz="1600">
                    <a:solidFill>
                      <a:schemeClr val="accent1"/>
                    </a:solidFill>
                    <a:latin typeface="Times New Roman" panose="02020603050405020304" pitchFamily="18" charset="0"/>
                    <a:cs typeface="Times New Roman" panose="02020603050405020304" pitchFamily="18" charset="0"/>
                  </a:rPr>
                  <a:t>-type sampled neighbor set of node </a:t>
                </a:r>
                <a14:m>
                  <m:oMath xmlns:m="http://schemas.openxmlformats.org/officeDocument/2006/math">
                    <m:r>
                      <a:rPr lang="en-US" altLang="zh-CN" sz="1600" i="1">
                        <a:solidFill>
                          <a:schemeClr val="accent1"/>
                        </a:solidFill>
                        <a:latin typeface="Cambria Math" panose="02040503050406030204" charset="0"/>
                        <a:cs typeface="Cambria Math" panose="02040503050406030204" charset="0"/>
                      </a:rPr>
                      <m:t>𝑣</m:t>
                    </m:r>
                  </m:oMath>
                </a14:m>
                <a:r>
                  <a:rPr lang="zh-CN" altLang="en-US" sz="1600">
                    <a:solidFill>
                      <a:schemeClr val="accent1"/>
                    </a:solidFill>
                    <a:latin typeface="Times New Roman" panose="02020603050405020304" pitchFamily="18" charset="0"/>
                    <a:cs typeface="Times New Roman" panose="02020603050405020304" pitchFamily="18" charset="0"/>
                  </a:rPr>
                  <a:t> obtained by Random Walk with Restart</a:t>
                </a:r>
                <a:endParaRPr lang="zh-CN" altLang="en-US" sz="1600">
                  <a:solidFill>
                    <a:schemeClr val="accent1"/>
                  </a:solidFill>
                  <a:latin typeface="Times New Roman" panose="02020603050405020304" pitchFamily="18" charset="0"/>
                  <a:cs typeface="Times New Roman" panose="02020603050405020304" pitchFamily="18" charset="0"/>
                </a:endParaRPr>
              </a:p>
            </p:txBody>
          </p:sp>
        </mc:Choice>
        <mc:Fallback>
          <p:sp>
            <p:nvSpPr>
              <p:cNvPr id="139" name="文本框 138"/>
              <p:cNvSpPr txBox="1">
                <a:spLocks noRot="1" noChangeAspect="1" noMove="1" noResize="1" noEditPoints="1" noAdjustHandles="1" noChangeArrowheads="1" noChangeShapeType="1" noTextEdit="1"/>
              </p:cNvSpPr>
              <p:nvPr/>
            </p:nvSpPr>
            <p:spPr>
              <a:xfrm>
                <a:off x="5960745" y="3973830"/>
                <a:ext cx="3431540" cy="583565"/>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1" name="文本框 140"/>
              <p:cNvSpPr txBox="1"/>
              <p:nvPr/>
            </p:nvSpPr>
            <p:spPr>
              <a:xfrm>
                <a:off x="10148570" y="3917315"/>
                <a:ext cx="1687195" cy="583565"/>
              </a:xfrm>
              <a:prstGeom prst="rect">
                <a:avLst/>
              </a:prstGeom>
              <a:noFill/>
            </p:spPr>
            <p:txBody>
              <a:bodyPr wrap="square" rtlCol="0">
                <a:spAutoFit/>
              </a:bodyPr>
              <a:p>
                <a:r>
                  <a:rPr lang="en-US" altLang="zh-CN" sz="1600">
                    <a:solidFill>
                      <a:schemeClr val="accent2"/>
                    </a:solidFill>
                    <a:latin typeface="Times New Roman" panose="02020603050405020304" pitchFamily="18" charset="0"/>
                    <a:cs typeface="Times New Roman" panose="02020603050405020304" pitchFamily="18" charset="0"/>
                  </a:rPr>
                  <a:t>I</a:t>
                </a:r>
                <a:r>
                  <a:rPr lang="zh-CN" altLang="en-US" sz="1600">
                    <a:solidFill>
                      <a:schemeClr val="accent2"/>
                    </a:solidFill>
                    <a:latin typeface="Times New Roman" panose="02020603050405020304" pitchFamily="18" charset="0"/>
                    <a:cs typeface="Times New Roman" panose="02020603050405020304" pitchFamily="18" charset="0"/>
                  </a:rPr>
                  <a:t>nitial attributes vector of node </a:t>
                </a:r>
                <a14:m>
                  <m:oMath xmlns:m="http://schemas.openxmlformats.org/officeDocument/2006/math">
                    <m:r>
                      <a:rPr lang="en-US" altLang="zh-CN" sz="1600" i="1">
                        <a:solidFill>
                          <a:schemeClr val="accent2"/>
                        </a:solidFill>
                        <a:latin typeface="Cambria Math" panose="02040503050406030204" charset="0"/>
                        <a:cs typeface="Cambria Math" panose="02040503050406030204" charset="0"/>
                      </a:rPr>
                      <m:t>𝑣</m:t>
                    </m:r>
                    <m:r>
                      <a:rPr lang="en-US" altLang="zh-CN" sz="1600" i="1">
                        <a:solidFill>
                          <a:schemeClr val="accent2"/>
                        </a:solidFill>
                        <a:latin typeface="Cambria Math" panose="02040503050406030204" charset="0"/>
                        <a:cs typeface="Cambria Math" panose="02040503050406030204" charset="0"/>
                      </a:rPr>
                      <m:t>’</m:t>
                    </m:r>
                  </m:oMath>
                </a14:m>
                <a:endParaRPr lang="zh-CN" altLang="en-US" sz="1600">
                  <a:solidFill>
                    <a:schemeClr val="accent2"/>
                  </a:solidFill>
                  <a:latin typeface="Times New Roman" panose="02020603050405020304" pitchFamily="18" charset="0"/>
                  <a:cs typeface="Times New Roman" panose="02020603050405020304" pitchFamily="18" charset="0"/>
                </a:endParaRPr>
              </a:p>
            </p:txBody>
          </p:sp>
        </mc:Choice>
        <mc:Fallback>
          <p:sp>
            <p:nvSpPr>
              <p:cNvPr id="141" name="文本框 140"/>
              <p:cNvSpPr txBox="1">
                <a:spLocks noRot="1" noChangeAspect="1" noMove="1" noResize="1" noEditPoints="1" noAdjustHandles="1" noChangeArrowheads="1" noChangeShapeType="1" noTextEdit="1"/>
              </p:cNvSpPr>
              <p:nvPr/>
            </p:nvSpPr>
            <p:spPr>
              <a:xfrm>
                <a:off x="10148570" y="3917315"/>
                <a:ext cx="1687195" cy="583565"/>
              </a:xfrm>
              <a:prstGeom prst="rect">
                <a:avLst/>
              </a:prstGeom>
              <a:blipFill rotWithShape="1">
                <a:blip r:embed="rId9"/>
                <a:stretch>
                  <a:fillRect/>
                </a:stretch>
              </a:blipFill>
            </p:spPr>
            <p:txBody>
              <a:bodyPr/>
              <a:lstStyle/>
              <a:p>
                <a:r>
                  <a:rPr lang="zh-CN" altLang="en-US">
                    <a:noFill/>
                  </a:rPr>
                  <a:t> </a:t>
                </a:r>
              </a:p>
            </p:txBody>
          </p:sp>
        </mc:Fallback>
      </mc:AlternateContent>
      <p:cxnSp>
        <p:nvCxnSpPr>
          <p:cNvPr id="142" name="直接箭头连接符 141"/>
          <p:cNvCxnSpPr/>
          <p:nvPr/>
        </p:nvCxnSpPr>
        <p:spPr>
          <a:xfrm flipH="1">
            <a:off x="7168515" y="2567940"/>
            <a:ext cx="430530" cy="342900"/>
          </a:xfrm>
          <a:prstGeom prst="straightConnector1">
            <a:avLst/>
          </a:prstGeom>
          <a:ln w="127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flipH="1">
            <a:off x="7599045" y="3677285"/>
            <a:ext cx="987425" cy="296545"/>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a:endCxn id="141" idx="0"/>
          </p:cNvCxnSpPr>
          <p:nvPr/>
        </p:nvCxnSpPr>
        <p:spPr>
          <a:xfrm>
            <a:off x="10590530" y="3543300"/>
            <a:ext cx="401955" cy="374015"/>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145" name="文本框 144"/>
          <p:cNvSpPr txBox="1"/>
          <p:nvPr/>
        </p:nvSpPr>
        <p:spPr>
          <a:xfrm>
            <a:off x="6028055" y="4636135"/>
            <a:ext cx="5367655"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sym typeface="+mn-ea"/>
              </a:rPr>
              <a:t>A</a:t>
            </a:r>
            <a:r>
              <a:rPr lang="zh-CN" altLang="en-US" b="1">
                <a:latin typeface="Times New Roman" panose="02020603050405020304" pitchFamily="18" charset="0"/>
                <a:cs typeface="Times New Roman" panose="02020603050405020304" pitchFamily="18" charset="0"/>
                <a:sym typeface="+mn-ea"/>
              </a:rPr>
              <a:t>ttention mechanism</a:t>
            </a:r>
            <a:r>
              <a:rPr lang="en-US" altLang="zh-CN" b="1">
                <a:latin typeface="Times New Roman" panose="02020603050405020304" pitchFamily="18" charset="0"/>
                <a:cs typeface="Times New Roman" panose="02020603050405020304" pitchFamily="18" charset="0"/>
                <a:sym typeface="+mn-ea"/>
              </a:rPr>
              <a:t> to </a:t>
            </a:r>
            <a:r>
              <a:rPr lang="en-US" altLang="zh-CN" b="1">
                <a:latin typeface="Times New Roman" panose="02020603050405020304" pitchFamily="18" charset="0"/>
                <a:cs typeface="Times New Roman" panose="02020603050405020304" pitchFamily="18" charset="0"/>
              </a:rPr>
              <a:t>a</a:t>
            </a:r>
            <a:r>
              <a:rPr lang="zh-CN" altLang="en-US" b="1">
                <a:latin typeface="Times New Roman" panose="02020603050405020304" pitchFamily="18" charset="0"/>
                <a:cs typeface="Times New Roman" panose="02020603050405020304" pitchFamily="18" charset="0"/>
              </a:rPr>
              <a:t>ggregat</a:t>
            </a:r>
            <a:r>
              <a:rPr lang="en-US" altLang="zh-CN" b="1">
                <a:latin typeface="Times New Roman" panose="02020603050405020304" pitchFamily="18" charset="0"/>
                <a:cs typeface="Times New Roman" panose="02020603050405020304" pitchFamily="18" charset="0"/>
              </a:rPr>
              <a:t>e</a:t>
            </a:r>
            <a:r>
              <a:rPr lang="zh-CN" altLang="en-US" b="1">
                <a:latin typeface="Times New Roman" panose="02020603050405020304" pitchFamily="18" charset="0"/>
                <a:cs typeface="Times New Roman" panose="02020603050405020304" pitchFamily="18" charset="0"/>
              </a:rPr>
              <a:t> different types</a:t>
            </a:r>
            <a:r>
              <a:rPr lang="en-US" altLang="zh-CN" b="1">
                <a:latin typeface="Times New Roman" panose="02020603050405020304" pitchFamily="18" charset="0"/>
                <a:cs typeface="Times New Roman" panose="02020603050405020304" pitchFamily="18" charset="0"/>
              </a:rPr>
              <a:t>:</a:t>
            </a:r>
            <a:endParaRPr lang="en-US" altLang="zh-CN" b="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6" name="文本框 145"/>
              <p:cNvSpPr txBox="1"/>
              <p:nvPr/>
            </p:nvSpPr>
            <p:spPr>
              <a:xfrm>
                <a:off x="7215441" y="4956111"/>
                <a:ext cx="2993390" cy="87503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ℎ</m:t>
                          </m:r>
                        </m:e>
                        <m:sub>
                          <m:r>
                            <a:rPr lang="en-US" altLang="zh-CN" i="1">
                              <a:latin typeface="Cambria Math" panose="02040503050406030204" charset="0"/>
                              <a:cs typeface="Cambria Math" panose="02040503050406030204" charset="0"/>
                            </a:rPr>
                            <m:t>𝑣</m:t>
                          </m:r>
                        </m:sub>
                      </m:sSub>
                      <m:r>
                        <a:rPr lang="en-US" altLang="zh-CN" i="1">
                          <a:latin typeface="Cambria Math" panose="02040503050406030204" charset="0"/>
                          <a:cs typeface="Cambria Math" panose="02040503050406030204" charset="0"/>
                        </a:rPr>
                        <m:t>=</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𝛼</m:t>
                          </m:r>
                        </m:e>
                        <m:sup>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sup>
                      </m:sSup>
                      <m:r>
                        <a:rPr lang="en-US" altLang="zh-CN" i="1">
                          <a:latin typeface="Cambria Math" panose="02040503050406030204" charset="0"/>
                          <a:cs typeface="Cambria Math" panose="02040503050406030204" charset="0"/>
                        </a:rPr>
                        <m:t>𝑥</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nary>
                        <m:naryPr>
                          <m:chr m:val="∑"/>
                          <m:limLoc m:val="undOvr"/>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𝑡</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b>
                        <m:sup>
                          <m:r>
                            <a:rPr lang="en-US" altLang="zh-CN" i="1">
                              <a:latin typeface="Cambria Math" panose="02040503050406030204" charset="0"/>
                              <a:cs typeface="Cambria Math" panose="02040503050406030204" charset="0"/>
                            </a:rPr>
                            <m:t>𝑇</m:t>
                          </m:r>
                        </m:sup>
                        <m:e>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𝛼</m:t>
                              </m:r>
                            </m:e>
                            <m:sup>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𝑡</m:t>
                              </m:r>
                            </m:sup>
                          </m:sSup>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𝑓</m:t>
                              </m:r>
                            </m:e>
                            <m:sup>
                              <m:r>
                                <a:rPr lang="en-US" altLang="zh-CN" i="1">
                                  <a:latin typeface="Cambria Math" panose="02040503050406030204" charset="0"/>
                                  <a:cs typeface="Cambria Math" panose="02040503050406030204" charset="0"/>
                                </a:rPr>
                                <m:t>𝑡</m:t>
                              </m:r>
                            </m:sup>
                          </m:s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e>
                      </m:nary>
                    </m:oMath>
                  </m:oMathPara>
                </a14:m>
                <a:endParaRPr lang="zh-CN" altLang="en-US"/>
              </a:p>
            </p:txBody>
          </p:sp>
        </mc:Choice>
        <mc:Fallback>
          <p:sp>
            <p:nvSpPr>
              <p:cNvPr id="146" name="文本框 145"/>
              <p:cNvSpPr txBox="1">
                <a:spLocks noRot="1" noChangeAspect="1" noMove="1" noResize="1" noEditPoints="1" noAdjustHandles="1" noChangeArrowheads="1" noChangeShapeType="1" noTextEdit="1"/>
              </p:cNvSpPr>
              <p:nvPr/>
            </p:nvSpPr>
            <p:spPr>
              <a:xfrm>
                <a:off x="7215441" y="4956111"/>
                <a:ext cx="2993390" cy="875030"/>
              </a:xfrm>
              <a:prstGeom prst="rect">
                <a:avLst/>
              </a:prstGeom>
              <a:blipFill rotWithShape="1">
                <a:blip r:embed="rId10"/>
                <a:stretch>
                  <a:fillRect l="-19" t="-65" r="-299" b="6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7" name="文本框 146"/>
              <p:cNvSpPr txBox="1"/>
              <p:nvPr/>
            </p:nvSpPr>
            <p:spPr>
              <a:xfrm>
                <a:off x="5822950" y="5997575"/>
                <a:ext cx="3449955" cy="583565"/>
              </a:xfrm>
              <a:prstGeom prst="rect">
                <a:avLst/>
              </a:prstGeom>
              <a:noFill/>
            </p:spPr>
            <p:txBody>
              <a:bodyPr wrap="square" rtlCol="0">
                <a:spAutoFit/>
              </a:bodyPr>
              <a:p>
                <a:r>
                  <a:rPr lang="en-US" altLang="zh-CN" sz="1600">
                    <a:solidFill>
                      <a:srgbClr val="C00000"/>
                    </a:solidFill>
                    <a:latin typeface="Times New Roman" panose="02020603050405020304" pitchFamily="18" charset="0"/>
                    <a:cs typeface="Times New Roman" panose="02020603050405020304" pitchFamily="18" charset="0"/>
                  </a:rPr>
                  <a:t>A</a:t>
                </a:r>
                <a:r>
                  <a:rPr lang="zh-CN" altLang="en-US" sz="1600">
                    <a:solidFill>
                      <a:srgbClr val="C00000"/>
                    </a:solidFill>
                    <a:latin typeface="Times New Roman" panose="02020603050405020304" pitchFamily="18" charset="0"/>
                    <a:cs typeface="Times New Roman" panose="02020603050405020304" pitchFamily="18" charset="0"/>
                  </a:rPr>
                  <a:t>ttributes representation of node </a:t>
                </a:r>
                <a14:m>
                  <m:oMath xmlns:m="http://schemas.openxmlformats.org/officeDocument/2006/math">
                    <m:r>
                      <a:rPr lang="en-US" altLang="zh-CN" sz="1600" i="1">
                        <a:solidFill>
                          <a:srgbClr val="C00000"/>
                        </a:solidFill>
                        <a:latin typeface="Cambria Math" panose="02040503050406030204" charset="0"/>
                        <a:cs typeface="Cambria Math" panose="02040503050406030204" charset="0"/>
                      </a:rPr>
                      <m:t>𝑣</m:t>
                    </m:r>
                  </m:oMath>
                </a14:m>
                <a:r>
                  <a:rPr lang="zh-CN" altLang="en-US" sz="1600">
                    <a:solidFill>
                      <a:srgbClr val="C00000"/>
                    </a:solidFill>
                    <a:latin typeface="Times New Roman" panose="02020603050405020304" pitchFamily="18" charset="0"/>
                    <a:cs typeface="Times New Roman" panose="02020603050405020304" pitchFamily="18" charset="0"/>
                  </a:rPr>
                  <a:t> that aggregates different types of neighbors</a:t>
                </a:r>
                <a:endParaRPr lang="zh-CN" altLang="en-US" sz="1600">
                  <a:solidFill>
                    <a:srgbClr val="C00000"/>
                  </a:solidFill>
                  <a:latin typeface="Times New Roman" panose="02020603050405020304" pitchFamily="18" charset="0"/>
                  <a:cs typeface="Times New Roman" panose="02020603050405020304" pitchFamily="18" charset="0"/>
                </a:endParaRPr>
              </a:p>
            </p:txBody>
          </p:sp>
        </mc:Choice>
        <mc:Fallback>
          <p:sp>
            <p:nvSpPr>
              <p:cNvPr id="147" name="文本框 146"/>
              <p:cNvSpPr txBox="1">
                <a:spLocks noRot="1" noChangeAspect="1" noMove="1" noResize="1" noEditPoints="1" noAdjustHandles="1" noChangeArrowheads="1" noChangeShapeType="1" noTextEdit="1"/>
              </p:cNvSpPr>
              <p:nvPr/>
            </p:nvSpPr>
            <p:spPr>
              <a:xfrm>
                <a:off x="5822950" y="5997575"/>
                <a:ext cx="3449955" cy="583565"/>
              </a:xfrm>
              <a:prstGeom prst="rect">
                <a:avLst/>
              </a:prstGeom>
              <a:blipFill rotWithShape="1">
                <a:blip r:embed="rId11"/>
                <a:stretch>
                  <a:fillRect/>
                </a:stretch>
              </a:blipFill>
            </p:spPr>
            <p:txBody>
              <a:bodyPr/>
              <a:lstStyle/>
              <a:p>
                <a:r>
                  <a:rPr lang="zh-CN" altLang="en-US">
                    <a:noFill/>
                  </a:rPr>
                  <a:t> </a:t>
                </a:r>
              </a:p>
            </p:txBody>
          </p:sp>
        </mc:Fallback>
      </mc:AlternateContent>
      <p:sp>
        <p:nvSpPr>
          <p:cNvPr id="149" name="文本框 148"/>
          <p:cNvSpPr txBox="1"/>
          <p:nvPr/>
        </p:nvSpPr>
        <p:spPr>
          <a:xfrm>
            <a:off x="10148570" y="5831205"/>
            <a:ext cx="1782445" cy="829945"/>
          </a:xfrm>
          <a:prstGeom prst="rect">
            <a:avLst/>
          </a:prstGeom>
          <a:noFill/>
        </p:spPr>
        <p:txBody>
          <a:bodyPr wrap="square" rtlCol="0">
            <a:spAutoFit/>
          </a:bodyPr>
          <a:p>
            <a:r>
              <a:rPr lang="en-US" altLang="zh-CN" sz="1600">
                <a:solidFill>
                  <a:srgbClr val="7030A0"/>
                </a:solidFill>
                <a:latin typeface="Times New Roman" panose="02020603050405020304" pitchFamily="18" charset="0"/>
                <a:cs typeface="Times New Roman" panose="02020603050405020304" pitchFamily="18" charset="0"/>
              </a:rPr>
              <a:t>I</a:t>
            </a:r>
            <a:r>
              <a:rPr lang="zh-CN" altLang="en-US" sz="1600">
                <a:solidFill>
                  <a:srgbClr val="7030A0"/>
                </a:solidFill>
                <a:latin typeface="Times New Roman" panose="02020603050405020304" pitchFamily="18" charset="0"/>
                <a:cs typeface="Times New Roman" panose="02020603050405020304" pitchFamily="18" charset="0"/>
              </a:rPr>
              <a:t>mportance of different attributes representation</a:t>
            </a:r>
            <a:endParaRPr lang="zh-CN" altLang="en-US" sz="1600">
              <a:solidFill>
                <a:srgbClr val="7030A0"/>
              </a:solidFill>
              <a:latin typeface="Times New Roman" panose="02020603050405020304" pitchFamily="18" charset="0"/>
              <a:cs typeface="Times New Roman" panose="02020603050405020304" pitchFamily="18" charset="0"/>
            </a:endParaRPr>
          </a:p>
        </p:txBody>
      </p:sp>
      <p:cxnSp>
        <p:nvCxnSpPr>
          <p:cNvPr id="151" name="直接箭头连接符 150"/>
          <p:cNvCxnSpPr/>
          <p:nvPr/>
        </p:nvCxnSpPr>
        <p:spPr>
          <a:xfrm flipH="1">
            <a:off x="7101205" y="5661660"/>
            <a:ext cx="172720" cy="344805"/>
          </a:xfrm>
          <a:prstGeom prst="straightConnector1">
            <a:avLst/>
          </a:prstGeom>
          <a:ln w="127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2" name="直接箭头连接符 151"/>
          <p:cNvCxnSpPr>
            <a:endCxn id="149" idx="1"/>
          </p:cNvCxnSpPr>
          <p:nvPr/>
        </p:nvCxnSpPr>
        <p:spPr>
          <a:xfrm>
            <a:off x="9478645" y="5709285"/>
            <a:ext cx="669925" cy="537210"/>
          </a:xfrm>
          <a:prstGeom prst="straightConnector1">
            <a:avLst/>
          </a:prstGeom>
          <a:ln w="12700">
            <a:solidFill>
              <a:srgbClr val="7030A0"/>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152"/>
          <p:cNvSpPr/>
          <p:nvPr/>
        </p:nvSpPr>
        <p:spPr>
          <a:xfrm>
            <a:off x="8865235" y="4511040"/>
            <a:ext cx="517525" cy="517525"/>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nvSpPr>
        <p:spPr>
          <a:xfrm>
            <a:off x="4303395" y="4788535"/>
            <a:ext cx="315595" cy="39306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a:off x="3027680" y="4788535"/>
            <a:ext cx="325755" cy="393065"/>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3470275" y="4788535"/>
            <a:ext cx="641350" cy="427990"/>
          </a:xfrm>
          <a:prstGeom prst="rect">
            <a:avLst/>
          </a:prstGeom>
          <a:solidFill>
            <a:srgbClr val="CFA0D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2165350" y="4836795"/>
            <a:ext cx="373380" cy="344805"/>
          </a:xfrm>
          <a:prstGeom prst="rect">
            <a:avLst/>
          </a:prstGeom>
          <a:solidFill>
            <a:srgbClr val="FEA4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370070" y="2805430"/>
            <a:ext cx="365125" cy="343535"/>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599565" y="2784475"/>
            <a:ext cx="374015" cy="364490"/>
          </a:xfrm>
          <a:prstGeom prst="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mc:AlternateContent xmlns:mc="http://schemas.openxmlformats.org/markup-compatibility/2006">
        <mc:Choice xmlns:a14="http://schemas.microsoft.com/office/drawing/2010/main" Requires="a14">
          <p:sp>
            <p:nvSpPr>
              <p:cNvPr id="4" name="文本框 3"/>
              <p:cNvSpPr txBox="1"/>
              <p:nvPr/>
            </p:nvSpPr>
            <p:spPr>
              <a:xfrm>
                <a:off x="695896" y="2527871"/>
                <a:ext cx="5482590" cy="87693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𝐻</m:t>
                      </m:r>
                      <m:r>
                        <a:rPr lang="en-US" altLang="zh-CN" i="1">
                          <a:latin typeface="Cambria Math" panose="02040503050406030204" charset="0"/>
                          <a:cs typeface="Cambria Math" panose="02040503050406030204" charset="0"/>
                        </a:rPr>
                        <m:t>=</m:t>
                      </m:r>
                      <m:nary>
                        <m:naryPr>
                          <m:chr m:val="∑"/>
                          <m:limLoc m:val="undOvr"/>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𝑡</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b>
                        <m:sup>
                          <m:r>
                            <a:rPr lang="en-US" altLang="zh-CN" i="1">
                              <a:latin typeface="Cambria Math" panose="02040503050406030204" charset="0"/>
                              <a:cs typeface="Cambria Math" panose="02040503050406030204" charset="0"/>
                            </a:rPr>
                            <m:t>𝑇</m:t>
                          </m:r>
                        </m:sup>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𝑀</m:t>
                              </m:r>
                            </m:e>
                            <m:sub>
                              <m:r>
                                <a:rPr lang="en-US" altLang="zh-CN" i="1">
                                  <a:latin typeface="Cambria Math" panose="02040503050406030204" charset="0"/>
                                  <a:cs typeface="Cambria Math" panose="02040503050406030204" charset="0"/>
                                </a:rPr>
                                <m:t>𝑡</m:t>
                              </m:r>
                            </m:sub>
                          </m:sSub>
                          <m:nary>
                            <m:naryPr>
                              <m:chr m:val="∑"/>
                              <m:limLoc m:val="undOvr"/>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b>
                            <m:sup>
                              <m:r>
                                <a:rPr lang="en-US" altLang="zh-CN" i="1">
                                  <a:latin typeface="Cambria Math" panose="02040503050406030204" charset="0"/>
                                  <a:cs typeface="Cambria Math" panose="02040503050406030204" charset="0"/>
                                </a:rPr>
                                <m:t>𝑉</m:t>
                              </m:r>
                            </m:sup>
                            <m:e>
                              <m:d>
                                <m:dPr>
                                  <m:begChr m:val="["/>
                                  <m:endChr m:val="]"/>
                                  <m:ctrlPr>
                                    <a:rPr lang="en-US" altLang="zh-CN" i="1">
                                      <a:latin typeface="Cambria Math" panose="02040503050406030204" charset="0"/>
                                      <a:cs typeface="Cambria Math" panose="02040503050406030204" charset="0"/>
                                    </a:rPr>
                                  </m:ctrlPr>
                                </m:dPr>
                                <m:e>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𝛼</m:t>
                                      </m:r>
                                    </m:e>
                                    <m:sup>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sup>
                                  </m:sSup>
                                  <m:r>
                                    <a:rPr lang="en-US" altLang="zh-CN" i="1">
                                      <a:latin typeface="Cambria Math" panose="02040503050406030204" charset="0"/>
                                      <a:cs typeface="Cambria Math" panose="02040503050406030204" charset="0"/>
                                    </a:rPr>
                                    <m:t>𝑥</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𝛼</m:t>
                                      </m:r>
                                    </m:e>
                                    <m:sup>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𝑡</m:t>
                                      </m:r>
                                    </m:sup>
                                  </m:sSup>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𝑓</m:t>
                                      </m:r>
                                    </m:e>
                                    <m:sup>
                                      <m:r>
                                        <a:rPr lang="en-US" altLang="zh-CN" i="1">
                                          <a:latin typeface="Cambria Math" panose="02040503050406030204" charset="0"/>
                                          <a:cs typeface="Cambria Math" panose="02040503050406030204" charset="0"/>
                                        </a:rPr>
                                        <m:t>𝑡</m:t>
                                      </m:r>
                                    </m:sup>
                                  </m:s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e>
                              </m:d>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𝑊</m:t>
                                  </m:r>
                                </m:e>
                                <m:sub>
                                  <m:r>
                                    <a:rPr lang="en-US" altLang="zh-CN" i="1">
                                      <a:latin typeface="Cambria Math" panose="02040503050406030204" charset="0"/>
                                      <a:cs typeface="Cambria Math" panose="02040503050406030204" charset="0"/>
                                    </a:rPr>
                                    <m:t>𝑡</m:t>
                                  </m:r>
                                </m:sub>
                              </m:sSub>
                              <m:r>
                                <a:rPr lang="en-US" altLang="zh-CN" i="1">
                                  <a:latin typeface="Cambria Math" panose="02040503050406030204" charset="0"/>
                                  <a:cs typeface="Cambria Math" panose="02040503050406030204" charset="0"/>
                                </a:rPr>
                                <m:t>=</m:t>
                              </m:r>
                            </m:e>
                          </m:nary>
                        </m:e>
                      </m:nary>
                      <m:nary>
                        <m:naryPr>
                          <m:chr m:val="∑"/>
                          <m:limLoc m:val="undOvr"/>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𝑡</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b>
                        <m:sup>
                          <m:r>
                            <a:rPr lang="en-US" altLang="zh-CN" i="1">
                              <a:latin typeface="Cambria Math" panose="02040503050406030204" charset="0"/>
                              <a:cs typeface="Cambria Math" panose="02040503050406030204" charset="0"/>
                            </a:rPr>
                            <m:t>𝑇</m:t>
                          </m:r>
                        </m:sup>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𝑀</m:t>
                              </m:r>
                            </m:e>
                            <m:sub>
                              <m:r>
                                <a:rPr lang="en-US" altLang="zh-CN" i="1">
                                  <a:latin typeface="Cambria Math" panose="02040503050406030204" charset="0"/>
                                  <a:cs typeface="Cambria Math" panose="02040503050406030204" charset="0"/>
                                </a:rPr>
                                <m:t>𝑡</m:t>
                              </m:r>
                            </m:sub>
                          </m:s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ℎ</m:t>
                              </m:r>
                            </m:e>
                            <m:sub>
                              <m:r>
                                <a:rPr lang="en-US" altLang="zh-CN" i="1">
                                  <a:latin typeface="Cambria Math" panose="02040503050406030204" charset="0"/>
                                  <a:cs typeface="Cambria Math" panose="02040503050406030204" charset="0"/>
                                </a:rPr>
                                <m:t>𝑡</m:t>
                              </m:r>
                            </m:sub>
                          </m:s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𝑊</m:t>
                              </m:r>
                            </m:e>
                            <m:sub>
                              <m:r>
                                <a:rPr lang="en-US" altLang="zh-CN" i="1">
                                  <a:latin typeface="Cambria Math" panose="02040503050406030204" charset="0"/>
                                  <a:cs typeface="Cambria Math" panose="02040503050406030204" charset="0"/>
                                </a:rPr>
                                <m:t>𝑡</m:t>
                              </m:r>
                            </m:sub>
                          </m:sSub>
                        </m:e>
                      </m:nary>
                    </m:oMath>
                  </m:oMathPara>
                </a14:m>
                <a:endParaRPr lang="zh-CN" altLang="en-US"/>
              </a:p>
            </p:txBody>
          </p:sp>
        </mc:Choice>
        <mc:Fallback>
          <p:sp>
            <p:nvSpPr>
              <p:cNvPr id="4" name="文本框 3"/>
              <p:cNvSpPr txBox="1">
                <a:spLocks noRot="1" noChangeAspect="1" noMove="1" noResize="1" noEditPoints="1" noAdjustHandles="1" noChangeArrowheads="1" noChangeShapeType="1" noTextEdit="1"/>
              </p:cNvSpPr>
              <p:nvPr/>
            </p:nvSpPr>
            <p:spPr>
              <a:xfrm>
                <a:off x="695896" y="2527871"/>
                <a:ext cx="5482590" cy="876935"/>
              </a:xfrm>
              <a:prstGeom prst="rect">
                <a:avLst/>
              </a:prstGeom>
              <a:blipFill rotWithShape="1">
                <a:blip r:embed="rId1"/>
                <a:stretch>
                  <a:fillRect l="-10" t="-65" r="10" b="65"/>
                </a:stretch>
              </a:blipFill>
            </p:spPr>
            <p:txBody>
              <a:bodyPr/>
              <a:lstStyle/>
              <a:p>
                <a:r>
                  <a:rPr lang="zh-CN" altLang="en-US">
                    <a:noFill/>
                  </a:rPr>
                  <a:t> </a:t>
                </a:r>
              </a:p>
            </p:txBody>
          </p:sp>
        </mc:Fallback>
      </mc:AlternateContent>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Our Framework: HIM</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401955" y="1279525"/>
            <a:ext cx="9749790"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sz="2400" b="1" dirty="0">
                <a:latin typeface="Times New Roman" panose="02020603050405020304" pitchFamily="18" charset="0"/>
                <a:ea typeface="微软雅黑" panose="020B0503020204020204" charset="-122"/>
                <a:cs typeface="宋体" panose="02010600030101010101" pitchFamily="2" charset="-122"/>
              </a:rPr>
              <a:t>How to effectively aggregate network attributes information?</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sp>
        <p:nvSpPr>
          <p:cNvPr id="16" name="圆角矩形 15"/>
          <p:cNvSpPr/>
          <p:nvPr/>
        </p:nvSpPr>
        <p:spPr>
          <a:xfrm>
            <a:off x="8228330" y="2129155"/>
            <a:ext cx="1758315" cy="3835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文本框 56"/>
          <p:cNvSpPr txBox="1"/>
          <p:nvPr/>
        </p:nvSpPr>
        <p:spPr>
          <a:xfrm>
            <a:off x="8228330" y="2144395"/>
            <a:ext cx="183007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Original Graph</a:t>
            </a:r>
            <a:endParaRPr lang="en-US" altLang="zh-CN" b="1">
              <a:latin typeface="Times New Roman" panose="02020603050405020304" pitchFamily="18" charset="0"/>
              <a:cs typeface="Times New Roman" panose="02020603050405020304" pitchFamily="18" charset="0"/>
            </a:endParaRPr>
          </a:p>
        </p:txBody>
      </p:sp>
      <p:sp>
        <p:nvSpPr>
          <p:cNvPr id="64" name="文本框 63"/>
          <p:cNvSpPr txBox="1"/>
          <p:nvPr/>
        </p:nvSpPr>
        <p:spPr>
          <a:xfrm>
            <a:off x="9834880" y="2447290"/>
            <a:ext cx="2134235" cy="337185"/>
          </a:xfrm>
          <a:prstGeom prst="rect">
            <a:avLst/>
          </a:prstGeom>
          <a:noFill/>
        </p:spPr>
        <p:txBody>
          <a:bodyPr wrap="square" rtlCol="0">
            <a:spAutoFit/>
          </a:bodyPr>
          <a:p>
            <a:r>
              <a:rPr lang="en-US" altLang="zh-CN" sz="1600" b="1">
                <a:latin typeface="Times New Roman" panose="02020603050405020304" pitchFamily="18" charset="0"/>
                <a:cs typeface="Times New Roman" panose="02020603050405020304" pitchFamily="18" charset="0"/>
              </a:rPr>
              <a:t>Negative sampling</a:t>
            </a:r>
            <a:endParaRPr lang="en-US" altLang="zh-CN" sz="1600" b="1">
              <a:latin typeface="Times New Roman" panose="02020603050405020304" pitchFamily="18" charset="0"/>
              <a:cs typeface="Times New Roman" panose="02020603050405020304" pitchFamily="18" charset="0"/>
            </a:endParaRPr>
          </a:p>
        </p:txBody>
      </p:sp>
      <p:cxnSp>
        <p:nvCxnSpPr>
          <p:cNvPr id="132" name="直接连接符 131"/>
          <p:cNvCxnSpPr/>
          <p:nvPr/>
        </p:nvCxnSpPr>
        <p:spPr>
          <a:xfrm>
            <a:off x="6858000" y="2339975"/>
            <a:ext cx="10160" cy="3843655"/>
          </a:xfrm>
          <a:prstGeom prst="line">
            <a:avLst/>
          </a:prstGeom>
          <a:ln w="12700" cmpd="sng">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文本框 1"/>
              <p:cNvSpPr txBox="1"/>
              <p:nvPr/>
            </p:nvSpPr>
            <p:spPr>
              <a:xfrm>
                <a:off x="401955" y="2051685"/>
                <a:ext cx="514731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T</a:t>
                </a:r>
                <a:r>
                  <a:rPr lang="zh-CN" altLang="en-US" b="1">
                    <a:latin typeface="Times New Roman" panose="02020603050405020304" pitchFamily="18" charset="0"/>
                    <a:cs typeface="Times New Roman" panose="02020603050405020304" pitchFamily="18" charset="0"/>
                  </a:rPr>
                  <a:t>he final attributes matrix </a:t>
                </a:r>
                <a14:m>
                  <m:oMath xmlns:m="http://schemas.openxmlformats.org/officeDocument/2006/math">
                    <m:r>
                      <a:rPr lang="en-US" altLang="zh-CN" b="1" i="1">
                        <a:latin typeface="Cambria Math" panose="02040503050406030204" charset="0"/>
                        <a:cs typeface="Cambria Math" panose="02040503050406030204" charset="0"/>
                      </a:rPr>
                      <m:t>𝑯</m:t>
                    </m:r>
                  </m:oMath>
                </a14:m>
                <a:r>
                  <a:rPr lang="zh-CN" altLang="en-US" b="1">
                    <a:latin typeface="Times New Roman" panose="02020603050405020304" pitchFamily="18" charset="0"/>
                    <a:cs typeface="Times New Roman" panose="02020603050405020304" pitchFamily="18" charset="0"/>
                  </a:rPr>
                  <a:t> of nodes</a:t>
                </a:r>
                <a:r>
                  <a:rPr lang="en-US" altLang="zh-CN" b="1">
                    <a:latin typeface="Times New Roman" panose="02020603050405020304" pitchFamily="18" charset="0"/>
                    <a:cs typeface="Times New Roman" panose="02020603050405020304" pitchFamily="18" charset="0"/>
                  </a:rPr>
                  <a:t>:</a:t>
                </a:r>
                <a:endParaRPr lang="en-US" altLang="zh-CN" b="1">
                  <a:latin typeface="Times New Roman" panose="02020603050405020304" pitchFamily="18" charset="0"/>
                  <a:cs typeface="Times New Roman" panose="02020603050405020304" pitchFamily="18"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401955" y="2051685"/>
                <a:ext cx="5147310" cy="368300"/>
              </a:xfrm>
              <a:prstGeom prst="rect">
                <a:avLst/>
              </a:prstGeom>
              <a:blipFill rotWithShape="1">
                <a:blip r:embed="rId2"/>
                <a:stretch>
                  <a:fillRect/>
                </a:stretch>
              </a:blipFill>
            </p:spPr>
            <p:txBody>
              <a:bodyPr/>
              <a:lstStyle/>
              <a:p>
                <a:r>
                  <a:rPr lang="zh-CN" altLang="en-US">
                    <a:noFill/>
                  </a:rPr>
                  <a:t> </a:t>
                </a:r>
              </a:p>
            </p:txBody>
          </p:sp>
        </mc:Fallback>
      </mc:AlternateContent>
      <p:sp>
        <p:nvSpPr>
          <p:cNvPr id="6" name="文本框 5"/>
          <p:cNvSpPr txBox="1"/>
          <p:nvPr/>
        </p:nvSpPr>
        <p:spPr>
          <a:xfrm>
            <a:off x="401955" y="3672205"/>
            <a:ext cx="1332230" cy="368300"/>
          </a:xfrm>
          <a:prstGeom prst="rect">
            <a:avLst/>
          </a:prstGeom>
          <a:noFill/>
        </p:spPr>
        <p:txBody>
          <a:bodyPr wrap="square" rtlCol="0">
            <a:spAutoFit/>
          </a:bodyPr>
          <a:p>
            <a:r>
              <a:rPr lang="en-US" altLang="zh-CN">
                <a:solidFill>
                  <a:schemeClr val="accent1"/>
                </a:solidFill>
                <a:latin typeface="Times New Roman" panose="02020603050405020304" pitchFamily="18" charset="0"/>
                <a:cs typeface="Times New Roman" panose="02020603050405020304" pitchFamily="18" charset="0"/>
              </a:rPr>
              <a:t>L</a:t>
            </a:r>
            <a:r>
              <a:rPr lang="zh-CN" altLang="en-US">
                <a:solidFill>
                  <a:schemeClr val="accent1"/>
                </a:solidFill>
                <a:latin typeface="Times New Roman" panose="02020603050405020304" pitchFamily="18" charset="0"/>
                <a:cs typeface="Times New Roman" panose="02020603050405020304" pitchFamily="18" charset="0"/>
              </a:rPr>
              <a:t>ink matrix</a:t>
            </a:r>
            <a:endParaRPr lang="zh-CN" altLang="en-US">
              <a:solidFill>
                <a:schemeClr val="accent1"/>
              </a:solidFill>
              <a:latin typeface="Times New Roman" panose="02020603050405020304" pitchFamily="18" charset="0"/>
              <a:cs typeface="Times New Roman" panose="02020603050405020304" pitchFamily="18" charset="0"/>
            </a:endParaRPr>
          </a:p>
        </p:txBody>
      </p:sp>
      <p:cxnSp>
        <p:nvCxnSpPr>
          <p:cNvPr id="7" name="直接箭头连接符 6"/>
          <p:cNvCxnSpPr>
            <a:endCxn id="6" idx="0"/>
          </p:cNvCxnSpPr>
          <p:nvPr/>
        </p:nvCxnSpPr>
        <p:spPr>
          <a:xfrm flipH="1">
            <a:off x="1068070" y="3236595"/>
            <a:ext cx="704215" cy="435610"/>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文本框 8"/>
              <p:cNvSpPr txBox="1"/>
              <p:nvPr/>
            </p:nvSpPr>
            <p:spPr>
              <a:xfrm>
                <a:off x="1973580" y="3533775"/>
                <a:ext cx="4469765" cy="645160"/>
              </a:xfrm>
              <a:prstGeom prst="rect">
                <a:avLst/>
              </a:prstGeom>
              <a:noFill/>
            </p:spPr>
            <p:txBody>
              <a:bodyPr wrap="square" rtlCol="0">
                <a:spAutoFit/>
              </a:bodyPr>
              <a:p>
                <a:r>
                  <a:rPr lang="en-US" altLang="zh-CN">
                    <a:solidFill>
                      <a:schemeClr val="accent4"/>
                    </a:solidFill>
                    <a:latin typeface="Times New Roman" panose="02020603050405020304" pitchFamily="18" charset="0"/>
                    <a:cs typeface="Times New Roman" panose="02020603050405020304" pitchFamily="18" charset="0"/>
                  </a:rPr>
                  <a:t>W</a:t>
                </a:r>
                <a:r>
                  <a:rPr lang="zh-CN" altLang="en-US">
                    <a:solidFill>
                      <a:schemeClr val="accent4"/>
                    </a:solidFill>
                    <a:latin typeface="Times New Roman" panose="02020603050405020304" pitchFamily="18" charset="0"/>
                    <a:cs typeface="Times New Roman" panose="02020603050405020304" pitchFamily="18" charset="0"/>
                  </a:rPr>
                  <a:t>eight matrix</a:t>
                </a:r>
                <a:r>
                  <a:rPr lang="en-US" altLang="zh-CN">
                    <a:solidFill>
                      <a:schemeClr val="accent4"/>
                    </a:solidFill>
                    <a:latin typeface="Times New Roman" panose="02020603050405020304" pitchFamily="18" charset="0"/>
                    <a:cs typeface="Times New Roman" panose="02020603050405020304" pitchFamily="18" charset="0"/>
                  </a:rPr>
                  <a:t>, which </a:t>
                </a:r>
                <a:r>
                  <a:rPr lang="zh-CN" altLang="en-US">
                    <a:solidFill>
                      <a:schemeClr val="accent4"/>
                    </a:solidFill>
                    <a:latin typeface="Times New Roman" panose="02020603050405020304" pitchFamily="18" charset="0"/>
                    <a:cs typeface="Times New Roman" panose="02020603050405020304" pitchFamily="18" charset="0"/>
                  </a:rPr>
                  <a:t>denotes the importance of neighbors under type</a:t>
                </a:r>
                <a:r>
                  <a:rPr lang="en-US" altLang="zh-CN">
                    <a:solidFill>
                      <a:schemeClr val="accent4"/>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i="1">
                        <a:solidFill>
                          <a:schemeClr val="accent4"/>
                        </a:solidFill>
                        <a:latin typeface="Cambria Math" panose="02040503050406030204" charset="0"/>
                        <a:cs typeface="Cambria Math" panose="02040503050406030204" charset="0"/>
                      </a:rPr>
                      <m:t>𝑡</m:t>
                    </m:r>
                  </m:oMath>
                </a14:m>
                <a:r>
                  <a:rPr lang="zh-CN" altLang="en-US">
                    <a:solidFill>
                      <a:schemeClr val="accent4"/>
                    </a:solidFill>
                    <a:latin typeface="Times New Roman" panose="02020603050405020304" pitchFamily="18" charset="0"/>
                    <a:cs typeface="Times New Roman" panose="02020603050405020304" pitchFamily="18" charset="0"/>
                  </a:rPr>
                  <a:t> to targets</a:t>
                </a:r>
                <a:endParaRPr lang="zh-CN" altLang="en-US">
                  <a:solidFill>
                    <a:schemeClr val="accent4"/>
                  </a:solidFill>
                  <a:latin typeface="Times New Roman" panose="02020603050405020304" pitchFamily="18" charset="0"/>
                  <a:cs typeface="Times New Roman" panose="02020603050405020304" pitchFamily="18" charset="0"/>
                </a:endParaRPr>
              </a:p>
            </p:txBody>
          </p:sp>
        </mc:Choice>
        <mc:Fallback>
          <p:sp>
            <p:nvSpPr>
              <p:cNvPr id="9" name="文本框 8"/>
              <p:cNvSpPr txBox="1">
                <a:spLocks noRot="1" noChangeAspect="1" noMove="1" noResize="1" noEditPoints="1" noAdjustHandles="1" noChangeArrowheads="1" noChangeShapeType="1" noTextEdit="1"/>
              </p:cNvSpPr>
              <p:nvPr/>
            </p:nvSpPr>
            <p:spPr>
              <a:xfrm>
                <a:off x="1973580" y="3533775"/>
                <a:ext cx="4469765" cy="645160"/>
              </a:xfrm>
              <a:prstGeom prst="rect">
                <a:avLst/>
              </a:prstGeom>
              <a:blipFill rotWithShape="1">
                <a:blip r:embed="rId3"/>
                <a:stretch>
                  <a:fillRect/>
                </a:stretch>
              </a:blipFill>
            </p:spPr>
            <p:txBody>
              <a:bodyPr/>
              <a:lstStyle/>
              <a:p>
                <a:r>
                  <a:rPr lang="zh-CN" altLang="en-US">
                    <a:noFill/>
                  </a:rPr>
                  <a:t> </a:t>
                </a:r>
              </a:p>
            </p:txBody>
          </p:sp>
        </mc:Fallback>
      </mc:AlternateContent>
      <p:cxnSp>
        <p:nvCxnSpPr>
          <p:cNvPr id="10" name="直接箭头连接符 9"/>
          <p:cNvCxnSpPr>
            <a:endCxn id="9" idx="0"/>
          </p:cNvCxnSpPr>
          <p:nvPr/>
        </p:nvCxnSpPr>
        <p:spPr>
          <a:xfrm flipH="1">
            <a:off x="4208780" y="3207385"/>
            <a:ext cx="285750" cy="326390"/>
          </a:xfrm>
          <a:prstGeom prst="straightConnector1">
            <a:avLst/>
          </a:prstGeom>
          <a:ln w="12700">
            <a:solidFill>
              <a:schemeClr val="accent4"/>
            </a:solidFill>
            <a:tailEnd type="stealt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01955" y="4360545"/>
            <a:ext cx="6616700" cy="36830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The l</a:t>
            </a:r>
            <a:r>
              <a:rPr lang="zh-CN" altLang="en-US" b="1">
                <a:latin typeface="Times New Roman" panose="02020603050405020304" pitchFamily="18" charset="0"/>
                <a:cs typeface="Times New Roman" panose="02020603050405020304" pitchFamily="18" charset="0"/>
              </a:rPr>
              <a:t>ink attributes calculated by common neighbors</a:t>
            </a:r>
            <a:r>
              <a:rPr lang="en-US" altLang="zh-CN" b="1">
                <a:latin typeface="Times New Roman" panose="02020603050405020304" pitchFamily="18" charset="0"/>
                <a:cs typeface="Times New Roman" panose="02020603050405020304" pitchFamily="18" charset="0"/>
              </a:rPr>
              <a:t>  approach:</a:t>
            </a:r>
            <a:endParaRPr lang="en-US" altLang="zh-CN" b="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文本框 11"/>
              <p:cNvSpPr txBox="1"/>
              <p:nvPr/>
            </p:nvSpPr>
            <p:spPr>
              <a:xfrm>
                <a:off x="2094801" y="4788471"/>
                <a:ext cx="2684780" cy="39243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𝜆</m:t>
                          </m:r>
                        </m:e>
                        <m:sub>
                          <m:r>
                            <a:rPr lang="en-US" altLang="zh-CN" i="1">
                              <a:latin typeface="Cambria Math" panose="02040503050406030204" charset="0"/>
                              <a:cs typeface="Cambria Math" panose="02040503050406030204" charset="0"/>
                            </a:rPr>
                            <m:t>𝑖</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𝑗</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𝜎</m:t>
                      </m:r>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𝑊</m:t>
                          </m:r>
                        </m:e>
                        <m:sub>
                          <m:r>
                            <a:rPr lang="en-US" altLang="zh-CN" i="1">
                              <a:latin typeface="Cambria Math" panose="02040503050406030204" charset="0"/>
                              <a:cs typeface="Cambria Math" panose="02040503050406030204" charset="0"/>
                            </a:rPr>
                            <m:t>𝜂</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𝜂</m:t>
                          </m:r>
                        </m:e>
                        <m: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𝑒</m:t>
                              </m:r>
                            </m:e>
                            <m:sub>
                              <m:r>
                                <a:rPr lang="en-US" altLang="zh-CN" i="1">
                                  <a:latin typeface="Cambria Math" panose="02040503050406030204" charset="0"/>
                                  <a:cs typeface="Cambria Math" panose="02040503050406030204" charset="0"/>
                                </a:rPr>
                                <m:t>𝑣𝑖</m:t>
                              </m:r>
                              <m:r>
                                <a:rPr lang="en-US" altLang="zh-CN" i="1">
                                  <a:latin typeface="Cambria Math" panose="02040503050406030204" charset="0"/>
                                  <a:cs typeface="Cambria Math" panose="02040503050406030204" charset="0"/>
                                </a:rPr>
                                <m:t>, </m:t>
                              </m:r>
                              <m:r>
                                <a:rPr lang="en-US" altLang="zh-CN" i="1">
                                  <a:latin typeface="Cambria Math" panose="02040503050406030204" charset="0"/>
                                  <a:cs typeface="Cambria Math" panose="02040503050406030204" charset="0"/>
                                </a:rPr>
                                <m:t>𝑣𝑗</m:t>
                              </m:r>
                            </m:sub>
                          </m:sSub>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𝑏</m:t>
                          </m:r>
                        </m:e>
                        <m:sub>
                          <m:r>
                            <a:rPr lang="en-US" altLang="zh-CN" i="1">
                              <a:latin typeface="Cambria Math" panose="02040503050406030204" charset="0"/>
                              <a:cs typeface="Cambria Math" panose="02040503050406030204" charset="0"/>
                            </a:rPr>
                            <m:t>𝜂</m:t>
                          </m:r>
                        </m:sub>
                      </m:sSub>
                      <m:r>
                        <a:rPr lang="en-US" altLang="zh-CN" i="1">
                          <a:latin typeface="Cambria Math" panose="02040503050406030204" charset="0"/>
                          <a:cs typeface="Cambria Math" panose="02040503050406030204" charset="0"/>
                        </a:rPr>
                        <m:t>)</m:t>
                      </m:r>
                    </m:oMath>
                  </m:oMathPara>
                </a14:m>
                <a:endParaRPr lang="zh-CN" altLang="en-US"/>
              </a:p>
            </p:txBody>
          </p:sp>
        </mc:Choice>
        <mc:Fallback>
          <p:sp>
            <p:nvSpPr>
              <p:cNvPr id="12" name="文本框 11"/>
              <p:cNvSpPr txBox="1">
                <a:spLocks noRot="1" noChangeAspect="1" noMove="1" noResize="1" noEditPoints="1" noAdjustHandles="1" noChangeArrowheads="1" noChangeShapeType="1" noTextEdit="1"/>
              </p:cNvSpPr>
              <p:nvPr/>
            </p:nvSpPr>
            <p:spPr>
              <a:xfrm>
                <a:off x="2094801" y="4788471"/>
                <a:ext cx="2684780" cy="392430"/>
              </a:xfrm>
              <a:prstGeom prst="rect">
                <a:avLst/>
              </a:prstGeom>
              <a:blipFill rotWithShape="1">
                <a:blip r:embed="rId4"/>
                <a:stretch>
                  <a:fillRect l="-21" t="-146" r="21" b="14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289560" y="5339715"/>
                <a:ext cx="2261235" cy="677545"/>
              </a:xfrm>
              <a:prstGeom prst="rect">
                <a:avLst/>
              </a:prstGeom>
              <a:noFill/>
            </p:spPr>
            <p:txBody>
              <a:bodyPr wrap="square" rtlCol="0">
                <a:spAutoFit/>
              </a:bodyPr>
              <a:p>
                <a:r>
                  <a:rPr lang="en-US">
                    <a:solidFill>
                      <a:srgbClr val="C00000"/>
                    </a:solidFill>
                    <a:latin typeface="Times New Roman" panose="02020603050405020304" pitchFamily="18" charset="0"/>
                    <a:cs typeface="Times New Roman" panose="02020603050405020304" pitchFamily="18" charset="0"/>
                  </a:rPr>
                  <a:t>L</a:t>
                </a:r>
                <a:r>
                  <a:rPr lang="zh-CN" altLang="en-US">
                    <a:solidFill>
                      <a:srgbClr val="C00000"/>
                    </a:solidFill>
                    <a:latin typeface="Times New Roman" panose="02020603050405020304" pitchFamily="18" charset="0"/>
                    <a:cs typeface="Times New Roman" panose="02020603050405020304" pitchFamily="18" charset="0"/>
                  </a:rPr>
                  <a:t>ink attributes weight for edge</a:t>
                </a:r>
                <a:r>
                  <a:rPr lang="en-US" altLang="zh-CN">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rgbClr val="C00000"/>
                            </a:solidFill>
                            <a:latin typeface="Cambria Math" panose="02040503050406030204" charset="0"/>
                            <a:cs typeface="Cambria Math" panose="02040503050406030204" charset="0"/>
                          </a:rPr>
                        </m:ctrlPr>
                      </m:sSubPr>
                      <m:e>
                        <m:r>
                          <a:rPr lang="en-US" altLang="zh-CN" i="1">
                            <a:solidFill>
                              <a:srgbClr val="C00000"/>
                            </a:solidFill>
                            <a:latin typeface="Cambria Math" panose="02040503050406030204" charset="0"/>
                            <a:cs typeface="Cambria Math" panose="02040503050406030204" charset="0"/>
                          </a:rPr>
                          <m:t>𝑒</m:t>
                        </m:r>
                      </m:e>
                      <m:sub>
                        <m:r>
                          <a:rPr lang="en-US" altLang="zh-CN" i="1">
                            <a:solidFill>
                              <a:srgbClr val="C00000"/>
                            </a:solidFill>
                            <a:latin typeface="Cambria Math" panose="02040503050406030204" charset="0"/>
                            <a:cs typeface="Cambria Math" panose="02040503050406030204" charset="0"/>
                          </a:rPr>
                          <m:t>𝑣𝑖</m:t>
                        </m:r>
                        <m:r>
                          <a:rPr lang="en-US" altLang="zh-CN" i="1">
                            <a:solidFill>
                              <a:srgbClr val="C00000"/>
                            </a:solidFill>
                            <a:latin typeface="Cambria Math" panose="02040503050406030204" charset="0"/>
                            <a:cs typeface="Cambria Math" panose="02040503050406030204" charset="0"/>
                          </a:rPr>
                          <m:t>, </m:t>
                        </m:r>
                        <m:r>
                          <a:rPr lang="en-US" altLang="zh-CN" i="1">
                            <a:solidFill>
                              <a:srgbClr val="C00000"/>
                            </a:solidFill>
                            <a:latin typeface="Cambria Math" panose="02040503050406030204" charset="0"/>
                            <a:cs typeface="Cambria Math" panose="02040503050406030204" charset="0"/>
                          </a:rPr>
                          <m:t>𝑣𝑗</m:t>
                        </m:r>
                      </m:sub>
                    </m:sSub>
                  </m:oMath>
                </a14:m>
                <a:endParaRPr lang="en-US" altLang="zh-CN" i="1">
                  <a:solidFill>
                    <a:srgbClr val="C00000"/>
                  </a:solidFill>
                  <a:latin typeface="Cambria Math" panose="02040503050406030204" charset="0"/>
                  <a:cs typeface="Cambria Math" panose="02040503050406030204"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289560" y="5339715"/>
                <a:ext cx="2261235" cy="677545"/>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文本框 16"/>
              <p:cNvSpPr txBox="1"/>
              <p:nvPr/>
            </p:nvSpPr>
            <p:spPr>
              <a:xfrm>
                <a:off x="2816860" y="5570220"/>
                <a:ext cx="4041140" cy="648970"/>
              </a:xfrm>
              <a:prstGeom prst="rect">
                <a:avLst/>
              </a:prstGeom>
              <a:noFill/>
            </p:spPr>
            <p:txBody>
              <a:bodyPr wrap="square" rtlCol="0">
                <a:spAutoFit/>
              </a:bodyPr>
              <a:p>
                <a:r>
                  <a:rPr lang="en-US" altLang="zh-CN">
                    <a:solidFill>
                      <a:srgbClr val="7030A0"/>
                    </a:solidFill>
                    <a:latin typeface="Times New Roman" panose="02020603050405020304" pitchFamily="18" charset="0"/>
                    <a:cs typeface="Times New Roman" panose="02020603050405020304" pitchFamily="18" charset="0"/>
                  </a:rPr>
                  <a:t>L</a:t>
                </a:r>
                <a:r>
                  <a:rPr lang="zh-CN" altLang="en-US">
                    <a:solidFill>
                      <a:srgbClr val="7030A0"/>
                    </a:solidFill>
                    <a:latin typeface="Times New Roman" panose="02020603050405020304" pitchFamily="18" charset="0"/>
                    <a:cs typeface="Times New Roman" panose="02020603050405020304" pitchFamily="18" charset="0"/>
                  </a:rPr>
                  <a:t>ink attributes</a:t>
                </a:r>
                <a:r>
                  <a:rPr lang="en-US" altLang="zh-CN">
                    <a:solidFill>
                      <a:srgbClr val="7030A0"/>
                    </a:solidFill>
                    <a:latin typeface="Times New Roman" panose="02020603050405020304" pitchFamily="18" charset="0"/>
                    <a:cs typeface="Times New Roman" panose="02020603050405020304" pitchFamily="18" charset="0"/>
                  </a:rPr>
                  <a:t> </a:t>
                </a:r>
                <a:r>
                  <a:rPr lang="zh-CN" altLang="en-US">
                    <a:solidFill>
                      <a:srgbClr val="7030A0"/>
                    </a:solidFill>
                    <a:latin typeface="Times New Roman" panose="02020603050405020304" pitchFamily="18" charset="0"/>
                    <a:cs typeface="Times New Roman" panose="02020603050405020304" pitchFamily="18" charset="0"/>
                  </a:rPr>
                  <a:t>of edge </a:t>
                </a:r>
                <a14:m>
                  <m:oMath xmlns:m="http://schemas.openxmlformats.org/officeDocument/2006/math">
                    <m:sSub>
                      <m:sSubPr>
                        <m:ctrlPr>
                          <a:rPr lang="en-US" altLang="zh-CN" i="1">
                            <a:solidFill>
                              <a:srgbClr val="7030A0"/>
                            </a:solidFill>
                            <a:latin typeface="Cambria Math" panose="02040503050406030204" charset="0"/>
                            <a:cs typeface="Cambria Math" panose="02040503050406030204" charset="0"/>
                          </a:rPr>
                        </m:ctrlPr>
                      </m:sSubPr>
                      <m:e>
                        <m:r>
                          <a:rPr lang="en-US" altLang="zh-CN" i="1">
                            <a:solidFill>
                              <a:srgbClr val="7030A0"/>
                            </a:solidFill>
                            <a:latin typeface="Cambria Math" panose="02040503050406030204" charset="0"/>
                            <a:cs typeface="Cambria Math" panose="02040503050406030204" charset="0"/>
                          </a:rPr>
                          <m:t>𝑒</m:t>
                        </m:r>
                      </m:e>
                      <m:sub>
                        <m:r>
                          <a:rPr lang="en-US" altLang="zh-CN" i="1">
                            <a:solidFill>
                              <a:srgbClr val="7030A0"/>
                            </a:solidFill>
                            <a:latin typeface="Cambria Math" panose="02040503050406030204" charset="0"/>
                            <a:cs typeface="Cambria Math" panose="02040503050406030204" charset="0"/>
                          </a:rPr>
                          <m:t>𝑣𝑖</m:t>
                        </m:r>
                        <m:r>
                          <a:rPr lang="en-US" altLang="zh-CN" i="1">
                            <a:solidFill>
                              <a:srgbClr val="7030A0"/>
                            </a:solidFill>
                            <a:latin typeface="Cambria Math" panose="02040503050406030204" charset="0"/>
                            <a:ea typeface="MS Mincho" charset="0"/>
                            <a:cs typeface="Cambria Math" panose="02040503050406030204" charset="0"/>
                          </a:rPr>
                          <m:t>, </m:t>
                        </m:r>
                        <m:r>
                          <a:rPr lang="en-US" altLang="zh-CN" i="1">
                            <a:solidFill>
                              <a:srgbClr val="7030A0"/>
                            </a:solidFill>
                            <a:latin typeface="Cambria Math" panose="02040503050406030204" charset="0"/>
                            <a:cs typeface="Cambria Math" panose="02040503050406030204" charset="0"/>
                          </a:rPr>
                          <m:t>𝑣𝑗</m:t>
                        </m:r>
                      </m:sub>
                    </m:sSub>
                    <m:r>
                      <a:rPr lang="en-US" altLang="zh-CN" i="1">
                        <a:solidFill>
                          <a:srgbClr val="7030A0"/>
                        </a:solidFill>
                        <a:latin typeface="Cambria Math" panose="02040503050406030204" charset="0"/>
                        <a:cs typeface="Cambria Math" panose="02040503050406030204" charset="0"/>
                      </a:rPr>
                      <m:t> </m:t>
                    </m:r>
                  </m:oMath>
                </a14:m>
                <a:r>
                  <a:rPr lang="en-US" altLang="zh-CN">
                    <a:solidFill>
                      <a:srgbClr val="7030A0"/>
                    </a:solidFill>
                    <a:latin typeface="Times New Roman" panose="02020603050405020304" pitchFamily="18" charset="0"/>
                    <a:cs typeface="Times New Roman" panose="02020603050405020304" pitchFamily="18" charset="0"/>
                  </a:rPr>
                  <a:t>calculated by similarity  of two connected nodes</a:t>
                </a:r>
                <a:endParaRPr lang="en-US" altLang="zh-CN">
                  <a:solidFill>
                    <a:srgbClr val="7030A0"/>
                  </a:solidFill>
                  <a:latin typeface="Times New Roman" panose="02020603050405020304" pitchFamily="18" charset="0"/>
                  <a:cs typeface="Times New Roman" panose="02020603050405020304" pitchFamily="18" charset="0"/>
                </a:endParaRPr>
              </a:p>
            </p:txBody>
          </p:sp>
        </mc:Choice>
        <mc:Fallback>
          <p:sp>
            <p:nvSpPr>
              <p:cNvPr id="17" name="文本框 16"/>
              <p:cNvSpPr txBox="1">
                <a:spLocks noRot="1" noChangeAspect="1" noMove="1" noResize="1" noEditPoints="1" noAdjustHandles="1" noChangeArrowheads="1" noChangeShapeType="1" noTextEdit="1"/>
              </p:cNvSpPr>
              <p:nvPr/>
            </p:nvSpPr>
            <p:spPr>
              <a:xfrm>
                <a:off x="2816860" y="5570220"/>
                <a:ext cx="4041140" cy="648970"/>
              </a:xfrm>
              <a:prstGeom prst="rect">
                <a:avLst/>
              </a:prstGeom>
              <a:blipFill rotWithShape="1">
                <a:blip r:embed="rId6"/>
                <a:stretch>
                  <a:fillRect/>
                </a:stretch>
              </a:blipFill>
            </p:spPr>
            <p:txBody>
              <a:bodyPr/>
              <a:lstStyle/>
              <a:p>
                <a:r>
                  <a:rPr lang="zh-CN" altLang="en-US">
                    <a:noFill/>
                  </a:rPr>
                  <a:t> </a:t>
                </a:r>
              </a:p>
            </p:txBody>
          </p:sp>
        </mc:Fallback>
      </mc:AlternateContent>
      <p:sp>
        <p:nvSpPr>
          <p:cNvPr id="28" name="文本框 27"/>
          <p:cNvSpPr txBox="1"/>
          <p:nvPr/>
        </p:nvSpPr>
        <p:spPr>
          <a:xfrm>
            <a:off x="1302385" y="6260465"/>
            <a:ext cx="1514475" cy="368300"/>
          </a:xfrm>
          <a:prstGeom prst="rect">
            <a:avLst/>
          </a:prstGeom>
          <a:noFill/>
        </p:spPr>
        <p:txBody>
          <a:bodyPr wrap="square" rtlCol="0">
            <a:spAutoFit/>
          </a:bodyPr>
          <a:p>
            <a:r>
              <a:rPr lang="en-US" altLang="zh-CN">
                <a:solidFill>
                  <a:schemeClr val="accent6"/>
                </a:solidFill>
                <a:latin typeface="Times New Roman" panose="02020603050405020304" pitchFamily="18" charset="0"/>
                <a:cs typeface="Times New Roman" panose="02020603050405020304" pitchFamily="18" charset="0"/>
              </a:rPr>
              <a:t>W</a:t>
            </a:r>
            <a:r>
              <a:rPr lang="zh-CN" altLang="en-US">
                <a:solidFill>
                  <a:schemeClr val="accent6"/>
                </a:solidFill>
                <a:latin typeface="Times New Roman" panose="02020603050405020304" pitchFamily="18" charset="0"/>
                <a:cs typeface="Times New Roman" panose="02020603050405020304" pitchFamily="18" charset="0"/>
              </a:rPr>
              <a:t>eight matrix</a:t>
            </a:r>
            <a:endParaRPr lang="zh-CN" altLang="en-US">
              <a:solidFill>
                <a:schemeClr val="accent6"/>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5175250" y="4866005"/>
            <a:ext cx="1334770" cy="368300"/>
          </a:xfrm>
          <a:prstGeom prst="rect">
            <a:avLst/>
          </a:prstGeom>
          <a:noFill/>
        </p:spPr>
        <p:txBody>
          <a:bodyPr wrap="square" rtlCol="0">
            <a:spAutoFit/>
          </a:bodyPr>
          <a:p>
            <a:r>
              <a:rPr lang="en-US" altLang="zh-CN">
                <a:solidFill>
                  <a:schemeClr val="bg1">
                    <a:lumMod val="50000"/>
                  </a:schemeClr>
                </a:solidFill>
                <a:latin typeface="Times New Roman" panose="02020603050405020304" pitchFamily="18" charset="0"/>
                <a:cs typeface="Times New Roman" panose="02020603050405020304" pitchFamily="18" charset="0"/>
              </a:rPr>
              <a:t>B</a:t>
            </a:r>
            <a:r>
              <a:rPr lang="zh-CN" altLang="en-US">
                <a:solidFill>
                  <a:schemeClr val="bg1">
                    <a:lumMod val="50000"/>
                  </a:schemeClr>
                </a:solidFill>
                <a:latin typeface="Times New Roman" panose="02020603050405020304" pitchFamily="18" charset="0"/>
                <a:cs typeface="Times New Roman" panose="02020603050405020304" pitchFamily="18" charset="0"/>
              </a:rPr>
              <a:t>ias vector</a:t>
            </a:r>
            <a:endParaRPr lang="zh-CN" altLang="en-US">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34" name="直接箭头连接符 33"/>
          <p:cNvCxnSpPr>
            <a:endCxn id="14" idx="0"/>
          </p:cNvCxnSpPr>
          <p:nvPr/>
        </p:nvCxnSpPr>
        <p:spPr>
          <a:xfrm flipH="1">
            <a:off x="1420495" y="5038090"/>
            <a:ext cx="687070" cy="301625"/>
          </a:xfrm>
          <a:prstGeom prst="straightConnector1">
            <a:avLst/>
          </a:prstGeom>
          <a:ln w="127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28" idx="0"/>
          </p:cNvCxnSpPr>
          <p:nvPr/>
        </p:nvCxnSpPr>
        <p:spPr>
          <a:xfrm flipH="1">
            <a:off x="2059940" y="5248910"/>
            <a:ext cx="1025525" cy="1011555"/>
          </a:xfrm>
          <a:prstGeom prst="straightConnector1">
            <a:avLst/>
          </a:prstGeom>
          <a:ln w="127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endCxn id="17" idx="0"/>
          </p:cNvCxnSpPr>
          <p:nvPr/>
        </p:nvCxnSpPr>
        <p:spPr>
          <a:xfrm>
            <a:off x="3947795" y="5287645"/>
            <a:ext cx="889635" cy="282575"/>
          </a:xfrm>
          <a:prstGeom prst="straightConnector1">
            <a:avLst/>
          </a:prstGeom>
          <a:ln w="12700">
            <a:solidFill>
              <a:srgbClr val="A44BBD"/>
            </a:solidFill>
            <a:tailEnd type="stealth"/>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endCxn id="32" idx="1"/>
          </p:cNvCxnSpPr>
          <p:nvPr/>
        </p:nvCxnSpPr>
        <p:spPr>
          <a:xfrm>
            <a:off x="4667250" y="5028565"/>
            <a:ext cx="508000" cy="21590"/>
          </a:xfrm>
          <a:prstGeom prst="straightConnector1">
            <a:avLst/>
          </a:prstGeom>
          <a:ln w="127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282815" y="2853055"/>
            <a:ext cx="1456690" cy="38354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9537700" y="2846070"/>
            <a:ext cx="1456690" cy="383540"/>
          </a:xfrm>
          <a:prstGeom prst="rect">
            <a:avLst/>
          </a:prstGeom>
          <a:solidFill>
            <a:srgbClr val="FEA4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文本框 39"/>
          <p:cNvSpPr txBox="1"/>
          <p:nvPr/>
        </p:nvSpPr>
        <p:spPr>
          <a:xfrm>
            <a:off x="7216140" y="2868295"/>
            <a:ext cx="1581150" cy="368300"/>
          </a:xfrm>
          <a:prstGeom prst="rect">
            <a:avLst/>
          </a:prstGeom>
          <a:noFill/>
        </p:spPr>
        <p:txBody>
          <a:bodyPr wrap="square" rtlCol="0">
            <a:spAutoFit/>
          </a:bodyPr>
          <a:p>
            <a:r>
              <a:rPr lang="en-US" altLang="zh-CN" sz="1600">
                <a:latin typeface="Times New Roman" panose="02020603050405020304" pitchFamily="18" charset="0"/>
                <a:cs typeface="Times New Roman" panose="02020603050405020304" pitchFamily="18" charset="0"/>
              </a:rPr>
              <a:t>P</a:t>
            </a:r>
            <a:r>
              <a:rPr lang="zh-CN" altLang="en-US" sz="1600">
                <a:latin typeface="Times New Roman" panose="02020603050405020304" pitchFamily="18" charset="0"/>
                <a:cs typeface="Times New Roman" panose="02020603050405020304" pitchFamily="18" charset="0"/>
              </a:rPr>
              <a:t>ositive samples</a:t>
            </a:r>
            <a:r>
              <a:rPr lang="en-US" altLang="zh-CN"/>
              <a:t> </a:t>
            </a:r>
            <a:endParaRPr lang="en-US" altLang="zh-CN"/>
          </a:p>
        </p:txBody>
      </p:sp>
      <p:sp>
        <p:nvSpPr>
          <p:cNvPr id="41" name="文本框 40"/>
          <p:cNvSpPr txBox="1"/>
          <p:nvPr/>
        </p:nvSpPr>
        <p:spPr>
          <a:xfrm>
            <a:off x="9432290" y="2853690"/>
            <a:ext cx="1667510" cy="368300"/>
          </a:xfrm>
          <a:prstGeom prst="rect">
            <a:avLst/>
          </a:prstGeom>
          <a:noFill/>
        </p:spPr>
        <p:txBody>
          <a:bodyPr wrap="square" rtlCol="0">
            <a:spAutoFit/>
          </a:bodyPr>
          <a:p>
            <a:r>
              <a:rPr lang="en-US" altLang="zh-CN" sz="1600">
                <a:latin typeface="Times New Roman" panose="02020603050405020304" pitchFamily="18" charset="0"/>
                <a:cs typeface="Times New Roman" panose="02020603050405020304" pitchFamily="18" charset="0"/>
              </a:rPr>
              <a:t>Negative</a:t>
            </a:r>
            <a:r>
              <a:rPr lang="zh-CN" altLang="en-US" sz="1600">
                <a:latin typeface="Times New Roman" panose="02020603050405020304" pitchFamily="18" charset="0"/>
                <a:cs typeface="Times New Roman" panose="02020603050405020304" pitchFamily="18" charset="0"/>
              </a:rPr>
              <a:t> samples</a:t>
            </a:r>
            <a:r>
              <a:rPr lang="en-US" altLang="zh-CN"/>
              <a:t> </a:t>
            </a:r>
            <a:endParaRPr lang="en-US" altLang="zh-CN"/>
          </a:p>
        </p:txBody>
      </p:sp>
      <p:cxnSp>
        <p:nvCxnSpPr>
          <p:cNvPr id="42" name="直接箭头连接符 41"/>
          <p:cNvCxnSpPr>
            <a:stCxn id="57" idx="2"/>
            <a:endCxn id="38" idx="0"/>
          </p:cNvCxnSpPr>
          <p:nvPr/>
        </p:nvCxnSpPr>
        <p:spPr>
          <a:xfrm flipH="1">
            <a:off x="8011160" y="2512695"/>
            <a:ext cx="1132205" cy="34036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57" idx="2"/>
            <a:endCxn id="39" idx="0"/>
          </p:cNvCxnSpPr>
          <p:nvPr/>
        </p:nvCxnSpPr>
        <p:spPr>
          <a:xfrm>
            <a:off x="9143365" y="2512695"/>
            <a:ext cx="1122680" cy="33337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6" name="梯形 45"/>
          <p:cNvSpPr/>
          <p:nvPr/>
        </p:nvSpPr>
        <p:spPr>
          <a:xfrm>
            <a:off x="7579995" y="3842385"/>
            <a:ext cx="862330" cy="518160"/>
          </a:xfrm>
          <a:prstGeom prst="trapezoid">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梯形 46"/>
          <p:cNvSpPr/>
          <p:nvPr/>
        </p:nvSpPr>
        <p:spPr>
          <a:xfrm>
            <a:off x="9834880" y="3842385"/>
            <a:ext cx="862330" cy="518160"/>
          </a:xfrm>
          <a:prstGeom prst="trapezoid">
            <a:avLst/>
          </a:prstGeom>
          <a:solidFill>
            <a:srgbClr val="FEA4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8" name="直接箭头连接符 47"/>
          <p:cNvCxnSpPr>
            <a:stCxn id="38" idx="2"/>
            <a:endCxn id="46" idx="0"/>
          </p:cNvCxnSpPr>
          <p:nvPr/>
        </p:nvCxnSpPr>
        <p:spPr>
          <a:xfrm>
            <a:off x="8011160" y="3236595"/>
            <a:ext cx="0" cy="60579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39" idx="2"/>
            <a:endCxn id="47" idx="0"/>
          </p:cNvCxnSpPr>
          <p:nvPr/>
        </p:nvCxnSpPr>
        <p:spPr>
          <a:xfrm>
            <a:off x="10266045" y="3229610"/>
            <a:ext cx="0" cy="61277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0" name="文本框 49"/>
              <p:cNvSpPr txBox="1"/>
              <p:nvPr/>
            </p:nvSpPr>
            <p:spPr>
              <a:xfrm>
                <a:off x="7680261" y="3924236"/>
                <a:ext cx="662305" cy="35433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𝑝</m:t>
                          </m:r>
                        </m:sub>
                      </m:sSub>
                    </m:oMath>
                  </m:oMathPara>
                </a14:m>
                <a:endParaRPr lang="zh-CN" altLang="en-US"/>
              </a:p>
            </p:txBody>
          </p:sp>
        </mc:Choice>
        <mc:Fallback>
          <p:sp>
            <p:nvSpPr>
              <p:cNvPr id="50" name="文本框 49"/>
              <p:cNvSpPr txBox="1">
                <a:spLocks noRot="1" noChangeAspect="1" noMove="1" noResize="1" noEditPoints="1" noAdjustHandles="1" noChangeArrowheads="1" noChangeShapeType="1" noTextEdit="1"/>
              </p:cNvSpPr>
              <p:nvPr/>
            </p:nvSpPr>
            <p:spPr>
              <a:xfrm>
                <a:off x="7680261" y="3924236"/>
                <a:ext cx="662305" cy="354330"/>
              </a:xfrm>
              <a:prstGeom prst="rect">
                <a:avLst/>
              </a:prstGeom>
              <a:blipFill rotWithShape="1">
                <a:blip r:embed="rId7"/>
                <a:stretch>
                  <a:fillRect l="-86" t="-161" r="86" b="1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 name="文本框 50"/>
              <p:cNvSpPr txBox="1"/>
              <p:nvPr/>
            </p:nvSpPr>
            <p:spPr>
              <a:xfrm>
                <a:off x="10011346" y="3924236"/>
                <a:ext cx="509270" cy="36830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𝑛</m:t>
                          </m:r>
                        </m:sub>
                      </m:sSub>
                    </m:oMath>
                  </m:oMathPara>
                </a14:m>
                <a:endParaRPr lang="zh-CN" altLang="en-US"/>
              </a:p>
            </p:txBody>
          </p:sp>
        </mc:Choice>
        <mc:Fallback>
          <p:sp>
            <p:nvSpPr>
              <p:cNvPr id="51" name="文本框 50"/>
              <p:cNvSpPr txBox="1">
                <a:spLocks noRot="1" noChangeAspect="1" noMove="1" noResize="1" noEditPoints="1" noAdjustHandles="1" noChangeArrowheads="1" noChangeShapeType="1" noTextEdit="1"/>
              </p:cNvSpPr>
              <p:nvPr/>
            </p:nvSpPr>
            <p:spPr>
              <a:xfrm>
                <a:off x="10011346" y="3924236"/>
                <a:ext cx="509270" cy="368300"/>
              </a:xfrm>
              <a:prstGeom prst="rect">
                <a:avLst/>
              </a:prstGeom>
              <a:blipFill rotWithShape="1">
                <a:blip r:embed="rId8"/>
                <a:stretch>
                  <a:fillRect l="-112" t="-155" r="112" b="155"/>
                </a:stretch>
              </a:blipFill>
            </p:spPr>
            <p:txBody>
              <a:bodyPr/>
              <a:lstStyle/>
              <a:p>
                <a:r>
                  <a:rPr lang="zh-CN" altLang="en-US">
                    <a:noFill/>
                  </a:rPr>
                  <a:t> </a:t>
                </a:r>
              </a:p>
            </p:txBody>
          </p:sp>
        </mc:Fallback>
      </mc:AlternateContent>
      <p:sp>
        <p:nvSpPr>
          <p:cNvPr id="52" name="文本框 51"/>
          <p:cNvSpPr txBox="1"/>
          <p:nvPr/>
        </p:nvSpPr>
        <p:spPr>
          <a:xfrm>
            <a:off x="7799070" y="3335020"/>
            <a:ext cx="2721610" cy="337185"/>
          </a:xfrm>
          <a:prstGeom prst="rect">
            <a:avLst/>
          </a:prstGeom>
          <a:noFill/>
        </p:spPr>
        <p:txBody>
          <a:bodyPr wrap="square" rtlCol="0">
            <a:spAutoFit/>
          </a:bodyPr>
          <a:p>
            <a:r>
              <a:rPr lang="zh-CN" altLang="en-US" sz="1600" b="1">
                <a:latin typeface="Times New Roman" panose="02020603050405020304" pitchFamily="18" charset="0"/>
                <a:cs typeface="Times New Roman" panose="02020603050405020304" pitchFamily="18" charset="0"/>
              </a:rPr>
              <a:t>Construct adjacency matrix</a:t>
            </a:r>
            <a:endParaRPr lang="zh-CN" altLang="en-US" sz="1600" b="1">
              <a:latin typeface="Times New Roman" panose="02020603050405020304" pitchFamily="18" charset="0"/>
              <a:cs typeface="Times New Roman" panose="02020603050405020304" pitchFamily="18" charset="0"/>
            </a:endParaRPr>
          </a:p>
        </p:txBody>
      </p:sp>
      <p:sp>
        <p:nvSpPr>
          <p:cNvPr id="53" name="圆角矩形 52"/>
          <p:cNvSpPr/>
          <p:nvPr/>
        </p:nvSpPr>
        <p:spPr>
          <a:xfrm>
            <a:off x="7470140" y="5198745"/>
            <a:ext cx="1082675" cy="46037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圆角矩形 53"/>
          <p:cNvSpPr/>
          <p:nvPr/>
        </p:nvSpPr>
        <p:spPr>
          <a:xfrm>
            <a:off x="9724390" y="5198745"/>
            <a:ext cx="1082675" cy="460375"/>
          </a:xfrm>
          <a:prstGeom prst="roundRect">
            <a:avLst/>
          </a:prstGeom>
          <a:solidFill>
            <a:srgbClr val="FEA4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mc:AlternateContent xmlns:mc="http://schemas.openxmlformats.org/markup-compatibility/2006">
        <mc:Choice xmlns:a14="http://schemas.microsoft.com/office/drawing/2010/main" Requires="a14">
          <p:sp>
            <p:nvSpPr>
              <p:cNvPr id="55" name="文本框 54"/>
              <p:cNvSpPr txBox="1"/>
              <p:nvPr/>
            </p:nvSpPr>
            <p:spPr>
              <a:xfrm>
                <a:off x="8889365" y="4583430"/>
                <a:ext cx="507365" cy="368300"/>
              </a:xfrm>
              <a:prstGeom prst="rect">
                <a:avLst/>
              </a:prstGeom>
              <a:noFill/>
            </p:spPr>
            <p:txBody>
              <a:bodyPr wrap="squar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𝐿</m:t>
                          </m:r>
                        </m:e>
                        <m:sub>
                          <m:r>
                            <a:rPr lang="en-US" altLang="zh-CN" i="1">
                              <a:latin typeface="Cambria Math" panose="02040503050406030204" charset="0"/>
                              <a:cs typeface="Cambria Math" panose="02040503050406030204" charset="0"/>
                            </a:rPr>
                            <m:t>𝜆</m:t>
                          </m:r>
                        </m:sub>
                      </m:sSub>
                    </m:oMath>
                  </m:oMathPara>
                </a14:m>
                <a:endParaRPr lang="zh-CN" altLang="en-US"/>
              </a:p>
            </p:txBody>
          </p:sp>
        </mc:Choice>
        <mc:Fallback>
          <p:sp>
            <p:nvSpPr>
              <p:cNvPr id="55" name="文本框 54"/>
              <p:cNvSpPr txBox="1">
                <a:spLocks noRot="1" noChangeAspect="1" noMove="1" noResize="1" noEditPoints="1" noAdjustHandles="1" noChangeArrowheads="1" noChangeShapeType="1" noTextEdit="1"/>
              </p:cNvSpPr>
              <p:nvPr/>
            </p:nvSpPr>
            <p:spPr>
              <a:xfrm>
                <a:off x="8889365" y="4583430"/>
                <a:ext cx="507365" cy="368300"/>
              </a:xfrm>
              <a:prstGeom prst="rect">
                <a:avLst/>
              </a:prstGeom>
              <a:blipFill rotWithShape="1">
                <a:blip r:embed="rId9"/>
                <a:stretch>
                  <a:fillRect/>
                </a:stretch>
              </a:blipFill>
            </p:spPr>
            <p:txBody>
              <a:bodyPr/>
              <a:lstStyle/>
              <a:p>
                <a:r>
                  <a:rPr lang="zh-CN" altLang="en-US">
                    <a:noFill/>
                  </a:rPr>
                  <a:t> </a:t>
                </a:r>
              </a:p>
            </p:txBody>
          </p:sp>
        </mc:Fallback>
      </mc:AlternateContent>
      <p:sp>
        <p:nvSpPr>
          <p:cNvPr id="63" name="文本框 62"/>
          <p:cNvSpPr txBox="1"/>
          <p:nvPr/>
        </p:nvSpPr>
        <p:spPr>
          <a:xfrm>
            <a:off x="7843520" y="4880610"/>
            <a:ext cx="336550" cy="368300"/>
          </a:xfrm>
          <a:prstGeom prst="rect">
            <a:avLst/>
          </a:prstGeom>
          <a:noFill/>
        </p:spPr>
        <p:txBody>
          <a:bodyPr wrap="square" rtlCol="0" anchor="t">
            <a:spAutoFit/>
          </a:bodyPr>
          <a:p>
            <a:r>
              <a:rPr lang="zh-CN" altLang="en-US">
                <a:latin typeface="微软雅黑" panose="020B0503020204020204" charset="-122"/>
                <a:ea typeface="微软雅黑" panose="020B0503020204020204" charset="-122"/>
              </a:rPr>
              <a:t>∗</a:t>
            </a:r>
            <a:endParaRPr lang="zh-CN" altLang="en-US">
              <a:latin typeface="微软雅黑" panose="020B0503020204020204" charset="-122"/>
              <a:ea typeface="微软雅黑" panose="020B0503020204020204" charset="-122"/>
            </a:endParaRPr>
          </a:p>
        </p:txBody>
      </p:sp>
      <p:sp>
        <p:nvSpPr>
          <p:cNvPr id="66" name="文本框 65"/>
          <p:cNvSpPr txBox="1"/>
          <p:nvPr/>
        </p:nvSpPr>
        <p:spPr>
          <a:xfrm>
            <a:off x="10097135" y="4855210"/>
            <a:ext cx="336550" cy="368300"/>
          </a:xfrm>
          <a:prstGeom prst="rect">
            <a:avLst/>
          </a:prstGeom>
          <a:noFill/>
        </p:spPr>
        <p:txBody>
          <a:bodyPr wrap="square" rtlCol="0" anchor="t">
            <a:spAutoFit/>
          </a:bodyPr>
          <a:p>
            <a:r>
              <a:rPr lang="zh-CN" altLang="en-US">
                <a:latin typeface="微软雅黑" panose="020B0503020204020204" charset="-122"/>
                <a:ea typeface="微软雅黑" panose="020B0503020204020204" charset="-122"/>
              </a:rPr>
              <a:t>∗</a:t>
            </a:r>
            <a:endParaRPr lang="zh-CN" altLang="en-US">
              <a:latin typeface="微软雅黑" panose="020B0503020204020204" charset="-122"/>
              <a:ea typeface="微软雅黑" panose="020B0503020204020204" charset="-122"/>
            </a:endParaRPr>
          </a:p>
        </p:txBody>
      </p:sp>
      <p:cxnSp>
        <p:nvCxnSpPr>
          <p:cNvPr id="67" name="直接箭头连接符 66"/>
          <p:cNvCxnSpPr>
            <a:stCxn id="46" idx="2"/>
            <a:endCxn id="63" idx="0"/>
          </p:cNvCxnSpPr>
          <p:nvPr/>
        </p:nvCxnSpPr>
        <p:spPr>
          <a:xfrm>
            <a:off x="8011160" y="4360545"/>
            <a:ext cx="635" cy="52006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55" idx="1"/>
            <a:endCxn id="63" idx="0"/>
          </p:cNvCxnSpPr>
          <p:nvPr/>
        </p:nvCxnSpPr>
        <p:spPr>
          <a:xfrm flipH="1">
            <a:off x="8011795" y="4767580"/>
            <a:ext cx="877570" cy="11303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47" idx="2"/>
            <a:endCxn id="66" idx="0"/>
          </p:cNvCxnSpPr>
          <p:nvPr/>
        </p:nvCxnSpPr>
        <p:spPr>
          <a:xfrm flipH="1">
            <a:off x="10265410" y="4360545"/>
            <a:ext cx="635" cy="49466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55" idx="3"/>
            <a:endCxn id="66" idx="0"/>
          </p:cNvCxnSpPr>
          <p:nvPr/>
        </p:nvCxnSpPr>
        <p:spPr>
          <a:xfrm>
            <a:off x="9396730" y="4767580"/>
            <a:ext cx="868680" cy="8763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7" name="文本框 76"/>
              <p:cNvSpPr txBox="1"/>
              <p:nvPr/>
            </p:nvSpPr>
            <p:spPr>
              <a:xfrm>
                <a:off x="7542466" y="5248846"/>
                <a:ext cx="927735" cy="35433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𝑝</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𝐿</m:t>
                          </m:r>
                        </m:e>
                        <m:sub>
                          <m:r>
                            <a:rPr lang="en-US" altLang="zh-CN" i="1">
                              <a:latin typeface="Cambria Math" panose="02040503050406030204" charset="0"/>
                              <a:cs typeface="Cambria Math" panose="02040503050406030204" charset="0"/>
                            </a:rPr>
                            <m:t>𝜆</m:t>
                          </m:r>
                        </m:sub>
                      </m:sSub>
                    </m:oMath>
                  </m:oMathPara>
                </a14:m>
                <a:endParaRPr lang="zh-CN" altLang="en-US"/>
              </a:p>
            </p:txBody>
          </p:sp>
        </mc:Choice>
        <mc:Fallback>
          <p:sp>
            <p:nvSpPr>
              <p:cNvPr id="77" name="文本框 76"/>
              <p:cNvSpPr txBox="1">
                <a:spLocks noRot="1" noChangeAspect="1" noMove="1" noResize="1" noEditPoints="1" noAdjustHandles="1" noChangeArrowheads="1" noChangeShapeType="1" noTextEdit="1"/>
              </p:cNvSpPr>
              <p:nvPr/>
            </p:nvSpPr>
            <p:spPr>
              <a:xfrm>
                <a:off x="7542466" y="5248846"/>
                <a:ext cx="927735" cy="354330"/>
              </a:xfrm>
              <a:prstGeom prst="rect">
                <a:avLst/>
              </a:prstGeom>
              <a:blipFill rotWithShape="1">
                <a:blip r:embed="rId10"/>
                <a:stretch>
                  <a:fillRect l="-62" t="-161" r="62" b="1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3" name="文本框 82"/>
              <p:cNvSpPr txBox="1"/>
              <p:nvPr/>
            </p:nvSpPr>
            <p:spPr>
              <a:xfrm>
                <a:off x="9792906" y="5248846"/>
                <a:ext cx="904240" cy="36830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𝑛</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𝐿</m:t>
                          </m:r>
                        </m:e>
                        <m:sub>
                          <m:r>
                            <a:rPr lang="en-US" altLang="zh-CN" i="1">
                              <a:latin typeface="Cambria Math" panose="02040503050406030204" charset="0"/>
                              <a:cs typeface="Cambria Math" panose="02040503050406030204" charset="0"/>
                            </a:rPr>
                            <m:t>𝜆</m:t>
                          </m:r>
                        </m:sub>
                      </m:sSub>
                    </m:oMath>
                  </m:oMathPara>
                </a14:m>
                <a:endParaRPr lang="zh-CN" altLang="en-US"/>
              </a:p>
            </p:txBody>
          </p:sp>
        </mc:Choice>
        <mc:Fallback>
          <p:sp>
            <p:nvSpPr>
              <p:cNvPr id="83" name="文本框 82"/>
              <p:cNvSpPr txBox="1">
                <a:spLocks noRot="1" noChangeAspect="1" noMove="1" noResize="1" noEditPoints="1" noAdjustHandles="1" noChangeArrowheads="1" noChangeShapeType="1" noTextEdit="1"/>
              </p:cNvSpPr>
              <p:nvPr/>
            </p:nvSpPr>
            <p:spPr>
              <a:xfrm>
                <a:off x="9792906" y="5248846"/>
                <a:ext cx="904240" cy="368300"/>
              </a:xfrm>
              <a:prstGeom prst="rect">
                <a:avLst/>
              </a:prstGeom>
              <a:blipFill rotWithShape="1">
                <a:blip r:embed="rId11"/>
                <a:stretch>
                  <a:fillRect l="-63" t="-155" r="63" b="15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6" name="文本框 105"/>
              <p:cNvSpPr txBox="1"/>
              <p:nvPr/>
            </p:nvSpPr>
            <p:spPr>
              <a:xfrm>
                <a:off x="7412990" y="5882005"/>
                <a:ext cx="4149725" cy="656590"/>
              </a:xfrm>
              <a:prstGeom prst="rect">
                <a:avLst/>
              </a:prstGeom>
              <a:noFill/>
            </p:spPr>
            <p:txBody>
              <a:bodyPr wrap="square" rtlCol="0">
                <a:spAutoFit/>
              </a:bodyPr>
              <a:p>
                <a:r>
                  <a:rPr lang="zh-CN" altLang="en-US">
                    <a:solidFill>
                      <a:schemeClr val="accent2"/>
                    </a:solidFill>
                    <a:latin typeface="Times New Roman" panose="02020603050405020304" pitchFamily="18" charset="0"/>
                    <a:cs typeface="Times New Roman" panose="02020603050405020304" pitchFamily="18" charset="0"/>
                  </a:rPr>
                  <a:t>Link weight matrix, where the element of the </a:t>
                </a:r>
                <a14:m>
                  <m:oMath xmlns:m="http://schemas.openxmlformats.org/officeDocument/2006/math">
                    <m:r>
                      <a:rPr lang="en-US" altLang="zh-CN" i="1">
                        <a:solidFill>
                          <a:schemeClr val="accent2"/>
                        </a:solidFill>
                        <a:latin typeface="Cambria Math" panose="02040503050406030204" charset="0"/>
                        <a:cs typeface="Cambria Math" panose="02040503050406030204" charset="0"/>
                      </a:rPr>
                      <m:t>𝑖</m:t>
                    </m:r>
                  </m:oMath>
                </a14:m>
                <a:r>
                  <a:rPr lang="zh-CN" altLang="en-US">
                    <a:solidFill>
                      <a:schemeClr val="accent2"/>
                    </a:solidFill>
                    <a:latin typeface="Times New Roman" panose="02020603050405020304" pitchFamily="18" charset="0"/>
                    <a:cs typeface="Times New Roman" panose="02020603050405020304" pitchFamily="18" charset="0"/>
                  </a:rPr>
                  <a:t>-th row and </a:t>
                </a:r>
                <a14:m>
                  <m:oMath xmlns:m="http://schemas.openxmlformats.org/officeDocument/2006/math">
                    <m:r>
                      <a:rPr lang="en-US" altLang="zh-CN" i="1">
                        <a:solidFill>
                          <a:schemeClr val="accent2"/>
                        </a:solidFill>
                        <a:latin typeface="Cambria Math" panose="02040503050406030204" charset="0"/>
                        <a:cs typeface="Cambria Math" panose="02040503050406030204" charset="0"/>
                      </a:rPr>
                      <m:t>𝑗</m:t>
                    </m:r>
                  </m:oMath>
                </a14:m>
                <a:r>
                  <a:rPr lang="zh-CN" altLang="en-US">
                    <a:solidFill>
                      <a:schemeClr val="accent2"/>
                    </a:solidFill>
                    <a:latin typeface="Times New Roman" panose="02020603050405020304" pitchFamily="18" charset="0"/>
                    <a:cs typeface="Times New Roman" panose="02020603050405020304" pitchFamily="18" charset="0"/>
                  </a:rPr>
                  <a:t>-th column </a:t>
                </a:r>
                <a:r>
                  <a:rPr lang="en-US" altLang="zh-CN">
                    <a:solidFill>
                      <a:schemeClr val="accent2"/>
                    </a:solidFill>
                    <a:latin typeface="Times New Roman" panose="02020603050405020304" pitchFamily="18" charset="0"/>
                    <a:cs typeface="Times New Roman" panose="02020603050405020304" pitchFamily="18" charset="0"/>
                  </a:rPr>
                  <a:t>is </a:t>
                </a:r>
                <a14:m>
                  <m:oMath xmlns:m="http://schemas.openxmlformats.org/officeDocument/2006/math">
                    <m:sSub>
                      <m:sSubPr>
                        <m:ctrlPr>
                          <a:rPr lang="en-US" altLang="zh-CN" i="1">
                            <a:solidFill>
                              <a:schemeClr val="accent2"/>
                            </a:solidFill>
                            <a:latin typeface="Cambria Math" panose="02040503050406030204" charset="0"/>
                            <a:cs typeface="Cambria Math" panose="02040503050406030204" charset="0"/>
                          </a:rPr>
                        </m:ctrlPr>
                      </m:sSubPr>
                      <m:e>
                        <m:r>
                          <a:rPr lang="en-US" altLang="zh-CN" i="1">
                            <a:solidFill>
                              <a:schemeClr val="accent2"/>
                            </a:solidFill>
                            <a:latin typeface="Cambria Math" panose="02040503050406030204" charset="0"/>
                            <a:cs typeface="Cambria Math" panose="02040503050406030204" charset="0"/>
                          </a:rPr>
                          <m:t>𝜆</m:t>
                        </m:r>
                      </m:e>
                      <m:sub>
                        <m:r>
                          <a:rPr lang="en-US" altLang="zh-CN" i="1">
                            <a:solidFill>
                              <a:schemeClr val="accent2"/>
                            </a:solidFill>
                            <a:latin typeface="Cambria Math" panose="02040503050406030204" charset="0"/>
                            <a:cs typeface="Cambria Math" panose="02040503050406030204" charset="0"/>
                          </a:rPr>
                          <m:t>𝑖</m:t>
                        </m:r>
                        <m:r>
                          <a:rPr lang="en-US" altLang="zh-CN" i="1">
                            <a:solidFill>
                              <a:schemeClr val="accent2"/>
                            </a:solidFill>
                            <a:latin typeface="Cambria Math" panose="02040503050406030204" charset="0"/>
                            <a:cs typeface="Cambria Math" panose="02040503050406030204" charset="0"/>
                          </a:rPr>
                          <m:t>,</m:t>
                        </m:r>
                        <m:r>
                          <a:rPr lang="en-US" altLang="zh-CN" i="1">
                            <a:solidFill>
                              <a:schemeClr val="accent2"/>
                            </a:solidFill>
                            <a:latin typeface="Cambria Math" panose="02040503050406030204" charset="0"/>
                            <a:cs typeface="Cambria Math" panose="02040503050406030204" charset="0"/>
                          </a:rPr>
                          <m:t>𝑗</m:t>
                        </m:r>
                      </m:sub>
                    </m:sSub>
                  </m:oMath>
                </a14:m>
                <a:endParaRPr lang="en-US" altLang="zh-CN" i="1">
                  <a:solidFill>
                    <a:schemeClr val="accent2"/>
                  </a:solidFill>
                  <a:latin typeface="Cambria Math" panose="02040503050406030204" charset="0"/>
                  <a:cs typeface="Cambria Math" panose="02040503050406030204" charset="0"/>
                </a:endParaRPr>
              </a:p>
            </p:txBody>
          </p:sp>
        </mc:Choice>
        <mc:Fallback>
          <p:sp>
            <p:nvSpPr>
              <p:cNvPr id="106" name="文本框 105"/>
              <p:cNvSpPr txBox="1">
                <a:spLocks noRot="1" noChangeAspect="1" noMove="1" noResize="1" noEditPoints="1" noAdjustHandles="1" noChangeArrowheads="1" noChangeShapeType="1" noTextEdit="1"/>
              </p:cNvSpPr>
              <p:nvPr/>
            </p:nvSpPr>
            <p:spPr>
              <a:xfrm>
                <a:off x="7412990" y="5882005"/>
                <a:ext cx="4149725" cy="656590"/>
              </a:xfrm>
              <a:prstGeom prst="rect">
                <a:avLst/>
              </a:prstGeom>
              <a:blipFill rotWithShape="1">
                <a:blip r:embed="rId12"/>
                <a:stretch>
                  <a:fillRect/>
                </a:stretch>
              </a:blipFill>
            </p:spPr>
            <p:txBody>
              <a:bodyPr/>
              <a:lstStyle/>
              <a:p>
                <a:r>
                  <a:rPr lang="zh-CN" altLang="en-US">
                    <a:noFill/>
                  </a:rPr>
                  <a:t> </a:t>
                </a:r>
              </a:p>
            </p:txBody>
          </p:sp>
        </mc:Fallback>
      </mc:AlternateContent>
      <p:cxnSp>
        <p:nvCxnSpPr>
          <p:cNvPr id="154" name="直接箭头连接符 153"/>
          <p:cNvCxnSpPr>
            <a:stCxn id="153" idx="2"/>
          </p:cNvCxnSpPr>
          <p:nvPr/>
        </p:nvCxnSpPr>
        <p:spPr>
          <a:xfrm>
            <a:off x="9124315" y="5028565"/>
            <a:ext cx="172085" cy="862965"/>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8587105" y="4444365"/>
            <a:ext cx="383540" cy="43116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4" name="矩形 73"/>
          <p:cNvSpPr/>
          <p:nvPr/>
        </p:nvSpPr>
        <p:spPr>
          <a:xfrm>
            <a:off x="6891020" y="4478020"/>
            <a:ext cx="354330" cy="412115"/>
          </a:xfrm>
          <a:prstGeom prst="rect">
            <a:avLst/>
          </a:prstGeom>
          <a:solidFill>
            <a:srgbClr val="FEA48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10504170" y="3596640"/>
            <a:ext cx="249555" cy="4025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9509760" y="3820160"/>
            <a:ext cx="258445" cy="373380"/>
          </a:xfrm>
          <a:prstGeom prst="rect">
            <a:avLst/>
          </a:prstGeom>
          <a:solidFill>
            <a:srgbClr val="CFA0DC"/>
          </a:solidFill>
          <a:ln>
            <a:solidFill>
              <a:srgbClr val="A44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a:off x="4072890" y="3955415"/>
            <a:ext cx="421640" cy="40259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nvSpPr>
        <p:spPr>
          <a:xfrm>
            <a:off x="2635885" y="3939540"/>
            <a:ext cx="392430" cy="40259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1775460" y="3203575"/>
            <a:ext cx="601345" cy="457835"/>
          </a:xfrm>
          <a:prstGeom prst="rect">
            <a:avLst/>
          </a:prstGeom>
          <a:solidFill>
            <a:srgbClr val="CFA0DC"/>
          </a:solidFill>
          <a:ln>
            <a:solidFill>
              <a:srgbClr val="A44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929640" y="3958590"/>
            <a:ext cx="412115" cy="4025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Our Framework: HIM</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401955" y="1264285"/>
            <a:ext cx="11336655"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lang="en-US" sz="2400" b="1" dirty="0">
                <a:latin typeface="Times New Roman" panose="02020603050405020304" pitchFamily="18" charset="0"/>
                <a:ea typeface="微软雅黑" panose="020B0503020204020204" charset="-122"/>
                <a:cs typeface="宋体" panose="02010600030101010101" pitchFamily="2" charset="-122"/>
              </a:rPr>
              <a:t>H</a:t>
            </a:r>
            <a:r>
              <a:rPr sz="2400" b="1" dirty="0">
                <a:latin typeface="Times New Roman" panose="02020603050405020304" pitchFamily="18" charset="0"/>
                <a:ea typeface="微软雅黑" panose="020B0503020204020204" charset="-122"/>
                <a:cs typeface="宋体" panose="02010600030101010101" pitchFamily="2" charset="-122"/>
              </a:rPr>
              <a:t>ow to perform local information aggregation using graph convolutional networks?</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cxnSp>
        <p:nvCxnSpPr>
          <p:cNvPr id="132" name="直接连接符 131"/>
          <p:cNvCxnSpPr/>
          <p:nvPr/>
        </p:nvCxnSpPr>
        <p:spPr>
          <a:xfrm>
            <a:off x="6090920" y="2324735"/>
            <a:ext cx="10160" cy="3843655"/>
          </a:xfrm>
          <a:prstGeom prst="line">
            <a:avLst/>
          </a:prstGeom>
          <a:ln w="12700" cmpd="sng">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01955" y="2051685"/>
            <a:ext cx="5607685" cy="368300"/>
          </a:xfrm>
          <a:prstGeom prst="rect">
            <a:avLst/>
          </a:prstGeom>
          <a:noFill/>
        </p:spPr>
        <p:txBody>
          <a:bodyPr wrap="square" rtlCol="0">
            <a:spAutoFit/>
          </a:bodyPr>
          <a:p>
            <a:r>
              <a:rPr lang="en-US" b="1">
                <a:latin typeface="Times New Roman" panose="02020603050405020304" pitchFamily="18" charset="0"/>
                <a:cs typeface="Times New Roman" panose="02020603050405020304" pitchFamily="18" charset="0"/>
              </a:rPr>
              <a:t>A</a:t>
            </a:r>
            <a:r>
              <a:rPr b="1">
                <a:latin typeface="Times New Roman" panose="02020603050405020304" pitchFamily="18" charset="0"/>
                <a:cs typeface="Times New Roman" panose="02020603050405020304" pitchFamily="18" charset="0"/>
              </a:rPr>
              <a:t>ggregate</a:t>
            </a:r>
            <a:r>
              <a:rPr lang="en-US" b="1">
                <a:latin typeface="Times New Roman" panose="02020603050405020304" pitchFamily="18" charset="0"/>
                <a:cs typeface="Times New Roman" panose="02020603050405020304" pitchFamily="18" charset="0"/>
              </a:rPr>
              <a:t> local neighbors to update nodes’ feature</a:t>
            </a:r>
            <a:r>
              <a:rPr lang="en-US" altLang="zh-CN" b="1">
                <a:latin typeface="Times New Roman" panose="02020603050405020304" pitchFamily="18" charset="0"/>
                <a:cs typeface="Times New Roman" panose="02020603050405020304" pitchFamily="18" charset="0"/>
              </a:rPr>
              <a:t>:</a:t>
            </a:r>
            <a:endParaRPr lang="en-US" altLang="zh-CN" b="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8" name="文本框 17"/>
              <p:cNvSpPr txBox="1"/>
              <p:nvPr/>
            </p:nvSpPr>
            <p:spPr>
              <a:xfrm>
                <a:off x="1776031" y="3237166"/>
                <a:ext cx="2860040" cy="38354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ℎ</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𝑙</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p>
                      </m:sSub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𝑅𝑒𝐿𝑈</m:t>
                      </m:r>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𝑠</m:t>
                          </m:r>
                        </m:sup>
                      </m:sSubSup>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ℎ</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𝑙</m:t>
                          </m:r>
                        </m:sup>
                      </m:sSubSup>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𝑊</m:t>
                          </m:r>
                        </m:e>
                        <m:sup>
                          <m:r>
                            <a:rPr lang="en-US" altLang="zh-CN" i="1">
                              <a:latin typeface="Cambria Math" panose="02040503050406030204" charset="0"/>
                              <a:cs typeface="Cambria Math" panose="02040503050406030204" charset="0"/>
                            </a:rPr>
                            <m:t>𝑙</m:t>
                          </m:r>
                        </m:sup>
                      </m:sSup>
                      <m:r>
                        <a:rPr lang="en-US" altLang="zh-CN" i="1">
                          <a:latin typeface="Cambria Math" panose="02040503050406030204" charset="0"/>
                          <a:cs typeface="Cambria Math" panose="02040503050406030204" charset="0"/>
                        </a:rPr>
                        <m:t>+</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𝑏</m:t>
                          </m:r>
                        </m:e>
                        <m:sup>
                          <m:r>
                            <a:rPr lang="en-US" altLang="zh-CN" i="1">
                              <a:latin typeface="Cambria Math" panose="02040503050406030204" charset="0"/>
                              <a:cs typeface="Cambria Math" panose="02040503050406030204" charset="0"/>
                            </a:rPr>
                            <m:t>𝑙</m:t>
                          </m:r>
                        </m:sup>
                      </m:sSup>
                      <m:r>
                        <a:rPr lang="en-US" altLang="zh-CN" i="1">
                          <a:latin typeface="Cambria Math" panose="02040503050406030204" charset="0"/>
                          <a:cs typeface="Cambria Math" panose="02040503050406030204" charset="0"/>
                        </a:rPr>
                        <m:t>)</m:t>
                      </m:r>
                    </m:oMath>
                  </m:oMathPara>
                </a14:m>
                <a:endParaRPr lang="zh-CN" altLang="en-US"/>
              </a:p>
            </p:txBody>
          </p:sp>
        </mc:Choice>
        <mc:Fallback>
          <p:sp>
            <p:nvSpPr>
              <p:cNvPr id="18" name="文本框 17"/>
              <p:cNvSpPr txBox="1">
                <a:spLocks noRot="1" noChangeAspect="1" noMove="1" noResize="1" noEditPoints="1" noAdjustHandles="1" noChangeArrowheads="1" noChangeShapeType="1" noTextEdit="1"/>
              </p:cNvSpPr>
              <p:nvPr/>
            </p:nvSpPr>
            <p:spPr>
              <a:xfrm>
                <a:off x="1776031" y="3237166"/>
                <a:ext cx="2860040" cy="383540"/>
              </a:xfrm>
              <a:prstGeom prst="rect">
                <a:avLst/>
              </a:prstGeom>
              <a:blipFill rotWithShape="1">
                <a:blip r:embed="rId1"/>
                <a:stretch>
                  <a:fillRect l="-20" t="-149" r="20" b="14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p:cNvSpPr txBox="1"/>
              <p:nvPr/>
            </p:nvSpPr>
            <p:spPr>
              <a:xfrm>
                <a:off x="936561" y="3773106"/>
                <a:ext cx="4407535" cy="72834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𝑠</m:t>
                          </m:r>
                        </m:sup>
                      </m:sSubSup>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𝐷</m:t>
                              </m:r>
                            </m:e>
                          </m:acc>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1</m:t>
                              </m:r>
                            </m:num>
                            <m:den>
                              <m:r>
                                <a:rPr lang="en-US" altLang="zh-CN" i="1">
                                  <a:latin typeface="Cambria Math" panose="02040503050406030204" charset="0"/>
                                  <a:cs typeface="Cambria Math" panose="02040503050406030204" charset="0"/>
                                </a:rPr>
                                <m:t>2</m:t>
                              </m:r>
                            </m:den>
                          </m:f>
                        </m:sup>
                      </m:sSubSup>
                      <m:sSub>
                        <m:sSubPr>
                          <m:ctrlPr>
                            <a:rPr lang="en-US" altLang="zh-CN" i="1">
                              <a:latin typeface="Cambria Math" panose="02040503050406030204" charset="0"/>
                              <a:cs typeface="Cambria Math" panose="02040503050406030204" charset="0"/>
                            </a:rPr>
                          </m:ctrlPr>
                        </m:sSub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𝐴</m:t>
                              </m:r>
                            </m:e>
                          </m:acc>
                        </m:e>
                        <m:sub>
                          <m:r>
                            <a:rPr lang="en-US" altLang="zh-CN" i="1">
                              <a:latin typeface="Cambria Math" panose="02040503050406030204" charset="0"/>
                              <a:cs typeface="Cambria Math" panose="02040503050406030204" charset="0"/>
                            </a:rPr>
                            <m:t>𝑖</m:t>
                          </m:r>
                        </m:sub>
                      </m:sSub>
                      <m:sSubSup>
                        <m:sSubSupPr>
                          <m:ctrlPr>
                            <a:rPr lang="en-US" altLang="zh-CN" i="1">
                              <a:latin typeface="Cambria Math" panose="02040503050406030204" charset="0"/>
                              <a:cs typeface="Cambria Math" panose="02040503050406030204" charset="0"/>
                            </a:rPr>
                          </m:ctrlPr>
                        </m:sSubSup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𝐷</m:t>
                              </m:r>
                            </m:e>
                          </m:acc>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1</m:t>
                              </m:r>
                            </m:num>
                            <m:den>
                              <m:r>
                                <a:rPr lang="en-US" altLang="zh-CN" i="1">
                                  <a:latin typeface="Cambria Math" panose="02040503050406030204" charset="0"/>
                                  <a:cs typeface="Cambria Math" panose="02040503050406030204" charset="0"/>
                                </a:rPr>
                                <m:t>2</m:t>
                              </m:r>
                            </m:den>
                          </m:f>
                        </m:sup>
                      </m:sSubSup>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𝐷</m:t>
                              </m:r>
                            </m:e>
                          </m:acc>
                        </m:e>
                        <m:sub>
                          <m:r>
                            <a:rPr lang="en-US" altLang="zh-CN" i="1">
                              <a:latin typeface="Cambria Math" panose="02040503050406030204" charset="0"/>
                              <a:cs typeface="Cambria Math" panose="02040503050406030204" charset="0"/>
                            </a:rPr>
                            <m:t>𝑖</m:t>
                          </m:r>
                        </m:sub>
                      </m:sSub>
                      <m:r>
                        <a:rPr lang="en-US" altLang="zh-CN" i="1">
                          <a:latin typeface="Cambria Math" panose="02040503050406030204" charset="0"/>
                          <a:cs typeface="Cambria Math" panose="02040503050406030204" charset="0"/>
                        </a:rPr>
                        <m:t>=</m:t>
                      </m:r>
                      <m:nary>
                        <m:naryPr>
                          <m:chr m:val="∑"/>
                          <m:limLoc m:val="subSup"/>
                          <m:supHide m:val="on"/>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𝑗</m:t>
                          </m:r>
                        </m:sub>
                        <m:sup/>
                        <m:e>
                          <m:sSub>
                            <m:sSubPr>
                              <m:ctrlPr>
                                <a:rPr lang="en-US" altLang="zh-CN" i="1">
                                  <a:latin typeface="Cambria Math" panose="02040503050406030204" charset="0"/>
                                  <a:cs typeface="Cambria Math" panose="02040503050406030204" charset="0"/>
                                </a:rPr>
                              </m:ctrlPr>
                            </m:sSub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𝐴</m:t>
                                  </m:r>
                                </m:e>
                              </m:acc>
                            </m:e>
                            <m:sub>
                              <m:r>
                                <a:rPr lang="en-US" altLang="zh-CN" i="1">
                                  <a:latin typeface="Cambria Math" panose="02040503050406030204" charset="0"/>
                                  <a:cs typeface="Cambria Math" panose="02040503050406030204" charset="0"/>
                                </a:rPr>
                                <m:t>𝑖𝑗</m:t>
                              </m:r>
                            </m:sub>
                          </m:sSub>
                        </m:e>
                      </m:nary>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𝐴</m:t>
                              </m:r>
                            </m:e>
                          </m:acc>
                        </m:e>
                        <m:sub>
                          <m:r>
                            <a:rPr lang="en-US" altLang="zh-CN" i="1">
                              <a:latin typeface="Cambria Math" panose="02040503050406030204" charset="0"/>
                              <a:cs typeface="Cambria Math" panose="02040503050406030204" charset="0"/>
                            </a:rPr>
                            <m:t>𝑖</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𝑖</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𝐼</m:t>
                      </m:r>
                    </m:oMath>
                  </m:oMathPara>
                </a14:m>
                <a:endParaRPr lang="zh-CN" altLang="en-US"/>
              </a:p>
            </p:txBody>
          </p:sp>
        </mc:Choice>
        <mc:Fallback>
          <p:sp>
            <p:nvSpPr>
              <p:cNvPr id="19" name="文本框 18"/>
              <p:cNvSpPr txBox="1">
                <a:spLocks noRot="1" noChangeAspect="1" noMove="1" noResize="1" noEditPoints="1" noAdjustHandles="1" noChangeArrowheads="1" noChangeShapeType="1" noTextEdit="1"/>
              </p:cNvSpPr>
              <p:nvPr/>
            </p:nvSpPr>
            <p:spPr>
              <a:xfrm>
                <a:off x="936561" y="3773106"/>
                <a:ext cx="4407535" cy="728345"/>
              </a:xfrm>
              <a:prstGeom prst="rect">
                <a:avLst/>
              </a:prstGeom>
              <a:blipFill rotWithShape="1">
                <a:blip r:embed="rId2"/>
                <a:stretch>
                  <a:fillRect l="-13" t="-78" r="-203" b="7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20"/>
              <p:cNvSpPr txBox="1"/>
              <p:nvPr/>
            </p:nvSpPr>
            <p:spPr>
              <a:xfrm>
                <a:off x="114935" y="5027295"/>
                <a:ext cx="2758440" cy="645160"/>
              </a:xfrm>
              <a:prstGeom prst="rect">
                <a:avLst/>
              </a:prstGeom>
              <a:noFill/>
            </p:spPr>
            <p:txBody>
              <a:bodyPr wrap="square" rtlCol="0">
                <a:spAutoFit/>
              </a:bodyPr>
              <a:p>
                <a:r>
                  <a:rPr lang="en-US" altLang="zh-CN">
                    <a:solidFill>
                      <a:srgbClr val="0070C0"/>
                    </a:solidFill>
                    <a:latin typeface="Times New Roman" panose="02020603050405020304" pitchFamily="18" charset="0"/>
                    <a:cs typeface="Times New Roman" panose="02020603050405020304" pitchFamily="18" charset="0"/>
                  </a:rPr>
                  <a:t>T</a:t>
                </a:r>
                <a:r>
                  <a:rPr lang="zh-CN" altLang="en-US">
                    <a:solidFill>
                      <a:srgbClr val="0070C0"/>
                    </a:solidFill>
                    <a:latin typeface="Times New Roman" panose="02020603050405020304" pitchFamily="18" charset="0"/>
                    <a:cs typeface="Times New Roman" panose="02020603050405020304" pitchFamily="18" charset="0"/>
                  </a:rPr>
                  <a:t>he normalized adjacency matrix</a:t>
                </a:r>
                <a:r>
                  <a:rPr lang="en-US" altLang="zh-CN">
                    <a:solidFill>
                      <a:srgbClr val="0070C0"/>
                    </a:solidFill>
                    <a:latin typeface="Times New Roman" panose="02020603050405020304" pitchFamily="18" charset="0"/>
                    <a:cs typeface="Times New Roman" panose="02020603050405020304" pitchFamily="18" charset="0"/>
                  </a:rPr>
                  <a:t> </a:t>
                </a:r>
                <a:r>
                  <a:rPr lang="zh-CN" altLang="en-US">
                    <a:solidFill>
                      <a:srgbClr val="0070C0"/>
                    </a:solidFill>
                    <a:latin typeface="Times New Roman" panose="02020603050405020304" pitchFamily="18" charset="0"/>
                    <a:cs typeface="Times New Roman" panose="02020603050405020304" pitchFamily="18" charset="0"/>
                  </a:rPr>
                  <a:t>of node </a:t>
                </a:r>
                <a14:m>
                  <m:oMath xmlns:m="http://schemas.openxmlformats.org/officeDocument/2006/math">
                    <m:sSub>
                      <m:sSubPr>
                        <m:ctrlPr>
                          <a:rPr lang="en-US" altLang="zh-CN" i="1">
                            <a:solidFill>
                              <a:srgbClr val="0070C0"/>
                            </a:solidFill>
                            <a:latin typeface="Cambria Math" panose="02040503050406030204" charset="0"/>
                            <a:cs typeface="Cambria Math" panose="02040503050406030204" charset="0"/>
                          </a:rPr>
                        </m:ctrlPr>
                      </m:sSubPr>
                      <m:e>
                        <m:r>
                          <a:rPr lang="en-US" altLang="zh-CN" i="1">
                            <a:solidFill>
                              <a:srgbClr val="0070C0"/>
                            </a:solidFill>
                            <a:latin typeface="Cambria Math" panose="02040503050406030204" charset="0"/>
                            <a:cs typeface="Cambria Math" panose="02040503050406030204" charset="0"/>
                          </a:rPr>
                          <m:t>𝑣</m:t>
                        </m:r>
                      </m:e>
                      <m:sub>
                        <m:r>
                          <a:rPr lang="en-US" altLang="zh-CN" i="1">
                            <a:solidFill>
                              <a:srgbClr val="0070C0"/>
                            </a:solidFill>
                            <a:latin typeface="Cambria Math" panose="02040503050406030204" charset="0"/>
                            <a:cs typeface="Cambria Math" panose="02040503050406030204" charset="0"/>
                          </a:rPr>
                          <m:t>𝑖</m:t>
                        </m:r>
                      </m:sub>
                    </m:sSub>
                  </m:oMath>
                </a14:m>
                <a:endParaRPr lang="en-US" altLang="zh-CN" i="1">
                  <a:solidFill>
                    <a:srgbClr val="0070C0"/>
                  </a:solidFill>
                  <a:latin typeface="Cambria Math" panose="02040503050406030204" charset="0"/>
                  <a:cs typeface="Cambria Math" panose="02040503050406030204" charset="0"/>
                </a:endParaRPr>
              </a:p>
            </p:txBody>
          </p:sp>
        </mc:Choice>
        <mc:Fallback>
          <p:sp>
            <p:nvSpPr>
              <p:cNvPr id="21" name="文本框 20"/>
              <p:cNvSpPr txBox="1">
                <a:spLocks noRot="1" noChangeAspect="1" noMove="1" noResize="1" noEditPoints="1" noAdjustHandles="1" noChangeArrowheads="1" noChangeShapeType="1" noTextEdit="1"/>
              </p:cNvSpPr>
              <p:nvPr/>
            </p:nvSpPr>
            <p:spPr>
              <a:xfrm>
                <a:off x="114935" y="5027295"/>
                <a:ext cx="2758440" cy="64516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文本框 24"/>
              <p:cNvSpPr txBox="1"/>
              <p:nvPr/>
            </p:nvSpPr>
            <p:spPr>
              <a:xfrm>
                <a:off x="2961005" y="2439670"/>
                <a:ext cx="2616835" cy="645160"/>
              </a:xfrm>
              <a:prstGeom prst="rect">
                <a:avLst/>
              </a:prstGeom>
              <a:noFill/>
            </p:spPr>
            <p:txBody>
              <a:bodyPr wrap="square" rtlCol="0">
                <a:spAutoFit/>
              </a:bodyPr>
              <a:p>
                <a:r>
                  <a:rPr lang="en-US" altLang="zh-CN">
                    <a:solidFill>
                      <a:srgbClr val="A44BBD"/>
                    </a:solidFill>
                    <a:latin typeface="Times New Roman" panose="02020603050405020304" pitchFamily="18" charset="0"/>
                    <a:cs typeface="Times New Roman" panose="02020603050405020304" pitchFamily="18" charset="0"/>
                  </a:rPr>
                  <a:t>T</a:t>
                </a:r>
                <a:r>
                  <a:rPr lang="zh-CN" altLang="en-US">
                    <a:solidFill>
                      <a:srgbClr val="A44BBD"/>
                    </a:solidFill>
                    <a:latin typeface="Times New Roman" panose="02020603050405020304" pitchFamily="18" charset="0"/>
                    <a:cs typeface="Times New Roman" panose="02020603050405020304" pitchFamily="18" charset="0"/>
                  </a:rPr>
                  <a:t>he feature of node</a:t>
                </a:r>
                <a:r>
                  <a:rPr lang="en-US" altLang="zh-CN">
                    <a:solidFill>
                      <a:srgbClr val="A44BBD"/>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rgbClr val="A44BBD"/>
                            </a:solidFill>
                            <a:latin typeface="Cambria Math" panose="02040503050406030204" charset="0"/>
                            <a:cs typeface="Cambria Math" panose="02040503050406030204" charset="0"/>
                          </a:rPr>
                        </m:ctrlPr>
                      </m:sSubPr>
                      <m:e>
                        <m:r>
                          <a:rPr lang="en-US" altLang="zh-CN" i="1">
                            <a:solidFill>
                              <a:srgbClr val="A44BBD"/>
                            </a:solidFill>
                            <a:latin typeface="Cambria Math" panose="02040503050406030204" charset="0"/>
                            <a:cs typeface="Cambria Math" panose="02040503050406030204" charset="0"/>
                          </a:rPr>
                          <m:t>𝑣</m:t>
                        </m:r>
                      </m:e>
                      <m:sub>
                        <m:r>
                          <a:rPr lang="en-US" altLang="zh-CN" i="1">
                            <a:solidFill>
                              <a:srgbClr val="A44BBD"/>
                            </a:solidFill>
                            <a:latin typeface="Cambria Math" panose="02040503050406030204" charset="0"/>
                            <a:cs typeface="Cambria Math" panose="02040503050406030204" charset="0"/>
                          </a:rPr>
                          <m:t>𝑖</m:t>
                        </m:r>
                      </m:sub>
                    </m:sSub>
                  </m:oMath>
                </a14:m>
                <a:r>
                  <a:rPr lang="en-US" altLang="zh-CN">
                    <a:solidFill>
                      <a:srgbClr val="A44BBD"/>
                    </a:solidFill>
                    <a:latin typeface="Times New Roman" panose="02020603050405020304" pitchFamily="18" charset="0"/>
                    <a:cs typeface="Times New Roman" panose="02020603050405020304" pitchFamily="18" charset="0"/>
                  </a:rPr>
                  <a:t> </a:t>
                </a:r>
                <a:r>
                  <a:rPr lang="zh-CN" altLang="en-US">
                    <a:solidFill>
                      <a:srgbClr val="A44BBD"/>
                    </a:solidFill>
                    <a:latin typeface="Times New Roman" panose="02020603050405020304" pitchFamily="18" charset="0"/>
                    <a:cs typeface="Times New Roman" panose="02020603050405020304" pitchFamily="18" charset="0"/>
                  </a:rPr>
                  <a:t>in the </a:t>
                </a:r>
                <a14:m>
                  <m:oMath xmlns:m="http://schemas.openxmlformats.org/officeDocument/2006/math">
                    <m:r>
                      <a:rPr lang="en-US" altLang="zh-CN" i="1">
                        <a:solidFill>
                          <a:srgbClr val="A44BBD"/>
                        </a:solidFill>
                        <a:latin typeface="Cambria Math" panose="02040503050406030204" charset="0"/>
                        <a:cs typeface="Cambria Math" panose="02040503050406030204" charset="0"/>
                      </a:rPr>
                      <m:t>𝑙</m:t>
                    </m:r>
                    <m:r>
                      <a:rPr lang="en-US" altLang="zh-CN" i="1">
                        <a:solidFill>
                          <a:srgbClr val="A44BBD"/>
                        </a:solidFill>
                        <a:latin typeface="Cambria Math" panose="02040503050406030204" charset="0"/>
                        <a:cs typeface="Cambria Math" panose="02040503050406030204" charset="0"/>
                      </a:rPr>
                      <m:t>+</m:t>
                    </m:r>
                    <m:r>
                      <a:rPr lang="en-US" altLang="zh-CN" i="1">
                        <a:solidFill>
                          <a:srgbClr val="A44BBD"/>
                        </a:solidFill>
                        <a:latin typeface="Cambria Math" panose="02040503050406030204" charset="0"/>
                        <a:cs typeface="Cambria Math" panose="02040503050406030204" charset="0"/>
                      </a:rPr>
                      <m:t>1</m:t>
                    </m:r>
                  </m:oMath>
                </a14:m>
                <a:r>
                  <a:rPr lang="zh-CN" altLang="en-US">
                    <a:solidFill>
                      <a:srgbClr val="A44BBD"/>
                    </a:solidFill>
                    <a:latin typeface="Times New Roman" panose="02020603050405020304" pitchFamily="18" charset="0"/>
                    <a:cs typeface="Times New Roman" panose="02020603050405020304" pitchFamily="18" charset="0"/>
                  </a:rPr>
                  <a:t>-th hidden layer</a:t>
                </a:r>
                <a:endParaRPr lang="zh-CN" altLang="en-US">
                  <a:solidFill>
                    <a:srgbClr val="A44BBD"/>
                  </a:solidFill>
                  <a:latin typeface="Times New Roman" panose="02020603050405020304" pitchFamily="18" charset="0"/>
                  <a:cs typeface="Times New Roman" panose="02020603050405020304" pitchFamily="18" charset="0"/>
                </a:endParaRPr>
              </a:p>
            </p:txBody>
          </p:sp>
        </mc:Choice>
        <mc:Fallback>
          <p:sp>
            <p:nvSpPr>
              <p:cNvPr id="25" name="文本框 24"/>
              <p:cNvSpPr txBox="1">
                <a:spLocks noRot="1" noChangeAspect="1" noMove="1" noResize="1" noEditPoints="1" noAdjustHandles="1" noChangeArrowheads="1" noChangeShapeType="1" noTextEdit="1"/>
              </p:cNvSpPr>
              <p:nvPr/>
            </p:nvSpPr>
            <p:spPr>
              <a:xfrm>
                <a:off x="2961005" y="2439670"/>
                <a:ext cx="2616835" cy="64516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文本框 28"/>
              <p:cNvSpPr txBox="1"/>
              <p:nvPr/>
            </p:nvSpPr>
            <p:spPr>
              <a:xfrm>
                <a:off x="2761615" y="4916805"/>
                <a:ext cx="3420745" cy="389255"/>
              </a:xfrm>
              <a:prstGeom prst="rect">
                <a:avLst/>
              </a:prstGeom>
              <a:noFill/>
            </p:spPr>
            <p:txBody>
              <a:bodyPr wrap="square" rtlCol="0">
                <a:spAutoFit/>
              </a:bodyPr>
              <a:p>
                <a:r>
                  <a:rPr lang="en-US" altLang="zh-CN">
                    <a:solidFill>
                      <a:schemeClr val="accent4"/>
                    </a:solidFill>
                    <a:latin typeface="Times New Roman" panose="02020603050405020304" pitchFamily="18" charset="0"/>
                    <a:cs typeface="Times New Roman" panose="02020603050405020304" pitchFamily="18" charset="0"/>
                  </a:rPr>
                  <a:t>T</a:t>
                </a:r>
                <a:r>
                  <a:rPr lang="zh-CN" altLang="en-US">
                    <a:solidFill>
                      <a:schemeClr val="accent4"/>
                    </a:solidFill>
                    <a:latin typeface="Times New Roman" panose="02020603050405020304" pitchFamily="18" charset="0"/>
                    <a:cs typeface="Times New Roman" panose="02020603050405020304" pitchFamily="18" charset="0"/>
                  </a:rPr>
                  <a:t>he</a:t>
                </a:r>
                <a:r>
                  <a:rPr lang="en-US" altLang="zh-CN">
                    <a:solidFill>
                      <a:schemeClr val="accent4"/>
                    </a:solidFill>
                    <a:latin typeface="Times New Roman" panose="02020603050405020304" pitchFamily="18" charset="0"/>
                    <a:cs typeface="Times New Roman" panose="02020603050405020304" pitchFamily="18" charset="0"/>
                  </a:rPr>
                  <a:t> </a:t>
                </a:r>
                <a:r>
                  <a:rPr lang="zh-CN" altLang="en-US">
                    <a:solidFill>
                      <a:schemeClr val="accent4"/>
                    </a:solidFill>
                    <a:latin typeface="Times New Roman" panose="02020603050405020304" pitchFamily="18" charset="0"/>
                    <a:cs typeface="Times New Roman" panose="02020603050405020304" pitchFamily="18" charset="0"/>
                  </a:rPr>
                  <a:t>diagonal degree matrix of </a:t>
                </a:r>
                <a14:m>
                  <m:oMath xmlns:m="http://schemas.openxmlformats.org/officeDocument/2006/math">
                    <m:sSub>
                      <m:sSubPr>
                        <m:ctrlPr>
                          <a:rPr lang="en-US" altLang="zh-CN" i="1">
                            <a:solidFill>
                              <a:schemeClr val="accent4"/>
                            </a:solidFill>
                            <a:latin typeface="Cambria Math" panose="02040503050406030204" charset="0"/>
                            <a:cs typeface="Cambria Math" panose="02040503050406030204" charset="0"/>
                          </a:rPr>
                        </m:ctrlPr>
                      </m:sSubPr>
                      <m:e>
                        <m:acc>
                          <m:accPr>
                            <m:chr m:val="̃"/>
                            <m:ctrlPr>
                              <a:rPr lang="en-US" altLang="zh-CN" i="1">
                                <a:solidFill>
                                  <a:schemeClr val="accent4"/>
                                </a:solidFill>
                                <a:latin typeface="Cambria Math" panose="02040503050406030204" charset="0"/>
                                <a:cs typeface="Cambria Math" panose="02040503050406030204" charset="0"/>
                              </a:rPr>
                            </m:ctrlPr>
                          </m:accPr>
                          <m:e>
                            <m:r>
                              <a:rPr lang="en-US" altLang="zh-CN" i="1">
                                <a:solidFill>
                                  <a:schemeClr val="accent4"/>
                                </a:solidFill>
                                <a:latin typeface="Cambria Math" panose="02040503050406030204" charset="0"/>
                                <a:cs typeface="Cambria Math" panose="02040503050406030204" charset="0"/>
                              </a:rPr>
                              <m:t>𝐴</m:t>
                            </m:r>
                          </m:e>
                        </m:acc>
                      </m:e>
                      <m:sub>
                        <m:r>
                          <a:rPr lang="en-US" altLang="zh-CN" i="1">
                            <a:solidFill>
                              <a:schemeClr val="accent4"/>
                            </a:solidFill>
                            <a:latin typeface="Cambria Math" panose="02040503050406030204" charset="0"/>
                            <a:cs typeface="Cambria Math" panose="02040503050406030204" charset="0"/>
                          </a:rPr>
                          <m:t>𝑖</m:t>
                        </m:r>
                      </m:sub>
                    </m:sSub>
                  </m:oMath>
                </a14:m>
                <a:endParaRPr lang="en-US" altLang="zh-CN" i="1">
                  <a:solidFill>
                    <a:schemeClr val="accent4"/>
                  </a:solidFill>
                  <a:latin typeface="Times New Roman" panose="02020603050405020304" pitchFamily="18" charset="0"/>
                  <a:cs typeface="Times New Roman" panose="02020603050405020304" pitchFamily="18" charset="0"/>
                </a:endParaRPr>
              </a:p>
            </p:txBody>
          </p:sp>
        </mc:Choice>
        <mc:Fallback>
          <p:sp>
            <p:nvSpPr>
              <p:cNvPr id="29" name="文本框 28"/>
              <p:cNvSpPr txBox="1">
                <a:spLocks noRot="1" noChangeAspect="1" noMove="1" noResize="1" noEditPoints="1" noAdjustHandles="1" noChangeArrowheads="1" noChangeShapeType="1" noTextEdit="1"/>
              </p:cNvSpPr>
              <p:nvPr/>
            </p:nvSpPr>
            <p:spPr>
              <a:xfrm>
                <a:off x="2761615" y="4916805"/>
                <a:ext cx="3420745" cy="389255"/>
              </a:xfrm>
              <a:prstGeom prst="rect">
                <a:avLst/>
              </a:prstGeom>
              <a:blipFill rotWithShape="1">
                <a:blip r:embed="rId5"/>
                <a:stretch>
                  <a:fillRect/>
                </a:stretch>
              </a:blipFill>
            </p:spPr>
            <p:txBody>
              <a:bodyPr/>
              <a:lstStyle/>
              <a:p>
                <a:r>
                  <a:rPr lang="zh-CN" altLang="en-US">
                    <a:noFill/>
                  </a:rPr>
                  <a:t> </a:t>
                </a:r>
              </a:p>
            </p:txBody>
          </p:sp>
        </mc:Fallback>
      </mc:AlternateContent>
      <p:sp>
        <p:nvSpPr>
          <p:cNvPr id="33" name="文本框 32"/>
          <p:cNvSpPr txBox="1"/>
          <p:nvPr/>
        </p:nvSpPr>
        <p:spPr>
          <a:xfrm>
            <a:off x="1868805" y="5721985"/>
            <a:ext cx="4140200" cy="922020"/>
          </a:xfrm>
          <a:prstGeom prst="rect">
            <a:avLst/>
          </a:prstGeom>
          <a:noFill/>
        </p:spPr>
        <p:txBody>
          <a:bodyPr wrap="square" rtlCol="0">
            <a:spAutoFit/>
          </a:bodyPr>
          <a:p>
            <a:r>
              <a:rPr lang="en-US" altLang="zh-CN">
                <a:solidFill>
                  <a:schemeClr val="accent6"/>
                </a:solidFill>
                <a:latin typeface="Times New Roman" panose="02020603050405020304" pitchFamily="18" charset="0"/>
                <a:cs typeface="Times New Roman" panose="02020603050405020304" pitchFamily="18" charset="0"/>
                <a:sym typeface="+mn-ea"/>
              </a:rPr>
              <a:t>A</a:t>
            </a:r>
            <a:r>
              <a:rPr lang="zh-CN" altLang="en-US">
                <a:solidFill>
                  <a:schemeClr val="accent6"/>
                </a:solidFill>
                <a:latin typeface="Times New Roman" panose="02020603050405020304" pitchFamily="18" charset="0"/>
                <a:cs typeface="Times New Roman" panose="02020603050405020304" pitchFamily="18" charset="0"/>
                <a:sym typeface="+mn-ea"/>
              </a:rPr>
              <a:t>djacency matrix</a:t>
            </a:r>
            <a:r>
              <a:rPr lang="en-US" altLang="zh-CN">
                <a:solidFill>
                  <a:schemeClr val="accent6"/>
                </a:solidFill>
                <a:latin typeface="Times New Roman" panose="02020603050405020304" pitchFamily="18" charset="0"/>
                <a:cs typeface="Times New Roman" panose="02020603050405020304" pitchFamily="18" charset="0"/>
                <a:sym typeface="+mn-ea"/>
              </a:rPr>
              <a:t> with</a:t>
            </a:r>
            <a:r>
              <a:rPr lang="zh-CN" altLang="en-US">
                <a:solidFill>
                  <a:schemeClr val="accent6"/>
                </a:solidFill>
                <a:latin typeface="Times New Roman" panose="02020603050405020304" pitchFamily="18" charset="0"/>
                <a:cs typeface="Times New Roman" panose="02020603050405020304" pitchFamily="18" charset="0"/>
              </a:rPr>
              <a:t> self-connect</a:t>
            </a:r>
            <a:r>
              <a:rPr lang="en-US" altLang="zh-CN">
                <a:solidFill>
                  <a:schemeClr val="accent6"/>
                </a:solidFill>
                <a:latin typeface="Times New Roman" panose="02020603050405020304" pitchFamily="18" charset="0"/>
                <a:cs typeface="Times New Roman" panose="02020603050405020304" pitchFamily="18" charset="0"/>
              </a:rPr>
              <a:t>ions, which can </a:t>
            </a:r>
            <a:r>
              <a:rPr lang="zh-CN" altLang="en-US">
                <a:solidFill>
                  <a:schemeClr val="accent6"/>
                </a:solidFill>
                <a:latin typeface="Times New Roman" panose="02020603050405020304" pitchFamily="18" charset="0"/>
                <a:cs typeface="Times New Roman" panose="02020603050405020304" pitchFamily="18" charset="0"/>
              </a:rPr>
              <a:t> consider</a:t>
            </a:r>
            <a:r>
              <a:rPr lang="en-US" altLang="zh-CN">
                <a:solidFill>
                  <a:schemeClr val="accent6"/>
                </a:solidFill>
                <a:latin typeface="Times New Roman" panose="02020603050405020304" pitchFamily="18" charset="0"/>
                <a:cs typeface="Times New Roman" panose="02020603050405020304" pitchFamily="18" charset="0"/>
              </a:rPr>
              <a:t> </a:t>
            </a:r>
            <a:r>
              <a:rPr lang="zh-CN" altLang="en-US">
                <a:solidFill>
                  <a:schemeClr val="accent6"/>
                </a:solidFill>
                <a:latin typeface="Times New Roman" panose="02020603050405020304" pitchFamily="18" charset="0"/>
                <a:cs typeface="Times New Roman" panose="02020603050405020304" pitchFamily="18" charset="0"/>
              </a:rPr>
              <a:t>the information of</a:t>
            </a:r>
            <a:r>
              <a:rPr lang="en-US" altLang="zh-CN">
                <a:solidFill>
                  <a:schemeClr val="accent6"/>
                </a:solidFill>
                <a:latin typeface="Times New Roman" panose="02020603050405020304" pitchFamily="18" charset="0"/>
                <a:cs typeface="Times New Roman" panose="02020603050405020304" pitchFamily="18" charset="0"/>
              </a:rPr>
              <a:t> </a:t>
            </a:r>
            <a:r>
              <a:rPr lang="zh-CN" altLang="en-US">
                <a:solidFill>
                  <a:schemeClr val="accent6"/>
                </a:solidFill>
                <a:latin typeface="Times New Roman" panose="02020603050405020304" pitchFamily="18" charset="0"/>
                <a:cs typeface="Times New Roman" panose="02020603050405020304" pitchFamily="18" charset="0"/>
              </a:rPr>
              <a:t>node</a:t>
            </a:r>
            <a:r>
              <a:rPr lang="en-US" altLang="zh-CN">
                <a:solidFill>
                  <a:schemeClr val="accent6"/>
                </a:solidFill>
                <a:latin typeface="Times New Roman" panose="02020603050405020304" pitchFamily="18" charset="0"/>
                <a:cs typeface="Times New Roman" panose="02020603050405020304" pitchFamily="18" charset="0"/>
              </a:rPr>
              <a:t> </a:t>
            </a:r>
            <a:r>
              <a:rPr lang="zh-CN" altLang="en-US">
                <a:solidFill>
                  <a:schemeClr val="accent6"/>
                </a:solidFill>
                <a:latin typeface="Times New Roman" panose="02020603050405020304" pitchFamily="18" charset="0"/>
                <a:cs typeface="Times New Roman" panose="02020603050405020304" pitchFamily="18" charset="0"/>
              </a:rPr>
              <a:t>itself</a:t>
            </a:r>
            <a:r>
              <a:rPr lang="en-US" altLang="zh-CN">
                <a:solidFill>
                  <a:schemeClr val="accent6"/>
                </a:solidFill>
                <a:latin typeface="Times New Roman" panose="02020603050405020304" pitchFamily="18" charset="0"/>
                <a:cs typeface="Times New Roman" panose="02020603050405020304" pitchFamily="18" charset="0"/>
              </a:rPr>
              <a:t> </a:t>
            </a:r>
            <a:r>
              <a:rPr lang="zh-CN" altLang="en-US">
                <a:solidFill>
                  <a:schemeClr val="accent6"/>
                </a:solidFill>
                <a:latin typeface="Times New Roman" panose="02020603050405020304" pitchFamily="18" charset="0"/>
                <a:cs typeface="Times New Roman" panose="02020603050405020304" pitchFamily="18" charset="0"/>
              </a:rPr>
              <a:t>in the aggregation process</a:t>
            </a:r>
            <a:endParaRPr lang="zh-CN" altLang="en-US">
              <a:solidFill>
                <a:schemeClr val="accent6"/>
              </a:solidFill>
              <a:latin typeface="Times New Roman" panose="02020603050405020304" pitchFamily="18" charset="0"/>
              <a:cs typeface="Times New Roman" panose="02020603050405020304" pitchFamily="18" charset="0"/>
            </a:endParaRPr>
          </a:p>
        </p:txBody>
      </p:sp>
      <p:cxnSp>
        <p:nvCxnSpPr>
          <p:cNvPr id="44" name="直接箭头连接符 43"/>
          <p:cNvCxnSpPr>
            <a:endCxn id="25" idx="1"/>
          </p:cNvCxnSpPr>
          <p:nvPr/>
        </p:nvCxnSpPr>
        <p:spPr>
          <a:xfrm flipV="1">
            <a:off x="2127250" y="2762250"/>
            <a:ext cx="833755" cy="378460"/>
          </a:xfrm>
          <a:prstGeom prst="straightConnector1">
            <a:avLst/>
          </a:prstGeom>
          <a:ln w="12700">
            <a:solidFill>
              <a:srgbClr val="A44BBD"/>
            </a:solidFill>
            <a:tailEnd type="stealth"/>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endCxn id="21" idx="0"/>
          </p:cNvCxnSpPr>
          <p:nvPr/>
        </p:nvCxnSpPr>
        <p:spPr>
          <a:xfrm>
            <a:off x="1254760" y="4453890"/>
            <a:ext cx="239395" cy="573405"/>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2931795" y="4415155"/>
            <a:ext cx="642620" cy="556260"/>
          </a:xfrm>
          <a:prstGeom prst="straightConnector1">
            <a:avLst/>
          </a:prstGeom>
          <a:ln w="12700">
            <a:solidFill>
              <a:schemeClr val="accent4"/>
            </a:solidFill>
            <a:tailEnd type="stealth"/>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endCxn id="33" idx="0"/>
          </p:cNvCxnSpPr>
          <p:nvPr/>
        </p:nvCxnSpPr>
        <p:spPr>
          <a:xfrm flipH="1">
            <a:off x="3938905" y="4405630"/>
            <a:ext cx="325755" cy="1316355"/>
          </a:xfrm>
          <a:prstGeom prst="straightConnector1">
            <a:avLst/>
          </a:prstGeom>
          <a:ln w="127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6182995" y="1925320"/>
            <a:ext cx="5951855" cy="922020"/>
          </a:xfrm>
          <a:prstGeom prst="rect">
            <a:avLst/>
          </a:prstGeom>
          <a:noFill/>
        </p:spPr>
        <p:txBody>
          <a:bodyPr wrap="square" rtlCol="0">
            <a:spAutoFit/>
          </a:bodyPr>
          <a:p>
            <a:r>
              <a:rPr lang="en-US" altLang="zh-CN" b="1">
                <a:latin typeface="Times New Roman" panose="02020603050405020304" pitchFamily="18" charset="0"/>
                <a:cs typeface="Times New Roman" panose="02020603050405020304" pitchFamily="18" charset="0"/>
              </a:rPr>
              <a:t>E</a:t>
            </a:r>
            <a:r>
              <a:rPr lang="zh-CN" altLang="en-US" b="1">
                <a:latin typeface="Times New Roman" panose="02020603050405020304" pitchFamily="18" charset="0"/>
                <a:cs typeface="Times New Roman" panose="02020603050405020304" pitchFamily="18" charset="0"/>
              </a:rPr>
              <a:t>xtend the receptive field of a single graph convolutional layer</a:t>
            </a:r>
            <a:r>
              <a:rPr lang="en-US" altLang="zh-CN" b="1">
                <a:latin typeface="Times New Roman" panose="02020603050405020304" pitchFamily="18" charset="0"/>
                <a:cs typeface="Times New Roman" panose="02020603050405020304" pitchFamily="18" charset="0"/>
              </a:rPr>
              <a:t> by leading into the first-order neighbors of the target node:</a:t>
            </a:r>
            <a:endParaRPr lang="en-US" altLang="zh-CN" b="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0" name="文本框 59"/>
              <p:cNvSpPr txBox="1"/>
              <p:nvPr/>
            </p:nvSpPr>
            <p:spPr>
              <a:xfrm>
                <a:off x="6570916" y="3462591"/>
                <a:ext cx="5154930" cy="82994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ℎ</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𝑙</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sup>
                      </m:sSub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𝑅𝑒𝐿𝑈</m:t>
                      </m:r>
                      <m:r>
                        <a:rPr lang="en-US" altLang="zh-CN" i="1">
                          <a:latin typeface="Cambria Math" panose="02040503050406030204" charset="0"/>
                          <a:cs typeface="Cambria Math" panose="02040503050406030204" charset="0"/>
                        </a:rPr>
                        <m:t>(</m:t>
                      </m:r>
                      <m:nary>
                        <m:naryPr>
                          <m:chr m:val="∑"/>
                          <m:limLoc m:val="undOvr"/>
                          <m:supHide m:val="on"/>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𝑟</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𝑅</m:t>
                          </m:r>
                        </m:sub>
                        <m:sup/>
                        <m:e>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𝑠</m:t>
                              </m:r>
                            </m:sup>
                          </m:sSubSup>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ℎ</m:t>
                              </m:r>
                            </m:e>
                            <m:sub>
                              <m:r>
                                <a:rPr lang="en-US" altLang="zh-CN" i="1">
                                  <a:latin typeface="Cambria Math" panose="02040503050406030204" charset="0"/>
                                  <a:cs typeface="Cambria Math" panose="02040503050406030204" charset="0"/>
                                </a:rPr>
                                <m:t>𝑖</m:t>
                              </m:r>
                            </m:sub>
                            <m:sup>
                              <m:r>
                                <a:rPr lang="en-US" altLang="zh-CN" i="1">
                                  <a:latin typeface="Cambria Math" panose="02040503050406030204" charset="0"/>
                                  <a:cs typeface="Cambria Math" panose="02040503050406030204" charset="0"/>
                                </a:rPr>
                                <m:t>𝑙</m:t>
                              </m:r>
                            </m:sup>
                          </m:sSubSup>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𝑊</m:t>
                              </m:r>
                            </m:e>
                            <m:sub>
                              <m:r>
                                <a:rPr lang="en-US" altLang="zh-CN" i="1">
                                  <a:latin typeface="Cambria Math" panose="02040503050406030204" charset="0"/>
                                  <a:cs typeface="Cambria Math" panose="02040503050406030204" charset="0"/>
                                </a:rPr>
                                <m:t>𝑟</m:t>
                              </m:r>
                            </m:sub>
                            <m:sup>
                              <m:r>
                                <a:rPr lang="en-US" altLang="zh-CN" i="1">
                                  <a:latin typeface="Cambria Math" panose="02040503050406030204" charset="0"/>
                                  <a:cs typeface="Cambria Math" panose="02040503050406030204" charset="0"/>
                                </a:rPr>
                                <m:t>𝑙</m:t>
                              </m:r>
                            </m:sup>
                          </m:sSubSup>
                        </m:e>
                      </m:nary>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1</m:t>
                          </m:r>
                        </m:num>
                        <m:den>
                          <m:d>
                            <m:dPr>
                              <m:begChr m:val="|"/>
                              <m:endChr m:val="|"/>
                              <m:ctrlPr>
                                <a:rPr lang="en-US" altLang="zh-CN" i="1">
                                  <a:latin typeface="Cambria Math" panose="02040503050406030204" charset="0"/>
                                  <a:cs typeface="Cambria Math" panose="02040503050406030204" charset="0"/>
                                </a:rPr>
                              </m:ctrlPr>
                            </m:dPr>
                            <m:e>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𝑁</m:t>
                                  </m:r>
                                </m:e>
                                <m:sub>
                                  <m:r>
                                    <a:rPr lang="en-US" altLang="zh-CN" i="1">
                                      <a:latin typeface="Cambria Math" panose="02040503050406030204" charset="0"/>
                                      <a:cs typeface="Cambria Math" panose="02040503050406030204" charset="0"/>
                                    </a:rPr>
                                    <m:t>𝑟</m:t>
                                  </m:r>
                                </m:sub>
                                <m:sup>
                                  <m:r>
                                    <a:rPr lang="en-US" altLang="zh-CN" i="1">
                                      <a:latin typeface="Cambria Math" panose="02040503050406030204" charset="0"/>
                                      <a:cs typeface="Cambria Math" panose="02040503050406030204" charset="0"/>
                                    </a:rPr>
                                    <m:t>𝑖</m:t>
                                  </m:r>
                                </m:sup>
                              </m:sSubSup>
                            </m:e>
                          </m:d>
                        </m:den>
                      </m:f>
                      <m:nary>
                        <m:naryPr>
                          <m:chr m:val="∑"/>
                          <m:limLoc m:val="undOvr"/>
                          <m:supHide m:val="on"/>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𝑗</m:t>
                          </m:r>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𝑁</m:t>
                              </m:r>
                            </m:e>
                            <m:sub>
                              <m:r>
                                <a:rPr lang="en-US" altLang="zh-CN" i="1">
                                  <a:latin typeface="Cambria Math" panose="02040503050406030204" charset="0"/>
                                  <a:cs typeface="Cambria Math" panose="02040503050406030204" charset="0"/>
                                </a:rPr>
                                <m:t>𝑟</m:t>
                              </m:r>
                            </m:sub>
                            <m:sup>
                              <m:r>
                                <a:rPr lang="en-US" altLang="zh-CN" i="1">
                                  <a:latin typeface="Cambria Math" panose="02040503050406030204" charset="0"/>
                                  <a:cs typeface="Cambria Math" panose="02040503050406030204" charset="0"/>
                                </a:rPr>
                                <m:t>𝑖</m:t>
                              </m:r>
                            </m:sup>
                          </m:sSubSup>
                        </m:sub>
                        <m:sup/>
                        <m:e>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𝑗</m:t>
                              </m:r>
                            </m:sub>
                            <m:sup>
                              <m:r>
                                <a:rPr lang="en-US" altLang="zh-CN" i="1">
                                  <a:latin typeface="Cambria Math" panose="02040503050406030204" charset="0"/>
                                  <a:cs typeface="Cambria Math" panose="02040503050406030204" charset="0"/>
                                </a:rPr>
                                <m:t>𝑠</m:t>
                              </m:r>
                            </m:sup>
                          </m:sSubSup>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ℎ</m:t>
                              </m:r>
                            </m:e>
                            <m:sub>
                              <m:r>
                                <a:rPr lang="en-US" altLang="zh-CN" i="1">
                                  <a:latin typeface="Cambria Math" panose="02040503050406030204" charset="0"/>
                                  <a:cs typeface="Cambria Math" panose="02040503050406030204" charset="0"/>
                                </a:rPr>
                                <m:t>𝑗</m:t>
                              </m:r>
                            </m:sub>
                            <m:sup>
                              <m:r>
                                <a:rPr lang="en-US" altLang="zh-CN" i="1">
                                  <a:latin typeface="Cambria Math" panose="02040503050406030204" charset="0"/>
                                  <a:cs typeface="Cambria Math" panose="02040503050406030204" charset="0"/>
                                </a:rPr>
                                <m:t>𝑙</m:t>
                              </m:r>
                            </m:sup>
                          </m:sSubSup>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𝑊</m:t>
                              </m:r>
                            </m:e>
                            <m:sub>
                              <m:r>
                                <a:rPr lang="en-US" altLang="zh-CN" i="1">
                                  <a:latin typeface="Cambria Math" panose="02040503050406030204" charset="0"/>
                                  <a:cs typeface="Cambria Math" panose="02040503050406030204" charset="0"/>
                                </a:rPr>
                                <m:t>𝑟</m:t>
                              </m:r>
                            </m:sub>
                            <m:sup>
                              <m:r>
                                <a:rPr lang="en-US" altLang="zh-CN" i="1">
                                  <a:latin typeface="Cambria Math" panose="02040503050406030204" charset="0"/>
                                  <a:cs typeface="Cambria Math" panose="02040503050406030204" charset="0"/>
                                </a:rPr>
                                <m:t>𝑙</m:t>
                              </m:r>
                            </m:sup>
                          </m:sSubSup>
                        </m:e>
                      </m:nary>
                      <m:r>
                        <a:rPr lang="en-US" altLang="zh-CN" i="1">
                          <a:latin typeface="Cambria Math" panose="02040503050406030204" charset="0"/>
                          <a:cs typeface="Cambria Math" panose="02040503050406030204" charset="0"/>
                        </a:rPr>
                        <m:t>+</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𝑏</m:t>
                          </m:r>
                        </m:e>
                        <m:sup>
                          <m:r>
                            <a:rPr lang="en-US" altLang="zh-CN" i="1">
                              <a:latin typeface="Cambria Math" panose="02040503050406030204" charset="0"/>
                              <a:cs typeface="Cambria Math" panose="02040503050406030204" charset="0"/>
                            </a:rPr>
                            <m:t>𝑙</m:t>
                          </m:r>
                        </m:sup>
                      </m:sSup>
                      <m:r>
                        <a:rPr lang="en-US" altLang="zh-CN" i="1">
                          <a:latin typeface="Cambria Math" panose="02040503050406030204" charset="0"/>
                          <a:cs typeface="Cambria Math" panose="02040503050406030204" charset="0"/>
                        </a:rPr>
                        <m:t>)</m:t>
                      </m:r>
                    </m:oMath>
                  </m:oMathPara>
                </a14:m>
                <a:endParaRPr lang="zh-CN" altLang="en-US"/>
              </a:p>
            </p:txBody>
          </p:sp>
        </mc:Choice>
        <mc:Fallback>
          <p:sp>
            <p:nvSpPr>
              <p:cNvPr id="60" name="文本框 59"/>
              <p:cNvSpPr txBox="1">
                <a:spLocks noRot="1" noChangeAspect="1" noMove="1" noResize="1" noEditPoints="1" noAdjustHandles="1" noChangeArrowheads="1" noChangeShapeType="1" noTextEdit="1"/>
              </p:cNvSpPr>
              <p:nvPr/>
            </p:nvSpPr>
            <p:spPr>
              <a:xfrm>
                <a:off x="6570916" y="3462591"/>
                <a:ext cx="5154930" cy="829945"/>
              </a:xfrm>
              <a:prstGeom prst="rect">
                <a:avLst/>
              </a:prstGeom>
              <a:blipFill rotWithShape="1">
                <a:blip r:embed="rId6"/>
                <a:stretch>
                  <a:fillRect l="-11" t="-69" r="11" b="6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2" name="文本框 61"/>
              <p:cNvSpPr txBox="1"/>
              <p:nvPr/>
            </p:nvSpPr>
            <p:spPr>
              <a:xfrm>
                <a:off x="9509760" y="5085715"/>
                <a:ext cx="2616835" cy="677545"/>
              </a:xfrm>
              <a:prstGeom prst="rect">
                <a:avLst/>
              </a:prstGeom>
              <a:noFill/>
            </p:spPr>
            <p:txBody>
              <a:bodyPr wrap="square" rtlCol="0">
                <a:spAutoFit/>
              </a:bodyPr>
              <a:p>
                <a:r>
                  <a:rPr lang="en-US" altLang="zh-CN">
                    <a:solidFill>
                      <a:srgbClr val="0070C0"/>
                    </a:solidFill>
                    <a:latin typeface="Times New Roman" panose="02020603050405020304" pitchFamily="18" charset="0"/>
                    <a:cs typeface="Times New Roman" panose="02020603050405020304" pitchFamily="18" charset="0"/>
                  </a:rPr>
                  <a:t>T</a:t>
                </a:r>
                <a:r>
                  <a:rPr lang="zh-CN" altLang="en-US">
                    <a:solidFill>
                      <a:srgbClr val="0070C0"/>
                    </a:solidFill>
                    <a:latin typeface="Times New Roman" panose="02020603050405020304" pitchFamily="18" charset="0"/>
                    <a:cs typeface="Times New Roman" panose="02020603050405020304" pitchFamily="18" charset="0"/>
                  </a:rPr>
                  <a:t>he feature of node</a:t>
                </a:r>
                <a:r>
                  <a:rPr lang="en-US" altLang="zh-CN">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rgbClr val="0070C0"/>
                            </a:solidFill>
                            <a:latin typeface="Cambria Math" panose="02040503050406030204" charset="0"/>
                            <a:cs typeface="Cambria Math" panose="02040503050406030204" charset="0"/>
                          </a:rPr>
                        </m:ctrlPr>
                      </m:sSubPr>
                      <m:e>
                        <m:r>
                          <a:rPr lang="en-US" altLang="zh-CN" i="1">
                            <a:solidFill>
                              <a:srgbClr val="0070C0"/>
                            </a:solidFill>
                            <a:latin typeface="Cambria Math" panose="02040503050406030204" charset="0"/>
                            <a:cs typeface="Cambria Math" panose="02040503050406030204" charset="0"/>
                          </a:rPr>
                          <m:t>𝑣</m:t>
                        </m:r>
                      </m:e>
                      <m:sub>
                        <m:r>
                          <a:rPr lang="en-US" altLang="zh-CN" i="1">
                            <a:solidFill>
                              <a:srgbClr val="0070C0"/>
                            </a:solidFill>
                            <a:latin typeface="Cambria Math" panose="02040503050406030204" charset="0"/>
                            <a:cs typeface="Cambria Math" panose="02040503050406030204" charset="0"/>
                          </a:rPr>
                          <m:t>𝑗</m:t>
                        </m:r>
                        <m:r>
                          <a:rPr lang="en-US" altLang="zh-CN" i="1">
                            <a:solidFill>
                              <a:srgbClr val="0070C0"/>
                            </a:solidFill>
                            <a:latin typeface="Cambria Math" panose="02040503050406030204" charset="0"/>
                            <a:cs typeface="Cambria Math" panose="02040503050406030204" charset="0"/>
                          </a:rPr>
                          <m:t> </m:t>
                        </m:r>
                      </m:sub>
                    </m:sSub>
                  </m:oMath>
                </a14:m>
                <a:r>
                  <a:rPr lang="zh-CN" altLang="en-US">
                    <a:solidFill>
                      <a:srgbClr val="0070C0"/>
                    </a:solidFill>
                    <a:latin typeface="Times New Roman" panose="02020603050405020304" pitchFamily="18" charset="0"/>
                    <a:cs typeface="Times New Roman" panose="02020603050405020304" pitchFamily="18" charset="0"/>
                  </a:rPr>
                  <a:t>in the </a:t>
                </a:r>
                <a14:m>
                  <m:oMath xmlns:m="http://schemas.openxmlformats.org/officeDocument/2006/math">
                    <m:r>
                      <a:rPr lang="en-US" altLang="zh-CN" i="1">
                        <a:solidFill>
                          <a:srgbClr val="0070C0"/>
                        </a:solidFill>
                        <a:latin typeface="Cambria Math" panose="02040503050406030204" charset="0"/>
                        <a:cs typeface="Cambria Math" panose="02040503050406030204" charset="0"/>
                      </a:rPr>
                      <m:t>𝑙</m:t>
                    </m:r>
                  </m:oMath>
                </a14:m>
                <a:r>
                  <a:rPr lang="zh-CN" altLang="en-US">
                    <a:solidFill>
                      <a:srgbClr val="0070C0"/>
                    </a:solidFill>
                    <a:latin typeface="Times New Roman" panose="02020603050405020304" pitchFamily="18" charset="0"/>
                    <a:cs typeface="Times New Roman" panose="02020603050405020304" pitchFamily="18" charset="0"/>
                  </a:rPr>
                  <a:t>-th hidden layer</a:t>
                </a:r>
                <a:endParaRPr lang="zh-CN" altLang="en-US">
                  <a:solidFill>
                    <a:srgbClr val="0070C0"/>
                  </a:solidFill>
                  <a:latin typeface="Times New Roman" panose="02020603050405020304" pitchFamily="18" charset="0"/>
                  <a:cs typeface="Times New Roman" panose="02020603050405020304" pitchFamily="18" charset="0"/>
                </a:endParaRPr>
              </a:p>
            </p:txBody>
          </p:sp>
        </mc:Choice>
        <mc:Fallback>
          <p:sp>
            <p:nvSpPr>
              <p:cNvPr id="62" name="文本框 61"/>
              <p:cNvSpPr txBox="1">
                <a:spLocks noRot="1" noChangeAspect="1" noMove="1" noResize="1" noEditPoints="1" noAdjustHandles="1" noChangeArrowheads="1" noChangeShapeType="1" noTextEdit="1"/>
              </p:cNvSpPr>
              <p:nvPr/>
            </p:nvSpPr>
            <p:spPr>
              <a:xfrm>
                <a:off x="9509760" y="5085715"/>
                <a:ext cx="2616835" cy="677545"/>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5" name="文本框 64"/>
              <p:cNvSpPr txBox="1"/>
              <p:nvPr/>
            </p:nvSpPr>
            <p:spPr>
              <a:xfrm>
                <a:off x="6838251" y="4292536"/>
                <a:ext cx="4596130" cy="69405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𝑗</m:t>
                          </m:r>
                        </m:sub>
                        <m:sup>
                          <m:r>
                            <a:rPr lang="en-US" altLang="zh-CN" i="1">
                              <a:latin typeface="Cambria Math" panose="02040503050406030204" charset="0"/>
                              <a:cs typeface="Cambria Math" panose="02040503050406030204" charset="0"/>
                            </a:rPr>
                            <m:t>𝑠</m:t>
                          </m:r>
                        </m:sup>
                      </m:sSubSup>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𝐷</m:t>
                              </m:r>
                            </m:e>
                          </m:acc>
                        </m:e>
                        <m:sub>
                          <m:r>
                            <a:rPr lang="en-US" altLang="zh-CN" i="1">
                              <a:latin typeface="Cambria Math" panose="02040503050406030204" charset="0"/>
                              <a:cs typeface="Cambria Math" panose="02040503050406030204" charset="0"/>
                            </a:rPr>
                            <m:t>𝑗</m:t>
                          </m:r>
                        </m:sub>
                        <m:sup>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1</m:t>
                              </m:r>
                            </m:num>
                            <m:den>
                              <m:r>
                                <a:rPr lang="en-US" altLang="zh-CN" i="1">
                                  <a:latin typeface="Cambria Math" panose="02040503050406030204" charset="0"/>
                                  <a:cs typeface="Cambria Math" panose="02040503050406030204" charset="0"/>
                                </a:rPr>
                                <m:t>2</m:t>
                              </m:r>
                            </m:den>
                          </m:f>
                        </m:sup>
                      </m:sSubSup>
                      <m:sSub>
                        <m:sSubPr>
                          <m:ctrlPr>
                            <a:rPr lang="en-US" altLang="zh-CN" i="1">
                              <a:latin typeface="Cambria Math" panose="02040503050406030204" charset="0"/>
                              <a:cs typeface="Cambria Math" panose="02040503050406030204" charset="0"/>
                            </a:rPr>
                          </m:ctrlPr>
                        </m:sSub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𝐴</m:t>
                              </m:r>
                            </m:e>
                          </m:acc>
                        </m:e>
                        <m:sub>
                          <m:r>
                            <a:rPr lang="en-US" altLang="zh-CN" i="1">
                              <a:latin typeface="Cambria Math" panose="02040503050406030204" charset="0"/>
                              <a:cs typeface="Cambria Math" panose="02040503050406030204" charset="0"/>
                            </a:rPr>
                            <m:t>𝑗</m:t>
                          </m:r>
                        </m:sub>
                      </m:sSub>
                      <m:sSubSup>
                        <m:sSubSupPr>
                          <m:ctrlPr>
                            <a:rPr lang="en-US" altLang="zh-CN" i="1">
                              <a:latin typeface="Cambria Math" panose="02040503050406030204" charset="0"/>
                              <a:cs typeface="Cambria Math" panose="02040503050406030204" charset="0"/>
                            </a:rPr>
                          </m:ctrlPr>
                        </m:sSubSup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𝐷</m:t>
                              </m:r>
                            </m:e>
                          </m:acc>
                        </m:e>
                        <m:sub>
                          <m:r>
                            <a:rPr lang="en-US" altLang="zh-CN" i="1">
                              <a:latin typeface="Cambria Math" panose="02040503050406030204" charset="0"/>
                              <a:cs typeface="Cambria Math" panose="02040503050406030204" charset="0"/>
                            </a:rPr>
                            <m:t>𝑗</m:t>
                          </m:r>
                        </m:sub>
                        <m:sup>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1</m:t>
                              </m:r>
                            </m:num>
                            <m:den>
                              <m:r>
                                <a:rPr lang="en-US" altLang="zh-CN" i="1">
                                  <a:latin typeface="Cambria Math" panose="02040503050406030204" charset="0"/>
                                  <a:cs typeface="Cambria Math" panose="02040503050406030204" charset="0"/>
                                </a:rPr>
                                <m:t>2</m:t>
                              </m:r>
                            </m:den>
                          </m:f>
                        </m:sup>
                      </m:sSubSup>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𝐷</m:t>
                              </m:r>
                            </m:e>
                          </m:acc>
                        </m:e>
                        <m:sub>
                          <m:r>
                            <a:rPr lang="en-US" altLang="zh-CN" i="1">
                              <a:latin typeface="Cambria Math" panose="02040503050406030204" charset="0"/>
                              <a:cs typeface="Cambria Math" panose="02040503050406030204" charset="0"/>
                            </a:rPr>
                            <m:t>𝑗</m:t>
                          </m:r>
                        </m:sub>
                      </m:sSub>
                      <m:r>
                        <a:rPr lang="en-US" altLang="zh-CN" i="1">
                          <a:latin typeface="Cambria Math" panose="02040503050406030204" charset="0"/>
                          <a:cs typeface="Cambria Math" panose="02040503050406030204" charset="0"/>
                        </a:rPr>
                        <m:t>=</m:t>
                      </m:r>
                      <m:nary>
                        <m:naryPr>
                          <m:chr m:val="∑"/>
                          <m:limLoc m:val="subSup"/>
                          <m:supHide m:val="on"/>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𝑘</m:t>
                          </m:r>
                        </m:sub>
                        <m:sup/>
                        <m:e>
                          <m:sSub>
                            <m:sSubPr>
                              <m:ctrlPr>
                                <a:rPr lang="en-US" altLang="zh-CN" i="1">
                                  <a:latin typeface="Cambria Math" panose="02040503050406030204" charset="0"/>
                                  <a:cs typeface="Cambria Math" panose="02040503050406030204" charset="0"/>
                                </a:rPr>
                              </m:ctrlPr>
                            </m:sSub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𝐴</m:t>
                                  </m:r>
                                </m:e>
                              </m:acc>
                            </m:e>
                            <m:sub>
                              <m:r>
                                <a:rPr lang="en-US" altLang="zh-CN" i="1">
                                  <a:latin typeface="Cambria Math" panose="02040503050406030204" charset="0"/>
                                  <a:cs typeface="Cambria Math" panose="02040503050406030204" charset="0"/>
                                </a:rPr>
                                <m:t>𝑗𝑘</m:t>
                              </m:r>
                            </m:sub>
                          </m:sSub>
                        </m:e>
                      </m:nary>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acc>
                            <m:accPr>
                              <m:chr m:val="̃"/>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𝐴</m:t>
                              </m:r>
                            </m:e>
                          </m:acc>
                        </m:e>
                        <m:sub>
                          <m:r>
                            <a:rPr lang="en-US" altLang="zh-CN" i="1">
                              <a:latin typeface="Cambria Math" panose="02040503050406030204" charset="0"/>
                              <a:cs typeface="Cambria Math" panose="02040503050406030204" charset="0"/>
                            </a:rPr>
                            <m:t>𝑗</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𝐴</m:t>
                          </m:r>
                        </m:e>
                        <m:sub>
                          <m:r>
                            <a:rPr lang="en-US" altLang="zh-CN" i="1">
                              <a:latin typeface="Cambria Math" panose="02040503050406030204" charset="0"/>
                              <a:cs typeface="Cambria Math" panose="02040503050406030204" charset="0"/>
                            </a:rPr>
                            <m:t>𝑗</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𝐼</m:t>
                      </m:r>
                    </m:oMath>
                  </m:oMathPara>
                </a14:m>
                <a:endParaRPr lang="zh-CN" altLang="en-US"/>
              </a:p>
            </p:txBody>
          </p:sp>
        </mc:Choice>
        <mc:Fallback>
          <p:sp>
            <p:nvSpPr>
              <p:cNvPr id="65" name="文本框 64"/>
              <p:cNvSpPr txBox="1">
                <a:spLocks noRot="1" noChangeAspect="1" noMove="1" noResize="1" noEditPoints="1" noAdjustHandles="1" noChangeArrowheads="1" noChangeShapeType="1" noTextEdit="1"/>
              </p:cNvSpPr>
              <p:nvPr/>
            </p:nvSpPr>
            <p:spPr>
              <a:xfrm>
                <a:off x="6838251" y="4292536"/>
                <a:ext cx="4596130" cy="694055"/>
              </a:xfrm>
              <a:prstGeom prst="rect">
                <a:avLst/>
              </a:prstGeom>
              <a:blipFill rotWithShape="1">
                <a:blip r:embed="rId8"/>
                <a:stretch>
                  <a:fillRect l="-12" t="-82" r="12" b="8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1" name="文本框 70"/>
              <p:cNvSpPr txBox="1"/>
              <p:nvPr/>
            </p:nvSpPr>
            <p:spPr>
              <a:xfrm>
                <a:off x="7252970" y="2762250"/>
                <a:ext cx="3268345" cy="645160"/>
              </a:xfrm>
              <a:prstGeom prst="rect">
                <a:avLst/>
              </a:prstGeom>
              <a:noFill/>
            </p:spPr>
            <p:txBody>
              <a:bodyPr wrap="square" rtlCol="0">
                <a:spAutoFit/>
              </a:bodyPr>
              <a:p>
                <a:r>
                  <a:rPr lang="en-US" altLang="zh-CN">
                    <a:solidFill>
                      <a:srgbClr val="7030A0"/>
                    </a:solidFill>
                    <a:latin typeface="Times New Roman" panose="02020603050405020304" pitchFamily="18" charset="0"/>
                    <a:cs typeface="Times New Roman" panose="02020603050405020304" pitchFamily="18" charset="0"/>
                  </a:rPr>
                  <a:t>T</a:t>
                </a:r>
                <a:r>
                  <a:rPr lang="zh-CN" altLang="en-US">
                    <a:solidFill>
                      <a:srgbClr val="7030A0"/>
                    </a:solidFill>
                    <a:latin typeface="Times New Roman" panose="02020603050405020304" pitchFamily="18" charset="0"/>
                    <a:cs typeface="Times New Roman" panose="02020603050405020304" pitchFamily="18" charset="0"/>
                  </a:rPr>
                  <a:t>he set of </a:t>
                </a:r>
                <a14:m>
                  <m:oMath xmlns:m="http://schemas.openxmlformats.org/officeDocument/2006/math">
                    <m:sSub>
                      <m:sSubPr>
                        <m:ctrlPr>
                          <a:rPr lang="en-US" altLang="zh-CN" i="1">
                            <a:solidFill>
                              <a:srgbClr val="7030A0"/>
                            </a:solidFill>
                            <a:latin typeface="Cambria Math" panose="02040503050406030204" charset="0"/>
                            <a:cs typeface="Cambria Math" panose="02040503050406030204" charset="0"/>
                          </a:rPr>
                        </m:ctrlPr>
                      </m:sSubPr>
                      <m:e>
                        <m:r>
                          <a:rPr lang="en-US" altLang="zh-CN" i="1">
                            <a:solidFill>
                              <a:srgbClr val="7030A0"/>
                            </a:solidFill>
                            <a:latin typeface="Cambria Math" panose="02040503050406030204" charset="0"/>
                            <a:cs typeface="Cambria Math" panose="02040503050406030204" charset="0"/>
                          </a:rPr>
                          <m:t>𝑣</m:t>
                        </m:r>
                      </m:e>
                      <m:sub>
                        <m:r>
                          <a:rPr lang="en-US" altLang="zh-CN" i="1">
                            <a:solidFill>
                              <a:srgbClr val="7030A0"/>
                            </a:solidFill>
                            <a:latin typeface="Cambria Math" panose="02040503050406030204" charset="0"/>
                            <a:cs typeface="Cambria Math" panose="02040503050406030204" charset="0"/>
                          </a:rPr>
                          <m:t>𝑖</m:t>
                        </m:r>
                      </m:sub>
                    </m:sSub>
                    <m:r>
                      <a:rPr lang="en-US" altLang="zh-CN" i="1">
                        <a:solidFill>
                          <a:srgbClr val="7030A0"/>
                        </a:solidFill>
                        <a:latin typeface="Cambria Math" panose="02040503050406030204" charset="0"/>
                        <a:ea typeface="MS Mincho" charset="0"/>
                        <a:cs typeface="Cambria Math" panose="02040503050406030204" charset="0"/>
                      </a:rPr>
                      <m:t>’</m:t>
                    </m:r>
                    <m:r>
                      <a:rPr lang="en-US" altLang="zh-CN" i="1">
                        <a:solidFill>
                          <a:srgbClr val="7030A0"/>
                        </a:solidFill>
                        <a:latin typeface="Cambria Math" panose="02040503050406030204" charset="0"/>
                        <a:cs typeface="Cambria Math" panose="02040503050406030204" charset="0"/>
                      </a:rPr>
                      <m:t>𝑠</m:t>
                    </m:r>
                    <m:r>
                      <a:rPr lang="en-US" altLang="zh-CN" i="1">
                        <a:solidFill>
                          <a:srgbClr val="7030A0"/>
                        </a:solidFill>
                        <a:latin typeface="Cambria Math" panose="02040503050406030204" charset="0"/>
                        <a:ea typeface="MS Mincho" charset="0"/>
                        <a:cs typeface="Cambria Math" panose="02040503050406030204" charset="0"/>
                      </a:rPr>
                      <m:t> </m:t>
                    </m:r>
                  </m:oMath>
                </a14:m>
                <a:r>
                  <a:rPr lang="zh-CN" altLang="en-US">
                    <a:solidFill>
                      <a:srgbClr val="7030A0"/>
                    </a:solidFill>
                    <a:latin typeface="Times New Roman" panose="02020603050405020304" pitchFamily="18" charset="0"/>
                    <a:cs typeface="Times New Roman" panose="02020603050405020304" pitchFamily="18" charset="0"/>
                  </a:rPr>
                  <a:t>neighbors under the relation type</a:t>
                </a:r>
                <a:r>
                  <a:rPr lang="en-US" altLang="zh-CN">
                    <a:solidFill>
                      <a:srgbClr val="7030A0"/>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i="1">
                        <a:solidFill>
                          <a:srgbClr val="7030A0"/>
                        </a:solidFill>
                        <a:latin typeface="Cambria Math" panose="02040503050406030204" charset="0"/>
                        <a:cs typeface="Cambria Math" panose="02040503050406030204" charset="0"/>
                      </a:rPr>
                      <m:t>𝑟</m:t>
                    </m:r>
                    <m:r>
                      <a:rPr lang="en-US" altLang="zh-CN" i="1">
                        <a:solidFill>
                          <a:srgbClr val="7030A0"/>
                        </a:solidFill>
                        <a:latin typeface="Cambria Math" panose="02040503050406030204" charset="0"/>
                        <a:ea typeface="MS Mincho" charset="0"/>
                        <a:cs typeface="Cambria Math" panose="02040503050406030204" charset="0"/>
                      </a:rPr>
                      <m:t>∈</m:t>
                    </m:r>
                    <m:r>
                      <a:rPr lang="en-US" altLang="zh-CN" i="1">
                        <a:solidFill>
                          <a:srgbClr val="7030A0"/>
                        </a:solidFill>
                        <a:latin typeface="Cambria Math" panose="02040503050406030204" charset="0"/>
                        <a:cs typeface="Cambria Math" panose="02040503050406030204" charset="0"/>
                      </a:rPr>
                      <m:t>𝑅</m:t>
                    </m:r>
                  </m:oMath>
                </a14:m>
                <a:endParaRPr lang="en-US" altLang="zh-CN" i="1">
                  <a:solidFill>
                    <a:srgbClr val="7030A0"/>
                  </a:solidFill>
                  <a:latin typeface="Cambria Math" panose="02040503050406030204" charset="0"/>
                  <a:cs typeface="Cambria Math" panose="02040503050406030204" charset="0"/>
                </a:endParaRPr>
              </a:p>
            </p:txBody>
          </p:sp>
        </mc:Choice>
        <mc:Fallback>
          <p:sp>
            <p:nvSpPr>
              <p:cNvPr id="71" name="文本框 70"/>
              <p:cNvSpPr txBox="1">
                <a:spLocks noRot="1" noChangeAspect="1" noMove="1" noResize="1" noEditPoints="1" noAdjustHandles="1" noChangeArrowheads="1" noChangeShapeType="1" noTextEdit="1"/>
              </p:cNvSpPr>
              <p:nvPr/>
            </p:nvSpPr>
            <p:spPr>
              <a:xfrm>
                <a:off x="7252970" y="2762250"/>
                <a:ext cx="3268345" cy="645160"/>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文本框 71"/>
              <p:cNvSpPr txBox="1"/>
              <p:nvPr/>
            </p:nvSpPr>
            <p:spPr>
              <a:xfrm>
                <a:off x="6173470" y="5130165"/>
                <a:ext cx="2758440" cy="677545"/>
              </a:xfrm>
              <a:prstGeom prst="rect">
                <a:avLst/>
              </a:prstGeom>
              <a:noFill/>
            </p:spPr>
            <p:txBody>
              <a:bodyPr wrap="square" rtlCol="0">
                <a:spAutoFit/>
              </a:bodyPr>
              <a:p>
                <a:r>
                  <a:rPr lang="en-US" altLang="zh-CN">
                    <a:solidFill>
                      <a:srgbClr val="C00000"/>
                    </a:solidFill>
                    <a:latin typeface="Times New Roman" panose="02020603050405020304" pitchFamily="18" charset="0"/>
                    <a:cs typeface="Times New Roman" panose="02020603050405020304" pitchFamily="18" charset="0"/>
                  </a:rPr>
                  <a:t>T</a:t>
                </a:r>
                <a:r>
                  <a:rPr lang="zh-CN" altLang="en-US">
                    <a:solidFill>
                      <a:srgbClr val="C00000"/>
                    </a:solidFill>
                    <a:latin typeface="Times New Roman" panose="02020603050405020304" pitchFamily="18" charset="0"/>
                    <a:cs typeface="Times New Roman" panose="02020603050405020304" pitchFamily="18" charset="0"/>
                  </a:rPr>
                  <a:t>he normalized adjacency matrix</a:t>
                </a:r>
                <a:r>
                  <a:rPr lang="en-US" altLang="zh-CN">
                    <a:solidFill>
                      <a:srgbClr val="C00000"/>
                    </a:solidFill>
                    <a:latin typeface="Times New Roman" panose="02020603050405020304" pitchFamily="18" charset="0"/>
                    <a:cs typeface="Times New Roman" panose="02020603050405020304" pitchFamily="18" charset="0"/>
                  </a:rPr>
                  <a:t> </a:t>
                </a:r>
                <a:r>
                  <a:rPr lang="zh-CN" altLang="en-US">
                    <a:solidFill>
                      <a:srgbClr val="C00000"/>
                    </a:solidFill>
                    <a:latin typeface="Times New Roman" panose="02020603050405020304" pitchFamily="18" charset="0"/>
                    <a:cs typeface="Times New Roman" panose="02020603050405020304" pitchFamily="18" charset="0"/>
                  </a:rPr>
                  <a:t>of node </a:t>
                </a:r>
                <a14:m>
                  <m:oMath xmlns:m="http://schemas.openxmlformats.org/officeDocument/2006/math">
                    <m:sSub>
                      <m:sSubPr>
                        <m:ctrlPr>
                          <a:rPr lang="en-US" altLang="zh-CN" i="1">
                            <a:solidFill>
                              <a:srgbClr val="C00000"/>
                            </a:solidFill>
                            <a:latin typeface="Cambria Math" panose="02040503050406030204" charset="0"/>
                            <a:cs typeface="Cambria Math" panose="02040503050406030204" charset="0"/>
                          </a:rPr>
                        </m:ctrlPr>
                      </m:sSubPr>
                      <m:e>
                        <m:r>
                          <a:rPr lang="en-US" altLang="zh-CN" i="1">
                            <a:solidFill>
                              <a:srgbClr val="C00000"/>
                            </a:solidFill>
                            <a:latin typeface="Cambria Math" panose="02040503050406030204" charset="0"/>
                            <a:cs typeface="Cambria Math" panose="02040503050406030204" charset="0"/>
                          </a:rPr>
                          <m:t>𝑣</m:t>
                        </m:r>
                      </m:e>
                      <m:sub>
                        <m:r>
                          <a:rPr lang="en-US" altLang="zh-CN" i="1">
                            <a:solidFill>
                              <a:srgbClr val="C00000"/>
                            </a:solidFill>
                            <a:latin typeface="Cambria Math" panose="02040503050406030204" charset="0"/>
                            <a:cs typeface="Cambria Math" panose="02040503050406030204" charset="0"/>
                          </a:rPr>
                          <m:t>𝑗</m:t>
                        </m:r>
                      </m:sub>
                    </m:sSub>
                  </m:oMath>
                </a14:m>
                <a:endParaRPr lang="en-US" altLang="zh-CN" i="1">
                  <a:solidFill>
                    <a:srgbClr val="C00000"/>
                  </a:solidFill>
                  <a:latin typeface="Cambria Math" panose="02040503050406030204" charset="0"/>
                  <a:cs typeface="Cambria Math" panose="02040503050406030204" charset="0"/>
                </a:endParaRPr>
              </a:p>
            </p:txBody>
          </p:sp>
        </mc:Choice>
        <mc:Fallback>
          <p:sp>
            <p:nvSpPr>
              <p:cNvPr id="72" name="文本框 71"/>
              <p:cNvSpPr txBox="1">
                <a:spLocks noRot="1" noChangeAspect="1" noMove="1" noResize="1" noEditPoints="1" noAdjustHandles="1" noChangeArrowheads="1" noChangeShapeType="1" noTextEdit="1"/>
              </p:cNvSpPr>
              <p:nvPr/>
            </p:nvSpPr>
            <p:spPr>
              <a:xfrm>
                <a:off x="6173470" y="5130165"/>
                <a:ext cx="2758440" cy="677545"/>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5" name="文本框 74"/>
              <p:cNvSpPr txBox="1"/>
              <p:nvPr/>
            </p:nvSpPr>
            <p:spPr>
              <a:xfrm>
                <a:off x="7425690" y="6047740"/>
                <a:ext cx="3420745" cy="426720"/>
              </a:xfrm>
              <a:prstGeom prst="rect">
                <a:avLst/>
              </a:prstGeom>
              <a:noFill/>
            </p:spPr>
            <p:txBody>
              <a:bodyPr wrap="square" rtlCol="0">
                <a:spAutoFit/>
              </a:bodyPr>
              <a:p>
                <a:r>
                  <a:rPr lang="en-US" altLang="zh-CN">
                    <a:solidFill>
                      <a:schemeClr val="accent4"/>
                    </a:solidFill>
                    <a:latin typeface="Times New Roman" panose="02020603050405020304" pitchFamily="18" charset="0"/>
                    <a:cs typeface="Times New Roman" panose="02020603050405020304" pitchFamily="18" charset="0"/>
                  </a:rPr>
                  <a:t>T</a:t>
                </a:r>
                <a:r>
                  <a:rPr lang="zh-CN" altLang="en-US">
                    <a:solidFill>
                      <a:schemeClr val="accent4"/>
                    </a:solidFill>
                    <a:latin typeface="Times New Roman" panose="02020603050405020304" pitchFamily="18" charset="0"/>
                    <a:cs typeface="Times New Roman" panose="02020603050405020304" pitchFamily="18" charset="0"/>
                  </a:rPr>
                  <a:t>he</a:t>
                </a:r>
                <a:r>
                  <a:rPr lang="en-US" altLang="zh-CN">
                    <a:solidFill>
                      <a:schemeClr val="accent4"/>
                    </a:solidFill>
                    <a:latin typeface="Times New Roman" panose="02020603050405020304" pitchFamily="18" charset="0"/>
                    <a:cs typeface="Times New Roman" panose="02020603050405020304" pitchFamily="18" charset="0"/>
                  </a:rPr>
                  <a:t> </a:t>
                </a:r>
                <a:r>
                  <a:rPr lang="zh-CN" altLang="en-US">
                    <a:solidFill>
                      <a:schemeClr val="accent4"/>
                    </a:solidFill>
                    <a:latin typeface="Times New Roman" panose="02020603050405020304" pitchFamily="18" charset="0"/>
                    <a:cs typeface="Times New Roman" panose="02020603050405020304" pitchFamily="18" charset="0"/>
                  </a:rPr>
                  <a:t>diagonal degree matrix of </a:t>
                </a:r>
                <a14:m>
                  <m:oMath xmlns:m="http://schemas.openxmlformats.org/officeDocument/2006/math">
                    <m:sSub>
                      <m:sSubPr>
                        <m:ctrlPr>
                          <a:rPr lang="en-US" altLang="zh-CN" i="1">
                            <a:solidFill>
                              <a:schemeClr val="accent4"/>
                            </a:solidFill>
                            <a:latin typeface="Cambria Math" panose="02040503050406030204" charset="0"/>
                            <a:cs typeface="Cambria Math" panose="02040503050406030204" charset="0"/>
                          </a:rPr>
                        </m:ctrlPr>
                      </m:sSubPr>
                      <m:e>
                        <m:acc>
                          <m:accPr>
                            <m:chr m:val="̃"/>
                            <m:ctrlPr>
                              <a:rPr lang="en-US" altLang="zh-CN" i="1">
                                <a:solidFill>
                                  <a:schemeClr val="accent4"/>
                                </a:solidFill>
                                <a:latin typeface="Cambria Math" panose="02040503050406030204" charset="0"/>
                                <a:cs typeface="Cambria Math" panose="02040503050406030204" charset="0"/>
                              </a:rPr>
                            </m:ctrlPr>
                          </m:accPr>
                          <m:e>
                            <m:r>
                              <a:rPr lang="en-US" altLang="zh-CN" i="1">
                                <a:solidFill>
                                  <a:schemeClr val="accent4"/>
                                </a:solidFill>
                                <a:latin typeface="Cambria Math" panose="02040503050406030204" charset="0"/>
                                <a:cs typeface="Cambria Math" panose="02040503050406030204" charset="0"/>
                              </a:rPr>
                              <m:t>𝐴</m:t>
                            </m:r>
                          </m:e>
                        </m:acc>
                      </m:e>
                      <m:sub>
                        <m:r>
                          <a:rPr lang="en-US" altLang="zh-CN" i="1">
                            <a:solidFill>
                              <a:schemeClr val="accent4"/>
                            </a:solidFill>
                            <a:latin typeface="Cambria Math" panose="02040503050406030204" charset="0"/>
                            <a:cs typeface="Cambria Math" panose="02040503050406030204" charset="0"/>
                          </a:rPr>
                          <m:t>𝑗</m:t>
                        </m:r>
                      </m:sub>
                    </m:sSub>
                  </m:oMath>
                </a14:m>
                <a:endParaRPr lang="en-US" altLang="zh-CN" i="1">
                  <a:solidFill>
                    <a:schemeClr val="accent4"/>
                  </a:solidFill>
                  <a:latin typeface="Times New Roman" panose="02020603050405020304" pitchFamily="18" charset="0"/>
                  <a:cs typeface="Times New Roman" panose="02020603050405020304" pitchFamily="18" charset="0"/>
                </a:endParaRPr>
              </a:p>
            </p:txBody>
          </p:sp>
        </mc:Choice>
        <mc:Fallback>
          <p:sp>
            <p:nvSpPr>
              <p:cNvPr id="75" name="文本框 74"/>
              <p:cNvSpPr txBox="1">
                <a:spLocks noRot="1" noChangeAspect="1" noMove="1" noResize="1" noEditPoints="1" noAdjustHandles="1" noChangeArrowheads="1" noChangeShapeType="1" noTextEdit="1"/>
              </p:cNvSpPr>
              <p:nvPr/>
            </p:nvSpPr>
            <p:spPr>
              <a:xfrm>
                <a:off x="7425690" y="6047740"/>
                <a:ext cx="3420745" cy="426720"/>
              </a:xfrm>
              <a:prstGeom prst="rect">
                <a:avLst/>
              </a:prstGeom>
              <a:blipFill rotWithShape="1">
                <a:blip r:embed="rId11"/>
                <a:stretch>
                  <a:fillRect/>
                </a:stretch>
              </a:blipFill>
            </p:spPr>
            <p:txBody>
              <a:bodyPr/>
              <a:lstStyle/>
              <a:p>
                <a:r>
                  <a:rPr lang="zh-CN" altLang="en-US">
                    <a:noFill/>
                  </a:rPr>
                  <a:t> </a:t>
                </a:r>
              </a:p>
            </p:txBody>
          </p:sp>
        </mc:Fallback>
      </mc:AlternateContent>
      <p:cxnSp>
        <p:nvCxnSpPr>
          <p:cNvPr id="78" name="直接箭头连接符 77"/>
          <p:cNvCxnSpPr>
            <a:endCxn id="72" idx="0"/>
          </p:cNvCxnSpPr>
          <p:nvPr/>
        </p:nvCxnSpPr>
        <p:spPr>
          <a:xfrm>
            <a:off x="7158990" y="4942205"/>
            <a:ext cx="393700" cy="187960"/>
          </a:xfrm>
          <a:prstGeom prst="straightConnector1">
            <a:avLst/>
          </a:prstGeom>
          <a:ln w="127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endCxn id="75" idx="0"/>
          </p:cNvCxnSpPr>
          <p:nvPr/>
        </p:nvCxnSpPr>
        <p:spPr>
          <a:xfrm>
            <a:off x="8778875" y="4961890"/>
            <a:ext cx="357505" cy="1085850"/>
          </a:xfrm>
          <a:prstGeom prst="straightConnector1">
            <a:avLst/>
          </a:prstGeom>
          <a:ln w="12700">
            <a:solidFill>
              <a:schemeClr val="accent4"/>
            </a:solidFill>
            <a:tailEnd type="stealth"/>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endCxn id="62" idx="0"/>
          </p:cNvCxnSpPr>
          <p:nvPr/>
        </p:nvCxnSpPr>
        <p:spPr>
          <a:xfrm>
            <a:off x="10609580" y="4070350"/>
            <a:ext cx="208915" cy="1015365"/>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endCxn id="71" idx="2"/>
          </p:cNvCxnSpPr>
          <p:nvPr/>
        </p:nvCxnSpPr>
        <p:spPr>
          <a:xfrm flipH="1" flipV="1">
            <a:off x="8887460" y="3407410"/>
            <a:ext cx="523875" cy="528955"/>
          </a:xfrm>
          <a:prstGeom prst="straightConnector1">
            <a:avLst/>
          </a:prstGeom>
          <a:ln w="12700">
            <a:solidFill>
              <a:srgbClr val="A44BBD"/>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6405245" y="5344795"/>
            <a:ext cx="3130550" cy="1016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9061450" y="5920740"/>
            <a:ext cx="335280" cy="34544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9061450" y="5458460"/>
            <a:ext cx="334645" cy="36385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矩形 39"/>
          <p:cNvSpPr/>
          <p:nvPr/>
        </p:nvSpPr>
        <p:spPr>
          <a:xfrm>
            <a:off x="11206480" y="4030980"/>
            <a:ext cx="431800" cy="4311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7992745" y="4041775"/>
            <a:ext cx="431800" cy="43116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矩形 27"/>
          <p:cNvSpPr/>
          <p:nvPr/>
        </p:nvSpPr>
        <p:spPr>
          <a:xfrm>
            <a:off x="1971040" y="3101975"/>
            <a:ext cx="1533525" cy="50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842010" y="4676775"/>
            <a:ext cx="1495425" cy="55562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2500630" y="4676140"/>
            <a:ext cx="278130" cy="54419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3094990" y="3159760"/>
            <a:ext cx="287655" cy="40259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2299335" y="3178810"/>
            <a:ext cx="287655" cy="383540"/>
          </a:xfrm>
          <a:prstGeom prst="rect">
            <a:avLst/>
          </a:prstGeom>
          <a:solidFill>
            <a:srgbClr val="FEA48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091940" y="3167380"/>
            <a:ext cx="248920" cy="429895"/>
          </a:xfrm>
          <a:prstGeom prst="rect">
            <a:avLst/>
          </a:prstGeom>
          <a:solidFill>
            <a:srgbClr val="CFA0DC"/>
          </a:solidFill>
          <a:ln>
            <a:solidFill>
              <a:srgbClr val="A44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TextBox 49"/>
          <p:cNvSpPr txBox="1"/>
          <p:nvPr/>
        </p:nvSpPr>
        <p:spPr>
          <a:xfrm>
            <a:off x="1073785" y="650875"/>
            <a:ext cx="4504055" cy="485140"/>
          </a:xfrm>
          <a:prstGeom prst="rect">
            <a:avLst/>
          </a:prstGeom>
          <a:noFill/>
        </p:spPr>
        <p:txBody>
          <a:bodyPr wrap="square" rtlCol="0">
            <a:spAutoFit/>
          </a:bodyPr>
          <a:lstStyle/>
          <a:p>
            <a:pPr>
              <a:lnSpc>
                <a:spcPct val="80000"/>
              </a:lnSpc>
              <a:defRPr/>
            </a:pPr>
            <a:r>
              <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rPr>
              <a:t>Our Framework: HIM</a:t>
            </a:r>
            <a:endParaRPr lang="en-US" altLang="zh-CN" sz="3200" b="1" dirty="0">
              <a:solidFill>
                <a:srgbClr val="445469"/>
              </a:solidFill>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23" name="Rectangle 51"/>
          <p:cNvSpPr/>
          <p:nvPr/>
        </p:nvSpPr>
        <p:spPr>
          <a:xfrm>
            <a:off x="935907" y="559459"/>
            <a:ext cx="70970" cy="628052"/>
          </a:xfrm>
          <a:prstGeom prst="rect">
            <a:avLst/>
          </a:prstGeom>
          <a:solidFill>
            <a:srgbClr val="44546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3" name="文本框 2"/>
          <p:cNvSpPr txBox="1"/>
          <p:nvPr/>
        </p:nvSpPr>
        <p:spPr>
          <a:xfrm>
            <a:off x="401955" y="1256665"/>
            <a:ext cx="11336655" cy="1060450"/>
          </a:xfrm>
          <a:prstGeom prst="rect">
            <a:avLst/>
          </a:prstGeom>
          <a:noFill/>
        </p:spPr>
        <p:txBody>
          <a:bodyPr wrap="square" rtlCol="0" anchor="t">
            <a:spAutoFit/>
          </a:bodyPr>
          <a:p>
            <a:pPr marL="342900" indent="-342900" algn="just" fontAlgn="auto">
              <a:lnSpc>
                <a:spcPct val="150000"/>
              </a:lnSpc>
              <a:buFont typeface="Wingdings" panose="05000000000000000000" charset="0"/>
              <a:buChar char="Ø"/>
            </a:pPr>
            <a:r>
              <a:rPr lang="en-US" sz="2400" b="1" dirty="0">
                <a:latin typeface="Times New Roman" panose="02020603050405020304" pitchFamily="18" charset="0"/>
                <a:ea typeface="微软雅黑" panose="020B0503020204020204" charset="-122"/>
                <a:cs typeface="宋体" panose="02010600030101010101" pitchFamily="2" charset="-122"/>
              </a:rPr>
              <a:t>H</a:t>
            </a:r>
            <a:r>
              <a:rPr sz="2400" b="1" dirty="0">
                <a:latin typeface="Times New Roman" panose="02020603050405020304" pitchFamily="18" charset="0"/>
                <a:ea typeface="微软雅黑" panose="020B0503020204020204" charset="-122"/>
                <a:cs typeface="宋体" panose="02010600030101010101" pitchFamily="2" charset="-122"/>
              </a:rPr>
              <a:t>ow to make implicit relationship predictions?</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en-US" dirty="0">
                <a:effectLst/>
                <a:latin typeface="宋体" panose="02010600030101010101" pitchFamily="2" charset="-122"/>
                <a:ea typeface="宋体" panose="02010600030101010101" pitchFamily="2" charset="-122"/>
                <a:cs typeface="宋体" panose="02010600030101010101" pitchFamily="2" charset="-122"/>
              </a:rPr>
              <a:t>   </a:t>
            </a:r>
            <a:endParaRPr lang="zh-CN" altLang="en-US" dirty="0">
              <a:effectLst/>
              <a:latin typeface="Arial" panose="020B0604020202020204" pitchFamily="34" charset="0"/>
            </a:endParaRPr>
          </a:p>
          <a:p>
            <a:pPr algn="just" fontAlgn="auto">
              <a:lnSpc>
                <a:spcPct val="150000"/>
              </a:lnSpc>
            </a:pPr>
            <a:r>
              <a:rPr lang="zh-CN" altLang="en-US" dirty="0">
                <a:effectLst/>
                <a:latin typeface="Arial" panose="020B0604020202020204" pitchFamily="34" charset="0"/>
              </a:rPr>
              <a:t>     </a:t>
            </a:r>
            <a:endParaRPr lang="en-US" dirty="0">
              <a:latin typeface="微软雅黑" panose="020B0503020204020204" charset="-122"/>
              <a:ea typeface="微软雅黑" panose="020B0503020204020204" charset="-122"/>
              <a:cs typeface="微软雅黑" panose="020B0503020204020204" charset="-122"/>
            </a:endParaRPr>
          </a:p>
        </p:txBody>
      </p:sp>
      <p:cxnSp>
        <p:nvCxnSpPr>
          <p:cNvPr id="132" name="直接连接符 131"/>
          <p:cNvCxnSpPr/>
          <p:nvPr/>
        </p:nvCxnSpPr>
        <p:spPr>
          <a:xfrm>
            <a:off x="6090920" y="2324735"/>
            <a:ext cx="10160" cy="3843655"/>
          </a:xfrm>
          <a:prstGeom prst="line">
            <a:avLst/>
          </a:prstGeom>
          <a:ln w="12700" cmpd="sng">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01955" y="2051685"/>
            <a:ext cx="5607685" cy="368300"/>
          </a:xfrm>
          <a:prstGeom prst="rect">
            <a:avLst/>
          </a:prstGeom>
          <a:noFill/>
        </p:spPr>
        <p:txBody>
          <a:bodyPr wrap="square" rtlCol="0">
            <a:spAutoFit/>
          </a:bodyPr>
          <a:p>
            <a:r>
              <a:rPr lang="en-US" b="1">
                <a:latin typeface="Times New Roman" panose="02020603050405020304" pitchFamily="18" charset="0"/>
                <a:cs typeface="Times New Roman" panose="02020603050405020304" pitchFamily="18" charset="0"/>
              </a:rPr>
              <a:t>T</a:t>
            </a:r>
            <a:r>
              <a:rPr b="1">
                <a:latin typeface="Times New Roman" panose="02020603050405020304" pitchFamily="18" charset="0"/>
                <a:cs typeface="Times New Roman" panose="02020603050405020304" pitchFamily="18" charset="0"/>
              </a:rPr>
              <a:t>raditional method of link prediction</a:t>
            </a:r>
            <a:r>
              <a:rPr lang="en-US" b="1">
                <a:latin typeface="Times New Roman" panose="02020603050405020304" pitchFamily="18" charset="0"/>
                <a:cs typeface="Times New Roman" panose="02020603050405020304" pitchFamily="18" charset="0"/>
              </a:rPr>
              <a:t> is used</a:t>
            </a:r>
            <a:r>
              <a:rPr lang="en-US" altLang="zh-CN" b="1">
                <a:latin typeface="Times New Roman" panose="02020603050405020304" pitchFamily="18" charset="0"/>
                <a:cs typeface="Times New Roman" panose="02020603050405020304" pitchFamily="18" charset="0"/>
              </a:rPr>
              <a:t>:</a:t>
            </a:r>
            <a:endParaRPr lang="en-US" altLang="zh-CN" b="1">
              <a:latin typeface="Times New Roman" panose="02020603050405020304" pitchFamily="18" charset="0"/>
              <a:cs typeface="Times New Roman" panose="02020603050405020304" pitchFamily="18" charset="0"/>
            </a:endParaRPr>
          </a:p>
        </p:txBody>
      </p:sp>
      <p:sp>
        <p:nvSpPr>
          <p:cNvPr id="59" name="文本框 58"/>
          <p:cNvSpPr txBox="1"/>
          <p:nvPr/>
        </p:nvSpPr>
        <p:spPr>
          <a:xfrm>
            <a:off x="6182995" y="2051685"/>
            <a:ext cx="5951855" cy="368300"/>
          </a:xfrm>
          <a:prstGeom prst="rect">
            <a:avLst/>
          </a:prstGeom>
          <a:noFill/>
        </p:spPr>
        <p:txBody>
          <a:bodyPr wrap="square" rtlCol="0">
            <a:spAutoFit/>
          </a:bodyPr>
          <a:p>
            <a:r>
              <a:rPr lang="en-US" b="1">
                <a:latin typeface="Times New Roman" panose="02020603050405020304" pitchFamily="18" charset="0"/>
                <a:cs typeface="Times New Roman" panose="02020603050405020304" pitchFamily="18" charset="0"/>
              </a:rPr>
              <a:t>T</a:t>
            </a:r>
            <a:r>
              <a:rPr b="1">
                <a:latin typeface="Times New Roman" panose="02020603050405020304" pitchFamily="18" charset="0"/>
                <a:cs typeface="Times New Roman" panose="02020603050405020304" pitchFamily="18" charset="0"/>
              </a:rPr>
              <a:t>he final loss function of the HIM</a:t>
            </a:r>
            <a:r>
              <a:rPr lang="en-US" altLang="zh-CN" b="1">
                <a:latin typeface="Times New Roman" panose="02020603050405020304" pitchFamily="18" charset="0"/>
                <a:cs typeface="Times New Roman" panose="02020603050405020304" pitchFamily="18" charset="0"/>
              </a:rPr>
              <a:t>:</a:t>
            </a:r>
            <a:endParaRPr lang="en-US" altLang="zh-CN" b="1">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文本框 4"/>
              <p:cNvSpPr txBox="1"/>
              <p:nvPr/>
            </p:nvSpPr>
            <p:spPr>
              <a:xfrm>
                <a:off x="1970976" y="3166681"/>
                <a:ext cx="2467610" cy="37020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ℱ</m:t>
                      </m:r>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𝑠</m:t>
                          </m:r>
                        </m:sub>
                      </m:sSub>
                      <m:r>
                        <a:rPr lang="en-US" altLang="zh-CN" i="1">
                          <a:latin typeface="Cambria Math" panose="02040503050406030204" charset="0"/>
                          <a:cs typeface="Cambria Math" panose="02040503050406030204" charset="0"/>
                        </a:rPr>
                        <m:t>, </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𝑅</m:t>
                          </m:r>
                        </m:e>
                        <m:sup>
                          <m:r>
                            <a:rPr lang="en-US" altLang="zh-CN" i="1">
                              <a:latin typeface="Cambria Math" panose="02040503050406030204" charset="0"/>
                              <a:cs typeface="Cambria Math" panose="02040503050406030204" charset="0"/>
                            </a:rPr>
                            <m:t>𝑖𝑚</m:t>
                          </m:r>
                        </m:sup>
                      </m:sSup>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𝑜</m:t>
                          </m:r>
                        </m:sub>
                      </m:sSub>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𝑧</m:t>
                          </m:r>
                        </m:e>
                        <m:sub>
                          <m:r>
                            <a:rPr lang="en-US" altLang="zh-CN" i="1">
                              <a:latin typeface="Cambria Math" panose="02040503050406030204" charset="0"/>
                              <a:cs typeface="Cambria Math" panose="02040503050406030204" charset="0"/>
                            </a:rPr>
                            <m:t>𝑠</m:t>
                          </m:r>
                        </m:sub>
                        <m:sup>
                          <m:r>
                            <a:rPr lang="en-US" altLang="zh-CN" i="1">
                              <a:latin typeface="Cambria Math" panose="02040503050406030204" charset="0"/>
                              <a:cs typeface="Cambria Math" panose="02040503050406030204" charset="0"/>
                            </a:rPr>
                            <m:t>𝑇</m:t>
                          </m:r>
                        </m:sup>
                      </m:sSubSup>
                      <m:r>
                        <a:rPr lang="en-US" altLang="zh-CN" i="1">
                          <a:latin typeface="Cambria Math" panose="02040503050406030204" charset="0"/>
                          <a:cs typeface="Cambria Math" panose="02040503050406030204" charset="0"/>
                        </a:rPr>
                        <m:t>𝑅</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𝑧</m:t>
                          </m:r>
                        </m:e>
                        <m:sub>
                          <m:r>
                            <a:rPr lang="en-US" altLang="zh-CN" i="1">
                              <a:latin typeface="Cambria Math" panose="02040503050406030204" charset="0"/>
                              <a:cs typeface="Cambria Math" panose="02040503050406030204" charset="0"/>
                            </a:rPr>
                            <m:t>𝑜</m:t>
                          </m:r>
                        </m:sub>
                      </m:sSub>
                    </m:oMath>
                  </m:oMathPara>
                </a14:m>
                <a:endParaRPr lang="zh-CN" altLang="en-US"/>
              </a:p>
            </p:txBody>
          </p:sp>
        </mc:Choice>
        <mc:Fallback>
          <p:sp>
            <p:nvSpPr>
              <p:cNvPr id="5" name="文本框 4"/>
              <p:cNvSpPr txBox="1">
                <a:spLocks noRot="1" noChangeAspect="1" noMove="1" noResize="1" noEditPoints="1" noAdjustHandles="1" noChangeArrowheads="1" noChangeShapeType="1" noTextEdit="1"/>
              </p:cNvSpPr>
              <p:nvPr/>
            </p:nvSpPr>
            <p:spPr>
              <a:xfrm>
                <a:off x="1970976" y="3166681"/>
                <a:ext cx="2467610" cy="370205"/>
              </a:xfrm>
              <a:prstGeom prst="rect">
                <a:avLst/>
              </a:prstGeom>
              <a:blipFill rotWithShape="1">
                <a:blip r:embed="rId1"/>
                <a:stretch>
                  <a:fillRect l="-23" t="-154" r="23" b="15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843216" y="4759261"/>
                <a:ext cx="4725035" cy="37782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acc>
                        <m:accPr>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ℱ</m:t>
                          </m:r>
                        </m:e>
                      </m:acc>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𝑠</m:t>
                          </m:r>
                        </m:sub>
                      </m:sSub>
                      <m:r>
                        <a:rPr lang="en-US" altLang="zh-CN" i="1">
                          <a:latin typeface="Cambria Math" panose="02040503050406030204" charset="0"/>
                          <a:cs typeface="Cambria Math" panose="02040503050406030204" charset="0"/>
                        </a:rPr>
                        <m:t>, </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𝑅</m:t>
                          </m:r>
                        </m:e>
                        <m:sup>
                          <m:r>
                            <a:rPr lang="en-US" altLang="zh-CN" i="1">
                              <a:latin typeface="Cambria Math" panose="02040503050406030204" charset="0"/>
                              <a:cs typeface="Cambria Math" panose="02040503050406030204" charset="0"/>
                            </a:rPr>
                            <m:t>𝑖𝑚</m:t>
                          </m:r>
                        </m:sup>
                      </m:sSup>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𝑜</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ℱ</m:t>
                      </m:r>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𝑠</m:t>
                          </m:r>
                        </m:sub>
                      </m:sSub>
                      <m:r>
                        <a:rPr lang="en-US" altLang="zh-CN" i="1">
                          <a:latin typeface="Cambria Math" panose="02040503050406030204" charset="0"/>
                          <a:cs typeface="Cambria Math" panose="02040503050406030204" charset="0"/>
                        </a:rPr>
                        <m:t>, </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𝑅</m:t>
                          </m:r>
                        </m:e>
                        <m:sup>
                          <m:r>
                            <a:rPr lang="en-US" altLang="zh-CN" i="1">
                              <a:latin typeface="Cambria Math" panose="02040503050406030204" charset="0"/>
                              <a:cs typeface="Cambria Math" panose="02040503050406030204" charset="0"/>
                            </a:rPr>
                            <m:t>𝑖𝑚</m:t>
                          </m:r>
                        </m:sup>
                      </m:sSup>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𝑜</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𝑏</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0</m:t>
                      </m:r>
                      <m:r>
                        <a:rPr lang="en-US" altLang="zh-CN" i="1">
                          <a:latin typeface="Cambria Math" panose="02040503050406030204" charset="0"/>
                          <a:cs typeface="Cambria Math" panose="02040503050406030204" charset="0"/>
                        </a:rPr>
                        <m:t>, </m:t>
                      </m:r>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m:t>
                      </m:r>
                    </m:oMath>
                  </m:oMathPara>
                </a14:m>
                <a:endParaRPr lang="zh-CN" altLang="en-US"/>
              </a:p>
            </p:txBody>
          </p:sp>
        </mc:Choice>
        <mc:Fallback>
          <p:sp>
            <p:nvSpPr>
              <p:cNvPr id="6" name="文本框 5"/>
              <p:cNvSpPr txBox="1">
                <a:spLocks noRot="1" noChangeAspect="1" noMove="1" noResize="1" noEditPoints="1" noAdjustHandles="1" noChangeArrowheads="1" noChangeShapeType="1" noTextEdit="1"/>
              </p:cNvSpPr>
              <p:nvPr/>
            </p:nvSpPr>
            <p:spPr>
              <a:xfrm>
                <a:off x="843216" y="4759261"/>
                <a:ext cx="4725035" cy="377825"/>
              </a:xfrm>
              <a:prstGeom prst="rect">
                <a:avLst/>
              </a:prstGeom>
              <a:blipFill rotWithShape="1">
                <a:blip r:embed="rId2"/>
                <a:stretch>
                  <a:fillRect l="-12" t="-151" r="-190" b="15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2674620" y="2470785"/>
                <a:ext cx="3334385" cy="645160"/>
              </a:xfrm>
              <a:prstGeom prst="rect">
                <a:avLst/>
              </a:prstGeom>
              <a:noFill/>
            </p:spPr>
            <p:txBody>
              <a:bodyPr wrap="square" rtlCol="0">
                <a:spAutoFit/>
              </a:bodyPr>
              <a:p>
                <a:r>
                  <a:rPr lang="zh-CN" altLang="en-US">
                    <a:solidFill>
                      <a:srgbClr val="7030A0"/>
                    </a:solidFill>
                    <a:latin typeface="Times New Roman" panose="02020603050405020304" pitchFamily="18" charset="0"/>
                    <a:cs typeface="Times New Roman" panose="02020603050405020304" pitchFamily="18" charset="0"/>
                  </a:rPr>
                  <a:t>The final node representation</a:t>
                </a:r>
                <a:r>
                  <a:rPr lang="en-US" altLang="zh-CN">
                    <a:solidFill>
                      <a:srgbClr val="7030A0"/>
                    </a:solidFill>
                    <a:latin typeface="Times New Roman" panose="02020603050405020304" pitchFamily="18" charset="0"/>
                    <a:cs typeface="Times New Roman" panose="02020603050405020304" pitchFamily="18" charset="0"/>
                  </a:rPr>
                  <a:t> of node </a:t>
                </a:r>
                <a14:m>
                  <m:oMath xmlns:m="http://schemas.openxmlformats.org/officeDocument/2006/math">
                    <m:sSub>
                      <m:sSubPr>
                        <m:ctrlPr>
                          <a:rPr lang="en-US" altLang="zh-CN" i="1">
                            <a:solidFill>
                              <a:srgbClr val="7030A0"/>
                            </a:solidFill>
                            <a:latin typeface="Cambria Math" panose="02040503050406030204" charset="0"/>
                            <a:cs typeface="Cambria Math" panose="02040503050406030204" charset="0"/>
                          </a:rPr>
                        </m:ctrlPr>
                      </m:sSubPr>
                      <m:e>
                        <m:r>
                          <a:rPr lang="en-US" altLang="zh-CN" i="1">
                            <a:solidFill>
                              <a:srgbClr val="7030A0"/>
                            </a:solidFill>
                            <a:latin typeface="Cambria Math" panose="02040503050406030204" charset="0"/>
                            <a:cs typeface="Cambria Math" panose="02040503050406030204" charset="0"/>
                          </a:rPr>
                          <m:t>𝑣</m:t>
                        </m:r>
                      </m:e>
                      <m:sub>
                        <m:r>
                          <a:rPr lang="en-US" altLang="zh-CN" i="1">
                            <a:solidFill>
                              <a:srgbClr val="7030A0"/>
                            </a:solidFill>
                            <a:latin typeface="Cambria Math" panose="02040503050406030204" charset="0"/>
                            <a:cs typeface="Cambria Math" panose="02040503050406030204" charset="0"/>
                          </a:rPr>
                          <m:t>𝑜</m:t>
                        </m:r>
                      </m:sub>
                    </m:sSub>
                  </m:oMath>
                </a14:m>
                <a:r>
                  <a:rPr lang="zh-CN" altLang="en-US">
                    <a:solidFill>
                      <a:srgbClr val="7030A0"/>
                    </a:solidFill>
                    <a:latin typeface="Times New Roman" panose="02020603050405020304" pitchFamily="18" charset="0"/>
                    <a:cs typeface="Times New Roman" panose="02020603050405020304" pitchFamily="18" charset="0"/>
                  </a:rPr>
                  <a:t> generated via GCN.</a:t>
                </a:r>
                <a:endParaRPr lang="zh-CN" altLang="en-US">
                  <a:solidFill>
                    <a:srgbClr val="7030A0"/>
                  </a:solidFill>
                  <a:latin typeface="Times New Roman" panose="02020603050405020304" pitchFamily="18"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2674620" y="2470785"/>
                <a:ext cx="3334385" cy="645160"/>
              </a:xfrm>
              <a:prstGeom prst="rect">
                <a:avLst/>
              </a:prstGeom>
              <a:blipFill rotWithShape="1">
                <a:blip r:embed="rId3"/>
                <a:stretch>
                  <a:fillRect/>
                </a:stretch>
              </a:blipFill>
            </p:spPr>
            <p:txBody>
              <a:bodyPr/>
              <a:lstStyle/>
              <a:p>
                <a:r>
                  <a:rPr lang="zh-CN" altLang="en-US">
                    <a:noFill/>
                  </a:rPr>
                  <a:t> </a:t>
                </a:r>
              </a:p>
            </p:txBody>
          </p:sp>
        </mc:Fallback>
      </mc:AlternateContent>
      <p:sp>
        <p:nvSpPr>
          <p:cNvPr id="9" name="文本框 8"/>
          <p:cNvSpPr txBox="1"/>
          <p:nvPr/>
        </p:nvSpPr>
        <p:spPr>
          <a:xfrm>
            <a:off x="1657985" y="3558540"/>
            <a:ext cx="1322070" cy="368300"/>
          </a:xfrm>
          <a:prstGeom prst="rect">
            <a:avLst/>
          </a:prstGeom>
          <a:noFill/>
        </p:spPr>
        <p:txBody>
          <a:bodyPr wrap="square" rtlCol="0">
            <a:spAutoFit/>
          </a:bodyPr>
          <a:p>
            <a:r>
              <a:rPr lang="en-US" altLang="zh-CN">
                <a:solidFill>
                  <a:srgbClr val="C00000"/>
                </a:solidFill>
                <a:latin typeface="Times New Roman" panose="02020603050405020304" pitchFamily="18" charset="0"/>
                <a:cs typeface="Times New Roman" panose="02020603050405020304" pitchFamily="18" charset="0"/>
              </a:rPr>
              <a:t>H</a:t>
            </a:r>
            <a:r>
              <a:rPr lang="zh-CN" altLang="en-US">
                <a:solidFill>
                  <a:srgbClr val="C00000"/>
                </a:solidFill>
                <a:latin typeface="Times New Roman" panose="02020603050405020304" pitchFamily="18" charset="0"/>
                <a:cs typeface="Times New Roman" panose="02020603050405020304" pitchFamily="18" charset="0"/>
              </a:rPr>
              <a:t>ead entity</a:t>
            </a:r>
            <a:endParaRPr lang="zh-CN" altLang="en-US">
              <a:solidFill>
                <a:srgbClr val="C0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980055" y="3567430"/>
            <a:ext cx="1235710" cy="368300"/>
          </a:xfrm>
          <a:prstGeom prst="rect">
            <a:avLst/>
          </a:prstGeom>
          <a:noFill/>
        </p:spPr>
        <p:txBody>
          <a:bodyPr wrap="square" rtlCol="0">
            <a:spAutoFit/>
          </a:bodyPr>
          <a:p>
            <a:r>
              <a:rPr lang="en-US" altLang="zh-CN">
                <a:solidFill>
                  <a:schemeClr val="accent6"/>
                </a:solidFill>
                <a:latin typeface="Times New Roman" panose="02020603050405020304" pitchFamily="18" charset="0"/>
                <a:cs typeface="Times New Roman" panose="02020603050405020304" pitchFamily="18" charset="0"/>
              </a:rPr>
              <a:t>T</a:t>
            </a:r>
            <a:r>
              <a:rPr lang="zh-CN" altLang="en-US">
                <a:solidFill>
                  <a:schemeClr val="accent6"/>
                </a:solidFill>
                <a:latin typeface="Times New Roman" panose="02020603050405020304" pitchFamily="18" charset="0"/>
                <a:cs typeface="Times New Roman" panose="02020603050405020304" pitchFamily="18" charset="0"/>
              </a:rPr>
              <a:t>ail entity</a:t>
            </a:r>
            <a:endParaRPr lang="zh-CN" altLang="en-US">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文本框 12"/>
              <p:cNvSpPr txBox="1"/>
              <p:nvPr/>
            </p:nvSpPr>
            <p:spPr>
              <a:xfrm>
                <a:off x="697230" y="5575935"/>
                <a:ext cx="5311775" cy="690245"/>
              </a:xfrm>
              <a:prstGeom prst="rect">
                <a:avLst/>
              </a:prstGeom>
              <a:noFill/>
            </p:spPr>
            <p:txBody>
              <a:bodyPr wrap="square" rtlCol="0">
                <a:spAutoFit/>
              </a:bodyPr>
              <a:p>
                <a:r>
                  <a:rPr lang="en-US" altLang="zh-CN">
                    <a:solidFill>
                      <a:schemeClr val="accent4"/>
                    </a:solidFill>
                    <a:latin typeface="Times New Roman" panose="02020603050405020304" pitchFamily="18" charset="0"/>
                    <a:cs typeface="Times New Roman" panose="02020603050405020304" pitchFamily="18" charset="0"/>
                  </a:rPr>
                  <a:t>T</a:t>
                </a:r>
                <a:r>
                  <a:rPr lang="zh-CN" altLang="en-US">
                    <a:solidFill>
                      <a:schemeClr val="accent4"/>
                    </a:solidFill>
                    <a:latin typeface="Times New Roman" panose="02020603050405020304" pitchFamily="18" charset="0"/>
                    <a:cs typeface="Times New Roman" panose="02020603050405020304" pitchFamily="18" charset="0"/>
                  </a:rPr>
                  <a:t>he probability of new unlabeled</a:t>
                </a:r>
                <a:r>
                  <a:rPr lang="en-US" altLang="zh-CN">
                    <a:solidFill>
                      <a:schemeClr val="accent4"/>
                    </a:solidFill>
                    <a:latin typeface="Times New Roman" panose="02020603050405020304" pitchFamily="18" charset="0"/>
                    <a:cs typeface="Times New Roman" panose="02020603050405020304" pitchFamily="18" charset="0"/>
                  </a:rPr>
                  <a:t> </a:t>
                </a:r>
                <a:r>
                  <a:rPr lang="zh-CN" altLang="en-US">
                    <a:solidFill>
                      <a:schemeClr val="accent4"/>
                    </a:solidFill>
                    <a:latin typeface="Times New Roman" panose="02020603050405020304" pitchFamily="18" charset="0"/>
                    <a:cs typeface="Times New Roman" panose="02020603050405020304" pitchFamily="18" charset="0"/>
                  </a:rPr>
                  <a:t>triplet </a:t>
                </a:r>
                <a14:m>
                  <m:oMath xmlns:m="http://schemas.openxmlformats.org/officeDocument/2006/math">
                    <m:r>
                      <a:rPr lang="en-US" altLang="zh-CN" i="1">
                        <a:solidFill>
                          <a:schemeClr val="accent4"/>
                        </a:solidFill>
                        <a:latin typeface="Cambria Math" panose="02040503050406030204" charset="0"/>
                        <a:ea typeface="MS Mincho" charset="0"/>
                        <a:cs typeface="Cambria Math" panose="02040503050406030204" charset="0"/>
                      </a:rPr>
                      <m:t>(</m:t>
                    </m:r>
                    <m:sSub>
                      <m:sSubPr>
                        <m:ctrlPr>
                          <a:rPr lang="en-US" altLang="zh-CN" i="1">
                            <a:solidFill>
                              <a:schemeClr val="accent4"/>
                            </a:solidFill>
                            <a:latin typeface="Cambria Math" panose="02040503050406030204" charset="0"/>
                            <a:cs typeface="Cambria Math" panose="02040503050406030204" charset="0"/>
                          </a:rPr>
                        </m:ctrlPr>
                      </m:sSubPr>
                      <m:e>
                        <m:r>
                          <a:rPr lang="en-US" altLang="zh-CN" i="1">
                            <a:solidFill>
                              <a:schemeClr val="accent4"/>
                            </a:solidFill>
                            <a:latin typeface="Cambria Math" panose="02040503050406030204" charset="0"/>
                            <a:cs typeface="Cambria Math" panose="02040503050406030204" charset="0"/>
                          </a:rPr>
                          <m:t>𝑣</m:t>
                        </m:r>
                      </m:e>
                      <m:sub>
                        <m:r>
                          <a:rPr lang="en-US" altLang="zh-CN" i="1">
                            <a:solidFill>
                              <a:schemeClr val="accent4"/>
                            </a:solidFill>
                            <a:latin typeface="Cambria Math" panose="02040503050406030204" charset="0"/>
                            <a:cs typeface="Cambria Math" panose="02040503050406030204" charset="0"/>
                          </a:rPr>
                          <m:t>𝑠</m:t>
                        </m:r>
                      </m:sub>
                    </m:sSub>
                    <m:r>
                      <a:rPr lang="en-US" altLang="zh-CN" i="1">
                        <a:solidFill>
                          <a:schemeClr val="accent4"/>
                        </a:solidFill>
                        <a:latin typeface="Cambria Math" panose="02040503050406030204" charset="0"/>
                        <a:ea typeface="MS Mincho" charset="0"/>
                        <a:cs typeface="Cambria Math" panose="02040503050406030204" charset="0"/>
                      </a:rPr>
                      <m:t>, </m:t>
                    </m:r>
                    <m:sSup>
                      <m:sSupPr>
                        <m:ctrlPr>
                          <a:rPr lang="en-US" altLang="zh-CN" i="1">
                            <a:solidFill>
                              <a:schemeClr val="accent4"/>
                            </a:solidFill>
                            <a:latin typeface="Cambria Math" panose="02040503050406030204" charset="0"/>
                            <a:cs typeface="Cambria Math" panose="02040503050406030204" charset="0"/>
                          </a:rPr>
                        </m:ctrlPr>
                      </m:sSupPr>
                      <m:e>
                        <m:r>
                          <a:rPr lang="en-US" altLang="zh-CN" i="1">
                            <a:solidFill>
                              <a:schemeClr val="accent4"/>
                            </a:solidFill>
                            <a:latin typeface="Cambria Math" panose="02040503050406030204" charset="0"/>
                            <a:cs typeface="Cambria Math" panose="02040503050406030204" charset="0"/>
                          </a:rPr>
                          <m:t>𝑅</m:t>
                        </m:r>
                      </m:e>
                      <m:sup>
                        <m:r>
                          <a:rPr lang="en-US" altLang="zh-CN" i="1">
                            <a:solidFill>
                              <a:schemeClr val="accent4"/>
                            </a:solidFill>
                            <a:latin typeface="Cambria Math" panose="02040503050406030204" charset="0"/>
                            <a:cs typeface="Cambria Math" panose="02040503050406030204" charset="0"/>
                          </a:rPr>
                          <m:t>𝑖𝑚</m:t>
                        </m:r>
                      </m:sup>
                    </m:sSup>
                    <m:r>
                      <a:rPr lang="en-US" altLang="zh-CN" i="1">
                        <a:solidFill>
                          <a:schemeClr val="accent4"/>
                        </a:solidFill>
                        <a:latin typeface="Cambria Math" panose="02040503050406030204" charset="0"/>
                        <a:ea typeface="MS Mincho" charset="0"/>
                        <a:cs typeface="Cambria Math" panose="02040503050406030204" charset="0"/>
                      </a:rPr>
                      <m:t>, </m:t>
                    </m:r>
                    <m:sSub>
                      <m:sSubPr>
                        <m:ctrlPr>
                          <a:rPr lang="en-US" altLang="zh-CN" i="1">
                            <a:solidFill>
                              <a:schemeClr val="accent4"/>
                            </a:solidFill>
                            <a:latin typeface="Cambria Math" panose="02040503050406030204" charset="0"/>
                            <a:cs typeface="Cambria Math" panose="02040503050406030204" charset="0"/>
                          </a:rPr>
                        </m:ctrlPr>
                      </m:sSubPr>
                      <m:e>
                        <m:r>
                          <a:rPr lang="en-US" altLang="zh-CN" i="1">
                            <a:solidFill>
                              <a:schemeClr val="accent4"/>
                            </a:solidFill>
                            <a:latin typeface="Cambria Math" panose="02040503050406030204" charset="0"/>
                            <a:cs typeface="Cambria Math" panose="02040503050406030204" charset="0"/>
                          </a:rPr>
                          <m:t>𝑣</m:t>
                        </m:r>
                      </m:e>
                      <m:sub>
                        <m:r>
                          <a:rPr lang="en-US" altLang="zh-CN" i="1">
                            <a:solidFill>
                              <a:schemeClr val="accent4"/>
                            </a:solidFill>
                            <a:latin typeface="Cambria Math" panose="02040503050406030204" charset="0"/>
                            <a:cs typeface="Cambria Math" panose="02040503050406030204" charset="0"/>
                          </a:rPr>
                          <m:t>𝑜</m:t>
                        </m:r>
                      </m:sub>
                    </m:sSub>
                    <m:r>
                      <a:rPr lang="en-US" altLang="zh-CN" i="1">
                        <a:solidFill>
                          <a:schemeClr val="accent4"/>
                        </a:solidFill>
                        <a:latin typeface="Cambria Math" panose="02040503050406030204" charset="0"/>
                        <a:ea typeface="MS Mincho" charset="0"/>
                        <a:cs typeface="Cambria Math" panose="02040503050406030204" charset="0"/>
                      </a:rPr>
                      <m:t>)</m:t>
                    </m:r>
                  </m:oMath>
                </a14:m>
                <a:r>
                  <a:rPr lang="en-US" altLang="zh-CN">
                    <a:solidFill>
                      <a:schemeClr val="accent4"/>
                    </a:solidFill>
                    <a:latin typeface="Times New Roman" panose="02020603050405020304" pitchFamily="18" charset="0"/>
                    <a:cs typeface="Times New Roman" panose="02020603050405020304" pitchFamily="18" charset="0"/>
                  </a:rPr>
                  <a:t> </a:t>
                </a:r>
                <a:r>
                  <a:rPr lang="zh-CN" altLang="en-US">
                    <a:solidFill>
                      <a:schemeClr val="accent4"/>
                    </a:solidFill>
                    <a:latin typeface="Times New Roman" panose="02020603050405020304" pitchFamily="18" charset="0"/>
                    <a:cs typeface="Times New Roman" panose="02020603050405020304" pitchFamily="18" charset="0"/>
                  </a:rPr>
                  <a:t>existing under the relation type </a:t>
                </a:r>
                <a14:m>
                  <m:oMath xmlns:m="http://schemas.openxmlformats.org/officeDocument/2006/math">
                    <m:sSup>
                      <m:sSupPr>
                        <m:ctrlPr>
                          <a:rPr lang="en-US" altLang="zh-CN" i="1">
                            <a:solidFill>
                              <a:schemeClr val="accent4"/>
                            </a:solidFill>
                            <a:latin typeface="Cambria Math" panose="02040503050406030204" charset="0"/>
                            <a:cs typeface="Cambria Math" panose="02040503050406030204" charset="0"/>
                          </a:rPr>
                        </m:ctrlPr>
                      </m:sSupPr>
                      <m:e>
                        <m:r>
                          <a:rPr lang="en-US" altLang="zh-CN" i="1">
                            <a:solidFill>
                              <a:schemeClr val="accent4"/>
                            </a:solidFill>
                            <a:latin typeface="Cambria Math" panose="02040503050406030204" charset="0"/>
                            <a:cs typeface="Cambria Math" panose="02040503050406030204" charset="0"/>
                          </a:rPr>
                          <m:t>𝑅</m:t>
                        </m:r>
                      </m:e>
                      <m:sup>
                        <m:r>
                          <a:rPr lang="en-US" altLang="zh-CN" i="1">
                            <a:solidFill>
                              <a:schemeClr val="accent4"/>
                            </a:solidFill>
                            <a:latin typeface="Cambria Math" panose="02040503050406030204" charset="0"/>
                            <a:cs typeface="Cambria Math" panose="02040503050406030204" charset="0"/>
                          </a:rPr>
                          <m:t>𝑖𝑚</m:t>
                        </m:r>
                      </m:sup>
                    </m:sSup>
                  </m:oMath>
                </a14:m>
                <a:endParaRPr lang="en-US" altLang="zh-CN" i="1">
                  <a:solidFill>
                    <a:schemeClr val="accent4"/>
                  </a:solidFill>
                  <a:latin typeface="Cambria Math" panose="02040503050406030204" charset="0"/>
                  <a:cs typeface="Cambria Math" panose="02040503050406030204" charset="0"/>
                </a:endParaRPr>
              </a:p>
            </p:txBody>
          </p:sp>
        </mc:Choice>
        <mc:Fallback>
          <p:sp>
            <p:nvSpPr>
              <p:cNvPr id="13" name="文本框 12"/>
              <p:cNvSpPr txBox="1">
                <a:spLocks noRot="1" noChangeAspect="1" noMove="1" noResize="1" noEditPoints="1" noAdjustHandles="1" noChangeArrowheads="1" noChangeShapeType="1" noTextEdit="1"/>
              </p:cNvSpPr>
              <p:nvPr/>
            </p:nvSpPr>
            <p:spPr>
              <a:xfrm>
                <a:off x="697230" y="5575935"/>
                <a:ext cx="5311775" cy="690245"/>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945515" y="4062730"/>
                <a:ext cx="4586605" cy="368300"/>
              </a:xfrm>
              <a:prstGeom prst="rect">
                <a:avLst/>
              </a:prstGeom>
              <a:noFill/>
            </p:spPr>
            <p:txBody>
              <a:bodyPr wrap="square" rtlCol="0" anchor="t">
                <a:spAutoFit/>
              </a:bodyPr>
              <a:p>
                <a:pPr algn="l"/>
                <a14:m>
                  <m:oMath xmlns:m="http://schemas.openxmlformats.org/officeDocument/2006/math">
                    <m:r>
                      <a:rPr lang="en-US" altLang="zh-CN" i="1">
                        <a:solidFill>
                          <a:schemeClr val="accent1"/>
                        </a:solidFill>
                        <a:latin typeface="Cambria Math" panose="02040503050406030204" charset="0"/>
                        <a:cs typeface="Cambria Math" panose="02040503050406030204" charset="0"/>
                      </a:rPr>
                      <m:t>∅(</m:t>
                    </m:r>
                    <m:r>
                      <a:rPr lang="en-US" altLang="zh-CN" i="1">
                        <a:solidFill>
                          <a:schemeClr val="accent1"/>
                        </a:solidFill>
                        <a:latin typeface="Cambria Math" panose="02040503050406030204" charset="0"/>
                        <a:cs typeface="Cambria Math" panose="02040503050406030204" charset="0"/>
                      </a:rPr>
                      <m:t>𝑥</m:t>
                    </m:r>
                    <m:r>
                      <a:rPr lang="en-US" altLang="zh-CN" i="1">
                        <a:solidFill>
                          <a:schemeClr val="accent1"/>
                        </a:solidFill>
                        <a:latin typeface="Cambria Math" panose="02040503050406030204" charset="0"/>
                        <a:cs typeface="Cambria Math" panose="02040503050406030204" charset="0"/>
                      </a:rPr>
                      <m:t>)=</m:t>
                    </m:r>
                    <m:f>
                      <m:fPr>
                        <m:type m:val="lin"/>
                        <m:ctrlPr>
                          <a:rPr lang="en-US" altLang="zh-CN" i="1">
                            <a:solidFill>
                              <a:schemeClr val="accent1"/>
                            </a:solidFill>
                            <a:latin typeface="Cambria Math" panose="02040503050406030204" charset="0"/>
                            <a:cs typeface="Cambria Math" panose="02040503050406030204" charset="0"/>
                          </a:rPr>
                        </m:ctrlPr>
                      </m:fPr>
                      <m:num>
                        <m:r>
                          <a:rPr lang="en-US" altLang="zh-CN" i="1">
                            <a:solidFill>
                              <a:schemeClr val="accent1"/>
                            </a:solidFill>
                            <a:latin typeface="Cambria Math" panose="02040503050406030204" charset="0"/>
                            <a:cs typeface="Cambria Math" panose="02040503050406030204" charset="0"/>
                          </a:rPr>
                          <m:t>1</m:t>
                        </m:r>
                      </m:num>
                      <m:den>
                        <m:r>
                          <a:rPr lang="en-US" altLang="zh-CN" i="1">
                            <a:solidFill>
                              <a:schemeClr val="accent1"/>
                            </a:solidFill>
                            <a:latin typeface="Cambria Math" panose="02040503050406030204" charset="0"/>
                            <a:cs typeface="Cambria Math" panose="02040503050406030204" charset="0"/>
                          </a:rPr>
                          <m:t>(</m:t>
                        </m:r>
                        <m:r>
                          <a:rPr lang="en-US" altLang="zh-CN" i="1">
                            <a:solidFill>
                              <a:schemeClr val="accent1"/>
                            </a:solidFill>
                            <a:latin typeface="Cambria Math" panose="02040503050406030204" charset="0"/>
                            <a:cs typeface="Cambria Math" panose="02040503050406030204" charset="0"/>
                          </a:rPr>
                          <m:t>1</m:t>
                        </m:r>
                        <m:r>
                          <a:rPr lang="en-US" altLang="zh-CN" i="1">
                            <a:solidFill>
                              <a:schemeClr val="accent1"/>
                            </a:solidFill>
                            <a:latin typeface="Cambria Math" panose="02040503050406030204" charset="0"/>
                            <a:cs typeface="Cambria Math" panose="02040503050406030204" charset="0"/>
                          </a:rPr>
                          <m:t>+</m:t>
                        </m:r>
                        <m:r>
                          <a:rPr lang="en-US" altLang="zh-CN" i="1">
                            <a:solidFill>
                              <a:schemeClr val="accent1"/>
                            </a:solidFill>
                            <a:latin typeface="Cambria Math" panose="02040503050406030204" charset="0"/>
                            <a:cs typeface="Cambria Math" panose="02040503050406030204" charset="0"/>
                          </a:rPr>
                          <m:t>𝑒𝑥𝑝</m:t>
                        </m:r>
                        <m:r>
                          <a:rPr lang="en-US" altLang="zh-CN" i="1">
                            <a:solidFill>
                              <a:schemeClr val="accent1"/>
                            </a:solidFill>
                            <a:latin typeface="Cambria Math" panose="02040503050406030204" charset="0"/>
                            <a:cs typeface="Cambria Math" panose="02040503050406030204" charset="0"/>
                          </a:rPr>
                          <m:t>(</m:t>
                        </m:r>
                        <m:r>
                          <a:rPr lang="en-US" altLang="zh-CN" i="1">
                            <a:solidFill>
                              <a:schemeClr val="accent1"/>
                            </a:solidFill>
                            <a:latin typeface="Cambria Math" panose="02040503050406030204" charset="0"/>
                            <a:cs typeface="Cambria Math" panose="02040503050406030204" charset="0"/>
                          </a:rPr>
                          <m:t>−</m:t>
                        </m:r>
                        <m:r>
                          <a:rPr lang="en-US" altLang="zh-CN" i="1">
                            <a:solidFill>
                              <a:schemeClr val="accent1"/>
                            </a:solidFill>
                            <a:latin typeface="Cambria Math" panose="02040503050406030204" charset="0"/>
                            <a:cs typeface="Cambria Math" panose="02040503050406030204" charset="0"/>
                          </a:rPr>
                          <m:t>𝑥</m:t>
                        </m:r>
                        <m:r>
                          <a:rPr lang="en-US" altLang="zh-CN" i="1">
                            <a:solidFill>
                              <a:schemeClr val="accent1"/>
                            </a:solidFill>
                            <a:latin typeface="Cambria Math" panose="02040503050406030204" charset="0"/>
                            <a:cs typeface="Cambria Math" panose="02040503050406030204" charset="0"/>
                          </a:rPr>
                          <m:t>))</m:t>
                        </m:r>
                      </m:den>
                    </m:f>
                  </m:oMath>
                </a14:m>
                <a:r>
                  <a:rPr lang="en-US" altLang="zh-CN">
                    <a:solidFill>
                      <a:schemeClr val="accent1"/>
                    </a:solidFill>
                  </a:rPr>
                  <a:t> </a:t>
                </a:r>
                <a:r>
                  <a:rPr lang="en-US" altLang="zh-CN">
                    <a:solidFill>
                      <a:schemeClr val="accent1"/>
                    </a:solidFill>
                    <a:latin typeface="Times New Roman" panose="02020603050405020304" pitchFamily="18" charset="0"/>
                    <a:cs typeface="Times New Roman" panose="02020603050405020304" pitchFamily="18" charset="0"/>
                  </a:rPr>
                  <a:t>is a sigmoid function</a:t>
                </a:r>
                <a:endParaRPr lang="en-US" altLang="zh-CN">
                  <a:solidFill>
                    <a:schemeClr val="accent1"/>
                  </a:solidFill>
                  <a:latin typeface="Times New Roman" panose="02020603050405020304" pitchFamily="18" charset="0"/>
                  <a:cs typeface="Times New Roman" panose="02020603050405020304" pitchFamily="18"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945515" y="4062730"/>
                <a:ext cx="4586605" cy="368300"/>
              </a:xfrm>
              <a:prstGeom prst="rect">
                <a:avLst/>
              </a:prstGeom>
              <a:blipFill rotWithShape="1">
                <a:blip r:embed="rId5"/>
                <a:stretch>
                  <a:fillRect/>
                </a:stretch>
              </a:blipFill>
            </p:spPr>
            <p:txBody>
              <a:bodyPr/>
              <a:lstStyle/>
              <a:p>
                <a:r>
                  <a:rPr lang="zh-CN" altLang="en-US">
                    <a:noFill/>
                  </a:rPr>
                  <a:t> </a:t>
                </a:r>
              </a:p>
            </p:txBody>
          </p:sp>
        </mc:Fallback>
      </mc:AlternateContent>
      <p:sp>
        <p:nvSpPr>
          <p:cNvPr id="27" name="文本框 26"/>
          <p:cNvSpPr txBox="1"/>
          <p:nvPr/>
        </p:nvSpPr>
        <p:spPr>
          <a:xfrm>
            <a:off x="401955" y="2561590"/>
            <a:ext cx="1840230" cy="368300"/>
          </a:xfrm>
          <a:prstGeom prst="rect">
            <a:avLst/>
          </a:prstGeom>
          <a:noFill/>
        </p:spPr>
        <p:txBody>
          <a:bodyPr wrap="square" rtlCol="0">
            <a:spAutoFit/>
          </a:bodyPr>
          <a:p>
            <a:r>
              <a:rPr lang="en-US" altLang="zh-CN">
                <a:solidFill>
                  <a:schemeClr val="bg1">
                    <a:lumMod val="50000"/>
                  </a:schemeClr>
                </a:solidFill>
                <a:latin typeface="Times New Roman" panose="02020603050405020304" pitchFamily="18" charset="0"/>
                <a:cs typeface="Times New Roman" panose="02020603050405020304" pitchFamily="18" charset="0"/>
              </a:rPr>
              <a:t>Scoring function</a:t>
            </a:r>
            <a:endParaRPr lang="en-US" altLang="zh-CN">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31" name="直接箭头连接符 30"/>
          <p:cNvCxnSpPr>
            <a:endCxn id="27" idx="2"/>
          </p:cNvCxnSpPr>
          <p:nvPr/>
        </p:nvCxnSpPr>
        <p:spPr>
          <a:xfrm flipH="1" flipV="1">
            <a:off x="1322070" y="2929890"/>
            <a:ext cx="546100" cy="402590"/>
          </a:xfrm>
          <a:prstGeom prst="straightConnector1">
            <a:avLst/>
          </a:prstGeom>
          <a:ln w="127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5" idx="3"/>
          </p:cNvCxnSpPr>
          <p:nvPr/>
        </p:nvCxnSpPr>
        <p:spPr>
          <a:xfrm flipV="1">
            <a:off x="4438650" y="3092450"/>
            <a:ext cx="208915" cy="259080"/>
          </a:xfrm>
          <a:prstGeom prst="straightConnector1">
            <a:avLst/>
          </a:prstGeom>
          <a:ln w="12700">
            <a:solidFill>
              <a:srgbClr val="A44BBD"/>
            </a:solidFill>
            <a:tailEnd type="stealth"/>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2816860" y="4386580"/>
            <a:ext cx="527685" cy="335280"/>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1753235" y="5278120"/>
            <a:ext cx="1054100" cy="316230"/>
          </a:xfrm>
          <a:prstGeom prst="straightConnector1">
            <a:avLst/>
          </a:prstGeom>
          <a:ln w="12700">
            <a:solidFill>
              <a:schemeClr val="accent4"/>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 name="文本框 35"/>
              <p:cNvSpPr txBox="1"/>
              <p:nvPr/>
            </p:nvSpPr>
            <p:spPr>
              <a:xfrm>
                <a:off x="6134671" y="3023806"/>
                <a:ext cx="5833745" cy="173545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ℒ</m:t>
                          </m:r>
                        </m:e>
                        <m:sub>
                          <m:r>
                            <a:rPr lang="en-US" altLang="zh-CN" i="1">
                              <a:latin typeface="Cambria Math" panose="02040503050406030204" charset="0"/>
                              <a:cs typeface="Cambria Math" panose="02040503050406030204" charset="0"/>
                            </a:rPr>
                            <m:t>𝑠𝑢𝑚</m:t>
                          </m:r>
                        </m:sub>
                      </m:sSub>
                      <m:r>
                        <a:rPr lang="en-US" altLang="zh-CN" i="1">
                          <a:latin typeface="Cambria Math" panose="02040503050406030204" charset="0"/>
                          <a:cs typeface="Cambria Math" panose="02040503050406030204" charset="0"/>
                        </a:rPr>
                        <m:t>=</m:t>
                      </m:r>
                      <m:nary>
                        <m:naryPr>
                          <m:chr m:val="∑"/>
                          <m:limLoc m:val="undOvr"/>
                          <m:supHide m:val="on"/>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𝑠</m:t>
                              </m:r>
                            </m:sub>
                          </m:sSub>
                          <m:r>
                            <a:rPr lang="en-US" altLang="zh-CN" i="1">
                              <a:latin typeface="Cambria Math" panose="02040503050406030204" charset="0"/>
                              <a:cs typeface="Cambria Math" panose="02040503050406030204" charset="0"/>
                            </a:rPr>
                            <m:t>, </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𝑅</m:t>
                              </m:r>
                            </m:e>
                            <m:sup>
                              <m:r>
                                <a:rPr lang="en-US" altLang="zh-CN" i="1">
                                  <a:latin typeface="Cambria Math" panose="02040503050406030204" charset="0"/>
                                  <a:cs typeface="Cambria Math" panose="02040503050406030204" charset="0"/>
                                </a:rPr>
                                <m:t>𝑖𝑚</m:t>
                              </m:r>
                            </m:sup>
                          </m:sSup>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𝑜</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𝐸</m:t>
                          </m:r>
                        </m:sub>
                        <m:sup/>
                        <m:e>
                          <m:r>
                            <a:rPr lang="en-US" altLang="zh-CN" i="1">
                              <a:latin typeface="Cambria Math" panose="02040503050406030204" charset="0"/>
                              <a:cs typeface="Cambria Math" panose="02040503050406030204" charset="0"/>
                            </a:rPr>
                            <m:t>ℒ</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𝑠</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𝑜</m:t>
                          </m:r>
                          <m:r>
                            <a:rPr lang="en-US" altLang="zh-CN" i="1">
                              <a:latin typeface="Cambria Math" panose="02040503050406030204" charset="0"/>
                              <a:cs typeface="Cambria Math" panose="02040503050406030204" charset="0"/>
                            </a:rPr>
                            <m:t>)</m:t>
                          </m:r>
                        </m:e>
                      </m:nary>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1</m:t>
                          </m:r>
                        </m:num>
                        <m:den>
                          <m:d>
                            <m:dPr>
                              <m:begChr m:val="|"/>
                              <m:endChr m:val="|"/>
                              <m:ctrlPr>
                                <a:rPr lang="en-US" altLang="zh-CN" i="1">
                                  <a:latin typeface="Cambria Math" panose="02040503050406030204" charset="0"/>
                                  <a:cs typeface="Cambria Math" panose="02040503050406030204" charset="0"/>
                                </a:rPr>
                              </m:ctrlPr>
                            </m:dPr>
                            <m:e>
                              <m:r>
                                <a:rPr lang="en-US" altLang="zh-CN" i="1">
                                  <a:latin typeface="Cambria Math" panose="02040503050406030204" charset="0"/>
                                  <a:cs typeface="Cambria Math" panose="02040503050406030204" charset="0"/>
                                </a:rPr>
                                <m:t>𝐸</m:t>
                              </m:r>
                            </m:e>
                          </m:d>
                        </m:den>
                      </m:f>
                    </m:oMath>
                  </m:oMathPara>
                </a14:m>
                <a:endParaRPr lang="en-US" altLang="zh-CN" i="1">
                  <a:latin typeface="Cambria Math" panose="02040503050406030204" charset="0"/>
                  <a:cs typeface="Cambria Math" panose="02040503050406030204" charset="0"/>
                </a:endParaRPr>
              </a:p>
              <a:p>
                <a:pPr algn="l"/>
                <a14:m>
                  <m:oMathPara xmlns:m="http://schemas.openxmlformats.org/officeDocument/2006/math">
                    <m:oMathParaPr>
                      <m:jc m:val="centerGroup"/>
                    </m:oMathParaPr>
                    <m:oMath xmlns:m="http://schemas.openxmlformats.org/officeDocument/2006/math">
                      <m:nary>
                        <m:naryPr>
                          <m:chr m:val="∑"/>
                          <m:limLoc m:val="undOvr"/>
                          <m:supHide m:val="on"/>
                          <m:ctrlPr>
                            <a:rPr lang="en-US" altLang="zh-CN" i="1">
                              <a:latin typeface="Cambria Math" panose="02040503050406030204" charset="0"/>
                              <a:cs typeface="Cambria Math" panose="02040503050406030204" charset="0"/>
                            </a:rPr>
                          </m:ctrlPr>
                        </m:naryPr>
                        <m: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𝑠</m:t>
                              </m:r>
                            </m:sub>
                          </m:sSub>
                          <m:r>
                            <a:rPr lang="en-US" altLang="zh-CN" i="1">
                              <a:latin typeface="Cambria Math" panose="02040503050406030204" charset="0"/>
                              <a:cs typeface="Cambria Math" panose="02040503050406030204" charset="0"/>
                            </a:rPr>
                            <m:t>, </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𝑅</m:t>
                              </m:r>
                            </m:e>
                            <m:sup>
                              <m:r>
                                <a:rPr lang="en-US" altLang="zh-CN" i="1">
                                  <a:latin typeface="Cambria Math" panose="02040503050406030204" charset="0"/>
                                  <a:cs typeface="Cambria Math" panose="02040503050406030204" charset="0"/>
                                </a:rPr>
                                <m:t>𝑖𝑚</m:t>
                              </m:r>
                            </m:sup>
                          </m:sSup>
                          <m:r>
                            <a:rPr lang="en-US" altLang="zh-CN" i="1">
                              <a:latin typeface="Cambria Math" panose="02040503050406030204" charset="0"/>
                              <a:cs typeface="Cambria Math" panose="02040503050406030204" charset="0"/>
                            </a:rPr>
                            <m:t>, </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e>
                            <m:sub>
                              <m:r>
                                <a:rPr lang="en-US" altLang="zh-CN" i="1">
                                  <a:latin typeface="Cambria Math" panose="02040503050406030204" charset="0"/>
                                  <a:cs typeface="Cambria Math" panose="02040503050406030204" charset="0"/>
                                </a:rPr>
                                <m:t>𝑜</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𝐸</m:t>
                          </m:r>
                        </m:sub>
                        <m:sup/>
                        <m:e>
                          <m:d>
                            <m:dPr>
                              <m:ctrlPr>
                                <a:rPr lang="en-US" altLang="zh-CN" i="1">
                                  <a:latin typeface="Cambria Math" panose="02040503050406030204" charset="0"/>
                                  <a:cs typeface="Cambria Math" panose="02040503050406030204" charset="0"/>
                                </a:rPr>
                              </m:ctrlPr>
                            </m:dPr>
                            <m:e>
                              <m:r>
                                <a:rPr lang="en-US" altLang="zh-CN" i="1">
                                  <a:latin typeface="Cambria Math" panose="02040503050406030204" charset="0"/>
                                  <a:cs typeface="Cambria Math" panose="02040503050406030204" charset="0"/>
                                </a:rPr>
                                <m:t>𝛿</m:t>
                              </m:r>
                              <m:r>
                                <a:rPr lang="en-US" altLang="zh-CN" i="1">
                                  <a:latin typeface="Cambria Math" panose="02040503050406030204" charset="0"/>
                                  <a:cs typeface="Cambria Math" panose="02040503050406030204" charset="0"/>
                                </a:rPr>
                                <m:t>𝑙𝑜𝑔</m:t>
                              </m:r>
                              <m:sSub>
                                <m:sSubPr>
                                  <m:ctrlPr>
                                    <a:rPr lang="en-US" altLang="zh-CN" i="1">
                                      <a:latin typeface="Cambria Math" panose="02040503050406030204" charset="0"/>
                                      <a:cs typeface="Cambria Math" panose="02040503050406030204" charset="0"/>
                                    </a:rPr>
                                  </m:ctrlPr>
                                </m:sSubPr>
                                <m:e>
                                  <m:acc>
                                    <m:accPr>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ℱ</m:t>
                                      </m:r>
                                    </m:e>
                                  </m:acc>
                                </m:e>
                                <m:sub>
                                  <m:r>
                                    <a:rPr lang="en-US" altLang="zh-CN" i="1">
                                      <a:latin typeface="Cambria Math" panose="02040503050406030204" charset="0"/>
                                      <a:cs typeface="Cambria Math" panose="02040503050406030204" charset="0"/>
                                    </a:rPr>
                                    <m:t>𝑠</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𝑜</m:t>
                                  </m:r>
                                </m:sub>
                              </m:sSub>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1</m:t>
                                  </m:r>
                                </m:num>
                                <m:den>
                                  <m:d>
                                    <m:dPr>
                                      <m:begChr m:val="|"/>
                                      <m:endChr m:val="|"/>
                                      <m:ctrlPr>
                                        <a:rPr lang="en-US" altLang="zh-CN" i="1">
                                          <a:latin typeface="Cambria Math" panose="02040503050406030204" charset="0"/>
                                          <a:cs typeface="Cambria Math" panose="02040503050406030204" charset="0"/>
                                        </a:rPr>
                                      </m:ctrlPr>
                                    </m:dPr>
                                    <m:e>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𝑆</m:t>
                                          </m:r>
                                        </m:e>
                                        <m:sub>
                                          <m:r>
                                            <a:rPr lang="en-US" altLang="zh-CN" i="1">
                                              <a:latin typeface="Cambria Math" panose="02040503050406030204" charset="0"/>
                                              <a:cs typeface="Cambria Math" panose="02040503050406030204" charset="0"/>
                                            </a:rPr>
                                            <m:t>𝑛</m:t>
                                          </m:r>
                                        </m:sub>
                                        <m:sup>
                                          <m:r>
                                            <a:rPr lang="en-US" altLang="zh-CN" i="1">
                                              <a:latin typeface="Cambria Math" panose="02040503050406030204" charset="0"/>
                                              <a:cs typeface="Cambria Math" panose="02040503050406030204" charset="0"/>
                                            </a:rPr>
                                            <m:t>𝑜</m:t>
                                          </m:r>
                                        </m:sup>
                                      </m:sSubSup>
                                    </m:e>
                                  </m:d>
                                </m:den>
                              </m:f>
                              <m:nary>
                                <m:naryPr>
                                  <m:chr m:val="∑"/>
                                  <m:limLoc m:val="undOvr"/>
                                  <m:supHide m:val="on"/>
                                  <m:ctrlPr>
                                    <a:rPr lang="en-US" altLang="zh-CN" i="1">
                                      <a:latin typeface="Cambria Math" panose="02040503050406030204" charset="0"/>
                                      <a:cs typeface="Cambria Math" panose="02040503050406030204" charset="0"/>
                                    </a:rPr>
                                  </m:ctrlPr>
                                </m:naryPr>
                                <m:sub>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𝑣</m:t>
                                      </m:r>
                                      <m:r>
                                        <a:rPr lang="en-US" altLang="zh-CN" i="1">
                                          <a:latin typeface="Cambria Math" panose="02040503050406030204" charset="0"/>
                                          <a:cs typeface="Cambria Math" panose="02040503050406030204" charset="0"/>
                                        </a:rPr>
                                        <m:t>’</m:t>
                                      </m:r>
                                    </m:e>
                                    <m:sub>
                                      <m:r>
                                        <a:rPr lang="en-US" altLang="zh-CN" i="1">
                                          <a:latin typeface="Cambria Math" panose="02040503050406030204" charset="0"/>
                                          <a:cs typeface="Cambria Math" panose="02040503050406030204" charset="0"/>
                                        </a:rPr>
                                        <m:t>𝑜</m:t>
                                      </m:r>
                                    </m:sub>
                                  </m:sSub>
                                  <m:r>
                                    <a:rPr lang="en-US" altLang="zh-CN" i="1">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𝑆</m:t>
                                      </m:r>
                                    </m:e>
                                    <m:sub>
                                      <m:r>
                                        <a:rPr lang="en-US" altLang="zh-CN" i="1">
                                          <a:latin typeface="Cambria Math" panose="02040503050406030204" charset="0"/>
                                          <a:cs typeface="Cambria Math" panose="02040503050406030204" charset="0"/>
                                        </a:rPr>
                                        <m:t>𝑛</m:t>
                                      </m:r>
                                    </m:sub>
                                    <m:sup>
                                      <m:r>
                                        <a:rPr lang="en-US" altLang="zh-CN" i="1">
                                          <a:latin typeface="Cambria Math" panose="02040503050406030204" charset="0"/>
                                          <a:cs typeface="Cambria Math" panose="02040503050406030204" charset="0"/>
                                        </a:rPr>
                                        <m:t>𝑜</m:t>
                                      </m:r>
                                    </m:sup>
                                  </m:sSubSup>
                                </m:sub>
                                <m:sup/>
                                <m:e>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𝛿</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𝑙𝑜𝑔</m:t>
                                  </m:r>
                                </m:e>
                              </m:nary>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acc>
                                    <m:accPr>
                                      <m:ctrlPr>
                                        <a:rPr lang="en-US" altLang="zh-CN" i="1">
                                          <a:latin typeface="Cambria Math" panose="02040503050406030204" charset="0"/>
                                          <a:cs typeface="Cambria Math" panose="02040503050406030204" charset="0"/>
                                        </a:rPr>
                                      </m:ctrlPr>
                                    </m:accPr>
                                    <m:e>
                                      <m:r>
                                        <a:rPr lang="en-US" altLang="zh-CN" i="1">
                                          <a:latin typeface="Cambria Math" panose="02040503050406030204" charset="0"/>
                                          <a:cs typeface="Cambria Math" panose="02040503050406030204" charset="0"/>
                                        </a:rPr>
                                        <m:t>ℱ</m:t>
                                      </m:r>
                                    </m:e>
                                  </m:acc>
                                </m:e>
                                <m:sub>
                                  <m:r>
                                    <a:rPr lang="en-US" altLang="zh-CN" i="1">
                                      <a:latin typeface="Cambria Math" panose="02040503050406030204" charset="0"/>
                                      <a:cs typeface="Cambria Math" panose="02040503050406030204" charset="0"/>
                                    </a:rPr>
                                    <m:t>𝑠</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𝑜</m:t>
                                  </m:r>
                                  <m:r>
                                    <a:rPr lang="en-US" altLang="zh-CN" i="1">
                                      <a:latin typeface="Cambria Math" panose="02040503050406030204" charset="0"/>
                                      <a:cs typeface="Cambria Math" panose="02040503050406030204" charset="0"/>
                                    </a:rPr>
                                    <m:t>’</m:t>
                                  </m:r>
                                </m:sub>
                              </m:sSub>
                              <m:r>
                                <a:rPr lang="en-US" altLang="zh-CN" i="1">
                                  <a:latin typeface="Cambria Math" panose="02040503050406030204" charset="0"/>
                                  <a:cs typeface="Cambria Math" panose="02040503050406030204" charset="0"/>
                                </a:rPr>
                                <m:t>)</m:t>
                              </m:r>
                            </m:e>
                          </m:d>
                        </m:e>
                      </m:nary>
                    </m:oMath>
                  </m:oMathPara>
                </a14:m>
                <a:endParaRPr lang="zh-CN" altLang="en-US"/>
              </a:p>
            </p:txBody>
          </p:sp>
        </mc:Choice>
        <mc:Fallback>
          <p:sp>
            <p:nvSpPr>
              <p:cNvPr id="36" name="文本框 35"/>
              <p:cNvSpPr txBox="1">
                <a:spLocks noRot="1" noChangeAspect="1" noMove="1" noResize="1" noEditPoints="1" noAdjustHandles="1" noChangeArrowheads="1" noChangeShapeType="1" noTextEdit="1"/>
              </p:cNvSpPr>
              <p:nvPr/>
            </p:nvSpPr>
            <p:spPr>
              <a:xfrm>
                <a:off x="6134671" y="3023806"/>
                <a:ext cx="5833745" cy="1735455"/>
              </a:xfrm>
              <a:prstGeom prst="rect">
                <a:avLst/>
              </a:prstGeom>
              <a:blipFill rotWithShape="1">
                <a:blip r:embed="rId6"/>
                <a:stretch>
                  <a:fillRect l="-10" t="-33" r="-153" b="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 name="文本框 36"/>
              <p:cNvSpPr txBox="1"/>
              <p:nvPr/>
            </p:nvSpPr>
            <p:spPr>
              <a:xfrm>
                <a:off x="6375336" y="5458396"/>
                <a:ext cx="3112770" cy="72009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r>
                        <a:rPr lang="en-US" altLang="zh-CN" i="1">
                          <a:solidFill>
                            <a:schemeClr val="tx1"/>
                          </a:solidFill>
                          <a:latin typeface="Cambria Math" panose="02040503050406030204" charset="0"/>
                          <a:cs typeface="Cambria Math" panose="02040503050406030204" charset="0"/>
                        </a:rPr>
                        <m:t>𝛿</m:t>
                      </m:r>
                      <m:r>
                        <a:rPr lang="en-US" altLang="zh-CN" i="1">
                          <a:solidFill>
                            <a:schemeClr val="tx1"/>
                          </a:solidFill>
                          <a:latin typeface="Cambria Math" panose="02040503050406030204" charset="0"/>
                          <a:cs typeface="Cambria Math" panose="02040503050406030204" charset="0"/>
                        </a:rPr>
                        <m:t>=</m:t>
                      </m:r>
                      <m:d>
                        <m:dPr>
                          <m:begChr m:val="{"/>
                          <m:endChr m:val=""/>
                          <m:ctrlPr>
                            <a:rPr lang="en-US" altLang="zh-CN" i="1">
                              <a:solidFill>
                                <a:schemeClr val="tx1"/>
                              </a:solidFill>
                              <a:latin typeface="Cambria Math" panose="02040503050406030204" charset="0"/>
                              <a:cs typeface="Cambria Math" panose="02040503050406030204" charset="0"/>
                            </a:rPr>
                          </m:ctrlPr>
                        </m:dPr>
                        <m:e>
                          <m:eqArr>
                            <m:eqArrPr>
                              <m:ctrlPr>
                                <a:rPr lang="en-US" altLang="zh-CN" i="1">
                                  <a:solidFill>
                                    <a:schemeClr val="tx1"/>
                                  </a:solidFill>
                                  <a:latin typeface="Cambria Math" panose="02040503050406030204" charset="0"/>
                                  <a:cs typeface="Cambria Math" panose="02040503050406030204" charset="0"/>
                                </a:rPr>
                              </m:ctrlPr>
                            </m:eqArrPr>
                            <m:e>
                              <m:r>
                                <a:rPr lang="en-US" altLang="zh-CN" i="1">
                                  <a:solidFill>
                                    <a:schemeClr val="tx1"/>
                                  </a:solidFill>
                                  <a:latin typeface="Cambria Math" panose="02040503050406030204" charset="0"/>
                                  <a:cs typeface="Cambria Math" panose="02040503050406030204" charset="0"/>
                                </a:rPr>
                                <m:t>1</m:t>
                              </m:r>
                              <m:r>
                                <a:rPr lang="en-US" altLang="zh-CN" i="1">
                                  <a:solidFill>
                                    <a:schemeClr val="tx1"/>
                                  </a:solidFill>
                                  <a:latin typeface="Cambria Math" panose="02040503050406030204" charset="0"/>
                                  <a:cs typeface="Cambria Math" panose="02040503050406030204" charset="0"/>
                                </a:rPr>
                                <m:t>,    </m:t>
                              </m:r>
                              <m:r>
                                <a:rPr lang="en-US" altLang="zh-CN" i="1">
                                  <a:solidFill>
                                    <a:schemeClr val="tx1"/>
                                  </a:solidFill>
                                  <a:latin typeface="Cambria Math" panose="02040503050406030204" charset="0"/>
                                  <a:cs typeface="Cambria Math" panose="02040503050406030204" charset="0"/>
                                </a:rPr>
                                <m:t>𝑖𝑓</m:t>
                              </m:r>
                              <m:r>
                                <a:rPr lang="en-US" altLang="zh-CN" i="1">
                                  <a:solidFill>
                                    <a:schemeClr val="tx1"/>
                                  </a:solidFill>
                                  <a:latin typeface="Cambria Math" panose="02040503050406030204" charset="0"/>
                                  <a:cs typeface="Cambria Math" panose="02040503050406030204" charset="0"/>
                                </a:rPr>
                                <m:t> (</m:t>
                              </m:r>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𝑣</m:t>
                                  </m:r>
                                </m:e>
                                <m:sub>
                                  <m:r>
                                    <a:rPr lang="en-US" altLang="zh-CN" i="1">
                                      <a:solidFill>
                                        <a:schemeClr val="tx1"/>
                                      </a:solidFill>
                                      <a:latin typeface="Cambria Math" panose="02040503050406030204" charset="0"/>
                                      <a:cs typeface="Cambria Math" panose="02040503050406030204" charset="0"/>
                                    </a:rPr>
                                    <m:t>𝑠</m:t>
                                  </m:r>
                                </m:sub>
                              </m:sSub>
                              <m:r>
                                <a:rPr lang="en-US" altLang="zh-CN" i="1">
                                  <a:solidFill>
                                    <a:schemeClr val="tx1"/>
                                  </a:solidFill>
                                  <a:latin typeface="Cambria Math" panose="02040503050406030204" charset="0"/>
                                  <a:cs typeface="Cambria Math" panose="02040503050406030204" charset="0"/>
                                </a:rPr>
                                <m:t>, </m:t>
                              </m:r>
                              <m:sSup>
                                <m:sSupPr>
                                  <m:ctrlPr>
                                    <a:rPr lang="en-US" altLang="zh-CN" i="1">
                                      <a:solidFill>
                                        <a:schemeClr val="tx1"/>
                                      </a:solidFill>
                                      <a:latin typeface="Cambria Math" panose="02040503050406030204" charset="0"/>
                                      <a:cs typeface="Cambria Math" panose="02040503050406030204" charset="0"/>
                                    </a:rPr>
                                  </m:ctrlPr>
                                </m:sSupPr>
                                <m:e>
                                  <m:r>
                                    <a:rPr lang="en-US" altLang="zh-CN" i="1">
                                      <a:solidFill>
                                        <a:schemeClr val="tx1"/>
                                      </a:solidFill>
                                      <a:latin typeface="Cambria Math" panose="02040503050406030204" charset="0"/>
                                      <a:cs typeface="Cambria Math" panose="02040503050406030204" charset="0"/>
                                    </a:rPr>
                                    <m:t>𝑅</m:t>
                                  </m:r>
                                </m:e>
                                <m:sup>
                                  <m:r>
                                    <a:rPr lang="en-US" altLang="zh-CN" i="1">
                                      <a:solidFill>
                                        <a:schemeClr val="tx1"/>
                                      </a:solidFill>
                                      <a:latin typeface="Cambria Math" panose="02040503050406030204" charset="0"/>
                                      <a:cs typeface="Cambria Math" panose="02040503050406030204" charset="0"/>
                                    </a:rPr>
                                    <m:t>𝑖𝑚</m:t>
                                  </m:r>
                                </m:sup>
                              </m:sSup>
                              <m:r>
                                <a:rPr lang="en-US" altLang="zh-CN" i="1">
                                  <a:solidFill>
                                    <a:schemeClr val="tx1"/>
                                  </a:solidFill>
                                  <a:latin typeface="Cambria Math" panose="02040503050406030204" charset="0"/>
                                  <a:cs typeface="Cambria Math" panose="02040503050406030204" charset="0"/>
                                </a:rPr>
                                <m:t>, </m:t>
                              </m:r>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𝑣</m:t>
                                  </m:r>
                                </m:e>
                                <m:sub>
                                  <m:r>
                                    <a:rPr lang="en-US" altLang="zh-CN" i="1">
                                      <a:solidFill>
                                        <a:schemeClr val="tx1"/>
                                      </a:solidFill>
                                      <a:latin typeface="Cambria Math" panose="02040503050406030204" charset="0"/>
                                      <a:cs typeface="Cambria Math" panose="02040503050406030204" charset="0"/>
                                    </a:rPr>
                                    <m:t>𝑜</m:t>
                                  </m:r>
                                </m:sub>
                              </m:sSub>
                              <m:r>
                                <a:rPr lang="en-US" altLang="zh-CN" i="1">
                                  <a:solidFill>
                                    <a:schemeClr val="tx1"/>
                                  </a:solidFill>
                                  <a:latin typeface="Cambria Math" panose="02040503050406030204" charset="0"/>
                                  <a:cs typeface="Cambria Math" panose="02040503050406030204" charset="0"/>
                                </a:rPr>
                                <m:t>)</m:t>
                              </m:r>
                              <m:r>
                                <a:rPr lang="en-US" altLang="zh-CN" i="1">
                                  <a:solidFill>
                                    <a:schemeClr val="tx1"/>
                                  </a:solidFill>
                                  <a:latin typeface="Cambria Math" panose="02040503050406030204" charset="0"/>
                                  <a:cs typeface="Cambria Math" panose="02040503050406030204" charset="0"/>
                                </a:rPr>
                                <m:t>∈</m:t>
                              </m:r>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𝑆</m:t>
                                  </m:r>
                                </m:e>
                                <m:sub>
                                  <m:r>
                                    <a:rPr lang="en-US" altLang="zh-CN" i="1">
                                      <a:solidFill>
                                        <a:schemeClr val="tx1"/>
                                      </a:solidFill>
                                      <a:latin typeface="Cambria Math" panose="02040503050406030204" charset="0"/>
                                      <a:cs typeface="Cambria Math" panose="02040503050406030204" charset="0"/>
                                    </a:rPr>
                                    <m:t>𝑝</m:t>
                                  </m:r>
                                </m:sub>
                              </m:sSub>
                            </m:e>
                            <m:e>
                              <m:r>
                                <a:rPr lang="en-US" altLang="zh-CN" i="1">
                                  <a:solidFill>
                                    <a:schemeClr val="tx1"/>
                                  </a:solidFill>
                                  <a:latin typeface="Cambria Math" panose="02040503050406030204" charset="0"/>
                                  <a:cs typeface="Cambria Math" panose="02040503050406030204" charset="0"/>
                                </a:rPr>
                                <m:t>0</m:t>
                              </m:r>
                              <m:r>
                                <a:rPr lang="en-US" altLang="zh-CN" i="1">
                                  <a:solidFill>
                                    <a:schemeClr val="tx1"/>
                                  </a:solidFill>
                                  <a:latin typeface="Cambria Math" panose="02040503050406030204" charset="0"/>
                                  <a:cs typeface="Cambria Math" panose="02040503050406030204" charset="0"/>
                                </a:rPr>
                                <m:t>,    </m:t>
                              </m:r>
                              <m:r>
                                <a:rPr lang="en-US" altLang="zh-CN" i="1">
                                  <a:solidFill>
                                    <a:schemeClr val="tx1"/>
                                  </a:solidFill>
                                  <a:latin typeface="Cambria Math" panose="02040503050406030204" charset="0"/>
                                  <a:cs typeface="Cambria Math" panose="02040503050406030204" charset="0"/>
                                </a:rPr>
                                <m:t>𝑖𝑓</m:t>
                              </m:r>
                              <m:r>
                                <a:rPr lang="en-US" altLang="zh-CN" i="1">
                                  <a:solidFill>
                                    <a:schemeClr val="tx1"/>
                                  </a:solidFill>
                                  <a:latin typeface="Cambria Math" panose="02040503050406030204" charset="0"/>
                                  <a:cs typeface="Cambria Math" panose="02040503050406030204" charset="0"/>
                                </a:rPr>
                                <m:t> (</m:t>
                              </m:r>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𝑣</m:t>
                                  </m:r>
                                </m:e>
                                <m:sub>
                                  <m:r>
                                    <a:rPr lang="en-US" altLang="zh-CN" i="1">
                                      <a:solidFill>
                                        <a:schemeClr val="tx1"/>
                                      </a:solidFill>
                                      <a:latin typeface="Cambria Math" panose="02040503050406030204" charset="0"/>
                                      <a:cs typeface="Cambria Math" panose="02040503050406030204" charset="0"/>
                                    </a:rPr>
                                    <m:t>𝑠</m:t>
                                  </m:r>
                                </m:sub>
                              </m:sSub>
                              <m:r>
                                <a:rPr lang="en-US" altLang="zh-CN" i="1">
                                  <a:solidFill>
                                    <a:schemeClr val="tx1"/>
                                  </a:solidFill>
                                  <a:latin typeface="Cambria Math" panose="02040503050406030204" charset="0"/>
                                  <a:cs typeface="Cambria Math" panose="02040503050406030204" charset="0"/>
                                </a:rPr>
                                <m:t>, </m:t>
                              </m:r>
                              <m:sSup>
                                <m:sSupPr>
                                  <m:ctrlPr>
                                    <a:rPr lang="en-US" altLang="zh-CN" i="1">
                                      <a:solidFill>
                                        <a:schemeClr val="tx1"/>
                                      </a:solidFill>
                                      <a:latin typeface="Cambria Math" panose="02040503050406030204" charset="0"/>
                                      <a:cs typeface="Cambria Math" panose="02040503050406030204" charset="0"/>
                                    </a:rPr>
                                  </m:ctrlPr>
                                </m:sSupPr>
                                <m:e>
                                  <m:r>
                                    <a:rPr lang="en-US" altLang="zh-CN" i="1">
                                      <a:solidFill>
                                        <a:schemeClr val="tx1"/>
                                      </a:solidFill>
                                      <a:latin typeface="Cambria Math" panose="02040503050406030204" charset="0"/>
                                      <a:cs typeface="Cambria Math" panose="02040503050406030204" charset="0"/>
                                    </a:rPr>
                                    <m:t>𝑅</m:t>
                                  </m:r>
                                </m:e>
                                <m:sup>
                                  <m:r>
                                    <a:rPr lang="en-US" altLang="zh-CN" i="1">
                                      <a:solidFill>
                                        <a:schemeClr val="tx1"/>
                                      </a:solidFill>
                                      <a:latin typeface="Cambria Math" panose="02040503050406030204" charset="0"/>
                                      <a:cs typeface="Cambria Math" panose="02040503050406030204" charset="0"/>
                                    </a:rPr>
                                    <m:t>𝑖𝑚</m:t>
                                  </m:r>
                                </m:sup>
                              </m:sSup>
                              <m:r>
                                <a:rPr lang="en-US" altLang="zh-CN" i="1">
                                  <a:solidFill>
                                    <a:schemeClr val="tx1"/>
                                  </a:solidFill>
                                  <a:latin typeface="Cambria Math" panose="02040503050406030204" charset="0"/>
                                  <a:cs typeface="Cambria Math" panose="02040503050406030204" charset="0"/>
                                </a:rPr>
                                <m:t>, </m:t>
                              </m:r>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𝑣</m:t>
                                  </m:r>
                                  <m:r>
                                    <a:rPr lang="en-US" altLang="zh-CN" i="1">
                                      <a:solidFill>
                                        <a:schemeClr val="tx1"/>
                                      </a:solidFill>
                                      <a:latin typeface="Cambria Math" panose="02040503050406030204" charset="0"/>
                                      <a:cs typeface="Cambria Math" panose="02040503050406030204" charset="0"/>
                                    </a:rPr>
                                    <m:t>’</m:t>
                                  </m:r>
                                </m:e>
                                <m:sub>
                                  <m:r>
                                    <a:rPr lang="en-US" altLang="zh-CN" i="1">
                                      <a:solidFill>
                                        <a:schemeClr val="tx1"/>
                                      </a:solidFill>
                                      <a:latin typeface="Cambria Math" panose="02040503050406030204" charset="0"/>
                                      <a:cs typeface="Cambria Math" panose="02040503050406030204" charset="0"/>
                                    </a:rPr>
                                    <m:t>𝑜</m:t>
                                  </m:r>
                                </m:sub>
                              </m:sSub>
                              <m:r>
                                <a:rPr lang="en-US" altLang="zh-CN" i="1">
                                  <a:solidFill>
                                    <a:schemeClr val="tx1"/>
                                  </a:solidFill>
                                  <a:latin typeface="Cambria Math" panose="02040503050406030204" charset="0"/>
                                  <a:cs typeface="Cambria Math" panose="02040503050406030204" charset="0"/>
                                </a:rPr>
                                <m:t>)∈</m:t>
                              </m:r>
                              <m:sSub>
                                <m:sSubPr>
                                  <m:ctrlPr>
                                    <a:rPr lang="en-US" altLang="zh-CN" i="1">
                                      <a:solidFill>
                                        <a:schemeClr val="tx1"/>
                                      </a:solidFill>
                                      <a:latin typeface="Cambria Math" panose="02040503050406030204" charset="0"/>
                                      <a:cs typeface="Cambria Math" panose="02040503050406030204" charset="0"/>
                                    </a:rPr>
                                  </m:ctrlPr>
                                </m:sSubPr>
                                <m:e>
                                  <m:r>
                                    <a:rPr lang="en-US" altLang="zh-CN" i="1">
                                      <a:solidFill>
                                        <a:schemeClr val="tx1"/>
                                      </a:solidFill>
                                      <a:latin typeface="Cambria Math" panose="02040503050406030204" charset="0"/>
                                      <a:cs typeface="Cambria Math" panose="02040503050406030204" charset="0"/>
                                    </a:rPr>
                                    <m:t>𝑆</m:t>
                                  </m:r>
                                </m:e>
                                <m:sub>
                                  <m:r>
                                    <a:rPr lang="en-US" altLang="zh-CN" i="1">
                                      <a:solidFill>
                                        <a:schemeClr val="tx1"/>
                                      </a:solidFill>
                                      <a:latin typeface="Cambria Math" panose="02040503050406030204" charset="0"/>
                                      <a:cs typeface="Cambria Math" panose="02040503050406030204" charset="0"/>
                                    </a:rPr>
                                    <m:t>𝑛</m:t>
                                  </m:r>
                                </m:sub>
                              </m:sSub>
                            </m:e>
                          </m:eqArr>
                        </m:e>
                      </m:d>
                    </m:oMath>
                  </m:oMathPara>
                </a14:m>
                <a:endParaRPr lang="en-US" altLang="zh-CN" i="1">
                  <a:solidFill>
                    <a:schemeClr val="tx1"/>
                  </a:solidFill>
                  <a:latin typeface="Cambria Math" panose="02040503050406030204" charset="0"/>
                  <a:cs typeface="Cambria Math" panose="02040503050406030204" charset="0"/>
                </a:endParaRPr>
              </a:p>
            </p:txBody>
          </p:sp>
        </mc:Choice>
        <mc:Fallback>
          <p:sp>
            <p:nvSpPr>
              <p:cNvPr id="37" name="文本框 36"/>
              <p:cNvSpPr txBox="1">
                <a:spLocks noRot="1" noChangeAspect="1" noMove="1" noResize="1" noEditPoints="1" noAdjustHandles="1" noChangeArrowheads="1" noChangeShapeType="1" noTextEdit="1"/>
              </p:cNvSpPr>
              <p:nvPr/>
            </p:nvSpPr>
            <p:spPr>
              <a:xfrm>
                <a:off x="6375336" y="5458396"/>
                <a:ext cx="3112770" cy="720090"/>
              </a:xfrm>
              <a:prstGeom prst="rect">
                <a:avLst/>
              </a:prstGeom>
              <a:blipFill rotWithShape="1">
                <a:blip r:embed="rId7"/>
                <a:stretch>
                  <a:fillRect l="-18" t="-79" r="18" b="7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 name="文本框 37"/>
              <p:cNvSpPr txBox="1"/>
              <p:nvPr/>
            </p:nvSpPr>
            <p:spPr>
              <a:xfrm>
                <a:off x="6263576" y="2595181"/>
                <a:ext cx="3184525" cy="39624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solidFill>
                                <a:schemeClr val="accent1"/>
                              </a:solidFill>
                              <a:latin typeface="Cambria Math" panose="02040503050406030204" charset="0"/>
                              <a:cs typeface="Cambria Math" panose="02040503050406030204" charset="0"/>
                            </a:rPr>
                          </m:ctrlPr>
                        </m:sSubPr>
                        <m:e>
                          <m:acc>
                            <m:accPr>
                              <m:ctrlPr>
                                <a:rPr lang="en-US" altLang="zh-CN" i="1">
                                  <a:solidFill>
                                    <a:schemeClr val="accent1"/>
                                  </a:solidFill>
                                  <a:latin typeface="Cambria Math" panose="02040503050406030204" charset="0"/>
                                  <a:cs typeface="Cambria Math" panose="02040503050406030204" charset="0"/>
                                </a:rPr>
                              </m:ctrlPr>
                            </m:accPr>
                            <m:e>
                              <m:r>
                                <a:rPr lang="en-US" altLang="zh-CN" i="1">
                                  <a:solidFill>
                                    <a:schemeClr val="accent1"/>
                                  </a:solidFill>
                                  <a:latin typeface="Cambria Math" panose="02040503050406030204" charset="0"/>
                                  <a:cs typeface="Cambria Math" panose="02040503050406030204" charset="0"/>
                                </a:rPr>
                                <m:t>ℱ</m:t>
                              </m:r>
                            </m:e>
                          </m:acc>
                        </m:e>
                        <m:sub>
                          <m:r>
                            <a:rPr lang="en-US" altLang="zh-CN" i="1">
                              <a:solidFill>
                                <a:schemeClr val="accent1"/>
                              </a:solidFill>
                              <a:latin typeface="Cambria Math" panose="02040503050406030204" charset="0"/>
                              <a:cs typeface="Cambria Math" panose="02040503050406030204" charset="0"/>
                            </a:rPr>
                            <m:t>𝑠</m:t>
                          </m:r>
                          <m:r>
                            <a:rPr lang="en-US" altLang="zh-CN" i="1">
                              <a:solidFill>
                                <a:schemeClr val="accent1"/>
                              </a:solidFill>
                              <a:latin typeface="Cambria Math" panose="02040503050406030204" charset="0"/>
                              <a:cs typeface="Cambria Math" panose="02040503050406030204" charset="0"/>
                            </a:rPr>
                            <m:t>,∗</m:t>
                          </m:r>
                        </m:sub>
                      </m:sSub>
                      <m:r>
                        <a:rPr lang="en-US" altLang="zh-CN" i="1">
                          <a:solidFill>
                            <a:schemeClr val="accent1"/>
                          </a:solidFill>
                          <a:latin typeface="Cambria Math" panose="02040503050406030204" charset="0"/>
                          <a:cs typeface="Cambria Math" panose="02040503050406030204" charset="0"/>
                        </a:rPr>
                        <m:t> </m:t>
                      </m:r>
                      <m:r>
                        <a:rPr lang="en-US" altLang="zh-CN" i="1">
                          <a:solidFill>
                            <a:schemeClr val="accent1"/>
                          </a:solidFill>
                          <a:latin typeface="Cambria Math" panose="02040503050406030204" charset="0"/>
                          <a:cs typeface="Cambria Math" panose="02040503050406030204" charset="0"/>
                        </a:rPr>
                        <m:t>𝑟𝑒𝑝𝑟𝑒𝑠𝑒𝑛𝑡𝑠</m:t>
                      </m:r>
                      <m:r>
                        <a:rPr lang="en-US" altLang="zh-CN" i="1">
                          <a:solidFill>
                            <a:schemeClr val="accent1"/>
                          </a:solidFill>
                          <a:latin typeface="Cambria Math" panose="02040503050406030204" charset="0"/>
                          <a:cs typeface="Cambria Math" panose="02040503050406030204" charset="0"/>
                        </a:rPr>
                        <m:t> </m:t>
                      </m:r>
                      <m:acc>
                        <m:accPr>
                          <m:ctrlPr>
                            <a:rPr lang="en-US" altLang="zh-CN" i="1">
                              <a:solidFill>
                                <a:schemeClr val="accent1"/>
                              </a:solidFill>
                              <a:latin typeface="Cambria Math" panose="02040503050406030204" charset="0"/>
                              <a:cs typeface="Cambria Math" panose="02040503050406030204" charset="0"/>
                            </a:rPr>
                          </m:ctrlPr>
                        </m:accPr>
                        <m:e>
                          <m:r>
                            <a:rPr lang="en-US" altLang="zh-CN" i="1">
                              <a:solidFill>
                                <a:schemeClr val="accent1"/>
                              </a:solidFill>
                              <a:latin typeface="Cambria Math" panose="02040503050406030204" charset="0"/>
                              <a:cs typeface="Cambria Math" panose="02040503050406030204" charset="0"/>
                            </a:rPr>
                            <m:t>ℱ</m:t>
                          </m:r>
                        </m:e>
                      </m:acc>
                      <m:r>
                        <a:rPr lang="en-US" altLang="zh-CN" i="1">
                          <a:solidFill>
                            <a:schemeClr val="accent1"/>
                          </a:solidFill>
                          <a:latin typeface="Cambria Math" panose="02040503050406030204" charset="0"/>
                          <a:cs typeface="Cambria Math" panose="02040503050406030204" charset="0"/>
                        </a:rPr>
                        <m:t>(</m:t>
                      </m:r>
                      <m:sSub>
                        <m:sSubPr>
                          <m:ctrlPr>
                            <a:rPr lang="en-US" altLang="zh-CN" i="1">
                              <a:solidFill>
                                <a:schemeClr val="accent1"/>
                              </a:solidFill>
                              <a:latin typeface="Cambria Math" panose="02040503050406030204" charset="0"/>
                              <a:cs typeface="Cambria Math" panose="02040503050406030204" charset="0"/>
                            </a:rPr>
                          </m:ctrlPr>
                        </m:sSubPr>
                        <m:e>
                          <m:r>
                            <a:rPr lang="en-US" altLang="zh-CN" i="1">
                              <a:solidFill>
                                <a:schemeClr val="accent1"/>
                              </a:solidFill>
                              <a:latin typeface="Cambria Math" panose="02040503050406030204" charset="0"/>
                              <a:cs typeface="Cambria Math" panose="02040503050406030204" charset="0"/>
                            </a:rPr>
                            <m:t>𝑣</m:t>
                          </m:r>
                        </m:e>
                        <m:sub>
                          <m:r>
                            <a:rPr lang="en-US" altLang="zh-CN" i="1">
                              <a:solidFill>
                                <a:schemeClr val="accent1"/>
                              </a:solidFill>
                              <a:latin typeface="Cambria Math" panose="02040503050406030204" charset="0"/>
                              <a:cs typeface="Cambria Math" panose="02040503050406030204" charset="0"/>
                            </a:rPr>
                            <m:t>𝑠</m:t>
                          </m:r>
                        </m:sub>
                      </m:sSub>
                      <m:r>
                        <a:rPr lang="en-US" altLang="zh-CN" i="1">
                          <a:solidFill>
                            <a:schemeClr val="accent1"/>
                          </a:solidFill>
                          <a:latin typeface="Cambria Math" panose="02040503050406030204" charset="0"/>
                          <a:cs typeface="Cambria Math" panose="02040503050406030204" charset="0"/>
                        </a:rPr>
                        <m:t>, </m:t>
                      </m:r>
                      <m:sSup>
                        <m:sSupPr>
                          <m:ctrlPr>
                            <a:rPr lang="en-US" altLang="zh-CN" i="1">
                              <a:solidFill>
                                <a:schemeClr val="accent1"/>
                              </a:solidFill>
                              <a:latin typeface="Cambria Math" panose="02040503050406030204" charset="0"/>
                              <a:cs typeface="Cambria Math" panose="02040503050406030204" charset="0"/>
                            </a:rPr>
                          </m:ctrlPr>
                        </m:sSupPr>
                        <m:e>
                          <m:r>
                            <a:rPr lang="en-US" altLang="zh-CN" i="1">
                              <a:solidFill>
                                <a:schemeClr val="accent1"/>
                              </a:solidFill>
                              <a:latin typeface="Cambria Math" panose="02040503050406030204" charset="0"/>
                              <a:cs typeface="Cambria Math" panose="02040503050406030204" charset="0"/>
                            </a:rPr>
                            <m:t>𝑅</m:t>
                          </m:r>
                        </m:e>
                        <m:sup>
                          <m:r>
                            <a:rPr lang="en-US" altLang="zh-CN" i="1">
                              <a:solidFill>
                                <a:schemeClr val="accent1"/>
                              </a:solidFill>
                              <a:latin typeface="Cambria Math" panose="02040503050406030204" charset="0"/>
                              <a:cs typeface="Cambria Math" panose="02040503050406030204" charset="0"/>
                            </a:rPr>
                            <m:t>𝑖𝑚</m:t>
                          </m:r>
                        </m:sup>
                      </m:sSup>
                      <m:r>
                        <a:rPr lang="en-US" altLang="zh-CN" i="1">
                          <a:solidFill>
                            <a:schemeClr val="accent1"/>
                          </a:solidFill>
                          <a:latin typeface="Cambria Math" panose="02040503050406030204" charset="0"/>
                          <a:cs typeface="Cambria Math" panose="02040503050406030204" charset="0"/>
                        </a:rPr>
                        <m:t>, </m:t>
                      </m:r>
                      <m:sSub>
                        <m:sSubPr>
                          <m:ctrlPr>
                            <a:rPr lang="en-US" altLang="zh-CN" i="1">
                              <a:solidFill>
                                <a:schemeClr val="accent1"/>
                              </a:solidFill>
                              <a:latin typeface="Cambria Math" panose="02040503050406030204" charset="0"/>
                              <a:cs typeface="Cambria Math" panose="02040503050406030204" charset="0"/>
                            </a:rPr>
                          </m:ctrlPr>
                        </m:sSubPr>
                        <m:e>
                          <m:r>
                            <a:rPr lang="en-US" altLang="zh-CN" i="1">
                              <a:solidFill>
                                <a:schemeClr val="accent1"/>
                              </a:solidFill>
                              <a:latin typeface="Cambria Math" panose="02040503050406030204" charset="0"/>
                              <a:cs typeface="Cambria Math" panose="02040503050406030204" charset="0"/>
                            </a:rPr>
                            <m:t>𝑣</m:t>
                          </m:r>
                        </m:e>
                        <m:sub>
                          <m:r>
                            <a:rPr lang="en-US" altLang="zh-CN" i="1">
                              <a:solidFill>
                                <a:schemeClr val="accent1"/>
                              </a:solidFill>
                              <a:latin typeface="Cambria Math" panose="02040503050406030204" charset="0"/>
                              <a:cs typeface="Cambria Math" panose="02040503050406030204" charset="0"/>
                            </a:rPr>
                            <m:t>∗</m:t>
                          </m:r>
                        </m:sub>
                      </m:sSub>
                      <m:r>
                        <a:rPr lang="en-US" altLang="zh-CN" i="1">
                          <a:solidFill>
                            <a:schemeClr val="accent1"/>
                          </a:solidFill>
                          <a:latin typeface="Cambria Math" panose="02040503050406030204" charset="0"/>
                          <a:cs typeface="Cambria Math" panose="02040503050406030204" charset="0"/>
                        </a:rPr>
                        <m:t>)</m:t>
                      </m:r>
                      <m:r>
                        <a:rPr lang="en-US" altLang="zh-CN" i="1">
                          <a:solidFill>
                            <a:schemeClr val="accent1"/>
                          </a:solidFill>
                          <a:latin typeface="Cambria Math" panose="02040503050406030204" charset="0"/>
                          <a:ea typeface="MS Mincho" charset="0"/>
                          <a:cs typeface="Cambria Math" panose="02040503050406030204" charset="0"/>
                        </a:rPr>
                        <m:t> </m:t>
                      </m:r>
                    </m:oMath>
                  </m:oMathPara>
                </a14:m>
                <a:endParaRPr lang="en-US" altLang="zh-CN" i="1">
                  <a:solidFill>
                    <a:schemeClr val="accent1"/>
                  </a:solidFill>
                  <a:latin typeface="Cambria Math" panose="02040503050406030204" charset="0"/>
                  <a:ea typeface="MS Mincho" charset="0"/>
                  <a:cs typeface="Cambria Math" panose="02040503050406030204" charset="0"/>
                </a:endParaRPr>
              </a:p>
            </p:txBody>
          </p:sp>
        </mc:Choice>
        <mc:Fallback>
          <p:sp>
            <p:nvSpPr>
              <p:cNvPr id="38" name="文本框 37"/>
              <p:cNvSpPr txBox="1">
                <a:spLocks noRot="1" noChangeAspect="1" noMove="1" noResize="1" noEditPoints="1" noAdjustHandles="1" noChangeArrowheads="1" noChangeShapeType="1" noTextEdit="1"/>
              </p:cNvSpPr>
              <p:nvPr/>
            </p:nvSpPr>
            <p:spPr>
              <a:xfrm>
                <a:off x="6263576" y="2595181"/>
                <a:ext cx="3184525" cy="396240"/>
              </a:xfrm>
              <a:prstGeom prst="rect">
                <a:avLst/>
              </a:prstGeom>
              <a:blipFill rotWithShape="1">
                <a:blip r:embed="rId8"/>
                <a:stretch>
                  <a:fillRect l="-18" t="-144" r="18" b="144"/>
                </a:stretch>
              </a:blipFill>
            </p:spPr>
            <p:txBody>
              <a:bodyPr/>
              <a:lstStyle/>
              <a:p>
                <a:r>
                  <a:rPr lang="zh-CN" altLang="en-US">
                    <a:noFill/>
                  </a:rPr>
                  <a:t> </a:t>
                </a:r>
              </a:p>
            </p:txBody>
          </p:sp>
        </mc:Fallback>
      </mc:AlternateContent>
      <p:cxnSp>
        <p:nvCxnSpPr>
          <p:cNvPr id="42" name="直接箭头连接符 41"/>
          <p:cNvCxnSpPr>
            <a:stCxn id="41" idx="0"/>
          </p:cNvCxnSpPr>
          <p:nvPr/>
        </p:nvCxnSpPr>
        <p:spPr>
          <a:xfrm flipH="1" flipV="1">
            <a:off x="7609205" y="4348480"/>
            <a:ext cx="361315" cy="996315"/>
          </a:xfrm>
          <a:prstGeom prst="straightConnector1">
            <a:avLst/>
          </a:prstGeom>
          <a:ln w="127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endCxn id="38" idx="2"/>
          </p:cNvCxnSpPr>
          <p:nvPr/>
        </p:nvCxnSpPr>
        <p:spPr>
          <a:xfrm flipH="1" flipV="1">
            <a:off x="7855585" y="2991485"/>
            <a:ext cx="338455" cy="992505"/>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endCxn id="38" idx="2"/>
          </p:cNvCxnSpPr>
          <p:nvPr/>
        </p:nvCxnSpPr>
        <p:spPr>
          <a:xfrm flipH="1" flipV="1">
            <a:off x="7855585" y="2991485"/>
            <a:ext cx="3444240" cy="963930"/>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9949815" y="5897880"/>
            <a:ext cx="2193925" cy="368300"/>
          </a:xfrm>
          <a:prstGeom prst="rect">
            <a:avLst/>
          </a:prstGeom>
          <a:noFill/>
        </p:spPr>
        <p:txBody>
          <a:bodyPr wrap="square" rtlCol="0">
            <a:spAutoFit/>
          </a:bodyPr>
          <a:p>
            <a:r>
              <a:rPr lang="en-US" altLang="zh-CN">
                <a:solidFill>
                  <a:srgbClr val="C00000"/>
                </a:solidFill>
                <a:latin typeface="Times New Roman" panose="02020603050405020304" pitchFamily="18" charset="0"/>
                <a:cs typeface="Times New Roman" panose="02020603050405020304" pitchFamily="18" charset="0"/>
              </a:rPr>
              <a:t>T</a:t>
            </a:r>
            <a:r>
              <a:rPr lang="zh-CN" altLang="en-US">
                <a:solidFill>
                  <a:srgbClr val="C00000"/>
                </a:solidFill>
                <a:latin typeface="Times New Roman" panose="02020603050405020304" pitchFamily="18" charset="0"/>
                <a:cs typeface="Times New Roman" panose="02020603050405020304" pitchFamily="18" charset="0"/>
              </a:rPr>
              <a:t>he negative samples</a:t>
            </a:r>
            <a:endParaRPr lang="zh-CN" altLang="en-US">
              <a:solidFill>
                <a:srgbClr val="C00000"/>
              </a:solidFill>
              <a:latin typeface="Times New Roman" panose="02020603050405020304" pitchFamily="18" charset="0"/>
              <a:cs typeface="Times New Roman" panose="02020603050405020304" pitchFamily="18" charset="0"/>
            </a:endParaRPr>
          </a:p>
        </p:txBody>
      </p:sp>
      <p:sp>
        <p:nvSpPr>
          <p:cNvPr id="48" name="文本框 47"/>
          <p:cNvSpPr txBox="1"/>
          <p:nvPr/>
        </p:nvSpPr>
        <p:spPr>
          <a:xfrm>
            <a:off x="9566910" y="4948555"/>
            <a:ext cx="2193925" cy="368300"/>
          </a:xfrm>
          <a:prstGeom prst="rect">
            <a:avLst/>
          </a:prstGeom>
          <a:noFill/>
        </p:spPr>
        <p:txBody>
          <a:bodyPr wrap="square" rtlCol="0">
            <a:spAutoFit/>
          </a:bodyPr>
          <a:p>
            <a:r>
              <a:rPr lang="en-US" altLang="zh-CN">
                <a:solidFill>
                  <a:schemeClr val="accent4"/>
                </a:solidFill>
                <a:latin typeface="Times New Roman" panose="02020603050405020304" pitchFamily="18" charset="0"/>
                <a:cs typeface="Times New Roman" panose="02020603050405020304" pitchFamily="18" charset="0"/>
              </a:rPr>
              <a:t>T</a:t>
            </a:r>
            <a:r>
              <a:rPr lang="zh-CN" altLang="en-US">
                <a:solidFill>
                  <a:schemeClr val="accent4"/>
                </a:solidFill>
                <a:latin typeface="Times New Roman" panose="02020603050405020304" pitchFamily="18" charset="0"/>
                <a:cs typeface="Times New Roman" panose="02020603050405020304" pitchFamily="18" charset="0"/>
              </a:rPr>
              <a:t>he </a:t>
            </a:r>
            <a:r>
              <a:rPr lang="en-US" altLang="zh-CN">
                <a:solidFill>
                  <a:schemeClr val="accent4"/>
                </a:solidFill>
                <a:latin typeface="Times New Roman" panose="02020603050405020304" pitchFamily="18" charset="0"/>
                <a:cs typeface="Times New Roman" panose="02020603050405020304" pitchFamily="18" charset="0"/>
              </a:rPr>
              <a:t>positive</a:t>
            </a:r>
            <a:r>
              <a:rPr lang="zh-CN" altLang="en-US">
                <a:solidFill>
                  <a:schemeClr val="accent4"/>
                </a:solidFill>
                <a:latin typeface="Times New Roman" panose="02020603050405020304" pitchFamily="18" charset="0"/>
                <a:cs typeface="Times New Roman" panose="02020603050405020304" pitchFamily="18" charset="0"/>
              </a:rPr>
              <a:t> samples</a:t>
            </a:r>
            <a:endParaRPr lang="zh-CN" altLang="en-US">
              <a:solidFill>
                <a:schemeClr val="accent4"/>
              </a:solidFill>
              <a:latin typeface="Times New Roman" panose="02020603050405020304" pitchFamily="18" charset="0"/>
              <a:cs typeface="Times New Roman" panose="02020603050405020304" pitchFamily="18" charset="0"/>
            </a:endParaRPr>
          </a:p>
        </p:txBody>
      </p:sp>
      <p:cxnSp>
        <p:nvCxnSpPr>
          <p:cNvPr id="52" name="直接箭头连接符 51"/>
          <p:cNvCxnSpPr>
            <a:endCxn id="48" idx="2"/>
          </p:cNvCxnSpPr>
          <p:nvPr/>
        </p:nvCxnSpPr>
        <p:spPr>
          <a:xfrm flipV="1">
            <a:off x="9497695" y="5316855"/>
            <a:ext cx="1166495" cy="344805"/>
          </a:xfrm>
          <a:prstGeom prst="straightConnector1">
            <a:avLst/>
          </a:prstGeom>
          <a:ln w="12700">
            <a:solidFill>
              <a:schemeClr val="accent4"/>
            </a:solidFill>
            <a:tailEnd type="stealth"/>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endCxn id="47" idx="1"/>
          </p:cNvCxnSpPr>
          <p:nvPr/>
        </p:nvCxnSpPr>
        <p:spPr>
          <a:xfrm>
            <a:off x="9450070" y="6073775"/>
            <a:ext cx="499745" cy="8255"/>
          </a:xfrm>
          <a:prstGeom prst="straightConnector1">
            <a:avLst/>
          </a:prstGeom>
          <a:ln w="1270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UNIT_PLACING_PICTURE_USER_VIEWPORT" val="{&quot;height&quot;:726,&quot;width&quot;:2269}"/>
</p:tagLst>
</file>

<file path=ppt/tags/tag2.xml><?xml version="1.0" encoding="utf-8"?>
<p:tagLst xmlns:p="http://schemas.openxmlformats.org/presentationml/2006/main">
  <p:tag name="KSO_WM_UNIT_PLACING_PICTURE_USER_VIEWPORT" val="{&quot;height&quot;:4073,&quot;width&quot;:13360}"/>
</p:tagLst>
</file>

<file path=ppt/tags/tag3.xml><?xml version="1.0" encoding="utf-8"?>
<p:tagLst xmlns:p="http://schemas.openxmlformats.org/presentationml/2006/main">
  <p:tag name="COMMONDATA" val="eyJoZGlkIjoiMGI4YTY2NzNjYzhhMDBjYjhiZDFjNDRhZjk5ZjcyM2MifQ=="/>
  <p:tag name="KSO_WPP_MARK_KEY" val="44b2ea4a-4fa3-44dd-9dab-13eaab4377c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044">
    <a:dk1>
      <a:srgbClr val="737572"/>
    </a:dk1>
    <a:lt1>
      <a:sysClr val="window" lastClr="FFFFFF"/>
    </a:lt1>
    <a:dk2>
      <a:srgbClr val="445469"/>
    </a:dk2>
    <a:lt2>
      <a:srgbClr val="FFFFFF"/>
    </a:lt2>
    <a:accent1>
      <a:srgbClr val="3A8BC1"/>
    </a:accent1>
    <a:accent2>
      <a:srgbClr val="445469"/>
    </a:accent2>
    <a:accent3>
      <a:srgbClr val="3A8BC1"/>
    </a:accent3>
    <a:accent4>
      <a:srgbClr val="445469"/>
    </a:accent4>
    <a:accent5>
      <a:srgbClr val="3A8BC1"/>
    </a:accent5>
    <a:accent6>
      <a:srgbClr val="445469"/>
    </a:accent6>
    <a:hlink>
      <a:srgbClr val="1E9272"/>
    </a:hlink>
    <a:folHlink>
      <a:srgbClr val="32FFBF"/>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12784</Words>
  <Application>WPS 演示</Application>
  <PresentationFormat>宽屏</PresentationFormat>
  <Paragraphs>412</Paragraphs>
  <Slides>17</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Arial</vt:lpstr>
      <vt:lpstr>宋体</vt:lpstr>
      <vt:lpstr>Wingdings</vt:lpstr>
      <vt:lpstr>Times New Roman</vt:lpstr>
      <vt:lpstr>Calibri</vt:lpstr>
      <vt:lpstr>Calibri</vt:lpstr>
      <vt:lpstr>微软雅黑</vt:lpstr>
      <vt:lpstr>Berlin Sans FB</vt:lpstr>
      <vt:lpstr>Open Sans</vt:lpstr>
      <vt:lpstr>Segoe Print</vt:lpstr>
      <vt:lpstr>Agency FB</vt:lpstr>
      <vt:lpstr>Wingdings</vt:lpstr>
      <vt:lpstr>Cambria Math</vt:lpstr>
      <vt:lpstr>MS Mincho</vt:lpstr>
      <vt:lpstr>等线</vt:lpstr>
      <vt:lpstr>Arial Unicode MS</vt:lpstr>
      <vt:lpstr>等线 Light</vt:lpstr>
      <vt:lpstr>Office 主题​​</vt:lpstr>
      <vt:lpstr>HIM: Discovering Implicit Relationships  in Heterogeneous Social Networks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HIM: Discovering Implicit Relationships  in Heterogeneous Social Networks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张凯源</dc:creator>
  <cp:lastModifiedBy>Wang</cp:lastModifiedBy>
  <cp:revision>864</cp:revision>
  <dcterms:created xsi:type="dcterms:W3CDTF">2017-07-29T11:53:00Z</dcterms:created>
  <dcterms:modified xsi:type="dcterms:W3CDTF">2024-03-25T05:33:07Z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BB6B3133F1344594849A46DFE17ABA1E</vt:lpwstr>
  </property>
</Properties>
</file>