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43891200" cy="32918400"/>
  <p:notesSz cx="9296400" cy="70104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3">
          <p15:clr>
            <a:srgbClr val="A4A3A4"/>
          </p15:clr>
        </p15:guide>
        <p15:guide id="2" pos="137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0099CC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 autoAdjust="0"/>
    <p:restoredTop sz="99295" autoAdjust="0"/>
  </p:normalViewPr>
  <p:slideViewPr>
    <p:cSldViewPr>
      <p:cViewPr varScale="1">
        <p:scale>
          <a:sx n="24" d="100"/>
          <a:sy n="24" d="100"/>
        </p:scale>
        <p:origin x="2034" y="72"/>
      </p:cViewPr>
      <p:guideLst>
        <p:guide orient="horz" pos="3383"/>
        <p:guide pos="137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5E67EC81-DF96-478F-BB15-A0F9F916C432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B88B54E-826B-46CB-8873-462256E68B9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0652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265144" y="0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/>
          <a:lstStyle>
            <a:lvl1pPr algn="r">
              <a:defRPr sz="1200"/>
            </a:lvl1pPr>
          </a:lstStyle>
          <a:p>
            <a:fld id="{3D9BB75A-DF74-487E-A2ED-1F409843D04D}" type="datetimeFigureOut">
              <a:rPr lang="en-US" smtClean="0"/>
              <a:pPr/>
              <a:t>5/12/2019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95600" y="525463"/>
            <a:ext cx="3505200" cy="2628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650" tIns="45825" rIns="91650" bIns="4582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29640" y="3330180"/>
            <a:ext cx="7437120" cy="3153961"/>
          </a:xfrm>
          <a:prstGeom prst="rect">
            <a:avLst/>
          </a:prstGeom>
        </p:spPr>
        <p:txBody>
          <a:bodyPr vert="horz" lIns="91650" tIns="45825" rIns="91650" bIns="45825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265144" y="6659162"/>
            <a:ext cx="4029145" cy="350040"/>
          </a:xfrm>
          <a:prstGeom prst="rect">
            <a:avLst/>
          </a:prstGeom>
        </p:spPr>
        <p:txBody>
          <a:bodyPr vert="horz" lIns="91650" tIns="45825" rIns="91650" bIns="45825" rtlCol="0" anchor="b"/>
          <a:lstStyle>
            <a:lvl1pPr algn="r">
              <a:defRPr sz="1200"/>
            </a:lvl1pPr>
          </a:lstStyle>
          <a:p>
            <a:fld id="{DC911C8D-2BE2-4407-807F-F7FF1250D3B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15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533400" y="6629400"/>
            <a:ext cx="42748200" cy="0"/>
          </a:xfrm>
          <a:prstGeom prst="line">
            <a:avLst/>
          </a:prstGeom>
          <a:noFill/>
          <a:ln w="1270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3439544" y="685800"/>
            <a:ext cx="36796088" cy="26670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438912" tIns="219456" rIns="438912" bIns="219456" numCol="1" anchor="ctr" anchorCtr="0" compatLnSpc="1">
            <a:prstTxWarp prst="textNoShape">
              <a:avLst/>
            </a:prstTxWarp>
          </a:bodyPr>
          <a:lstStyle>
            <a:lvl1pPr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1129963" y="3505200"/>
            <a:ext cx="21488400" cy="2895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821438" y="1317625"/>
            <a:ext cx="9875837" cy="280876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193925" y="1317625"/>
            <a:ext cx="29475113" cy="280876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3925" y="7680325"/>
            <a:ext cx="39503350" cy="217249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0" y="21153438"/>
            <a:ext cx="37307838" cy="653732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0" y="13952538"/>
            <a:ext cx="37307838" cy="720090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93925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21800" y="7680325"/>
            <a:ext cx="19675475" cy="217249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3925" y="7369175"/>
            <a:ext cx="19392900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3925" y="10439400"/>
            <a:ext cx="19392900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6438" y="7369175"/>
            <a:ext cx="19400837" cy="307022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6438" y="10439400"/>
            <a:ext cx="19400837" cy="18965863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7625"/>
            <a:ext cx="39503350" cy="54864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3925" y="1311275"/>
            <a:ext cx="14439900" cy="557688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875" y="1311275"/>
            <a:ext cx="24536400" cy="280939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3925" y="6888163"/>
            <a:ext cx="14439900" cy="22517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2663" y="23042563"/>
            <a:ext cx="26335037" cy="2720975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2663" y="2941638"/>
            <a:ext cx="26335037" cy="197500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2663" y="25763538"/>
            <a:ext cx="26335037" cy="38623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33" r:id="rId2"/>
    <p:sldLayoutId id="2147483734" r:id="rId3"/>
    <p:sldLayoutId id="2147483735" r:id="rId4"/>
    <p:sldLayoutId id="2147483736" r:id="rId5"/>
    <p:sldLayoutId id="2147483737" r:id="rId6"/>
    <p:sldLayoutId id="2147483738" r:id="rId7"/>
    <p:sldLayoutId id="2147483739" r:id="rId8"/>
    <p:sldLayoutId id="2147483740" r:id="rId9"/>
    <p:sldLayoutId id="2147483741" r:id="rId10"/>
    <p:sldLayoutId id="2147483742" r:id="rId11"/>
  </p:sldLayoutIdLst>
  <p:txStyles>
    <p:titleStyle>
      <a:lvl1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2pPr>
      <a:lvl3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3pPr>
      <a:lvl4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4pPr>
      <a:lvl5pPr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5pPr>
      <a:lvl6pPr marL="4572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6pPr>
      <a:lvl7pPr marL="9144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7pPr>
      <a:lvl8pPr marL="13716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8pPr>
      <a:lvl9pPr marL="1828800" algn="ctr" defTabSz="4389438" rtl="0" eaLnBrk="0" fontAlgn="base" hangingPunct="0">
        <a:spcBef>
          <a:spcPct val="0"/>
        </a:spcBef>
        <a:spcAft>
          <a:spcPct val="0"/>
        </a:spcAft>
        <a:defRPr sz="8800">
          <a:solidFill>
            <a:schemeClr val="tx2"/>
          </a:solidFill>
          <a:latin typeface="Times New Roman" charset="0"/>
        </a:defRPr>
      </a:lvl9pPr>
    </p:titleStyle>
    <p:bodyStyle>
      <a:lvl1pPr marL="1646238" indent="-1646238" algn="l" defTabSz="4389438" rtl="0" eaLnBrk="0" fontAlgn="base" hangingPunct="0">
        <a:spcBef>
          <a:spcPct val="20000"/>
        </a:spcBef>
        <a:spcAft>
          <a:spcPct val="0"/>
        </a:spcAft>
        <a:buChar char="•"/>
        <a:defRPr sz="4000">
          <a:solidFill>
            <a:schemeClr val="tx1"/>
          </a:solidFill>
          <a:latin typeface="+mn-lt"/>
          <a:ea typeface="+mn-ea"/>
          <a:cs typeface="+mn-cs"/>
        </a:defRPr>
      </a:lvl1pPr>
      <a:lvl2pPr marL="3565525" indent="-1371600" algn="l" defTabSz="4389438" rtl="0" eaLnBrk="0" fontAlgn="base" hangingPunct="0">
        <a:spcBef>
          <a:spcPct val="20000"/>
        </a:spcBef>
        <a:spcAft>
          <a:spcPct val="0"/>
        </a:spcAft>
        <a:buChar char="–"/>
        <a:defRPr sz="3600">
          <a:solidFill>
            <a:schemeClr val="tx1"/>
          </a:solidFill>
          <a:latin typeface="+mn-lt"/>
        </a:defRPr>
      </a:lvl2pPr>
      <a:lvl3pPr marL="5486400" indent="-1096963" algn="l" defTabSz="4389438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</a:defRPr>
      </a:lvl3pPr>
      <a:lvl4pPr marL="7680325" indent="-1096963" algn="l" defTabSz="4389438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4pPr>
      <a:lvl5pPr marL="98758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5pPr>
      <a:lvl6pPr marL="103330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6pPr>
      <a:lvl7pPr marL="107902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7pPr>
      <a:lvl8pPr marL="112474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8pPr>
      <a:lvl9pPr marL="11704638" indent="-1096963" algn="l" defTabSz="4389438" rtl="0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58">
            <a:extLst>
              <a:ext uri="{FF2B5EF4-FFF2-40B4-BE49-F238E27FC236}">
                <a16:creationId xmlns:a16="http://schemas.microsoft.com/office/drawing/2014/main" id="{F114C5ED-2AD4-494D-A2F2-C0EDF0BCF74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3200" y="5225951"/>
            <a:ext cx="9742537" cy="16705858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marL="742950" indent="-742950" defTabSz="760413" eaLnBrk="1" hangingPunct="1">
              <a:lnSpc>
                <a:spcPct val="90000"/>
              </a:lnSpc>
              <a:spcBef>
                <a:spcPct val="25000"/>
              </a:spcBef>
              <a:buAutoNum type="arabicPeriod"/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Introduction</a:t>
            </a:r>
            <a:endParaRPr lang="en-AU" sz="48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Adversarial domain-invariant training (ADIT)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Use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adversarial learning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to suppress the effects of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domain variability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 (e.g., environment, speaker, language, dialect variability) in acoustic modeling (AM).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Deficiency: domain classifier treats deep features uniformly without discrimination.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Propose </a:t>
            </a:r>
            <a:r>
              <a:rPr lang="en-US" altLang="zh-CN" sz="4400" b="1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attentive adversarial learning (AADIT) 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to improve ADIT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Use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attention mechanism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to re-weight the deep features according to their importance in domain classification.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Focus on the domain normalization of phonetic components that are more susceptible to domain variability 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Achieves </a:t>
            </a:r>
            <a:r>
              <a:rPr lang="en-US" altLang="zh-CN" sz="4000" b="1" dirty="0">
                <a:latin typeface="Calibri" panose="020F0502020204030204" pitchFamily="34" charset="0"/>
                <a:cs typeface="Calibri" panose="020F0502020204030204" pitchFamily="34" charset="0"/>
              </a:rPr>
              <a:t>13.6% and 9.3% relative WER reduction (WERR) </a:t>
            </a:r>
            <a:r>
              <a:rPr lang="en-US" altLang="zh-CN" sz="4000" dirty="0">
                <a:latin typeface="Calibri" panose="020F0502020204030204" pitchFamily="34" charset="0"/>
                <a:cs typeface="Calibri" panose="020F0502020204030204" pitchFamily="34" charset="0"/>
              </a:rPr>
              <a:t>over multi-conditional model and ADIT for ASR.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Can improve acoustic modeling with any DNN architectures. 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Can enhance the discriminators in any generative adversarial network or gradient reversal layer network.</a:t>
            </a:r>
          </a:p>
        </p:txBody>
      </p:sp>
      <p:sp>
        <p:nvSpPr>
          <p:cNvPr id="53" name="Rectangle 58">
            <a:extLst>
              <a:ext uri="{FF2B5EF4-FFF2-40B4-BE49-F238E27FC236}">
                <a16:creationId xmlns:a16="http://schemas.microsoft.com/office/drawing/2014/main" id="{DA7FCFAA-2210-48B7-A4CE-EB4803B98F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1192" y="22363856"/>
            <a:ext cx="9742537" cy="1004569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299448" tIns="299448" rIns="299448" bIns="299448"/>
          <a:lstStyle/>
          <a:p>
            <a:pPr defTabSz="760413" eaLnBrk="1" hangingPunct="1">
              <a:lnSpc>
                <a:spcPct val="90000"/>
              </a:lnSpc>
              <a:spcBef>
                <a:spcPct val="25000"/>
              </a:spcBef>
            </a:pPr>
            <a:r>
              <a: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2. Related Work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Adversarial multitask learning [</a:t>
            </a:r>
            <a:r>
              <a:rPr lang="en-US" altLang="zh-CN" sz="4400" dirty="0" err="1">
                <a:latin typeface="Calibri" panose="020F0502020204030204" pitchFamily="34" charset="0"/>
                <a:cs typeface="Calibri" panose="020F0502020204030204" pitchFamily="34" charset="0"/>
              </a:rPr>
              <a:t>Ganin</a:t>
            </a: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 et al., 2015]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Propose gradient reversal layer (GRL) network with domain classifier to learn domain-invariant deep feature.</a:t>
            </a:r>
            <a:endParaRPr lang="en-US" altLang="zh-CN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Adversarial environment-invariant training for ASR [Shinohara, 2016]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Auxiliary environment classifier to predict noisy types.</a:t>
            </a:r>
          </a:p>
          <a:p>
            <a:pPr marL="457200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altLang="zh-CN" sz="4400" dirty="0">
                <a:latin typeface="Calibri" panose="020F0502020204030204" pitchFamily="34" charset="0"/>
                <a:cs typeface="Calibri" panose="020F0502020204030204" pitchFamily="34" charset="0"/>
              </a:rPr>
              <a:t>Adversarial speaker-invariant training for ASR [Meng et al, 2018]</a:t>
            </a:r>
          </a:p>
          <a:p>
            <a:pPr marL="914400" lvl="1" indent="-457200" algn="l" defTabSz="760413" eaLnBrk="1" hangingPunct="1">
              <a:lnSpc>
                <a:spcPct val="90000"/>
              </a:lnSpc>
              <a:spcBef>
                <a:spcPct val="25000"/>
              </a:spcBef>
              <a:buFont typeface="Wingdings" panose="05000000000000000000" pitchFamily="2" charset="2"/>
              <a:buChar char="§"/>
            </a:pPr>
            <a:r>
              <a:rPr lang="en-US" sz="4000" dirty="0">
                <a:latin typeface="Calibri" panose="020F0502020204030204" pitchFamily="34" charset="0"/>
                <a:cs typeface="Calibri" panose="020F0502020204030204" pitchFamily="34" charset="0"/>
              </a:rPr>
              <a:t>Auxiliary speaker classifier to predict speaker identity.</a:t>
            </a:r>
          </a:p>
        </p:txBody>
      </p:sp>
      <p:pic>
        <p:nvPicPr>
          <p:cNvPr id="94" name="Picture 5" descr="D:\reports\Microsoft_logo.png">
            <a:extLst>
              <a:ext uri="{FF2B5EF4-FFF2-40B4-BE49-F238E27FC236}">
                <a16:creationId xmlns:a16="http://schemas.microsoft.com/office/drawing/2014/main" id="{E93747B0-BE48-441C-9181-81DA8CA366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7764" y="2777680"/>
            <a:ext cx="6658815" cy="1421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5" name="Title 66">
            <a:extLst>
              <a:ext uri="{FF2B5EF4-FFF2-40B4-BE49-F238E27FC236}">
                <a16:creationId xmlns:a16="http://schemas.microsoft.com/office/drawing/2014/main" id="{A5D61B70-2CF8-4857-A072-A99C5E48011A}"/>
              </a:ext>
            </a:extLst>
          </p:cNvPr>
          <p:cNvSpPr txBox="1">
            <a:spLocks/>
          </p:cNvSpPr>
          <p:nvPr/>
        </p:nvSpPr>
        <p:spPr>
          <a:xfrm>
            <a:off x="3439544" y="329408"/>
            <a:ext cx="36796088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lvl1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2pPr>
            <a:lvl3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3pPr>
            <a:lvl4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4pPr>
            <a:lvl5pPr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5pPr>
            <a:lvl6pPr marL="4572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6pPr>
            <a:lvl7pPr marL="9144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7pPr>
            <a:lvl8pPr marL="13716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8pPr>
            <a:lvl9pPr marL="1828800" algn="ctr" defTabSz="4389438" rtl="0" eaLnBrk="0" fontAlgn="base" hangingPunct="0">
              <a:spcBef>
                <a:spcPct val="0"/>
              </a:spcBef>
              <a:spcAft>
                <a:spcPct val="0"/>
              </a:spcAft>
              <a:defRPr sz="8800">
                <a:solidFill>
                  <a:schemeClr val="tx2"/>
                </a:solidFill>
                <a:latin typeface="Times New Roman" charset="0"/>
              </a:defRPr>
            </a:lvl9pPr>
          </a:lstStyle>
          <a:p>
            <a:pPr defTabSz="2194560" eaLnBrk="1" hangingPunct="1"/>
            <a:r>
              <a:rPr lang="en-US" sz="11500" b="1" kern="1200" dirty="0"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Attentive Adversarial Learning for Domain-Invariant Training</a:t>
            </a: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F14483E1-42DF-4573-990A-C0A42C81BA02}"/>
              </a:ext>
            </a:extLst>
          </p:cNvPr>
          <p:cNvSpPr txBox="1"/>
          <p:nvPr/>
        </p:nvSpPr>
        <p:spPr>
          <a:xfrm>
            <a:off x="7662831" y="2273624"/>
            <a:ext cx="2688416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Zhong Meng, Jinyu Li, </a:t>
            </a:r>
            <a:r>
              <a:rPr lang="en-US" sz="6600" i="1" dirty="0" err="1">
                <a:latin typeface="Calibri" panose="020F0502020204030204" pitchFamily="34" charset="0"/>
                <a:cs typeface="Calibri" panose="020F0502020204030204" pitchFamily="34" charset="0"/>
              </a:rPr>
              <a:t>Yifan</a:t>
            </a:r>
            <a:r>
              <a:rPr lang="en-US" sz="6600" i="1" dirty="0">
                <a:latin typeface="Calibri" panose="020F0502020204030204" pitchFamily="34" charset="0"/>
                <a:cs typeface="Calibri" panose="020F0502020204030204" pitchFamily="34" charset="0"/>
              </a:rPr>
              <a:t> Gong</a:t>
            </a:r>
          </a:p>
          <a:p>
            <a:pPr algn="ctr"/>
            <a:r>
              <a:rPr lang="en-US" sz="6600" dirty="0">
                <a:latin typeface="Calibri" panose="020F0502020204030204" pitchFamily="34" charset="0"/>
                <a:cs typeface="Calibri" panose="020F0502020204030204" pitchFamily="34" charset="0"/>
              </a:rPr>
              <a:t>Microsoft Corporation, Redmond, WA, USA</a:t>
            </a:r>
          </a:p>
        </p:txBody>
      </p:sp>
      <p:cxnSp>
        <p:nvCxnSpPr>
          <p:cNvPr id="97" name="Straight Connector 96">
            <a:extLst>
              <a:ext uri="{FF2B5EF4-FFF2-40B4-BE49-F238E27FC236}">
                <a16:creationId xmlns:a16="http://schemas.microsoft.com/office/drawing/2014/main" id="{641DCCEE-6301-4E49-A695-DB52BFDF8C2D}"/>
              </a:ext>
            </a:extLst>
          </p:cNvPr>
          <p:cNvCxnSpPr>
            <a:cxnSpLocks/>
          </p:cNvCxnSpPr>
          <p:nvPr/>
        </p:nvCxnSpPr>
        <p:spPr>
          <a:xfrm>
            <a:off x="199184" y="4793904"/>
            <a:ext cx="43525440" cy="0"/>
          </a:xfrm>
          <a:prstGeom prst="line">
            <a:avLst/>
          </a:prstGeom>
          <a:ln w="984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49" name="Rectangle 58">
                <a:extLst>
                  <a:ext uri="{FF2B5EF4-FFF2-40B4-BE49-F238E27FC236}">
                    <a16:creationId xmlns:a16="http://schemas.microsoft.com/office/drawing/2014/main" id="{98D4E56C-8AE9-464A-B79A-D86DBAA66B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2746800" y="5190527"/>
                <a:ext cx="10771806" cy="27219023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lIns="299448" tIns="299448" rIns="299448" bIns="299448"/>
              <a:lstStyle/>
              <a:p>
                <a:pPr defTabSz="760413" eaLnBrk="1" hangingPunct="1">
                  <a:lnSpc>
                    <a:spcPct val="90000"/>
                  </a:lnSpc>
                  <a:spcBef>
                    <a:spcPct val="25000"/>
                  </a:spcBef>
                </a:pPr>
                <a:r>
                  <a:rPr lang="en-US" sz="4800" b="1" dirty="0">
                    <a:solidFill>
                      <a:srgbClr val="0070C0"/>
                    </a:solidFill>
                    <a:latin typeface="Arial" pitchFamily="34" charset="0"/>
                    <a:cs typeface="Arial" pitchFamily="34" charset="0"/>
                  </a:rPr>
                  <a:t>5. Experiments</a:t>
                </a: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Data and Networks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Training data</a:t>
                </a:r>
                <a:r>
                  <a:rPr lang="en-US" altLang="zh-CN" sz="36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: 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9137 noisy training utterances in CHiME-3 dataset, log Mel </a:t>
                </a:r>
                <a:r>
                  <a:rPr lang="en-US" altLang="zh-CN" sz="4000" dirty="0" err="1">
                    <a:latin typeface="Calibri" panose="020F0502020204030204" pitchFamily="34" charset="0"/>
                    <a:cs typeface="Calibri" panose="020F0502020204030204" pitchFamily="34" charset="0"/>
                  </a:rPr>
                  <a:t>filterbank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feature.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Test data: real </a:t>
                </a:r>
                <a:r>
                  <a:rPr lang="en-US" altLang="zh-CN" sz="4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single-channel 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(5</a:t>
                </a:r>
                <a:r>
                  <a:rPr lang="en-US" altLang="zh-CN" sz="4000" baseline="30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th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 microphone)</a:t>
                </a:r>
                <a:r>
                  <a:rPr lang="en-US" altLang="zh-CN" sz="4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 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far-field noisy speech in CHiME-3 dev set.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AM: LSTM, 4 hidden layers, 1024 hidden units, 87 input units, 3012 output units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𝑑</m:t>
                        </m:r>
                      </m:sub>
                    </m:sSub>
                  </m:oMath>
                </a14:m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: DNN, 3 hidden layers, 512 hidden units, 5 or 87 outputs units.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altLang="zh-CN" sz="4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𝑓</m:t>
                        </m:r>
                      </m:sub>
                    </m:sSub>
                  </m:oMath>
                </a14:m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: the first 4 layers of AM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altLang="zh-CN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𝑀</m:t>
                        </m:r>
                      </m:e>
                      <m:sub>
                        <m:r>
                          <a:rPr lang="en-US" altLang="zh-CN" sz="4000" b="0" i="1" smtClean="0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𝑦</m:t>
                        </m:r>
                      </m:sub>
                    </m:sSub>
                  </m:oMath>
                </a14:m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: the output layer of AM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Attention window size 21,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𝑟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Calibri" panose="020F0502020204030204" pitchFamily="34" charset="0"/>
                          </a:rPr>
                          <m:t>𝑎</m:t>
                        </m:r>
                      </m:sub>
                    </m:sSub>
                    <m:r>
                      <a:rPr lang="en-US" sz="4000" b="0" i="1" smtClean="0">
                        <a:latin typeface="Cambria Math" panose="02040503050406030204" pitchFamily="18" charset="0"/>
                        <a:cs typeface="Calibri" panose="020F0502020204030204" pitchFamily="34" charset="0"/>
                      </a:rPr>
                      <m:t>=512</m:t>
                    </m:r>
                  </m:oMath>
                </a14:m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Perform AADIT to suppress environment (AADIT-E) &amp; speaker variability (AADIT-S).</a:t>
                </a: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ASR WER (%) results</a:t>
                </a:r>
              </a:p>
              <a:p>
                <a:pPr algn="l" defTabSz="760413" eaLnBrk="1" hangingPunct="1">
                  <a:lnSpc>
                    <a:spcPct val="90000"/>
                  </a:lnSpc>
                  <a:spcBef>
                    <a:spcPct val="25000"/>
                  </a:spcBef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defTabSz="760413" eaLnBrk="1" hangingPunct="1">
                  <a:lnSpc>
                    <a:spcPct val="90000"/>
                  </a:lnSpc>
                  <a:spcBef>
                    <a:spcPct val="25000"/>
                  </a:spcBef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defTabSz="760413" eaLnBrk="1" hangingPunct="1">
                  <a:lnSpc>
                    <a:spcPct val="90000"/>
                  </a:lnSpc>
                  <a:spcBef>
                    <a:spcPct val="25000"/>
                  </a:spcBef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l" defTabSz="760413" eaLnBrk="1" hangingPunct="1">
                  <a:lnSpc>
                    <a:spcPct val="90000"/>
                  </a:lnSpc>
                  <a:spcBef>
                    <a:spcPct val="25000"/>
                  </a:spcBef>
                </a:pPr>
                <a:endParaRPr lang="en-US" altLang="zh-CN" sz="4000" dirty="0"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marL="457200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4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Conclusions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AADIT-E achieves </a:t>
                </a:r>
                <a:r>
                  <a:rPr lang="en-US" altLang="zh-CN" sz="4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13.6% and 9.3% WERR 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over a multi-conditional (MC) model and ADIT-E. 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AADIT-S achieves </a:t>
                </a:r>
                <a:r>
                  <a:rPr lang="en-US" altLang="zh-CN" sz="4000" b="1" dirty="0">
                    <a:latin typeface="Calibri" panose="020F0502020204030204" pitchFamily="34" charset="0"/>
                    <a:cs typeface="Calibri" panose="020F0502020204030204" pitchFamily="34" charset="0"/>
                  </a:rPr>
                  <a:t>8.3% and 4.2% WERR </a:t>
                </a: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over an MC model and ADIT-S. 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AADIT-E performs better than AADIT-S. 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AD and DP attentions achieve similar WERs. 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Positional encoding (PE) does not improve AADIT or AADIT-S. </a:t>
                </a:r>
              </a:p>
              <a:p>
                <a:pPr marL="914400" lvl="1" indent="-457200" algn="l" defTabSz="760413" eaLnBrk="1" hangingPunct="1">
                  <a:lnSpc>
                    <a:spcPct val="90000"/>
                  </a:lnSpc>
                  <a:spcBef>
                    <a:spcPct val="25000"/>
                  </a:spcBef>
                  <a:buFont typeface="Wingdings" panose="05000000000000000000" pitchFamily="2" charset="2"/>
                  <a:buChar char="§"/>
                </a:pPr>
                <a:r>
                  <a:rPr lang="en-US" altLang="zh-CN" sz="4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Multi-head (MH) attention with 8 heads is effective only for AADIT-S.</a:t>
                </a:r>
              </a:p>
              <a:p>
                <a:pPr marL="342900" lvl="0" indent="-342900" algn="l" eaLnBrk="1" hangingPunct="1">
                  <a:spcBef>
                    <a:spcPct val="20000"/>
                  </a:spcBef>
                  <a:buFont typeface="Arial" charset="0"/>
                  <a:buChar char="•"/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  <a:p>
                <a:pPr marL="342900" lvl="0" indent="-342900" algn="l" eaLnBrk="1" hangingPunct="1">
                  <a:spcBef>
                    <a:spcPct val="20000"/>
                  </a:spcBef>
                  <a:buFont typeface="Arial" charset="0"/>
                  <a:buChar char="•"/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  <a:p>
                <a:pPr marL="342900" lvl="0" indent="-342900" algn="l" eaLnBrk="1" hangingPunct="1">
                  <a:spcBef>
                    <a:spcPct val="20000"/>
                  </a:spcBef>
                  <a:buFont typeface="Arial" charset="0"/>
                  <a:buChar char="•"/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  <a:p>
                <a:pPr marL="342900" lvl="0" indent="-342900" algn="l" eaLnBrk="1" hangingPunct="1">
                  <a:spcBef>
                    <a:spcPct val="20000"/>
                  </a:spcBef>
                  <a:buFont typeface="Arial" charset="0"/>
                  <a:buChar char="•"/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  <a:p>
                <a:endParaRPr lang="en-US" altLang="zh-CN" sz="3200" b="1" dirty="0">
                  <a:solidFill>
                    <a:srgbClr val="0099CC"/>
                  </a:solidFill>
                  <a:latin typeface="Arial" pitchFamily="34" charset="0"/>
                  <a:cs typeface="Arial" pitchFamily="34" charset="0"/>
                </a:endParaRPr>
              </a:p>
              <a:p>
                <a:pPr lvl="0" algn="l" eaLnBrk="1" hangingPunct="1">
                  <a:spcBef>
                    <a:spcPct val="20000"/>
                  </a:spcBef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  <a:p>
                <a:pPr lvl="0" algn="l" eaLnBrk="1" hangingPunct="1">
                  <a:spcBef>
                    <a:spcPct val="20000"/>
                  </a:spcBef>
                </a:pPr>
                <a:endParaRPr lang="en-US" sz="3200" dirty="0">
                  <a:solidFill>
                    <a:prstClr val="black"/>
                  </a:solidFill>
                  <a:latin typeface="Calibri"/>
                </a:endParaRPr>
              </a:p>
            </p:txBody>
          </p:sp>
        </mc:Choice>
        <mc:Fallback xmlns="">
          <p:sp>
            <p:nvSpPr>
              <p:cNvPr id="149" name="Rectangle 58">
                <a:extLst>
                  <a:ext uri="{FF2B5EF4-FFF2-40B4-BE49-F238E27FC236}">
                    <a16:creationId xmlns:a16="http://schemas.microsoft.com/office/drawing/2014/main" id="{98D4E56C-8AE9-464A-B79A-D86DBAA66B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2746800" y="5190527"/>
                <a:ext cx="10771806" cy="272190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150" name="Table 149">
            <a:extLst>
              <a:ext uri="{FF2B5EF4-FFF2-40B4-BE49-F238E27FC236}">
                <a16:creationId xmlns:a16="http://schemas.microsoft.com/office/drawing/2014/main" id="{47FC2525-7F1A-4AA6-A744-E4A0EB27CCE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963026"/>
              </p:ext>
            </p:extLst>
          </p:nvPr>
        </p:nvGraphicFramePr>
        <p:xfrm>
          <a:off x="32962824" y="17506417"/>
          <a:ext cx="10441160" cy="68736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93619">
                  <a:extLst>
                    <a:ext uri="{9D8B030D-6E8A-4147-A177-3AD203B41FA5}">
                      <a16:colId xmlns:a16="http://schemas.microsoft.com/office/drawing/2014/main" val="2358794303"/>
                    </a:ext>
                  </a:extLst>
                </a:gridCol>
                <a:gridCol w="2073011">
                  <a:extLst>
                    <a:ext uri="{9D8B030D-6E8A-4147-A177-3AD203B41FA5}">
                      <a16:colId xmlns:a16="http://schemas.microsoft.com/office/drawing/2014/main" val="534631250"/>
                    </a:ext>
                  </a:extLst>
                </a:gridCol>
                <a:gridCol w="3337265">
                  <a:extLst>
                    <a:ext uri="{9D8B030D-6E8A-4147-A177-3AD203B41FA5}">
                      <a16:colId xmlns:a16="http://schemas.microsoft.com/office/drawing/2014/main" val="1180699220"/>
                    </a:ext>
                  </a:extLst>
                </a:gridCol>
                <a:gridCol w="3337265">
                  <a:extLst>
                    <a:ext uri="{9D8B030D-6E8A-4147-A177-3AD203B41FA5}">
                      <a16:colId xmlns:a16="http://schemas.microsoft.com/office/drawing/2014/main" val="2944722380"/>
                    </a:ext>
                  </a:extLst>
                </a:gridCol>
              </a:tblGrid>
              <a:tr h="926471"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System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Attention Type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Domain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609054901"/>
                  </a:ext>
                </a:extLst>
              </a:tr>
              <a:tr h="600482">
                <a:tc v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Speaker (87)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lt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Environment (5)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4401799"/>
                  </a:ext>
                </a:extLst>
              </a:tr>
              <a:tr h="66338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MC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b="0" i="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19.23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684614919"/>
                  </a:ext>
                </a:extLst>
              </a:tr>
              <a:tr h="663389"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-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18.40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18.31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92751782"/>
                  </a:ext>
                </a:extLst>
              </a:tr>
              <a:tr h="663389"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AADIT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17.63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16.82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91175396"/>
                  </a:ext>
                </a:extLst>
              </a:tr>
              <a:tr h="663389">
                <a:tc v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17.67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16.61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087254648"/>
                  </a:ext>
                </a:extLst>
              </a:tr>
              <a:tr h="663389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AADIT +PE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17.57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16.68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949987413"/>
                  </a:ext>
                </a:extLst>
              </a:tr>
              <a:tr h="6633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17.37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16.94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68448313"/>
                  </a:ext>
                </a:extLst>
              </a:tr>
              <a:tr h="663389">
                <a:tc rowSpan="2"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AADIT +MH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AD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17.33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82419105"/>
                  </a:ext>
                </a:extLst>
              </a:tr>
              <a:tr h="663389">
                <a:tc vMerge="1">
                  <a:txBody>
                    <a:bodyPr/>
                    <a:lstStyle/>
                    <a:p>
                      <a:pPr algn="ctr"/>
                      <a:endParaRPr lang="en-US" sz="3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DP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3600" b="1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17.25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3600" kern="1200" dirty="0">
                          <a:solidFill>
                            <a:schemeClr val="dk1"/>
                          </a:solidFill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16.97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15442045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D423849-4A93-4614-90D5-5718F32CAB0E}"/>
              </a:ext>
            </a:extLst>
          </p:cNvPr>
          <p:cNvGrpSpPr/>
          <p:nvPr/>
        </p:nvGrpSpPr>
        <p:grpSpPr>
          <a:xfrm>
            <a:off x="10424320" y="5225954"/>
            <a:ext cx="22373031" cy="10999523"/>
            <a:chOff x="10640344" y="5225954"/>
            <a:chExt cx="22373031" cy="10999523"/>
          </a:xfrm>
        </p:grpSpPr>
        <p:sp>
          <p:nvSpPr>
            <p:cNvPr id="51" name="Rectangle 58">
              <a:extLst>
                <a:ext uri="{FF2B5EF4-FFF2-40B4-BE49-F238E27FC236}">
                  <a16:creationId xmlns:a16="http://schemas.microsoft.com/office/drawing/2014/main" id="{2735F9AE-170B-4BB7-A39E-5CF5089F7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0344" y="5225954"/>
              <a:ext cx="21962440" cy="10873206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299448" tIns="299448" rIns="299448" bIns="299448"/>
            <a:lstStyle/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r>
                <a:rPr lang="en-US" sz="48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3. Adversarial Domain-Invariant Training (ADIT)</a:t>
              </a: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altLang="zh-CN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altLang="zh-CN" sz="32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93E202A7-7FF8-4820-A063-110543A83CF3}"/>
                    </a:ext>
                  </a:extLst>
                </p:cNvPr>
                <p:cNvSpPr txBox="1"/>
                <p:nvPr/>
              </p:nvSpPr>
              <p:spPr>
                <a:xfrm>
                  <a:off x="19929376" y="6325716"/>
                  <a:ext cx="13083999" cy="98997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Learn a domain-invariant and senone-discriminative deep feature</a:t>
                  </a: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Only ADIT acoustic model (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𝑓</m:t>
                          </m:r>
                        </m:sub>
                      </m:sSub>
                    </m:oMath>
                  </a14:m>
                  <a:r>
                    <a:rPr lang="en-US" sz="4400" dirty="0">
                      <a:cs typeface="Calibri" panose="020F0502020204030204" pitchFamily="34" charset="0"/>
                    </a:rPr>
                    <a:t>,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𝑦</m:t>
                          </m:r>
                        </m:sub>
                      </m:sSub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) used in decoding.</a:t>
                  </a: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Feature extractor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4400" b="0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Senone classifier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n-US" sz="44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440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440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</m:acc>
                        </m:e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Domain classifier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44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440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440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4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e>
                        <m:e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4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4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440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4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4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Senone loss 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 </m:t>
                              </m:r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is-IS" sz="4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𝑦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𝑦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Domain loss 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, 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is-IS" sz="4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 b="1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𝒙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  <a:cs typeface="Calibri" panose="020F0502020204030204" pitchFamily="34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 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Adversarial Multi-Task Learning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Senone</a:t>
                  </a: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-discriminative: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lim>
                          </m:limLow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 </m:t>
                          </m:r>
                        </m:fName>
                        <m:e>
                          <m:sSub>
                            <m:sSubPr>
                              <m:ctrlPr>
                                <a:rPr lang="en-US" alt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4000">
                                  <a:latin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lang="en-US" alt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is-IS" altLang="en-US" sz="4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a14:m>
                  <a:endParaRPr lang="en-US" sz="40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Domain-invariant: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 </m:t>
                                      </m:r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sSub>
                                <m:sSubPr>
                                  <m:ctrlPr>
                                    <a:rPr lang="en-U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4000">
                                      <a:latin typeface="Cambria Math" panose="02040503050406030204" pitchFamily="18" charset="0"/>
                                    </a:rPr>
                                    <m:t>ℒ</m:t>
                                  </m:r>
                                </m:e>
                                <m:sub>
                                  <m:r>
                                    <a:rPr lang="en-US" altLang="en-US" sz="400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is-I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" name="TextBox 3">
                  <a:extLst>
                    <a:ext uri="{FF2B5EF4-FFF2-40B4-BE49-F238E27FC236}">
                      <a16:creationId xmlns:a16="http://schemas.microsoft.com/office/drawing/2014/main" id="{93E202A7-7FF8-4820-A063-110543A83C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9929376" y="6325716"/>
                  <a:ext cx="13083999" cy="9899761"/>
                </a:xfrm>
                <a:prstGeom prst="rect">
                  <a:avLst/>
                </a:prstGeom>
                <a:blipFill>
                  <a:blip r:embed="rId4"/>
                  <a:stretch>
                    <a:fillRect l="-1724" t="-1293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868508F7-8502-4406-AC4A-A3BFFAA4F02A}"/>
              </a:ext>
            </a:extLst>
          </p:cNvPr>
          <p:cNvGrpSpPr/>
          <p:nvPr/>
        </p:nvGrpSpPr>
        <p:grpSpPr>
          <a:xfrm>
            <a:off x="10424320" y="16459200"/>
            <a:ext cx="22034448" cy="16252158"/>
            <a:chOff x="10640344" y="16675224"/>
            <a:chExt cx="22034448" cy="16031473"/>
          </a:xfrm>
        </p:grpSpPr>
        <p:sp>
          <p:nvSpPr>
            <p:cNvPr id="18" name="Rectangle 58">
              <a:extLst>
                <a:ext uri="{FF2B5EF4-FFF2-40B4-BE49-F238E27FC236}">
                  <a16:creationId xmlns:a16="http://schemas.microsoft.com/office/drawing/2014/main" id="{FFAF092D-3179-490D-BD23-3A76D7F9503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40344" y="16675224"/>
              <a:ext cx="21962440" cy="15745131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lIns="299448" tIns="299448" rIns="299448" bIns="299448"/>
            <a:lstStyle/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r>
                <a:rPr lang="en-US" sz="4800" b="1" dirty="0">
                  <a:solidFill>
                    <a:srgbClr val="0070C0"/>
                  </a:solidFill>
                  <a:latin typeface="Arial" pitchFamily="34" charset="0"/>
                  <a:cs typeface="Arial" pitchFamily="34" charset="0"/>
                </a:rPr>
                <a:t>4. Attentive Adversarial Domain-Invariant Training (AADIT)</a:t>
              </a: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 eaLnBrk="1" hangingPunct="1">
                <a:lnSpc>
                  <a:spcPct val="90000"/>
                </a:lnSpc>
                <a:spcBef>
                  <a:spcPct val="25000"/>
                </a:spcBef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571500" indent="-571500" algn="l">
                <a:buFont typeface="Wingdings" panose="05000000000000000000" pitchFamily="2" charset="2"/>
                <a:buChar char="§"/>
              </a:pPr>
              <a:endParaRPr lang="en-US" sz="44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latin typeface="Arial" panose="020B0604020202020204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lvl="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marL="342900" indent="-342900" algn="l" eaLnBrk="1" hangingPunct="1">
                <a:lnSpc>
                  <a:spcPct val="90000"/>
                </a:lnSpc>
                <a:spcBef>
                  <a:spcPct val="25000"/>
                </a:spcBef>
                <a:buFont typeface="Arial" charset="0"/>
                <a:buChar char="•"/>
              </a:pPr>
              <a:endParaRPr lang="en-US" altLang="zh-CN" sz="3200" dirty="0"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sz="3200" dirty="0">
                <a:solidFill>
                  <a:srgbClr val="0070C0"/>
                </a:solidFill>
                <a:latin typeface="Arial" pitchFamily="34" charset="0"/>
                <a:cs typeface="Arial" pitchFamily="34" charset="0"/>
              </a:endParaRPr>
            </a:p>
            <a:p>
              <a:pPr lvl="0" algn="l" eaLnBrk="1" hangingPunct="1">
                <a:lnSpc>
                  <a:spcPct val="90000"/>
                </a:lnSpc>
                <a:spcBef>
                  <a:spcPct val="25000"/>
                </a:spcBef>
              </a:pPr>
              <a:endParaRPr lang="en-US" altLang="zh-CN" sz="3200" dirty="0"/>
            </a:p>
          </p:txBody>
        </p:sp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15463CD3-DBFE-41F4-9DF9-1A56E609D75D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49593" y="18308919"/>
              <a:ext cx="9439823" cy="11880561"/>
            </a:xfrm>
            <a:prstGeom prst="rect">
              <a:avLst/>
            </a:prstGeom>
          </p:spPr>
        </p:pic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3CACCC6-CDA0-44A5-8570-8129048682AE}"/>
                    </a:ext>
                  </a:extLst>
                </p:cNvPr>
                <p:cNvSpPr txBox="1"/>
                <p:nvPr/>
              </p:nvSpPr>
              <p:spPr>
                <a:xfrm>
                  <a:off x="20148441" y="17740677"/>
                  <a:ext cx="12526351" cy="149660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Learn a deep feature with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improved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domain-invariance over ADIT.</a:t>
                  </a: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Use </a:t>
                  </a: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self-attention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to determine the weights of deep features for domain classification.</a:t>
                  </a: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b="1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Attention block is external to the AM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and only AM is used in decoding.</a:t>
                  </a: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Deep feature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Key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𝒌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 b="0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</m:oMath>
                  </a14:m>
                  <a:r>
                    <a:rPr lang="en-US" sz="4400" b="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, </a:t>
                  </a: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Query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𝒒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𝑊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𝑘</m:t>
                          </m:r>
                        </m:sub>
                      </m:sSub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𝒇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Dot-product attention (DP)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𝑒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,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𝜏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bSup>
                        <m:sSubSupPr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𝒌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𝜏</m:t>
                          </m:r>
                        </m:sub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⊺</m:t>
                          </m:r>
                        </m:sup>
                      </m:sSubSup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𝒒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/</m:t>
                      </m:r>
                      <m:rad>
                        <m:radPr>
                          <m:degHide m:val="on"/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radPr>
                        <m:deg/>
                        <m:e>
                          <m:sSub>
                            <m:sSubPr>
                              <m:ctrlP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𝑟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𝑎</m:t>
                              </m:r>
                            </m:sub>
                          </m:sSub>
                        </m:e>
                      </m:rad>
                    </m:oMath>
                  </a14:m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 ,     </a:t>
                  </a:r>
                  <a14:m>
                    <m:oMath xmlns:m="http://schemas.openxmlformats.org/officeDocument/2006/math">
                      <m:r>
                        <a:rPr lang="en-US" sz="4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𝜏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𝑡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−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𝐿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, …,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𝑡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, …, 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𝑡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+</m:t>
                      </m:r>
                      <m:r>
                        <a:rPr lang="en-US" sz="4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Calibri" panose="020F0502020204030204" pitchFamily="34" charset="0"/>
                        </a:rPr>
                        <m:t>𝑅</m:t>
                      </m:r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Additive attention (AD)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𝑒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,</m:t>
                          </m:r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𝜏</m:t>
                          </m:r>
                        </m:sub>
                      </m:sSub>
                      <m:r>
                        <a:rPr lang="en-US" sz="40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sSup>
                        <m:sSup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pPr>
                        <m:e>
                          <m:r>
                            <a:rPr lang="en-US" sz="40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𝒈</m:t>
                          </m:r>
                        </m:e>
                        <m:sup>
                          <m:r>
                            <a:rPr lang="en-US" sz="40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⊺</m:t>
                          </m:r>
                        </m:sup>
                      </m:sSup>
                      <m:func>
                        <m:func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4000" i="0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tanh</m:t>
                          </m:r>
                        </m:fName>
                        <m:e>
                          <m:d>
                            <m:dPr>
                              <m:ctrlPr>
                                <a:rPr lang="en-US" sz="400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𝒌</m:t>
                                  </m:r>
                                </m:e>
                                <m:sub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ea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𝜏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 b="1" i="1" smtClean="0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𝒒</m:t>
                                  </m:r>
                                </m:e>
                                <m:sub>
                                  <m:r>
                                    <a:rPr lang="en-US" sz="4000" i="1">
                                      <a:latin typeface="Cambria Math" panose="02040503050406030204" pitchFamily="18" charset="0"/>
                                      <a:cs typeface="Calibri" panose="020F0502020204030204" pitchFamily="34" charset="0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+</m:t>
                              </m:r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𝒃</m:t>
                              </m:r>
                            </m:e>
                          </m:d>
                        </m:e>
                      </m:func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Attention probabilities: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𝒂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r>
                        <m:rPr>
                          <m:sty m:val="p"/>
                        </m:rPr>
                        <a:rPr lang="en-US" sz="440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softmax</m:t>
                      </m:r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(</m:t>
                      </m:r>
                      <m:sSub>
                        <m:sSubPr>
                          <m:ctrlP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400" b="1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𝒆</m:t>
                          </m:r>
                        </m:e>
                        <m:sub>
                          <m:r>
                            <a:rPr lang="en-US" sz="4400" i="1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400" i="1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)</m:t>
                      </m:r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Context vector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𝑐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</m:sub>
                      </m:sSub>
                      <m:r>
                        <a:rPr lang="en-US" sz="4000" b="0" i="1" smtClean="0">
                          <a:latin typeface="Cambria Math" panose="02040503050406030204" pitchFamily="18" charset="0"/>
                          <a:cs typeface="Calibri" panose="020F0502020204030204" pitchFamily="34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𝜏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=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−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Calibri" panose="020F0502020204030204" pitchFamily="34" charset="0"/>
                            </a:rPr>
                            <m:t>𝐿</m:t>
                          </m:r>
                        </m:sub>
                        <m:sup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𝑡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+</m:t>
                          </m:r>
                          <m:r>
                            <a:rPr lang="en-US" sz="4000" b="0" i="1" smtClean="0">
                              <a:latin typeface="Cambria Math" panose="02040503050406030204" pitchFamily="18" charset="0"/>
                              <a:cs typeface="Calibri" panose="020F0502020204030204" pitchFamily="34" charset="0"/>
                            </a:rPr>
                            <m:t>𝑅</m:t>
                          </m:r>
                        </m:sup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,</m:t>
                              </m:r>
                              <m:r>
                                <a:rPr lang="en-US" sz="4000" i="1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𝜏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𝒇</m:t>
                              </m:r>
                            </m:e>
                            <m:sub>
                              <m:r>
                                <a:rPr lang="en-US" sz="4000" b="1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𝜏</m:t>
                              </m:r>
                            </m:sub>
                          </m:sSub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Attentive Domain Classifier </a:t>
                  </a:r>
                  <a:endParaRPr lang="en-US" sz="4400" i="1" dirty="0">
                    <a:latin typeface="Cambria Math" panose="02040503050406030204" pitchFamily="18" charset="0"/>
                  </a:endParaRP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r>
                        <a:rPr lang="en-US" sz="400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0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sub>
                      </m:sSub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(</m:t>
                      </m:r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b>
                          <m:r>
                            <a:rPr lang="en-US" sz="4000" i="1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sub>
                          </m:sSub>
                        </m:e>
                      </m:d>
                      <m:r>
                        <a:rPr lang="en-US" sz="4000" b="0" i="0" smtClean="0">
                          <a:latin typeface="Cambria Math" panose="02040503050406030204" pitchFamily="18" charset="0"/>
                        </a:rPr>
                        <m:t>)</m:t>
                      </m:r>
                      <m:r>
                        <a:rPr lang="en-US" sz="4000">
                          <a:latin typeface="Cambria Math" panose="02040503050406030204" pitchFamily="18" charset="0"/>
                        </a:rPr>
                        <m:t>)=</m:t>
                      </m:r>
                      <m:r>
                        <a:rPr lang="en-US" sz="4000"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acc>
                            <m:accPr>
                              <m:chr m:val="̂"/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e>
                          </m:acc>
                        </m:e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</m:ctrlPr>
                            </m:sSubPr>
                            <m:e>
                              <m:r>
                                <a:rPr lang="en-US" sz="4000" b="1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𝒙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  <a:cs typeface="Calibri" panose="020F0502020204030204" pitchFamily="34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;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4000" b="0" i="1" smtClean="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Attentive Domain Loss 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14:m>
                    <m:oMath xmlns:m="http://schemas.openxmlformats.org/officeDocument/2006/math">
                      <m:sSub>
                        <m:sSub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ℒ</m:t>
                          </m:r>
                        </m:e>
                        <m: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𝑑</m:t>
                          </m:r>
                        </m:sub>
                      </m:sSub>
                      <m:d>
                        <m:d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,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sub>
                          </m:sSub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4000" smtClean="0">
                              <a:latin typeface="Cambria Math" panose="02040503050406030204" pitchFamily="18" charset="0"/>
                            </a:rPr>
                            <m:t> </m:t>
                          </m:r>
                          <m:sSub>
                            <m:sSub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𝜃</m:t>
                              </m:r>
                            </m:e>
                            <m: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𝑑</m:t>
                              </m:r>
                            </m:sub>
                          </m:sSub>
                        </m:e>
                      </m:d>
                      <m:r>
                        <a:rPr lang="en-US" sz="4000">
                          <a:latin typeface="Cambria Math" panose="02040503050406030204" pitchFamily="18" charset="0"/>
                        </a:rPr>
                        <m:t>=−</m:t>
                      </m:r>
                      <m:nary>
                        <m:naryPr>
                          <m:chr m:val="∑"/>
                          <m:ctrlPr>
                            <a:rPr lang="is-IS" sz="40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sty m:val="p"/>
                            </m:rPr>
                            <a:rPr lang="en-US" sz="4000" b="0" i="0" smtClean="0">
                              <a:latin typeface="Cambria Math" panose="02040503050406030204" pitchFamily="18" charset="0"/>
                            </a:rPr>
                            <m:t>t</m:t>
                          </m:r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log</m:t>
                              </m:r>
                            </m:fName>
                            <m:e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</m:e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𝑥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;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r>
                                    <a:rPr lang="en-US" sz="4000" smtClean="0">
                                      <a:latin typeface="Cambria Math" panose="02040503050406030204" pitchFamily="18" charset="0"/>
                                    </a:rPr>
                                    <m:t> 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nary>
                    </m:oMath>
                  </a14:m>
                  <a:endParaRPr lang="en-US" sz="44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571500" indent="-571500" algn="l">
                    <a:buFont typeface="Wingdings" panose="05000000000000000000" pitchFamily="2" charset="2"/>
                    <a:buChar char="§"/>
                  </a:pPr>
                  <a:r>
                    <a:rPr lang="en-US" sz="44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Attentive Adversarial Multi-Task Learning</a:t>
                  </a: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 err="1">
                      <a:latin typeface="Calibri" panose="020F0502020204030204" pitchFamily="34" charset="0"/>
                      <a:cs typeface="Calibri" panose="020F0502020204030204" pitchFamily="34" charset="0"/>
                    </a:rPr>
                    <a:t>Senone</a:t>
                  </a: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-discriminative: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min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lim>
                          </m:limLow>
                          <m:r>
                            <a:rPr lang="en-US" sz="4000">
                              <a:latin typeface="Cambria Math" panose="02040503050406030204" pitchFamily="18" charset="0"/>
                            </a:rPr>
                            <m:t> </m:t>
                          </m:r>
                        </m:fName>
                        <m:e>
                          <m:sSub>
                            <m:sSubPr>
                              <m:ctrlPr>
                                <a:rPr lang="en-US" altLang="en-US" sz="4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altLang="en-US" sz="4000">
                                  <a:latin typeface="Cambria Math" panose="02040503050406030204" pitchFamily="18" charset="0"/>
                                </a:rPr>
                                <m:t>ℒ</m:t>
                              </m:r>
                            </m:e>
                            <m:sub>
                              <m:r>
                                <a:rPr lang="en-US" altLang="en-US" sz="400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sub>
                          </m:sSub>
                          <m:d>
                            <m:dPr>
                              <m:ctrlPr>
                                <a:rPr lang="is-IS" altLang="en-US" sz="40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𝑦</m:t>
                                  </m:r>
                                </m:sub>
                              </m:sSub>
                              <m:r>
                                <a:rPr lang="en-US" sz="4000">
                                  <a:latin typeface="Cambria Math" panose="02040503050406030204" pitchFamily="18" charset="0"/>
                                </a:rPr>
                                <m:t>,</m:t>
                              </m:r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a14:m>
                  <a:endParaRPr lang="en-US" sz="4000" dirty="0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  <a:p>
                  <a:pPr marL="1028700" lvl="1" indent="-571500" algn="l">
                    <a:buFont typeface="Wingdings" panose="05000000000000000000" pitchFamily="2" charset="2"/>
                    <a:buChar char="§"/>
                  </a:pPr>
                  <a:r>
                    <a:rPr lang="en-US" sz="4000" dirty="0">
                      <a:latin typeface="Calibri" panose="020F0502020204030204" pitchFamily="34" charset="0"/>
                      <a:cs typeface="Calibri" panose="020F0502020204030204" pitchFamily="34" charset="0"/>
                    </a:rPr>
                    <a:t>Domain-invariant: </a:t>
                  </a:r>
                  <a14:m>
                    <m:oMath xmlns:m="http://schemas.openxmlformats.org/officeDocument/2006/math">
                      <m:func>
                        <m:funcPr>
                          <m:ctrlPr>
                            <a:rPr lang="en-US" sz="4000" i="1"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4000">
                                  <a:latin typeface="Cambria Math" panose="02040503050406030204" pitchFamily="18" charset="0"/>
                                </a:rPr>
                                <m:t>max</m:t>
                              </m:r>
                            </m:e>
                            <m:lim>
                              <m:sSub>
                                <m:sSub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𝜃</m:t>
                                  </m:r>
                                </m:e>
                                <m: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𝑓</m:t>
                                  </m:r>
                                </m:sub>
                              </m:sSub>
                            </m:lim>
                          </m:limLow>
                        </m:fName>
                        <m:e>
                          <m:func>
                            <m:funcPr>
                              <m:ctrlPr>
                                <a:rPr lang="en-US" sz="4000" i="1"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min</m:t>
                                  </m:r>
                                </m:e>
                                <m:lim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sSub>
                                        <m:sSubPr>
                                          <m:ctrlPr>
                                            <a:rPr lang="en-US" sz="4000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sSubPr>
                                        <m:e>
                                          <m:r>
                                            <a:rPr lang="en-US" sz="4000">
                                              <a:latin typeface="Cambria Math" panose="02040503050406030204" pitchFamily="18" charset="0"/>
                                            </a:rPr>
                                            <m:t> </m:t>
                                          </m:r>
                                          <m:r>
                                            <a:rPr lang="en-US" sz="4000">
                                              <a:latin typeface="Cambria Math" panose="02040503050406030204" pitchFamily="18" charset="0"/>
                                            </a:rPr>
                                            <m:t>𝜃</m:t>
                                          </m:r>
                                        </m:e>
                                        <m:sub>
                                          <m:r>
                                            <a:rPr lang="en-US" sz="4000" b="0" i="1" smtClean="0">
                                              <a:latin typeface="Cambria Math" panose="02040503050406030204" pitchFamily="18" charset="0"/>
                                            </a:rPr>
                                            <m:t>𝑎</m:t>
                                          </m:r>
                                        </m:sub>
                                      </m:sSub>
                                      <m:r>
                                        <a:rPr lang="en-US" sz="4000" b="0" i="0" smtClean="0">
                                          <a:latin typeface="Cambria Math" panose="02040503050406030204" pitchFamily="18" charset="0"/>
                                        </a:rPr>
                                        <m:t>,  </m:t>
                                      </m:r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lim>
                              </m:limLow>
                            </m:fName>
                            <m:e>
                              <m:sSub>
                                <m:sSubPr>
                                  <m:ctrlPr>
                                    <a:rPr lang="en-U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altLang="en-US" sz="4000">
                                      <a:latin typeface="Cambria Math" panose="02040503050406030204" pitchFamily="18" charset="0"/>
                                    </a:rPr>
                                    <m:t>ℒ</m:t>
                                  </m:r>
                                </m:e>
                                <m:sub>
                                  <m:r>
                                    <a:rPr lang="en-US" altLang="en-US" sz="4000">
                                      <a:latin typeface="Cambria Math" panose="02040503050406030204" pitchFamily="18" charset="0"/>
                                    </a:rPr>
                                    <m:t>𝑑</m:t>
                                  </m:r>
                                </m:sub>
                              </m:sSub>
                              <m:d>
                                <m:dPr>
                                  <m:ctrlPr>
                                    <a:rPr lang="is-IS" altLang="en-US" sz="4000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𝑓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  <m:t>𝑎</m:t>
                                      </m:r>
                                    </m:sub>
                                  </m:sSub>
                                  <m:r>
                                    <a:rPr lang="en-US" sz="4000">
                                      <a:latin typeface="Cambria Math" panose="02040503050406030204" pitchFamily="18" charset="0"/>
                                    </a:rPr>
                                    <m:t>,</m:t>
                                  </m:r>
                                  <m:sSub>
                                    <m:sSubPr>
                                      <m:ctrlPr>
                                        <a:rPr lang="en-US" sz="40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4000">
                                          <a:latin typeface="Cambria Math" panose="02040503050406030204" pitchFamily="18" charset="0"/>
                                        </a:rPr>
                                        <m:t>𝜃</m:t>
                                      </m:r>
                                    </m:e>
                                    <m:sub>
                                      <m:r>
                                        <a:rPr lang="en-US" sz="4000" b="0" i="1" smtClean="0">
                                          <a:latin typeface="Cambria Math" panose="02040503050406030204" pitchFamily="18" charset="0"/>
                                        </a:rPr>
                                        <m:t>𝑑</m:t>
                                      </m:r>
                                    </m:sub>
                                  </m:sSub>
                                </m:e>
                              </m:d>
                            </m:e>
                          </m:func>
                        </m:e>
                      </m:func>
                    </m:oMath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43CACCC6-CDA0-44A5-8570-8129048682A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0148441" y="17740677"/>
                  <a:ext cx="12526351" cy="14966020"/>
                </a:xfrm>
                <a:prstGeom prst="rect">
                  <a:avLst/>
                </a:prstGeom>
                <a:blipFill>
                  <a:blip r:embed="rId6"/>
                  <a:stretch>
                    <a:fillRect l="-1800" t="-804" r="-1314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pic>
        <p:nvPicPr>
          <p:cNvPr id="5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1390E26B-08C7-413D-B13B-0676871377A9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80101" y="6561853"/>
            <a:ext cx="9054483" cy="93368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1626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12399</TotalTime>
  <Words>675</Words>
  <Application>Microsoft Office PowerPoint</Application>
  <PresentationFormat>Custom</PresentationFormat>
  <Paragraphs>178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</vt:vector>
  </TitlesOfParts>
  <Company>Georgia Tech - School of ECE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Center for Signal and Image Processing</dc:creator>
  <cp:lastModifiedBy>Zhong Meng</cp:lastModifiedBy>
  <cp:revision>142</cp:revision>
  <cp:lastPrinted>2018-03-27T23:57:13Z</cp:lastPrinted>
  <dcterms:created xsi:type="dcterms:W3CDTF">2000-08-24T17:16:42Z</dcterms:created>
  <dcterms:modified xsi:type="dcterms:W3CDTF">2019-05-13T00:39:46Z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2aa342-8706-4288-bd11-ebb85995028c_Enabled">
    <vt:lpwstr>True</vt:lpwstr>
  </property>
  <property fmtid="{D5CDD505-2E9C-101B-9397-08002B2CF9AE}" pid="3" name="MSIP_Label_f42aa342-8706-4288-bd11-ebb85995028c_SiteId">
    <vt:lpwstr>72f988bf-86f1-41af-91ab-2d7cd011db47</vt:lpwstr>
  </property>
  <property fmtid="{D5CDD505-2E9C-101B-9397-08002B2CF9AE}" pid="4" name="MSIP_Label_f42aa342-8706-4288-bd11-ebb85995028c_Owner">
    <vt:lpwstr>yonzhao@microsoft.com</vt:lpwstr>
  </property>
  <property fmtid="{D5CDD505-2E9C-101B-9397-08002B2CF9AE}" pid="5" name="MSIP_Label_f42aa342-8706-4288-bd11-ebb85995028c_SetDate">
    <vt:lpwstr>2018-03-26T06:43:21.1089840Z</vt:lpwstr>
  </property>
  <property fmtid="{D5CDD505-2E9C-101B-9397-08002B2CF9AE}" pid="6" name="MSIP_Label_f42aa342-8706-4288-bd11-ebb85995028c_Name">
    <vt:lpwstr>General</vt:lpwstr>
  </property>
  <property fmtid="{D5CDD505-2E9C-101B-9397-08002B2CF9AE}" pid="7" name="MSIP_Label_f42aa342-8706-4288-bd11-ebb85995028c_Application">
    <vt:lpwstr>Microsoft Azure Information Protection</vt:lpwstr>
  </property>
  <property fmtid="{D5CDD505-2E9C-101B-9397-08002B2CF9AE}" pid="8" name="MSIP_Label_f42aa342-8706-4288-bd11-ebb85995028c_Extended_MSFT_Method">
    <vt:lpwstr>Automatic</vt:lpwstr>
  </property>
  <property fmtid="{D5CDD505-2E9C-101B-9397-08002B2CF9AE}" pid="9" name="Sensitivity">
    <vt:lpwstr>General</vt:lpwstr>
  </property>
</Properties>
</file>