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43891200" cy="32918400"/>
  <p:notesSz cx="9296400" cy="7010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3">
          <p15:clr>
            <a:srgbClr val="A4A3A4"/>
          </p15:clr>
        </p15:guide>
        <p15:guide id="2" pos="137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99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9295" autoAdjust="0"/>
  </p:normalViewPr>
  <p:slideViewPr>
    <p:cSldViewPr>
      <p:cViewPr varScale="1">
        <p:scale>
          <a:sx n="24" d="100"/>
          <a:sy n="24" d="100"/>
        </p:scale>
        <p:origin x="2034" y="72"/>
      </p:cViewPr>
      <p:guideLst>
        <p:guide orient="horz" pos="3383"/>
        <p:guide pos="137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145" cy="350040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144" y="0"/>
            <a:ext cx="4029145" cy="350040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5E67EC81-DF96-478F-BB15-A0F9F916C432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9162"/>
            <a:ext cx="4029145" cy="350040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144" y="6659162"/>
            <a:ext cx="4029145" cy="350040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DB88B54E-826B-46CB-8873-462256E68B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65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145" cy="350040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144" y="0"/>
            <a:ext cx="4029145" cy="350040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3D9BB75A-DF74-487E-A2ED-1F409843D04D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50" tIns="45825" rIns="91650" bIns="458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30180"/>
            <a:ext cx="7437120" cy="3153961"/>
          </a:xfrm>
          <a:prstGeom prst="rect">
            <a:avLst/>
          </a:prstGeom>
        </p:spPr>
        <p:txBody>
          <a:bodyPr vert="horz" lIns="91650" tIns="45825" rIns="91650" bIns="4582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9162"/>
            <a:ext cx="4029145" cy="350040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144" y="6659162"/>
            <a:ext cx="4029145" cy="350040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DC911C8D-2BE2-4407-807F-F7FF1250D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15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533400" y="6629400"/>
            <a:ext cx="42748200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439544" y="685800"/>
            <a:ext cx="36796088" cy="2667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1129963" y="3505200"/>
            <a:ext cx="21488400" cy="2895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7680325"/>
            <a:ext cx="39503350" cy="217249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1317625"/>
            <a:ext cx="9875837" cy="280876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1317625"/>
            <a:ext cx="29475113" cy="280876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3925" y="7680325"/>
            <a:ext cx="39503350" cy="217249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7680325"/>
            <a:ext cx="19675475" cy="217249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7680325"/>
            <a:ext cx="19675475" cy="217249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ctr" defTabSz="4389438" rtl="0" eaLnBrk="0" fontAlgn="base" hangingPunct="0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9438" rtl="0" eaLnBrk="0" fontAlgn="base" hangingPunct="0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Times New Roman" charset="0"/>
        </a:defRPr>
      </a:lvl2pPr>
      <a:lvl3pPr algn="ctr" defTabSz="4389438" rtl="0" eaLnBrk="0" fontAlgn="base" hangingPunct="0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Times New Roman" charset="0"/>
        </a:defRPr>
      </a:lvl3pPr>
      <a:lvl4pPr algn="ctr" defTabSz="4389438" rtl="0" eaLnBrk="0" fontAlgn="base" hangingPunct="0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Times New Roman" charset="0"/>
        </a:defRPr>
      </a:lvl4pPr>
      <a:lvl5pPr algn="ctr" defTabSz="4389438" rtl="0" eaLnBrk="0" fontAlgn="base" hangingPunct="0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Times New Roman" charset="0"/>
        </a:defRPr>
      </a:lvl5pPr>
      <a:lvl6pPr marL="457200" algn="ctr" defTabSz="4389438" rtl="0" eaLnBrk="0" fontAlgn="base" hangingPunct="0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Times New Roman" charset="0"/>
        </a:defRPr>
      </a:lvl6pPr>
      <a:lvl7pPr marL="914400" algn="ctr" defTabSz="4389438" rtl="0" eaLnBrk="0" fontAlgn="base" hangingPunct="0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Times New Roman" charset="0"/>
        </a:defRPr>
      </a:lvl7pPr>
      <a:lvl8pPr marL="1371600" algn="ctr" defTabSz="4389438" rtl="0" eaLnBrk="0" fontAlgn="base" hangingPunct="0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Times New Roman" charset="0"/>
        </a:defRPr>
      </a:lvl8pPr>
      <a:lvl9pPr marL="1828800" algn="ctr" defTabSz="4389438" rtl="0" eaLnBrk="0" fontAlgn="base" hangingPunct="0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Times New Roman" charset="0"/>
        </a:defRPr>
      </a:lvl9pPr>
    </p:titleStyle>
    <p:bodyStyle>
      <a:lvl1pPr marL="1646238" indent="-1646238" algn="l" defTabSz="4389438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1600" algn="l" defTabSz="4389438" rtl="0" eaLnBrk="0" fontAlgn="base" hangingPunct="0">
        <a:spcBef>
          <a:spcPct val="2000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</a:defRPr>
      </a:lvl2pPr>
      <a:lvl3pPr marL="5486400" indent="-1096963" algn="l" defTabSz="4389438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7680325" indent="-1096963" algn="l" defTabSz="4389438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9875838" indent="-1096963" algn="l" defTabSz="4389438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10333038" indent="-1096963" algn="l" defTabSz="4389438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10790238" indent="-1096963" algn="l" defTabSz="4389438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11247438" indent="-1096963" algn="l" defTabSz="4389438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11704638" indent="-1096963" algn="l" defTabSz="4389438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58">
            <a:extLst>
              <a:ext uri="{FF2B5EF4-FFF2-40B4-BE49-F238E27FC236}">
                <a16:creationId xmlns:a16="http://schemas.microsoft.com/office/drawing/2014/main" id="{F114C5ED-2AD4-494D-A2F2-C0EDF0BCF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200" y="5225951"/>
            <a:ext cx="9742537" cy="1670585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299448" tIns="299448" rIns="299448" bIns="299448"/>
          <a:lstStyle/>
          <a:p>
            <a:pPr marL="742950" indent="-742950" defTabSz="760413" eaLnBrk="1" hangingPunct="1">
              <a:lnSpc>
                <a:spcPct val="90000"/>
              </a:lnSpc>
              <a:spcBef>
                <a:spcPct val="25000"/>
              </a:spcBef>
              <a:buAutoNum type="arabicPeriod"/>
            </a:pPr>
            <a:r>
              <a:rPr lang="en-US" sz="4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Introduction</a:t>
            </a:r>
            <a:endParaRPr lang="en-AU" sz="4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400" dirty="0">
                <a:latin typeface="Calibri" panose="020F0502020204030204" pitchFamily="34" charset="0"/>
                <a:cs typeface="Calibri" panose="020F0502020204030204" pitchFamily="34" charset="0"/>
              </a:rPr>
              <a:t>Adversarial domain-invariant training (ADIT)</a:t>
            </a: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Use </a:t>
            </a:r>
            <a:r>
              <a:rPr lang="en-US" altLang="zh-CN" sz="4000" b="1" dirty="0">
                <a:latin typeface="Calibri" panose="020F0502020204030204" pitchFamily="34" charset="0"/>
                <a:cs typeface="Calibri" panose="020F0502020204030204" pitchFamily="34" charset="0"/>
              </a:rPr>
              <a:t>adversarial learning </a:t>
            </a: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to suppress the effects of </a:t>
            </a:r>
            <a:r>
              <a:rPr lang="en-US" altLang="zh-CN" sz="4000" b="1" dirty="0">
                <a:latin typeface="Calibri" panose="020F0502020204030204" pitchFamily="34" charset="0"/>
                <a:cs typeface="Calibri" panose="020F0502020204030204" pitchFamily="34" charset="0"/>
              </a:rPr>
              <a:t>domain variability</a:t>
            </a: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 (e.g., environment, speaker, language, dialect variability) in acoustic modeling (AM).</a:t>
            </a: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Deficiency: domain classifier treats deep features uniformly without discrimination.</a:t>
            </a:r>
          </a:p>
          <a:p>
            <a:pPr marL="457200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400" dirty="0">
                <a:latin typeface="Calibri" panose="020F0502020204030204" pitchFamily="34" charset="0"/>
                <a:cs typeface="Calibri" panose="020F0502020204030204" pitchFamily="34" charset="0"/>
              </a:rPr>
              <a:t>Propose </a:t>
            </a:r>
            <a:r>
              <a:rPr lang="en-US" altLang="zh-CN" sz="4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attentive adversarial learning (AADIT) </a:t>
            </a:r>
            <a:r>
              <a:rPr lang="en-US" altLang="zh-CN" sz="4400" dirty="0">
                <a:latin typeface="Calibri" panose="020F0502020204030204" pitchFamily="34" charset="0"/>
                <a:cs typeface="Calibri" panose="020F0502020204030204" pitchFamily="34" charset="0"/>
              </a:rPr>
              <a:t>to improve ADIT</a:t>
            </a: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Use </a:t>
            </a:r>
            <a:r>
              <a:rPr lang="en-US" altLang="zh-CN" sz="4000" b="1" dirty="0">
                <a:latin typeface="Calibri" panose="020F0502020204030204" pitchFamily="34" charset="0"/>
                <a:cs typeface="Calibri" panose="020F0502020204030204" pitchFamily="34" charset="0"/>
              </a:rPr>
              <a:t>attention mechanism </a:t>
            </a: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to re-weight the deep features according to their importance in domain classification.</a:t>
            </a: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Focus on the domain normalization of phonetic components that are more susceptible to domain variability .</a:t>
            </a: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Achieves </a:t>
            </a:r>
            <a:r>
              <a:rPr lang="en-US" altLang="zh-CN" sz="4000" b="1" dirty="0">
                <a:latin typeface="Calibri" panose="020F0502020204030204" pitchFamily="34" charset="0"/>
                <a:cs typeface="Calibri" panose="020F0502020204030204" pitchFamily="34" charset="0"/>
              </a:rPr>
              <a:t>13.6% and 9.3% relative WER reduction (WERR) </a:t>
            </a: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over multi-conditional model and ADIT for ASR.</a:t>
            </a: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Can improve acoustic modeling with any DNN architectures. </a:t>
            </a: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Can enhance the discriminators in any generative adversarial network or gradient reversal layer network.</a:t>
            </a:r>
          </a:p>
        </p:txBody>
      </p:sp>
      <p:sp>
        <p:nvSpPr>
          <p:cNvPr id="53" name="Rectangle 58">
            <a:extLst>
              <a:ext uri="{FF2B5EF4-FFF2-40B4-BE49-F238E27FC236}">
                <a16:creationId xmlns:a16="http://schemas.microsoft.com/office/drawing/2014/main" id="{DA7FCFAA-2210-48B7-A4CE-EB4803B98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192" y="22363856"/>
            <a:ext cx="9742537" cy="1004569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299448" tIns="299448" rIns="299448" bIns="299448"/>
          <a:lstStyle/>
          <a:p>
            <a:pPr defTabSz="760413"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sz="4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Related Work</a:t>
            </a:r>
          </a:p>
          <a:p>
            <a:pPr marL="457200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400" dirty="0">
                <a:latin typeface="Calibri" panose="020F0502020204030204" pitchFamily="34" charset="0"/>
                <a:cs typeface="Calibri" panose="020F0502020204030204" pitchFamily="34" charset="0"/>
              </a:rPr>
              <a:t>Adversarial multitask learning [</a:t>
            </a:r>
            <a:r>
              <a:rPr lang="en-US" altLang="zh-CN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Ganin</a:t>
            </a:r>
            <a:r>
              <a:rPr lang="en-US" altLang="zh-CN" sz="4400" dirty="0">
                <a:latin typeface="Calibri" panose="020F0502020204030204" pitchFamily="34" charset="0"/>
                <a:cs typeface="Calibri" panose="020F0502020204030204" pitchFamily="34" charset="0"/>
              </a:rPr>
              <a:t> et al., 2015]</a:t>
            </a: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Propose gradient reversal layer (GRL) network with domain classifier to learn domain-invariant deep feature.</a:t>
            </a:r>
            <a:endParaRPr lang="en-US" altLang="zh-CN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400" dirty="0">
                <a:latin typeface="Calibri" panose="020F0502020204030204" pitchFamily="34" charset="0"/>
                <a:cs typeface="Calibri" panose="020F0502020204030204" pitchFamily="34" charset="0"/>
              </a:rPr>
              <a:t>Adversarial environment-invariant training for ASR [Shinohara, 2016]</a:t>
            </a: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Auxiliary environment classifier to predict noisy types.</a:t>
            </a:r>
          </a:p>
          <a:p>
            <a:pPr marL="457200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400" dirty="0">
                <a:latin typeface="Calibri" panose="020F0502020204030204" pitchFamily="34" charset="0"/>
                <a:cs typeface="Calibri" panose="020F0502020204030204" pitchFamily="34" charset="0"/>
              </a:rPr>
              <a:t>Adversarial speaker-invariant training for ASR [Meng et al, 2018]</a:t>
            </a: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Auxiliary speaker classifier to predict speaker identity.</a:t>
            </a:r>
          </a:p>
        </p:txBody>
      </p:sp>
      <p:pic>
        <p:nvPicPr>
          <p:cNvPr id="94" name="Picture 5" descr="D:\reports\Microsoft_logo.png">
            <a:extLst>
              <a:ext uri="{FF2B5EF4-FFF2-40B4-BE49-F238E27FC236}">
                <a16:creationId xmlns:a16="http://schemas.microsoft.com/office/drawing/2014/main" id="{E93747B0-BE48-441C-9181-81DA8CA36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7764" y="2777680"/>
            <a:ext cx="6658815" cy="142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" name="Title 66">
            <a:extLst>
              <a:ext uri="{FF2B5EF4-FFF2-40B4-BE49-F238E27FC236}">
                <a16:creationId xmlns:a16="http://schemas.microsoft.com/office/drawing/2014/main" id="{A5D61B70-2CF8-4857-A072-A99C5E48011A}"/>
              </a:ext>
            </a:extLst>
          </p:cNvPr>
          <p:cNvSpPr txBox="1">
            <a:spLocks/>
          </p:cNvSpPr>
          <p:nvPr/>
        </p:nvSpPr>
        <p:spPr>
          <a:xfrm>
            <a:off x="3439544" y="329408"/>
            <a:ext cx="3679608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 defTabSz="4389438" rtl="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4389438" rtl="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2"/>
                </a:solidFill>
                <a:latin typeface="Times New Roman" charset="0"/>
              </a:defRPr>
            </a:lvl2pPr>
            <a:lvl3pPr algn="ctr" defTabSz="4389438" rtl="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2"/>
                </a:solidFill>
                <a:latin typeface="Times New Roman" charset="0"/>
              </a:defRPr>
            </a:lvl3pPr>
            <a:lvl4pPr algn="ctr" defTabSz="4389438" rtl="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2"/>
                </a:solidFill>
                <a:latin typeface="Times New Roman" charset="0"/>
              </a:defRPr>
            </a:lvl4pPr>
            <a:lvl5pPr algn="ctr" defTabSz="4389438" rtl="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2"/>
                </a:solidFill>
                <a:latin typeface="Times New Roman" charset="0"/>
              </a:defRPr>
            </a:lvl5pPr>
            <a:lvl6pPr marL="457200" algn="ctr" defTabSz="4389438" rtl="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2"/>
                </a:solidFill>
                <a:latin typeface="Times New Roman" charset="0"/>
              </a:defRPr>
            </a:lvl6pPr>
            <a:lvl7pPr marL="914400" algn="ctr" defTabSz="4389438" rtl="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2"/>
                </a:solidFill>
                <a:latin typeface="Times New Roman" charset="0"/>
              </a:defRPr>
            </a:lvl7pPr>
            <a:lvl8pPr marL="1371600" algn="ctr" defTabSz="4389438" rtl="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2"/>
                </a:solidFill>
                <a:latin typeface="Times New Roman" charset="0"/>
              </a:defRPr>
            </a:lvl8pPr>
            <a:lvl9pPr marL="1828800" algn="ctr" defTabSz="4389438" rtl="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defTabSz="2194560" eaLnBrk="1" hangingPunct="1"/>
            <a:r>
              <a:rPr lang="en-US" sz="11500" b="1" kern="1200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Attentive Adversarial Learning for Domain-Invariant Training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F14483E1-42DF-4573-990A-C0A42C81BA02}"/>
              </a:ext>
            </a:extLst>
          </p:cNvPr>
          <p:cNvSpPr txBox="1"/>
          <p:nvPr/>
        </p:nvSpPr>
        <p:spPr>
          <a:xfrm>
            <a:off x="7662831" y="2273624"/>
            <a:ext cx="2688416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i="1" dirty="0">
                <a:latin typeface="Calibri" panose="020F0502020204030204" pitchFamily="34" charset="0"/>
                <a:cs typeface="Calibri" panose="020F0502020204030204" pitchFamily="34" charset="0"/>
              </a:rPr>
              <a:t>Zhong Meng, Jinyu Li, </a:t>
            </a:r>
            <a:r>
              <a:rPr lang="en-US" sz="6600" i="1" dirty="0" err="1">
                <a:latin typeface="Calibri" panose="020F0502020204030204" pitchFamily="34" charset="0"/>
                <a:cs typeface="Calibri" panose="020F0502020204030204" pitchFamily="34" charset="0"/>
              </a:rPr>
              <a:t>Yifan</a:t>
            </a:r>
            <a:r>
              <a:rPr lang="en-US" sz="6600" i="1" dirty="0">
                <a:latin typeface="Calibri" panose="020F0502020204030204" pitchFamily="34" charset="0"/>
                <a:cs typeface="Calibri" panose="020F0502020204030204" pitchFamily="34" charset="0"/>
              </a:rPr>
              <a:t> Gong</a:t>
            </a:r>
          </a:p>
          <a:p>
            <a:pPr algn="ctr"/>
            <a:r>
              <a:rPr lang="en-US" sz="6600" dirty="0">
                <a:latin typeface="Calibri" panose="020F0502020204030204" pitchFamily="34" charset="0"/>
                <a:cs typeface="Calibri" panose="020F0502020204030204" pitchFamily="34" charset="0"/>
              </a:rPr>
              <a:t>Microsoft Corporation, Redmond, WA, USA</a:t>
            </a: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641DCCEE-6301-4E49-A695-DB52BFDF8C2D}"/>
              </a:ext>
            </a:extLst>
          </p:cNvPr>
          <p:cNvCxnSpPr>
            <a:cxnSpLocks/>
          </p:cNvCxnSpPr>
          <p:nvPr/>
        </p:nvCxnSpPr>
        <p:spPr>
          <a:xfrm>
            <a:off x="199184" y="4793904"/>
            <a:ext cx="4352544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Rectangle 58">
                <a:extLst>
                  <a:ext uri="{FF2B5EF4-FFF2-40B4-BE49-F238E27FC236}">
                    <a16:creationId xmlns:a16="http://schemas.microsoft.com/office/drawing/2014/main" id="{98D4E56C-8AE9-464A-B79A-D86DBAA66B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46800" y="5190527"/>
                <a:ext cx="10771806" cy="27219023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299448" tIns="299448" rIns="299448" bIns="299448"/>
              <a:lstStyle/>
              <a:p>
                <a:pPr defTabSz="760413" eaLnBrk="1" hangingPunct="1">
                  <a:lnSpc>
                    <a:spcPct val="90000"/>
                  </a:lnSpc>
                  <a:spcBef>
                    <a:spcPct val="25000"/>
                  </a:spcBef>
                </a:pPr>
                <a:r>
                  <a:rPr lang="en-US" sz="4800" b="1" dirty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5. Experiments</a:t>
                </a:r>
              </a:p>
              <a:p>
                <a:pPr marL="457200" indent="-457200" algn="l" defTabSz="760413" eaLnBrk="1" hangingPunct="1">
                  <a:lnSpc>
                    <a:spcPct val="90000"/>
                  </a:lnSpc>
                  <a:spcBef>
                    <a:spcPct val="25000"/>
                  </a:spcBef>
                  <a:buFont typeface="Wingdings" panose="05000000000000000000" pitchFamily="2" charset="2"/>
                  <a:buChar char="§"/>
                </a:pPr>
                <a:r>
                  <a:rPr lang="en-US" altLang="zh-CN" sz="4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Data and Networks</a:t>
                </a:r>
              </a:p>
              <a:p>
                <a:pPr marL="914400" lvl="1" indent="-457200" algn="l" defTabSz="760413" eaLnBrk="1" hangingPunct="1">
                  <a:lnSpc>
                    <a:spcPct val="90000"/>
                  </a:lnSpc>
                  <a:spcBef>
                    <a:spcPct val="25000"/>
                  </a:spcBef>
                  <a:buFont typeface="Wingdings" panose="05000000000000000000" pitchFamily="2" charset="2"/>
                  <a:buChar char="§"/>
                </a:pPr>
                <a:r>
                  <a:rPr lang="en-US" altLang="zh-CN" sz="4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Training data</a:t>
                </a:r>
                <a:r>
                  <a:rPr lang="en-US" altLang="zh-CN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: </a:t>
                </a:r>
                <a:r>
                  <a:rPr lang="en-US" altLang="zh-CN" sz="4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9137 noisy training utterances in CHiME-3 dataset, log Mel </a:t>
                </a:r>
                <a:r>
                  <a:rPr lang="en-US" altLang="zh-CN" sz="4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filterbank</a:t>
                </a:r>
                <a:r>
                  <a:rPr lang="en-US" altLang="zh-CN" sz="4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feature.</a:t>
                </a:r>
              </a:p>
              <a:p>
                <a:pPr marL="914400" lvl="1" indent="-457200" algn="l" defTabSz="760413" eaLnBrk="1" hangingPunct="1">
                  <a:lnSpc>
                    <a:spcPct val="90000"/>
                  </a:lnSpc>
                  <a:spcBef>
                    <a:spcPct val="25000"/>
                  </a:spcBef>
                  <a:buFont typeface="Wingdings" panose="05000000000000000000" pitchFamily="2" charset="2"/>
                  <a:buChar char="§"/>
                </a:pPr>
                <a:r>
                  <a:rPr lang="en-US" altLang="zh-CN" sz="4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Test data: real </a:t>
                </a:r>
                <a:r>
                  <a:rPr lang="en-US" altLang="zh-CN" sz="40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single-channel </a:t>
                </a:r>
                <a:r>
                  <a:rPr lang="en-US" altLang="zh-CN" sz="4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(5</a:t>
                </a:r>
                <a:r>
                  <a:rPr lang="en-US" altLang="zh-CN" sz="4000" baseline="30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th</a:t>
                </a:r>
                <a:r>
                  <a:rPr lang="en-US" altLang="zh-CN" sz="4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microphone)</a:t>
                </a:r>
                <a:r>
                  <a:rPr lang="en-US" altLang="zh-CN" sz="40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zh-CN" sz="4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far-field noisy speech in CHiME-3 dev set.</a:t>
                </a:r>
              </a:p>
              <a:p>
                <a:pPr marL="914400" lvl="1" indent="-457200" algn="l" defTabSz="760413" eaLnBrk="1" hangingPunct="1">
                  <a:lnSpc>
                    <a:spcPct val="90000"/>
                  </a:lnSpc>
                  <a:spcBef>
                    <a:spcPct val="25000"/>
                  </a:spcBef>
                  <a:buFont typeface="Wingdings" panose="05000000000000000000" pitchFamily="2" charset="2"/>
                  <a:buChar char="§"/>
                </a:pPr>
                <a:r>
                  <a:rPr lang="en-US" altLang="zh-CN" sz="4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AM: LSTM, 4 hidden layers, 1024 hidden units, 87 input units, 3012 output units</a:t>
                </a:r>
              </a:p>
              <a:p>
                <a:pPr marL="914400" lvl="1" indent="-457200" algn="l" defTabSz="760413" eaLnBrk="1" hangingPunct="1">
                  <a:lnSpc>
                    <a:spcPct val="90000"/>
                  </a:lnSpc>
                  <a:spcBef>
                    <a:spcPct val="25000"/>
                  </a:spcBef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40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altLang="zh-CN" sz="40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𝑀</m:t>
                        </m:r>
                      </m:e>
                      <m:sub>
                        <m:r>
                          <a:rPr lang="en-US" altLang="zh-CN" sz="40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altLang="zh-CN" sz="4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: DNN, 3 hidden layers, 512 hidden units, 5 or 87 outputs units.</a:t>
                </a:r>
              </a:p>
              <a:p>
                <a:pPr marL="914400" lvl="1" indent="-457200" algn="l" defTabSz="760413" eaLnBrk="1" hangingPunct="1">
                  <a:lnSpc>
                    <a:spcPct val="90000"/>
                  </a:lnSpc>
                  <a:spcBef>
                    <a:spcPct val="25000"/>
                  </a:spcBef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40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altLang="zh-CN" sz="40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𝑀</m:t>
                        </m:r>
                      </m:e>
                      <m:sub>
                        <m:r>
                          <a:rPr lang="en-US" altLang="zh-CN" sz="40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altLang="zh-CN" sz="4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: the first 4 layers of AM</a:t>
                </a:r>
              </a:p>
              <a:p>
                <a:pPr marL="914400" lvl="1" indent="-457200" algn="l" defTabSz="760413" eaLnBrk="1" hangingPunct="1">
                  <a:lnSpc>
                    <a:spcPct val="90000"/>
                  </a:lnSpc>
                  <a:spcBef>
                    <a:spcPct val="25000"/>
                  </a:spcBef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40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altLang="zh-CN" sz="40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𝑀</m:t>
                        </m:r>
                      </m:e>
                      <m:sub>
                        <m:r>
                          <a:rPr lang="en-US" altLang="zh-CN" sz="40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altLang="zh-CN" sz="4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: the output layer of AM</a:t>
                </a:r>
              </a:p>
              <a:p>
                <a:pPr marL="914400" lvl="1" indent="-457200" algn="l" defTabSz="760413" eaLnBrk="1" hangingPunct="1">
                  <a:lnSpc>
                    <a:spcPct val="90000"/>
                  </a:lnSpc>
                  <a:spcBef>
                    <a:spcPct val="25000"/>
                  </a:spcBef>
                  <a:buFont typeface="Wingdings" panose="05000000000000000000" pitchFamily="2" charset="2"/>
                  <a:buChar char="§"/>
                </a:pPr>
                <a:r>
                  <a:rPr lang="en-US" altLang="zh-CN" sz="4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Attention window size 21,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𝑟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𝑎</m:t>
                        </m:r>
                      </m:sub>
                    </m:sSub>
                    <m:r>
                      <a:rPr lang="en-US" sz="4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=512</m:t>
                    </m:r>
                  </m:oMath>
                </a14:m>
                <a:endParaRPr lang="en-US" altLang="zh-CN" sz="4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57200" indent="-457200" algn="l" defTabSz="760413" eaLnBrk="1" hangingPunct="1">
                  <a:lnSpc>
                    <a:spcPct val="90000"/>
                  </a:lnSpc>
                  <a:spcBef>
                    <a:spcPct val="25000"/>
                  </a:spcBef>
                  <a:buFont typeface="Wingdings" panose="05000000000000000000" pitchFamily="2" charset="2"/>
                  <a:buChar char="§"/>
                </a:pPr>
                <a:r>
                  <a:rPr lang="en-US" altLang="zh-CN" sz="4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Perform AADIT to suppress environment (AADIT-E) &amp; speaker variability (AADIT-S).</a:t>
                </a:r>
              </a:p>
              <a:p>
                <a:pPr marL="457200" indent="-457200" algn="l" defTabSz="760413" eaLnBrk="1" hangingPunct="1">
                  <a:lnSpc>
                    <a:spcPct val="90000"/>
                  </a:lnSpc>
                  <a:spcBef>
                    <a:spcPct val="25000"/>
                  </a:spcBef>
                  <a:buFont typeface="Wingdings" panose="05000000000000000000" pitchFamily="2" charset="2"/>
                  <a:buChar char="§"/>
                </a:pPr>
                <a:r>
                  <a:rPr lang="en-US" altLang="zh-CN" sz="4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ASR WER (%) results</a:t>
                </a:r>
              </a:p>
              <a:p>
                <a:pPr algn="l" defTabSz="760413" eaLnBrk="1" hangingPunct="1">
                  <a:lnSpc>
                    <a:spcPct val="90000"/>
                  </a:lnSpc>
                  <a:spcBef>
                    <a:spcPct val="25000"/>
                  </a:spcBef>
                </a:pPr>
                <a:endParaRPr lang="en-US" altLang="zh-CN" sz="4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l" defTabSz="760413" eaLnBrk="1" hangingPunct="1">
                  <a:lnSpc>
                    <a:spcPct val="90000"/>
                  </a:lnSpc>
                  <a:spcBef>
                    <a:spcPct val="25000"/>
                  </a:spcBef>
                </a:pPr>
                <a:endParaRPr lang="en-US" altLang="zh-CN" sz="4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l" defTabSz="760413" eaLnBrk="1" hangingPunct="1">
                  <a:lnSpc>
                    <a:spcPct val="90000"/>
                  </a:lnSpc>
                  <a:spcBef>
                    <a:spcPct val="25000"/>
                  </a:spcBef>
                </a:pPr>
                <a:endParaRPr lang="en-US" altLang="zh-CN" sz="4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57200" indent="-457200" algn="l" defTabSz="760413" eaLnBrk="1" hangingPunct="1">
                  <a:lnSpc>
                    <a:spcPct val="90000"/>
                  </a:lnSpc>
                  <a:spcBef>
                    <a:spcPct val="25000"/>
                  </a:spcBef>
                  <a:buFont typeface="Wingdings" panose="05000000000000000000" pitchFamily="2" charset="2"/>
                  <a:buChar char="§"/>
                </a:pPr>
                <a:endParaRPr lang="en-US" altLang="zh-CN" sz="4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57200" indent="-457200" algn="l" defTabSz="760413" eaLnBrk="1" hangingPunct="1">
                  <a:lnSpc>
                    <a:spcPct val="90000"/>
                  </a:lnSpc>
                  <a:spcBef>
                    <a:spcPct val="25000"/>
                  </a:spcBef>
                  <a:buFont typeface="Wingdings" panose="05000000000000000000" pitchFamily="2" charset="2"/>
                  <a:buChar char="§"/>
                </a:pPr>
                <a:endParaRPr lang="en-US" altLang="zh-CN" sz="4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57200" indent="-457200" algn="l" defTabSz="760413" eaLnBrk="1" hangingPunct="1">
                  <a:lnSpc>
                    <a:spcPct val="90000"/>
                  </a:lnSpc>
                  <a:spcBef>
                    <a:spcPct val="25000"/>
                  </a:spcBef>
                  <a:buFont typeface="Wingdings" panose="05000000000000000000" pitchFamily="2" charset="2"/>
                  <a:buChar char="§"/>
                </a:pPr>
                <a:endParaRPr lang="en-US" altLang="zh-CN" sz="4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57200" indent="-457200" algn="l" defTabSz="760413" eaLnBrk="1" hangingPunct="1">
                  <a:lnSpc>
                    <a:spcPct val="90000"/>
                  </a:lnSpc>
                  <a:spcBef>
                    <a:spcPct val="25000"/>
                  </a:spcBef>
                  <a:buFont typeface="Wingdings" panose="05000000000000000000" pitchFamily="2" charset="2"/>
                  <a:buChar char="§"/>
                </a:pPr>
                <a:endParaRPr lang="en-US" altLang="zh-CN" sz="4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57200" indent="-457200" algn="l" defTabSz="760413" eaLnBrk="1" hangingPunct="1">
                  <a:lnSpc>
                    <a:spcPct val="90000"/>
                  </a:lnSpc>
                  <a:spcBef>
                    <a:spcPct val="25000"/>
                  </a:spcBef>
                  <a:buFont typeface="Wingdings" panose="05000000000000000000" pitchFamily="2" charset="2"/>
                  <a:buChar char="§"/>
                </a:pPr>
                <a:endParaRPr lang="en-US" altLang="zh-CN" sz="4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57200" indent="-457200" algn="l" defTabSz="760413" eaLnBrk="1" hangingPunct="1">
                  <a:lnSpc>
                    <a:spcPct val="90000"/>
                  </a:lnSpc>
                  <a:spcBef>
                    <a:spcPct val="25000"/>
                  </a:spcBef>
                  <a:buFont typeface="Wingdings" panose="05000000000000000000" pitchFamily="2" charset="2"/>
                  <a:buChar char="§"/>
                </a:pPr>
                <a:endParaRPr lang="en-US" altLang="zh-CN" sz="4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l" defTabSz="760413" eaLnBrk="1" hangingPunct="1">
                  <a:lnSpc>
                    <a:spcPct val="90000"/>
                  </a:lnSpc>
                  <a:spcBef>
                    <a:spcPct val="25000"/>
                  </a:spcBef>
                </a:pPr>
                <a:endParaRPr lang="en-US" altLang="zh-CN" sz="4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57200" indent="-457200" algn="l" defTabSz="760413" eaLnBrk="1" hangingPunct="1">
                  <a:lnSpc>
                    <a:spcPct val="90000"/>
                  </a:lnSpc>
                  <a:spcBef>
                    <a:spcPct val="25000"/>
                  </a:spcBef>
                  <a:buFont typeface="Wingdings" panose="05000000000000000000" pitchFamily="2" charset="2"/>
                  <a:buChar char="§"/>
                </a:pPr>
                <a:r>
                  <a:rPr lang="en-US" altLang="zh-CN" sz="4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Conclusions</a:t>
                </a:r>
              </a:p>
              <a:p>
                <a:pPr marL="914400" lvl="1" indent="-457200" algn="l" defTabSz="760413" eaLnBrk="1" hangingPunct="1">
                  <a:lnSpc>
                    <a:spcPct val="90000"/>
                  </a:lnSpc>
                  <a:spcBef>
                    <a:spcPct val="25000"/>
                  </a:spcBef>
                  <a:buFont typeface="Wingdings" panose="05000000000000000000" pitchFamily="2" charset="2"/>
                  <a:buChar char="§"/>
                </a:pPr>
                <a:r>
                  <a:rPr lang="en-US" altLang="zh-CN" sz="4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AADIT-E achieves </a:t>
                </a:r>
                <a:r>
                  <a:rPr lang="en-US" altLang="zh-CN" sz="40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13.6% and 9.3% WERR </a:t>
                </a:r>
                <a:r>
                  <a:rPr lang="en-US" altLang="zh-CN" sz="4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over a multi-conditional (MC) model and ADIT-E. </a:t>
                </a:r>
              </a:p>
              <a:p>
                <a:pPr marL="914400" lvl="1" indent="-457200" algn="l" defTabSz="760413" eaLnBrk="1" hangingPunct="1">
                  <a:lnSpc>
                    <a:spcPct val="90000"/>
                  </a:lnSpc>
                  <a:spcBef>
                    <a:spcPct val="25000"/>
                  </a:spcBef>
                  <a:buFont typeface="Wingdings" panose="05000000000000000000" pitchFamily="2" charset="2"/>
                  <a:buChar char="§"/>
                </a:pPr>
                <a:r>
                  <a:rPr lang="en-US" altLang="zh-CN" sz="4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AADIT-S achieves </a:t>
                </a:r>
                <a:r>
                  <a:rPr lang="en-US" altLang="zh-CN" sz="40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8.3% and 4.2% WERR </a:t>
                </a:r>
                <a:r>
                  <a:rPr lang="en-US" altLang="zh-CN" sz="4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over an MC model and ADIT-S. </a:t>
                </a:r>
              </a:p>
              <a:p>
                <a:pPr marL="914400" lvl="1" indent="-457200" algn="l" defTabSz="760413" eaLnBrk="1" hangingPunct="1">
                  <a:lnSpc>
                    <a:spcPct val="90000"/>
                  </a:lnSpc>
                  <a:spcBef>
                    <a:spcPct val="25000"/>
                  </a:spcBef>
                  <a:buFont typeface="Wingdings" panose="05000000000000000000" pitchFamily="2" charset="2"/>
                  <a:buChar char="§"/>
                </a:pPr>
                <a:r>
                  <a:rPr lang="en-US" altLang="zh-CN" sz="4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AADIT-E performs better than AADIT-S. </a:t>
                </a:r>
              </a:p>
              <a:p>
                <a:pPr marL="914400" lvl="1" indent="-457200" algn="l" defTabSz="760413" eaLnBrk="1" hangingPunct="1">
                  <a:lnSpc>
                    <a:spcPct val="90000"/>
                  </a:lnSpc>
                  <a:spcBef>
                    <a:spcPct val="25000"/>
                  </a:spcBef>
                  <a:buFont typeface="Wingdings" panose="05000000000000000000" pitchFamily="2" charset="2"/>
                  <a:buChar char="§"/>
                </a:pPr>
                <a:r>
                  <a:rPr lang="en-US" altLang="zh-CN" sz="4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AD and DP attentions achieve similar WERs. </a:t>
                </a:r>
              </a:p>
              <a:p>
                <a:pPr marL="914400" lvl="1" indent="-457200" algn="l" defTabSz="760413" eaLnBrk="1" hangingPunct="1">
                  <a:lnSpc>
                    <a:spcPct val="90000"/>
                  </a:lnSpc>
                  <a:spcBef>
                    <a:spcPct val="25000"/>
                  </a:spcBef>
                  <a:buFont typeface="Wingdings" panose="05000000000000000000" pitchFamily="2" charset="2"/>
                  <a:buChar char="§"/>
                </a:pPr>
                <a:r>
                  <a:rPr lang="en-US" altLang="zh-CN" sz="4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Positional encoding (PE) does not improve AADIT or AADIT-S. </a:t>
                </a:r>
              </a:p>
              <a:p>
                <a:pPr marL="914400" lvl="1" indent="-457200" algn="l" defTabSz="760413" eaLnBrk="1" hangingPunct="1">
                  <a:lnSpc>
                    <a:spcPct val="90000"/>
                  </a:lnSpc>
                  <a:spcBef>
                    <a:spcPct val="25000"/>
                  </a:spcBef>
                  <a:buFont typeface="Wingdings" panose="05000000000000000000" pitchFamily="2" charset="2"/>
                  <a:buChar char="§"/>
                </a:pPr>
                <a:r>
                  <a:rPr lang="en-US" altLang="zh-CN" sz="4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Multi-head (MH) attention with 8 heads is effective only for AADIT-S.</a:t>
                </a:r>
              </a:p>
              <a:p>
                <a:pPr marL="342900" lvl="0" indent="-342900" algn="l" eaLnBrk="1" hangingPunct="1">
                  <a:spcBef>
                    <a:spcPct val="20000"/>
                  </a:spcBef>
                  <a:buFont typeface="Arial" charset="0"/>
                  <a:buChar char="•"/>
                </a:pPr>
                <a:endParaRPr lang="en-US" sz="3200" dirty="0">
                  <a:solidFill>
                    <a:prstClr val="black"/>
                  </a:solidFill>
                  <a:latin typeface="Calibri"/>
                </a:endParaRPr>
              </a:p>
              <a:p>
                <a:pPr marL="342900" lvl="0" indent="-342900" algn="l" eaLnBrk="1" hangingPunct="1">
                  <a:spcBef>
                    <a:spcPct val="20000"/>
                  </a:spcBef>
                  <a:buFont typeface="Arial" charset="0"/>
                  <a:buChar char="•"/>
                </a:pPr>
                <a:endParaRPr lang="en-US" sz="3200" dirty="0">
                  <a:solidFill>
                    <a:prstClr val="black"/>
                  </a:solidFill>
                  <a:latin typeface="Calibri"/>
                </a:endParaRPr>
              </a:p>
              <a:p>
                <a:pPr marL="342900" lvl="0" indent="-342900" algn="l" eaLnBrk="1" hangingPunct="1">
                  <a:spcBef>
                    <a:spcPct val="20000"/>
                  </a:spcBef>
                  <a:buFont typeface="Arial" charset="0"/>
                  <a:buChar char="•"/>
                </a:pPr>
                <a:endParaRPr lang="en-US" sz="3200" dirty="0">
                  <a:solidFill>
                    <a:prstClr val="black"/>
                  </a:solidFill>
                  <a:latin typeface="Calibri"/>
                </a:endParaRPr>
              </a:p>
              <a:p>
                <a:pPr marL="342900" lvl="0" indent="-342900" algn="l" eaLnBrk="1" hangingPunct="1">
                  <a:spcBef>
                    <a:spcPct val="20000"/>
                  </a:spcBef>
                  <a:buFont typeface="Arial" charset="0"/>
                  <a:buChar char="•"/>
                </a:pPr>
                <a:endParaRPr lang="en-US" sz="3200" dirty="0">
                  <a:solidFill>
                    <a:prstClr val="black"/>
                  </a:solidFill>
                  <a:latin typeface="Calibri"/>
                </a:endParaRPr>
              </a:p>
              <a:p>
                <a:endParaRPr lang="en-US" altLang="zh-CN" sz="3200" b="1" dirty="0">
                  <a:solidFill>
                    <a:srgbClr val="0099CC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lvl="0" algn="l" eaLnBrk="1" hangingPunct="1">
                  <a:spcBef>
                    <a:spcPct val="20000"/>
                  </a:spcBef>
                </a:pPr>
                <a:endParaRPr lang="en-US" sz="3200" dirty="0">
                  <a:solidFill>
                    <a:prstClr val="black"/>
                  </a:solidFill>
                  <a:latin typeface="Calibri"/>
                </a:endParaRPr>
              </a:p>
              <a:p>
                <a:pPr lvl="0" algn="l" eaLnBrk="1" hangingPunct="1">
                  <a:spcBef>
                    <a:spcPct val="20000"/>
                  </a:spcBef>
                </a:pPr>
                <a:endParaRPr lang="en-US" sz="32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49" name="Rectangle 58">
                <a:extLst>
                  <a:ext uri="{FF2B5EF4-FFF2-40B4-BE49-F238E27FC236}">
                    <a16:creationId xmlns:a16="http://schemas.microsoft.com/office/drawing/2014/main" id="{98D4E56C-8AE9-464A-B79A-D86DBAA66B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746800" y="5190527"/>
                <a:ext cx="10771806" cy="272190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0" name="Table 149">
            <a:extLst>
              <a:ext uri="{FF2B5EF4-FFF2-40B4-BE49-F238E27FC236}">
                <a16:creationId xmlns:a16="http://schemas.microsoft.com/office/drawing/2014/main" id="{47FC2525-7F1A-4AA6-A744-E4A0EB27CC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963026"/>
              </p:ext>
            </p:extLst>
          </p:nvPr>
        </p:nvGraphicFramePr>
        <p:xfrm>
          <a:off x="32962824" y="17506417"/>
          <a:ext cx="10441160" cy="6873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619">
                  <a:extLst>
                    <a:ext uri="{9D8B030D-6E8A-4147-A177-3AD203B41FA5}">
                      <a16:colId xmlns:a16="http://schemas.microsoft.com/office/drawing/2014/main" val="2358794303"/>
                    </a:ext>
                  </a:extLst>
                </a:gridCol>
                <a:gridCol w="2073011">
                  <a:extLst>
                    <a:ext uri="{9D8B030D-6E8A-4147-A177-3AD203B41FA5}">
                      <a16:colId xmlns:a16="http://schemas.microsoft.com/office/drawing/2014/main" val="534631250"/>
                    </a:ext>
                  </a:extLst>
                </a:gridCol>
                <a:gridCol w="3337265">
                  <a:extLst>
                    <a:ext uri="{9D8B030D-6E8A-4147-A177-3AD203B41FA5}">
                      <a16:colId xmlns:a16="http://schemas.microsoft.com/office/drawing/2014/main" val="1180699220"/>
                    </a:ext>
                  </a:extLst>
                </a:gridCol>
                <a:gridCol w="3337265">
                  <a:extLst>
                    <a:ext uri="{9D8B030D-6E8A-4147-A177-3AD203B41FA5}">
                      <a16:colId xmlns:a16="http://schemas.microsoft.com/office/drawing/2014/main" val="2944722380"/>
                    </a:ext>
                  </a:extLst>
                </a:gridCol>
              </a:tblGrid>
              <a:tr h="926471">
                <a:tc rowSpan="2"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System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Attention Type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Domain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09054901"/>
                  </a:ext>
                </a:extLst>
              </a:tr>
              <a:tr h="600482">
                <a:tc vMerge="1">
                  <a:txBody>
                    <a:bodyPr/>
                    <a:lstStyle/>
                    <a:p>
                      <a:pPr algn="ctr"/>
                      <a:endParaRPr lang="en-US" sz="3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3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Speaker (87)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Environment (5)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401799"/>
                  </a:ext>
                </a:extLst>
              </a:tr>
              <a:tr h="66338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i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19.23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84614919"/>
                  </a:ext>
                </a:extLst>
              </a:tr>
              <a:tr h="66338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18.40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18.31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92751782"/>
                  </a:ext>
                </a:extLst>
              </a:tr>
              <a:tr h="663389">
                <a:tc rowSpan="2"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AADIT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17.63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16.82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91175396"/>
                  </a:ext>
                </a:extLst>
              </a:tr>
              <a:tr h="663389">
                <a:tc vMerge="1">
                  <a:txBody>
                    <a:bodyPr/>
                    <a:lstStyle/>
                    <a:p>
                      <a:pPr algn="ctr"/>
                      <a:endParaRPr lang="en-US" sz="3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17.67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16.61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7254648"/>
                  </a:ext>
                </a:extLst>
              </a:tr>
              <a:tr h="6633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AADIT +PE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17.57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16.68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49987413"/>
                  </a:ext>
                </a:extLst>
              </a:tr>
              <a:tr h="6633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17.37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16.94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68448313"/>
                  </a:ext>
                </a:extLst>
              </a:tr>
              <a:tr h="663389">
                <a:tc rowSpan="2"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AADIT +MH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17.33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17.10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2419105"/>
                  </a:ext>
                </a:extLst>
              </a:tr>
              <a:tr h="663389">
                <a:tc vMerge="1">
                  <a:txBody>
                    <a:bodyPr/>
                    <a:lstStyle/>
                    <a:p>
                      <a:pPr algn="ctr"/>
                      <a:endParaRPr lang="en-US" sz="3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17.25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16.97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54420454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FD423849-4A93-4614-90D5-5718F32CAB0E}"/>
              </a:ext>
            </a:extLst>
          </p:cNvPr>
          <p:cNvGrpSpPr/>
          <p:nvPr/>
        </p:nvGrpSpPr>
        <p:grpSpPr>
          <a:xfrm>
            <a:off x="10424320" y="5225954"/>
            <a:ext cx="22373031" cy="10999523"/>
            <a:chOff x="10640344" y="5225954"/>
            <a:chExt cx="22373031" cy="10999523"/>
          </a:xfrm>
        </p:grpSpPr>
        <p:sp>
          <p:nvSpPr>
            <p:cNvPr id="51" name="Rectangle 58">
              <a:extLst>
                <a:ext uri="{FF2B5EF4-FFF2-40B4-BE49-F238E27FC236}">
                  <a16:creationId xmlns:a16="http://schemas.microsoft.com/office/drawing/2014/main" id="{2735F9AE-170B-4BB7-A39E-5CF5089F7F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40344" y="5225954"/>
              <a:ext cx="21962440" cy="1087320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299448" tIns="299448" rIns="299448" bIns="299448"/>
            <a:lstStyle/>
            <a:p>
              <a:pPr eaLnBrk="1" hangingPunct="1">
                <a:lnSpc>
                  <a:spcPct val="90000"/>
                </a:lnSpc>
                <a:spcBef>
                  <a:spcPct val="25000"/>
                </a:spcBef>
              </a:pPr>
              <a:r>
                <a:rPr lang="en-US" sz="4800" b="1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3. Adversarial Domain-Invariant Training (ADIT)</a:t>
              </a:r>
            </a:p>
            <a:p>
              <a:pPr eaLnBrk="1" hangingPunct="1">
                <a:lnSpc>
                  <a:spcPct val="90000"/>
                </a:lnSpc>
                <a:spcBef>
                  <a:spcPct val="25000"/>
                </a:spcBef>
              </a:pPr>
              <a:endParaRPr lang="en-US" sz="4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  <a:p>
              <a:pPr eaLnBrk="1" hangingPunct="1">
                <a:lnSpc>
                  <a:spcPct val="90000"/>
                </a:lnSpc>
                <a:spcBef>
                  <a:spcPct val="25000"/>
                </a:spcBef>
              </a:pPr>
              <a:endParaRPr lang="en-US" sz="4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  <a:p>
              <a:pPr eaLnBrk="1" hangingPunct="1">
                <a:lnSpc>
                  <a:spcPct val="90000"/>
                </a:lnSpc>
                <a:spcBef>
                  <a:spcPct val="25000"/>
                </a:spcBef>
              </a:pPr>
              <a:endParaRPr lang="en-US" sz="4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  <a:p>
              <a:pPr eaLnBrk="1" hangingPunct="1">
                <a:lnSpc>
                  <a:spcPct val="90000"/>
                </a:lnSpc>
                <a:spcBef>
                  <a:spcPct val="25000"/>
                </a:spcBef>
              </a:pPr>
              <a:endParaRPr lang="en-US" sz="4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  <a:p>
              <a:pPr eaLnBrk="1" hangingPunct="1">
                <a:lnSpc>
                  <a:spcPct val="90000"/>
                </a:lnSpc>
                <a:spcBef>
                  <a:spcPct val="25000"/>
                </a:spcBef>
              </a:pPr>
              <a:endParaRPr lang="en-US" sz="4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  <a:p>
              <a:pPr marL="571500" indent="-571500" algn="l" eaLnBrk="1" hangingPunct="1">
                <a:lnSpc>
                  <a:spcPct val="90000"/>
                </a:lnSpc>
                <a:spcBef>
                  <a:spcPct val="25000"/>
                </a:spcBef>
                <a:buFont typeface="Wingdings" panose="05000000000000000000" pitchFamily="2" charset="2"/>
                <a:buChar char="§"/>
              </a:pPr>
              <a:endParaRPr lang="en-US" sz="4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571500" indent="-571500" algn="l" eaLnBrk="1" hangingPunct="1">
                <a:lnSpc>
                  <a:spcPct val="90000"/>
                </a:lnSpc>
                <a:spcBef>
                  <a:spcPct val="25000"/>
                </a:spcBef>
                <a:buFont typeface="Wingdings" panose="05000000000000000000" pitchFamily="2" charset="2"/>
                <a:buChar char="§"/>
              </a:pPr>
              <a:endParaRPr lang="en-US" sz="4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571500" indent="-571500" algn="l" eaLnBrk="1" hangingPunct="1">
                <a:lnSpc>
                  <a:spcPct val="90000"/>
                </a:lnSpc>
                <a:spcBef>
                  <a:spcPct val="25000"/>
                </a:spcBef>
                <a:buFont typeface="Wingdings" panose="05000000000000000000" pitchFamily="2" charset="2"/>
                <a:buChar char="§"/>
              </a:pPr>
              <a:endParaRPr lang="en-US" sz="4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571500" indent="-571500" algn="l" eaLnBrk="1" hangingPunct="1">
                <a:lnSpc>
                  <a:spcPct val="90000"/>
                </a:lnSpc>
                <a:spcBef>
                  <a:spcPct val="25000"/>
                </a:spcBef>
                <a:buFont typeface="Wingdings" panose="05000000000000000000" pitchFamily="2" charset="2"/>
                <a:buChar char="§"/>
              </a:pPr>
              <a:endParaRPr lang="en-US" sz="4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571500" indent="-571500" algn="l" eaLnBrk="1" hangingPunct="1">
                <a:lnSpc>
                  <a:spcPct val="90000"/>
                </a:lnSpc>
                <a:spcBef>
                  <a:spcPct val="25000"/>
                </a:spcBef>
                <a:buFont typeface="Wingdings" panose="05000000000000000000" pitchFamily="2" charset="2"/>
                <a:buChar char="§"/>
              </a:pPr>
              <a:endParaRPr lang="en-US" sz="4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571500" indent="-571500" algn="l" eaLnBrk="1" hangingPunct="1">
                <a:lnSpc>
                  <a:spcPct val="90000"/>
                </a:lnSpc>
                <a:spcBef>
                  <a:spcPct val="25000"/>
                </a:spcBef>
                <a:buFont typeface="Wingdings" panose="05000000000000000000" pitchFamily="2" charset="2"/>
                <a:buChar char="§"/>
              </a:pPr>
              <a:endParaRPr lang="en-US" sz="4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571500" indent="-571500" algn="l" eaLnBrk="1" hangingPunct="1">
                <a:lnSpc>
                  <a:spcPct val="90000"/>
                </a:lnSpc>
                <a:spcBef>
                  <a:spcPct val="25000"/>
                </a:spcBef>
                <a:buFont typeface="Wingdings" panose="05000000000000000000" pitchFamily="2" charset="2"/>
                <a:buChar char="§"/>
              </a:pPr>
              <a:endParaRPr lang="en-US" sz="4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571500" indent="-571500" algn="l" eaLnBrk="1" hangingPunct="1">
                <a:lnSpc>
                  <a:spcPct val="90000"/>
                </a:lnSpc>
                <a:spcBef>
                  <a:spcPct val="25000"/>
                </a:spcBef>
                <a:buFont typeface="Wingdings" panose="05000000000000000000" pitchFamily="2" charset="2"/>
                <a:buChar char="§"/>
              </a:pPr>
              <a:endParaRPr lang="en-US" sz="4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l" eaLnBrk="1" hangingPunct="1">
                <a:lnSpc>
                  <a:spcPct val="90000"/>
                </a:lnSpc>
                <a:spcBef>
                  <a:spcPct val="25000"/>
                </a:spcBef>
              </a:pPr>
              <a:endParaRPr lang="en-US" sz="4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571500" indent="-571500" algn="l">
                <a:buFont typeface="Wingdings" panose="05000000000000000000" pitchFamily="2" charset="2"/>
                <a:buChar char="§"/>
              </a:pPr>
              <a:endParaRPr lang="en-US" sz="4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342900" lvl="0" indent="-342900" algn="l" eaLnBrk="1" hangingPunct="1">
                <a:lnSpc>
                  <a:spcPct val="90000"/>
                </a:lnSpc>
                <a:spcBef>
                  <a:spcPct val="25000"/>
                </a:spcBef>
                <a:buFont typeface="Arial" charset="0"/>
                <a:buChar char="•"/>
              </a:pPr>
              <a:endParaRPr lang="en-US" sz="3200" dirty="0">
                <a:latin typeface="Arial" panose="020B0604020202020204" pitchFamily="34" charset="0"/>
                <a:cs typeface="Arial" pitchFamily="34" charset="0"/>
              </a:endParaRPr>
            </a:p>
            <a:p>
              <a:pPr marL="342900" lvl="0" indent="-342900" algn="l" eaLnBrk="1" hangingPunct="1">
                <a:lnSpc>
                  <a:spcPct val="90000"/>
                </a:lnSpc>
                <a:spcBef>
                  <a:spcPct val="25000"/>
                </a:spcBef>
                <a:buFont typeface="Arial" charset="0"/>
                <a:buChar char="•"/>
              </a:pPr>
              <a:endParaRPr lang="en-US" sz="3200" dirty="0">
                <a:latin typeface="Arial" panose="020B0604020202020204" pitchFamily="34" charset="0"/>
                <a:cs typeface="Arial" pitchFamily="34" charset="0"/>
              </a:endParaRPr>
            </a:p>
            <a:p>
              <a:pPr marL="342900" lvl="0" indent="-342900" algn="l" eaLnBrk="1" hangingPunct="1">
                <a:lnSpc>
                  <a:spcPct val="90000"/>
                </a:lnSpc>
                <a:spcBef>
                  <a:spcPct val="25000"/>
                </a:spcBef>
                <a:buFont typeface="Arial" charset="0"/>
                <a:buChar char="•"/>
              </a:pPr>
              <a:endParaRPr lang="en-US" sz="3200" dirty="0">
                <a:latin typeface="Arial" panose="020B0604020202020204" pitchFamily="34" charset="0"/>
                <a:cs typeface="Arial" pitchFamily="34" charset="0"/>
              </a:endParaRPr>
            </a:p>
            <a:p>
              <a:pPr marL="342900" lvl="0" indent="-342900" algn="l" eaLnBrk="1" hangingPunct="1">
                <a:lnSpc>
                  <a:spcPct val="90000"/>
                </a:lnSpc>
                <a:spcBef>
                  <a:spcPct val="25000"/>
                </a:spcBef>
                <a:buFont typeface="Arial" charset="0"/>
                <a:buChar char="•"/>
              </a:pPr>
              <a:endParaRPr lang="en-US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lvl="0" indent="-342900" algn="l" eaLnBrk="1" hangingPunct="1">
                <a:lnSpc>
                  <a:spcPct val="90000"/>
                </a:lnSpc>
                <a:spcBef>
                  <a:spcPct val="25000"/>
                </a:spcBef>
                <a:buFont typeface="Arial" charset="0"/>
                <a:buChar char="•"/>
              </a:pPr>
              <a:endParaRPr lang="en-US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lvl="0" indent="-342900" algn="l" eaLnBrk="1" hangingPunct="1">
                <a:lnSpc>
                  <a:spcPct val="90000"/>
                </a:lnSpc>
                <a:spcBef>
                  <a:spcPct val="25000"/>
                </a:spcBef>
                <a:buFont typeface="Arial" charset="0"/>
                <a:buChar char="•"/>
              </a:pPr>
              <a:endParaRPr lang="en-US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lvl="0" indent="-342900" algn="l" eaLnBrk="1" hangingPunct="1">
                <a:lnSpc>
                  <a:spcPct val="90000"/>
                </a:lnSpc>
                <a:spcBef>
                  <a:spcPct val="25000"/>
                </a:spcBef>
                <a:buFont typeface="Arial" charset="0"/>
                <a:buChar char="•"/>
              </a:pPr>
              <a:endParaRPr lang="en-US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lvl="0" indent="-342900" algn="l" eaLnBrk="1" hangingPunct="1">
                <a:lnSpc>
                  <a:spcPct val="90000"/>
                </a:lnSpc>
                <a:spcBef>
                  <a:spcPct val="25000"/>
                </a:spcBef>
                <a:buFont typeface="Arial" charset="0"/>
                <a:buChar char="•"/>
              </a:pPr>
              <a:endParaRPr lang="en-US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 algn="l" eaLnBrk="1" hangingPunct="1">
                <a:lnSpc>
                  <a:spcPct val="90000"/>
                </a:lnSpc>
                <a:spcBef>
                  <a:spcPct val="25000"/>
                </a:spcBef>
                <a:buFont typeface="Arial" charset="0"/>
                <a:buChar char="•"/>
              </a:pPr>
              <a:endParaRPr lang="en-US" altLang="zh-CN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l" eaLnBrk="1" hangingPunct="1">
                <a:lnSpc>
                  <a:spcPct val="90000"/>
                </a:lnSpc>
                <a:spcBef>
                  <a:spcPct val="25000"/>
                </a:spcBef>
              </a:pPr>
              <a:endParaRPr lang="en-US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  <a:p>
              <a:pPr lvl="0" algn="l" eaLnBrk="1" hangingPunct="1">
                <a:lnSpc>
                  <a:spcPct val="90000"/>
                </a:lnSpc>
                <a:spcBef>
                  <a:spcPct val="25000"/>
                </a:spcBef>
              </a:pPr>
              <a:endParaRPr lang="en-US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  <a:p>
              <a:pPr lvl="0" algn="l" eaLnBrk="1" hangingPunct="1">
                <a:lnSpc>
                  <a:spcPct val="90000"/>
                </a:lnSpc>
                <a:spcBef>
                  <a:spcPct val="25000"/>
                </a:spcBef>
              </a:pPr>
              <a:endParaRPr lang="en-US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  <a:p>
              <a:pPr lvl="0" algn="l" eaLnBrk="1" hangingPunct="1">
                <a:lnSpc>
                  <a:spcPct val="90000"/>
                </a:lnSpc>
                <a:spcBef>
                  <a:spcPct val="25000"/>
                </a:spcBef>
              </a:pPr>
              <a:endParaRPr lang="en-US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  <a:p>
              <a:pPr lvl="0" algn="l" eaLnBrk="1" hangingPunct="1">
                <a:lnSpc>
                  <a:spcPct val="90000"/>
                </a:lnSpc>
                <a:spcBef>
                  <a:spcPct val="25000"/>
                </a:spcBef>
              </a:pPr>
              <a:endParaRPr lang="en-US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  <a:p>
              <a:pPr lvl="0" algn="l" eaLnBrk="1" hangingPunct="1">
                <a:lnSpc>
                  <a:spcPct val="90000"/>
                </a:lnSpc>
                <a:spcBef>
                  <a:spcPct val="25000"/>
                </a:spcBef>
              </a:pPr>
              <a:endParaRPr lang="en-US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  <a:p>
              <a:pPr lvl="0" algn="l" eaLnBrk="1" hangingPunct="1">
                <a:lnSpc>
                  <a:spcPct val="90000"/>
                </a:lnSpc>
                <a:spcBef>
                  <a:spcPct val="25000"/>
                </a:spcBef>
              </a:pPr>
              <a:endParaRPr lang="en-US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  <a:p>
              <a:pPr lvl="0" algn="l" eaLnBrk="1" hangingPunct="1">
                <a:lnSpc>
                  <a:spcPct val="90000"/>
                </a:lnSpc>
                <a:spcBef>
                  <a:spcPct val="25000"/>
                </a:spcBef>
              </a:pPr>
              <a:endParaRPr lang="en-US" altLang="zh-CN" sz="32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93E202A7-7FF8-4820-A063-110543A83CF3}"/>
                    </a:ext>
                  </a:extLst>
                </p:cNvPr>
                <p:cNvSpPr txBox="1"/>
                <p:nvPr/>
              </p:nvSpPr>
              <p:spPr>
                <a:xfrm>
                  <a:off x="19929376" y="6325716"/>
                  <a:ext cx="13083999" cy="989976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571500" indent="-571500" algn="l">
                    <a:buFont typeface="Wingdings" panose="05000000000000000000" pitchFamily="2" charset="2"/>
                    <a:buChar char="§"/>
                  </a:pPr>
                  <a:r>
                    <a:rPr lang="en-US" sz="4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Learn a domain-invariant and senone-discriminative deep feature</a:t>
                  </a:r>
                </a:p>
                <a:p>
                  <a:pPr marL="571500" indent="-571500" algn="l">
                    <a:buFont typeface="Wingdings" panose="05000000000000000000" pitchFamily="2" charset="2"/>
                    <a:buChar char="§"/>
                  </a:pPr>
                  <a:r>
                    <a:rPr lang="en-US" sz="4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Only ADIT acoustic model (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4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4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𝑀</m:t>
                          </m:r>
                        </m:e>
                        <m:sub>
                          <m:r>
                            <a:rPr lang="en-US" sz="4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𝑓</m:t>
                          </m:r>
                        </m:sub>
                      </m:sSub>
                    </m:oMath>
                  </a14:m>
                  <a:r>
                    <a:rPr lang="en-US" sz="4400" dirty="0">
                      <a:cs typeface="Calibri" panose="020F0502020204030204" pitchFamily="34" charset="0"/>
                    </a:rPr>
                    <a:t>,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4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4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𝑀</m:t>
                          </m:r>
                        </m:e>
                        <m:sub>
                          <m:r>
                            <a:rPr lang="en-US" sz="44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𝑦</m:t>
                          </m:r>
                        </m:sub>
                      </m:sSub>
                    </m:oMath>
                  </a14:m>
                  <a:r>
                    <a:rPr lang="en-US" sz="4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) used in decoding.</a:t>
                  </a:r>
                </a:p>
                <a:p>
                  <a:pPr marL="571500" indent="-571500" algn="l">
                    <a:buFont typeface="Wingdings" panose="05000000000000000000" pitchFamily="2" charset="2"/>
                    <a:buChar char="§"/>
                  </a:pPr>
                  <a:r>
                    <a:rPr lang="en-US" sz="4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Feature extractor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4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440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𝑀</m:t>
                          </m:r>
                        </m:e>
                        <m:sub>
                          <m:r>
                            <a:rPr lang="en-US" sz="4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𝑓</m:t>
                          </m:r>
                        </m:sub>
                      </m:sSub>
                      <m:d>
                        <m:dPr>
                          <m:ctrlPr>
                            <a:rPr lang="en-US" sz="4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4400" i="1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4400" i="1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  <m:r>
                        <a:rPr lang="en-US" sz="4400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sz="4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4400" b="1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𝒇</m:t>
                          </m:r>
                        </m:e>
                        <m:sub>
                          <m:r>
                            <a:rPr lang="en-US" sz="4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𝑡</m:t>
                          </m:r>
                        </m:sub>
                      </m:sSub>
                    </m:oMath>
                  </a14:m>
                  <a:endParaRPr lang="en-US" sz="44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marL="571500" indent="-571500" algn="l">
                    <a:buFont typeface="Wingdings" panose="05000000000000000000" pitchFamily="2" charset="2"/>
                    <a:buChar char="§"/>
                  </a:pPr>
                  <a:r>
                    <a:rPr lang="en-US" sz="4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Senone classifier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4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440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440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4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440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d>
                        <m:dPr>
                          <m:ctrlPr>
                            <a:rPr lang="en-US" sz="4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4400" i="1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4400" i="1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  <m:r>
                        <a:rPr lang="en-US" sz="440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sz="440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4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sz="4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440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</m:e>
                        <m:e>
                          <m:sSub>
                            <m:sSubPr>
                              <m:ctrlPr>
                                <a:rPr lang="en-US" sz="4400" i="1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4400" i="1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4400">
                              <a:latin typeface="Cambria Math" panose="02040503050406030204" pitchFamily="18" charset="0"/>
                            </a:rPr>
                            <m:t>;</m:t>
                          </m:r>
                          <m:sSub>
                            <m:sSubPr>
                              <m:ctrlPr>
                                <a:rPr lang="en-US" sz="4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440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r>
                            <a:rPr lang="en-US" sz="440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4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440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</m:oMath>
                  </a14:m>
                  <a:endParaRPr lang="en-US" sz="44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marL="571500" indent="-571500" algn="l">
                    <a:buFont typeface="Wingdings" panose="05000000000000000000" pitchFamily="2" charset="2"/>
                    <a:buChar char="§"/>
                  </a:pPr>
                  <a:r>
                    <a:rPr lang="en-US" sz="4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Domain classifier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4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440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sz="440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4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440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d>
                        <m:dPr>
                          <m:ctrlPr>
                            <a:rPr lang="en-US" sz="4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4400" i="1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4400" i="1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  <m:r>
                        <a:rPr lang="en-US" sz="440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sz="440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4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sz="4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440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acc>
                        </m:e>
                        <m:e>
                          <m:sSub>
                            <m:sSubPr>
                              <m:ctrlPr>
                                <a:rPr lang="en-US" sz="4400" i="1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4400" i="1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4400">
                              <a:latin typeface="Cambria Math" panose="02040503050406030204" pitchFamily="18" charset="0"/>
                            </a:rPr>
                            <m:t>;</m:t>
                          </m:r>
                          <m:sSub>
                            <m:sSubPr>
                              <m:ctrlPr>
                                <a:rPr lang="en-US" sz="4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440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r>
                            <a:rPr lang="en-US" sz="440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4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440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e>
                      </m:d>
                    </m:oMath>
                  </a14:m>
                  <a:endParaRPr lang="en-US" sz="44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marL="571500" indent="-571500" algn="l">
                    <a:buFont typeface="Wingdings" panose="05000000000000000000" pitchFamily="2" charset="2"/>
                    <a:buChar char="§"/>
                  </a:pPr>
                  <a:r>
                    <a:rPr lang="en-US" sz="4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Senone loss </a:t>
                  </a:r>
                </a:p>
                <a:p>
                  <a:pPr marL="1028700" lvl="1" indent="-571500" algn="l">
                    <a:buFont typeface="Wingdings" panose="05000000000000000000" pitchFamily="2" charset="2"/>
                    <a:buChar char="§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>
                              <a:latin typeface="Cambria Math" panose="02040503050406030204" pitchFamily="18" charset="0"/>
                            </a:rPr>
                            <m:t>ℒ</m:t>
                          </m:r>
                        </m:e>
                        <m:sub>
                          <m:r>
                            <a:rPr lang="en-US" sz="400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d>
                        <m:d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4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  <m:r>
                                <a:rPr lang="en-US" sz="400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400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400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  <m:r>
                        <a:rPr lang="en-US" sz="4000"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chr m:val="∑"/>
                          <m:ctrlPr>
                            <a:rPr lang="is-IS" sz="4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a:rPr lang="en-US" sz="400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400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func>
                            <m:func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40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400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d>
                                <m:dPr>
                                  <m:ctrlPr>
                                    <a:rPr lang="en-US" sz="4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4000" i="1"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4000" i="1"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sz="4000" i="1"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sz="4000" i="1"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;</m:t>
                                  </m:r>
                                  <m:sSub>
                                    <m:sSubPr>
                                      <m:ctrlPr>
                                        <a:rPr lang="en-US" sz="4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4000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sub>
                                  </m:sSub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, </m:t>
                                  </m:r>
                                  <m:sSub>
                                    <m:sSubPr>
                                      <m:ctrlPr>
                                        <a:rPr lang="en-US" sz="4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</m:e>
                      </m:nary>
                    </m:oMath>
                  </a14:m>
                  <a:endParaRPr lang="en-US" sz="44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marL="571500" indent="-571500" algn="l">
                    <a:buFont typeface="Wingdings" panose="05000000000000000000" pitchFamily="2" charset="2"/>
                    <a:buChar char="§"/>
                  </a:pPr>
                  <a:r>
                    <a:rPr lang="en-US" sz="4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Domain loss </a:t>
                  </a:r>
                </a:p>
                <a:p>
                  <a:pPr marL="1028700" lvl="1" indent="-571500" algn="l">
                    <a:buFont typeface="Wingdings" panose="05000000000000000000" pitchFamily="2" charset="2"/>
                    <a:buChar char="§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>
                              <a:latin typeface="Cambria Math" panose="02040503050406030204" pitchFamily="18" charset="0"/>
                            </a:rPr>
                            <m:t>ℒ</m:t>
                          </m:r>
                        </m:e>
                        <m:sub>
                          <m:r>
                            <a:rPr lang="en-US" sz="400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d>
                        <m:d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400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r>
                            <a:rPr lang="en-US" sz="400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400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e>
                      </m:d>
                      <m:r>
                        <a:rPr lang="en-US" sz="4000"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chr m:val="∑"/>
                          <m:ctrlPr>
                            <a:rPr lang="is-IS" sz="4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a:rPr lang="en-US" sz="400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400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func>
                            <m:func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40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400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d>
                                <m:dPr>
                                  <m:ctrlPr>
                                    <a:rPr lang="en-US" sz="4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4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sz="4000" i="1"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sz="4000" i="1"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;</m:t>
                                  </m:r>
                                  <m:sSub>
                                    <m:sSubPr>
                                      <m:ctrlPr>
                                        <a:rPr lang="en-US" sz="4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4000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sub>
                                  </m:sSub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, </m:t>
                                  </m:r>
                                  <m:sSub>
                                    <m:sSubPr>
                                      <m:ctrlPr>
                                        <a:rPr lang="en-US" sz="4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400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</m:e>
                      </m:nary>
                    </m:oMath>
                  </a14:m>
                  <a:endParaRPr lang="en-US" sz="44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marL="571500" indent="-571500" algn="l">
                    <a:buFont typeface="Wingdings" panose="05000000000000000000" pitchFamily="2" charset="2"/>
                    <a:buChar char="§"/>
                  </a:pPr>
                  <a:r>
                    <a:rPr lang="en-US" sz="4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Adversarial Multi-Task Learning</a:t>
                  </a:r>
                </a:p>
                <a:p>
                  <a:pPr marL="1028700" lvl="1" indent="-571500" algn="l">
                    <a:buFont typeface="Wingdings" panose="05000000000000000000" pitchFamily="2" charset="2"/>
                    <a:buChar char="§"/>
                  </a:pPr>
                  <a:r>
                    <a:rPr lang="en-US" sz="4000" dirty="0" err="1">
                      <a:latin typeface="Calibri" panose="020F0502020204030204" pitchFamily="34" charset="0"/>
                      <a:cs typeface="Calibri" panose="020F0502020204030204" pitchFamily="34" charset="0"/>
                    </a:rPr>
                    <a:t>Senone</a:t>
                  </a:r>
                  <a:r>
                    <a:rPr lang="en-US" sz="40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-discriminative: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400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en-US" sz="4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n-US" sz="400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4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</m:lim>
                          </m:limLow>
                          <m:r>
                            <a:rPr lang="en-US" sz="4000">
                              <a:latin typeface="Cambria Math" panose="02040503050406030204" pitchFamily="18" charset="0"/>
                            </a:rPr>
                            <m:t> </m:t>
                          </m:r>
                        </m:fName>
                        <m:e>
                          <m:sSub>
                            <m:sSubPr>
                              <m:ctrlPr>
                                <a:rPr lang="en-US" altLang="en-US" sz="4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4000">
                                  <a:latin typeface="Cambria Math" panose="02040503050406030204" pitchFamily="18" charset="0"/>
                                </a:rPr>
                                <m:t>ℒ</m:t>
                              </m:r>
                            </m:e>
                            <m:sub>
                              <m:r>
                                <a:rPr lang="en-US" altLang="en-US" sz="400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d>
                            <m:dPr>
                              <m:ctrlPr>
                                <a:rPr lang="is-IS" altLang="en-US" sz="4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4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n-US" sz="400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4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a14:m>
                  <a:endParaRPr lang="en-US" sz="40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marL="1028700" lvl="1" indent="-571500" algn="l">
                    <a:buFont typeface="Wingdings" panose="05000000000000000000" pitchFamily="2" charset="2"/>
                    <a:buChar char="§"/>
                  </a:pPr>
                  <a:r>
                    <a:rPr lang="en-US" sz="40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Domain-invariant: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400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en-US" sz="4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func>
                            <m:func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sz="4000" i="1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min</m:t>
                                  </m:r>
                                </m:e>
                                <m:lim>
                                  <m:sSub>
                                    <m:sSubPr>
                                      <m:ctrlPr>
                                        <a:rPr lang="en-US" sz="4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n-US" sz="400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400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sub>
                                  </m:sSub>
                                </m:lim>
                              </m:limLow>
                            </m:fName>
                            <m:e>
                              <m:sSub>
                                <m:sSubPr>
                                  <m:ctrlPr>
                                    <a:rPr lang="en-US" altLang="en-US" sz="4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4000">
                                      <a:latin typeface="Cambria Math" panose="02040503050406030204" pitchFamily="18" charset="0"/>
                                    </a:rPr>
                                    <m:t>ℒ</m:t>
                                  </m:r>
                                </m:e>
                                <m:sub>
                                  <m:r>
                                    <a:rPr lang="en-US" altLang="en-US" sz="400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is-IS" altLang="en-US" sz="4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4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400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sub>
                                  </m:sSub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sz="4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4000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</m:e>
                      </m:func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93E202A7-7FF8-4820-A063-110543A83CF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929376" y="6325716"/>
                  <a:ext cx="13083999" cy="9899761"/>
                </a:xfrm>
                <a:prstGeom prst="rect">
                  <a:avLst/>
                </a:prstGeom>
                <a:blipFill>
                  <a:blip r:embed="rId4"/>
                  <a:stretch>
                    <a:fillRect l="-1724" t="-129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68508F7-8502-4406-AC4A-A3BFFAA4F02A}"/>
              </a:ext>
            </a:extLst>
          </p:cNvPr>
          <p:cNvGrpSpPr/>
          <p:nvPr/>
        </p:nvGrpSpPr>
        <p:grpSpPr>
          <a:xfrm>
            <a:off x="10424320" y="16459200"/>
            <a:ext cx="22034448" cy="16252158"/>
            <a:chOff x="10640344" y="16675224"/>
            <a:chExt cx="22034448" cy="16031473"/>
          </a:xfrm>
        </p:grpSpPr>
        <p:sp>
          <p:nvSpPr>
            <p:cNvPr id="18" name="Rectangle 58">
              <a:extLst>
                <a:ext uri="{FF2B5EF4-FFF2-40B4-BE49-F238E27FC236}">
                  <a16:creationId xmlns:a16="http://schemas.microsoft.com/office/drawing/2014/main" id="{FFAF092D-3179-490D-BD23-3A76D7F950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40344" y="16675224"/>
              <a:ext cx="21962440" cy="1574513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299448" tIns="299448" rIns="299448" bIns="299448"/>
            <a:lstStyle/>
            <a:p>
              <a:pPr eaLnBrk="1" hangingPunct="1">
                <a:lnSpc>
                  <a:spcPct val="90000"/>
                </a:lnSpc>
                <a:spcBef>
                  <a:spcPct val="25000"/>
                </a:spcBef>
              </a:pPr>
              <a:r>
                <a:rPr lang="en-US" sz="4800" b="1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4. Attentive Adversarial Domain-Invariant Training (AADIT)</a:t>
              </a:r>
            </a:p>
            <a:p>
              <a:pPr eaLnBrk="1" hangingPunct="1">
                <a:lnSpc>
                  <a:spcPct val="90000"/>
                </a:lnSpc>
                <a:spcBef>
                  <a:spcPct val="25000"/>
                </a:spcBef>
              </a:pPr>
              <a:endParaRPr lang="en-US" sz="4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  <a:p>
              <a:pPr eaLnBrk="1" hangingPunct="1">
                <a:lnSpc>
                  <a:spcPct val="90000"/>
                </a:lnSpc>
                <a:spcBef>
                  <a:spcPct val="25000"/>
                </a:spcBef>
              </a:pPr>
              <a:endParaRPr lang="en-US" sz="4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  <a:p>
              <a:pPr eaLnBrk="1" hangingPunct="1">
                <a:lnSpc>
                  <a:spcPct val="90000"/>
                </a:lnSpc>
                <a:spcBef>
                  <a:spcPct val="25000"/>
                </a:spcBef>
              </a:pPr>
              <a:endParaRPr lang="en-US" sz="4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  <a:p>
              <a:pPr eaLnBrk="1" hangingPunct="1">
                <a:lnSpc>
                  <a:spcPct val="90000"/>
                </a:lnSpc>
                <a:spcBef>
                  <a:spcPct val="25000"/>
                </a:spcBef>
              </a:pPr>
              <a:endParaRPr lang="en-US" sz="4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  <a:p>
              <a:pPr eaLnBrk="1" hangingPunct="1">
                <a:lnSpc>
                  <a:spcPct val="90000"/>
                </a:lnSpc>
                <a:spcBef>
                  <a:spcPct val="25000"/>
                </a:spcBef>
              </a:pPr>
              <a:endParaRPr lang="en-US" sz="4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  <a:p>
              <a:pPr marL="571500" indent="-571500" algn="l" eaLnBrk="1" hangingPunct="1">
                <a:lnSpc>
                  <a:spcPct val="90000"/>
                </a:lnSpc>
                <a:spcBef>
                  <a:spcPct val="25000"/>
                </a:spcBef>
                <a:buFont typeface="Wingdings" panose="05000000000000000000" pitchFamily="2" charset="2"/>
                <a:buChar char="§"/>
              </a:pPr>
              <a:endParaRPr lang="en-US" sz="4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571500" indent="-571500" algn="l" eaLnBrk="1" hangingPunct="1">
                <a:lnSpc>
                  <a:spcPct val="90000"/>
                </a:lnSpc>
                <a:spcBef>
                  <a:spcPct val="25000"/>
                </a:spcBef>
                <a:buFont typeface="Wingdings" panose="05000000000000000000" pitchFamily="2" charset="2"/>
                <a:buChar char="§"/>
              </a:pPr>
              <a:endParaRPr lang="en-US" sz="4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571500" indent="-571500" algn="l" eaLnBrk="1" hangingPunct="1">
                <a:lnSpc>
                  <a:spcPct val="90000"/>
                </a:lnSpc>
                <a:spcBef>
                  <a:spcPct val="25000"/>
                </a:spcBef>
                <a:buFont typeface="Wingdings" panose="05000000000000000000" pitchFamily="2" charset="2"/>
                <a:buChar char="§"/>
              </a:pPr>
              <a:endParaRPr lang="en-US" sz="4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571500" indent="-571500" algn="l" eaLnBrk="1" hangingPunct="1">
                <a:lnSpc>
                  <a:spcPct val="90000"/>
                </a:lnSpc>
                <a:spcBef>
                  <a:spcPct val="25000"/>
                </a:spcBef>
                <a:buFont typeface="Wingdings" panose="05000000000000000000" pitchFamily="2" charset="2"/>
                <a:buChar char="§"/>
              </a:pPr>
              <a:endParaRPr lang="en-US" sz="4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571500" indent="-571500" algn="l" eaLnBrk="1" hangingPunct="1">
                <a:lnSpc>
                  <a:spcPct val="90000"/>
                </a:lnSpc>
                <a:spcBef>
                  <a:spcPct val="25000"/>
                </a:spcBef>
                <a:buFont typeface="Wingdings" panose="05000000000000000000" pitchFamily="2" charset="2"/>
                <a:buChar char="§"/>
              </a:pPr>
              <a:endParaRPr lang="en-US" sz="4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571500" indent="-571500" algn="l" eaLnBrk="1" hangingPunct="1">
                <a:lnSpc>
                  <a:spcPct val="90000"/>
                </a:lnSpc>
                <a:spcBef>
                  <a:spcPct val="25000"/>
                </a:spcBef>
                <a:buFont typeface="Wingdings" panose="05000000000000000000" pitchFamily="2" charset="2"/>
                <a:buChar char="§"/>
              </a:pPr>
              <a:endParaRPr lang="en-US" sz="4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571500" indent="-571500" algn="l" eaLnBrk="1" hangingPunct="1">
                <a:lnSpc>
                  <a:spcPct val="90000"/>
                </a:lnSpc>
                <a:spcBef>
                  <a:spcPct val="25000"/>
                </a:spcBef>
                <a:buFont typeface="Wingdings" panose="05000000000000000000" pitchFamily="2" charset="2"/>
                <a:buChar char="§"/>
              </a:pPr>
              <a:endParaRPr lang="en-US" sz="4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571500" indent="-571500" algn="l" eaLnBrk="1" hangingPunct="1">
                <a:lnSpc>
                  <a:spcPct val="90000"/>
                </a:lnSpc>
                <a:spcBef>
                  <a:spcPct val="25000"/>
                </a:spcBef>
                <a:buFont typeface="Wingdings" panose="05000000000000000000" pitchFamily="2" charset="2"/>
                <a:buChar char="§"/>
              </a:pPr>
              <a:endParaRPr lang="en-US" sz="4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l" eaLnBrk="1" hangingPunct="1">
                <a:lnSpc>
                  <a:spcPct val="90000"/>
                </a:lnSpc>
                <a:spcBef>
                  <a:spcPct val="25000"/>
                </a:spcBef>
              </a:pPr>
              <a:endParaRPr lang="en-US" sz="4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571500" indent="-571500" algn="l">
                <a:buFont typeface="Wingdings" panose="05000000000000000000" pitchFamily="2" charset="2"/>
                <a:buChar char="§"/>
              </a:pPr>
              <a:endParaRPr lang="en-US" sz="4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342900" lvl="0" indent="-342900" algn="l" eaLnBrk="1" hangingPunct="1">
                <a:lnSpc>
                  <a:spcPct val="90000"/>
                </a:lnSpc>
                <a:spcBef>
                  <a:spcPct val="25000"/>
                </a:spcBef>
                <a:buFont typeface="Arial" charset="0"/>
                <a:buChar char="•"/>
              </a:pPr>
              <a:endParaRPr lang="en-US" sz="3200" dirty="0">
                <a:latin typeface="Arial" panose="020B0604020202020204" pitchFamily="34" charset="0"/>
                <a:cs typeface="Arial" pitchFamily="34" charset="0"/>
              </a:endParaRPr>
            </a:p>
            <a:p>
              <a:pPr marL="342900" lvl="0" indent="-342900" algn="l" eaLnBrk="1" hangingPunct="1">
                <a:lnSpc>
                  <a:spcPct val="90000"/>
                </a:lnSpc>
                <a:spcBef>
                  <a:spcPct val="25000"/>
                </a:spcBef>
                <a:buFont typeface="Arial" charset="0"/>
                <a:buChar char="•"/>
              </a:pPr>
              <a:endParaRPr lang="en-US" sz="3200" dirty="0">
                <a:latin typeface="Arial" panose="020B0604020202020204" pitchFamily="34" charset="0"/>
                <a:cs typeface="Arial" pitchFamily="34" charset="0"/>
              </a:endParaRPr>
            </a:p>
            <a:p>
              <a:pPr marL="342900" lvl="0" indent="-342900" algn="l" eaLnBrk="1" hangingPunct="1">
                <a:lnSpc>
                  <a:spcPct val="90000"/>
                </a:lnSpc>
                <a:spcBef>
                  <a:spcPct val="25000"/>
                </a:spcBef>
                <a:buFont typeface="Arial" charset="0"/>
                <a:buChar char="•"/>
              </a:pPr>
              <a:endParaRPr lang="en-US" sz="3200" dirty="0">
                <a:latin typeface="Arial" panose="020B0604020202020204" pitchFamily="34" charset="0"/>
                <a:cs typeface="Arial" pitchFamily="34" charset="0"/>
              </a:endParaRPr>
            </a:p>
            <a:p>
              <a:pPr marL="342900" lvl="0" indent="-342900" algn="l" eaLnBrk="1" hangingPunct="1">
                <a:lnSpc>
                  <a:spcPct val="90000"/>
                </a:lnSpc>
                <a:spcBef>
                  <a:spcPct val="25000"/>
                </a:spcBef>
                <a:buFont typeface="Arial" charset="0"/>
                <a:buChar char="•"/>
              </a:pPr>
              <a:endParaRPr lang="en-US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lvl="0" indent="-342900" algn="l" eaLnBrk="1" hangingPunct="1">
                <a:lnSpc>
                  <a:spcPct val="90000"/>
                </a:lnSpc>
                <a:spcBef>
                  <a:spcPct val="25000"/>
                </a:spcBef>
                <a:buFont typeface="Arial" charset="0"/>
                <a:buChar char="•"/>
              </a:pPr>
              <a:endParaRPr lang="en-US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lvl="0" indent="-342900" algn="l" eaLnBrk="1" hangingPunct="1">
                <a:lnSpc>
                  <a:spcPct val="90000"/>
                </a:lnSpc>
                <a:spcBef>
                  <a:spcPct val="25000"/>
                </a:spcBef>
                <a:buFont typeface="Arial" charset="0"/>
                <a:buChar char="•"/>
              </a:pPr>
              <a:endParaRPr lang="en-US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lvl="0" indent="-342900" algn="l" eaLnBrk="1" hangingPunct="1">
                <a:lnSpc>
                  <a:spcPct val="90000"/>
                </a:lnSpc>
                <a:spcBef>
                  <a:spcPct val="25000"/>
                </a:spcBef>
                <a:buFont typeface="Arial" charset="0"/>
                <a:buChar char="•"/>
              </a:pPr>
              <a:endParaRPr lang="en-US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lvl="0" indent="-342900" algn="l" eaLnBrk="1" hangingPunct="1">
                <a:lnSpc>
                  <a:spcPct val="90000"/>
                </a:lnSpc>
                <a:spcBef>
                  <a:spcPct val="25000"/>
                </a:spcBef>
                <a:buFont typeface="Arial" charset="0"/>
                <a:buChar char="•"/>
              </a:pPr>
              <a:endParaRPr lang="en-US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 algn="l" eaLnBrk="1" hangingPunct="1">
                <a:lnSpc>
                  <a:spcPct val="90000"/>
                </a:lnSpc>
                <a:spcBef>
                  <a:spcPct val="25000"/>
                </a:spcBef>
                <a:buFont typeface="Arial" charset="0"/>
                <a:buChar char="•"/>
              </a:pPr>
              <a:endParaRPr lang="en-US" altLang="zh-CN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l" eaLnBrk="1" hangingPunct="1">
                <a:lnSpc>
                  <a:spcPct val="90000"/>
                </a:lnSpc>
                <a:spcBef>
                  <a:spcPct val="25000"/>
                </a:spcBef>
              </a:pPr>
              <a:endParaRPr lang="en-US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  <a:p>
              <a:pPr lvl="0" algn="l" eaLnBrk="1" hangingPunct="1">
                <a:lnSpc>
                  <a:spcPct val="90000"/>
                </a:lnSpc>
                <a:spcBef>
                  <a:spcPct val="25000"/>
                </a:spcBef>
              </a:pPr>
              <a:endParaRPr lang="en-US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  <a:p>
              <a:pPr lvl="0" algn="l" eaLnBrk="1" hangingPunct="1">
                <a:lnSpc>
                  <a:spcPct val="90000"/>
                </a:lnSpc>
                <a:spcBef>
                  <a:spcPct val="25000"/>
                </a:spcBef>
              </a:pPr>
              <a:endParaRPr lang="en-US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  <a:p>
              <a:pPr lvl="0" algn="l" eaLnBrk="1" hangingPunct="1">
                <a:lnSpc>
                  <a:spcPct val="90000"/>
                </a:lnSpc>
                <a:spcBef>
                  <a:spcPct val="25000"/>
                </a:spcBef>
              </a:pPr>
              <a:endParaRPr lang="en-US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  <a:p>
              <a:pPr lvl="0" algn="l" eaLnBrk="1" hangingPunct="1">
                <a:lnSpc>
                  <a:spcPct val="90000"/>
                </a:lnSpc>
                <a:spcBef>
                  <a:spcPct val="25000"/>
                </a:spcBef>
              </a:pPr>
              <a:endParaRPr lang="en-US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  <a:p>
              <a:pPr lvl="0" algn="l" eaLnBrk="1" hangingPunct="1">
                <a:lnSpc>
                  <a:spcPct val="90000"/>
                </a:lnSpc>
                <a:spcBef>
                  <a:spcPct val="25000"/>
                </a:spcBef>
              </a:pPr>
              <a:endParaRPr lang="en-US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  <a:p>
              <a:pPr lvl="0" algn="l" eaLnBrk="1" hangingPunct="1">
                <a:lnSpc>
                  <a:spcPct val="90000"/>
                </a:lnSpc>
                <a:spcBef>
                  <a:spcPct val="25000"/>
                </a:spcBef>
              </a:pPr>
              <a:endParaRPr lang="en-US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  <a:p>
              <a:pPr lvl="0" algn="l" eaLnBrk="1" hangingPunct="1">
                <a:lnSpc>
                  <a:spcPct val="90000"/>
                </a:lnSpc>
                <a:spcBef>
                  <a:spcPct val="25000"/>
                </a:spcBef>
              </a:pPr>
              <a:endParaRPr lang="en-US" altLang="zh-CN" sz="3200" dirty="0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5463CD3-DBFE-41F4-9DF9-1A56E609D75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9593" y="18308919"/>
              <a:ext cx="9439823" cy="11880561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43CACCC6-CDA0-44A5-8570-8129048682AE}"/>
                    </a:ext>
                  </a:extLst>
                </p:cNvPr>
                <p:cNvSpPr txBox="1"/>
                <p:nvPr/>
              </p:nvSpPr>
              <p:spPr>
                <a:xfrm>
                  <a:off x="20148441" y="17740677"/>
                  <a:ext cx="12526351" cy="149660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571500" indent="-571500" algn="l">
                    <a:buFont typeface="Wingdings" panose="05000000000000000000" pitchFamily="2" charset="2"/>
                    <a:buChar char="§"/>
                  </a:pPr>
                  <a:r>
                    <a:rPr lang="en-US" sz="4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Learn a deep feature with </a:t>
                  </a:r>
                  <a:r>
                    <a:rPr lang="en-US" sz="4400" b="1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improved</a:t>
                  </a:r>
                  <a:r>
                    <a:rPr lang="en-US" sz="4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</a:t>
                  </a:r>
                  <a:r>
                    <a:rPr lang="en-US" sz="4400" b="1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domain-invariance over ADIT.</a:t>
                  </a:r>
                </a:p>
                <a:p>
                  <a:pPr marL="571500" indent="-571500" algn="l">
                    <a:buFont typeface="Wingdings" panose="05000000000000000000" pitchFamily="2" charset="2"/>
                    <a:buChar char="§"/>
                  </a:pPr>
                  <a:r>
                    <a:rPr lang="en-US" sz="4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Use </a:t>
                  </a:r>
                  <a:r>
                    <a:rPr lang="en-US" sz="4400" b="1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self-attention</a:t>
                  </a:r>
                  <a:r>
                    <a:rPr lang="en-US" sz="4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to determine the weights of deep features for domain classification.</a:t>
                  </a:r>
                </a:p>
                <a:p>
                  <a:pPr marL="571500" indent="-571500" algn="l">
                    <a:buFont typeface="Wingdings" panose="05000000000000000000" pitchFamily="2" charset="2"/>
                    <a:buChar char="§"/>
                  </a:pPr>
                  <a:r>
                    <a:rPr lang="en-US" sz="4400" b="1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Attention block is external to the AM</a:t>
                  </a:r>
                  <a:r>
                    <a:rPr lang="en-US" sz="4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and only AM is used in decoding.</a:t>
                  </a:r>
                </a:p>
                <a:p>
                  <a:pPr marL="571500" indent="-571500" algn="l">
                    <a:buFont typeface="Wingdings" panose="05000000000000000000" pitchFamily="2" charset="2"/>
                    <a:buChar char="§"/>
                  </a:pPr>
                  <a:r>
                    <a:rPr lang="en-US" sz="4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Deep feature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4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4400" b="1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𝒇</m:t>
                          </m:r>
                        </m:e>
                        <m:sub>
                          <m:r>
                            <a:rPr lang="en-US" sz="4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𝑡</m:t>
                          </m:r>
                        </m:sub>
                      </m:sSub>
                    </m:oMath>
                  </a14:m>
                  <a:r>
                    <a:rPr lang="en-US" sz="4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, Key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440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𝒌</m:t>
                          </m:r>
                        </m:e>
                        <m:sub>
                          <m:r>
                            <a:rPr lang="en-US" sz="44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𝑡</m:t>
                          </m:r>
                        </m:sub>
                      </m:sSub>
                      <m:r>
                        <a:rPr lang="en-US" sz="4400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sz="44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𝑊</m:t>
                          </m:r>
                        </m:e>
                        <m:sub>
                          <m:r>
                            <a:rPr lang="en-US" sz="44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𝑘</m:t>
                          </m:r>
                        </m:sub>
                      </m:sSub>
                      <m:sSub>
                        <m:sSubPr>
                          <m:ctrlPr>
                            <a:rPr lang="en-US" sz="44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𝒇</m:t>
                          </m:r>
                        </m:e>
                        <m:sub>
                          <m:r>
                            <a:rPr lang="en-US" sz="44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𝑡</m:t>
                          </m:r>
                        </m:sub>
                      </m:sSub>
                    </m:oMath>
                  </a14:m>
                  <a:r>
                    <a:rPr lang="en-US" sz="4400" b="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, </a:t>
                  </a:r>
                  <a:r>
                    <a:rPr lang="en-US" sz="4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Query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4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𝒒</m:t>
                          </m:r>
                        </m:e>
                        <m:sub>
                          <m:r>
                            <a:rPr lang="en-US" sz="4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𝑡</m:t>
                          </m:r>
                        </m:sub>
                      </m:sSub>
                      <m:r>
                        <a:rPr lang="en-US" sz="4400" i="1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sz="4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4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𝑊</m:t>
                          </m:r>
                        </m:e>
                        <m:sub>
                          <m:r>
                            <a:rPr lang="en-US" sz="4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𝑘</m:t>
                          </m:r>
                        </m:sub>
                      </m:sSub>
                      <m:sSub>
                        <m:sSubPr>
                          <m:ctrlPr>
                            <a:rPr lang="en-US" sz="4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4400" b="1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𝒇</m:t>
                          </m:r>
                        </m:e>
                        <m:sub>
                          <m:r>
                            <a:rPr lang="en-US" sz="4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𝑡</m:t>
                          </m:r>
                        </m:sub>
                      </m:sSub>
                    </m:oMath>
                  </a14:m>
                  <a:endParaRPr lang="en-US" sz="44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marL="571500" indent="-571500" algn="l">
                    <a:buFont typeface="Wingdings" panose="05000000000000000000" pitchFamily="2" charset="2"/>
                    <a:buChar char="§"/>
                  </a:pPr>
                  <a:r>
                    <a:rPr lang="en-US" sz="4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Dot-product attention (DP)</a:t>
                  </a:r>
                </a:p>
                <a:p>
                  <a:pPr marL="1028700" lvl="1" indent="-571500" algn="l">
                    <a:buFont typeface="Wingdings" panose="05000000000000000000" pitchFamily="2" charset="2"/>
                    <a:buChar char="§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400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𝑒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𝑡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,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𝜏</m:t>
                          </m:r>
                        </m:sub>
                      </m:sSub>
                      <m:r>
                        <a:rPr lang="en-US" sz="4000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bSup>
                        <m:sSubSup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𝒌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𝜏</m:t>
                          </m:r>
                        </m:sub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⊺</m:t>
                          </m:r>
                        </m:sup>
                      </m:sSubSup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𝒒</m:t>
                          </m:r>
                        </m:e>
                        <m:sub>
                          <m:r>
                            <a:rPr lang="en-US" sz="40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𝑡</m:t>
                          </m:r>
                        </m:sub>
                      </m:sSub>
                      <m:r>
                        <a:rPr lang="en-US" sz="4000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/</m:t>
                      </m:r>
                      <m:rad>
                        <m:radPr>
                          <m:degHide m:val="on"/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𝑎</m:t>
                              </m:r>
                            </m:sub>
                          </m:sSub>
                        </m:e>
                      </m:rad>
                    </m:oMath>
                  </a14:m>
                  <a:r>
                    <a:rPr lang="en-US" sz="4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,     </a:t>
                  </a:r>
                  <a14:m>
                    <m:oMath xmlns:m="http://schemas.openxmlformats.org/officeDocument/2006/math">
                      <m:r>
                        <a:rPr lang="en-US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𝜏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𝑡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−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𝐿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, …, 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𝑡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, …, 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𝑡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+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𝑅</m:t>
                      </m:r>
                    </m:oMath>
                  </a14:m>
                  <a:endParaRPr lang="en-US" sz="44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marL="571500" indent="-571500" algn="l">
                    <a:buFont typeface="Wingdings" panose="05000000000000000000" pitchFamily="2" charset="2"/>
                    <a:buChar char="§"/>
                  </a:pPr>
                  <a:r>
                    <a:rPr lang="en-US" sz="4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Additive attention (AD)</a:t>
                  </a:r>
                </a:p>
                <a:p>
                  <a:pPr marL="1028700" lvl="1" indent="-571500" algn="l">
                    <a:buFont typeface="Wingdings" panose="05000000000000000000" pitchFamily="2" charset="2"/>
                    <a:buChar char="§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𝑒</m:t>
                          </m:r>
                        </m:e>
                        <m:sub>
                          <m:r>
                            <a:rPr lang="en-US" sz="40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𝑡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,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𝜏</m:t>
                          </m:r>
                        </m:sub>
                      </m:sSub>
                      <m:r>
                        <a:rPr lang="en-US" sz="4000" i="1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400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𝒈</m:t>
                          </m:r>
                        </m:e>
                        <m:sup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⊺</m:t>
                          </m:r>
                        </m:sup>
                      </m:sSup>
                      <m:func>
                        <m:funcPr>
                          <m:ctrlPr>
                            <a:rPr lang="en-US" sz="400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4000" i="0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tanh</m:t>
                          </m:r>
                        </m:fName>
                        <m:e>
                          <m:d>
                            <m:dPr>
                              <m:ctrlPr>
                                <a:rPr lang="en-US" sz="400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4000" i="1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𝒌</m:t>
                                  </m:r>
                                </m:e>
                                <m:sub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𝜏</m:t>
                                  </m:r>
                                </m:sub>
                              </m:s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4000" i="1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𝒒</m:t>
                                  </m:r>
                                </m:e>
                                <m:sub>
                                  <m:r>
                                    <a:rPr lang="en-US" sz="4000" i="1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𝒃</m:t>
                              </m:r>
                            </m:e>
                          </m:d>
                        </m:e>
                      </m:func>
                    </m:oMath>
                  </a14:m>
                  <a:endParaRPr lang="en-US" sz="44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marL="571500" indent="-571500" algn="l">
                    <a:buFont typeface="Wingdings" panose="05000000000000000000" pitchFamily="2" charset="2"/>
                    <a:buChar char="§"/>
                  </a:pPr>
                  <a:r>
                    <a:rPr lang="en-US" sz="4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Attention probabilities: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4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𝒂</m:t>
                          </m:r>
                        </m:e>
                        <m:sub>
                          <m:r>
                            <a:rPr lang="en-US" sz="4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𝑡</m:t>
                          </m:r>
                        </m:sub>
                      </m:sSub>
                      <m:r>
                        <a:rPr lang="en-US" sz="4400" i="1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440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softmax</m:t>
                      </m:r>
                      <m:r>
                        <a:rPr lang="en-US" sz="4400" i="1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(</m:t>
                      </m:r>
                      <m:sSub>
                        <m:sSubPr>
                          <m:ctrlPr>
                            <a:rPr lang="en-US" sz="4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4400" b="1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𝒆</m:t>
                          </m:r>
                        </m:e>
                        <m:sub>
                          <m:r>
                            <a:rPr lang="en-US" sz="4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𝑡</m:t>
                          </m:r>
                        </m:sub>
                      </m:sSub>
                      <m:r>
                        <a:rPr lang="en-US" sz="4400" i="1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)</m:t>
                      </m:r>
                    </m:oMath>
                  </a14:m>
                  <a:endParaRPr lang="en-US" sz="44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marL="571500" indent="-571500" algn="l">
                    <a:buFont typeface="Wingdings" panose="05000000000000000000" pitchFamily="2" charset="2"/>
                    <a:buChar char="§"/>
                  </a:pPr>
                  <a:r>
                    <a:rPr lang="en-US" sz="4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Context vector</a:t>
                  </a:r>
                </a:p>
                <a:p>
                  <a:pPr marL="1028700" lvl="1" indent="-571500" algn="l">
                    <a:buFont typeface="Wingdings" panose="05000000000000000000" pitchFamily="2" charset="2"/>
                    <a:buChar char="§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400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𝑐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𝑡</m:t>
                          </m:r>
                        </m:sub>
                      </m:sSub>
                      <m:r>
                        <a:rPr lang="en-US" sz="4000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𝜏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=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𝑡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−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𝐿</m:t>
                          </m:r>
                        </m:sub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𝑡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+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𝑅</m:t>
                          </m:r>
                        </m:sup>
                        <m:e>
                          <m:sSub>
                            <m:sSubPr>
                              <m:ctrlPr>
                                <a:rPr lang="en-US" sz="4000" i="1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4000" i="1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𝑡</m:t>
                              </m:r>
                              <m:r>
                                <a:rPr lang="en-US" sz="4000" i="1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,</m:t>
                              </m:r>
                              <m:r>
                                <a:rPr lang="en-US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𝜏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4000" i="1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𝜏</m:t>
                              </m:r>
                            </m:sub>
                          </m:sSub>
                        </m:e>
                      </m:nary>
                    </m:oMath>
                  </a14:m>
                  <a:endParaRPr lang="en-US" sz="44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marL="571500" indent="-571500" algn="l">
                    <a:buFont typeface="Wingdings" panose="05000000000000000000" pitchFamily="2" charset="2"/>
                    <a:buChar char="§"/>
                  </a:pPr>
                  <a:r>
                    <a:rPr lang="en-US" sz="4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Attentive Domain Classifier </a:t>
                  </a:r>
                  <a:endParaRPr lang="en-US" sz="4400" i="1" dirty="0">
                    <a:latin typeface="Cambria Math" panose="02040503050406030204" pitchFamily="18" charset="0"/>
                  </a:endParaRPr>
                </a:p>
                <a:p>
                  <a:pPr marL="1028700" lvl="1" indent="-571500" algn="l">
                    <a:buFont typeface="Wingdings" panose="05000000000000000000" pitchFamily="2" charset="2"/>
                    <a:buChar char="§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400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sz="400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d>
                        <m:d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400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sz="400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400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acc>
                        </m:e>
                        <m:e>
                          <m:sSub>
                            <m:sSubPr>
                              <m:ctrlPr>
                                <a:rPr lang="en-US" sz="4000" i="1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4000" i="1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4000">
                              <a:latin typeface="Cambria Math" panose="02040503050406030204" pitchFamily="18" charset="0"/>
                            </a:rPr>
                            <m:t>;</m:t>
                          </m:r>
                          <m:sSub>
                            <m:sSub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400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r>
                            <a:rPr lang="en-US" sz="400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400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e>
                      </m:d>
                    </m:oMath>
                  </a14:m>
                  <a:endParaRPr lang="en-US" sz="44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marL="571500" indent="-571500" algn="l">
                    <a:buFont typeface="Wingdings" panose="05000000000000000000" pitchFamily="2" charset="2"/>
                    <a:buChar char="§"/>
                  </a:pPr>
                  <a:r>
                    <a:rPr lang="en-US" sz="4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Attentive Domain Loss </a:t>
                  </a:r>
                </a:p>
                <a:p>
                  <a:pPr marL="1028700" lvl="1" indent="-571500" algn="l">
                    <a:buFont typeface="Wingdings" panose="05000000000000000000" pitchFamily="2" charset="2"/>
                    <a:buChar char="§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>
                              <a:latin typeface="Cambria Math" panose="02040503050406030204" pitchFamily="18" charset="0"/>
                            </a:rPr>
                            <m:t>ℒ</m:t>
                          </m:r>
                        </m:e>
                        <m:sub>
                          <m:r>
                            <a:rPr lang="en-US" sz="400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d>
                        <m:d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400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r>
                            <a:rPr lang="en-US" sz="400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  <m:r>
                            <a:rPr lang="en-US" sz="400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400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400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e>
                      </m:d>
                      <m:r>
                        <a:rPr lang="en-US" sz="4000"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chr m:val="∑"/>
                          <m:ctrlPr>
                            <a:rPr lang="is-IS" sz="4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a:rPr lang="en-US" sz="400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400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func>
                            <m:func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40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400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d>
                                <m:dPr>
                                  <m:ctrlPr>
                                    <a:rPr lang="en-US" sz="4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4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sz="4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;</m:t>
                                  </m:r>
                                  <m:sSub>
                                    <m:sSubPr>
                                      <m:ctrlPr>
                                        <a:rPr lang="en-US" sz="4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4000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sub>
                                  </m:sSub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sz="4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40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sub>
                                  </m:sSub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400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sSub>
                                    <m:sSubPr>
                                      <m:ctrlPr>
                                        <a:rPr lang="en-US" sz="4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400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</m:e>
                      </m:nary>
                    </m:oMath>
                  </a14:m>
                  <a:endParaRPr lang="en-US" sz="44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marL="571500" indent="-571500" algn="l">
                    <a:buFont typeface="Wingdings" panose="05000000000000000000" pitchFamily="2" charset="2"/>
                    <a:buChar char="§"/>
                  </a:pPr>
                  <a:r>
                    <a:rPr lang="en-US" sz="4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Attentive Adversarial Multi-Task Learning</a:t>
                  </a:r>
                </a:p>
                <a:p>
                  <a:pPr marL="1028700" lvl="1" indent="-571500" algn="l">
                    <a:buFont typeface="Wingdings" panose="05000000000000000000" pitchFamily="2" charset="2"/>
                    <a:buChar char="§"/>
                  </a:pPr>
                  <a:r>
                    <a:rPr lang="en-US" sz="4000" dirty="0" err="1">
                      <a:latin typeface="Calibri" panose="020F0502020204030204" pitchFamily="34" charset="0"/>
                      <a:cs typeface="Calibri" panose="020F0502020204030204" pitchFamily="34" charset="0"/>
                    </a:rPr>
                    <a:t>Senone</a:t>
                  </a:r>
                  <a:r>
                    <a:rPr lang="en-US" sz="40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-discriminative: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400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en-US" sz="4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n-US" sz="400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4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</m:lim>
                          </m:limLow>
                          <m:r>
                            <a:rPr lang="en-US" sz="4000">
                              <a:latin typeface="Cambria Math" panose="02040503050406030204" pitchFamily="18" charset="0"/>
                            </a:rPr>
                            <m:t> </m:t>
                          </m:r>
                        </m:fName>
                        <m:e>
                          <m:sSub>
                            <m:sSubPr>
                              <m:ctrlPr>
                                <a:rPr lang="en-US" altLang="en-US" sz="4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4000">
                                  <a:latin typeface="Cambria Math" panose="02040503050406030204" pitchFamily="18" charset="0"/>
                                </a:rPr>
                                <m:t>ℒ</m:t>
                              </m:r>
                            </m:e>
                            <m:sub>
                              <m:r>
                                <a:rPr lang="en-US" altLang="en-US" sz="400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d>
                            <m:dPr>
                              <m:ctrlPr>
                                <a:rPr lang="is-IS" altLang="en-US" sz="4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4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n-US" sz="400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4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a14:m>
                  <a:endParaRPr lang="en-US" sz="40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marL="1028700" lvl="1" indent="-571500" algn="l">
                    <a:buFont typeface="Wingdings" panose="05000000000000000000" pitchFamily="2" charset="2"/>
                    <a:buChar char="§"/>
                  </a:pPr>
                  <a:r>
                    <a:rPr lang="en-US" sz="40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Domain-invariant: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400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en-US" sz="4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func>
                            <m:func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sz="4000" i="1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min</m:t>
                                  </m:r>
                                </m:e>
                                <m:lim>
                                  <m:sSub>
                                    <m:sSubPr>
                                      <m:ctrlPr>
                                        <a:rPr lang="en-US" sz="4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sSub>
                                        <m:sSubPr>
                                          <m:ctrlPr>
                                            <a:rPr lang="en-US" sz="4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4000"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a:rPr lang="en-US" sz="4000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sub>
                                      </m:sSub>
                                      <m:r>
                                        <a:rPr lang="en-US" sz="4000" b="0" i="0" smtClean="0">
                                          <a:latin typeface="Cambria Math" panose="02040503050406030204" pitchFamily="18" charset="0"/>
                                        </a:rPr>
                                        <m:t>,  </m:t>
                                      </m:r>
                                      <m:r>
                                        <a:rPr lang="en-US" sz="400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400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sub>
                                  </m:sSub>
                                </m:lim>
                              </m:limLow>
                            </m:fName>
                            <m:e>
                              <m:sSub>
                                <m:sSubPr>
                                  <m:ctrlPr>
                                    <a:rPr lang="en-US" altLang="en-US" sz="4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4000">
                                      <a:latin typeface="Cambria Math" panose="02040503050406030204" pitchFamily="18" charset="0"/>
                                    </a:rPr>
                                    <m:t>ℒ</m:t>
                                  </m:r>
                                </m:e>
                                <m:sub>
                                  <m:r>
                                    <a:rPr lang="en-US" altLang="en-US" sz="400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is-IS" altLang="en-US" sz="4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4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sub>
                                  </m:sSub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sz="4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40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sub>
                                  </m:sSub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sz="4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</m:e>
                      </m:func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43CACCC6-CDA0-44A5-8570-8129048682A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148441" y="17740677"/>
                  <a:ext cx="12526351" cy="14966020"/>
                </a:xfrm>
                <a:prstGeom prst="rect">
                  <a:avLst/>
                </a:prstGeom>
                <a:blipFill>
                  <a:blip r:embed="rId6"/>
                  <a:stretch>
                    <a:fillRect l="-1800" t="-804" r="-131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1390E26B-08C7-413D-B13B-0676871377A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101" y="6561853"/>
            <a:ext cx="9054483" cy="9336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626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12399</TotalTime>
  <Words>675</Words>
  <Application>Microsoft Office PowerPoint</Application>
  <PresentationFormat>Custom</PresentationFormat>
  <Paragraphs>178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Cambria Math</vt:lpstr>
      <vt:lpstr>Times New Roman</vt:lpstr>
      <vt:lpstr>Wingdings</vt:lpstr>
      <vt:lpstr>Office Theme</vt:lpstr>
      <vt:lpstr>PowerPoint Presentation</vt:lpstr>
    </vt:vector>
  </TitlesOfParts>
  <Company>Georgia Tech - School of ECE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Center for Signal and Image Processing</dc:creator>
  <cp:lastModifiedBy>Zhong Meng</cp:lastModifiedBy>
  <cp:revision>142</cp:revision>
  <cp:lastPrinted>2018-03-27T23:57:13Z</cp:lastPrinted>
  <dcterms:created xsi:type="dcterms:W3CDTF">2000-08-24T17:16:42Z</dcterms:created>
  <dcterms:modified xsi:type="dcterms:W3CDTF">2019-05-13T00:39:46Z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yonzhao@microsoft.com</vt:lpwstr>
  </property>
  <property fmtid="{D5CDD505-2E9C-101B-9397-08002B2CF9AE}" pid="5" name="MSIP_Label_f42aa342-8706-4288-bd11-ebb85995028c_SetDate">
    <vt:lpwstr>2018-03-26T06:43:21.1089840Z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