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Helvetica Neue" panose="02000503000000020004" pitchFamily="2" charset="0"/>
      <p:regular r:id="rId30"/>
      <p:bold r:id="rId31"/>
      <p:italic r:id="rId32"/>
      <p:boldItalic r:id="rId33"/>
    </p:embeddedFont>
    <p:embeddedFont>
      <p:font typeface="Helvetica Neue Light" panose="02000403000000020004"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3"/>
    <p:restoredTop sz="79368"/>
  </p:normalViewPr>
  <p:slideViewPr>
    <p:cSldViewPr snapToGrid="0">
      <p:cViewPr varScale="1">
        <p:scale>
          <a:sx n="143" d="100"/>
          <a:sy n="143" d="100"/>
        </p:scale>
        <p:origin x="24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e60af3d71_5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 name="Google Shape;62;g3e60af3d71_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927e88eade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927e88ead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dirty="0"/>
              <a:t>The model is straightforward. It uses an MLP with layer-norm plus fully connected layers to extract the features for each band instead of using convolution layers as in U-net models. Then, it models the time-wise and band-wise representations as two sequences respectively. So two corresponding RNNs are applied, where the first one models across time and the second one models across bands. They call this interleaved RNNs. After several repeats of the interleaved RNNs, it applies another MLP for each band to predict the mask.</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927e88eade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927e88ead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Our model is inspired by BSRNN, it</a:t>
            </a:r>
            <a:r>
              <a:rPr lang="zh-CN">
                <a:solidFill>
                  <a:schemeClr val="dk1"/>
                </a:solidFill>
              </a:rPr>
              <a:t> contains three major modules, Band-split module, rope transformer blocks, and multi-band mask estimation. </a:t>
            </a:r>
            <a:r>
              <a:rPr lang="zh-CN"/>
              <a:t>Our main contribution is using Transformers to model the time-wise and band-wise sequences and train it successfully.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927e88eade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927e88eade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dirty="0"/>
              <a:t>For loss function, we use a combination of mean absolute errors which includes the time-domain MAE and multi-resolution spectrogram MAE.</a:t>
            </a:r>
            <a:r>
              <a:rPr lang="en-US" altLang="zh-CN" dirty="0"/>
              <a:t> It should be noted that the loss is computed on the output signal instead of the mask.</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927e88eade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927e88ead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Given the Time frequency representation of music signal, it’s intuitively to consider the dependency within both the time and frequency dimensions. To model this relation explicitly, we introduce a hierarchical Transformer structure, where each time-level Transformer is responsible for modeling the inner-band sequence along the time dimension, and the frequency-level Transformer is responsible for the inter-band sequence along band dimension. </a:t>
            </a:r>
            <a:endParaRPr/>
          </a:p>
          <a:p>
            <a:pPr marL="0" lvl="0" indent="0" algn="l" rtl="0">
              <a:spcBef>
                <a:spcPts val="0"/>
              </a:spcBef>
              <a:spcAft>
                <a:spcPts val="0"/>
              </a:spcAft>
              <a:buNone/>
            </a:pPr>
            <a:r>
              <a:rPr lang="zh-CN"/>
              <a:t>This idea has been proven effective through its sliblings in our previous works, SpecTNT has shown SOTA performance in different MIR tasks. Another variant called Perceiver TF has demonstrated SOTA in multi-instrument audio-to-midi transcription.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927e88eade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927e88eade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The actual implementation is shown in this algorithm. Within a Rope transformer block, we alternatively fold the tensors’s time and band dimension into the batch dimension, to achieve the goal of applying attention mechanism on the time axis and band axis interleavely, and this process is repeated for L times based on the predefined numbers of Transformer blocks. We also propose to use the rotary position embedding in order to better preserve the scale of latent even with the constant changing direction of attention, which is shown to be one of the key decision for the success of the model.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927e88eade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927e88eade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dirty="0"/>
              <a:t>This slide shows an example of RoPE Transformer block applying to the time axis, and it’s pretty much identical to a standard transformer. The differences are the use of rotary positional embedding, which applies rotation matrics to query and key, so when they multiply, each token will be aware of there relative position</a:t>
            </a:r>
            <a:r>
              <a:rPr lang="en-US" altLang="zh-CN" dirty="0"/>
              <a:t> in the sequence</a:t>
            </a:r>
            <a:r>
              <a:rPr lang="zh-CN" dirty="0"/>
              <a:t>.  We also use the of RMS-Norm inspired by design of LLaMA.</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927e88eade_0_21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84" name="Google Shape;284;g2927e88eade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927e88eade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927e88eade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zh-CN" dirty="0"/>
              <a:t>For the full size model, we train for vocal, bass and drums only, using the same training configuration. The other stems is obtained by substracting the separate output from the original mixture. The models accept 8 second long input, and for the STFT we use Hann window with length equals to 2048 and a hop size of 10 milliseconds. </a:t>
            </a:r>
            <a:endParaRPr dirty="0"/>
          </a:p>
          <a:p>
            <a:pPr marL="0" lvl="0" indent="0" algn="l" rtl="0">
              <a:spcBef>
                <a:spcPts val="0"/>
              </a:spcBef>
              <a:spcAft>
                <a:spcPts val="0"/>
              </a:spcAft>
              <a:buNone/>
            </a:pPr>
            <a:r>
              <a:rPr lang="zh-CN" dirty="0"/>
              <a:t>We employ a non overlapping band split strategy and the configuration is listed here. It should be noted that we didnt optimize for the band split strategy and slightly modify it doesn’t affect the final results based on preliminary tests.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zh-CN" dirty="0"/>
              <a:t>For the data, all songs are in the format of 4-stems. We use 150 songs from the MUSDBHQ dataset, we also have an in house dataset which contains 500 songs. durning training, we apply random mixing and random gain augmentaioon without considering the musicality of the resulting mixture.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zh-CN" dirty="0"/>
              <a:t>We set the number of roformer blocks to be 12 with a feature dimension 384. Adamw was used as optimizer, weight decay, EMA are also used.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zh-CN" dirty="0"/>
              <a:t>Due to the fact that our model is operating on fixed length segments, we use a truncate and concate methods to combine the small chunks together into the final separated tracks.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927e88eade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927e88eade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One of the keys to the success of BS-RoFormer is scaling up. But to accommodate such changes, we need to incorporate some large scale model training techniques in order to fit the model into GPU. First is mixed precision training, the model was trained with FP16, except for the STFT parts. Gradient checkpoints is also used to free the GPU memory from forward state caching. Finally is the Flash attention which largely reduce the computational need for the attention module.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cc2b64c079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cc2b64c07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Here is the results, the BS-RoFormer at the bottom is our full size model which achieved 11.99 avg SDR, outperformed previous works by a large margin.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cc2b64c07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cc2b64c07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the music separation track of the sound demixing challenge is specifically for this task with the 4-stem setting.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cc2b64c07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cc2b64c07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To validate the importance of rotary positional embedding, we replaceed it with traditional learnble absolution positional embedding and train a model called BS-Transformer. The performance drops a lot and the training became very slow.</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cc2b64c079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cc2b64c07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a:solidFill>
                  <a:schemeClr val="dk1"/>
                </a:solidFill>
              </a:rPr>
              <a:t>Next, to compare with models trained without external data, we trained a set of smaller models by setting the number of roformer blocks to 6 and using only MUSDBHQ as the training data. We can see our model still outperform existing models in terms of average SDR. This shows that the proposed model is not data-hungry and can still works under a reduced model size.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927e88eade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927e88eade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Last year, we also participated in the sound demixing challenge 2023, we submitted the results from BS-Roformer to the Leaderboard C of standard music separation track. It allows the submitted system to be trained on any dataset that could maximize the performance. The proposed model ended up ranking the first place. </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927e88eade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927e88eade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It outperforms the second place  by .71db in mean sdr. Qualitatively, we feel the results are highly accurate, meaning it’s less bleeding. The signals are clearer and less foggy, but sharp on spectrogram. From the subjective review done by the orgranizer of the challenge, our model is more preferred by musicians and educators instead of music producers.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6bf598da43_1_3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a:solidFill>
                  <a:schemeClr val="dk1"/>
                </a:solidFill>
              </a:rPr>
              <a:t>Before jumping into details, let me first introduce what’s music structure analysis.</a:t>
            </a:r>
            <a:endParaRPr/>
          </a:p>
        </p:txBody>
      </p:sp>
      <p:sp>
        <p:nvSpPr>
          <p:cNvPr id="342" name="Google Shape;342;g26bf598da43_1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6bf598da43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6bf598da43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cc2b64c079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cc2b64c07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cc2b64c079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cc2b64c07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e60af3d71_5_1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g3e60af3d71_5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83ce645e97_0_18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92" name="Google Shape;92;g183ce645e97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4faadbd6fa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4faadbd6f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The task of music source separation is to demix the input mixture into tracks that contain only the predefined instrument classes. We followed the classis 4-stem setting, to separate input mixtures into vocal, bass, drums and other stems.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927e88ead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927e88ea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We adopt the spectrogram-based approach and train BS-Roformer to predict the ideal complex ratio mask. Here is a diagram for the system:</a:t>
            </a:r>
            <a:endParaRPr/>
          </a:p>
          <a:p>
            <a:pPr marL="0" lvl="0" indent="0" algn="l" rtl="0">
              <a:spcBef>
                <a:spcPts val="0"/>
              </a:spcBef>
              <a:spcAft>
                <a:spcPts val="0"/>
              </a:spcAft>
              <a:buNone/>
            </a:pPr>
            <a:r>
              <a:rPr lang="zh-CN"/>
              <a:t>It first applies STFT to get the complex spectrogram including the real and imaginary parts. Then the model predicts the complex masks which also contain the real and imaginary parts. The estimated mask will be applied to the input by complex domain mutlpication before iSTFT.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927e88eade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927e88ead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To get an estimation for the mask, a representative model for MSS is U-net. It is basically a u-shape structured auto-encoder with the bottle neck in the middle, and it completely relys on convoluational modules to extract the features.</a:t>
            </a:r>
            <a:endParaRPr/>
          </a:p>
          <a:p>
            <a:pPr marL="0" lvl="0" indent="0" algn="l" rtl="0">
              <a:spcBef>
                <a:spcPts val="0"/>
              </a:spcBef>
              <a:spcAft>
                <a:spcPts val="0"/>
              </a:spcAft>
              <a:buNone/>
            </a:pPr>
            <a:r>
              <a:rPr lang="zh-CN"/>
              <a:t>Convolutional layers has been an important module employed in many previous MSS models, but our prelimniary study shows that it may introduce uniform noises that make the output spectrogram look foggy.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927e88eade_0_8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138" name="Google Shape;138;g2927e88eade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4faadbd6fa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4faadbd6fa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dirty="0"/>
              <a:t>As the name suggest, one of the major components in our model is the band-split module, Instead of applying convolution that learns to filter local features along the full-band </a:t>
            </a:r>
            <a:r>
              <a:rPr lang="zh-CN" dirty="0">
                <a:solidFill>
                  <a:schemeClr val="dk1"/>
                </a:solidFill>
              </a:rPr>
              <a:t>freuqncies</a:t>
            </a:r>
            <a:r>
              <a:rPr lang="zh-CN" dirty="0"/>
              <a:t>, band-split approach processes the sub-band spectrograms according to a pre-defined frequency grouping scheme. Then the MSS model estimates the mask for each band and combines them into a final estimated mask. In the example here, the spectrogram is devided into </a:t>
            </a:r>
            <a:r>
              <a:rPr lang="en-US" altLang="zh-CN" dirty="0"/>
              <a:t>7</a:t>
            </a:r>
            <a:r>
              <a:rPr lang="zh-CN" dirty="0"/>
              <a:t> bands, and the model output </a:t>
            </a:r>
            <a:r>
              <a:rPr lang="en-US" altLang="zh-CN" dirty="0"/>
              <a:t>7</a:t>
            </a:r>
            <a:r>
              <a:rPr lang="zh-CN" dirty="0"/>
              <a:t> masks before combining them together.</a:t>
            </a:r>
            <a:endParaRPr dirty="0"/>
          </a:p>
          <a:p>
            <a:pPr marL="0" lvl="0" indent="0" algn="l" rtl="0">
              <a:spcBef>
                <a:spcPts val="0"/>
              </a:spcBef>
              <a:spcAft>
                <a:spcPts val="0"/>
              </a:spcAft>
              <a:buNone/>
            </a:pPr>
            <a:r>
              <a:rPr lang="zh-CN" dirty="0"/>
              <a:t>The Band-split RNN model adopts this approach and achieves very promising results.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与副标题">
  <p:cSld name="TITLE_1">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666750" y="862013"/>
            <a:ext cx="7810500" cy="1743075"/>
          </a:xfrm>
          <a:prstGeom prst="rect">
            <a:avLst/>
          </a:prstGeom>
          <a:noFill/>
          <a:ln>
            <a:noFill/>
          </a:ln>
        </p:spPr>
        <p:txBody>
          <a:bodyPr spcFirstLastPara="1" wrap="square" lIns="19050" tIns="19050" rIns="19050" bIns="19050" anchor="b" anchorCtr="0">
            <a:noAutofit/>
          </a:bodyPr>
          <a:lstStyle>
            <a:lvl1pPr marR="0" lvl="0"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57" name="Google Shape;57;p13"/>
          <p:cNvSpPr txBox="1">
            <a:spLocks noGrp="1"/>
          </p:cNvSpPr>
          <p:nvPr>
            <p:ph type="body" idx="1"/>
          </p:nvPr>
        </p:nvSpPr>
        <p:spPr>
          <a:xfrm>
            <a:off x="666750" y="2652713"/>
            <a:ext cx="7810500" cy="595312"/>
          </a:xfrm>
          <a:prstGeom prst="rect">
            <a:avLst/>
          </a:prstGeom>
          <a:noFill/>
          <a:ln>
            <a:noFill/>
          </a:ln>
        </p:spPr>
        <p:txBody>
          <a:bodyPr spcFirstLastPara="1" wrap="square" lIns="19050" tIns="19050" rIns="19050" bIns="19050" anchor="t" anchorCtr="0">
            <a:noAutofit/>
          </a:bodyPr>
          <a:lstStyle>
            <a:lvl1pPr marL="457200" marR="0" lvl="0"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1pPr>
            <a:lvl2pPr marL="914400" marR="0" lvl="1"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2pPr>
            <a:lvl3pPr marL="1371600" marR="0" lvl="2"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3pPr>
            <a:lvl4pPr marL="1828800" marR="0" lvl="3"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9pPr>
          </a:lstStyle>
          <a:p>
            <a:endParaRPr/>
          </a:p>
        </p:txBody>
      </p:sp>
      <p:sp>
        <p:nvSpPr>
          <p:cNvPr id="58" name="Google Shape;58;p13"/>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zh-CN"/>
              <a:t>‹#›</a:t>
            </a:fld>
            <a:endParaRPr/>
          </a:p>
        </p:txBody>
      </p:sp>
      <p:pic>
        <p:nvPicPr>
          <p:cNvPr id="59" name="Google Shape;59;p13" descr="字节跳动ByteDance-PPT-0724-03.jpg"/>
          <p:cNvPicPr preferRelativeResize="0"/>
          <p:nvPr/>
        </p:nvPicPr>
        <p:blipFill rotWithShape="1">
          <a:blip r:embed="rId2">
            <a:alphaModFix/>
          </a:blip>
          <a:srcRect l="73004" t="87953" r="-1465" b="1569"/>
          <a:stretch/>
        </p:blipFill>
        <p:spPr>
          <a:xfrm>
            <a:off x="7900826" y="4867686"/>
            <a:ext cx="1198052" cy="24827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0000"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pic>
        <p:nvPicPr>
          <p:cNvPr id="22" name="Google Shape;22;p4" descr="字节跳动ByteDance-PPT-0724-03.jpg"/>
          <p:cNvPicPr preferRelativeResize="0"/>
          <p:nvPr/>
        </p:nvPicPr>
        <p:blipFill rotWithShape="1">
          <a:blip r:embed="rId2">
            <a:alphaModFix/>
          </a:blip>
          <a:srcRect l="-2032" t="5150" r="95845" b="77239"/>
          <a:stretch/>
        </p:blipFill>
        <p:spPr>
          <a:xfrm>
            <a:off x="-165450" y="14"/>
            <a:ext cx="565202" cy="90577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pic>
        <p:nvPicPr>
          <p:cNvPr id="28" name="Google Shape;28;p5" descr="字节跳动ByteDance-PPT-0724-03.jpg"/>
          <p:cNvPicPr preferRelativeResize="0"/>
          <p:nvPr/>
        </p:nvPicPr>
        <p:blipFill rotWithShape="1">
          <a:blip r:embed="rId2">
            <a:alphaModFix/>
          </a:blip>
          <a:srcRect l="-2032" t="5150" r="95845" b="77239"/>
          <a:stretch/>
        </p:blipFill>
        <p:spPr>
          <a:xfrm>
            <a:off x="-195525" y="1"/>
            <a:ext cx="565202" cy="90577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pic>
        <p:nvPicPr>
          <p:cNvPr id="32" name="Google Shape;32;p6" descr="字节跳动ByteDance-PPT-0724-03.jpg"/>
          <p:cNvPicPr preferRelativeResize="0"/>
          <p:nvPr/>
        </p:nvPicPr>
        <p:blipFill rotWithShape="1">
          <a:blip r:embed="rId2">
            <a:alphaModFix/>
          </a:blip>
          <a:srcRect l="-2032" t="5150" r="95845" b="77239"/>
          <a:stretch/>
        </p:blipFill>
        <p:spPr>
          <a:xfrm>
            <a:off x="-195525" y="1"/>
            <a:ext cx="565202" cy="90577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 name="Google Shape;3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5" name="Google Shape;45;p9"/>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595308" y="477346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66538"/>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666666"/>
              </a:buClr>
              <a:buSzPts val="2400"/>
              <a:buNone/>
              <a:defRPr sz="2400" b="1">
                <a:solidFill>
                  <a:srgbClr val="666666"/>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595308" y="4773467"/>
            <a:ext cx="548700" cy="393600"/>
          </a:xfrm>
          <a:prstGeom prst="rect">
            <a:avLst/>
          </a:prstGeom>
          <a:noFill/>
          <a:ln>
            <a:noFill/>
          </a:ln>
        </p:spPr>
        <p:txBody>
          <a:bodyPr spcFirstLastPara="1" wrap="square" lIns="91425" tIns="91425" rIns="91425" bIns="91425" anchor="ctr" anchorCtr="0">
            <a:noAutofit/>
          </a:bodyPr>
          <a:lstStyle>
            <a:lvl1pPr lvl="0" algn="r">
              <a:buNone/>
              <a:defRPr sz="800">
                <a:solidFill>
                  <a:srgbClr val="B7B7B7"/>
                </a:solidFill>
              </a:defRPr>
            </a:lvl1pPr>
            <a:lvl2pPr lvl="1" algn="r">
              <a:buNone/>
              <a:defRPr sz="800">
                <a:solidFill>
                  <a:srgbClr val="B7B7B7"/>
                </a:solidFill>
              </a:defRPr>
            </a:lvl2pPr>
            <a:lvl3pPr lvl="2" algn="r">
              <a:buNone/>
              <a:defRPr sz="800">
                <a:solidFill>
                  <a:srgbClr val="B7B7B7"/>
                </a:solidFill>
              </a:defRPr>
            </a:lvl3pPr>
            <a:lvl4pPr lvl="3" algn="r">
              <a:buNone/>
              <a:defRPr sz="800">
                <a:solidFill>
                  <a:srgbClr val="B7B7B7"/>
                </a:solidFill>
              </a:defRPr>
            </a:lvl4pPr>
            <a:lvl5pPr lvl="4" algn="r">
              <a:buNone/>
              <a:defRPr sz="800">
                <a:solidFill>
                  <a:srgbClr val="B7B7B7"/>
                </a:solidFill>
              </a:defRPr>
            </a:lvl5pPr>
            <a:lvl6pPr lvl="5" algn="r">
              <a:buNone/>
              <a:defRPr sz="800">
                <a:solidFill>
                  <a:srgbClr val="B7B7B7"/>
                </a:solidFill>
              </a:defRPr>
            </a:lvl6pPr>
            <a:lvl7pPr lvl="6" algn="r">
              <a:buNone/>
              <a:defRPr sz="800">
                <a:solidFill>
                  <a:srgbClr val="B7B7B7"/>
                </a:solidFill>
              </a:defRPr>
            </a:lvl7pPr>
            <a:lvl8pPr lvl="7" algn="r">
              <a:buNone/>
              <a:defRPr sz="800">
                <a:solidFill>
                  <a:srgbClr val="B7B7B7"/>
                </a:solidFill>
              </a:defRPr>
            </a:lvl8pPr>
            <a:lvl9pPr lvl="8" algn="r">
              <a:buNone/>
              <a:defRPr sz="800">
                <a:solidFill>
                  <a:srgbClr val="B7B7B7"/>
                </a:solidFill>
              </a:defRPr>
            </a:lvl9pPr>
          </a:lstStyle>
          <a:p>
            <a:pPr marL="0" lvl="0" indent="0" algn="r" rtl="0">
              <a:spcBef>
                <a:spcPts val="0"/>
              </a:spcBef>
              <a:spcAft>
                <a:spcPts val="0"/>
              </a:spcAft>
              <a:buNone/>
            </a:pPr>
            <a:fld id="{00000000-1234-1234-1234-123412341234}" type="slidenum">
              <a:rPr lang="zh-CN"/>
              <a:t>‹#›</a:t>
            </a:fld>
            <a:endParaRPr/>
          </a:p>
        </p:txBody>
      </p:sp>
      <p:pic>
        <p:nvPicPr>
          <p:cNvPr id="9" name="Google Shape;9;p1" descr="字节跳动ByteDance-PPT-0724-03.jpg"/>
          <p:cNvPicPr preferRelativeResize="0"/>
          <p:nvPr/>
        </p:nvPicPr>
        <p:blipFill rotWithShape="1">
          <a:blip r:embed="rId14">
            <a:alphaModFix/>
          </a:blip>
          <a:srcRect l="-2032" t="5150" r="95845" b="77239"/>
          <a:stretch/>
        </p:blipFill>
        <p:spPr>
          <a:xfrm>
            <a:off x="-187000" y="14"/>
            <a:ext cx="565202" cy="905773"/>
          </a:xfrm>
          <a:prstGeom prst="rect">
            <a:avLst/>
          </a:prstGeom>
          <a:noFill/>
          <a:ln>
            <a:noFill/>
          </a:ln>
        </p:spPr>
      </p:pic>
      <p:pic>
        <p:nvPicPr>
          <p:cNvPr id="10" name="Google Shape;10;p1" descr="字节跳动ByteDance-PPT-0724-03.jpg"/>
          <p:cNvPicPr preferRelativeResize="0"/>
          <p:nvPr/>
        </p:nvPicPr>
        <p:blipFill rotWithShape="1">
          <a:blip r:embed="rId14">
            <a:alphaModFix/>
          </a:blip>
          <a:srcRect l="73004" t="87953" r="2382" b="1569"/>
          <a:stretch/>
        </p:blipFill>
        <p:spPr>
          <a:xfrm>
            <a:off x="7912500" y="4846138"/>
            <a:ext cx="1036078" cy="24827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aicrowd.com/challenges/sound-demixing-challenge-2023/problems/music-demixing-track-mdx-23/leaderboard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4" descr="字节跳动ByteDance-PPT-0724-01.jpg"/>
          <p:cNvPicPr preferRelativeResize="0"/>
          <p:nvPr/>
        </p:nvPicPr>
        <p:blipFill rotWithShape="1">
          <a:blip r:embed="rId3">
            <a:alphaModFix/>
          </a:blip>
          <a:srcRect/>
          <a:stretch/>
        </p:blipFill>
        <p:spPr>
          <a:xfrm>
            <a:off x="-36640" y="0"/>
            <a:ext cx="9135880" cy="5143499"/>
          </a:xfrm>
          <a:prstGeom prst="rect">
            <a:avLst/>
          </a:prstGeom>
          <a:noFill/>
          <a:ln>
            <a:noFill/>
          </a:ln>
        </p:spPr>
      </p:pic>
      <p:sp>
        <p:nvSpPr>
          <p:cNvPr id="65" name="Google Shape;65;p14"/>
          <p:cNvSpPr txBox="1"/>
          <p:nvPr/>
        </p:nvSpPr>
        <p:spPr>
          <a:xfrm>
            <a:off x="370350" y="1189700"/>
            <a:ext cx="7601400" cy="11625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3A5BAE"/>
              </a:buClr>
              <a:buSzPts val="3600"/>
              <a:buFont typeface="Helvetica Neue"/>
              <a:buNone/>
            </a:pPr>
            <a:r>
              <a:rPr lang="zh-CN" sz="3000" b="1">
                <a:solidFill>
                  <a:srgbClr val="3A5BAE"/>
                </a:solidFill>
                <a:latin typeface="Helvetica Neue"/>
                <a:ea typeface="Helvetica Neue"/>
                <a:cs typeface="Helvetica Neue"/>
                <a:sym typeface="Helvetica Neue"/>
              </a:rPr>
              <a:t>Music Source Separation With Band-Split RoPE Transformer</a:t>
            </a:r>
            <a:endParaRPr sz="3000" b="1" i="0" u="none" strike="noStrike" cap="none">
              <a:solidFill>
                <a:srgbClr val="3A5BAE"/>
              </a:solidFill>
              <a:latin typeface="Helvetica Neue"/>
              <a:ea typeface="Helvetica Neue"/>
              <a:cs typeface="Helvetica Neue"/>
              <a:sym typeface="Helvetica Neue"/>
            </a:endParaRPr>
          </a:p>
        </p:txBody>
      </p:sp>
      <p:sp>
        <p:nvSpPr>
          <p:cNvPr id="66" name="Google Shape;66;p14"/>
          <p:cNvSpPr txBox="1"/>
          <p:nvPr/>
        </p:nvSpPr>
        <p:spPr>
          <a:xfrm>
            <a:off x="425900" y="2664925"/>
            <a:ext cx="6945900" cy="8940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59C4D0"/>
              </a:buClr>
              <a:buSzPts val="1900"/>
              <a:buFont typeface="Helvetica Neue"/>
              <a:buNone/>
            </a:pPr>
            <a:r>
              <a:rPr lang="zh-CN" sz="1700" b="1">
                <a:solidFill>
                  <a:srgbClr val="59C4D0"/>
                </a:solidFill>
                <a:latin typeface="Helvetica Neue"/>
                <a:ea typeface="Helvetica Neue"/>
                <a:cs typeface="Helvetica Neue"/>
                <a:sym typeface="Helvetica Neue"/>
              </a:rPr>
              <a:t>Wei-Tsung Lu, Ju-Chiang Wang, Qiuqiang Kong </a:t>
            </a:r>
            <a:endParaRPr sz="1700" b="1">
              <a:solidFill>
                <a:srgbClr val="59C4D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9C4D0"/>
              </a:buClr>
              <a:buSzPts val="1900"/>
              <a:buFont typeface="Helvetica Neue"/>
              <a:buNone/>
            </a:pPr>
            <a:r>
              <a:rPr lang="zh-CN" sz="1700" b="1">
                <a:solidFill>
                  <a:srgbClr val="59C4D0"/>
                </a:solidFill>
                <a:latin typeface="Helvetica Neue"/>
                <a:ea typeface="Helvetica Neue"/>
                <a:cs typeface="Helvetica Neue"/>
                <a:sym typeface="Helvetica Neue"/>
              </a:rPr>
              <a:t>and Yun-Ning Hung</a:t>
            </a:r>
            <a:endParaRPr sz="1700" b="1">
              <a:solidFill>
                <a:srgbClr val="59C4D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9C4D0"/>
              </a:buClr>
              <a:buSzPts val="1900"/>
              <a:buFont typeface="Helvetica Neue"/>
              <a:buNone/>
            </a:pPr>
            <a:r>
              <a:rPr lang="zh-CN" sz="1500" b="1">
                <a:solidFill>
                  <a:srgbClr val="59C4D0"/>
                </a:solidFill>
                <a:latin typeface="Helvetica Neue"/>
                <a:ea typeface="Helvetica Neue"/>
                <a:cs typeface="Helvetica Neue"/>
                <a:sym typeface="Helvetica Neue"/>
              </a:rPr>
              <a:t>Speech, Audio, and Music Intelligence (SAMI) team, ByteDance</a:t>
            </a:r>
            <a:endParaRPr sz="1700" b="1">
              <a:solidFill>
                <a:srgbClr val="59C4D0"/>
              </a:solidFill>
              <a:latin typeface="Helvetica Neue"/>
              <a:ea typeface="Helvetica Neue"/>
              <a:cs typeface="Helvetica Neue"/>
              <a:sym typeface="Helvetica Neue"/>
            </a:endParaRPr>
          </a:p>
        </p:txBody>
      </p:sp>
      <p:pic>
        <p:nvPicPr>
          <p:cNvPr id="67" name="Google Shape;67;p14"/>
          <p:cNvPicPr preferRelativeResize="0"/>
          <p:nvPr/>
        </p:nvPicPr>
        <p:blipFill>
          <a:blip r:embed="rId4">
            <a:alphaModFix/>
          </a:blip>
          <a:stretch>
            <a:fillRect/>
          </a:stretch>
        </p:blipFill>
        <p:spPr>
          <a:xfrm>
            <a:off x="7276075" y="2794700"/>
            <a:ext cx="1654875" cy="1654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Band-Split RNN </a:t>
            </a:r>
            <a:endParaRPr/>
          </a:p>
        </p:txBody>
      </p:sp>
      <p:pic>
        <p:nvPicPr>
          <p:cNvPr id="193" name="Google Shape;193;p23"/>
          <p:cNvPicPr preferRelativeResize="0"/>
          <p:nvPr/>
        </p:nvPicPr>
        <p:blipFill>
          <a:blip r:embed="rId3">
            <a:alphaModFix/>
          </a:blip>
          <a:stretch>
            <a:fillRect/>
          </a:stretch>
        </p:blipFill>
        <p:spPr>
          <a:xfrm>
            <a:off x="349950" y="2629512"/>
            <a:ext cx="866410" cy="572700"/>
          </a:xfrm>
          <a:prstGeom prst="rect">
            <a:avLst/>
          </a:prstGeom>
          <a:noFill/>
          <a:ln>
            <a:noFill/>
          </a:ln>
        </p:spPr>
      </p:pic>
      <p:pic>
        <p:nvPicPr>
          <p:cNvPr id="194" name="Google Shape;194;p23"/>
          <p:cNvPicPr preferRelativeResize="0"/>
          <p:nvPr/>
        </p:nvPicPr>
        <p:blipFill>
          <a:blip r:embed="rId4">
            <a:alphaModFix/>
          </a:blip>
          <a:stretch>
            <a:fillRect/>
          </a:stretch>
        </p:blipFill>
        <p:spPr>
          <a:xfrm>
            <a:off x="7130933" y="2710534"/>
            <a:ext cx="727480" cy="563053"/>
          </a:xfrm>
          <a:prstGeom prst="rect">
            <a:avLst/>
          </a:prstGeom>
          <a:noFill/>
          <a:ln>
            <a:noFill/>
          </a:ln>
        </p:spPr>
      </p:pic>
      <p:pic>
        <p:nvPicPr>
          <p:cNvPr id="195" name="Google Shape;195;p23"/>
          <p:cNvPicPr preferRelativeResize="0"/>
          <p:nvPr/>
        </p:nvPicPr>
        <p:blipFill>
          <a:blip r:embed="rId5">
            <a:alphaModFix/>
          </a:blip>
          <a:stretch>
            <a:fillRect/>
          </a:stretch>
        </p:blipFill>
        <p:spPr>
          <a:xfrm>
            <a:off x="8041961" y="2705700"/>
            <a:ext cx="786114" cy="572700"/>
          </a:xfrm>
          <a:prstGeom prst="rect">
            <a:avLst/>
          </a:prstGeom>
          <a:noFill/>
          <a:ln>
            <a:noFill/>
          </a:ln>
        </p:spPr>
      </p:pic>
      <p:cxnSp>
        <p:nvCxnSpPr>
          <p:cNvPr id="196" name="Google Shape;196;p23"/>
          <p:cNvCxnSpPr/>
          <p:nvPr/>
        </p:nvCxnSpPr>
        <p:spPr>
          <a:xfrm rot="10800000" flipH="1">
            <a:off x="2865200" y="2899763"/>
            <a:ext cx="188700" cy="27000"/>
          </a:xfrm>
          <a:prstGeom prst="straightConnector1">
            <a:avLst/>
          </a:prstGeom>
          <a:noFill/>
          <a:ln w="19050" cap="flat" cmpd="sng">
            <a:solidFill>
              <a:schemeClr val="dk2"/>
            </a:solidFill>
            <a:prstDash val="solid"/>
            <a:round/>
            <a:headEnd type="none" w="med" len="med"/>
            <a:tailEnd type="triangle" w="med" len="med"/>
          </a:ln>
        </p:spPr>
      </p:cxnSp>
      <p:cxnSp>
        <p:nvCxnSpPr>
          <p:cNvPr id="197" name="Google Shape;197;p23"/>
          <p:cNvCxnSpPr>
            <a:stCxn id="194" idx="3"/>
            <a:endCxn id="195" idx="1"/>
          </p:cNvCxnSpPr>
          <p:nvPr/>
        </p:nvCxnSpPr>
        <p:spPr>
          <a:xfrm>
            <a:off x="7858414" y="2992060"/>
            <a:ext cx="183600" cy="0"/>
          </a:xfrm>
          <a:prstGeom prst="straightConnector1">
            <a:avLst/>
          </a:prstGeom>
          <a:noFill/>
          <a:ln w="9525" cap="flat" cmpd="sng">
            <a:solidFill>
              <a:schemeClr val="dk2"/>
            </a:solidFill>
            <a:prstDash val="solid"/>
            <a:round/>
            <a:headEnd type="none" w="med" len="med"/>
            <a:tailEnd type="triangle" w="med" len="med"/>
          </a:ln>
        </p:spPr>
      </p:cxnSp>
      <p:sp>
        <p:nvSpPr>
          <p:cNvPr id="198" name="Google Shape;198;p23"/>
          <p:cNvSpPr txBox="1"/>
          <p:nvPr/>
        </p:nvSpPr>
        <p:spPr>
          <a:xfrm>
            <a:off x="2085450" y="1442550"/>
            <a:ext cx="182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rgbClr val="595959"/>
                </a:solidFill>
              </a:rPr>
              <a:t>Layer-Norm + FC</a:t>
            </a:r>
            <a:endParaRPr>
              <a:solidFill>
                <a:srgbClr val="595959"/>
              </a:solidFill>
            </a:endParaRPr>
          </a:p>
        </p:txBody>
      </p:sp>
      <p:grpSp>
        <p:nvGrpSpPr>
          <p:cNvPr id="199" name="Google Shape;199;p23"/>
          <p:cNvGrpSpPr/>
          <p:nvPr/>
        </p:nvGrpSpPr>
        <p:grpSpPr>
          <a:xfrm>
            <a:off x="985825" y="1409350"/>
            <a:ext cx="1009325" cy="651300"/>
            <a:chOff x="1214425" y="1028350"/>
            <a:chExt cx="1009325" cy="651300"/>
          </a:xfrm>
        </p:grpSpPr>
        <p:sp>
          <p:nvSpPr>
            <p:cNvPr id="200" name="Google Shape;200;p23"/>
            <p:cNvSpPr/>
            <p:nvPr/>
          </p:nvSpPr>
          <p:spPr>
            <a:xfrm>
              <a:off x="1214425" y="1489450"/>
              <a:ext cx="1005425" cy="190200"/>
            </a:xfrm>
            <a:prstGeom prst="flowChartInputOutput">
              <a:avLst/>
            </a:prstGeom>
            <a:solidFill>
              <a:srgbClr val="3D85C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chemeClr val="lt1"/>
                </a:solidFill>
              </a:endParaRPr>
            </a:p>
          </p:txBody>
        </p:sp>
        <p:sp>
          <p:nvSpPr>
            <p:cNvPr id="201" name="Google Shape;201;p23"/>
            <p:cNvSpPr/>
            <p:nvPr/>
          </p:nvSpPr>
          <p:spPr>
            <a:xfrm>
              <a:off x="1218325" y="1028350"/>
              <a:ext cx="1005425" cy="190200"/>
            </a:xfrm>
            <a:prstGeom prst="flowChartInputOutput">
              <a:avLst/>
            </a:prstGeom>
            <a:solidFill>
              <a:srgbClr val="3D85C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300">
                  <a:solidFill>
                    <a:schemeClr val="lt1"/>
                  </a:solidFill>
                </a:rPr>
                <a:t>MLP</a:t>
              </a:r>
              <a:endParaRPr sz="1300">
                <a:solidFill>
                  <a:schemeClr val="lt1"/>
                </a:solidFill>
              </a:endParaRPr>
            </a:p>
          </p:txBody>
        </p:sp>
        <p:sp>
          <p:nvSpPr>
            <p:cNvPr id="202" name="Google Shape;202;p23"/>
            <p:cNvSpPr/>
            <p:nvPr/>
          </p:nvSpPr>
          <p:spPr>
            <a:xfrm>
              <a:off x="1214425" y="1413250"/>
              <a:ext cx="1005425" cy="190200"/>
            </a:xfrm>
            <a:prstGeom prst="flowChartInputOutput">
              <a:avLst/>
            </a:prstGeom>
            <a:solidFill>
              <a:srgbClr val="3D85C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300">
                  <a:solidFill>
                    <a:schemeClr val="lt1"/>
                  </a:solidFill>
                </a:rPr>
                <a:t>MLP</a:t>
              </a:r>
              <a:endParaRPr sz="1300">
                <a:solidFill>
                  <a:schemeClr val="lt1"/>
                </a:solidFill>
              </a:endParaRPr>
            </a:p>
          </p:txBody>
        </p:sp>
        <p:sp>
          <p:nvSpPr>
            <p:cNvPr id="203" name="Google Shape;203;p23"/>
            <p:cNvSpPr txBox="1"/>
            <p:nvPr/>
          </p:nvSpPr>
          <p:spPr>
            <a:xfrm rot="5400000">
              <a:off x="1690288" y="1211850"/>
              <a:ext cx="277500" cy="252000"/>
            </a:xfrm>
            <a:prstGeom prst="rect">
              <a:avLst/>
            </a:prstGeom>
            <a:no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zh-CN">
                  <a:solidFill>
                    <a:schemeClr val="dk1"/>
                  </a:solidFill>
                  <a:latin typeface="Times New Roman"/>
                  <a:ea typeface="Times New Roman"/>
                  <a:cs typeface="Times New Roman"/>
                  <a:sym typeface="Times New Roman"/>
                </a:rPr>
                <a:t>…</a:t>
              </a:r>
              <a:endParaRPr>
                <a:solidFill>
                  <a:schemeClr val="dk1"/>
                </a:solidFill>
                <a:latin typeface="Times New Roman"/>
                <a:ea typeface="Times New Roman"/>
                <a:cs typeface="Times New Roman"/>
                <a:sym typeface="Times New Roman"/>
              </a:endParaRPr>
            </a:p>
          </p:txBody>
        </p:sp>
      </p:grpSp>
      <p:grpSp>
        <p:nvGrpSpPr>
          <p:cNvPr id="204" name="Google Shape;204;p23"/>
          <p:cNvGrpSpPr/>
          <p:nvPr/>
        </p:nvGrpSpPr>
        <p:grpSpPr>
          <a:xfrm>
            <a:off x="6463625" y="1442538"/>
            <a:ext cx="1009325" cy="651300"/>
            <a:chOff x="1214425" y="1028350"/>
            <a:chExt cx="1009325" cy="651300"/>
          </a:xfrm>
        </p:grpSpPr>
        <p:sp>
          <p:nvSpPr>
            <p:cNvPr id="205" name="Google Shape;205;p23"/>
            <p:cNvSpPr/>
            <p:nvPr/>
          </p:nvSpPr>
          <p:spPr>
            <a:xfrm>
              <a:off x="1214425" y="1489450"/>
              <a:ext cx="1005425" cy="190200"/>
            </a:xfrm>
            <a:prstGeom prst="flowChartInputOutput">
              <a:avLst/>
            </a:prstGeom>
            <a:solidFill>
              <a:srgbClr val="3D85C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chemeClr val="lt1"/>
                </a:solidFill>
              </a:endParaRPr>
            </a:p>
          </p:txBody>
        </p:sp>
        <p:sp>
          <p:nvSpPr>
            <p:cNvPr id="206" name="Google Shape;206;p23"/>
            <p:cNvSpPr/>
            <p:nvPr/>
          </p:nvSpPr>
          <p:spPr>
            <a:xfrm>
              <a:off x="1218325" y="1028350"/>
              <a:ext cx="1005425" cy="190200"/>
            </a:xfrm>
            <a:prstGeom prst="flowChartInputOutput">
              <a:avLst/>
            </a:prstGeom>
            <a:solidFill>
              <a:srgbClr val="3D85C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300">
                  <a:solidFill>
                    <a:schemeClr val="lt1"/>
                  </a:solidFill>
                </a:rPr>
                <a:t>MLP</a:t>
              </a:r>
              <a:endParaRPr sz="1300">
                <a:solidFill>
                  <a:schemeClr val="lt1"/>
                </a:solidFill>
              </a:endParaRPr>
            </a:p>
          </p:txBody>
        </p:sp>
        <p:sp>
          <p:nvSpPr>
            <p:cNvPr id="207" name="Google Shape;207;p23"/>
            <p:cNvSpPr/>
            <p:nvPr/>
          </p:nvSpPr>
          <p:spPr>
            <a:xfrm>
              <a:off x="1214425" y="1413250"/>
              <a:ext cx="1005425" cy="190200"/>
            </a:xfrm>
            <a:prstGeom prst="flowChartInputOutput">
              <a:avLst/>
            </a:prstGeom>
            <a:solidFill>
              <a:srgbClr val="3D85C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300">
                  <a:solidFill>
                    <a:schemeClr val="lt1"/>
                  </a:solidFill>
                </a:rPr>
                <a:t>MLP</a:t>
              </a:r>
              <a:endParaRPr sz="1300">
                <a:solidFill>
                  <a:schemeClr val="lt1"/>
                </a:solidFill>
              </a:endParaRPr>
            </a:p>
          </p:txBody>
        </p:sp>
        <p:sp>
          <p:nvSpPr>
            <p:cNvPr id="208" name="Google Shape;208;p23"/>
            <p:cNvSpPr txBox="1"/>
            <p:nvPr/>
          </p:nvSpPr>
          <p:spPr>
            <a:xfrm rot="5400000">
              <a:off x="1690288" y="1211850"/>
              <a:ext cx="277500" cy="252000"/>
            </a:xfrm>
            <a:prstGeom prst="rect">
              <a:avLst/>
            </a:prstGeom>
            <a:no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zh-CN">
                  <a:solidFill>
                    <a:schemeClr val="dk1"/>
                  </a:solidFill>
                  <a:latin typeface="Times New Roman"/>
                  <a:ea typeface="Times New Roman"/>
                  <a:cs typeface="Times New Roman"/>
                  <a:sym typeface="Times New Roman"/>
                </a:rPr>
                <a:t>…</a:t>
              </a:r>
              <a:endParaRPr>
                <a:solidFill>
                  <a:schemeClr val="dk1"/>
                </a:solidFill>
                <a:latin typeface="Times New Roman"/>
                <a:ea typeface="Times New Roman"/>
                <a:cs typeface="Times New Roman"/>
                <a:sym typeface="Times New Roman"/>
              </a:endParaRPr>
            </a:p>
          </p:txBody>
        </p:sp>
      </p:grpSp>
      <p:grpSp>
        <p:nvGrpSpPr>
          <p:cNvPr id="209" name="Google Shape;209;p23"/>
          <p:cNvGrpSpPr/>
          <p:nvPr/>
        </p:nvGrpSpPr>
        <p:grpSpPr>
          <a:xfrm>
            <a:off x="1362387" y="2212465"/>
            <a:ext cx="5552097" cy="1483564"/>
            <a:chOff x="1667225" y="1961947"/>
            <a:chExt cx="5427800" cy="1429528"/>
          </a:xfrm>
        </p:grpSpPr>
        <p:pic>
          <p:nvPicPr>
            <p:cNvPr id="210" name="Google Shape;210;p23"/>
            <p:cNvPicPr preferRelativeResize="0"/>
            <p:nvPr/>
          </p:nvPicPr>
          <p:blipFill>
            <a:blip r:embed="rId6">
              <a:alphaModFix/>
            </a:blip>
            <a:stretch>
              <a:fillRect/>
            </a:stretch>
          </p:blipFill>
          <p:spPr>
            <a:xfrm>
              <a:off x="1667225" y="1961947"/>
              <a:ext cx="4389824" cy="1429528"/>
            </a:xfrm>
            <a:prstGeom prst="rect">
              <a:avLst/>
            </a:prstGeom>
            <a:noFill/>
            <a:ln>
              <a:noFill/>
            </a:ln>
          </p:spPr>
        </p:pic>
        <p:pic>
          <p:nvPicPr>
            <p:cNvPr id="211" name="Google Shape;211;p23"/>
            <p:cNvPicPr preferRelativeResize="0"/>
            <p:nvPr/>
          </p:nvPicPr>
          <p:blipFill>
            <a:blip r:embed="rId7">
              <a:alphaModFix/>
            </a:blip>
            <a:stretch>
              <a:fillRect/>
            </a:stretch>
          </p:blipFill>
          <p:spPr>
            <a:xfrm>
              <a:off x="6052475" y="2253813"/>
              <a:ext cx="1042550" cy="855275"/>
            </a:xfrm>
            <a:prstGeom prst="rect">
              <a:avLst/>
            </a:prstGeom>
            <a:noFill/>
            <a:ln>
              <a:noFill/>
            </a:ln>
          </p:spPr>
        </p:pic>
      </p:grpSp>
      <p:cxnSp>
        <p:nvCxnSpPr>
          <p:cNvPr id="212" name="Google Shape;212;p23"/>
          <p:cNvCxnSpPr>
            <a:endCxn id="194" idx="1"/>
          </p:cNvCxnSpPr>
          <p:nvPr/>
        </p:nvCxnSpPr>
        <p:spPr>
          <a:xfrm>
            <a:off x="6810233" y="2986060"/>
            <a:ext cx="320700" cy="6000"/>
          </a:xfrm>
          <a:prstGeom prst="straightConnector1">
            <a:avLst/>
          </a:prstGeom>
          <a:noFill/>
          <a:ln w="9525" cap="flat" cmpd="sng">
            <a:solidFill>
              <a:schemeClr val="dk2"/>
            </a:solidFill>
            <a:prstDash val="solid"/>
            <a:round/>
            <a:headEnd type="none" w="med" len="med"/>
            <a:tailEnd type="triangle" w="med" len="med"/>
          </a:ln>
        </p:spPr>
      </p:cxnSp>
      <p:cxnSp>
        <p:nvCxnSpPr>
          <p:cNvPr id="213" name="Google Shape;213;p23"/>
          <p:cNvCxnSpPr>
            <a:stCxn id="193" idx="3"/>
          </p:cNvCxnSpPr>
          <p:nvPr/>
        </p:nvCxnSpPr>
        <p:spPr>
          <a:xfrm>
            <a:off x="1216360" y="2915862"/>
            <a:ext cx="249000" cy="3000"/>
          </a:xfrm>
          <a:prstGeom prst="straightConnector1">
            <a:avLst/>
          </a:prstGeom>
          <a:noFill/>
          <a:ln w="9525" cap="flat" cmpd="sng">
            <a:solidFill>
              <a:schemeClr val="dk2"/>
            </a:solidFill>
            <a:prstDash val="solid"/>
            <a:round/>
            <a:headEnd type="none" w="med" len="med"/>
            <a:tailEnd type="triangle" w="med" len="med"/>
          </a:ln>
        </p:spPr>
      </p:cxnSp>
      <p:sp>
        <p:nvSpPr>
          <p:cNvPr id="214" name="Google Shape;214;p23"/>
          <p:cNvSpPr txBox="1"/>
          <p:nvPr/>
        </p:nvSpPr>
        <p:spPr>
          <a:xfrm>
            <a:off x="7610050" y="1444950"/>
            <a:ext cx="1454400" cy="646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zh-CN">
                <a:solidFill>
                  <a:srgbClr val="595959"/>
                </a:solidFill>
              </a:rPr>
              <a:t>Layer-Norm + FC</a:t>
            </a:r>
            <a:endParaRPr>
              <a:solidFill>
                <a:srgbClr val="595959"/>
              </a:solidFill>
            </a:endParaRPr>
          </a:p>
          <a:p>
            <a:pPr marL="0" lvl="0" indent="0" algn="l" rtl="0">
              <a:spcBef>
                <a:spcPts val="0"/>
              </a:spcBef>
              <a:spcAft>
                <a:spcPts val="0"/>
              </a:spcAft>
              <a:buNone/>
            </a:pPr>
            <a:r>
              <a:rPr lang="zh-CN">
                <a:solidFill>
                  <a:srgbClr val="595959"/>
                </a:solidFill>
              </a:rPr>
              <a:t>Tanh + FC</a:t>
            </a:r>
            <a:endParaRPr>
              <a:solidFill>
                <a:srgbClr val="595959"/>
              </a:solidFill>
            </a:endParaRPr>
          </a:p>
          <a:p>
            <a:pPr marL="0" lvl="0" indent="0" algn="l" rtl="0">
              <a:spcBef>
                <a:spcPts val="0"/>
              </a:spcBef>
              <a:spcAft>
                <a:spcPts val="0"/>
              </a:spcAft>
              <a:buNone/>
            </a:pPr>
            <a:r>
              <a:rPr lang="zh-CN">
                <a:solidFill>
                  <a:srgbClr val="595959"/>
                </a:solidFill>
              </a:rPr>
              <a:t>GLU</a:t>
            </a:r>
            <a:endParaRPr>
              <a:solidFill>
                <a:srgbClr val="595959"/>
              </a:solidFill>
            </a:endParaRPr>
          </a:p>
        </p:txBody>
      </p:sp>
      <p:sp>
        <p:nvSpPr>
          <p:cNvPr id="215" name="Google Shape;215;p23"/>
          <p:cNvSpPr txBox="1"/>
          <p:nvPr/>
        </p:nvSpPr>
        <p:spPr>
          <a:xfrm>
            <a:off x="2085450" y="4065750"/>
            <a:ext cx="6450900" cy="5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000" i="1">
              <a:solidFill>
                <a:schemeClr val="dk2"/>
              </a:solidFill>
            </a:endParaRPr>
          </a:p>
          <a:p>
            <a:pPr marL="0" lvl="0" indent="0" algn="l" rtl="0">
              <a:lnSpc>
                <a:spcPct val="115000"/>
              </a:lnSpc>
              <a:spcBef>
                <a:spcPts val="0"/>
              </a:spcBef>
              <a:spcAft>
                <a:spcPts val="0"/>
              </a:spcAft>
              <a:buNone/>
            </a:pPr>
            <a:r>
              <a:rPr lang="zh-CN" sz="1200">
                <a:solidFill>
                  <a:schemeClr val="dk2"/>
                </a:solidFill>
              </a:rPr>
              <a:t> Luo et al, 2023, Music Source Separation with Band-split RNN</a:t>
            </a:r>
            <a:endParaRPr sz="12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4"/>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BS-RoFormer Framework and Training Loss</a:t>
            </a:r>
            <a:endParaRPr/>
          </a:p>
        </p:txBody>
      </p:sp>
      <p:pic>
        <p:nvPicPr>
          <p:cNvPr id="221" name="Google Shape;221;p24"/>
          <p:cNvPicPr preferRelativeResize="0"/>
          <p:nvPr/>
        </p:nvPicPr>
        <p:blipFill>
          <a:blip r:embed="rId3">
            <a:alphaModFix/>
          </a:blip>
          <a:stretch>
            <a:fillRect/>
          </a:stretch>
        </p:blipFill>
        <p:spPr>
          <a:xfrm>
            <a:off x="152400" y="1678963"/>
            <a:ext cx="8839198" cy="1246554"/>
          </a:xfrm>
          <a:prstGeom prst="rect">
            <a:avLst/>
          </a:prstGeom>
          <a:noFill/>
          <a:ln>
            <a:noFill/>
          </a:ln>
        </p:spPr>
      </p:pic>
      <p:sp>
        <p:nvSpPr>
          <p:cNvPr id="222" name="Google Shape;222;p24"/>
          <p:cNvSpPr txBox="1"/>
          <p:nvPr/>
        </p:nvSpPr>
        <p:spPr>
          <a:xfrm>
            <a:off x="1321525" y="1098775"/>
            <a:ext cx="6562800" cy="313500"/>
          </a:xfrm>
          <a:prstGeom prst="rect">
            <a:avLst/>
          </a:prstGeom>
          <a:no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zh-CN" sz="1800">
                <a:solidFill>
                  <a:srgbClr val="595959"/>
                </a:solidFill>
              </a:rPr>
              <a:t>Major Contribution: the middle part &amp; how to train it successfully</a:t>
            </a:r>
            <a:endParaRPr sz="1800">
              <a:solidFill>
                <a:srgbClr val="595959"/>
              </a:solidFill>
            </a:endParaRPr>
          </a:p>
        </p:txBody>
      </p:sp>
      <p:sp>
        <p:nvSpPr>
          <p:cNvPr id="223" name="Google Shape;223;p24"/>
          <p:cNvSpPr/>
          <p:nvPr/>
        </p:nvSpPr>
        <p:spPr>
          <a:xfrm rot="5400000">
            <a:off x="3851400" y="118575"/>
            <a:ext cx="219000" cy="2890800"/>
          </a:xfrm>
          <a:prstGeom prst="leftBrace">
            <a:avLst>
              <a:gd name="adj1" fmla="val 50000"/>
              <a:gd name="adj2" fmla="val 49352"/>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 name="Google Shape;224;p24"/>
          <p:cNvSpPr txBox="1"/>
          <p:nvPr/>
        </p:nvSpPr>
        <p:spPr>
          <a:xfrm>
            <a:off x="1262300" y="2965950"/>
            <a:ext cx="2800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b="1">
                <a:solidFill>
                  <a:schemeClr val="dk2"/>
                </a:solidFill>
              </a:rPr>
              <a:t>MLP</a:t>
            </a:r>
            <a:r>
              <a:rPr lang="zh-CN" sz="1600">
                <a:solidFill>
                  <a:schemeClr val="dk2"/>
                </a:solidFill>
              </a:rPr>
              <a:t>: </a:t>
            </a:r>
            <a:r>
              <a:rPr lang="zh-CN" sz="1600">
                <a:solidFill>
                  <a:srgbClr val="CC0000"/>
                </a:solidFill>
              </a:rPr>
              <a:t>RMS-Norm</a:t>
            </a:r>
            <a:r>
              <a:rPr lang="zh-CN" sz="1600">
                <a:solidFill>
                  <a:schemeClr val="dk2"/>
                </a:solidFill>
              </a:rPr>
              <a:t> + FC</a:t>
            </a:r>
            <a:endParaRPr sz="1600">
              <a:solidFill>
                <a:schemeClr val="dk2"/>
              </a:solidFill>
            </a:endParaRPr>
          </a:p>
        </p:txBody>
      </p:sp>
      <p:sp>
        <p:nvSpPr>
          <p:cNvPr id="225" name="Google Shape;225;p24"/>
          <p:cNvSpPr txBox="1"/>
          <p:nvPr/>
        </p:nvSpPr>
        <p:spPr>
          <a:xfrm>
            <a:off x="5716600" y="2965950"/>
            <a:ext cx="2277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b="1">
                <a:solidFill>
                  <a:schemeClr val="dk2"/>
                </a:solidFill>
              </a:rPr>
              <a:t>MLP</a:t>
            </a:r>
            <a:r>
              <a:rPr lang="zh-CN" sz="1600">
                <a:solidFill>
                  <a:schemeClr val="dk2"/>
                </a:solidFill>
              </a:rPr>
              <a:t>: </a:t>
            </a:r>
            <a:r>
              <a:rPr lang="zh-CN" sz="1600">
                <a:solidFill>
                  <a:srgbClr val="CC0000"/>
                </a:solidFill>
              </a:rPr>
              <a:t>RMS-Norm</a:t>
            </a:r>
            <a:r>
              <a:rPr lang="zh-CN" sz="1600">
                <a:solidFill>
                  <a:schemeClr val="dk2"/>
                </a:solidFill>
              </a:rPr>
              <a:t> + FC</a:t>
            </a:r>
            <a:br>
              <a:rPr lang="zh-CN" sz="1600">
                <a:solidFill>
                  <a:schemeClr val="dk2"/>
                </a:solidFill>
              </a:rPr>
            </a:br>
            <a:r>
              <a:rPr lang="zh-CN" sz="1600">
                <a:solidFill>
                  <a:schemeClr val="dk2"/>
                </a:solidFill>
              </a:rPr>
              <a:t>          Tanh + FC</a:t>
            </a:r>
            <a:endParaRPr sz="1600">
              <a:solidFill>
                <a:schemeClr val="dk2"/>
              </a:solidFill>
            </a:endParaRPr>
          </a:p>
          <a:p>
            <a:pPr marL="0" lvl="0" indent="0" algn="l" rtl="0">
              <a:spcBef>
                <a:spcPts val="0"/>
              </a:spcBef>
              <a:spcAft>
                <a:spcPts val="0"/>
              </a:spcAft>
              <a:buNone/>
            </a:pPr>
            <a:r>
              <a:rPr lang="zh-CN" sz="1600">
                <a:solidFill>
                  <a:schemeClr val="dk2"/>
                </a:solidFill>
              </a:rPr>
              <a:t>          GLU</a:t>
            </a:r>
            <a:endParaRPr sz="1600">
              <a:solidFill>
                <a:schemeClr val="dk2"/>
              </a:solidFill>
            </a:endParaRPr>
          </a:p>
        </p:txBody>
      </p:sp>
      <p:sp>
        <p:nvSpPr>
          <p:cNvPr id="226" name="Google Shape;226;p24"/>
          <p:cNvSpPr txBox="1"/>
          <p:nvPr/>
        </p:nvSpPr>
        <p:spPr>
          <a:xfrm>
            <a:off x="979475" y="3670825"/>
            <a:ext cx="1362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i="1">
                <a:latin typeface="Times New Roman"/>
                <a:ea typeface="Times New Roman"/>
                <a:cs typeface="Times New Roman"/>
                <a:sym typeface="Times New Roman"/>
              </a:rPr>
              <a:t>F</a:t>
            </a:r>
            <a:r>
              <a:rPr lang="zh-CN"/>
              <a:t> : # freq bins</a:t>
            </a:r>
            <a:endParaRPr/>
          </a:p>
          <a:p>
            <a:pPr marL="0" lvl="0" indent="0" algn="l" rtl="0">
              <a:spcBef>
                <a:spcPts val="0"/>
              </a:spcBef>
              <a:spcAft>
                <a:spcPts val="0"/>
              </a:spcAft>
              <a:buNone/>
            </a:pPr>
            <a:r>
              <a:rPr lang="zh-CN" i="1">
                <a:latin typeface="Times New Roman"/>
                <a:ea typeface="Times New Roman"/>
                <a:cs typeface="Times New Roman"/>
                <a:sym typeface="Times New Roman"/>
              </a:rPr>
              <a:t>C</a:t>
            </a:r>
            <a:r>
              <a:rPr lang="zh-CN"/>
              <a:t> : # channel</a:t>
            </a:r>
            <a:endParaRPr/>
          </a:p>
          <a:p>
            <a:pPr marL="0" lvl="0" indent="0" algn="l" rtl="0">
              <a:spcBef>
                <a:spcPts val="0"/>
              </a:spcBef>
              <a:spcAft>
                <a:spcPts val="0"/>
              </a:spcAft>
              <a:buNone/>
            </a:pPr>
            <a:r>
              <a:rPr lang="zh-CN" i="1">
                <a:latin typeface="Times New Roman"/>
                <a:ea typeface="Times New Roman"/>
                <a:cs typeface="Times New Roman"/>
                <a:sym typeface="Times New Roman"/>
              </a:rPr>
              <a:t>T</a:t>
            </a:r>
            <a:r>
              <a:rPr lang="zh-CN"/>
              <a:t> : time</a:t>
            </a:r>
            <a:endParaRPr/>
          </a:p>
        </p:txBody>
      </p:sp>
      <p:sp>
        <p:nvSpPr>
          <p:cNvPr id="227" name="Google Shape;227;p24"/>
          <p:cNvSpPr txBox="1"/>
          <p:nvPr/>
        </p:nvSpPr>
        <p:spPr>
          <a:xfrm>
            <a:off x="3395100" y="3670825"/>
            <a:ext cx="1481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i="1">
                <a:latin typeface="Times New Roman"/>
                <a:ea typeface="Times New Roman"/>
                <a:cs typeface="Times New Roman"/>
                <a:sym typeface="Times New Roman"/>
              </a:rPr>
              <a:t>D</a:t>
            </a:r>
            <a:r>
              <a:rPr lang="zh-CN"/>
              <a:t> : # features</a:t>
            </a:r>
            <a:endParaRPr/>
          </a:p>
          <a:p>
            <a:pPr marL="0" lvl="0" indent="0" algn="l" rtl="0">
              <a:spcBef>
                <a:spcPts val="0"/>
              </a:spcBef>
              <a:spcAft>
                <a:spcPts val="0"/>
              </a:spcAft>
              <a:buNone/>
            </a:pPr>
            <a:r>
              <a:rPr lang="zh-CN" i="1">
                <a:latin typeface="Times New Roman"/>
                <a:ea typeface="Times New Roman"/>
                <a:cs typeface="Times New Roman"/>
                <a:sym typeface="Times New Roman"/>
              </a:rPr>
              <a:t>N</a:t>
            </a:r>
            <a:r>
              <a:rPr lang="zh-CN"/>
              <a:t> : # subbands</a:t>
            </a:r>
            <a:endParaRPr/>
          </a:p>
          <a:p>
            <a:pPr marL="0" lvl="0" indent="0" algn="l" rtl="0">
              <a:spcBef>
                <a:spcPts val="0"/>
              </a:spcBef>
              <a:spcAft>
                <a:spcPts val="0"/>
              </a:spcAft>
              <a:buNone/>
            </a:pPr>
            <a:r>
              <a:rPr lang="zh-CN" i="1">
                <a:latin typeface="Times New Roman"/>
                <a:ea typeface="Times New Roman"/>
                <a:cs typeface="Times New Roman"/>
                <a:sym typeface="Times New Roman"/>
              </a:rPr>
              <a:t>T</a:t>
            </a:r>
            <a:r>
              <a:rPr lang="zh-CN"/>
              <a:t> : time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BS-RoFormer Framework and Training Loss</a:t>
            </a:r>
            <a:endParaRPr/>
          </a:p>
        </p:txBody>
      </p:sp>
      <p:sp>
        <p:nvSpPr>
          <p:cNvPr id="233" name="Google Shape;233;p25"/>
          <p:cNvSpPr txBox="1"/>
          <p:nvPr/>
        </p:nvSpPr>
        <p:spPr>
          <a:xfrm>
            <a:off x="645750" y="3241550"/>
            <a:ext cx="4325100" cy="108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rgbClr val="595959"/>
                </a:solidFill>
              </a:rPr>
              <a:t>Mean Absolute Error (MAE) Loss:</a:t>
            </a:r>
            <a:endParaRPr>
              <a:solidFill>
                <a:srgbClr val="595959"/>
              </a:solidFill>
            </a:endParaRPr>
          </a:p>
          <a:p>
            <a:pPr marL="457200" lvl="0" indent="-317500" algn="l" rtl="0">
              <a:spcBef>
                <a:spcPts val="1000"/>
              </a:spcBef>
              <a:spcAft>
                <a:spcPts val="0"/>
              </a:spcAft>
              <a:buClr>
                <a:srgbClr val="595959"/>
              </a:buClr>
              <a:buSzPts val="1400"/>
              <a:buChar char="●"/>
            </a:pPr>
            <a:r>
              <a:rPr lang="zh-CN">
                <a:solidFill>
                  <a:srgbClr val="595959"/>
                </a:solidFill>
              </a:rPr>
              <a:t>Time-domain MAE</a:t>
            </a:r>
            <a:endParaRPr>
              <a:solidFill>
                <a:srgbClr val="595959"/>
              </a:solidFill>
            </a:endParaRPr>
          </a:p>
          <a:p>
            <a:pPr marL="457200" lvl="0" indent="-317500" algn="l" rtl="0">
              <a:spcBef>
                <a:spcPts val="1000"/>
              </a:spcBef>
              <a:spcAft>
                <a:spcPts val="1000"/>
              </a:spcAft>
              <a:buClr>
                <a:srgbClr val="595959"/>
              </a:buClr>
              <a:buSzPts val="1400"/>
              <a:buChar char="●"/>
            </a:pPr>
            <a:r>
              <a:rPr lang="zh-CN">
                <a:solidFill>
                  <a:srgbClr val="595959"/>
                </a:solidFill>
              </a:rPr>
              <a:t>Multi-resolution spectrogram MAE</a:t>
            </a:r>
            <a:endParaRPr>
              <a:solidFill>
                <a:srgbClr val="595959"/>
              </a:solidFill>
            </a:endParaRPr>
          </a:p>
        </p:txBody>
      </p:sp>
      <p:pic>
        <p:nvPicPr>
          <p:cNvPr id="234" name="Google Shape;234;p25"/>
          <p:cNvPicPr preferRelativeResize="0"/>
          <p:nvPr/>
        </p:nvPicPr>
        <p:blipFill>
          <a:blip r:embed="rId3">
            <a:alphaModFix/>
          </a:blip>
          <a:stretch>
            <a:fillRect/>
          </a:stretch>
        </p:blipFill>
        <p:spPr>
          <a:xfrm>
            <a:off x="5488900" y="3317750"/>
            <a:ext cx="2802850" cy="965225"/>
          </a:xfrm>
          <a:prstGeom prst="rect">
            <a:avLst/>
          </a:prstGeom>
          <a:noFill/>
          <a:ln>
            <a:noFill/>
          </a:ln>
        </p:spPr>
      </p:pic>
      <p:pic>
        <p:nvPicPr>
          <p:cNvPr id="235" name="Google Shape;235;p25"/>
          <p:cNvPicPr preferRelativeResize="0"/>
          <p:nvPr/>
        </p:nvPicPr>
        <p:blipFill>
          <a:blip r:embed="rId4">
            <a:alphaModFix/>
          </a:blip>
          <a:stretch>
            <a:fillRect/>
          </a:stretch>
        </p:blipFill>
        <p:spPr>
          <a:xfrm>
            <a:off x="152400" y="1678963"/>
            <a:ext cx="8839198" cy="1246554"/>
          </a:xfrm>
          <a:prstGeom prst="rect">
            <a:avLst/>
          </a:prstGeom>
          <a:noFill/>
          <a:ln>
            <a:noFill/>
          </a:ln>
        </p:spPr>
      </p:pic>
      <p:sp>
        <p:nvSpPr>
          <p:cNvPr id="236" name="Google Shape;236;p25"/>
          <p:cNvSpPr txBox="1"/>
          <p:nvPr/>
        </p:nvSpPr>
        <p:spPr>
          <a:xfrm>
            <a:off x="1321525" y="1098775"/>
            <a:ext cx="6562800" cy="313500"/>
          </a:xfrm>
          <a:prstGeom prst="rect">
            <a:avLst/>
          </a:prstGeom>
          <a:no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zh-CN" sz="1800">
                <a:solidFill>
                  <a:srgbClr val="595959"/>
                </a:solidFill>
              </a:rPr>
              <a:t>Major Contribution: the middle part &amp; how to train it successfully</a:t>
            </a:r>
            <a:endParaRPr sz="1800">
              <a:solidFill>
                <a:srgbClr val="595959"/>
              </a:solidFill>
            </a:endParaRPr>
          </a:p>
        </p:txBody>
      </p:sp>
      <p:sp>
        <p:nvSpPr>
          <p:cNvPr id="237" name="Google Shape;237;p25"/>
          <p:cNvSpPr/>
          <p:nvPr/>
        </p:nvSpPr>
        <p:spPr>
          <a:xfrm rot="5400000">
            <a:off x="3851400" y="118575"/>
            <a:ext cx="219000" cy="2890800"/>
          </a:xfrm>
          <a:prstGeom prst="leftBrace">
            <a:avLst>
              <a:gd name="adj1" fmla="val 50000"/>
              <a:gd name="adj2" fmla="val 49352"/>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6"/>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Hierarchical Transformer Encoder Architecture</a:t>
            </a:r>
            <a:endParaRPr/>
          </a:p>
        </p:txBody>
      </p:sp>
      <p:sp>
        <p:nvSpPr>
          <p:cNvPr id="243" name="Google Shape;243;p26"/>
          <p:cNvSpPr txBox="1">
            <a:spLocks noGrp="1"/>
          </p:cNvSpPr>
          <p:nvPr>
            <p:ph type="body" idx="1"/>
          </p:nvPr>
        </p:nvSpPr>
        <p:spPr>
          <a:xfrm>
            <a:off x="311700" y="1000075"/>
            <a:ext cx="8520600" cy="2119500"/>
          </a:xfrm>
          <a:prstGeom prst="rect">
            <a:avLst/>
          </a:prstGeom>
        </p:spPr>
        <p:txBody>
          <a:bodyPr spcFirstLastPara="1" wrap="square" lIns="90000" tIns="91425" rIns="91425" bIns="91425" anchor="t" anchorCtr="0">
            <a:noAutofit/>
          </a:bodyPr>
          <a:lstStyle/>
          <a:p>
            <a:pPr marL="457200" lvl="0" indent="-342900" algn="l" rtl="0">
              <a:spcBef>
                <a:spcPts val="0"/>
              </a:spcBef>
              <a:spcAft>
                <a:spcPts val="0"/>
              </a:spcAft>
              <a:buSzPts val="1800"/>
              <a:buChar char="●"/>
            </a:pPr>
            <a:r>
              <a:rPr lang="zh-CN"/>
              <a:t>Modeling the frequency and time axis from T-F representations</a:t>
            </a:r>
            <a:endParaRPr/>
          </a:p>
          <a:p>
            <a:pPr marL="914400" lvl="1" indent="-330200" algn="l" rtl="0">
              <a:spcBef>
                <a:spcPts val="0"/>
              </a:spcBef>
              <a:spcAft>
                <a:spcPts val="0"/>
              </a:spcAft>
              <a:buSzPts val="1600"/>
              <a:buChar char="○"/>
            </a:pPr>
            <a:r>
              <a:rPr lang="zh-CN" sz="1600"/>
              <a:t>Time-level Transformer: inner-band sequence, along </a:t>
            </a:r>
            <a:r>
              <a:rPr lang="zh-CN" sz="1600" i="1"/>
              <a:t>time.</a:t>
            </a:r>
            <a:endParaRPr sz="1600"/>
          </a:p>
          <a:p>
            <a:pPr marL="914400" lvl="1" indent="-330200" algn="l" rtl="0">
              <a:spcBef>
                <a:spcPts val="0"/>
              </a:spcBef>
              <a:spcAft>
                <a:spcPts val="0"/>
              </a:spcAft>
              <a:buSzPts val="1600"/>
              <a:buChar char="○"/>
            </a:pPr>
            <a:r>
              <a:rPr lang="zh-CN" sz="1600"/>
              <a:t>Frequency-level Transformer: inter-band sequence, along </a:t>
            </a:r>
            <a:r>
              <a:rPr lang="zh-CN" sz="1600" i="1"/>
              <a:t>band.</a:t>
            </a:r>
            <a:r>
              <a:rPr lang="zh-CN" sz="1600"/>
              <a:t> </a:t>
            </a:r>
            <a:endParaRPr sz="1600"/>
          </a:p>
          <a:p>
            <a:pPr marL="457200" lvl="0" indent="-342900" algn="l" rtl="0">
              <a:spcBef>
                <a:spcPts val="1000"/>
              </a:spcBef>
              <a:spcAft>
                <a:spcPts val="0"/>
              </a:spcAft>
              <a:buSzPts val="1800"/>
              <a:buChar char="●"/>
            </a:pPr>
            <a:r>
              <a:rPr lang="zh-CN" sz="1600"/>
              <a:t>Its siblings have proven effective in modeling </a:t>
            </a:r>
            <a:r>
              <a:rPr lang="zh-CN" sz="1600" i="1"/>
              <a:t>Time-Frequency representation</a:t>
            </a:r>
            <a:r>
              <a:rPr lang="zh-CN" sz="1600"/>
              <a:t> of music</a:t>
            </a:r>
            <a:endParaRPr sz="1600"/>
          </a:p>
          <a:p>
            <a:pPr marL="914400" lvl="1" indent="-330200" algn="l" rtl="0">
              <a:spcBef>
                <a:spcPts val="0"/>
              </a:spcBef>
              <a:spcAft>
                <a:spcPts val="0"/>
              </a:spcAft>
              <a:buSzPts val="1600"/>
              <a:buChar char="○"/>
            </a:pPr>
            <a:r>
              <a:rPr lang="zh-CN" sz="1600" i="1"/>
              <a:t>SpecTNT</a:t>
            </a:r>
            <a:r>
              <a:rPr lang="zh-CN" sz="1600"/>
              <a:t>: SOTA in vocal melody, beat/downbeats, chords, music structure</a:t>
            </a:r>
            <a:endParaRPr sz="1600"/>
          </a:p>
          <a:p>
            <a:pPr marL="914400" lvl="1" indent="-330200" algn="l" rtl="0">
              <a:spcBef>
                <a:spcPts val="0"/>
              </a:spcBef>
              <a:spcAft>
                <a:spcPts val="0"/>
              </a:spcAft>
              <a:buSzPts val="1600"/>
              <a:buChar char="○"/>
            </a:pPr>
            <a:r>
              <a:rPr lang="zh-CN" sz="1600" i="1"/>
              <a:t>Perceiver TF</a:t>
            </a:r>
            <a:r>
              <a:rPr lang="zh-CN" sz="1600"/>
              <a:t>: SOTA in multi-instrument audio-to-midi transcription</a:t>
            </a:r>
            <a:endParaRPr sz="1600"/>
          </a:p>
        </p:txBody>
      </p:sp>
      <p:pic>
        <p:nvPicPr>
          <p:cNvPr id="244" name="Google Shape;244;p26"/>
          <p:cNvPicPr preferRelativeResize="0"/>
          <p:nvPr/>
        </p:nvPicPr>
        <p:blipFill>
          <a:blip r:embed="rId3">
            <a:alphaModFix/>
          </a:blip>
          <a:stretch>
            <a:fillRect/>
          </a:stretch>
        </p:blipFill>
        <p:spPr>
          <a:xfrm>
            <a:off x="1175975" y="3156975"/>
            <a:ext cx="2388669" cy="1357224"/>
          </a:xfrm>
          <a:prstGeom prst="rect">
            <a:avLst/>
          </a:prstGeom>
          <a:noFill/>
          <a:ln>
            <a:noFill/>
          </a:ln>
        </p:spPr>
      </p:pic>
      <p:sp>
        <p:nvSpPr>
          <p:cNvPr id="245" name="Google Shape;245;p26"/>
          <p:cNvSpPr txBox="1"/>
          <p:nvPr/>
        </p:nvSpPr>
        <p:spPr>
          <a:xfrm>
            <a:off x="986625" y="4551600"/>
            <a:ext cx="35547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000">
                <a:solidFill>
                  <a:srgbClr val="595959"/>
                </a:solidFill>
              </a:rPr>
              <a:t>W.-T. Lu, et al., “SpecTNT: A Time-Trequency Transformer </a:t>
            </a:r>
            <a:br>
              <a:rPr lang="zh-CN" sz="1000">
                <a:solidFill>
                  <a:srgbClr val="595959"/>
                </a:solidFill>
              </a:rPr>
            </a:br>
            <a:r>
              <a:rPr lang="zh-CN" sz="1000">
                <a:solidFill>
                  <a:srgbClr val="595959"/>
                </a:solidFill>
              </a:rPr>
              <a:t>for music audio,” in </a:t>
            </a:r>
            <a:r>
              <a:rPr lang="zh-CN" sz="1000" i="1">
                <a:solidFill>
                  <a:srgbClr val="595959"/>
                </a:solidFill>
              </a:rPr>
              <a:t>ISMIR</a:t>
            </a:r>
            <a:r>
              <a:rPr lang="zh-CN" sz="1000">
                <a:solidFill>
                  <a:srgbClr val="595959"/>
                </a:solidFill>
              </a:rPr>
              <a:t>, 2021.</a:t>
            </a:r>
            <a:endParaRPr sz="1000">
              <a:solidFill>
                <a:srgbClr val="595959"/>
              </a:solidFill>
            </a:endParaRPr>
          </a:p>
        </p:txBody>
      </p:sp>
      <p:pic>
        <p:nvPicPr>
          <p:cNvPr id="246" name="Google Shape;246;p26"/>
          <p:cNvPicPr preferRelativeResize="0"/>
          <p:nvPr/>
        </p:nvPicPr>
        <p:blipFill>
          <a:blip r:embed="rId4">
            <a:alphaModFix/>
          </a:blip>
          <a:stretch>
            <a:fillRect/>
          </a:stretch>
        </p:blipFill>
        <p:spPr>
          <a:xfrm>
            <a:off x="5512563" y="3156975"/>
            <a:ext cx="2388675" cy="1357225"/>
          </a:xfrm>
          <a:prstGeom prst="rect">
            <a:avLst/>
          </a:prstGeom>
          <a:noFill/>
          <a:ln>
            <a:noFill/>
          </a:ln>
        </p:spPr>
      </p:pic>
      <p:sp>
        <p:nvSpPr>
          <p:cNvPr id="247" name="Google Shape;247;p26"/>
          <p:cNvSpPr txBox="1"/>
          <p:nvPr/>
        </p:nvSpPr>
        <p:spPr>
          <a:xfrm>
            <a:off x="5027500" y="4551600"/>
            <a:ext cx="33588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000">
                <a:solidFill>
                  <a:srgbClr val="595959"/>
                </a:solidFill>
              </a:rPr>
              <a:t>W.-T. Lu, et al., “Multitrack Music Transcription with a Time-Frequency Perceiver,” in</a:t>
            </a:r>
            <a:r>
              <a:rPr lang="zh-CN" sz="1000" i="1">
                <a:solidFill>
                  <a:srgbClr val="595959"/>
                </a:solidFill>
              </a:rPr>
              <a:t> ICASSP</a:t>
            </a:r>
            <a:r>
              <a:rPr lang="zh-CN" sz="1000">
                <a:solidFill>
                  <a:srgbClr val="595959"/>
                </a:solidFill>
              </a:rPr>
              <a:t>, 2023.</a:t>
            </a:r>
            <a:endParaRPr sz="1000">
              <a:solidFill>
                <a:srgbClr val="59595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7"/>
          <p:cNvSpPr/>
          <p:nvPr/>
        </p:nvSpPr>
        <p:spPr>
          <a:xfrm>
            <a:off x="4890625" y="2495825"/>
            <a:ext cx="3917400" cy="1944300"/>
          </a:xfrm>
          <a:prstGeom prst="roundRect">
            <a:avLst>
              <a:gd name="adj" fmla="val 7829"/>
            </a:avLst>
          </a:prstGeom>
          <a:solidFill>
            <a:schemeClr val="lt1"/>
          </a:solid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3" name="Google Shape;253;p27"/>
          <p:cNvSpPr/>
          <p:nvPr/>
        </p:nvSpPr>
        <p:spPr>
          <a:xfrm>
            <a:off x="4795850" y="2594675"/>
            <a:ext cx="3917400" cy="1944300"/>
          </a:xfrm>
          <a:prstGeom prst="roundRect">
            <a:avLst>
              <a:gd name="adj" fmla="val 7829"/>
            </a:avLst>
          </a:prstGeom>
          <a:solidFill>
            <a:schemeClr val="lt1"/>
          </a:solid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4" name="Google Shape;254;p27"/>
          <p:cNvSpPr/>
          <p:nvPr/>
        </p:nvSpPr>
        <p:spPr>
          <a:xfrm>
            <a:off x="4693775" y="2698825"/>
            <a:ext cx="3917400" cy="1944300"/>
          </a:xfrm>
          <a:prstGeom prst="roundRect">
            <a:avLst>
              <a:gd name="adj" fmla="val 7829"/>
            </a:avLst>
          </a:prstGeom>
          <a:solidFill>
            <a:schemeClr val="lt1"/>
          </a:solid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5" name="Google Shape;255;p27"/>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Interleaved RoPE Transformer</a:t>
            </a:r>
            <a:endParaRPr/>
          </a:p>
        </p:txBody>
      </p:sp>
      <p:pic>
        <p:nvPicPr>
          <p:cNvPr id="256" name="Google Shape;256;p27"/>
          <p:cNvPicPr preferRelativeResize="0"/>
          <p:nvPr/>
        </p:nvPicPr>
        <p:blipFill>
          <a:blip r:embed="rId3">
            <a:alphaModFix/>
          </a:blip>
          <a:stretch>
            <a:fillRect/>
          </a:stretch>
        </p:blipFill>
        <p:spPr>
          <a:xfrm>
            <a:off x="4872050" y="2744150"/>
            <a:ext cx="1270689" cy="1207946"/>
          </a:xfrm>
          <a:prstGeom prst="rect">
            <a:avLst/>
          </a:prstGeom>
          <a:noFill/>
          <a:ln>
            <a:noFill/>
          </a:ln>
        </p:spPr>
      </p:pic>
      <p:pic>
        <p:nvPicPr>
          <p:cNvPr id="257" name="Google Shape;257;p27"/>
          <p:cNvPicPr preferRelativeResize="0"/>
          <p:nvPr/>
        </p:nvPicPr>
        <p:blipFill>
          <a:blip r:embed="rId4">
            <a:alphaModFix/>
          </a:blip>
          <a:stretch>
            <a:fillRect/>
          </a:stretch>
        </p:blipFill>
        <p:spPr>
          <a:xfrm>
            <a:off x="7147375" y="2813398"/>
            <a:ext cx="1270622" cy="1079847"/>
          </a:xfrm>
          <a:prstGeom prst="rect">
            <a:avLst/>
          </a:prstGeom>
          <a:noFill/>
          <a:ln>
            <a:noFill/>
          </a:ln>
        </p:spPr>
      </p:pic>
      <p:sp>
        <p:nvSpPr>
          <p:cNvPr id="258" name="Google Shape;258;p27"/>
          <p:cNvSpPr/>
          <p:nvPr/>
        </p:nvSpPr>
        <p:spPr>
          <a:xfrm rot="5400000" flipH="1">
            <a:off x="6294200" y="3002675"/>
            <a:ext cx="769200" cy="689400"/>
          </a:xfrm>
          <a:prstGeom prst="bentArrow">
            <a:avLst>
              <a:gd name="adj1" fmla="val 25000"/>
              <a:gd name="adj2" fmla="val 25000"/>
              <a:gd name="adj3" fmla="val 25000"/>
              <a:gd name="adj4" fmla="val 684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9" name="Google Shape;259;p27"/>
          <p:cNvSpPr txBox="1"/>
          <p:nvPr/>
        </p:nvSpPr>
        <p:spPr>
          <a:xfrm>
            <a:off x="6142750" y="3771650"/>
            <a:ext cx="99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accent4"/>
                </a:solidFill>
              </a:rPr>
              <a:t>transpose</a:t>
            </a:r>
            <a:endParaRPr>
              <a:solidFill>
                <a:schemeClr val="accent4"/>
              </a:solidFill>
            </a:endParaRPr>
          </a:p>
        </p:txBody>
      </p:sp>
      <p:cxnSp>
        <p:nvCxnSpPr>
          <p:cNvPr id="260" name="Google Shape;260;p27"/>
          <p:cNvCxnSpPr/>
          <p:nvPr/>
        </p:nvCxnSpPr>
        <p:spPr>
          <a:xfrm>
            <a:off x="4966837" y="4107121"/>
            <a:ext cx="991500" cy="0"/>
          </a:xfrm>
          <a:prstGeom prst="straightConnector1">
            <a:avLst/>
          </a:prstGeom>
          <a:noFill/>
          <a:ln w="28575" cap="flat" cmpd="sng">
            <a:solidFill>
              <a:srgbClr val="6AA84F"/>
            </a:solidFill>
            <a:prstDash val="solid"/>
            <a:round/>
            <a:headEnd type="none" w="med" len="med"/>
            <a:tailEnd type="triangle" w="med" len="med"/>
          </a:ln>
        </p:spPr>
      </p:cxnSp>
      <p:sp>
        <p:nvSpPr>
          <p:cNvPr id="261" name="Google Shape;261;p27"/>
          <p:cNvSpPr txBox="1"/>
          <p:nvPr/>
        </p:nvSpPr>
        <p:spPr>
          <a:xfrm>
            <a:off x="4872050" y="4171846"/>
            <a:ext cx="138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rgbClr val="38761D"/>
                </a:solidFill>
              </a:rPr>
              <a:t>time sequence</a:t>
            </a:r>
            <a:endParaRPr>
              <a:solidFill>
                <a:srgbClr val="38761D"/>
              </a:solidFill>
            </a:endParaRPr>
          </a:p>
        </p:txBody>
      </p:sp>
      <p:cxnSp>
        <p:nvCxnSpPr>
          <p:cNvPr id="262" name="Google Shape;262;p27"/>
          <p:cNvCxnSpPr/>
          <p:nvPr/>
        </p:nvCxnSpPr>
        <p:spPr>
          <a:xfrm>
            <a:off x="7242157" y="4074651"/>
            <a:ext cx="991500" cy="0"/>
          </a:xfrm>
          <a:prstGeom prst="straightConnector1">
            <a:avLst/>
          </a:prstGeom>
          <a:noFill/>
          <a:ln w="28575" cap="flat" cmpd="sng">
            <a:solidFill>
              <a:srgbClr val="1155CC"/>
            </a:solidFill>
            <a:prstDash val="solid"/>
            <a:round/>
            <a:headEnd type="none" w="med" len="med"/>
            <a:tailEnd type="triangle" w="med" len="med"/>
          </a:ln>
        </p:spPr>
      </p:cxnSp>
      <p:sp>
        <p:nvSpPr>
          <p:cNvPr id="263" name="Google Shape;263;p27"/>
          <p:cNvSpPr txBox="1"/>
          <p:nvPr/>
        </p:nvSpPr>
        <p:spPr>
          <a:xfrm>
            <a:off x="7147375" y="4138775"/>
            <a:ext cx="16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rgbClr val="1155CC"/>
                </a:solidFill>
              </a:rPr>
              <a:t>band sequence</a:t>
            </a:r>
            <a:endParaRPr>
              <a:solidFill>
                <a:srgbClr val="1155CC"/>
              </a:solidFill>
            </a:endParaRPr>
          </a:p>
        </p:txBody>
      </p:sp>
      <p:sp>
        <p:nvSpPr>
          <p:cNvPr id="264" name="Google Shape;264;p27"/>
          <p:cNvSpPr txBox="1"/>
          <p:nvPr/>
        </p:nvSpPr>
        <p:spPr>
          <a:xfrm>
            <a:off x="7378975" y="2064725"/>
            <a:ext cx="1182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i="1">
                <a:latin typeface="Times New Roman"/>
                <a:ea typeface="Times New Roman"/>
                <a:cs typeface="Times New Roman"/>
                <a:sym typeface="Times New Roman"/>
              </a:rPr>
              <a:t>L </a:t>
            </a:r>
            <a:r>
              <a:rPr lang="zh-CN" sz="1100"/>
              <a:t>✕</a:t>
            </a:r>
            <a:r>
              <a:rPr lang="zh-CN" sz="1600">
                <a:latin typeface="Times New Roman"/>
                <a:ea typeface="Times New Roman"/>
                <a:cs typeface="Times New Roman"/>
                <a:sym typeface="Times New Roman"/>
              </a:rPr>
              <a:t> </a:t>
            </a:r>
            <a:r>
              <a:rPr lang="zh-CN" sz="1600"/>
              <a:t>layers</a:t>
            </a:r>
            <a:endParaRPr sz="1600"/>
          </a:p>
        </p:txBody>
      </p:sp>
      <p:pic>
        <p:nvPicPr>
          <p:cNvPr id="265" name="Google Shape;265;p27"/>
          <p:cNvPicPr preferRelativeResize="0"/>
          <p:nvPr/>
        </p:nvPicPr>
        <p:blipFill>
          <a:blip r:embed="rId5">
            <a:alphaModFix/>
          </a:blip>
          <a:stretch>
            <a:fillRect/>
          </a:stretch>
        </p:blipFill>
        <p:spPr>
          <a:xfrm>
            <a:off x="300572" y="2661175"/>
            <a:ext cx="4102252" cy="1944301"/>
          </a:xfrm>
          <a:prstGeom prst="rect">
            <a:avLst/>
          </a:prstGeom>
          <a:noFill/>
          <a:ln>
            <a:noFill/>
          </a:ln>
        </p:spPr>
      </p:pic>
      <p:sp>
        <p:nvSpPr>
          <p:cNvPr id="266" name="Google Shape;266;p27"/>
          <p:cNvSpPr txBox="1">
            <a:spLocks noGrp="1"/>
          </p:cNvSpPr>
          <p:nvPr>
            <p:ph type="body" idx="1"/>
          </p:nvPr>
        </p:nvSpPr>
        <p:spPr>
          <a:xfrm>
            <a:off x="311700" y="1000075"/>
            <a:ext cx="8520600" cy="1117500"/>
          </a:xfrm>
          <a:prstGeom prst="rect">
            <a:avLst/>
          </a:prstGeom>
        </p:spPr>
        <p:txBody>
          <a:bodyPr spcFirstLastPara="1" wrap="square" lIns="90000" tIns="91425" rIns="91425" bIns="91425" anchor="t" anchorCtr="0">
            <a:noAutofit/>
          </a:bodyPr>
          <a:lstStyle/>
          <a:p>
            <a:pPr marL="457200" lvl="0" indent="-342900" algn="l" rtl="0">
              <a:spcBef>
                <a:spcPts val="0"/>
              </a:spcBef>
              <a:spcAft>
                <a:spcPts val="0"/>
              </a:spcAft>
              <a:buSzPts val="1800"/>
              <a:buChar char="●"/>
            </a:pPr>
            <a:r>
              <a:rPr lang="zh-CN"/>
              <a:t>Proposed to use </a:t>
            </a:r>
            <a:r>
              <a:rPr lang="zh-CN" i="1"/>
              <a:t>Rotary Position Embedding</a:t>
            </a:r>
            <a:r>
              <a:rPr lang="zh-CN"/>
              <a:t> (RoPE)</a:t>
            </a:r>
            <a:endParaRPr/>
          </a:p>
        </p:txBody>
      </p:sp>
      <p:sp>
        <p:nvSpPr>
          <p:cNvPr id="267" name="Google Shape;267;p27"/>
          <p:cNvSpPr txBox="1"/>
          <p:nvPr/>
        </p:nvSpPr>
        <p:spPr>
          <a:xfrm>
            <a:off x="916525" y="1530863"/>
            <a:ext cx="50418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000">
                <a:solidFill>
                  <a:srgbClr val="595959"/>
                </a:solidFill>
                <a:highlight>
                  <a:srgbClr val="FFFFFF"/>
                </a:highlight>
              </a:rPr>
              <a:t>J. Su, et al. “RoFormer: Enhanced transformer with rotary position embedding”</a:t>
            </a:r>
            <a:endParaRPr sz="1000">
              <a:solidFill>
                <a:srgbClr val="595959"/>
              </a:solidFill>
              <a:highlight>
                <a:srgbClr val="FFFFF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8"/>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a:t>RoPE Transformer Block</a:t>
            </a:r>
            <a:endParaRPr/>
          </a:p>
        </p:txBody>
      </p:sp>
      <p:pic>
        <p:nvPicPr>
          <p:cNvPr id="273" name="Google Shape;273;p28"/>
          <p:cNvPicPr preferRelativeResize="0"/>
          <p:nvPr/>
        </p:nvPicPr>
        <p:blipFill>
          <a:blip r:embed="rId3">
            <a:alphaModFix/>
          </a:blip>
          <a:stretch>
            <a:fillRect/>
          </a:stretch>
        </p:blipFill>
        <p:spPr>
          <a:xfrm>
            <a:off x="838200" y="896654"/>
            <a:ext cx="3733800" cy="4000121"/>
          </a:xfrm>
          <a:prstGeom prst="rect">
            <a:avLst/>
          </a:prstGeom>
          <a:noFill/>
          <a:ln>
            <a:noFill/>
          </a:ln>
        </p:spPr>
      </p:pic>
      <p:pic>
        <p:nvPicPr>
          <p:cNvPr id="274" name="Google Shape;274;p28"/>
          <p:cNvPicPr preferRelativeResize="0"/>
          <p:nvPr/>
        </p:nvPicPr>
        <p:blipFill>
          <a:blip r:embed="rId4">
            <a:alphaModFix/>
          </a:blip>
          <a:stretch>
            <a:fillRect/>
          </a:stretch>
        </p:blipFill>
        <p:spPr>
          <a:xfrm>
            <a:off x="5005799" y="1450146"/>
            <a:ext cx="3826499" cy="758975"/>
          </a:xfrm>
          <a:prstGeom prst="rect">
            <a:avLst/>
          </a:prstGeom>
          <a:noFill/>
          <a:ln>
            <a:noFill/>
          </a:ln>
        </p:spPr>
      </p:pic>
      <p:pic>
        <p:nvPicPr>
          <p:cNvPr id="275" name="Google Shape;275;p28"/>
          <p:cNvPicPr preferRelativeResize="0"/>
          <p:nvPr/>
        </p:nvPicPr>
        <p:blipFill>
          <a:blip r:embed="rId5">
            <a:alphaModFix/>
          </a:blip>
          <a:stretch>
            <a:fillRect/>
          </a:stretch>
        </p:blipFill>
        <p:spPr>
          <a:xfrm>
            <a:off x="5180400" y="2611625"/>
            <a:ext cx="1572825" cy="986875"/>
          </a:xfrm>
          <a:prstGeom prst="rect">
            <a:avLst/>
          </a:prstGeom>
          <a:noFill/>
          <a:ln>
            <a:noFill/>
          </a:ln>
        </p:spPr>
      </p:pic>
      <p:pic>
        <p:nvPicPr>
          <p:cNvPr id="276" name="Google Shape;276;p28"/>
          <p:cNvPicPr preferRelativeResize="0"/>
          <p:nvPr/>
        </p:nvPicPr>
        <p:blipFill>
          <a:blip r:embed="rId6">
            <a:alphaModFix/>
          </a:blip>
          <a:stretch>
            <a:fillRect/>
          </a:stretch>
        </p:blipFill>
        <p:spPr>
          <a:xfrm>
            <a:off x="5180400" y="4209675"/>
            <a:ext cx="1248700" cy="260525"/>
          </a:xfrm>
          <a:prstGeom prst="rect">
            <a:avLst/>
          </a:prstGeom>
          <a:noFill/>
          <a:ln>
            <a:noFill/>
          </a:ln>
        </p:spPr>
      </p:pic>
      <p:grpSp>
        <p:nvGrpSpPr>
          <p:cNvPr id="277" name="Google Shape;277;p28"/>
          <p:cNvGrpSpPr/>
          <p:nvPr/>
        </p:nvGrpSpPr>
        <p:grpSpPr>
          <a:xfrm>
            <a:off x="1189753" y="3068735"/>
            <a:ext cx="3946510" cy="674758"/>
            <a:chOff x="1189750" y="3076100"/>
            <a:chExt cx="3801300" cy="667350"/>
          </a:xfrm>
        </p:grpSpPr>
        <p:sp>
          <p:nvSpPr>
            <p:cNvPr id="278" name="Google Shape;278;p28"/>
            <p:cNvSpPr/>
            <p:nvPr/>
          </p:nvSpPr>
          <p:spPr>
            <a:xfrm>
              <a:off x="1189750" y="3155750"/>
              <a:ext cx="1051800" cy="587700"/>
            </a:xfrm>
            <a:prstGeom prst="roundRect">
              <a:avLst>
                <a:gd name="adj" fmla="val 16667"/>
              </a:avLst>
            </a:pr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79" name="Google Shape;279;p28"/>
            <p:cNvCxnSpPr>
              <a:stCxn id="278" idx="3"/>
            </p:cNvCxnSpPr>
            <p:nvPr/>
          </p:nvCxnSpPr>
          <p:spPr>
            <a:xfrm rot="10800000" flipH="1">
              <a:off x="2241550" y="3076100"/>
              <a:ext cx="2749500" cy="373500"/>
            </a:xfrm>
            <a:prstGeom prst="straightConnector1">
              <a:avLst/>
            </a:prstGeom>
            <a:noFill/>
            <a:ln w="28575" cap="flat" cmpd="sng">
              <a:solidFill>
                <a:schemeClr val="accent1"/>
              </a:solidFill>
              <a:prstDash val="dash"/>
              <a:round/>
              <a:headEnd type="none" w="med" len="med"/>
              <a:tailEnd type="triangle" w="med" len="med"/>
            </a:ln>
          </p:spPr>
        </p:cxnSp>
      </p:grpSp>
      <p:sp>
        <p:nvSpPr>
          <p:cNvPr id="280" name="Google Shape;280;p28"/>
          <p:cNvSpPr txBox="1"/>
          <p:nvPr/>
        </p:nvSpPr>
        <p:spPr>
          <a:xfrm>
            <a:off x="5304849" y="3452925"/>
            <a:ext cx="31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rgbClr val="FF0000"/>
                </a:solidFill>
              </a:rPr>
              <a:t>instead of absolute position encoding</a:t>
            </a:r>
            <a:endParaRPr>
              <a:solidFill>
                <a:srgbClr val="FF0000"/>
              </a:solidFill>
            </a:endParaRPr>
          </a:p>
        </p:txBody>
      </p:sp>
      <p:sp>
        <p:nvSpPr>
          <p:cNvPr id="281" name="Google Shape;281;p28"/>
          <p:cNvSpPr/>
          <p:nvPr/>
        </p:nvSpPr>
        <p:spPr>
          <a:xfrm>
            <a:off x="1508075" y="1901873"/>
            <a:ext cx="1033200" cy="213600"/>
          </a:xfrm>
          <a:prstGeom prst="roundRect">
            <a:avLst>
              <a:gd name="adj" fmla="val 16667"/>
            </a:avLst>
          </a:pr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9" descr="字节跳动ByteDance-PPT-0724-02.jpg"/>
          <p:cNvPicPr preferRelativeResize="0"/>
          <p:nvPr/>
        </p:nvPicPr>
        <p:blipFill rotWithShape="1">
          <a:blip r:embed="rId3">
            <a:alphaModFix/>
          </a:blip>
          <a:srcRect/>
          <a:stretch/>
        </p:blipFill>
        <p:spPr>
          <a:xfrm>
            <a:off x="4060" y="0"/>
            <a:ext cx="9135880" cy="5143499"/>
          </a:xfrm>
          <a:prstGeom prst="rect">
            <a:avLst/>
          </a:prstGeom>
          <a:noFill/>
          <a:ln>
            <a:noFill/>
          </a:ln>
        </p:spPr>
      </p:pic>
      <p:sp>
        <p:nvSpPr>
          <p:cNvPr id="287" name="Google Shape;287;p29"/>
          <p:cNvSpPr txBox="1"/>
          <p:nvPr/>
        </p:nvSpPr>
        <p:spPr>
          <a:xfrm>
            <a:off x="644525" y="1951375"/>
            <a:ext cx="7603800" cy="5868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3600"/>
              <a:buFont typeface="Helvetica Neue"/>
              <a:buNone/>
            </a:pPr>
            <a:r>
              <a:rPr lang="zh-CN" sz="3400" b="1">
                <a:solidFill>
                  <a:srgbClr val="FFFFFF"/>
                </a:solidFill>
                <a:latin typeface="Helvetica Neue"/>
                <a:ea typeface="Helvetica Neue"/>
                <a:cs typeface="Helvetica Neue"/>
                <a:sym typeface="Helvetica Neue"/>
              </a:rPr>
              <a:t>Implementation &amp; Experiments</a:t>
            </a:r>
            <a:endParaRPr sz="3400" b="1"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0"/>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Implementation Details</a:t>
            </a:r>
            <a:endParaRPr/>
          </a:p>
        </p:txBody>
      </p:sp>
      <p:sp>
        <p:nvSpPr>
          <p:cNvPr id="293" name="Google Shape;293;p30"/>
          <p:cNvSpPr txBox="1">
            <a:spLocks noGrp="1"/>
          </p:cNvSpPr>
          <p:nvPr>
            <p:ph type="body" idx="1"/>
          </p:nvPr>
        </p:nvSpPr>
        <p:spPr>
          <a:xfrm>
            <a:off x="311700" y="986625"/>
            <a:ext cx="8520600" cy="3553200"/>
          </a:xfrm>
          <a:prstGeom prst="rect">
            <a:avLst/>
          </a:prstGeom>
        </p:spPr>
        <p:txBody>
          <a:bodyPr spcFirstLastPara="1" wrap="square" lIns="90000" tIns="91425" rIns="91425" bIns="91425" anchor="t" anchorCtr="0">
            <a:noAutofit/>
          </a:bodyPr>
          <a:lstStyle/>
          <a:p>
            <a:pPr marL="457200" lvl="0" indent="-342900" algn="l" rtl="0">
              <a:spcBef>
                <a:spcPts val="0"/>
              </a:spcBef>
              <a:spcAft>
                <a:spcPts val="0"/>
              </a:spcAft>
              <a:buSzPts val="1800"/>
              <a:buChar char="●"/>
            </a:pPr>
            <a:r>
              <a:rPr lang="zh-CN" dirty="0"/>
              <a:t>We trained 3 models using the same configurations: Vocal, Bass and Drums.</a:t>
            </a:r>
            <a:endParaRPr dirty="0"/>
          </a:p>
          <a:p>
            <a:pPr marL="457200" lvl="0" indent="-342900" algn="l" rtl="0">
              <a:spcBef>
                <a:spcPts val="0"/>
              </a:spcBef>
              <a:spcAft>
                <a:spcPts val="0"/>
              </a:spcAft>
              <a:buSzPts val="1800"/>
              <a:buChar char="●"/>
            </a:pPr>
            <a:r>
              <a:rPr lang="zh-CN" dirty="0"/>
              <a:t>Band-split Module</a:t>
            </a:r>
            <a:endParaRPr dirty="0"/>
          </a:p>
          <a:p>
            <a:pPr marL="914400" lvl="1" indent="-317500" algn="l" rtl="0">
              <a:spcBef>
                <a:spcPts val="0"/>
              </a:spcBef>
              <a:spcAft>
                <a:spcPts val="0"/>
              </a:spcAft>
              <a:buSzPts val="1400"/>
              <a:buChar char="○"/>
            </a:pPr>
            <a:r>
              <a:rPr lang="zh-CN" dirty="0"/>
              <a:t>8-second long input; Hann window; length=2048; hop size=10ms</a:t>
            </a:r>
            <a:endParaRPr dirty="0"/>
          </a:p>
          <a:p>
            <a:pPr marL="914400" lvl="1" indent="-317500" algn="l" rtl="0">
              <a:spcBef>
                <a:spcPts val="80"/>
              </a:spcBef>
              <a:spcAft>
                <a:spcPts val="0"/>
              </a:spcAft>
              <a:buSzPts val="1400"/>
              <a:buChar char="○"/>
            </a:pPr>
            <a:r>
              <a:rPr lang="zh-CN" dirty="0"/>
              <a:t>&lt;1kHz: 2 bins/band; 1kHz ~ 2kHz: 4 bins/band; 2kHz ~ 4kHz: 12 bins/band; 4kHz ~ 8kHz: 24 bins/band; 8kHz ~ 16kHz: 48 bins/band; &gt;16kHz: evenly divided into 2 bands.</a:t>
            </a:r>
            <a:endParaRPr dirty="0"/>
          </a:p>
          <a:p>
            <a:pPr marL="457200" lvl="0" indent="-342900" algn="l" rtl="0">
              <a:spcBef>
                <a:spcPts val="80"/>
              </a:spcBef>
              <a:spcAft>
                <a:spcPts val="0"/>
              </a:spcAft>
              <a:buSzPts val="1800"/>
              <a:buChar char="●"/>
            </a:pPr>
            <a:r>
              <a:rPr lang="zh-CN" dirty="0"/>
              <a:t>Data: </a:t>
            </a:r>
            <a:r>
              <a:rPr lang="zh-CN" sz="1600" dirty="0"/>
              <a:t>4-stem, </a:t>
            </a:r>
            <a:r>
              <a:rPr lang="zh-CN" sz="1600" dirty="0">
                <a:solidFill>
                  <a:srgbClr val="B45F06"/>
                </a:solidFill>
              </a:rPr>
              <a:t>1</a:t>
            </a:r>
            <a:r>
              <a:rPr lang="en-US" altLang="zh-CN" sz="1600" dirty="0">
                <a:solidFill>
                  <a:srgbClr val="B45F06"/>
                </a:solidFill>
              </a:rPr>
              <a:t>0</a:t>
            </a:r>
            <a:r>
              <a:rPr lang="zh-CN" sz="1600" dirty="0">
                <a:solidFill>
                  <a:srgbClr val="B45F06"/>
                </a:solidFill>
              </a:rPr>
              <a:t>0 songs</a:t>
            </a:r>
            <a:r>
              <a:rPr lang="zh-CN" sz="1600" dirty="0"/>
              <a:t> from MUSDB18HQ, </a:t>
            </a:r>
            <a:r>
              <a:rPr lang="zh-CN" sz="1600" dirty="0">
                <a:solidFill>
                  <a:srgbClr val="B45F06"/>
                </a:solidFill>
              </a:rPr>
              <a:t>500 songs</a:t>
            </a:r>
            <a:r>
              <a:rPr lang="zh-CN" sz="1600" dirty="0"/>
              <a:t> internal; random mix and gain.</a:t>
            </a:r>
            <a:endParaRPr sz="1600" dirty="0"/>
          </a:p>
          <a:p>
            <a:pPr marL="457200" lvl="0" indent="-342900" algn="l" rtl="0">
              <a:spcBef>
                <a:spcPts val="1000"/>
              </a:spcBef>
              <a:spcAft>
                <a:spcPts val="0"/>
              </a:spcAft>
              <a:buSzPts val="1800"/>
              <a:buChar char="●"/>
            </a:pPr>
            <a:r>
              <a:rPr lang="zh-CN" dirty="0"/>
              <a:t>Configurations</a:t>
            </a:r>
            <a:endParaRPr dirty="0"/>
          </a:p>
          <a:p>
            <a:pPr marL="914400" lvl="1" indent="-317500" algn="l" rtl="0">
              <a:spcBef>
                <a:spcPts val="0"/>
              </a:spcBef>
              <a:spcAft>
                <a:spcPts val="0"/>
              </a:spcAft>
              <a:buClr>
                <a:srgbClr val="B45F06"/>
              </a:buClr>
              <a:buSzPts val="1400"/>
              <a:buChar char="○"/>
            </a:pPr>
            <a:r>
              <a:rPr lang="zh-CN" dirty="0">
                <a:solidFill>
                  <a:srgbClr val="B45F06"/>
                </a:solidFill>
              </a:rPr>
              <a:t>RoFormer blocks </a:t>
            </a:r>
            <a:r>
              <a:rPr lang="zh-CN" i="1" dirty="0">
                <a:solidFill>
                  <a:srgbClr val="B45F06"/>
                </a:solidFill>
                <a:latin typeface="Times New Roman"/>
                <a:ea typeface="Times New Roman"/>
                <a:cs typeface="Times New Roman"/>
                <a:sym typeface="Times New Roman"/>
              </a:rPr>
              <a:t>L </a:t>
            </a:r>
            <a:r>
              <a:rPr lang="zh-CN" dirty="0">
                <a:solidFill>
                  <a:srgbClr val="B45F06"/>
                </a:solidFill>
              </a:rPr>
              <a:t>= 12; # features </a:t>
            </a:r>
            <a:r>
              <a:rPr lang="zh-CN" i="1" dirty="0">
                <a:solidFill>
                  <a:srgbClr val="B45F06"/>
                </a:solidFill>
                <a:latin typeface="Times New Roman"/>
                <a:ea typeface="Times New Roman"/>
                <a:cs typeface="Times New Roman"/>
                <a:sym typeface="Times New Roman"/>
              </a:rPr>
              <a:t>D </a:t>
            </a:r>
            <a:r>
              <a:rPr lang="zh-CN" dirty="0">
                <a:solidFill>
                  <a:srgbClr val="B45F06"/>
                </a:solidFill>
              </a:rPr>
              <a:t>= 384;</a:t>
            </a:r>
            <a:endParaRPr dirty="0">
              <a:solidFill>
                <a:srgbClr val="B45F06"/>
              </a:solidFill>
            </a:endParaRPr>
          </a:p>
          <a:p>
            <a:pPr marL="914400" lvl="1" indent="-317500" algn="l" rtl="0">
              <a:spcBef>
                <a:spcPts val="80"/>
              </a:spcBef>
              <a:spcAft>
                <a:spcPts val="0"/>
              </a:spcAft>
              <a:buSzPts val="1400"/>
              <a:buChar char="○"/>
            </a:pPr>
            <a:r>
              <a:rPr lang="zh-CN" dirty="0"/>
              <a:t>AdamW with LR = 0.0005, decay 10% every 50k steps</a:t>
            </a:r>
            <a:endParaRPr dirty="0"/>
          </a:p>
          <a:p>
            <a:pPr marL="914400" lvl="1" indent="-317500" algn="l" rtl="0">
              <a:spcBef>
                <a:spcPts val="80"/>
              </a:spcBef>
              <a:spcAft>
                <a:spcPts val="0"/>
              </a:spcAft>
              <a:buSzPts val="1400"/>
              <a:buChar char="○"/>
            </a:pPr>
            <a:r>
              <a:rPr lang="zh-CN" dirty="0"/>
              <a:t>EMA (Exponential Moving Averaging) with decay 0.999</a:t>
            </a:r>
            <a:endParaRPr dirty="0"/>
          </a:p>
          <a:p>
            <a:pPr marL="914400" lvl="1" indent="-317500" algn="l" rtl="0">
              <a:spcBef>
                <a:spcPts val="80"/>
              </a:spcBef>
              <a:spcAft>
                <a:spcPts val="0"/>
              </a:spcAft>
              <a:buSzPts val="1400"/>
              <a:buChar char="○"/>
            </a:pPr>
            <a:r>
              <a:rPr lang="zh-CN" dirty="0"/>
              <a:t>Deframing: “truncate &amp; concat” the output chunks </a:t>
            </a:r>
            <a:br>
              <a:rPr lang="zh-CN" dirty="0"/>
            </a:br>
            <a:r>
              <a:rPr lang="zh-CN" dirty="0"/>
              <a:t>with a hop of 4 seconds</a:t>
            </a:r>
            <a:endParaRPr dirty="0"/>
          </a:p>
        </p:txBody>
      </p:sp>
      <p:pic>
        <p:nvPicPr>
          <p:cNvPr id="294" name="Google Shape;294;p30"/>
          <p:cNvPicPr preferRelativeResize="0"/>
          <p:nvPr/>
        </p:nvPicPr>
        <p:blipFill>
          <a:blip r:embed="rId3">
            <a:alphaModFix/>
          </a:blip>
          <a:stretch>
            <a:fillRect/>
          </a:stretch>
        </p:blipFill>
        <p:spPr>
          <a:xfrm>
            <a:off x="5919750" y="3276425"/>
            <a:ext cx="3003399" cy="1438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1"/>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a:t>Implementation Details - Scaling up</a:t>
            </a:r>
            <a:endParaRPr/>
          </a:p>
        </p:txBody>
      </p:sp>
      <p:sp>
        <p:nvSpPr>
          <p:cNvPr id="300" name="Google Shape;300;p31"/>
          <p:cNvSpPr txBox="1">
            <a:spLocks noGrp="1"/>
          </p:cNvSpPr>
          <p:nvPr>
            <p:ph type="body" idx="1"/>
          </p:nvPr>
        </p:nvSpPr>
        <p:spPr>
          <a:xfrm>
            <a:off x="311700" y="1000075"/>
            <a:ext cx="8520600" cy="3606600"/>
          </a:xfrm>
          <a:prstGeom prst="rect">
            <a:avLst/>
          </a:prstGeom>
        </p:spPr>
        <p:txBody>
          <a:bodyPr spcFirstLastPara="1" wrap="square" lIns="90000" tIns="91425" rIns="91425" bIns="91425" anchor="t" anchorCtr="0">
            <a:noAutofit/>
          </a:bodyPr>
          <a:lstStyle/>
          <a:p>
            <a:pPr marL="457200" lvl="0" indent="-342900" algn="l" rtl="0">
              <a:lnSpc>
                <a:spcPct val="115000"/>
              </a:lnSpc>
              <a:spcBef>
                <a:spcPts val="0"/>
              </a:spcBef>
              <a:spcAft>
                <a:spcPts val="0"/>
              </a:spcAft>
              <a:buSzPts val="1800"/>
              <a:buChar char="●"/>
            </a:pPr>
            <a:r>
              <a:rPr lang="zh-CN"/>
              <a:t>Scaling-Up is the </a:t>
            </a:r>
            <a:r>
              <a:rPr lang="zh-CN" b="1"/>
              <a:t>key </a:t>
            </a:r>
            <a:r>
              <a:rPr lang="zh-CN"/>
              <a:t>(BSRNN as reference)</a:t>
            </a:r>
            <a:endParaRPr/>
          </a:p>
          <a:p>
            <a:pPr marL="914400" lvl="1" indent="-330200" algn="l" rtl="0">
              <a:lnSpc>
                <a:spcPct val="115000"/>
              </a:lnSpc>
              <a:spcBef>
                <a:spcPts val="0"/>
              </a:spcBef>
              <a:spcAft>
                <a:spcPts val="0"/>
              </a:spcAft>
              <a:buSzPts val="1600"/>
              <a:buChar char="○"/>
            </a:pPr>
            <a:r>
              <a:rPr lang="zh-CN" sz="1600"/>
              <a:t>Input length: 3s → 8s, frame rate is 100Hz</a:t>
            </a:r>
            <a:endParaRPr sz="1600"/>
          </a:p>
          <a:p>
            <a:pPr marL="914400" lvl="1" indent="-330200" algn="l" rtl="0">
              <a:lnSpc>
                <a:spcPct val="115000"/>
              </a:lnSpc>
              <a:spcBef>
                <a:spcPts val="0"/>
              </a:spcBef>
              <a:spcAft>
                <a:spcPts val="0"/>
              </a:spcAft>
              <a:buSzPts val="1600"/>
              <a:buChar char="○"/>
            </a:pPr>
            <a:r>
              <a:rPr lang="zh-CN" sz="1600"/>
              <a:t>Increase the number of bands: ~25 → 62</a:t>
            </a:r>
            <a:endParaRPr sz="1600"/>
          </a:p>
          <a:p>
            <a:pPr marL="914400" lvl="1" indent="-330200" algn="l" rtl="0">
              <a:lnSpc>
                <a:spcPct val="115000"/>
              </a:lnSpc>
              <a:spcBef>
                <a:spcPts val="0"/>
              </a:spcBef>
              <a:spcAft>
                <a:spcPts val="0"/>
              </a:spcAft>
              <a:buSzPts val="1600"/>
              <a:buChar char="○"/>
            </a:pPr>
            <a:r>
              <a:rPr lang="zh-CN" sz="1600"/>
              <a:t>Number of parameters: 20M → 93.4M</a:t>
            </a:r>
            <a:endParaRPr sz="1600"/>
          </a:p>
          <a:p>
            <a:pPr marL="914400" lvl="1" indent="-330200" algn="l" rtl="0">
              <a:lnSpc>
                <a:spcPct val="115000"/>
              </a:lnSpc>
              <a:spcBef>
                <a:spcPts val="0"/>
              </a:spcBef>
              <a:spcAft>
                <a:spcPts val="0"/>
              </a:spcAft>
              <a:buSzPts val="1600"/>
              <a:buChar char="○"/>
            </a:pPr>
            <a:r>
              <a:rPr lang="zh-CN" sz="1600"/>
              <a:t>Large batch size: 16 → 128</a:t>
            </a:r>
            <a:endParaRPr sz="1600"/>
          </a:p>
          <a:p>
            <a:pPr marL="457200" lvl="0" indent="-342900" algn="l" rtl="0">
              <a:lnSpc>
                <a:spcPct val="115000"/>
              </a:lnSpc>
              <a:spcBef>
                <a:spcPts val="1000"/>
              </a:spcBef>
              <a:spcAft>
                <a:spcPts val="0"/>
              </a:spcAft>
              <a:buSzPts val="1800"/>
              <a:buChar char="●"/>
            </a:pPr>
            <a:r>
              <a:rPr lang="zh-CN"/>
              <a:t>Comsume significantly more memory in GPUs, how to train it succesfully?</a:t>
            </a:r>
            <a:endParaRPr/>
          </a:p>
          <a:p>
            <a:pPr marL="914400" lvl="1" indent="-330200" algn="l" rtl="0">
              <a:lnSpc>
                <a:spcPct val="115000"/>
              </a:lnSpc>
              <a:spcBef>
                <a:spcPts val="0"/>
              </a:spcBef>
              <a:spcAft>
                <a:spcPts val="0"/>
              </a:spcAft>
              <a:buSzPts val="1600"/>
              <a:buChar char="○"/>
            </a:pPr>
            <a:r>
              <a:rPr lang="zh-CN" sz="1600" b="1"/>
              <a:t>Mixed precision</a:t>
            </a:r>
            <a:r>
              <a:rPr lang="zh-CN" sz="1600"/>
              <a:t>: FP16 (AMP), but STFT uses FP32</a:t>
            </a:r>
            <a:endParaRPr sz="1600"/>
          </a:p>
          <a:p>
            <a:pPr marL="914400" lvl="1" indent="-330200" algn="l" rtl="0">
              <a:lnSpc>
                <a:spcPct val="115000"/>
              </a:lnSpc>
              <a:spcBef>
                <a:spcPts val="0"/>
              </a:spcBef>
              <a:spcAft>
                <a:spcPts val="0"/>
              </a:spcAft>
              <a:buSzPts val="1600"/>
              <a:buChar char="○"/>
            </a:pPr>
            <a:r>
              <a:rPr lang="zh-CN" sz="1600" b="1"/>
              <a:t>Checkpointing</a:t>
            </a:r>
            <a:r>
              <a:rPr lang="zh-CN" sz="1600"/>
              <a:t>: redo forward pass durning backward pass (from OOM to batch size=2 on single V100 32GB)</a:t>
            </a:r>
            <a:endParaRPr sz="1600"/>
          </a:p>
          <a:p>
            <a:pPr marL="914400" lvl="1" indent="-330200" algn="l" rtl="0">
              <a:lnSpc>
                <a:spcPct val="115000"/>
              </a:lnSpc>
              <a:spcBef>
                <a:spcPts val="0"/>
              </a:spcBef>
              <a:spcAft>
                <a:spcPts val="0"/>
              </a:spcAft>
              <a:buSzPts val="1600"/>
              <a:buChar char="○"/>
            </a:pPr>
            <a:r>
              <a:rPr lang="zh-CN" sz="1600" b="1"/>
              <a:t>Flash attention</a:t>
            </a:r>
            <a:r>
              <a:rPr lang="zh-CN" sz="1600"/>
              <a:t>: </a:t>
            </a:r>
            <a:r>
              <a:rPr lang="zh-CN" sz="1100"/>
              <a:t>T. Dao et al. “FlashAttention: Fast and Memory-Efficient Exact Attention with IO-Awareness”</a:t>
            </a:r>
            <a:endParaRPr sz="1100"/>
          </a:p>
          <a:p>
            <a:pPr marL="914400" lvl="0" indent="0" algn="l" rtl="0">
              <a:lnSpc>
                <a:spcPct val="115000"/>
              </a:lnSpc>
              <a:spcBef>
                <a:spcPts val="1600"/>
              </a:spcBef>
              <a:spcAft>
                <a:spcPts val="1600"/>
              </a:spcAft>
              <a:buNone/>
            </a:pP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2"/>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Results</a:t>
            </a:r>
            <a:endParaRPr/>
          </a:p>
        </p:txBody>
      </p:sp>
      <p:pic>
        <p:nvPicPr>
          <p:cNvPr id="306" name="Google Shape;306;p32"/>
          <p:cNvPicPr preferRelativeResize="0"/>
          <p:nvPr/>
        </p:nvPicPr>
        <p:blipFill>
          <a:blip r:embed="rId3">
            <a:alphaModFix/>
          </a:blip>
          <a:stretch>
            <a:fillRect/>
          </a:stretch>
        </p:blipFill>
        <p:spPr>
          <a:xfrm>
            <a:off x="2163800" y="739250"/>
            <a:ext cx="4816404" cy="3231301"/>
          </a:xfrm>
          <a:prstGeom prst="rect">
            <a:avLst/>
          </a:prstGeom>
          <a:noFill/>
          <a:ln>
            <a:noFill/>
          </a:ln>
        </p:spPr>
      </p:pic>
      <p:sp>
        <p:nvSpPr>
          <p:cNvPr id="307" name="Google Shape;307;p32"/>
          <p:cNvSpPr/>
          <p:nvPr/>
        </p:nvSpPr>
        <p:spPr>
          <a:xfrm>
            <a:off x="2232300" y="3284100"/>
            <a:ext cx="4679400" cy="1794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Main Contribution</a:t>
            </a:r>
            <a:endParaRPr/>
          </a:p>
        </p:txBody>
      </p:sp>
      <p:sp>
        <p:nvSpPr>
          <p:cNvPr id="73" name="Google Shape;73;p15"/>
          <p:cNvSpPr txBox="1">
            <a:spLocks noGrp="1"/>
          </p:cNvSpPr>
          <p:nvPr>
            <p:ph type="body" idx="1"/>
          </p:nvPr>
        </p:nvSpPr>
        <p:spPr>
          <a:xfrm>
            <a:off x="311700" y="1152475"/>
            <a:ext cx="8520600" cy="3416400"/>
          </a:xfrm>
          <a:prstGeom prst="rect">
            <a:avLst/>
          </a:prstGeom>
        </p:spPr>
        <p:txBody>
          <a:bodyPr spcFirstLastPara="1" wrap="square" lIns="90000" tIns="91425" rIns="91425" bIns="91425" anchor="t" anchorCtr="0">
            <a:noAutofit/>
          </a:bodyPr>
          <a:lstStyle/>
          <a:p>
            <a:pPr marL="457200" lvl="0" indent="-342900" algn="l" rtl="0">
              <a:spcBef>
                <a:spcPts val="0"/>
              </a:spcBef>
              <a:spcAft>
                <a:spcPts val="0"/>
              </a:spcAft>
              <a:buSzPts val="1800"/>
              <a:buChar char="●"/>
            </a:pPr>
            <a:r>
              <a:rPr lang="zh-CN" dirty="0"/>
              <a:t>Propose Band-Split RoPE Tansformer (BS-RoFormer), a novel Transformer based architecture for music source separation, which achieved state-of-the-art performance, with and without external training data.</a:t>
            </a:r>
            <a:endParaRPr sz="1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3"/>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Results - Ablation Studies</a:t>
            </a:r>
            <a:endParaRPr/>
          </a:p>
        </p:txBody>
      </p:sp>
      <p:pic>
        <p:nvPicPr>
          <p:cNvPr id="313" name="Google Shape;313;p33"/>
          <p:cNvPicPr preferRelativeResize="0"/>
          <p:nvPr/>
        </p:nvPicPr>
        <p:blipFill>
          <a:blip r:embed="rId3">
            <a:alphaModFix/>
          </a:blip>
          <a:stretch>
            <a:fillRect/>
          </a:stretch>
        </p:blipFill>
        <p:spPr>
          <a:xfrm>
            <a:off x="2163800" y="739250"/>
            <a:ext cx="4816404" cy="3231301"/>
          </a:xfrm>
          <a:prstGeom prst="rect">
            <a:avLst/>
          </a:prstGeom>
          <a:noFill/>
          <a:ln>
            <a:noFill/>
          </a:ln>
        </p:spPr>
      </p:pic>
      <p:sp>
        <p:nvSpPr>
          <p:cNvPr id="314" name="Google Shape;314;p33"/>
          <p:cNvSpPr txBox="1">
            <a:spLocks noGrp="1"/>
          </p:cNvSpPr>
          <p:nvPr>
            <p:ph type="body" idx="1"/>
          </p:nvPr>
        </p:nvSpPr>
        <p:spPr>
          <a:xfrm>
            <a:off x="242400" y="4020050"/>
            <a:ext cx="8659200" cy="3812400"/>
          </a:xfrm>
          <a:prstGeom prst="rect">
            <a:avLst/>
          </a:prstGeom>
        </p:spPr>
        <p:txBody>
          <a:bodyPr spcFirstLastPara="1" wrap="square" lIns="90000" tIns="91425" rIns="91425" bIns="91425" anchor="t" anchorCtr="0">
            <a:noAutofit/>
          </a:bodyPr>
          <a:lstStyle/>
          <a:p>
            <a:pPr marL="457200" lvl="0" indent="-336550" algn="l" rtl="0">
              <a:lnSpc>
                <a:spcPct val="115000"/>
              </a:lnSpc>
              <a:spcBef>
                <a:spcPts val="0"/>
              </a:spcBef>
              <a:spcAft>
                <a:spcPts val="0"/>
              </a:spcAft>
              <a:buSzPts val="1700"/>
              <a:buChar char="●"/>
            </a:pPr>
            <a:r>
              <a:rPr lang="zh-CN" sz="1700"/>
              <a:t>Why do we choose to use Rotary Positional Embedding (RoPE)?</a:t>
            </a:r>
            <a:endParaRPr sz="1700"/>
          </a:p>
          <a:p>
            <a:pPr marL="914400" lvl="1" indent="-311150" algn="l" rtl="0">
              <a:lnSpc>
                <a:spcPct val="115000"/>
              </a:lnSpc>
              <a:spcBef>
                <a:spcPts val="0"/>
              </a:spcBef>
              <a:spcAft>
                <a:spcPts val="0"/>
              </a:spcAft>
              <a:buSzPts val="1300"/>
              <a:buChar char="○"/>
            </a:pPr>
            <a:r>
              <a:rPr lang="zh-CN" sz="1300"/>
              <a:t>When using absolute position encoding, the training progress became very slow and the performance drops significantly. .</a:t>
            </a:r>
            <a:endParaRPr/>
          </a:p>
        </p:txBody>
      </p:sp>
      <p:sp>
        <p:nvSpPr>
          <p:cNvPr id="315" name="Google Shape;315;p33"/>
          <p:cNvSpPr/>
          <p:nvPr/>
        </p:nvSpPr>
        <p:spPr>
          <a:xfrm>
            <a:off x="2232300" y="2782125"/>
            <a:ext cx="4679400" cy="1794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4"/>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Results - Ablation Studies</a:t>
            </a:r>
            <a:endParaRPr/>
          </a:p>
        </p:txBody>
      </p:sp>
      <p:pic>
        <p:nvPicPr>
          <p:cNvPr id="321" name="Google Shape;321;p34"/>
          <p:cNvPicPr preferRelativeResize="0"/>
          <p:nvPr/>
        </p:nvPicPr>
        <p:blipFill>
          <a:blip r:embed="rId3">
            <a:alphaModFix/>
          </a:blip>
          <a:stretch>
            <a:fillRect/>
          </a:stretch>
        </p:blipFill>
        <p:spPr>
          <a:xfrm>
            <a:off x="2163800" y="739250"/>
            <a:ext cx="4816404" cy="3231301"/>
          </a:xfrm>
          <a:prstGeom prst="rect">
            <a:avLst/>
          </a:prstGeom>
          <a:noFill/>
          <a:ln>
            <a:noFill/>
          </a:ln>
        </p:spPr>
      </p:pic>
      <p:sp>
        <p:nvSpPr>
          <p:cNvPr id="322" name="Google Shape;322;p34"/>
          <p:cNvSpPr txBox="1">
            <a:spLocks noGrp="1"/>
          </p:cNvSpPr>
          <p:nvPr>
            <p:ph type="body" idx="1"/>
          </p:nvPr>
        </p:nvSpPr>
        <p:spPr>
          <a:xfrm>
            <a:off x="242400" y="4020050"/>
            <a:ext cx="8659200" cy="3812400"/>
          </a:xfrm>
          <a:prstGeom prst="rect">
            <a:avLst/>
          </a:prstGeom>
        </p:spPr>
        <p:txBody>
          <a:bodyPr spcFirstLastPara="1" wrap="square" lIns="90000" tIns="91425" rIns="91425" bIns="91425" anchor="t" anchorCtr="0">
            <a:noAutofit/>
          </a:bodyPr>
          <a:lstStyle/>
          <a:p>
            <a:pPr marL="457200" lvl="0" indent="-336550" algn="l" rtl="0">
              <a:spcBef>
                <a:spcPts val="0"/>
              </a:spcBef>
              <a:spcAft>
                <a:spcPts val="0"/>
              </a:spcAft>
              <a:buSzPts val="1700"/>
              <a:buChar char="●"/>
            </a:pPr>
            <a:r>
              <a:rPr lang="zh-CN" sz="1700"/>
              <a:t>Is the model data-hungry? </a:t>
            </a:r>
            <a:endParaRPr sz="1700"/>
          </a:p>
          <a:p>
            <a:pPr marL="914400" lvl="1" indent="-311150" algn="l" rtl="0">
              <a:spcBef>
                <a:spcPts val="0"/>
              </a:spcBef>
              <a:spcAft>
                <a:spcPts val="0"/>
              </a:spcAft>
              <a:buSzPts val="1300"/>
              <a:buChar char="○"/>
            </a:pPr>
            <a:r>
              <a:rPr lang="zh-CN" sz="1300"/>
              <a:t>No, training the model solely on MUSDB18HQ still outperform existing models trained with extra data, except for drums separation.</a:t>
            </a:r>
            <a:endParaRPr sz="1700"/>
          </a:p>
        </p:txBody>
      </p:sp>
      <p:sp>
        <p:nvSpPr>
          <p:cNvPr id="323" name="Google Shape;323;p34"/>
          <p:cNvSpPr/>
          <p:nvPr/>
        </p:nvSpPr>
        <p:spPr>
          <a:xfrm>
            <a:off x="2232300" y="2955325"/>
            <a:ext cx="4660200" cy="3153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5"/>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Results - Sound Demixing Challenge 2023</a:t>
            </a:r>
            <a:endParaRPr/>
          </a:p>
        </p:txBody>
      </p:sp>
      <p:sp>
        <p:nvSpPr>
          <p:cNvPr id="329" name="Google Shape;329;p35"/>
          <p:cNvSpPr txBox="1">
            <a:spLocks noGrp="1"/>
          </p:cNvSpPr>
          <p:nvPr>
            <p:ph type="body" idx="1"/>
          </p:nvPr>
        </p:nvSpPr>
        <p:spPr>
          <a:xfrm>
            <a:off x="311700" y="1152475"/>
            <a:ext cx="8520600" cy="3416400"/>
          </a:xfrm>
          <a:prstGeom prst="rect">
            <a:avLst/>
          </a:prstGeom>
        </p:spPr>
        <p:txBody>
          <a:bodyPr spcFirstLastPara="1" wrap="square" lIns="90000" tIns="91425" rIns="91425" bIns="91425" anchor="t" anchorCtr="0">
            <a:noAutofit/>
          </a:bodyPr>
          <a:lstStyle/>
          <a:p>
            <a:pPr marL="457200" lvl="0" indent="-342900" algn="l" rtl="0">
              <a:spcBef>
                <a:spcPts val="0"/>
              </a:spcBef>
              <a:spcAft>
                <a:spcPts val="0"/>
              </a:spcAft>
              <a:buSzPts val="1800"/>
              <a:buChar char="●"/>
            </a:pPr>
            <a:r>
              <a:rPr lang="zh-CN"/>
              <a:t>Leaderboard C, Standard Music</a:t>
            </a:r>
            <a:br>
              <a:rPr lang="zh-CN"/>
            </a:br>
            <a:r>
              <a:rPr lang="zh-CN"/>
              <a:t>Source Separation Track</a:t>
            </a:r>
            <a:endParaRPr/>
          </a:p>
          <a:p>
            <a:pPr marL="457200" lvl="0" indent="-342900" algn="l" rtl="0">
              <a:spcBef>
                <a:spcPts val="1000"/>
              </a:spcBef>
              <a:spcAft>
                <a:spcPts val="0"/>
              </a:spcAft>
              <a:buSzPts val="1800"/>
              <a:buChar char="●"/>
            </a:pPr>
            <a:r>
              <a:rPr lang="zh-CN"/>
              <a:t>Our team (</a:t>
            </a:r>
            <a:r>
              <a:rPr lang="zh-CN" b="1"/>
              <a:t>SAMI-ByteDance</a:t>
            </a:r>
            <a:r>
              <a:rPr lang="zh-CN"/>
              <a:t>) used</a:t>
            </a:r>
            <a:br>
              <a:rPr lang="zh-CN"/>
            </a:br>
            <a:r>
              <a:rPr lang="zh-CN"/>
              <a:t>the </a:t>
            </a:r>
            <a:r>
              <a:rPr lang="zh-CN" b="1"/>
              <a:t>BS-RoFormer</a:t>
            </a:r>
            <a:r>
              <a:rPr lang="zh-CN"/>
              <a:t>, ranked the first place</a:t>
            </a:r>
            <a:endParaRPr/>
          </a:p>
          <a:p>
            <a:pPr marL="457200" lvl="0" indent="0" algn="l" rtl="0">
              <a:spcBef>
                <a:spcPts val="1000"/>
              </a:spcBef>
              <a:spcAft>
                <a:spcPts val="1600"/>
              </a:spcAft>
              <a:buNone/>
            </a:pPr>
            <a:endParaRPr/>
          </a:p>
        </p:txBody>
      </p:sp>
      <p:pic>
        <p:nvPicPr>
          <p:cNvPr id="330" name="Google Shape;330;p35"/>
          <p:cNvPicPr preferRelativeResize="0"/>
          <p:nvPr/>
        </p:nvPicPr>
        <p:blipFill>
          <a:blip r:embed="rId3">
            <a:alphaModFix/>
          </a:blip>
          <a:stretch>
            <a:fillRect/>
          </a:stretch>
        </p:blipFill>
        <p:spPr>
          <a:xfrm>
            <a:off x="5043250" y="1327350"/>
            <a:ext cx="3935026" cy="2691200"/>
          </a:xfrm>
          <a:prstGeom prst="rect">
            <a:avLst/>
          </a:prstGeom>
          <a:noFill/>
          <a:ln>
            <a:noFill/>
          </a:ln>
        </p:spPr>
      </p:pic>
      <p:sp>
        <p:nvSpPr>
          <p:cNvPr id="331" name="Google Shape;331;p35"/>
          <p:cNvSpPr txBox="1"/>
          <p:nvPr/>
        </p:nvSpPr>
        <p:spPr>
          <a:xfrm>
            <a:off x="4778875" y="4339700"/>
            <a:ext cx="413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u="sng">
                <a:solidFill>
                  <a:schemeClr val="hlink"/>
                </a:solidFill>
                <a:hlinkClick r:id="rId4"/>
              </a:rPr>
              <a:t>https://www.aicrowd.com/challenges/sound-demixing-challenge-2023/problems/music-demixing-track-mdx-23/leaderboards</a:t>
            </a:r>
            <a:endParaRPr sz="1000">
              <a:solidFill>
                <a:srgbClr val="5E5E5E"/>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6"/>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Results - Leaderboard C of Music Seperation of SDX23</a:t>
            </a:r>
            <a:endParaRPr/>
          </a:p>
        </p:txBody>
      </p:sp>
      <p:sp>
        <p:nvSpPr>
          <p:cNvPr id="337" name="Google Shape;337;p36"/>
          <p:cNvSpPr txBox="1">
            <a:spLocks noGrp="1"/>
          </p:cNvSpPr>
          <p:nvPr>
            <p:ph type="body" idx="1"/>
          </p:nvPr>
        </p:nvSpPr>
        <p:spPr>
          <a:xfrm>
            <a:off x="4737250" y="1211525"/>
            <a:ext cx="4095000" cy="3357300"/>
          </a:xfrm>
          <a:prstGeom prst="rect">
            <a:avLst/>
          </a:prstGeom>
        </p:spPr>
        <p:txBody>
          <a:bodyPr spcFirstLastPara="1" wrap="square" lIns="90000" tIns="91425" rIns="91425" bIns="91425" anchor="t" anchorCtr="0">
            <a:noAutofit/>
          </a:bodyPr>
          <a:lstStyle/>
          <a:p>
            <a:pPr marL="360000" lvl="0" indent="-282575" algn="l" rtl="0">
              <a:spcBef>
                <a:spcPts val="0"/>
              </a:spcBef>
              <a:spcAft>
                <a:spcPts val="0"/>
              </a:spcAft>
              <a:buSzPts val="1600"/>
              <a:buChar char="●"/>
            </a:pPr>
            <a:r>
              <a:rPr lang="zh-CN" sz="1600"/>
              <a:t>BS-RoFormer outperforms the second by a large margin (0.71dB Mean SDR)</a:t>
            </a:r>
            <a:endParaRPr sz="1600"/>
          </a:p>
          <a:p>
            <a:pPr marL="360000" lvl="0" indent="-282575" algn="l" rtl="0">
              <a:spcBef>
                <a:spcPts val="1000"/>
              </a:spcBef>
              <a:spcAft>
                <a:spcPts val="0"/>
              </a:spcAft>
              <a:buSzPts val="1600"/>
              <a:buChar char="●"/>
            </a:pPr>
            <a:r>
              <a:rPr lang="zh-CN" sz="1600"/>
              <a:t>Considering vocals, bass and drums: mean SDR difference is 0.93dB</a:t>
            </a:r>
            <a:endParaRPr sz="1600"/>
          </a:p>
          <a:p>
            <a:pPr marL="360000" lvl="0" indent="-282575" algn="l" rtl="0">
              <a:spcBef>
                <a:spcPts val="1000"/>
              </a:spcBef>
              <a:spcAft>
                <a:spcPts val="0"/>
              </a:spcAft>
              <a:buSzPts val="1600"/>
              <a:buChar char="●"/>
            </a:pPr>
            <a:r>
              <a:rPr lang="zh-CN" sz="1600"/>
              <a:t>Qualitative: highly accurate, less bleed; less foggy, sharp on spectrogram</a:t>
            </a:r>
            <a:endParaRPr sz="1600"/>
          </a:p>
          <a:p>
            <a:pPr marL="360000" lvl="0" indent="-282575" algn="l" rtl="0">
              <a:spcBef>
                <a:spcPts val="1000"/>
              </a:spcBef>
              <a:spcAft>
                <a:spcPts val="0"/>
              </a:spcAft>
              <a:buSzPts val="1600"/>
              <a:buChar char="●"/>
            </a:pPr>
            <a:r>
              <a:rPr lang="zh-CN" sz="1600"/>
              <a:t>Subjective study in SDX23 paper:</a:t>
            </a:r>
            <a:endParaRPr sz="1600"/>
          </a:p>
          <a:p>
            <a:pPr marL="719999" lvl="1" indent="-281599" algn="l" rtl="0">
              <a:spcBef>
                <a:spcPts val="0"/>
              </a:spcBef>
              <a:spcAft>
                <a:spcPts val="0"/>
              </a:spcAft>
              <a:buSzPts val="1600"/>
              <a:buChar char="○"/>
            </a:pPr>
            <a:r>
              <a:rPr lang="zh-CN" sz="1600"/>
              <a:t>Musicians &amp; educators </a:t>
            </a:r>
            <a:r>
              <a:rPr lang="zh-CN" sz="2000"/>
              <a:t>👍</a:t>
            </a:r>
            <a:endParaRPr sz="2000"/>
          </a:p>
          <a:p>
            <a:pPr marL="719999" lvl="1" indent="-281599" algn="l" rtl="0">
              <a:spcBef>
                <a:spcPts val="0"/>
              </a:spcBef>
              <a:spcAft>
                <a:spcPts val="0"/>
              </a:spcAft>
              <a:buSzPts val="1600"/>
              <a:buChar char="○"/>
            </a:pPr>
            <a:r>
              <a:rPr lang="zh-CN" sz="1600"/>
              <a:t>Music producers </a:t>
            </a:r>
            <a:r>
              <a:rPr lang="zh-CN" sz="2000"/>
              <a:t>👎</a:t>
            </a:r>
            <a:endParaRPr sz="2000"/>
          </a:p>
        </p:txBody>
      </p:sp>
      <p:sp>
        <p:nvSpPr>
          <p:cNvPr id="338" name="Google Shape;338;p36"/>
          <p:cNvSpPr txBox="1"/>
          <p:nvPr/>
        </p:nvSpPr>
        <p:spPr>
          <a:xfrm>
            <a:off x="4225800" y="4425325"/>
            <a:ext cx="46065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000">
                <a:solidFill>
                  <a:srgbClr val="595959"/>
                </a:solidFill>
              </a:rPr>
              <a:t>G. Fabbro et al., “The sound demixing challenge 2023 – music demixing track”</a:t>
            </a:r>
            <a:endParaRPr sz="1000">
              <a:solidFill>
                <a:srgbClr val="595959"/>
              </a:solidFill>
            </a:endParaRPr>
          </a:p>
        </p:txBody>
      </p:sp>
      <p:pic>
        <p:nvPicPr>
          <p:cNvPr id="339" name="Google Shape;339;p36"/>
          <p:cNvPicPr preferRelativeResize="0"/>
          <p:nvPr/>
        </p:nvPicPr>
        <p:blipFill>
          <a:blip r:embed="rId3">
            <a:alphaModFix/>
          </a:blip>
          <a:stretch>
            <a:fillRect/>
          </a:stretch>
        </p:blipFill>
        <p:spPr>
          <a:xfrm>
            <a:off x="102925" y="1782288"/>
            <a:ext cx="4432451" cy="200629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37" descr="字节跳动ByteDance-PPT-0724-02.jpg"/>
          <p:cNvPicPr preferRelativeResize="0"/>
          <p:nvPr/>
        </p:nvPicPr>
        <p:blipFill rotWithShape="1">
          <a:blip r:embed="rId3">
            <a:alphaModFix/>
          </a:blip>
          <a:srcRect/>
          <a:stretch/>
        </p:blipFill>
        <p:spPr>
          <a:xfrm>
            <a:off x="4060" y="0"/>
            <a:ext cx="9135880" cy="5143499"/>
          </a:xfrm>
          <a:prstGeom prst="rect">
            <a:avLst/>
          </a:prstGeom>
          <a:noFill/>
          <a:ln>
            <a:noFill/>
          </a:ln>
        </p:spPr>
      </p:pic>
      <p:sp>
        <p:nvSpPr>
          <p:cNvPr id="345" name="Google Shape;345;p37"/>
          <p:cNvSpPr txBox="1"/>
          <p:nvPr/>
        </p:nvSpPr>
        <p:spPr>
          <a:xfrm>
            <a:off x="644525" y="1951375"/>
            <a:ext cx="7603800" cy="5868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3600"/>
              <a:buFont typeface="Helvetica Neue"/>
              <a:buNone/>
            </a:pPr>
            <a:r>
              <a:rPr lang="zh-CN" sz="3400" b="1">
                <a:solidFill>
                  <a:srgbClr val="FFFFFF"/>
                </a:solidFill>
                <a:latin typeface="Helvetica Neue"/>
                <a:ea typeface="Helvetica Neue"/>
                <a:cs typeface="Helvetica Neue"/>
                <a:sym typeface="Helvetica Neue"/>
              </a:rPr>
              <a:t>Demo</a:t>
            </a:r>
            <a:endParaRPr sz="3400" b="1"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8"/>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Demo</a:t>
            </a:r>
            <a:endParaRPr/>
          </a:p>
        </p:txBody>
      </p:sp>
      <p:pic>
        <p:nvPicPr>
          <p:cNvPr id="2" name="Screen Recording 2024-04-15 at 8.13.42 PM.mov">
            <a:hlinkClick r:id="" action="ppaction://media"/>
            <a:extLst>
              <a:ext uri="{FF2B5EF4-FFF2-40B4-BE49-F238E27FC236}">
                <a16:creationId xmlns:a16="http://schemas.microsoft.com/office/drawing/2014/main" id="{5F9AFACE-2511-994E-CDAB-37248CA250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6338"/>
            <a:ext cx="9144000" cy="2790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9"/>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Demo</a:t>
            </a:r>
            <a:endParaRPr/>
          </a:p>
        </p:txBody>
      </p:sp>
      <p:pic>
        <p:nvPicPr>
          <p:cNvPr id="2" name="Screen Recording 2024-04-16 at 7.24.00 AM.mov">
            <a:hlinkClick r:id="" action="ppaction://media"/>
            <a:extLst>
              <a:ext uri="{FF2B5EF4-FFF2-40B4-BE49-F238E27FC236}">
                <a16:creationId xmlns:a16="http://schemas.microsoft.com/office/drawing/2014/main" id="{B3FCC600-EAEA-6AF7-581E-B30740200E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6338"/>
            <a:ext cx="9144000" cy="2790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0"/>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Thanks!</a:t>
            </a:r>
            <a:endParaRPr/>
          </a:p>
        </p:txBody>
      </p:sp>
      <p:sp>
        <p:nvSpPr>
          <p:cNvPr id="363" name="Google Shape;363;p40"/>
          <p:cNvSpPr txBox="1">
            <a:spLocks noGrp="1"/>
          </p:cNvSpPr>
          <p:nvPr>
            <p:ph type="body" idx="1"/>
          </p:nvPr>
        </p:nvSpPr>
        <p:spPr>
          <a:xfrm>
            <a:off x="311700" y="863550"/>
            <a:ext cx="8520600" cy="3416400"/>
          </a:xfrm>
          <a:prstGeom prst="rect">
            <a:avLst/>
          </a:prstGeom>
        </p:spPr>
        <p:txBody>
          <a:bodyPr spcFirstLastPara="1" wrap="square" lIns="90000" tIns="91425" rIns="91425" bIns="91425" anchor="t" anchorCtr="0">
            <a:noAutofit/>
          </a:bodyPr>
          <a:lstStyle/>
          <a:p>
            <a:pPr marL="457200" lvl="0" indent="-342900" algn="l" rtl="0">
              <a:spcBef>
                <a:spcPts val="0"/>
              </a:spcBef>
              <a:spcAft>
                <a:spcPts val="0"/>
              </a:spcAft>
              <a:buSzPts val="1800"/>
              <a:buChar char="●"/>
            </a:pPr>
            <a:r>
              <a:rPr lang="zh-CN"/>
              <a:t>Test the model on our product:</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zh-CN"/>
              <a:t>Implementation from the open source community: </a:t>
            </a:r>
            <a:endParaRPr/>
          </a:p>
          <a:p>
            <a:pPr marL="0" lvl="0" indent="0" algn="l" rtl="0">
              <a:spcBef>
                <a:spcPts val="1600"/>
              </a:spcBef>
              <a:spcAft>
                <a:spcPts val="1600"/>
              </a:spcAft>
              <a:buNone/>
            </a:pPr>
            <a:endParaRPr/>
          </a:p>
        </p:txBody>
      </p:sp>
      <p:pic>
        <p:nvPicPr>
          <p:cNvPr id="364" name="Google Shape;364;p40"/>
          <p:cNvPicPr preferRelativeResize="0"/>
          <p:nvPr/>
        </p:nvPicPr>
        <p:blipFill>
          <a:blip r:embed="rId3">
            <a:alphaModFix/>
          </a:blip>
          <a:stretch>
            <a:fillRect/>
          </a:stretch>
        </p:blipFill>
        <p:spPr>
          <a:xfrm>
            <a:off x="6939735" y="3288850"/>
            <a:ext cx="1467614" cy="1436000"/>
          </a:xfrm>
          <a:prstGeom prst="rect">
            <a:avLst/>
          </a:prstGeom>
          <a:noFill/>
          <a:ln>
            <a:noFill/>
          </a:ln>
        </p:spPr>
      </p:pic>
      <p:pic>
        <p:nvPicPr>
          <p:cNvPr id="365" name="Google Shape;365;p40"/>
          <p:cNvPicPr preferRelativeResize="0"/>
          <p:nvPr/>
        </p:nvPicPr>
        <p:blipFill>
          <a:blip r:embed="rId4">
            <a:alphaModFix/>
          </a:blip>
          <a:stretch>
            <a:fillRect/>
          </a:stretch>
        </p:blipFill>
        <p:spPr>
          <a:xfrm>
            <a:off x="2585375" y="1363524"/>
            <a:ext cx="1418200" cy="1435999"/>
          </a:xfrm>
          <a:prstGeom prst="rect">
            <a:avLst/>
          </a:prstGeom>
          <a:noFill/>
          <a:ln>
            <a:noFill/>
          </a:ln>
        </p:spPr>
      </p:pic>
      <p:pic>
        <p:nvPicPr>
          <p:cNvPr id="366" name="Google Shape;366;p40"/>
          <p:cNvPicPr preferRelativeResize="0"/>
          <p:nvPr/>
        </p:nvPicPr>
        <p:blipFill>
          <a:blip r:embed="rId5">
            <a:alphaModFix/>
          </a:blip>
          <a:stretch>
            <a:fillRect/>
          </a:stretch>
        </p:blipFill>
        <p:spPr>
          <a:xfrm>
            <a:off x="906650" y="1462500"/>
            <a:ext cx="1282850" cy="1629575"/>
          </a:xfrm>
          <a:prstGeom prst="rect">
            <a:avLst/>
          </a:prstGeom>
          <a:noFill/>
          <a:ln>
            <a:noFill/>
          </a:ln>
        </p:spPr>
      </p:pic>
      <p:pic>
        <p:nvPicPr>
          <p:cNvPr id="367" name="Google Shape;367;p40"/>
          <p:cNvPicPr preferRelativeResize="0"/>
          <p:nvPr/>
        </p:nvPicPr>
        <p:blipFill>
          <a:blip r:embed="rId6">
            <a:alphaModFix/>
          </a:blip>
          <a:stretch>
            <a:fillRect/>
          </a:stretch>
        </p:blipFill>
        <p:spPr>
          <a:xfrm>
            <a:off x="906649" y="3530628"/>
            <a:ext cx="5945073" cy="100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p:nvPr/>
        </p:nvSpPr>
        <p:spPr>
          <a:xfrm>
            <a:off x="319482" y="274775"/>
            <a:ext cx="1056000" cy="3270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3A5BAE"/>
              </a:buClr>
              <a:buSzPts val="1900"/>
              <a:buFont typeface="Helvetica Neue"/>
              <a:buNone/>
            </a:pPr>
            <a:endParaRPr sz="1900" b="1" i="0" u="none" strike="noStrike" cap="none">
              <a:solidFill>
                <a:srgbClr val="3A5BAE"/>
              </a:solidFill>
              <a:latin typeface="Helvetica Neue"/>
              <a:ea typeface="Helvetica Neue"/>
              <a:cs typeface="Helvetica Neue"/>
              <a:sym typeface="Helvetica Neue"/>
            </a:endParaRPr>
          </a:p>
        </p:txBody>
      </p:sp>
      <p:sp>
        <p:nvSpPr>
          <p:cNvPr id="79" name="Google Shape;79;p16"/>
          <p:cNvSpPr txBox="1"/>
          <p:nvPr/>
        </p:nvSpPr>
        <p:spPr>
          <a:xfrm>
            <a:off x="2303750" y="1157975"/>
            <a:ext cx="3371100" cy="618000"/>
          </a:xfrm>
          <a:prstGeom prst="rect">
            <a:avLst/>
          </a:prstGeom>
          <a:noFill/>
          <a:ln>
            <a:noFill/>
          </a:ln>
        </p:spPr>
        <p:txBody>
          <a:bodyPr spcFirstLastPara="1" wrap="square" lIns="68525" tIns="34250" rIns="68525" bIns="34250" anchor="t" anchorCtr="0">
            <a:noAutofit/>
          </a:bodyPr>
          <a:lstStyle/>
          <a:p>
            <a:pPr marL="0" marR="0" lvl="0" indent="0" algn="l" rtl="0">
              <a:lnSpc>
                <a:spcPct val="200000"/>
              </a:lnSpc>
              <a:spcBef>
                <a:spcPts val="0"/>
              </a:spcBef>
              <a:spcAft>
                <a:spcPts val="0"/>
              </a:spcAft>
              <a:buClr>
                <a:srgbClr val="5E5E5E"/>
              </a:buClr>
              <a:buSzPts val="2100"/>
              <a:buFont typeface="Arial"/>
              <a:buNone/>
            </a:pPr>
            <a:r>
              <a:rPr lang="zh-CN" sz="2100" b="1">
                <a:solidFill>
                  <a:srgbClr val="5E5E5E"/>
                </a:solidFill>
              </a:rPr>
              <a:t>Introduction</a:t>
            </a:r>
            <a:endParaRPr sz="2100" b="1" i="0" u="none" strike="noStrike" cap="none">
              <a:solidFill>
                <a:srgbClr val="5E5E5E"/>
              </a:solidFill>
              <a:latin typeface="Arial"/>
              <a:ea typeface="Arial"/>
              <a:cs typeface="Arial"/>
              <a:sym typeface="Arial"/>
            </a:endParaRPr>
          </a:p>
        </p:txBody>
      </p:sp>
      <p:sp>
        <p:nvSpPr>
          <p:cNvPr id="80" name="Google Shape;80;p16"/>
          <p:cNvSpPr txBox="1"/>
          <p:nvPr/>
        </p:nvSpPr>
        <p:spPr>
          <a:xfrm>
            <a:off x="4729122" y="1172588"/>
            <a:ext cx="3908700" cy="422100"/>
          </a:xfrm>
          <a:prstGeom prst="rect">
            <a:avLst/>
          </a:prstGeom>
          <a:noFill/>
          <a:ln>
            <a:noFill/>
          </a:ln>
        </p:spPr>
        <p:txBody>
          <a:bodyPr spcFirstLastPara="1" wrap="square" lIns="68525" tIns="34250" rIns="68525" bIns="34250" anchor="t" anchorCtr="0">
            <a:noAutofit/>
          </a:bodyPr>
          <a:lstStyle/>
          <a:p>
            <a:pPr marL="0" marR="0" lvl="0" indent="0" algn="l" rtl="0">
              <a:lnSpc>
                <a:spcPct val="200000"/>
              </a:lnSpc>
              <a:spcBef>
                <a:spcPts val="0"/>
              </a:spcBef>
              <a:spcAft>
                <a:spcPts val="0"/>
              </a:spcAft>
              <a:buClr>
                <a:srgbClr val="A5A5A5"/>
              </a:buClr>
              <a:buSzPts val="1400"/>
              <a:buFont typeface="Arial"/>
              <a:buNone/>
            </a:pPr>
            <a:endParaRPr sz="1400" b="1" i="0" u="none" strike="noStrike" cap="none">
              <a:solidFill>
                <a:srgbClr val="A5A5A5"/>
              </a:solidFill>
              <a:latin typeface="Arial"/>
              <a:ea typeface="Arial"/>
              <a:cs typeface="Arial"/>
              <a:sym typeface="Arial"/>
            </a:endParaRPr>
          </a:p>
        </p:txBody>
      </p:sp>
      <p:sp>
        <p:nvSpPr>
          <p:cNvPr id="81" name="Google Shape;81;p16"/>
          <p:cNvSpPr txBox="1"/>
          <p:nvPr/>
        </p:nvSpPr>
        <p:spPr>
          <a:xfrm>
            <a:off x="1457085" y="1082486"/>
            <a:ext cx="565200" cy="774900"/>
          </a:xfrm>
          <a:prstGeom prst="rect">
            <a:avLst/>
          </a:prstGeom>
          <a:noFill/>
          <a:ln>
            <a:noFill/>
          </a:ln>
        </p:spPr>
        <p:txBody>
          <a:bodyPr spcFirstLastPara="1" wrap="square" lIns="68525" tIns="34250" rIns="68525" bIns="34250" anchor="t" anchorCtr="0">
            <a:noAutofit/>
          </a:bodyPr>
          <a:lstStyle/>
          <a:p>
            <a:pPr marL="0" marR="0" lvl="0" indent="0" algn="ctr" rtl="0">
              <a:lnSpc>
                <a:spcPct val="200000"/>
              </a:lnSpc>
              <a:spcBef>
                <a:spcPts val="0"/>
              </a:spcBef>
              <a:spcAft>
                <a:spcPts val="0"/>
              </a:spcAft>
              <a:buClr>
                <a:srgbClr val="3A5BAE"/>
              </a:buClr>
              <a:buSzPts val="2700"/>
              <a:buFont typeface="Arial"/>
              <a:buNone/>
            </a:pPr>
            <a:r>
              <a:rPr lang="zh-CN" sz="2700" b="1" i="0" u="none" strike="noStrike" cap="none">
                <a:solidFill>
                  <a:srgbClr val="3A5BAE"/>
                </a:solidFill>
                <a:latin typeface="Arial"/>
                <a:ea typeface="Arial"/>
                <a:cs typeface="Arial"/>
                <a:sym typeface="Arial"/>
              </a:rPr>
              <a:t>01</a:t>
            </a:r>
            <a:endParaRPr sz="500"/>
          </a:p>
        </p:txBody>
      </p:sp>
      <p:cxnSp>
        <p:nvCxnSpPr>
          <p:cNvPr id="82" name="Google Shape;82;p16"/>
          <p:cNvCxnSpPr/>
          <p:nvPr/>
        </p:nvCxnSpPr>
        <p:spPr>
          <a:xfrm>
            <a:off x="2146686" y="1172600"/>
            <a:ext cx="0" cy="324000"/>
          </a:xfrm>
          <a:prstGeom prst="straightConnector1">
            <a:avLst/>
          </a:prstGeom>
          <a:noFill/>
          <a:ln w="12700" cap="flat" cmpd="sng">
            <a:solidFill>
              <a:srgbClr val="3A5BAE"/>
            </a:solidFill>
            <a:prstDash val="solid"/>
            <a:round/>
            <a:headEnd type="none" w="sm" len="sm"/>
            <a:tailEnd type="none" w="sm" len="sm"/>
          </a:ln>
        </p:spPr>
      </p:cxnSp>
      <p:sp>
        <p:nvSpPr>
          <p:cNvPr id="83" name="Google Shape;83;p16"/>
          <p:cNvSpPr txBox="1"/>
          <p:nvPr/>
        </p:nvSpPr>
        <p:spPr>
          <a:xfrm>
            <a:off x="1458867" y="1873396"/>
            <a:ext cx="565200" cy="774900"/>
          </a:xfrm>
          <a:prstGeom prst="rect">
            <a:avLst/>
          </a:prstGeom>
          <a:noFill/>
          <a:ln>
            <a:noFill/>
          </a:ln>
        </p:spPr>
        <p:txBody>
          <a:bodyPr spcFirstLastPara="1" wrap="square" lIns="68525" tIns="34250" rIns="68525" bIns="34250" anchor="t" anchorCtr="0">
            <a:noAutofit/>
          </a:bodyPr>
          <a:lstStyle/>
          <a:p>
            <a:pPr marL="0" marR="0" lvl="0" indent="0" algn="ctr" rtl="0">
              <a:lnSpc>
                <a:spcPct val="200000"/>
              </a:lnSpc>
              <a:spcBef>
                <a:spcPts val="0"/>
              </a:spcBef>
              <a:spcAft>
                <a:spcPts val="0"/>
              </a:spcAft>
              <a:buClr>
                <a:srgbClr val="3A5BAE"/>
              </a:buClr>
              <a:buSzPts val="2700"/>
              <a:buFont typeface="Arial"/>
              <a:buNone/>
            </a:pPr>
            <a:r>
              <a:rPr lang="zh-CN" sz="2700" b="1" i="0" u="none" strike="noStrike" cap="none">
                <a:solidFill>
                  <a:srgbClr val="3A5BAE"/>
                </a:solidFill>
                <a:latin typeface="Arial"/>
                <a:ea typeface="Arial"/>
                <a:cs typeface="Arial"/>
                <a:sym typeface="Arial"/>
              </a:rPr>
              <a:t>02</a:t>
            </a:r>
            <a:endParaRPr sz="500"/>
          </a:p>
        </p:txBody>
      </p:sp>
      <p:cxnSp>
        <p:nvCxnSpPr>
          <p:cNvPr id="84" name="Google Shape;84;p16"/>
          <p:cNvCxnSpPr/>
          <p:nvPr/>
        </p:nvCxnSpPr>
        <p:spPr>
          <a:xfrm>
            <a:off x="2148468" y="1963510"/>
            <a:ext cx="0" cy="324000"/>
          </a:xfrm>
          <a:prstGeom prst="straightConnector1">
            <a:avLst/>
          </a:prstGeom>
          <a:noFill/>
          <a:ln w="12700" cap="flat" cmpd="sng">
            <a:solidFill>
              <a:srgbClr val="3A5BAE"/>
            </a:solidFill>
            <a:prstDash val="solid"/>
            <a:round/>
            <a:headEnd type="none" w="sm" len="sm"/>
            <a:tailEnd type="none" w="sm" len="sm"/>
          </a:ln>
        </p:spPr>
      </p:cxnSp>
      <p:sp>
        <p:nvSpPr>
          <p:cNvPr id="85" name="Google Shape;85;p16"/>
          <p:cNvSpPr txBox="1"/>
          <p:nvPr/>
        </p:nvSpPr>
        <p:spPr>
          <a:xfrm>
            <a:off x="2272875" y="1951850"/>
            <a:ext cx="6468600" cy="618000"/>
          </a:xfrm>
          <a:prstGeom prst="rect">
            <a:avLst/>
          </a:prstGeom>
          <a:noFill/>
          <a:ln>
            <a:noFill/>
          </a:ln>
        </p:spPr>
        <p:txBody>
          <a:bodyPr spcFirstLastPara="1" wrap="square" lIns="68525" tIns="34250" rIns="68525" bIns="34250" anchor="t" anchorCtr="0">
            <a:noAutofit/>
          </a:bodyPr>
          <a:lstStyle/>
          <a:p>
            <a:pPr marL="0" marR="0" lvl="0" indent="0" algn="l" rtl="0">
              <a:lnSpc>
                <a:spcPct val="200000"/>
              </a:lnSpc>
              <a:spcBef>
                <a:spcPts val="0"/>
              </a:spcBef>
              <a:spcAft>
                <a:spcPts val="0"/>
              </a:spcAft>
              <a:buClr>
                <a:srgbClr val="5E5E5E"/>
              </a:buClr>
              <a:buSzPts val="2100"/>
              <a:buFont typeface="Arial"/>
              <a:buNone/>
            </a:pPr>
            <a:r>
              <a:rPr lang="zh-CN" sz="2100" b="1">
                <a:solidFill>
                  <a:srgbClr val="5E5E5E"/>
                </a:solidFill>
              </a:rPr>
              <a:t>Model: BS-RoFormer</a:t>
            </a:r>
            <a:endParaRPr sz="2100" b="1" i="0" u="none" strike="noStrike" cap="none">
              <a:solidFill>
                <a:srgbClr val="5E5E5E"/>
              </a:solidFill>
              <a:latin typeface="Arial"/>
              <a:ea typeface="Arial"/>
              <a:cs typeface="Arial"/>
              <a:sym typeface="Arial"/>
            </a:endParaRPr>
          </a:p>
        </p:txBody>
      </p:sp>
      <p:sp>
        <p:nvSpPr>
          <p:cNvPr id="86" name="Google Shape;86;p16"/>
          <p:cNvSpPr txBox="1"/>
          <p:nvPr/>
        </p:nvSpPr>
        <p:spPr>
          <a:xfrm>
            <a:off x="1461361" y="2689174"/>
            <a:ext cx="565200" cy="774900"/>
          </a:xfrm>
          <a:prstGeom prst="rect">
            <a:avLst/>
          </a:prstGeom>
          <a:noFill/>
          <a:ln>
            <a:noFill/>
          </a:ln>
        </p:spPr>
        <p:txBody>
          <a:bodyPr spcFirstLastPara="1" wrap="square" lIns="68525" tIns="34250" rIns="68525" bIns="34250" anchor="t" anchorCtr="0">
            <a:noAutofit/>
          </a:bodyPr>
          <a:lstStyle/>
          <a:p>
            <a:pPr marL="0" marR="0" lvl="0" indent="0" algn="ctr" rtl="0">
              <a:lnSpc>
                <a:spcPct val="200000"/>
              </a:lnSpc>
              <a:spcBef>
                <a:spcPts val="0"/>
              </a:spcBef>
              <a:spcAft>
                <a:spcPts val="0"/>
              </a:spcAft>
              <a:buClr>
                <a:srgbClr val="3A5BAE"/>
              </a:buClr>
              <a:buSzPts val="2700"/>
              <a:buFont typeface="Arial"/>
              <a:buNone/>
            </a:pPr>
            <a:r>
              <a:rPr lang="zh-CN" sz="2700" b="1" i="0" u="none" strike="noStrike" cap="none">
                <a:solidFill>
                  <a:srgbClr val="3A5BAE"/>
                </a:solidFill>
                <a:latin typeface="Arial"/>
                <a:ea typeface="Arial"/>
                <a:cs typeface="Arial"/>
                <a:sym typeface="Arial"/>
              </a:rPr>
              <a:t>03</a:t>
            </a:r>
            <a:endParaRPr sz="500"/>
          </a:p>
        </p:txBody>
      </p:sp>
      <p:cxnSp>
        <p:nvCxnSpPr>
          <p:cNvPr id="87" name="Google Shape;87;p16"/>
          <p:cNvCxnSpPr/>
          <p:nvPr/>
        </p:nvCxnSpPr>
        <p:spPr>
          <a:xfrm>
            <a:off x="2150962" y="2779288"/>
            <a:ext cx="0" cy="324000"/>
          </a:xfrm>
          <a:prstGeom prst="straightConnector1">
            <a:avLst/>
          </a:prstGeom>
          <a:noFill/>
          <a:ln w="12700" cap="flat" cmpd="sng">
            <a:solidFill>
              <a:srgbClr val="3A5BAE"/>
            </a:solidFill>
            <a:prstDash val="solid"/>
            <a:round/>
            <a:headEnd type="none" w="sm" len="sm"/>
            <a:tailEnd type="none" w="sm" len="sm"/>
          </a:ln>
        </p:spPr>
      </p:cxnSp>
      <p:sp>
        <p:nvSpPr>
          <p:cNvPr id="88" name="Google Shape;88;p16"/>
          <p:cNvSpPr txBox="1"/>
          <p:nvPr/>
        </p:nvSpPr>
        <p:spPr>
          <a:xfrm>
            <a:off x="2275350" y="2745725"/>
            <a:ext cx="4554300" cy="618000"/>
          </a:xfrm>
          <a:prstGeom prst="rect">
            <a:avLst/>
          </a:prstGeom>
          <a:noFill/>
          <a:ln>
            <a:noFill/>
          </a:ln>
        </p:spPr>
        <p:txBody>
          <a:bodyPr spcFirstLastPara="1" wrap="square" lIns="68525" tIns="34250" rIns="68525" bIns="34250" anchor="t" anchorCtr="0">
            <a:noAutofit/>
          </a:bodyPr>
          <a:lstStyle/>
          <a:p>
            <a:pPr marL="0" marR="0" lvl="0" indent="0" algn="l" rtl="0">
              <a:lnSpc>
                <a:spcPct val="200000"/>
              </a:lnSpc>
              <a:spcBef>
                <a:spcPts val="0"/>
              </a:spcBef>
              <a:spcAft>
                <a:spcPts val="0"/>
              </a:spcAft>
              <a:buClr>
                <a:srgbClr val="5E5E5E"/>
              </a:buClr>
              <a:buSzPts val="2100"/>
              <a:buFont typeface="Arial"/>
              <a:buNone/>
            </a:pPr>
            <a:r>
              <a:rPr lang="zh-CN" sz="2100" b="1">
                <a:solidFill>
                  <a:srgbClr val="5E5E5E"/>
                </a:solidFill>
              </a:rPr>
              <a:t>Implementation &amp; Experiments</a:t>
            </a:r>
            <a:endParaRPr sz="2100" b="1" i="0" u="none" strike="noStrike" cap="none">
              <a:solidFill>
                <a:srgbClr val="5E5E5E"/>
              </a:solidFill>
              <a:latin typeface="Arial"/>
              <a:ea typeface="Arial"/>
              <a:cs typeface="Arial"/>
              <a:sym typeface="Arial"/>
            </a:endParaRPr>
          </a:p>
        </p:txBody>
      </p:sp>
      <p:sp>
        <p:nvSpPr>
          <p:cNvPr id="89" name="Google Shape;89;p16"/>
          <p:cNvSpPr txBox="1">
            <a:spLocks noGrp="1"/>
          </p:cNvSpPr>
          <p:nvPr>
            <p:ph type="title"/>
          </p:nvPr>
        </p:nvSpPr>
        <p:spPr>
          <a:xfrm>
            <a:off x="311700" y="151913"/>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sz="3000">
                <a:solidFill>
                  <a:srgbClr val="3A5BAE"/>
                </a:solidFill>
                <a:latin typeface="Helvetica Neue"/>
                <a:ea typeface="Helvetica Neue"/>
                <a:cs typeface="Helvetica Neue"/>
                <a:sym typeface="Helvetica Neue"/>
              </a:rPr>
              <a:t>Outlines</a:t>
            </a:r>
            <a:endParaRPr sz="3000" b="1">
              <a:solidFill>
                <a:srgbClr val="3A5BAE"/>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7" descr="字节跳动ByteDance-PPT-0724-02.jpg"/>
          <p:cNvPicPr preferRelativeResize="0"/>
          <p:nvPr/>
        </p:nvPicPr>
        <p:blipFill rotWithShape="1">
          <a:blip r:embed="rId3">
            <a:alphaModFix/>
          </a:blip>
          <a:srcRect/>
          <a:stretch/>
        </p:blipFill>
        <p:spPr>
          <a:xfrm>
            <a:off x="4060" y="0"/>
            <a:ext cx="9135880" cy="5143499"/>
          </a:xfrm>
          <a:prstGeom prst="rect">
            <a:avLst/>
          </a:prstGeom>
          <a:noFill/>
          <a:ln>
            <a:noFill/>
          </a:ln>
        </p:spPr>
      </p:pic>
      <p:sp>
        <p:nvSpPr>
          <p:cNvPr id="95" name="Google Shape;95;p17"/>
          <p:cNvSpPr txBox="1"/>
          <p:nvPr/>
        </p:nvSpPr>
        <p:spPr>
          <a:xfrm>
            <a:off x="644525" y="1951375"/>
            <a:ext cx="3662400" cy="5868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3600"/>
              <a:buFont typeface="Helvetica Neue"/>
              <a:buNone/>
            </a:pPr>
            <a:r>
              <a:rPr lang="zh-CN" sz="3600" b="1">
                <a:solidFill>
                  <a:srgbClr val="FFFFFF"/>
                </a:solidFill>
                <a:latin typeface="Helvetica Neue"/>
                <a:ea typeface="Helvetica Neue"/>
                <a:cs typeface="Helvetica Neue"/>
                <a:sym typeface="Helvetica Neue"/>
              </a:rPr>
              <a:t>Introduction</a:t>
            </a:r>
            <a:endParaRPr sz="3600" b="1"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Music Source Separation (MSS)</a:t>
            </a:r>
            <a:endParaRPr/>
          </a:p>
        </p:txBody>
      </p:sp>
      <p:pic>
        <p:nvPicPr>
          <p:cNvPr id="101" name="Google Shape;101;p18"/>
          <p:cNvPicPr preferRelativeResize="0"/>
          <p:nvPr/>
        </p:nvPicPr>
        <p:blipFill>
          <a:blip r:embed="rId3">
            <a:alphaModFix/>
          </a:blip>
          <a:stretch>
            <a:fillRect/>
          </a:stretch>
        </p:blipFill>
        <p:spPr>
          <a:xfrm>
            <a:off x="3028700" y="1574963"/>
            <a:ext cx="5892150" cy="2571425"/>
          </a:xfrm>
          <a:prstGeom prst="rect">
            <a:avLst/>
          </a:prstGeom>
          <a:noFill/>
          <a:ln>
            <a:noFill/>
          </a:ln>
        </p:spPr>
      </p:pic>
      <p:sp>
        <p:nvSpPr>
          <p:cNvPr id="102" name="Google Shape;102;p18"/>
          <p:cNvSpPr txBox="1">
            <a:spLocks noGrp="1"/>
          </p:cNvSpPr>
          <p:nvPr>
            <p:ph type="body" idx="1"/>
          </p:nvPr>
        </p:nvSpPr>
        <p:spPr>
          <a:xfrm>
            <a:off x="311700" y="1152475"/>
            <a:ext cx="4869300" cy="3416400"/>
          </a:xfrm>
          <a:prstGeom prst="rect">
            <a:avLst/>
          </a:prstGeom>
        </p:spPr>
        <p:txBody>
          <a:bodyPr spcFirstLastPara="1" wrap="square" lIns="90000" tIns="91425" rIns="91425" bIns="91425" anchor="t" anchorCtr="0">
            <a:noAutofit/>
          </a:bodyPr>
          <a:lstStyle/>
          <a:p>
            <a:pPr marL="457200" lvl="0" indent="-342900" algn="l" rtl="0">
              <a:spcBef>
                <a:spcPts val="0"/>
              </a:spcBef>
              <a:spcAft>
                <a:spcPts val="0"/>
              </a:spcAft>
              <a:buSzPts val="1800"/>
              <a:buChar char="●"/>
            </a:pPr>
            <a:r>
              <a:rPr lang="zh-CN" sz="1700"/>
              <a:t>4-Stem setting</a:t>
            </a:r>
            <a:endParaRPr sz="1700"/>
          </a:p>
          <a:p>
            <a:pPr marL="914400" lvl="1" indent="-336550" algn="l" rtl="0">
              <a:spcBef>
                <a:spcPts val="0"/>
              </a:spcBef>
              <a:spcAft>
                <a:spcPts val="0"/>
              </a:spcAft>
              <a:buSzPts val="1700"/>
              <a:buChar char="○"/>
            </a:pPr>
            <a:r>
              <a:rPr lang="zh-CN" sz="1700"/>
              <a:t>Vocals</a:t>
            </a:r>
            <a:endParaRPr sz="1700"/>
          </a:p>
          <a:p>
            <a:pPr marL="914400" lvl="1" indent="-336550" algn="l" rtl="0">
              <a:spcBef>
                <a:spcPts val="0"/>
              </a:spcBef>
              <a:spcAft>
                <a:spcPts val="0"/>
              </a:spcAft>
              <a:buSzPts val="1700"/>
              <a:buChar char="○"/>
            </a:pPr>
            <a:r>
              <a:rPr lang="zh-CN" sz="1700"/>
              <a:t>Bass</a:t>
            </a:r>
            <a:endParaRPr sz="1700"/>
          </a:p>
          <a:p>
            <a:pPr marL="914400" lvl="1" indent="-336550" algn="l" rtl="0">
              <a:spcBef>
                <a:spcPts val="0"/>
              </a:spcBef>
              <a:spcAft>
                <a:spcPts val="0"/>
              </a:spcAft>
              <a:buSzPts val="1700"/>
              <a:buChar char="○"/>
            </a:pPr>
            <a:r>
              <a:rPr lang="zh-CN" sz="1700"/>
              <a:t>Drums</a:t>
            </a:r>
            <a:endParaRPr sz="1700"/>
          </a:p>
          <a:p>
            <a:pPr marL="914400" lvl="1" indent="-336550" algn="l" rtl="0">
              <a:spcBef>
                <a:spcPts val="0"/>
              </a:spcBef>
              <a:spcAft>
                <a:spcPts val="0"/>
              </a:spcAft>
              <a:buSzPts val="1700"/>
              <a:buChar char="○"/>
            </a:pPr>
            <a:r>
              <a:rPr lang="zh-CN" sz="1700"/>
              <a:t>Other </a:t>
            </a:r>
            <a:endParaRPr sz="1700"/>
          </a:p>
          <a:p>
            <a:pPr marL="0" lvl="0" indent="0" algn="l" rtl="0">
              <a:spcBef>
                <a:spcPts val="1000"/>
              </a:spcBef>
              <a:spcAft>
                <a:spcPts val="1600"/>
              </a:spcAft>
              <a:buNone/>
            </a:pPr>
            <a:endParaRPr sz="1700"/>
          </a:p>
        </p:txBody>
      </p:sp>
      <p:sp>
        <p:nvSpPr>
          <p:cNvPr id="103" name="Google Shape;103;p18"/>
          <p:cNvSpPr txBox="1"/>
          <p:nvPr/>
        </p:nvSpPr>
        <p:spPr>
          <a:xfrm>
            <a:off x="3658125" y="4383325"/>
            <a:ext cx="479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900">
                <a:solidFill>
                  <a:srgbClr val="595959"/>
                </a:solidFill>
              </a:rPr>
              <a:t>Figure from </a:t>
            </a:r>
            <a:r>
              <a:rPr lang="zh-CN" sz="900">
                <a:solidFill>
                  <a:srgbClr val="595959"/>
                </a:solidFill>
                <a:highlight>
                  <a:srgbClr val="FFFFFF"/>
                </a:highlight>
              </a:rPr>
              <a:t>Ethan Manilow, Prem Seetharaman, Justin Salamon, “Open Source </a:t>
            </a:r>
            <a:br>
              <a:rPr lang="zh-CN" sz="900">
                <a:solidFill>
                  <a:srgbClr val="595959"/>
                </a:solidFill>
                <a:highlight>
                  <a:srgbClr val="FFFFFF"/>
                </a:highlight>
              </a:rPr>
            </a:br>
            <a:r>
              <a:rPr lang="zh-CN" sz="900">
                <a:solidFill>
                  <a:srgbClr val="595959"/>
                </a:solidFill>
                <a:highlight>
                  <a:srgbClr val="FFFFFF"/>
                </a:highlight>
              </a:rPr>
              <a:t>Tools &amp; Data for Music Source Separation”, Tutorial website.</a:t>
            </a:r>
            <a:endParaRPr sz="900">
              <a:solidFill>
                <a:srgbClr val="595959"/>
              </a:solidFill>
              <a:highlight>
                <a:srgbClr val="FFFFFF"/>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a:t>Spectrogram-based Approach</a:t>
            </a:r>
            <a:endParaRPr/>
          </a:p>
        </p:txBody>
      </p:sp>
      <p:pic>
        <p:nvPicPr>
          <p:cNvPr id="109" name="Google Shape;109;p19"/>
          <p:cNvPicPr preferRelativeResize="0"/>
          <p:nvPr/>
        </p:nvPicPr>
        <p:blipFill>
          <a:blip r:embed="rId3">
            <a:alphaModFix/>
          </a:blip>
          <a:stretch>
            <a:fillRect/>
          </a:stretch>
        </p:blipFill>
        <p:spPr>
          <a:xfrm>
            <a:off x="2283384" y="1867627"/>
            <a:ext cx="1710383" cy="998896"/>
          </a:xfrm>
          <a:prstGeom prst="rect">
            <a:avLst/>
          </a:prstGeom>
          <a:noFill/>
          <a:ln>
            <a:noFill/>
          </a:ln>
        </p:spPr>
      </p:pic>
      <p:pic>
        <p:nvPicPr>
          <p:cNvPr id="110" name="Google Shape;110;p19"/>
          <p:cNvPicPr preferRelativeResize="0"/>
          <p:nvPr/>
        </p:nvPicPr>
        <p:blipFill>
          <a:blip r:embed="rId4">
            <a:alphaModFix/>
          </a:blip>
          <a:stretch>
            <a:fillRect/>
          </a:stretch>
        </p:blipFill>
        <p:spPr>
          <a:xfrm>
            <a:off x="2283383" y="3120728"/>
            <a:ext cx="1710385" cy="1006013"/>
          </a:xfrm>
          <a:prstGeom prst="rect">
            <a:avLst/>
          </a:prstGeom>
          <a:noFill/>
          <a:ln>
            <a:noFill/>
          </a:ln>
        </p:spPr>
      </p:pic>
      <p:pic>
        <p:nvPicPr>
          <p:cNvPr id="111" name="Google Shape;111;p19"/>
          <p:cNvPicPr preferRelativeResize="0"/>
          <p:nvPr/>
        </p:nvPicPr>
        <p:blipFill>
          <a:blip r:embed="rId5">
            <a:alphaModFix/>
          </a:blip>
          <a:stretch>
            <a:fillRect/>
          </a:stretch>
        </p:blipFill>
        <p:spPr>
          <a:xfrm>
            <a:off x="4702651" y="1864454"/>
            <a:ext cx="1710381" cy="1005250"/>
          </a:xfrm>
          <a:prstGeom prst="rect">
            <a:avLst/>
          </a:prstGeom>
          <a:noFill/>
          <a:ln>
            <a:noFill/>
          </a:ln>
        </p:spPr>
      </p:pic>
      <p:pic>
        <p:nvPicPr>
          <p:cNvPr id="112" name="Google Shape;112;p19"/>
          <p:cNvPicPr preferRelativeResize="0"/>
          <p:nvPr/>
        </p:nvPicPr>
        <p:blipFill>
          <a:blip r:embed="rId6">
            <a:alphaModFix/>
          </a:blip>
          <a:stretch>
            <a:fillRect/>
          </a:stretch>
        </p:blipFill>
        <p:spPr>
          <a:xfrm>
            <a:off x="4705082" y="3124296"/>
            <a:ext cx="1705520" cy="998896"/>
          </a:xfrm>
          <a:prstGeom prst="rect">
            <a:avLst/>
          </a:prstGeom>
          <a:noFill/>
          <a:ln>
            <a:noFill/>
          </a:ln>
        </p:spPr>
      </p:pic>
      <p:sp>
        <p:nvSpPr>
          <p:cNvPr id="113" name="Google Shape;113;p19"/>
          <p:cNvSpPr txBox="1"/>
          <p:nvPr/>
        </p:nvSpPr>
        <p:spPr>
          <a:xfrm>
            <a:off x="2849709" y="1613174"/>
            <a:ext cx="577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a:solidFill>
                  <a:srgbClr val="595959"/>
                </a:solidFill>
              </a:rPr>
              <a:t>Real</a:t>
            </a:r>
            <a:endParaRPr sz="1200">
              <a:solidFill>
                <a:srgbClr val="595959"/>
              </a:solidFill>
            </a:endParaRPr>
          </a:p>
        </p:txBody>
      </p:sp>
      <p:sp>
        <p:nvSpPr>
          <p:cNvPr id="114" name="Google Shape;114;p19"/>
          <p:cNvSpPr txBox="1"/>
          <p:nvPr/>
        </p:nvSpPr>
        <p:spPr>
          <a:xfrm>
            <a:off x="5268986" y="1613174"/>
            <a:ext cx="577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a:solidFill>
                  <a:srgbClr val="595959"/>
                </a:solidFill>
              </a:rPr>
              <a:t>Real</a:t>
            </a:r>
            <a:endParaRPr sz="1200">
              <a:solidFill>
                <a:srgbClr val="595959"/>
              </a:solidFill>
            </a:endParaRPr>
          </a:p>
        </p:txBody>
      </p:sp>
      <p:sp>
        <p:nvSpPr>
          <p:cNvPr id="115" name="Google Shape;115;p19"/>
          <p:cNvSpPr txBox="1"/>
          <p:nvPr/>
        </p:nvSpPr>
        <p:spPr>
          <a:xfrm>
            <a:off x="5109350" y="2866512"/>
            <a:ext cx="897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a:solidFill>
                  <a:srgbClr val="595959"/>
                </a:solidFill>
              </a:rPr>
              <a:t>Imaginary</a:t>
            </a:r>
            <a:endParaRPr sz="1200">
              <a:solidFill>
                <a:srgbClr val="595959"/>
              </a:solidFill>
            </a:endParaRPr>
          </a:p>
        </p:txBody>
      </p:sp>
      <p:sp>
        <p:nvSpPr>
          <p:cNvPr id="116" name="Google Shape;116;p19"/>
          <p:cNvSpPr txBox="1"/>
          <p:nvPr/>
        </p:nvSpPr>
        <p:spPr>
          <a:xfrm>
            <a:off x="2690086" y="2866512"/>
            <a:ext cx="897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200">
                <a:solidFill>
                  <a:srgbClr val="595959"/>
                </a:solidFill>
              </a:rPr>
              <a:t>Imaginary</a:t>
            </a:r>
            <a:endParaRPr sz="1200">
              <a:solidFill>
                <a:srgbClr val="595959"/>
              </a:solidFill>
            </a:endParaRPr>
          </a:p>
        </p:txBody>
      </p:sp>
      <p:sp>
        <p:nvSpPr>
          <p:cNvPr id="117" name="Google Shape;117;p19"/>
          <p:cNvSpPr txBox="1"/>
          <p:nvPr/>
        </p:nvSpPr>
        <p:spPr>
          <a:xfrm>
            <a:off x="4165375" y="2741412"/>
            <a:ext cx="368100" cy="467400"/>
          </a:xfrm>
          <a:prstGeom prst="rect">
            <a:avLst/>
          </a:prstGeom>
          <a:no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zh-CN" sz="2800"/>
              <a:t>X</a:t>
            </a:r>
            <a:endParaRPr sz="2800"/>
          </a:p>
        </p:txBody>
      </p:sp>
      <p:sp>
        <p:nvSpPr>
          <p:cNvPr id="118" name="Google Shape;118;p19"/>
          <p:cNvSpPr txBox="1"/>
          <p:nvPr/>
        </p:nvSpPr>
        <p:spPr>
          <a:xfrm>
            <a:off x="2416869" y="4126749"/>
            <a:ext cx="1443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600"/>
              <a:t>Complex Spectrogam</a:t>
            </a:r>
            <a:endParaRPr sz="1600"/>
          </a:p>
        </p:txBody>
      </p:sp>
      <p:sp>
        <p:nvSpPr>
          <p:cNvPr id="119" name="Google Shape;119;p19"/>
          <p:cNvSpPr txBox="1"/>
          <p:nvPr/>
        </p:nvSpPr>
        <p:spPr>
          <a:xfrm>
            <a:off x="4705035" y="4208178"/>
            <a:ext cx="1705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a:t>Estimated Mask</a:t>
            </a:r>
            <a:endParaRPr sz="1600"/>
          </a:p>
        </p:txBody>
      </p:sp>
      <p:sp>
        <p:nvSpPr>
          <p:cNvPr id="120" name="Google Shape;120;p19"/>
          <p:cNvSpPr/>
          <p:nvPr/>
        </p:nvSpPr>
        <p:spPr>
          <a:xfrm>
            <a:off x="6582990" y="2538178"/>
            <a:ext cx="828300" cy="873900"/>
          </a:xfrm>
          <a:prstGeom prst="rightArrow">
            <a:avLst>
              <a:gd name="adj1" fmla="val 50000"/>
              <a:gd name="adj2" fmla="val 50000"/>
            </a:avLst>
          </a:prstGeom>
          <a:solidFill>
            <a:schemeClr val="lt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zh-CN" sz="1600"/>
              <a:t>iSTFT</a:t>
            </a:r>
            <a:endParaRPr sz="1600"/>
          </a:p>
        </p:txBody>
      </p:sp>
      <p:sp>
        <p:nvSpPr>
          <p:cNvPr id="121" name="Google Shape;121;p19"/>
          <p:cNvSpPr/>
          <p:nvPr/>
        </p:nvSpPr>
        <p:spPr>
          <a:xfrm>
            <a:off x="1639021" y="2595933"/>
            <a:ext cx="514800" cy="758400"/>
          </a:xfrm>
          <a:prstGeom prst="rightArrow">
            <a:avLst>
              <a:gd name="adj1" fmla="val 50000"/>
              <a:gd name="adj2" fmla="val 50000"/>
            </a:avLst>
          </a:prstGeom>
          <a:solidFill>
            <a:schemeClr val="lt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zh-CN" sz="1100"/>
              <a:t>STFT</a:t>
            </a:r>
            <a:endParaRPr sz="1100"/>
          </a:p>
        </p:txBody>
      </p:sp>
      <p:sp>
        <p:nvSpPr>
          <p:cNvPr id="122" name="Google Shape;122;p19"/>
          <p:cNvSpPr/>
          <p:nvPr/>
        </p:nvSpPr>
        <p:spPr>
          <a:xfrm>
            <a:off x="4601913" y="1584350"/>
            <a:ext cx="1911900" cy="3120300"/>
          </a:xfrm>
          <a:prstGeom prst="roundRect">
            <a:avLst>
              <a:gd name="adj" fmla="val 9379"/>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123;p19"/>
          <p:cNvSpPr txBox="1"/>
          <p:nvPr/>
        </p:nvSpPr>
        <p:spPr>
          <a:xfrm>
            <a:off x="225900" y="3535375"/>
            <a:ext cx="132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Music Mixture</a:t>
            </a:r>
            <a:endParaRPr/>
          </a:p>
        </p:txBody>
      </p:sp>
      <p:sp>
        <p:nvSpPr>
          <p:cNvPr id="124" name="Google Shape;124;p19"/>
          <p:cNvSpPr txBox="1"/>
          <p:nvPr/>
        </p:nvSpPr>
        <p:spPr>
          <a:xfrm>
            <a:off x="1654800" y="930950"/>
            <a:ext cx="583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solidFill>
                  <a:srgbClr val="666666"/>
                </a:solidFill>
              </a:rPr>
              <a:t>Goal: Predict the Mask for Complex Spectrogram</a:t>
            </a:r>
            <a:endParaRPr sz="800"/>
          </a:p>
        </p:txBody>
      </p:sp>
      <p:sp>
        <p:nvSpPr>
          <p:cNvPr id="125" name="Google Shape;125;p19"/>
          <p:cNvSpPr txBox="1"/>
          <p:nvPr/>
        </p:nvSpPr>
        <p:spPr>
          <a:xfrm>
            <a:off x="5336975" y="4803850"/>
            <a:ext cx="441600" cy="205800"/>
          </a:xfrm>
          <a:prstGeom prst="rect">
            <a:avLst/>
          </a:prstGeom>
          <a:no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zh-CN" sz="1100">
                <a:solidFill>
                  <a:srgbClr val="595959"/>
                </a:solidFill>
              </a:rPr>
              <a:t>cIRMs</a:t>
            </a:r>
            <a:endParaRPr>
              <a:solidFill>
                <a:srgbClr val="595959"/>
              </a:solidFill>
            </a:endParaRPr>
          </a:p>
        </p:txBody>
      </p:sp>
      <p:pic>
        <p:nvPicPr>
          <p:cNvPr id="126" name="Google Shape;126;p19"/>
          <p:cNvPicPr preferRelativeResize="0"/>
          <p:nvPr/>
        </p:nvPicPr>
        <p:blipFill>
          <a:blip r:embed="rId7">
            <a:alphaModFix/>
          </a:blip>
          <a:stretch>
            <a:fillRect/>
          </a:stretch>
        </p:blipFill>
        <p:spPr>
          <a:xfrm>
            <a:off x="175275" y="2604107"/>
            <a:ext cx="1334200" cy="742030"/>
          </a:xfrm>
          <a:prstGeom prst="rect">
            <a:avLst/>
          </a:prstGeom>
          <a:noFill/>
          <a:ln>
            <a:noFill/>
          </a:ln>
        </p:spPr>
      </p:pic>
      <p:pic>
        <p:nvPicPr>
          <p:cNvPr id="127" name="Google Shape;127;p19"/>
          <p:cNvPicPr preferRelativeResize="0"/>
          <p:nvPr/>
        </p:nvPicPr>
        <p:blipFill>
          <a:blip r:embed="rId8">
            <a:alphaModFix/>
          </a:blip>
          <a:stretch>
            <a:fillRect/>
          </a:stretch>
        </p:blipFill>
        <p:spPr>
          <a:xfrm>
            <a:off x="7480475" y="2604113"/>
            <a:ext cx="1604767" cy="7420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A Representative Conventional Approach</a:t>
            </a:r>
            <a:endParaRPr/>
          </a:p>
        </p:txBody>
      </p:sp>
      <p:sp>
        <p:nvSpPr>
          <p:cNvPr id="133" name="Google Shape;133;p20"/>
          <p:cNvSpPr txBox="1">
            <a:spLocks noGrp="1"/>
          </p:cNvSpPr>
          <p:nvPr>
            <p:ph type="body" idx="1"/>
          </p:nvPr>
        </p:nvSpPr>
        <p:spPr>
          <a:xfrm>
            <a:off x="311700" y="1152475"/>
            <a:ext cx="2624100" cy="1856100"/>
          </a:xfrm>
          <a:prstGeom prst="rect">
            <a:avLst/>
          </a:prstGeom>
        </p:spPr>
        <p:txBody>
          <a:bodyPr spcFirstLastPara="1" wrap="square" lIns="90000" tIns="91425" rIns="91425" bIns="91425" anchor="t" anchorCtr="0">
            <a:noAutofit/>
          </a:bodyPr>
          <a:lstStyle/>
          <a:p>
            <a:pPr marL="457200" lvl="0" indent="-342900" algn="l" rtl="0">
              <a:spcBef>
                <a:spcPts val="0"/>
              </a:spcBef>
              <a:spcAft>
                <a:spcPts val="0"/>
              </a:spcAft>
              <a:buSzPts val="1800"/>
              <a:buChar char="●"/>
            </a:pPr>
            <a:r>
              <a:rPr lang="zh-CN"/>
              <a:t>U-shape Auto-encoder</a:t>
            </a:r>
            <a:br>
              <a:rPr lang="zh-CN"/>
            </a:br>
            <a:r>
              <a:rPr lang="zh-CN"/>
              <a:t>(U-Net)</a:t>
            </a:r>
            <a:endParaRPr/>
          </a:p>
          <a:p>
            <a:pPr marL="457200" lvl="0" indent="-342900" algn="l" rtl="0">
              <a:spcBef>
                <a:spcPts val="1000"/>
              </a:spcBef>
              <a:spcAft>
                <a:spcPts val="1000"/>
              </a:spcAft>
              <a:buSzPts val="1800"/>
              <a:buChar char="●"/>
            </a:pPr>
            <a:r>
              <a:rPr lang="zh-CN"/>
              <a:t>CONV modules</a:t>
            </a:r>
            <a:endParaRPr/>
          </a:p>
        </p:txBody>
      </p:sp>
      <p:pic>
        <p:nvPicPr>
          <p:cNvPr id="134" name="Google Shape;134;p20"/>
          <p:cNvPicPr preferRelativeResize="0"/>
          <p:nvPr/>
        </p:nvPicPr>
        <p:blipFill>
          <a:blip r:embed="rId3">
            <a:alphaModFix/>
          </a:blip>
          <a:stretch>
            <a:fillRect/>
          </a:stretch>
        </p:blipFill>
        <p:spPr>
          <a:xfrm>
            <a:off x="3583550" y="1201400"/>
            <a:ext cx="4405574" cy="3574800"/>
          </a:xfrm>
          <a:prstGeom prst="rect">
            <a:avLst/>
          </a:prstGeom>
          <a:noFill/>
          <a:ln>
            <a:noFill/>
          </a:ln>
        </p:spPr>
      </p:pic>
      <p:sp>
        <p:nvSpPr>
          <p:cNvPr id="135" name="Google Shape;135;p20"/>
          <p:cNvSpPr txBox="1"/>
          <p:nvPr/>
        </p:nvSpPr>
        <p:spPr>
          <a:xfrm>
            <a:off x="1253700" y="4070300"/>
            <a:ext cx="30072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200">
                <a:solidFill>
                  <a:schemeClr val="dk2"/>
                </a:solidFill>
              </a:rPr>
              <a:t>Jansson et al. “Singing voice separation with deep U-net” in ISMIR 2017.</a:t>
            </a:r>
            <a:endParaRPr sz="12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1" descr="字节跳动ByteDance-PPT-0724-02.jpg"/>
          <p:cNvPicPr preferRelativeResize="0"/>
          <p:nvPr/>
        </p:nvPicPr>
        <p:blipFill rotWithShape="1">
          <a:blip r:embed="rId3">
            <a:alphaModFix/>
          </a:blip>
          <a:srcRect/>
          <a:stretch/>
        </p:blipFill>
        <p:spPr>
          <a:xfrm>
            <a:off x="4060" y="0"/>
            <a:ext cx="9135880" cy="5143499"/>
          </a:xfrm>
          <a:prstGeom prst="rect">
            <a:avLst/>
          </a:prstGeom>
          <a:noFill/>
          <a:ln>
            <a:noFill/>
          </a:ln>
        </p:spPr>
      </p:pic>
      <p:sp>
        <p:nvSpPr>
          <p:cNvPr id="141" name="Google Shape;141;p21"/>
          <p:cNvSpPr txBox="1"/>
          <p:nvPr/>
        </p:nvSpPr>
        <p:spPr>
          <a:xfrm>
            <a:off x="644525" y="1951375"/>
            <a:ext cx="8278500" cy="5868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3600"/>
              <a:buFont typeface="Helvetica Neue"/>
              <a:buNone/>
            </a:pPr>
            <a:r>
              <a:rPr lang="zh-CN" sz="3200" b="1">
                <a:solidFill>
                  <a:srgbClr val="FFFFFF"/>
                </a:solidFill>
                <a:latin typeface="Helvetica Neue"/>
                <a:ea typeface="Helvetica Neue"/>
                <a:cs typeface="Helvetica Neue"/>
                <a:sym typeface="Helvetica Neue"/>
              </a:rPr>
              <a:t>Model: BS-RoFormer</a:t>
            </a:r>
            <a:endParaRPr sz="3200" b="1"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311700" y="166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Band-Split Approach</a:t>
            </a:r>
            <a:endParaRPr/>
          </a:p>
        </p:txBody>
      </p:sp>
      <p:sp>
        <p:nvSpPr>
          <p:cNvPr id="147" name="Google Shape;147;p22"/>
          <p:cNvSpPr txBox="1">
            <a:spLocks noGrp="1"/>
          </p:cNvSpPr>
          <p:nvPr>
            <p:ph type="body" idx="1"/>
          </p:nvPr>
        </p:nvSpPr>
        <p:spPr>
          <a:xfrm>
            <a:off x="311700" y="1152475"/>
            <a:ext cx="8520600" cy="739500"/>
          </a:xfrm>
          <a:prstGeom prst="rect">
            <a:avLst/>
          </a:prstGeom>
        </p:spPr>
        <p:txBody>
          <a:bodyPr spcFirstLastPara="1" wrap="square" lIns="90000" tIns="91425" rIns="91425" bIns="91425" anchor="t" anchorCtr="0">
            <a:noAutofit/>
          </a:bodyPr>
          <a:lstStyle/>
          <a:p>
            <a:pPr marL="457200" lvl="0" indent="-342900" algn="l" rtl="0">
              <a:spcBef>
                <a:spcPts val="0"/>
              </a:spcBef>
              <a:spcAft>
                <a:spcPts val="0"/>
              </a:spcAft>
              <a:buSzPts val="1800"/>
              <a:buChar char="●"/>
            </a:pPr>
            <a:r>
              <a:rPr lang="zh-CN"/>
              <a:t>Let the model process pre-defined sub-band spectrograms, not full-band</a:t>
            </a:r>
            <a:endParaRPr/>
          </a:p>
          <a:p>
            <a:pPr marL="0" lvl="0" indent="0" algn="l" rtl="0">
              <a:spcBef>
                <a:spcPts val="1600"/>
              </a:spcBef>
              <a:spcAft>
                <a:spcPts val="1600"/>
              </a:spcAft>
              <a:buNone/>
            </a:pPr>
            <a:endParaRPr/>
          </a:p>
        </p:txBody>
      </p:sp>
      <p:grpSp>
        <p:nvGrpSpPr>
          <p:cNvPr id="148" name="Google Shape;148;p22"/>
          <p:cNvGrpSpPr/>
          <p:nvPr/>
        </p:nvGrpSpPr>
        <p:grpSpPr>
          <a:xfrm>
            <a:off x="1478105" y="1822250"/>
            <a:ext cx="1620815" cy="2146750"/>
            <a:chOff x="1173275" y="2050850"/>
            <a:chExt cx="3497659" cy="2146750"/>
          </a:xfrm>
        </p:grpSpPr>
        <p:pic>
          <p:nvPicPr>
            <p:cNvPr id="149" name="Google Shape;149;p22"/>
            <p:cNvPicPr preferRelativeResize="0"/>
            <p:nvPr/>
          </p:nvPicPr>
          <p:blipFill>
            <a:blip r:embed="rId3">
              <a:alphaModFix/>
            </a:blip>
            <a:stretch>
              <a:fillRect/>
            </a:stretch>
          </p:blipFill>
          <p:spPr>
            <a:xfrm>
              <a:off x="1173275" y="2050850"/>
              <a:ext cx="3492225" cy="405850"/>
            </a:xfrm>
            <a:prstGeom prst="rect">
              <a:avLst/>
            </a:prstGeom>
            <a:noFill/>
            <a:ln w="9525" cap="flat" cmpd="sng">
              <a:solidFill>
                <a:schemeClr val="dk2"/>
              </a:solidFill>
              <a:prstDash val="solid"/>
              <a:round/>
              <a:headEnd type="none" w="sm" len="sm"/>
              <a:tailEnd type="none" w="sm" len="sm"/>
            </a:ln>
          </p:spPr>
        </p:pic>
        <p:pic>
          <p:nvPicPr>
            <p:cNvPr id="150" name="Google Shape;150;p22"/>
            <p:cNvPicPr preferRelativeResize="0"/>
            <p:nvPr/>
          </p:nvPicPr>
          <p:blipFill>
            <a:blip r:embed="rId4">
              <a:alphaModFix/>
            </a:blip>
            <a:stretch>
              <a:fillRect/>
            </a:stretch>
          </p:blipFill>
          <p:spPr>
            <a:xfrm>
              <a:off x="1178700" y="2528838"/>
              <a:ext cx="3492225" cy="289900"/>
            </a:xfrm>
            <a:prstGeom prst="rect">
              <a:avLst/>
            </a:prstGeom>
            <a:noFill/>
            <a:ln w="9525" cap="flat" cmpd="sng">
              <a:solidFill>
                <a:schemeClr val="dk2"/>
              </a:solidFill>
              <a:prstDash val="solid"/>
              <a:round/>
              <a:headEnd type="none" w="sm" len="sm"/>
              <a:tailEnd type="none" w="sm" len="sm"/>
            </a:ln>
          </p:spPr>
        </p:pic>
        <p:pic>
          <p:nvPicPr>
            <p:cNvPr id="151" name="Google Shape;151;p22"/>
            <p:cNvPicPr preferRelativeResize="0"/>
            <p:nvPr/>
          </p:nvPicPr>
          <p:blipFill>
            <a:blip r:embed="rId5">
              <a:alphaModFix/>
            </a:blip>
            <a:stretch>
              <a:fillRect/>
            </a:stretch>
          </p:blipFill>
          <p:spPr>
            <a:xfrm>
              <a:off x="1178700" y="2877175"/>
              <a:ext cx="3492224" cy="272500"/>
            </a:xfrm>
            <a:prstGeom prst="rect">
              <a:avLst/>
            </a:prstGeom>
            <a:noFill/>
            <a:ln w="9525" cap="flat" cmpd="sng">
              <a:solidFill>
                <a:schemeClr val="dk2"/>
              </a:solidFill>
              <a:prstDash val="solid"/>
              <a:round/>
              <a:headEnd type="none" w="sm" len="sm"/>
              <a:tailEnd type="none" w="sm" len="sm"/>
            </a:ln>
          </p:spPr>
        </p:pic>
        <p:pic>
          <p:nvPicPr>
            <p:cNvPr id="152" name="Google Shape;152;p22"/>
            <p:cNvPicPr preferRelativeResize="0"/>
            <p:nvPr/>
          </p:nvPicPr>
          <p:blipFill>
            <a:blip r:embed="rId6">
              <a:alphaModFix/>
            </a:blip>
            <a:stretch>
              <a:fillRect/>
            </a:stretch>
          </p:blipFill>
          <p:spPr>
            <a:xfrm>
              <a:off x="1178702" y="3208091"/>
              <a:ext cx="3492233" cy="237713"/>
            </a:xfrm>
            <a:prstGeom prst="rect">
              <a:avLst/>
            </a:prstGeom>
            <a:noFill/>
            <a:ln w="9525" cap="flat" cmpd="sng">
              <a:solidFill>
                <a:schemeClr val="dk2"/>
              </a:solidFill>
              <a:prstDash val="solid"/>
              <a:round/>
              <a:headEnd type="none" w="sm" len="sm"/>
              <a:tailEnd type="none" w="sm" len="sm"/>
            </a:ln>
          </p:spPr>
        </p:pic>
        <p:pic>
          <p:nvPicPr>
            <p:cNvPr id="153" name="Google Shape;153;p22"/>
            <p:cNvPicPr preferRelativeResize="0"/>
            <p:nvPr/>
          </p:nvPicPr>
          <p:blipFill>
            <a:blip r:embed="rId7">
              <a:alphaModFix/>
            </a:blip>
            <a:stretch>
              <a:fillRect/>
            </a:stretch>
          </p:blipFill>
          <p:spPr>
            <a:xfrm>
              <a:off x="1178700" y="3514288"/>
              <a:ext cx="3492224" cy="185525"/>
            </a:xfrm>
            <a:prstGeom prst="rect">
              <a:avLst/>
            </a:prstGeom>
            <a:noFill/>
            <a:ln w="9525" cap="flat" cmpd="sng">
              <a:solidFill>
                <a:schemeClr val="dk2"/>
              </a:solidFill>
              <a:prstDash val="solid"/>
              <a:round/>
              <a:headEnd type="none" w="sm" len="sm"/>
              <a:tailEnd type="none" w="sm" len="sm"/>
            </a:ln>
          </p:spPr>
        </p:pic>
        <p:pic>
          <p:nvPicPr>
            <p:cNvPr id="154" name="Google Shape;154;p22"/>
            <p:cNvPicPr preferRelativeResize="0"/>
            <p:nvPr/>
          </p:nvPicPr>
          <p:blipFill>
            <a:blip r:embed="rId8">
              <a:alphaModFix/>
            </a:blip>
            <a:stretch>
              <a:fillRect/>
            </a:stretch>
          </p:blipFill>
          <p:spPr>
            <a:xfrm>
              <a:off x="1173275" y="3768288"/>
              <a:ext cx="3492225" cy="179425"/>
            </a:xfrm>
            <a:prstGeom prst="rect">
              <a:avLst/>
            </a:prstGeom>
            <a:noFill/>
            <a:ln w="9525" cap="flat" cmpd="sng">
              <a:solidFill>
                <a:schemeClr val="dk2"/>
              </a:solidFill>
              <a:prstDash val="solid"/>
              <a:round/>
              <a:headEnd type="none" w="sm" len="sm"/>
              <a:tailEnd type="none" w="sm" len="sm"/>
            </a:ln>
          </p:spPr>
        </p:pic>
        <p:pic>
          <p:nvPicPr>
            <p:cNvPr id="155" name="Google Shape;155;p22"/>
            <p:cNvPicPr preferRelativeResize="0"/>
            <p:nvPr/>
          </p:nvPicPr>
          <p:blipFill>
            <a:blip r:embed="rId9">
              <a:alphaModFix/>
            </a:blip>
            <a:stretch>
              <a:fillRect/>
            </a:stretch>
          </p:blipFill>
          <p:spPr>
            <a:xfrm>
              <a:off x="1178702" y="4035260"/>
              <a:ext cx="3492233" cy="162340"/>
            </a:xfrm>
            <a:prstGeom prst="rect">
              <a:avLst/>
            </a:prstGeom>
            <a:noFill/>
            <a:ln w="9525" cap="flat" cmpd="sng">
              <a:solidFill>
                <a:schemeClr val="dk2"/>
              </a:solidFill>
              <a:prstDash val="solid"/>
              <a:round/>
              <a:headEnd type="none" w="sm" len="sm"/>
              <a:tailEnd type="none" w="sm" len="sm"/>
            </a:ln>
          </p:spPr>
        </p:pic>
      </p:grpSp>
      <p:sp>
        <p:nvSpPr>
          <p:cNvPr id="156" name="Google Shape;156;p22"/>
          <p:cNvSpPr txBox="1"/>
          <p:nvPr/>
        </p:nvSpPr>
        <p:spPr>
          <a:xfrm>
            <a:off x="845100" y="1923775"/>
            <a:ext cx="6702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zh-CN" sz="1200"/>
              <a:t>Band-6</a:t>
            </a:r>
            <a:endParaRPr sz="1200"/>
          </a:p>
        </p:txBody>
      </p:sp>
      <p:sp>
        <p:nvSpPr>
          <p:cNvPr id="157" name="Google Shape;157;p22"/>
          <p:cNvSpPr txBox="1"/>
          <p:nvPr/>
        </p:nvSpPr>
        <p:spPr>
          <a:xfrm>
            <a:off x="845100" y="2352750"/>
            <a:ext cx="6702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zh-CN" sz="1200"/>
              <a:t>Band-5</a:t>
            </a:r>
            <a:endParaRPr sz="1200"/>
          </a:p>
        </p:txBody>
      </p:sp>
      <p:sp>
        <p:nvSpPr>
          <p:cNvPr id="158" name="Google Shape;158;p22"/>
          <p:cNvSpPr txBox="1"/>
          <p:nvPr/>
        </p:nvSpPr>
        <p:spPr>
          <a:xfrm>
            <a:off x="845100" y="2671700"/>
            <a:ext cx="6702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zh-CN" sz="1200"/>
              <a:t>Band-4</a:t>
            </a:r>
            <a:endParaRPr sz="1200"/>
          </a:p>
        </p:txBody>
      </p:sp>
      <p:sp>
        <p:nvSpPr>
          <p:cNvPr id="159" name="Google Shape;159;p22"/>
          <p:cNvSpPr txBox="1"/>
          <p:nvPr/>
        </p:nvSpPr>
        <p:spPr>
          <a:xfrm>
            <a:off x="845100" y="2990650"/>
            <a:ext cx="6702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zh-CN" sz="1200"/>
              <a:t>Band-3</a:t>
            </a:r>
            <a:endParaRPr sz="1200"/>
          </a:p>
        </p:txBody>
      </p:sp>
      <p:sp>
        <p:nvSpPr>
          <p:cNvPr id="160" name="Google Shape;160;p22"/>
          <p:cNvSpPr txBox="1"/>
          <p:nvPr/>
        </p:nvSpPr>
        <p:spPr>
          <a:xfrm>
            <a:off x="845100" y="3270750"/>
            <a:ext cx="6702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zh-CN" sz="1200"/>
              <a:t>Band-2</a:t>
            </a:r>
            <a:endParaRPr sz="1200"/>
          </a:p>
        </p:txBody>
      </p:sp>
      <p:sp>
        <p:nvSpPr>
          <p:cNvPr id="161" name="Google Shape;161;p22"/>
          <p:cNvSpPr txBox="1"/>
          <p:nvPr/>
        </p:nvSpPr>
        <p:spPr>
          <a:xfrm>
            <a:off x="845100" y="3521700"/>
            <a:ext cx="6702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zh-CN" sz="1200"/>
              <a:t>Band-1</a:t>
            </a:r>
            <a:endParaRPr sz="1200"/>
          </a:p>
        </p:txBody>
      </p:sp>
      <p:sp>
        <p:nvSpPr>
          <p:cNvPr id="162" name="Google Shape;162;p22"/>
          <p:cNvSpPr txBox="1"/>
          <p:nvPr/>
        </p:nvSpPr>
        <p:spPr>
          <a:xfrm>
            <a:off x="845100" y="3795425"/>
            <a:ext cx="6702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zh-CN" sz="1200"/>
              <a:t>Band-0</a:t>
            </a:r>
            <a:endParaRPr sz="1200"/>
          </a:p>
        </p:txBody>
      </p:sp>
      <p:sp>
        <p:nvSpPr>
          <p:cNvPr id="163" name="Google Shape;163;p22"/>
          <p:cNvSpPr txBox="1"/>
          <p:nvPr/>
        </p:nvSpPr>
        <p:spPr>
          <a:xfrm>
            <a:off x="3536600" y="1739100"/>
            <a:ext cx="895800" cy="2312100"/>
          </a:xfrm>
          <a:prstGeom prst="rect">
            <a:avLst/>
          </a:prstGeom>
          <a:solidFill>
            <a:srgbClr val="C9DAF8"/>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MSS</a:t>
            </a:r>
            <a:endParaRPr/>
          </a:p>
        </p:txBody>
      </p:sp>
      <p:cxnSp>
        <p:nvCxnSpPr>
          <p:cNvPr id="164" name="Google Shape;164;p22"/>
          <p:cNvCxnSpPr>
            <a:stCxn id="149" idx="3"/>
          </p:cNvCxnSpPr>
          <p:nvPr/>
        </p:nvCxnSpPr>
        <p:spPr>
          <a:xfrm rot="10800000" flipH="1">
            <a:off x="3096402" y="2021875"/>
            <a:ext cx="429900" cy="3300"/>
          </a:xfrm>
          <a:prstGeom prst="straightConnector1">
            <a:avLst/>
          </a:prstGeom>
          <a:noFill/>
          <a:ln w="9525" cap="flat" cmpd="sng">
            <a:solidFill>
              <a:schemeClr val="dk2"/>
            </a:solidFill>
            <a:prstDash val="solid"/>
            <a:round/>
            <a:headEnd type="none" w="med" len="med"/>
            <a:tailEnd type="triangle" w="med" len="med"/>
          </a:ln>
        </p:spPr>
      </p:cxnSp>
      <p:cxnSp>
        <p:nvCxnSpPr>
          <p:cNvPr id="165" name="Google Shape;165;p22"/>
          <p:cNvCxnSpPr/>
          <p:nvPr/>
        </p:nvCxnSpPr>
        <p:spPr>
          <a:xfrm rot="10800000" flipH="1">
            <a:off x="3098925" y="2443550"/>
            <a:ext cx="429900" cy="3300"/>
          </a:xfrm>
          <a:prstGeom prst="straightConnector1">
            <a:avLst/>
          </a:prstGeom>
          <a:noFill/>
          <a:ln w="9525" cap="flat" cmpd="sng">
            <a:solidFill>
              <a:schemeClr val="dk2"/>
            </a:solidFill>
            <a:prstDash val="solid"/>
            <a:round/>
            <a:headEnd type="none" w="med" len="med"/>
            <a:tailEnd type="triangle" w="med" len="med"/>
          </a:ln>
        </p:spPr>
      </p:cxnSp>
      <p:cxnSp>
        <p:nvCxnSpPr>
          <p:cNvPr id="166" name="Google Shape;166;p22"/>
          <p:cNvCxnSpPr/>
          <p:nvPr/>
        </p:nvCxnSpPr>
        <p:spPr>
          <a:xfrm rot="10800000" flipH="1">
            <a:off x="3098925" y="2783175"/>
            <a:ext cx="429900" cy="3300"/>
          </a:xfrm>
          <a:prstGeom prst="straightConnector1">
            <a:avLst/>
          </a:prstGeom>
          <a:noFill/>
          <a:ln w="9525" cap="flat" cmpd="sng">
            <a:solidFill>
              <a:schemeClr val="dk2"/>
            </a:solidFill>
            <a:prstDash val="solid"/>
            <a:round/>
            <a:headEnd type="none" w="med" len="med"/>
            <a:tailEnd type="triangle" w="med" len="med"/>
          </a:ln>
        </p:spPr>
      </p:cxnSp>
      <p:cxnSp>
        <p:nvCxnSpPr>
          <p:cNvPr id="167" name="Google Shape;167;p22"/>
          <p:cNvCxnSpPr/>
          <p:nvPr/>
        </p:nvCxnSpPr>
        <p:spPr>
          <a:xfrm rot="10800000" flipH="1">
            <a:off x="3106700" y="3096700"/>
            <a:ext cx="429900" cy="3300"/>
          </a:xfrm>
          <a:prstGeom prst="straightConnector1">
            <a:avLst/>
          </a:prstGeom>
          <a:noFill/>
          <a:ln w="9525" cap="flat" cmpd="sng">
            <a:solidFill>
              <a:schemeClr val="dk2"/>
            </a:solidFill>
            <a:prstDash val="solid"/>
            <a:round/>
            <a:headEnd type="none" w="med" len="med"/>
            <a:tailEnd type="triangle" w="med" len="med"/>
          </a:ln>
        </p:spPr>
      </p:cxnSp>
      <p:cxnSp>
        <p:nvCxnSpPr>
          <p:cNvPr id="168" name="Google Shape;168;p22"/>
          <p:cNvCxnSpPr/>
          <p:nvPr/>
        </p:nvCxnSpPr>
        <p:spPr>
          <a:xfrm rot="10800000" flipH="1">
            <a:off x="3106700" y="3376800"/>
            <a:ext cx="429900" cy="3300"/>
          </a:xfrm>
          <a:prstGeom prst="straightConnector1">
            <a:avLst/>
          </a:prstGeom>
          <a:noFill/>
          <a:ln w="9525" cap="flat" cmpd="sng">
            <a:solidFill>
              <a:schemeClr val="dk2"/>
            </a:solidFill>
            <a:prstDash val="solid"/>
            <a:round/>
            <a:headEnd type="none" w="med" len="med"/>
            <a:tailEnd type="triangle" w="med" len="med"/>
          </a:ln>
        </p:spPr>
      </p:cxnSp>
      <p:cxnSp>
        <p:nvCxnSpPr>
          <p:cNvPr id="169" name="Google Shape;169;p22"/>
          <p:cNvCxnSpPr/>
          <p:nvPr/>
        </p:nvCxnSpPr>
        <p:spPr>
          <a:xfrm rot="10800000" flipH="1">
            <a:off x="3098925" y="3640275"/>
            <a:ext cx="434100" cy="300"/>
          </a:xfrm>
          <a:prstGeom prst="straightConnector1">
            <a:avLst/>
          </a:prstGeom>
          <a:noFill/>
          <a:ln w="9525" cap="flat" cmpd="sng">
            <a:solidFill>
              <a:schemeClr val="dk2"/>
            </a:solidFill>
            <a:prstDash val="solid"/>
            <a:round/>
            <a:headEnd type="none" w="med" len="med"/>
            <a:tailEnd type="triangle" w="med" len="med"/>
          </a:ln>
        </p:spPr>
      </p:cxnSp>
      <p:cxnSp>
        <p:nvCxnSpPr>
          <p:cNvPr id="170" name="Google Shape;170;p22"/>
          <p:cNvCxnSpPr/>
          <p:nvPr/>
        </p:nvCxnSpPr>
        <p:spPr>
          <a:xfrm rot="10800000" flipH="1">
            <a:off x="3098925" y="3887675"/>
            <a:ext cx="434100" cy="300"/>
          </a:xfrm>
          <a:prstGeom prst="straightConnector1">
            <a:avLst/>
          </a:prstGeom>
          <a:noFill/>
          <a:ln w="9525" cap="flat" cmpd="sng">
            <a:solidFill>
              <a:schemeClr val="dk2"/>
            </a:solidFill>
            <a:prstDash val="solid"/>
            <a:round/>
            <a:headEnd type="none" w="med" len="med"/>
            <a:tailEnd type="triangle" w="med" len="med"/>
          </a:ln>
        </p:spPr>
      </p:cxnSp>
      <p:cxnSp>
        <p:nvCxnSpPr>
          <p:cNvPr id="171" name="Google Shape;171;p22"/>
          <p:cNvCxnSpPr/>
          <p:nvPr/>
        </p:nvCxnSpPr>
        <p:spPr>
          <a:xfrm rot="10800000" flipH="1">
            <a:off x="4432400" y="2021875"/>
            <a:ext cx="429900" cy="3300"/>
          </a:xfrm>
          <a:prstGeom prst="straightConnector1">
            <a:avLst/>
          </a:prstGeom>
          <a:noFill/>
          <a:ln w="9525" cap="flat" cmpd="sng">
            <a:solidFill>
              <a:schemeClr val="dk2"/>
            </a:solidFill>
            <a:prstDash val="solid"/>
            <a:round/>
            <a:headEnd type="none" w="med" len="med"/>
            <a:tailEnd type="triangle" w="med" len="med"/>
          </a:ln>
        </p:spPr>
      </p:cxnSp>
      <p:cxnSp>
        <p:nvCxnSpPr>
          <p:cNvPr id="172" name="Google Shape;172;p22"/>
          <p:cNvCxnSpPr/>
          <p:nvPr/>
        </p:nvCxnSpPr>
        <p:spPr>
          <a:xfrm rot="10800000" flipH="1">
            <a:off x="4432400" y="2443550"/>
            <a:ext cx="429900" cy="3300"/>
          </a:xfrm>
          <a:prstGeom prst="straightConnector1">
            <a:avLst/>
          </a:prstGeom>
          <a:noFill/>
          <a:ln w="9525" cap="flat" cmpd="sng">
            <a:solidFill>
              <a:schemeClr val="dk2"/>
            </a:solidFill>
            <a:prstDash val="solid"/>
            <a:round/>
            <a:headEnd type="none" w="med" len="med"/>
            <a:tailEnd type="triangle" w="med" len="med"/>
          </a:ln>
        </p:spPr>
      </p:cxnSp>
      <p:cxnSp>
        <p:nvCxnSpPr>
          <p:cNvPr id="173" name="Google Shape;173;p22"/>
          <p:cNvCxnSpPr/>
          <p:nvPr/>
        </p:nvCxnSpPr>
        <p:spPr>
          <a:xfrm rot="10800000" flipH="1">
            <a:off x="4432400" y="2783175"/>
            <a:ext cx="429900" cy="3300"/>
          </a:xfrm>
          <a:prstGeom prst="straightConnector1">
            <a:avLst/>
          </a:prstGeom>
          <a:noFill/>
          <a:ln w="9525" cap="flat" cmpd="sng">
            <a:solidFill>
              <a:schemeClr val="dk2"/>
            </a:solidFill>
            <a:prstDash val="solid"/>
            <a:round/>
            <a:headEnd type="none" w="med" len="med"/>
            <a:tailEnd type="triangle" w="med" len="med"/>
          </a:ln>
        </p:spPr>
      </p:cxnSp>
      <p:cxnSp>
        <p:nvCxnSpPr>
          <p:cNvPr id="174" name="Google Shape;174;p22"/>
          <p:cNvCxnSpPr/>
          <p:nvPr/>
        </p:nvCxnSpPr>
        <p:spPr>
          <a:xfrm rot="10800000" flipH="1">
            <a:off x="4440175" y="3096700"/>
            <a:ext cx="429900" cy="3300"/>
          </a:xfrm>
          <a:prstGeom prst="straightConnector1">
            <a:avLst/>
          </a:prstGeom>
          <a:noFill/>
          <a:ln w="9525" cap="flat" cmpd="sng">
            <a:solidFill>
              <a:schemeClr val="dk2"/>
            </a:solidFill>
            <a:prstDash val="solid"/>
            <a:round/>
            <a:headEnd type="none" w="med" len="med"/>
            <a:tailEnd type="triangle" w="med" len="med"/>
          </a:ln>
        </p:spPr>
      </p:cxnSp>
      <p:cxnSp>
        <p:nvCxnSpPr>
          <p:cNvPr id="175" name="Google Shape;175;p22"/>
          <p:cNvCxnSpPr/>
          <p:nvPr/>
        </p:nvCxnSpPr>
        <p:spPr>
          <a:xfrm rot="10800000" flipH="1">
            <a:off x="4440175" y="3376800"/>
            <a:ext cx="429900" cy="3300"/>
          </a:xfrm>
          <a:prstGeom prst="straightConnector1">
            <a:avLst/>
          </a:prstGeom>
          <a:noFill/>
          <a:ln w="9525" cap="flat" cmpd="sng">
            <a:solidFill>
              <a:schemeClr val="dk2"/>
            </a:solidFill>
            <a:prstDash val="solid"/>
            <a:round/>
            <a:headEnd type="none" w="med" len="med"/>
            <a:tailEnd type="triangle" w="med" len="med"/>
          </a:ln>
        </p:spPr>
      </p:cxnSp>
      <p:cxnSp>
        <p:nvCxnSpPr>
          <p:cNvPr id="176" name="Google Shape;176;p22"/>
          <p:cNvCxnSpPr/>
          <p:nvPr/>
        </p:nvCxnSpPr>
        <p:spPr>
          <a:xfrm rot="10800000" flipH="1">
            <a:off x="4432400" y="3640275"/>
            <a:ext cx="434100" cy="300"/>
          </a:xfrm>
          <a:prstGeom prst="straightConnector1">
            <a:avLst/>
          </a:prstGeom>
          <a:noFill/>
          <a:ln w="9525" cap="flat" cmpd="sng">
            <a:solidFill>
              <a:schemeClr val="dk2"/>
            </a:solidFill>
            <a:prstDash val="solid"/>
            <a:round/>
            <a:headEnd type="none" w="med" len="med"/>
            <a:tailEnd type="triangle" w="med" len="med"/>
          </a:ln>
        </p:spPr>
      </p:cxnSp>
      <p:cxnSp>
        <p:nvCxnSpPr>
          <p:cNvPr id="177" name="Google Shape;177;p22"/>
          <p:cNvCxnSpPr/>
          <p:nvPr/>
        </p:nvCxnSpPr>
        <p:spPr>
          <a:xfrm rot="10800000" flipH="1">
            <a:off x="4432400" y="3887675"/>
            <a:ext cx="434100" cy="300"/>
          </a:xfrm>
          <a:prstGeom prst="straightConnector1">
            <a:avLst/>
          </a:prstGeom>
          <a:noFill/>
          <a:ln w="9525" cap="flat" cmpd="sng">
            <a:solidFill>
              <a:schemeClr val="dk2"/>
            </a:solidFill>
            <a:prstDash val="solid"/>
            <a:round/>
            <a:headEnd type="none" w="med" len="med"/>
            <a:tailEnd type="triangle" w="med" len="med"/>
          </a:ln>
        </p:spPr>
      </p:cxnSp>
      <p:sp>
        <p:nvSpPr>
          <p:cNvPr id="178" name="Google Shape;178;p22"/>
          <p:cNvSpPr txBox="1"/>
          <p:nvPr/>
        </p:nvSpPr>
        <p:spPr>
          <a:xfrm>
            <a:off x="4870075" y="1822250"/>
            <a:ext cx="684600" cy="405900"/>
          </a:xfrm>
          <a:prstGeom prst="rect">
            <a:avLst/>
          </a:prstGeom>
          <a:noFill/>
          <a:ln w="9525" cap="flat" cmpd="sng">
            <a:solidFill>
              <a:srgbClr val="000000"/>
            </a:solidFill>
            <a:prstDash val="solid"/>
            <a:round/>
            <a:headEnd type="none" w="sm" len="sm"/>
            <a:tailEnd type="none" w="sm" len="sm"/>
          </a:ln>
        </p:spPr>
        <p:txBody>
          <a:bodyPr spcFirstLastPara="1" wrap="square" lIns="91425" tIns="18000" rIns="91425" bIns="18000" anchor="ctr" anchorCtr="0">
            <a:normAutofit/>
          </a:bodyPr>
          <a:lstStyle/>
          <a:p>
            <a:pPr marL="0" lvl="0" indent="0" algn="ctr" rtl="0">
              <a:spcBef>
                <a:spcPts val="0"/>
              </a:spcBef>
              <a:spcAft>
                <a:spcPts val="0"/>
              </a:spcAft>
              <a:buNone/>
            </a:pPr>
            <a:r>
              <a:rPr lang="zh-CN" sz="1200"/>
              <a:t>Mask-6</a:t>
            </a:r>
            <a:endParaRPr sz="1200"/>
          </a:p>
        </p:txBody>
      </p:sp>
      <p:sp>
        <p:nvSpPr>
          <p:cNvPr id="179" name="Google Shape;179;p22"/>
          <p:cNvSpPr txBox="1"/>
          <p:nvPr/>
        </p:nvSpPr>
        <p:spPr>
          <a:xfrm>
            <a:off x="4870075" y="2300250"/>
            <a:ext cx="684600" cy="289800"/>
          </a:xfrm>
          <a:prstGeom prst="rect">
            <a:avLst/>
          </a:prstGeom>
          <a:noFill/>
          <a:ln w="9525" cap="flat" cmpd="sng">
            <a:solidFill>
              <a:srgbClr val="000000"/>
            </a:solidFill>
            <a:prstDash val="solid"/>
            <a:round/>
            <a:headEnd type="none" w="sm" len="sm"/>
            <a:tailEnd type="none" w="sm" len="sm"/>
          </a:ln>
        </p:spPr>
        <p:txBody>
          <a:bodyPr spcFirstLastPara="1" wrap="square" lIns="91425" tIns="18000" rIns="91425" bIns="18000" anchor="ctr" anchorCtr="0">
            <a:normAutofit/>
          </a:bodyPr>
          <a:lstStyle/>
          <a:p>
            <a:pPr marL="0" lvl="0" indent="0" algn="ctr" rtl="0">
              <a:spcBef>
                <a:spcPts val="0"/>
              </a:spcBef>
              <a:spcAft>
                <a:spcPts val="0"/>
              </a:spcAft>
              <a:buNone/>
            </a:pPr>
            <a:r>
              <a:rPr lang="zh-CN" sz="1200"/>
              <a:t>Mask-5</a:t>
            </a:r>
            <a:endParaRPr sz="1200"/>
          </a:p>
        </p:txBody>
      </p:sp>
      <p:sp>
        <p:nvSpPr>
          <p:cNvPr id="180" name="Google Shape;180;p22"/>
          <p:cNvSpPr txBox="1"/>
          <p:nvPr/>
        </p:nvSpPr>
        <p:spPr>
          <a:xfrm>
            <a:off x="4864650" y="2648575"/>
            <a:ext cx="684600" cy="272400"/>
          </a:xfrm>
          <a:prstGeom prst="rect">
            <a:avLst/>
          </a:prstGeom>
          <a:noFill/>
          <a:ln w="9525" cap="flat" cmpd="sng">
            <a:solidFill>
              <a:srgbClr val="000000"/>
            </a:solidFill>
            <a:prstDash val="solid"/>
            <a:round/>
            <a:headEnd type="none" w="sm" len="sm"/>
            <a:tailEnd type="none" w="sm" len="sm"/>
          </a:ln>
        </p:spPr>
        <p:txBody>
          <a:bodyPr spcFirstLastPara="1" wrap="square" lIns="91425" tIns="18000" rIns="91425" bIns="18000" anchor="ctr" anchorCtr="0">
            <a:normAutofit/>
          </a:bodyPr>
          <a:lstStyle/>
          <a:p>
            <a:pPr marL="0" lvl="0" indent="0" algn="ctr" rtl="0">
              <a:spcBef>
                <a:spcPts val="0"/>
              </a:spcBef>
              <a:spcAft>
                <a:spcPts val="0"/>
              </a:spcAft>
              <a:buNone/>
            </a:pPr>
            <a:r>
              <a:rPr lang="zh-CN" sz="1200"/>
              <a:t>Mask-4</a:t>
            </a:r>
            <a:endParaRPr sz="1200"/>
          </a:p>
        </p:txBody>
      </p:sp>
      <p:sp>
        <p:nvSpPr>
          <p:cNvPr id="181" name="Google Shape;181;p22"/>
          <p:cNvSpPr txBox="1"/>
          <p:nvPr/>
        </p:nvSpPr>
        <p:spPr>
          <a:xfrm>
            <a:off x="4862300" y="2979500"/>
            <a:ext cx="684600" cy="237600"/>
          </a:xfrm>
          <a:prstGeom prst="rect">
            <a:avLst/>
          </a:prstGeom>
          <a:noFill/>
          <a:ln w="9525" cap="flat" cmpd="sng">
            <a:solidFill>
              <a:srgbClr val="000000"/>
            </a:solidFill>
            <a:prstDash val="solid"/>
            <a:round/>
            <a:headEnd type="none" w="sm" len="sm"/>
            <a:tailEnd type="none" w="sm" len="sm"/>
          </a:ln>
        </p:spPr>
        <p:txBody>
          <a:bodyPr spcFirstLastPara="1" wrap="square" lIns="91425" tIns="18000" rIns="91425" bIns="18000" anchor="ctr" anchorCtr="0">
            <a:normAutofit/>
          </a:bodyPr>
          <a:lstStyle/>
          <a:p>
            <a:pPr marL="0" lvl="0" indent="0" algn="ctr" rtl="0">
              <a:spcBef>
                <a:spcPts val="0"/>
              </a:spcBef>
              <a:spcAft>
                <a:spcPts val="0"/>
              </a:spcAft>
              <a:buNone/>
            </a:pPr>
            <a:r>
              <a:rPr lang="zh-CN" sz="1200"/>
              <a:t>Mask-3</a:t>
            </a:r>
            <a:endParaRPr sz="1200"/>
          </a:p>
        </p:txBody>
      </p:sp>
      <p:sp>
        <p:nvSpPr>
          <p:cNvPr id="182" name="Google Shape;182;p22"/>
          <p:cNvSpPr txBox="1"/>
          <p:nvPr/>
        </p:nvSpPr>
        <p:spPr>
          <a:xfrm>
            <a:off x="4864650" y="3291213"/>
            <a:ext cx="684600" cy="185400"/>
          </a:xfrm>
          <a:prstGeom prst="rect">
            <a:avLst/>
          </a:prstGeom>
          <a:noFill/>
          <a:ln w="9525" cap="flat" cmpd="sng">
            <a:solidFill>
              <a:srgbClr val="000000"/>
            </a:solidFill>
            <a:prstDash val="solid"/>
            <a:round/>
            <a:headEnd type="none" w="sm" len="sm"/>
            <a:tailEnd type="none" w="sm" len="sm"/>
          </a:ln>
        </p:spPr>
        <p:txBody>
          <a:bodyPr spcFirstLastPara="1" wrap="square" lIns="91425" tIns="18000" rIns="91425" bIns="18000" anchor="ctr" anchorCtr="0">
            <a:normAutofit/>
          </a:bodyPr>
          <a:lstStyle/>
          <a:p>
            <a:pPr marL="0" lvl="0" indent="0" algn="ctr" rtl="0">
              <a:lnSpc>
                <a:spcPct val="80000"/>
              </a:lnSpc>
              <a:spcBef>
                <a:spcPts val="0"/>
              </a:spcBef>
              <a:spcAft>
                <a:spcPts val="0"/>
              </a:spcAft>
              <a:buNone/>
            </a:pPr>
            <a:r>
              <a:rPr lang="zh-CN" sz="1100"/>
              <a:t>Mask-2</a:t>
            </a:r>
            <a:endParaRPr sz="1100"/>
          </a:p>
        </p:txBody>
      </p:sp>
      <p:sp>
        <p:nvSpPr>
          <p:cNvPr id="183" name="Google Shape;183;p22"/>
          <p:cNvSpPr txBox="1"/>
          <p:nvPr/>
        </p:nvSpPr>
        <p:spPr>
          <a:xfrm>
            <a:off x="4870075" y="3550725"/>
            <a:ext cx="684600" cy="179400"/>
          </a:xfrm>
          <a:prstGeom prst="rect">
            <a:avLst/>
          </a:prstGeom>
          <a:noFill/>
          <a:ln w="9525" cap="flat" cmpd="sng">
            <a:solidFill>
              <a:srgbClr val="000000"/>
            </a:solidFill>
            <a:prstDash val="solid"/>
            <a:round/>
            <a:headEnd type="none" w="sm" len="sm"/>
            <a:tailEnd type="none" w="sm" len="sm"/>
          </a:ln>
        </p:spPr>
        <p:txBody>
          <a:bodyPr spcFirstLastPara="1" wrap="square" lIns="91425" tIns="18000" rIns="91425" bIns="18000" anchor="ctr" anchorCtr="0">
            <a:normAutofit/>
          </a:bodyPr>
          <a:lstStyle/>
          <a:p>
            <a:pPr marL="0" lvl="0" indent="0" algn="ctr" rtl="0">
              <a:lnSpc>
                <a:spcPct val="80000"/>
              </a:lnSpc>
              <a:spcBef>
                <a:spcPts val="0"/>
              </a:spcBef>
              <a:spcAft>
                <a:spcPts val="0"/>
              </a:spcAft>
              <a:buNone/>
            </a:pPr>
            <a:r>
              <a:rPr lang="zh-CN" sz="1100"/>
              <a:t>Mask-1</a:t>
            </a:r>
            <a:endParaRPr sz="1100"/>
          </a:p>
        </p:txBody>
      </p:sp>
      <p:sp>
        <p:nvSpPr>
          <p:cNvPr id="184" name="Google Shape;184;p22"/>
          <p:cNvSpPr txBox="1"/>
          <p:nvPr/>
        </p:nvSpPr>
        <p:spPr>
          <a:xfrm>
            <a:off x="4864650" y="3804225"/>
            <a:ext cx="684600" cy="162300"/>
          </a:xfrm>
          <a:prstGeom prst="rect">
            <a:avLst/>
          </a:prstGeom>
          <a:noFill/>
          <a:ln w="9525" cap="flat" cmpd="sng">
            <a:solidFill>
              <a:srgbClr val="000000"/>
            </a:solidFill>
            <a:prstDash val="solid"/>
            <a:round/>
            <a:headEnd type="none" w="sm" len="sm"/>
            <a:tailEnd type="none" w="sm" len="sm"/>
          </a:ln>
        </p:spPr>
        <p:txBody>
          <a:bodyPr spcFirstLastPara="1" wrap="square" lIns="91425" tIns="18000" rIns="91425" bIns="18000" anchor="ctr" anchorCtr="0">
            <a:normAutofit/>
          </a:bodyPr>
          <a:lstStyle/>
          <a:p>
            <a:pPr marL="0" lvl="0" indent="0" algn="ctr" rtl="0">
              <a:lnSpc>
                <a:spcPct val="70000"/>
              </a:lnSpc>
              <a:spcBef>
                <a:spcPts val="0"/>
              </a:spcBef>
              <a:spcAft>
                <a:spcPts val="0"/>
              </a:spcAft>
              <a:buNone/>
            </a:pPr>
            <a:r>
              <a:rPr lang="zh-CN" sz="1000"/>
              <a:t>Mask-0</a:t>
            </a:r>
            <a:endParaRPr sz="1000"/>
          </a:p>
        </p:txBody>
      </p:sp>
      <p:sp>
        <p:nvSpPr>
          <p:cNvPr id="185" name="Google Shape;185;p22"/>
          <p:cNvSpPr txBox="1"/>
          <p:nvPr/>
        </p:nvSpPr>
        <p:spPr>
          <a:xfrm>
            <a:off x="7216850" y="1822250"/>
            <a:ext cx="1052400" cy="2146800"/>
          </a:xfrm>
          <a:prstGeom prst="rect">
            <a:avLst/>
          </a:prstGeom>
          <a:solidFill>
            <a:srgbClr val="B6D7A8"/>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t>Estimated Mask</a:t>
            </a:r>
            <a:endParaRPr/>
          </a:p>
        </p:txBody>
      </p:sp>
      <p:sp>
        <p:nvSpPr>
          <p:cNvPr id="186" name="Google Shape;186;p22"/>
          <p:cNvSpPr/>
          <p:nvPr/>
        </p:nvSpPr>
        <p:spPr>
          <a:xfrm>
            <a:off x="5766875" y="2228150"/>
            <a:ext cx="1237800" cy="1362900"/>
          </a:xfrm>
          <a:prstGeom prst="rightArrow">
            <a:avLst>
              <a:gd name="adj1" fmla="val 56885"/>
              <a:gd name="adj2" fmla="val 41159"/>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a:solidFill>
                  <a:srgbClr val="434343"/>
                </a:solidFill>
              </a:rPr>
              <a:t>combine</a:t>
            </a:r>
            <a:endParaRPr>
              <a:solidFill>
                <a:srgbClr val="434343"/>
              </a:solidFill>
            </a:endParaRPr>
          </a:p>
        </p:txBody>
      </p:sp>
      <p:sp>
        <p:nvSpPr>
          <p:cNvPr id="187" name="Google Shape;187;p22"/>
          <p:cNvSpPr txBox="1"/>
          <p:nvPr/>
        </p:nvSpPr>
        <p:spPr>
          <a:xfrm>
            <a:off x="6097100" y="4332525"/>
            <a:ext cx="25980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000">
                <a:solidFill>
                  <a:schemeClr val="dk2"/>
                </a:solidFill>
              </a:rPr>
              <a:t>•  Takahashi et al., 2018, </a:t>
            </a:r>
            <a:r>
              <a:rPr lang="zh-CN" sz="1000" i="1">
                <a:solidFill>
                  <a:schemeClr val="dk2"/>
                </a:solidFill>
              </a:rPr>
              <a:t>MMDenseLSTM</a:t>
            </a:r>
            <a:endParaRPr sz="1000" i="1">
              <a:solidFill>
                <a:schemeClr val="dk2"/>
              </a:solidFill>
            </a:endParaRPr>
          </a:p>
          <a:p>
            <a:pPr marL="0" lvl="0" indent="0" algn="l" rtl="0">
              <a:lnSpc>
                <a:spcPct val="115000"/>
              </a:lnSpc>
              <a:spcBef>
                <a:spcPts val="0"/>
              </a:spcBef>
              <a:spcAft>
                <a:spcPts val="0"/>
              </a:spcAft>
              <a:buNone/>
            </a:pPr>
            <a:r>
              <a:rPr lang="zh-CN" sz="1000">
                <a:solidFill>
                  <a:schemeClr val="dk2"/>
                </a:solidFill>
              </a:rPr>
              <a:t>•  </a:t>
            </a:r>
            <a:r>
              <a:rPr lang="zh-CN" sz="1000" b="1">
                <a:solidFill>
                  <a:schemeClr val="dk2"/>
                </a:solidFill>
              </a:rPr>
              <a:t>Luo et al, 2023, </a:t>
            </a:r>
            <a:r>
              <a:rPr lang="zh-CN" sz="1000" b="1" i="1">
                <a:solidFill>
                  <a:schemeClr val="dk2"/>
                </a:solidFill>
              </a:rPr>
              <a:t>Band-Split RNN</a:t>
            </a:r>
            <a:endParaRPr sz="1000" b="1" i="1">
              <a:solidFill>
                <a:schemeClr val="dk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2564</Words>
  <Application>Microsoft Macintosh PowerPoint</Application>
  <PresentationFormat>On-screen Show (16:9)</PresentationFormat>
  <Paragraphs>188</Paragraphs>
  <Slides>27</Slides>
  <Notes>27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Helvetica Neue</vt:lpstr>
      <vt:lpstr>Arial</vt:lpstr>
      <vt:lpstr>Times New Roman</vt:lpstr>
      <vt:lpstr>Helvetica Neue Light</vt:lpstr>
      <vt:lpstr>Simple Light</vt:lpstr>
      <vt:lpstr>PowerPoint Presentation</vt:lpstr>
      <vt:lpstr>Main Contribution</vt:lpstr>
      <vt:lpstr>Outlines</vt:lpstr>
      <vt:lpstr>PowerPoint Presentation</vt:lpstr>
      <vt:lpstr>Music Source Separation (MSS)</vt:lpstr>
      <vt:lpstr>Spectrogram-based Approach</vt:lpstr>
      <vt:lpstr>A Representative Conventional Approach</vt:lpstr>
      <vt:lpstr>PowerPoint Presentation</vt:lpstr>
      <vt:lpstr>Band-Split Approach</vt:lpstr>
      <vt:lpstr>Band-Split RNN </vt:lpstr>
      <vt:lpstr>BS-RoFormer Framework and Training Loss</vt:lpstr>
      <vt:lpstr>BS-RoFormer Framework and Training Loss</vt:lpstr>
      <vt:lpstr>Hierarchical Transformer Encoder Architecture</vt:lpstr>
      <vt:lpstr>Interleaved RoPE Transformer</vt:lpstr>
      <vt:lpstr>RoPE Transformer Block</vt:lpstr>
      <vt:lpstr>PowerPoint Presentation</vt:lpstr>
      <vt:lpstr>Implementation Details</vt:lpstr>
      <vt:lpstr>Implementation Details - Scaling up</vt:lpstr>
      <vt:lpstr>Results</vt:lpstr>
      <vt:lpstr>Results - Ablation Studies</vt:lpstr>
      <vt:lpstr>Results - Ablation Studies</vt:lpstr>
      <vt:lpstr>Results - Sound Demixing Challenge 2023</vt:lpstr>
      <vt:lpstr>Results - Leaderboard C of Music Seperation of SDX23</vt:lpstr>
      <vt:lpstr>PowerPoint Presentation</vt:lpstr>
      <vt:lpstr>Demo</vt:lpstr>
      <vt:lpstr>Demo</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Wei Tsung Lu</cp:lastModifiedBy>
  <cp:revision>3</cp:revision>
  <dcterms:modified xsi:type="dcterms:W3CDTF">2024-04-17T02:34:23Z</dcterms:modified>
</cp:coreProperties>
</file>