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22"/>
  </p:notesMasterIdLst>
  <p:sldIdLst>
    <p:sldId id="256" r:id="rId2"/>
    <p:sldId id="620" r:id="rId3"/>
    <p:sldId id="516" r:id="rId4"/>
    <p:sldId id="623" r:id="rId5"/>
    <p:sldId id="621" r:id="rId6"/>
    <p:sldId id="257" r:id="rId7"/>
    <p:sldId id="258" r:id="rId8"/>
    <p:sldId id="626" r:id="rId9"/>
    <p:sldId id="259" r:id="rId10"/>
    <p:sldId id="261" r:id="rId11"/>
    <p:sldId id="624" r:id="rId12"/>
    <p:sldId id="625" r:id="rId13"/>
    <p:sldId id="264" r:id="rId14"/>
    <p:sldId id="630" r:id="rId15"/>
    <p:sldId id="631" r:id="rId16"/>
    <p:sldId id="263" r:id="rId17"/>
    <p:sldId id="627" r:id="rId18"/>
    <p:sldId id="629" r:id="rId19"/>
    <p:sldId id="628" r:id="rId20"/>
    <p:sldId id="266" r:id="rId21"/>
  </p:sldIdLst>
  <p:sldSz cx="12192000" cy="6858000"/>
  <p:notesSz cx="6858000" cy="9144000"/>
  <p:embeddedFontLst>
    <p:embeddedFont>
      <p:font typeface="Cambria Math" panose="02040503050406030204" pitchFamily="18" charset="0"/>
      <p:regular r:id="rId23"/>
    </p:embeddedFont>
    <p:embeddedFont>
      <p:font typeface="Helvetica" panose="020B0604020202020204" pitchFamily="34" charset="0"/>
      <p:regular r:id="rId24"/>
      <p:bold r:id="rId25"/>
      <p:italic r:id="rId26"/>
      <p:boldItalic r:id="rId27"/>
    </p:embeddedFont>
    <p:embeddedFont>
      <p:font typeface="Roboto" panose="02000000000000000000" pitchFamily="2"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53B2AC-D857-4B97-BCD5-DAB1F7BBFD21}" v="1" dt="2024-04-15T02:34:14.235"/>
  </p1510:revLst>
</p1510:revInfo>
</file>

<file path=ppt/tableStyles.xml><?xml version="1.0" encoding="utf-8"?>
<a:tblStyleLst xmlns:a="http://schemas.openxmlformats.org/drawingml/2006/main" def="{14108FC6-F312-43F4-B08E-7E8541ACD1A0}">
  <a:tblStyle styleId="{14108FC6-F312-43F4-B08E-7E8541ACD1A0}"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467" autoAdjust="0"/>
  </p:normalViewPr>
  <p:slideViewPr>
    <p:cSldViewPr snapToGrid="0">
      <p:cViewPr varScale="1">
        <p:scale>
          <a:sx n="63" d="100"/>
          <a:sy n="63" d="100"/>
        </p:scale>
        <p:origin x="708" y="52"/>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c68b89c475_0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g2c68b89c475_0_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49250" algn="l" rtl="0">
              <a:lnSpc>
                <a:spcPct val="115000"/>
              </a:lnSpc>
              <a:spcBef>
                <a:spcPts val="0"/>
              </a:spcBef>
              <a:spcAft>
                <a:spcPts val="0"/>
              </a:spcAft>
              <a:buClr>
                <a:srgbClr val="0D0D0D"/>
              </a:buClr>
              <a:buSzPts val="1900"/>
              <a:buFont typeface="Roboto"/>
              <a:buChar char="●"/>
            </a:pPr>
            <a:endParaRPr lang="en-US" sz="1900" b="1" dirty="0">
              <a:solidFill>
                <a:srgbClr val="0D0D0D"/>
              </a:solidFill>
              <a:latin typeface="Roboto"/>
              <a:ea typeface="Roboto"/>
              <a:cs typeface="Roboto"/>
              <a:sym typeface="Roboto"/>
            </a:endParaRPr>
          </a:p>
          <a:p>
            <a:pPr marL="457200" lvl="0" indent="-349250" algn="l" rtl="0">
              <a:lnSpc>
                <a:spcPct val="115000"/>
              </a:lnSpc>
              <a:spcBef>
                <a:spcPts val="0"/>
              </a:spcBef>
              <a:spcAft>
                <a:spcPts val="0"/>
              </a:spcAft>
              <a:buClr>
                <a:srgbClr val="0D0D0D"/>
              </a:buClr>
              <a:buSzPts val="1900"/>
              <a:buFont typeface="Roboto"/>
              <a:buChar char="●"/>
            </a:pPr>
            <a:r>
              <a:rPr lang="en-US" sz="1900" b="1" dirty="0" err="1">
                <a:solidFill>
                  <a:srgbClr val="0D0D0D"/>
                </a:solidFill>
                <a:latin typeface="Roboto"/>
                <a:ea typeface="Roboto"/>
                <a:cs typeface="Roboto"/>
                <a:sym typeface="Roboto"/>
              </a:rPr>
              <a:t>SpikeGPT</a:t>
            </a:r>
            <a:endParaRPr lang="en-US" dirty="0">
              <a:solidFill>
                <a:srgbClr val="0D0D0D"/>
              </a:solidFill>
              <a:latin typeface="Roboto"/>
              <a:ea typeface="Roboto"/>
              <a:cs typeface="Roboto"/>
              <a:sym typeface="Roboto"/>
            </a:endParaRPr>
          </a:p>
          <a:p>
            <a:pPr marL="914400" lvl="1" indent="-317500" algn="l" rtl="0">
              <a:lnSpc>
                <a:spcPct val="115000"/>
              </a:lnSpc>
              <a:spcBef>
                <a:spcPts val="0"/>
              </a:spcBef>
              <a:spcAft>
                <a:spcPts val="0"/>
              </a:spcAft>
              <a:buClr>
                <a:srgbClr val="0D0D0D"/>
              </a:buClr>
              <a:buSzPts val="1400"/>
              <a:buFont typeface="Roboto"/>
              <a:buAutoNum type="alphaLcPeriod"/>
            </a:pPr>
            <a:r>
              <a:rPr lang="en-US" b="1" dirty="0">
                <a:solidFill>
                  <a:srgbClr val="0D0D0D"/>
                </a:solidFill>
                <a:latin typeface="Roboto"/>
                <a:ea typeface="Roboto"/>
                <a:cs typeface="Roboto"/>
                <a:sym typeface="Roboto"/>
              </a:rPr>
              <a:t>Overcoming Computational Complexity</a:t>
            </a:r>
            <a:r>
              <a:rPr lang="en-US" dirty="0">
                <a:solidFill>
                  <a:srgbClr val="0D0D0D"/>
                </a:solidFill>
                <a:latin typeface="Roboto"/>
                <a:ea typeface="Roboto"/>
                <a:cs typeface="Roboto"/>
                <a:sym typeface="Roboto"/>
              </a:rPr>
              <a:t>: Adopts the RWKV transformer's linear complexity attention mechanism to address the quadratic computation challenge inherent in traditional attention mechanisms.</a:t>
            </a:r>
          </a:p>
          <a:p>
            <a:pPr marL="914400" lvl="1" indent="-317500" algn="l" rtl="0">
              <a:lnSpc>
                <a:spcPct val="115000"/>
              </a:lnSpc>
              <a:spcBef>
                <a:spcPts val="0"/>
              </a:spcBef>
              <a:spcAft>
                <a:spcPts val="0"/>
              </a:spcAft>
              <a:buClr>
                <a:srgbClr val="0D0D0D"/>
              </a:buClr>
              <a:buSzPts val="1400"/>
              <a:buFont typeface="Roboto"/>
              <a:buAutoNum type="alphaLcPeriod"/>
            </a:pPr>
            <a:r>
              <a:rPr lang="en-US" b="1" dirty="0">
                <a:solidFill>
                  <a:srgbClr val="0D0D0D"/>
                </a:solidFill>
                <a:latin typeface="Roboto"/>
                <a:ea typeface="Roboto"/>
                <a:cs typeface="Roboto"/>
                <a:sym typeface="Roboto"/>
              </a:rPr>
              <a:t>Architectural Novelty</a:t>
            </a:r>
            <a:r>
              <a:rPr lang="en-US" dirty="0">
                <a:solidFill>
                  <a:srgbClr val="0D0D0D"/>
                </a:solidFill>
                <a:latin typeface="Roboto"/>
                <a:ea typeface="Roboto"/>
                <a:cs typeface="Roboto"/>
                <a:sym typeface="Roboto"/>
              </a:rPr>
              <a:t>: Incorporates an additional dimension for feed-forward processes, a strategy akin to successful approaches in convolutional SNNs and vision spiking transformers.</a:t>
            </a:r>
          </a:p>
          <a:p>
            <a:pPr marL="914400" lvl="1" indent="-317500" algn="l" rtl="0">
              <a:lnSpc>
                <a:spcPct val="115000"/>
              </a:lnSpc>
              <a:spcBef>
                <a:spcPts val="0"/>
              </a:spcBef>
              <a:spcAft>
                <a:spcPts val="0"/>
              </a:spcAft>
              <a:buClr>
                <a:srgbClr val="0D0D0D"/>
              </a:buClr>
              <a:buSzPts val="1400"/>
              <a:buFont typeface="Roboto"/>
              <a:buAutoNum type="alphaLcPeriod"/>
            </a:pPr>
            <a:r>
              <a:rPr lang="en-US" b="1" dirty="0">
                <a:solidFill>
                  <a:srgbClr val="0D0D0D"/>
                </a:solidFill>
                <a:latin typeface="Roboto"/>
                <a:ea typeface="Roboto"/>
                <a:cs typeface="Roboto"/>
                <a:sym typeface="Roboto"/>
              </a:rPr>
              <a:t>Temporal Dimension Integration</a:t>
            </a:r>
            <a:r>
              <a:rPr lang="en-US" dirty="0">
                <a:solidFill>
                  <a:srgbClr val="0D0D0D"/>
                </a:solidFill>
                <a:latin typeface="Roboto"/>
                <a:ea typeface="Roboto"/>
                <a:cs typeface="Roboto"/>
                <a:sym typeface="Roboto"/>
              </a:rPr>
              <a:t>: For NLP tasks, </a:t>
            </a:r>
            <a:r>
              <a:rPr lang="en-US" dirty="0" err="1">
                <a:solidFill>
                  <a:srgbClr val="0D0D0D"/>
                </a:solidFill>
                <a:latin typeface="Roboto"/>
                <a:ea typeface="Roboto"/>
                <a:cs typeface="Roboto"/>
                <a:sym typeface="Roboto"/>
              </a:rPr>
              <a:t>SpikeGPT</a:t>
            </a:r>
            <a:r>
              <a:rPr lang="en-US" dirty="0">
                <a:solidFill>
                  <a:srgbClr val="0D0D0D"/>
                </a:solidFill>
                <a:latin typeface="Roboto"/>
                <a:ea typeface="Roboto"/>
                <a:cs typeface="Roboto"/>
                <a:sym typeface="Roboto"/>
              </a:rPr>
              <a:t> uniquely aligns the feed-forward dimension with the sequence dimension, leveraging the sequential temporal nature of language data.</a:t>
            </a:r>
          </a:p>
          <a:p>
            <a:pPr marL="914400" lvl="1" indent="-317500" algn="l" rtl="0">
              <a:lnSpc>
                <a:spcPct val="115000"/>
              </a:lnSpc>
              <a:spcBef>
                <a:spcPts val="0"/>
              </a:spcBef>
              <a:spcAft>
                <a:spcPts val="0"/>
              </a:spcAft>
              <a:buClr>
                <a:srgbClr val="0D0D0D"/>
              </a:buClr>
              <a:buSzPts val="1400"/>
              <a:buFont typeface="Roboto"/>
              <a:buAutoNum type="alphaLcPeriod"/>
            </a:pPr>
            <a:r>
              <a:rPr lang="en-US" b="1" dirty="0">
                <a:solidFill>
                  <a:srgbClr val="0D0D0D"/>
                </a:solidFill>
                <a:latin typeface="Roboto"/>
                <a:ea typeface="Roboto"/>
                <a:cs typeface="Roboto"/>
                <a:sym typeface="Roboto"/>
              </a:rPr>
              <a:t>Optimized for Sequential Data</a:t>
            </a:r>
            <a:r>
              <a:rPr lang="en-US" dirty="0">
                <a:solidFill>
                  <a:srgbClr val="0D0D0D"/>
                </a:solidFill>
                <a:latin typeface="Roboto"/>
                <a:ea typeface="Roboto"/>
                <a:cs typeface="Roboto"/>
                <a:sym typeface="Roboto"/>
              </a:rPr>
              <a:t>: Demonstrates an innovative architectural adaptation, making </a:t>
            </a:r>
            <a:r>
              <a:rPr lang="en-US" dirty="0" err="1">
                <a:solidFill>
                  <a:srgbClr val="0D0D0D"/>
                </a:solidFill>
                <a:latin typeface="Roboto"/>
                <a:ea typeface="Roboto"/>
                <a:cs typeface="Roboto"/>
                <a:sym typeface="Roboto"/>
              </a:rPr>
              <a:t>SpikeGPT</a:t>
            </a:r>
            <a:r>
              <a:rPr lang="en-US" dirty="0">
                <a:solidFill>
                  <a:srgbClr val="0D0D0D"/>
                </a:solidFill>
                <a:latin typeface="Roboto"/>
                <a:ea typeface="Roboto"/>
                <a:cs typeface="Roboto"/>
                <a:sym typeface="Roboto"/>
              </a:rPr>
              <a:t> adept at handling the distinctive requirements of language-based inputs for optimal performance.</a:t>
            </a:r>
            <a:endParaRPr lang="en-US" sz="1900" dirty="0">
              <a:solidFill>
                <a:srgbClr val="0D0D0D"/>
              </a:solidFill>
              <a:latin typeface="Roboto"/>
              <a:ea typeface="Roboto"/>
              <a:cs typeface="Roboto"/>
              <a:sym typeface="Roboto"/>
            </a:endParaRPr>
          </a:p>
          <a:p>
            <a:pPr marL="0" lvl="0" indent="0" algn="l" rtl="0">
              <a:spcBef>
                <a:spcPts val="0"/>
              </a:spcBef>
              <a:spcAft>
                <a:spcPts val="0"/>
              </a:spcAft>
              <a:buNone/>
            </a:pPr>
            <a:endParaRPr dirty="0"/>
          </a:p>
        </p:txBody>
      </p:sp>
      <p:sp>
        <p:nvSpPr>
          <p:cNvPr id="155" name="Google Shape;155;g2c68b89c475_0_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a:extLst>
            <a:ext uri="{FF2B5EF4-FFF2-40B4-BE49-F238E27FC236}">
              <a16:creationId xmlns:a16="http://schemas.microsoft.com/office/drawing/2014/main" id="{86C3A370-0DCD-49FE-3C19-B3A9F6D6F6A7}"/>
            </a:ext>
          </a:extLst>
        </p:cNvPr>
        <p:cNvGrpSpPr/>
        <p:nvPr/>
      </p:nvGrpSpPr>
      <p:grpSpPr>
        <a:xfrm>
          <a:off x="0" y="0"/>
          <a:ext cx="0" cy="0"/>
          <a:chOff x="0" y="0"/>
          <a:chExt cx="0" cy="0"/>
        </a:xfrm>
      </p:grpSpPr>
      <p:sp>
        <p:nvSpPr>
          <p:cNvPr id="177" name="Google Shape;177;g2c68b89c475_0_71:notes">
            <a:extLst>
              <a:ext uri="{FF2B5EF4-FFF2-40B4-BE49-F238E27FC236}">
                <a16:creationId xmlns:a16="http://schemas.microsoft.com/office/drawing/2014/main" id="{2C436822-0567-2B82-2703-DD37F30391B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g2c68b89c475_0_71:notes">
            <a:extLst>
              <a:ext uri="{FF2B5EF4-FFF2-40B4-BE49-F238E27FC236}">
                <a16:creationId xmlns:a16="http://schemas.microsoft.com/office/drawing/2014/main" id="{14A8082D-12E4-65D1-CBF0-02736D7B52B0}"/>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000" dirty="0"/>
              <a:t>SNNs </a:t>
            </a:r>
            <a:r>
              <a:rPr lang="en-US" sz="1000"/>
              <a:t>are vulnerable </a:t>
            </a:r>
            <a:r>
              <a:rPr lang="en-US" sz="1000" dirty="0"/>
              <a:t>to class leakage, and there are generally two points data information leakage: 1 during conversion, 2. during fine-tuning in SNNs.</a:t>
            </a:r>
          </a:p>
          <a:p>
            <a:pPr marL="0" lvl="0" indent="0" algn="l" rtl="0">
              <a:spcBef>
                <a:spcPts val="0"/>
              </a:spcBef>
              <a:spcAft>
                <a:spcPts val="0"/>
              </a:spcAft>
              <a:buNone/>
            </a:pPr>
            <a:r>
              <a:rPr lang="en-US" sz="1000" dirty="0"/>
              <a:t>Existing research has proposed of performing ANN-SNN conversion using synthetic data, that follows the distribution of the original training data. However, this converted SNNs still remains vulnerable to class leakage, where an attacker can get info about the training data just by replacing the LIF with ReLU. Therefore, existing research has suggested encrypting the converted SNN using the temporal spike-based learning rule (will be described in the next subsection). The key idea here is that training SNNs with temporal data representation makes class information difficult to be interpreted in the spatial domain. </a:t>
            </a:r>
            <a:endParaRPr sz="1000" dirty="0"/>
          </a:p>
        </p:txBody>
      </p:sp>
      <p:sp>
        <p:nvSpPr>
          <p:cNvPr id="179" name="Google Shape;179;g2c68b89c475_0_71:notes">
            <a:extLst>
              <a:ext uri="{FF2B5EF4-FFF2-40B4-BE49-F238E27FC236}">
                <a16:creationId xmlns:a16="http://schemas.microsoft.com/office/drawing/2014/main" id="{85E45F30-AA10-05D5-E299-20F34AAD1358}"/>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851683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a:extLst>
            <a:ext uri="{FF2B5EF4-FFF2-40B4-BE49-F238E27FC236}">
              <a16:creationId xmlns:a16="http://schemas.microsoft.com/office/drawing/2014/main" id="{D0A5044A-38BD-CE25-5CB1-142AFD0C7A9F}"/>
            </a:ext>
          </a:extLst>
        </p:cNvPr>
        <p:cNvGrpSpPr/>
        <p:nvPr/>
      </p:nvGrpSpPr>
      <p:grpSpPr>
        <a:xfrm>
          <a:off x="0" y="0"/>
          <a:ext cx="0" cy="0"/>
          <a:chOff x="0" y="0"/>
          <a:chExt cx="0" cy="0"/>
        </a:xfrm>
      </p:grpSpPr>
      <p:sp>
        <p:nvSpPr>
          <p:cNvPr id="177" name="Google Shape;177;g2c68b89c475_0_71:notes">
            <a:extLst>
              <a:ext uri="{FF2B5EF4-FFF2-40B4-BE49-F238E27FC236}">
                <a16:creationId xmlns:a16="http://schemas.microsoft.com/office/drawing/2014/main" id="{663E91FF-7E5C-4C9A-4BD0-EC5A32FB5E7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g2c68b89c475_0_71:notes">
            <a:extLst>
              <a:ext uri="{FF2B5EF4-FFF2-40B4-BE49-F238E27FC236}">
                <a16:creationId xmlns:a16="http://schemas.microsoft.com/office/drawing/2014/main" id="{86C35DC3-D08B-45F1-A7DC-5CEECAFF50FD}"/>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g2c68b89c475_0_71:notes">
            <a:extLst>
              <a:ext uri="{FF2B5EF4-FFF2-40B4-BE49-F238E27FC236}">
                <a16:creationId xmlns:a16="http://schemas.microsoft.com/office/drawing/2014/main" id="{77B1461F-3102-CF0B-DBF5-FD1736A3C223}"/>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1736233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c82a158a8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g2c82a158a8c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 name="Google Shape;191;g2c82a158a8c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a:extLst>
            <a:ext uri="{FF2B5EF4-FFF2-40B4-BE49-F238E27FC236}">
              <a16:creationId xmlns:a16="http://schemas.microsoft.com/office/drawing/2014/main" id="{405B9B58-B319-F508-18B7-D80AD3B9816D}"/>
            </a:ext>
          </a:extLst>
        </p:cNvPr>
        <p:cNvGrpSpPr/>
        <p:nvPr/>
      </p:nvGrpSpPr>
      <p:grpSpPr>
        <a:xfrm>
          <a:off x="0" y="0"/>
          <a:ext cx="0" cy="0"/>
          <a:chOff x="0" y="0"/>
          <a:chExt cx="0" cy="0"/>
        </a:xfrm>
      </p:grpSpPr>
      <p:sp>
        <p:nvSpPr>
          <p:cNvPr id="189" name="Google Shape;189;g2c82a158a8c_0_0:notes">
            <a:extLst>
              <a:ext uri="{FF2B5EF4-FFF2-40B4-BE49-F238E27FC236}">
                <a16:creationId xmlns:a16="http://schemas.microsoft.com/office/drawing/2014/main" id="{015D6B22-D866-9682-256C-0CD3B3DBFAA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g2c82a158a8c_0_0:notes">
            <a:extLst>
              <a:ext uri="{FF2B5EF4-FFF2-40B4-BE49-F238E27FC236}">
                <a16:creationId xmlns:a16="http://schemas.microsoft.com/office/drawing/2014/main" id="{DB4BDC11-2501-080F-7D09-9C675954D5D0}"/>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 name="Google Shape;191;g2c82a158a8c_0_0:notes">
            <a:extLst>
              <a:ext uri="{FF2B5EF4-FFF2-40B4-BE49-F238E27FC236}">
                <a16:creationId xmlns:a16="http://schemas.microsoft.com/office/drawing/2014/main" id="{73883E40-C390-27A9-AAAC-E07F1ADC554A}"/>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1167242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a:extLst>
            <a:ext uri="{FF2B5EF4-FFF2-40B4-BE49-F238E27FC236}">
              <a16:creationId xmlns:a16="http://schemas.microsoft.com/office/drawing/2014/main" id="{D36B351E-ED2B-30D1-0BC6-EFD1B0A28CBF}"/>
            </a:ext>
          </a:extLst>
        </p:cNvPr>
        <p:cNvGrpSpPr/>
        <p:nvPr/>
      </p:nvGrpSpPr>
      <p:grpSpPr>
        <a:xfrm>
          <a:off x="0" y="0"/>
          <a:ext cx="0" cy="0"/>
          <a:chOff x="0" y="0"/>
          <a:chExt cx="0" cy="0"/>
        </a:xfrm>
      </p:grpSpPr>
      <p:sp>
        <p:nvSpPr>
          <p:cNvPr id="189" name="Google Shape;189;g2c82a158a8c_0_0:notes">
            <a:extLst>
              <a:ext uri="{FF2B5EF4-FFF2-40B4-BE49-F238E27FC236}">
                <a16:creationId xmlns:a16="http://schemas.microsoft.com/office/drawing/2014/main" id="{6A9C6D96-16AC-4D96-C0D6-C542A5C5D91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g2c82a158a8c_0_0:notes">
            <a:extLst>
              <a:ext uri="{FF2B5EF4-FFF2-40B4-BE49-F238E27FC236}">
                <a16:creationId xmlns:a16="http://schemas.microsoft.com/office/drawing/2014/main" id="{FB2A9C55-DFBC-3544-D48E-AFE355674AC9}"/>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 name="Google Shape;191;g2c82a158a8c_0_0:notes">
            <a:extLst>
              <a:ext uri="{FF2B5EF4-FFF2-40B4-BE49-F238E27FC236}">
                <a16:creationId xmlns:a16="http://schemas.microsoft.com/office/drawing/2014/main" id="{EBC2DB8C-EB26-5C18-E81E-DC6C906DB0A9}"/>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28280669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c68b89c475_0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g2c68b89c475_0_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endParaRPr lang="en-US" dirty="0">
              <a:solidFill>
                <a:srgbClr val="0D0D0D"/>
              </a:solidFill>
              <a:latin typeface="Roboto"/>
              <a:ea typeface="Roboto"/>
              <a:cs typeface="Roboto"/>
              <a:sym typeface="Roboto"/>
            </a:endParaRPr>
          </a:p>
          <a:p>
            <a:pPr marL="457200" lvl="0" indent="-317500" algn="l" rtl="0">
              <a:lnSpc>
                <a:spcPct val="115000"/>
              </a:lnSpc>
              <a:spcBef>
                <a:spcPts val="1500"/>
              </a:spcBef>
              <a:spcAft>
                <a:spcPts val="0"/>
              </a:spcAft>
              <a:buClr>
                <a:srgbClr val="0D0D0D"/>
              </a:buClr>
              <a:buSzPts val="1400"/>
              <a:buFont typeface="Roboto"/>
              <a:buChar char="●"/>
            </a:pPr>
            <a:r>
              <a:rPr lang="en-US" b="1" dirty="0">
                <a:solidFill>
                  <a:srgbClr val="0D0D0D"/>
                </a:solidFill>
                <a:latin typeface="Roboto"/>
                <a:ea typeface="Roboto"/>
                <a:cs typeface="Roboto"/>
                <a:sym typeface="Roboto"/>
              </a:rPr>
              <a:t>The Importance of Pre-Training: </a:t>
            </a:r>
            <a:r>
              <a:rPr lang="en-US" dirty="0">
                <a:solidFill>
                  <a:srgbClr val="0D0D0D"/>
                </a:solidFill>
                <a:latin typeface="Roboto"/>
                <a:ea typeface="Roboto"/>
                <a:cs typeface="Roboto"/>
                <a:sym typeface="Roboto"/>
              </a:rPr>
              <a:t>Highlights the crucial role of pre-training in achieving strong generalization for ANN transformers, an area yet to be fully leveraged in spiking transformers.</a:t>
            </a:r>
          </a:p>
          <a:p>
            <a:pPr marL="457200" lvl="0" indent="-317500" algn="l" rtl="0">
              <a:lnSpc>
                <a:spcPct val="115000"/>
              </a:lnSpc>
              <a:spcBef>
                <a:spcPts val="0"/>
              </a:spcBef>
              <a:spcAft>
                <a:spcPts val="0"/>
              </a:spcAft>
              <a:buClr>
                <a:srgbClr val="0D0D0D"/>
              </a:buClr>
              <a:buSzPts val="1400"/>
              <a:buFont typeface="Roboto"/>
              <a:buChar char="●"/>
            </a:pPr>
            <a:r>
              <a:rPr lang="en-US" b="1" dirty="0">
                <a:solidFill>
                  <a:srgbClr val="0D0D0D"/>
                </a:solidFill>
                <a:latin typeface="Roboto"/>
                <a:ea typeface="Roboto"/>
                <a:cs typeface="Roboto"/>
                <a:sym typeface="Roboto"/>
              </a:rPr>
              <a:t>Current Scalability Achievements: </a:t>
            </a:r>
            <a:r>
              <a:rPr lang="en-US" dirty="0">
                <a:solidFill>
                  <a:srgbClr val="0D0D0D"/>
                </a:solidFill>
                <a:latin typeface="Roboto"/>
                <a:ea typeface="Roboto"/>
                <a:cs typeface="Roboto"/>
                <a:sym typeface="Roboto"/>
              </a:rPr>
              <a:t>Despite </a:t>
            </a:r>
            <a:r>
              <a:rPr lang="en-US" dirty="0" err="1">
                <a:solidFill>
                  <a:srgbClr val="0D0D0D"/>
                </a:solidFill>
                <a:latin typeface="Roboto"/>
                <a:ea typeface="Roboto"/>
                <a:cs typeface="Roboto"/>
                <a:sym typeface="Roboto"/>
              </a:rPr>
              <a:t>SpikeGPT's</a:t>
            </a:r>
            <a:r>
              <a:rPr lang="en-US" dirty="0">
                <a:solidFill>
                  <a:srgbClr val="0D0D0D"/>
                </a:solidFill>
                <a:latin typeface="Roboto"/>
                <a:ea typeface="Roboto"/>
                <a:cs typeface="Roboto"/>
                <a:sym typeface="Roboto"/>
              </a:rPr>
              <a:t> success in scaling up to 216 million parameters through pre-training, spiking transformers lag behind the "billion-scale" models of ANN transformers.</a:t>
            </a:r>
          </a:p>
          <a:p>
            <a:pPr marL="457200" lvl="0" indent="-317500" algn="l" rtl="0">
              <a:lnSpc>
                <a:spcPct val="115000"/>
              </a:lnSpc>
              <a:spcBef>
                <a:spcPts val="0"/>
              </a:spcBef>
              <a:spcAft>
                <a:spcPts val="0"/>
              </a:spcAft>
              <a:buClr>
                <a:srgbClr val="0D0D0D"/>
              </a:buClr>
              <a:buSzPts val="1400"/>
              <a:buFont typeface="Roboto"/>
              <a:buChar char="●"/>
            </a:pPr>
            <a:r>
              <a:rPr lang="en-US" b="1" dirty="0">
                <a:solidFill>
                  <a:srgbClr val="0D0D0D"/>
                </a:solidFill>
                <a:latin typeface="Roboto"/>
                <a:ea typeface="Roboto"/>
                <a:cs typeface="Roboto"/>
                <a:sym typeface="Roboto"/>
              </a:rPr>
              <a:t>Unexplored Potential: </a:t>
            </a:r>
            <a:r>
              <a:rPr lang="en-US" dirty="0">
                <a:solidFill>
                  <a:srgbClr val="0D0D0D"/>
                </a:solidFill>
                <a:latin typeface="Roboto"/>
                <a:ea typeface="Roboto"/>
                <a:cs typeface="Roboto"/>
                <a:sym typeface="Roboto"/>
              </a:rPr>
              <a:t>Points to a significant research opportunity in developing efficient self-supervised pre-training methods for large-scale SNNs, aiming to match the foundational model capabilities of their ANN counterparts.</a:t>
            </a:r>
          </a:p>
          <a:p>
            <a:pPr marL="457200" lvl="0" indent="-317500" algn="l" rtl="0">
              <a:lnSpc>
                <a:spcPct val="115000"/>
              </a:lnSpc>
              <a:spcBef>
                <a:spcPts val="0"/>
              </a:spcBef>
              <a:spcAft>
                <a:spcPts val="0"/>
              </a:spcAft>
              <a:buClr>
                <a:srgbClr val="0D0D0D"/>
              </a:buClr>
              <a:buSzPts val="1400"/>
              <a:buFont typeface="Roboto"/>
              <a:buChar char="●"/>
            </a:pPr>
            <a:r>
              <a:rPr lang="en-US" b="1" dirty="0">
                <a:solidFill>
                  <a:srgbClr val="0D0D0D"/>
                </a:solidFill>
                <a:latin typeface="Roboto"/>
                <a:ea typeface="Roboto"/>
                <a:cs typeface="Roboto"/>
                <a:sym typeface="Roboto"/>
              </a:rPr>
              <a:t>Edge Application Prospects: </a:t>
            </a:r>
            <a:r>
              <a:rPr lang="en-US" dirty="0">
                <a:solidFill>
                  <a:srgbClr val="0D0D0D"/>
                </a:solidFill>
                <a:latin typeface="Roboto"/>
                <a:ea typeface="Roboto"/>
                <a:cs typeface="Roboto"/>
                <a:sym typeface="Roboto"/>
              </a:rPr>
              <a:t>The potential of large SNN foundation models to revolutionize edge computing applications through enhanced energy efficiency and computational scalability.</a:t>
            </a:r>
          </a:p>
          <a:p>
            <a:pPr marL="0" lvl="0" indent="0" algn="l" rtl="0">
              <a:lnSpc>
                <a:spcPct val="115000"/>
              </a:lnSpc>
              <a:spcBef>
                <a:spcPts val="1500"/>
              </a:spcBef>
              <a:spcAft>
                <a:spcPts val="1500"/>
              </a:spcAft>
              <a:buNone/>
            </a:pPr>
            <a:endParaRPr lang="en-US" b="1" dirty="0">
              <a:solidFill>
                <a:srgbClr val="0D0D0D"/>
              </a:solidFill>
              <a:latin typeface="Roboto"/>
              <a:ea typeface="Roboto"/>
              <a:cs typeface="Roboto"/>
              <a:sym typeface="Roboto"/>
            </a:endParaRPr>
          </a:p>
          <a:p>
            <a:pPr marL="0" lvl="0" indent="0" algn="l" rtl="0">
              <a:spcBef>
                <a:spcPts val="0"/>
              </a:spcBef>
              <a:spcAft>
                <a:spcPts val="0"/>
              </a:spcAft>
              <a:buNone/>
            </a:pPr>
            <a:endParaRPr dirty="0"/>
          </a:p>
        </p:txBody>
      </p:sp>
      <p:sp>
        <p:nvSpPr>
          <p:cNvPr id="179" name="Google Shape;179;g2c68b89c475_0_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a:extLst>
            <a:ext uri="{FF2B5EF4-FFF2-40B4-BE49-F238E27FC236}">
              <a16:creationId xmlns:a16="http://schemas.microsoft.com/office/drawing/2014/main" id="{5E2F3B07-540C-46CC-44D1-BB79ADE89A67}"/>
            </a:ext>
          </a:extLst>
        </p:cNvPr>
        <p:cNvGrpSpPr/>
        <p:nvPr/>
      </p:nvGrpSpPr>
      <p:grpSpPr>
        <a:xfrm>
          <a:off x="0" y="0"/>
          <a:ext cx="0" cy="0"/>
          <a:chOff x="0" y="0"/>
          <a:chExt cx="0" cy="0"/>
        </a:xfrm>
      </p:grpSpPr>
      <p:sp>
        <p:nvSpPr>
          <p:cNvPr id="177" name="Google Shape;177;g2c68b89c475_0_71:notes">
            <a:extLst>
              <a:ext uri="{FF2B5EF4-FFF2-40B4-BE49-F238E27FC236}">
                <a16:creationId xmlns:a16="http://schemas.microsoft.com/office/drawing/2014/main" id="{357F3C16-F6B7-D36E-E183-6312F2010B7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g2c68b89c475_0_71:notes">
            <a:extLst>
              <a:ext uri="{FF2B5EF4-FFF2-40B4-BE49-F238E27FC236}">
                <a16:creationId xmlns:a16="http://schemas.microsoft.com/office/drawing/2014/main" id="{3F8AAD29-088D-5AD8-2DF8-7A6BE4AAF5BE}"/>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9" name="Google Shape;179;g2c68b89c475_0_71:notes">
            <a:extLst>
              <a:ext uri="{FF2B5EF4-FFF2-40B4-BE49-F238E27FC236}">
                <a16:creationId xmlns:a16="http://schemas.microsoft.com/office/drawing/2014/main" id="{9323B3D8-07AC-4991-B478-6E15C65AAC04}"/>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18876782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a:extLst>
            <a:ext uri="{FF2B5EF4-FFF2-40B4-BE49-F238E27FC236}">
              <a16:creationId xmlns:a16="http://schemas.microsoft.com/office/drawing/2014/main" id="{B2D4BFB6-1294-EC88-BEA5-AE1D700137F2}"/>
            </a:ext>
          </a:extLst>
        </p:cNvPr>
        <p:cNvGrpSpPr/>
        <p:nvPr/>
      </p:nvGrpSpPr>
      <p:grpSpPr>
        <a:xfrm>
          <a:off x="0" y="0"/>
          <a:ext cx="0" cy="0"/>
          <a:chOff x="0" y="0"/>
          <a:chExt cx="0" cy="0"/>
        </a:xfrm>
      </p:grpSpPr>
      <p:sp>
        <p:nvSpPr>
          <p:cNvPr id="177" name="Google Shape;177;g2c68b89c475_0_71:notes">
            <a:extLst>
              <a:ext uri="{FF2B5EF4-FFF2-40B4-BE49-F238E27FC236}">
                <a16:creationId xmlns:a16="http://schemas.microsoft.com/office/drawing/2014/main" id="{0868C062-FEF7-2F1A-8056-09DAC8B00B4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g2c68b89c475_0_71:notes">
            <a:extLst>
              <a:ext uri="{FF2B5EF4-FFF2-40B4-BE49-F238E27FC236}">
                <a16:creationId xmlns:a16="http://schemas.microsoft.com/office/drawing/2014/main" id="{333CB16C-2C8B-7E1E-4C11-69FF71FBDBD8}"/>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9" name="Google Shape;179;g2c68b89c475_0_71:notes">
            <a:extLst>
              <a:ext uri="{FF2B5EF4-FFF2-40B4-BE49-F238E27FC236}">
                <a16:creationId xmlns:a16="http://schemas.microsoft.com/office/drawing/2014/main" id="{CA35007D-DB3E-2F0B-973F-E12A270C0E83}"/>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32142869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a:extLst>
            <a:ext uri="{FF2B5EF4-FFF2-40B4-BE49-F238E27FC236}">
              <a16:creationId xmlns:a16="http://schemas.microsoft.com/office/drawing/2014/main" id="{3C9BE115-7F14-53BD-3E79-903647E31B47}"/>
            </a:ext>
          </a:extLst>
        </p:cNvPr>
        <p:cNvGrpSpPr/>
        <p:nvPr/>
      </p:nvGrpSpPr>
      <p:grpSpPr>
        <a:xfrm>
          <a:off x="0" y="0"/>
          <a:ext cx="0" cy="0"/>
          <a:chOff x="0" y="0"/>
          <a:chExt cx="0" cy="0"/>
        </a:xfrm>
      </p:grpSpPr>
      <p:sp>
        <p:nvSpPr>
          <p:cNvPr id="177" name="Google Shape;177;g2c68b89c475_0_71:notes">
            <a:extLst>
              <a:ext uri="{FF2B5EF4-FFF2-40B4-BE49-F238E27FC236}">
                <a16:creationId xmlns:a16="http://schemas.microsoft.com/office/drawing/2014/main" id="{3432D517-EDF3-3447-4A78-909B79422C1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g2c68b89c475_0_71:notes">
            <a:extLst>
              <a:ext uri="{FF2B5EF4-FFF2-40B4-BE49-F238E27FC236}">
                <a16:creationId xmlns:a16="http://schemas.microsoft.com/office/drawing/2014/main" id="{23F48CF2-DC98-C2A2-8967-4E4923274B3C}"/>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9" name="Google Shape;179;g2c68b89c475_0_71:notes">
            <a:extLst>
              <a:ext uri="{FF2B5EF4-FFF2-40B4-BE49-F238E27FC236}">
                <a16:creationId xmlns:a16="http://schemas.microsoft.com/office/drawing/2014/main" id="{0673FBD5-B4F9-CBA2-FBD8-E532A27FDE06}"/>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3795334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b="0" i="0" dirty="0">
              <a:effectLst/>
              <a:latin typeface="Arial" panose="020B0604020202020204" pitchFamily="34" charset="0"/>
              <a:sym typeface="+mn-ea"/>
            </a:endParaRPr>
          </a:p>
        </p:txBody>
      </p:sp>
    </p:spTree>
    <p:extLst>
      <p:ext uri="{BB962C8B-B14F-4D97-AF65-F5344CB8AC3E}">
        <p14:creationId xmlns:p14="http://schemas.microsoft.com/office/powerpoint/2010/main" val="13891040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 name="Google Shape;20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3D9229B8-ECF3-432F-ACBE-675A6FA19F01}" type="slidenum">
              <a:rPr lang="en-US" smtClean="0"/>
              <a:t>3</a:t>
            </a:fld>
            <a:endParaRPr lang="en-US"/>
          </a:p>
        </p:txBody>
      </p:sp>
    </p:spTree>
    <p:extLst>
      <p:ext uri="{BB962C8B-B14F-4D97-AF65-F5344CB8AC3E}">
        <p14:creationId xmlns:p14="http://schemas.microsoft.com/office/powerpoint/2010/main" val="2656294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5D91C-6084-E07E-3C47-DDB7A8F019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7F0764-964D-7843-0EC7-F7CF9604B0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FA9DF4-652F-BBF8-49AD-D2C0175F92B8}"/>
              </a:ext>
            </a:extLst>
          </p:cNvPr>
          <p:cNvSpPr>
            <a:spLocks noGrp="1"/>
          </p:cNvSpPr>
          <p:nvPr>
            <p:ph type="body" idx="1"/>
          </p:nvPr>
        </p:nvSpPr>
        <p:spPr/>
        <p:txBody>
          <a:bodyPr/>
          <a:lstStyle/>
          <a:p>
            <a:pPr marL="0" indent="0">
              <a:buFontTx/>
              <a:buNone/>
            </a:pPr>
            <a:endParaRPr lang="en-US" dirty="0"/>
          </a:p>
        </p:txBody>
      </p:sp>
      <p:sp>
        <p:nvSpPr>
          <p:cNvPr id="4" name="Slide Number Placeholder 3">
            <a:extLst>
              <a:ext uri="{FF2B5EF4-FFF2-40B4-BE49-F238E27FC236}">
                <a16:creationId xmlns:a16="http://schemas.microsoft.com/office/drawing/2014/main" id="{03F76189-519B-3956-47E6-7AD38385D705}"/>
              </a:ext>
            </a:extLst>
          </p:cNvPr>
          <p:cNvSpPr>
            <a:spLocks noGrp="1"/>
          </p:cNvSpPr>
          <p:nvPr>
            <p:ph type="sldNum" sz="quarter" idx="10"/>
          </p:nvPr>
        </p:nvSpPr>
        <p:spPr/>
        <p:txBody>
          <a:bodyPr/>
          <a:lstStyle/>
          <a:p>
            <a:fld id="{3D9229B8-ECF3-432F-ACBE-675A6FA19F01}" type="slidenum">
              <a:rPr lang="en-US" smtClean="0"/>
              <a:t>4</a:t>
            </a:fld>
            <a:endParaRPr lang="en-US"/>
          </a:p>
        </p:txBody>
      </p:sp>
    </p:spTree>
    <p:extLst>
      <p:ext uri="{BB962C8B-B14F-4D97-AF65-F5344CB8AC3E}">
        <p14:creationId xmlns:p14="http://schemas.microsoft.com/office/powerpoint/2010/main" val="3602924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May be continuous</a:t>
            </a:r>
          </a:p>
          <a:p>
            <a:pPr marL="285750" indent="-285750">
              <a:buFont typeface="Arial" panose="020B0604020202020204" pitchFamily="34" charset="0"/>
              <a:buChar char="•"/>
            </a:pPr>
            <a:r>
              <a:rPr lang="en-US" dirty="0"/>
              <a:t>Need to model Metastability</a:t>
            </a:r>
          </a:p>
          <a:p>
            <a:pPr marL="285750" indent="-285750">
              <a:buFont typeface="Arial" panose="020B0604020202020204" pitchFamily="34" charset="0"/>
              <a:buChar char="•"/>
            </a:pPr>
            <a:r>
              <a:rPr lang="en-US" dirty="0"/>
              <a:t>Design efficient circuits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t>Discontinuous (No metastability)</a:t>
            </a:r>
          </a:p>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D9229B8-ECF3-432F-ACBE-675A6FA19F01}" type="slidenum">
              <a:rPr lang="en-US" smtClean="0"/>
              <a:t>5</a:t>
            </a:fld>
            <a:endParaRPr lang="en-US"/>
          </a:p>
        </p:txBody>
      </p:sp>
    </p:spTree>
    <p:extLst>
      <p:ext uri="{BB962C8B-B14F-4D97-AF65-F5344CB8AC3E}">
        <p14:creationId xmlns:p14="http://schemas.microsoft.com/office/powerpoint/2010/main" val="981052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c68b89c47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g2c68b89c47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2" name="Google Shape;102;g2c68b89c475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c68b89c475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g2c68b89c475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 name="Google Shape;112;g2c68b89c475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a:extLst>
            <a:ext uri="{FF2B5EF4-FFF2-40B4-BE49-F238E27FC236}">
              <a16:creationId xmlns:a16="http://schemas.microsoft.com/office/drawing/2014/main" id="{AEC84990-4046-87D0-BA25-7210183B3018}"/>
            </a:ext>
          </a:extLst>
        </p:cNvPr>
        <p:cNvGrpSpPr/>
        <p:nvPr/>
      </p:nvGrpSpPr>
      <p:grpSpPr>
        <a:xfrm>
          <a:off x="0" y="0"/>
          <a:ext cx="0" cy="0"/>
          <a:chOff x="0" y="0"/>
          <a:chExt cx="0" cy="0"/>
        </a:xfrm>
      </p:grpSpPr>
      <p:sp>
        <p:nvSpPr>
          <p:cNvPr id="110" name="Google Shape;110;g2c68b89c475_0_9:notes">
            <a:extLst>
              <a:ext uri="{FF2B5EF4-FFF2-40B4-BE49-F238E27FC236}">
                <a16:creationId xmlns:a16="http://schemas.microsoft.com/office/drawing/2014/main" id="{41EBB211-3F5F-C4C4-842D-38E128DB265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g2c68b89c475_0_9:notes">
            <a:extLst>
              <a:ext uri="{FF2B5EF4-FFF2-40B4-BE49-F238E27FC236}">
                <a16:creationId xmlns:a16="http://schemas.microsoft.com/office/drawing/2014/main" id="{C2652DA2-1374-CC67-5CAC-6B9BD0975505}"/>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 name="Google Shape;112;g2c68b89c475_0_9:notes">
            <a:extLst>
              <a:ext uri="{FF2B5EF4-FFF2-40B4-BE49-F238E27FC236}">
                <a16:creationId xmlns:a16="http://schemas.microsoft.com/office/drawing/2014/main" id="{776C9E23-E1C6-B51C-04A2-A8D341CC3C3B}"/>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100037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c68b89c475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g2c68b89c475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7" name="Google Shape;127;g2c68b89c475_0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Kundu, Zhu, Jaiswal, and Beerel</a:t>
            </a:r>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Kundu, Zhu, Jaiswal, and Beerel</a:t>
            </a:r>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Kundu, Zhu, Jaiswal, and Beerel</a:t>
            </a:r>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7421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72145" y="194713"/>
            <a:ext cx="11615055" cy="900545"/>
          </a:xfrm>
          <a:prstGeom prst="rect">
            <a:avLst/>
          </a:prstGeom>
        </p:spPr>
        <p:txBody>
          <a:bodyPr/>
          <a:lstStyle>
            <a:lvl1pPr algn="l">
              <a:defRPr sz="3400">
                <a:latin typeface="Helvetica" pitchFamily="34" charset="0"/>
                <a:ea typeface="Tahoma"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1" y="1099978"/>
            <a:ext cx="12191999" cy="4292600"/>
          </a:xfrm>
          <a:prstGeom prst="rect">
            <a:avLst/>
          </a:prstGeom>
        </p:spPr>
        <p:txBody>
          <a:bodyPr/>
          <a:lstStyle>
            <a:lvl1pPr>
              <a:lnSpc>
                <a:spcPct val="120000"/>
              </a:lnSpc>
              <a:defRPr sz="2600">
                <a:solidFill>
                  <a:srgbClr val="861B15"/>
                </a:solidFill>
                <a:latin typeface="Helvetica" pitchFamily="34" charset="0"/>
                <a:ea typeface="Tahoma" pitchFamily="34" charset="0"/>
                <a:cs typeface="Tahoma" pitchFamily="34" charset="0"/>
              </a:defRPr>
            </a:lvl1pPr>
            <a:lvl2pPr>
              <a:lnSpc>
                <a:spcPct val="120000"/>
              </a:lnSpc>
              <a:defRPr sz="2000">
                <a:solidFill>
                  <a:srgbClr val="000000"/>
                </a:solidFill>
                <a:latin typeface="Helvetica" pitchFamily="34" charset="0"/>
                <a:ea typeface="Tahoma" pitchFamily="34" charset="0"/>
                <a:cs typeface="Tahoma" pitchFamily="34" charset="0"/>
              </a:defRPr>
            </a:lvl2pPr>
            <a:lvl3pPr>
              <a:lnSpc>
                <a:spcPct val="120000"/>
              </a:lnSpc>
              <a:defRPr sz="1800">
                <a:solidFill>
                  <a:srgbClr val="000000"/>
                </a:solidFill>
                <a:latin typeface="Helvetica" pitchFamily="34" charset="0"/>
                <a:ea typeface="Tahoma" pitchFamily="34" charset="0"/>
                <a:cs typeface="Tahoma" pitchFamily="34" charset="0"/>
              </a:defRPr>
            </a:lvl3pPr>
            <a:lvl4pPr>
              <a:lnSpc>
                <a:spcPct val="120000"/>
              </a:lnSpc>
              <a:defRPr>
                <a:solidFill>
                  <a:srgbClr val="000000"/>
                </a:solidFill>
                <a:latin typeface="Helvetica" pitchFamily="34" charset="0"/>
                <a:ea typeface="Tahoma" pitchFamily="34" charset="0"/>
                <a:cs typeface="Tahoma" pitchFamily="34" charset="0"/>
              </a:defRPr>
            </a:lvl4pPr>
            <a:lvl5pPr>
              <a:lnSpc>
                <a:spcPct val="120000"/>
              </a:lnSpc>
              <a:defRPr>
                <a:solidFill>
                  <a:srgbClr val="000000"/>
                </a:solidFill>
                <a:latin typeface="Helvetica" pitchFamily="34" charset="0"/>
                <a:ea typeface="Tahoma" pitchFamily="34" charset="0"/>
                <a:cs typeface="Tahom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0" hasCustomPrompt="1"/>
          </p:nvPr>
        </p:nvSpPr>
        <p:spPr>
          <a:xfrm>
            <a:off x="8326968" y="6151575"/>
            <a:ext cx="3560233" cy="284915"/>
          </a:xfrm>
          <a:prstGeom prst="rect">
            <a:avLst/>
          </a:prstGeom>
        </p:spPr>
        <p:txBody>
          <a:bodyPr/>
          <a:lstStyle>
            <a:lvl1pPr marL="0" indent="0" algn="r">
              <a:buNone/>
              <a:defRPr sz="1400" cap="small" baseline="0">
                <a:solidFill>
                  <a:schemeClr val="bg1"/>
                </a:solidFill>
                <a:latin typeface="Helvetica" pitchFamily="34" charset="0"/>
              </a:defRPr>
            </a:lvl1pPr>
          </a:lstStyle>
          <a:p>
            <a:pPr lvl="0"/>
            <a:r>
              <a:rPr lang="en-US" dirty="0"/>
              <a:t>Section Title | 05/04/15 | </a:t>
            </a:r>
            <a:fld id="{46B617E8-FDF7-45F5-ADA8-C49CB2054413}" type="slidenum">
              <a:rPr lang="en-US" smtClean="0"/>
              <a:t>‹#›</a:t>
            </a:fld>
            <a:endParaRPr lang="en-US" dirty="0"/>
          </a:p>
        </p:txBody>
      </p:sp>
    </p:spTree>
    <p:extLst>
      <p:ext uri="{BB962C8B-B14F-4D97-AF65-F5344CB8AC3E}">
        <p14:creationId xmlns:p14="http://schemas.microsoft.com/office/powerpoint/2010/main" val="1658667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Kundu, Zhu, Jaiswal, and Beerel</a:t>
            </a:r>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Kundu, Zhu, Jaiswal, and Beerel</a:t>
            </a:r>
            <a:endParaRPr/>
          </a:p>
        </p:txBody>
      </p:sp>
      <p:sp>
        <p:nvSpPr>
          <p:cNvPr id="32" name="Google Shape;32;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Kundu, Zhu, Jaiswal, and Beerel</a:t>
            </a:r>
            <a:endParaRPr/>
          </a:p>
        </p:txBody>
      </p:sp>
      <p:sp>
        <p:nvSpPr>
          <p:cNvPr id="39" name="Google Shape;39;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Kundu, Zhu, Jaiswal, and Beerel</a:t>
            </a:r>
            <a:endParaRPr/>
          </a:p>
        </p:txBody>
      </p:sp>
      <p:sp>
        <p:nvSpPr>
          <p:cNvPr id="48" name="Google Shape;48;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Kundu, Zhu, Jaiswal, and Beerel</a:t>
            </a:r>
            <a:endParaRPr/>
          </a:p>
        </p:txBody>
      </p:sp>
      <p:sp>
        <p:nvSpPr>
          <p:cNvPr id="53" name="Google Shape;53;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Kundu, Zhu, Jaiswal, and Beerel</a:t>
            </a:r>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Kundu, Zhu, Jaiswal, and Beerel</a:t>
            </a:r>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Kundu, Zhu, Jaiswal, and Beerel</a:t>
            </a:r>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a:t>Kundu, Zhu, Jaiswal, and Beerel</a:t>
            </a:r>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 id="2147483661" r:id="rId13"/>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27.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www.linkedin.com/pulse/what-does-ibm-truenorth-chip-offer-others-dont-todd/"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ww.anandtech.com/show/16960/intel-loihi-2-intel-4nm-4" TargetMode="Externa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0.png"/><Relationship Id="rId7" Type="http://schemas.openxmlformats.org/officeDocument/2006/relationships/image" Target="../media/image20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190.png"/><Relationship Id="rId4" Type="http://schemas.openxmlformats.org/officeDocument/2006/relationships/image" Target="../media/image180.png"/><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3"/>
          <p:cNvSpPr txBox="1">
            <a:spLocks noGrp="1"/>
          </p:cNvSpPr>
          <p:nvPr>
            <p:ph type="ctrTitle"/>
          </p:nvPr>
        </p:nvSpPr>
        <p:spPr>
          <a:xfrm>
            <a:off x="274320" y="1821350"/>
            <a:ext cx="11407140" cy="13215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Play"/>
              <a:buNone/>
            </a:pPr>
            <a:r>
              <a:rPr lang="en-US" sz="3600" b="1" dirty="0">
                <a:latin typeface="Aptos Display" panose="020B0004020202020204" pitchFamily="34" charset="0"/>
                <a:ea typeface="Arial"/>
                <a:cs typeface="Aparajita" panose="02020603050405020304" pitchFamily="18" charset="0"/>
                <a:sym typeface="Arial"/>
              </a:rPr>
              <a:t>Recent Advances in Scalable Energy-Efficient and Trustworthy Spiking Neural Networks: From Algorithms to Technology</a:t>
            </a:r>
            <a:endParaRPr sz="9600" b="1" dirty="0">
              <a:latin typeface="Aptos Display" panose="020B0004020202020204" pitchFamily="34" charset="0"/>
              <a:ea typeface="Arial"/>
              <a:cs typeface="Aparajita" panose="02020603050405020304" pitchFamily="18" charset="0"/>
              <a:sym typeface="Arial"/>
            </a:endParaRPr>
          </a:p>
        </p:txBody>
      </p:sp>
      <p:sp>
        <p:nvSpPr>
          <p:cNvPr id="90" name="Google Shape;90;p13"/>
          <p:cNvSpPr txBox="1">
            <a:spLocks noGrp="1"/>
          </p:cNvSpPr>
          <p:nvPr>
            <p:ph type="subTitle" idx="1"/>
          </p:nvPr>
        </p:nvSpPr>
        <p:spPr>
          <a:xfrm>
            <a:off x="862975" y="3331325"/>
            <a:ext cx="10592100" cy="1655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800"/>
              <a:buNone/>
            </a:pPr>
            <a:r>
              <a:rPr lang="en-US" dirty="0">
                <a:latin typeface="Aptos Display" panose="020B0004020202020204" pitchFamily="34" charset="0"/>
                <a:ea typeface="Arial"/>
                <a:cs typeface="Aparajita" panose="02020603050405020304" pitchFamily="18" charset="0"/>
                <a:sym typeface="Arial"/>
              </a:rPr>
              <a:t>Souvik Kundu</a:t>
            </a:r>
            <a:r>
              <a:rPr lang="en-US" baseline="30000" dirty="0">
                <a:latin typeface="Aptos Display" panose="020B0004020202020204" pitchFamily="34" charset="0"/>
                <a:ea typeface="Arial"/>
                <a:cs typeface="Aparajita" panose="02020603050405020304" pitchFamily="18" charset="0"/>
                <a:sym typeface="Arial"/>
              </a:rPr>
              <a:t>1,*</a:t>
            </a:r>
            <a:r>
              <a:rPr lang="en-US" dirty="0">
                <a:latin typeface="Aptos Display" panose="020B0004020202020204" pitchFamily="34" charset="0"/>
                <a:ea typeface="Arial"/>
                <a:cs typeface="Aparajita" panose="02020603050405020304" pitchFamily="18" charset="0"/>
                <a:sym typeface="Arial"/>
              </a:rPr>
              <a:t>, Rui-Jie Zhu</a:t>
            </a:r>
            <a:r>
              <a:rPr lang="en-US" baseline="30000" dirty="0">
                <a:latin typeface="Aptos Display" panose="020B0004020202020204" pitchFamily="34" charset="0"/>
                <a:ea typeface="Arial"/>
                <a:cs typeface="Aparajita" panose="02020603050405020304" pitchFamily="18" charset="0"/>
                <a:sym typeface="Arial"/>
              </a:rPr>
              <a:t>2,* </a:t>
            </a:r>
            <a:r>
              <a:rPr lang="en-US" dirty="0">
                <a:latin typeface="Aptos Display" panose="020B0004020202020204" pitchFamily="34" charset="0"/>
                <a:ea typeface="Arial"/>
                <a:cs typeface="Aparajita" panose="02020603050405020304" pitchFamily="18" charset="0"/>
                <a:sym typeface="Arial"/>
              </a:rPr>
              <a:t>, Akhilesh Jaiswal</a:t>
            </a:r>
            <a:r>
              <a:rPr lang="en-US" baseline="30000" dirty="0">
                <a:latin typeface="Aptos Display" panose="020B0004020202020204" pitchFamily="34" charset="0"/>
                <a:ea typeface="Arial"/>
                <a:cs typeface="Aparajita" panose="02020603050405020304" pitchFamily="18" charset="0"/>
                <a:sym typeface="Arial"/>
              </a:rPr>
              <a:t>3,*</a:t>
            </a:r>
            <a:r>
              <a:rPr lang="en-US" dirty="0">
                <a:latin typeface="Aptos Display" panose="020B0004020202020204" pitchFamily="34" charset="0"/>
                <a:ea typeface="Arial"/>
                <a:cs typeface="Aparajita" panose="02020603050405020304" pitchFamily="18" charset="0"/>
                <a:sym typeface="Arial"/>
              </a:rPr>
              <a:t>, Peter A. Beerel</a:t>
            </a:r>
            <a:r>
              <a:rPr lang="en-US" baseline="30000" dirty="0">
                <a:latin typeface="Aptos Display" panose="020B0004020202020204" pitchFamily="34" charset="0"/>
                <a:ea typeface="Arial"/>
                <a:cs typeface="Aparajita" panose="02020603050405020304" pitchFamily="18" charset="0"/>
                <a:sym typeface="Arial"/>
              </a:rPr>
              <a:t>4,*</a:t>
            </a:r>
            <a:r>
              <a:rPr lang="en-US" dirty="0">
                <a:latin typeface="Aptos Display" panose="020B0004020202020204" pitchFamily="34" charset="0"/>
                <a:ea typeface="Arial"/>
                <a:cs typeface="Aparajita" panose="02020603050405020304" pitchFamily="18" charset="0"/>
                <a:sym typeface="Arial"/>
              </a:rPr>
              <a:t>, </a:t>
            </a:r>
            <a:endParaRPr baseline="30000" dirty="0">
              <a:latin typeface="Aptos Display" panose="020B0004020202020204" pitchFamily="34" charset="0"/>
              <a:ea typeface="Arial"/>
              <a:cs typeface="Aparajita" panose="02020603050405020304" pitchFamily="18" charset="0"/>
              <a:sym typeface="Arial"/>
            </a:endParaRPr>
          </a:p>
          <a:p>
            <a:pPr marL="0" lvl="0" indent="0" algn="ctr" rtl="0">
              <a:lnSpc>
                <a:spcPct val="90000"/>
              </a:lnSpc>
              <a:spcBef>
                <a:spcPts val="1000"/>
              </a:spcBef>
              <a:spcAft>
                <a:spcPts val="0"/>
              </a:spcAft>
              <a:buClr>
                <a:schemeClr val="dk1"/>
              </a:buClr>
              <a:buSzPts val="2400"/>
              <a:buNone/>
            </a:pPr>
            <a:r>
              <a:rPr lang="en-US" baseline="30000" dirty="0">
                <a:latin typeface="Aptos Display" panose="020B0004020202020204" pitchFamily="34" charset="0"/>
                <a:ea typeface="Arial"/>
                <a:cs typeface="Aparajita" panose="02020603050405020304" pitchFamily="18" charset="0"/>
                <a:sym typeface="Arial"/>
              </a:rPr>
              <a:t>1</a:t>
            </a:r>
            <a:r>
              <a:rPr lang="en-US" dirty="0">
                <a:latin typeface="Aptos Display" panose="020B0004020202020204" pitchFamily="34" charset="0"/>
                <a:ea typeface="Arial"/>
                <a:cs typeface="Aparajita" panose="02020603050405020304" pitchFamily="18" charset="0"/>
                <a:sym typeface="Arial"/>
              </a:rPr>
              <a:t>Intel Labs, </a:t>
            </a:r>
            <a:r>
              <a:rPr lang="en-US" baseline="30000" dirty="0">
                <a:latin typeface="Aptos Display" panose="020B0004020202020204" pitchFamily="34" charset="0"/>
                <a:ea typeface="Arial"/>
                <a:cs typeface="Aparajita" panose="02020603050405020304" pitchFamily="18" charset="0"/>
                <a:sym typeface="Arial"/>
              </a:rPr>
              <a:t>2</a:t>
            </a:r>
            <a:r>
              <a:rPr lang="en-US" dirty="0">
                <a:latin typeface="Aptos Display" panose="020B0004020202020204" pitchFamily="34" charset="0"/>
                <a:ea typeface="Arial"/>
                <a:cs typeface="Aparajita" panose="02020603050405020304" pitchFamily="18" charset="0"/>
                <a:sym typeface="Arial"/>
              </a:rPr>
              <a:t>UCSC, </a:t>
            </a:r>
            <a:r>
              <a:rPr lang="en-US" baseline="30000" dirty="0">
                <a:latin typeface="Aptos Display" panose="020B0004020202020204" pitchFamily="34" charset="0"/>
                <a:ea typeface="Arial"/>
                <a:cs typeface="Aparajita" panose="02020603050405020304" pitchFamily="18" charset="0"/>
                <a:sym typeface="Arial"/>
              </a:rPr>
              <a:t>3</a:t>
            </a:r>
            <a:r>
              <a:rPr lang="en-US" dirty="0">
                <a:latin typeface="Aptos Display" panose="020B0004020202020204" pitchFamily="34" charset="0"/>
                <a:ea typeface="Arial"/>
                <a:cs typeface="Aparajita" panose="02020603050405020304" pitchFamily="18" charset="0"/>
                <a:sym typeface="Arial"/>
              </a:rPr>
              <a:t>University of Wisconsin-Madison, </a:t>
            </a:r>
            <a:r>
              <a:rPr lang="en-US" baseline="30000" dirty="0">
                <a:latin typeface="Aptos Display" panose="020B0004020202020204" pitchFamily="34" charset="0"/>
                <a:ea typeface="Arial"/>
                <a:cs typeface="Aparajita" panose="02020603050405020304" pitchFamily="18" charset="0"/>
                <a:sym typeface="Arial"/>
              </a:rPr>
              <a:t>4</a:t>
            </a:r>
            <a:r>
              <a:rPr lang="en-US" dirty="0">
                <a:latin typeface="Aptos Display" panose="020B0004020202020204" pitchFamily="34" charset="0"/>
                <a:ea typeface="Arial"/>
                <a:cs typeface="Aparajita" panose="02020603050405020304" pitchFamily="18" charset="0"/>
                <a:sym typeface="Arial"/>
              </a:rPr>
              <a:t>USC</a:t>
            </a:r>
            <a:endParaRPr dirty="0">
              <a:latin typeface="Aptos Display" panose="020B0004020202020204" pitchFamily="34" charset="0"/>
              <a:ea typeface="Arial"/>
              <a:cs typeface="Aparajita" panose="02020603050405020304" pitchFamily="18" charset="0"/>
              <a:sym typeface="Arial"/>
            </a:endParaRPr>
          </a:p>
        </p:txBody>
      </p:sp>
      <p:pic>
        <p:nvPicPr>
          <p:cNvPr id="91" name="Google Shape;91;p13"/>
          <p:cNvPicPr preferRelativeResize="0"/>
          <p:nvPr/>
        </p:nvPicPr>
        <p:blipFill rotWithShape="1">
          <a:blip r:embed="rId3">
            <a:alphaModFix/>
          </a:blip>
          <a:srcRect/>
          <a:stretch/>
        </p:blipFill>
        <p:spPr>
          <a:xfrm>
            <a:off x="2324232" y="4693336"/>
            <a:ext cx="2200298" cy="964328"/>
          </a:xfrm>
          <a:prstGeom prst="rect">
            <a:avLst/>
          </a:prstGeom>
          <a:noFill/>
          <a:ln>
            <a:noFill/>
          </a:ln>
        </p:spPr>
      </p:pic>
      <p:sp>
        <p:nvSpPr>
          <p:cNvPr id="92" name="Google Shape;92;p13"/>
          <p:cNvSpPr txBox="1"/>
          <p:nvPr/>
        </p:nvSpPr>
        <p:spPr>
          <a:xfrm>
            <a:off x="4813667" y="437976"/>
            <a:ext cx="2328446"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cap="none" dirty="0">
                <a:solidFill>
                  <a:schemeClr val="dk1"/>
                </a:solidFill>
                <a:latin typeface="Aptos Display" panose="020B0004020202020204" pitchFamily="34" charset="0"/>
              </a:rPr>
              <a:t>Session: </a:t>
            </a:r>
            <a:r>
              <a:rPr lang="en-US" sz="2400" b="1" i="0" u="none" strike="noStrike" cap="none" dirty="0">
                <a:solidFill>
                  <a:srgbClr val="0070C0"/>
                </a:solidFill>
                <a:latin typeface="Aptos Display" panose="020B0004020202020204" pitchFamily="34" charset="0"/>
              </a:rPr>
              <a:t>SS-L17</a:t>
            </a:r>
            <a:endParaRPr sz="3600" b="1" dirty="0">
              <a:solidFill>
                <a:srgbClr val="0070C0"/>
              </a:solidFill>
              <a:latin typeface="Aptos Display" panose="020B0004020202020204" pitchFamily="34" charset="0"/>
            </a:endParaRPr>
          </a:p>
        </p:txBody>
      </p:sp>
      <p:sp>
        <p:nvSpPr>
          <p:cNvPr id="93" name="Google Shape;93;p13"/>
          <p:cNvSpPr/>
          <p:nvPr/>
        </p:nvSpPr>
        <p:spPr>
          <a:xfrm>
            <a:off x="9429946" y="5379734"/>
            <a:ext cx="581069" cy="165301"/>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4" name="Google Shape;94;p13"/>
          <p:cNvPicPr preferRelativeResize="0"/>
          <p:nvPr/>
        </p:nvPicPr>
        <p:blipFill rotWithShape="1">
          <a:blip r:embed="rId4">
            <a:alphaModFix/>
          </a:blip>
          <a:srcRect/>
          <a:stretch/>
        </p:blipFill>
        <p:spPr>
          <a:xfrm>
            <a:off x="6278454" y="4588797"/>
            <a:ext cx="1054418" cy="1068867"/>
          </a:xfrm>
          <a:prstGeom prst="rect">
            <a:avLst/>
          </a:prstGeom>
          <a:noFill/>
          <a:ln>
            <a:noFill/>
          </a:ln>
        </p:spPr>
      </p:pic>
      <p:pic>
        <p:nvPicPr>
          <p:cNvPr id="95" name="Google Shape;95;p13"/>
          <p:cNvPicPr preferRelativeResize="0"/>
          <p:nvPr/>
        </p:nvPicPr>
        <p:blipFill rotWithShape="1">
          <a:blip r:embed="rId5">
            <a:alphaModFix/>
          </a:blip>
          <a:srcRect/>
          <a:stretch/>
        </p:blipFill>
        <p:spPr>
          <a:xfrm>
            <a:off x="4783015" y="4632575"/>
            <a:ext cx="1162259" cy="1092256"/>
          </a:xfrm>
          <a:prstGeom prst="rect">
            <a:avLst/>
          </a:prstGeom>
          <a:noFill/>
          <a:ln>
            <a:noFill/>
          </a:ln>
        </p:spPr>
      </p:pic>
      <p:pic>
        <p:nvPicPr>
          <p:cNvPr id="96" name="Google Shape;96;p13"/>
          <p:cNvPicPr preferRelativeResize="0"/>
          <p:nvPr/>
        </p:nvPicPr>
        <p:blipFill rotWithShape="1">
          <a:blip r:embed="rId6">
            <a:alphaModFix/>
          </a:blip>
          <a:srcRect/>
          <a:stretch/>
        </p:blipFill>
        <p:spPr>
          <a:xfrm>
            <a:off x="7414645" y="4660663"/>
            <a:ext cx="2895749" cy="997001"/>
          </a:xfrm>
          <a:prstGeom prst="rect">
            <a:avLst/>
          </a:prstGeom>
          <a:noFill/>
          <a:ln>
            <a:noFill/>
          </a:ln>
        </p:spPr>
      </p:pic>
      <p:pic>
        <p:nvPicPr>
          <p:cNvPr id="97" name="Google Shape;97;p13"/>
          <p:cNvPicPr preferRelativeResize="0"/>
          <p:nvPr/>
        </p:nvPicPr>
        <p:blipFill rotWithShape="1">
          <a:blip r:embed="rId7">
            <a:alphaModFix/>
          </a:blip>
          <a:srcRect/>
          <a:stretch/>
        </p:blipFill>
        <p:spPr>
          <a:xfrm>
            <a:off x="10547732" y="248179"/>
            <a:ext cx="1353055" cy="1065814"/>
          </a:xfrm>
          <a:prstGeom prst="rect">
            <a:avLst/>
          </a:prstGeom>
          <a:noFill/>
          <a:ln>
            <a:noFill/>
          </a:ln>
        </p:spPr>
      </p:pic>
      <p:sp>
        <p:nvSpPr>
          <p:cNvPr id="98" name="Google Shape;98;p13"/>
          <p:cNvSpPr txBox="1"/>
          <p:nvPr/>
        </p:nvSpPr>
        <p:spPr>
          <a:xfrm>
            <a:off x="2896374" y="922504"/>
            <a:ext cx="60978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dk1"/>
                </a:solidFill>
                <a:latin typeface="Aptos Display" panose="020B0004020202020204" pitchFamily="34" charset="0"/>
              </a:rPr>
              <a:t>Algorithm-Hardware Co-Design of Neuromorphic Solutions for Signal Processing Applications</a:t>
            </a:r>
            <a:endParaRPr sz="1800" dirty="0">
              <a:solidFill>
                <a:schemeClr val="dk1"/>
              </a:solidFill>
              <a:latin typeface="Aptos Display" panose="020B0004020202020204" pitchFamily="34" charset="0"/>
            </a:endParaRPr>
          </a:p>
        </p:txBody>
      </p:sp>
      <p:sp>
        <p:nvSpPr>
          <p:cNvPr id="2" name="TextBox 1">
            <a:extLst>
              <a:ext uri="{FF2B5EF4-FFF2-40B4-BE49-F238E27FC236}">
                <a16:creationId xmlns:a16="http://schemas.microsoft.com/office/drawing/2014/main" id="{79BF7E6A-B338-86FE-8FFB-2040D1DC1320}"/>
              </a:ext>
            </a:extLst>
          </p:cNvPr>
          <p:cNvSpPr txBox="1"/>
          <p:nvPr/>
        </p:nvSpPr>
        <p:spPr>
          <a:xfrm>
            <a:off x="1943239" y="6342478"/>
            <a:ext cx="8692180" cy="307777"/>
          </a:xfrm>
          <a:prstGeom prst="rect">
            <a:avLst/>
          </a:prstGeom>
          <a:noFill/>
          <a:ln w="19050">
            <a:solidFill>
              <a:schemeClr val="bg1">
                <a:lumMod val="65000"/>
              </a:schemeClr>
            </a:solidFill>
            <a:prstDash val="sysDash"/>
          </a:ln>
        </p:spPr>
        <p:txBody>
          <a:bodyPr wrap="square" rtlCol="0">
            <a:spAutoFit/>
          </a:bodyPr>
          <a:lstStyle/>
          <a:p>
            <a:r>
              <a:rPr lang="en-US" i="1" dirty="0">
                <a:latin typeface="Aptos Display" panose="020B0004020202020204" pitchFamily="34" charset="0"/>
              </a:rPr>
              <a:t>* Opinions presented in this work are authors’ personal; it may not reflect the opinion of the organization they are part of</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6"/>
        <p:cNvGrpSpPr/>
        <p:nvPr/>
      </p:nvGrpSpPr>
      <p:grpSpPr>
        <a:xfrm>
          <a:off x="0" y="0"/>
          <a:ext cx="0" cy="0"/>
          <a:chOff x="0" y="0"/>
          <a:chExt cx="0" cy="0"/>
        </a:xfrm>
      </p:grpSpPr>
      <p:sp>
        <p:nvSpPr>
          <p:cNvPr id="157" name="Google Shape;157;p18"/>
          <p:cNvSpPr txBox="1">
            <a:spLocks noGrp="1"/>
          </p:cNvSpPr>
          <p:nvPr>
            <p:ph type="title"/>
          </p:nvPr>
        </p:nvSpPr>
        <p:spPr>
          <a:xfrm>
            <a:off x="86360" y="61787"/>
            <a:ext cx="10515600" cy="1069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960"/>
              <a:buFont typeface="Play"/>
              <a:buNone/>
            </a:pPr>
            <a:r>
              <a:rPr lang="en-US" sz="3200" b="1" dirty="0">
                <a:latin typeface="Aptos Display" panose="020B0004020202020204" pitchFamily="34" charset="0"/>
                <a:ea typeface="Arial"/>
                <a:cs typeface="Arial"/>
                <a:sym typeface="Arial"/>
              </a:rPr>
              <a:t>Spiking Transformers for Generative AI</a:t>
            </a:r>
            <a:endParaRPr sz="3200" dirty="0">
              <a:latin typeface="Aptos Display" panose="020B0004020202020204" pitchFamily="34" charset="0"/>
              <a:ea typeface="Arial"/>
              <a:cs typeface="Arial"/>
              <a:sym typeface="Arial"/>
            </a:endParaRPr>
          </a:p>
        </p:txBody>
      </p:sp>
      <p:sp>
        <p:nvSpPr>
          <p:cNvPr id="6" name="Google Shape;122;p15">
            <a:extLst>
              <a:ext uri="{FF2B5EF4-FFF2-40B4-BE49-F238E27FC236}">
                <a16:creationId xmlns:a16="http://schemas.microsoft.com/office/drawing/2014/main" id="{2958740B-54A0-9FCB-9F1C-D4A25DBFC1C0}"/>
              </a:ext>
            </a:extLst>
          </p:cNvPr>
          <p:cNvSpPr txBox="1">
            <a:spLocks noGrp="1"/>
          </p:cNvSpPr>
          <p:nvPr>
            <p:ph type="dt" idx="10"/>
          </p:nvPr>
        </p:nvSpPr>
        <p:spPr>
          <a:xfrm>
            <a:off x="542180" y="6100453"/>
            <a:ext cx="9268570" cy="365100"/>
          </a:xfrm>
          <a:prstGeom prst="rect">
            <a:avLst/>
          </a:prstGeom>
          <a:noFill/>
          <a:ln w="19050">
            <a:solidFill>
              <a:schemeClr val="bg1">
                <a:lumMod val="50000"/>
              </a:schemeClr>
            </a:solidFill>
            <a:prstDash val="sysDash"/>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solidFill>
                  <a:srgbClr val="222222"/>
                </a:solidFill>
                <a:highlight>
                  <a:srgbClr val="FFFFFF"/>
                </a:highlight>
                <a:latin typeface="Aptos Display" panose="020B0004020202020204" pitchFamily="34" charset="0"/>
                <a:ea typeface="Arial"/>
                <a:cs typeface="Arial"/>
                <a:sym typeface="Arial"/>
              </a:rPr>
              <a:t>[1] Rui-Jie Zhu et al., “</a:t>
            </a:r>
            <a:r>
              <a:rPr lang="en-US" dirty="0" err="1">
                <a:solidFill>
                  <a:srgbClr val="222222"/>
                </a:solidFill>
                <a:highlight>
                  <a:srgbClr val="FFFFFF"/>
                </a:highlight>
                <a:latin typeface="Aptos Display" panose="020B0004020202020204" pitchFamily="34" charset="0"/>
                <a:ea typeface="Arial"/>
                <a:cs typeface="Arial"/>
                <a:sym typeface="Arial"/>
              </a:rPr>
              <a:t>SpikeGPT</a:t>
            </a:r>
            <a:r>
              <a:rPr lang="en-US" dirty="0">
                <a:solidFill>
                  <a:srgbClr val="222222"/>
                </a:solidFill>
                <a:highlight>
                  <a:srgbClr val="FFFFFF"/>
                </a:highlight>
                <a:latin typeface="Aptos Display" panose="020B0004020202020204" pitchFamily="34" charset="0"/>
                <a:ea typeface="Arial"/>
                <a:cs typeface="Arial"/>
                <a:sym typeface="Arial"/>
              </a:rPr>
              <a:t>: Generative Pretrained Language Model with Spiking Neural Networks”, arxiv 2023.</a:t>
            </a:r>
            <a:endParaRPr sz="1800" dirty="0">
              <a:latin typeface="Aptos Display" panose="020B0004020202020204" pitchFamily="34" charset="0"/>
            </a:endParaRPr>
          </a:p>
        </p:txBody>
      </p:sp>
      <p:sp>
        <p:nvSpPr>
          <p:cNvPr id="3" name="Footer Placeholder 2">
            <a:extLst>
              <a:ext uri="{FF2B5EF4-FFF2-40B4-BE49-F238E27FC236}">
                <a16:creationId xmlns:a16="http://schemas.microsoft.com/office/drawing/2014/main" id="{0764D326-709E-F7C5-AA05-65AA2025460F}"/>
              </a:ext>
            </a:extLst>
          </p:cNvPr>
          <p:cNvSpPr>
            <a:spLocks noGrp="1"/>
          </p:cNvSpPr>
          <p:nvPr>
            <p:ph type="ftr" idx="11"/>
          </p:nvPr>
        </p:nvSpPr>
        <p:spPr/>
        <p:txBody>
          <a:bodyPr/>
          <a:lstStyle/>
          <a:p>
            <a:r>
              <a:rPr lang="en-US"/>
              <a:t>Kundu, Zhu, Jaiswal, and Beerel</a:t>
            </a:r>
          </a:p>
        </p:txBody>
      </p:sp>
      <p:sp>
        <p:nvSpPr>
          <p:cNvPr id="5" name="Slide Number Placeholder 4">
            <a:extLst>
              <a:ext uri="{FF2B5EF4-FFF2-40B4-BE49-F238E27FC236}">
                <a16:creationId xmlns:a16="http://schemas.microsoft.com/office/drawing/2014/main" id="{99C5FA98-5CCE-AECB-6B57-79E7D657518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10</a:t>
            </a:fld>
            <a:endParaRPr lang="en-US"/>
          </a:p>
        </p:txBody>
      </p:sp>
      <p:pic>
        <p:nvPicPr>
          <p:cNvPr id="159" name="Google Shape;159;p18"/>
          <p:cNvPicPr preferRelativeResize="0"/>
          <p:nvPr/>
        </p:nvPicPr>
        <p:blipFill rotWithShape="1">
          <a:blip r:embed="rId4">
            <a:alphaModFix/>
          </a:blip>
          <a:srcRect/>
          <a:stretch/>
        </p:blipFill>
        <p:spPr>
          <a:xfrm>
            <a:off x="11463403" y="90608"/>
            <a:ext cx="642237" cy="505896"/>
          </a:xfrm>
          <a:prstGeom prst="rect">
            <a:avLst/>
          </a:prstGeom>
          <a:noFill/>
          <a:ln>
            <a:noFill/>
          </a:ln>
        </p:spPr>
      </p:pic>
      <p:pic>
        <p:nvPicPr>
          <p:cNvPr id="162" name="Google Shape;162;p18"/>
          <p:cNvPicPr preferRelativeResize="0"/>
          <p:nvPr/>
        </p:nvPicPr>
        <p:blipFill>
          <a:blip r:embed="rId5">
            <a:alphaModFix/>
          </a:blip>
          <a:stretch>
            <a:fillRect/>
          </a:stretch>
        </p:blipFill>
        <p:spPr>
          <a:xfrm>
            <a:off x="2731586" y="839197"/>
            <a:ext cx="6501866" cy="3352617"/>
          </a:xfrm>
          <a:prstGeom prst="rect">
            <a:avLst/>
          </a:prstGeom>
          <a:noFill/>
          <a:ln>
            <a:noFill/>
          </a:ln>
        </p:spPr>
      </p:pic>
      <p:sp>
        <p:nvSpPr>
          <p:cNvPr id="163" name="Google Shape;163;p18"/>
          <p:cNvSpPr txBox="1"/>
          <p:nvPr/>
        </p:nvSpPr>
        <p:spPr>
          <a:xfrm>
            <a:off x="7801414" y="2553790"/>
            <a:ext cx="3318000" cy="36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dirty="0" err="1">
                <a:solidFill>
                  <a:schemeClr val="dk1"/>
                </a:solidFill>
                <a:latin typeface="Aptos Display" panose="020B0004020202020204" pitchFamily="34" charset="0"/>
                <a:ea typeface="Calibri" panose="020F0502020204030204" pitchFamily="34" charset="0"/>
                <a:cs typeface="Calibri" panose="020F0502020204030204" pitchFamily="34" charset="0"/>
                <a:sym typeface="Calibri"/>
              </a:rPr>
              <a:t>SpikeGPT</a:t>
            </a:r>
            <a:r>
              <a:rPr lang="en-US" dirty="0">
                <a:solidFill>
                  <a:schemeClr val="dk1"/>
                </a:solidFill>
                <a:latin typeface="Aptos Display" panose="020B0004020202020204" pitchFamily="34" charset="0"/>
                <a:ea typeface="Calibri" panose="020F0502020204030204" pitchFamily="34" charset="0"/>
                <a:cs typeface="Calibri" panose="020F0502020204030204" pitchFamily="34" charset="0"/>
                <a:sym typeface="Calibri"/>
              </a:rPr>
              <a:t> Block </a:t>
            </a:r>
            <a:r>
              <a:rPr lang="en-US" baseline="30000" dirty="0">
                <a:solidFill>
                  <a:schemeClr val="dk1"/>
                </a:solidFill>
                <a:latin typeface="Aptos Display" panose="020B0004020202020204" pitchFamily="34" charset="0"/>
                <a:ea typeface="Calibri" panose="020F0502020204030204" pitchFamily="34" charset="0"/>
                <a:cs typeface="Calibri" panose="020F0502020204030204" pitchFamily="34" charset="0"/>
                <a:sym typeface="Calibri"/>
              </a:rPr>
              <a:t>[1]</a:t>
            </a:r>
            <a:endParaRPr baseline="30000" dirty="0">
              <a:solidFill>
                <a:schemeClr val="dk1"/>
              </a:solidFill>
              <a:latin typeface="Aptos Display" panose="020B0004020202020204" pitchFamily="34" charset="0"/>
              <a:ea typeface="Calibri" panose="020F0502020204030204" pitchFamily="34" charset="0"/>
              <a:cs typeface="Calibri" panose="020F0502020204030204" pitchFamily="34" charset="0"/>
              <a:sym typeface="Calibri"/>
            </a:endParaRPr>
          </a:p>
        </p:txBody>
      </p:sp>
      <p:sp>
        <p:nvSpPr>
          <p:cNvPr id="4" name="TextBox 3">
            <a:extLst>
              <a:ext uri="{FF2B5EF4-FFF2-40B4-BE49-F238E27FC236}">
                <a16:creationId xmlns:a16="http://schemas.microsoft.com/office/drawing/2014/main" id="{359990DD-B0C1-B033-FA77-2A540C098FE4}"/>
              </a:ext>
            </a:extLst>
          </p:cNvPr>
          <p:cNvSpPr txBox="1"/>
          <p:nvPr/>
        </p:nvSpPr>
        <p:spPr>
          <a:xfrm>
            <a:off x="210065" y="4201339"/>
            <a:ext cx="11800960" cy="2118529"/>
          </a:xfrm>
          <a:prstGeom prst="rect">
            <a:avLst/>
          </a:prstGeom>
          <a:noFill/>
        </p:spPr>
        <p:txBody>
          <a:bodyPr wrap="square" rtlCol="0">
            <a:spAutoFit/>
          </a:bodyPr>
          <a:lstStyle/>
          <a:p>
            <a:pPr marL="342900" indent="-342900">
              <a:spcBef>
                <a:spcPts val="200"/>
              </a:spcBef>
              <a:spcAft>
                <a:spcPts val="200"/>
              </a:spcAft>
              <a:buFont typeface="Wingdings" panose="05000000000000000000" pitchFamily="2" charset="2"/>
              <a:buChar char="Ø"/>
            </a:pPr>
            <a:r>
              <a:rPr lang="en-US" sz="2000" dirty="0">
                <a:solidFill>
                  <a:srgbClr val="0D0D0D"/>
                </a:solidFill>
                <a:latin typeface="Aptos Display" panose="020B0004020202020204" pitchFamily="34" charset="0"/>
                <a:ea typeface="Roboto"/>
                <a:cs typeface="Roboto"/>
                <a:sym typeface="Roboto"/>
              </a:rPr>
              <a:t>Recently architectural advances have been made to incorporate encoder and decoder models of generative AI in spiking neural networks as well</a:t>
            </a:r>
          </a:p>
          <a:p>
            <a:pPr marL="342900" indent="-342900">
              <a:spcBef>
                <a:spcPts val="200"/>
              </a:spcBef>
              <a:spcAft>
                <a:spcPts val="200"/>
              </a:spcAft>
              <a:buFont typeface="Wingdings" panose="05000000000000000000" pitchFamily="2" charset="2"/>
              <a:buChar char="Ø"/>
            </a:pPr>
            <a:r>
              <a:rPr lang="en-US" sz="2000" dirty="0">
                <a:solidFill>
                  <a:srgbClr val="0D0D0D"/>
                </a:solidFill>
                <a:latin typeface="Aptos Display" panose="020B0004020202020204" pitchFamily="34" charset="0"/>
                <a:ea typeface="Roboto"/>
                <a:cs typeface="Roboto"/>
                <a:sym typeface="Roboto"/>
              </a:rPr>
              <a:t>Architectures like </a:t>
            </a:r>
            <a:r>
              <a:rPr lang="en-US" sz="2000" dirty="0" err="1">
                <a:solidFill>
                  <a:srgbClr val="0D0D0D"/>
                </a:solidFill>
                <a:latin typeface="Aptos Display" panose="020B0004020202020204" pitchFamily="34" charset="0"/>
                <a:ea typeface="Roboto"/>
                <a:cs typeface="Roboto"/>
                <a:sym typeface="Roboto"/>
              </a:rPr>
              <a:t>SpikeGPT</a:t>
            </a:r>
            <a:r>
              <a:rPr lang="en-US" sz="2000" baseline="30000" dirty="0">
                <a:solidFill>
                  <a:srgbClr val="0D0D0D"/>
                </a:solidFill>
                <a:latin typeface="Aptos Display" panose="020B0004020202020204" pitchFamily="34" charset="0"/>
                <a:ea typeface="Roboto"/>
                <a:cs typeface="Roboto"/>
                <a:sym typeface="Roboto"/>
              </a:rPr>
              <a:t>[1]</a:t>
            </a:r>
            <a:r>
              <a:rPr lang="en-US" sz="2000" dirty="0">
                <a:solidFill>
                  <a:srgbClr val="0D0D0D"/>
                </a:solidFill>
                <a:latin typeface="Aptos Display" panose="020B0004020202020204" pitchFamily="34" charset="0"/>
                <a:ea typeface="Roboto"/>
                <a:cs typeface="Roboto"/>
                <a:sym typeface="Roboto"/>
              </a:rPr>
              <a:t> and </a:t>
            </a:r>
            <a:r>
              <a:rPr lang="en-US" sz="2000" dirty="0" err="1">
                <a:solidFill>
                  <a:srgbClr val="0D0D0D"/>
                </a:solidFill>
                <a:latin typeface="Aptos Display" panose="020B0004020202020204" pitchFamily="34" charset="0"/>
                <a:ea typeface="Roboto"/>
                <a:cs typeface="Roboto"/>
                <a:sym typeface="Roboto"/>
              </a:rPr>
              <a:t>SpikeBERT</a:t>
            </a:r>
            <a:r>
              <a:rPr lang="en-US" sz="2000" dirty="0">
                <a:solidFill>
                  <a:srgbClr val="0D0D0D"/>
                </a:solidFill>
                <a:latin typeface="Aptos Display" panose="020B0004020202020204" pitchFamily="34" charset="0"/>
                <a:ea typeface="Roboto"/>
                <a:cs typeface="Roboto"/>
                <a:sym typeface="Roboto"/>
              </a:rPr>
              <a:t> has introduced unique changes for scaling the Spiking paradigm: </a:t>
            </a:r>
          </a:p>
          <a:p>
            <a:pPr marL="628650" lvl="8" indent="-285750">
              <a:spcBef>
                <a:spcPts val="200"/>
              </a:spcBef>
              <a:spcAft>
                <a:spcPts val="200"/>
              </a:spcAft>
              <a:buFont typeface="Wingdings" panose="05000000000000000000" pitchFamily="2" charset="2"/>
              <a:buChar char="§"/>
            </a:pPr>
            <a:r>
              <a:rPr lang="en-US" sz="2000" dirty="0">
                <a:latin typeface="Aptos Display" panose="020B0004020202020204" pitchFamily="34" charset="0"/>
                <a:sym typeface="Roboto"/>
              </a:rPr>
              <a:t>Adopt linear attention to reduce computational load</a:t>
            </a:r>
          </a:p>
          <a:p>
            <a:pPr marL="628650" lvl="8" indent="-285750">
              <a:spcBef>
                <a:spcPts val="200"/>
              </a:spcBef>
              <a:spcAft>
                <a:spcPts val="200"/>
              </a:spcAft>
              <a:buFont typeface="Wingdings" panose="05000000000000000000" pitchFamily="2" charset="2"/>
              <a:buChar char="§"/>
            </a:pPr>
            <a:r>
              <a:rPr lang="en-US" sz="2000" dirty="0">
                <a:latin typeface="Aptos Display" panose="020B0004020202020204" pitchFamily="34" charset="0"/>
                <a:sym typeface="Roboto"/>
              </a:rPr>
              <a:t>Implement one feed-forward dimension (e.g., NLP temporal dimension) </a:t>
            </a:r>
            <a:r>
              <a:rPr lang="en-US" sz="2000" dirty="0">
                <a:solidFill>
                  <a:srgbClr val="0D0D0D"/>
                </a:solidFill>
                <a:latin typeface="Aptos Display" panose="020B0004020202020204" pitchFamily="34" charset="0"/>
                <a:ea typeface="Roboto"/>
                <a:cs typeface="Roboto"/>
                <a:sym typeface="Roboto"/>
              </a:rPr>
              <a:t>with SNN timesteps</a:t>
            </a:r>
          </a:p>
          <a:p>
            <a:pPr marL="342900" indent="-342900">
              <a:buFont typeface="Wingdings" panose="05000000000000000000" pitchFamily="2" charset="2"/>
              <a:buChar char="Ø"/>
            </a:pPr>
            <a:endParaRPr lang="en-US" sz="2000" dirty="0">
              <a:latin typeface="Aptos Display" panose="020B0004020202020204" pitchFamily="34" charset="0"/>
            </a:endParaRPr>
          </a:p>
        </p:txBody>
      </p:sp>
    </p:spTree>
  </p:cSld>
  <p:clrMapOvr>
    <a:overrideClrMapping bg1="lt1" tx1="dk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246D47B3-762F-8A45-3280-09EF7DD93289}"/>
            </a:ext>
          </a:extLst>
        </p:cNvPr>
        <p:cNvGrpSpPr/>
        <p:nvPr/>
      </p:nvGrpSpPr>
      <p:grpSpPr>
        <a:xfrm>
          <a:off x="0" y="0"/>
          <a:ext cx="0" cy="0"/>
          <a:chOff x="0" y="0"/>
          <a:chExt cx="0" cy="0"/>
        </a:xfrm>
      </p:grpSpPr>
      <p:pic>
        <p:nvPicPr>
          <p:cNvPr id="183" name="Google Shape;183;p20">
            <a:extLst>
              <a:ext uri="{FF2B5EF4-FFF2-40B4-BE49-F238E27FC236}">
                <a16:creationId xmlns:a16="http://schemas.microsoft.com/office/drawing/2014/main" id="{AB02FED9-D938-C357-B1AE-78C5B0D49E51}"/>
              </a:ext>
            </a:extLst>
          </p:cNvPr>
          <p:cNvPicPr preferRelativeResize="0"/>
          <p:nvPr/>
        </p:nvPicPr>
        <p:blipFill rotWithShape="1">
          <a:blip r:embed="rId3">
            <a:alphaModFix/>
          </a:blip>
          <a:srcRect/>
          <a:stretch/>
        </p:blipFill>
        <p:spPr>
          <a:xfrm>
            <a:off x="11463403" y="90608"/>
            <a:ext cx="642237" cy="505896"/>
          </a:xfrm>
          <a:prstGeom prst="rect">
            <a:avLst/>
          </a:prstGeom>
          <a:noFill/>
          <a:ln>
            <a:noFill/>
          </a:ln>
        </p:spPr>
      </p:pic>
      <p:pic>
        <p:nvPicPr>
          <p:cNvPr id="1034" name="Picture 10">
            <a:extLst>
              <a:ext uri="{FF2B5EF4-FFF2-40B4-BE49-F238E27FC236}">
                <a16:creationId xmlns:a16="http://schemas.microsoft.com/office/drawing/2014/main" id="{CF2EA09C-8244-43CD-B208-DA49B6174E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811" y="1201864"/>
            <a:ext cx="2542968" cy="11703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2240124-4EE6-C467-6E23-B87247F7C3C5}"/>
              </a:ext>
            </a:extLst>
          </p:cNvPr>
          <p:cNvSpPr txBox="1"/>
          <p:nvPr/>
        </p:nvSpPr>
        <p:spPr>
          <a:xfrm>
            <a:off x="667048" y="3534677"/>
            <a:ext cx="11235925" cy="1528624"/>
          </a:xfrm>
          <a:prstGeom prst="rect">
            <a:avLst/>
          </a:prstGeom>
          <a:noFill/>
        </p:spPr>
        <p:txBody>
          <a:bodyPr wrap="square" rtlCol="0">
            <a:spAutoFit/>
          </a:bodyPr>
          <a:lstStyle/>
          <a:p>
            <a:pPr marL="342900" indent="-342900" rtl="0" fontAlgn="base">
              <a:spcBef>
                <a:spcPts val="1000"/>
              </a:spcBef>
              <a:spcAft>
                <a:spcPts val="0"/>
              </a:spcAft>
              <a:buFont typeface="Wingdings" panose="05000000000000000000" pitchFamily="2" charset="2"/>
              <a:buChar char="Ø"/>
            </a:pPr>
            <a:r>
              <a:rPr lang="en-US" sz="2000" b="0" i="0" u="none" strike="noStrike" dirty="0">
                <a:solidFill>
                  <a:srgbClr val="000000"/>
                </a:solidFill>
                <a:effectLst/>
                <a:latin typeface="Aptos Display" panose="020B0004020202020204" pitchFamily="34" charset="0"/>
              </a:rPr>
              <a:t>SNNs can have additional data leakage issue during conversion and fine-tuning in spiking domain.</a:t>
            </a:r>
          </a:p>
          <a:p>
            <a:pPr marL="342900" indent="-342900" rtl="0" fontAlgn="base">
              <a:spcBef>
                <a:spcPts val="1000"/>
              </a:spcBef>
              <a:spcAft>
                <a:spcPts val="0"/>
              </a:spcAft>
              <a:buFont typeface="Wingdings" panose="05000000000000000000" pitchFamily="2" charset="2"/>
              <a:buChar char="Ø"/>
            </a:pPr>
            <a:r>
              <a:rPr lang="en-US" sz="2000" dirty="0">
                <a:latin typeface="Aptos Display" panose="020B0004020202020204" pitchFamily="34" charset="0"/>
              </a:rPr>
              <a:t>Recent works [1] resolve the privacy leakage issue via two approaches </a:t>
            </a:r>
          </a:p>
          <a:p>
            <a:pPr marL="628650" lvl="8" indent="-285750" fontAlgn="base">
              <a:spcBef>
                <a:spcPts val="200"/>
              </a:spcBef>
              <a:spcAft>
                <a:spcPts val="200"/>
              </a:spcAft>
              <a:buFont typeface="Wingdings" panose="05000000000000000000" pitchFamily="2" charset="2"/>
              <a:buChar char="§"/>
            </a:pPr>
            <a:r>
              <a:rPr lang="en-US" sz="2000" dirty="0">
                <a:latin typeface="Aptos Display" panose="020B0004020202020204" pitchFamily="34" charset="0"/>
              </a:rPr>
              <a:t>Leveraging synthetic data to perform conversion, </a:t>
            </a:r>
          </a:p>
          <a:p>
            <a:pPr marL="628650" lvl="8" indent="-285750" fontAlgn="base">
              <a:spcBef>
                <a:spcPts val="200"/>
              </a:spcBef>
              <a:spcAft>
                <a:spcPts val="200"/>
              </a:spcAft>
              <a:buFont typeface="Wingdings" panose="05000000000000000000" pitchFamily="2" charset="2"/>
              <a:buChar char="§"/>
            </a:pPr>
            <a:r>
              <a:rPr lang="en-US" sz="2000" dirty="0">
                <a:latin typeface="Aptos Display" panose="020B0004020202020204" pitchFamily="34" charset="0"/>
              </a:rPr>
              <a:t>Fine-tuning in SNN with temporal encrypted weights, that are then finally deployed!</a:t>
            </a:r>
            <a:endParaRPr lang="en-US" sz="2000" b="0" i="0" u="none" strike="noStrike" dirty="0">
              <a:solidFill>
                <a:srgbClr val="000000"/>
              </a:solidFill>
              <a:effectLst/>
              <a:latin typeface="Aptos Display" panose="020B0004020202020204" pitchFamily="34" charset="0"/>
            </a:endParaRPr>
          </a:p>
        </p:txBody>
      </p:sp>
      <p:sp>
        <p:nvSpPr>
          <p:cNvPr id="6" name="TextBox 5">
            <a:extLst>
              <a:ext uri="{FF2B5EF4-FFF2-40B4-BE49-F238E27FC236}">
                <a16:creationId xmlns:a16="http://schemas.microsoft.com/office/drawing/2014/main" id="{C883160A-4F65-551D-9824-0BAB85800362}"/>
              </a:ext>
            </a:extLst>
          </p:cNvPr>
          <p:cNvSpPr txBox="1"/>
          <p:nvPr/>
        </p:nvSpPr>
        <p:spPr>
          <a:xfrm>
            <a:off x="632748" y="2518104"/>
            <a:ext cx="2445026" cy="369332"/>
          </a:xfrm>
          <a:prstGeom prst="rect">
            <a:avLst/>
          </a:prstGeom>
          <a:noFill/>
        </p:spPr>
        <p:txBody>
          <a:bodyPr wrap="square" rtlCol="0">
            <a:spAutoFit/>
          </a:bodyPr>
          <a:lstStyle/>
          <a:p>
            <a:pPr rtl="0">
              <a:spcBef>
                <a:spcPts val="0"/>
              </a:spcBef>
              <a:spcAft>
                <a:spcPts val="0"/>
              </a:spcAft>
            </a:pPr>
            <a:r>
              <a:rPr lang="en-US" sz="1800" b="0" i="0" u="none" strike="noStrike" dirty="0">
                <a:solidFill>
                  <a:srgbClr val="000000"/>
                </a:solidFill>
                <a:effectLst/>
                <a:latin typeface="Aptos Display" panose="020B0004020202020204" pitchFamily="34" charset="0"/>
              </a:rPr>
              <a:t>Privacy </a:t>
            </a:r>
            <a:r>
              <a:rPr lang="en-US" sz="1800" b="1" i="0" u="none" strike="noStrike" dirty="0">
                <a:solidFill>
                  <a:srgbClr val="C00000"/>
                </a:solidFill>
                <a:effectLst/>
                <a:latin typeface="Aptos Display" panose="020B0004020202020204" pitchFamily="34" charset="0"/>
              </a:rPr>
              <a:t>issues</a:t>
            </a:r>
            <a:r>
              <a:rPr lang="en-US" sz="1800" b="0" i="0" u="none" strike="noStrike" dirty="0">
                <a:solidFill>
                  <a:srgbClr val="000000"/>
                </a:solidFill>
                <a:effectLst/>
                <a:latin typeface="Aptos Display" panose="020B0004020202020204" pitchFamily="34" charset="0"/>
              </a:rPr>
              <a:t> of SNNs</a:t>
            </a:r>
            <a:endParaRPr lang="en-US" b="0" dirty="0">
              <a:effectLst/>
              <a:latin typeface="Aptos Display" panose="020B0004020202020204" pitchFamily="34" charset="0"/>
            </a:endParaRPr>
          </a:p>
        </p:txBody>
      </p:sp>
      <p:sp>
        <p:nvSpPr>
          <p:cNvPr id="9" name="Google Shape;181;p20">
            <a:extLst>
              <a:ext uri="{FF2B5EF4-FFF2-40B4-BE49-F238E27FC236}">
                <a16:creationId xmlns:a16="http://schemas.microsoft.com/office/drawing/2014/main" id="{B56A3AA2-C5D5-8C63-FB4F-247D464DBF7D}"/>
              </a:ext>
            </a:extLst>
          </p:cNvPr>
          <p:cNvSpPr txBox="1">
            <a:spLocks noGrp="1"/>
          </p:cNvSpPr>
          <p:nvPr>
            <p:ph type="title"/>
          </p:nvPr>
        </p:nvSpPr>
        <p:spPr>
          <a:xfrm>
            <a:off x="86360" y="61787"/>
            <a:ext cx="10515600" cy="1069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960"/>
              <a:buFont typeface="Play"/>
              <a:buNone/>
            </a:pPr>
            <a:r>
              <a:rPr lang="en-US" sz="3200" b="1" dirty="0">
                <a:latin typeface="Aptos Display" panose="020B0004020202020204" pitchFamily="34" charset="0"/>
                <a:ea typeface="Arial"/>
                <a:cs typeface="Arial"/>
                <a:sym typeface="Arial"/>
              </a:rPr>
              <a:t>Advancement in Privacy Preserving SNNs</a:t>
            </a:r>
            <a:endParaRPr sz="3200" dirty="0">
              <a:latin typeface="Aptos Display" panose="020B0004020202020204" pitchFamily="34" charset="0"/>
              <a:ea typeface="Arial"/>
              <a:cs typeface="Arial"/>
              <a:sym typeface="Arial"/>
            </a:endParaRPr>
          </a:p>
        </p:txBody>
      </p:sp>
      <p:pic>
        <p:nvPicPr>
          <p:cNvPr id="11" name="Picture 10">
            <a:extLst>
              <a:ext uri="{FF2B5EF4-FFF2-40B4-BE49-F238E27FC236}">
                <a16:creationId xmlns:a16="http://schemas.microsoft.com/office/drawing/2014/main" id="{C7496E84-3955-2365-F74B-B358CC252CE4}"/>
              </a:ext>
            </a:extLst>
          </p:cNvPr>
          <p:cNvPicPr>
            <a:picLocks noChangeAspect="1"/>
          </p:cNvPicPr>
          <p:nvPr/>
        </p:nvPicPr>
        <p:blipFill>
          <a:blip r:embed="rId5"/>
          <a:stretch>
            <a:fillRect/>
          </a:stretch>
        </p:blipFill>
        <p:spPr>
          <a:xfrm>
            <a:off x="3272761" y="1187552"/>
            <a:ext cx="3054281" cy="1330552"/>
          </a:xfrm>
          <a:prstGeom prst="rect">
            <a:avLst/>
          </a:prstGeom>
        </p:spPr>
      </p:pic>
      <p:sp>
        <p:nvSpPr>
          <p:cNvPr id="12" name="TextBox 11">
            <a:extLst>
              <a:ext uri="{FF2B5EF4-FFF2-40B4-BE49-F238E27FC236}">
                <a16:creationId xmlns:a16="http://schemas.microsoft.com/office/drawing/2014/main" id="{F8962B78-6761-ED1F-4977-8E9C0E5446DC}"/>
              </a:ext>
            </a:extLst>
          </p:cNvPr>
          <p:cNvSpPr txBox="1"/>
          <p:nvPr/>
        </p:nvSpPr>
        <p:spPr>
          <a:xfrm>
            <a:off x="3455806" y="2518104"/>
            <a:ext cx="2708173" cy="369332"/>
          </a:xfrm>
          <a:prstGeom prst="rect">
            <a:avLst/>
          </a:prstGeom>
          <a:noFill/>
        </p:spPr>
        <p:txBody>
          <a:bodyPr wrap="square" rtlCol="0">
            <a:spAutoFit/>
          </a:bodyPr>
          <a:lstStyle/>
          <a:p>
            <a:pPr rtl="0">
              <a:spcBef>
                <a:spcPts val="0"/>
              </a:spcBef>
              <a:spcAft>
                <a:spcPts val="0"/>
              </a:spcAft>
            </a:pPr>
            <a:r>
              <a:rPr lang="en-US" sz="1800" b="0" i="0" u="none" strike="noStrike" dirty="0">
                <a:solidFill>
                  <a:srgbClr val="000000"/>
                </a:solidFill>
                <a:effectLst/>
                <a:latin typeface="Aptos Display" panose="020B0004020202020204" pitchFamily="34" charset="0"/>
              </a:rPr>
              <a:t>Class leakage examples</a:t>
            </a:r>
            <a:r>
              <a:rPr lang="en-US" sz="1800" b="0" i="0" u="none" strike="noStrike" baseline="30000" dirty="0">
                <a:solidFill>
                  <a:srgbClr val="000000"/>
                </a:solidFill>
                <a:effectLst/>
                <a:latin typeface="Aptos Display" panose="020B0004020202020204" pitchFamily="34" charset="0"/>
              </a:rPr>
              <a:t>[1]</a:t>
            </a:r>
            <a:endParaRPr lang="en-US" b="0" baseline="30000" dirty="0">
              <a:effectLst/>
              <a:latin typeface="Aptos Display" panose="020B0004020202020204" pitchFamily="34" charset="0"/>
            </a:endParaRPr>
          </a:p>
        </p:txBody>
      </p:sp>
      <p:pic>
        <p:nvPicPr>
          <p:cNvPr id="14" name="Picture 13">
            <a:extLst>
              <a:ext uri="{FF2B5EF4-FFF2-40B4-BE49-F238E27FC236}">
                <a16:creationId xmlns:a16="http://schemas.microsoft.com/office/drawing/2014/main" id="{921F1D53-E7AC-4A32-8376-C0073E4A25BF}"/>
              </a:ext>
            </a:extLst>
          </p:cNvPr>
          <p:cNvPicPr>
            <a:picLocks noChangeAspect="1"/>
          </p:cNvPicPr>
          <p:nvPr/>
        </p:nvPicPr>
        <p:blipFill>
          <a:blip r:embed="rId6"/>
          <a:stretch>
            <a:fillRect/>
          </a:stretch>
        </p:blipFill>
        <p:spPr>
          <a:xfrm>
            <a:off x="6583859" y="1187552"/>
            <a:ext cx="5157330" cy="1324560"/>
          </a:xfrm>
          <a:prstGeom prst="rect">
            <a:avLst/>
          </a:prstGeom>
        </p:spPr>
      </p:pic>
      <p:sp>
        <p:nvSpPr>
          <p:cNvPr id="15" name="TextBox 14">
            <a:extLst>
              <a:ext uri="{FF2B5EF4-FFF2-40B4-BE49-F238E27FC236}">
                <a16:creationId xmlns:a16="http://schemas.microsoft.com/office/drawing/2014/main" id="{D014F19E-8F37-1FE3-06C5-DCFAC7F4CF7D}"/>
              </a:ext>
            </a:extLst>
          </p:cNvPr>
          <p:cNvSpPr txBox="1"/>
          <p:nvPr/>
        </p:nvSpPr>
        <p:spPr>
          <a:xfrm>
            <a:off x="6781800" y="2568377"/>
            <a:ext cx="4777452" cy="369332"/>
          </a:xfrm>
          <a:prstGeom prst="rect">
            <a:avLst/>
          </a:prstGeom>
          <a:noFill/>
        </p:spPr>
        <p:txBody>
          <a:bodyPr wrap="square" rtlCol="0">
            <a:spAutoFit/>
          </a:bodyPr>
          <a:lstStyle/>
          <a:p>
            <a:pPr rtl="0">
              <a:spcBef>
                <a:spcPts val="0"/>
              </a:spcBef>
              <a:spcAft>
                <a:spcPts val="0"/>
              </a:spcAft>
            </a:pPr>
            <a:r>
              <a:rPr lang="en-US" sz="1800" b="0" i="0" u="none" strike="noStrike" dirty="0" err="1">
                <a:solidFill>
                  <a:srgbClr val="000000"/>
                </a:solidFill>
                <a:effectLst/>
                <a:latin typeface="Aptos Display" panose="020B0004020202020204" pitchFamily="34" charset="0"/>
              </a:rPr>
              <a:t>PrivateSNN</a:t>
            </a:r>
            <a:r>
              <a:rPr lang="en-US" sz="1800" b="0" i="0" u="none" strike="noStrike" baseline="30000" dirty="0">
                <a:solidFill>
                  <a:srgbClr val="000000"/>
                </a:solidFill>
                <a:effectLst/>
                <a:latin typeface="Aptos Display" panose="020B0004020202020204" pitchFamily="34" charset="0"/>
              </a:rPr>
              <a:t> [1] </a:t>
            </a:r>
            <a:r>
              <a:rPr lang="en-US" sz="1800" b="0" i="0" u="none" strike="noStrike" dirty="0">
                <a:solidFill>
                  <a:srgbClr val="000000"/>
                </a:solidFill>
                <a:effectLst/>
                <a:latin typeface="Aptos Display" panose="020B0004020202020204" pitchFamily="34" charset="0"/>
              </a:rPr>
              <a:t>: Data-free privacy preserving SNN</a:t>
            </a:r>
            <a:endParaRPr lang="en-US" b="0" dirty="0">
              <a:effectLst/>
              <a:latin typeface="Aptos Display" panose="020B0004020202020204" pitchFamily="34" charset="0"/>
            </a:endParaRPr>
          </a:p>
        </p:txBody>
      </p:sp>
      <p:sp>
        <p:nvSpPr>
          <p:cNvPr id="16" name="Rectangle: Rounded Corners 15">
            <a:extLst>
              <a:ext uri="{FF2B5EF4-FFF2-40B4-BE49-F238E27FC236}">
                <a16:creationId xmlns:a16="http://schemas.microsoft.com/office/drawing/2014/main" id="{1577804E-8110-093E-0A22-132A20D11805}"/>
              </a:ext>
            </a:extLst>
          </p:cNvPr>
          <p:cNvSpPr/>
          <p:nvPr/>
        </p:nvSpPr>
        <p:spPr>
          <a:xfrm>
            <a:off x="388060" y="1070866"/>
            <a:ext cx="2766046" cy="1940957"/>
          </a:xfrm>
          <a:prstGeom prst="roundRect">
            <a:avLst>
              <a:gd name="adj" fmla="val 3861"/>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CF0ED61A-ACC7-9F67-576E-5FE508005A1C}"/>
              </a:ext>
            </a:extLst>
          </p:cNvPr>
          <p:cNvSpPr/>
          <p:nvPr/>
        </p:nvSpPr>
        <p:spPr>
          <a:xfrm>
            <a:off x="6510087" y="1032745"/>
            <a:ext cx="5293853" cy="1968067"/>
          </a:xfrm>
          <a:prstGeom prst="roundRect">
            <a:avLst>
              <a:gd name="adj" fmla="val 3861"/>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4BC89660-A2DE-7BA8-147D-88DE169BEB0B}"/>
              </a:ext>
            </a:extLst>
          </p:cNvPr>
          <p:cNvSpPr/>
          <p:nvPr/>
        </p:nvSpPr>
        <p:spPr>
          <a:xfrm>
            <a:off x="3216857" y="1059855"/>
            <a:ext cx="3159886" cy="1940957"/>
          </a:xfrm>
          <a:prstGeom prst="roundRect">
            <a:avLst>
              <a:gd name="adj" fmla="val 3861"/>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78BD7D27-6767-8CBF-3A5A-EAEFB6D9521E}"/>
              </a:ext>
            </a:extLst>
          </p:cNvPr>
          <p:cNvSpPr>
            <a:spLocks noGrp="1"/>
          </p:cNvSpPr>
          <p:nvPr>
            <p:ph type="ftr" idx="11"/>
          </p:nvPr>
        </p:nvSpPr>
        <p:spPr/>
        <p:txBody>
          <a:bodyPr/>
          <a:lstStyle/>
          <a:p>
            <a:r>
              <a:rPr lang="en-US"/>
              <a:t>Kundu, Zhu, Jaiswal, and Beerel</a:t>
            </a:r>
          </a:p>
        </p:txBody>
      </p:sp>
      <p:sp>
        <p:nvSpPr>
          <p:cNvPr id="4" name="Slide Number Placeholder 3">
            <a:extLst>
              <a:ext uri="{FF2B5EF4-FFF2-40B4-BE49-F238E27FC236}">
                <a16:creationId xmlns:a16="http://schemas.microsoft.com/office/drawing/2014/main" id="{858C3B1C-3D5E-3CA9-AA50-2136F541BEF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11</a:t>
            </a:fld>
            <a:endParaRPr lang="en-US"/>
          </a:p>
        </p:txBody>
      </p:sp>
      <p:sp>
        <p:nvSpPr>
          <p:cNvPr id="7" name="Google Shape;122;p15">
            <a:extLst>
              <a:ext uri="{FF2B5EF4-FFF2-40B4-BE49-F238E27FC236}">
                <a16:creationId xmlns:a16="http://schemas.microsoft.com/office/drawing/2014/main" id="{6DF7FDE1-EAAF-5451-802B-05B2D41ABF54}"/>
              </a:ext>
            </a:extLst>
          </p:cNvPr>
          <p:cNvSpPr txBox="1">
            <a:spLocks noGrp="1"/>
          </p:cNvSpPr>
          <p:nvPr>
            <p:ph type="dt" idx="10"/>
          </p:nvPr>
        </p:nvSpPr>
        <p:spPr>
          <a:xfrm>
            <a:off x="642199" y="6051452"/>
            <a:ext cx="5642811" cy="285848"/>
          </a:xfrm>
          <a:prstGeom prst="rect">
            <a:avLst/>
          </a:prstGeom>
          <a:noFill/>
          <a:ln w="19050">
            <a:solidFill>
              <a:schemeClr val="bg1">
                <a:lumMod val="50000"/>
              </a:schemeClr>
            </a:solidFill>
            <a:prstDash val="sysDash"/>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solidFill>
                  <a:srgbClr val="222222"/>
                </a:solidFill>
                <a:highlight>
                  <a:srgbClr val="FFFFFF"/>
                </a:highlight>
                <a:latin typeface="Aptos Display" panose="020B0004020202020204" pitchFamily="34" charset="0"/>
                <a:ea typeface="Arial"/>
                <a:cs typeface="Arial"/>
                <a:sym typeface="Arial"/>
              </a:rPr>
              <a:t>[1] Y. Kim et al., “</a:t>
            </a:r>
            <a:r>
              <a:rPr lang="en-US" dirty="0" err="1">
                <a:solidFill>
                  <a:srgbClr val="222222"/>
                </a:solidFill>
                <a:highlight>
                  <a:srgbClr val="FFFFFF"/>
                </a:highlight>
                <a:latin typeface="Aptos Display" panose="020B0004020202020204" pitchFamily="34" charset="0"/>
                <a:ea typeface="Arial"/>
                <a:cs typeface="Arial"/>
                <a:sym typeface="Arial"/>
              </a:rPr>
              <a:t>PrivateSNN</a:t>
            </a:r>
            <a:r>
              <a:rPr lang="en-US" dirty="0">
                <a:solidFill>
                  <a:srgbClr val="222222"/>
                </a:solidFill>
                <a:highlight>
                  <a:srgbClr val="FFFFFF"/>
                </a:highlight>
                <a:latin typeface="Aptos Display" panose="020B0004020202020204" pitchFamily="34" charset="0"/>
                <a:ea typeface="Arial"/>
                <a:cs typeface="Arial"/>
                <a:sym typeface="Arial"/>
              </a:rPr>
              <a:t>: Privacy Preserving Spiking Neural Networks”, AAAI 2022</a:t>
            </a:r>
            <a:endParaRPr sz="1800" dirty="0">
              <a:latin typeface="Aptos Display" panose="020B0004020202020204" pitchFamily="34" charset="0"/>
            </a:endParaRPr>
          </a:p>
        </p:txBody>
      </p:sp>
    </p:spTree>
    <p:extLst>
      <p:ext uri="{BB962C8B-B14F-4D97-AF65-F5344CB8AC3E}">
        <p14:creationId xmlns:p14="http://schemas.microsoft.com/office/powerpoint/2010/main" val="34035074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114A3F80-BF7F-ACB8-B85F-6DF86AA598E0}"/>
            </a:ext>
          </a:extLst>
        </p:cNvPr>
        <p:cNvGrpSpPr/>
        <p:nvPr/>
      </p:nvGrpSpPr>
      <p:grpSpPr>
        <a:xfrm>
          <a:off x="0" y="0"/>
          <a:ext cx="0" cy="0"/>
          <a:chOff x="0" y="0"/>
          <a:chExt cx="0" cy="0"/>
        </a:xfrm>
      </p:grpSpPr>
      <p:pic>
        <p:nvPicPr>
          <p:cNvPr id="183" name="Google Shape;183;p20">
            <a:extLst>
              <a:ext uri="{FF2B5EF4-FFF2-40B4-BE49-F238E27FC236}">
                <a16:creationId xmlns:a16="http://schemas.microsoft.com/office/drawing/2014/main" id="{F1E3FF28-4FB0-F30F-6459-5A7B80CC44AB}"/>
              </a:ext>
            </a:extLst>
          </p:cNvPr>
          <p:cNvPicPr preferRelativeResize="0"/>
          <p:nvPr/>
        </p:nvPicPr>
        <p:blipFill rotWithShape="1">
          <a:blip r:embed="rId3">
            <a:alphaModFix/>
          </a:blip>
          <a:srcRect/>
          <a:stretch/>
        </p:blipFill>
        <p:spPr>
          <a:xfrm>
            <a:off x="11463403" y="90608"/>
            <a:ext cx="642237" cy="505896"/>
          </a:xfrm>
          <a:prstGeom prst="rect">
            <a:avLst/>
          </a:prstGeom>
          <a:noFill/>
          <a:ln>
            <a:noFill/>
          </a:ln>
        </p:spPr>
      </p:pic>
      <p:pic>
        <p:nvPicPr>
          <p:cNvPr id="1030" name="Picture 6">
            <a:extLst>
              <a:ext uri="{FF2B5EF4-FFF2-40B4-BE49-F238E27FC236}">
                <a16:creationId xmlns:a16="http://schemas.microsoft.com/office/drawing/2014/main" id="{98B354D2-072D-3D54-BBE0-317DC6E1D3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051" y="1012088"/>
            <a:ext cx="6064699" cy="106062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5EFFED40-EF89-7D3B-326F-4E7816BC52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1834" y="2244466"/>
            <a:ext cx="3509676" cy="177126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3813EE0-64F9-0287-5136-CCBB65CDB800}"/>
              </a:ext>
            </a:extLst>
          </p:cNvPr>
          <p:cNvSpPr txBox="1"/>
          <p:nvPr/>
        </p:nvSpPr>
        <p:spPr>
          <a:xfrm>
            <a:off x="549051" y="4550429"/>
            <a:ext cx="11235925" cy="1620957"/>
          </a:xfrm>
          <a:prstGeom prst="rect">
            <a:avLst/>
          </a:prstGeom>
          <a:noFill/>
        </p:spPr>
        <p:txBody>
          <a:bodyPr wrap="square" rtlCol="0">
            <a:spAutoFit/>
          </a:bodyPr>
          <a:lstStyle/>
          <a:p>
            <a:pPr marL="342900" indent="-342900" rtl="0" fontAlgn="base">
              <a:spcBef>
                <a:spcPts val="0"/>
              </a:spcBef>
              <a:spcAft>
                <a:spcPts val="0"/>
              </a:spcAft>
              <a:buFont typeface="Wingdings" panose="05000000000000000000" pitchFamily="2" charset="2"/>
              <a:buChar char="Ø"/>
            </a:pPr>
            <a:r>
              <a:rPr lang="en-US" sz="2000" b="0" i="0" u="none" strike="noStrike" dirty="0">
                <a:solidFill>
                  <a:srgbClr val="000000"/>
                </a:solidFill>
                <a:effectLst/>
                <a:latin typeface="Aptos Display" panose="020B0004020202020204" pitchFamily="34" charset="0"/>
              </a:rPr>
              <a:t>Recent works has also highlighted the limited robustness of SNNs with direct coded inputs</a:t>
            </a:r>
            <a:r>
              <a:rPr lang="en-US" sz="2000" dirty="0">
                <a:latin typeface="Aptos Display" panose="020B0004020202020204" pitchFamily="34" charset="0"/>
              </a:rPr>
              <a:t>.</a:t>
            </a:r>
          </a:p>
          <a:p>
            <a:pPr marL="628650" lvl="8" indent="-285750" fontAlgn="base">
              <a:spcBef>
                <a:spcPts val="200"/>
              </a:spcBef>
              <a:spcAft>
                <a:spcPts val="200"/>
              </a:spcAft>
              <a:buFont typeface="Wingdings" panose="05000000000000000000" pitchFamily="2" charset="2"/>
              <a:buChar char="§"/>
            </a:pPr>
            <a:r>
              <a:rPr lang="en-US" sz="2000" dirty="0">
                <a:latin typeface="Aptos Display" panose="020B0004020202020204" pitchFamily="34" charset="0"/>
              </a:rPr>
              <a:t>The robustness against both white box (WB) and black box (BB) attacks is lower than that of ANNs</a:t>
            </a:r>
          </a:p>
          <a:p>
            <a:pPr marL="342900" indent="-342900" rtl="0" fontAlgn="base">
              <a:spcBef>
                <a:spcPts val="0"/>
              </a:spcBef>
              <a:spcAft>
                <a:spcPts val="0"/>
              </a:spcAft>
              <a:buFont typeface="Wingdings" panose="05000000000000000000" pitchFamily="2" charset="2"/>
              <a:buChar char="Ø"/>
            </a:pPr>
            <a:r>
              <a:rPr lang="en-US" sz="2000" dirty="0">
                <a:latin typeface="Aptos Display" panose="020B0004020202020204" pitchFamily="34" charset="0"/>
              </a:rPr>
              <a:t>Recent advances in noise adaptive training like HIRE-SNN</a:t>
            </a:r>
            <a:r>
              <a:rPr lang="en-US" sz="2000" baseline="30000" dirty="0">
                <a:latin typeface="Aptos Display" panose="020B0004020202020204" pitchFamily="34" charset="0"/>
              </a:rPr>
              <a:t>[1]</a:t>
            </a:r>
            <a:r>
              <a:rPr lang="en-US" sz="2000" dirty="0">
                <a:latin typeface="Aptos Display" panose="020B0004020202020204" pitchFamily="34" charset="0"/>
              </a:rPr>
              <a:t> has improved the inherent robustness of SNN compared to ANN counter parts.</a:t>
            </a:r>
            <a:endParaRPr lang="en-US" sz="2000" b="0" i="0" u="none" strike="noStrike" dirty="0">
              <a:solidFill>
                <a:srgbClr val="000000"/>
              </a:solidFill>
              <a:effectLst/>
              <a:latin typeface="Aptos Display" panose="020B0004020202020204" pitchFamily="34" charset="0"/>
            </a:endParaRPr>
          </a:p>
          <a:p>
            <a:endParaRPr lang="en-US" sz="1600" dirty="0">
              <a:latin typeface="Aptos Display" panose="020B0004020202020204" pitchFamily="34" charset="0"/>
            </a:endParaRPr>
          </a:p>
        </p:txBody>
      </p:sp>
      <p:sp>
        <p:nvSpPr>
          <p:cNvPr id="8" name="TextBox 7">
            <a:extLst>
              <a:ext uri="{FF2B5EF4-FFF2-40B4-BE49-F238E27FC236}">
                <a16:creationId xmlns:a16="http://schemas.microsoft.com/office/drawing/2014/main" id="{D601BFC3-035C-AAB8-7715-628023026298}"/>
              </a:ext>
            </a:extLst>
          </p:cNvPr>
          <p:cNvSpPr txBox="1"/>
          <p:nvPr/>
        </p:nvSpPr>
        <p:spPr>
          <a:xfrm>
            <a:off x="2175015" y="4023558"/>
            <a:ext cx="3012995" cy="369332"/>
          </a:xfrm>
          <a:prstGeom prst="rect">
            <a:avLst/>
          </a:prstGeom>
          <a:noFill/>
        </p:spPr>
        <p:txBody>
          <a:bodyPr wrap="square">
            <a:spAutoFit/>
          </a:bodyPr>
          <a:lstStyle/>
          <a:p>
            <a:pPr rtl="0">
              <a:spcBef>
                <a:spcPts val="0"/>
              </a:spcBef>
              <a:spcAft>
                <a:spcPts val="0"/>
              </a:spcAft>
            </a:pPr>
            <a:r>
              <a:rPr lang="en-US" sz="1800" b="0" i="0" u="none" strike="noStrike" dirty="0">
                <a:solidFill>
                  <a:srgbClr val="000000"/>
                </a:solidFill>
                <a:effectLst/>
                <a:latin typeface="Aptos Display" panose="020B0004020202020204" pitchFamily="34" charset="0"/>
              </a:rPr>
              <a:t>Robustness </a:t>
            </a:r>
            <a:r>
              <a:rPr lang="en-US" sz="1800" b="1" i="0" u="none" strike="noStrike" dirty="0">
                <a:solidFill>
                  <a:srgbClr val="C00000"/>
                </a:solidFill>
                <a:effectLst/>
                <a:latin typeface="Aptos Display" panose="020B0004020202020204" pitchFamily="34" charset="0"/>
              </a:rPr>
              <a:t>issues</a:t>
            </a:r>
            <a:r>
              <a:rPr lang="en-US" sz="1800" b="0" i="0" u="none" strike="noStrike" dirty="0">
                <a:solidFill>
                  <a:srgbClr val="000000"/>
                </a:solidFill>
                <a:effectLst/>
                <a:latin typeface="Aptos Display" panose="020B0004020202020204" pitchFamily="34" charset="0"/>
              </a:rPr>
              <a:t> </a:t>
            </a:r>
            <a:r>
              <a:rPr lang="en-US" sz="1800" dirty="0">
                <a:latin typeface="Aptos Display" panose="020B0004020202020204" pitchFamily="34" charset="0"/>
              </a:rPr>
              <a:t>in</a:t>
            </a:r>
            <a:r>
              <a:rPr lang="en-US" sz="1800" b="0" i="0" u="none" strike="noStrike" dirty="0">
                <a:solidFill>
                  <a:srgbClr val="000000"/>
                </a:solidFill>
                <a:effectLst/>
                <a:latin typeface="Aptos Display" panose="020B0004020202020204" pitchFamily="34" charset="0"/>
              </a:rPr>
              <a:t> SNNs</a:t>
            </a:r>
            <a:endParaRPr lang="en-US" sz="1800" dirty="0">
              <a:latin typeface="Aptos Display" panose="020B0004020202020204" pitchFamily="34" charset="0"/>
            </a:endParaRPr>
          </a:p>
        </p:txBody>
      </p:sp>
      <p:sp>
        <p:nvSpPr>
          <p:cNvPr id="9" name="Google Shape;181;p20">
            <a:extLst>
              <a:ext uri="{FF2B5EF4-FFF2-40B4-BE49-F238E27FC236}">
                <a16:creationId xmlns:a16="http://schemas.microsoft.com/office/drawing/2014/main" id="{D384D733-AD53-1728-743E-D5977A4F87A8}"/>
              </a:ext>
            </a:extLst>
          </p:cNvPr>
          <p:cNvSpPr txBox="1">
            <a:spLocks noGrp="1"/>
          </p:cNvSpPr>
          <p:nvPr>
            <p:ph type="title"/>
          </p:nvPr>
        </p:nvSpPr>
        <p:spPr>
          <a:xfrm>
            <a:off x="86360" y="61787"/>
            <a:ext cx="10515600" cy="1069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960"/>
              <a:buFont typeface="Play"/>
              <a:buNone/>
            </a:pPr>
            <a:r>
              <a:rPr lang="en-US" sz="3200" b="1" dirty="0">
                <a:latin typeface="Aptos Display" panose="020B0004020202020204" pitchFamily="34" charset="0"/>
                <a:ea typeface="Arial"/>
                <a:cs typeface="Arial"/>
                <a:sym typeface="Arial"/>
              </a:rPr>
              <a:t>Advancement in Robust SNNs</a:t>
            </a:r>
            <a:endParaRPr sz="3200" dirty="0">
              <a:latin typeface="Aptos Display" panose="020B0004020202020204" pitchFamily="34" charset="0"/>
              <a:ea typeface="Arial"/>
              <a:cs typeface="Arial"/>
              <a:sym typeface="Arial"/>
            </a:endParaRPr>
          </a:p>
        </p:txBody>
      </p:sp>
      <p:pic>
        <p:nvPicPr>
          <p:cNvPr id="4" name="Picture 3">
            <a:extLst>
              <a:ext uri="{FF2B5EF4-FFF2-40B4-BE49-F238E27FC236}">
                <a16:creationId xmlns:a16="http://schemas.microsoft.com/office/drawing/2014/main" id="{8050D047-1A21-9F97-7583-B4D5D6BFA8CE}"/>
              </a:ext>
            </a:extLst>
          </p:cNvPr>
          <p:cNvPicPr>
            <a:picLocks noChangeAspect="1"/>
          </p:cNvPicPr>
          <p:nvPr/>
        </p:nvPicPr>
        <p:blipFill>
          <a:blip r:embed="rId6"/>
          <a:stretch>
            <a:fillRect/>
          </a:stretch>
        </p:blipFill>
        <p:spPr>
          <a:xfrm>
            <a:off x="7048695" y="1037772"/>
            <a:ext cx="4528669" cy="2477620"/>
          </a:xfrm>
          <a:prstGeom prst="rect">
            <a:avLst/>
          </a:prstGeom>
        </p:spPr>
      </p:pic>
      <p:sp>
        <p:nvSpPr>
          <p:cNvPr id="7" name="TextBox 6">
            <a:extLst>
              <a:ext uri="{FF2B5EF4-FFF2-40B4-BE49-F238E27FC236}">
                <a16:creationId xmlns:a16="http://schemas.microsoft.com/office/drawing/2014/main" id="{87EAF977-E985-0C3A-5596-B09F45B855E7}"/>
              </a:ext>
            </a:extLst>
          </p:cNvPr>
          <p:cNvSpPr txBox="1"/>
          <p:nvPr/>
        </p:nvSpPr>
        <p:spPr>
          <a:xfrm>
            <a:off x="7806533" y="3915441"/>
            <a:ext cx="3012995" cy="369332"/>
          </a:xfrm>
          <a:prstGeom prst="rect">
            <a:avLst/>
          </a:prstGeom>
          <a:noFill/>
        </p:spPr>
        <p:txBody>
          <a:bodyPr wrap="square">
            <a:spAutoFit/>
          </a:bodyPr>
          <a:lstStyle/>
          <a:p>
            <a:pPr rtl="0">
              <a:spcBef>
                <a:spcPts val="0"/>
              </a:spcBef>
              <a:spcAft>
                <a:spcPts val="0"/>
              </a:spcAft>
            </a:pPr>
            <a:r>
              <a:rPr lang="en-US" sz="1800" b="0" i="0" u="none" strike="noStrike" dirty="0">
                <a:solidFill>
                  <a:srgbClr val="000000"/>
                </a:solidFill>
                <a:effectLst/>
                <a:latin typeface="Aptos Display" panose="020B0004020202020204" pitchFamily="34" charset="0"/>
              </a:rPr>
              <a:t>HIRE-SNN training strategy </a:t>
            </a:r>
            <a:r>
              <a:rPr lang="en-US" sz="1800" b="0" i="0" u="none" strike="noStrike" baseline="30000" dirty="0">
                <a:solidFill>
                  <a:srgbClr val="000000"/>
                </a:solidFill>
                <a:effectLst/>
                <a:latin typeface="Aptos Display" panose="020B0004020202020204" pitchFamily="34" charset="0"/>
              </a:rPr>
              <a:t>[1]</a:t>
            </a:r>
            <a:endParaRPr lang="en-US" sz="1800" baseline="30000" dirty="0">
              <a:latin typeface="Aptos Display" panose="020B0004020202020204" pitchFamily="34" charset="0"/>
            </a:endParaRPr>
          </a:p>
        </p:txBody>
      </p:sp>
      <p:sp>
        <p:nvSpPr>
          <p:cNvPr id="10" name="Rectangle: Rounded Corners 9">
            <a:extLst>
              <a:ext uri="{FF2B5EF4-FFF2-40B4-BE49-F238E27FC236}">
                <a16:creationId xmlns:a16="http://schemas.microsoft.com/office/drawing/2014/main" id="{1BE95179-91DA-7859-76C6-2E6A1053609D}"/>
              </a:ext>
            </a:extLst>
          </p:cNvPr>
          <p:cNvSpPr/>
          <p:nvPr/>
        </p:nvSpPr>
        <p:spPr>
          <a:xfrm>
            <a:off x="6746099" y="953010"/>
            <a:ext cx="4921503" cy="3556118"/>
          </a:xfrm>
          <a:prstGeom prst="roundRect">
            <a:avLst>
              <a:gd name="adj" fmla="val 3861"/>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430F127A-B113-718A-EF5C-B909426D62E6}"/>
              </a:ext>
            </a:extLst>
          </p:cNvPr>
          <p:cNvSpPr/>
          <p:nvPr/>
        </p:nvSpPr>
        <p:spPr>
          <a:xfrm>
            <a:off x="549052" y="1003209"/>
            <a:ext cx="6064699" cy="3505919"/>
          </a:xfrm>
          <a:prstGeom prst="roundRect">
            <a:avLst>
              <a:gd name="adj" fmla="val 3861"/>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FFE67B01-AE8D-6178-51B2-E70739DB3513}"/>
              </a:ext>
            </a:extLst>
          </p:cNvPr>
          <p:cNvSpPr>
            <a:spLocks noGrp="1"/>
          </p:cNvSpPr>
          <p:nvPr>
            <p:ph type="ftr" idx="11"/>
          </p:nvPr>
        </p:nvSpPr>
        <p:spPr/>
        <p:txBody>
          <a:bodyPr/>
          <a:lstStyle/>
          <a:p>
            <a:r>
              <a:rPr lang="en-US"/>
              <a:t>Kundu, Zhu, Jaiswal, and Beerel</a:t>
            </a:r>
          </a:p>
        </p:txBody>
      </p:sp>
      <p:sp>
        <p:nvSpPr>
          <p:cNvPr id="6" name="Slide Number Placeholder 5">
            <a:extLst>
              <a:ext uri="{FF2B5EF4-FFF2-40B4-BE49-F238E27FC236}">
                <a16:creationId xmlns:a16="http://schemas.microsoft.com/office/drawing/2014/main" id="{26C32479-EA87-1EE4-5D25-02BAC64E399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a:t>
            </a:fld>
            <a:endParaRPr lang="en-US"/>
          </a:p>
        </p:txBody>
      </p:sp>
      <p:sp>
        <p:nvSpPr>
          <p:cNvPr id="12" name="Google Shape;122;p15">
            <a:extLst>
              <a:ext uri="{FF2B5EF4-FFF2-40B4-BE49-F238E27FC236}">
                <a16:creationId xmlns:a16="http://schemas.microsoft.com/office/drawing/2014/main" id="{F2D3C4BE-697D-0823-3F85-35B432A5EA09}"/>
              </a:ext>
            </a:extLst>
          </p:cNvPr>
          <p:cNvSpPr txBox="1">
            <a:spLocks noGrp="1"/>
          </p:cNvSpPr>
          <p:nvPr>
            <p:ph type="dt" idx="10"/>
          </p:nvPr>
        </p:nvSpPr>
        <p:spPr>
          <a:xfrm>
            <a:off x="654110" y="5875054"/>
            <a:ext cx="10657288" cy="365100"/>
          </a:xfrm>
          <a:prstGeom prst="rect">
            <a:avLst/>
          </a:prstGeom>
          <a:noFill/>
          <a:ln w="19050">
            <a:solidFill>
              <a:schemeClr val="bg1">
                <a:lumMod val="50000"/>
              </a:schemeClr>
            </a:solidFill>
            <a:prstDash val="sysDash"/>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solidFill>
                  <a:srgbClr val="222222"/>
                </a:solidFill>
                <a:highlight>
                  <a:srgbClr val="FFFFFF"/>
                </a:highlight>
                <a:latin typeface="Aptos Display" panose="020B0004020202020204" pitchFamily="34" charset="0"/>
                <a:ea typeface="Arial"/>
                <a:cs typeface="Arial"/>
                <a:sym typeface="Arial"/>
              </a:rPr>
              <a:t>[1] S. Kundu et al., “HIRE-SNN: Harnessing the Inherent Robustness of Energy-Efficient Deep Spiking Neural Networks by Training with Crafted Input Noise”, ICCV 2021</a:t>
            </a:r>
            <a:endParaRPr sz="1800" dirty="0">
              <a:latin typeface="Aptos Display" panose="020B0004020202020204" pitchFamily="34" charset="0"/>
            </a:endParaRPr>
          </a:p>
        </p:txBody>
      </p:sp>
    </p:spTree>
    <p:extLst>
      <p:ext uri="{BB962C8B-B14F-4D97-AF65-F5344CB8AC3E}">
        <p14:creationId xmlns:p14="http://schemas.microsoft.com/office/powerpoint/2010/main" val="14936735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1"/>
          <p:cNvSpPr txBox="1">
            <a:spLocks noGrp="1"/>
          </p:cNvSpPr>
          <p:nvPr>
            <p:ph type="title"/>
          </p:nvPr>
        </p:nvSpPr>
        <p:spPr>
          <a:xfrm>
            <a:off x="86360" y="61787"/>
            <a:ext cx="10515600" cy="1069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960"/>
              <a:buFont typeface="Play"/>
              <a:buNone/>
            </a:pPr>
            <a:r>
              <a:rPr lang="en-US" sz="3200" b="1" dirty="0">
                <a:latin typeface="Aptos Display" panose="020B0004020202020204" pitchFamily="34" charset="0"/>
                <a:ea typeface="Arial"/>
                <a:cs typeface="Arial"/>
                <a:sym typeface="Arial"/>
              </a:rPr>
              <a:t>Hardware for Neuromorphic Computing: Key Attributes</a:t>
            </a:r>
            <a:endParaRPr sz="3200" dirty="0">
              <a:latin typeface="Aptos Display" panose="020B0004020202020204" pitchFamily="34" charset="0"/>
              <a:ea typeface="Arial"/>
              <a:cs typeface="Arial"/>
              <a:sym typeface="Arial"/>
            </a:endParaRPr>
          </a:p>
        </p:txBody>
      </p:sp>
      <p:pic>
        <p:nvPicPr>
          <p:cNvPr id="195" name="Google Shape;195;p21"/>
          <p:cNvPicPr preferRelativeResize="0"/>
          <p:nvPr/>
        </p:nvPicPr>
        <p:blipFill rotWithShape="1">
          <a:blip r:embed="rId3">
            <a:alphaModFix/>
          </a:blip>
          <a:srcRect/>
          <a:stretch/>
        </p:blipFill>
        <p:spPr>
          <a:xfrm>
            <a:off x="11463403" y="90608"/>
            <a:ext cx="642237" cy="505896"/>
          </a:xfrm>
          <a:prstGeom prst="rect">
            <a:avLst/>
          </a:prstGeom>
          <a:noFill/>
          <a:ln>
            <a:noFill/>
          </a:ln>
        </p:spPr>
      </p:pic>
      <p:pic>
        <p:nvPicPr>
          <p:cNvPr id="6" name="Picture 2" descr="Brain Basics: Know Your Brain | National Institute of Neurological  Disorders and Stroke">
            <a:extLst>
              <a:ext uri="{FF2B5EF4-FFF2-40B4-BE49-F238E27FC236}">
                <a16:creationId xmlns:a16="http://schemas.microsoft.com/office/drawing/2014/main" id="{4383A854-557C-2162-49DD-22EDD15EA9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329" y="2481926"/>
            <a:ext cx="2095500" cy="17049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D5335D7-9098-CFC1-BAC2-E777E3CDEA7A}"/>
              </a:ext>
            </a:extLst>
          </p:cNvPr>
          <p:cNvSpPr/>
          <p:nvPr/>
        </p:nvSpPr>
        <p:spPr>
          <a:xfrm>
            <a:off x="3067774" y="973143"/>
            <a:ext cx="4918364" cy="2563091"/>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Display" panose="020B0004020202020204" pitchFamily="34" charset="0"/>
            </a:endParaRPr>
          </a:p>
        </p:txBody>
      </p:sp>
      <p:sp>
        <p:nvSpPr>
          <p:cNvPr id="8" name="Rectangle 7">
            <a:extLst>
              <a:ext uri="{FF2B5EF4-FFF2-40B4-BE49-F238E27FC236}">
                <a16:creationId xmlns:a16="http://schemas.microsoft.com/office/drawing/2014/main" id="{BD97296A-B1DF-E12F-20D3-53BDE43CC688}"/>
              </a:ext>
            </a:extLst>
          </p:cNvPr>
          <p:cNvSpPr/>
          <p:nvPr/>
        </p:nvSpPr>
        <p:spPr>
          <a:xfrm>
            <a:off x="3067774" y="3819902"/>
            <a:ext cx="4918364" cy="2563091"/>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Display" panose="020B0004020202020204" pitchFamily="34" charset="0"/>
            </a:endParaRPr>
          </a:p>
        </p:txBody>
      </p:sp>
      <p:cxnSp>
        <p:nvCxnSpPr>
          <p:cNvPr id="9" name="Straight Connector 8">
            <a:extLst>
              <a:ext uri="{FF2B5EF4-FFF2-40B4-BE49-F238E27FC236}">
                <a16:creationId xmlns:a16="http://schemas.microsoft.com/office/drawing/2014/main" id="{9ADF9C85-AD6B-6B34-B323-D05ADBCED579}"/>
              </a:ext>
            </a:extLst>
          </p:cNvPr>
          <p:cNvCxnSpPr>
            <a:stCxn id="6" idx="0"/>
          </p:cNvCxnSpPr>
          <p:nvPr/>
        </p:nvCxnSpPr>
        <p:spPr>
          <a:xfrm flipV="1">
            <a:off x="1644079" y="954479"/>
            <a:ext cx="1909087" cy="1527447"/>
          </a:xfrm>
          <a:prstGeom prst="line">
            <a:avLst/>
          </a:prstGeom>
          <a:ln w="9525">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C0564073-3AB7-70CF-7998-DED69D48E784}"/>
              </a:ext>
            </a:extLst>
          </p:cNvPr>
          <p:cNvCxnSpPr>
            <a:cxnSpLocks/>
          </p:cNvCxnSpPr>
          <p:nvPr/>
        </p:nvCxnSpPr>
        <p:spPr>
          <a:xfrm>
            <a:off x="1549101" y="3848053"/>
            <a:ext cx="1518673" cy="2534940"/>
          </a:xfrm>
          <a:prstGeom prst="line">
            <a:avLst/>
          </a:prstGeom>
          <a:ln w="9525">
            <a:solidFill>
              <a:schemeClr val="tx1"/>
            </a:solidFill>
            <a:prstDash val="sysDot"/>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4D024DFF-0197-AF32-AD3F-5BD0295DB61F}"/>
              </a:ext>
            </a:extLst>
          </p:cNvPr>
          <p:cNvSpPr/>
          <p:nvPr/>
        </p:nvSpPr>
        <p:spPr>
          <a:xfrm>
            <a:off x="3067774" y="980045"/>
            <a:ext cx="4918364" cy="246057"/>
          </a:xfrm>
          <a:prstGeom prst="rect">
            <a:avLst/>
          </a:prstGeom>
          <a:solidFill>
            <a:schemeClr val="accent1">
              <a:lumMod val="75000"/>
            </a:scheme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Aptos Display" panose="020B0004020202020204" pitchFamily="34" charset="0"/>
              </a:rPr>
              <a:t>Spike Computation</a:t>
            </a:r>
          </a:p>
        </p:txBody>
      </p:sp>
      <p:sp>
        <p:nvSpPr>
          <p:cNvPr id="12" name="Rectangle 11">
            <a:extLst>
              <a:ext uri="{FF2B5EF4-FFF2-40B4-BE49-F238E27FC236}">
                <a16:creationId xmlns:a16="http://schemas.microsoft.com/office/drawing/2014/main" id="{8B4565CF-218E-A84A-BE20-7D3F78CC0895}"/>
              </a:ext>
            </a:extLst>
          </p:cNvPr>
          <p:cNvSpPr/>
          <p:nvPr/>
        </p:nvSpPr>
        <p:spPr>
          <a:xfrm>
            <a:off x="3067774" y="3826804"/>
            <a:ext cx="4918364" cy="246057"/>
          </a:xfrm>
          <a:prstGeom prst="rect">
            <a:avLst/>
          </a:prstGeom>
          <a:solidFill>
            <a:schemeClr val="accent1">
              <a:lumMod val="75000"/>
            </a:scheme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Aptos Display" panose="020B0004020202020204" pitchFamily="34" charset="0"/>
              </a:rPr>
              <a:t>Spike Communication</a:t>
            </a:r>
          </a:p>
        </p:txBody>
      </p:sp>
      <p:grpSp>
        <p:nvGrpSpPr>
          <p:cNvPr id="13" name="Group 12">
            <a:extLst>
              <a:ext uri="{FF2B5EF4-FFF2-40B4-BE49-F238E27FC236}">
                <a16:creationId xmlns:a16="http://schemas.microsoft.com/office/drawing/2014/main" id="{B75BCA90-8EEB-9E03-3D9F-9FFE00CC7E0A}"/>
              </a:ext>
            </a:extLst>
          </p:cNvPr>
          <p:cNvGrpSpPr/>
          <p:nvPr/>
        </p:nvGrpSpPr>
        <p:grpSpPr>
          <a:xfrm>
            <a:off x="3127120" y="1338212"/>
            <a:ext cx="4718703" cy="1782831"/>
            <a:chOff x="3192338" y="2400174"/>
            <a:chExt cx="7703156" cy="2722118"/>
          </a:xfrm>
        </p:grpSpPr>
        <p:sp>
          <p:nvSpPr>
            <p:cNvPr id="14" name="Rectangle: Rounded Corners 13">
              <a:extLst>
                <a:ext uri="{FF2B5EF4-FFF2-40B4-BE49-F238E27FC236}">
                  <a16:creationId xmlns:a16="http://schemas.microsoft.com/office/drawing/2014/main" id="{C776FDDE-CE11-6FF6-6E50-3EC08153B7E3}"/>
                </a:ext>
              </a:extLst>
            </p:cNvPr>
            <p:cNvSpPr/>
            <p:nvPr/>
          </p:nvSpPr>
          <p:spPr>
            <a:xfrm>
              <a:off x="5845176" y="2606096"/>
              <a:ext cx="3264319" cy="2415395"/>
            </a:xfrm>
            <a:prstGeom prst="roundRect">
              <a:avLst>
                <a:gd name="adj" fmla="val 8096"/>
              </a:avLst>
            </a:prstGeom>
            <a:solidFill>
              <a:schemeClr val="bg1">
                <a:lumMod val="95000"/>
              </a:schemeClr>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Display" panose="020B0004020202020204" pitchFamily="34" charset="0"/>
              </a:endParaRPr>
            </a:p>
          </p:txBody>
        </p:sp>
        <p:cxnSp>
          <p:nvCxnSpPr>
            <p:cNvPr id="15" name="Straight Arrow Connector 14">
              <a:extLst>
                <a:ext uri="{FF2B5EF4-FFF2-40B4-BE49-F238E27FC236}">
                  <a16:creationId xmlns:a16="http://schemas.microsoft.com/office/drawing/2014/main" id="{256A4FA8-9D48-7B05-5122-8BCDD4D0FCE3}"/>
                </a:ext>
              </a:extLst>
            </p:cNvPr>
            <p:cNvCxnSpPr>
              <a:cxnSpLocks/>
              <a:endCxn id="29" idx="3"/>
            </p:cNvCxnSpPr>
            <p:nvPr/>
          </p:nvCxnSpPr>
          <p:spPr>
            <a:xfrm>
              <a:off x="6538249" y="3810666"/>
              <a:ext cx="2710774" cy="16586"/>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059F40F8-5EC3-9DEB-E46D-46C4807CCBA7}"/>
                </a:ext>
              </a:extLst>
            </p:cNvPr>
            <p:cNvCxnSpPr/>
            <p:nvPr/>
          </p:nvCxnSpPr>
          <p:spPr>
            <a:xfrm>
              <a:off x="4468483" y="2941608"/>
              <a:ext cx="1627517" cy="398541"/>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6CEEF2D9-156A-82CB-075F-5F097D0F399B}"/>
                </a:ext>
              </a:extLst>
            </p:cNvPr>
            <p:cNvCxnSpPr>
              <a:cxnSpLocks/>
            </p:cNvCxnSpPr>
            <p:nvPr/>
          </p:nvCxnSpPr>
          <p:spPr>
            <a:xfrm flipV="1">
              <a:off x="4597879" y="4352316"/>
              <a:ext cx="1498121" cy="360873"/>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3BE5D523-96C7-79AF-5EFE-6C35884DD583}"/>
                </a:ext>
              </a:extLst>
            </p:cNvPr>
            <p:cNvCxnSpPr>
              <a:cxnSpLocks/>
            </p:cNvCxnSpPr>
            <p:nvPr/>
          </p:nvCxnSpPr>
          <p:spPr>
            <a:xfrm flipV="1">
              <a:off x="4485736" y="3813794"/>
              <a:ext cx="1627517" cy="0"/>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id="{E4CD8793-A4A6-1115-36D4-82A6A48CD652}"/>
                </a:ext>
              </a:extLst>
            </p:cNvPr>
            <p:cNvSpPr/>
            <p:nvPr/>
          </p:nvSpPr>
          <p:spPr>
            <a:xfrm>
              <a:off x="4923371" y="2922630"/>
              <a:ext cx="516680" cy="417519"/>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latin typeface="Aptos Display" panose="020B0004020202020204" pitchFamily="34" charset="0"/>
              </a:endParaRPr>
            </a:p>
          </p:txBody>
        </p:sp>
        <p:sp>
          <p:nvSpPr>
            <p:cNvPr id="20" name="Rectangle 19">
              <a:extLst>
                <a:ext uri="{FF2B5EF4-FFF2-40B4-BE49-F238E27FC236}">
                  <a16:creationId xmlns:a16="http://schemas.microsoft.com/office/drawing/2014/main" id="{CA723E68-C10E-ECB2-F068-C52410B4A66F}"/>
                </a:ext>
              </a:extLst>
            </p:cNvPr>
            <p:cNvSpPr/>
            <p:nvPr/>
          </p:nvSpPr>
          <p:spPr>
            <a:xfrm>
              <a:off x="4923371" y="3618495"/>
              <a:ext cx="516680" cy="417519"/>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Display" panose="020B0004020202020204" pitchFamily="34" charset="0"/>
              </a:endParaRPr>
            </a:p>
          </p:txBody>
        </p:sp>
        <p:sp>
          <p:nvSpPr>
            <p:cNvPr id="21" name="Rectangle 20">
              <a:extLst>
                <a:ext uri="{FF2B5EF4-FFF2-40B4-BE49-F238E27FC236}">
                  <a16:creationId xmlns:a16="http://schemas.microsoft.com/office/drawing/2014/main" id="{0B095F08-576A-EB81-A61D-CD09C809202D}"/>
                </a:ext>
              </a:extLst>
            </p:cNvPr>
            <p:cNvSpPr/>
            <p:nvPr/>
          </p:nvSpPr>
          <p:spPr>
            <a:xfrm>
              <a:off x="4923371" y="4314360"/>
              <a:ext cx="516680" cy="417519"/>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Display" panose="020B0004020202020204" pitchFamily="34" charset="0"/>
              </a:endParaRPr>
            </a:p>
          </p:txBody>
        </p:sp>
        <p:sp>
          <p:nvSpPr>
            <p:cNvPr id="22" name="Trapezoid 21">
              <a:extLst>
                <a:ext uri="{FF2B5EF4-FFF2-40B4-BE49-F238E27FC236}">
                  <a16:creationId xmlns:a16="http://schemas.microsoft.com/office/drawing/2014/main" id="{D928AA74-7757-FCC1-4D16-BACA6BA00281}"/>
                </a:ext>
              </a:extLst>
            </p:cNvPr>
            <p:cNvSpPr/>
            <p:nvPr/>
          </p:nvSpPr>
          <p:spPr>
            <a:xfrm rot="5400000">
              <a:off x="5306596" y="3590113"/>
              <a:ext cx="2053087" cy="474279"/>
            </a:xfrm>
            <a:prstGeom prst="trapezoid">
              <a:avLst>
                <a:gd name="adj" fmla="val 108307"/>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Display" panose="020B0004020202020204" pitchFamily="34" charset="0"/>
              </a:endParaRPr>
            </a:p>
          </p:txBody>
        </p:sp>
        <p:sp>
          <p:nvSpPr>
            <p:cNvPr id="23" name="Rectangle 22">
              <a:extLst>
                <a:ext uri="{FF2B5EF4-FFF2-40B4-BE49-F238E27FC236}">
                  <a16:creationId xmlns:a16="http://schemas.microsoft.com/office/drawing/2014/main" id="{2CFE6E65-57BE-F3C3-30E2-755E8D8EBEDD}"/>
                </a:ext>
              </a:extLst>
            </p:cNvPr>
            <p:cNvSpPr/>
            <p:nvPr/>
          </p:nvSpPr>
          <p:spPr>
            <a:xfrm>
              <a:off x="6880440" y="3600027"/>
              <a:ext cx="863732" cy="523220"/>
            </a:xfrm>
            <a:prstGeom prst="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tx1"/>
                  </a:solidFill>
                  <a:latin typeface="Aptos Display" panose="020B0004020202020204" pitchFamily="34" charset="0"/>
                </a:rPr>
                <a:t>Leaky-Integrate</a:t>
              </a:r>
            </a:p>
          </p:txBody>
        </p:sp>
        <p:sp>
          <p:nvSpPr>
            <p:cNvPr id="24" name="Trapezoid 23">
              <a:extLst>
                <a:ext uri="{FF2B5EF4-FFF2-40B4-BE49-F238E27FC236}">
                  <a16:creationId xmlns:a16="http://schemas.microsoft.com/office/drawing/2014/main" id="{22892132-9414-962C-B51F-FAA18B424880}"/>
                </a:ext>
              </a:extLst>
            </p:cNvPr>
            <p:cNvSpPr/>
            <p:nvPr/>
          </p:nvSpPr>
          <p:spPr>
            <a:xfrm rot="5400000">
              <a:off x="7952492" y="3350589"/>
              <a:ext cx="1059902" cy="943551"/>
            </a:xfrm>
            <a:prstGeom prst="trapezoid">
              <a:avLst>
                <a:gd name="adj" fmla="val 216443"/>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Display" panose="020B0004020202020204" pitchFamily="34" charset="0"/>
              </a:endParaRPr>
            </a:p>
          </p:txBody>
        </p:sp>
        <p:sp>
          <p:nvSpPr>
            <p:cNvPr id="25" name="TextBox 24">
              <a:extLst>
                <a:ext uri="{FF2B5EF4-FFF2-40B4-BE49-F238E27FC236}">
                  <a16:creationId xmlns:a16="http://schemas.microsoft.com/office/drawing/2014/main" id="{AE740151-109C-642B-90E5-847C109AC4AD}"/>
                </a:ext>
              </a:extLst>
            </p:cNvPr>
            <p:cNvSpPr txBox="1"/>
            <p:nvPr/>
          </p:nvSpPr>
          <p:spPr>
            <a:xfrm>
              <a:off x="4923370" y="2960586"/>
              <a:ext cx="596313" cy="352446"/>
            </a:xfrm>
            <a:prstGeom prst="rect">
              <a:avLst/>
            </a:prstGeom>
            <a:noFill/>
          </p:spPr>
          <p:txBody>
            <a:bodyPr wrap="square" rtlCol="0">
              <a:spAutoFit/>
            </a:bodyPr>
            <a:lstStyle/>
            <a:p>
              <a:r>
                <a:rPr lang="en-US" sz="900" b="1" dirty="0">
                  <a:latin typeface="Aptos Display" panose="020B0004020202020204" pitchFamily="34" charset="0"/>
                </a:rPr>
                <a:t>W1</a:t>
              </a:r>
            </a:p>
          </p:txBody>
        </p:sp>
        <p:sp>
          <p:nvSpPr>
            <p:cNvPr id="26" name="TextBox 25">
              <a:extLst>
                <a:ext uri="{FF2B5EF4-FFF2-40B4-BE49-F238E27FC236}">
                  <a16:creationId xmlns:a16="http://schemas.microsoft.com/office/drawing/2014/main" id="{E23F2FDA-E47F-BCD1-A01C-1ACCF0A06317}"/>
                </a:ext>
              </a:extLst>
            </p:cNvPr>
            <p:cNvSpPr txBox="1"/>
            <p:nvPr/>
          </p:nvSpPr>
          <p:spPr>
            <a:xfrm>
              <a:off x="4923370" y="3631719"/>
              <a:ext cx="596313" cy="352446"/>
            </a:xfrm>
            <a:prstGeom prst="rect">
              <a:avLst/>
            </a:prstGeom>
            <a:noFill/>
          </p:spPr>
          <p:txBody>
            <a:bodyPr wrap="square" rtlCol="0">
              <a:spAutoFit/>
            </a:bodyPr>
            <a:lstStyle/>
            <a:p>
              <a:r>
                <a:rPr lang="en-US" sz="900" b="1" dirty="0">
                  <a:latin typeface="Aptos Display" panose="020B0004020202020204" pitchFamily="34" charset="0"/>
                </a:rPr>
                <a:t>W2</a:t>
              </a:r>
            </a:p>
          </p:txBody>
        </p:sp>
        <p:sp>
          <p:nvSpPr>
            <p:cNvPr id="27" name="TextBox 26">
              <a:extLst>
                <a:ext uri="{FF2B5EF4-FFF2-40B4-BE49-F238E27FC236}">
                  <a16:creationId xmlns:a16="http://schemas.microsoft.com/office/drawing/2014/main" id="{1E93C0C2-3B58-E0C3-0AA4-01714456CD9C}"/>
                </a:ext>
              </a:extLst>
            </p:cNvPr>
            <p:cNvSpPr txBox="1"/>
            <p:nvPr/>
          </p:nvSpPr>
          <p:spPr>
            <a:xfrm>
              <a:off x="4923370" y="4352316"/>
              <a:ext cx="596313" cy="352446"/>
            </a:xfrm>
            <a:prstGeom prst="rect">
              <a:avLst/>
            </a:prstGeom>
            <a:noFill/>
          </p:spPr>
          <p:txBody>
            <a:bodyPr wrap="square" rtlCol="0">
              <a:spAutoFit/>
            </a:bodyPr>
            <a:lstStyle/>
            <a:p>
              <a:r>
                <a:rPr lang="en-US" sz="900" b="1" dirty="0">
                  <a:latin typeface="Aptos Display" panose="020B0004020202020204" pitchFamily="34" charset="0"/>
                </a:rPr>
                <a:t>W3</a:t>
              </a:r>
            </a:p>
          </p:txBody>
        </p:sp>
        <p:sp>
          <p:nvSpPr>
            <p:cNvPr id="28" name="TextBox 27">
              <a:extLst>
                <a:ext uri="{FF2B5EF4-FFF2-40B4-BE49-F238E27FC236}">
                  <a16:creationId xmlns:a16="http://schemas.microsoft.com/office/drawing/2014/main" id="{C564213B-295F-25A8-0155-B9D021DFD34F}"/>
                </a:ext>
              </a:extLst>
            </p:cNvPr>
            <p:cNvSpPr txBox="1"/>
            <p:nvPr/>
          </p:nvSpPr>
          <p:spPr>
            <a:xfrm>
              <a:off x="6009706" y="3480255"/>
              <a:ext cx="596313" cy="798879"/>
            </a:xfrm>
            <a:prstGeom prst="rect">
              <a:avLst/>
            </a:prstGeom>
            <a:noFill/>
          </p:spPr>
          <p:txBody>
            <a:bodyPr wrap="square" rtlCol="0">
              <a:spAutoFit/>
            </a:bodyPr>
            <a:lstStyle/>
            <a:p>
              <a:r>
                <a:rPr lang="el-GR" sz="2800" b="1" dirty="0">
                  <a:latin typeface="Aptos Display" panose="020B0004020202020204" pitchFamily="34" charset="0"/>
                  <a:cs typeface="Times New Roman" panose="02020603050405020304" pitchFamily="18" charset="0"/>
                </a:rPr>
                <a:t>Σ</a:t>
              </a:r>
              <a:endParaRPr lang="en-US" sz="2800" b="1" dirty="0">
                <a:latin typeface="Aptos Display" panose="020B0004020202020204" pitchFamily="34" charset="0"/>
                <a:cs typeface="Times New Roman" panose="02020603050405020304" pitchFamily="18" charset="0"/>
              </a:endParaRPr>
            </a:p>
          </p:txBody>
        </p:sp>
        <p:sp>
          <p:nvSpPr>
            <p:cNvPr id="29" name="TextBox 28">
              <a:extLst>
                <a:ext uri="{FF2B5EF4-FFF2-40B4-BE49-F238E27FC236}">
                  <a16:creationId xmlns:a16="http://schemas.microsoft.com/office/drawing/2014/main" id="{8AEECA3A-28C6-FA4C-60FE-215E09AA4E60}"/>
                </a:ext>
              </a:extLst>
            </p:cNvPr>
            <p:cNvSpPr txBox="1"/>
            <p:nvPr/>
          </p:nvSpPr>
          <p:spPr>
            <a:xfrm>
              <a:off x="7914928" y="3651029"/>
              <a:ext cx="1334095" cy="352446"/>
            </a:xfrm>
            <a:prstGeom prst="rect">
              <a:avLst/>
            </a:prstGeom>
            <a:noFill/>
          </p:spPr>
          <p:txBody>
            <a:bodyPr wrap="square" rtlCol="0">
              <a:spAutoFit/>
            </a:bodyPr>
            <a:lstStyle/>
            <a:p>
              <a:r>
                <a:rPr lang="en-US" sz="900" dirty="0">
                  <a:latin typeface="Aptos Display" panose="020B0004020202020204" pitchFamily="34" charset="0"/>
                </a:rPr>
                <a:t>Threshold</a:t>
              </a:r>
            </a:p>
          </p:txBody>
        </p:sp>
        <p:sp>
          <p:nvSpPr>
            <p:cNvPr id="30" name="TextBox 29">
              <a:extLst>
                <a:ext uri="{FF2B5EF4-FFF2-40B4-BE49-F238E27FC236}">
                  <a16:creationId xmlns:a16="http://schemas.microsoft.com/office/drawing/2014/main" id="{C59A852E-9EB5-98B4-92A9-BCB8E5BB5792}"/>
                </a:ext>
              </a:extLst>
            </p:cNvPr>
            <p:cNvSpPr txBox="1"/>
            <p:nvPr/>
          </p:nvSpPr>
          <p:spPr>
            <a:xfrm>
              <a:off x="6437003" y="4740631"/>
              <a:ext cx="2459582" cy="328951"/>
            </a:xfrm>
            <a:prstGeom prst="rect">
              <a:avLst/>
            </a:prstGeom>
            <a:noFill/>
          </p:spPr>
          <p:txBody>
            <a:bodyPr wrap="square" rtlCol="0">
              <a:spAutoFit/>
            </a:bodyPr>
            <a:lstStyle/>
            <a:p>
              <a:r>
                <a:rPr lang="en-US" sz="800" b="1" dirty="0">
                  <a:latin typeface="Aptos Display" panose="020B0004020202020204" pitchFamily="34" charset="0"/>
                </a:rPr>
                <a:t>Leaky Integrate Fire Neuron</a:t>
              </a:r>
            </a:p>
          </p:txBody>
        </p:sp>
        <p:sp>
          <p:nvSpPr>
            <p:cNvPr id="31" name="TextBox 30">
              <a:extLst>
                <a:ext uri="{FF2B5EF4-FFF2-40B4-BE49-F238E27FC236}">
                  <a16:creationId xmlns:a16="http://schemas.microsoft.com/office/drawing/2014/main" id="{5EAFC0E8-824E-301B-63D5-49FB3D060A29}"/>
                </a:ext>
              </a:extLst>
            </p:cNvPr>
            <p:cNvSpPr txBox="1"/>
            <p:nvPr/>
          </p:nvSpPr>
          <p:spPr>
            <a:xfrm rot="16200000">
              <a:off x="3171963" y="3759285"/>
              <a:ext cx="2062427" cy="427071"/>
            </a:xfrm>
            <a:prstGeom prst="rect">
              <a:avLst/>
            </a:prstGeom>
            <a:noFill/>
          </p:spPr>
          <p:txBody>
            <a:bodyPr wrap="square" rtlCol="0">
              <a:spAutoFit/>
            </a:bodyPr>
            <a:lstStyle/>
            <a:p>
              <a:pPr algn="ctr"/>
              <a:r>
                <a:rPr lang="en-US" sz="1100" dirty="0">
                  <a:latin typeface="Aptos Display" panose="020B0004020202020204" pitchFamily="34" charset="0"/>
                </a:rPr>
                <a:t>Input Spikes</a:t>
              </a:r>
            </a:p>
          </p:txBody>
        </p:sp>
        <p:sp>
          <p:nvSpPr>
            <p:cNvPr id="32" name="TextBox 31">
              <a:extLst>
                <a:ext uri="{FF2B5EF4-FFF2-40B4-BE49-F238E27FC236}">
                  <a16:creationId xmlns:a16="http://schemas.microsoft.com/office/drawing/2014/main" id="{D94C4122-75EE-DD4E-1FC1-FEDC9FF1D00A}"/>
                </a:ext>
              </a:extLst>
            </p:cNvPr>
            <p:cNvSpPr txBox="1"/>
            <p:nvPr/>
          </p:nvSpPr>
          <p:spPr>
            <a:xfrm rot="16200000">
              <a:off x="8281083" y="3597128"/>
              <a:ext cx="2062427" cy="427071"/>
            </a:xfrm>
            <a:prstGeom prst="rect">
              <a:avLst/>
            </a:prstGeom>
            <a:noFill/>
          </p:spPr>
          <p:txBody>
            <a:bodyPr wrap="square" rtlCol="0">
              <a:spAutoFit/>
            </a:bodyPr>
            <a:lstStyle/>
            <a:p>
              <a:pPr algn="ctr"/>
              <a:r>
                <a:rPr lang="en-US" sz="1100" dirty="0">
                  <a:latin typeface="Aptos Display" panose="020B0004020202020204" pitchFamily="34" charset="0"/>
                </a:rPr>
                <a:t>Output Spikes</a:t>
              </a:r>
            </a:p>
          </p:txBody>
        </p:sp>
        <p:sp>
          <p:nvSpPr>
            <p:cNvPr id="33" name="TextBox 32">
              <a:extLst>
                <a:ext uri="{FF2B5EF4-FFF2-40B4-BE49-F238E27FC236}">
                  <a16:creationId xmlns:a16="http://schemas.microsoft.com/office/drawing/2014/main" id="{B9B025CF-36D6-4ACA-39AE-C32049A21F34}"/>
                </a:ext>
              </a:extLst>
            </p:cNvPr>
            <p:cNvSpPr txBox="1"/>
            <p:nvPr/>
          </p:nvSpPr>
          <p:spPr>
            <a:xfrm>
              <a:off x="4782104" y="4793341"/>
              <a:ext cx="1111334" cy="328951"/>
            </a:xfrm>
            <a:prstGeom prst="rect">
              <a:avLst/>
            </a:prstGeom>
            <a:noFill/>
          </p:spPr>
          <p:txBody>
            <a:bodyPr wrap="square" rtlCol="0">
              <a:spAutoFit/>
            </a:bodyPr>
            <a:lstStyle/>
            <a:p>
              <a:r>
                <a:rPr lang="en-US" sz="800" b="1" dirty="0">
                  <a:latin typeface="Aptos Display" panose="020B0004020202020204" pitchFamily="34" charset="0"/>
                </a:rPr>
                <a:t>Synapses</a:t>
              </a:r>
            </a:p>
          </p:txBody>
        </p:sp>
        <p:pic>
          <p:nvPicPr>
            <p:cNvPr id="34" name="Picture 33">
              <a:extLst>
                <a:ext uri="{FF2B5EF4-FFF2-40B4-BE49-F238E27FC236}">
                  <a16:creationId xmlns:a16="http://schemas.microsoft.com/office/drawing/2014/main" id="{60E0A7E7-0D99-7410-0AB9-9FDC59282966}"/>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Lst>
            </a:blip>
            <a:srcRect l="47798" t="-1520" r="28438" b="63211"/>
            <a:stretch/>
          </p:blipFill>
          <p:spPr>
            <a:xfrm>
              <a:off x="9563957" y="2497874"/>
              <a:ext cx="1331537" cy="944066"/>
            </a:xfrm>
            <a:prstGeom prst="rect">
              <a:avLst/>
            </a:prstGeom>
          </p:spPr>
        </p:pic>
        <p:pic>
          <p:nvPicPr>
            <p:cNvPr id="35" name="Picture 34">
              <a:extLst>
                <a:ext uri="{FF2B5EF4-FFF2-40B4-BE49-F238E27FC236}">
                  <a16:creationId xmlns:a16="http://schemas.microsoft.com/office/drawing/2014/main" id="{809EBD0F-52F7-E403-A633-66E9E033E5A9}"/>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Lst>
            </a:blip>
            <a:srcRect l="73912" t="845" r="2324" b="60846"/>
            <a:stretch/>
          </p:blipFill>
          <p:spPr>
            <a:xfrm>
              <a:off x="9540926" y="3706406"/>
              <a:ext cx="1331537" cy="944066"/>
            </a:xfrm>
            <a:prstGeom prst="rect">
              <a:avLst/>
            </a:prstGeom>
          </p:spPr>
        </p:pic>
        <p:pic>
          <p:nvPicPr>
            <p:cNvPr id="36" name="Picture 35">
              <a:extLst>
                <a:ext uri="{FF2B5EF4-FFF2-40B4-BE49-F238E27FC236}">
                  <a16:creationId xmlns:a16="http://schemas.microsoft.com/office/drawing/2014/main" id="{389C6401-1C80-93D8-1D0F-93DE2D508036}"/>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Lst>
            </a:blip>
            <a:srcRect l="-767" t="-3459" r="77003" b="65150"/>
            <a:stretch/>
          </p:blipFill>
          <p:spPr>
            <a:xfrm>
              <a:off x="3192338" y="2400174"/>
              <a:ext cx="1304940" cy="925208"/>
            </a:xfrm>
            <a:prstGeom prst="rect">
              <a:avLst/>
            </a:prstGeom>
          </p:spPr>
        </p:pic>
        <p:sp>
          <p:nvSpPr>
            <p:cNvPr id="37" name="Oval 36">
              <a:extLst>
                <a:ext uri="{FF2B5EF4-FFF2-40B4-BE49-F238E27FC236}">
                  <a16:creationId xmlns:a16="http://schemas.microsoft.com/office/drawing/2014/main" id="{6AE57617-7198-0802-AC1C-607A74FE86A5}"/>
                </a:ext>
              </a:extLst>
            </p:cNvPr>
            <p:cNvSpPr/>
            <p:nvPr/>
          </p:nvSpPr>
          <p:spPr>
            <a:xfrm>
              <a:off x="7807489" y="3763487"/>
              <a:ext cx="120879" cy="118872"/>
            </a:xfrm>
            <a:prstGeom prst="ellipse">
              <a:avLst/>
            </a:prstGeom>
            <a:solidFill>
              <a:srgbClr val="FF000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atin typeface="Aptos Display" panose="020B0004020202020204" pitchFamily="34" charset="0"/>
              </a:endParaRPr>
            </a:p>
          </p:txBody>
        </p:sp>
        <p:sp>
          <p:nvSpPr>
            <p:cNvPr id="38" name="TextBox 37">
              <a:extLst>
                <a:ext uri="{FF2B5EF4-FFF2-40B4-BE49-F238E27FC236}">
                  <a16:creationId xmlns:a16="http://schemas.microsoft.com/office/drawing/2014/main" id="{806D7914-36C4-0127-85C9-CA5B4647EEA0}"/>
                </a:ext>
              </a:extLst>
            </p:cNvPr>
            <p:cNvSpPr txBox="1"/>
            <p:nvPr/>
          </p:nvSpPr>
          <p:spPr>
            <a:xfrm>
              <a:off x="7222488" y="3120043"/>
              <a:ext cx="1334095" cy="469930"/>
            </a:xfrm>
            <a:prstGeom prst="rect">
              <a:avLst/>
            </a:prstGeom>
            <a:noFill/>
          </p:spPr>
          <p:txBody>
            <a:bodyPr wrap="square" rtlCol="0">
              <a:spAutoFit/>
            </a:bodyPr>
            <a:lstStyle/>
            <a:p>
              <a:r>
                <a:rPr lang="en-US" sz="1400" i="1" dirty="0" err="1">
                  <a:solidFill>
                    <a:srgbClr val="FF0000"/>
                  </a:solidFill>
                  <a:latin typeface="Aptos Display" panose="020B0004020202020204" pitchFamily="34" charset="0"/>
                </a:rPr>
                <a:t>V</a:t>
              </a:r>
              <a:r>
                <a:rPr lang="en-US" sz="1400" i="1" baseline="-25000" dirty="0" err="1">
                  <a:solidFill>
                    <a:srgbClr val="FF0000"/>
                  </a:solidFill>
                  <a:latin typeface="Aptos Display" panose="020B0004020202020204" pitchFamily="34" charset="0"/>
                </a:rPr>
                <a:t>mem</a:t>
              </a:r>
              <a:endParaRPr lang="en-US" sz="1400" i="1" baseline="-25000" dirty="0">
                <a:solidFill>
                  <a:srgbClr val="FF0000"/>
                </a:solidFill>
                <a:latin typeface="Aptos Display" panose="020B0004020202020204" pitchFamily="34" charset="0"/>
              </a:endParaRPr>
            </a:p>
          </p:txBody>
        </p:sp>
      </p:grpSp>
      <p:pic>
        <p:nvPicPr>
          <p:cNvPr id="39" name="Picture 38">
            <a:extLst>
              <a:ext uri="{FF2B5EF4-FFF2-40B4-BE49-F238E27FC236}">
                <a16:creationId xmlns:a16="http://schemas.microsoft.com/office/drawing/2014/main" id="{D7016581-76B7-521C-AC0B-878CE7096000}"/>
              </a:ext>
            </a:extLst>
          </p:cNvPr>
          <p:cNvPicPr>
            <a:picLocks noChangeAspect="1"/>
          </p:cNvPicPr>
          <p:nvPr/>
        </p:nvPicPr>
        <p:blipFill>
          <a:blip r:embed="rId7"/>
          <a:stretch>
            <a:fillRect/>
          </a:stretch>
        </p:blipFill>
        <p:spPr>
          <a:xfrm>
            <a:off x="3933015" y="4186901"/>
            <a:ext cx="2906631" cy="1931698"/>
          </a:xfrm>
          <a:prstGeom prst="rect">
            <a:avLst/>
          </a:prstGeom>
        </p:spPr>
      </p:pic>
      <p:sp>
        <p:nvSpPr>
          <p:cNvPr id="40" name="TextBox 39">
            <a:extLst>
              <a:ext uri="{FF2B5EF4-FFF2-40B4-BE49-F238E27FC236}">
                <a16:creationId xmlns:a16="http://schemas.microsoft.com/office/drawing/2014/main" id="{FC61268B-A39E-87CE-867D-CE6161F3276A}"/>
              </a:ext>
            </a:extLst>
          </p:cNvPr>
          <p:cNvSpPr txBox="1"/>
          <p:nvPr/>
        </p:nvSpPr>
        <p:spPr>
          <a:xfrm>
            <a:off x="4370135" y="6173631"/>
            <a:ext cx="2383105" cy="230832"/>
          </a:xfrm>
          <a:prstGeom prst="rect">
            <a:avLst/>
          </a:prstGeom>
          <a:noFill/>
        </p:spPr>
        <p:txBody>
          <a:bodyPr wrap="square" rtlCol="0">
            <a:spAutoFit/>
          </a:bodyPr>
          <a:lstStyle/>
          <a:p>
            <a:pPr algn="ctr"/>
            <a:r>
              <a:rPr lang="en-US" sz="900" b="1" dirty="0">
                <a:latin typeface="Aptos Display" panose="020B0004020202020204" pitchFamily="34" charset="0"/>
              </a:rPr>
              <a:t>Address Event Representation</a:t>
            </a:r>
          </a:p>
        </p:txBody>
      </p:sp>
      <p:sp>
        <p:nvSpPr>
          <p:cNvPr id="41" name="Rectangle 40">
            <a:extLst>
              <a:ext uri="{FF2B5EF4-FFF2-40B4-BE49-F238E27FC236}">
                <a16:creationId xmlns:a16="http://schemas.microsoft.com/office/drawing/2014/main" id="{033ED38F-CFBE-CA57-C9FC-36C98F7245D3}"/>
              </a:ext>
            </a:extLst>
          </p:cNvPr>
          <p:cNvSpPr/>
          <p:nvPr/>
        </p:nvSpPr>
        <p:spPr>
          <a:xfrm>
            <a:off x="8618192" y="1783585"/>
            <a:ext cx="2999232" cy="360514"/>
          </a:xfrm>
          <a:prstGeom prst="rect">
            <a:avLst/>
          </a:prstGeom>
          <a:solidFill>
            <a:schemeClr val="accent6">
              <a:lumMod val="20000"/>
              <a:lumOff val="80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ptos Display" panose="020B0004020202020204" pitchFamily="34" charset="0"/>
              </a:rPr>
              <a:t>ADDs not MACs</a:t>
            </a:r>
          </a:p>
        </p:txBody>
      </p:sp>
      <p:sp>
        <p:nvSpPr>
          <p:cNvPr id="42" name="Rectangle 41">
            <a:extLst>
              <a:ext uri="{FF2B5EF4-FFF2-40B4-BE49-F238E27FC236}">
                <a16:creationId xmlns:a16="http://schemas.microsoft.com/office/drawing/2014/main" id="{C18D268F-AB07-185C-7831-64DFADA45ED2}"/>
              </a:ext>
            </a:extLst>
          </p:cNvPr>
          <p:cNvSpPr/>
          <p:nvPr/>
        </p:nvSpPr>
        <p:spPr>
          <a:xfrm>
            <a:off x="8614396" y="2252830"/>
            <a:ext cx="2999232" cy="360514"/>
          </a:xfrm>
          <a:prstGeom prst="rect">
            <a:avLst/>
          </a:prstGeom>
          <a:solidFill>
            <a:schemeClr val="accent2">
              <a:lumMod val="20000"/>
              <a:lumOff val="80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ptos Display" panose="020B0004020202020204" pitchFamily="34" charset="0"/>
              </a:rPr>
              <a:t>First layer might need MACs</a:t>
            </a:r>
          </a:p>
        </p:txBody>
      </p:sp>
      <p:sp>
        <p:nvSpPr>
          <p:cNvPr id="43" name="Rectangle 42">
            <a:extLst>
              <a:ext uri="{FF2B5EF4-FFF2-40B4-BE49-F238E27FC236}">
                <a16:creationId xmlns:a16="http://schemas.microsoft.com/office/drawing/2014/main" id="{1C7154F1-84D5-7C57-6837-EA4BF75D451B}"/>
              </a:ext>
            </a:extLst>
          </p:cNvPr>
          <p:cNvSpPr/>
          <p:nvPr/>
        </p:nvSpPr>
        <p:spPr>
          <a:xfrm>
            <a:off x="8614396" y="3271489"/>
            <a:ext cx="2999232" cy="360514"/>
          </a:xfrm>
          <a:prstGeom prst="rect">
            <a:avLst/>
          </a:prstGeom>
          <a:solidFill>
            <a:schemeClr val="accent6">
              <a:lumMod val="20000"/>
              <a:lumOff val="80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ptos Display" panose="020B0004020202020204" pitchFamily="34" charset="0"/>
              </a:rPr>
              <a:t>Sparsity</a:t>
            </a:r>
          </a:p>
        </p:txBody>
      </p:sp>
      <p:sp>
        <p:nvSpPr>
          <p:cNvPr id="44" name="Rectangle 43">
            <a:extLst>
              <a:ext uri="{FF2B5EF4-FFF2-40B4-BE49-F238E27FC236}">
                <a16:creationId xmlns:a16="http://schemas.microsoft.com/office/drawing/2014/main" id="{0CA71D95-84A1-9644-06DC-E2A6C162B599}"/>
              </a:ext>
            </a:extLst>
          </p:cNvPr>
          <p:cNvSpPr/>
          <p:nvPr/>
        </p:nvSpPr>
        <p:spPr>
          <a:xfrm>
            <a:off x="8614396" y="3726713"/>
            <a:ext cx="2999232" cy="583580"/>
          </a:xfrm>
          <a:prstGeom prst="rect">
            <a:avLst/>
          </a:prstGeom>
          <a:solidFill>
            <a:schemeClr val="accent2">
              <a:lumMod val="20000"/>
              <a:lumOff val="80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ptos Display" panose="020B0004020202020204" pitchFamily="34" charset="0"/>
              </a:rPr>
              <a:t>Unstructured sparsity not hardware friendly</a:t>
            </a:r>
          </a:p>
        </p:txBody>
      </p:sp>
      <p:sp>
        <p:nvSpPr>
          <p:cNvPr id="45" name="Rectangle 44">
            <a:extLst>
              <a:ext uri="{FF2B5EF4-FFF2-40B4-BE49-F238E27FC236}">
                <a16:creationId xmlns:a16="http://schemas.microsoft.com/office/drawing/2014/main" id="{9CAAD8B6-0ADF-0A2B-6757-4A4BCBFD5E52}"/>
              </a:ext>
            </a:extLst>
          </p:cNvPr>
          <p:cNvSpPr/>
          <p:nvPr/>
        </p:nvSpPr>
        <p:spPr>
          <a:xfrm>
            <a:off x="8610600" y="4987901"/>
            <a:ext cx="2999232" cy="360514"/>
          </a:xfrm>
          <a:prstGeom prst="rect">
            <a:avLst/>
          </a:prstGeom>
          <a:solidFill>
            <a:schemeClr val="accent6">
              <a:lumMod val="20000"/>
              <a:lumOff val="80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ptos Display" panose="020B0004020202020204" pitchFamily="34" charset="0"/>
              </a:rPr>
              <a:t>0/1 Spikes as Inputs</a:t>
            </a:r>
          </a:p>
        </p:txBody>
      </p:sp>
      <p:sp>
        <p:nvSpPr>
          <p:cNvPr id="46" name="Rectangle 45">
            <a:extLst>
              <a:ext uri="{FF2B5EF4-FFF2-40B4-BE49-F238E27FC236}">
                <a16:creationId xmlns:a16="http://schemas.microsoft.com/office/drawing/2014/main" id="{A53AFF0E-B698-FF76-E699-0D1E70364A25}"/>
              </a:ext>
            </a:extLst>
          </p:cNvPr>
          <p:cNvSpPr/>
          <p:nvPr/>
        </p:nvSpPr>
        <p:spPr>
          <a:xfrm>
            <a:off x="8610600" y="5461053"/>
            <a:ext cx="2999232" cy="360514"/>
          </a:xfrm>
          <a:prstGeom prst="rect">
            <a:avLst/>
          </a:prstGeom>
          <a:solidFill>
            <a:schemeClr val="accent2">
              <a:lumMod val="20000"/>
              <a:lumOff val="80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ptos Display" panose="020B0004020202020204" pitchFamily="34" charset="0"/>
              </a:rPr>
              <a:t>Time-steps could be a bottleneck</a:t>
            </a:r>
          </a:p>
        </p:txBody>
      </p:sp>
      <p:sp>
        <p:nvSpPr>
          <p:cNvPr id="47" name="TextBox 46">
            <a:extLst>
              <a:ext uri="{FF2B5EF4-FFF2-40B4-BE49-F238E27FC236}">
                <a16:creationId xmlns:a16="http://schemas.microsoft.com/office/drawing/2014/main" id="{C01C44F6-608B-15F8-8389-A590DE80870B}"/>
              </a:ext>
            </a:extLst>
          </p:cNvPr>
          <p:cNvSpPr txBox="1"/>
          <p:nvPr/>
        </p:nvSpPr>
        <p:spPr>
          <a:xfrm>
            <a:off x="8673056" y="980045"/>
            <a:ext cx="2940572" cy="707886"/>
          </a:xfrm>
          <a:prstGeom prst="rect">
            <a:avLst/>
          </a:prstGeom>
          <a:noFill/>
        </p:spPr>
        <p:txBody>
          <a:bodyPr wrap="square" rtlCol="0">
            <a:spAutoFit/>
          </a:bodyPr>
          <a:lstStyle/>
          <a:p>
            <a:pPr algn="ctr"/>
            <a:r>
              <a:rPr lang="en-US" sz="2000" b="1" dirty="0">
                <a:latin typeface="Aptos Display" panose="020B0004020202020204" pitchFamily="34" charset="0"/>
              </a:rPr>
              <a:t>High-Level Advantages and Pitfalls</a:t>
            </a:r>
          </a:p>
        </p:txBody>
      </p:sp>
      <p:sp>
        <p:nvSpPr>
          <p:cNvPr id="2" name="Footer Placeholder 1">
            <a:extLst>
              <a:ext uri="{FF2B5EF4-FFF2-40B4-BE49-F238E27FC236}">
                <a16:creationId xmlns:a16="http://schemas.microsoft.com/office/drawing/2014/main" id="{E1CED4E0-E04F-C957-7752-7A9166F166C2}"/>
              </a:ext>
            </a:extLst>
          </p:cNvPr>
          <p:cNvSpPr>
            <a:spLocks noGrp="1"/>
          </p:cNvSpPr>
          <p:nvPr>
            <p:ph type="ftr" idx="11"/>
          </p:nvPr>
        </p:nvSpPr>
        <p:spPr/>
        <p:txBody>
          <a:bodyPr/>
          <a:lstStyle/>
          <a:p>
            <a:r>
              <a:rPr lang="en-US"/>
              <a:t>Kundu, Zhu, Jaiswal, and Beerel</a:t>
            </a:r>
          </a:p>
        </p:txBody>
      </p:sp>
      <p:sp>
        <p:nvSpPr>
          <p:cNvPr id="3" name="Slide Number Placeholder 2">
            <a:extLst>
              <a:ext uri="{FF2B5EF4-FFF2-40B4-BE49-F238E27FC236}">
                <a16:creationId xmlns:a16="http://schemas.microsoft.com/office/drawing/2014/main" id="{1E901794-7468-0D59-141B-7D2068BB3FE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13</a:t>
            </a:fld>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2">
          <a:extLst>
            <a:ext uri="{FF2B5EF4-FFF2-40B4-BE49-F238E27FC236}">
              <a16:creationId xmlns:a16="http://schemas.microsoft.com/office/drawing/2014/main" id="{883BEF2E-45D8-9536-C353-0114C1B99C7F}"/>
            </a:ext>
          </a:extLst>
        </p:cNvPr>
        <p:cNvGrpSpPr/>
        <p:nvPr/>
      </p:nvGrpSpPr>
      <p:grpSpPr>
        <a:xfrm>
          <a:off x="0" y="0"/>
          <a:ext cx="0" cy="0"/>
          <a:chOff x="0" y="0"/>
          <a:chExt cx="0" cy="0"/>
        </a:xfrm>
      </p:grpSpPr>
      <p:sp>
        <p:nvSpPr>
          <p:cNvPr id="193" name="Google Shape;193;p21">
            <a:extLst>
              <a:ext uri="{FF2B5EF4-FFF2-40B4-BE49-F238E27FC236}">
                <a16:creationId xmlns:a16="http://schemas.microsoft.com/office/drawing/2014/main" id="{04AA6B25-66C9-F8B9-915B-4A79DDCFAA81}"/>
              </a:ext>
            </a:extLst>
          </p:cNvPr>
          <p:cNvSpPr txBox="1">
            <a:spLocks noGrp="1"/>
          </p:cNvSpPr>
          <p:nvPr>
            <p:ph type="title"/>
          </p:nvPr>
        </p:nvSpPr>
        <p:spPr>
          <a:xfrm>
            <a:off x="86360" y="61787"/>
            <a:ext cx="10515600" cy="1069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960"/>
              <a:buFont typeface="Play"/>
              <a:buNone/>
            </a:pPr>
            <a:r>
              <a:rPr lang="en-US" sz="3200" b="1" dirty="0">
                <a:latin typeface="Aptos Display" panose="020B0004020202020204" pitchFamily="34" charset="0"/>
                <a:ea typeface="Arial"/>
                <a:cs typeface="Arial"/>
                <a:sym typeface="Arial"/>
              </a:rPr>
              <a:t>Processors: CMOS Neuromorphic Processors</a:t>
            </a:r>
            <a:endParaRPr sz="3200" dirty="0">
              <a:latin typeface="Aptos Display" panose="020B0004020202020204" pitchFamily="34" charset="0"/>
              <a:ea typeface="Arial"/>
              <a:cs typeface="Arial"/>
              <a:sym typeface="Arial"/>
            </a:endParaRPr>
          </a:p>
        </p:txBody>
      </p:sp>
      <p:pic>
        <p:nvPicPr>
          <p:cNvPr id="195" name="Google Shape;195;p21">
            <a:extLst>
              <a:ext uri="{FF2B5EF4-FFF2-40B4-BE49-F238E27FC236}">
                <a16:creationId xmlns:a16="http://schemas.microsoft.com/office/drawing/2014/main" id="{1E9875CD-A0FC-29F6-D20E-A10E189A6152}"/>
              </a:ext>
            </a:extLst>
          </p:cNvPr>
          <p:cNvPicPr preferRelativeResize="0"/>
          <p:nvPr/>
        </p:nvPicPr>
        <p:blipFill rotWithShape="1">
          <a:blip r:embed="rId3">
            <a:alphaModFix/>
          </a:blip>
          <a:srcRect/>
          <a:stretch/>
        </p:blipFill>
        <p:spPr>
          <a:xfrm>
            <a:off x="11463403" y="90608"/>
            <a:ext cx="642237" cy="505896"/>
          </a:xfrm>
          <a:prstGeom prst="rect">
            <a:avLst/>
          </a:prstGeom>
          <a:noFill/>
          <a:ln>
            <a:noFill/>
          </a:ln>
        </p:spPr>
      </p:pic>
      <p:pic>
        <p:nvPicPr>
          <p:cNvPr id="2" name="Picture 1">
            <a:extLst>
              <a:ext uri="{FF2B5EF4-FFF2-40B4-BE49-F238E27FC236}">
                <a16:creationId xmlns:a16="http://schemas.microsoft.com/office/drawing/2014/main" id="{1EF7FC14-E269-245D-6BE8-5DAE4C6580F7}"/>
              </a:ext>
            </a:extLst>
          </p:cNvPr>
          <p:cNvPicPr>
            <a:picLocks noChangeAspect="1"/>
          </p:cNvPicPr>
          <p:nvPr/>
        </p:nvPicPr>
        <p:blipFill>
          <a:blip r:embed="rId4"/>
          <a:stretch>
            <a:fillRect/>
          </a:stretch>
        </p:blipFill>
        <p:spPr>
          <a:xfrm>
            <a:off x="492813" y="1229470"/>
            <a:ext cx="3948545" cy="2122874"/>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28A24BA6-414F-F835-2F28-553F09DD5126}"/>
              </a:ext>
            </a:extLst>
          </p:cNvPr>
          <p:cNvPicPr>
            <a:picLocks noChangeAspect="1"/>
          </p:cNvPicPr>
          <p:nvPr/>
        </p:nvPicPr>
        <p:blipFill>
          <a:blip r:embed="rId5"/>
          <a:stretch>
            <a:fillRect/>
          </a:stretch>
        </p:blipFill>
        <p:spPr>
          <a:xfrm>
            <a:off x="460663" y="3647546"/>
            <a:ext cx="3948545" cy="2221057"/>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59A39238-8307-C8F8-5F7B-77FB506EEDDB}"/>
              </a:ext>
            </a:extLst>
          </p:cNvPr>
          <p:cNvSpPr txBox="1"/>
          <p:nvPr/>
        </p:nvSpPr>
        <p:spPr>
          <a:xfrm>
            <a:off x="381870" y="5868603"/>
            <a:ext cx="4012968" cy="400110"/>
          </a:xfrm>
          <a:prstGeom prst="rect">
            <a:avLst/>
          </a:prstGeom>
          <a:noFill/>
        </p:spPr>
        <p:txBody>
          <a:bodyPr wrap="square">
            <a:spAutoFit/>
          </a:bodyPr>
          <a:lstStyle/>
          <a:p>
            <a:r>
              <a:rPr lang="en-US" sz="1000" dirty="0">
                <a:latin typeface="Aptos Display" panose="020B0004020202020204" pitchFamily="34" charset="0"/>
                <a:hlinkClick r:id="rId6"/>
              </a:rPr>
              <a:t>Intel Rolls Out New </a:t>
            </a:r>
            <a:r>
              <a:rPr lang="en-US" sz="1000" dirty="0" err="1">
                <a:latin typeface="Aptos Display" panose="020B0004020202020204" pitchFamily="34" charset="0"/>
                <a:hlinkClick r:id="rId6"/>
              </a:rPr>
              <a:t>Loihi</a:t>
            </a:r>
            <a:r>
              <a:rPr lang="en-US" sz="1000" dirty="0">
                <a:latin typeface="Aptos Display" panose="020B0004020202020204" pitchFamily="34" charset="0"/>
                <a:hlinkClick r:id="rId6"/>
              </a:rPr>
              <a:t> 2 Neuromorphic Chip: Built on Early Intel 4 Process (anandtech.com)</a:t>
            </a:r>
            <a:endParaRPr lang="en-US" sz="1000" dirty="0">
              <a:latin typeface="Aptos Display" panose="020B0004020202020204" pitchFamily="34" charset="0"/>
            </a:endParaRPr>
          </a:p>
        </p:txBody>
      </p:sp>
      <p:sp>
        <p:nvSpPr>
          <p:cNvPr id="48" name="TextBox 47">
            <a:extLst>
              <a:ext uri="{FF2B5EF4-FFF2-40B4-BE49-F238E27FC236}">
                <a16:creationId xmlns:a16="http://schemas.microsoft.com/office/drawing/2014/main" id="{8B69E875-180A-1312-D039-E539CE27E427}"/>
              </a:ext>
            </a:extLst>
          </p:cNvPr>
          <p:cNvSpPr txBox="1"/>
          <p:nvPr/>
        </p:nvSpPr>
        <p:spPr>
          <a:xfrm>
            <a:off x="414019" y="3351479"/>
            <a:ext cx="4012968" cy="246221"/>
          </a:xfrm>
          <a:prstGeom prst="rect">
            <a:avLst/>
          </a:prstGeom>
          <a:noFill/>
        </p:spPr>
        <p:txBody>
          <a:bodyPr wrap="square">
            <a:spAutoFit/>
          </a:bodyPr>
          <a:lstStyle/>
          <a:p>
            <a:r>
              <a:rPr lang="en-US" sz="1000" dirty="0">
                <a:latin typeface="Aptos Display" panose="020B0004020202020204" pitchFamily="34" charset="0"/>
                <a:hlinkClick r:id="rId7"/>
              </a:rPr>
              <a:t>What Does the IBM </a:t>
            </a:r>
            <a:r>
              <a:rPr lang="en-US" sz="1000" dirty="0" err="1">
                <a:latin typeface="Aptos Display" panose="020B0004020202020204" pitchFamily="34" charset="0"/>
                <a:hlinkClick r:id="rId7"/>
              </a:rPr>
              <a:t>TrueNorth</a:t>
            </a:r>
            <a:r>
              <a:rPr lang="en-US" sz="1000" dirty="0">
                <a:latin typeface="Aptos Display" panose="020B0004020202020204" pitchFamily="34" charset="0"/>
                <a:hlinkClick r:id="rId7"/>
              </a:rPr>
              <a:t> Chip Offer That Others Don't? | LinkedIn</a:t>
            </a:r>
            <a:endParaRPr lang="en-US" sz="1000" dirty="0">
              <a:latin typeface="Aptos Display" panose="020B0004020202020204" pitchFamily="34" charset="0"/>
            </a:endParaRPr>
          </a:p>
        </p:txBody>
      </p:sp>
      <p:sp>
        <p:nvSpPr>
          <p:cNvPr id="49" name="Rectangle 48">
            <a:extLst>
              <a:ext uri="{FF2B5EF4-FFF2-40B4-BE49-F238E27FC236}">
                <a16:creationId xmlns:a16="http://schemas.microsoft.com/office/drawing/2014/main" id="{F86F88FF-6611-62E6-AAC9-7286FC8C8B61}"/>
              </a:ext>
            </a:extLst>
          </p:cNvPr>
          <p:cNvSpPr/>
          <p:nvPr/>
        </p:nvSpPr>
        <p:spPr>
          <a:xfrm>
            <a:off x="4900287" y="1844431"/>
            <a:ext cx="3058160" cy="2661920"/>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Display" panose="020B0004020202020204" pitchFamily="34" charset="0"/>
            </a:endParaRPr>
          </a:p>
        </p:txBody>
      </p:sp>
      <p:grpSp>
        <p:nvGrpSpPr>
          <p:cNvPr id="50" name="Group 49">
            <a:extLst>
              <a:ext uri="{FF2B5EF4-FFF2-40B4-BE49-F238E27FC236}">
                <a16:creationId xmlns:a16="http://schemas.microsoft.com/office/drawing/2014/main" id="{DD431114-B369-3F9B-F02C-863DDE4FF9B4}"/>
              </a:ext>
            </a:extLst>
          </p:cNvPr>
          <p:cNvGrpSpPr/>
          <p:nvPr/>
        </p:nvGrpSpPr>
        <p:grpSpPr>
          <a:xfrm>
            <a:off x="5052687" y="1996830"/>
            <a:ext cx="2562236" cy="539496"/>
            <a:chOff x="3786805" y="1911517"/>
            <a:chExt cx="2562236" cy="539496"/>
          </a:xfrm>
          <a:solidFill>
            <a:schemeClr val="accent6">
              <a:lumMod val="20000"/>
              <a:lumOff val="80000"/>
            </a:schemeClr>
          </a:solidFill>
        </p:grpSpPr>
        <p:sp>
          <p:nvSpPr>
            <p:cNvPr id="51" name="Rectangle 50">
              <a:extLst>
                <a:ext uri="{FF2B5EF4-FFF2-40B4-BE49-F238E27FC236}">
                  <a16:creationId xmlns:a16="http://schemas.microsoft.com/office/drawing/2014/main" id="{041B0DF2-EB2C-CF16-E5F3-739C6EFFB2EA}"/>
                </a:ext>
              </a:extLst>
            </p:cNvPr>
            <p:cNvSpPr/>
            <p:nvPr/>
          </p:nvSpPr>
          <p:spPr>
            <a:xfrm>
              <a:off x="3786805" y="1911517"/>
              <a:ext cx="535029" cy="539496"/>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Display" panose="020B0004020202020204" pitchFamily="34" charset="0"/>
              </a:endParaRPr>
            </a:p>
          </p:txBody>
        </p:sp>
        <p:sp>
          <p:nvSpPr>
            <p:cNvPr id="52" name="Rectangle 51">
              <a:extLst>
                <a:ext uri="{FF2B5EF4-FFF2-40B4-BE49-F238E27FC236}">
                  <a16:creationId xmlns:a16="http://schemas.microsoft.com/office/drawing/2014/main" id="{AC912547-722E-32B2-0A38-9FFA42C33495}"/>
                </a:ext>
              </a:extLst>
            </p:cNvPr>
            <p:cNvSpPr/>
            <p:nvPr/>
          </p:nvSpPr>
          <p:spPr>
            <a:xfrm>
              <a:off x="4775967" y="1911517"/>
              <a:ext cx="535029" cy="539496"/>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Display" panose="020B0004020202020204" pitchFamily="34" charset="0"/>
              </a:endParaRPr>
            </a:p>
          </p:txBody>
        </p:sp>
        <p:sp>
          <p:nvSpPr>
            <p:cNvPr id="53" name="Rectangle 52">
              <a:extLst>
                <a:ext uri="{FF2B5EF4-FFF2-40B4-BE49-F238E27FC236}">
                  <a16:creationId xmlns:a16="http://schemas.microsoft.com/office/drawing/2014/main" id="{8DDCDB39-F18A-18DB-51EF-2453104E081A}"/>
                </a:ext>
              </a:extLst>
            </p:cNvPr>
            <p:cNvSpPr/>
            <p:nvPr/>
          </p:nvSpPr>
          <p:spPr>
            <a:xfrm>
              <a:off x="5814012" y="1911517"/>
              <a:ext cx="535029" cy="539496"/>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Display" panose="020B0004020202020204" pitchFamily="34" charset="0"/>
              </a:endParaRPr>
            </a:p>
          </p:txBody>
        </p:sp>
      </p:grpSp>
      <p:grpSp>
        <p:nvGrpSpPr>
          <p:cNvPr id="54" name="Group 53">
            <a:extLst>
              <a:ext uri="{FF2B5EF4-FFF2-40B4-BE49-F238E27FC236}">
                <a16:creationId xmlns:a16="http://schemas.microsoft.com/office/drawing/2014/main" id="{CF93D5C4-5ADD-CE32-E97D-566BA3C7ED84}"/>
              </a:ext>
            </a:extLst>
          </p:cNvPr>
          <p:cNvGrpSpPr/>
          <p:nvPr/>
        </p:nvGrpSpPr>
        <p:grpSpPr>
          <a:xfrm>
            <a:off x="5052687" y="2905643"/>
            <a:ext cx="2562236" cy="539496"/>
            <a:chOff x="3786805" y="1911517"/>
            <a:chExt cx="2562236" cy="539496"/>
          </a:xfrm>
          <a:solidFill>
            <a:schemeClr val="accent6">
              <a:lumMod val="20000"/>
              <a:lumOff val="80000"/>
            </a:schemeClr>
          </a:solidFill>
        </p:grpSpPr>
        <p:sp>
          <p:nvSpPr>
            <p:cNvPr id="55" name="Rectangle 54">
              <a:extLst>
                <a:ext uri="{FF2B5EF4-FFF2-40B4-BE49-F238E27FC236}">
                  <a16:creationId xmlns:a16="http://schemas.microsoft.com/office/drawing/2014/main" id="{3534FE9B-234D-A904-042F-B44EB06FA76B}"/>
                </a:ext>
              </a:extLst>
            </p:cNvPr>
            <p:cNvSpPr/>
            <p:nvPr/>
          </p:nvSpPr>
          <p:spPr>
            <a:xfrm>
              <a:off x="3786805" y="1911517"/>
              <a:ext cx="535029" cy="539496"/>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Display" panose="020B0004020202020204" pitchFamily="34" charset="0"/>
              </a:endParaRPr>
            </a:p>
          </p:txBody>
        </p:sp>
        <p:sp>
          <p:nvSpPr>
            <p:cNvPr id="56" name="Rectangle 55">
              <a:extLst>
                <a:ext uri="{FF2B5EF4-FFF2-40B4-BE49-F238E27FC236}">
                  <a16:creationId xmlns:a16="http://schemas.microsoft.com/office/drawing/2014/main" id="{4692D3E1-2009-A35B-1BC9-F0D41BB27F8A}"/>
                </a:ext>
              </a:extLst>
            </p:cNvPr>
            <p:cNvSpPr/>
            <p:nvPr/>
          </p:nvSpPr>
          <p:spPr>
            <a:xfrm>
              <a:off x="4775967" y="1911517"/>
              <a:ext cx="535029" cy="539496"/>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Display" panose="020B0004020202020204" pitchFamily="34" charset="0"/>
              </a:endParaRPr>
            </a:p>
          </p:txBody>
        </p:sp>
        <p:sp>
          <p:nvSpPr>
            <p:cNvPr id="57" name="Rectangle 56">
              <a:extLst>
                <a:ext uri="{FF2B5EF4-FFF2-40B4-BE49-F238E27FC236}">
                  <a16:creationId xmlns:a16="http://schemas.microsoft.com/office/drawing/2014/main" id="{B81C461D-5B04-AE0D-EF25-969920F0B584}"/>
                </a:ext>
              </a:extLst>
            </p:cNvPr>
            <p:cNvSpPr/>
            <p:nvPr/>
          </p:nvSpPr>
          <p:spPr>
            <a:xfrm>
              <a:off x="5814012" y="1911517"/>
              <a:ext cx="535029" cy="539496"/>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Display" panose="020B0004020202020204" pitchFamily="34" charset="0"/>
              </a:endParaRPr>
            </a:p>
          </p:txBody>
        </p:sp>
      </p:grpSp>
      <p:grpSp>
        <p:nvGrpSpPr>
          <p:cNvPr id="58" name="Group 57">
            <a:extLst>
              <a:ext uri="{FF2B5EF4-FFF2-40B4-BE49-F238E27FC236}">
                <a16:creationId xmlns:a16="http://schemas.microsoft.com/office/drawing/2014/main" id="{D25954B3-3805-EB4F-5B1C-F8D76D22DA82}"/>
              </a:ext>
            </a:extLst>
          </p:cNvPr>
          <p:cNvGrpSpPr/>
          <p:nvPr/>
        </p:nvGrpSpPr>
        <p:grpSpPr>
          <a:xfrm>
            <a:off x="5052687" y="3814456"/>
            <a:ext cx="2562236" cy="539496"/>
            <a:chOff x="3786805" y="1911517"/>
            <a:chExt cx="2562236" cy="539496"/>
          </a:xfrm>
          <a:solidFill>
            <a:schemeClr val="accent6">
              <a:lumMod val="20000"/>
              <a:lumOff val="80000"/>
            </a:schemeClr>
          </a:solidFill>
        </p:grpSpPr>
        <p:sp>
          <p:nvSpPr>
            <p:cNvPr id="59" name="Rectangle 58">
              <a:extLst>
                <a:ext uri="{FF2B5EF4-FFF2-40B4-BE49-F238E27FC236}">
                  <a16:creationId xmlns:a16="http://schemas.microsoft.com/office/drawing/2014/main" id="{945799D2-DA4F-F49E-ED1C-5F9547FF7E3E}"/>
                </a:ext>
              </a:extLst>
            </p:cNvPr>
            <p:cNvSpPr/>
            <p:nvPr/>
          </p:nvSpPr>
          <p:spPr>
            <a:xfrm>
              <a:off x="3786805" y="1911517"/>
              <a:ext cx="535029" cy="539496"/>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Display" panose="020B0004020202020204" pitchFamily="34" charset="0"/>
              </a:endParaRPr>
            </a:p>
          </p:txBody>
        </p:sp>
        <p:sp>
          <p:nvSpPr>
            <p:cNvPr id="60" name="Rectangle 59">
              <a:extLst>
                <a:ext uri="{FF2B5EF4-FFF2-40B4-BE49-F238E27FC236}">
                  <a16:creationId xmlns:a16="http://schemas.microsoft.com/office/drawing/2014/main" id="{0245BACA-6726-A29C-AC42-394A516FE9F8}"/>
                </a:ext>
              </a:extLst>
            </p:cNvPr>
            <p:cNvSpPr/>
            <p:nvPr/>
          </p:nvSpPr>
          <p:spPr>
            <a:xfrm>
              <a:off x="4775967" y="1911517"/>
              <a:ext cx="535029" cy="539496"/>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Display" panose="020B0004020202020204" pitchFamily="34" charset="0"/>
              </a:endParaRPr>
            </a:p>
          </p:txBody>
        </p:sp>
        <p:sp>
          <p:nvSpPr>
            <p:cNvPr id="61" name="Rectangle 60">
              <a:extLst>
                <a:ext uri="{FF2B5EF4-FFF2-40B4-BE49-F238E27FC236}">
                  <a16:creationId xmlns:a16="http://schemas.microsoft.com/office/drawing/2014/main" id="{CB677290-55B4-A082-867B-DCB263DA5C26}"/>
                </a:ext>
              </a:extLst>
            </p:cNvPr>
            <p:cNvSpPr/>
            <p:nvPr/>
          </p:nvSpPr>
          <p:spPr>
            <a:xfrm>
              <a:off x="5814012" y="1911517"/>
              <a:ext cx="535029" cy="539496"/>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Display" panose="020B0004020202020204" pitchFamily="34" charset="0"/>
              </a:endParaRPr>
            </a:p>
          </p:txBody>
        </p:sp>
      </p:grpSp>
      <p:sp>
        <p:nvSpPr>
          <p:cNvPr id="62" name="Oval 61">
            <a:extLst>
              <a:ext uri="{FF2B5EF4-FFF2-40B4-BE49-F238E27FC236}">
                <a16:creationId xmlns:a16="http://schemas.microsoft.com/office/drawing/2014/main" id="{BC798737-8F65-F221-EA08-18B056235A72}"/>
              </a:ext>
            </a:extLst>
          </p:cNvPr>
          <p:cNvSpPr/>
          <p:nvPr/>
        </p:nvSpPr>
        <p:spPr>
          <a:xfrm>
            <a:off x="5566054" y="2498420"/>
            <a:ext cx="448574" cy="421258"/>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Display" panose="020B0004020202020204" pitchFamily="34" charset="0"/>
            </a:endParaRPr>
          </a:p>
        </p:txBody>
      </p:sp>
      <p:sp>
        <p:nvSpPr>
          <p:cNvPr id="63" name="Oval 62">
            <a:extLst>
              <a:ext uri="{FF2B5EF4-FFF2-40B4-BE49-F238E27FC236}">
                <a16:creationId xmlns:a16="http://schemas.microsoft.com/office/drawing/2014/main" id="{893EC835-47DB-3D0C-6638-4C56F3919E62}"/>
              </a:ext>
            </a:extLst>
          </p:cNvPr>
          <p:cNvSpPr/>
          <p:nvPr/>
        </p:nvSpPr>
        <p:spPr>
          <a:xfrm>
            <a:off x="6604099" y="2498420"/>
            <a:ext cx="448574" cy="421258"/>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Display" panose="020B0004020202020204" pitchFamily="34" charset="0"/>
            </a:endParaRPr>
          </a:p>
        </p:txBody>
      </p:sp>
      <p:sp>
        <p:nvSpPr>
          <p:cNvPr id="192" name="Oval 191">
            <a:extLst>
              <a:ext uri="{FF2B5EF4-FFF2-40B4-BE49-F238E27FC236}">
                <a16:creationId xmlns:a16="http://schemas.microsoft.com/office/drawing/2014/main" id="{CF9F0445-0903-AD75-B420-C1D22BC6E5AF}"/>
              </a:ext>
            </a:extLst>
          </p:cNvPr>
          <p:cNvSpPr/>
          <p:nvPr/>
        </p:nvSpPr>
        <p:spPr>
          <a:xfrm>
            <a:off x="5587716" y="3401265"/>
            <a:ext cx="448574" cy="421258"/>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Display" panose="020B0004020202020204" pitchFamily="34" charset="0"/>
            </a:endParaRPr>
          </a:p>
        </p:txBody>
      </p:sp>
      <p:sp>
        <p:nvSpPr>
          <p:cNvPr id="194" name="Oval 193">
            <a:extLst>
              <a:ext uri="{FF2B5EF4-FFF2-40B4-BE49-F238E27FC236}">
                <a16:creationId xmlns:a16="http://schemas.microsoft.com/office/drawing/2014/main" id="{D0052D7C-14B4-3C61-B20C-008CF1AC83D1}"/>
              </a:ext>
            </a:extLst>
          </p:cNvPr>
          <p:cNvSpPr/>
          <p:nvPr/>
        </p:nvSpPr>
        <p:spPr>
          <a:xfrm>
            <a:off x="6625761" y="3401265"/>
            <a:ext cx="448574" cy="421258"/>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Display" panose="020B0004020202020204" pitchFamily="34" charset="0"/>
            </a:endParaRPr>
          </a:p>
        </p:txBody>
      </p:sp>
      <p:cxnSp>
        <p:nvCxnSpPr>
          <p:cNvPr id="196" name="Straight Arrow Connector 195">
            <a:extLst>
              <a:ext uri="{FF2B5EF4-FFF2-40B4-BE49-F238E27FC236}">
                <a16:creationId xmlns:a16="http://schemas.microsoft.com/office/drawing/2014/main" id="{2A85D738-F713-6B29-B656-D3CF3444EBF1}"/>
              </a:ext>
            </a:extLst>
          </p:cNvPr>
          <p:cNvCxnSpPr>
            <a:cxnSpLocks/>
          </p:cNvCxnSpPr>
          <p:nvPr/>
        </p:nvCxnSpPr>
        <p:spPr>
          <a:xfrm>
            <a:off x="5794750" y="2031482"/>
            <a:ext cx="0" cy="466938"/>
          </a:xfrm>
          <a:prstGeom prst="straightConnector1">
            <a:avLst/>
          </a:prstGeom>
          <a:ln w="2857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97" name="Straight Arrow Connector 196">
            <a:extLst>
              <a:ext uri="{FF2B5EF4-FFF2-40B4-BE49-F238E27FC236}">
                <a16:creationId xmlns:a16="http://schemas.microsoft.com/office/drawing/2014/main" id="{2ACE803F-6F4B-C65E-7C49-200BCE049AF5}"/>
              </a:ext>
            </a:extLst>
          </p:cNvPr>
          <p:cNvCxnSpPr>
            <a:cxnSpLocks/>
          </p:cNvCxnSpPr>
          <p:nvPr/>
        </p:nvCxnSpPr>
        <p:spPr>
          <a:xfrm>
            <a:off x="5794750" y="2919678"/>
            <a:ext cx="0" cy="466938"/>
          </a:xfrm>
          <a:prstGeom prst="straightConnector1">
            <a:avLst/>
          </a:prstGeom>
          <a:ln w="2857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98" name="Straight Arrow Connector 197">
            <a:extLst>
              <a:ext uri="{FF2B5EF4-FFF2-40B4-BE49-F238E27FC236}">
                <a16:creationId xmlns:a16="http://schemas.microsoft.com/office/drawing/2014/main" id="{71BF067E-3C17-7E6D-2F41-571A8D502583}"/>
              </a:ext>
            </a:extLst>
          </p:cNvPr>
          <p:cNvCxnSpPr>
            <a:cxnSpLocks/>
          </p:cNvCxnSpPr>
          <p:nvPr/>
        </p:nvCxnSpPr>
        <p:spPr>
          <a:xfrm>
            <a:off x="5794750" y="3822523"/>
            <a:ext cx="0" cy="466938"/>
          </a:xfrm>
          <a:prstGeom prst="straightConnector1">
            <a:avLst/>
          </a:prstGeom>
          <a:ln w="2857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99" name="Straight Arrow Connector 198">
            <a:extLst>
              <a:ext uri="{FF2B5EF4-FFF2-40B4-BE49-F238E27FC236}">
                <a16:creationId xmlns:a16="http://schemas.microsoft.com/office/drawing/2014/main" id="{AF9A3A58-5E63-5D67-287E-6F0B93C89DAA}"/>
              </a:ext>
            </a:extLst>
          </p:cNvPr>
          <p:cNvCxnSpPr>
            <a:cxnSpLocks/>
          </p:cNvCxnSpPr>
          <p:nvPr/>
        </p:nvCxnSpPr>
        <p:spPr>
          <a:xfrm>
            <a:off x="6835671" y="2031482"/>
            <a:ext cx="0" cy="466938"/>
          </a:xfrm>
          <a:prstGeom prst="straightConnector1">
            <a:avLst/>
          </a:prstGeom>
          <a:ln w="2857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00" name="Straight Arrow Connector 199">
            <a:extLst>
              <a:ext uri="{FF2B5EF4-FFF2-40B4-BE49-F238E27FC236}">
                <a16:creationId xmlns:a16="http://schemas.microsoft.com/office/drawing/2014/main" id="{EC0D12CA-1AFB-15BC-0555-B07BC1EB565D}"/>
              </a:ext>
            </a:extLst>
          </p:cNvPr>
          <p:cNvCxnSpPr>
            <a:cxnSpLocks/>
          </p:cNvCxnSpPr>
          <p:nvPr/>
        </p:nvCxnSpPr>
        <p:spPr>
          <a:xfrm>
            <a:off x="6835671" y="2919678"/>
            <a:ext cx="0" cy="466938"/>
          </a:xfrm>
          <a:prstGeom prst="straightConnector1">
            <a:avLst/>
          </a:prstGeom>
          <a:ln w="2857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01" name="Straight Arrow Connector 200">
            <a:extLst>
              <a:ext uri="{FF2B5EF4-FFF2-40B4-BE49-F238E27FC236}">
                <a16:creationId xmlns:a16="http://schemas.microsoft.com/office/drawing/2014/main" id="{59538B0B-3F89-F3AC-6F5D-BA6C9E6E821D}"/>
              </a:ext>
            </a:extLst>
          </p:cNvPr>
          <p:cNvCxnSpPr>
            <a:cxnSpLocks/>
          </p:cNvCxnSpPr>
          <p:nvPr/>
        </p:nvCxnSpPr>
        <p:spPr>
          <a:xfrm>
            <a:off x="6835671" y="3822523"/>
            <a:ext cx="0" cy="466938"/>
          </a:xfrm>
          <a:prstGeom prst="straightConnector1">
            <a:avLst/>
          </a:prstGeom>
          <a:ln w="2857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02" name="Straight Arrow Connector 201">
            <a:extLst>
              <a:ext uri="{FF2B5EF4-FFF2-40B4-BE49-F238E27FC236}">
                <a16:creationId xmlns:a16="http://schemas.microsoft.com/office/drawing/2014/main" id="{9FCD57E8-4E67-AAA8-292C-56C30FED847A}"/>
              </a:ext>
            </a:extLst>
          </p:cNvPr>
          <p:cNvCxnSpPr>
            <a:cxnSpLocks/>
          </p:cNvCxnSpPr>
          <p:nvPr/>
        </p:nvCxnSpPr>
        <p:spPr>
          <a:xfrm rot="5400000">
            <a:off x="5332585" y="2485806"/>
            <a:ext cx="0" cy="466938"/>
          </a:xfrm>
          <a:prstGeom prst="straightConnector1">
            <a:avLst/>
          </a:prstGeom>
          <a:ln w="2857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03" name="Straight Arrow Connector 202">
            <a:extLst>
              <a:ext uri="{FF2B5EF4-FFF2-40B4-BE49-F238E27FC236}">
                <a16:creationId xmlns:a16="http://schemas.microsoft.com/office/drawing/2014/main" id="{F9365E49-78B7-8BE4-DE67-176EDDDD0B20}"/>
              </a:ext>
            </a:extLst>
          </p:cNvPr>
          <p:cNvCxnSpPr>
            <a:cxnSpLocks/>
            <a:stCxn id="63" idx="2"/>
            <a:endCxn id="62" idx="6"/>
          </p:cNvCxnSpPr>
          <p:nvPr/>
        </p:nvCxnSpPr>
        <p:spPr>
          <a:xfrm flipH="1">
            <a:off x="6014628" y="2709049"/>
            <a:ext cx="589471" cy="0"/>
          </a:xfrm>
          <a:prstGeom prst="straightConnector1">
            <a:avLst/>
          </a:prstGeom>
          <a:ln w="2857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04" name="Straight Arrow Connector 203">
            <a:extLst>
              <a:ext uri="{FF2B5EF4-FFF2-40B4-BE49-F238E27FC236}">
                <a16:creationId xmlns:a16="http://schemas.microsoft.com/office/drawing/2014/main" id="{5BC110FF-C84B-8B9C-B0CE-5A7CA9037A6E}"/>
              </a:ext>
            </a:extLst>
          </p:cNvPr>
          <p:cNvCxnSpPr>
            <a:cxnSpLocks/>
          </p:cNvCxnSpPr>
          <p:nvPr/>
        </p:nvCxnSpPr>
        <p:spPr>
          <a:xfrm rot="5400000">
            <a:off x="5354247" y="3388704"/>
            <a:ext cx="0" cy="466938"/>
          </a:xfrm>
          <a:prstGeom prst="straightConnector1">
            <a:avLst/>
          </a:prstGeom>
          <a:ln w="2857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05" name="Straight Arrow Connector 204">
            <a:extLst>
              <a:ext uri="{FF2B5EF4-FFF2-40B4-BE49-F238E27FC236}">
                <a16:creationId xmlns:a16="http://schemas.microsoft.com/office/drawing/2014/main" id="{DBED7E51-0B19-836A-8261-C6D779740720}"/>
              </a:ext>
            </a:extLst>
          </p:cNvPr>
          <p:cNvCxnSpPr>
            <a:cxnSpLocks/>
          </p:cNvCxnSpPr>
          <p:nvPr/>
        </p:nvCxnSpPr>
        <p:spPr>
          <a:xfrm flipH="1">
            <a:off x="6036290" y="3611947"/>
            <a:ext cx="589471" cy="0"/>
          </a:xfrm>
          <a:prstGeom prst="straightConnector1">
            <a:avLst/>
          </a:prstGeom>
          <a:ln w="2857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06" name="Straight Arrow Connector 205">
            <a:extLst>
              <a:ext uri="{FF2B5EF4-FFF2-40B4-BE49-F238E27FC236}">
                <a16:creationId xmlns:a16="http://schemas.microsoft.com/office/drawing/2014/main" id="{3D9DE42E-61BC-1AC8-4F34-DBEFF4A2D71B}"/>
              </a:ext>
            </a:extLst>
          </p:cNvPr>
          <p:cNvCxnSpPr>
            <a:cxnSpLocks/>
          </p:cNvCxnSpPr>
          <p:nvPr/>
        </p:nvCxnSpPr>
        <p:spPr>
          <a:xfrm rot="5400000">
            <a:off x="7276404" y="2475580"/>
            <a:ext cx="0" cy="466938"/>
          </a:xfrm>
          <a:prstGeom prst="straightConnector1">
            <a:avLst/>
          </a:prstGeom>
          <a:ln w="2857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07" name="Straight Arrow Connector 206">
            <a:extLst>
              <a:ext uri="{FF2B5EF4-FFF2-40B4-BE49-F238E27FC236}">
                <a16:creationId xmlns:a16="http://schemas.microsoft.com/office/drawing/2014/main" id="{6177E113-3217-C582-4E91-28456036C843}"/>
              </a:ext>
            </a:extLst>
          </p:cNvPr>
          <p:cNvCxnSpPr>
            <a:cxnSpLocks/>
          </p:cNvCxnSpPr>
          <p:nvPr/>
        </p:nvCxnSpPr>
        <p:spPr>
          <a:xfrm rot="5400000">
            <a:off x="7298066" y="3378478"/>
            <a:ext cx="0" cy="466938"/>
          </a:xfrm>
          <a:prstGeom prst="straightConnector1">
            <a:avLst/>
          </a:prstGeom>
          <a:ln w="2857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08" name="Rectangle 207">
            <a:extLst>
              <a:ext uri="{FF2B5EF4-FFF2-40B4-BE49-F238E27FC236}">
                <a16:creationId xmlns:a16="http://schemas.microsoft.com/office/drawing/2014/main" id="{00AFD4CF-6BC6-193A-7EFD-542F3A647ADF}"/>
              </a:ext>
            </a:extLst>
          </p:cNvPr>
          <p:cNvSpPr/>
          <p:nvPr/>
        </p:nvSpPr>
        <p:spPr>
          <a:xfrm>
            <a:off x="8766657" y="1853624"/>
            <a:ext cx="3058160" cy="2661920"/>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Display" panose="020B0004020202020204" pitchFamily="34" charset="0"/>
            </a:endParaRPr>
          </a:p>
        </p:txBody>
      </p:sp>
      <p:grpSp>
        <p:nvGrpSpPr>
          <p:cNvPr id="209" name="Group 208">
            <a:extLst>
              <a:ext uri="{FF2B5EF4-FFF2-40B4-BE49-F238E27FC236}">
                <a16:creationId xmlns:a16="http://schemas.microsoft.com/office/drawing/2014/main" id="{4FE00FE7-CECD-F964-6940-7A4CBC3123F8}"/>
              </a:ext>
            </a:extLst>
          </p:cNvPr>
          <p:cNvGrpSpPr/>
          <p:nvPr/>
        </p:nvGrpSpPr>
        <p:grpSpPr>
          <a:xfrm>
            <a:off x="8919057" y="2006023"/>
            <a:ext cx="2562236" cy="539496"/>
            <a:chOff x="3786805" y="1911517"/>
            <a:chExt cx="2562236" cy="539496"/>
          </a:xfrm>
          <a:solidFill>
            <a:schemeClr val="accent6">
              <a:lumMod val="20000"/>
              <a:lumOff val="80000"/>
            </a:schemeClr>
          </a:solidFill>
        </p:grpSpPr>
        <p:sp>
          <p:nvSpPr>
            <p:cNvPr id="210" name="Rectangle 209">
              <a:extLst>
                <a:ext uri="{FF2B5EF4-FFF2-40B4-BE49-F238E27FC236}">
                  <a16:creationId xmlns:a16="http://schemas.microsoft.com/office/drawing/2014/main" id="{EB64C96D-72F8-0A9A-0BE7-B7CF8C16C8CB}"/>
                </a:ext>
              </a:extLst>
            </p:cNvPr>
            <p:cNvSpPr/>
            <p:nvPr/>
          </p:nvSpPr>
          <p:spPr>
            <a:xfrm>
              <a:off x="3786805" y="1911517"/>
              <a:ext cx="535029" cy="539496"/>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Display" panose="020B0004020202020204" pitchFamily="34" charset="0"/>
              </a:endParaRPr>
            </a:p>
          </p:txBody>
        </p:sp>
        <p:sp>
          <p:nvSpPr>
            <p:cNvPr id="211" name="Rectangle 210">
              <a:extLst>
                <a:ext uri="{FF2B5EF4-FFF2-40B4-BE49-F238E27FC236}">
                  <a16:creationId xmlns:a16="http://schemas.microsoft.com/office/drawing/2014/main" id="{CEE4336D-A565-2DF9-113C-23B4A5FBD44B}"/>
                </a:ext>
              </a:extLst>
            </p:cNvPr>
            <p:cNvSpPr/>
            <p:nvPr/>
          </p:nvSpPr>
          <p:spPr>
            <a:xfrm>
              <a:off x="4775967" y="1911517"/>
              <a:ext cx="535029" cy="539496"/>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Display" panose="020B0004020202020204" pitchFamily="34" charset="0"/>
              </a:endParaRPr>
            </a:p>
          </p:txBody>
        </p:sp>
        <p:sp>
          <p:nvSpPr>
            <p:cNvPr id="212" name="Rectangle 211">
              <a:extLst>
                <a:ext uri="{FF2B5EF4-FFF2-40B4-BE49-F238E27FC236}">
                  <a16:creationId xmlns:a16="http://schemas.microsoft.com/office/drawing/2014/main" id="{5E1AB11B-6721-E9C4-03F4-49149217CB1D}"/>
                </a:ext>
              </a:extLst>
            </p:cNvPr>
            <p:cNvSpPr/>
            <p:nvPr/>
          </p:nvSpPr>
          <p:spPr>
            <a:xfrm>
              <a:off x="5814012" y="1911517"/>
              <a:ext cx="535029" cy="539496"/>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Display" panose="020B0004020202020204" pitchFamily="34" charset="0"/>
              </a:endParaRPr>
            </a:p>
          </p:txBody>
        </p:sp>
      </p:grpSp>
      <p:grpSp>
        <p:nvGrpSpPr>
          <p:cNvPr id="213" name="Group 212">
            <a:extLst>
              <a:ext uri="{FF2B5EF4-FFF2-40B4-BE49-F238E27FC236}">
                <a16:creationId xmlns:a16="http://schemas.microsoft.com/office/drawing/2014/main" id="{23F64D01-1AF8-563E-1A3E-C3D744785C8F}"/>
              </a:ext>
            </a:extLst>
          </p:cNvPr>
          <p:cNvGrpSpPr/>
          <p:nvPr/>
        </p:nvGrpSpPr>
        <p:grpSpPr>
          <a:xfrm>
            <a:off x="8919057" y="2914836"/>
            <a:ext cx="2562236" cy="539496"/>
            <a:chOff x="3786805" y="1911517"/>
            <a:chExt cx="2562236" cy="539496"/>
          </a:xfrm>
          <a:solidFill>
            <a:schemeClr val="accent6">
              <a:lumMod val="20000"/>
              <a:lumOff val="80000"/>
            </a:schemeClr>
          </a:solidFill>
        </p:grpSpPr>
        <p:sp>
          <p:nvSpPr>
            <p:cNvPr id="214" name="Rectangle 213">
              <a:extLst>
                <a:ext uri="{FF2B5EF4-FFF2-40B4-BE49-F238E27FC236}">
                  <a16:creationId xmlns:a16="http://schemas.microsoft.com/office/drawing/2014/main" id="{8C044A0B-23CD-2DF5-3084-AFA9BC02D340}"/>
                </a:ext>
              </a:extLst>
            </p:cNvPr>
            <p:cNvSpPr/>
            <p:nvPr/>
          </p:nvSpPr>
          <p:spPr>
            <a:xfrm>
              <a:off x="3786805" y="1911517"/>
              <a:ext cx="535029" cy="539496"/>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Display" panose="020B0004020202020204" pitchFamily="34" charset="0"/>
              </a:endParaRPr>
            </a:p>
          </p:txBody>
        </p:sp>
        <p:sp>
          <p:nvSpPr>
            <p:cNvPr id="215" name="Rectangle 214">
              <a:extLst>
                <a:ext uri="{FF2B5EF4-FFF2-40B4-BE49-F238E27FC236}">
                  <a16:creationId xmlns:a16="http://schemas.microsoft.com/office/drawing/2014/main" id="{F6953EBB-1FC0-0B01-F533-A9AE447F245A}"/>
                </a:ext>
              </a:extLst>
            </p:cNvPr>
            <p:cNvSpPr/>
            <p:nvPr/>
          </p:nvSpPr>
          <p:spPr>
            <a:xfrm>
              <a:off x="4775967" y="1911517"/>
              <a:ext cx="535029" cy="539496"/>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Display" panose="020B0004020202020204" pitchFamily="34" charset="0"/>
              </a:endParaRPr>
            </a:p>
          </p:txBody>
        </p:sp>
        <p:sp>
          <p:nvSpPr>
            <p:cNvPr id="216" name="Rectangle 215">
              <a:extLst>
                <a:ext uri="{FF2B5EF4-FFF2-40B4-BE49-F238E27FC236}">
                  <a16:creationId xmlns:a16="http://schemas.microsoft.com/office/drawing/2014/main" id="{4411A622-B65B-9BFC-D6EC-B4737FDB5F94}"/>
                </a:ext>
              </a:extLst>
            </p:cNvPr>
            <p:cNvSpPr/>
            <p:nvPr/>
          </p:nvSpPr>
          <p:spPr>
            <a:xfrm>
              <a:off x="5814012" y="1911517"/>
              <a:ext cx="535029" cy="539496"/>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Display" panose="020B0004020202020204" pitchFamily="34" charset="0"/>
              </a:endParaRPr>
            </a:p>
          </p:txBody>
        </p:sp>
      </p:grpSp>
      <p:grpSp>
        <p:nvGrpSpPr>
          <p:cNvPr id="217" name="Group 216">
            <a:extLst>
              <a:ext uri="{FF2B5EF4-FFF2-40B4-BE49-F238E27FC236}">
                <a16:creationId xmlns:a16="http://schemas.microsoft.com/office/drawing/2014/main" id="{EADE204E-80FE-6449-CC35-3E3A7DDE8C53}"/>
              </a:ext>
            </a:extLst>
          </p:cNvPr>
          <p:cNvGrpSpPr/>
          <p:nvPr/>
        </p:nvGrpSpPr>
        <p:grpSpPr>
          <a:xfrm>
            <a:off x="8919057" y="3823649"/>
            <a:ext cx="2562236" cy="539496"/>
            <a:chOff x="3786805" y="1911517"/>
            <a:chExt cx="2562236" cy="539496"/>
          </a:xfrm>
          <a:solidFill>
            <a:schemeClr val="accent6">
              <a:lumMod val="20000"/>
              <a:lumOff val="80000"/>
            </a:schemeClr>
          </a:solidFill>
        </p:grpSpPr>
        <p:sp>
          <p:nvSpPr>
            <p:cNvPr id="218" name="Rectangle 217">
              <a:extLst>
                <a:ext uri="{FF2B5EF4-FFF2-40B4-BE49-F238E27FC236}">
                  <a16:creationId xmlns:a16="http://schemas.microsoft.com/office/drawing/2014/main" id="{92C787DB-0C53-61C7-2CFD-CB9AB48E0632}"/>
                </a:ext>
              </a:extLst>
            </p:cNvPr>
            <p:cNvSpPr/>
            <p:nvPr/>
          </p:nvSpPr>
          <p:spPr>
            <a:xfrm>
              <a:off x="3786805" y="1911517"/>
              <a:ext cx="535029" cy="539496"/>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Display" panose="020B0004020202020204" pitchFamily="34" charset="0"/>
              </a:endParaRPr>
            </a:p>
          </p:txBody>
        </p:sp>
        <p:sp>
          <p:nvSpPr>
            <p:cNvPr id="219" name="Rectangle 218">
              <a:extLst>
                <a:ext uri="{FF2B5EF4-FFF2-40B4-BE49-F238E27FC236}">
                  <a16:creationId xmlns:a16="http://schemas.microsoft.com/office/drawing/2014/main" id="{2A140262-B623-91FE-2116-283E62EDF087}"/>
                </a:ext>
              </a:extLst>
            </p:cNvPr>
            <p:cNvSpPr/>
            <p:nvPr/>
          </p:nvSpPr>
          <p:spPr>
            <a:xfrm>
              <a:off x="4775967" y="1911517"/>
              <a:ext cx="535029" cy="539496"/>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Display" panose="020B0004020202020204" pitchFamily="34" charset="0"/>
              </a:endParaRPr>
            </a:p>
          </p:txBody>
        </p:sp>
        <p:sp>
          <p:nvSpPr>
            <p:cNvPr id="220" name="Rectangle 219">
              <a:extLst>
                <a:ext uri="{FF2B5EF4-FFF2-40B4-BE49-F238E27FC236}">
                  <a16:creationId xmlns:a16="http://schemas.microsoft.com/office/drawing/2014/main" id="{9EF623C3-21FA-EAEE-B952-BF74CEDEEE2D}"/>
                </a:ext>
              </a:extLst>
            </p:cNvPr>
            <p:cNvSpPr/>
            <p:nvPr/>
          </p:nvSpPr>
          <p:spPr>
            <a:xfrm>
              <a:off x="5814012" y="1911517"/>
              <a:ext cx="535029" cy="539496"/>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Display" panose="020B0004020202020204" pitchFamily="34" charset="0"/>
              </a:endParaRPr>
            </a:p>
          </p:txBody>
        </p:sp>
      </p:grpSp>
      <p:sp>
        <p:nvSpPr>
          <p:cNvPr id="221" name="Oval 220">
            <a:extLst>
              <a:ext uri="{FF2B5EF4-FFF2-40B4-BE49-F238E27FC236}">
                <a16:creationId xmlns:a16="http://schemas.microsoft.com/office/drawing/2014/main" id="{BB71D685-44FE-1924-A22A-2621076805F5}"/>
              </a:ext>
            </a:extLst>
          </p:cNvPr>
          <p:cNvSpPr/>
          <p:nvPr/>
        </p:nvSpPr>
        <p:spPr>
          <a:xfrm>
            <a:off x="9432424" y="2507613"/>
            <a:ext cx="448574" cy="421258"/>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Display" panose="020B0004020202020204" pitchFamily="34" charset="0"/>
            </a:endParaRPr>
          </a:p>
        </p:txBody>
      </p:sp>
      <p:sp>
        <p:nvSpPr>
          <p:cNvPr id="222" name="Oval 221">
            <a:extLst>
              <a:ext uri="{FF2B5EF4-FFF2-40B4-BE49-F238E27FC236}">
                <a16:creationId xmlns:a16="http://schemas.microsoft.com/office/drawing/2014/main" id="{FC27AC0A-ABA9-CE39-0ABC-0967DA96DA34}"/>
              </a:ext>
            </a:extLst>
          </p:cNvPr>
          <p:cNvSpPr/>
          <p:nvPr/>
        </p:nvSpPr>
        <p:spPr>
          <a:xfrm>
            <a:off x="10470469" y="2507613"/>
            <a:ext cx="448574" cy="421258"/>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Display" panose="020B0004020202020204" pitchFamily="34" charset="0"/>
            </a:endParaRPr>
          </a:p>
        </p:txBody>
      </p:sp>
      <p:sp>
        <p:nvSpPr>
          <p:cNvPr id="223" name="Oval 222">
            <a:extLst>
              <a:ext uri="{FF2B5EF4-FFF2-40B4-BE49-F238E27FC236}">
                <a16:creationId xmlns:a16="http://schemas.microsoft.com/office/drawing/2014/main" id="{E40DF429-F655-58EB-18FE-187BA4021413}"/>
              </a:ext>
            </a:extLst>
          </p:cNvPr>
          <p:cNvSpPr/>
          <p:nvPr/>
        </p:nvSpPr>
        <p:spPr>
          <a:xfrm>
            <a:off x="9454086" y="3410458"/>
            <a:ext cx="448574" cy="421258"/>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Display" panose="020B0004020202020204" pitchFamily="34" charset="0"/>
            </a:endParaRPr>
          </a:p>
        </p:txBody>
      </p:sp>
      <p:sp>
        <p:nvSpPr>
          <p:cNvPr id="224" name="Oval 223">
            <a:extLst>
              <a:ext uri="{FF2B5EF4-FFF2-40B4-BE49-F238E27FC236}">
                <a16:creationId xmlns:a16="http://schemas.microsoft.com/office/drawing/2014/main" id="{49613FFA-4A8E-85DE-098B-952F90FD38F8}"/>
              </a:ext>
            </a:extLst>
          </p:cNvPr>
          <p:cNvSpPr/>
          <p:nvPr/>
        </p:nvSpPr>
        <p:spPr>
          <a:xfrm>
            <a:off x="10492131" y="3410458"/>
            <a:ext cx="448574" cy="421258"/>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Display" panose="020B0004020202020204" pitchFamily="34" charset="0"/>
            </a:endParaRPr>
          </a:p>
        </p:txBody>
      </p:sp>
      <p:cxnSp>
        <p:nvCxnSpPr>
          <p:cNvPr id="225" name="Straight Arrow Connector 224">
            <a:extLst>
              <a:ext uri="{FF2B5EF4-FFF2-40B4-BE49-F238E27FC236}">
                <a16:creationId xmlns:a16="http://schemas.microsoft.com/office/drawing/2014/main" id="{57264CFE-6757-12BD-4A62-1F5DB5E0F28E}"/>
              </a:ext>
            </a:extLst>
          </p:cNvPr>
          <p:cNvCxnSpPr>
            <a:cxnSpLocks/>
          </p:cNvCxnSpPr>
          <p:nvPr/>
        </p:nvCxnSpPr>
        <p:spPr>
          <a:xfrm>
            <a:off x="9661120" y="2040675"/>
            <a:ext cx="0" cy="466938"/>
          </a:xfrm>
          <a:prstGeom prst="straightConnector1">
            <a:avLst/>
          </a:prstGeom>
          <a:ln w="2857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26" name="Straight Arrow Connector 225">
            <a:extLst>
              <a:ext uri="{FF2B5EF4-FFF2-40B4-BE49-F238E27FC236}">
                <a16:creationId xmlns:a16="http://schemas.microsoft.com/office/drawing/2014/main" id="{A5061C63-FDE6-29E1-18CB-87C4FE057EC8}"/>
              </a:ext>
            </a:extLst>
          </p:cNvPr>
          <p:cNvCxnSpPr>
            <a:cxnSpLocks/>
          </p:cNvCxnSpPr>
          <p:nvPr/>
        </p:nvCxnSpPr>
        <p:spPr>
          <a:xfrm>
            <a:off x="9661120" y="2928871"/>
            <a:ext cx="0" cy="466938"/>
          </a:xfrm>
          <a:prstGeom prst="straightConnector1">
            <a:avLst/>
          </a:prstGeom>
          <a:ln w="2857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27" name="Straight Arrow Connector 226">
            <a:extLst>
              <a:ext uri="{FF2B5EF4-FFF2-40B4-BE49-F238E27FC236}">
                <a16:creationId xmlns:a16="http://schemas.microsoft.com/office/drawing/2014/main" id="{1944CD8C-34CF-8AD7-3BE6-09D5ECB6EBEC}"/>
              </a:ext>
            </a:extLst>
          </p:cNvPr>
          <p:cNvCxnSpPr>
            <a:cxnSpLocks/>
          </p:cNvCxnSpPr>
          <p:nvPr/>
        </p:nvCxnSpPr>
        <p:spPr>
          <a:xfrm>
            <a:off x="9661120" y="3831716"/>
            <a:ext cx="0" cy="466938"/>
          </a:xfrm>
          <a:prstGeom prst="straightConnector1">
            <a:avLst/>
          </a:prstGeom>
          <a:ln w="2857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28" name="Straight Arrow Connector 227">
            <a:extLst>
              <a:ext uri="{FF2B5EF4-FFF2-40B4-BE49-F238E27FC236}">
                <a16:creationId xmlns:a16="http://schemas.microsoft.com/office/drawing/2014/main" id="{0A394C5D-FAFC-B959-C801-935BD162AC40}"/>
              </a:ext>
            </a:extLst>
          </p:cNvPr>
          <p:cNvCxnSpPr>
            <a:cxnSpLocks/>
          </p:cNvCxnSpPr>
          <p:nvPr/>
        </p:nvCxnSpPr>
        <p:spPr>
          <a:xfrm>
            <a:off x="10702041" y="2040675"/>
            <a:ext cx="0" cy="466938"/>
          </a:xfrm>
          <a:prstGeom prst="straightConnector1">
            <a:avLst/>
          </a:prstGeom>
          <a:ln w="2857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29" name="Straight Arrow Connector 228">
            <a:extLst>
              <a:ext uri="{FF2B5EF4-FFF2-40B4-BE49-F238E27FC236}">
                <a16:creationId xmlns:a16="http://schemas.microsoft.com/office/drawing/2014/main" id="{865ECE78-6B01-C48C-5920-58BA68F4AAC3}"/>
              </a:ext>
            </a:extLst>
          </p:cNvPr>
          <p:cNvCxnSpPr>
            <a:cxnSpLocks/>
          </p:cNvCxnSpPr>
          <p:nvPr/>
        </p:nvCxnSpPr>
        <p:spPr>
          <a:xfrm>
            <a:off x="10702041" y="2928871"/>
            <a:ext cx="0" cy="466938"/>
          </a:xfrm>
          <a:prstGeom prst="straightConnector1">
            <a:avLst/>
          </a:prstGeom>
          <a:ln w="2857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30" name="Straight Arrow Connector 229">
            <a:extLst>
              <a:ext uri="{FF2B5EF4-FFF2-40B4-BE49-F238E27FC236}">
                <a16:creationId xmlns:a16="http://schemas.microsoft.com/office/drawing/2014/main" id="{EBFE846E-2BE7-36E3-BD5F-4ED69525EE58}"/>
              </a:ext>
            </a:extLst>
          </p:cNvPr>
          <p:cNvCxnSpPr>
            <a:cxnSpLocks/>
          </p:cNvCxnSpPr>
          <p:nvPr/>
        </p:nvCxnSpPr>
        <p:spPr>
          <a:xfrm>
            <a:off x="10702041" y="3831716"/>
            <a:ext cx="0" cy="466938"/>
          </a:xfrm>
          <a:prstGeom prst="straightConnector1">
            <a:avLst/>
          </a:prstGeom>
          <a:ln w="2857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31" name="Straight Arrow Connector 230">
            <a:extLst>
              <a:ext uri="{FF2B5EF4-FFF2-40B4-BE49-F238E27FC236}">
                <a16:creationId xmlns:a16="http://schemas.microsoft.com/office/drawing/2014/main" id="{E6765000-C074-C40F-7E5D-3F8060670ECE}"/>
              </a:ext>
            </a:extLst>
          </p:cNvPr>
          <p:cNvCxnSpPr>
            <a:cxnSpLocks/>
          </p:cNvCxnSpPr>
          <p:nvPr/>
        </p:nvCxnSpPr>
        <p:spPr>
          <a:xfrm rot="5400000">
            <a:off x="9198955" y="2494999"/>
            <a:ext cx="0" cy="466938"/>
          </a:xfrm>
          <a:prstGeom prst="straightConnector1">
            <a:avLst/>
          </a:prstGeom>
          <a:ln w="2857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32" name="Straight Arrow Connector 231">
            <a:extLst>
              <a:ext uri="{FF2B5EF4-FFF2-40B4-BE49-F238E27FC236}">
                <a16:creationId xmlns:a16="http://schemas.microsoft.com/office/drawing/2014/main" id="{31BF28E6-3A88-DF36-FF22-E31DC13A8793}"/>
              </a:ext>
            </a:extLst>
          </p:cNvPr>
          <p:cNvCxnSpPr>
            <a:cxnSpLocks/>
            <a:stCxn id="222" idx="2"/>
            <a:endCxn id="221" idx="6"/>
          </p:cNvCxnSpPr>
          <p:nvPr/>
        </p:nvCxnSpPr>
        <p:spPr>
          <a:xfrm flipH="1">
            <a:off x="9880998" y="2718242"/>
            <a:ext cx="589471" cy="0"/>
          </a:xfrm>
          <a:prstGeom prst="straightConnector1">
            <a:avLst/>
          </a:prstGeom>
          <a:ln w="2857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33" name="Straight Arrow Connector 232">
            <a:extLst>
              <a:ext uri="{FF2B5EF4-FFF2-40B4-BE49-F238E27FC236}">
                <a16:creationId xmlns:a16="http://schemas.microsoft.com/office/drawing/2014/main" id="{B341727B-FE50-A5AD-8F17-B1B41C66181C}"/>
              </a:ext>
            </a:extLst>
          </p:cNvPr>
          <p:cNvCxnSpPr>
            <a:cxnSpLocks/>
          </p:cNvCxnSpPr>
          <p:nvPr/>
        </p:nvCxnSpPr>
        <p:spPr>
          <a:xfrm rot="5400000">
            <a:off x="9220617" y="3397897"/>
            <a:ext cx="0" cy="466938"/>
          </a:xfrm>
          <a:prstGeom prst="straightConnector1">
            <a:avLst/>
          </a:prstGeom>
          <a:ln w="2857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34" name="Straight Arrow Connector 233">
            <a:extLst>
              <a:ext uri="{FF2B5EF4-FFF2-40B4-BE49-F238E27FC236}">
                <a16:creationId xmlns:a16="http://schemas.microsoft.com/office/drawing/2014/main" id="{A41C3A91-24DB-6086-E2CA-2A71CF8855AD}"/>
              </a:ext>
            </a:extLst>
          </p:cNvPr>
          <p:cNvCxnSpPr>
            <a:cxnSpLocks/>
          </p:cNvCxnSpPr>
          <p:nvPr/>
        </p:nvCxnSpPr>
        <p:spPr>
          <a:xfrm flipH="1">
            <a:off x="9902660" y="3621140"/>
            <a:ext cx="589471" cy="0"/>
          </a:xfrm>
          <a:prstGeom prst="straightConnector1">
            <a:avLst/>
          </a:prstGeom>
          <a:ln w="2857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35" name="Straight Arrow Connector 234">
            <a:extLst>
              <a:ext uri="{FF2B5EF4-FFF2-40B4-BE49-F238E27FC236}">
                <a16:creationId xmlns:a16="http://schemas.microsoft.com/office/drawing/2014/main" id="{49B9B979-F0FE-99B1-E7C6-4066F07F9263}"/>
              </a:ext>
            </a:extLst>
          </p:cNvPr>
          <p:cNvCxnSpPr>
            <a:cxnSpLocks/>
          </p:cNvCxnSpPr>
          <p:nvPr/>
        </p:nvCxnSpPr>
        <p:spPr>
          <a:xfrm rot="5400000">
            <a:off x="11142774" y="2484773"/>
            <a:ext cx="0" cy="466938"/>
          </a:xfrm>
          <a:prstGeom prst="straightConnector1">
            <a:avLst/>
          </a:prstGeom>
          <a:ln w="2857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36" name="Straight Arrow Connector 235">
            <a:extLst>
              <a:ext uri="{FF2B5EF4-FFF2-40B4-BE49-F238E27FC236}">
                <a16:creationId xmlns:a16="http://schemas.microsoft.com/office/drawing/2014/main" id="{76B53307-5DA8-D183-DD14-04B8B72627C7}"/>
              </a:ext>
            </a:extLst>
          </p:cNvPr>
          <p:cNvCxnSpPr>
            <a:cxnSpLocks/>
          </p:cNvCxnSpPr>
          <p:nvPr/>
        </p:nvCxnSpPr>
        <p:spPr>
          <a:xfrm rot="5400000">
            <a:off x="11164436" y="3387671"/>
            <a:ext cx="0" cy="466938"/>
          </a:xfrm>
          <a:prstGeom prst="straightConnector1">
            <a:avLst/>
          </a:prstGeom>
          <a:ln w="2857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37" name="Rectangle 236">
            <a:extLst>
              <a:ext uri="{FF2B5EF4-FFF2-40B4-BE49-F238E27FC236}">
                <a16:creationId xmlns:a16="http://schemas.microsoft.com/office/drawing/2014/main" id="{70F32078-CE97-F8E4-7439-EDF0F7EA04C6}"/>
              </a:ext>
            </a:extLst>
          </p:cNvPr>
          <p:cNvSpPr/>
          <p:nvPr/>
        </p:nvSpPr>
        <p:spPr>
          <a:xfrm>
            <a:off x="4707822" y="1353396"/>
            <a:ext cx="7147105" cy="338636"/>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Display" panose="020B0004020202020204" pitchFamily="34" charset="0"/>
            </a:endParaRPr>
          </a:p>
        </p:txBody>
      </p:sp>
      <p:sp>
        <p:nvSpPr>
          <p:cNvPr id="238" name="Rectangle 237">
            <a:extLst>
              <a:ext uri="{FF2B5EF4-FFF2-40B4-BE49-F238E27FC236}">
                <a16:creationId xmlns:a16="http://schemas.microsoft.com/office/drawing/2014/main" id="{B546D83A-CBCB-818F-3B74-BCB5548490A7}"/>
              </a:ext>
            </a:extLst>
          </p:cNvPr>
          <p:cNvSpPr/>
          <p:nvPr/>
        </p:nvSpPr>
        <p:spPr>
          <a:xfrm rot="5400000">
            <a:off x="6616152" y="2926955"/>
            <a:ext cx="3510953" cy="363835"/>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Display" panose="020B0004020202020204" pitchFamily="34" charset="0"/>
            </a:endParaRPr>
          </a:p>
        </p:txBody>
      </p:sp>
      <p:sp>
        <p:nvSpPr>
          <p:cNvPr id="239" name="TextBox 238">
            <a:extLst>
              <a:ext uri="{FF2B5EF4-FFF2-40B4-BE49-F238E27FC236}">
                <a16:creationId xmlns:a16="http://schemas.microsoft.com/office/drawing/2014/main" id="{BFD115DB-F8E0-35A1-624D-341CEB857FF9}"/>
              </a:ext>
            </a:extLst>
          </p:cNvPr>
          <p:cNvSpPr txBox="1"/>
          <p:nvPr/>
        </p:nvSpPr>
        <p:spPr>
          <a:xfrm>
            <a:off x="5247988" y="4579251"/>
            <a:ext cx="2261885" cy="338554"/>
          </a:xfrm>
          <a:prstGeom prst="rect">
            <a:avLst/>
          </a:prstGeom>
          <a:noFill/>
        </p:spPr>
        <p:txBody>
          <a:bodyPr wrap="square" rtlCol="0">
            <a:spAutoFit/>
          </a:bodyPr>
          <a:lstStyle/>
          <a:p>
            <a:r>
              <a:rPr lang="en-US" sz="1600" dirty="0">
                <a:latin typeface="Aptos Display" panose="020B0004020202020204" pitchFamily="34" charset="0"/>
              </a:rPr>
              <a:t>Neuro-synaptic Core</a:t>
            </a:r>
          </a:p>
        </p:txBody>
      </p:sp>
      <p:sp>
        <p:nvSpPr>
          <p:cNvPr id="240" name="TextBox 239">
            <a:extLst>
              <a:ext uri="{FF2B5EF4-FFF2-40B4-BE49-F238E27FC236}">
                <a16:creationId xmlns:a16="http://schemas.microsoft.com/office/drawing/2014/main" id="{F60A04E9-9B0A-15D3-3C6B-E3033A5B12FB}"/>
              </a:ext>
            </a:extLst>
          </p:cNvPr>
          <p:cNvSpPr txBox="1"/>
          <p:nvPr/>
        </p:nvSpPr>
        <p:spPr>
          <a:xfrm>
            <a:off x="9143324" y="4563185"/>
            <a:ext cx="2261885" cy="338554"/>
          </a:xfrm>
          <a:prstGeom prst="rect">
            <a:avLst/>
          </a:prstGeom>
          <a:noFill/>
        </p:spPr>
        <p:txBody>
          <a:bodyPr wrap="square" rtlCol="0">
            <a:spAutoFit/>
          </a:bodyPr>
          <a:lstStyle/>
          <a:p>
            <a:pPr algn="ctr"/>
            <a:r>
              <a:rPr lang="en-US" sz="1600" dirty="0">
                <a:latin typeface="Aptos Display" panose="020B0004020202020204" pitchFamily="34" charset="0"/>
              </a:rPr>
              <a:t>Network-on-Chip</a:t>
            </a:r>
          </a:p>
        </p:txBody>
      </p:sp>
      <p:sp>
        <p:nvSpPr>
          <p:cNvPr id="241" name="TextBox 240">
            <a:extLst>
              <a:ext uri="{FF2B5EF4-FFF2-40B4-BE49-F238E27FC236}">
                <a16:creationId xmlns:a16="http://schemas.microsoft.com/office/drawing/2014/main" id="{56565294-8698-118F-A238-4D15DAF05C18}"/>
              </a:ext>
            </a:extLst>
          </p:cNvPr>
          <p:cNvSpPr txBox="1"/>
          <p:nvPr/>
        </p:nvSpPr>
        <p:spPr>
          <a:xfrm rot="16200000">
            <a:off x="3562569" y="3053732"/>
            <a:ext cx="2261885" cy="338554"/>
          </a:xfrm>
          <a:prstGeom prst="rect">
            <a:avLst/>
          </a:prstGeom>
          <a:noFill/>
        </p:spPr>
        <p:txBody>
          <a:bodyPr wrap="square" rtlCol="0">
            <a:spAutoFit/>
          </a:bodyPr>
          <a:lstStyle/>
          <a:p>
            <a:pPr algn="ctr"/>
            <a:r>
              <a:rPr lang="en-US" sz="1600" dirty="0">
                <a:latin typeface="Aptos Display" panose="020B0004020202020204" pitchFamily="34" charset="0"/>
              </a:rPr>
              <a:t>AER Communication</a:t>
            </a:r>
          </a:p>
        </p:txBody>
      </p:sp>
      <p:sp>
        <p:nvSpPr>
          <p:cNvPr id="242" name="TextBox 241">
            <a:extLst>
              <a:ext uri="{FF2B5EF4-FFF2-40B4-BE49-F238E27FC236}">
                <a16:creationId xmlns:a16="http://schemas.microsoft.com/office/drawing/2014/main" id="{DEE6D230-0B18-C27D-D0C3-4602868FE275}"/>
              </a:ext>
            </a:extLst>
          </p:cNvPr>
          <p:cNvSpPr txBox="1"/>
          <p:nvPr/>
        </p:nvSpPr>
        <p:spPr>
          <a:xfrm>
            <a:off x="7740925" y="1347654"/>
            <a:ext cx="2261885" cy="338554"/>
          </a:xfrm>
          <a:prstGeom prst="rect">
            <a:avLst/>
          </a:prstGeom>
          <a:noFill/>
        </p:spPr>
        <p:txBody>
          <a:bodyPr wrap="square" rtlCol="0">
            <a:spAutoFit/>
          </a:bodyPr>
          <a:lstStyle/>
          <a:p>
            <a:r>
              <a:rPr lang="en-US" sz="1600" dirty="0">
                <a:solidFill>
                  <a:schemeClr val="bg1"/>
                </a:solidFill>
                <a:latin typeface="Aptos Display" panose="020B0004020202020204" pitchFamily="34" charset="0"/>
              </a:rPr>
              <a:t>Inter-Chip Routing</a:t>
            </a:r>
          </a:p>
        </p:txBody>
      </p:sp>
      <p:cxnSp>
        <p:nvCxnSpPr>
          <p:cNvPr id="243" name="Straight Arrow Connector 242">
            <a:extLst>
              <a:ext uri="{FF2B5EF4-FFF2-40B4-BE49-F238E27FC236}">
                <a16:creationId xmlns:a16="http://schemas.microsoft.com/office/drawing/2014/main" id="{52D8140D-CDC1-21D0-F99D-4BCD255BF235}"/>
              </a:ext>
            </a:extLst>
          </p:cNvPr>
          <p:cNvCxnSpPr>
            <a:cxnSpLocks/>
          </p:cNvCxnSpPr>
          <p:nvPr/>
        </p:nvCxnSpPr>
        <p:spPr>
          <a:xfrm flipV="1">
            <a:off x="4821202" y="3662057"/>
            <a:ext cx="336535" cy="329434"/>
          </a:xfrm>
          <a:prstGeom prst="straightConnector1">
            <a:avLst/>
          </a:prstGeom>
          <a:ln w="63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44" name="Straight Arrow Connector 243">
            <a:extLst>
              <a:ext uri="{FF2B5EF4-FFF2-40B4-BE49-F238E27FC236}">
                <a16:creationId xmlns:a16="http://schemas.microsoft.com/office/drawing/2014/main" id="{34E6B923-7B3A-3799-FE85-1EF84AFFA29A}"/>
              </a:ext>
            </a:extLst>
          </p:cNvPr>
          <p:cNvCxnSpPr>
            <a:cxnSpLocks/>
            <a:endCxn id="223" idx="5"/>
          </p:cNvCxnSpPr>
          <p:nvPr/>
        </p:nvCxnSpPr>
        <p:spPr>
          <a:xfrm flipH="1" flipV="1">
            <a:off x="9836968" y="3770024"/>
            <a:ext cx="0" cy="818420"/>
          </a:xfrm>
          <a:prstGeom prst="straightConnector1">
            <a:avLst/>
          </a:prstGeom>
          <a:ln w="63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45" name="Straight Arrow Connector 244">
            <a:extLst>
              <a:ext uri="{FF2B5EF4-FFF2-40B4-BE49-F238E27FC236}">
                <a16:creationId xmlns:a16="http://schemas.microsoft.com/office/drawing/2014/main" id="{A3768FEB-8EAB-2133-1149-E537056BD60B}"/>
              </a:ext>
            </a:extLst>
          </p:cNvPr>
          <p:cNvCxnSpPr>
            <a:cxnSpLocks/>
          </p:cNvCxnSpPr>
          <p:nvPr/>
        </p:nvCxnSpPr>
        <p:spPr>
          <a:xfrm flipV="1">
            <a:off x="6234934" y="4243781"/>
            <a:ext cx="0" cy="414969"/>
          </a:xfrm>
          <a:prstGeom prst="straightConnector1">
            <a:avLst/>
          </a:prstGeom>
          <a:ln w="63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46" name="TextBox 245">
            <a:extLst>
              <a:ext uri="{FF2B5EF4-FFF2-40B4-BE49-F238E27FC236}">
                <a16:creationId xmlns:a16="http://schemas.microsoft.com/office/drawing/2014/main" id="{D23D0085-98B1-0264-817B-86E026675DF2}"/>
              </a:ext>
            </a:extLst>
          </p:cNvPr>
          <p:cNvSpPr txBox="1"/>
          <p:nvPr/>
        </p:nvSpPr>
        <p:spPr>
          <a:xfrm>
            <a:off x="5405027" y="958379"/>
            <a:ext cx="6096000" cy="338554"/>
          </a:xfrm>
          <a:prstGeom prst="rect">
            <a:avLst/>
          </a:prstGeom>
          <a:noFill/>
        </p:spPr>
        <p:txBody>
          <a:bodyPr wrap="square">
            <a:spAutoFit/>
          </a:bodyPr>
          <a:lstStyle/>
          <a:p>
            <a:pPr algn="ctr"/>
            <a:r>
              <a:rPr lang="en-US" sz="1600" b="1" dirty="0">
                <a:latin typeface="Aptos Display" panose="020B0004020202020204" pitchFamily="34" charset="0"/>
              </a:rPr>
              <a:t>Generic CMOS Implementation</a:t>
            </a:r>
          </a:p>
        </p:txBody>
      </p:sp>
      <p:sp>
        <p:nvSpPr>
          <p:cNvPr id="247" name="Rectangle 246">
            <a:extLst>
              <a:ext uri="{FF2B5EF4-FFF2-40B4-BE49-F238E27FC236}">
                <a16:creationId xmlns:a16="http://schemas.microsoft.com/office/drawing/2014/main" id="{0DC0CD38-7535-AF52-9503-C35BEDDC6690}"/>
              </a:ext>
            </a:extLst>
          </p:cNvPr>
          <p:cNvSpPr/>
          <p:nvPr/>
        </p:nvSpPr>
        <p:spPr>
          <a:xfrm>
            <a:off x="5247988" y="5074979"/>
            <a:ext cx="2999232" cy="360514"/>
          </a:xfrm>
          <a:prstGeom prst="rect">
            <a:avLst/>
          </a:prstGeom>
          <a:solidFill>
            <a:schemeClr val="accent6">
              <a:lumMod val="20000"/>
              <a:lumOff val="80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ptos Display" panose="020B0004020202020204" pitchFamily="34" charset="0"/>
              </a:rPr>
              <a:t>Neurosynaptic Core</a:t>
            </a:r>
          </a:p>
        </p:txBody>
      </p:sp>
      <p:sp>
        <p:nvSpPr>
          <p:cNvPr id="248" name="Rectangle 247">
            <a:extLst>
              <a:ext uri="{FF2B5EF4-FFF2-40B4-BE49-F238E27FC236}">
                <a16:creationId xmlns:a16="http://schemas.microsoft.com/office/drawing/2014/main" id="{218FBA28-E587-AB1A-BD7D-341390977CBF}"/>
              </a:ext>
            </a:extLst>
          </p:cNvPr>
          <p:cNvSpPr/>
          <p:nvPr/>
        </p:nvSpPr>
        <p:spPr>
          <a:xfrm>
            <a:off x="8672215" y="5074979"/>
            <a:ext cx="2999232" cy="360514"/>
          </a:xfrm>
          <a:prstGeom prst="rect">
            <a:avLst/>
          </a:prstGeom>
          <a:solidFill>
            <a:schemeClr val="bg2">
              <a:lumMod val="90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Aptos Display" panose="020B0004020202020204" pitchFamily="34" charset="0"/>
              </a:rPr>
              <a:t>Spike Computation</a:t>
            </a:r>
          </a:p>
        </p:txBody>
      </p:sp>
      <p:sp>
        <p:nvSpPr>
          <p:cNvPr id="249" name="Rectangle 248">
            <a:extLst>
              <a:ext uri="{FF2B5EF4-FFF2-40B4-BE49-F238E27FC236}">
                <a16:creationId xmlns:a16="http://schemas.microsoft.com/office/drawing/2014/main" id="{B24EFA13-A5B4-47E3-9A66-CF3552FD52AE}"/>
              </a:ext>
            </a:extLst>
          </p:cNvPr>
          <p:cNvSpPr/>
          <p:nvPr/>
        </p:nvSpPr>
        <p:spPr>
          <a:xfrm>
            <a:off x="5247988" y="5631070"/>
            <a:ext cx="2999232" cy="360514"/>
          </a:xfrm>
          <a:prstGeom prst="rect">
            <a:avLst/>
          </a:prstGeom>
          <a:solidFill>
            <a:schemeClr val="accent6">
              <a:lumMod val="20000"/>
              <a:lumOff val="80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ptos Display" panose="020B0004020202020204" pitchFamily="34" charset="0"/>
              </a:rPr>
              <a:t>AER</a:t>
            </a:r>
          </a:p>
        </p:txBody>
      </p:sp>
      <p:sp>
        <p:nvSpPr>
          <p:cNvPr id="250" name="Rectangle 249">
            <a:extLst>
              <a:ext uri="{FF2B5EF4-FFF2-40B4-BE49-F238E27FC236}">
                <a16:creationId xmlns:a16="http://schemas.microsoft.com/office/drawing/2014/main" id="{4783CDBC-AB8E-FE1F-796D-742866787D30}"/>
              </a:ext>
            </a:extLst>
          </p:cNvPr>
          <p:cNvSpPr/>
          <p:nvPr/>
        </p:nvSpPr>
        <p:spPr>
          <a:xfrm>
            <a:off x="8672215" y="5631070"/>
            <a:ext cx="2999232" cy="360514"/>
          </a:xfrm>
          <a:prstGeom prst="rect">
            <a:avLst/>
          </a:prstGeom>
          <a:solidFill>
            <a:schemeClr val="bg2">
              <a:lumMod val="90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Aptos Display" panose="020B0004020202020204" pitchFamily="34" charset="0"/>
              </a:rPr>
              <a:t>Spike Communication</a:t>
            </a:r>
          </a:p>
        </p:txBody>
      </p:sp>
      <p:cxnSp>
        <p:nvCxnSpPr>
          <p:cNvPr id="251" name="Straight Arrow Connector 250">
            <a:extLst>
              <a:ext uri="{FF2B5EF4-FFF2-40B4-BE49-F238E27FC236}">
                <a16:creationId xmlns:a16="http://schemas.microsoft.com/office/drawing/2014/main" id="{20B7C0E3-941F-1EF2-9B45-B263FF1D5FB6}"/>
              </a:ext>
            </a:extLst>
          </p:cNvPr>
          <p:cNvCxnSpPr>
            <a:stCxn id="247" idx="3"/>
            <a:endCxn id="248" idx="1"/>
          </p:cNvCxnSpPr>
          <p:nvPr/>
        </p:nvCxnSpPr>
        <p:spPr>
          <a:xfrm>
            <a:off x="8247220" y="5255236"/>
            <a:ext cx="424995" cy="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52" name="Straight Arrow Connector 251">
            <a:extLst>
              <a:ext uri="{FF2B5EF4-FFF2-40B4-BE49-F238E27FC236}">
                <a16:creationId xmlns:a16="http://schemas.microsoft.com/office/drawing/2014/main" id="{263DF570-1E38-0E3F-1557-76CB276AD277}"/>
              </a:ext>
            </a:extLst>
          </p:cNvPr>
          <p:cNvCxnSpPr/>
          <p:nvPr/>
        </p:nvCxnSpPr>
        <p:spPr>
          <a:xfrm>
            <a:off x="8247220" y="5819220"/>
            <a:ext cx="424995" cy="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6" name="Footer Placeholder 5">
            <a:extLst>
              <a:ext uri="{FF2B5EF4-FFF2-40B4-BE49-F238E27FC236}">
                <a16:creationId xmlns:a16="http://schemas.microsoft.com/office/drawing/2014/main" id="{2A803D3C-9A68-6334-78DC-07AEB89EDE29}"/>
              </a:ext>
            </a:extLst>
          </p:cNvPr>
          <p:cNvSpPr>
            <a:spLocks noGrp="1"/>
          </p:cNvSpPr>
          <p:nvPr>
            <p:ph type="ftr" idx="11"/>
          </p:nvPr>
        </p:nvSpPr>
        <p:spPr/>
        <p:txBody>
          <a:bodyPr/>
          <a:lstStyle/>
          <a:p>
            <a:r>
              <a:rPr lang="en-US"/>
              <a:t>Kundu, Zhu, Jaiswal, and Beerel</a:t>
            </a:r>
          </a:p>
        </p:txBody>
      </p:sp>
      <p:sp>
        <p:nvSpPr>
          <p:cNvPr id="7" name="Slide Number Placeholder 6">
            <a:extLst>
              <a:ext uri="{FF2B5EF4-FFF2-40B4-BE49-F238E27FC236}">
                <a16:creationId xmlns:a16="http://schemas.microsoft.com/office/drawing/2014/main" id="{00963CB3-3073-0D1F-2733-728A8C211A7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14</a:t>
            </a:fld>
            <a:endParaRPr lang="en-US"/>
          </a:p>
        </p:txBody>
      </p:sp>
    </p:spTree>
    <p:extLst>
      <p:ext uri="{BB962C8B-B14F-4D97-AF65-F5344CB8AC3E}">
        <p14:creationId xmlns:p14="http://schemas.microsoft.com/office/powerpoint/2010/main" val="25409931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2">
          <a:extLst>
            <a:ext uri="{FF2B5EF4-FFF2-40B4-BE49-F238E27FC236}">
              <a16:creationId xmlns:a16="http://schemas.microsoft.com/office/drawing/2014/main" id="{56416AEA-1E79-6526-DD9B-9F9288AB23B2}"/>
            </a:ext>
          </a:extLst>
        </p:cNvPr>
        <p:cNvGrpSpPr/>
        <p:nvPr/>
      </p:nvGrpSpPr>
      <p:grpSpPr>
        <a:xfrm>
          <a:off x="0" y="0"/>
          <a:ext cx="0" cy="0"/>
          <a:chOff x="0" y="0"/>
          <a:chExt cx="0" cy="0"/>
        </a:xfrm>
      </p:grpSpPr>
      <p:sp>
        <p:nvSpPr>
          <p:cNvPr id="193" name="Google Shape;193;p21">
            <a:extLst>
              <a:ext uri="{FF2B5EF4-FFF2-40B4-BE49-F238E27FC236}">
                <a16:creationId xmlns:a16="http://schemas.microsoft.com/office/drawing/2014/main" id="{3F853C1A-C81F-6F54-D030-2EC3E543B6DA}"/>
              </a:ext>
            </a:extLst>
          </p:cNvPr>
          <p:cNvSpPr txBox="1">
            <a:spLocks noGrp="1"/>
          </p:cNvSpPr>
          <p:nvPr>
            <p:ph type="title"/>
          </p:nvPr>
        </p:nvSpPr>
        <p:spPr>
          <a:xfrm>
            <a:off x="46241" y="6678"/>
            <a:ext cx="11835476" cy="9953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960"/>
              <a:buFont typeface="Play"/>
              <a:buNone/>
            </a:pPr>
            <a:r>
              <a:rPr lang="en-US" sz="3200" b="1" dirty="0">
                <a:latin typeface="Aptos Display" panose="020B0004020202020204" pitchFamily="34" charset="0"/>
                <a:ea typeface="Arial"/>
                <a:cs typeface="Arial"/>
                <a:sym typeface="Arial"/>
              </a:rPr>
              <a:t>Processors: Analog In Memory Compute Processors</a:t>
            </a:r>
            <a:endParaRPr sz="3200" dirty="0">
              <a:latin typeface="Aptos Display" panose="020B0004020202020204" pitchFamily="34" charset="0"/>
              <a:ea typeface="Arial"/>
              <a:cs typeface="Arial"/>
              <a:sym typeface="Arial"/>
            </a:endParaRPr>
          </a:p>
        </p:txBody>
      </p:sp>
      <p:pic>
        <p:nvPicPr>
          <p:cNvPr id="195" name="Google Shape;195;p21">
            <a:extLst>
              <a:ext uri="{FF2B5EF4-FFF2-40B4-BE49-F238E27FC236}">
                <a16:creationId xmlns:a16="http://schemas.microsoft.com/office/drawing/2014/main" id="{7C37A41F-8866-D7B1-C992-56B58A088B99}"/>
              </a:ext>
            </a:extLst>
          </p:cNvPr>
          <p:cNvPicPr preferRelativeResize="0"/>
          <p:nvPr/>
        </p:nvPicPr>
        <p:blipFill rotWithShape="1">
          <a:blip r:embed="rId3">
            <a:alphaModFix/>
          </a:blip>
          <a:srcRect/>
          <a:stretch/>
        </p:blipFill>
        <p:spPr>
          <a:xfrm>
            <a:off x="11463403" y="90608"/>
            <a:ext cx="642237" cy="505896"/>
          </a:xfrm>
          <a:prstGeom prst="rect">
            <a:avLst/>
          </a:prstGeom>
          <a:noFill/>
          <a:ln>
            <a:noFill/>
          </a:ln>
        </p:spPr>
      </p:pic>
      <p:cxnSp>
        <p:nvCxnSpPr>
          <p:cNvPr id="6" name="Straight Connector 5">
            <a:extLst>
              <a:ext uri="{FF2B5EF4-FFF2-40B4-BE49-F238E27FC236}">
                <a16:creationId xmlns:a16="http://schemas.microsoft.com/office/drawing/2014/main" id="{C547CCB0-ADFB-0D90-DE7F-0EE2B58BF0C9}"/>
              </a:ext>
            </a:extLst>
          </p:cNvPr>
          <p:cNvCxnSpPr>
            <a:cxnSpLocks/>
          </p:cNvCxnSpPr>
          <p:nvPr/>
        </p:nvCxnSpPr>
        <p:spPr>
          <a:xfrm>
            <a:off x="952956" y="1829075"/>
            <a:ext cx="566755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E9DAFDD3-B30B-820D-496A-9BFA849801A9}"/>
              </a:ext>
            </a:extLst>
          </p:cNvPr>
          <p:cNvCxnSpPr>
            <a:cxnSpLocks/>
          </p:cNvCxnSpPr>
          <p:nvPr/>
        </p:nvCxnSpPr>
        <p:spPr>
          <a:xfrm>
            <a:off x="952956" y="2654336"/>
            <a:ext cx="566755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561BBD74-BA15-0B97-4520-7AF96FEAB591}"/>
              </a:ext>
            </a:extLst>
          </p:cNvPr>
          <p:cNvCxnSpPr>
            <a:cxnSpLocks/>
          </p:cNvCxnSpPr>
          <p:nvPr/>
        </p:nvCxnSpPr>
        <p:spPr>
          <a:xfrm>
            <a:off x="952956" y="3479597"/>
            <a:ext cx="566755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BE492409-6E0F-FEDB-4BA3-D4A62D98FDC2}"/>
              </a:ext>
            </a:extLst>
          </p:cNvPr>
          <p:cNvCxnSpPr>
            <a:cxnSpLocks/>
          </p:cNvCxnSpPr>
          <p:nvPr/>
        </p:nvCxnSpPr>
        <p:spPr>
          <a:xfrm>
            <a:off x="952956" y="4304857"/>
            <a:ext cx="566755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945CE00A-CBDF-4170-BE4D-B1A0613CB074}"/>
              </a:ext>
            </a:extLst>
          </p:cNvPr>
          <p:cNvCxnSpPr>
            <a:cxnSpLocks/>
          </p:cNvCxnSpPr>
          <p:nvPr/>
        </p:nvCxnSpPr>
        <p:spPr>
          <a:xfrm>
            <a:off x="2334621" y="1432262"/>
            <a:ext cx="0" cy="382293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C6930E00-50CE-9D89-8AD0-322AD2B48CF5}"/>
              </a:ext>
            </a:extLst>
          </p:cNvPr>
          <p:cNvCxnSpPr>
            <a:cxnSpLocks/>
          </p:cNvCxnSpPr>
          <p:nvPr/>
        </p:nvCxnSpPr>
        <p:spPr>
          <a:xfrm>
            <a:off x="3645836" y="1432262"/>
            <a:ext cx="0" cy="382293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97F8CA29-4F8A-85D6-9A05-6A0FCADED382}"/>
              </a:ext>
            </a:extLst>
          </p:cNvPr>
          <p:cNvCxnSpPr>
            <a:cxnSpLocks/>
          </p:cNvCxnSpPr>
          <p:nvPr/>
        </p:nvCxnSpPr>
        <p:spPr>
          <a:xfrm>
            <a:off x="4957051" y="1432262"/>
            <a:ext cx="0" cy="382293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17D7E3B7-282C-FF86-2F78-348B4BCF0547}"/>
              </a:ext>
            </a:extLst>
          </p:cNvPr>
          <p:cNvCxnSpPr>
            <a:cxnSpLocks/>
          </p:cNvCxnSpPr>
          <p:nvPr/>
        </p:nvCxnSpPr>
        <p:spPr>
          <a:xfrm>
            <a:off x="6268267" y="1432262"/>
            <a:ext cx="0" cy="382293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Isosceles Triangle 13">
            <a:extLst>
              <a:ext uri="{FF2B5EF4-FFF2-40B4-BE49-F238E27FC236}">
                <a16:creationId xmlns:a16="http://schemas.microsoft.com/office/drawing/2014/main" id="{538071C3-DBB0-F95A-A333-B65DC544A7D6}"/>
              </a:ext>
            </a:extLst>
          </p:cNvPr>
          <p:cNvSpPr/>
          <p:nvPr/>
        </p:nvSpPr>
        <p:spPr>
          <a:xfrm rot="5400000">
            <a:off x="859180" y="1591852"/>
            <a:ext cx="661998" cy="474446"/>
          </a:xfrm>
          <a:prstGeom prst="triangle">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Display" panose="020B0004020202020204" pitchFamily="34" charset="0"/>
            </a:endParaRPr>
          </a:p>
        </p:txBody>
      </p:sp>
      <p:sp>
        <p:nvSpPr>
          <p:cNvPr id="15" name="Isosceles Triangle 14">
            <a:extLst>
              <a:ext uri="{FF2B5EF4-FFF2-40B4-BE49-F238E27FC236}">
                <a16:creationId xmlns:a16="http://schemas.microsoft.com/office/drawing/2014/main" id="{A2F098F2-0A55-0731-41C4-2D83A05D3BD4}"/>
              </a:ext>
            </a:extLst>
          </p:cNvPr>
          <p:cNvSpPr/>
          <p:nvPr/>
        </p:nvSpPr>
        <p:spPr>
          <a:xfrm rot="5400000">
            <a:off x="859180" y="2417112"/>
            <a:ext cx="661998" cy="474446"/>
          </a:xfrm>
          <a:prstGeom prst="triangle">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Display" panose="020B0004020202020204" pitchFamily="34" charset="0"/>
            </a:endParaRPr>
          </a:p>
        </p:txBody>
      </p:sp>
      <p:sp>
        <p:nvSpPr>
          <p:cNvPr id="16" name="Isosceles Triangle 15">
            <a:extLst>
              <a:ext uri="{FF2B5EF4-FFF2-40B4-BE49-F238E27FC236}">
                <a16:creationId xmlns:a16="http://schemas.microsoft.com/office/drawing/2014/main" id="{BF36C6E6-346F-5A5B-DC30-3CF143EBF218}"/>
              </a:ext>
            </a:extLst>
          </p:cNvPr>
          <p:cNvSpPr/>
          <p:nvPr/>
        </p:nvSpPr>
        <p:spPr>
          <a:xfrm rot="5400000">
            <a:off x="838344" y="3242373"/>
            <a:ext cx="661998" cy="474446"/>
          </a:xfrm>
          <a:prstGeom prst="triangle">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Display" panose="020B0004020202020204" pitchFamily="34" charset="0"/>
            </a:endParaRPr>
          </a:p>
        </p:txBody>
      </p:sp>
      <p:sp>
        <p:nvSpPr>
          <p:cNvPr id="17" name="Isosceles Triangle 16">
            <a:extLst>
              <a:ext uri="{FF2B5EF4-FFF2-40B4-BE49-F238E27FC236}">
                <a16:creationId xmlns:a16="http://schemas.microsoft.com/office/drawing/2014/main" id="{955261DA-0568-72E6-0D15-1357F7CD93C3}"/>
              </a:ext>
            </a:extLst>
          </p:cNvPr>
          <p:cNvSpPr/>
          <p:nvPr/>
        </p:nvSpPr>
        <p:spPr>
          <a:xfrm rot="5400000">
            <a:off x="859180" y="4073383"/>
            <a:ext cx="661998" cy="474446"/>
          </a:xfrm>
          <a:prstGeom prst="triangle">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Display" panose="020B0004020202020204" pitchFamily="34" charset="0"/>
            </a:endParaRPr>
          </a:p>
        </p:txBody>
      </p:sp>
      <p:sp>
        <p:nvSpPr>
          <p:cNvPr id="18" name="Isosceles Triangle 17">
            <a:extLst>
              <a:ext uri="{FF2B5EF4-FFF2-40B4-BE49-F238E27FC236}">
                <a16:creationId xmlns:a16="http://schemas.microsoft.com/office/drawing/2014/main" id="{F5002FB8-CEE9-BDAA-E6B9-E94389BAF406}"/>
              </a:ext>
            </a:extLst>
          </p:cNvPr>
          <p:cNvSpPr/>
          <p:nvPr/>
        </p:nvSpPr>
        <p:spPr>
          <a:xfrm rot="10800000">
            <a:off x="5948450" y="5177567"/>
            <a:ext cx="661998" cy="474446"/>
          </a:xfrm>
          <a:prstGeom prst="triangle">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Display" panose="020B0004020202020204" pitchFamily="34" charset="0"/>
            </a:endParaRPr>
          </a:p>
        </p:txBody>
      </p:sp>
      <p:sp>
        <p:nvSpPr>
          <p:cNvPr id="19" name="Isosceles Triangle 18">
            <a:extLst>
              <a:ext uri="{FF2B5EF4-FFF2-40B4-BE49-F238E27FC236}">
                <a16:creationId xmlns:a16="http://schemas.microsoft.com/office/drawing/2014/main" id="{8A93785D-C096-BDA3-AB4A-7C14990F78F6}"/>
              </a:ext>
            </a:extLst>
          </p:cNvPr>
          <p:cNvSpPr/>
          <p:nvPr/>
        </p:nvSpPr>
        <p:spPr>
          <a:xfrm rot="10800000">
            <a:off x="4619663" y="5194827"/>
            <a:ext cx="661998" cy="474446"/>
          </a:xfrm>
          <a:prstGeom prst="triangle">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Display" panose="020B0004020202020204" pitchFamily="34" charset="0"/>
            </a:endParaRPr>
          </a:p>
        </p:txBody>
      </p:sp>
      <p:sp>
        <p:nvSpPr>
          <p:cNvPr id="20" name="Isosceles Triangle 19">
            <a:extLst>
              <a:ext uri="{FF2B5EF4-FFF2-40B4-BE49-F238E27FC236}">
                <a16:creationId xmlns:a16="http://schemas.microsoft.com/office/drawing/2014/main" id="{D9D85D65-768B-E974-A36A-531DF094150A}"/>
              </a:ext>
            </a:extLst>
          </p:cNvPr>
          <p:cNvSpPr/>
          <p:nvPr/>
        </p:nvSpPr>
        <p:spPr>
          <a:xfrm rot="10800000">
            <a:off x="3330012" y="5183476"/>
            <a:ext cx="661998" cy="474446"/>
          </a:xfrm>
          <a:prstGeom prst="triangle">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Display" panose="020B0004020202020204" pitchFamily="34" charset="0"/>
            </a:endParaRPr>
          </a:p>
        </p:txBody>
      </p:sp>
      <p:sp>
        <p:nvSpPr>
          <p:cNvPr id="21" name="Isosceles Triangle 20">
            <a:extLst>
              <a:ext uri="{FF2B5EF4-FFF2-40B4-BE49-F238E27FC236}">
                <a16:creationId xmlns:a16="http://schemas.microsoft.com/office/drawing/2014/main" id="{075AB157-4BF6-1C22-D572-BB9415A48C8F}"/>
              </a:ext>
            </a:extLst>
          </p:cNvPr>
          <p:cNvSpPr/>
          <p:nvPr/>
        </p:nvSpPr>
        <p:spPr>
          <a:xfrm rot="10800000">
            <a:off x="2003622" y="5193383"/>
            <a:ext cx="661998" cy="474446"/>
          </a:xfrm>
          <a:prstGeom prst="triangle">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Display" panose="020B0004020202020204" pitchFamily="34" charset="0"/>
            </a:endParaRPr>
          </a:p>
        </p:txBody>
      </p:sp>
      <p:sp>
        <p:nvSpPr>
          <p:cNvPr id="22" name="Rectangle 21">
            <a:extLst>
              <a:ext uri="{FF2B5EF4-FFF2-40B4-BE49-F238E27FC236}">
                <a16:creationId xmlns:a16="http://schemas.microsoft.com/office/drawing/2014/main" id="{378223A0-60DD-5DBC-EB54-ABDCB892A83C}"/>
              </a:ext>
            </a:extLst>
          </p:cNvPr>
          <p:cNvSpPr/>
          <p:nvPr/>
        </p:nvSpPr>
        <p:spPr>
          <a:xfrm rot="18687955">
            <a:off x="1874228" y="1707353"/>
            <a:ext cx="258786" cy="8939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Display" panose="020B0004020202020204" pitchFamily="34" charset="0"/>
            </a:endParaRPr>
          </a:p>
        </p:txBody>
      </p:sp>
      <p:sp>
        <p:nvSpPr>
          <p:cNvPr id="23" name="Rectangle 22">
            <a:extLst>
              <a:ext uri="{FF2B5EF4-FFF2-40B4-BE49-F238E27FC236}">
                <a16:creationId xmlns:a16="http://schemas.microsoft.com/office/drawing/2014/main" id="{65F3CFF3-B867-A92D-7F49-B8A919EC35E9}"/>
              </a:ext>
            </a:extLst>
          </p:cNvPr>
          <p:cNvSpPr/>
          <p:nvPr/>
        </p:nvSpPr>
        <p:spPr>
          <a:xfrm rot="18687955">
            <a:off x="1877587" y="2496757"/>
            <a:ext cx="258786" cy="8939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Display" panose="020B0004020202020204" pitchFamily="34" charset="0"/>
            </a:endParaRPr>
          </a:p>
        </p:txBody>
      </p:sp>
      <p:sp>
        <p:nvSpPr>
          <p:cNvPr id="24" name="Rectangle 23">
            <a:extLst>
              <a:ext uri="{FF2B5EF4-FFF2-40B4-BE49-F238E27FC236}">
                <a16:creationId xmlns:a16="http://schemas.microsoft.com/office/drawing/2014/main" id="{10807E31-13F7-6EB2-314E-63305A15C07D}"/>
              </a:ext>
            </a:extLst>
          </p:cNvPr>
          <p:cNvSpPr/>
          <p:nvPr/>
        </p:nvSpPr>
        <p:spPr>
          <a:xfrm rot="18687955">
            <a:off x="1880946" y="3289692"/>
            <a:ext cx="258786" cy="8939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Display" panose="020B0004020202020204" pitchFamily="34" charset="0"/>
            </a:endParaRPr>
          </a:p>
        </p:txBody>
      </p:sp>
      <p:sp>
        <p:nvSpPr>
          <p:cNvPr id="25" name="Rectangle 24">
            <a:extLst>
              <a:ext uri="{FF2B5EF4-FFF2-40B4-BE49-F238E27FC236}">
                <a16:creationId xmlns:a16="http://schemas.microsoft.com/office/drawing/2014/main" id="{51603651-1E4E-F1C8-27C5-F95C7FE78097}"/>
              </a:ext>
            </a:extLst>
          </p:cNvPr>
          <p:cNvSpPr/>
          <p:nvPr/>
        </p:nvSpPr>
        <p:spPr>
          <a:xfrm rot="18687955">
            <a:off x="3178724" y="1665149"/>
            <a:ext cx="258786" cy="8939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Display" panose="020B0004020202020204" pitchFamily="34" charset="0"/>
            </a:endParaRPr>
          </a:p>
        </p:txBody>
      </p:sp>
      <p:sp>
        <p:nvSpPr>
          <p:cNvPr id="26" name="Rectangle 25">
            <a:extLst>
              <a:ext uri="{FF2B5EF4-FFF2-40B4-BE49-F238E27FC236}">
                <a16:creationId xmlns:a16="http://schemas.microsoft.com/office/drawing/2014/main" id="{866B58C5-668E-AB7C-CAA0-F93F5B449B32}"/>
              </a:ext>
            </a:extLst>
          </p:cNvPr>
          <p:cNvSpPr/>
          <p:nvPr/>
        </p:nvSpPr>
        <p:spPr>
          <a:xfrm rot="18687955">
            <a:off x="3182083" y="2454553"/>
            <a:ext cx="258786" cy="8939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Display" panose="020B0004020202020204" pitchFamily="34" charset="0"/>
            </a:endParaRPr>
          </a:p>
        </p:txBody>
      </p:sp>
      <p:sp>
        <p:nvSpPr>
          <p:cNvPr id="27" name="Rectangle 26">
            <a:extLst>
              <a:ext uri="{FF2B5EF4-FFF2-40B4-BE49-F238E27FC236}">
                <a16:creationId xmlns:a16="http://schemas.microsoft.com/office/drawing/2014/main" id="{03CA4ACA-6D2C-7C4F-9E46-049DE8151EC0}"/>
              </a:ext>
            </a:extLst>
          </p:cNvPr>
          <p:cNvSpPr/>
          <p:nvPr/>
        </p:nvSpPr>
        <p:spPr>
          <a:xfrm rot="18687955">
            <a:off x="3185442" y="3247488"/>
            <a:ext cx="258786" cy="8939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Display" panose="020B0004020202020204" pitchFamily="34" charset="0"/>
            </a:endParaRPr>
          </a:p>
        </p:txBody>
      </p:sp>
      <p:sp>
        <p:nvSpPr>
          <p:cNvPr id="28" name="Rectangle 27">
            <a:extLst>
              <a:ext uri="{FF2B5EF4-FFF2-40B4-BE49-F238E27FC236}">
                <a16:creationId xmlns:a16="http://schemas.microsoft.com/office/drawing/2014/main" id="{4FF95351-9997-DD7A-54A4-45C5ABE7C961}"/>
              </a:ext>
            </a:extLst>
          </p:cNvPr>
          <p:cNvSpPr/>
          <p:nvPr/>
        </p:nvSpPr>
        <p:spPr>
          <a:xfrm rot="18687955">
            <a:off x="4489938" y="1650451"/>
            <a:ext cx="258786" cy="8939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Display" panose="020B0004020202020204" pitchFamily="34" charset="0"/>
            </a:endParaRPr>
          </a:p>
        </p:txBody>
      </p:sp>
      <p:sp>
        <p:nvSpPr>
          <p:cNvPr id="29" name="Rectangle 28">
            <a:extLst>
              <a:ext uri="{FF2B5EF4-FFF2-40B4-BE49-F238E27FC236}">
                <a16:creationId xmlns:a16="http://schemas.microsoft.com/office/drawing/2014/main" id="{B7B7B875-8EFE-CBD3-5C8E-3C46A6DE101C}"/>
              </a:ext>
            </a:extLst>
          </p:cNvPr>
          <p:cNvSpPr/>
          <p:nvPr/>
        </p:nvSpPr>
        <p:spPr>
          <a:xfrm rot="18687955">
            <a:off x="4493297" y="2439855"/>
            <a:ext cx="258786" cy="8939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Display" panose="020B0004020202020204" pitchFamily="34" charset="0"/>
            </a:endParaRPr>
          </a:p>
        </p:txBody>
      </p:sp>
      <p:sp>
        <p:nvSpPr>
          <p:cNvPr id="30" name="Rectangle 29">
            <a:extLst>
              <a:ext uri="{FF2B5EF4-FFF2-40B4-BE49-F238E27FC236}">
                <a16:creationId xmlns:a16="http://schemas.microsoft.com/office/drawing/2014/main" id="{D99F97F5-6BC8-6B10-6DEE-72CCC53332AC}"/>
              </a:ext>
            </a:extLst>
          </p:cNvPr>
          <p:cNvSpPr/>
          <p:nvPr/>
        </p:nvSpPr>
        <p:spPr>
          <a:xfrm rot="18687955">
            <a:off x="4496656" y="3232790"/>
            <a:ext cx="258786" cy="8939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Display" panose="020B0004020202020204" pitchFamily="34" charset="0"/>
            </a:endParaRPr>
          </a:p>
        </p:txBody>
      </p:sp>
      <p:sp>
        <p:nvSpPr>
          <p:cNvPr id="31" name="Rectangle 30">
            <a:extLst>
              <a:ext uri="{FF2B5EF4-FFF2-40B4-BE49-F238E27FC236}">
                <a16:creationId xmlns:a16="http://schemas.microsoft.com/office/drawing/2014/main" id="{4C82B543-B88E-A333-9F14-3E71ECF69DCA}"/>
              </a:ext>
            </a:extLst>
          </p:cNvPr>
          <p:cNvSpPr/>
          <p:nvPr/>
        </p:nvSpPr>
        <p:spPr>
          <a:xfrm rot="18687955">
            <a:off x="5812886" y="1665149"/>
            <a:ext cx="258786" cy="8939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Display" panose="020B0004020202020204" pitchFamily="34" charset="0"/>
            </a:endParaRPr>
          </a:p>
        </p:txBody>
      </p:sp>
      <p:sp>
        <p:nvSpPr>
          <p:cNvPr id="32" name="Rectangle 31">
            <a:extLst>
              <a:ext uri="{FF2B5EF4-FFF2-40B4-BE49-F238E27FC236}">
                <a16:creationId xmlns:a16="http://schemas.microsoft.com/office/drawing/2014/main" id="{1EBB89DA-B6CF-7971-97B3-D787DC370C79}"/>
              </a:ext>
            </a:extLst>
          </p:cNvPr>
          <p:cNvSpPr/>
          <p:nvPr/>
        </p:nvSpPr>
        <p:spPr>
          <a:xfrm rot="18687955">
            <a:off x="5816245" y="2454553"/>
            <a:ext cx="258786" cy="8939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Display" panose="020B0004020202020204" pitchFamily="34" charset="0"/>
            </a:endParaRPr>
          </a:p>
        </p:txBody>
      </p:sp>
      <p:sp>
        <p:nvSpPr>
          <p:cNvPr id="33" name="Rectangle 32">
            <a:extLst>
              <a:ext uri="{FF2B5EF4-FFF2-40B4-BE49-F238E27FC236}">
                <a16:creationId xmlns:a16="http://schemas.microsoft.com/office/drawing/2014/main" id="{45A6DA91-8D49-136E-90A1-FE721038113F}"/>
              </a:ext>
            </a:extLst>
          </p:cNvPr>
          <p:cNvSpPr/>
          <p:nvPr/>
        </p:nvSpPr>
        <p:spPr>
          <a:xfrm rot="18687955">
            <a:off x="5819604" y="3247488"/>
            <a:ext cx="258786" cy="8939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Display" panose="020B0004020202020204" pitchFamily="34" charset="0"/>
            </a:endParaRPr>
          </a:p>
        </p:txBody>
      </p:sp>
      <p:sp>
        <p:nvSpPr>
          <p:cNvPr id="34" name="Rectangle 33">
            <a:extLst>
              <a:ext uri="{FF2B5EF4-FFF2-40B4-BE49-F238E27FC236}">
                <a16:creationId xmlns:a16="http://schemas.microsoft.com/office/drawing/2014/main" id="{BEC413CA-3112-6462-E59C-3E1C02A971EA}"/>
              </a:ext>
            </a:extLst>
          </p:cNvPr>
          <p:cNvSpPr/>
          <p:nvPr/>
        </p:nvSpPr>
        <p:spPr>
          <a:xfrm rot="18687955">
            <a:off x="1916890" y="4192310"/>
            <a:ext cx="258786" cy="8939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Display" panose="020B0004020202020204" pitchFamily="34" charset="0"/>
            </a:endParaRPr>
          </a:p>
        </p:txBody>
      </p:sp>
      <p:sp>
        <p:nvSpPr>
          <p:cNvPr id="35" name="Rectangle 34">
            <a:extLst>
              <a:ext uri="{FF2B5EF4-FFF2-40B4-BE49-F238E27FC236}">
                <a16:creationId xmlns:a16="http://schemas.microsoft.com/office/drawing/2014/main" id="{4FBF3CAB-B0FB-D26C-1835-0ACF75433B63}"/>
              </a:ext>
            </a:extLst>
          </p:cNvPr>
          <p:cNvSpPr/>
          <p:nvPr/>
        </p:nvSpPr>
        <p:spPr>
          <a:xfrm rot="18687955">
            <a:off x="3221386" y="4150106"/>
            <a:ext cx="258786" cy="8939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Display" panose="020B0004020202020204" pitchFamily="34" charset="0"/>
            </a:endParaRPr>
          </a:p>
        </p:txBody>
      </p:sp>
      <p:sp>
        <p:nvSpPr>
          <p:cNvPr id="36" name="Rectangle 35">
            <a:extLst>
              <a:ext uri="{FF2B5EF4-FFF2-40B4-BE49-F238E27FC236}">
                <a16:creationId xmlns:a16="http://schemas.microsoft.com/office/drawing/2014/main" id="{12ED7A59-F50D-E06B-8B0E-78451907E53C}"/>
              </a:ext>
            </a:extLst>
          </p:cNvPr>
          <p:cNvSpPr/>
          <p:nvPr/>
        </p:nvSpPr>
        <p:spPr>
          <a:xfrm rot="18687955">
            <a:off x="4532600" y="4135408"/>
            <a:ext cx="258786" cy="8939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Display" panose="020B0004020202020204" pitchFamily="34" charset="0"/>
            </a:endParaRPr>
          </a:p>
        </p:txBody>
      </p:sp>
      <p:sp>
        <p:nvSpPr>
          <p:cNvPr id="37" name="Rectangle 36">
            <a:extLst>
              <a:ext uri="{FF2B5EF4-FFF2-40B4-BE49-F238E27FC236}">
                <a16:creationId xmlns:a16="http://schemas.microsoft.com/office/drawing/2014/main" id="{749F29B5-5BA7-09AB-B23B-976E7595A518}"/>
              </a:ext>
            </a:extLst>
          </p:cNvPr>
          <p:cNvSpPr/>
          <p:nvPr/>
        </p:nvSpPr>
        <p:spPr>
          <a:xfrm rot="18687955">
            <a:off x="5855548" y="4150106"/>
            <a:ext cx="258786" cy="8939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Display" panose="020B0004020202020204" pitchFamily="34" charset="0"/>
            </a:endParaRPr>
          </a:p>
        </p:txBody>
      </p:sp>
      <p:sp>
        <p:nvSpPr>
          <p:cNvPr id="38" name="TextBox 37">
            <a:extLst>
              <a:ext uri="{FF2B5EF4-FFF2-40B4-BE49-F238E27FC236}">
                <a16:creationId xmlns:a16="http://schemas.microsoft.com/office/drawing/2014/main" id="{21F4D7CF-58F5-3D49-33C4-B6ACD29C464B}"/>
              </a:ext>
            </a:extLst>
          </p:cNvPr>
          <p:cNvSpPr txBox="1"/>
          <p:nvPr/>
        </p:nvSpPr>
        <p:spPr>
          <a:xfrm>
            <a:off x="1227709" y="2021433"/>
            <a:ext cx="862640" cy="307777"/>
          </a:xfrm>
          <a:prstGeom prst="rect">
            <a:avLst/>
          </a:prstGeom>
          <a:noFill/>
        </p:spPr>
        <p:txBody>
          <a:bodyPr wrap="square" rtlCol="0">
            <a:spAutoFit/>
          </a:bodyPr>
          <a:lstStyle/>
          <a:p>
            <a:r>
              <a:rPr lang="en-US" dirty="0">
                <a:latin typeface="Aptos Display" panose="020B0004020202020204" pitchFamily="34" charset="0"/>
              </a:rPr>
              <a:t>G11</a:t>
            </a:r>
          </a:p>
        </p:txBody>
      </p:sp>
      <p:sp>
        <p:nvSpPr>
          <p:cNvPr id="39" name="TextBox 38">
            <a:extLst>
              <a:ext uri="{FF2B5EF4-FFF2-40B4-BE49-F238E27FC236}">
                <a16:creationId xmlns:a16="http://schemas.microsoft.com/office/drawing/2014/main" id="{B6FF07B4-CF73-7E7D-01F0-B3287EE2FB68}"/>
              </a:ext>
            </a:extLst>
          </p:cNvPr>
          <p:cNvSpPr txBox="1"/>
          <p:nvPr/>
        </p:nvSpPr>
        <p:spPr>
          <a:xfrm>
            <a:off x="1227709" y="2828837"/>
            <a:ext cx="862640" cy="307777"/>
          </a:xfrm>
          <a:prstGeom prst="rect">
            <a:avLst/>
          </a:prstGeom>
          <a:noFill/>
        </p:spPr>
        <p:txBody>
          <a:bodyPr wrap="square" rtlCol="0">
            <a:spAutoFit/>
          </a:bodyPr>
          <a:lstStyle/>
          <a:p>
            <a:r>
              <a:rPr lang="en-US" dirty="0">
                <a:latin typeface="Aptos Display" panose="020B0004020202020204" pitchFamily="34" charset="0"/>
              </a:rPr>
              <a:t>G21</a:t>
            </a:r>
          </a:p>
        </p:txBody>
      </p:sp>
      <p:sp>
        <p:nvSpPr>
          <p:cNvPr id="40" name="TextBox 39">
            <a:extLst>
              <a:ext uri="{FF2B5EF4-FFF2-40B4-BE49-F238E27FC236}">
                <a16:creationId xmlns:a16="http://schemas.microsoft.com/office/drawing/2014/main" id="{40D394CE-5FBE-50B8-959F-7CA977AEE8E4}"/>
              </a:ext>
            </a:extLst>
          </p:cNvPr>
          <p:cNvSpPr txBox="1"/>
          <p:nvPr/>
        </p:nvSpPr>
        <p:spPr>
          <a:xfrm>
            <a:off x="1227709" y="3680187"/>
            <a:ext cx="862640" cy="307777"/>
          </a:xfrm>
          <a:prstGeom prst="rect">
            <a:avLst/>
          </a:prstGeom>
          <a:noFill/>
        </p:spPr>
        <p:txBody>
          <a:bodyPr wrap="square" rtlCol="0">
            <a:spAutoFit/>
          </a:bodyPr>
          <a:lstStyle/>
          <a:p>
            <a:r>
              <a:rPr lang="en-US" dirty="0">
                <a:latin typeface="Aptos Display" panose="020B0004020202020204" pitchFamily="34" charset="0"/>
              </a:rPr>
              <a:t>G31</a:t>
            </a:r>
          </a:p>
        </p:txBody>
      </p:sp>
      <p:sp>
        <p:nvSpPr>
          <p:cNvPr id="41" name="TextBox 40">
            <a:extLst>
              <a:ext uri="{FF2B5EF4-FFF2-40B4-BE49-F238E27FC236}">
                <a16:creationId xmlns:a16="http://schemas.microsoft.com/office/drawing/2014/main" id="{EC6686C1-A383-B5F4-C394-04596925E214}"/>
              </a:ext>
            </a:extLst>
          </p:cNvPr>
          <p:cNvSpPr txBox="1"/>
          <p:nvPr/>
        </p:nvSpPr>
        <p:spPr>
          <a:xfrm>
            <a:off x="1227709" y="4522705"/>
            <a:ext cx="862640" cy="307777"/>
          </a:xfrm>
          <a:prstGeom prst="rect">
            <a:avLst/>
          </a:prstGeom>
          <a:noFill/>
        </p:spPr>
        <p:txBody>
          <a:bodyPr wrap="square" rtlCol="0">
            <a:spAutoFit/>
          </a:bodyPr>
          <a:lstStyle/>
          <a:p>
            <a:r>
              <a:rPr lang="en-US" dirty="0">
                <a:latin typeface="Aptos Display" panose="020B0004020202020204" pitchFamily="34" charset="0"/>
              </a:rPr>
              <a:t>G41</a:t>
            </a:r>
          </a:p>
        </p:txBody>
      </p:sp>
      <p:sp>
        <p:nvSpPr>
          <p:cNvPr id="42" name="TextBox 41">
            <a:extLst>
              <a:ext uri="{FF2B5EF4-FFF2-40B4-BE49-F238E27FC236}">
                <a16:creationId xmlns:a16="http://schemas.microsoft.com/office/drawing/2014/main" id="{D7CC89D1-F61B-996E-9C4C-A8BD10F4664D}"/>
              </a:ext>
            </a:extLst>
          </p:cNvPr>
          <p:cNvSpPr txBox="1"/>
          <p:nvPr/>
        </p:nvSpPr>
        <p:spPr>
          <a:xfrm>
            <a:off x="2501516" y="1967721"/>
            <a:ext cx="862640" cy="307777"/>
          </a:xfrm>
          <a:prstGeom prst="rect">
            <a:avLst/>
          </a:prstGeom>
          <a:noFill/>
        </p:spPr>
        <p:txBody>
          <a:bodyPr wrap="square" rtlCol="0">
            <a:spAutoFit/>
          </a:bodyPr>
          <a:lstStyle/>
          <a:p>
            <a:r>
              <a:rPr lang="en-US" dirty="0">
                <a:latin typeface="Aptos Display" panose="020B0004020202020204" pitchFamily="34" charset="0"/>
              </a:rPr>
              <a:t>G12</a:t>
            </a:r>
          </a:p>
        </p:txBody>
      </p:sp>
      <p:sp>
        <p:nvSpPr>
          <p:cNvPr id="43" name="TextBox 42">
            <a:extLst>
              <a:ext uri="{FF2B5EF4-FFF2-40B4-BE49-F238E27FC236}">
                <a16:creationId xmlns:a16="http://schemas.microsoft.com/office/drawing/2014/main" id="{350CD36E-BE7C-5A3A-F7F0-1392923233C2}"/>
              </a:ext>
            </a:extLst>
          </p:cNvPr>
          <p:cNvSpPr txBox="1"/>
          <p:nvPr/>
        </p:nvSpPr>
        <p:spPr>
          <a:xfrm>
            <a:off x="2501516" y="2775125"/>
            <a:ext cx="862640" cy="307777"/>
          </a:xfrm>
          <a:prstGeom prst="rect">
            <a:avLst/>
          </a:prstGeom>
          <a:noFill/>
        </p:spPr>
        <p:txBody>
          <a:bodyPr wrap="square" rtlCol="0">
            <a:spAutoFit/>
          </a:bodyPr>
          <a:lstStyle/>
          <a:p>
            <a:r>
              <a:rPr lang="en-US" dirty="0">
                <a:latin typeface="Aptos Display" panose="020B0004020202020204" pitchFamily="34" charset="0"/>
              </a:rPr>
              <a:t>G22</a:t>
            </a:r>
          </a:p>
        </p:txBody>
      </p:sp>
      <p:sp>
        <p:nvSpPr>
          <p:cNvPr id="44" name="TextBox 43">
            <a:extLst>
              <a:ext uri="{FF2B5EF4-FFF2-40B4-BE49-F238E27FC236}">
                <a16:creationId xmlns:a16="http://schemas.microsoft.com/office/drawing/2014/main" id="{C82DE74D-2014-3CE6-AC7C-03BD6691359D}"/>
              </a:ext>
            </a:extLst>
          </p:cNvPr>
          <p:cNvSpPr txBox="1"/>
          <p:nvPr/>
        </p:nvSpPr>
        <p:spPr>
          <a:xfrm>
            <a:off x="2501516" y="3626475"/>
            <a:ext cx="862640" cy="307777"/>
          </a:xfrm>
          <a:prstGeom prst="rect">
            <a:avLst/>
          </a:prstGeom>
          <a:noFill/>
        </p:spPr>
        <p:txBody>
          <a:bodyPr wrap="square" rtlCol="0">
            <a:spAutoFit/>
          </a:bodyPr>
          <a:lstStyle/>
          <a:p>
            <a:r>
              <a:rPr lang="en-US" dirty="0">
                <a:latin typeface="Aptos Display" panose="020B0004020202020204" pitchFamily="34" charset="0"/>
              </a:rPr>
              <a:t>G32</a:t>
            </a:r>
          </a:p>
        </p:txBody>
      </p:sp>
      <p:sp>
        <p:nvSpPr>
          <p:cNvPr id="45" name="TextBox 44">
            <a:extLst>
              <a:ext uri="{FF2B5EF4-FFF2-40B4-BE49-F238E27FC236}">
                <a16:creationId xmlns:a16="http://schemas.microsoft.com/office/drawing/2014/main" id="{3B2EF629-B81C-5041-97D2-CFB1A1C06BF9}"/>
              </a:ext>
            </a:extLst>
          </p:cNvPr>
          <p:cNvSpPr txBox="1"/>
          <p:nvPr/>
        </p:nvSpPr>
        <p:spPr>
          <a:xfrm>
            <a:off x="2501516" y="4468993"/>
            <a:ext cx="862640" cy="307777"/>
          </a:xfrm>
          <a:prstGeom prst="rect">
            <a:avLst/>
          </a:prstGeom>
          <a:noFill/>
        </p:spPr>
        <p:txBody>
          <a:bodyPr wrap="square" rtlCol="0">
            <a:spAutoFit/>
          </a:bodyPr>
          <a:lstStyle/>
          <a:p>
            <a:r>
              <a:rPr lang="en-US" dirty="0">
                <a:latin typeface="Aptos Display" panose="020B0004020202020204" pitchFamily="34" charset="0"/>
              </a:rPr>
              <a:t>G42</a:t>
            </a:r>
          </a:p>
        </p:txBody>
      </p:sp>
      <p:sp>
        <p:nvSpPr>
          <p:cNvPr id="46" name="TextBox 45">
            <a:extLst>
              <a:ext uri="{FF2B5EF4-FFF2-40B4-BE49-F238E27FC236}">
                <a16:creationId xmlns:a16="http://schemas.microsoft.com/office/drawing/2014/main" id="{B5C4B8B6-50B4-758F-F4F6-9159BF92CD17}"/>
              </a:ext>
            </a:extLst>
          </p:cNvPr>
          <p:cNvSpPr txBox="1"/>
          <p:nvPr/>
        </p:nvSpPr>
        <p:spPr>
          <a:xfrm>
            <a:off x="3855672" y="1967721"/>
            <a:ext cx="862640" cy="307777"/>
          </a:xfrm>
          <a:prstGeom prst="rect">
            <a:avLst/>
          </a:prstGeom>
          <a:noFill/>
        </p:spPr>
        <p:txBody>
          <a:bodyPr wrap="square" rtlCol="0">
            <a:spAutoFit/>
          </a:bodyPr>
          <a:lstStyle/>
          <a:p>
            <a:r>
              <a:rPr lang="en-US" dirty="0">
                <a:latin typeface="Aptos Display" panose="020B0004020202020204" pitchFamily="34" charset="0"/>
              </a:rPr>
              <a:t>G13</a:t>
            </a:r>
          </a:p>
        </p:txBody>
      </p:sp>
      <p:sp>
        <p:nvSpPr>
          <p:cNvPr id="47" name="TextBox 46">
            <a:extLst>
              <a:ext uri="{FF2B5EF4-FFF2-40B4-BE49-F238E27FC236}">
                <a16:creationId xmlns:a16="http://schemas.microsoft.com/office/drawing/2014/main" id="{D4DF842F-46F7-867A-D713-D6868E540034}"/>
              </a:ext>
            </a:extLst>
          </p:cNvPr>
          <p:cNvSpPr txBox="1"/>
          <p:nvPr/>
        </p:nvSpPr>
        <p:spPr>
          <a:xfrm>
            <a:off x="3855672" y="2775125"/>
            <a:ext cx="862640" cy="307777"/>
          </a:xfrm>
          <a:prstGeom prst="rect">
            <a:avLst/>
          </a:prstGeom>
          <a:noFill/>
        </p:spPr>
        <p:txBody>
          <a:bodyPr wrap="square" rtlCol="0">
            <a:spAutoFit/>
          </a:bodyPr>
          <a:lstStyle/>
          <a:p>
            <a:r>
              <a:rPr lang="en-US" dirty="0">
                <a:latin typeface="Aptos Display" panose="020B0004020202020204" pitchFamily="34" charset="0"/>
              </a:rPr>
              <a:t>G23</a:t>
            </a:r>
          </a:p>
        </p:txBody>
      </p:sp>
      <p:sp>
        <p:nvSpPr>
          <p:cNvPr id="253" name="TextBox 252">
            <a:extLst>
              <a:ext uri="{FF2B5EF4-FFF2-40B4-BE49-F238E27FC236}">
                <a16:creationId xmlns:a16="http://schemas.microsoft.com/office/drawing/2014/main" id="{61B2260B-BCAE-588F-7C0F-C0771D7F8C0D}"/>
              </a:ext>
            </a:extLst>
          </p:cNvPr>
          <p:cNvSpPr txBox="1"/>
          <p:nvPr/>
        </p:nvSpPr>
        <p:spPr>
          <a:xfrm>
            <a:off x="3855672" y="3626475"/>
            <a:ext cx="862640" cy="307777"/>
          </a:xfrm>
          <a:prstGeom prst="rect">
            <a:avLst/>
          </a:prstGeom>
          <a:noFill/>
        </p:spPr>
        <p:txBody>
          <a:bodyPr wrap="square" rtlCol="0">
            <a:spAutoFit/>
          </a:bodyPr>
          <a:lstStyle/>
          <a:p>
            <a:r>
              <a:rPr lang="en-US" dirty="0">
                <a:latin typeface="Aptos Display" panose="020B0004020202020204" pitchFamily="34" charset="0"/>
              </a:rPr>
              <a:t>G33</a:t>
            </a:r>
          </a:p>
        </p:txBody>
      </p:sp>
      <p:sp>
        <p:nvSpPr>
          <p:cNvPr id="254" name="TextBox 253">
            <a:extLst>
              <a:ext uri="{FF2B5EF4-FFF2-40B4-BE49-F238E27FC236}">
                <a16:creationId xmlns:a16="http://schemas.microsoft.com/office/drawing/2014/main" id="{65E91353-2AF6-7ECE-D437-123188C3237E}"/>
              </a:ext>
            </a:extLst>
          </p:cNvPr>
          <p:cNvSpPr txBox="1"/>
          <p:nvPr/>
        </p:nvSpPr>
        <p:spPr>
          <a:xfrm>
            <a:off x="3855672" y="4468993"/>
            <a:ext cx="862640" cy="307777"/>
          </a:xfrm>
          <a:prstGeom prst="rect">
            <a:avLst/>
          </a:prstGeom>
          <a:noFill/>
        </p:spPr>
        <p:txBody>
          <a:bodyPr wrap="square" rtlCol="0">
            <a:spAutoFit/>
          </a:bodyPr>
          <a:lstStyle/>
          <a:p>
            <a:r>
              <a:rPr lang="en-US" dirty="0">
                <a:latin typeface="Aptos Display" panose="020B0004020202020204" pitchFamily="34" charset="0"/>
              </a:rPr>
              <a:t>G43</a:t>
            </a:r>
          </a:p>
        </p:txBody>
      </p:sp>
      <p:sp>
        <p:nvSpPr>
          <p:cNvPr id="255" name="TextBox 254">
            <a:extLst>
              <a:ext uri="{FF2B5EF4-FFF2-40B4-BE49-F238E27FC236}">
                <a16:creationId xmlns:a16="http://schemas.microsoft.com/office/drawing/2014/main" id="{63CFE318-3BDB-304B-D225-CF6004EF8A19}"/>
              </a:ext>
            </a:extLst>
          </p:cNvPr>
          <p:cNvSpPr txBox="1"/>
          <p:nvPr/>
        </p:nvSpPr>
        <p:spPr>
          <a:xfrm>
            <a:off x="5252033" y="2004805"/>
            <a:ext cx="862640" cy="307777"/>
          </a:xfrm>
          <a:prstGeom prst="rect">
            <a:avLst/>
          </a:prstGeom>
          <a:noFill/>
        </p:spPr>
        <p:txBody>
          <a:bodyPr wrap="square" rtlCol="0">
            <a:spAutoFit/>
          </a:bodyPr>
          <a:lstStyle/>
          <a:p>
            <a:r>
              <a:rPr lang="en-US" dirty="0">
                <a:latin typeface="Aptos Display" panose="020B0004020202020204" pitchFamily="34" charset="0"/>
              </a:rPr>
              <a:t>G14</a:t>
            </a:r>
          </a:p>
        </p:txBody>
      </p:sp>
      <p:sp>
        <p:nvSpPr>
          <p:cNvPr id="256" name="TextBox 255">
            <a:extLst>
              <a:ext uri="{FF2B5EF4-FFF2-40B4-BE49-F238E27FC236}">
                <a16:creationId xmlns:a16="http://schemas.microsoft.com/office/drawing/2014/main" id="{9F4EDCCA-75AC-27C3-9145-5A53353B28BE}"/>
              </a:ext>
            </a:extLst>
          </p:cNvPr>
          <p:cNvSpPr txBox="1"/>
          <p:nvPr/>
        </p:nvSpPr>
        <p:spPr>
          <a:xfrm>
            <a:off x="5252033" y="2812209"/>
            <a:ext cx="862640" cy="307777"/>
          </a:xfrm>
          <a:prstGeom prst="rect">
            <a:avLst/>
          </a:prstGeom>
          <a:noFill/>
        </p:spPr>
        <p:txBody>
          <a:bodyPr wrap="square" rtlCol="0">
            <a:spAutoFit/>
          </a:bodyPr>
          <a:lstStyle/>
          <a:p>
            <a:r>
              <a:rPr lang="en-US" dirty="0">
                <a:latin typeface="Aptos Display" panose="020B0004020202020204" pitchFamily="34" charset="0"/>
              </a:rPr>
              <a:t>G24</a:t>
            </a:r>
          </a:p>
        </p:txBody>
      </p:sp>
      <p:sp>
        <p:nvSpPr>
          <p:cNvPr id="257" name="TextBox 256">
            <a:extLst>
              <a:ext uri="{FF2B5EF4-FFF2-40B4-BE49-F238E27FC236}">
                <a16:creationId xmlns:a16="http://schemas.microsoft.com/office/drawing/2014/main" id="{9D846938-961F-48A0-3A58-3E5FFC084EEC}"/>
              </a:ext>
            </a:extLst>
          </p:cNvPr>
          <p:cNvSpPr txBox="1"/>
          <p:nvPr/>
        </p:nvSpPr>
        <p:spPr>
          <a:xfrm>
            <a:off x="5252033" y="3663559"/>
            <a:ext cx="862640" cy="307777"/>
          </a:xfrm>
          <a:prstGeom prst="rect">
            <a:avLst/>
          </a:prstGeom>
          <a:noFill/>
        </p:spPr>
        <p:txBody>
          <a:bodyPr wrap="square" rtlCol="0">
            <a:spAutoFit/>
          </a:bodyPr>
          <a:lstStyle/>
          <a:p>
            <a:r>
              <a:rPr lang="en-US" dirty="0">
                <a:latin typeface="Aptos Display" panose="020B0004020202020204" pitchFamily="34" charset="0"/>
              </a:rPr>
              <a:t>G34</a:t>
            </a:r>
          </a:p>
        </p:txBody>
      </p:sp>
      <p:sp>
        <p:nvSpPr>
          <p:cNvPr id="258" name="TextBox 257">
            <a:extLst>
              <a:ext uri="{FF2B5EF4-FFF2-40B4-BE49-F238E27FC236}">
                <a16:creationId xmlns:a16="http://schemas.microsoft.com/office/drawing/2014/main" id="{075447B3-26CF-A4C2-238A-799717C5B6E2}"/>
              </a:ext>
            </a:extLst>
          </p:cNvPr>
          <p:cNvSpPr txBox="1"/>
          <p:nvPr/>
        </p:nvSpPr>
        <p:spPr>
          <a:xfrm>
            <a:off x="5252033" y="4506077"/>
            <a:ext cx="862640" cy="307777"/>
          </a:xfrm>
          <a:prstGeom prst="rect">
            <a:avLst/>
          </a:prstGeom>
          <a:noFill/>
        </p:spPr>
        <p:txBody>
          <a:bodyPr wrap="square" rtlCol="0">
            <a:spAutoFit/>
          </a:bodyPr>
          <a:lstStyle/>
          <a:p>
            <a:r>
              <a:rPr lang="en-US" dirty="0">
                <a:latin typeface="Aptos Display" panose="020B0004020202020204" pitchFamily="34" charset="0"/>
              </a:rPr>
              <a:t>G44</a:t>
            </a:r>
          </a:p>
        </p:txBody>
      </p:sp>
      <p:cxnSp>
        <p:nvCxnSpPr>
          <p:cNvPr id="259" name="Straight Arrow Connector 258">
            <a:extLst>
              <a:ext uri="{FF2B5EF4-FFF2-40B4-BE49-F238E27FC236}">
                <a16:creationId xmlns:a16="http://schemas.microsoft.com/office/drawing/2014/main" id="{1230E7EE-2E6F-6292-CA3C-95B16E9ED748}"/>
              </a:ext>
            </a:extLst>
          </p:cNvPr>
          <p:cNvCxnSpPr>
            <a:cxnSpLocks/>
          </p:cNvCxnSpPr>
          <p:nvPr/>
        </p:nvCxnSpPr>
        <p:spPr>
          <a:xfrm>
            <a:off x="1980275" y="1803586"/>
            <a:ext cx="443967" cy="356488"/>
          </a:xfrm>
          <a:prstGeom prst="straightConnector1">
            <a:avLst/>
          </a:prstGeom>
          <a:ln>
            <a:solidFill>
              <a:srgbClr val="C0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60" name="Straight Arrow Connector 259">
            <a:extLst>
              <a:ext uri="{FF2B5EF4-FFF2-40B4-BE49-F238E27FC236}">
                <a16:creationId xmlns:a16="http://schemas.microsoft.com/office/drawing/2014/main" id="{15B00740-D80C-4B7F-CA46-14BFA0770125}"/>
              </a:ext>
            </a:extLst>
          </p:cNvPr>
          <p:cNvCxnSpPr>
            <a:cxnSpLocks/>
          </p:cNvCxnSpPr>
          <p:nvPr/>
        </p:nvCxnSpPr>
        <p:spPr>
          <a:xfrm>
            <a:off x="2465467" y="1719187"/>
            <a:ext cx="0" cy="3313034"/>
          </a:xfrm>
          <a:prstGeom prst="straightConnector1">
            <a:avLst/>
          </a:prstGeom>
          <a:ln>
            <a:solidFill>
              <a:srgbClr val="C0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61" name="Straight Arrow Connector 260">
            <a:extLst>
              <a:ext uri="{FF2B5EF4-FFF2-40B4-BE49-F238E27FC236}">
                <a16:creationId xmlns:a16="http://schemas.microsoft.com/office/drawing/2014/main" id="{A609B3F1-D11C-FE23-A957-317EE80AC24F}"/>
              </a:ext>
            </a:extLst>
          </p:cNvPr>
          <p:cNvCxnSpPr>
            <a:cxnSpLocks/>
          </p:cNvCxnSpPr>
          <p:nvPr/>
        </p:nvCxnSpPr>
        <p:spPr>
          <a:xfrm>
            <a:off x="2003048" y="2662688"/>
            <a:ext cx="443967" cy="356488"/>
          </a:xfrm>
          <a:prstGeom prst="straightConnector1">
            <a:avLst/>
          </a:prstGeom>
          <a:ln>
            <a:solidFill>
              <a:srgbClr val="C0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62" name="Straight Arrow Connector 261">
            <a:extLst>
              <a:ext uri="{FF2B5EF4-FFF2-40B4-BE49-F238E27FC236}">
                <a16:creationId xmlns:a16="http://schemas.microsoft.com/office/drawing/2014/main" id="{6C1405C2-B12F-E24F-6DB0-E6B1201E2F7F}"/>
              </a:ext>
            </a:extLst>
          </p:cNvPr>
          <p:cNvCxnSpPr>
            <a:cxnSpLocks/>
          </p:cNvCxnSpPr>
          <p:nvPr/>
        </p:nvCxnSpPr>
        <p:spPr>
          <a:xfrm>
            <a:off x="2008498" y="3445598"/>
            <a:ext cx="443967" cy="356488"/>
          </a:xfrm>
          <a:prstGeom prst="straightConnector1">
            <a:avLst/>
          </a:prstGeom>
          <a:ln>
            <a:solidFill>
              <a:srgbClr val="C0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63" name="Straight Arrow Connector 262">
            <a:extLst>
              <a:ext uri="{FF2B5EF4-FFF2-40B4-BE49-F238E27FC236}">
                <a16:creationId xmlns:a16="http://schemas.microsoft.com/office/drawing/2014/main" id="{D0422D91-43A0-6FF8-DE17-78213C1101B0}"/>
              </a:ext>
            </a:extLst>
          </p:cNvPr>
          <p:cNvCxnSpPr>
            <a:cxnSpLocks/>
          </p:cNvCxnSpPr>
          <p:nvPr/>
        </p:nvCxnSpPr>
        <p:spPr>
          <a:xfrm>
            <a:off x="2006453" y="4262507"/>
            <a:ext cx="443967" cy="356488"/>
          </a:xfrm>
          <a:prstGeom prst="straightConnector1">
            <a:avLst/>
          </a:prstGeom>
          <a:ln>
            <a:solidFill>
              <a:srgbClr val="C0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64" name="Straight Arrow Connector 263">
            <a:extLst>
              <a:ext uri="{FF2B5EF4-FFF2-40B4-BE49-F238E27FC236}">
                <a16:creationId xmlns:a16="http://schemas.microsoft.com/office/drawing/2014/main" id="{27322D78-BF14-2CA4-CA78-8E384B2DACD8}"/>
              </a:ext>
            </a:extLst>
          </p:cNvPr>
          <p:cNvCxnSpPr>
            <a:cxnSpLocks/>
          </p:cNvCxnSpPr>
          <p:nvPr/>
        </p:nvCxnSpPr>
        <p:spPr>
          <a:xfrm>
            <a:off x="3357311" y="1811560"/>
            <a:ext cx="443967" cy="356488"/>
          </a:xfrm>
          <a:prstGeom prst="straightConnector1">
            <a:avLst/>
          </a:prstGeom>
          <a:ln>
            <a:solidFill>
              <a:srgbClr val="C0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65" name="Straight Arrow Connector 264">
            <a:extLst>
              <a:ext uri="{FF2B5EF4-FFF2-40B4-BE49-F238E27FC236}">
                <a16:creationId xmlns:a16="http://schemas.microsoft.com/office/drawing/2014/main" id="{F9BA208B-3502-9B42-060C-09B45204B846}"/>
              </a:ext>
            </a:extLst>
          </p:cNvPr>
          <p:cNvCxnSpPr>
            <a:cxnSpLocks/>
          </p:cNvCxnSpPr>
          <p:nvPr/>
        </p:nvCxnSpPr>
        <p:spPr>
          <a:xfrm>
            <a:off x="3842503" y="1727161"/>
            <a:ext cx="0" cy="3313034"/>
          </a:xfrm>
          <a:prstGeom prst="straightConnector1">
            <a:avLst/>
          </a:prstGeom>
          <a:ln>
            <a:solidFill>
              <a:srgbClr val="C0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66" name="Straight Arrow Connector 265">
            <a:extLst>
              <a:ext uri="{FF2B5EF4-FFF2-40B4-BE49-F238E27FC236}">
                <a16:creationId xmlns:a16="http://schemas.microsoft.com/office/drawing/2014/main" id="{E909ED92-7035-3403-37B6-74897E32B9FB}"/>
              </a:ext>
            </a:extLst>
          </p:cNvPr>
          <p:cNvCxnSpPr>
            <a:cxnSpLocks/>
          </p:cNvCxnSpPr>
          <p:nvPr/>
        </p:nvCxnSpPr>
        <p:spPr>
          <a:xfrm>
            <a:off x="3380084" y="2670662"/>
            <a:ext cx="443967" cy="356488"/>
          </a:xfrm>
          <a:prstGeom prst="straightConnector1">
            <a:avLst/>
          </a:prstGeom>
          <a:ln>
            <a:solidFill>
              <a:srgbClr val="C0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67" name="Straight Arrow Connector 266">
            <a:extLst>
              <a:ext uri="{FF2B5EF4-FFF2-40B4-BE49-F238E27FC236}">
                <a16:creationId xmlns:a16="http://schemas.microsoft.com/office/drawing/2014/main" id="{48398022-F923-88A9-101E-C3348DED21A4}"/>
              </a:ext>
            </a:extLst>
          </p:cNvPr>
          <p:cNvCxnSpPr>
            <a:cxnSpLocks/>
          </p:cNvCxnSpPr>
          <p:nvPr/>
        </p:nvCxnSpPr>
        <p:spPr>
          <a:xfrm>
            <a:off x="3385534" y="3453572"/>
            <a:ext cx="443967" cy="356488"/>
          </a:xfrm>
          <a:prstGeom prst="straightConnector1">
            <a:avLst/>
          </a:prstGeom>
          <a:ln>
            <a:solidFill>
              <a:srgbClr val="C0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68" name="Straight Arrow Connector 267">
            <a:extLst>
              <a:ext uri="{FF2B5EF4-FFF2-40B4-BE49-F238E27FC236}">
                <a16:creationId xmlns:a16="http://schemas.microsoft.com/office/drawing/2014/main" id="{F727A188-61BE-EC49-1B05-5D25FDB1EB7A}"/>
              </a:ext>
            </a:extLst>
          </p:cNvPr>
          <p:cNvCxnSpPr>
            <a:cxnSpLocks/>
          </p:cNvCxnSpPr>
          <p:nvPr/>
        </p:nvCxnSpPr>
        <p:spPr>
          <a:xfrm>
            <a:off x="3383489" y="4270481"/>
            <a:ext cx="443967" cy="356488"/>
          </a:xfrm>
          <a:prstGeom prst="straightConnector1">
            <a:avLst/>
          </a:prstGeom>
          <a:ln>
            <a:solidFill>
              <a:srgbClr val="C0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69" name="Straight Arrow Connector 268">
            <a:extLst>
              <a:ext uri="{FF2B5EF4-FFF2-40B4-BE49-F238E27FC236}">
                <a16:creationId xmlns:a16="http://schemas.microsoft.com/office/drawing/2014/main" id="{5C1641E6-E20C-C3A1-B7DF-3D6D2E8648B0}"/>
              </a:ext>
            </a:extLst>
          </p:cNvPr>
          <p:cNvCxnSpPr>
            <a:cxnSpLocks/>
          </p:cNvCxnSpPr>
          <p:nvPr/>
        </p:nvCxnSpPr>
        <p:spPr>
          <a:xfrm>
            <a:off x="4647180" y="1785357"/>
            <a:ext cx="443967" cy="356488"/>
          </a:xfrm>
          <a:prstGeom prst="straightConnector1">
            <a:avLst/>
          </a:prstGeom>
          <a:ln>
            <a:solidFill>
              <a:srgbClr val="C0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70" name="Straight Arrow Connector 269">
            <a:extLst>
              <a:ext uri="{FF2B5EF4-FFF2-40B4-BE49-F238E27FC236}">
                <a16:creationId xmlns:a16="http://schemas.microsoft.com/office/drawing/2014/main" id="{91B76119-D4F4-0B00-1A6F-2567237C91FE}"/>
              </a:ext>
            </a:extLst>
          </p:cNvPr>
          <p:cNvCxnSpPr>
            <a:cxnSpLocks/>
          </p:cNvCxnSpPr>
          <p:nvPr/>
        </p:nvCxnSpPr>
        <p:spPr>
          <a:xfrm>
            <a:off x="5132372" y="1700958"/>
            <a:ext cx="0" cy="3313034"/>
          </a:xfrm>
          <a:prstGeom prst="straightConnector1">
            <a:avLst/>
          </a:prstGeom>
          <a:ln>
            <a:solidFill>
              <a:srgbClr val="C0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71" name="Straight Arrow Connector 270">
            <a:extLst>
              <a:ext uri="{FF2B5EF4-FFF2-40B4-BE49-F238E27FC236}">
                <a16:creationId xmlns:a16="http://schemas.microsoft.com/office/drawing/2014/main" id="{9CDF2E78-D837-0EAB-6F75-82ED8FA4E499}"/>
              </a:ext>
            </a:extLst>
          </p:cNvPr>
          <p:cNvCxnSpPr>
            <a:cxnSpLocks/>
          </p:cNvCxnSpPr>
          <p:nvPr/>
        </p:nvCxnSpPr>
        <p:spPr>
          <a:xfrm>
            <a:off x="4669953" y="2644459"/>
            <a:ext cx="443967" cy="356488"/>
          </a:xfrm>
          <a:prstGeom prst="straightConnector1">
            <a:avLst/>
          </a:prstGeom>
          <a:ln>
            <a:solidFill>
              <a:srgbClr val="C0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72" name="Straight Arrow Connector 271">
            <a:extLst>
              <a:ext uri="{FF2B5EF4-FFF2-40B4-BE49-F238E27FC236}">
                <a16:creationId xmlns:a16="http://schemas.microsoft.com/office/drawing/2014/main" id="{C53E9D3D-DF9D-1946-C8C2-3E9B958DEC46}"/>
              </a:ext>
            </a:extLst>
          </p:cNvPr>
          <p:cNvCxnSpPr>
            <a:cxnSpLocks/>
          </p:cNvCxnSpPr>
          <p:nvPr/>
        </p:nvCxnSpPr>
        <p:spPr>
          <a:xfrm>
            <a:off x="4675403" y="3427369"/>
            <a:ext cx="443967" cy="356488"/>
          </a:xfrm>
          <a:prstGeom prst="straightConnector1">
            <a:avLst/>
          </a:prstGeom>
          <a:ln>
            <a:solidFill>
              <a:srgbClr val="C0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73" name="Straight Arrow Connector 272">
            <a:extLst>
              <a:ext uri="{FF2B5EF4-FFF2-40B4-BE49-F238E27FC236}">
                <a16:creationId xmlns:a16="http://schemas.microsoft.com/office/drawing/2014/main" id="{3A969B20-97FA-4C8B-5BB2-80DC85544C3A}"/>
              </a:ext>
            </a:extLst>
          </p:cNvPr>
          <p:cNvCxnSpPr>
            <a:cxnSpLocks/>
          </p:cNvCxnSpPr>
          <p:nvPr/>
        </p:nvCxnSpPr>
        <p:spPr>
          <a:xfrm>
            <a:off x="4673358" y="4244278"/>
            <a:ext cx="443967" cy="356488"/>
          </a:xfrm>
          <a:prstGeom prst="straightConnector1">
            <a:avLst/>
          </a:prstGeom>
          <a:ln>
            <a:solidFill>
              <a:srgbClr val="C0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74" name="Straight Arrow Connector 273">
            <a:extLst>
              <a:ext uri="{FF2B5EF4-FFF2-40B4-BE49-F238E27FC236}">
                <a16:creationId xmlns:a16="http://schemas.microsoft.com/office/drawing/2014/main" id="{8E69A2C4-A651-E42B-0B4F-C4FFC7908133}"/>
              </a:ext>
            </a:extLst>
          </p:cNvPr>
          <p:cNvCxnSpPr>
            <a:cxnSpLocks/>
          </p:cNvCxnSpPr>
          <p:nvPr/>
        </p:nvCxnSpPr>
        <p:spPr>
          <a:xfrm>
            <a:off x="5941206" y="1811560"/>
            <a:ext cx="443967" cy="356488"/>
          </a:xfrm>
          <a:prstGeom prst="straightConnector1">
            <a:avLst/>
          </a:prstGeom>
          <a:ln>
            <a:solidFill>
              <a:srgbClr val="C0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75" name="Straight Arrow Connector 274">
            <a:extLst>
              <a:ext uri="{FF2B5EF4-FFF2-40B4-BE49-F238E27FC236}">
                <a16:creationId xmlns:a16="http://schemas.microsoft.com/office/drawing/2014/main" id="{44C05458-33A7-4AD4-9B8C-216B78F2AAA3}"/>
              </a:ext>
            </a:extLst>
          </p:cNvPr>
          <p:cNvCxnSpPr>
            <a:cxnSpLocks/>
          </p:cNvCxnSpPr>
          <p:nvPr/>
        </p:nvCxnSpPr>
        <p:spPr>
          <a:xfrm>
            <a:off x="6426398" y="1727161"/>
            <a:ext cx="0" cy="3313034"/>
          </a:xfrm>
          <a:prstGeom prst="straightConnector1">
            <a:avLst/>
          </a:prstGeom>
          <a:ln>
            <a:solidFill>
              <a:srgbClr val="C0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76" name="Straight Arrow Connector 275">
            <a:extLst>
              <a:ext uri="{FF2B5EF4-FFF2-40B4-BE49-F238E27FC236}">
                <a16:creationId xmlns:a16="http://schemas.microsoft.com/office/drawing/2014/main" id="{423E5DD6-EFEA-1A00-5DF0-4FAE56F1FBF3}"/>
              </a:ext>
            </a:extLst>
          </p:cNvPr>
          <p:cNvCxnSpPr>
            <a:cxnSpLocks/>
          </p:cNvCxnSpPr>
          <p:nvPr/>
        </p:nvCxnSpPr>
        <p:spPr>
          <a:xfrm>
            <a:off x="5963979" y="2670662"/>
            <a:ext cx="443967" cy="356488"/>
          </a:xfrm>
          <a:prstGeom prst="straightConnector1">
            <a:avLst/>
          </a:prstGeom>
          <a:ln>
            <a:solidFill>
              <a:srgbClr val="C0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77" name="Straight Arrow Connector 276">
            <a:extLst>
              <a:ext uri="{FF2B5EF4-FFF2-40B4-BE49-F238E27FC236}">
                <a16:creationId xmlns:a16="http://schemas.microsoft.com/office/drawing/2014/main" id="{0D1D007E-978B-FCB3-A9FB-C31946CCBFBA}"/>
              </a:ext>
            </a:extLst>
          </p:cNvPr>
          <p:cNvCxnSpPr>
            <a:cxnSpLocks/>
          </p:cNvCxnSpPr>
          <p:nvPr/>
        </p:nvCxnSpPr>
        <p:spPr>
          <a:xfrm>
            <a:off x="5969429" y="3453572"/>
            <a:ext cx="443967" cy="356488"/>
          </a:xfrm>
          <a:prstGeom prst="straightConnector1">
            <a:avLst/>
          </a:prstGeom>
          <a:ln>
            <a:solidFill>
              <a:srgbClr val="C00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78" name="Straight Arrow Connector 277">
            <a:extLst>
              <a:ext uri="{FF2B5EF4-FFF2-40B4-BE49-F238E27FC236}">
                <a16:creationId xmlns:a16="http://schemas.microsoft.com/office/drawing/2014/main" id="{51C2D4B1-84CD-B9CC-A160-833D3B02ABF9}"/>
              </a:ext>
            </a:extLst>
          </p:cNvPr>
          <p:cNvCxnSpPr>
            <a:cxnSpLocks/>
          </p:cNvCxnSpPr>
          <p:nvPr/>
        </p:nvCxnSpPr>
        <p:spPr>
          <a:xfrm>
            <a:off x="5967384" y="4270481"/>
            <a:ext cx="443967" cy="356488"/>
          </a:xfrm>
          <a:prstGeom prst="straightConnector1">
            <a:avLst/>
          </a:prstGeom>
          <a:ln>
            <a:solidFill>
              <a:srgbClr val="C00000"/>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279" name="TextBox 278">
            <a:extLst>
              <a:ext uri="{FF2B5EF4-FFF2-40B4-BE49-F238E27FC236}">
                <a16:creationId xmlns:a16="http://schemas.microsoft.com/office/drawing/2014/main" id="{E664E565-D89C-BAAF-73A7-0D8D944A3DCD}"/>
              </a:ext>
            </a:extLst>
          </p:cNvPr>
          <p:cNvSpPr txBox="1"/>
          <p:nvPr/>
        </p:nvSpPr>
        <p:spPr>
          <a:xfrm rot="16200000">
            <a:off x="-344040" y="2795317"/>
            <a:ext cx="2062426" cy="338554"/>
          </a:xfrm>
          <a:prstGeom prst="rect">
            <a:avLst/>
          </a:prstGeom>
          <a:noFill/>
        </p:spPr>
        <p:txBody>
          <a:bodyPr wrap="square" rtlCol="0">
            <a:spAutoFit/>
          </a:bodyPr>
          <a:lstStyle/>
          <a:p>
            <a:pPr algn="ctr"/>
            <a:r>
              <a:rPr lang="en-US" sz="1600" dirty="0">
                <a:latin typeface="Aptos Display" panose="020B0004020202020204" pitchFamily="34" charset="0"/>
              </a:rPr>
              <a:t>Input Spikes</a:t>
            </a:r>
          </a:p>
        </p:txBody>
      </p:sp>
      <p:sp>
        <p:nvSpPr>
          <p:cNvPr id="280" name="TextBox 279">
            <a:extLst>
              <a:ext uri="{FF2B5EF4-FFF2-40B4-BE49-F238E27FC236}">
                <a16:creationId xmlns:a16="http://schemas.microsoft.com/office/drawing/2014/main" id="{81524481-8282-96C1-551A-B36B40C8152F}"/>
              </a:ext>
            </a:extLst>
          </p:cNvPr>
          <p:cNvSpPr txBox="1"/>
          <p:nvPr/>
        </p:nvSpPr>
        <p:spPr>
          <a:xfrm>
            <a:off x="2334620" y="5708154"/>
            <a:ext cx="3153876" cy="338554"/>
          </a:xfrm>
          <a:prstGeom prst="rect">
            <a:avLst/>
          </a:prstGeom>
          <a:noFill/>
        </p:spPr>
        <p:txBody>
          <a:bodyPr wrap="square" rtlCol="0">
            <a:spAutoFit/>
          </a:bodyPr>
          <a:lstStyle/>
          <a:p>
            <a:pPr algn="ctr"/>
            <a:r>
              <a:rPr lang="en-US" sz="1600" dirty="0">
                <a:latin typeface="Aptos Display" panose="020B0004020202020204" pitchFamily="34" charset="0"/>
              </a:rPr>
              <a:t>Output Dot Product Operation</a:t>
            </a:r>
          </a:p>
        </p:txBody>
      </p:sp>
      <p:sp>
        <p:nvSpPr>
          <p:cNvPr id="281" name="Rectangle 280">
            <a:extLst>
              <a:ext uri="{FF2B5EF4-FFF2-40B4-BE49-F238E27FC236}">
                <a16:creationId xmlns:a16="http://schemas.microsoft.com/office/drawing/2014/main" id="{724D40AD-20A9-D68E-138D-118D9389844B}"/>
              </a:ext>
            </a:extLst>
          </p:cNvPr>
          <p:cNvSpPr/>
          <p:nvPr/>
        </p:nvSpPr>
        <p:spPr>
          <a:xfrm>
            <a:off x="270163" y="1060460"/>
            <a:ext cx="7183582" cy="4993975"/>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Display" panose="020B0004020202020204" pitchFamily="34" charset="0"/>
            </a:endParaRPr>
          </a:p>
        </p:txBody>
      </p:sp>
      <p:sp>
        <p:nvSpPr>
          <p:cNvPr id="282" name="Rectangle 281">
            <a:extLst>
              <a:ext uri="{FF2B5EF4-FFF2-40B4-BE49-F238E27FC236}">
                <a16:creationId xmlns:a16="http://schemas.microsoft.com/office/drawing/2014/main" id="{7DAA18B1-FAD8-0753-6F50-5D227F133704}"/>
              </a:ext>
            </a:extLst>
          </p:cNvPr>
          <p:cNvSpPr/>
          <p:nvPr/>
        </p:nvSpPr>
        <p:spPr>
          <a:xfrm>
            <a:off x="270164" y="1067363"/>
            <a:ext cx="7183582" cy="246057"/>
          </a:xfrm>
          <a:prstGeom prst="rect">
            <a:avLst/>
          </a:prstGeom>
          <a:solidFill>
            <a:schemeClr val="accent1">
              <a:lumMod val="75000"/>
            </a:scheme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Aptos Display" panose="020B0004020202020204" pitchFamily="34" charset="0"/>
              </a:rPr>
              <a:t>Analog Processing-in-Memory</a:t>
            </a:r>
          </a:p>
        </p:txBody>
      </p:sp>
      <p:sp>
        <p:nvSpPr>
          <p:cNvPr id="283" name="Rectangle 282">
            <a:extLst>
              <a:ext uri="{FF2B5EF4-FFF2-40B4-BE49-F238E27FC236}">
                <a16:creationId xmlns:a16="http://schemas.microsoft.com/office/drawing/2014/main" id="{ECEF5A87-1C4C-7F8B-A820-10A2B75EEA21}"/>
              </a:ext>
            </a:extLst>
          </p:cNvPr>
          <p:cNvSpPr/>
          <p:nvPr/>
        </p:nvSpPr>
        <p:spPr>
          <a:xfrm>
            <a:off x="8338379" y="1307315"/>
            <a:ext cx="2999232" cy="360514"/>
          </a:xfrm>
          <a:prstGeom prst="rect">
            <a:avLst/>
          </a:prstGeom>
          <a:solidFill>
            <a:schemeClr val="accent6">
              <a:lumMod val="20000"/>
              <a:lumOff val="80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ptos Display" panose="020B0004020202020204" pitchFamily="34" charset="0"/>
              </a:rPr>
              <a:t>Analog In-Memory Operation</a:t>
            </a:r>
          </a:p>
        </p:txBody>
      </p:sp>
      <p:sp>
        <p:nvSpPr>
          <p:cNvPr id="284" name="Rectangle 283">
            <a:extLst>
              <a:ext uri="{FF2B5EF4-FFF2-40B4-BE49-F238E27FC236}">
                <a16:creationId xmlns:a16="http://schemas.microsoft.com/office/drawing/2014/main" id="{2A5DC1F8-8399-1FEF-4210-CCA831E4EEDE}"/>
              </a:ext>
            </a:extLst>
          </p:cNvPr>
          <p:cNvSpPr/>
          <p:nvPr/>
        </p:nvSpPr>
        <p:spPr>
          <a:xfrm>
            <a:off x="8338379" y="1883879"/>
            <a:ext cx="2999232" cy="360514"/>
          </a:xfrm>
          <a:prstGeom prst="rect">
            <a:avLst/>
          </a:prstGeom>
          <a:solidFill>
            <a:schemeClr val="accent2">
              <a:lumMod val="20000"/>
              <a:lumOff val="80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ptos Display" panose="020B0004020202020204" pitchFamily="34" charset="0"/>
              </a:rPr>
              <a:t>Routing analog data is challenge</a:t>
            </a:r>
          </a:p>
        </p:txBody>
      </p:sp>
      <p:sp>
        <p:nvSpPr>
          <p:cNvPr id="285" name="Rectangle 284">
            <a:extLst>
              <a:ext uri="{FF2B5EF4-FFF2-40B4-BE49-F238E27FC236}">
                <a16:creationId xmlns:a16="http://schemas.microsoft.com/office/drawing/2014/main" id="{3F7BEE54-15ED-A8CE-5768-62A6D51FFE23}"/>
              </a:ext>
            </a:extLst>
          </p:cNvPr>
          <p:cNvSpPr/>
          <p:nvPr/>
        </p:nvSpPr>
        <p:spPr>
          <a:xfrm>
            <a:off x="8338379" y="3044023"/>
            <a:ext cx="2999232" cy="360514"/>
          </a:xfrm>
          <a:prstGeom prst="rect">
            <a:avLst/>
          </a:prstGeom>
          <a:solidFill>
            <a:schemeClr val="accent6">
              <a:lumMod val="20000"/>
              <a:lumOff val="80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ptos Display" panose="020B0004020202020204" pitchFamily="34" charset="0"/>
              </a:rPr>
              <a:t>Massively Parallel Operations</a:t>
            </a:r>
          </a:p>
        </p:txBody>
      </p:sp>
      <p:sp>
        <p:nvSpPr>
          <p:cNvPr id="286" name="Rectangle 285">
            <a:extLst>
              <a:ext uri="{FF2B5EF4-FFF2-40B4-BE49-F238E27FC236}">
                <a16:creationId xmlns:a16="http://schemas.microsoft.com/office/drawing/2014/main" id="{0FE3E938-44BF-F1FA-E86E-689F9658A916}"/>
              </a:ext>
            </a:extLst>
          </p:cNvPr>
          <p:cNvSpPr/>
          <p:nvPr/>
        </p:nvSpPr>
        <p:spPr>
          <a:xfrm>
            <a:off x="8338379" y="3620587"/>
            <a:ext cx="2999232" cy="360514"/>
          </a:xfrm>
          <a:prstGeom prst="rect">
            <a:avLst/>
          </a:prstGeom>
          <a:solidFill>
            <a:schemeClr val="accent2">
              <a:lumMod val="20000"/>
              <a:lumOff val="80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ptos Display" panose="020B0004020202020204" pitchFamily="34" charset="0"/>
              </a:rPr>
              <a:t>Non-idealities could degrade accuracy </a:t>
            </a:r>
            <a:endParaRPr lang="en-US" sz="1400" dirty="0">
              <a:solidFill>
                <a:schemeClr val="tx1"/>
              </a:solidFill>
              <a:latin typeface="Aptos Display" panose="020B0004020202020204" pitchFamily="34" charset="0"/>
            </a:endParaRPr>
          </a:p>
        </p:txBody>
      </p:sp>
      <p:sp>
        <p:nvSpPr>
          <p:cNvPr id="287" name="Rectangle 286">
            <a:extLst>
              <a:ext uri="{FF2B5EF4-FFF2-40B4-BE49-F238E27FC236}">
                <a16:creationId xmlns:a16="http://schemas.microsoft.com/office/drawing/2014/main" id="{989F00A8-C57F-7690-4D26-408BCC7B59DC}"/>
              </a:ext>
            </a:extLst>
          </p:cNvPr>
          <p:cNvSpPr/>
          <p:nvPr/>
        </p:nvSpPr>
        <p:spPr>
          <a:xfrm>
            <a:off x="8393243" y="4780732"/>
            <a:ext cx="2999232" cy="360514"/>
          </a:xfrm>
          <a:prstGeom prst="rect">
            <a:avLst/>
          </a:prstGeom>
          <a:solidFill>
            <a:schemeClr val="accent6">
              <a:lumMod val="20000"/>
              <a:lumOff val="80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ptos Display" panose="020B0004020202020204" pitchFamily="34" charset="0"/>
              </a:rPr>
              <a:t>Efficient use of Emerging Memories</a:t>
            </a:r>
          </a:p>
        </p:txBody>
      </p:sp>
      <p:sp>
        <p:nvSpPr>
          <p:cNvPr id="288" name="Rectangle 287">
            <a:extLst>
              <a:ext uri="{FF2B5EF4-FFF2-40B4-BE49-F238E27FC236}">
                <a16:creationId xmlns:a16="http://schemas.microsoft.com/office/drawing/2014/main" id="{372E0F3D-E20E-A219-75FE-FBDE1508F1A1}"/>
              </a:ext>
            </a:extLst>
          </p:cNvPr>
          <p:cNvSpPr/>
          <p:nvPr/>
        </p:nvSpPr>
        <p:spPr>
          <a:xfrm>
            <a:off x="8393243" y="5357296"/>
            <a:ext cx="2999232" cy="360514"/>
          </a:xfrm>
          <a:prstGeom prst="rect">
            <a:avLst/>
          </a:prstGeom>
          <a:solidFill>
            <a:schemeClr val="accent2">
              <a:lumMod val="20000"/>
              <a:lumOff val="80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ptos Display" panose="020B0004020202020204" pitchFamily="34" charset="0"/>
              </a:rPr>
              <a:t>Not mature</a:t>
            </a:r>
          </a:p>
        </p:txBody>
      </p:sp>
      <p:sp>
        <p:nvSpPr>
          <p:cNvPr id="289" name="TextBox 288">
            <a:extLst>
              <a:ext uri="{FF2B5EF4-FFF2-40B4-BE49-F238E27FC236}">
                <a16:creationId xmlns:a16="http://schemas.microsoft.com/office/drawing/2014/main" id="{2C3759B3-06AD-1ACE-40D4-D60BDA2275CF}"/>
              </a:ext>
            </a:extLst>
          </p:cNvPr>
          <p:cNvSpPr txBox="1"/>
          <p:nvPr/>
        </p:nvSpPr>
        <p:spPr>
          <a:xfrm>
            <a:off x="8157692" y="854633"/>
            <a:ext cx="3272261" cy="338554"/>
          </a:xfrm>
          <a:prstGeom prst="rect">
            <a:avLst/>
          </a:prstGeom>
          <a:noFill/>
        </p:spPr>
        <p:txBody>
          <a:bodyPr wrap="square" rtlCol="0">
            <a:spAutoFit/>
          </a:bodyPr>
          <a:lstStyle/>
          <a:p>
            <a:pPr algn="ctr"/>
            <a:r>
              <a:rPr lang="en-US" sz="1600" b="1" dirty="0">
                <a:latin typeface="Aptos Display" panose="020B0004020202020204" pitchFamily="34" charset="0"/>
              </a:rPr>
              <a:t>High-Level Advantages and Pitfalls</a:t>
            </a:r>
          </a:p>
        </p:txBody>
      </p:sp>
      <p:cxnSp>
        <p:nvCxnSpPr>
          <p:cNvPr id="290" name="Straight Arrow Connector 289">
            <a:extLst>
              <a:ext uri="{FF2B5EF4-FFF2-40B4-BE49-F238E27FC236}">
                <a16:creationId xmlns:a16="http://schemas.microsoft.com/office/drawing/2014/main" id="{5A92FC4F-DF97-37A9-2BF6-F8047AE833D1}"/>
              </a:ext>
            </a:extLst>
          </p:cNvPr>
          <p:cNvCxnSpPr>
            <a:cxnSpLocks/>
          </p:cNvCxnSpPr>
          <p:nvPr/>
        </p:nvCxnSpPr>
        <p:spPr>
          <a:xfrm>
            <a:off x="6185962" y="3090672"/>
            <a:ext cx="659846" cy="963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91" name="TextBox 290">
            <a:extLst>
              <a:ext uri="{FF2B5EF4-FFF2-40B4-BE49-F238E27FC236}">
                <a16:creationId xmlns:a16="http://schemas.microsoft.com/office/drawing/2014/main" id="{9306131C-2D6C-C0A8-E1C1-3C1D71C75417}"/>
              </a:ext>
            </a:extLst>
          </p:cNvPr>
          <p:cNvSpPr txBox="1"/>
          <p:nvPr/>
        </p:nvSpPr>
        <p:spPr>
          <a:xfrm rot="5400000">
            <a:off x="5860056" y="3288870"/>
            <a:ext cx="2231014" cy="276999"/>
          </a:xfrm>
          <a:prstGeom prst="rect">
            <a:avLst/>
          </a:prstGeom>
          <a:noFill/>
        </p:spPr>
        <p:txBody>
          <a:bodyPr wrap="square" rtlCol="0">
            <a:spAutoFit/>
          </a:bodyPr>
          <a:lstStyle/>
          <a:p>
            <a:r>
              <a:rPr lang="en-US" sz="1200" dirty="0">
                <a:latin typeface="Aptos Display" panose="020B0004020202020204" pitchFamily="34" charset="0"/>
              </a:rPr>
              <a:t>NVM device (RRAM, PCM, etc.)</a:t>
            </a:r>
          </a:p>
        </p:txBody>
      </p:sp>
      <p:sp>
        <p:nvSpPr>
          <p:cNvPr id="2" name="Footer Placeholder 1">
            <a:extLst>
              <a:ext uri="{FF2B5EF4-FFF2-40B4-BE49-F238E27FC236}">
                <a16:creationId xmlns:a16="http://schemas.microsoft.com/office/drawing/2014/main" id="{C411298A-2DB9-D9AD-8E2B-49BFF3EC9A12}"/>
              </a:ext>
            </a:extLst>
          </p:cNvPr>
          <p:cNvSpPr>
            <a:spLocks noGrp="1"/>
          </p:cNvSpPr>
          <p:nvPr>
            <p:ph type="ftr" idx="11"/>
          </p:nvPr>
        </p:nvSpPr>
        <p:spPr/>
        <p:txBody>
          <a:bodyPr/>
          <a:lstStyle/>
          <a:p>
            <a:r>
              <a:rPr lang="en-US"/>
              <a:t>Kundu, Zhu, Jaiswal, and Beerel</a:t>
            </a:r>
          </a:p>
        </p:txBody>
      </p:sp>
      <p:sp>
        <p:nvSpPr>
          <p:cNvPr id="3" name="Slide Number Placeholder 2">
            <a:extLst>
              <a:ext uri="{FF2B5EF4-FFF2-40B4-BE49-F238E27FC236}">
                <a16:creationId xmlns:a16="http://schemas.microsoft.com/office/drawing/2014/main" id="{24A4EF2E-BFB9-8903-0BBF-FCB1C4C4BE5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15</a:t>
            </a:fld>
            <a:endParaRPr lang="en-US"/>
          </a:p>
        </p:txBody>
      </p:sp>
    </p:spTree>
    <p:extLst>
      <p:ext uri="{BB962C8B-B14F-4D97-AF65-F5344CB8AC3E}">
        <p14:creationId xmlns:p14="http://schemas.microsoft.com/office/powerpoint/2010/main" val="2643509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6" name="Google Shape;186;p20"/>
          <p:cNvPicPr preferRelativeResize="0"/>
          <p:nvPr/>
        </p:nvPicPr>
        <p:blipFill>
          <a:blip r:embed="rId3">
            <a:alphaModFix/>
          </a:blip>
          <a:stretch>
            <a:fillRect/>
          </a:stretch>
        </p:blipFill>
        <p:spPr>
          <a:xfrm>
            <a:off x="3027798" y="772060"/>
            <a:ext cx="6136402" cy="4080669"/>
          </a:xfrm>
          <a:prstGeom prst="rect">
            <a:avLst/>
          </a:prstGeom>
          <a:noFill/>
          <a:ln>
            <a:noFill/>
          </a:ln>
        </p:spPr>
      </p:pic>
      <p:sp>
        <p:nvSpPr>
          <p:cNvPr id="181" name="Google Shape;181;p20"/>
          <p:cNvSpPr txBox="1">
            <a:spLocks noGrp="1"/>
          </p:cNvSpPr>
          <p:nvPr>
            <p:ph type="title"/>
          </p:nvPr>
        </p:nvSpPr>
        <p:spPr>
          <a:xfrm>
            <a:off x="86360" y="61787"/>
            <a:ext cx="10515600" cy="1069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960"/>
              <a:buFont typeface="Play"/>
              <a:buNone/>
            </a:pPr>
            <a:r>
              <a:rPr lang="en-US" sz="3200" b="1" dirty="0">
                <a:latin typeface="Aptos Display" panose="020B0004020202020204" pitchFamily="34" charset="0"/>
                <a:ea typeface="Arial"/>
                <a:cs typeface="Arial"/>
                <a:sym typeface="Arial"/>
              </a:rPr>
              <a:t>Path Ahead : Scalability Challenges of Spiking Transformers</a:t>
            </a:r>
            <a:endParaRPr sz="3200" dirty="0">
              <a:latin typeface="Aptos Display" panose="020B0004020202020204" pitchFamily="34" charset="0"/>
              <a:ea typeface="Arial"/>
              <a:cs typeface="Arial"/>
              <a:sym typeface="Arial"/>
            </a:endParaRPr>
          </a:p>
        </p:txBody>
      </p:sp>
      <p:pic>
        <p:nvPicPr>
          <p:cNvPr id="183" name="Google Shape;183;p20"/>
          <p:cNvPicPr preferRelativeResize="0"/>
          <p:nvPr/>
        </p:nvPicPr>
        <p:blipFill rotWithShape="1">
          <a:blip r:embed="rId4">
            <a:alphaModFix/>
          </a:blip>
          <a:srcRect/>
          <a:stretch/>
        </p:blipFill>
        <p:spPr>
          <a:xfrm>
            <a:off x="11463403" y="90608"/>
            <a:ext cx="642237" cy="505896"/>
          </a:xfrm>
          <a:prstGeom prst="rect">
            <a:avLst/>
          </a:prstGeom>
          <a:noFill/>
          <a:ln>
            <a:noFill/>
          </a:ln>
        </p:spPr>
      </p:pic>
      <p:sp>
        <p:nvSpPr>
          <p:cNvPr id="187" name="Google Shape;187;p20"/>
          <p:cNvSpPr txBox="1"/>
          <p:nvPr/>
        </p:nvSpPr>
        <p:spPr>
          <a:xfrm>
            <a:off x="3670911" y="4784740"/>
            <a:ext cx="5129400" cy="36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dirty="0">
                <a:solidFill>
                  <a:schemeClr val="dk1"/>
                </a:solidFill>
                <a:latin typeface="Aptos Display" panose="020B0004020202020204" pitchFamily="34" charset="0"/>
                <a:ea typeface="Calibri"/>
                <a:cs typeface="Calibri"/>
                <a:sym typeface="Calibri"/>
              </a:rPr>
              <a:t>Emergent Abilities of Large Transformers</a:t>
            </a:r>
            <a:endParaRPr dirty="0">
              <a:solidFill>
                <a:schemeClr val="dk1"/>
              </a:solidFill>
              <a:latin typeface="Aptos Display" panose="020B0004020202020204" pitchFamily="34" charset="0"/>
              <a:ea typeface="Calibri"/>
              <a:cs typeface="Calibri"/>
              <a:sym typeface="Calibri"/>
            </a:endParaRPr>
          </a:p>
        </p:txBody>
      </p:sp>
      <p:sp>
        <p:nvSpPr>
          <p:cNvPr id="7" name="TextBox 6">
            <a:extLst>
              <a:ext uri="{FF2B5EF4-FFF2-40B4-BE49-F238E27FC236}">
                <a16:creationId xmlns:a16="http://schemas.microsoft.com/office/drawing/2014/main" id="{A27015CB-95FF-99A1-24E4-1A93BE311BC6}"/>
              </a:ext>
            </a:extLst>
          </p:cNvPr>
          <p:cNvSpPr txBox="1"/>
          <p:nvPr/>
        </p:nvSpPr>
        <p:spPr>
          <a:xfrm>
            <a:off x="297027" y="5149840"/>
            <a:ext cx="11597945" cy="1708160"/>
          </a:xfrm>
          <a:prstGeom prst="rect">
            <a:avLst/>
          </a:prstGeom>
          <a:noFill/>
        </p:spPr>
        <p:txBody>
          <a:bodyPr wrap="square" rtlCol="0">
            <a:spAutoFit/>
          </a:bodyPr>
          <a:lstStyle/>
          <a:p>
            <a:pPr marL="342900" indent="-342900" rtl="0" fontAlgn="base">
              <a:spcBef>
                <a:spcPts val="1000"/>
              </a:spcBef>
              <a:spcAft>
                <a:spcPts val="0"/>
              </a:spcAft>
              <a:buFont typeface="Wingdings" panose="05000000000000000000" pitchFamily="2" charset="2"/>
              <a:buChar char="Ø"/>
            </a:pPr>
            <a:r>
              <a:rPr lang="en-US" sz="2000" b="0" i="0" u="none" strike="noStrike" dirty="0">
                <a:solidFill>
                  <a:srgbClr val="000000"/>
                </a:solidFill>
                <a:effectLst/>
                <a:latin typeface="Aptos Display" panose="020B0004020202020204" pitchFamily="34" charset="0"/>
              </a:rPr>
              <a:t>SNNs models are yet to be scaled at billion scale transformer models.</a:t>
            </a:r>
          </a:p>
          <a:p>
            <a:pPr marL="342900" indent="-342900" rtl="0" fontAlgn="base">
              <a:spcBef>
                <a:spcPts val="1000"/>
              </a:spcBef>
              <a:spcAft>
                <a:spcPts val="0"/>
              </a:spcAft>
              <a:buFont typeface="Wingdings" panose="05000000000000000000" pitchFamily="2" charset="2"/>
              <a:buChar char="Ø"/>
            </a:pPr>
            <a:r>
              <a:rPr lang="en-US" sz="2000" dirty="0">
                <a:latin typeface="Aptos Display" panose="020B0004020202020204" pitchFamily="34" charset="0"/>
              </a:rPr>
              <a:t>Efficient pre-training recipe for such billion-scale foundation SNNs are yet to be unveiled</a:t>
            </a:r>
          </a:p>
          <a:p>
            <a:pPr marL="342900" indent="-342900" rtl="0" fontAlgn="base">
              <a:spcBef>
                <a:spcPts val="1000"/>
              </a:spcBef>
              <a:spcAft>
                <a:spcPts val="0"/>
              </a:spcAft>
              <a:buFont typeface="Wingdings" panose="05000000000000000000" pitchFamily="2" charset="2"/>
              <a:buChar char="Ø"/>
            </a:pPr>
            <a:r>
              <a:rPr lang="en-US" sz="2000" dirty="0">
                <a:latin typeface="Aptos Display" panose="020B0004020202020204" pitchFamily="34" charset="0"/>
              </a:rPr>
              <a:t>Foundation SNNs with ideal downstream task utility and zero-shot performance efficacy are yet to be known</a:t>
            </a:r>
          </a:p>
          <a:p>
            <a:pPr marL="342900" indent="-342900" rtl="0" fontAlgn="base">
              <a:spcBef>
                <a:spcPts val="1000"/>
              </a:spcBef>
              <a:spcAft>
                <a:spcPts val="0"/>
              </a:spcAft>
              <a:buFont typeface="Wingdings" panose="05000000000000000000" pitchFamily="2" charset="2"/>
              <a:buChar char="Ø"/>
            </a:pPr>
            <a:endParaRPr lang="en-US" sz="2000" b="0" i="0" u="none" strike="noStrike" dirty="0">
              <a:solidFill>
                <a:srgbClr val="000000"/>
              </a:solidFill>
              <a:effectLst/>
              <a:latin typeface="Aptos Display" panose="020B0004020202020204" pitchFamily="34" charset="0"/>
            </a:endParaRPr>
          </a:p>
        </p:txBody>
      </p:sp>
      <p:sp>
        <p:nvSpPr>
          <p:cNvPr id="3" name="Footer Placeholder 2">
            <a:extLst>
              <a:ext uri="{FF2B5EF4-FFF2-40B4-BE49-F238E27FC236}">
                <a16:creationId xmlns:a16="http://schemas.microsoft.com/office/drawing/2014/main" id="{2C38BEC2-9453-04AC-5E30-E35B209EB3FF}"/>
              </a:ext>
            </a:extLst>
          </p:cNvPr>
          <p:cNvSpPr>
            <a:spLocks noGrp="1"/>
          </p:cNvSpPr>
          <p:nvPr>
            <p:ph type="ftr" idx="11"/>
          </p:nvPr>
        </p:nvSpPr>
        <p:spPr/>
        <p:txBody>
          <a:bodyPr/>
          <a:lstStyle/>
          <a:p>
            <a:r>
              <a:rPr lang="en-US"/>
              <a:t>Kundu, Zhu, Jaiswal, and Beerel</a:t>
            </a:r>
          </a:p>
        </p:txBody>
      </p:sp>
      <p:sp>
        <p:nvSpPr>
          <p:cNvPr id="4" name="Slide Number Placeholder 3">
            <a:extLst>
              <a:ext uri="{FF2B5EF4-FFF2-40B4-BE49-F238E27FC236}">
                <a16:creationId xmlns:a16="http://schemas.microsoft.com/office/drawing/2014/main" id="{EC6BD404-C2FC-90B1-299D-CE1BE612220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16</a:t>
            </a:fld>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748515DB-5A6A-7612-1529-21AAE87ACE4E}"/>
            </a:ext>
          </a:extLst>
        </p:cNvPr>
        <p:cNvGrpSpPr/>
        <p:nvPr/>
      </p:nvGrpSpPr>
      <p:grpSpPr>
        <a:xfrm>
          <a:off x="0" y="0"/>
          <a:ext cx="0" cy="0"/>
          <a:chOff x="0" y="0"/>
          <a:chExt cx="0" cy="0"/>
        </a:xfrm>
      </p:grpSpPr>
      <p:sp>
        <p:nvSpPr>
          <p:cNvPr id="181" name="Google Shape;181;p20">
            <a:extLst>
              <a:ext uri="{FF2B5EF4-FFF2-40B4-BE49-F238E27FC236}">
                <a16:creationId xmlns:a16="http://schemas.microsoft.com/office/drawing/2014/main" id="{10A1F44D-846F-606E-4498-9B9F6399D9DB}"/>
              </a:ext>
            </a:extLst>
          </p:cNvPr>
          <p:cNvSpPr txBox="1">
            <a:spLocks noGrp="1"/>
          </p:cNvSpPr>
          <p:nvPr>
            <p:ph type="title"/>
          </p:nvPr>
        </p:nvSpPr>
        <p:spPr>
          <a:xfrm>
            <a:off x="86360" y="61787"/>
            <a:ext cx="10515600" cy="1069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960"/>
              <a:buFont typeface="Play"/>
              <a:buNone/>
            </a:pPr>
            <a:r>
              <a:rPr lang="en-US" sz="3200" b="1" dirty="0">
                <a:latin typeface="Aptos Display" panose="020B0004020202020204" pitchFamily="34" charset="0"/>
                <a:ea typeface="Arial"/>
                <a:cs typeface="Arial"/>
                <a:sym typeface="Arial"/>
              </a:rPr>
              <a:t>Path Ahead : Trustworthiness of  Spiking Models </a:t>
            </a:r>
            <a:endParaRPr sz="3200" dirty="0">
              <a:latin typeface="Aptos Display" panose="020B0004020202020204" pitchFamily="34" charset="0"/>
              <a:ea typeface="Arial"/>
              <a:cs typeface="Arial"/>
              <a:sym typeface="Arial"/>
            </a:endParaRPr>
          </a:p>
        </p:txBody>
      </p:sp>
      <p:pic>
        <p:nvPicPr>
          <p:cNvPr id="183" name="Google Shape;183;p20">
            <a:extLst>
              <a:ext uri="{FF2B5EF4-FFF2-40B4-BE49-F238E27FC236}">
                <a16:creationId xmlns:a16="http://schemas.microsoft.com/office/drawing/2014/main" id="{B2871B70-8D83-769A-163C-341F4C0EAD10}"/>
              </a:ext>
            </a:extLst>
          </p:cNvPr>
          <p:cNvPicPr preferRelativeResize="0"/>
          <p:nvPr/>
        </p:nvPicPr>
        <p:blipFill rotWithShape="1">
          <a:blip r:embed="rId3">
            <a:alphaModFix/>
          </a:blip>
          <a:srcRect/>
          <a:stretch/>
        </p:blipFill>
        <p:spPr>
          <a:xfrm>
            <a:off x="11463403" y="90608"/>
            <a:ext cx="642237" cy="505896"/>
          </a:xfrm>
          <a:prstGeom prst="rect">
            <a:avLst/>
          </a:prstGeom>
          <a:noFill/>
          <a:ln>
            <a:noFill/>
          </a:ln>
        </p:spPr>
      </p:pic>
      <p:sp>
        <p:nvSpPr>
          <p:cNvPr id="7" name="TextBox 6">
            <a:extLst>
              <a:ext uri="{FF2B5EF4-FFF2-40B4-BE49-F238E27FC236}">
                <a16:creationId xmlns:a16="http://schemas.microsoft.com/office/drawing/2014/main" id="{AC24BA30-D1A8-C9AC-33B3-8CA39163A633}"/>
              </a:ext>
            </a:extLst>
          </p:cNvPr>
          <p:cNvSpPr txBox="1"/>
          <p:nvPr/>
        </p:nvSpPr>
        <p:spPr>
          <a:xfrm>
            <a:off x="297027" y="1359893"/>
            <a:ext cx="11597945" cy="2939266"/>
          </a:xfrm>
          <a:prstGeom prst="rect">
            <a:avLst/>
          </a:prstGeom>
          <a:noFill/>
        </p:spPr>
        <p:txBody>
          <a:bodyPr wrap="square" rtlCol="0">
            <a:spAutoFit/>
          </a:bodyPr>
          <a:lstStyle/>
          <a:p>
            <a:pPr marL="342900" indent="-342900" rtl="0" fontAlgn="base">
              <a:spcBef>
                <a:spcPts val="1000"/>
              </a:spcBef>
              <a:spcAft>
                <a:spcPts val="0"/>
              </a:spcAft>
              <a:buFont typeface="Wingdings" panose="05000000000000000000" pitchFamily="2" charset="2"/>
              <a:buChar char="Ø"/>
            </a:pPr>
            <a:r>
              <a:rPr lang="en-US" sz="2000" b="0" i="0" u="none" strike="noStrike" dirty="0">
                <a:solidFill>
                  <a:srgbClr val="000000"/>
                </a:solidFill>
                <a:effectLst/>
                <a:latin typeface="Aptos Display" panose="020B0004020202020204" pitchFamily="34" charset="0"/>
              </a:rPr>
              <a:t>Traditional foundation models have demonstrated various forms of vulnerability in terms of privacy and trust</a:t>
            </a:r>
            <a:r>
              <a:rPr lang="en-US" sz="2000" dirty="0">
                <a:latin typeface="Aptos Display" panose="020B0004020202020204" pitchFamily="34" charset="0"/>
              </a:rPr>
              <a:t> – that are yet to be fully explored in SNNs</a:t>
            </a:r>
          </a:p>
          <a:p>
            <a:pPr marL="342900" indent="-342900" rtl="0" fontAlgn="base">
              <a:spcBef>
                <a:spcPts val="1000"/>
              </a:spcBef>
              <a:spcAft>
                <a:spcPts val="0"/>
              </a:spcAft>
              <a:buFont typeface="Wingdings" panose="05000000000000000000" pitchFamily="2" charset="2"/>
              <a:buChar char="Ø"/>
            </a:pPr>
            <a:r>
              <a:rPr lang="en-US" sz="2000" dirty="0">
                <a:latin typeface="Aptos Display" panose="020B0004020202020204" pitchFamily="34" charset="0"/>
              </a:rPr>
              <a:t>Private SNN frameworks that are developed rely heavily on the synthetic dataset for conversion- which makes the SNN model overfitted on the synthetic data distribution due to limited dataset size.</a:t>
            </a:r>
          </a:p>
          <a:p>
            <a:pPr marL="342900" indent="-342900" rtl="0" fontAlgn="base">
              <a:spcBef>
                <a:spcPts val="1000"/>
              </a:spcBef>
              <a:spcAft>
                <a:spcPts val="0"/>
              </a:spcAft>
              <a:buFont typeface="Wingdings" panose="05000000000000000000" pitchFamily="2" charset="2"/>
              <a:buChar char="Ø"/>
            </a:pPr>
            <a:r>
              <a:rPr lang="en-US" sz="2000" b="0" i="0" u="none" strike="noStrike" dirty="0">
                <a:solidFill>
                  <a:srgbClr val="000000"/>
                </a:solidFill>
                <a:effectLst/>
                <a:latin typeface="Aptos Display" panose="020B0004020202020204" pitchFamily="34" charset="0"/>
              </a:rPr>
              <a:t>Robust SNN frameworks adds additional overhead in terms of either noise tensor generation or add temporal overhead, disallowing ultra low latency like one time-step inference for SNNs</a:t>
            </a:r>
          </a:p>
          <a:p>
            <a:pPr marL="342900" indent="-342900" rtl="0" fontAlgn="base">
              <a:spcBef>
                <a:spcPts val="1000"/>
              </a:spcBef>
              <a:spcAft>
                <a:spcPts val="0"/>
              </a:spcAft>
              <a:buFont typeface="Wingdings" panose="05000000000000000000" pitchFamily="2" charset="2"/>
              <a:buChar char="Ø"/>
            </a:pPr>
            <a:r>
              <a:rPr lang="en-US" sz="2000" dirty="0">
                <a:latin typeface="Aptos Display" panose="020B0004020202020204" pitchFamily="34" charset="0"/>
              </a:rPr>
              <a:t>Due to the promising energy-efficiency of SNNs: their trustworthy edge application is a potential use case – however, it requires exhaustive trust analysis on the task domain!</a:t>
            </a:r>
            <a:endParaRPr lang="en-US" sz="2000" b="0" i="0" u="none" strike="noStrike" dirty="0">
              <a:solidFill>
                <a:srgbClr val="000000"/>
              </a:solidFill>
              <a:effectLst/>
              <a:latin typeface="Aptos Display" panose="020B0004020202020204" pitchFamily="34" charset="0"/>
            </a:endParaRPr>
          </a:p>
        </p:txBody>
      </p:sp>
      <p:sp>
        <p:nvSpPr>
          <p:cNvPr id="3" name="Footer Placeholder 2">
            <a:extLst>
              <a:ext uri="{FF2B5EF4-FFF2-40B4-BE49-F238E27FC236}">
                <a16:creationId xmlns:a16="http://schemas.microsoft.com/office/drawing/2014/main" id="{135768C3-7DDF-4EA8-3118-62A776803E71}"/>
              </a:ext>
            </a:extLst>
          </p:cNvPr>
          <p:cNvSpPr>
            <a:spLocks noGrp="1"/>
          </p:cNvSpPr>
          <p:nvPr>
            <p:ph type="ftr" idx="11"/>
          </p:nvPr>
        </p:nvSpPr>
        <p:spPr/>
        <p:txBody>
          <a:bodyPr/>
          <a:lstStyle/>
          <a:p>
            <a:r>
              <a:rPr lang="en-US"/>
              <a:t>Kundu, Zhu, Jaiswal, and Beerel</a:t>
            </a:r>
          </a:p>
        </p:txBody>
      </p:sp>
      <p:sp>
        <p:nvSpPr>
          <p:cNvPr id="4" name="Slide Number Placeholder 3">
            <a:extLst>
              <a:ext uri="{FF2B5EF4-FFF2-40B4-BE49-F238E27FC236}">
                <a16:creationId xmlns:a16="http://schemas.microsoft.com/office/drawing/2014/main" id="{76451925-B6D2-7172-CEA6-D980563A30D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17</a:t>
            </a:fld>
            <a:endParaRPr lang="en-US"/>
          </a:p>
        </p:txBody>
      </p:sp>
    </p:spTree>
    <p:extLst>
      <p:ext uri="{BB962C8B-B14F-4D97-AF65-F5344CB8AC3E}">
        <p14:creationId xmlns:p14="http://schemas.microsoft.com/office/powerpoint/2010/main" val="1778955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1A28C2CE-CF36-5880-D734-9BF2DA57090F}"/>
            </a:ext>
          </a:extLst>
        </p:cNvPr>
        <p:cNvGrpSpPr/>
        <p:nvPr/>
      </p:nvGrpSpPr>
      <p:grpSpPr>
        <a:xfrm>
          <a:off x="0" y="0"/>
          <a:ext cx="0" cy="0"/>
          <a:chOff x="0" y="0"/>
          <a:chExt cx="0" cy="0"/>
        </a:xfrm>
      </p:grpSpPr>
      <p:sp>
        <p:nvSpPr>
          <p:cNvPr id="181" name="Google Shape;181;p20">
            <a:extLst>
              <a:ext uri="{FF2B5EF4-FFF2-40B4-BE49-F238E27FC236}">
                <a16:creationId xmlns:a16="http://schemas.microsoft.com/office/drawing/2014/main" id="{368AC672-BF3B-ABCA-9671-F947B50530CC}"/>
              </a:ext>
            </a:extLst>
          </p:cNvPr>
          <p:cNvSpPr txBox="1">
            <a:spLocks noGrp="1"/>
          </p:cNvSpPr>
          <p:nvPr>
            <p:ph type="title"/>
          </p:nvPr>
        </p:nvSpPr>
        <p:spPr>
          <a:xfrm>
            <a:off x="86360" y="61787"/>
            <a:ext cx="10515600" cy="1069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960"/>
              <a:buFont typeface="Play"/>
              <a:buNone/>
            </a:pPr>
            <a:r>
              <a:rPr lang="en-US" sz="3200" b="1" dirty="0">
                <a:latin typeface="Aptos Display" panose="020B0004020202020204" pitchFamily="34" charset="0"/>
                <a:ea typeface="Arial"/>
                <a:cs typeface="Arial"/>
                <a:sym typeface="Arial"/>
              </a:rPr>
              <a:t>Path Ahead: Applications and Software</a:t>
            </a:r>
            <a:endParaRPr sz="3200" dirty="0">
              <a:latin typeface="Aptos Display" panose="020B0004020202020204" pitchFamily="34" charset="0"/>
              <a:ea typeface="Arial"/>
              <a:cs typeface="Arial"/>
              <a:sym typeface="Arial"/>
            </a:endParaRPr>
          </a:p>
        </p:txBody>
      </p:sp>
      <p:pic>
        <p:nvPicPr>
          <p:cNvPr id="183" name="Google Shape;183;p20">
            <a:extLst>
              <a:ext uri="{FF2B5EF4-FFF2-40B4-BE49-F238E27FC236}">
                <a16:creationId xmlns:a16="http://schemas.microsoft.com/office/drawing/2014/main" id="{5D87E517-6E0A-0684-F20C-60A5E4EC7337}"/>
              </a:ext>
            </a:extLst>
          </p:cNvPr>
          <p:cNvPicPr preferRelativeResize="0"/>
          <p:nvPr/>
        </p:nvPicPr>
        <p:blipFill rotWithShape="1">
          <a:blip r:embed="rId3">
            <a:alphaModFix/>
          </a:blip>
          <a:srcRect/>
          <a:stretch/>
        </p:blipFill>
        <p:spPr>
          <a:xfrm>
            <a:off x="11463403" y="90608"/>
            <a:ext cx="642237" cy="505896"/>
          </a:xfrm>
          <a:prstGeom prst="rect">
            <a:avLst/>
          </a:prstGeom>
          <a:noFill/>
          <a:ln>
            <a:noFill/>
          </a:ln>
        </p:spPr>
      </p:pic>
      <p:sp>
        <p:nvSpPr>
          <p:cNvPr id="2" name="TextBox 1">
            <a:extLst>
              <a:ext uri="{FF2B5EF4-FFF2-40B4-BE49-F238E27FC236}">
                <a16:creationId xmlns:a16="http://schemas.microsoft.com/office/drawing/2014/main" id="{C34A6608-8057-39FA-B8DC-4C2602E5FAF3}"/>
              </a:ext>
            </a:extLst>
          </p:cNvPr>
          <p:cNvSpPr txBox="1"/>
          <p:nvPr/>
        </p:nvSpPr>
        <p:spPr>
          <a:xfrm>
            <a:off x="297027" y="1359893"/>
            <a:ext cx="11597945" cy="3016210"/>
          </a:xfrm>
          <a:prstGeom prst="rect">
            <a:avLst/>
          </a:prstGeom>
          <a:noFill/>
        </p:spPr>
        <p:txBody>
          <a:bodyPr wrap="square" rtlCol="0">
            <a:spAutoFit/>
          </a:bodyPr>
          <a:lstStyle/>
          <a:p>
            <a:pPr marL="342900" indent="-342900" rtl="0" fontAlgn="base">
              <a:spcBef>
                <a:spcPts val="600"/>
              </a:spcBef>
              <a:spcAft>
                <a:spcPts val="600"/>
              </a:spcAft>
              <a:buFont typeface="Wingdings" panose="05000000000000000000" pitchFamily="2" charset="2"/>
              <a:buChar char="Ø"/>
            </a:pPr>
            <a:r>
              <a:rPr lang="en-US" sz="2000" b="0" i="0" u="none" strike="noStrike" dirty="0">
                <a:solidFill>
                  <a:srgbClr val="000000"/>
                </a:solidFill>
                <a:effectLst/>
                <a:latin typeface="Aptos Display" panose="020B0004020202020204" pitchFamily="34" charset="0"/>
              </a:rPr>
              <a:t>Various SNN applications in event driven processing can not leverage traditional APIs like </a:t>
            </a:r>
            <a:r>
              <a:rPr lang="en-US" sz="2000" b="0" i="0" u="none" strike="noStrike" dirty="0" err="1">
                <a:solidFill>
                  <a:srgbClr val="000000"/>
                </a:solidFill>
                <a:effectLst/>
                <a:latin typeface="Aptos Display" panose="020B0004020202020204" pitchFamily="34" charset="0"/>
              </a:rPr>
              <a:t>Pytorch</a:t>
            </a:r>
            <a:r>
              <a:rPr lang="en-US" sz="2000" b="0" i="0" u="none" strike="noStrike" dirty="0">
                <a:solidFill>
                  <a:srgbClr val="000000"/>
                </a:solidFill>
                <a:effectLst/>
                <a:latin typeface="Aptos Display" panose="020B0004020202020204" pitchFamily="34" charset="0"/>
              </a:rPr>
              <a:t>, </a:t>
            </a:r>
            <a:r>
              <a:rPr lang="en-US" sz="2000" b="0" i="0" u="none" strike="noStrike" dirty="0" err="1">
                <a:solidFill>
                  <a:srgbClr val="000000"/>
                </a:solidFill>
                <a:effectLst/>
                <a:latin typeface="Aptos Display" panose="020B0004020202020204" pitchFamily="34" charset="0"/>
              </a:rPr>
              <a:t>Tensorflow</a:t>
            </a:r>
            <a:r>
              <a:rPr lang="en-US" sz="2000" b="0" i="0" u="none" strike="noStrike" dirty="0">
                <a:solidFill>
                  <a:srgbClr val="000000"/>
                </a:solidFill>
                <a:effectLst/>
                <a:latin typeface="Aptos Display" panose="020B0004020202020204" pitchFamily="34" charset="0"/>
              </a:rPr>
              <a:t> that are optimized for graphical processing units (GPUs).</a:t>
            </a:r>
            <a:endParaRPr lang="en-US" sz="2000" dirty="0">
              <a:latin typeface="Aptos Display" panose="020B0004020202020204" pitchFamily="34" charset="0"/>
            </a:endParaRPr>
          </a:p>
          <a:p>
            <a:pPr marL="342900" indent="-342900" rtl="0" fontAlgn="base">
              <a:spcBef>
                <a:spcPts val="600"/>
              </a:spcBef>
              <a:spcAft>
                <a:spcPts val="600"/>
              </a:spcAft>
              <a:buFont typeface="Wingdings" panose="05000000000000000000" pitchFamily="2" charset="2"/>
              <a:buChar char="Ø"/>
            </a:pPr>
            <a:r>
              <a:rPr lang="en-US" sz="2000" dirty="0">
                <a:latin typeface="Aptos Display" panose="020B0004020202020204" pitchFamily="34" charset="0"/>
              </a:rPr>
              <a:t>Specialized software APIs for neuromorphic hardware like Intel </a:t>
            </a:r>
            <a:r>
              <a:rPr lang="en-US" sz="2000" dirty="0" err="1">
                <a:latin typeface="Aptos Display" panose="020B0004020202020204" pitchFamily="34" charset="0"/>
              </a:rPr>
              <a:t>Loihi</a:t>
            </a:r>
            <a:r>
              <a:rPr lang="en-US" sz="2000" dirty="0">
                <a:latin typeface="Aptos Display" panose="020B0004020202020204" pitchFamily="34" charset="0"/>
              </a:rPr>
              <a:t>, IBM </a:t>
            </a:r>
            <a:r>
              <a:rPr lang="en-US" sz="2000" dirty="0" err="1">
                <a:latin typeface="Aptos Display" panose="020B0004020202020204" pitchFamily="34" charset="0"/>
              </a:rPr>
              <a:t>TrueNorth</a:t>
            </a:r>
            <a:r>
              <a:rPr lang="en-US" sz="2000" dirty="0">
                <a:latin typeface="Aptos Display" panose="020B0004020202020204" pitchFamily="34" charset="0"/>
              </a:rPr>
              <a:t>, </a:t>
            </a:r>
            <a:r>
              <a:rPr lang="en-US" sz="2000" dirty="0" err="1">
                <a:latin typeface="Aptos Display" panose="020B0004020202020204" pitchFamily="34" charset="0"/>
              </a:rPr>
              <a:t>SpiNNaker</a:t>
            </a:r>
            <a:r>
              <a:rPr lang="en-US" sz="2000" dirty="0">
                <a:latin typeface="Aptos Display" panose="020B0004020202020204" pitchFamily="34" charset="0"/>
              </a:rPr>
              <a:t> are essential – e.g.: Intel has initiated a dedicated effort to </a:t>
            </a:r>
            <a:r>
              <a:rPr lang="en-US" sz="2000" b="1" dirty="0">
                <a:latin typeface="Aptos Display" panose="020B0004020202020204" pitchFamily="34" charset="0"/>
              </a:rPr>
              <a:t>design the LAVA software framework</a:t>
            </a:r>
            <a:r>
              <a:rPr lang="en-US" sz="2000" dirty="0">
                <a:latin typeface="Aptos Display" panose="020B0004020202020204" pitchFamily="34" charset="0"/>
              </a:rPr>
              <a:t>. </a:t>
            </a:r>
            <a:endParaRPr lang="en-US" sz="2000" b="0" i="0" u="none" strike="noStrike" dirty="0">
              <a:solidFill>
                <a:srgbClr val="000000"/>
              </a:solidFill>
              <a:effectLst/>
              <a:latin typeface="Aptos Display" panose="020B0004020202020204" pitchFamily="34" charset="0"/>
            </a:endParaRPr>
          </a:p>
          <a:p>
            <a:pPr marL="342900" indent="-342900" rtl="0" fontAlgn="base">
              <a:spcBef>
                <a:spcPts val="600"/>
              </a:spcBef>
              <a:spcAft>
                <a:spcPts val="600"/>
              </a:spcAft>
              <a:buFont typeface="Wingdings" panose="05000000000000000000" pitchFamily="2" charset="2"/>
              <a:buChar char="Ø"/>
            </a:pPr>
            <a:r>
              <a:rPr lang="en-US" sz="2000" b="0" i="0" u="none" strike="noStrike" dirty="0">
                <a:solidFill>
                  <a:srgbClr val="000000"/>
                </a:solidFill>
                <a:effectLst/>
                <a:latin typeface="Aptos Display" panose="020B0004020202020204" pitchFamily="34" charset="0"/>
              </a:rPr>
              <a:t>While SNNs are well suited for processing both static and sequential data, their benefits can be more significant on discrete </a:t>
            </a:r>
            <a:r>
              <a:rPr lang="en-US" sz="2000" b="0" i="0" u="none" strike="noStrike" dirty="0" err="1">
                <a:solidFill>
                  <a:srgbClr val="000000"/>
                </a:solidFill>
                <a:effectLst/>
                <a:latin typeface="Aptos Display" panose="020B0004020202020204" pitchFamily="34" charset="0"/>
              </a:rPr>
              <a:t>spatio</a:t>
            </a:r>
            <a:r>
              <a:rPr lang="en-US" sz="2000" dirty="0">
                <a:latin typeface="Aptos Display" panose="020B0004020202020204" pitchFamily="34" charset="0"/>
              </a:rPr>
              <a:t>-</a:t>
            </a:r>
            <a:r>
              <a:rPr lang="en-US" sz="2000" b="0" i="0" u="none" strike="noStrike" dirty="0">
                <a:solidFill>
                  <a:srgbClr val="000000"/>
                </a:solidFill>
                <a:effectLst/>
                <a:latin typeface="Aptos Display" panose="020B0004020202020204" pitchFamily="34" charset="0"/>
              </a:rPr>
              <a:t>temporal data from event sensors </a:t>
            </a:r>
          </a:p>
          <a:p>
            <a:pPr marL="342900" lvl="1" indent="-342900" fontAlgn="base">
              <a:spcBef>
                <a:spcPts val="600"/>
              </a:spcBef>
              <a:spcAft>
                <a:spcPts val="600"/>
              </a:spcAft>
              <a:buFont typeface="Wingdings" panose="05000000000000000000" pitchFamily="2" charset="2"/>
              <a:buChar char="Ø"/>
            </a:pPr>
            <a:r>
              <a:rPr lang="en-US" sz="2000" dirty="0">
                <a:latin typeface="Aptos Display" panose="020B0004020202020204" pitchFamily="34" charset="0"/>
              </a:rPr>
              <a:t>T</a:t>
            </a:r>
            <a:r>
              <a:rPr lang="en-US" sz="2000" b="0" i="0" u="none" strike="noStrike" dirty="0">
                <a:solidFill>
                  <a:srgbClr val="000000"/>
                </a:solidFill>
                <a:effectLst/>
                <a:latin typeface="Aptos Display" panose="020B0004020202020204" pitchFamily="34" charset="0"/>
              </a:rPr>
              <a:t>hus</a:t>
            </a:r>
            <a:r>
              <a:rPr lang="en-US" sz="2000" dirty="0">
                <a:latin typeface="Aptos Display" panose="020B0004020202020204" pitchFamily="34" charset="0"/>
              </a:rPr>
              <a:t>, </a:t>
            </a:r>
            <a:r>
              <a:rPr lang="en-US" sz="2000" b="0" i="0" u="none" strike="noStrike" dirty="0">
                <a:solidFill>
                  <a:srgbClr val="000000"/>
                </a:solidFill>
                <a:effectLst/>
                <a:latin typeface="Aptos Display" panose="020B0004020202020204" pitchFamily="34" charset="0"/>
              </a:rPr>
              <a:t>applications like gesture recognition, DVS input-based classification, bio-medical applications, motion estimation are potential targets for efficient SNNs</a:t>
            </a:r>
          </a:p>
        </p:txBody>
      </p:sp>
      <p:sp>
        <p:nvSpPr>
          <p:cNvPr id="4" name="Footer Placeholder 3">
            <a:extLst>
              <a:ext uri="{FF2B5EF4-FFF2-40B4-BE49-F238E27FC236}">
                <a16:creationId xmlns:a16="http://schemas.microsoft.com/office/drawing/2014/main" id="{E346F19D-8045-0071-945E-372C37CED3C5}"/>
              </a:ext>
            </a:extLst>
          </p:cNvPr>
          <p:cNvSpPr>
            <a:spLocks noGrp="1"/>
          </p:cNvSpPr>
          <p:nvPr>
            <p:ph type="ftr" idx="11"/>
          </p:nvPr>
        </p:nvSpPr>
        <p:spPr/>
        <p:txBody>
          <a:bodyPr/>
          <a:lstStyle/>
          <a:p>
            <a:r>
              <a:rPr lang="en-US"/>
              <a:t>Kundu, Zhu, Jaiswal, and Beerel</a:t>
            </a:r>
          </a:p>
        </p:txBody>
      </p:sp>
      <p:sp>
        <p:nvSpPr>
          <p:cNvPr id="5" name="Slide Number Placeholder 4">
            <a:extLst>
              <a:ext uri="{FF2B5EF4-FFF2-40B4-BE49-F238E27FC236}">
                <a16:creationId xmlns:a16="http://schemas.microsoft.com/office/drawing/2014/main" id="{426DE735-FFB5-3B73-A9DF-27E5655C820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18</a:t>
            </a:fld>
            <a:endParaRPr lang="en-US"/>
          </a:p>
        </p:txBody>
      </p:sp>
    </p:spTree>
    <p:extLst>
      <p:ext uri="{BB962C8B-B14F-4D97-AF65-F5344CB8AC3E}">
        <p14:creationId xmlns:p14="http://schemas.microsoft.com/office/powerpoint/2010/main" val="3884581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EEA12F0F-FEF2-3278-2637-91786534FA35}"/>
            </a:ext>
          </a:extLst>
        </p:cNvPr>
        <p:cNvGrpSpPr/>
        <p:nvPr/>
      </p:nvGrpSpPr>
      <p:grpSpPr>
        <a:xfrm>
          <a:off x="0" y="0"/>
          <a:ext cx="0" cy="0"/>
          <a:chOff x="0" y="0"/>
          <a:chExt cx="0" cy="0"/>
        </a:xfrm>
      </p:grpSpPr>
      <p:sp>
        <p:nvSpPr>
          <p:cNvPr id="181" name="Google Shape;181;p20">
            <a:extLst>
              <a:ext uri="{FF2B5EF4-FFF2-40B4-BE49-F238E27FC236}">
                <a16:creationId xmlns:a16="http://schemas.microsoft.com/office/drawing/2014/main" id="{AF423D27-D89C-A492-B388-1A16E7997F3C}"/>
              </a:ext>
            </a:extLst>
          </p:cNvPr>
          <p:cNvSpPr txBox="1">
            <a:spLocks noGrp="1"/>
          </p:cNvSpPr>
          <p:nvPr>
            <p:ph type="title"/>
          </p:nvPr>
        </p:nvSpPr>
        <p:spPr>
          <a:xfrm>
            <a:off x="86360" y="61787"/>
            <a:ext cx="10515600" cy="1069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960"/>
              <a:buFont typeface="Play"/>
              <a:buNone/>
            </a:pPr>
            <a:r>
              <a:rPr lang="en-US" sz="3200" b="1" dirty="0">
                <a:latin typeface="Aptos Display" panose="020B0004020202020204" pitchFamily="34" charset="0"/>
                <a:ea typeface="Arial"/>
                <a:cs typeface="Arial"/>
                <a:sym typeface="Arial"/>
              </a:rPr>
              <a:t>Concluding Remark: Hardware-Algorithm Co-Design</a:t>
            </a:r>
            <a:endParaRPr sz="3200" dirty="0">
              <a:latin typeface="Aptos Display" panose="020B0004020202020204" pitchFamily="34" charset="0"/>
              <a:ea typeface="Arial"/>
              <a:cs typeface="Arial"/>
              <a:sym typeface="Arial"/>
            </a:endParaRPr>
          </a:p>
        </p:txBody>
      </p:sp>
      <p:pic>
        <p:nvPicPr>
          <p:cNvPr id="183" name="Google Shape;183;p20">
            <a:extLst>
              <a:ext uri="{FF2B5EF4-FFF2-40B4-BE49-F238E27FC236}">
                <a16:creationId xmlns:a16="http://schemas.microsoft.com/office/drawing/2014/main" id="{770C6624-9F12-B0AE-2E59-572128CE97EA}"/>
              </a:ext>
            </a:extLst>
          </p:cNvPr>
          <p:cNvPicPr preferRelativeResize="0"/>
          <p:nvPr/>
        </p:nvPicPr>
        <p:blipFill rotWithShape="1">
          <a:blip r:embed="rId3">
            <a:alphaModFix/>
          </a:blip>
          <a:srcRect/>
          <a:stretch/>
        </p:blipFill>
        <p:spPr>
          <a:xfrm>
            <a:off x="11463403" y="90608"/>
            <a:ext cx="642237" cy="505896"/>
          </a:xfrm>
          <a:prstGeom prst="rect">
            <a:avLst/>
          </a:prstGeom>
          <a:noFill/>
          <a:ln>
            <a:noFill/>
          </a:ln>
        </p:spPr>
      </p:pic>
      <p:sp>
        <p:nvSpPr>
          <p:cNvPr id="3" name="Rectangle 2">
            <a:extLst>
              <a:ext uri="{FF2B5EF4-FFF2-40B4-BE49-F238E27FC236}">
                <a16:creationId xmlns:a16="http://schemas.microsoft.com/office/drawing/2014/main" id="{98C0B94E-FF7E-2C7D-97D2-597C3BB1F895}"/>
              </a:ext>
            </a:extLst>
          </p:cNvPr>
          <p:cNvSpPr/>
          <p:nvPr/>
        </p:nvSpPr>
        <p:spPr>
          <a:xfrm>
            <a:off x="261536" y="1310626"/>
            <a:ext cx="4034834" cy="3914859"/>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Display" panose="020B0004020202020204" pitchFamily="34" charset="0"/>
            </a:endParaRPr>
          </a:p>
        </p:txBody>
      </p:sp>
      <p:sp>
        <p:nvSpPr>
          <p:cNvPr id="4" name="Rectangle 3">
            <a:extLst>
              <a:ext uri="{FF2B5EF4-FFF2-40B4-BE49-F238E27FC236}">
                <a16:creationId xmlns:a16="http://schemas.microsoft.com/office/drawing/2014/main" id="{1F1A4CFD-E527-B683-410B-8D0AAD6DC323}"/>
              </a:ext>
            </a:extLst>
          </p:cNvPr>
          <p:cNvSpPr/>
          <p:nvPr/>
        </p:nvSpPr>
        <p:spPr>
          <a:xfrm>
            <a:off x="261537" y="1317529"/>
            <a:ext cx="4034833" cy="252479"/>
          </a:xfrm>
          <a:prstGeom prst="rect">
            <a:avLst/>
          </a:prstGeom>
          <a:solidFill>
            <a:schemeClr val="accent1">
              <a:lumMod val="75000"/>
            </a:scheme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Aptos Display" panose="020B0004020202020204" pitchFamily="34" charset="0"/>
              </a:rPr>
              <a:t>Hardware Directions</a:t>
            </a:r>
          </a:p>
        </p:txBody>
      </p:sp>
      <p:sp>
        <p:nvSpPr>
          <p:cNvPr id="5" name="Rectangle 4">
            <a:extLst>
              <a:ext uri="{FF2B5EF4-FFF2-40B4-BE49-F238E27FC236}">
                <a16:creationId xmlns:a16="http://schemas.microsoft.com/office/drawing/2014/main" id="{A1501A0D-0CE2-8DC1-4935-538812DE6858}"/>
              </a:ext>
            </a:extLst>
          </p:cNvPr>
          <p:cNvSpPr/>
          <p:nvPr/>
        </p:nvSpPr>
        <p:spPr>
          <a:xfrm>
            <a:off x="7796948" y="1310626"/>
            <a:ext cx="4034834" cy="3914859"/>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Display" panose="020B0004020202020204" pitchFamily="34" charset="0"/>
            </a:endParaRPr>
          </a:p>
        </p:txBody>
      </p:sp>
      <p:sp>
        <p:nvSpPr>
          <p:cNvPr id="6" name="Rectangle 5">
            <a:extLst>
              <a:ext uri="{FF2B5EF4-FFF2-40B4-BE49-F238E27FC236}">
                <a16:creationId xmlns:a16="http://schemas.microsoft.com/office/drawing/2014/main" id="{54B18F3D-69B7-F872-F76D-826A4410E9BA}"/>
              </a:ext>
            </a:extLst>
          </p:cNvPr>
          <p:cNvSpPr/>
          <p:nvPr/>
        </p:nvSpPr>
        <p:spPr>
          <a:xfrm>
            <a:off x="7796949" y="1317529"/>
            <a:ext cx="4034833" cy="252479"/>
          </a:xfrm>
          <a:prstGeom prst="rect">
            <a:avLst/>
          </a:prstGeom>
          <a:solidFill>
            <a:schemeClr val="accent1">
              <a:lumMod val="75000"/>
            </a:scheme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Aptos Display" panose="020B0004020202020204" pitchFamily="34" charset="0"/>
              </a:rPr>
              <a:t>Software Directions</a:t>
            </a:r>
          </a:p>
        </p:txBody>
      </p:sp>
      <p:pic>
        <p:nvPicPr>
          <p:cNvPr id="7" name="Picture 2" descr="9,800+ Red Curved Arrow Stock Photos, Pictures &amp; Royalty ...">
            <a:extLst>
              <a:ext uri="{FF2B5EF4-FFF2-40B4-BE49-F238E27FC236}">
                <a16:creationId xmlns:a16="http://schemas.microsoft.com/office/drawing/2014/main" id="{5A5FD567-4317-AD63-E2F9-9D35C97C30A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145532" y="2092983"/>
            <a:ext cx="3419834" cy="36210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9,800+ Red Curved Arrow Stock Photos, Pictures &amp; Royalty ...">
            <a:extLst>
              <a:ext uri="{FF2B5EF4-FFF2-40B4-BE49-F238E27FC236}">
                <a16:creationId xmlns:a16="http://schemas.microsoft.com/office/drawing/2014/main" id="{A3A7B60D-F99F-8497-6A53-9CE3D03B2ED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flipV="1">
            <a:off x="4377113" y="689475"/>
            <a:ext cx="3419834" cy="362100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A93F2D2-C2F3-56C0-1408-5B233F257CF5}"/>
              </a:ext>
            </a:extLst>
          </p:cNvPr>
          <p:cNvSpPr txBox="1"/>
          <p:nvPr/>
        </p:nvSpPr>
        <p:spPr>
          <a:xfrm>
            <a:off x="5069227" y="2803585"/>
            <a:ext cx="1906438" cy="1015663"/>
          </a:xfrm>
          <a:prstGeom prst="rect">
            <a:avLst/>
          </a:prstGeom>
          <a:noFill/>
        </p:spPr>
        <p:txBody>
          <a:bodyPr wrap="square" rtlCol="0">
            <a:spAutoFit/>
          </a:bodyPr>
          <a:lstStyle/>
          <a:p>
            <a:pPr algn="ctr"/>
            <a:r>
              <a:rPr lang="en-US" sz="2000" b="1" dirty="0">
                <a:latin typeface="Aptos Display" panose="020B0004020202020204" pitchFamily="34" charset="0"/>
              </a:rPr>
              <a:t>Hardware-Algorithm Co-Design</a:t>
            </a:r>
          </a:p>
        </p:txBody>
      </p:sp>
      <p:sp>
        <p:nvSpPr>
          <p:cNvPr id="10" name="Rectangle 9">
            <a:extLst>
              <a:ext uri="{FF2B5EF4-FFF2-40B4-BE49-F238E27FC236}">
                <a16:creationId xmlns:a16="http://schemas.microsoft.com/office/drawing/2014/main" id="{6A80779A-0C70-F150-D4A5-F7A15049DBE1}"/>
              </a:ext>
            </a:extLst>
          </p:cNvPr>
          <p:cNvSpPr/>
          <p:nvPr/>
        </p:nvSpPr>
        <p:spPr>
          <a:xfrm>
            <a:off x="703918" y="2139462"/>
            <a:ext cx="2999232" cy="360514"/>
          </a:xfrm>
          <a:prstGeom prst="rect">
            <a:avLst/>
          </a:prstGeom>
          <a:solidFill>
            <a:schemeClr val="bg1">
              <a:lumMod val="95000"/>
            </a:schemeClr>
          </a:solidFill>
          <a:ln w="9525"/>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ptos Display" panose="020B0004020202020204" pitchFamily="34" charset="0"/>
              </a:rPr>
              <a:t>Emerging/Photonic Devices</a:t>
            </a:r>
          </a:p>
        </p:txBody>
      </p:sp>
      <p:sp>
        <p:nvSpPr>
          <p:cNvPr id="11" name="Rectangle 10">
            <a:extLst>
              <a:ext uri="{FF2B5EF4-FFF2-40B4-BE49-F238E27FC236}">
                <a16:creationId xmlns:a16="http://schemas.microsoft.com/office/drawing/2014/main" id="{1A2F007A-5BA0-68BF-85CF-CDB08CC5CD28}"/>
              </a:ext>
            </a:extLst>
          </p:cNvPr>
          <p:cNvSpPr/>
          <p:nvPr/>
        </p:nvSpPr>
        <p:spPr>
          <a:xfrm>
            <a:off x="703918" y="2760613"/>
            <a:ext cx="2999232" cy="360514"/>
          </a:xfrm>
          <a:prstGeom prst="rect">
            <a:avLst/>
          </a:prstGeom>
          <a:solidFill>
            <a:schemeClr val="bg1">
              <a:lumMod val="95000"/>
            </a:schemeClr>
          </a:solidFill>
          <a:ln w="9525"/>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ptos Display" panose="020B0004020202020204" pitchFamily="34" charset="0"/>
              </a:rPr>
              <a:t>Analog Computing</a:t>
            </a:r>
          </a:p>
        </p:txBody>
      </p:sp>
      <p:sp>
        <p:nvSpPr>
          <p:cNvPr id="12" name="Rectangle 11">
            <a:extLst>
              <a:ext uri="{FF2B5EF4-FFF2-40B4-BE49-F238E27FC236}">
                <a16:creationId xmlns:a16="http://schemas.microsoft.com/office/drawing/2014/main" id="{3E930C62-DD3C-D1BB-31E0-7B61B7C51E2E}"/>
              </a:ext>
            </a:extLst>
          </p:cNvPr>
          <p:cNvSpPr/>
          <p:nvPr/>
        </p:nvSpPr>
        <p:spPr>
          <a:xfrm>
            <a:off x="703918" y="3431283"/>
            <a:ext cx="2999232" cy="360514"/>
          </a:xfrm>
          <a:prstGeom prst="rect">
            <a:avLst/>
          </a:prstGeom>
          <a:solidFill>
            <a:schemeClr val="bg1">
              <a:lumMod val="95000"/>
            </a:schemeClr>
          </a:solidFill>
          <a:ln w="9525"/>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ptos Display" panose="020B0004020202020204" pitchFamily="34" charset="0"/>
              </a:rPr>
              <a:t>In-Sensor/In-Pixel Computing</a:t>
            </a:r>
          </a:p>
        </p:txBody>
      </p:sp>
      <p:sp>
        <p:nvSpPr>
          <p:cNvPr id="13" name="Rectangle 12">
            <a:extLst>
              <a:ext uri="{FF2B5EF4-FFF2-40B4-BE49-F238E27FC236}">
                <a16:creationId xmlns:a16="http://schemas.microsoft.com/office/drawing/2014/main" id="{64C7DCB0-4A0D-D5C3-10E7-980DD144A9BD}"/>
              </a:ext>
            </a:extLst>
          </p:cNvPr>
          <p:cNvSpPr/>
          <p:nvPr/>
        </p:nvSpPr>
        <p:spPr>
          <a:xfrm>
            <a:off x="703918" y="4130219"/>
            <a:ext cx="2999232" cy="360514"/>
          </a:xfrm>
          <a:prstGeom prst="rect">
            <a:avLst/>
          </a:prstGeom>
          <a:solidFill>
            <a:schemeClr val="bg1">
              <a:lumMod val="95000"/>
            </a:schemeClr>
          </a:solidFill>
          <a:ln w="9525"/>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ptos Display" panose="020B0004020202020204" pitchFamily="34" charset="0"/>
              </a:rPr>
              <a:t>Sparsity-aware Hardware</a:t>
            </a:r>
          </a:p>
        </p:txBody>
      </p:sp>
      <p:sp>
        <p:nvSpPr>
          <p:cNvPr id="14" name="Rectangle 13">
            <a:extLst>
              <a:ext uri="{FF2B5EF4-FFF2-40B4-BE49-F238E27FC236}">
                <a16:creationId xmlns:a16="http://schemas.microsoft.com/office/drawing/2014/main" id="{04AC2D10-BE33-8C00-32C4-2DFF5A1BACEF}"/>
              </a:ext>
            </a:extLst>
          </p:cNvPr>
          <p:cNvSpPr/>
          <p:nvPr/>
        </p:nvSpPr>
        <p:spPr>
          <a:xfrm>
            <a:off x="8450130" y="2139462"/>
            <a:ext cx="2999232" cy="360514"/>
          </a:xfrm>
          <a:prstGeom prst="rect">
            <a:avLst/>
          </a:prstGeom>
          <a:solidFill>
            <a:schemeClr val="bg1">
              <a:lumMod val="95000"/>
            </a:schemeClr>
          </a:solidFill>
          <a:ln w="9525"/>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ptos Display" panose="020B0004020202020204" pitchFamily="34" charset="0"/>
              </a:rPr>
              <a:t>Technology Aware Training</a:t>
            </a:r>
          </a:p>
        </p:txBody>
      </p:sp>
      <p:sp>
        <p:nvSpPr>
          <p:cNvPr id="15" name="Rectangle 14">
            <a:extLst>
              <a:ext uri="{FF2B5EF4-FFF2-40B4-BE49-F238E27FC236}">
                <a16:creationId xmlns:a16="http://schemas.microsoft.com/office/drawing/2014/main" id="{40F725FC-473F-9C4F-6C62-80C1C91EBC14}"/>
              </a:ext>
            </a:extLst>
          </p:cNvPr>
          <p:cNvSpPr/>
          <p:nvPr/>
        </p:nvSpPr>
        <p:spPr>
          <a:xfrm>
            <a:off x="8450130" y="2760613"/>
            <a:ext cx="2999232" cy="360514"/>
          </a:xfrm>
          <a:prstGeom prst="rect">
            <a:avLst/>
          </a:prstGeom>
          <a:solidFill>
            <a:schemeClr val="bg1">
              <a:lumMod val="95000"/>
            </a:schemeClr>
          </a:solidFill>
          <a:ln w="9525"/>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ptos Display" panose="020B0004020202020204" pitchFamily="34" charset="0"/>
              </a:rPr>
              <a:t>Weight/Activation Quantization</a:t>
            </a:r>
          </a:p>
        </p:txBody>
      </p:sp>
      <p:sp>
        <p:nvSpPr>
          <p:cNvPr id="16" name="Rectangle 15">
            <a:extLst>
              <a:ext uri="{FF2B5EF4-FFF2-40B4-BE49-F238E27FC236}">
                <a16:creationId xmlns:a16="http://schemas.microsoft.com/office/drawing/2014/main" id="{EC892412-12E7-79FE-EBF3-C4F5A29FEE81}"/>
              </a:ext>
            </a:extLst>
          </p:cNvPr>
          <p:cNvSpPr/>
          <p:nvPr/>
        </p:nvSpPr>
        <p:spPr>
          <a:xfrm>
            <a:off x="8450130" y="3431283"/>
            <a:ext cx="2999232" cy="360514"/>
          </a:xfrm>
          <a:prstGeom prst="rect">
            <a:avLst/>
          </a:prstGeom>
          <a:solidFill>
            <a:schemeClr val="bg1">
              <a:lumMod val="95000"/>
            </a:schemeClr>
          </a:solidFill>
          <a:ln w="9525"/>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ptos Display" panose="020B0004020202020204" pitchFamily="34" charset="0"/>
              </a:rPr>
              <a:t>Network/Weight Pruning</a:t>
            </a:r>
          </a:p>
        </p:txBody>
      </p:sp>
      <p:sp>
        <p:nvSpPr>
          <p:cNvPr id="17" name="Rectangle 16">
            <a:extLst>
              <a:ext uri="{FF2B5EF4-FFF2-40B4-BE49-F238E27FC236}">
                <a16:creationId xmlns:a16="http://schemas.microsoft.com/office/drawing/2014/main" id="{CE0712DB-DD03-6B1A-2DC5-DC35B355B26E}"/>
              </a:ext>
            </a:extLst>
          </p:cNvPr>
          <p:cNvSpPr/>
          <p:nvPr/>
        </p:nvSpPr>
        <p:spPr>
          <a:xfrm>
            <a:off x="8450130" y="4130218"/>
            <a:ext cx="2999232" cy="518899"/>
          </a:xfrm>
          <a:prstGeom prst="rect">
            <a:avLst/>
          </a:prstGeom>
          <a:solidFill>
            <a:schemeClr val="bg1">
              <a:lumMod val="95000"/>
            </a:schemeClr>
          </a:solidFill>
          <a:ln w="9525"/>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ptos Display" panose="020B0004020202020204" pitchFamily="34" charset="0"/>
              </a:rPr>
              <a:t>Pre-Training + Few-Shot Learning</a:t>
            </a:r>
          </a:p>
        </p:txBody>
      </p:sp>
      <p:sp>
        <p:nvSpPr>
          <p:cNvPr id="18" name="Footer Placeholder 17">
            <a:extLst>
              <a:ext uri="{FF2B5EF4-FFF2-40B4-BE49-F238E27FC236}">
                <a16:creationId xmlns:a16="http://schemas.microsoft.com/office/drawing/2014/main" id="{9A9582FF-DBCA-0D42-5D85-32B5F0E12BEA}"/>
              </a:ext>
            </a:extLst>
          </p:cNvPr>
          <p:cNvSpPr>
            <a:spLocks noGrp="1"/>
          </p:cNvSpPr>
          <p:nvPr>
            <p:ph type="ftr" idx="11"/>
          </p:nvPr>
        </p:nvSpPr>
        <p:spPr/>
        <p:txBody>
          <a:bodyPr/>
          <a:lstStyle/>
          <a:p>
            <a:r>
              <a:rPr lang="en-US"/>
              <a:t>Kundu, Zhu, Jaiswal, and Beerel</a:t>
            </a:r>
          </a:p>
        </p:txBody>
      </p:sp>
      <p:sp>
        <p:nvSpPr>
          <p:cNvPr id="19" name="Slide Number Placeholder 18">
            <a:extLst>
              <a:ext uri="{FF2B5EF4-FFF2-40B4-BE49-F238E27FC236}">
                <a16:creationId xmlns:a16="http://schemas.microsoft.com/office/drawing/2014/main" id="{D4CB39E9-B5D4-E705-8DDB-30555E8AE40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19</a:t>
            </a:fld>
            <a:endParaRPr lang="en-US"/>
          </a:p>
        </p:txBody>
      </p:sp>
    </p:spTree>
    <p:extLst>
      <p:ext uri="{BB962C8B-B14F-4D97-AF65-F5344CB8AC3E}">
        <p14:creationId xmlns:p14="http://schemas.microsoft.com/office/powerpoint/2010/main" val="714397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Rectangle: Rounded Corners 114">
            <a:extLst>
              <a:ext uri="{FF2B5EF4-FFF2-40B4-BE49-F238E27FC236}">
                <a16:creationId xmlns:a16="http://schemas.microsoft.com/office/drawing/2014/main" id="{E1AE5E1A-D215-426E-AA06-4A8F6BFC943E}"/>
              </a:ext>
            </a:extLst>
          </p:cNvPr>
          <p:cNvSpPr/>
          <p:nvPr/>
        </p:nvSpPr>
        <p:spPr>
          <a:xfrm>
            <a:off x="7639239" y="782101"/>
            <a:ext cx="614517" cy="2299210"/>
          </a:xfrm>
          <a:prstGeom prst="roundRect">
            <a:avLst/>
          </a:prstGeom>
          <a:solidFill>
            <a:srgbClr val="00FF00">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ptos Display" panose="020B0004020202020204" pitchFamily="34" charset="0"/>
            </a:endParaRPr>
          </a:p>
        </p:txBody>
      </p:sp>
      <p:cxnSp>
        <p:nvCxnSpPr>
          <p:cNvPr id="112" name="Straight Connector 111">
            <a:extLst>
              <a:ext uri="{FF2B5EF4-FFF2-40B4-BE49-F238E27FC236}">
                <a16:creationId xmlns:a16="http://schemas.microsoft.com/office/drawing/2014/main" id="{04EEBA11-0C93-4F2B-A095-BBBB2CB46F6C}"/>
              </a:ext>
            </a:extLst>
          </p:cNvPr>
          <p:cNvCxnSpPr>
            <a:cxnSpLocks/>
          </p:cNvCxnSpPr>
          <p:nvPr/>
        </p:nvCxnSpPr>
        <p:spPr>
          <a:xfrm>
            <a:off x="7965904" y="1355747"/>
            <a:ext cx="0" cy="609011"/>
          </a:xfrm>
          <a:prstGeom prst="line">
            <a:avLst/>
          </a:prstGeom>
          <a:ln w="19050">
            <a:solidFill>
              <a:srgbClr val="000000"/>
            </a:solidFill>
            <a:prstDash val="sysDash"/>
          </a:ln>
        </p:spPr>
        <p:style>
          <a:lnRef idx="2">
            <a:schemeClr val="accent1"/>
          </a:lnRef>
          <a:fillRef idx="0">
            <a:schemeClr val="accent1"/>
          </a:fillRef>
          <a:effectRef idx="1">
            <a:schemeClr val="accent1"/>
          </a:effectRef>
          <a:fontRef idx="minor">
            <a:schemeClr val="tx1"/>
          </a:fontRef>
        </p:style>
      </p:cxnSp>
      <p:sp>
        <p:nvSpPr>
          <p:cNvPr id="114" name="Rectangle: Rounded Corners 113">
            <a:extLst>
              <a:ext uri="{FF2B5EF4-FFF2-40B4-BE49-F238E27FC236}">
                <a16:creationId xmlns:a16="http://schemas.microsoft.com/office/drawing/2014/main" id="{DCF7E487-CD8C-46BF-8A05-9AC7E2934507}"/>
              </a:ext>
            </a:extLst>
          </p:cNvPr>
          <p:cNvSpPr/>
          <p:nvPr/>
        </p:nvSpPr>
        <p:spPr>
          <a:xfrm>
            <a:off x="4708811" y="795688"/>
            <a:ext cx="1010141" cy="2299210"/>
          </a:xfrm>
          <a:prstGeom prst="roundRect">
            <a:avLst/>
          </a:prstGeom>
          <a:solidFill>
            <a:srgbClr val="00FF00">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ptos Display" panose="020B0004020202020204" pitchFamily="34" charset="0"/>
            </a:endParaRPr>
          </a:p>
        </p:txBody>
      </p:sp>
      <p:cxnSp>
        <p:nvCxnSpPr>
          <p:cNvPr id="110" name="Straight Connector 109">
            <a:extLst>
              <a:ext uri="{FF2B5EF4-FFF2-40B4-BE49-F238E27FC236}">
                <a16:creationId xmlns:a16="http://schemas.microsoft.com/office/drawing/2014/main" id="{6C30EBBE-3EF0-4174-B309-38EF354520A5}"/>
              </a:ext>
            </a:extLst>
          </p:cNvPr>
          <p:cNvCxnSpPr>
            <a:cxnSpLocks/>
          </p:cNvCxnSpPr>
          <p:nvPr/>
        </p:nvCxnSpPr>
        <p:spPr>
          <a:xfrm>
            <a:off x="5283561" y="1005478"/>
            <a:ext cx="22361" cy="1396959"/>
          </a:xfrm>
          <a:prstGeom prst="line">
            <a:avLst/>
          </a:prstGeom>
          <a:ln w="19050">
            <a:solidFill>
              <a:srgbClr val="000000"/>
            </a:solidFill>
            <a:prstDash val="sysDash"/>
          </a:ln>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F5D07564-F646-48E7-95C4-4551D44064CF}"/>
              </a:ext>
            </a:extLst>
          </p:cNvPr>
          <p:cNvCxnSpPr/>
          <p:nvPr/>
        </p:nvCxnSpPr>
        <p:spPr>
          <a:xfrm flipV="1">
            <a:off x="5283560" y="1115326"/>
            <a:ext cx="0" cy="286984"/>
          </a:xfrm>
          <a:prstGeom prst="line">
            <a:avLst/>
          </a:prstGeom>
          <a:ln>
            <a:solidFill>
              <a:schemeClr val="tx1">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a:extLst>
              <a:ext uri="{FF2B5EF4-FFF2-40B4-BE49-F238E27FC236}">
                <a16:creationId xmlns:a16="http://schemas.microsoft.com/office/drawing/2014/main" id="{877E6437-B032-4494-BFCE-2401B313CA40}"/>
              </a:ext>
            </a:extLst>
          </p:cNvPr>
          <p:cNvCxnSpPr>
            <a:cxnSpLocks/>
          </p:cNvCxnSpPr>
          <p:nvPr/>
        </p:nvCxnSpPr>
        <p:spPr>
          <a:xfrm>
            <a:off x="5110727" y="1002737"/>
            <a:ext cx="12303" cy="1407609"/>
          </a:xfrm>
          <a:prstGeom prst="line">
            <a:avLst/>
          </a:prstGeom>
          <a:ln w="19050">
            <a:solidFill>
              <a:srgbClr val="000000"/>
            </a:solidFill>
            <a:prstDash val="sysDash"/>
          </a:ln>
        </p:spPr>
        <p:style>
          <a:lnRef idx="2">
            <a:schemeClr val="accent1"/>
          </a:lnRef>
          <a:fillRef idx="0">
            <a:schemeClr val="accent1"/>
          </a:fillRef>
          <a:effectRef idx="1">
            <a:schemeClr val="accent1"/>
          </a:effectRef>
          <a:fontRef idx="minor">
            <a:schemeClr val="tx1"/>
          </a:fontRef>
        </p:style>
      </p:cxnSp>
      <p:sp>
        <p:nvSpPr>
          <p:cNvPr id="113" name="Rectangle: Rounded Corners 112">
            <a:extLst>
              <a:ext uri="{FF2B5EF4-FFF2-40B4-BE49-F238E27FC236}">
                <a16:creationId xmlns:a16="http://schemas.microsoft.com/office/drawing/2014/main" id="{116BA669-B462-4C65-9A36-5897E178DC9C}"/>
              </a:ext>
            </a:extLst>
          </p:cNvPr>
          <p:cNvSpPr/>
          <p:nvPr/>
        </p:nvSpPr>
        <p:spPr>
          <a:xfrm>
            <a:off x="8348210" y="1121248"/>
            <a:ext cx="2246036" cy="1960063"/>
          </a:xfrm>
          <a:prstGeom prst="roundRect">
            <a:avLst/>
          </a:prstGeom>
          <a:solidFill>
            <a:srgbClr val="00FF00">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ptos Display" panose="020B0004020202020204" pitchFamily="34" charset="0"/>
            </a:endParaRPr>
          </a:p>
        </p:txBody>
      </p:sp>
      <p:cxnSp>
        <p:nvCxnSpPr>
          <p:cNvPr id="6" name="Straight Arrow Connector 5">
            <a:extLst>
              <a:ext uri="{FF2B5EF4-FFF2-40B4-BE49-F238E27FC236}">
                <a16:creationId xmlns:a16="http://schemas.microsoft.com/office/drawing/2014/main" id="{A34E4298-6D4C-43D4-89D2-BE24A2BE9663}"/>
              </a:ext>
            </a:extLst>
          </p:cNvPr>
          <p:cNvCxnSpPr>
            <a:cxnSpLocks/>
          </p:cNvCxnSpPr>
          <p:nvPr/>
        </p:nvCxnSpPr>
        <p:spPr>
          <a:xfrm>
            <a:off x="1937832" y="1642468"/>
            <a:ext cx="375397" cy="1"/>
          </a:xfrm>
          <a:prstGeom prst="straightConnector1">
            <a:avLst/>
          </a:prstGeom>
          <a:ln>
            <a:solidFill>
              <a:schemeClr val="tx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24F2D05-88C4-4E2A-BF92-EC2CA69F9AA9}"/>
              </a:ext>
            </a:extLst>
          </p:cNvPr>
          <p:cNvCxnSpPr>
            <a:cxnSpLocks/>
          </p:cNvCxnSpPr>
          <p:nvPr/>
        </p:nvCxnSpPr>
        <p:spPr>
          <a:xfrm>
            <a:off x="2297851" y="1642467"/>
            <a:ext cx="851197" cy="417448"/>
          </a:xfrm>
          <a:prstGeom prst="line">
            <a:avLst/>
          </a:prstGeom>
          <a:ln>
            <a:solidFill>
              <a:srgbClr val="21212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174BF5A-0DD0-4720-A6CA-67C09851D3B7}"/>
              </a:ext>
            </a:extLst>
          </p:cNvPr>
          <p:cNvCxnSpPr>
            <a:cxnSpLocks/>
          </p:cNvCxnSpPr>
          <p:nvPr/>
        </p:nvCxnSpPr>
        <p:spPr>
          <a:xfrm>
            <a:off x="2297851" y="2067529"/>
            <a:ext cx="851197" cy="0"/>
          </a:xfrm>
          <a:prstGeom prst="line">
            <a:avLst/>
          </a:prstGeom>
          <a:ln>
            <a:solidFill>
              <a:srgbClr val="21212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60B0374F-FE14-4BDD-A053-15BE0099E0C9}"/>
              </a:ext>
            </a:extLst>
          </p:cNvPr>
          <p:cNvCxnSpPr>
            <a:cxnSpLocks/>
          </p:cNvCxnSpPr>
          <p:nvPr/>
        </p:nvCxnSpPr>
        <p:spPr>
          <a:xfrm flipV="1">
            <a:off x="2311047" y="2067529"/>
            <a:ext cx="838000" cy="422666"/>
          </a:xfrm>
          <a:prstGeom prst="line">
            <a:avLst/>
          </a:prstGeom>
          <a:ln>
            <a:solidFill>
              <a:srgbClr val="212121"/>
            </a:solidFill>
          </a:ln>
        </p:spPr>
        <p:style>
          <a:lnRef idx="2">
            <a:schemeClr val="accent1"/>
          </a:lnRef>
          <a:fillRef idx="0">
            <a:schemeClr val="accent1"/>
          </a:fillRef>
          <a:effectRef idx="1">
            <a:schemeClr val="accent1"/>
          </a:effectRef>
          <a:fontRef idx="minor">
            <a:schemeClr val="tx1"/>
          </a:fontRef>
        </p:style>
      </p:cxnSp>
      <p:sp>
        <p:nvSpPr>
          <p:cNvPr id="28" name="Oval 27">
            <a:extLst>
              <a:ext uri="{FF2B5EF4-FFF2-40B4-BE49-F238E27FC236}">
                <a16:creationId xmlns:a16="http://schemas.microsoft.com/office/drawing/2014/main" id="{01C093F0-4794-41E3-B86F-CD3107CB20D6}"/>
              </a:ext>
            </a:extLst>
          </p:cNvPr>
          <p:cNvSpPr/>
          <p:nvPr/>
        </p:nvSpPr>
        <p:spPr>
          <a:xfrm>
            <a:off x="2558798" y="1732599"/>
            <a:ext cx="182880" cy="182880"/>
          </a:xfrm>
          <a:prstGeom prst="ellips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ptos Display" panose="020B0004020202020204" pitchFamily="34" charset="0"/>
            </a:endParaRPr>
          </a:p>
        </p:txBody>
      </p:sp>
      <p:sp>
        <p:nvSpPr>
          <p:cNvPr id="29" name="Oval 28">
            <a:extLst>
              <a:ext uri="{FF2B5EF4-FFF2-40B4-BE49-F238E27FC236}">
                <a16:creationId xmlns:a16="http://schemas.microsoft.com/office/drawing/2014/main" id="{162AB729-A4A9-4C17-8F71-C214BA3EFABF}"/>
              </a:ext>
            </a:extLst>
          </p:cNvPr>
          <p:cNvSpPr/>
          <p:nvPr/>
        </p:nvSpPr>
        <p:spPr>
          <a:xfrm>
            <a:off x="2558798" y="1976089"/>
            <a:ext cx="182880" cy="182880"/>
          </a:xfrm>
          <a:prstGeom prst="ellips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ptos Display" panose="020B0004020202020204" pitchFamily="34" charset="0"/>
            </a:endParaRPr>
          </a:p>
        </p:txBody>
      </p:sp>
      <p:sp>
        <p:nvSpPr>
          <p:cNvPr id="30" name="Oval 29">
            <a:extLst>
              <a:ext uri="{FF2B5EF4-FFF2-40B4-BE49-F238E27FC236}">
                <a16:creationId xmlns:a16="http://schemas.microsoft.com/office/drawing/2014/main" id="{CC255B22-FCDC-4200-8455-5CCA83A31F4D}"/>
              </a:ext>
            </a:extLst>
          </p:cNvPr>
          <p:cNvSpPr/>
          <p:nvPr/>
        </p:nvSpPr>
        <p:spPr>
          <a:xfrm>
            <a:off x="2566349" y="2219579"/>
            <a:ext cx="182880" cy="182880"/>
          </a:xfrm>
          <a:prstGeom prst="ellips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ptos Display" panose="020B0004020202020204" pitchFamily="34" charset="0"/>
            </a:endParaRPr>
          </a:p>
        </p:txBody>
      </p:sp>
      <p:sp>
        <p:nvSpPr>
          <p:cNvPr id="48" name="Oval 47">
            <a:extLst>
              <a:ext uri="{FF2B5EF4-FFF2-40B4-BE49-F238E27FC236}">
                <a16:creationId xmlns:a16="http://schemas.microsoft.com/office/drawing/2014/main" id="{300CC2C8-2EAD-41C7-A5D7-F490E279B473}"/>
              </a:ext>
            </a:extLst>
          </p:cNvPr>
          <p:cNvSpPr/>
          <p:nvPr/>
        </p:nvSpPr>
        <p:spPr>
          <a:xfrm>
            <a:off x="3150625" y="1907868"/>
            <a:ext cx="312784" cy="304094"/>
          </a:xfrm>
          <a:prstGeom prst="ellips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ptos Display" panose="020B0004020202020204" pitchFamily="34" charset="0"/>
            </a:endParaRPr>
          </a:p>
        </p:txBody>
      </p:sp>
      <p:cxnSp>
        <p:nvCxnSpPr>
          <p:cNvPr id="49" name="Straight Arrow Connector 48">
            <a:extLst>
              <a:ext uri="{FF2B5EF4-FFF2-40B4-BE49-F238E27FC236}">
                <a16:creationId xmlns:a16="http://schemas.microsoft.com/office/drawing/2014/main" id="{24DD1016-938D-49B8-999D-2E344FC5F1A7}"/>
              </a:ext>
            </a:extLst>
          </p:cNvPr>
          <p:cNvCxnSpPr>
            <a:cxnSpLocks/>
          </p:cNvCxnSpPr>
          <p:nvPr/>
        </p:nvCxnSpPr>
        <p:spPr>
          <a:xfrm>
            <a:off x="3463409" y="2067529"/>
            <a:ext cx="279316" cy="0"/>
          </a:xfrm>
          <a:prstGeom prst="straightConnector1">
            <a:avLst/>
          </a:prstGeom>
          <a:ln>
            <a:solidFill>
              <a:schemeClr val="tx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51" name="Oval 50">
            <a:extLst>
              <a:ext uri="{FF2B5EF4-FFF2-40B4-BE49-F238E27FC236}">
                <a16:creationId xmlns:a16="http://schemas.microsoft.com/office/drawing/2014/main" id="{FD46C81B-7C92-4255-9B7A-55772252CBF9}"/>
              </a:ext>
            </a:extLst>
          </p:cNvPr>
          <p:cNvSpPr/>
          <p:nvPr/>
        </p:nvSpPr>
        <p:spPr>
          <a:xfrm>
            <a:off x="3742725" y="1907868"/>
            <a:ext cx="312784" cy="304094"/>
          </a:xfrm>
          <a:prstGeom prst="ellips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ptos Display" panose="020B0004020202020204" pitchFamily="34" charset="0"/>
            </a:endParaRPr>
          </a:p>
        </p:txBody>
      </p:sp>
      <p:cxnSp>
        <p:nvCxnSpPr>
          <p:cNvPr id="53" name="Straight Arrow Connector 52">
            <a:extLst>
              <a:ext uri="{FF2B5EF4-FFF2-40B4-BE49-F238E27FC236}">
                <a16:creationId xmlns:a16="http://schemas.microsoft.com/office/drawing/2014/main" id="{80047638-A43D-4EF3-9611-CCEB8C15F019}"/>
              </a:ext>
            </a:extLst>
          </p:cNvPr>
          <p:cNvCxnSpPr>
            <a:cxnSpLocks/>
          </p:cNvCxnSpPr>
          <p:nvPr/>
        </p:nvCxnSpPr>
        <p:spPr>
          <a:xfrm>
            <a:off x="1952140" y="2067526"/>
            <a:ext cx="375397" cy="1"/>
          </a:xfrm>
          <a:prstGeom prst="straightConnector1">
            <a:avLst/>
          </a:prstGeom>
          <a:ln>
            <a:solidFill>
              <a:schemeClr val="tx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4D6F2F2D-B87F-4CB2-825B-45F7D78E89F0}"/>
              </a:ext>
            </a:extLst>
          </p:cNvPr>
          <p:cNvCxnSpPr>
            <a:cxnSpLocks/>
          </p:cNvCxnSpPr>
          <p:nvPr/>
        </p:nvCxnSpPr>
        <p:spPr>
          <a:xfrm>
            <a:off x="1937832" y="2492584"/>
            <a:ext cx="375397" cy="1"/>
          </a:xfrm>
          <a:prstGeom prst="straightConnector1">
            <a:avLst/>
          </a:prstGeom>
          <a:ln>
            <a:solidFill>
              <a:schemeClr val="tx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E64C5722-3E22-4FEE-B818-42973C9A0E35}"/>
              </a:ext>
            </a:extLst>
          </p:cNvPr>
          <p:cNvCxnSpPr>
            <a:cxnSpLocks/>
          </p:cNvCxnSpPr>
          <p:nvPr/>
        </p:nvCxnSpPr>
        <p:spPr>
          <a:xfrm>
            <a:off x="4849436" y="1408232"/>
            <a:ext cx="679745" cy="0"/>
          </a:xfrm>
          <a:prstGeom prst="straightConnector1">
            <a:avLst/>
          </a:prstGeom>
          <a:ln>
            <a:solidFill>
              <a:schemeClr val="tx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2494866E-C837-4DF5-BFEC-6528BD6A23EE}"/>
              </a:ext>
            </a:extLst>
          </p:cNvPr>
          <p:cNvCxnSpPr>
            <a:cxnSpLocks/>
          </p:cNvCxnSpPr>
          <p:nvPr/>
        </p:nvCxnSpPr>
        <p:spPr>
          <a:xfrm>
            <a:off x="5513803" y="1408231"/>
            <a:ext cx="851197" cy="417448"/>
          </a:xfrm>
          <a:prstGeom prst="line">
            <a:avLst/>
          </a:prstGeom>
          <a:ln>
            <a:solidFill>
              <a:srgbClr val="21212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A71D3F3D-F019-444F-B979-65E624E015B8}"/>
              </a:ext>
            </a:extLst>
          </p:cNvPr>
          <p:cNvCxnSpPr>
            <a:cxnSpLocks/>
          </p:cNvCxnSpPr>
          <p:nvPr/>
        </p:nvCxnSpPr>
        <p:spPr>
          <a:xfrm>
            <a:off x="5513803" y="1833293"/>
            <a:ext cx="851197" cy="0"/>
          </a:xfrm>
          <a:prstGeom prst="line">
            <a:avLst/>
          </a:prstGeom>
          <a:ln>
            <a:solidFill>
              <a:srgbClr val="212121"/>
            </a:solidFill>
          </a:ln>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548F15C5-9BA1-4B36-80D9-617EC9FB4460}"/>
              </a:ext>
            </a:extLst>
          </p:cNvPr>
          <p:cNvCxnSpPr>
            <a:cxnSpLocks/>
          </p:cNvCxnSpPr>
          <p:nvPr/>
        </p:nvCxnSpPr>
        <p:spPr>
          <a:xfrm flipV="1">
            <a:off x="5526999" y="1833293"/>
            <a:ext cx="838000" cy="422666"/>
          </a:xfrm>
          <a:prstGeom prst="line">
            <a:avLst/>
          </a:prstGeom>
          <a:ln>
            <a:solidFill>
              <a:srgbClr val="212121"/>
            </a:solidFill>
          </a:ln>
        </p:spPr>
        <p:style>
          <a:lnRef idx="2">
            <a:schemeClr val="accent1"/>
          </a:lnRef>
          <a:fillRef idx="0">
            <a:schemeClr val="accent1"/>
          </a:fillRef>
          <a:effectRef idx="1">
            <a:schemeClr val="accent1"/>
          </a:effectRef>
          <a:fontRef idx="minor">
            <a:schemeClr val="tx1"/>
          </a:fontRef>
        </p:style>
      </p:cxnSp>
      <p:sp>
        <p:nvSpPr>
          <p:cNvPr id="59" name="Oval 58">
            <a:extLst>
              <a:ext uri="{FF2B5EF4-FFF2-40B4-BE49-F238E27FC236}">
                <a16:creationId xmlns:a16="http://schemas.microsoft.com/office/drawing/2014/main" id="{93379896-FB27-4C38-B05E-F520CFA30730}"/>
              </a:ext>
            </a:extLst>
          </p:cNvPr>
          <p:cNvSpPr/>
          <p:nvPr/>
        </p:nvSpPr>
        <p:spPr>
          <a:xfrm>
            <a:off x="5774750" y="1498363"/>
            <a:ext cx="182880" cy="182880"/>
          </a:xfrm>
          <a:prstGeom prst="ellips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ptos Display" panose="020B0004020202020204" pitchFamily="34" charset="0"/>
            </a:endParaRPr>
          </a:p>
        </p:txBody>
      </p:sp>
      <p:sp>
        <p:nvSpPr>
          <p:cNvPr id="60" name="Oval 59">
            <a:extLst>
              <a:ext uri="{FF2B5EF4-FFF2-40B4-BE49-F238E27FC236}">
                <a16:creationId xmlns:a16="http://schemas.microsoft.com/office/drawing/2014/main" id="{BD64E9DB-8348-4D93-A97F-F49BD23C5E5C}"/>
              </a:ext>
            </a:extLst>
          </p:cNvPr>
          <p:cNvSpPr/>
          <p:nvPr/>
        </p:nvSpPr>
        <p:spPr>
          <a:xfrm>
            <a:off x="5774750" y="1741853"/>
            <a:ext cx="182880" cy="182880"/>
          </a:xfrm>
          <a:prstGeom prst="ellips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ptos Display" panose="020B0004020202020204" pitchFamily="34" charset="0"/>
            </a:endParaRPr>
          </a:p>
        </p:txBody>
      </p:sp>
      <p:sp>
        <p:nvSpPr>
          <p:cNvPr id="61" name="Oval 60">
            <a:extLst>
              <a:ext uri="{FF2B5EF4-FFF2-40B4-BE49-F238E27FC236}">
                <a16:creationId xmlns:a16="http://schemas.microsoft.com/office/drawing/2014/main" id="{36B12B9B-68F3-4F7A-8D31-35F25642E0D7}"/>
              </a:ext>
            </a:extLst>
          </p:cNvPr>
          <p:cNvSpPr/>
          <p:nvPr/>
        </p:nvSpPr>
        <p:spPr>
          <a:xfrm>
            <a:off x="5782301" y="1985343"/>
            <a:ext cx="182880" cy="182880"/>
          </a:xfrm>
          <a:prstGeom prst="ellips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ptos Display" panose="020B0004020202020204" pitchFamily="34" charset="0"/>
            </a:endParaRPr>
          </a:p>
        </p:txBody>
      </p:sp>
      <p:sp>
        <p:nvSpPr>
          <p:cNvPr id="62" name="Oval 61">
            <a:extLst>
              <a:ext uri="{FF2B5EF4-FFF2-40B4-BE49-F238E27FC236}">
                <a16:creationId xmlns:a16="http://schemas.microsoft.com/office/drawing/2014/main" id="{0C3C38D4-D4CA-48E4-8299-F70D403B8368}"/>
              </a:ext>
            </a:extLst>
          </p:cNvPr>
          <p:cNvSpPr/>
          <p:nvPr/>
        </p:nvSpPr>
        <p:spPr>
          <a:xfrm>
            <a:off x="6366577" y="1673632"/>
            <a:ext cx="312784" cy="311703"/>
          </a:xfrm>
          <a:prstGeom prst="ellips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ptos Display" panose="020B0004020202020204" pitchFamily="34" charset="0"/>
            </a:endParaRPr>
          </a:p>
        </p:txBody>
      </p:sp>
      <p:cxnSp>
        <p:nvCxnSpPr>
          <p:cNvPr id="63" name="Straight Arrow Connector 62">
            <a:extLst>
              <a:ext uri="{FF2B5EF4-FFF2-40B4-BE49-F238E27FC236}">
                <a16:creationId xmlns:a16="http://schemas.microsoft.com/office/drawing/2014/main" id="{E5C8E8BA-02D0-4E06-90D5-A7CD0C54DC9A}"/>
              </a:ext>
            </a:extLst>
          </p:cNvPr>
          <p:cNvCxnSpPr>
            <a:cxnSpLocks/>
          </p:cNvCxnSpPr>
          <p:nvPr/>
        </p:nvCxnSpPr>
        <p:spPr>
          <a:xfrm>
            <a:off x="6679361" y="1833293"/>
            <a:ext cx="279316" cy="0"/>
          </a:xfrm>
          <a:prstGeom prst="straightConnector1">
            <a:avLst/>
          </a:prstGeom>
          <a:ln>
            <a:solidFill>
              <a:schemeClr val="tx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5" name="Straight Arrow Connector 64">
            <a:extLst>
              <a:ext uri="{FF2B5EF4-FFF2-40B4-BE49-F238E27FC236}">
                <a16:creationId xmlns:a16="http://schemas.microsoft.com/office/drawing/2014/main" id="{C26C47DB-F201-4ECF-97B5-0761910D2134}"/>
              </a:ext>
            </a:extLst>
          </p:cNvPr>
          <p:cNvCxnSpPr>
            <a:cxnSpLocks/>
          </p:cNvCxnSpPr>
          <p:nvPr/>
        </p:nvCxnSpPr>
        <p:spPr>
          <a:xfrm>
            <a:off x="4863744" y="1833290"/>
            <a:ext cx="679745" cy="1"/>
          </a:xfrm>
          <a:prstGeom prst="straightConnector1">
            <a:avLst/>
          </a:prstGeom>
          <a:ln>
            <a:solidFill>
              <a:schemeClr val="tx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6" name="Straight Arrow Connector 65">
            <a:extLst>
              <a:ext uri="{FF2B5EF4-FFF2-40B4-BE49-F238E27FC236}">
                <a16:creationId xmlns:a16="http://schemas.microsoft.com/office/drawing/2014/main" id="{9530984E-E172-40FE-ACBA-8ED1DA3AF160}"/>
              </a:ext>
            </a:extLst>
          </p:cNvPr>
          <p:cNvCxnSpPr>
            <a:cxnSpLocks/>
          </p:cNvCxnSpPr>
          <p:nvPr/>
        </p:nvCxnSpPr>
        <p:spPr>
          <a:xfrm>
            <a:off x="4849436" y="2258348"/>
            <a:ext cx="679745" cy="0"/>
          </a:xfrm>
          <a:prstGeom prst="straightConnector1">
            <a:avLst/>
          </a:prstGeom>
          <a:ln>
            <a:solidFill>
              <a:schemeClr val="tx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67" name="Multiplication Sign 66">
            <a:extLst>
              <a:ext uri="{FF2B5EF4-FFF2-40B4-BE49-F238E27FC236}">
                <a16:creationId xmlns:a16="http://schemas.microsoft.com/office/drawing/2014/main" id="{38863B72-802A-4F9D-8BE1-2470DC8E3B29}"/>
              </a:ext>
            </a:extLst>
          </p:cNvPr>
          <p:cNvSpPr/>
          <p:nvPr/>
        </p:nvSpPr>
        <p:spPr>
          <a:xfrm>
            <a:off x="5789607" y="1519179"/>
            <a:ext cx="156392" cy="141248"/>
          </a:xfrm>
          <a:prstGeom prst="mathMultiply">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4">
                  <a:lumMod val="60000"/>
                  <a:lumOff val="40000"/>
                </a:schemeClr>
              </a:solidFill>
              <a:latin typeface="Aptos Display" panose="020B0004020202020204" pitchFamily="34" charset="0"/>
            </a:endParaRPr>
          </a:p>
        </p:txBody>
      </p:sp>
      <p:sp>
        <p:nvSpPr>
          <p:cNvPr id="68" name="Multiplication Sign 67">
            <a:extLst>
              <a:ext uri="{FF2B5EF4-FFF2-40B4-BE49-F238E27FC236}">
                <a16:creationId xmlns:a16="http://schemas.microsoft.com/office/drawing/2014/main" id="{F264EAEE-494E-481E-9BAE-3992A85D4A78}"/>
              </a:ext>
            </a:extLst>
          </p:cNvPr>
          <p:cNvSpPr/>
          <p:nvPr/>
        </p:nvSpPr>
        <p:spPr>
          <a:xfrm>
            <a:off x="5785984" y="1765463"/>
            <a:ext cx="156392" cy="141248"/>
          </a:xfrm>
          <a:prstGeom prst="mathMultiply">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ptos Display" panose="020B0004020202020204" pitchFamily="34" charset="0"/>
            </a:endParaRPr>
          </a:p>
        </p:txBody>
      </p:sp>
      <p:sp>
        <p:nvSpPr>
          <p:cNvPr id="69" name="Multiplication Sign 68">
            <a:extLst>
              <a:ext uri="{FF2B5EF4-FFF2-40B4-BE49-F238E27FC236}">
                <a16:creationId xmlns:a16="http://schemas.microsoft.com/office/drawing/2014/main" id="{025B0D46-C769-4E64-A066-D603D7400A80}"/>
              </a:ext>
            </a:extLst>
          </p:cNvPr>
          <p:cNvSpPr/>
          <p:nvPr/>
        </p:nvSpPr>
        <p:spPr>
          <a:xfrm>
            <a:off x="5801238" y="2006158"/>
            <a:ext cx="156392" cy="141248"/>
          </a:xfrm>
          <a:prstGeom prst="mathMultiply">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ptos Display" panose="020B0004020202020204" pitchFamily="34" charset="0"/>
            </a:endParaRPr>
          </a:p>
        </p:txBody>
      </p:sp>
      <p:pic>
        <p:nvPicPr>
          <p:cNvPr id="74" name="Picture 73">
            <a:extLst>
              <a:ext uri="{FF2B5EF4-FFF2-40B4-BE49-F238E27FC236}">
                <a16:creationId xmlns:a16="http://schemas.microsoft.com/office/drawing/2014/main" id="{95936CFA-805A-494A-8201-C214CDAD674B}"/>
              </a:ext>
            </a:extLst>
          </p:cNvPr>
          <p:cNvPicPr>
            <a:picLocks noChangeAspect="1"/>
          </p:cNvPicPr>
          <p:nvPr/>
        </p:nvPicPr>
        <p:blipFill>
          <a:blip r:embed="rId3"/>
          <a:stretch>
            <a:fillRect/>
          </a:stretch>
        </p:blipFill>
        <p:spPr>
          <a:xfrm>
            <a:off x="6448819" y="1721005"/>
            <a:ext cx="148300" cy="224569"/>
          </a:xfrm>
          <a:prstGeom prst="rect">
            <a:avLst/>
          </a:prstGeom>
        </p:spPr>
      </p:pic>
      <p:sp>
        <p:nvSpPr>
          <p:cNvPr id="75" name="Oval 74">
            <a:extLst>
              <a:ext uri="{FF2B5EF4-FFF2-40B4-BE49-F238E27FC236}">
                <a16:creationId xmlns:a16="http://schemas.microsoft.com/office/drawing/2014/main" id="{05DB64AA-B7D4-4599-ADB2-D346D48F97BF}"/>
              </a:ext>
            </a:extLst>
          </p:cNvPr>
          <p:cNvSpPr/>
          <p:nvPr/>
        </p:nvSpPr>
        <p:spPr>
          <a:xfrm>
            <a:off x="6958678" y="1594318"/>
            <a:ext cx="598274" cy="477940"/>
          </a:xfrm>
          <a:prstGeom prst="ellips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ptos Display" panose="020B0004020202020204" pitchFamily="34" charset="0"/>
            </a:endParaRPr>
          </a:p>
        </p:txBody>
      </p:sp>
      <p:sp>
        <p:nvSpPr>
          <p:cNvPr id="76" name="Isosceles Triangle 75">
            <a:extLst>
              <a:ext uri="{FF2B5EF4-FFF2-40B4-BE49-F238E27FC236}">
                <a16:creationId xmlns:a16="http://schemas.microsoft.com/office/drawing/2014/main" id="{87E7E7B5-58B3-4AA4-915E-D731E62B44F5}"/>
              </a:ext>
            </a:extLst>
          </p:cNvPr>
          <p:cNvSpPr/>
          <p:nvPr/>
        </p:nvSpPr>
        <p:spPr>
          <a:xfrm rot="5400000">
            <a:off x="7157373" y="1707422"/>
            <a:ext cx="382855" cy="251733"/>
          </a:xfrm>
          <a:prstGeom prst="triangle">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ptos Display" panose="020B0004020202020204" pitchFamily="34" charset="0"/>
            </a:endParaRPr>
          </a:p>
        </p:txBody>
      </p:sp>
      <p:cxnSp>
        <p:nvCxnSpPr>
          <p:cNvPr id="78" name="Straight Connector 77">
            <a:extLst>
              <a:ext uri="{FF2B5EF4-FFF2-40B4-BE49-F238E27FC236}">
                <a16:creationId xmlns:a16="http://schemas.microsoft.com/office/drawing/2014/main" id="{69ABE8C1-8862-46A3-B86C-424F6A56CB85}"/>
              </a:ext>
            </a:extLst>
          </p:cNvPr>
          <p:cNvCxnSpPr>
            <a:cxnSpLocks/>
          </p:cNvCxnSpPr>
          <p:nvPr/>
        </p:nvCxnSpPr>
        <p:spPr>
          <a:xfrm>
            <a:off x="7047279" y="1734680"/>
            <a:ext cx="175654" cy="0"/>
          </a:xfrm>
          <a:prstGeom prst="line">
            <a:avLst/>
          </a:prstGeom>
          <a:ln>
            <a:solidFill>
              <a:srgbClr val="212121"/>
            </a:solidFill>
          </a:ln>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8BBEC136-46DA-4161-8BED-47DF11FC74A3}"/>
              </a:ext>
            </a:extLst>
          </p:cNvPr>
          <p:cNvCxnSpPr>
            <a:cxnSpLocks/>
          </p:cNvCxnSpPr>
          <p:nvPr/>
        </p:nvCxnSpPr>
        <p:spPr>
          <a:xfrm>
            <a:off x="7047279" y="1945573"/>
            <a:ext cx="175654" cy="0"/>
          </a:xfrm>
          <a:prstGeom prst="line">
            <a:avLst/>
          </a:prstGeom>
          <a:ln>
            <a:solidFill>
              <a:srgbClr val="212121"/>
            </a:solidFill>
          </a:ln>
        </p:spPr>
        <p:style>
          <a:lnRef idx="2">
            <a:schemeClr val="accent1"/>
          </a:lnRef>
          <a:fillRef idx="0">
            <a:schemeClr val="accent1"/>
          </a:fillRef>
          <a:effectRef idx="1">
            <a:schemeClr val="accent1"/>
          </a:effectRef>
          <a:fontRef idx="minor">
            <a:schemeClr val="tx1"/>
          </a:fontRef>
        </p:style>
      </p:cxnSp>
      <p:cxnSp>
        <p:nvCxnSpPr>
          <p:cNvPr id="85" name="Straight Arrow Connector 84">
            <a:extLst>
              <a:ext uri="{FF2B5EF4-FFF2-40B4-BE49-F238E27FC236}">
                <a16:creationId xmlns:a16="http://schemas.microsoft.com/office/drawing/2014/main" id="{9C8C81B7-D552-43A2-93A2-0E7B5C22E95F}"/>
              </a:ext>
            </a:extLst>
          </p:cNvPr>
          <p:cNvCxnSpPr>
            <a:cxnSpLocks/>
          </p:cNvCxnSpPr>
          <p:nvPr/>
        </p:nvCxnSpPr>
        <p:spPr>
          <a:xfrm>
            <a:off x="7556952" y="1833289"/>
            <a:ext cx="562020" cy="0"/>
          </a:xfrm>
          <a:prstGeom prst="straightConnector1">
            <a:avLst/>
          </a:prstGeom>
          <a:ln>
            <a:solidFill>
              <a:schemeClr val="tx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256258BA-A799-4432-AB3E-F328E9B3BFDE}"/>
              </a:ext>
            </a:extLst>
          </p:cNvPr>
          <p:cNvCxnSpPr/>
          <p:nvPr/>
        </p:nvCxnSpPr>
        <p:spPr>
          <a:xfrm flipV="1">
            <a:off x="5118933" y="1537751"/>
            <a:ext cx="0" cy="286984"/>
          </a:xfrm>
          <a:prstGeom prst="line">
            <a:avLst/>
          </a:prstGeom>
          <a:ln>
            <a:solidFill>
              <a:schemeClr val="tx1">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93" name="Straight Connector 92">
            <a:extLst>
              <a:ext uri="{FF2B5EF4-FFF2-40B4-BE49-F238E27FC236}">
                <a16:creationId xmlns:a16="http://schemas.microsoft.com/office/drawing/2014/main" id="{3A929696-3DFE-43B1-AF14-D233735CCED0}"/>
              </a:ext>
            </a:extLst>
          </p:cNvPr>
          <p:cNvCxnSpPr/>
          <p:nvPr/>
        </p:nvCxnSpPr>
        <p:spPr>
          <a:xfrm flipV="1">
            <a:off x="5300817" y="1955235"/>
            <a:ext cx="0" cy="286984"/>
          </a:xfrm>
          <a:prstGeom prst="line">
            <a:avLst/>
          </a:prstGeom>
          <a:ln>
            <a:solidFill>
              <a:schemeClr val="tx1">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95" name="Straight Connector 94">
            <a:extLst>
              <a:ext uri="{FF2B5EF4-FFF2-40B4-BE49-F238E27FC236}">
                <a16:creationId xmlns:a16="http://schemas.microsoft.com/office/drawing/2014/main" id="{890BBFBD-8E96-4E35-99EA-A17F2B07A898}"/>
              </a:ext>
            </a:extLst>
          </p:cNvPr>
          <p:cNvCxnSpPr/>
          <p:nvPr/>
        </p:nvCxnSpPr>
        <p:spPr>
          <a:xfrm flipV="1">
            <a:off x="7964342" y="1543328"/>
            <a:ext cx="0" cy="286984"/>
          </a:xfrm>
          <a:prstGeom prst="line">
            <a:avLst/>
          </a:prstGeom>
          <a:ln>
            <a:solidFill>
              <a:schemeClr val="tx1">
                <a:lumMod val="40000"/>
                <a:lumOff val="60000"/>
              </a:schemeClr>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42F971FC-87E2-41CD-9E10-3A48DD909A99}"/>
                  </a:ext>
                </a:extLst>
              </p:cNvPr>
              <p:cNvSpPr txBox="1"/>
              <p:nvPr/>
            </p:nvSpPr>
            <p:spPr>
              <a:xfrm>
                <a:off x="1610819" y="1491937"/>
                <a:ext cx="30938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rPr>
                        <m:t>0.4</m:t>
                      </m:r>
                    </m:oMath>
                  </m:oMathPara>
                </a14:m>
                <a:endParaRPr lang="en-US" sz="1600" dirty="0">
                  <a:latin typeface="Aptos Display" panose="020B0004020202020204" pitchFamily="34" charset="0"/>
                </a:endParaRPr>
              </a:p>
            </p:txBody>
          </p:sp>
        </mc:Choice>
        <mc:Fallback xmlns="">
          <p:sp>
            <p:nvSpPr>
              <p:cNvPr id="96" name="TextBox 95">
                <a:extLst>
                  <a:ext uri="{FF2B5EF4-FFF2-40B4-BE49-F238E27FC236}">
                    <a16:creationId xmlns:a16="http://schemas.microsoft.com/office/drawing/2014/main" id="{42F971FC-87E2-41CD-9E10-3A48DD909A99}"/>
                  </a:ext>
                </a:extLst>
              </p:cNvPr>
              <p:cNvSpPr txBox="1">
                <a:spLocks noRot="1" noChangeAspect="1" noMove="1" noResize="1" noEditPoints="1" noAdjustHandles="1" noChangeArrowheads="1" noChangeShapeType="1" noTextEdit="1"/>
              </p:cNvSpPr>
              <p:nvPr/>
            </p:nvSpPr>
            <p:spPr>
              <a:xfrm>
                <a:off x="1610819" y="1491937"/>
                <a:ext cx="309380" cy="246221"/>
              </a:xfrm>
              <a:prstGeom prst="rect">
                <a:avLst/>
              </a:prstGeom>
              <a:blipFill>
                <a:blip r:embed="rId4"/>
                <a:stretch>
                  <a:fillRect l="-15686" r="-15686" b="-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B8044725-0BDB-49C9-B005-80D3255E4BD5}"/>
                  </a:ext>
                </a:extLst>
              </p:cNvPr>
              <p:cNvSpPr txBox="1"/>
              <p:nvPr/>
            </p:nvSpPr>
            <p:spPr>
              <a:xfrm>
                <a:off x="1615778" y="1944411"/>
                <a:ext cx="30938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rPr>
                        <m:t>1.2</m:t>
                      </m:r>
                    </m:oMath>
                  </m:oMathPara>
                </a14:m>
                <a:endParaRPr lang="en-US" sz="1600" dirty="0">
                  <a:latin typeface="Aptos Display" panose="020B0004020202020204" pitchFamily="34" charset="0"/>
                </a:endParaRPr>
              </a:p>
            </p:txBody>
          </p:sp>
        </mc:Choice>
        <mc:Fallback xmlns="">
          <p:sp>
            <p:nvSpPr>
              <p:cNvPr id="97" name="TextBox 96">
                <a:extLst>
                  <a:ext uri="{FF2B5EF4-FFF2-40B4-BE49-F238E27FC236}">
                    <a16:creationId xmlns:a16="http://schemas.microsoft.com/office/drawing/2014/main" id="{B8044725-0BDB-49C9-B005-80D3255E4BD5}"/>
                  </a:ext>
                </a:extLst>
              </p:cNvPr>
              <p:cNvSpPr txBox="1">
                <a:spLocks noRot="1" noChangeAspect="1" noMove="1" noResize="1" noEditPoints="1" noAdjustHandles="1" noChangeArrowheads="1" noChangeShapeType="1" noTextEdit="1"/>
              </p:cNvSpPr>
              <p:nvPr/>
            </p:nvSpPr>
            <p:spPr>
              <a:xfrm>
                <a:off x="1615778" y="1944411"/>
                <a:ext cx="309380" cy="246221"/>
              </a:xfrm>
              <a:prstGeom prst="rect">
                <a:avLst/>
              </a:prstGeom>
              <a:blipFill>
                <a:blip r:embed="rId5"/>
                <a:stretch>
                  <a:fillRect l="-15686" r="-15686" b="-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49F77B5B-A9EF-4533-822D-59171FFBB7FF}"/>
                  </a:ext>
                </a:extLst>
              </p:cNvPr>
              <p:cNvSpPr txBox="1"/>
              <p:nvPr/>
            </p:nvSpPr>
            <p:spPr>
              <a:xfrm>
                <a:off x="1572585" y="2356400"/>
                <a:ext cx="551855" cy="246221"/>
              </a:xfrm>
              <a:prstGeom prst="rect">
                <a:avLst/>
              </a:prstGeom>
              <a:noFill/>
            </p:spPr>
            <p:txBody>
              <a:bodyPr wrap="square" lIns="0" tIns="0" rIns="0" bIns="0" rtlCol="0">
                <a:spAutoFit/>
              </a:bodyPr>
              <a:lstStyle/>
              <a:p>
                <a:r>
                  <a:rPr lang="en-US" sz="1600" dirty="0">
                    <a:latin typeface="Aptos Display" panose="020B0004020202020204" pitchFamily="34" charset="0"/>
                  </a:rPr>
                  <a:t>-</a:t>
                </a:r>
                <a14:m>
                  <m:oMath xmlns:m="http://schemas.openxmlformats.org/officeDocument/2006/math">
                    <m:r>
                      <a:rPr lang="en-US" sz="1600" i="1">
                        <a:latin typeface="Cambria Math" panose="02040503050406030204" pitchFamily="18" charset="0"/>
                      </a:rPr>
                      <m:t>0.5</m:t>
                    </m:r>
                  </m:oMath>
                </a14:m>
                <a:endParaRPr lang="en-US" sz="1600" dirty="0">
                  <a:latin typeface="Aptos Display" panose="020B0004020202020204" pitchFamily="34" charset="0"/>
                </a:endParaRPr>
              </a:p>
            </p:txBody>
          </p:sp>
        </mc:Choice>
        <mc:Fallback xmlns="">
          <p:sp>
            <p:nvSpPr>
              <p:cNvPr id="98" name="TextBox 97">
                <a:extLst>
                  <a:ext uri="{FF2B5EF4-FFF2-40B4-BE49-F238E27FC236}">
                    <a16:creationId xmlns:a16="http://schemas.microsoft.com/office/drawing/2014/main" id="{49F77B5B-A9EF-4533-822D-59171FFBB7FF}"/>
                  </a:ext>
                </a:extLst>
              </p:cNvPr>
              <p:cNvSpPr txBox="1">
                <a:spLocks noRot="1" noChangeAspect="1" noMove="1" noResize="1" noEditPoints="1" noAdjustHandles="1" noChangeArrowheads="1" noChangeShapeType="1" noTextEdit="1"/>
              </p:cNvSpPr>
              <p:nvPr/>
            </p:nvSpPr>
            <p:spPr>
              <a:xfrm>
                <a:off x="1572585" y="2356400"/>
                <a:ext cx="551855" cy="246221"/>
              </a:xfrm>
              <a:prstGeom prst="rect">
                <a:avLst/>
              </a:prstGeom>
              <a:blipFill>
                <a:blip r:embed="rId6"/>
                <a:stretch>
                  <a:fillRect l="-23333" t="-27500" b="-50000"/>
                </a:stretch>
              </a:blipFill>
            </p:spPr>
            <p:txBody>
              <a:bodyPr/>
              <a:lstStyle/>
              <a:p>
                <a:r>
                  <a:rPr lang="en-US">
                    <a:noFill/>
                  </a:rPr>
                  <a:t> </a:t>
                </a:r>
              </a:p>
            </p:txBody>
          </p:sp>
        </mc:Fallback>
      </mc:AlternateContent>
      <p:sp>
        <p:nvSpPr>
          <p:cNvPr id="100" name="Multiplication Sign 99">
            <a:extLst>
              <a:ext uri="{FF2B5EF4-FFF2-40B4-BE49-F238E27FC236}">
                <a16:creationId xmlns:a16="http://schemas.microsoft.com/office/drawing/2014/main" id="{C7B630F9-AD5D-463F-9C2D-EA06DF4E24D8}"/>
              </a:ext>
            </a:extLst>
          </p:cNvPr>
          <p:cNvSpPr/>
          <p:nvPr/>
        </p:nvSpPr>
        <p:spPr>
          <a:xfrm>
            <a:off x="2585286" y="1763138"/>
            <a:ext cx="156392" cy="141248"/>
          </a:xfrm>
          <a:prstGeom prst="mathMultiply">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4">
                  <a:lumMod val="60000"/>
                  <a:lumOff val="40000"/>
                </a:schemeClr>
              </a:solidFill>
              <a:latin typeface="Aptos Display" panose="020B0004020202020204" pitchFamily="34" charset="0"/>
            </a:endParaRPr>
          </a:p>
        </p:txBody>
      </p:sp>
      <p:sp>
        <p:nvSpPr>
          <p:cNvPr id="101" name="Multiplication Sign 100">
            <a:extLst>
              <a:ext uri="{FF2B5EF4-FFF2-40B4-BE49-F238E27FC236}">
                <a16:creationId xmlns:a16="http://schemas.microsoft.com/office/drawing/2014/main" id="{151D10B0-30A1-4B3D-829D-18876454C694}"/>
              </a:ext>
            </a:extLst>
          </p:cNvPr>
          <p:cNvSpPr/>
          <p:nvPr/>
        </p:nvSpPr>
        <p:spPr>
          <a:xfrm>
            <a:off x="2567056" y="2008799"/>
            <a:ext cx="156392" cy="141248"/>
          </a:xfrm>
          <a:prstGeom prst="mathMultiply">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4">
                  <a:lumMod val="60000"/>
                  <a:lumOff val="40000"/>
                </a:schemeClr>
              </a:solidFill>
              <a:latin typeface="Aptos Display" panose="020B0004020202020204" pitchFamily="34" charset="0"/>
            </a:endParaRPr>
          </a:p>
        </p:txBody>
      </p:sp>
      <p:sp>
        <p:nvSpPr>
          <p:cNvPr id="102" name="Multiplication Sign 101">
            <a:extLst>
              <a:ext uri="{FF2B5EF4-FFF2-40B4-BE49-F238E27FC236}">
                <a16:creationId xmlns:a16="http://schemas.microsoft.com/office/drawing/2014/main" id="{2EFA3B7D-1940-4928-8842-957BE85BBD14}"/>
              </a:ext>
            </a:extLst>
          </p:cNvPr>
          <p:cNvSpPr/>
          <p:nvPr/>
        </p:nvSpPr>
        <p:spPr>
          <a:xfrm>
            <a:off x="2579593" y="2240394"/>
            <a:ext cx="156392" cy="141248"/>
          </a:xfrm>
          <a:prstGeom prst="mathMultiply">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4">
                  <a:lumMod val="60000"/>
                  <a:lumOff val="40000"/>
                </a:schemeClr>
              </a:solidFill>
              <a:latin typeface="Aptos Display" panose="020B0004020202020204" pitchFamily="34" charset="0"/>
            </a:endParaRPr>
          </a:p>
        </p:txBody>
      </p:sp>
      <p:pic>
        <p:nvPicPr>
          <p:cNvPr id="103" name="Picture 102">
            <a:extLst>
              <a:ext uri="{FF2B5EF4-FFF2-40B4-BE49-F238E27FC236}">
                <a16:creationId xmlns:a16="http://schemas.microsoft.com/office/drawing/2014/main" id="{3A196971-3175-4DAA-81FD-BD103BF3BA28}"/>
              </a:ext>
            </a:extLst>
          </p:cNvPr>
          <p:cNvPicPr>
            <a:picLocks noChangeAspect="1"/>
          </p:cNvPicPr>
          <p:nvPr/>
        </p:nvPicPr>
        <p:blipFill>
          <a:blip r:embed="rId3"/>
          <a:stretch>
            <a:fillRect/>
          </a:stretch>
        </p:blipFill>
        <p:spPr>
          <a:xfrm>
            <a:off x="3223436" y="1955236"/>
            <a:ext cx="148300" cy="224569"/>
          </a:xfrm>
          <a:prstGeom prst="rect">
            <a:avLst/>
          </a:prstGeom>
        </p:spPr>
      </p:pic>
      <p:pic>
        <p:nvPicPr>
          <p:cNvPr id="105" name="Picture 104">
            <a:extLst>
              <a:ext uri="{FF2B5EF4-FFF2-40B4-BE49-F238E27FC236}">
                <a16:creationId xmlns:a16="http://schemas.microsoft.com/office/drawing/2014/main" id="{0AFD9C05-B447-4330-A765-C5E06CEEF2F9}"/>
              </a:ext>
            </a:extLst>
          </p:cNvPr>
          <p:cNvPicPr>
            <a:picLocks noChangeAspect="1"/>
          </p:cNvPicPr>
          <p:nvPr/>
        </p:nvPicPr>
        <p:blipFill>
          <a:blip r:embed="rId7"/>
          <a:stretch>
            <a:fillRect/>
          </a:stretch>
        </p:blipFill>
        <p:spPr>
          <a:xfrm>
            <a:off x="8453803" y="1275266"/>
            <a:ext cx="1981119" cy="1168755"/>
          </a:xfrm>
          <a:prstGeom prst="rect">
            <a:avLst/>
          </a:prstGeom>
        </p:spPr>
      </p:pic>
      <p:cxnSp>
        <p:nvCxnSpPr>
          <p:cNvPr id="106" name="Straight Connector 105">
            <a:extLst>
              <a:ext uri="{FF2B5EF4-FFF2-40B4-BE49-F238E27FC236}">
                <a16:creationId xmlns:a16="http://schemas.microsoft.com/office/drawing/2014/main" id="{5DCC9A15-A619-48B0-BE09-C9CA88960C6E}"/>
              </a:ext>
            </a:extLst>
          </p:cNvPr>
          <p:cNvCxnSpPr>
            <a:cxnSpLocks/>
          </p:cNvCxnSpPr>
          <p:nvPr/>
        </p:nvCxnSpPr>
        <p:spPr>
          <a:xfrm>
            <a:off x="3781683" y="2134968"/>
            <a:ext cx="117434" cy="0"/>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id="{92EDC24B-A0A5-4D92-90C2-8E7115CC8BD7}"/>
              </a:ext>
            </a:extLst>
          </p:cNvPr>
          <p:cNvCxnSpPr>
            <a:cxnSpLocks/>
          </p:cNvCxnSpPr>
          <p:nvPr/>
        </p:nvCxnSpPr>
        <p:spPr>
          <a:xfrm flipV="1">
            <a:off x="3887683" y="1962272"/>
            <a:ext cx="110586" cy="178922"/>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sp>
        <p:nvSpPr>
          <p:cNvPr id="125" name="TextBox 124">
            <a:extLst>
              <a:ext uri="{FF2B5EF4-FFF2-40B4-BE49-F238E27FC236}">
                <a16:creationId xmlns:a16="http://schemas.microsoft.com/office/drawing/2014/main" id="{E625F7C0-BFF5-441E-85CD-4591A09A1947}"/>
              </a:ext>
            </a:extLst>
          </p:cNvPr>
          <p:cNvSpPr txBox="1"/>
          <p:nvPr/>
        </p:nvSpPr>
        <p:spPr>
          <a:xfrm>
            <a:off x="1654318" y="2715388"/>
            <a:ext cx="3187695" cy="307777"/>
          </a:xfrm>
          <a:prstGeom prst="rect">
            <a:avLst/>
          </a:prstGeom>
          <a:noFill/>
        </p:spPr>
        <p:txBody>
          <a:bodyPr wrap="square" rtlCol="0">
            <a:spAutoFit/>
          </a:bodyPr>
          <a:lstStyle/>
          <a:p>
            <a:r>
              <a:rPr lang="en-US" dirty="0">
                <a:solidFill>
                  <a:schemeClr val="tx1"/>
                </a:solidFill>
                <a:latin typeface="Aptos Display" panose="020B0004020202020204" pitchFamily="34" charset="0"/>
              </a:rPr>
              <a:t>Artificial Neural Networks</a:t>
            </a:r>
          </a:p>
        </p:txBody>
      </p:sp>
      <p:sp>
        <p:nvSpPr>
          <p:cNvPr id="128" name="TextBox 127">
            <a:extLst>
              <a:ext uri="{FF2B5EF4-FFF2-40B4-BE49-F238E27FC236}">
                <a16:creationId xmlns:a16="http://schemas.microsoft.com/office/drawing/2014/main" id="{EAD1297D-07DA-4702-967D-4D9A01689B5E}"/>
              </a:ext>
            </a:extLst>
          </p:cNvPr>
          <p:cNvSpPr txBox="1"/>
          <p:nvPr/>
        </p:nvSpPr>
        <p:spPr>
          <a:xfrm>
            <a:off x="5750850" y="2320405"/>
            <a:ext cx="1821830" cy="646331"/>
          </a:xfrm>
          <a:prstGeom prst="rect">
            <a:avLst/>
          </a:prstGeom>
          <a:noFill/>
        </p:spPr>
        <p:txBody>
          <a:bodyPr wrap="square" rtlCol="0">
            <a:spAutoFit/>
          </a:bodyPr>
          <a:lstStyle/>
          <a:p>
            <a:pPr algn="ctr"/>
            <a:r>
              <a:rPr lang="en-US" sz="1800" b="1" dirty="0">
                <a:latin typeface="Aptos Display" panose="020B0004020202020204" pitchFamily="34" charset="0"/>
              </a:rPr>
              <a:t>Spiking Neural Networks</a:t>
            </a:r>
          </a:p>
        </p:txBody>
      </p:sp>
      <p:sp>
        <p:nvSpPr>
          <p:cNvPr id="129" name="TextBox 128">
            <a:extLst>
              <a:ext uri="{FF2B5EF4-FFF2-40B4-BE49-F238E27FC236}">
                <a16:creationId xmlns:a16="http://schemas.microsoft.com/office/drawing/2014/main" id="{4DAC1605-29C6-44B3-8F92-3CB9C10591FB}"/>
              </a:ext>
            </a:extLst>
          </p:cNvPr>
          <p:cNvSpPr txBox="1"/>
          <p:nvPr/>
        </p:nvSpPr>
        <p:spPr>
          <a:xfrm>
            <a:off x="4552817" y="2346917"/>
            <a:ext cx="1314905" cy="584775"/>
          </a:xfrm>
          <a:prstGeom prst="rect">
            <a:avLst/>
          </a:prstGeom>
          <a:noFill/>
        </p:spPr>
        <p:txBody>
          <a:bodyPr wrap="square" rtlCol="0">
            <a:spAutoFit/>
          </a:bodyPr>
          <a:lstStyle/>
          <a:p>
            <a:pPr algn="ctr"/>
            <a:r>
              <a:rPr lang="en-US" sz="1600" dirty="0">
                <a:latin typeface="Aptos Display" panose="020B0004020202020204" pitchFamily="34" charset="0"/>
              </a:rPr>
              <a:t>Sparse activations</a:t>
            </a:r>
          </a:p>
        </p:txBody>
      </p:sp>
      <p:sp>
        <p:nvSpPr>
          <p:cNvPr id="130" name="TextBox 129">
            <a:extLst>
              <a:ext uri="{FF2B5EF4-FFF2-40B4-BE49-F238E27FC236}">
                <a16:creationId xmlns:a16="http://schemas.microsoft.com/office/drawing/2014/main" id="{643A6D12-97C3-41C7-9510-266D1ABECBD5}"/>
              </a:ext>
            </a:extLst>
          </p:cNvPr>
          <p:cNvSpPr txBox="1"/>
          <p:nvPr/>
        </p:nvSpPr>
        <p:spPr>
          <a:xfrm rot="16200000">
            <a:off x="7297480" y="2224708"/>
            <a:ext cx="1314905" cy="584775"/>
          </a:xfrm>
          <a:prstGeom prst="rect">
            <a:avLst/>
          </a:prstGeom>
          <a:noFill/>
        </p:spPr>
        <p:txBody>
          <a:bodyPr wrap="square" rtlCol="0">
            <a:spAutoFit/>
          </a:bodyPr>
          <a:lstStyle/>
          <a:p>
            <a:pPr algn="ctr"/>
            <a:r>
              <a:rPr lang="en-US" sz="1600" dirty="0">
                <a:latin typeface="Aptos Display" panose="020B0004020202020204" pitchFamily="34" charset="0"/>
              </a:rPr>
              <a:t>Sparse activations</a:t>
            </a:r>
          </a:p>
        </p:txBody>
      </p:sp>
      <p:sp>
        <p:nvSpPr>
          <p:cNvPr id="131" name="TextBox 130">
            <a:extLst>
              <a:ext uri="{FF2B5EF4-FFF2-40B4-BE49-F238E27FC236}">
                <a16:creationId xmlns:a16="http://schemas.microsoft.com/office/drawing/2014/main" id="{41934EAE-297B-42FE-9F47-B96BF089BC78}"/>
              </a:ext>
            </a:extLst>
          </p:cNvPr>
          <p:cNvSpPr txBox="1"/>
          <p:nvPr/>
        </p:nvSpPr>
        <p:spPr>
          <a:xfrm>
            <a:off x="8541373" y="2458670"/>
            <a:ext cx="3187695" cy="338554"/>
          </a:xfrm>
          <a:prstGeom prst="rect">
            <a:avLst/>
          </a:prstGeom>
          <a:noFill/>
        </p:spPr>
        <p:txBody>
          <a:bodyPr wrap="square" rtlCol="0">
            <a:spAutoFit/>
          </a:bodyPr>
          <a:lstStyle/>
          <a:p>
            <a:r>
              <a:rPr lang="en-US" sz="1600" dirty="0">
                <a:latin typeface="Aptos Display" panose="020B0004020202020204" pitchFamily="34" charset="0"/>
              </a:rPr>
              <a:t>Low energy ACs</a:t>
            </a:r>
          </a:p>
        </p:txBody>
      </p:sp>
      <mc:AlternateContent xmlns:mc="http://schemas.openxmlformats.org/markup-compatibility/2006" xmlns:a14="http://schemas.microsoft.com/office/drawing/2010/main">
        <mc:Choice Requires="a14">
          <p:sp>
            <p:nvSpPr>
              <p:cNvPr id="161" name="TextBox 160">
                <a:extLst>
                  <a:ext uri="{FF2B5EF4-FFF2-40B4-BE49-F238E27FC236}">
                    <a16:creationId xmlns:a16="http://schemas.microsoft.com/office/drawing/2014/main" id="{CE49D751-648A-4801-98D6-D0D57835AD74}"/>
                  </a:ext>
                </a:extLst>
              </p:cNvPr>
              <p:cNvSpPr txBox="1"/>
              <p:nvPr/>
            </p:nvSpPr>
            <p:spPr>
              <a:xfrm>
                <a:off x="3944235" y="1763139"/>
                <a:ext cx="551855" cy="2462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rPr>
                        <m:t>0.5</m:t>
                      </m:r>
                    </m:oMath>
                  </m:oMathPara>
                </a14:m>
                <a:endParaRPr lang="en-US" sz="1600" dirty="0">
                  <a:latin typeface="Aptos Display" panose="020B0004020202020204" pitchFamily="34" charset="0"/>
                </a:endParaRPr>
              </a:p>
            </p:txBody>
          </p:sp>
        </mc:Choice>
        <mc:Fallback xmlns="">
          <p:sp>
            <p:nvSpPr>
              <p:cNvPr id="161" name="TextBox 160">
                <a:extLst>
                  <a:ext uri="{FF2B5EF4-FFF2-40B4-BE49-F238E27FC236}">
                    <a16:creationId xmlns:a16="http://schemas.microsoft.com/office/drawing/2014/main" id="{CE49D751-648A-4801-98D6-D0D57835AD74}"/>
                  </a:ext>
                </a:extLst>
              </p:cNvPr>
              <p:cNvSpPr txBox="1">
                <a:spLocks noRot="1" noChangeAspect="1" noMove="1" noResize="1" noEditPoints="1" noAdjustHandles="1" noChangeArrowheads="1" noChangeShapeType="1" noTextEdit="1"/>
              </p:cNvSpPr>
              <p:nvPr/>
            </p:nvSpPr>
            <p:spPr>
              <a:xfrm>
                <a:off x="3944235" y="1763139"/>
                <a:ext cx="551855" cy="246221"/>
              </a:xfrm>
              <a:prstGeom prst="rect">
                <a:avLst/>
              </a:prstGeom>
              <a:blipFill>
                <a:blip r:embed="rId8"/>
                <a:stretch>
                  <a:fillRect b="-4878"/>
                </a:stretch>
              </a:blipFill>
            </p:spPr>
            <p:txBody>
              <a:bodyPr/>
              <a:lstStyle/>
              <a:p>
                <a:r>
                  <a:rPr lang="en-US">
                    <a:noFill/>
                  </a:rPr>
                  <a:t> </a:t>
                </a:r>
              </a:p>
            </p:txBody>
          </p:sp>
        </mc:Fallback>
      </mc:AlternateContent>
      <p:cxnSp>
        <p:nvCxnSpPr>
          <p:cNvPr id="162" name="Straight Arrow Connector 161">
            <a:extLst>
              <a:ext uri="{FF2B5EF4-FFF2-40B4-BE49-F238E27FC236}">
                <a16:creationId xmlns:a16="http://schemas.microsoft.com/office/drawing/2014/main" id="{C0D75E1D-E1A9-422D-B326-F74736FCD452}"/>
              </a:ext>
            </a:extLst>
          </p:cNvPr>
          <p:cNvCxnSpPr>
            <a:cxnSpLocks/>
          </p:cNvCxnSpPr>
          <p:nvPr/>
        </p:nvCxnSpPr>
        <p:spPr>
          <a:xfrm>
            <a:off x="4085339" y="2079423"/>
            <a:ext cx="279316" cy="0"/>
          </a:xfrm>
          <a:prstGeom prst="straightConnector1">
            <a:avLst/>
          </a:prstGeom>
          <a:ln>
            <a:solidFill>
              <a:schemeClr val="tx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63" name="TextBox 162">
            <a:extLst>
              <a:ext uri="{FF2B5EF4-FFF2-40B4-BE49-F238E27FC236}">
                <a16:creationId xmlns:a16="http://schemas.microsoft.com/office/drawing/2014/main" id="{F30081E7-40CF-4C1C-B811-44CC829D0A22}"/>
              </a:ext>
            </a:extLst>
          </p:cNvPr>
          <p:cNvSpPr txBox="1"/>
          <p:nvPr/>
        </p:nvSpPr>
        <p:spPr>
          <a:xfrm>
            <a:off x="6163902" y="2011357"/>
            <a:ext cx="614518" cy="307777"/>
          </a:xfrm>
          <a:prstGeom prst="rect">
            <a:avLst/>
          </a:prstGeom>
          <a:noFill/>
        </p:spPr>
        <p:txBody>
          <a:bodyPr wrap="square" rtlCol="0">
            <a:spAutoFit/>
          </a:bodyPr>
          <a:lstStyle/>
          <a:p>
            <a:r>
              <a:rPr lang="en-US" dirty="0">
                <a:latin typeface="Aptos Display" panose="020B0004020202020204" pitchFamily="34" charset="0"/>
              </a:rPr>
              <a:t>sum</a:t>
            </a:r>
          </a:p>
        </p:txBody>
      </p:sp>
      <p:sp>
        <p:nvSpPr>
          <p:cNvPr id="164" name="TextBox 163">
            <a:extLst>
              <a:ext uri="{FF2B5EF4-FFF2-40B4-BE49-F238E27FC236}">
                <a16:creationId xmlns:a16="http://schemas.microsoft.com/office/drawing/2014/main" id="{46632092-2CAC-49EE-855F-EECDFF0B3863}"/>
              </a:ext>
            </a:extLst>
          </p:cNvPr>
          <p:cNvSpPr txBox="1"/>
          <p:nvPr/>
        </p:nvSpPr>
        <p:spPr>
          <a:xfrm>
            <a:off x="6611736" y="2009788"/>
            <a:ext cx="1131321" cy="307777"/>
          </a:xfrm>
          <a:prstGeom prst="rect">
            <a:avLst/>
          </a:prstGeom>
          <a:noFill/>
        </p:spPr>
        <p:txBody>
          <a:bodyPr wrap="square" rtlCol="0">
            <a:spAutoFit/>
          </a:bodyPr>
          <a:lstStyle/>
          <a:p>
            <a:r>
              <a:rPr lang="en-US" dirty="0">
                <a:latin typeface="Aptos Display" panose="020B0004020202020204" pitchFamily="34" charset="0"/>
              </a:rPr>
              <a:t>comparator</a:t>
            </a:r>
          </a:p>
        </p:txBody>
      </p:sp>
      <p:sp>
        <p:nvSpPr>
          <p:cNvPr id="165" name="TextBox 164">
            <a:extLst>
              <a:ext uri="{FF2B5EF4-FFF2-40B4-BE49-F238E27FC236}">
                <a16:creationId xmlns:a16="http://schemas.microsoft.com/office/drawing/2014/main" id="{D5C224F8-C50E-4589-889D-9EE4485D0A33}"/>
              </a:ext>
            </a:extLst>
          </p:cNvPr>
          <p:cNvSpPr txBox="1"/>
          <p:nvPr/>
        </p:nvSpPr>
        <p:spPr>
          <a:xfrm>
            <a:off x="3064477" y="2166779"/>
            <a:ext cx="614518" cy="307777"/>
          </a:xfrm>
          <a:prstGeom prst="rect">
            <a:avLst/>
          </a:prstGeom>
          <a:noFill/>
        </p:spPr>
        <p:txBody>
          <a:bodyPr wrap="square" rtlCol="0">
            <a:spAutoFit/>
          </a:bodyPr>
          <a:lstStyle/>
          <a:p>
            <a:r>
              <a:rPr lang="en-US" dirty="0">
                <a:latin typeface="Aptos Display" panose="020B0004020202020204" pitchFamily="34" charset="0"/>
              </a:rPr>
              <a:t>sum</a:t>
            </a:r>
          </a:p>
        </p:txBody>
      </p:sp>
      <p:sp>
        <p:nvSpPr>
          <p:cNvPr id="166" name="TextBox 165">
            <a:extLst>
              <a:ext uri="{FF2B5EF4-FFF2-40B4-BE49-F238E27FC236}">
                <a16:creationId xmlns:a16="http://schemas.microsoft.com/office/drawing/2014/main" id="{F0FB63FF-73F2-45E5-9A2B-3DE7001FF463}"/>
              </a:ext>
            </a:extLst>
          </p:cNvPr>
          <p:cNvSpPr txBox="1"/>
          <p:nvPr/>
        </p:nvSpPr>
        <p:spPr>
          <a:xfrm>
            <a:off x="3616720" y="2176427"/>
            <a:ext cx="910759" cy="307777"/>
          </a:xfrm>
          <a:prstGeom prst="rect">
            <a:avLst/>
          </a:prstGeom>
          <a:noFill/>
        </p:spPr>
        <p:txBody>
          <a:bodyPr wrap="square" rtlCol="0">
            <a:spAutoFit/>
          </a:bodyPr>
          <a:lstStyle/>
          <a:p>
            <a:r>
              <a:rPr lang="en-US" dirty="0">
                <a:latin typeface="Aptos Display" panose="020B0004020202020204" pitchFamily="34" charset="0"/>
              </a:rPr>
              <a:t>ReLU</a:t>
            </a:r>
          </a:p>
        </p:txBody>
      </p:sp>
      <p:cxnSp>
        <p:nvCxnSpPr>
          <p:cNvPr id="5" name="Straight Arrow Connector 4">
            <a:extLst>
              <a:ext uri="{FF2B5EF4-FFF2-40B4-BE49-F238E27FC236}">
                <a16:creationId xmlns:a16="http://schemas.microsoft.com/office/drawing/2014/main" id="{A6EE46FA-6B72-035E-DEA7-F411080A96EF}"/>
              </a:ext>
            </a:extLst>
          </p:cNvPr>
          <p:cNvCxnSpPr>
            <a:cxnSpLocks/>
          </p:cNvCxnSpPr>
          <p:nvPr/>
        </p:nvCxnSpPr>
        <p:spPr>
          <a:xfrm flipH="1">
            <a:off x="2955663" y="3893934"/>
            <a:ext cx="2362653" cy="348636"/>
          </a:xfrm>
          <a:prstGeom prst="straightConnector1">
            <a:avLst/>
          </a:prstGeom>
          <a:ln>
            <a:solidFill>
              <a:srgbClr val="00000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71" name="Straight Arrow Connector 70">
            <a:extLst>
              <a:ext uri="{FF2B5EF4-FFF2-40B4-BE49-F238E27FC236}">
                <a16:creationId xmlns:a16="http://schemas.microsoft.com/office/drawing/2014/main" id="{5BE34BB2-885B-C32A-3099-5480A32B65BC}"/>
              </a:ext>
            </a:extLst>
          </p:cNvPr>
          <p:cNvCxnSpPr>
            <a:cxnSpLocks/>
          </p:cNvCxnSpPr>
          <p:nvPr/>
        </p:nvCxnSpPr>
        <p:spPr>
          <a:xfrm>
            <a:off x="5938896" y="3893934"/>
            <a:ext cx="0" cy="384782"/>
          </a:xfrm>
          <a:prstGeom prst="straightConnector1">
            <a:avLst/>
          </a:prstGeom>
          <a:ln>
            <a:solidFill>
              <a:srgbClr val="00000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77" name="Straight Arrow Connector 76">
            <a:extLst>
              <a:ext uri="{FF2B5EF4-FFF2-40B4-BE49-F238E27FC236}">
                <a16:creationId xmlns:a16="http://schemas.microsoft.com/office/drawing/2014/main" id="{A0B48F69-94F2-0C3A-AE16-D60B4504CAD7}"/>
              </a:ext>
            </a:extLst>
          </p:cNvPr>
          <p:cNvCxnSpPr>
            <a:cxnSpLocks/>
          </p:cNvCxnSpPr>
          <p:nvPr/>
        </p:nvCxnSpPr>
        <p:spPr>
          <a:xfrm>
            <a:off x="6448819" y="3881669"/>
            <a:ext cx="2783578" cy="375466"/>
          </a:xfrm>
          <a:prstGeom prst="straightConnector1">
            <a:avLst/>
          </a:prstGeom>
          <a:ln>
            <a:solidFill>
              <a:srgbClr val="000000"/>
            </a:solidFill>
            <a:tailEnd type="stealth" w="lg" len="lg"/>
          </a:ln>
        </p:spPr>
        <p:style>
          <a:lnRef idx="2">
            <a:schemeClr val="accent1"/>
          </a:lnRef>
          <a:fillRef idx="0">
            <a:schemeClr val="accent1"/>
          </a:fillRef>
          <a:effectRef idx="1">
            <a:schemeClr val="accent1"/>
          </a:effectRef>
          <a:fontRef idx="minor">
            <a:schemeClr val="tx1"/>
          </a:fontRef>
        </p:style>
      </p:cxnSp>
      <p:graphicFrame>
        <p:nvGraphicFramePr>
          <p:cNvPr id="17" name="Table 17">
            <a:extLst>
              <a:ext uri="{FF2B5EF4-FFF2-40B4-BE49-F238E27FC236}">
                <a16:creationId xmlns:a16="http://schemas.microsoft.com/office/drawing/2014/main" id="{5E6CF08D-807C-1A08-89EE-054AA9FDD451}"/>
              </a:ext>
            </a:extLst>
          </p:cNvPr>
          <p:cNvGraphicFramePr>
            <a:graphicFrameLocks noGrp="1"/>
          </p:cNvGraphicFramePr>
          <p:nvPr>
            <p:extLst>
              <p:ext uri="{D42A27DB-BD31-4B8C-83A1-F6EECF244321}">
                <p14:modId xmlns:p14="http://schemas.microsoft.com/office/powerpoint/2010/main" val="1859506229"/>
              </p:ext>
            </p:extLst>
          </p:nvPr>
        </p:nvGraphicFramePr>
        <p:xfrm>
          <a:off x="1411707" y="4291119"/>
          <a:ext cx="2871526" cy="949960"/>
        </p:xfrm>
        <a:graphic>
          <a:graphicData uri="http://schemas.openxmlformats.org/drawingml/2006/table">
            <a:tbl>
              <a:tblPr firstRow="1" bandRow="1">
                <a:tableStyleId>{5C22544A-7EE6-4342-B048-85BDC9FD1C3A}</a:tableStyleId>
              </a:tblPr>
              <a:tblGrid>
                <a:gridCol w="1380841">
                  <a:extLst>
                    <a:ext uri="{9D8B030D-6E8A-4147-A177-3AD203B41FA5}">
                      <a16:colId xmlns:a16="http://schemas.microsoft.com/office/drawing/2014/main" val="1588804046"/>
                    </a:ext>
                  </a:extLst>
                </a:gridCol>
                <a:gridCol w="1490685">
                  <a:extLst>
                    <a:ext uri="{9D8B030D-6E8A-4147-A177-3AD203B41FA5}">
                      <a16:colId xmlns:a16="http://schemas.microsoft.com/office/drawing/2014/main" val="1660225462"/>
                    </a:ext>
                  </a:extLst>
                </a:gridCol>
              </a:tblGrid>
              <a:tr h="370840">
                <a:tc>
                  <a:txBody>
                    <a:bodyPr/>
                    <a:lstStyle/>
                    <a:p>
                      <a:r>
                        <a:rPr lang="en-US" sz="1600" dirty="0">
                          <a:latin typeface="Aptos Display" panose="020B0004020202020204" pitchFamily="34" charset="0"/>
                        </a:rPr>
                        <a:t>Reference</a:t>
                      </a:r>
                    </a:p>
                  </a:txBody>
                  <a:tcPr/>
                </a:tc>
                <a:tc>
                  <a:txBody>
                    <a:bodyPr/>
                    <a:lstStyle/>
                    <a:p>
                      <a:r>
                        <a:rPr lang="en-US" sz="1600" dirty="0">
                          <a:latin typeface="Aptos Display" panose="020B0004020202020204" pitchFamily="34" charset="0"/>
                        </a:rPr>
                        <a:t>ImageNet Acc.</a:t>
                      </a:r>
                    </a:p>
                  </a:txBody>
                  <a:tcPr/>
                </a:tc>
                <a:extLst>
                  <a:ext uri="{0D108BD9-81ED-4DB2-BD59-A6C34878D82A}">
                    <a16:rowId xmlns:a16="http://schemas.microsoft.com/office/drawing/2014/main" val="3251446774"/>
                  </a:ext>
                </a:extLst>
              </a:tr>
              <a:tr h="370840">
                <a:tc>
                  <a:txBody>
                    <a:bodyPr/>
                    <a:lstStyle/>
                    <a:p>
                      <a:pPr algn="ctr"/>
                      <a:r>
                        <a:rPr lang="en-US" sz="1600" dirty="0">
                          <a:solidFill>
                            <a:srgbClr val="000000"/>
                          </a:solidFill>
                          <a:latin typeface="Aptos Display" panose="020B0004020202020204" pitchFamily="34" charset="0"/>
                        </a:rPr>
                        <a:t>Rathi et al. (TNNLS 2021)</a:t>
                      </a:r>
                    </a:p>
                  </a:txBody>
                  <a:tcPr/>
                </a:tc>
                <a:tc>
                  <a:txBody>
                    <a:bodyPr/>
                    <a:lstStyle/>
                    <a:p>
                      <a:pPr algn="ctr"/>
                      <a:r>
                        <a:rPr lang="en-US" sz="1600" dirty="0">
                          <a:solidFill>
                            <a:srgbClr val="000000"/>
                          </a:solidFill>
                          <a:latin typeface="Aptos Display" panose="020B0004020202020204" pitchFamily="34" charset="0"/>
                        </a:rPr>
                        <a:t>69.0%</a:t>
                      </a:r>
                    </a:p>
                  </a:txBody>
                  <a:tcPr/>
                </a:tc>
                <a:extLst>
                  <a:ext uri="{0D108BD9-81ED-4DB2-BD59-A6C34878D82A}">
                    <a16:rowId xmlns:a16="http://schemas.microsoft.com/office/drawing/2014/main" val="3680179317"/>
                  </a:ext>
                </a:extLst>
              </a:tr>
            </a:tbl>
          </a:graphicData>
        </a:graphic>
      </p:graphicFrame>
      <p:graphicFrame>
        <p:nvGraphicFramePr>
          <p:cNvPr id="81" name="Table 17">
            <a:extLst>
              <a:ext uri="{FF2B5EF4-FFF2-40B4-BE49-F238E27FC236}">
                <a16:creationId xmlns:a16="http://schemas.microsoft.com/office/drawing/2014/main" id="{7A7BA6A8-E343-1420-1042-4B5C3A9D83F2}"/>
              </a:ext>
            </a:extLst>
          </p:cNvPr>
          <p:cNvGraphicFramePr>
            <a:graphicFrameLocks noGrp="1"/>
          </p:cNvGraphicFramePr>
          <p:nvPr>
            <p:extLst>
              <p:ext uri="{D42A27DB-BD31-4B8C-83A1-F6EECF244321}">
                <p14:modId xmlns:p14="http://schemas.microsoft.com/office/powerpoint/2010/main" val="2343304514"/>
              </p:ext>
            </p:extLst>
          </p:nvPr>
        </p:nvGraphicFramePr>
        <p:xfrm>
          <a:off x="4465629" y="4302564"/>
          <a:ext cx="3056697" cy="1158240"/>
        </p:xfrm>
        <a:graphic>
          <a:graphicData uri="http://schemas.openxmlformats.org/drawingml/2006/table">
            <a:tbl>
              <a:tblPr firstRow="1" bandRow="1">
                <a:tableStyleId>{5C22544A-7EE6-4342-B048-85BDC9FD1C3A}</a:tableStyleId>
              </a:tblPr>
              <a:tblGrid>
                <a:gridCol w="1455964">
                  <a:extLst>
                    <a:ext uri="{9D8B030D-6E8A-4147-A177-3AD203B41FA5}">
                      <a16:colId xmlns:a16="http://schemas.microsoft.com/office/drawing/2014/main" val="1588804046"/>
                    </a:ext>
                  </a:extLst>
                </a:gridCol>
                <a:gridCol w="1600733">
                  <a:extLst>
                    <a:ext uri="{9D8B030D-6E8A-4147-A177-3AD203B41FA5}">
                      <a16:colId xmlns:a16="http://schemas.microsoft.com/office/drawing/2014/main" val="1660225462"/>
                    </a:ext>
                  </a:extLst>
                </a:gridCol>
              </a:tblGrid>
              <a:tr h="370840">
                <a:tc>
                  <a:txBody>
                    <a:bodyPr/>
                    <a:lstStyle/>
                    <a:p>
                      <a:r>
                        <a:rPr lang="en-US" sz="1600" dirty="0">
                          <a:latin typeface="Aptos Display" panose="020B0004020202020204" pitchFamily="34" charset="0"/>
                        </a:rPr>
                        <a:t>Reference</a:t>
                      </a:r>
                    </a:p>
                  </a:txBody>
                  <a:tcPr/>
                </a:tc>
                <a:tc>
                  <a:txBody>
                    <a:bodyPr/>
                    <a:lstStyle/>
                    <a:p>
                      <a:r>
                        <a:rPr lang="en-US" sz="1600" dirty="0">
                          <a:latin typeface="Aptos Display" panose="020B0004020202020204" pitchFamily="34" charset="0"/>
                        </a:rPr>
                        <a:t>Librispeech Acc.</a:t>
                      </a:r>
                    </a:p>
                  </a:txBody>
                  <a:tcPr/>
                </a:tc>
                <a:extLst>
                  <a:ext uri="{0D108BD9-81ED-4DB2-BD59-A6C34878D82A}">
                    <a16:rowId xmlns:a16="http://schemas.microsoft.com/office/drawing/2014/main" val="3251446774"/>
                  </a:ext>
                </a:extLst>
              </a:tr>
              <a:tr h="370840">
                <a:tc>
                  <a:txBody>
                    <a:bodyPr/>
                    <a:lstStyle/>
                    <a:p>
                      <a:pPr algn="ctr"/>
                      <a:r>
                        <a:rPr lang="en-US" sz="1600" dirty="0">
                          <a:solidFill>
                            <a:srgbClr val="000000"/>
                          </a:solidFill>
                          <a:latin typeface="Aptos Display" panose="020B0004020202020204" pitchFamily="34" charset="0"/>
                        </a:rPr>
                        <a:t>Ponghiran et al. (AAAI 2022)</a:t>
                      </a:r>
                    </a:p>
                  </a:txBody>
                  <a:tcPr/>
                </a:tc>
                <a:tc>
                  <a:txBody>
                    <a:bodyPr/>
                    <a:lstStyle/>
                    <a:p>
                      <a:pPr algn="ctr"/>
                      <a:r>
                        <a:rPr lang="en-US" sz="1600" dirty="0">
                          <a:solidFill>
                            <a:srgbClr val="000000"/>
                          </a:solidFill>
                          <a:latin typeface="Aptos Display" panose="020B0004020202020204" pitchFamily="34" charset="0"/>
                        </a:rPr>
                        <a:t>88.25%</a:t>
                      </a:r>
                    </a:p>
                  </a:txBody>
                  <a:tcPr/>
                </a:tc>
                <a:extLst>
                  <a:ext uri="{0D108BD9-81ED-4DB2-BD59-A6C34878D82A}">
                    <a16:rowId xmlns:a16="http://schemas.microsoft.com/office/drawing/2014/main" val="3680179317"/>
                  </a:ext>
                </a:extLst>
              </a:tr>
            </a:tbl>
          </a:graphicData>
        </a:graphic>
      </p:graphicFrame>
      <p:graphicFrame>
        <p:nvGraphicFramePr>
          <p:cNvPr id="89" name="Table 17">
            <a:extLst>
              <a:ext uri="{FF2B5EF4-FFF2-40B4-BE49-F238E27FC236}">
                <a16:creationId xmlns:a16="http://schemas.microsoft.com/office/drawing/2014/main" id="{4E6D3698-6DBD-0B1B-3506-2ECD2FC6EBFB}"/>
              </a:ext>
            </a:extLst>
          </p:cNvPr>
          <p:cNvGraphicFramePr>
            <a:graphicFrameLocks noGrp="1"/>
          </p:cNvGraphicFramePr>
          <p:nvPr>
            <p:extLst>
              <p:ext uri="{D42A27DB-BD31-4B8C-83A1-F6EECF244321}">
                <p14:modId xmlns:p14="http://schemas.microsoft.com/office/powerpoint/2010/main" val="4175658346"/>
              </p:ext>
            </p:extLst>
          </p:nvPr>
        </p:nvGraphicFramePr>
        <p:xfrm>
          <a:off x="7673001" y="4307023"/>
          <a:ext cx="2871526" cy="949960"/>
        </p:xfrm>
        <a:graphic>
          <a:graphicData uri="http://schemas.openxmlformats.org/drawingml/2006/table">
            <a:tbl>
              <a:tblPr firstRow="1" bandRow="1">
                <a:tableStyleId>{5C22544A-7EE6-4342-B048-85BDC9FD1C3A}</a:tableStyleId>
              </a:tblPr>
              <a:tblGrid>
                <a:gridCol w="1554292">
                  <a:extLst>
                    <a:ext uri="{9D8B030D-6E8A-4147-A177-3AD203B41FA5}">
                      <a16:colId xmlns:a16="http://schemas.microsoft.com/office/drawing/2014/main" val="1588804046"/>
                    </a:ext>
                  </a:extLst>
                </a:gridCol>
                <a:gridCol w="1317234">
                  <a:extLst>
                    <a:ext uri="{9D8B030D-6E8A-4147-A177-3AD203B41FA5}">
                      <a16:colId xmlns:a16="http://schemas.microsoft.com/office/drawing/2014/main" val="1660225462"/>
                    </a:ext>
                  </a:extLst>
                </a:gridCol>
              </a:tblGrid>
              <a:tr h="370840">
                <a:tc>
                  <a:txBody>
                    <a:bodyPr/>
                    <a:lstStyle/>
                    <a:p>
                      <a:r>
                        <a:rPr lang="en-US" sz="1600" dirty="0">
                          <a:latin typeface="Aptos Display" panose="020B0004020202020204" pitchFamily="34" charset="0"/>
                        </a:rPr>
                        <a:t>Reference</a:t>
                      </a:r>
                    </a:p>
                  </a:txBody>
                  <a:tcPr/>
                </a:tc>
                <a:tc>
                  <a:txBody>
                    <a:bodyPr/>
                    <a:lstStyle/>
                    <a:p>
                      <a:r>
                        <a:rPr lang="en-US" sz="1600" dirty="0">
                          <a:latin typeface="Aptos Display" panose="020B0004020202020204" pitchFamily="34" charset="0"/>
                        </a:rPr>
                        <a:t>IWSLT14</a:t>
                      </a:r>
                    </a:p>
                  </a:txBody>
                  <a:tcPr/>
                </a:tc>
                <a:extLst>
                  <a:ext uri="{0D108BD9-81ED-4DB2-BD59-A6C34878D82A}">
                    <a16:rowId xmlns:a16="http://schemas.microsoft.com/office/drawing/2014/main" val="3251446774"/>
                  </a:ext>
                </a:extLst>
              </a:tr>
              <a:tr h="0">
                <a:tc>
                  <a:txBody>
                    <a:bodyPr/>
                    <a:lstStyle/>
                    <a:p>
                      <a:pPr algn="ctr"/>
                      <a:r>
                        <a:rPr lang="en-US" sz="1600" dirty="0">
                          <a:solidFill>
                            <a:srgbClr val="000000"/>
                          </a:solidFill>
                          <a:latin typeface="Aptos Display" panose="020B0004020202020204" pitchFamily="34" charset="0"/>
                        </a:rPr>
                        <a:t>Ponghiran et al. (DATE 2022)</a:t>
                      </a:r>
                    </a:p>
                  </a:txBody>
                  <a:tcPr/>
                </a:tc>
                <a:tc>
                  <a:txBody>
                    <a:bodyPr/>
                    <a:lstStyle/>
                    <a:p>
                      <a:pPr algn="ctr"/>
                      <a:r>
                        <a:rPr lang="en-US" sz="1600" dirty="0">
                          <a:solidFill>
                            <a:srgbClr val="000000"/>
                          </a:solidFill>
                          <a:latin typeface="Aptos Display" panose="020B0004020202020204" pitchFamily="34" charset="0"/>
                        </a:rPr>
                        <a:t>24.8 </a:t>
                      </a:r>
                    </a:p>
                    <a:p>
                      <a:pPr algn="ctr"/>
                      <a:r>
                        <a:rPr lang="en-US" sz="1600" dirty="0">
                          <a:solidFill>
                            <a:srgbClr val="000000"/>
                          </a:solidFill>
                          <a:latin typeface="Aptos Display" panose="020B0004020202020204" pitchFamily="34" charset="0"/>
                        </a:rPr>
                        <a:t>BLEU score</a:t>
                      </a:r>
                    </a:p>
                  </a:txBody>
                  <a:tcPr/>
                </a:tc>
                <a:extLst>
                  <a:ext uri="{0D108BD9-81ED-4DB2-BD59-A6C34878D82A}">
                    <a16:rowId xmlns:a16="http://schemas.microsoft.com/office/drawing/2014/main" val="3680179317"/>
                  </a:ext>
                </a:extLst>
              </a:tr>
            </a:tbl>
          </a:graphicData>
        </a:graphic>
      </p:graphicFrame>
      <p:sp>
        <p:nvSpPr>
          <p:cNvPr id="94" name="TextBox 93">
            <a:extLst>
              <a:ext uri="{FF2B5EF4-FFF2-40B4-BE49-F238E27FC236}">
                <a16:creationId xmlns:a16="http://schemas.microsoft.com/office/drawing/2014/main" id="{549B21A6-8EA2-D666-CD50-C3727DA9AF26}"/>
              </a:ext>
            </a:extLst>
          </p:cNvPr>
          <p:cNvSpPr txBox="1"/>
          <p:nvPr/>
        </p:nvSpPr>
        <p:spPr>
          <a:xfrm rot="21150886">
            <a:off x="3441612" y="3859025"/>
            <a:ext cx="653621" cy="307777"/>
          </a:xfrm>
          <a:prstGeom prst="rect">
            <a:avLst/>
          </a:prstGeom>
          <a:noFill/>
        </p:spPr>
        <p:txBody>
          <a:bodyPr wrap="square" rtlCol="0">
            <a:spAutoFit/>
          </a:bodyPr>
          <a:lstStyle/>
          <a:p>
            <a:r>
              <a:rPr lang="en-US" dirty="0">
                <a:latin typeface="Aptos Display" panose="020B0004020202020204" pitchFamily="34" charset="0"/>
              </a:rPr>
              <a:t>Vision</a:t>
            </a:r>
          </a:p>
        </p:txBody>
      </p:sp>
      <p:sp>
        <p:nvSpPr>
          <p:cNvPr id="99" name="TextBox 98">
            <a:extLst>
              <a:ext uri="{FF2B5EF4-FFF2-40B4-BE49-F238E27FC236}">
                <a16:creationId xmlns:a16="http://schemas.microsoft.com/office/drawing/2014/main" id="{2F994971-5056-53F5-CD7A-CB5ADA072BA7}"/>
              </a:ext>
            </a:extLst>
          </p:cNvPr>
          <p:cNvSpPr txBox="1"/>
          <p:nvPr/>
        </p:nvSpPr>
        <p:spPr>
          <a:xfrm>
            <a:off x="5222477" y="3916236"/>
            <a:ext cx="829747" cy="307777"/>
          </a:xfrm>
          <a:prstGeom prst="rect">
            <a:avLst/>
          </a:prstGeom>
          <a:noFill/>
        </p:spPr>
        <p:txBody>
          <a:bodyPr wrap="square" rtlCol="0">
            <a:spAutoFit/>
          </a:bodyPr>
          <a:lstStyle/>
          <a:p>
            <a:r>
              <a:rPr lang="en-US" dirty="0">
                <a:latin typeface="Aptos Display" panose="020B0004020202020204" pitchFamily="34" charset="0"/>
              </a:rPr>
              <a:t>Speech</a:t>
            </a:r>
          </a:p>
        </p:txBody>
      </p:sp>
      <p:sp>
        <p:nvSpPr>
          <p:cNvPr id="104" name="TextBox 103">
            <a:extLst>
              <a:ext uri="{FF2B5EF4-FFF2-40B4-BE49-F238E27FC236}">
                <a16:creationId xmlns:a16="http://schemas.microsoft.com/office/drawing/2014/main" id="{5905C539-40A8-3185-118E-523BFB8550D5}"/>
              </a:ext>
            </a:extLst>
          </p:cNvPr>
          <p:cNvSpPr txBox="1"/>
          <p:nvPr/>
        </p:nvSpPr>
        <p:spPr>
          <a:xfrm rot="538030">
            <a:off x="8104483" y="3867970"/>
            <a:ext cx="601201" cy="307777"/>
          </a:xfrm>
          <a:prstGeom prst="rect">
            <a:avLst/>
          </a:prstGeom>
          <a:noFill/>
        </p:spPr>
        <p:txBody>
          <a:bodyPr wrap="square" rtlCol="0">
            <a:spAutoFit/>
          </a:bodyPr>
          <a:lstStyle/>
          <a:p>
            <a:r>
              <a:rPr lang="en-US" dirty="0">
                <a:latin typeface="Aptos Display" panose="020B0004020202020204" pitchFamily="34" charset="0"/>
              </a:rPr>
              <a:t>NLP</a:t>
            </a:r>
          </a:p>
        </p:txBody>
      </p:sp>
      <p:pic>
        <p:nvPicPr>
          <p:cNvPr id="3" name="Picture 2">
            <a:extLst>
              <a:ext uri="{FF2B5EF4-FFF2-40B4-BE49-F238E27FC236}">
                <a16:creationId xmlns:a16="http://schemas.microsoft.com/office/drawing/2014/main" id="{CE0F3D9B-488C-42BA-8E54-6FD0C61B95C4}"/>
              </a:ext>
            </a:extLst>
          </p:cNvPr>
          <p:cNvPicPr>
            <a:picLocks noChangeAspect="1"/>
          </p:cNvPicPr>
          <p:nvPr/>
        </p:nvPicPr>
        <p:blipFill>
          <a:blip r:embed="rId9"/>
          <a:stretch>
            <a:fillRect/>
          </a:stretch>
        </p:blipFill>
        <p:spPr>
          <a:xfrm>
            <a:off x="6143676" y="1102545"/>
            <a:ext cx="2948387" cy="1751371"/>
          </a:xfrm>
          <a:prstGeom prst="rect">
            <a:avLst/>
          </a:prstGeom>
        </p:spPr>
      </p:pic>
      <mc:AlternateContent xmlns:mc="http://schemas.openxmlformats.org/markup-compatibility/2006" xmlns:a14="http://schemas.microsoft.com/office/drawing/2010/main">
        <mc:Choice Requires="a14">
          <p:sp>
            <p:nvSpPr>
              <p:cNvPr id="124" name="Rectangle: Rounded Corners 123">
                <a:extLst>
                  <a:ext uri="{FF2B5EF4-FFF2-40B4-BE49-F238E27FC236}">
                    <a16:creationId xmlns:a16="http://schemas.microsoft.com/office/drawing/2014/main" id="{68DEC60F-2DE4-41DA-B140-D4187623EFE5}"/>
                  </a:ext>
                </a:extLst>
              </p:cNvPr>
              <p:cNvSpPr/>
              <p:nvPr/>
            </p:nvSpPr>
            <p:spPr>
              <a:xfrm>
                <a:off x="6299991" y="1452802"/>
                <a:ext cx="1705804" cy="1096574"/>
              </a:xfrm>
              <a:prstGeom prst="roundRect">
                <a:avLst/>
              </a:prstGeom>
              <a:solidFill>
                <a:schemeClr val="tx1">
                  <a:lumMod val="60000"/>
                  <a:lumOff val="40000"/>
                  <a:alpha val="3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latin typeface="Aptos Display" panose="020B0004020202020204" pitchFamily="34" charset="0"/>
                  </a:rPr>
                  <a:t>1202 CPUs, 176 GPUs, 1000+ scientists (</a:t>
                </a:r>
                <a14:m>
                  <m:oMath xmlns:m="http://schemas.openxmlformats.org/officeDocument/2006/math">
                    <m:r>
                      <a:rPr lang="en-US" sz="1200" b="1" i="1">
                        <a:latin typeface="Cambria Math" panose="02040503050406030204" pitchFamily="18" charset="0"/>
                      </a:rPr>
                      <m:t>~</m:t>
                    </m:r>
                    <m:r>
                      <a:rPr lang="en-US" sz="1200" b="1" i="1">
                        <a:latin typeface="Cambria Math" panose="02040503050406030204" pitchFamily="18" charset="0"/>
                      </a:rPr>
                      <m:t>𝟏</m:t>
                    </m:r>
                    <m:r>
                      <a:rPr lang="en-US" sz="1200" b="1" i="1">
                        <a:latin typeface="Cambria Math" panose="02040503050406030204" pitchFamily="18" charset="0"/>
                      </a:rPr>
                      <m:t>𝑴𝑾𝒂𝒕𝒕</m:t>
                    </m:r>
                  </m:oMath>
                </a14:m>
                <a:r>
                  <a:rPr lang="en-US" sz="1200" b="1" dirty="0">
                    <a:latin typeface="Aptos Display" panose="020B0004020202020204" pitchFamily="34" charset="0"/>
                  </a:rPr>
                  <a:t>) </a:t>
                </a:r>
              </a:p>
              <a:p>
                <a:pPr algn="ctr"/>
                <a:r>
                  <a:rPr lang="en-US" sz="1200" b="1" dirty="0">
                    <a:latin typeface="Aptos Display" panose="020B0004020202020204" pitchFamily="34" charset="0"/>
                  </a:rPr>
                  <a:t>Vs</a:t>
                </a:r>
              </a:p>
              <a:p>
                <a:pPr algn="ctr"/>
                <a:r>
                  <a:rPr lang="en-US" sz="1200" b="1" dirty="0">
                    <a:latin typeface="Aptos Display" panose="020B0004020202020204" pitchFamily="34" charset="0"/>
                  </a:rPr>
                  <a:t> 1 human, 1 coffee (</a:t>
                </a:r>
                <a14:m>
                  <m:oMath xmlns:m="http://schemas.openxmlformats.org/officeDocument/2006/math">
                    <m:r>
                      <a:rPr lang="en-US" sz="1200" b="1" i="1">
                        <a:latin typeface="Cambria Math" panose="02040503050406030204" pitchFamily="18" charset="0"/>
                      </a:rPr>
                      <m:t>~</m:t>
                    </m:r>
                    <m:r>
                      <a:rPr lang="en-US" sz="1200" b="1" i="1">
                        <a:latin typeface="Cambria Math" panose="02040503050406030204" pitchFamily="18" charset="0"/>
                      </a:rPr>
                      <m:t>𝟐𝟎</m:t>
                    </m:r>
                    <m:r>
                      <a:rPr lang="en-US" sz="1200" b="1" i="1">
                        <a:latin typeface="Cambria Math" panose="02040503050406030204" pitchFamily="18" charset="0"/>
                      </a:rPr>
                      <m:t>𝑾𝒂𝒕𝒕</m:t>
                    </m:r>
                  </m:oMath>
                </a14:m>
                <a:r>
                  <a:rPr lang="en-US" sz="1200" b="1" dirty="0">
                    <a:latin typeface="Aptos Display" panose="020B0004020202020204" pitchFamily="34" charset="0"/>
                  </a:rPr>
                  <a:t>)</a:t>
                </a:r>
              </a:p>
            </p:txBody>
          </p:sp>
        </mc:Choice>
        <mc:Fallback xmlns="">
          <p:sp>
            <p:nvSpPr>
              <p:cNvPr id="124" name="Rectangle: Rounded Corners 123">
                <a:extLst>
                  <a:ext uri="{FF2B5EF4-FFF2-40B4-BE49-F238E27FC236}">
                    <a16:creationId xmlns:a16="http://schemas.microsoft.com/office/drawing/2014/main" id="{68DEC60F-2DE4-41DA-B140-D4187623EFE5}"/>
                  </a:ext>
                </a:extLst>
              </p:cNvPr>
              <p:cNvSpPr>
                <a:spLocks noRot="1" noChangeAspect="1" noMove="1" noResize="1" noEditPoints="1" noAdjustHandles="1" noChangeArrowheads="1" noChangeShapeType="1" noTextEdit="1"/>
              </p:cNvSpPr>
              <p:nvPr/>
            </p:nvSpPr>
            <p:spPr>
              <a:xfrm>
                <a:off x="6299991" y="1452802"/>
                <a:ext cx="1705804" cy="1096574"/>
              </a:xfrm>
              <a:prstGeom prst="roundRect">
                <a:avLst/>
              </a:prstGeom>
              <a:blipFill>
                <a:blip r:embed="rId10"/>
                <a:stretch>
                  <a:fillRect/>
                </a:stretch>
              </a:blipFill>
            </p:spPr>
            <p:txBody>
              <a:bodyPr/>
              <a:lstStyle/>
              <a:p>
                <a:r>
                  <a:rPr lang="en-US">
                    <a:noFill/>
                  </a:rPr>
                  <a:t> </a:t>
                </a:r>
              </a:p>
            </p:txBody>
          </p:sp>
        </mc:Fallback>
      </mc:AlternateContent>
      <p:sp>
        <p:nvSpPr>
          <p:cNvPr id="79" name="Right Arrow 6">
            <a:extLst>
              <a:ext uri="{FF2B5EF4-FFF2-40B4-BE49-F238E27FC236}">
                <a16:creationId xmlns:a16="http://schemas.microsoft.com/office/drawing/2014/main" id="{669B7FD3-E3E2-484A-A40B-471DD28F53C4}"/>
              </a:ext>
            </a:extLst>
          </p:cNvPr>
          <p:cNvSpPr/>
          <p:nvPr/>
        </p:nvSpPr>
        <p:spPr>
          <a:xfrm>
            <a:off x="4775406" y="1939128"/>
            <a:ext cx="1032146" cy="322805"/>
          </a:xfrm>
          <a:prstGeom prst="right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ptos Display" panose="020B0004020202020204" pitchFamily="34" charset="0"/>
            </a:endParaRPr>
          </a:p>
        </p:txBody>
      </p:sp>
      <p:pic>
        <p:nvPicPr>
          <p:cNvPr id="8" name="Picture 7">
            <a:extLst>
              <a:ext uri="{FF2B5EF4-FFF2-40B4-BE49-F238E27FC236}">
                <a16:creationId xmlns:a16="http://schemas.microsoft.com/office/drawing/2014/main" id="{1BB9BB51-82A3-4331-855B-6E4E05FF5BB1}"/>
              </a:ext>
            </a:extLst>
          </p:cNvPr>
          <p:cNvPicPr>
            <a:picLocks noChangeAspect="1"/>
          </p:cNvPicPr>
          <p:nvPr/>
        </p:nvPicPr>
        <p:blipFill>
          <a:blip r:embed="rId11"/>
          <a:stretch>
            <a:fillRect/>
          </a:stretch>
        </p:blipFill>
        <p:spPr>
          <a:xfrm>
            <a:off x="6358400" y="1059760"/>
            <a:ext cx="567643" cy="550782"/>
          </a:xfrm>
          <a:prstGeom prst="rect">
            <a:avLst/>
          </a:prstGeom>
        </p:spPr>
      </p:pic>
      <p:cxnSp>
        <p:nvCxnSpPr>
          <p:cNvPr id="11" name="Straight Connector 10">
            <a:extLst>
              <a:ext uri="{FF2B5EF4-FFF2-40B4-BE49-F238E27FC236}">
                <a16:creationId xmlns:a16="http://schemas.microsoft.com/office/drawing/2014/main" id="{7C57F6A8-9528-4DDE-BC6D-D7F395D012F1}"/>
              </a:ext>
            </a:extLst>
          </p:cNvPr>
          <p:cNvCxnSpPr>
            <a:cxnSpLocks/>
          </p:cNvCxnSpPr>
          <p:nvPr/>
        </p:nvCxnSpPr>
        <p:spPr>
          <a:xfrm>
            <a:off x="4930467" y="1005477"/>
            <a:ext cx="9970" cy="1396982"/>
          </a:xfrm>
          <a:prstGeom prst="line">
            <a:avLst/>
          </a:prstGeom>
          <a:ln w="19050">
            <a:solidFill>
              <a:srgbClr val="000000"/>
            </a:solidFill>
            <a:prstDash val="sysDash"/>
          </a:ln>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0FC7B05B-5302-44AD-BAD3-484BEAA6E372}"/>
              </a:ext>
            </a:extLst>
          </p:cNvPr>
          <p:cNvCxnSpPr/>
          <p:nvPr/>
        </p:nvCxnSpPr>
        <p:spPr>
          <a:xfrm flipV="1">
            <a:off x="4930467" y="1121247"/>
            <a:ext cx="0" cy="286984"/>
          </a:xfrm>
          <a:prstGeom prst="line">
            <a:avLst/>
          </a:prstGeom>
          <a:ln>
            <a:solidFill>
              <a:schemeClr val="tx1">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a:extLst>
              <a:ext uri="{FF2B5EF4-FFF2-40B4-BE49-F238E27FC236}">
                <a16:creationId xmlns:a16="http://schemas.microsoft.com/office/drawing/2014/main" id="{36B4BCAF-5CCB-4DCE-A960-1FFAE9B0BD1B}"/>
              </a:ext>
            </a:extLst>
          </p:cNvPr>
          <p:cNvCxnSpPr>
            <a:cxnSpLocks/>
          </p:cNvCxnSpPr>
          <p:nvPr/>
        </p:nvCxnSpPr>
        <p:spPr>
          <a:xfrm>
            <a:off x="7776633" y="1355747"/>
            <a:ext cx="0" cy="609011"/>
          </a:xfrm>
          <a:prstGeom prst="line">
            <a:avLst/>
          </a:prstGeom>
          <a:ln w="19050">
            <a:solidFill>
              <a:srgbClr val="000000"/>
            </a:solidFill>
            <a:prstDash val="sysDash"/>
          </a:ln>
        </p:spPr>
        <p:style>
          <a:lnRef idx="2">
            <a:schemeClr val="accent1"/>
          </a:lnRef>
          <a:fillRef idx="0">
            <a:schemeClr val="accent1"/>
          </a:fillRef>
          <a:effectRef idx="1">
            <a:schemeClr val="accent1"/>
          </a:effectRef>
          <a:fontRef idx="minor">
            <a:schemeClr val="tx1"/>
          </a:fontRef>
        </p:style>
      </p:cxnSp>
      <p:sp>
        <p:nvSpPr>
          <p:cNvPr id="118" name="TextBox 117">
            <a:extLst>
              <a:ext uri="{FF2B5EF4-FFF2-40B4-BE49-F238E27FC236}">
                <a16:creationId xmlns:a16="http://schemas.microsoft.com/office/drawing/2014/main" id="{A59783DF-169F-4B37-BDBE-A9CE7FDCB933}"/>
              </a:ext>
            </a:extLst>
          </p:cNvPr>
          <p:cNvSpPr txBox="1"/>
          <p:nvPr/>
        </p:nvSpPr>
        <p:spPr>
          <a:xfrm>
            <a:off x="4676911" y="795689"/>
            <a:ext cx="942844" cy="246221"/>
          </a:xfrm>
          <a:prstGeom prst="rect">
            <a:avLst/>
          </a:prstGeom>
          <a:noFill/>
        </p:spPr>
        <p:txBody>
          <a:bodyPr wrap="square" rtlCol="0">
            <a:spAutoFit/>
          </a:bodyPr>
          <a:lstStyle/>
          <a:p>
            <a:pPr algn="ctr"/>
            <a:r>
              <a:rPr lang="en-US" sz="1000" dirty="0">
                <a:latin typeface="Aptos Display" panose="020B0004020202020204" pitchFamily="34" charset="0"/>
              </a:rPr>
              <a:t>time steps</a:t>
            </a:r>
          </a:p>
        </p:txBody>
      </p:sp>
      <p:sp>
        <p:nvSpPr>
          <p:cNvPr id="119" name="TextBox 118">
            <a:extLst>
              <a:ext uri="{FF2B5EF4-FFF2-40B4-BE49-F238E27FC236}">
                <a16:creationId xmlns:a16="http://schemas.microsoft.com/office/drawing/2014/main" id="{A39080F4-E761-478C-A97A-99AF0BF3C1EA}"/>
              </a:ext>
            </a:extLst>
          </p:cNvPr>
          <p:cNvSpPr txBox="1"/>
          <p:nvPr/>
        </p:nvSpPr>
        <p:spPr>
          <a:xfrm>
            <a:off x="7506307" y="1135938"/>
            <a:ext cx="895225" cy="246221"/>
          </a:xfrm>
          <a:prstGeom prst="rect">
            <a:avLst/>
          </a:prstGeom>
          <a:noFill/>
        </p:spPr>
        <p:txBody>
          <a:bodyPr wrap="square" rtlCol="0">
            <a:spAutoFit/>
          </a:bodyPr>
          <a:lstStyle/>
          <a:p>
            <a:pPr algn="ctr"/>
            <a:r>
              <a:rPr lang="en-US" sz="1000" dirty="0">
                <a:latin typeface="Aptos Display" panose="020B0004020202020204" pitchFamily="34" charset="0"/>
              </a:rPr>
              <a:t>time steps</a:t>
            </a:r>
          </a:p>
        </p:txBody>
      </p:sp>
      <p:sp>
        <p:nvSpPr>
          <p:cNvPr id="4" name="Rectangle: Rounded Corners 3">
            <a:extLst>
              <a:ext uri="{FF2B5EF4-FFF2-40B4-BE49-F238E27FC236}">
                <a16:creationId xmlns:a16="http://schemas.microsoft.com/office/drawing/2014/main" id="{DF1AA153-4FD7-6E7B-AA3F-44EAB16E171B}"/>
              </a:ext>
            </a:extLst>
          </p:cNvPr>
          <p:cNvSpPr/>
          <p:nvPr/>
        </p:nvSpPr>
        <p:spPr>
          <a:xfrm>
            <a:off x="2343151" y="5785754"/>
            <a:ext cx="8091771" cy="606538"/>
          </a:xfrm>
          <a:prstGeom prst="round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solidFill>
                  <a:srgbClr val="000000"/>
                </a:solidFill>
                <a:latin typeface="Aptos Display" panose="020B0004020202020204" pitchFamily="34" charset="0"/>
              </a:rPr>
              <a:t>However, </a:t>
            </a:r>
            <a:r>
              <a:rPr lang="en-US" sz="1800" u="sng" dirty="0">
                <a:solidFill>
                  <a:srgbClr val="000000"/>
                </a:solidFill>
                <a:latin typeface="Aptos Display" panose="020B0004020202020204" pitchFamily="34" charset="0"/>
              </a:rPr>
              <a:t>measured</a:t>
            </a:r>
            <a:r>
              <a:rPr lang="en-US" sz="1800" dirty="0">
                <a:solidFill>
                  <a:srgbClr val="000000"/>
                </a:solidFill>
                <a:latin typeface="Aptos Display" panose="020B0004020202020204" pitchFamily="34" charset="0"/>
              </a:rPr>
              <a:t> performance - energy benefits (largely) remains elusive</a:t>
            </a:r>
          </a:p>
        </p:txBody>
      </p:sp>
      <p:sp>
        <p:nvSpPr>
          <p:cNvPr id="2" name="Rectangle: Rounded Corners 1">
            <a:extLst>
              <a:ext uri="{FF2B5EF4-FFF2-40B4-BE49-F238E27FC236}">
                <a16:creationId xmlns:a16="http://schemas.microsoft.com/office/drawing/2014/main" id="{9499AFAA-EF10-46B9-BF82-F8119E3E9BC1}"/>
              </a:ext>
            </a:extLst>
          </p:cNvPr>
          <p:cNvSpPr/>
          <p:nvPr/>
        </p:nvSpPr>
        <p:spPr>
          <a:xfrm>
            <a:off x="3472680" y="3181253"/>
            <a:ext cx="5109985" cy="701861"/>
          </a:xfrm>
          <a:prstGeom prst="round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solidFill>
                  <a:srgbClr val="000000"/>
                </a:solidFill>
                <a:latin typeface="Aptos Display" panose="020B0004020202020204" pitchFamily="34" charset="0"/>
              </a:rPr>
              <a:t>SNNs have yielded accurate predictions in complex tasks from different applications</a:t>
            </a:r>
          </a:p>
        </p:txBody>
      </p:sp>
      <p:sp>
        <p:nvSpPr>
          <p:cNvPr id="10" name="Google Shape;104;p14">
            <a:extLst>
              <a:ext uri="{FF2B5EF4-FFF2-40B4-BE49-F238E27FC236}">
                <a16:creationId xmlns:a16="http://schemas.microsoft.com/office/drawing/2014/main" id="{318BA0D4-5108-D852-B6BB-157B99A9F368}"/>
              </a:ext>
            </a:extLst>
          </p:cNvPr>
          <p:cNvSpPr txBox="1">
            <a:spLocks/>
          </p:cNvSpPr>
          <p:nvPr/>
        </p:nvSpPr>
        <p:spPr>
          <a:xfrm>
            <a:off x="53558" y="-32962"/>
            <a:ext cx="10515600" cy="10695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r>
              <a:rPr lang="en-US" sz="3200" b="1" dirty="0">
                <a:latin typeface="Aptos Display" panose="020B0004020202020204" pitchFamily="34" charset="0"/>
              </a:rPr>
              <a:t>The Alure of Spiking Neural Networks</a:t>
            </a:r>
            <a:endParaRPr lang="en-US" sz="3200" dirty="0">
              <a:latin typeface="Aptos Display" panose="020B0004020202020204" pitchFamily="34" charset="0"/>
            </a:endParaRPr>
          </a:p>
        </p:txBody>
      </p:sp>
      <p:sp>
        <p:nvSpPr>
          <p:cNvPr id="12" name="Footer Placeholder 4">
            <a:extLst>
              <a:ext uri="{FF2B5EF4-FFF2-40B4-BE49-F238E27FC236}">
                <a16:creationId xmlns:a16="http://schemas.microsoft.com/office/drawing/2014/main" id="{6FCCC203-220C-E80C-CB7E-4D912110EA6D}"/>
              </a:ext>
            </a:extLst>
          </p:cNvPr>
          <p:cNvSpPr txBox="1">
            <a:spLocks/>
          </p:cNvSpPr>
          <p:nvPr/>
        </p:nvSpPr>
        <p:spPr>
          <a:xfrm>
            <a:off x="5328358" y="6472147"/>
            <a:ext cx="227805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Kundu, Zhu, Jaiswal, and Beerel</a:t>
            </a:r>
          </a:p>
        </p:txBody>
      </p:sp>
      <p:sp>
        <p:nvSpPr>
          <p:cNvPr id="13" name="Slide Number Placeholder 5">
            <a:extLst>
              <a:ext uri="{FF2B5EF4-FFF2-40B4-BE49-F238E27FC236}">
                <a16:creationId xmlns:a16="http://schemas.microsoft.com/office/drawing/2014/main" id="{F8247E4C-3125-5C4F-000B-CF5EFFD11F1D}"/>
              </a:ext>
            </a:extLst>
          </p:cNvPr>
          <p:cNvSpPr txBox="1">
            <a:spLocks/>
          </p:cNvSpPr>
          <p:nvPr/>
        </p:nvSpPr>
        <p:spPr>
          <a:xfrm>
            <a:off x="8610600" y="6356350"/>
            <a:ext cx="27432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pPr algn="r"/>
              <a:t>2</a:t>
            </a:fld>
            <a:endParaRPr lang="en-US" sz="120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9" name="Google Shape;107;p14">
            <a:extLst>
              <a:ext uri="{FF2B5EF4-FFF2-40B4-BE49-F238E27FC236}">
                <a16:creationId xmlns:a16="http://schemas.microsoft.com/office/drawing/2014/main" id="{E4BECCAF-0719-0CF9-E58D-2B1AF6744AFD}"/>
              </a:ext>
            </a:extLst>
          </p:cNvPr>
          <p:cNvPicPr preferRelativeResize="0"/>
          <p:nvPr/>
        </p:nvPicPr>
        <p:blipFill rotWithShape="1">
          <a:blip r:embed="rId12">
            <a:alphaModFix/>
          </a:blip>
          <a:srcRect/>
          <a:stretch/>
        </p:blipFill>
        <p:spPr>
          <a:xfrm>
            <a:off x="11463403" y="90608"/>
            <a:ext cx="642237" cy="505896"/>
          </a:xfrm>
          <a:prstGeom prst="rect">
            <a:avLst/>
          </a:prstGeom>
          <a:noFill/>
          <a:ln>
            <a:noFill/>
          </a:ln>
        </p:spPr>
      </p:pic>
    </p:spTree>
    <p:extLst>
      <p:ext uri="{BB962C8B-B14F-4D97-AF65-F5344CB8AC3E}">
        <p14:creationId xmlns:p14="http://schemas.microsoft.com/office/powerpoint/2010/main" val="278790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2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7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8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8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9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9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9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2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6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6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8"/>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91"/>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1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1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19"/>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14"/>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29"/>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30"/>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15"/>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05"/>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31"/>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13"/>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2"/>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5"/>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71"/>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77"/>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17"/>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81"/>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89"/>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94"/>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99"/>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104"/>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4" grpId="0" animBg="1"/>
      <p:bldP spid="113" grpId="0" animBg="1"/>
      <p:bldP spid="59" grpId="0" animBg="1"/>
      <p:bldP spid="60" grpId="0" animBg="1"/>
      <p:bldP spid="61" grpId="0" animBg="1"/>
      <p:bldP spid="62" grpId="0" animBg="1"/>
      <p:bldP spid="67" grpId="0" animBg="1"/>
      <p:bldP spid="68" grpId="0" animBg="1"/>
      <p:bldP spid="69" grpId="0" animBg="1"/>
      <p:bldP spid="75" grpId="0" animBg="1"/>
      <p:bldP spid="76" grpId="0" animBg="1"/>
      <p:bldP spid="128" grpId="0"/>
      <p:bldP spid="129" grpId="0"/>
      <p:bldP spid="130" grpId="0"/>
      <p:bldP spid="131" grpId="0"/>
      <p:bldP spid="163" grpId="0"/>
      <p:bldP spid="164" grpId="0"/>
      <p:bldP spid="94" grpId="0"/>
      <p:bldP spid="99" grpId="0"/>
      <p:bldP spid="104" grpId="0"/>
      <p:bldP spid="124" grpId="0" animBg="1"/>
      <p:bldP spid="79" grpId="0" animBg="1"/>
      <p:bldP spid="118" grpId="0"/>
      <p:bldP spid="119" grpId="0"/>
      <p:bldP spid="4" grpId="0" animBg="1"/>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3"/>
          <p:cNvSpPr txBox="1">
            <a:spLocks noGrp="1"/>
          </p:cNvSpPr>
          <p:nvPr>
            <p:ph type="title"/>
          </p:nvPr>
        </p:nvSpPr>
        <p:spPr>
          <a:xfrm>
            <a:off x="2406900" y="2462075"/>
            <a:ext cx="6714300" cy="13257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Play"/>
              <a:buNone/>
            </a:pPr>
            <a:r>
              <a:rPr lang="en-US" sz="9600" b="1" dirty="0">
                <a:latin typeface="Aptos Display" panose="020B0004020202020204" pitchFamily="34" charset="0"/>
                <a:ea typeface="Arial"/>
                <a:cs typeface="Arial"/>
                <a:sym typeface="Arial"/>
              </a:rPr>
              <a:t>Thank You!</a:t>
            </a:r>
            <a:br>
              <a:rPr lang="en-US" sz="9600" b="1" dirty="0">
                <a:latin typeface="Aptos Display" panose="020B0004020202020204" pitchFamily="34" charset="0"/>
                <a:ea typeface="Arial"/>
                <a:cs typeface="Arial"/>
                <a:sym typeface="Arial"/>
              </a:rPr>
            </a:br>
            <a:endParaRPr sz="9600" dirty="0">
              <a:solidFill>
                <a:srgbClr val="0070C0"/>
              </a:solidFill>
              <a:latin typeface="Aptos Display" panose="020B0004020202020204" pitchFamily="34" charset="0"/>
              <a:ea typeface="Arial"/>
              <a:cs typeface="Arial"/>
              <a:sym typeface="Arial"/>
            </a:endParaRPr>
          </a:p>
        </p:txBody>
      </p:sp>
      <p:pic>
        <p:nvPicPr>
          <p:cNvPr id="212" name="Google Shape;212;p23"/>
          <p:cNvPicPr preferRelativeResize="0"/>
          <p:nvPr/>
        </p:nvPicPr>
        <p:blipFill rotWithShape="1">
          <a:blip r:embed="rId3">
            <a:alphaModFix/>
          </a:blip>
          <a:srcRect/>
          <a:stretch/>
        </p:blipFill>
        <p:spPr>
          <a:xfrm>
            <a:off x="11463403" y="90608"/>
            <a:ext cx="642237" cy="505896"/>
          </a:xfrm>
          <a:prstGeom prst="rect">
            <a:avLst/>
          </a:prstGeom>
          <a:noFill/>
          <a:ln>
            <a:noFill/>
          </a:ln>
        </p:spPr>
      </p:pic>
      <p:sp>
        <p:nvSpPr>
          <p:cNvPr id="3" name="Footer Placeholder 2">
            <a:extLst>
              <a:ext uri="{FF2B5EF4-FFF2-40B4-BE49-F238E27FC236}">
                <a16:creationId xmlns:a16="http://schemas.microsoft.com/office/drawing/2014/main" id="{D3BA7CD1-7D15-3836-BDDE-9C3A5C28EB6C}"/>
              </a:ext>
            </a:extLst>
          </p:cNvPr>
          <p:cNvSpPr>
            <a:spLocks noGrp="1"/>
          </p:cNvSpPr>
          <p:nvPr>
            <p:ph type="ftr" idx="11"/>
          </p:nvPr>
        </p:nvSpPr>
        <p:spPr/>
        <p:txBody>
          <a:bodyPr/>
          <a:lstStyle/>
          <a:p>
            <a:r>
              <a:rPr lang="en-US"/>
              <a:t>Kundu, Zhu, Jaiswal, and Beerel</a:t>
            </a:r>
          </a:p>
        </p:txBody>
      </p:sp>
      <p:sp>
        <p:nvSpPr>
          <p:cNvPr id="4" name="Slide Number Placeholder 3">
            <a:extLst>
              <a:ext uri="{FF2B5EF4-FFF2-40B4-BE49-F238E27FC236}">
                <a16:creationId xmlns:a16="http://schemas.microsoft.com/office/drawing/2014/main" id="{F0B11E0D-7C70-E9EE-D95F-C3E8148D016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20</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a:extLst>
              <a:ext uri="{FF2B5EF4-FFF2-40B4-BE49-F238E27FC236}">
                <a16:creationId xmlns:a16="http://schemas.microsoft.com/office/drawing/2014/main" id="{F195CEAD-94B2-D640-9E8B-BB3737970F66}"/>
              </a:ext>
            </a:extLst>
          </p:cNvPr>
          <p:cNvSpPr/>
          <p:nvPr/>
        </p:nvSpPr>
        <p:spPr>
          <a:xfrm>
            <a:off x="1775062" y="5482253"/>
            <a:ext cx="1335847" cy="614099"/>
          </a:xfrm>
          <a:prstGeom prst="roundRect">
            <a:avLst/>
          </a:prstGeom>
          <a:noFill/>
          <a:ln w="28575">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r>
              <a:rPr lang="en-US" sz="2000" dirty="0">
                <a:solidFill>
                  <a:srgbClr val="000000"/>
                </a:solidFill>
              </a:rPr>
              <a:t>LIF Model</a:t>
            </a:r>
          </a:p>
        </p:txBody>
      </p:sp>
      <p:sp>
        <p:nvSpPr>
          <p:cNvPr id="7" name="Right Arrow 6">
            <a:extLst>
              <a:ext uri="{FF2B5EF4-FFF2-40B4-BE49-F238E27FC236}">
                <a16:creationId xmlns:a16="http://schemas.microsoft.com/office/drawing/2014/main" id="{FF8DAF7A-9413-4206-A733-A9EDD0E0DE0B}"/>
              </a:ext>
            </a:extLst>
          </p:cNvPr>
          <p:cNvSpPr/>
          <p:nvPr/>
        </p:nvSpPr>
        <p:spPr>
          <a:xfrm>
            <a:off x="3199384" y="5694892"/>
            <a:ext cx="571783" cy="284076"/>
          </a:xfrm>
          <a:prstGeom prst="rightArrow">
            <a:avLst/>
          </a:prstGeom>
          <a:solidFill>
            <a:srgbClr val="21212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CAA07F5-EDD0-8AA3-2EAC-9E675BFDA75B}"/>
              </a:ext>
            </a:extLst>
          </p:cNvPr>
          <p:cNvSpPr/>
          <p:nvPr/>
        </p:nvSpPr>
        <p:spPr>
          <a:xfrm>
            <a:off x="8247189" y="5694893"/>
            <a:ext cx="253344" cy="40145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Diagram, schematic&#10;&#10;Description automatically generated">
            <a:extLst>
              <a:ext uri="{FF2B5EF4-FFF2-40B4-BE49-F238E27FC236}">
                <a16:creationId xmlns:a16="http://schemas.microsoft.com/office/drawing/2014/main" id="{03601DC9-7A9D-4DB8-18F4-F456F04BB52B}"/>
              </a:ext>
            </a:extLst>
          </p:cNvPr>
          <p:cNvPicPr>
            <a:picLocks noChangeAspect="1"/>
          </p:cNvPicPr>
          <p:nvPr/>
        </p:nvPicPr>
        <p:blipFill>
          <a:blip r:embed="rId3"/>
          <a:stretch>
            <a:fillRect/>
          </a:stretch>
        </p:blipFill>
        <p:spPr>
          <a:xfrm>
            <a:off x="2107779" y="795881"/>
            <a:ext cx="7918011" cy="4357143"/>
          </a:xfrm>
          <a:prstGeom prst="rect">
            <a:avLst/>
          </a:prstGeom>
        </p:spPr>
      </p:pic>
      <p:pic>
        <p:nvPicPr>
          <p:cNvPr id="18" name="Picture 17">
            <a:extLst>
              <a:ext uri="{FF2B5EF4-FFF2-40B4-BE49-F238E27FC236}">
                <a16:creationId xmlns:a16="http://schemas.microsoft.com/office/drawing/2014/main" id="{62F2AF8E-82E1-416E-DC4A-E2913783DACC}"/>
              </a:ext>
            </a:extLst>
          </p:cNvPr>
          <p:cNvPicPr>
            <a:picLocks noChangeAspect="1"/>
          </p:cNvPicPr>
          <p:nvPr/>
        </p:nvPicPr>
        <p:blipFill>
          <a:blip r:embed="rId4"/>
          <a:stretch>
            <a:fillRect/>
          </a:stretch>
        </p:blipFill>
        <p:spPr>
          <a:xfrm>
            <a:off x="3925823" y="5456791"/>
            <a:ext cx="6491116" cy="792920"/>
          </a:xfrm>
          <a:prstGeom prst="rect">
            <a:avLst/>
          </a:prstGeom>
        </p:spPr>
      </p:pic>
      <p:sp>
        <p:nvSpPr>
          <p:cNvPr id="16" name="Rounded Rectangle 15">
            <a:extLst>
              <a:ext uri="{FF2B5EF4-FFF2-40B4-BE49-F238E27FC236}">
                <a16:creationId xmlns:a16="http://schemas.microsoft.com/office/drawing/2014/main" id="{9C34E36E-1930-0AE9-8FCA-060929FA9870}"/>
              </a:ext>
            </a:extLst>
          </p:cNvPr>
          <p:cNvSpPr/>
          <p:nvPr/>
        </p:nvSpPr>
        <p:spPr>
          <a:xfrm>
            <a:off x="3837245" y="5433817"/>
            <a:ext cx="6733219" cy="815895"/>
          </a:xfrm>
          <a:prstGeom prst="roundRect">
            <a:avLst/>
          </a:prstGeom>
          <a:noFill/>
          <a:ln w="28575">
            <a:solidFill>
              <a:schemeClr val="tx1">
                <a:alpha val="68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Google Shape;104;p14">
            <a:extLst>
              <a:ext uri="{FF2B5EF4-FFF2-40B4-BE49-F238E27FC236}">
                <a16:creationId xmlns:a16="http://schemas.microsoft.com/office/drawing/2014/main" id="{971EA0AE-1EC0-DD9C-BA52-BBFC993446DD}"/>
              </a:ext>
            </a:extLst>
          </p:cNvPr>
          <p:cNvSpPr txBox="1">
            <a:spLocks/>
          </p:cNvSpPr>
          <p:nvPr/>
        </p:nvSpPr>
        <p:spPr>
          <a:xfrm>
            <a:off x="121071" y="9068"/>
            <a:ext cx="10515600" cy="10695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r>
              <a:rPr lang="en-US" sz="3200" b="1" dirty="0">
                <a:latin typeface="Aptos Display" panose="020B0004020202020204" pitchFamily="34" charset="0"/>
              </a:rPr>
              <a:t>SNN Background: Leaky-Integrate-Fire (LIF) model</a:t>
            </a:r>
            <a:endParaRPr lang="en-US" sz="3200" dirty="0">
              <a:latin typeface="Aptos Display" panose="020B0004020202020204" pitchFamily="34" charset="0"/>
            </a:endParaRPr>
          </a:p>
        </p:txBody>
      </p:sp>
      <p:sp>
        <p:nvSpPr>
          <p:cNvPr id="5" name="Footer Placeholder 4">
            <a:extLst>
              <a:ext uri="{FF2B5EF4-FFF2-40B4-BE49-F238E27FC236}">
                <a16:creationId xmlns:a16="http://schemas.microsoft.com/office/drawing/2014/main" id="{76E741CE-29C4-95AD-8B40-30D269BEBB03}"/>
              </a:ext>
            </a:extLst>
          </p:cNvPr>
          <p:cNvSpPr txBox="1">
            <a:spLocks/>
          </p:cNvSpPr>
          <p:nvPr/>
        </p:nvSpPr>
        <p:spPr>
          <a:xfrm>
            <a:off x="5328358" y="6472147"/>
            <a:ext cx="227805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Kundu, Zhu, Jaiswal, and Beerel</a:t>
            </a:r>
          </a:p>
        </p:txBody>
      </p:sp>
      <p:sp>
        <p:nvSpPr>
          <p:cNvPr id="8" name="Slide Number Placeholder 5">
            <a:extLst>
              <a:ext uri="{FF2B5EF4-FFF2-40B4-BE49-F238E27FC236}">
                <a16:creationId xmlns:a16="http://schemas.microsoft.com/office/drawing/2014/main" id="{338BDAE8-4CAD-8CEF-4061-375554CF249F}"/>
              </a:ext>
            </a:extLst>
          </p:cNvPr>
          <p:cNvSpPr txBox="1">
            <a:spLocks/>
          </p:cNvSpPr>
          <p:nvPr/>
        </p:nvSpPr>
        <p:spPr>
          <a:xfrm>
            <a:off x="8610600" y="6356350"/>
            <a:ext cx="27432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pPr algn="r"/>
              <a:t>3</a:t>
            </a:fld>
            <a:endParaRPr lang="en-US" sz="120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9" name="Google Shape;107;p14">
            <a:extLst>
              <a:ext uri="{FF2B5EF4-FFF2-40B4-BE49-F238E27FC236}">
                <a16:creationId xmlns:a16="http://schemas.microsoft.com/office/drawing/2014/main" id="{4C484F30-2ED2-475D-6B9F-DEF71C0D656C}"/>
              </a:ext>
            </a:extLst>
          </p:cNvPr>
          <p:cNvPicPr preferRelativeResize="0"/>
          <p:nvPr/>
        </p:nvPicPr>
        <p:blipFill rotWithShape="1">
          <a:blip r:embed="rId5">
            <a:alphaModFix/>
          </a:blip>
          <a:srcRect/>
          <a:stretch/>
        </p:blipFill>
        <p:spPr>
          <a:xfrm>
            <a:off x="11463403" y="90608"/>
            <a:ext cx="642237" cy="505896"/>
          </a:xfrm>
          <a:prstGeom prst="rect">
            <a:avLst/>
          </a:prstGeom>
          <a:noFill/>
          <a:ln>
            <a:noFill/>
          </a:ln>
        </p:spPr>
      </p:pic>
    </p:spTree>
    <p:extLst>
      <p:ext uri="{BB962C8B-B14F-4D97-AF65-F5344CB8AC3E}">
        <p14:creationId xmlns:p14="http://schemas.microsoft.com/office/powerpoint/2010/main" val="1835955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781AE-9782-49FF-0539-BCA8AE3036A0}"/>
            </a:ext>
          </a:extLst>
        </p:cNvPr>
        <p:cNvGrpSpPr/>
        <p:nvPr/>
      </p:nvGrpSpPr>
      <p:grpSpPr>
        <a:xfrm>
          <a:off x="0" y="0"/>
          <a:ext cx="0" cy="0"/>
          <a:chOff x="0" y="0"/>
          <a:chExt cx="0" cy="0"/>
        </a:xfrm>
      </p:grpSpPr>
      <p:sp>
        <p:nvSpPr>
          <p:cNvPr id="4" name="Google Shape;104;p14">
            <a:extLst>
              <a:ext uri="{FF2B5EF4-FFF2-40B4-BE49-F238E27FC236}">
                <a16:creationId xmlns:a16="http://schemas.microsoft.com/office/drawing/2014/main" id="{64A9CF7F-DE88-0F3E-0A55-143E8EC66330}"/>
              </a:ext>
            </a:extLst>
          </p:cNvPr>
          <p:cNvSpPr txBox="1">
            <a:spLocks/>
          </p:cNvSpPr>
          <p:nvPr/>
        </p:nvSpPr>
        <p:spPr>
          <a:xfrm>
            <a:off x="121071" y="9068"/>
            <a:ext cx="10515600" cy="10695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r>
              <a:rPr lang="en-US" sz="3200" b="1" dirty="0">
                <a:latin typeface="Aptos Display" panose="020B0004020202020204" pitchFamily="34" charset="0"/>
              </a:rPr>
              <a:t>SNN Background: Input Encoding</a:t>
            </a:r>
            <a:endParaRPr lang="en-US" sz="3200" dirty="0">
              <a:latin typeface="Aptos Display" panose="020B0004020202020204" pitchFamily="34" charset="0"/>
            </a:endParaRPr>
          </a:p>
        </p:txBody>
      </p:sp>
      <p:sp>
        <p:nvSpPr>
          <p:cNvPr id="2" name="Title 1">
            <a:extLst>
              <a:ext uri="{FF2B5EF4-FFF2-40B4-BE49-F238E27FC236}">
                <a16:creationId xmlns:a16="http://schemas.microsoft.com/office/drawing/2014/main" id="{10CDF733-0468-B0B7-855A-9DFA329F779C}"/>
              </a:ext>
            </a:extLst>
          </p:cNvPr>
          <p:cNvSpPr>
            <a:spLocks noGrp="1"/>
          </p:cNvSpPr>
          <p:nvPr>
            <p:ph type="title"/>
          </p:nvPr>
        </p:nvSpPr>
        <p:spPr>
          <a:xfrm>
            <a:off x="3352991" y="1426701"/>
            <a:ext cx="1813884" cy="581193"/>
          </a:xfrm>
        </p:spPr>
        <p:txBody>
          <a:bodyPr>
            <a:normAutofit fontScale="90000"/>
          </a:bodyPr>
          <a:lstStyle/>
          <a:p>
            <a:r>
              <a:rPr lang="en-US" sz="2000" dirty="0">
                <a:latin typeface="Aptos Display" panose="020B0004020202020204" pitchFamily="34" charset="0"/>
              </a:rPr>
              <a:t>Rate encoding</a:t>
            </a:r>
            <a:r>
              <a:rPr lang="en-US" sz="2000" baseline="30000" dirty="0">
                <a:latin typeface="Aptos Display" panose="020B0004020202020204" pitchFamily="34" charset="0"/>
              </a:rPr>
              <a:t>[1]</a:t>
            </a:r>
            <a:endParaRPr lang="LID4096" sz="2000" baseline="30000" dirty="0">
              <a:latin typeface="Aptos Display" panose="020B0004020202020204" pitchFamily="34" charset="0"/>
            </a:endParaRPr>
          </a:p>
        </p:txBody>
      </p:sp>
      <p:sp>
        <p:nvSpPr>
          <p:cNvPr id="5" name="Title 1">
            <a:extLst>
              <a:ext uri="{FF2B5EF4-FFF2-40B4-BE49-F238E27FC236}">
                <a16:creationId xmlns:a16="http://schemas.microsoft.com/office/drawing/2014/main" id="{CA6EF485-ED2C-7357-BEE8-E2A88741DAD9}"/>
              </a:ext>
            </a:extLst>
          </p:cNvPr>
          <p:cNvSpPr txBox="1">
            <a:spLocks/>
          </p:cNvSpPr>
          <p:nvPr/>
        </p:nvSpPr>
        <p:spPr>
          <a:xfrm>
            <a:off x="6060508" y="1430529"/>
            <a:ext cx="2251814" cy="5811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latin typeface="Aptos Display" panose="020B0004020202020204" pitchFamily="34" charset="0"/>
                <a:cs typeface="Aparajita" panose="02020603050405020304" pitchFamily="18" charset="0"/>
              </a:rPr>
              <a:t>Temporal encoding</a:t>
            </a:r>
            <a:r>
              <a:rPr lang="en-US" sz="1800" baseline="30000" dirty="0">
                <a:latin typeface="Aptos Display" panose="020B0004020202020204" pitchFamily="34" charset="0"/>
              </a:rPr>
              <a:t> [1]</a:t>
            </a:r>
            <a:endParaRPr lang="LID4096" sz="1800" dirty="0">
              <a:latin typeface="Aptos Display" panose="020B0004020202020204" pitchFamily="34" charset="0"/>
              <a:cs typeface="Aparajita" panose="02020603050405020304" pitchFamily="18" charset="0"/>
            </a:endParaRPr>
          </a:p>
        </p:txBody>
      </p:sp>
      <p:sp>
        <p:nvSpPr>
          <p:cNvPr id="6" name="Title 1">
            <a:extLst>
              <a:ext uri="{FF2B5EF4-FFF2-40B4-BE49-F238E27FC236}">
                <a16:creationId xmlns:a16="http://schemas.microsoft.com/office/drawing/2014/main" id="{FD0E2785-7F3B-D38B-B88E-F751EB0799C8}"/>
              </a:ext>
            </a:extLst>
          </p:cNvPr>
          <p:cNvSpPr txBox="1">
            <a:spLocks/>
          </p:cNvSpPr>
          <p:nvPr/>
        </p:nvSpPr>
        <p:spPr>
          <a:xfrm>
            <a:off x="519096" y="832699"/>
            <a:ext cx="8930963" cy="58119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3400" b="0" i="0" u="none" strike="noStrike" cap="none">
                <a:solidFill>
                  <a:schemeClr val="dk1"/>
                </a:solidFill>
                <a:latin typeface="Helvetica" pitchFamily="34" charset="0"/>
                <a:ea typeface="Tahoma" pitchFamily="34" charset="0"/>
                <a:cs typeface="Arial" panose="020B0604020202020204" pitchFamily="34" charset="0"/>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000" dirty="0">
                <a:latin typeface="Aptos Display" panose="020B0004020202020204" pitchFamily="34" charset="0"/>
              </a:rPr>
              <a:t>Popular spiking neural network input encoding includes the following</a:t>
            </a:r>
            <a:endParaRPr lang="LID4096" sz="2000" dirty="0">
              <a:latin typeface="Aptos Display" panose="020B0004020202020204" pitchFamily="34" charset="0"/>
            </a:endParaRPr>
          </a:p>
        </p:txBody>
      </p:sp>
      <p:sp>
        <p:nvSpPr>
          <p:cNvPr id="7" name="Title 1">
            <a:extLst>
              <a:ext uri="{FF2B5EF4-FFF2-40B4-BE49-F238E27FC236}">
                <a16:creationId xmlns:a16="http://schemas.microsoft.com/office/drawing/2014/main" id="{193D147C-2E0F-D5FF-4B5D-AC638E64EE72}"/>
              </a:ext>
            </a:extLst>
          </p:cNvPr>
          <p:cNvSpPr txBox="1">
            <a:spLocks/>
          </p:cNvSpPr>
          <p:nvPr/>
        </p:nvSpPr>
        <p:spPr>
          <a:xfrm>
            <a:off x="675176" y="1447848"/>
            <a:ext cx="1813884" cy="58119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3400" b="0" i="0" u="none" strike="noStrike" cap="none">
                <a:solidFill>
                  <a:schemeClr val="dk1"/>
                </a:solidFill>
                <a:latin typeface="Helvetica" pitchFamily="34" charset="0"/>
                <a:ea typeface="Tahoma" pitchFamily="34" charset="0"/>
                <a:cs typeface="Arial" panose="020B0604020202020204" pitchFamily="34" charset="0"/>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1800" dirty="0">
                <a:latin typeface="Aptos Display" panose="020B0004020202020204" pitchFamily="34" charset="0"/>
              </a:rPr>
              <a:t>Direct encoding</a:t>
            </a:r>
            <a:endParaRPr lang="LID4096" sz="1800" dirty="0">
              <a:latin typeface="Aptos Display" panose="020B0004020202020204" pitchFamily="34" charset="0"/>
            </a:endParaRPr>
          </a:p>
        </p:txBody>
      </p:sp>
      <p:pic>
        <p:nvPicPr>
          <p:cNvPr id="8" name="Picture 7">
            <a:extLst>
              <a:ext uri="{FF2B5EF4-FFF2-40B4-BE49-F238E27FC236}">
                <a16:creationId xmlns:a16="http://schemas.microsoft.com/office/drawing/2014/main" id="{B0FF6038-CF38-57B2-6156-1368C1C66CD7}"/>
              </a:ext>
            </a:extLst>
          </p:cNvPr>
          <p:cNvPicPr>
            <a:picLocks noChangeAspect="1"/>
          </p:cNvPicPr>
          <p:nvPr/>
        </p:nvPicPr>
        <p:blipFill>
          <a:blip r:embed="rId3"/>
          <a:stretch>
            <a:fillRect/>
          </a:stretch>
        </p:blipFill>
        <p:spPr>
          <a:xfrm>
            <a:off x="2964142" y="2007894"/>
            <a:ext cx="2644708" cy="2074066"/>
          </a:xfrm>
          <a:prstGeom prst="rect">
            <a:avLst/>
          </a:prstGeom>
        </p:spPr>
      </p:pic>
      <p:pic>
        <p:nvPicPr>
          <p:cNvPr id="9" name="Picture 8">
            <a:extLst>
              <a:ext uri="{FF2B5EF4-FFF2-40B4-BE49-F238E27FC236}">
                <a16:creationId xmlns:a16="http://schemas.microsoft.com/office/drawing/2014/main" id="{8AA5BB88-DC2D-62D2-BF6E-6A2AB84F2767}"/>
              </a:ext>
            </a:extLst>
          </p:cNvPr>
          <p:cNvPicPr>
            <a:picLocks noChangeAspect="1"/>
          </p:cNvPicPr>
          <p:nvPr/>
        </p:nvPicPr>
        <p:blipFill>
          <a:blip r:embed="rId4"/>
          <a:stretch>
            <a:fillRect/>
          </a:stretch>
        </p:blipFill>
        <p:spPr>
          <a:xfrm>
            <a:off x="5940159" y="1967739"/>
            <a:ext cx="2698974" cy="1941682"/>
          </a:xfrm>
          <a:prstGeom prst="rect">
            <a:avLst/>
          </a:prstGeom>
        </p:spPr>
      </p:pic>
      <p:pic>
        <p:nvPicPr>
          <p:cNvPr id="11" name="Picture 10">
            <a:extLst>
              <a:ext uri="{FF2B5EF4-FFF2-40B4-BE49-F238E27FC236}">
                <a16:creationId xmlns:a16="http://schemas.microsoft.com/office/drawing/2014/main" id="{16CC471B-E72D-58A4-08AB-B1CBFF83C951}"/>
              </a:ext>
            </a:extLst>
          </p:cNvPr>
          <p:cNvPicPr>
            <a:picLocks noChangeAspect="1"/>
          </p:cNvPicPr>
          <p:nvPr/>
        </p:nvPicPr>
        <p:blipFill>
          <a:blip r:embed="rId5"/>
          <a:stretch>
            <a:fillRect/>
          </a:stretch>
        </p:blipFill>
        <p:spPr>
          <a:xfrm>
            <a:off x="697546" y="1986348"/>
            <a:ext cx="478402" cy="1713102"/>
          </a:xfrm>
          <a:prstGeom prst="rect">
            <a:avLst/>
          </a:prstGeom>
        </p:spPr>
      </p:pic>
      <p:sp>
        <p:nvSpPr>
          <p:cNvPr id="15" name="TextBox 14">
            <a:extLst>
              <a:ext uri="{FF2B5EF4-FFF2-40B4-BE49-F238E27FC236}">
                <a16:creationId xmlns:a16="http://schemas.microsoft.com/office/drawing/2014/main" id="{F0224780-C741-ACD8-9EFF-3414BE8FF3F4}"/>
              </a:ext>
            </a:extLst>
          </p:cNvPr>
          <p:cNvSpPr txBox="1"/>
          <p:nvPr/>
        </p:nvSpPr>
        <p:spPr>
          <a:xfrm>
            <a:off x="697546" y="3696610"/>
            <a:ext cx="1258644" cy="261610"/>
          </a:xfrm>
          <a:prstGeom prst="rect">
            <a:avLst/>
          </a:prstGeom>
          <a:noFill/>
        </p:spPr>
        <p:txBody>
          <a:bodyPr wrap="square" rtlCol="0">
            <a:spAutoFit/>
          </a:bodyPr>
          <a:lstStyle/>
          <a:p>
            <a:r>
              <a:rPr lang="en-US" sz="1100" dirty="0">
                <a:latin typeface="Times New Roman" panose="02020603050405020304" pitchFamily="18" charset="0"/>
                <a:cs typeface="Times New Roman" panose="02020603050405020304" pitchFamily="18" charset="0"/>
              </a:rPr>
              <a:t>Input pixel (P)</a:t>
            </a:r>
          </a:p>
        </p:txBody>
      </p:sp>
      <p:sp>
        <p:nvSpPr>
          <p:cNvPr id="16" name="TextBox 15">
            <a:extLst>
              <a:ext uri="{FF2B5EF4-FFF2-40B4-BE49-F238E27FC236}">
                <a16:creationId xmlns:a16="http://schemas.microsoft.com/office/drawing/2014/main" id="{B0B8D7EC-E100-4F21-4765-F7995AE33BD4}"/>
              </a:ext>
            </a:extLst>
          </p:cNvPr>
          <p:cNvSpPr txBox="1"/>
          <p:nvPr/>
        </p:nvSpPr>
        <p:spPr>
          <a:xfrm>
            <a:off x="1712457" y="3767468"/>
            <a:ext cx="1258644" cy="261610"/>
          </a:xfrm>
          <a:prstGeom prst="rect">
            <a:avLst/>
          </a:prstGeom>
          <a:noFill/>
        </p:spPr>
        <p:txBody>
          <a:bodyPr wrap="square" rtlCol="0">
            <a:spAutoFit/>
          </a:bodyPr>
          <a:lstStyle/>
          <a:p>
            <a:r>
              <a:rPr lang="en-US" sz="1100" b="1" dirty="0">
                <a:latin typeface="Times New Roman" panose="02020603050405020304" pitchFamily="18" charset="0"/>
                <a:cs typeface="Times New Roman" panose="02020603050405020304" pitchFamily="18" charset="0"/>
              </a:rPr>
              <a:t>Direct coding</a:t>
            </a:r>
          </a:p>
        </p:txBody>
      </p:sp>
      <p:pic>
        <p:nvPicPr>
          <p:cNvPr id="17" name="Picture 16">
            <a:extLst>
              <a:ext uri="{FF2B5EF4-FFF2-40B4-BE49-F238E27FC236}">
                <a16:creationId xmlns:a16="http://schemas.microsoft.com/office/drawing/2014/main" id="{65B890AF-08E4-374D-0E6D-7CD9B3726DAA}"/>
              </a:ext>
            </a:extLst>
          </p:cNvPr>
          <p:cNvPicPr>
            <a:picLocks noChangeAspect="1"/>
          </p:cNvPicPr>
          <p:nvPr/>
        </p:nvPicPr>
        <p:blipFill>
          <a:blip r:embed="rId5"/>
          <a:stretch>
            <a:fillRect/>
          </a:stretch>
        </p:blipFill>
        <p:spPr>
          <a:xfrm>
            <a:off x="2101306" y="2001060"/>
            <a:ext cx="478402" cy="1713102"/>
          </a:xfrm>
          <a:prstGeom prst="rect">
            <a:avLst/>
          </a:prstGeom>
        </p:spPr>
      </p:pic>
      <p:sp>
        <p:nvSpPr>
          <p:cNvPr id="18" name="Arrow: Right 17">
            <a:extLst>
              <a:ext uri="{FF2B5EF4-FFF2-40B4-BE49-F238E27FC236}">
                <a16:creationId xmlns:a16="http://schemas.microsoft.com/office/drawing/2014/main" id="{D6BBFD1E-1E8D-7266-EB37-AFD0FD6C5278}"/>
              </a:ext>
            </a:extLst>
          </p:cNvPr>
          <p:cNvSpPr/>
          <p:nvPr/>
        </p:nvSpPr>
        <p:spPr>
          <a:xfrm>
            <a:off x="1374346" y="2872828"/>
            <a:ext cx="478402" cy="185067"/>
          </a:xfrm>
          <a:prstGeom prst="rightArrow">
            <a:avLst/>
          </a:prstGeom>
          <a:solidFill>
            <a:srgbClr val="92D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ABD973D-EBE3-1772-D7CB-CB5C54419550}"/>
              </a:ext>
            </a:extLst>
          </p:cNvPr>
          <p:cNvSpPr txBox="1"/>
          <p:nvPr/>
        </p:nvSpPr>
        <p:spPr>
          <a:xfrm>
            <a:off x="1135145" y="2483065"/>
            <a:ext cx="1055714" cy="430887"/>
          </a:xfrm>
          <a:prstGeom prst="rect">
            <a:avLst/>
          </a:prstGeom>
          <a:noFill/>
        </p:spPr>
        <p:txBody>
          <a:bodyPr wrap="square" rtlCol="0">
            <a:spAutoFit/>
          </a:bodyPr>
          <a:lstStyle/>
          <a:p>
            <a:r>
              <a:rPr lang="en-US" sz="1100" dirty="0">
                <a:latin typeface="Times New Roman" panose="02020603050405020304" pitchFamily="18" charset="0"/>
                <a:cs typeface="Times New Roman" panose="02020603050405020304" pitchFamily="18" charset="0"/>
              </a:rPr>
              <a:t>Non-spike input to layer 1</a:t>
            </a:r>
          </a:p>
        </p:txBody>
      </p:sp>
      <p:sp>
        <p:nvSpPr>
          <p:cNvPr id="21" name="TextBox 20">
            <a:extLst>
              <a:ext uri="{FF2B5EF4-FFF2-40B4-BE49-F238E27FC236}">
                <a16:creationId xmlns:a16="http://schemas.microsoft.com/office/drawing/2014/main" id="{A1EEF840-75ED-919F-EB72-80EA6E841849}"/>
              </a:ext>
            </a:extLst>
          </p:cNvPr>
          <p:cNvSpPr txBox="1"/>
          <p:nvPr/>
        </p:nvSpPr>
        <p:spPr>
          <a:xfrm>
            <a:off x="702130" y="4619934"/>
            <a:ext cx="10602258" cy="1631216"/>
          </a:xfrm>
          <a:prstGeom prst="rect">
            <a:avLst/>
          </a:prstGeom>
          <a:noFill/>
        </p:spPr>
        <p:txBody>
          <a:bodyPr wrap="square">
            <a:spAutoFit/>
          </a:bodyPr>
          <a:lstStyle/>
          <a:p>
            <a:pPr marL="342900" indent="-342900">
              <a:buFont typeface="Wingdings" panose="05000000000000000000" pitchFamily="2" charset="2"/>
              <a:buChar char="Ø"/>
            </a:pPr>
            <a:r>
              <a:rPr lang="en-US" sz="2000" dirty="0">
                <a:latin typeface="Aptos Display" panose="020B0004020202020204" pitchFamily="34" charset="0"/>
              </a:rPr>
              <a:t>Direct input incurs MAC operations in the first DNN layer, the compute overhead is negligible for deeper networks. </a:t>
            </a:r>
          </a:p>
          <a:p>
            <a:pPr marL="342900" indent="-342900">
              <a:buFont typeface="Wingdings" panose="05000000000000000000" pitchFamily="2" charset="2"/>
              <a:buChar char="Ø"/>
            </a:pPr>
            <a:r>
              <a:rPr lang="en-US" sz="2000" dirty="0">
                <a:latin typeface="Aptos Display" panose="020B0004020202020204" pitchFamily="34" charset="0"/>
              </a:rPr>
              <a:t>While direct encoding is preferred for static tasks, temporal encoding is preferred for sequential tasks with rich temporal information. </a:t>
            </a:r>
          </a:p>
          <a:p>
            <a:pPr marL="342900" indent="-342900">
              <a:buFont typeface="Wingdings" panose="05000000000000000000" pitchFamily="2" charset="2"/>
              <a:buChar char="Ø"/>
            </a:pPr>
            <a:endParaRPr lang="en-US" sz="2000" dirty="0">
              <a:latin typeface="Aptos Display" panose="020B0004020202020204" pitchFamily="34" charset="0"/>
            </a:endParaRPr>
          </a:p>
        </p:txBody>
      </p:sp>
      <p:sp>
        <p:nvSpPr>
          <p:cNvPr id="23" name="TextBox 22">
            <a:extLst>
              <a:ext uri="{FF2B5EF4-FFF2-40B4-BE49-F238E27FC236}">
                <a16:creationId xmlns:a16="http://schemas.microsoft.com/office/drawing/2014/main" id="{EE05D5FE-4438-E0E0-C3EE-550173D50559}"/>
              </a:ext>
            </a:extLst>
          </p:cNvPr>
          <p:cNvSpPr txBox="1"/>
          <p:nvPr/>
        </p:nvSpPr>
        <p:spPr>
          <a:xfrm>
            <a:off x="2881548" y="4102974"/>
            <a:ext cx="2969110" cy="523220"/>
          </a:xfrm>
          <a:prstGeom prst="rect">
            <a:avLst/>
          </a:prstGeom>
          <a:noFill/>
        </p:spPr>
        <p:txBody>
          <a:bodyPr wrap="square">
            <a:spAutoFit/>
          </a:bodyPr>
          <a:lstStyle/>
          <a:p>
            <a:r>
              <a:rPr lang="en-US" dirty="0">
                <a:latin typeface="Aptos Display" panose="020B0004020202020204" pitchFamily="34" charset="0"/>
              </a:rPr>
              <a:t>Information is encoded in the average number of spikes in a given duration</a:t>
            </a:r>
          </a:p>
        </p:txBody>
      </p:sp>
      <p:sp>
        <p:nvSpPr>
          <p:cNvPr id="24" name="TextBox 23">
            <a:extLst>
              <a:ext uri="{FF2B5EF4-FFF2-40B4-BE49-F238E27FC236}">
                <a16:creationId xmlns:a16="http://schemas.microsoft.com/office/drawing/2014/main" id="{6B2AC333-3A45-9A94-8093-BB4063EA1EAA}"/>
              </a:ext>
            </a:extLst>
          </p:cNvPr>
          <p:cNvSpPr txBox="1"/>
          <p:nvPr/>
        </p:nvSpPr>
        <p:spPr>
          <a:xfrm>
            <a:off x="5940158" y="4081960"/>
            <a:ext cx="3207225" cy="523220"/>
          </a:xfrm>
          <a:prstGeom prst="rect">
            <a:avLst/>
          </a:prstGeom>
          <a:noFill/>
        </p:spPr>
        <p:txBody>
          <a:bodyPr wrap="square">
            <a:spAutoFit/>
          </a:bodyPr>
          <a:lstStyle/>
          <a:p>
            <a:r>
              <a:rPr lang="en-US" dirty="0">
                <a:latin typeface="Aptos Display" panose="020B0004020202020204" pitchFamily="34" charset="0"/>
              </a:rPr>
              <a:t>Information is encoded in the  time different between two consecutive spikes</a:t>
            </a:r>
          </a:p>
        </p:txBody>
      </p:sp>
      <p:sp>
        <p:nvSpPr>
          <p:cNvPr id="25" name="TextBox 24">
            <a:extLst>
              <a:ext uri="{FF2B5EF4-FFF2-40B4-BE49-F238E27FC236}">
                <a16:creationId xmlns:a16="http://schemas.microsoft.com/office/drawing/2014/main" id="{320162CB-4AC3-5D10-BB2B-2B44178C2D06}"/>
              </a:ext>
            </a:extLst>
          </p:cNvPr>
          <p:cNvSpPr txBox="1"/>
          <p:nvPr/>
        </p:nvSpPr>
        <p:spPr>
          <a:xfrm>
            <a:off x="368193" y="4144573"/>
            <a:ext cx="2442382" cy="307777"/>
          </a:xfrm>
          <a:prstGeom prst="rect">
            <a:avLst/>
          </a:prstGeom>
          <a:noFill/>
        </p:spPr>
        <p:txBody>
          <a:bodyPr wrap="square">
            <a:spAutoFit/>
          </a:bodyPr>
          <a:lstStyle/>
          <a:p>
            <a:r>
              <a:rPr lang="en-US" dirty="0">
                <a:latin typeface="Aptos Display" panose="020B0004020202020204" pitchFamily="34" charset="0"/>
              </a:rPr>
              <a:t>Directly feeds the original input</a:t>
            </a:r>
          </a:p>
        </p:txBody>
      </p:sp>
      <p:pic>
        <p:nvPicPr>
          <p:cNvPr id="27" name="Picture 26">
            <a:extLst>
              <a:ext uri="{FF2B5EF4-FFF2-40B4-BE49-F238E27FC236}">
                <a16:creationId xmlns:a16="http://schemas.microsoft.com/office/drawing/2014/main" id="{662A1E57-636D-7AA4-266A-1BB21EC3B821}"/>
              </a:ext>
            </a:extLst>
          </p:cNvPr>
          <p:cNvPicPr>
            <a:picLocks noChangeAspect="1"/>
          </p:cNvPicPr>
          <p:nvPr/>
        </p:nvPicPr>
        <p:blipFill>
          <a:blip r:embed="rId6"/>
          <a:stretch>
            <a:fillRect/>
          </a:stretch>
        </p:blipFill>
        <p:spPr>
          <a:xfrm>
            <a:off x="8809121" y="1911654"/>
            <a:ext cx="2853786" cy="1358052"/>
          </a:xfrm>
          <a:prstGeom prst="rect">
            <a:avLst/>
          </a:prstGeom>
        </p:spPr>
      </p:pic>
      <p:sp>
        <p:nvSpPr>
          <p:cNvPr id="28" name="Title 1">
            <a:extLst>
              <a:ext uri="{FF2B5EF4-FFF2-40B4-BE49-F238E27FC236}">
                <a16:creationId xmlns:a16="http://schemas.microsoft.com/office/drawing/2014/main" id="{5F624D32-3F21-AD1E-4CBD-9DC5DEAAD920}"/>
              </a:ext>
            </a:extLst>
          </p:cNvPr>
          <p:cNvSpPr txBox="1">
            <a:spLocks/>
          </p:cNvSpPr>
          <p:nvPr/>
        </p:nvSpPr>
        <p:spPr>
          <a:xfrm>
            <a:off x="9365401" y="1405434"/>
            <a:ext cx="2441396" cy="5811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latin typeface="Aptos Display" panose="020B0004020202020204" pitchFamily="34" charset="0"/>
                <a:cs typeface="Aparajita" panose="02020603050405020304" pitchFamily="18" charset="0"/>
              </a:rPr>
              <a:t>Event-based input</a:t>
            </a:r>
            <a:r>
              <a:rPr lang="en-US" sz="1800" baseline="30000" dirty="0">
                <a:latin typeface="Aptos Display" panose="020B0004020202020204" pitchFamily="34" charset="0"/>
              </a:rPr>
              <a:t> </a:t>
            </a:r>
            <a:endParaRPr lang="LID4096" sz="1800" dirty="0">
              <a:latin typeface="Aptos Display" panose="020B0004020202020204" pitchFamily="34" charset="0"/>
              <a:cs typeface="Aparajita" panose="02020603050405020304" pitchFamily="18" charset="0"/>
            </a:endParaRPr>
          </a:p>
        </p:txBody>
      </p:sp>
      <p:sp>
        <p:nvSpPr>
          <p:cNvPr id="29" name="TextBox 28">
            <a:extLst>
              <a:ext uri="{FF2B5EF4-FFF2-40B4-BE49-F238E27FC236}">
                <a16:creationId xmlns:a16="http://schemas.microsoft.com/office/drawing/2014/main" id="{D3E0F9F7-A158-EBB6-1B1B-57B1688E9803}"/>
              </a:ext>
            </a:extLst>
          </p:cNvPr>
          <p:cNvSpPr txBox="1"/>
          <p:nvPr/>
        </p:nvSpPr>
        <p:spPr>
          <a:xfrm>
            <a:off x="9256079" y="4029078"/>
            <a:ext cx="2644708" cy="523220"/>
          </a:xfrm>
          <a:prstGeom prst="rect">
            <a:avLst/>
          </a:prstGeom>
          <a:noFill/>
        </p:spPr>
        <p:txBody>
          <a:bodyPr wrap="square">
            <a:spAutoFit/>
          </a:bodyPr>
          <a:lstStyle/>
          <a:p>
            <a:r>
              <a:rPr lang="en-US" dirty="0">
                <a:latin typeface="Aptos Display" panose="020B0004020202020204" pitchFamily="34" charset="0"/>
              </a:rPr>
              <a:t>Captures asynchronous change in log intensity as discrete spikes</a:t>
            </a:r>
          </a:p>
        </p:txBody>
      </p:sp>
      <p:sp>
        <p:nvSpPr>
          <p:cNvPr id="30" name="TextBox 29">
            <a:extLst>
              <a:ext uri="{FF2B5EF4-FFF2-40B4-BE49-F238E27FC236}">
                <a16:creationId xmlns:a16="http://schemas.microsoft.com/office/drawing/2014/main" id="{AC0B46E2-C8F4-C116-FB89-67A54CAACCE5}"/>
              </a:ext>
            </a:extLst>
          </p:cNvPr>
          <p:cNvSpPr txBox="1"/>
          <p:nvPr/>
        </p:nvSpPr>
        <p:spPr>
          <a:xfrm>
            <a:off x="550688" y="5997285"/>
            <a:ext cx="9685326" cy="276999"/>
          </a:xfrm>
          <a:prstGeom prst="rect">
            <a:avLst/>
          </a:prstGeom>
          <a:noFill/>
          <a:ln w="19050">
            <a:solidFill>
              <a:schemeClr val="bg1">
                <a:lumMod val="65000"/>
              </a:schemeClr>
            </a:solidFill>
            <a:prstDash val="sysDash"/>
          </a:ln>
        </p:spPr>
        <p:txBody>
          <a:bodyPr wrap="square" rtlCol="0">
            <a:spAutoFit/>
          </a:bodyPr>
          <a:lstStyle/>
          <a:p>
            <a:r>
              <a:rPr lang="en-US" sz="1200" dirty="0">
                <a:latin typeface="Aptos Display" panose="020B0004020202020204" pitchFamily="34" charset="0"/>
              </a:rPr>
              <a:t>[1]  S. Deng et al., “Optimal Conversion of Conventional Artificial Neural Networks to Spiking Neural Networks, ICLR 2021</a:t>
            </a:r>
          </a:p>
        </p:txBody>
      </p:sp>
      <p:sp>
        <p:nvSpPr>
          <p:cNvPr id="10" name="Footer Placeholder 4">
            <a:extLst>
              <a:ext uri="{FF2B5EF4-FFF2-40B4-BE49-F238E27FC236}">
                <a16:creationId xmlns:a16="http://schemas.microsoft.com/office/drawing/2014/main" id="{D3BE4122-2CAA-50C8-B99E-A06AC41D12AD}"/>
              </a:ext>
            </a:extLst>
          </p:cNvPr>
          <p:cNvSpPr txBox="1">
            <a:spLocks/>
          </p:cNvSpPr>
          <p:nvPr/>
        </p:nvSpPr>
        <p:spPr>
          <a:xfrm>
            <a:off x="5328358" y="6472147"/>
            <a:ext cx="227805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Kundu, Zhu, Jaiswal, and Beerel</a:t>
            </a:r>
          </a:p>
        </p:txBody>
      </p:sp>
      <p:sp>
        <p:nvSpPr>
          <p:cNvPr id="12" name="Slide Number Placeholder 5">
            <a:extLst>
              <a:ext uri="{FF2B5EF4-FFF2-40B4-BE49-F238E27FC236}">
                <a16:creationId xmlns:a16="http://schemas.microsoft.com/office/drawing/2014/main" id="{8BDB2EB3-1C84-92D0-4E97-C672547C9092}"/>
              </a:ext>
            </a:extLst>
          </p:cNvPr>
          <p:cNvSpPr txBox="1">
            <a:spLocks/>
          </p:cNvSpPr>
          <p:nvPr/>
        </p:nvSpPr>
        <p:spPr>
          <a:xfrm>
            <a:off x="8610600" y="6356350"/>
            <a:ext cx="27432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pPr algn="r"/>
              <a:t>4</a:t>
            </a:fld>
            <a:endParaRPr lang="en-US" sz="120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13" name="Google Shape;107;p14">
            <a:extLst>
              <a:ext uri="{FF2B5EF4-FFF2-40B4-BE49-F238E27FC236}">
                <a16:creationId xmlns:a16="http://schemas.microsoft.com/office/drawing/2014/main" id="{107F472D-11EA-D6F9-451F-4A10AE076AD8}"/>
              </a:ext>
            </a:extLst>
          </p:cNvPr>
          <p:cNvPicPr preferRelativeResize="0"/>
          <p:nvPr/>
        </p:nvPicPr>
        <p:blipFill rotWithShape="1">
          <a:blip r:embed="rId7">
            <a:alphaModFix/>
          </a:blip>
          <a:srcRect/>
          <a:stretch/>
        </p:blipFill>
        <p:spPr>
          <a:xfrm>
            <a:off x="11463403" y="90608"/>
            <a:ext cx="642237" cy="505896"/>
          </a:xfrm>
          <a:prstGeom prst="rect">
            <a:avLst/>
          </a:prstGeom>
          <a:noFill/>
          <a:ln>
            <a:noFill/>
          </a:ln>
        </p:spPr>
      </p:pic>
    </p:spTree>
    <p:extLst>
      <p:ext uri="{BB962C8B-B14F-4D97-AF65-F5344CB8AC3E}">
        <p14:creationId xmlns:p14="http://schemas.microsoft.com/office/powerpoint/2010/main" val="2146235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Rounded Corners 68">
            <a:extLst>
              <a:ext uri="{FF2B5EF4-FFF2-40B4-BE49-F238E27FC236}">
                <a16:creationId xmlns:a16="http://schemas.microsoft.com/office/drawing/2014/main" id="{2F3E1CFB-A6F2-813A-DFBF-DA545FF4364E}"/>
              </a:ext>
            </a:extLst>
          </p:cNvPr>
          <p:cNvSpPr/>
          <p:nvPr/>
        </p:nvSpPr>
        <p:spPr>
          <a:xfrm>
            <a:off x="652773" y="4587282"/>
            <a:ext cx="4662896" cy="486994"/>
          </a:xfrm>
          <a:prstGeom prst="roundRect">
            <a:avLst>
              <a:gd name="adj" fmla="val 0"/>
            </a:avLst>
          </a:prstGeom>
          <a:solidFill>
            <a:schemeClr val="accent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424242"/>
                </a:solidFill>
                <a:latin typeface="Aptos Display" panose="020B0004020202020204" pitchFamily="34" charset="0"/>
              </a:rPr>
              <a:t>Threshold per layer is sequentially estimated as the maximum (or close to) pre-activation value</a:t>
            </a:r>
          </a:p>
        </p:txBody>
      </p:sp>
      <p:sp>
        <p:nvSpPr>
          <p:cNvPr id="127" name="Rectangle: Rounded Corners 68">
            <a:extLst>
              <a:ext uri="{FF2B5EF4-FFF2-40B4-BE49-F238E27FC236}">
                <a16:creationId xmlns:a16="http://schemas.microsoft.com/office/drawing/2014/main" id="{FBA101CE-C53E-5611-9966-41EE5D025941}"/>
              </a:ext>
            </a:extLst>
          </p:cNvPr>
          <p:cNvSpPr/>
          <p:nvPr/>
        </p:nvSpPr>
        <p:spPr>
          <a:xfrm>
            <a:off x="1046693" y="5185699"/>
            <a:ext cx="10046208" cy="682824"/>
          </a:xfrm>
          <a:prstGeom prst="round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Aptos Display" panose="020B0004020202020204" pitchFamily="34" charset="0"/>
              </a:rPr>
              <a:t>Pretraining using ANN-to-SNN conversion, followed by SNN training using surrogate gradient descent helps SNN achieve SOTA test accuracy in only 5 time-steps</a:t>
            </a:r>
            <a:r>
              <a:rPr lang="en-US" sz="2000" baseline="30000" dirty="0">
                <a:solidFill>
                  <a:schemeClr val="tx1"/>
                </a:solidFill>
                <a:latin typeface="Aptos Display" panose="020B0004020202020204" pitchFamily="34" charset="0"/>
              </a:rPr>
              <a:t>[1]</a:t>
            </a:r>
          </a:p>
        </p:txBody>
      </p:sp>
      <p:sp>
        <p:nvSpPr>
          <p:cNvPr id="91" name="Rectangle: Rounded Corners 68">
            <a:extLst>
              <a:ext uri="{FF2B5EF4-FFF2-40B4-BE49-F238E27FC236}">
                <a16:creationId xmlns:a16="http://schemas.microsoft.com/office/drawing/2014/main" id="{F43FD99C-CF07-4988-8A78-FFE2C173AE2D}"/>
              </a:ext>
            </a:extLst>
          </p:cNvPr>
          <p:cNvSpPr/>
          <p:nvPr/>
        </p:nvSpPr>
        <p:spPr>
          <a:xfrm>
            <a:off x="6728060" y="4565606"/>
            <a:ext cx="4316003" cy="486994"/>
          </a:xfrm>
          <a:prstGeom prst="roundRect">
            <a:avLst>
              <a:gd name="adj" fmla="val 0"/>
            </a:avLst>
          </a:prstGeom>
          <a:solidFill>
            <a:schemeClr val="accent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424242"/>
                </a:solidFill>
                <a:latin typeface="Aptos Display" panose="020B0004020202020204" pitchFamily="34" charset="0"/>
              </a:rPr>
              <a:t>Surrogate gradients integrated over multiple time steps increases training complexity</a:t>
            </a:r>
          </a:p>
        </p:txBody>
      </p:sp>
      <p:grpSp>
        <p:nvGrpSpPr>
          <p:cNvPr id="6" name="Group 5">
            <a:extLst>
              <a:ext uri="{FF2B5EF4-FFF2-40B4-BE49-F238E27FC236}">
                <a16:creationId xmlns:a16="http://schemas.microsoft.com/office/drawing/2014/main" id="{3ADF6692-B9D2-D35C-4D66-873A172F9B61}"/>
              </a:ext>
            </a:extLst>
          </p:cNvPr>
          <p:cNvGrpSpPr/>
          <p:nvPr/>
        </p:nvGrpSpPr>
        <p:grpSpPr>
          <a:xfrm>
            <a:off x="838200" y="1187614"/>
            <a:ext cx="4745392" cy="3307979"/>
            <a:chOff x="1788159" y="1144172"/>
            <a:chExt cx="4071658" cy="2753632"/>
          </a:xfrm>
        </p:grpSpPr>
        <p:cxnSp>
          <p:nvCxnSpPr>
            <p:cNvPr id="26" name="Straight Arrow Connector 25">
              <a:extLst>
                <a:ext uri="{FF2B5EF4-FFF2-40B4-BE49-F238E27FC236}">
                  <a16:creationId xmlns:a16="http://schemas.microsoft.com/office/drawing/2014/main" id="{E0D293A0-6ABB-3921-E2E4-248AB19F4838}"/>
                </a:ext>
              </a:extLst>
            </p:cNvPr>
            <p:cNvCxnSpPr>
              <a:cxnSpLocks/>
            </p:cNvCxnSpPr>
            <p:nvPr/>
          </p:nvCxnSpPr>
          <p:spPr>
            <a:xfrm>
              <a:off x="2332298" y="1315189"/>
              <a:ext cx="375397" cy="1"/>
            </a:xfrm>
            <a:prstGeom prst="straightConnector1">
              <a:avLst/>
            </a:prstGeom>
            <a:ln>
              <a:solidFill>
                <a:schemeClr val="tx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B644CF22-6F05-F536-7323-782080C14554}"/>
                </a:ext>
              </a:extLst>
            </p:cNvPr>
            <p:cNvCxnSpPr>
              <a:cxnSpLocks/>
            </p:cNvCxnSpPr>
            <p:nvPr/>
          </p:nvCxnSpPr>
          <p:spPr>
            <a:xfrm>
              <a:off x="2692317" y="1315188"/>
              <a:ext cx="851197" cy="417448"/>
            </a:xfrm>
            <a:prstGeom prst="line">
              <a:avLst/>
            </a:prstGeom>
            <a:ln>
              <a:solidFill>
                <a:srgbClr val="21212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455B7337-6330-3468-F8DC-9005E09F669F}"/>
                </a:ext>
              </a:extLst>
            </p:cNvPr>
            <p:cNvCxnSpPr>
              <a:cxnSpLocks/>
            </p:cNvCxnSpPr>
            <p:nvPr/>
          </p:nvCxnSpPr>
          <p:spPr>
            <a:xfrm>
              <a:off x="2692317" y="1740250"/>
              <a:ext cx="851197" cy="0"/>
            </a:xfrm>
            <a:prstGeom prst="line">
              <a:avLst/>
            </a:prstGeom>
            <a:ln>
              <a:solidFill>
                <a:srgbClr val="21212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5E39EC2E-076B-D75B-FD1D-FDE210219627}"/>
                </a:ext>
              </a:extLst>
            </p:cNvPr>
            <p:cNvCxnSpPr>
              <a:cxnSpLocks/>
            </p:cNvCxnSpPr>
            <p:nvPr/>
          </p:nvCxnSpPr>
          <p:spPr>
            <a:xfrm flipV="1">
              <a:off x="2705513" y="1740250"/>
              <a:ext cx="838000" cy="422666"/>
            </a:xfrm>
            <a:prstGeom prst="line">
              <a:avLst/>
            </a:prstGeom>
            <a:ln>
              <a:solidFill>
                <a:srgbClr val="212121"/>
              </a:solidFill>
            </a:ln>
          </p:spPr>
          <p:style>
            <a:lnRef idx="2">
              <a:schemeClr val="accent1"/>
            </a:lnRef>
            <a:fillRef idx="0">
              <a:schemeClr val="accent1"/>
            </a:fillRef>
            <a:effectRef idx="1">
              <a:schemeClr val="accent1"/>
            </a:effectRef>
            <a:fontRef idx="minor">
              <a:schemeClr val="tx1"/>
            </a:fontRef>
          </p:style>
        </p:cxnSp>
        <p:sp>
          <p:nvSpPr>
            <p:cNvPr id="31" name="Oval 30">
              <a:extLst>
                <a:ext uri="{FF2B5EF4-FFF2-40B4-BE49-F238E27FC236}">
                  <a16:creationId xmlns:a16="http://schemas.microsoft.com/office/drawing/2014/main" id="{DF7E01C5-2678-554E-B79D-F5B801547717}"/>
                </a:ext>
              </a:extLst>
            </p:cNvPr>
            <p:cNvSpPr/>
            <p:nvPr/>
          </p:nvSpPr>
          <p:spPr>
            <a:xfrm>
              <a:off x="2953264" y="1405320"/>
              <a:ext cx="182880" cy="182880"/>
            </a:xfrm>
            <a:prstGeom prst="ellips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F81DCD5-2405-B5CD-72C2-6F96B88AC8CD}"/>
                </a:ext>
              </a:extLst>
            </p:cNvPr>
            <p:cNvSpPr/>
            <p:nvPr/>
          </p:nvSpPr>
          <p:spPr>
            <a:xfrm>
              <a:off x="2953264" y="1648810"/>
              <a:ext cx="182880" cy="182880"/>
            </a:xfrm>
            <a:prstGeom prst="ellips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6325E922-2B61-A5A8-7D5B-85EC81335D3F}"/>
                </a:ext>
              </a:extLst>
            </p:cNvPr>
            <p:cNvSpPr/>
            <p:nvPr/>
          </p:nvSpPr>
          <p:spPr>
            <a:xfrm>
              <a:off x="2960815" y="1892300"/>
              <a:ext cx="182880" cy="182880"/>
            </a:xfrm>
            <a:prstGeom prst="ellips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382F79C7-7966-EABE-A09B-17B03072C713}"/>
                </a:ext>
              </a:extLst>
            </p:cNvPr>
            <p:cNvSpPr/>
            <p:nvPr/>
          </p:nvSpPr>
          <p:spPr>
            <a:xfrm>
              <a:off x="3545091" y="1580589"/>
              <a:ext cx="312784" cy="304094"/>
            </a:xfrm>
            <a:prstGeom prst="ellips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 name="Straight Arrow Connector 34">
              <a:extLst>
                <a:ext uri="{FF2B5EF4-FFF2-40B4-BE49-F238E27FC236}">
                  <a16:creationId xmlns:a16="http://schemas.microsoft.com/office/drawing/2014/main" id="{D995CDA1-B824-67F0-C23D-05EA89BC3F04}"/>
                </a:ext>
              </a:extLst>
            </p:cNvPr>
            <p:cNvCxnSpPr>
              <a:cxnSpLocks/>
            </p:cNvCxnSpPr>
            <p:nvPr/>
          </p:nvCxnSpPr>
          <p:spPr>
            <a:xfrm>
              <a:off x="3857875" y="1740250"/>
              <a:ext cx="279316" cy="0"/>
            </a:xfrm>
            <a:prstGeom prst="straightConnector1">
              <a:avLst/>
            </a:prstGeom>
            <a:ln>
              <a:solidFill>
                <a:schemeClr val="tx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6" name="Oval 35">
              <a:extLst>
                <a:ext uri="{FF2B5EF4-FFF2-40B4-BE49-F238E27FC236}">
                  <a16:creationId xmlns:a16="http://schemas.microsoft.com/office/drawing/2014/main" id="{8271C888-352A-9968-00C4-B08B6D2564E0}"/>
                </a:ext>
              </a:extLst>
            </p:cNvPr>
            <p:cNvSpPr/>
            <p:nvPr/>
          </p:nvSpPr>
          <p:spPr>
            <a:xfrm>
              <a:off x="4137191" y="1580589"/>
              <a:ext cx="312784" cy="304094"/>
            </a:xfrm>
            <a:prstGeom prst="ellips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7" name="Straight Arrow Connector 36">
              <a:extLst>
                <a:ext uri="{FF2B5EF4-FFF2-40B4-BE49-F238E27FC236}">
                  <a16:creationId xmlns:a16="http://schemas.microsoft.com/office/drawing/2014/main" id="{34BC9A4F-831E-CD81-98E0-31D776239E36}"/>
                </a:ext>
              </a:extLst>
            </p:cNvPr>
            <p:cNvCxnSpPr>
              <a:cxnSpLocks/>
            </p:cNvCxnSpPr>
            <p:nvPr/>
          </p:nvCxnSpPr>
          <p:spPr>
            <a:xfrm>
              <a:off x="2346606" y="1740247"/>
              <a:ext cx="375397" cy="1"/>
            </a:xfrm>
            <a:prstGeom prst="straightConnector1">
              <a:avLst/>
            </a:prstGeom>
            <a:ln>
              <a:solidFill>
                <a:schemeClr val="tx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A825492A-3520-2348-E048-AAA196E9F7D3}"/>
                </a:ext>
              </a:extLst>
            </p:cNvPr>
            <p:cNvCxnSpPr>
              <a:cxnSpLocks/>
            </p:cNvCxnSpPr>
            <p:nvPr/>
          </p:nvCxnSpPr>
          <p:spPr>
            <a:xfrm>
              <a:off x="2332298" y="2165305"/>
              <a:ext cx="375397" cy="1"/>
            </a:xfrm>
            <a:prstGeom prst="straightConnector1">
              <a:avLst/>
            </a:prstGeom>
            <a:ln>
              <a:solidFill>
                <a:schemeClr val="tx1">
                  <a:lumMod val="50000"/>
                </a:schemeClr>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317F55F9-8918-EDD5-BCFB-12AED7B5354E}"/>
                    </a:ext>
                  </a:extLst>
                </p:cNvPr>
                <p:cNvSpPr txBox="1"/>
                <p:nvPr/>
              </p:nvSpPr>
              <p:spPr>
                <a:xfrm>
                  <a:off x="2005285" y="1164658"/>
                  <a:ext cx="327013"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rPr>
                          <m:t>0.4</m:t>
                        </m:r>
                      </m:oMath>
                    </m:oMathPara>
                  </a14:m>
                  <a:endParaRPr lang="en-US" sz="1600" dirty="0"/>
                </a:p>
              </p:txBody>
            </p:sp>
          </mc:Choice>
          <mc:Fallback xmlns="">
            <p:sp>
              <p:nvSpPr>
                <p:cNvPr id="40" name="TextBox 39">
                  <a:extLst>
                    <a:ext uri="{FF2B5EF4-FFF2-40B4-BE49-F238E27FC236}">
                      <a16:creationId xmlns:a16="http://schemas.microsoft.com/office/drawing/2014/main" id="{317F55F9-8918-EDD5-BCFB-12AED7B5354E}"/>
                    </a:ext>
                  </a:extLst>
                </p:cNvPr>
                <p:cNvSpPr txBox="1">
                  <a:spLocks noRot="1" noChangeAspect="1" noMove="1" noResize="1" noEditPoints="1" noAdjustHandles="1" noChangeArrowheads="1" noChangeShapeType="1" noTextEdit="1"/>
                </p:cNvSpPr>
                <p:nvPr/>
              </p:nvSpPr>
              <p:spPr>
                <a:xfrm>
                  <a:off x="2005285" y="1164658"/>
                  <a:ext cx="327013" cy="246221"/>
                </a:xfrm>
                <a:prstGeom prst="rect">
                  <a:avLst/>
                </a:prstGeom>
                <a:blipFill>
                  <a:blip r:embed="rId3"/>
                  <a:stretch>
                    <a:fillRect l="-3175" r="-31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CDB35096-FA94-9EE8-DBDF-EFF942E22912}"/>
                    </a:ext>
                  </a:extLst>
                </p:cNvPr>
                <p:cNvSpPr txBox="1"/>
                <p:nvPr/>
              </p:nvSpPr>
              <p:spPr>
                <a:xfrm>
                  <a:off x="2010244" y="1617132"/>
                  <a:ext cx="327013"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rPr>
                          <m:t>1.2</m:t>
                        </m:r>
                      </m:oMath>
                    </m:oMathPara>
                  </a14:m>
                  <a:endParaRPr lang="en-US" sz="1600" dirty="0"/>
                </a:p>
              </p:txBody>
            </p:sp>
          </mc:Choice>
          <mc:Fallback xmlns="">
            <p:sp>
              <p:nvSpPr>
                <p:cNvPr id="46" name="TextBox 45">
                  <a:extLst>
                    <a:ext uri="{FF2B5EF4-FFF2-40B4-BE49-F238E27FC236}">
                      <a16:creationId xmlns:a16="http://schemas.microsoft.com/office/drawing/2014/main" id="{CDB35096-FA94-9EE8-DBDF-EFF942E22912}"/>
                    </a:ext>
                  </a:extLst>
                </p:cNvPr>
                <p:cNvSpPr txBox="1">
                  <a:spLocks noRot="1" noChangeAspect="1" noMove="1" noResize="1" noEditPoints="1" noAdjustHandles="1" noChangeArrowheads="1" noChangeShapeType="1" noTextEdit="1"/>
                </p:cNvSpPr>
                <p:nvPr/>
              </p:nvSpPr>
              <p:spPr>
                <a:xfrm>
                  <a:off x="2010244" y="1617132"/>
                  <a:ext cx="327013" cy="246221"/>
                </a:xfrm>
                <a:prstGeom prst="rect">
                  <a:avLst/>
                </a:prstGeom>
                <a:blipFill>
                  <a:blip r:embed="rId4"/>
                  <a:stretch>
                    <a:fillRect l="-4839" r="-32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3726DFDA-AB5A-601C-8B47-3342F44396EE}"/>
                    </a:ext>
                  </a:extLst>
                </p:cNvPr>
                <p:cNvSpPr txBox="1"/>
                <p:nvPr/>
              </p:nvSpPr>
              <p:spPr>
                <a:xfrm>
                  <a:off x="1967051" y="2029121"/>
                  <a:ext cx="551855" cy="246221"/>
                </a:xfrm>
                <a:prstGeom prst="rect">
                  <a:avLst/>
                </a:prstGeom>
                <a:noFill/>
              </p:spPr>
              <p:txBody>
                <a:bodyPr wrap="square" lIns="0" tIns="0" rIns="0" bIns="0" rtlCol="0">
                  <a:spAutoFit/>
                </a:bodyPr>
                <a:lstStyle/>
                <a:p>
                  <a:r>
                    <a:rPr lang="en-US" sz="1600" dirty="0"/>
                    <a:t>-</a:t>
                  </a:r>
                  <a14:m>
                    <m:oMath xmlns:m="http://schemas.openxmlformats.org/officeDocument/2006/math">
                      <m:r>
                        <a:rPr lang="en-US" sz="1600" i="1">
                          <a:latin typeface="Cambria Math" panose="02040503050406030204" pitchFamily="18" charset="0"/>
                        </a:rPr>
                        <m:t>0.5</m:t>
                      </m:r>
                    </m:oMath>
                  </a14:m>
                  <a:endParaRPr lang="en-US" sz="1600" dirty="0"/>
                </a:p>
              </p:txBody>
            </p:sp>
          </mc:Choice>
          <mc:Fallback xmlns="">
            <p:sp>
              <p:nvSpPr>
                <p:cNvPr id="47" name="TextBox 46">
                  <a:extLst>
                    <a:ext uri="{FF2B5EF4-FFF2-40B4-BE49-F238E27FC236}">
                      <a16:creationId xmlns:a16="http://schemas.microsoft.com/office/drawing/2014/main" id="{3726DFDA-AB5A-601C-8B47-3342F44396EE}"/>
                    </a:ext>
                  </a:extLst>
                </p:cNvPr>
                <p:cNvSpPr txBox="1">
                  <a:spLocks noRot="1" noChangeAspect="1" noMove="1" noResize="1" noEditPoints="1" noAdjustHandles="1" noChangeArrowheads="1" noChangeShapeType="1" noTextEdit="1"/>
                </p:cNvSpPr>
                <p:nvPr/>
              </p:nvSpPr>
              <p:spPr>
                <a:xfrm>
                  <a:off x="1967051" y="2029121"/>
                  <a:ext cx="551855" cy="246221"/>
                </a:xfrm>
                <a:prstGeom prst="rect">
                  <a:avLst/>
                </a:prstGeom>
                <a:blipFill>
                  <a:blip r:embed="rId5"/>
                  <a:stretch>
                    <a:fillRect l="-20000" t="-20408" b="-24490"/>
                  </a:stretch>
                </a:blipFill>
              </p:spPr>
              <p:txBody>
                <a:bodyPr/>
                <a:lstStyle/>
                <a:p>
                  <a:r>
                    <a:rPr lang="en-US">
                      <a:noFill/>
                    </a:rPr>
                    <a:t> </a:t>
                  </a:r>
                </a:p>
              </p:txBody>
            </p:sp>
          </mc:Fallback>
        </mc:AlternateContent>
        <p:sp>
          <p:nvSpPr>
            <p:cNvPr id="48" name="Multiplication Sign 99">
              <a:extLst>
                <a:ext uri="{FF2B5EF4-FFF2-40B4-BE49-F238E27FC236}">
                  <a16:creationId xmlns:a16="http://schemas.microsoft.com/office/drawing/2014/main" id="{D8956336-BEE4-2E6F-1656-8FFB93ECA219}"/>
                </a:ext>
              </a:extLst>
            </p:cNvPr>
            <p:cNvSpPr/>
            <p:nvPr/>
          </p:nvSpPr>
          <p:spPr>
            <a:xfrm>
              <a:off x="2979752" y="1435859"/>
              <a:ext cx="156392" cy="141248"/>
            </a:xfrm>
            <a:prstGeom prst="mathMultiply">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4">
                    <a:lumMod val="60000"/>
                    <a:lumOff val="40000"/>
                  </a:schemeClr>
                </a:solidFill>
              </a:endParaRPr>
            </a:p>
          </p:txBody>
        </p:sp>
        <p:sp>
          <p:nvSpPr>
            <p:cNvPr id="49" name="Multiplication Sign 100">
              <a:extLst>
                <a:ext uri="{FF2B5EF4-FFF2-40B4-BE49-F238E27FC236}">
                  <a16:creationId xmlns:a16="http://schemas.microsoft.com/office/drawing/2014/main" id="{31C18B20-1B6A-E7A4-A05D-B1A78781B5DA}"/>
                </a:ext>
              </a:extLst>
            </p:cNvPr>
            <p:cNvSpPr/>
            <p:nvPr/>
          </p:nvSpPr>
          <p:spPr>
            <a:xfrm>
              <a:off x="2961522" y="1681520"/>
              <a:ext cx="156392" cy="141248"/>
            </a:xfrm>
            <a:prstGeom prst="mathMultiply">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4">
                    <a:lumMod val="60000"/>
                    <a:lumOff val="40000"/>
                  </a:schemeClr>
                </a:solidFill>
              </a:endParaRPr>
            </a:p>
          </p:txBody>
        </p:sp>
        <p:sp>
          <p:nvSpPr>
            <p:cNvPr id="51" name="Multiplication Sign 101">
              <a:extLst>
                <a:ext uri="{FF2B5EF4-FFF2-40B4-BE49-F238E27FC236}">
                  <a16:creationId xmlns:a16="http://schemas.microsoft.com/office/drawing/2014/main" id="{7A7A681E-15F6-96B2-EBB3-62A0ABCB7C98}"/>
                </a:ext>
              </a:extLst>
            </p:cNvPr>
            <p:cNvSpPr/>
            <p:nvPr/>
          </p:nvSpPr>
          <p:spPr>
            <a:xfrm>
              <a:off x="2974059" y="1913115"/>
              <a:ext cx="156392" cy="141248"/>
            </a:xfrm>
            <a:prstGeom prst="mathMultiply">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4">
                    <a:lumMod val="60000"/>
                    <a:lumOff val="40000"/>
                  </a:schemeClr>
                </a:solidFill>
              </a:endParaRPr>
            </a:p>
          </p:txBody>
        </p:sp>
        <p:pic>
          <p:nvPicPr>
            <p:cNvPr id="56" name="Picture 55">
              <a:extLst>
                <a:ext uri="{FF2B5EF4-FFF2-40B4-BE49-F238E27FC236}">
                  <a16:creationId xmlns:a16="http://schemas.microsoft.com/office/drawing/2014/main" id="{C2BEC783-010F-6958-E61D-9BD55017537A}"/>
                </a:ext>
              </a:extLst>
            </p:cNvPr>
            <p:cNvPicPr>
              <a:picLocks noChangeAspect="1"/>
            </p:cNvPicPr>
            <p:nvPr/>
          </p:nvPicPr>
          <p:blipFill>
            <a:blip r:embed="rId6"/>
            <a:stretch>
              <a:fillRect/>
            </a:stretch>
          </p:blipFill>
          <p:spPr>
            <a:xfrm>
              <a:off x="3617902" y="1627957"/>
              <a:ext cx="148300" cy="224569"/>
            </a:xfrm>
            <a:prstGeom prst="rect">
              <a:avLst/>
            </a:prstGeom>
          </p:spPr>
        </p:pic>
        <p:cxnSp>
          <p:nvCxnSpPr>
            <p:cNvPr id="57" name="Straight Connector 56">
              <a:extLst>
                <a:ext uri="{FF2B5EF4-FFF2-40B4-BE49-F238E27FC236}">
                  <a16:creationId xmlns:a16="http://schemas.microsoft.com/office/drawing/2014/main" id="{23F7142E-EE6B-27A5-7B7C-3E7055067D25}"/>
                </a:ext>
              </a:extLst>
            </p:cNvPr>
            <p:cNvCxnSpPr>
              <a:cxnSpLocks/>
            </p:cNvCxnSpPr>
            <p:nvPr/>
          </p:nvCxnSpPr>
          <p:spPr>
            <a:xfrm>
              <a:off x="4176149" y="1807689"/>
              <a:ext cx="117434" cy="0"/>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538F0A36-F6E0-90E3-03BF-FB84A24164EF}"/>
                </a:ext>
              </a:extLst>
            </p:cNvPr>
            <p:cNvCxnSpPr>
              <a:cxnSpLocks/>
            </p:cNvCxnSpPr>
            <p:nvPr/>
          </p:nvCxnSpPr>
          <p:spPr>
            <a:xfrm flipV="1">
              <a:off x="4282149" y="1634993"/>
              <a:ext cx="110586" cy="178922"/>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07E176F2-D6FB-3E57-6963-6D73C1C01BDE}"/>
                    </a:ext>
                  </a:extLst>
                </p:cNvPr>
                <p:cNvSpPr txBox="1"/>
                <p:nvPr/>
              </p:nvSpPr>
              <p:spPr>
                <a:xfrm>
                  <a:off x="4363850" y="1444752"/>
                  <a:ext cx="551855" cy="2462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rPr>
                          <m:t>0.5</m:t>
                        </m:r>
                      </m:oMath>
                    </m:oMathPara>
                  </a14:m>
                  <a:endParaRPr lang="en-US" sz="1600" dirty="0"/>
                </a:p>
              </p:txBody>
            </p:sp>
          </mc:Choice>
          <mc:Fallback xmlns="">
            <p:sp>
              <p:nvSpPr>
                <p:cNvPr id="59" name="TextBox 58">
                  <a:extLst>
                    <a:ext uri="{FF2B5EF4-FFF2-40B4-BE49-F238E27FC236}">
                      <a16:creationId xmlns:a16="http://schemas.microsoft.com/office/drawing/2014/main" id="{07E176F2-D6FB-3E57-6963-6D73C1C01BDE}"/>
                    </a:ext>
                  </a:extLst>
                </p:cNvPr>
                <p:cNvSpPr txBox="1">
                  <a:spLocks noRot="1" noChangeAspect="1" noMove="1" noResize="1" noEditPoints="1" noAdjustHandles="1" noChangeArrowheads="1" noChangeShapeType="1" noTextEdit="1"/>
                </p:cNvSpPr>
                <p:nvPr/>
              </p:nvSpPr>
              <p:spPr>
                <a:xfrm>
                  <a:off x="4363850" y="1444752"/>
                  <a:ext cx="551855" cy="246221"/>
                </a:xfrm>
                <a:prstGeom prst="rect">
                  <a:avLst/>
                </a:prstGeom>
                <a:blipFill>
                  <a:blip r:embed="rId7"/>
                  <a:stretch>
                    <a:fillRect/>
                  </a:stretch>
                </a:blipFill>
              </p:spPr>
              <p:txBody>
                <a:bodyPr/>
                <a:lstStyle/>
                <a:p>
                  <a:r>
                    <a:rPr lang="en-US">
                      <a:noFill/>
                    </a:rPr>
                    <a:t> </a:t>
                  </a:r>
                </a:p>
              </p:txBody>
            </p:sp>
          </mc:Fallback>
        </mc:AlternateContent>
        <p:sp>
          <p:nvSpPr>
            <p:cNvPr id="61" name="TextBox 60">
              <a:extLst>
                <a:ext uri="{FF2B5EF4-FFF2-40B4-BE49-F238E27FC236}">
                  <a16:creationId xmlns:a16="http://schemas.microsoft.com/office/drawing/2014/main" id="{FE5C4071-1BF8-6B5A-6388-48E32ED0DC53}"/>
                </a:ext>
              </a:extLst>
            </p:cNvPr>
            <p:cNvSpPr txBox="1"/>
            <p:nvPr/>
          </p:nvSpPr>
          <p:spPr>
            <a:xfrm>
              <a:off x="3458943" y="1839500"/>
              <a:ext cx="614518" cy="276999"/>
            </a:xfrm>
            <a:prstGeom prst="rect">
              <a:avLst/>
            </a:prstGeom>
            <a:noFill/>
          </p:spPr>
          <p:txBody>
            <a:bodyPr wrap="square" rtlCol="0">
              <a:spAutoFit/>
            </a:bodyPr>
            <a:lstStyle/>
            <a:p>
              <a:r>
                <a:rPr lang="en-US" sz="1200" dirty="0">
                  <a:solidFill>
                    <a:srgbClr val="C00000"/>
                  </a:solidFill>
                </a:rPr>
                <a:t>sum</a:t>
              </a:r>
            </a:p>
          </p:txBody>
        </p:sp>
        <p:sp>
          <p:nvSpPr>
            <p:cNvPr id="62" name="TextBox 61">
              <a:extLst>
                <a:ext uri="{FF2B5EF4-FFF2-40B4-BE49-F238E27FC236}">
                  <a16:creationId xmlns:a16="http://schemas.microsoft.com/office/drawing/2014/main" id="{D9355F33-1DA0-E852-3584-7049CBAC87CD}"/>
                </a:ext>
              </a:extLst>
            </p:cNvPr>
            <p:cNvSpPr txBox="1"/>
            <p:nvPr/>
          </p:nvSpPr>
          <p:spPr>
            <a:xfrm>
              <a:off x="4036335" y="1858040"/>
              <a:ext cx="910759" cy="276999"/>
            </a:xfrm>
            <a:prstGeom prst="rect">
              <a:avLst/>
            </a:prstGeom>
            <a:noFill/>
          </p:spPr>
          <p:txBody>
            <a:bodyPr wrap="square" rtlCol="0">
              <a:spAutoFit/>
            </a:bodyPr>
            <a:lstStyle/>
            <a:p>
              <a:r>
                <a:rPr lang="en-US" sz="1200" dirty="0">
                  <a:solidFill>
                    <a:srgbClr val="C00000"/>
                  </a:solidFill>
                </a:rPr>
                <a:t>ReLU</a:t>
              </a:r>
            </a:p>
          </p:txBody>
        </p:sp>
        <p:cxnSp>
          <p:nvCxnSpPr>
            <p:cNvPr id="66" name="Straight Arrow Connector 65">
              <a:extLst>
                <a:ext uri="{FF2B5EF4-FFF2-40B4-BE49-F238E27FC236}">
                  <a16:creationId xmlns:a16="http://schemas.microsoft.com/office/drawing/2014/main" id="{807304A7-DB4E-0F8D-0042-2D2CAB0887BF}"/>
                </a:ext>
              </a:extLst>
            </p:cNvPr>
            <p:cNvCxnSpPr>
              <a:cxnSpLocks/>
            </p:cNvCxnSpPr>
            <p:nvPr/>
          </p:nvCxnSpPr>
          <p:spPr>
            <a:xfrm>
              <a:off x="2022606" y="2992055"/>
              <a:ext cx="679745" cy="0"/>
            </a:xfrm>
            <a:prstGeom prst="straightConnector1">
              <a:avLst/>
            </a:prstGeom>
            <a:ln>
              <a:solidFill>
                <a:schemeClr val="tx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2B3CBFDD-4564-E72A-297D-49B4E58CCB75}"/>
                </a:ext>
              </a:extLst>
            </p:cNvPr>
            <p:cNvCxnSpPr>
              <a:cxnSpLocks/>
            </p:cNvCxnSpPr>
            <p:nvPr/>
          </p:nvCxnSpPr>
          <p:spPr>
            <a:xfrm>
              <a:off x="2686973" y="2992054"/>
              <a:ext cx="851197" cy="417448"/>
            </a:xfrm>
            <a:prstGeom prst="line">
              <a:avLst/>
            </a:prstGeom>
            <a:ln>
              <a:solidFill>
                <a:srgbClr val="212121"/>
              </a:solidFill>
            </a:ln>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78FCA74A-3A2E-19E8-7469-863EBE0CF5C0}"/>
                </a:ext>
              </a:extLst>
            </p:cNvPr>
            <p:cNvCxnSpPr>
              <a:cxnSpLocks/>
            </p:cNvCxnSpPr>
            <p:nvPr/>
          </p:nvCxnSpPr>
          <p:spPr>
            <a:xfrm>
              <a:off x="2686973" y="3417116"/>
              <a:ext cx="851197" cy="0"/>
            </a:xfrm>
            <a:prstGeom prst="line">
              <a:avLst/>
            </a:prstGeom>
            <a:ln>
              <a:solidFill>
                <a:srgbClr val="212121"/>
              </a:solidFill>
            </a:ln>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41D428C2-F87A-50CF-BB37-819AAA2A10A5}"/>
                </a:ext>
              </a:extLst>
            </p:cNvPr>
            <p:cNvCxnSpPr>
              <a:cxnSpLocks/>
            </p:cNvCxnSpPr>
            <p:nvPr/>
          </p:nvCxnSpPr>
          <p:spPr>
            <a:xfrm flipV="1">
              <a:off x="2700169" y="3417116"/>
              <a:ext cx="838000" cy="422666"/>
            </a:xfrm>
            <a:prstGeom prst="line">
              <a:avLst/>
            </a:prstGeom>
            <a:ln>
              <a:solidFill>
                <a:srgbClr val="212121"/>
              </a:solidFill>
            </a:ln>
          </p:spPr>
          <p:style>
            <a:lnRef idx="2">
              <a:schemeClr val="accent1"/>
            </a:lnRef>
            <a:fillRef idx="0">
              <a:schemeClr val="accent1"/>
            </a:fillRef>
            <a:effectRef idx="1">
              <a:schemeClr val="accent1"/>
            </a:effectRef>
            <a:fontRef idx="minor">
              <a:schemeClr val="tx1"/>
            </a:fontRef>
          </p:style>
        </p:cxnSp>
        <p:sp>
          <p:nvSpPr>
            <p:cNvPr id="70" name="Oval 69">
              <a:extLst>
                <a:ext uri="{FF2B5EF4-FFF2-40B4-BE49-F238E27FC236}">
                  <a16:creationId xmlns:a16="http://schemas.microsoft.com/office/drawing/2014/main" id="{23EC7175-32BF-7749-6416-00AF40360ED7}"/>
                </a:ext>
              </a:extLst>
            </p:cNvPr>
            <p:cNvSpPr/>
            <p:nvPr/>
          </p:nvSpPr>
          <p:spPr>
            <a:xfrm>
              <a:off x="2947920" y="3082186"/>
              <a:ext cx="182880" cy="182880"/>
            </a:xfrm>
            <a:prstGeom prst="ellips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A056AAC-069A-3F88-479F-5C74C64583AD}"/>
                </a:ext>
              </a:extLst>
            </p:cNvPr>
            <p:cNvSpPr/>
            <p:nvPr/>
          </p:nvSpPr>
          <p:spPr>
            <a:xfrm>
              <a:off x="2947920" y="3325676"/>
              <a:ext cx="182880" cy="182880"/>
            </a:xfrm>
            <a:prstGeom prst="ellips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15035876-E8B3-81B9-6692-B5C730F5BEC1}"/>
                </a:ext>
              </a:extLst>
            </p:cNvPr>
            <p:cNvSpPr/>
            <p:nvPr/>
          </p:nvSpPr>
          <p:spPr>
            <a:xfrm>
              <a:off x="2955471" y="3569166"/>
              <a:ext cx="182880" cy="182880"/>
            </a:xfrm>
            <a:prstGeom prst="ellips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A2D768A0-3108-F40B-A4EF-1FC04F81B2C7}"/>
                </a:ext>
              </a:extLst>
            </p:cNvPr>
            <p:cNvSpPr/>
            <p:nvPr/>
          </p:nvSpPr>
          <p:spPr>
            <a:xfrm>
              <a:off x="3539747" y="3257455"/>
              <a:ext cx="312784" cy="311703"/>
            </a:xfrm>
            <a:prstGeom prst="ellips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4" name="Straight Arrow Connector 73">
              <a:extLst>
                <a:ext uri="{FF2B5EF4-FFF2-40B4-BE49-F238E27FC236}">
                  <a16:creationId xmlns:a16="http://schemas.microsoft.com/office/drawing/2014/main" id="{7359C4A6-B05F-996E-58EA-C963BA54862E}"/>
                </a:ext>
              </a:extLst>
            </p:cNvPr>
            <p:cNvCxnSpPr>
              <a:cxnSpLocks/>
            </p:cNvCxnSpPr>
            <p:nvPr/>
          </p:nvCxnSpPr>
          <p:spPr>
            <a:xfrm>
              <a:off x="3852531" y="3417116"/>
              <a:ext cx="279316" cy="0"/>
            </a:xfrm>
            <a:prstGeom prst="straightConnector1">
              <a:avLst/>
            </a:prstGeom>
            <a:ln>
              <a:solidFill>
                <a:schemeClr val="tx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75" name="Straight Arrow Connector 74">
              <a:extLst>
                <a:ext uri="{FF2B5EF4-FFF2-40B4-BE49-F238E27FC236}">
                  <a16:creationId xmlns:a16="http://schemas.microsoft.com/office/drawing/2014/main" id="{9079E77D-0D42-727C-F6DB-B4AF750605E0}"/>
                </a:ext>
              </a:extLst>
            </p:cNvPr>
            <p:cNvCxnSpPr>
              <a:cxnSpLocks/>
            </p:cNvCxnSpPr>
            <p:nvPr/>
          </p:nvCxnSpPr>
          <p:spPr>
            <a:xfrm>
              <a:off x="2036914" y="3417113"/>
              <a:ext cx="679745" cy="1"/>
            </a:xfrm>
            <a:prstGeom prst="straightConnector1">
              <a:avLst/>
            </a:prstGeom>
            <a:ln>
              <a:solidFill>
                <a:schemeClr val="tx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76" name="Straight Arrow Connector 75">
              <a:extLst>
                <a:ext uri="{FF2B5EF4-FFF2-40B4-BE49-F238E27FC236}">
                  <a16:creationId xmlns:a16="http://schemas.microsoft.com/office/drawing/2014/main" id="{AD081DFA-DD86-CEF8-17A0-FB24C5FC77F3}"/>
                </a:ext>
              </a:extLst>
            </p:cNvPr>
            <p:cNvCxnSpPr>
              <a:cxnSpLocks/>
            </p:cNvCxnSpPr>
            <p:nvPr/>
          </p:nvCxnSpPr>
          <p:spPr>
            <a:xfrm>
              <a:off x="2022606" y="3842171"/>
              <a:ext cx="679745" cy="0"/>
            </a:xfrm>
            <a:prstGeom prst="straightConnector1">
              <a:avLst/>
            </a:prstGeom>
            <a:ln>
              <a:solidFill>
                <a:schemeClr val="tx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77" name="Multiplication Sign 66">
              <a:extLst>
                <a:ext uri="{FF2B5EF4-FFF2-40B4-BE49-F238E27FC236}">
                  <a16:creationId xmlns:a16="http://schemas.microsoft.com/office/drawing/2014/main" id="{723DF50F-2E45-3253-A3C3-93CCABE2E510}"/>
                </a:ext>
              </a:extLst>
            </p:cNvPr>
            <p:cNvSpPr/>
            <p:nvPr/>
          </p:nvSpPr>
          <p:spPr>
            <a:xfrm>
              <a:off x="2962777" y="3103002"/>
              <a:ext cx="156392" cy="141248"/>
            </a:xfrm>
            <a:prstGeom prst="mathMultiply">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4">
                    <a:lumMod val="60000"/>
                    <a:lumOff val="40000"/>
                  </a:schemeClr>
                </a:solidFill>
              </a:endParaRPr>
            </a:p>
          </p:txBody>
        </p:sp>
        <p:sp>
          <p:nvSpPr>
            <p:cNvPr id="78" name="Multiplication Sign 67">
              <a:extLst>
                <a:ext uri="{FF2B5EF4-FFF2-40B4-BE49-F238E27FC236}">
                  <a16:creationId xmlns:a16="http://schemas.microsoft.com/office/drawing/2014/main" id="{7CE3FEBE-4A7B-4BAE-216B-7AB46E6E1A85}"/>
                </a:ext>
              </a:extLst>
            </p:cNvPr>
            <p:cNvSpPr/>
            <p:nvPr/>
          </p:nvSpPr>
          <p:spPr>
            <a:xfrm>
              <a:off x="2959154" y="3349286"/>
              <a:ext cx="156392" cy="141248"/>
            </a:xfrm>
            <a:prstGeom prst="mathMultiply">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Multiplication Sign 68">
              <a:extLst>
                <a:ext uri="{FF2B5EF4-FFF2-40B4-BE49-F238E27FC236}">
                  <a16:creationId xmlns:a16="http://schemas.microsoft.com/office/drawing/2014/main" id="{65ADC708-128F-2113-2C02-82BBD0170C78}"/>
                </a:ext>
              </a:extLst>
            </p:cNvPr>
            <p:cNvSpPr/>
            <p:nvPr/>
          </p:nvSpPr>
          <p:spPr>
            <a:xfrm>
              <a:off x="2974408" y="3589981"/>
              <a:ext cx="156392" cy="141248"/>
            </a:xfrm>
            <a:prstGeom prst="mathMultiply">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0" name="Picture 79">
              <a:extLst>
                <a:ext uri="{FF2B5EF4-FFF2-40B4-BE49-F238E27FC236}">
                  <a16:creationId xmlns:a16="http://schemas.microsoft.com/office/drawing/2014/main" id="{557DC587-950D-A004-0B32-D7891C8E7C9E}"/>
                </a:ext>
              </a:extLst>
            </p:cNvPr>
            <p:cNvPicPr>
              <a:picLocks noChangeAspect="1"/>
            </p:cNvPicPr>
            <p:nvPr/>
          </p:nvPicPr>
          <p:blipFill>
            <a:blip r:embed="rId6"/>
            <a:stretch>
              <a:fillRect/>
            </a:stretch>
          </p:blipFill>
          <p:spPr>
            <a:xfrm>
              <a:off x="3621989" y="3304828"/>
              <a:ext cx="148300" cy="224569"/>
            </a:xfrm>
            <a:prstGeom prst="rect">
              <a:avLst/>
            </a:prstGeom>
          </p:spPr>
        </p:pic>
        <p:sp>
          <p:nvSpPr>
            <p:cNvPr id="81" name="Oval 80">
              <a:extLst>
                <a:ext uri="{FF2B5EF4-FFF2-40B4-BE49-F238E27FC236}">
                  <a16:creationId xmlns:a16="http://schemas.microsoft.com/office/drawing/2014/main" id="{DEE31BC9-EA02-7BB6-2A29-4CE80670E327}"/>
                </a:ext>
              </a:extLst>
            </p:cNvPr>
            <p:cNvSpPr/>
            <p:nvPr/>
          </p:nvSpPr>
          <p:spPr>
            <a:xfrm>
              <a:off x="4131848" y="3178141"/>
              <a:ext cx="598274" cy="477940"/>
            </a:xfrm>
            <a:prstGeom prst="ellips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2" name="Isosceles Triangle 75">
              <a:extLst>
                <a:ext uri="{FF2B5EF4-FFF2-40B4-BE49-F238E27FC236}">
                  <a16:creationId xmlns:a16="http://schemas.microsoft.com/office/drawing/2014/main" id="{CD581F32-C50B-7879-5C91-337B93F48950}"/>
                </a:ext>
              </a:extLst>
            </p:cNvPr>
            <p:cNvSpPr/>
            <p:nvPr/>
          </p:nvSpPr>
          <p:spPr>
            <a:xfrm rot="5400000">
              <a:off x="4330543" y="3291245"/>
              <a:ext cx="382855" cy="251733"/>
            </a:xfrm>
            <a:prstGeom prst="triangle">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3" name="Straight Connector 82">
              <a:extLst>
                <a:ext uri="{FF2B5EF4-FFF2-40B4-BE49-F238E27FC236}">
                  <a16:creationId xmlns:a16="http://schemas.microsoft.com/office/drawing/2014/main" id="{D3BF2079-DB40-CED2-8228-2E205B40725F}"/>
                </a:ext>
              </a:extLst>
            </p:cNvPr>
            <p:cNvCxnSpPr>
              <a:cxnSpLocks/>
            </p:cNvCxnSpPr>
            <p:nvPr/>
          </p:nvCxnSpPr>
          <p:spPr>
            <a:xfrm>
              <a:off x="4220449" y="3318503"/>
              <a:ext cx="175654" cy="0"/>
            </a:xfrm>
            <a:prstGeom prst="line">
              <a:avLst/>
            </a:prstGeom>
            <a:ln>
              <a:solidFill>
                <a:srgbClr val="212121"/>
              </a:solidFill>
            </a:ln>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7B21A7F3-BCB2-576C-3F29-D103469D190C}"/>
                </a:ext>
              </a:extLst>
            </p:cNvPr>
            <p:cNvCxnSpPr>
              <a:cxnSpLocks/>
            </p:cNvCxnSpPr>
            <p:nvPr/>
          </p:nvCxnSpPr>
          <p:spPr>
            <a:xfrm>
              <a:off x="4220449" y="3529396"/>
              <a:ext cx="175654" cy="0"/>
            </a:xfrm>
            <a:prstGeom prst="line">
              <a:avLst/>
            </a:prstGeom>
            <a:ln>
              <a:solidFill>
                <a:srgbClr val="212121"/>
              </a:solidFill>
            </a:ln>
          </p:spPr>
          <p:style>
            <a:lnRef idx="2">
              <a:schemeClr val="accent1"/>
            </a:lnRef>
            <a:fillRef idx="0">
              <a:schemeClr val="accent1"/>
            </a:fillRef>
            <a:effectRef idx="1">
              <a:schemeClr val="accent1"/>
            </a:effectRef>
            <a:fontRef idx="minor">
              <a:schemeClr val="tx1"/>
            </a:fontRef>
          </p:style>
        </p:cxnSp>
        <p:cxnSp>
          <p:nvCxnSpPr>
            <p:cNvPr id="85" name="Straight Arrow Connector 84">
              <a:extLst>
                <a:ext uri="{FF2B5EF4-FFF2-40B4-BE49-F238E27FC236}">
                  <a16:creationId xmlns:a16="http://schemas.microsoft.com/office/drawing/2014/main" id="{08C142B4-6DB6-E8BE-FEEC-953B1F9EF1B5}"/>
                </a:ext>
              </a:extLst>
            </p:cNvPr>
            <p:cNvCxnSpPr>
              <a:cxnSpLocks/>
            </p:cNvCxnSpPr>
            <p:nvPr/>
          </p:nvCxnSpPr>
          <p:spPr>
            <a:xfrm>
              <a:off x="4730122" y="3417112"/>
              <a:ext cx="562020" cy="0"/>
            </a:xfrm>
            <a:prstGeom prst="straightConnector1">
              <a:avLst/>
            </a:prstGeom>
            <a:ln>
              <a:solidFill>
                <a:schemeClr val="tx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06159506-8B5C-72FB-18E4-C9F0C8B6261B}"/>
                </a:ext>
              </a:extLst>
            </p:cNvPr>
            <p:cNvCxnSpPr/>
            <p:nvPr/>
          </p:nvCxnSpPr>
          <p:spPr>
            <a:xfrm flipV="1">
              <a:off x="2446351" y="2705070"/>
              <a:ext cx="0" cy="286984"/>
            </a:xfrm>
            <a:prstGeom prst="line">
              <a:avLst/>
            </a:prstGeom>
            <a:ln>
              <a:solidFill>
                <a:schemeClr val="tx1">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ABECFE7F-9CA1-4A27-C04D-FB42F1FB2936}"/>
                </a:ext>
              </a:extLst>
            </p:cNvPr>
            <p:cNvCxnSpPr/>
            <p:nvPr/>
          </p:nvCxnSpPr>
          <p:spPr>
            <a:xfrm flipV="1">
              <a:off x="2103637" y="2705070"/>
              <a:ext cx="0" cy="286984"/>
            </a:xfrm>
            <a:prstGeom prst="line">
              <a:avLst/>
            </a:prstGeom>
            <a:ln>
              <a:solidFill>
                <a:schemeClr val="tx1">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605DA86D-19E5-48C1-7175-BE2F88B12E2B}"/>
                </a:ext>
              </a:extLst>
            </p:cNvPr>
            <p:cNvCxnSpPr/>
            <p:nvPr/>
          </p:nvCxnSpPr>
          <p:spPr>
            <a:xfrm flipV="1">
              <a:off x="2282799" y="3130128"/>
              <a:ext cx="0" cy="286984"/>
            </a:xfrm>
            <a:prstGeom prst="line">
              <a:avLst/>
            </a:prstGeom>
            <a:ln>
              <a:solidFill>
                <a:schemeClr val="tx1">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CD454A2A-AF9F-887D-88FC-95E468B42EBD}"/>
                </a:ext>
              </a:extLst>
            </p:cNvPr>
            <p:cNvCxnSpPr/>
            <p:nvPr/>
          </p:nvCxnSpPr>
          <p:spPr>
            <a:xfrm flipV="1">
              <a:off x="2453041" y="3552798"/>
              <a:ext cx="0" cy="286984"/>
            </a:xfrm>
            <a:prstGeom prst="line">
              <a:avLst/>
            </a:prstGeom>
            <a:ln>
              <a:solidFill>
                <a:schemeClr val="tx1">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862DCBBD-5388-625D-E3B0-D920800EC76F}"/>
                </a:ext>
              </a:extLst>
            </p:cNvPr>
            <p:cNvCxnSpPr/>
            <p:nvPr/>
          </p:nvCxnSpPr>
          <p:spPr>
            <a:xfrm flipV="1">
              <a:off x="5137512" y="3127151"/>
              <a:ext cx="0" cy="286984"/>
            </a:xfrm>
            <a:prstGeom prst="line">
              <a:avLst/>
            </a:prstGeom>
            <a:ln>
              <a:solidFill>
                <a:schemeClr val="tx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92" name="TextBox 91">
              <a:extLst>
                <a:ext uri="{FF2B5EF4-FFF2-40B4-BE49-F238E27FC236}">
                  <a16:creationId xmlns:a16="http://schemas.microsoft.com/office/drawing/2014/main" id="{49B9C38F-0322-FC0B-FEA2-5533B7A49CD5}"/>
                </a:ext>
              </a:extLst>
            </p:cNvPr>
            <p:cNvSpPr txBox="1"/>
            <p:nvPr/>
          </p:nvSpPr>
          <p:spPr>
            <a:xfrm>
              <a:off x="2636920" y="2640133"/>
              <a:ext cx="3222897" cy="276999"/>
            </a:xfrm>
            <a:prstGeom prst="rect">
              <a:avLst/>
            </a:prstGeom>
            <a:noFill/>
          </p:spPr>
          <p:txBody>
            <a:bodyPr wrap="square" rtlCol="0">
              <a:spAutoFit/>
            </a:bodyPr>
            <a:lstStyle/>
            <a:p>
              <a:pPr algn="ctr"/>
              <a:r>
                <a:rPr lang="en-US" sz="1200" dirty="0">
                  <a:solidFill>
                    <a:srgbClr val="00B050"/>
                  </a:solidFill>
                </a:rPr>
                <a:t>Spiking Neural Networks</a:t>
              </a:r>
            </a:p>
          </p:txBody>
        </p:sp>
        <p:sp>
          <p:nvSpPr>
            <p:cNvPr id="94" name="TextBox 93">
              <a:extLst>
                <a:ext uri="{FF2B5EF4-FFF2-40B4-BE49-F238E27FC236}">
                  <a16:creationId xmlns:a16="http://schemas.microsoft.com/office/drawing/2014/main" id="{6EEF0BCA-31F6-F710-FF39-75278B1B3FB7}"/>
                </a:ext>
              </a:extLst>
            </p:cNvPr>
            <p:cNvSpPr txBox="1"/>
            <p:nvPr/>
          </p:nvSpPr>
          <p:spPr>
            <a:xfrm>
              <a:off x="3417669" y="3586128"/>
              <a:ext cx="614518" cy="276999"/>
            </a:xfrm>
            <a:prstGeom prst="rect">
              <a:avLst/>
            </a:prstGeom>
            <a:noFill/>
          </p:spPr>
          <p:txBody>
            <a:bodyPr wrap="square" rtlCol="0">
              <a:spAutoFit/>
            </a:bodyPr>
            <a:lstStyle/>
            <a:p>
              <a:r>
                <a:rPr lang="en-US" sz="1200" dirty="0">
                  <a:solidFill>
                    <a:srgbClr val="C00000"/>
                  </a:solidFill>
                </a:rPr>
                <a:t>sum</a:t>
              </a:r>
            </a:p>
          </p:txBody>
        </p:sp>
        <p:sp>
          <p:nvSpPr>
            <p:cNvPr id="95" name="TextBox 94">
              <a:extLst>
                <a:ext uri="{FF2B5EF4-FFF2-40B4-BE49-F238E27FC236}">
                  <a16:creationId xmlns:a16="http://schemas.microsoft.com/office/drawing/2014/main" id="{F4079B97-E7D5-2BCF-66F3-F55DB661A30A}"/>
                </a:ext>
              </a:extLst>
            </p:cNvPr>
            <p:cNvSpPr txBox="1"/>
            <p:nvPr/>
          </p:nvSpPr>
          <p:spPr>
            <a:xfrm>
              <a:off x="3932838" y="2930012"/>
              <a:ext cx="1131321" cy="276999"/>
            </a:xfrm>
            <a:prstGeom prst="rect">
              <a:avLst/>
            </a:prstGeom>
            <a:noFill/>
          </p:spPr>
          <p:txBody>
            <a:bodyPr wrap="square" rtlCol="0">
              <a:spAutoFit/>
            </a:bodyPr>
            <a:lstStyle/>
            <a:p>
              <a:r>
                <a:rPr lang="en-US" sz="1200" dirty="0">
                  <a:solidFill>
                    <a:srgbClr val="C00000"/>
                  </a:solidFill>
                </a:rPr>
                <a:t>comparator</a:t>
              </a:r>
            </a:p>
          </p:txBody>
        </p:sp>
        <p:sp>
          <p:nvSpPr>
            <p:cNvPr id="96" name="TextBox 95">
              <a:extLst>
                <a:ext uri="{FF2B5EF4-FFF2-40B4-BE49-F238E27FC236}">
                  <a16:creationId xmlns:a16="http://schemas.microsoft.com/office/drawing/2014/main" id="{53AF48A8-1753-4A10-F523-4E4C402B24EF}"/>
                </a:ext>
              </a:extLst>
            </p:cNvPr>
            <p:cNvSpPr txBox="1"/>
            <p:nvPr/>
          </p:nvSpPr>
          <p:spPr>
            <a:xfrm>
              <a:off x="2546830" y="1164658"/>
              <a:ext cx="3222897" cy="276999"/>
            </a:xfrm>
            <a:prstGeom prst="rect">
              <a:avLst/>
            </a:prstGeom>
            <a:noFill/>
          </p:spPr>
          <p:txBody>
            <a:bodyPr wrap="square" rtlCol="0">
              <a:spAutoFit/>
            </a:bodyPr>
            <a:lstStyle/>
            <a:p>
              <a:pPr algn="ctr"/>
              <a:r>
                <a:rPr lang="en-US" sz="1200" dirty="0">
                  <a:solidFill>
                    <a:srgbClr val="00B050"/>
                  </a:solidFill>
                </a:rPr>
                <a:t>Artificial Neural Networks</a:t>
              </a:r>
            </a:p>
          </p:txBody>
        </p:sp>
        <p:sp>
          <p:nvSpPr>
            <p:cNvPr id="3" name="Up-Down Arrow 2">
              <a:extLst>
                <a:ext uri="{FF2B5EF4-FFF2-40B4-BE49-F238E27FC236}">
                  <a16:creationId xmlns:a16="http://schemas.microsoft.com/office/drawing/2014/main" id="{4405F075-1A46-ED86-5C86-4C2CD33C8686}"/>
                </a:ext>
              </a:extLst>
            </p:cNvPr>
            <p:cNvSpPr/>
            <p:nvPr/>
          </p:nvSpPr>
          <p:spPr>
            <a:xfrm>
              <a:off x="2895752" y="2099046"/>
              <a:ext cx="272799" cy="939740"/>
            </a:xfrm>
            <a:prstGeom prst="upDownArrow">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50AB665-3A2B-C14F-3949-FB6BB54F5EE6}"/>
                </a:ext>
              </a:extLst>
            </p:cNvPr>
            <p:cNvSpPr txBox="1"/>
            <p:nvPr/>
          </p:nvSpPr>
          <p:spPr>
            <a:xfrm>
              <a:off x="3089820" y="2369522"/>
              <a:ext cx="2231198" cy="461160"/>
            </a:xfrm>
            <a:prstGeom prst="rect">
              <a:avLst/>
            </a:prstGeom>
            <a:noFill/>
          </p:spPr>
          <p:txBody>
            <a:bodyPr wrap="none" rtlCol="0">
              <a:spAutoFit/>
            </a:bodyPr>
            <a:lstStyle/>
            <a:p>
              <a:r>
                <a:rPr lang="en-US" dirty="0">
                  <a:solidFill>
                    <a:srgbClr val="212121"/>
                  </a:solidFill>
                  <a:latin typeface="Aptos Display" panose="020B0004020202020204" pitchFamily="34" charset="0"/>
                </a:rPr>
                <a:t>Weights copied from source ANN</a:t>
              </a:r>
            </a:p>
            <a:p>
              <a:endParaRPr lang="en-US" sz="1600" dirty="0">
                <a:latin typeface="Aptos Display" panose="020B0004020202020204" pitchFamily="34" charset="0"/>
              </a:endParaRPr>
            </a:p>
          </p:txBody>
        </p:sp>
        <p:sp>
          <p:nvSpPr>
            <p:cNvPr id="97" name="Rounded Rectangle 96">
              <a:extLst>
                <a:ext uri="{FF2B5EF4-FFF2-40B4-BE49-F238E27FC236}">
                  <a16:creationId xmlns:a16="http://schemas.microsoft.com/office/drawing/2014/main" id="{D8835E3A-CFF8-3C3B-5DB8-841A076F397C}"/>
                </a:ext>
              </a:extLst>
            </p:cNvPr>
            <p:cNvSpPr/>
            <p:nvPr/>
          </p:nvSpPr>
          <p:spPr>
            <a:xfrm>
              <a:off x="1809422" y="1144172"/>
              <a:ext cx="3616960" cy="1125247"/>
            </a:xfrm>
            <a:prstGeom prst="round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ptos Display" panose="020B0004020202020204" pitchFamily="34" charset="0"/>
              </a:endParaRPr>
            </a:p>
          </p:txBody>
        </p:sp>
        <p:sp>
          <p:nvSpPr>
            <p:cNvPr id="2" name="Rounded Rectangle 1">
              <a:extLst>
                <a:ext uri="{FF2B5EF4-FFF2-40B4-BE49-F238E27FC236}">
                  <a16:creationId xmlns:a16="http://schemas.microsoft.com/office/drawing/2014/main" id="{5973FED8-8222-252A-9647-733D0DEEFEC5}"/>
                </a:ext>
              </a:extLst>
            </p:cNvPr>
            <p:cNvSpPr/>
            <p:nvPr/>
          </p:nvSpPr>
          <p:spPr>
            <a:xfrm>
              <a:off x="1788159" y="2672009"/>
              <a:ext cx="3616960" cy="1225795"/>
            </a:xfrm>
            <a:prstGeom prst="round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ptos Display" panose="020B0004020202020204" pitchFamily="34" charset="0"/>
              </a:endParaRPr>
            </a:p>
          </p:txBody>
        </p:sp>
      </p:grpSp>
      <p:grpSp>
        <p:nvGrpSpPr>
          <p:cNvPr id="5" name="Group 4">
            <a:extLst>
              <a:ext uri="{FF2B5EF4-FFF2-40B4-BE49-F238E27FC236}">
                <a16:creationId xmlns:a16="http://schemas.microsoft.com/office/drawing/2014/main" id="{F0A5EE5F-BFA2-E9A8-4C06-149653D0B251}"/>
              </a:ext>
            </a:extLst>
          </p:cNvPr>
          <p:cNvGrpSpPr/>
          <p:nvPr/>
        </p:nvGrpSpPr>
        <p:grpSpPr>
          <a:xfrm>
            <a:off x="6319741" y="1607768"/>
            <a:ext cx="4911244" cy="2617377"/>
            <a:chOff x="5647944" y="1141977"/>
            <a:chExt cx="4968743" cy="2807147"/>
          </a:xfrm>
        </p:grpSpPr>
        <p:pic>
          <p:nvPicPr>
            <p:cNvPr id="8" name="Picture 7">
              <a:extLst>
                <a:ext uri="{FF2B5EF4-FFF2-40B4-BE49-F238E27FC236}">
                  <a16:creationId xmlns:a16="http://schemas.microsoft.com/office/drawing/2014/main" id="{07A9999C-9BE3-490C-B497-1B1E32C1B888}"/>
                </a:ext>
              </a:extLst>
            </p:cNvPr>
            <p:cNvPicPr>
              <a:picLocks noChangeAspect="1"/>
            </p:cNvPicPr>
            <p:nvPr/>
          </p:nvPicPr>
          <p:blipFill>
            <a:blip r:embed="rId8"/>
            <a:stretch>
              <a:fillRect/>
            </a:stretch>
          </p:blipFill>
          <p:spPr>
            <a:xfrm>
              <a:off x="5673510" y="1166409"/>
              <a:ext cx="4943177" cy="2782715"/>
            </a:xfrm>
            <a:prstGeom prst="rect">
              <a:avLst/>
            </a:prstGeom>
          </p:spPr>
        </p:pic>
        <p:sp>
          <p:nvSpPr>
            <p:cNvPr id="93" name="Rounded Rectangle 96">
              <a:extLst>
                <a:ext uri="{FF2B5EF4-FFF2-40B4-BE49-F238E27FC236}">
                  <a16:creationId xmlns:a16="http://schemas.microsoft.com/office/drawing/2014/main" id="{7D6A6CAB-26A1-4D13-BAF7-C8FC189056CD}"/>
                </a:ext>
              </a:extLst>
            </p:cNvPr>
            <p:cNvSpPr/>
            <p:nvPr/>
          </p:nvSpPr>
          <p:spPr>
            <a:xfrm>
              <a:off x="5647944" y="1141977"/>
              <a:ext cx="4943177" cy="2807146"/>
            </a:xfrm>
            <a:prstGeom prst="roundRect">
              <a:avLst>
                <a:gd name="adj" fmla="val 5561"/>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8" name="Rounded Rectangle 21">
            <a:extLst>
              <a:ext uri="{FF2B5EF4-FFF2-40B4-BE49-F238E27FC236}">
                <a16:creationId xmlns:a16="http://schemas.microsoft.com/office/drawing/2014/main" id="{77873766-3129-45CF-B4CE-6CB2BD4E0C7F}"/>
              </a:ext>
            </a:extLst>
          </p:cNvPr>
          <p:cNvSpPr/>
          <p:nvPr/>
        </p:nvSpPr>
        <p:spPr>
          <a:xfrm>
            <a:off x="1175741" y="709526"/>
            <a:ext cx="3616960" cy="335439"/>
          </a:xfrm>
          <a:prstGeom prst="roundRect">
            <a:avLst>
              <a:gd name="adj" fmla="val 0"/>
            </a:avLst>
          </a:prstGeom>
          <a:solidFill>
            <a:schemeClr val="accent4"/>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dirty="0">
                <a:solidFill>
                  <a:srgbClr val="000000"/>
                </a:solidFill>
              </a:rPr>
              <a:t>ANN-to-SNN conversion</a:t>
            </a:r>
          </a:p>
        </p:txBody>
      </p:sp>
      <p:sp>
        <p:nvSpPr>
          <p:cNvPr id="101" name="Rounded Rectangle 21">
            <a:extLst>
              <a:ext uri="{FF2B5EF4-FFF2-40B4-BE49-F238E27FC236}">
                <a16:creationId xmlns:a16="http://schemas.microsoft.com/office/drawing/2014/main" id="{08977455-4D50-4673-9FE0-4B09B8AD8C30}"/>
              </a:ext>
            </a:extLst>
          </p:cNvPr>
          <p:cNvSpPr/>
          <p:nvPr/>
        </p:nvSpPr>
        <p:spPr>
          <a:xfrm>
            <a:off x="7480660" y="1105322"/>
            <a:ext cx="3315163" cy="395104"/>
          </a:xfrm>
          <a:prstGeom prst="roundRect">
            <a:avLst>
              <a:gd name="adj" fmla="val 0"/>
            </a:avLst>
          </a:prstGeom>
          <a:solidFill>
            <a:schemeClr val="accent4"/>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dirty="0">
                <a:solidFill>
                  <a:srgbClr val="000000"/>
                </a:solidFill>
              </a:rPr>
              <a:t>Surrogate gradient learning</a:t>
            </a:r>
          </a:p>
        </p:txBody>
      </p:sp>
      <p:sp>
        <p:nvSpPr>
          <p:cNvPr id="13" name="Google Shape;104;p14">
            <a:extLst>
              <a:ext uri="{FF2B5EF4-FFF2-40B4-BE49-F238E27FC236}">
                <a16:creationId xmlns:a16="http://schemas.microsoft.com/office/drawing/2014/main" id="{BE0FD99C-39DF-D30A-F945-7945CCA25D94}"/>
              </a:ext>
            </a:extLst>
          </p:cNvPr>
          <p:cNvSpPr txBox="1">
            <a:spLocks/>
          </p:cNvSpPr>
          <p:nvPr/>
        </p:nvSpPr>
        <p:spPr>
          <a:xfrm>
            <a:off x="13291" y="50579"/>
            <a:ext cx="10515600" cy="81820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r>
              <a:rPr lang="en-US" sz="3200" b="1" dirty="0">
                <a:latin typeface="Aptos Display" panose="020B0004020202020204" pitchFamily="34" charset="0"/>
              </a:rPr>
              <a:t>SNN Background: Training Techniques</a:t>
            </a:r>
            <a:endParaRPr lang="en-US" sz="3200" dirty="0">
              <a:latin typeface="Aptos Display" panose="020B0004020202020204" pitchFamily="34" charset="0"/>
            </a:endParaRPr>
          </a:p>
        </p:txBody>
      </p:sp>
      <p:sp>
        <p:nvSpPr>
          <p:cNvPr id="7" name="Rounded Rectangle 96">
            <a:extLst>
              <a:ext uri="{FF2B5EF4-FFF2-40B4-BE49-F238E27FC236}">
                <a16:creationId xmlns:a16="http://schemas.microsoft.com/office/drawing/2014/main" id="{4E0B1799-16B3-97E6-E1FD-01DF6F9B3758}"/>
              </a:ext>
            </a:extLst>
          </p:cNvPr>
          <p:cNvSpPr/>
          <p:nvPr/>
        </p:nvSpPr>
        <p:spPr>
          <a:xfrm>
            <a:off x="6301529" y="1721031"/>
            <a:ext cx="4929456" cy="2574453"/>
          </a:xfrm>
          <a:prstGeom prst="roundRect">
            <a:avLst>
              <a:gd name="adj" fmla="val 5103"/>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ptos Display" panose="020B0004020202020204" pitchFamily="34" charset="0"/>
            </a:endParaRPr>
          </a:p>
        </p:txBody>
      </p:sp>
      <p:sp>
        <p:nvSpPr>
          <p:cNvPr id="11" name="TextBox 10">
            <a:extLst>
              <a:ext uri="{FF2B5EF4-FFF2-40B4-BE49-F238E27FC236}">
                <a16:creationId xmlns:a16="http://schemas.microsoft.com/office/drawing/2014/main" id="{1D62BECC-8EC3-FC56-0E74-C3B26A5B9418}"/>
              </a:ext>
            </a:extLst>
          </p:cNvPr>
          <p:cNvSpPr txBox="1"/>
          <p:nvPr/>
        </p:nvSpPr>
        <p:spPr>
          <a:xfrm>
            <a:off x="740929" y="5999538"/>
            <a:ext cx="9685326" cy="276999"/>
          </a:xfrm>
          <a:prstGeom prst="rect">
            <a:avLst/>
          </a:prstGeom>
          <a:noFill/>
          <a:ln w="19050">
            <a:solidFill>
              <a:schemeClr val="bg1">
                <a:lumMod val="65000"/>
              </a:schemeClr>
            </a:solidFill>
            <a:prstDash val="sysDash"/>
          </a:ln>
        </p:spPr>
        <p:txBody>
          <a:bodyPr wrap="square" rtlCol="0">
            <a:spAutoFit/>
          </a:bodyPr>
          <a:lstStyle/>
          <a:p>
            <a:r>
              <a:rPr lang="en-US" sz="1200" dirty="0">
                <a:latin typeface="Aptos Display" panose="020B0004020202020204" pitchFamily="34" charset="0"/>
              </a:rPr>
              <a:t>[1] N. Rathi et al., “DIET-SNN: A Low-Latency Spiking Neural Network with Direct Input Encoding and Leakage and Threshold Optimization”, TNNLS 2021</a:t>
            </a:r>
          </a:p>
        </p:txBody>
      </p:sp>
      <p:sp>
        <p:nvSpPr>
          <p:cNvPr id="9" name="Footer Placeholder 4">
            <a:extLst>
              <a:ext uri="{FF2B5EF4-FFF2-40B4-BE49-F238E27FC236}">
                <a16:creationId xmlns:a16="http://schemas.microsoft.com/office/drawing/2014/main" id="{50AAB7A6-B206-B582-9B77-64B9791F004C}"/>
              </a:ext>
            </a:extLst>
          </p:cNvPr>
          <p:cNvSpPr txBox="1">
            <a:spLocks/>
          </p:cNvSpPr>
          <p:nvPr/>
        </p:nvSpPr>
        <p:spPr>
          <a:xfrm>
            <a:off x="5328358" y="6472147"/>
            <a:ext cx="227805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Kundu, Zhu, Jaiswal, and Beerel</a:t>
            </a:r>
          </a:p>
        </p:txBody>
      </p:sp>
      <p:sp>
        <p:nvSpPr>
          <p:cNvPr id="12" name="Slide Number Placeholder 5">
            <a:extLst>
              <a:ext uri="{FF2B5EF4-FFF2-40B4-BE49-F238E27FC236}">
                <a16:creationId xmlns:a16="http://schemas.microsoft.com/office/drawing/2014/main" id="{5E032641-66DE-F607-BB74-6C31C65E027C}"/>
              </a:ext>
            </a:extLst>
          </p:cNvPr>
          <p:cNvSpPr txBox="1">
            <a:spLocks/>
          </p:cNvSpPr>
          <p:nvPr/>
        </p:nvSpPr>
        <p:spPr>
          <a:xfrm>
            <a:off x="8610600" y="6356350"/>
            <a:ext cx="27432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sz="1200" smtClean="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pPr algn="r"/>
              <a:t>5</a:t>
            </a:fld>
            <a:endParaRPr lang="en-US" sz="120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14" name="Google Shape;107;p14">
            <a:extLst>
              <a:ext uri="{FF2B5EF4-FFF2-40B4-BE49-F238E27FC236}">
                <a16:creationId xmlns:a16="http://schemas.microsoft.com/office/drawing/2014/main" id="{05D93EA9-EDB0-20E1-C718-C49A64FC28DF}"/>
              </a:ext>
            </a:extLst>
          </p:cNvPr>
          <p:cNvPicPr preferRelativeResize="0"/>
          <p:nvPr/>
        </p:nvPicPr>
        <p:blipFill rotWithShape="1">
          <a:blip r:embed="rId9">
            <a:alphaModFix/>
          </a:blip>
          <a:srcRect/>
          <a:stretch/>
        </p:blipFill>
        <p:spPr>
          <a:xfrm>
            <a:off x="11463403" y="90608"/>
            <a:ext cx="642237" cy="505896"/>
          </a:xfrm>
          <a:prstGeom prst="rect">
            <a:avLst/>
          </a:prstGeom>
          <a:noFill/>
          <a:ln>
            <a:noFill/>
          </a:ln>
        </p:spPr>
      </p:pic>
    </p:spTree>
    <p:extLst>
      <p:ext uri="{BB962C8B-B14F-4D97-AF65-F5344CB8AC3E}">
        <p14:creationId xmlns:p14="http://schemas.microsoft.com/office/powerpoint/2010/main" val="295262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animBg="1"/>
      <p:bldP spid="91" grpId="0" animBg="1"/>
      <p:bldP spid="10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4"/>
          <p:cNvSpPr txBox="1">
            <a:spLocks noGrp="1"/>
          </p:cNvSpPr>
          <p:nvPr>
            <p:ph type="title"/>
          </p:nvPr>
        </p:nvSpPr>
        <p:spPr>
          <a:xfrm>
            <a:off x="86360" y="61787"/>
            <a:ext cx="10515600" cy="9889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sz="3200" b="1" dirty="0">
                <a:latin typeface="Aptos Display" panose="020B0004020202020204" pitchFamily="34" charset="0"/>
                <a:ea typeface="Arial"/>
                <a:cs typeface="Arial"/>
                <a:sym typeface="Arial"/>
              </a:rPr>
              <a:t>Growth of Model Sizes for SNNs</a:t>
            </a:r>
            <a:endParaRPr sz="3200" dirty="0">
              <a:latin typeface="Aptos Display" panose="020B0004020202020204" pitchFamily="34" charset="0"/>
              <a:ea typeface="Arial"/>
              <a:cs typeface="Arial"/>
              <a:sym typeface="Arial"/>
            </a:endParaRPr>
          </a:p>
        </p:txBody>
      </p:sp>
      <p:pic>
        <p:nvPicPr>
          <p:cNvPr id="106" name="Google Shape;106;p14"/>
          <p:cNvPicPr preferRelativeResize="0"/>
          <p:nvPr/>
        </p:nvPicPr>
        <p:blipFill rotWithShape="1">
          <a:blip r:embed="rId3">
            <a:alphaModFix/>
          </a:blip>
          <a:srcRect/>
          <a:stretch/>
        </p:blipFill>
        <p:spPr>
          <a:xfrm>
            <a:off x="3399199" y="1050749"/>
            <a:ext cx="5211401" cy="3369515"/>
          </a:xfrm>
          <a:prstGeom prst="rect">
            <a:avLst/>
          </a:prstGeom>
          <a:noFill/>
          <a:ln>
            <a:noFill/>
          </a:ln>
        </p:spPr>
      </p:pic>
      <p:pic>
        <p:nvPicPr>
          <p:cNvPr id="107" name="Google Shape;107;p14"/>
          <p:cNvPicPr preferRelativeResize="0"/>
          <p:nvPr/>
        </p:nvPicPr>
        <p:blipFill rotWithShape="1">
          <a:blip r:embed="rId4">
            <a:alphaModFix/>
          </a:blip>
          <a:srcRect/>
          <a:stretch/>
        </p:blipFill>
        <p:spPr>
          <a:xfrm>
            <a:off x="11463403" y="90608"/>
            <a:ext cx="642237" cy="505896"/>
          </a:xfrm>
          <a:prstGeom prst="rect">
            <a:avLst/>
          </a:prstGeom>
          <a:noFill/>
          <a:ln>
            <a:noFill/>
          </a:ln>
        </p:spPr>
      </p:pic>
      <p:sp>
        <p:nvSpPr>
          <p:cNvPr id="2" name="TextBox 1">
            <a:extLst>
              <a:ext uri="{FF2B5EF4-FFF2-40B4-BE49-F238E27FC236}">
                <a16:creationId xmlns:a16="http://schemas.microsoft.com/office/drawing/2014/main" id="{CFF33BFE-F8CE-3E7D-6F94-3836B1317A96}"/>
              </a:ext>
            </a:extLst>
          </p:cNvPr>
          <p:cNvSpPr txBox="1"/>
          <p:nvPr/>
        </p:nvSpPr>
        <p:spPr>
          <a:xfrm>
            <a:off x="668080" y="4599908"/>
            <a:ext cx="10361615" cy="1938992"/>
          </a:xfrm>
          <a:prstGeom prst="rect">
            <a:avLst/>
          </a:prstGeom>
          <a:noFill/>
        </p:spPr>
        <p:txBody>
          <a:bodyPr wrap="square" rtlCol="0">
            <a:spAutoFit/>
          </a:bodyPr>
          <a:lstStyle/>
          <a:p>
            <a:pPr marL="342900" indent="-342900">
              <a:buFont typeface="Wingdings" panose="05000000000000000000" pitchFamily="2" charset="2"/>
              <a:buChar char="Ø"/>
            </a:pPr>
            <a:r>
              <a:rPr lang="en-US" sz="2000" dirty="0">
                <a:latin typeface="Aptos Display" panose="020B0004020202020204" pitchFamily="34" charset="0"/>
              </a:rPr>
              <a:t>SNN training methods on rate and direct coded inputs essentially enabled efficient training for deeper SNN models -  triggering the scaling law in SNNs as well</a:t>
            </a:r>
          </a:p>
          <a:p>
            <a:pPr marL="342900" indent="-342900">
              <a:buFont typeface="Wingdings" panose="05000000000000000000" pitchFamily="2" charset="2"/>
              <a:buChar char="Ø"/>
            </a:pPr>
            <a:r>
              <a:rPr lang="en-US" sz="2000" dirty="0">
                <a:latin typeface="Aptos Display" panose="020B0004020202020204" pitchFamily="34" charset="0"/>
              </a:rPr>
              <a:t>With the SNN model scaling law, larger models could yield significantly improved accuracy as measured on ImageNet</a:t>
            </a:r>
          </a:p>
          <a:p>
            <a:pPr marL="342900" indent="-342900">
              <a:buFont typeface="Wingdings" panose="05000000000000000000" pitchFamily="2" charset="2"/>
              <a:buChar char="Ø"/>
            </a:pPr>
            <a:r>
              <a:rPr lang="en-US" sz="2000" dirty="0">
                <a:latin typeface="Aptos Display" panose="020B0004020202020204" pitchFamily="34" charset="0"/>
              </a:rPr>
              <a:t>Further potential for energy-efficiency with hardware support as well as weight-activation sparsity has made SNNs a promising alternative to ANNs </a:t>
            </a:r>
          </a:p>
        </p:txBody>
      </p:sp>
      <p:sp>
        <p:nvSpPr>
          <p:cNvPr id="3" name="TextBox 2">
            <a:extLst>
              <a:ext uri="{FF2B5EF4-FFF2-40B4-BE49-F238E27FC236}">
                <a16:creationId xmlns:a16="http://schemas.microsoft.com/office/drawing/2014/main" id="{A2BB90BE-3A16-AAF7-059C-09300CC96583}"/>
              </a:ext>
            </a:extLst>
          </p:cNvPr>
          <p:cNvSpPr txBox="1"/>
          <p:nvPr/>
        </p:nvSpPr>
        <p:spPr>
          <a:xfrm rot="16200000">
            <a:off x="2960149" y="3259520"/>
            <a:ext cx="1112067" cy="276999"/>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ImageNet-1k</a:t>
            </a:r>
          </a:p>
        </p:txBody>
      </p:sp>
      <p:sp>
        <p:nvSpPr>
          <p:cNvPr id="5" name="Footer Placeholder 4">
            <a:extLst>
              <a:ext uri="{FF2B5EF4-FFF2-40B4-BE49-F238E27FC236}">
                <a16:creationId xmlns:a16="http://schemas.microsoft.com/office/drawing/2014/main" id="{0276C755-1E2F-4BD6-3081-676CDDCE9F25}"/>
              </a:ext>
            </a:extLst>
          </p:cNvPr>
          <p:cNvSpPr>
            <a:spLocks noGrp="1"/>
          </p:cNvSpPr>
          <p:nvPr>
            <p:ph type="ftr" idx="11"/>
          </p:nvPr>
        </p:nvSpPr>
        <p:spPr/>
        <p:txBody>
          <a:bodyPr/>
          <a:lstStyle/>
          <a:p>
            <a:r>
              <a:rPr lang="en-US" dirty="0"/>
              <a:t>Kundu, Zhu, Jaiswal, and Beerel</a:t>
            </a:r>
          </a:p>
        </p:txBody>
      </p:sp>
      <p:sp>
        <p:nvSpPr>
          <p:cNvPr id="6" name="Slide Number Placeholder 5">
            <a:extLst>
              <a:ext uri="{FF2B5EF4-FFF2-40B4-BE49-F238E27FC236}">
                <a16:creationId xmlns:a16="http://schemas.microsoft.com/office/drawing/2014/main" id="{2B06DD71-E560-52A8-DB81-0ABBD8916AE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a:t>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5"/>
          <p:cNvSpPr txBox="1">
            <a:spLocks noGrp="1"/>
          </p:cNvSpPr>
          <p:nvPr>
            <p:ph type="title"/>
          </p:nvPr>
        </p:nvSpPr>
        <p:spPr>
          <a:xfrm>
            <a:off x="86360" y="61787"/>
            <a:ext cx="10515600" cy="1069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960"/>
              <a:buFont typeface="Play"/>
              <a:buNone/>
            </a:pPr>
            <a:r>
              <a:rPr lang="en-US" sz="3200" b="1" dirty="0">
                <a:latin typeface="Aptos Display" panose="020B0004020202020204" pitchFamily="34" charset="0"/>
                <a:ea typeface="Arial"/>
                <a:cs typeface="Arial"/>
                <a:sym typeface="Arial"/>
              </a:rPr>
              <a:t>Deep SNN Architectures and Their Compression</a:t>
            </a:r>
            <a:endParaRPr sz="3200" dirty="0">
              <a:latin typeface="Aptos Display" panose="020B0004020202020204" pitchFamily="34" charset="0"/>
              <a:ea typeface="Arial"/>
              <a:cs typeface="Arial"/>
              <a:sym typeface="Arial"/>
            </a:endParaRPr>
          </a:p>
        </p:txBody>
      </p:sp>
      <p:pic>
        <p:nvPicPr>
          <p:cNvPr id="116" name="Google Shape;116;p15"/>
          <p:cNvPicPr preferRelativeResize="0"/>
          <p:nvPr/>
        </p:nvPicPr>
        <p:blipFill rotWithShape="1">
          <a:blip r:embed="rId3">
            <a:alphaModFix/>
          </a:blip>
          <a:srcRect/>
          <a:stretch/>
        </p:blipFill>
        <p:spPr>
          <a:xfrm>
            <a:off x="11463403" y="90608"/>
            <a:ext cx="642237" cy="505896"/>
          </a:xfrm>
          <a:prstGeom prst="rect">
            <a:avLst/>
          </a:prstGeom>
          <a:noFill/>
          <a:ln>
            <a:noFill/>
          </a:ln>
        </p:spPr>
      </p:pic>
      <p:pic>
        <p:nvPicPr>
          <p:cNvPr id="118" name="Google Shape;118;p15"/>
          <p:cNvPicPr preferRelativeResize="0"/>
          <p:nvPr/>
        </p:nvPicPr>
        <p:blipFill>
          <a:blip r:embed="rId4">
            <a:alphaModFix/>
          </a:blip>
          <a:stretch>
            <a:fillRect/>
          </a:stretch>
        </p:blipFill>
        <p:spPr>
          <a:xfrm>
            <a:off x="236437" y="866115"/>
            <a:ext cx="7421663" cy="2810118"/>
          </a:xfrm>
          <a:prstGeom prst="rect">
            <a:avLst/>
          </a:prstGeom>
          <a:noFill/>
          <a:ln>
            <a:noFill/>
          </a:ln>
        </p:spPr>
      </p:pic>
      <p:sp>
        <p:nvSpPr>
          <p:cNvPr id="119" name="Google Shape;119;p15"/>
          <p:cNvSpPr txBox="1"/>
          <p:nvPr/>
        </p:nvSpPr>
        <p:spPr>
          <a:xfrm>
            <a:off x="1406100" y="3676233"/>
            <a:ext cx="5265000" cy="36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dirty="0">
                <a:solidFill>
                  <a:schemeClr val="dk1"/>
                </a:solidFill>
                <a:latin typeface="Aptos Display" panose="020B0004020202020204" pitchFamily="34" charset="0"/>
                <a:ea typeface="Calibri"/>
                <a:cs typeface="Calibri"/>
                <a:sym typeface="Calibri"/>
              </a:rPr>
              <a:t>(a) Different types of spiking CNN Blocks: Vanilla/SEW/MS/Attention</a:t>
            </a:r>
            <a:endParaRPr dirty="0">
              <a:solidFill>
                <a:schemeClr val="dk1"/>
              </a:solidFill>
              <a:latin typeface="Aptos Display" panose="020B0004020202020204" pitchFamily="34" charset="0"/>
              <a:ea typeface="Calibri"/>
              <a:cs typeface="Calibri"/>
              <a:sym typeface="Calibri"/>
            </a:endParaRPr>
          </a:p>
        </p:txBody>
      </p:sp>
      <p:sp>
        <p:nvSpPr>
          <p:cNvPr id="3" name="TextBox 2">
            <a:extLst>
              <a:ext uri="{FF2B5EF4-FFF2-40B4-BE49-F238E27FC236}">
                <a16:creationId xmlns:a16="http://schemas.microsoft.com/office/drawing/2014/main" id="{629C3CB6-396B-DBA9-9428-837FD1D38302}"/>
              </a:ext>
            </a:extLst>
          </p:cNvPr>
          <p:cNvSpPr txBox="1"/>
          <p:nvPr/>
        </p:nvSpPr>
        <p:spPr>
          <a:xfrm>
            <a:off x="425443" y="4214183"/>
            <a:ext cx="10795007" cy="1631216"/>
          </a:xfrm>
          <a:prstGeom prst="rect">
            <a:avLst/>
          </a:prstGeom>
          <a:noFill/>
        </p:spPr>
        <p:txBody>
          <a:bodyPr wrap="square" rtlCol="0">
            <a:spAutoFit/>
          </a:bodyPr>
          <a:lstStyle/>
          <a:p>
            <a:pPr marL="342900" indent="-342900">
              <a:buFont typeface="Wingdings" panose="05000000000000000000" pitchFamily="2" charset="2"/>
              <a:buChar char="Ø"/>
            </a:pPr>
            <a:r>
              <a:rPr lang="en-US" sz="2000" dirty="0">
                <a:latin typeface="Aptos Display" panose="020B0004020202020204" pitchFamily="34" charset="0"/>
              </a:rPr>
              <a:t>With the recent advances in SNN training strategies, the training of deep SNNs for complex computer vision tasks has progressed a lot (Fig. a)! </a:t>
            </a:r>
          </a:p>
          <a:p>
            <a:pPr marL="342900" indent="-342900">
              <a:buFont typeface="Wingdings" panose="05000000000000000000" pitchFamily="2" charset="2"/>
              <a:buChar char="Ø"/>
            </a:pPr>
            <a:r>
              <a:rPr lang="en-US" sz="2000" dirty="0">
                <a:latin typeface="Aptos Display" panose="020B0004020202020204" pitchFamily="34" charset="0"/>
              </a:rPr>
              <a:t>Complexity and increased model sizes has propelled novel SNN compression research that address loss divergence and poor accuracy of pruned models</a:t>
            </a:r>
          </a:p>
          <a:p>
            <a:pPr marL="628650" lvl="8" indent="-285750">
              <a:buFont typeface="Wingdings" panose="05000000000000000000" pitchFamily="2" charset="2"/>
              <a:buChar char="§"/>
            </a:pPr>
            <a:r>
              <a:rPr lang="en-US" sz="2000" dirty="0">
                <a:latin typeface="Aptos Display" panose="020B0004020202020204" pitchFamily="34" charset="0"/>
              </a:rPr>
              <a:t>E.g., Kundu et al resolved this issue via an attention guided compression framework (Fig. b)</a:t>
            </a:r>
            <a:r>
              <a:rPr lang="en-US" sz="2000" baseline="30000" dirty="0">
                <a:latin typeface="Aptos Display" panose="020B0004020202020204" pitchFamily="34" charset="0"/>
              </a:rPr>
              <a:t>[1]</a:t>
            </a:r>
            <a:r>
              <a:rPr lang="en-US" sz="2000" dirty="0">
                <a:latin typeface="Aptos Display" panose="020B0004020202020204" pitchFamily="34" charset="0"/>
              </a:rPr>
              <a:t>!</a:t>
            </a:r>
          </a:p>
        </p:txBody>
      </p:sp>
      <p:pic>
        <p:nvPicPr>
          <p:cNvPr id="5" name="Picture 4">
            <a:extLst>
              <a:ext uri="{FF2B5EF4-FFF2-40B4-BE49-F238E27FC236}">
                <a16:creationId xmlns:a16="http://schemas.microsoft.com/office/drawing/2014/main" id="{7CED5C88-644D-F4F8-418E-3D0C728EFA5C}"/>
              </a:ext>
            </a:extLst>
          </p:cNvPr>
          <p:cNvPicPr>
            <a:picLocks noChangeAspect="1"/>
          </p:cNvPicPr>
          <p:nvPr/>
        </p:nvPicPr>
        <p:blipFill>
          <a:blip r:embed="rId5"/>
          <a:stretch>
            <a:fillRect/>
          </a:stretch>
        </p:blipFill>
        <p:spPr>
          <a:xfrm>
            <a:off x="8189821" y="1395595"/>
            <a:ext cx="3584758" cy="1841594"/>
          </a:xfrm>
          <a:prstGeom prst="rect">
            <a:avLst/>
          </a:prstGeom>
        </p:spPr>
      </p:pic>
      <p:sp>
        <p:nvSpPr>
          <p:cNvPr id="6" name="Google Shape;119;p15">
            <a:extLst>
              <a:ext uri="{FF2B5EF4-FFF2-40B4-BE49-F238E27FC236}">
                <a16:creationId xmlns:a16="http://schemas.microsoft.com/office/drawing/2014/main" id="{FE77AEF3-A0CB-BEB3-58D6-9792DDC40A29}"/>
              </a:ext>
            </a:extLst>
          </p:cNvPr>
          <p:cNvSpPr txBox="1"/>
          <p:nvPr/>
        </p:nvSpPr>
        <p:spPr>
          <a:xfrm>
            <a:off x="7388984" y="3311133"/>
            <a:ext cx="5265000" cy="36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dirty="0">
                <a:solidFill>
                  <a:schemeClr val="dk1"/>
                </a:solidFill>
                <a:latin typeface="Aptos Display" panose="020B0004020202020204" pitchFamily="34" charset="0"/>
                <a:ea typeface="Calibri"/>
                <a:cs typeface="Calibri"/>
                <a:sym typeface="Calibri"/>
              </a:rPr>
              <a:t>(b) Spiking CNN Compression: via attention guidance</a:t>
            </a:r>
            <a:r>
              <a:rPr lang="en-US" baseline="30000" dirty="0">
                <a:solidFill>
                  <a:schemeClr val="dk1"/>
                </a:solidFill>
                <a:latin typeface="Aptos Display" panose="020B0004020202020204" pitchFamily="34" charset="0"/>
                <a:ea typeface="Calibri"/>
                <a:cs typeface="Calibri"/>
                <a:sym typeface="Calibri"/>
              </a:rPr>
              <a:t>[1]</a:t>
            </a:r>
            <a:endParaRPr baseline="30000" dirty="0">
              <a:solidFill>
                <a:schemeClr val="dk1"/>
              </a:solidFill>
              <a:latin typeface="Aptos Display" panose="020B0004020202020204" pitchFamily="34" charset="0"/>
              <a:ea typeface="Calibri"/>
              <a:cs typeface="Calibri"/>
              <a:sym typeface="Calibri"/>
            </a:endParaRPr>
          </a:p>
        </p:txBody>
      </p:sp>
      <p:sp>
        <p:nvSpPr>
          <p:cNvPr id="4" name="Footer Placeholder 3">
            <a:extLst>
              <a:ext uri="{FF2B5EF4-FFF2-40B4-BE49-F238E27FC236}">
                <a16:creationId xmlns:a16="http://schemas.microsoft.com/office/drawing/2014/main" id="{426C87AC-0F0E-510E-B4F2-AAD463402F2E}"/>
              </a:ext>
            </a:extLst>
          </p:cNvPr>
          <p:cNvSpPr>
            <a:spLocks noGrp="1"/>
          </p:cNvSpPr>
          <p:nvPr>
            <p:ph type="ftr" idx="11"/>
          </p:nvPr>
        </p:nvSpPr>
        <p:spPr/>
        <p:txBody>
          <a:bodyPr/>
          <a:lstStyle/>
          <a:p>
            <a:r>
              <a:rPr lang="en-US"/>
              <a:t>Kundu, Zhu, Jaiswal, and Beerel</a:t>
            </a:r>
          </a:p>
        </p:txBody>
      </p:sp>
      <p:sp>
        <p:nvSpPr>
          <p:cNvPr id="7" name="Slide Number Placeholder 6">
            <a:extLst>
              <a:ext uri="{FF2B5EF4-FFF2-40B4-BE49-F238E27FC236}">
                <a16:creationId xmlns:a16="http://schemas.microsoft.com/office/drawing/2014/main" id="{067890B8-8CE5-E5B8-734E-C5D14920976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a:t>
            </a:fld>
            <a:endParaRPr lang="en-US"/>
          </a:p>
        </p:txBody>
      </p:sp>
      <p:sp>
        <p:nvSpPr>
          <p:cNvPr id="8" name="Google Shape;122;p15">
            <a:extLst>
              <a:ext uri="{FF2B5EF4-FFF2-40B4-BE49-F238E27FC236}">
                <a16:creationId xmlns:a16="http://schemas.microsoft.com/office/drawing/2014/main" id="{F093034F-A292-7D42-0590-603E92E53C4B}"/>
              </a:ext>
            </a:extLst>
          </p:cNvPr>
          <p:cNvSpPr txBox="1">
            <a:spLocks noGrp="1"/>
          </p:cNvSpPr>
          <p:nvPr>
            <p:ph type="dt" idx="10"/>
          </p:nvPr>
        </p:nvSpPr>
        <p:spPr>
          <a:xfrm>
            <a:off x="552443" y="6048573"/>
            <a:ext cx="10515600" cy="307777"/>
          </a:xfrm>
          <a:prstGeom prst="rect">
            <a:avLst/>
          </a:prstGeom>
          <a:noFill/>
          <a:ln w="19050">
            <a:solidFill>
              <a:schemeClr val="bg1">
                <a:lumMod val="50000"/>
              </a:schemeClr>
            </a:solidFill>
            <a:prstDash val="sysDash"/>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solidFill>
                  <a:srgbClr val="222222"/>
                </a:solidFill>
                <a:highlight>
                  <a:srgbClr val="FFFFFF"/>
                </a:highlight>
                <a:latin typeface="Aptos Display" panose="020B0004020202020204" pitchFamily="34" charset="0"/>
                <a:ea typeface="Arial"/>
                <a:cs typeface="Arial"/>
                <a:sym typeface="Arial"/>
              </a:rPr>
              <a:t>[1] S. Kundu et al. “Spike-Thrift: Towards Energy-Efficient Deep Spiking Neural Networks by Limiting Spiking Activity via Attention Guided Compression“, </a:t>
            </a:r>
            <a:r>
              <a:rPr lang="en-US" dirty="0">
                <a:solidFill>
                  <a:srgbClr val="222222"/>
                </a:solidFill>
                <a:latin typeface="Aptos Display" panose="020B0004020202020204" pitchFamily="34" charset="0"/>
                <a:ea typeface="Arial"/>
                <a:cs typeface="Arial"/>
                <a:sym typeface="Arial"/>
              </a:rPr>
              <a:t>WACV 2021</a:t>
            </a:r>
            <a:r>
              <a:rPr lang="en-US" i="1" dirty="0">
                <a:solidFill>
                  <a:srgbClr val="222222"/>
                </a:solidFill>
                <a:latin typeface="Aptos Display" panose="020B0004020202020204" pitchFamily="34" charset="0"/>
                <a:ea typeface="Arial"/>
                <a:cs typeface="Arial"/>
                <a:sym typeface="Arial"/>
              </a:rPr>
              <a:t>.</a:t>
            </a:r>
            <a:endParaRPr sz="1800" dirty="0">
              <a:latin typeface="Aptos Display" panose="020B00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
          <a:extLst>
            <a:ext uri="{FF2B5EF4-FFF2-40B4-BE49-F238E27FC236}">
              <a16:creationId xmlns:a16="http://schemas.microsoft.com/office/drawing/2014/main" id="{C25F6B2D-FD18-66BD-8BEA-AA220EA42628}"/>
            </a:ext>
          </a:extLst>
        </p:cNvPr>
        <p:cNvGrpSpPr/>
        <p:nvPr/>
      </p:nvGrpSpPr>
      <p:grpSpPr>
        <a:xfrm>
          <a:off x="0" y="0"/>
          <a:ext cx="0" cy="0"/>
          <a:chOff x="0" y="0"/>
          <a:chExt cx="0" cy="0"/>
        </a:xfrm>
      </p:grpSpPr>
      <p:sp>
        <p:nvSpPr>
          <p:cNvPr id="114" name="Google Shape;114;p15">
            <a:extLst>
              <a:ext uri="{FF2B5EF4-FFF2-40B4-BE49-F238E27FC236}">
                <a16:creationId xmlns:a16="http://schemas.microsoft.com/office/drawing/2014/main" id="{8592A6F4-02B0-25D3-4B03-20AE63488AAD}"/>
              </a:ext>
            </a:extLst>
          </p:cNvPr>
          <p:cNvSpPr txBox="1">
            <a:spLocks noGrp="1"/>
          </p:cNvSpPr>
          <p:nvPr>
            <p:ph type="title"/>
          </p:nvPr>
        </p:nvSpPr>
        <p:spPr>
          <a:xfrm>
            <a:off x="86360" y="61787"/>
            <a:ext cx="10515600" cy="1069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960"/>
              <a:buFont typeface="Play"/>
              <a:buNone/>
            </a:pPr>
            <a:r>
              <a:rPr lang="en-US" sz="3200" b="1" dirty="0">
                <a:latin typeface="Aptos Display" panose="020B0004020202020204" pitchFamily="34" charset="0"/>
                <a:ea typeface="Arial"/>
                <a:cs typeface="Arial"/>
                <a:sym typeface="Arial"/>
              </a:rPr>
              <a:t>Beyond Spiking CNNs: Spiking Transformers</a:t>
            </a:r>
            <a:endParaRPr sz="3200" dirty="0">
              <a:latin typeface="Aptos Display" panose="020B0004020202020204" pitchFamily="34" charset="0"/>
              <a:ea typeface="Arial"/>
              <a:cs typeface="Arial"/>
              <a:sym typeface="Arial"/>
            </a:endParaRPr>
          </a:p>
        </p:txBody>
      </p:sp>
      <p:pic>
        <p:nvPicPr>
          <p:cNvPr id="116" name="Google Shape;116;p15">
            <a:extLst>
              <a:ext uri="{FF2B5EF4-FFF2-40B4-BE49-F238E27FC236}">
                <a16:creationId xmlns:a16="http://schemas.microsoft.com/office/drawing/2014/main" id="{3B9C9328-095A-42BA-EE93-6A0FBC471F00}"/>
              </a:ext>
            </a:extLst>
          </p:cNvPr>
          <p:cNvPicPr preferRelativeResize="0"/>
          <p:nvPr/>
        </p:nvPicPr>
        <p:blipFill rotWithShape="1">
          <a:blip r:embed="rId3">
            <a:alphaModFix/>
          </a:blip>
          <a:srcRect/>
          <a:stretch/>
        </p:blipFill>
        <p:spPr>
          <a:xfrm>
            <a:off x="11463403" y="90608"/>
            <a:ext cx="642237" cy="505896"/>
          </a:xfrm>
          <a:prstGeom prst="rect">
            <a:avLst/>
          </a:prstGeom>
          <a:noFill/>
          <a:ln>
            <a:noFill/>
          </a:ln>
        </p:spPr>
      </p:pic>
      <p:sp>
        <p:nvSpPr>
          <p:cNvPr id="121" name="Google Shape;121;p15">
            <a:extLst>
              <a:ext uri="{FF2B5EF4-FFF2-40B4-BE49-F238E27FC236}">
                <a16:creationId xmlns:a16="http://schemas.microsoft.com/office/drawing/2014/main" id="{46FC7ED5-B827-DBC7-20F3-28EF95540DF5}"/>
              </a:ext>
            </a:extLst>
          </p:cNvPr>
          <p:cNvSpPr txBox="1"/>
          <p:nvPr/>
        </p:nvSpPr>
        <p:spPr>
          <a:xfrm>
            <a:off x="3463500" y="2790746"/>
            <a:ext cx="5265000" cy="36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dirty="0">
                <a:solidFill>
                  <a:schemeClr val="dk1"/>
                </a:solidFill>
                <a:latin typeface="Aptos Display" panose="020B0004020202020204" pitchFamily="34" charset="0"/>
                <a:ea typeface="Calibri"/>
                <a:cs typeface="Calibri"/>
                <a:sym typeface="Calibri"/>
              </a:rPr>
              <a:t>Spiking self-attention-based transformer architecture</a:t>
            </a:r>
            <a:endParaRPr dirty="0">
              <a:solidFill>
                <a:schemeClr val="dk1"/>
              </a:solidFill>
              <a:latin typeface="Aptos Display" panose="020B0004020202020204" pitchFamily="34" charset="0"/>
              <a:ea typeface="Calibri"/>
              <a:cs typeface="Calibri"/>
              <a:sym typeface="Calibri"/>
            </a:endParaRPr>
          </a:p>
        </p:txBody>
      </p:sp>
      <p:pic>
        <p:nvPicPr>
          <p:cNvPr id="3" name="Picture 2">
            <a:extLst>
              <a:ext uri="{FF2B5EF4-FFF2-40B4-BE49-F238E27FC236}">
                <a16:creationId xmlns:a16="http://schemas.microsoft.com/office/drawing/2014/main" id="{DD501065-A6C4-A388-26D4-45EAEE94E11E}"/>
              </a:ext>
            </a:extLst>
          </p:cNvPr>
          <p:cNvPicPr>
            <a:picLocks noChangeAspect="1"/>
          </p:cNvPicPr>
          <p:nvPr/>
        </p:nvPicPr>
        <p:blipFill>
          <a:blip r:embed="rId4"/>
          <a:stretch>
            <a:fillRect/>
          </a:stretch>
        </p:blipFill>
        <p:spPr>
          <a:xfrm>
            <a:off x="613611" y="1042218"/>
            <a:ext cx="10190747" cy="1714688"/>
          </a:xfrm>
          <a:prstGeom prst="rect">
            <a:avLst/>
          </a:prstGeom>
        </p:spPr>
      </p:pic>
      <p:sp>
        <p:nvSpPr>
          <p:cNvPr id="4" name="Google Shape;121;p15">
            <a:extLst>
              <a:ext uri="{FF2B5EF4-FFF2-40B4-BE49-F238E27FC236}">
                <a16:creationId xmlns:a16="http://schemas.microsoft.com/office/drawing/2014/main" id="{619A2434-B49C-51A6-F8EB-8ADE4F1DBBB3}"/>
              </a:ext>
            </a:extLst>
          </p:cNvPr>
          <p:cNvSpPr txBox="1"/>
          <p:nvPr/>
        </p:nvSpPr>
        <p:spPr>
          <a:xfrm>
            <a:off x="590549" y="3554786"/>
            <a:ext cx="11077575" cy="2459219"/>
          </a:xfrm>
          <a:prstGeom prst="rect">
            <a:avLst/>
          </a:prstGeom>
          <a:noFill/>
          <a:ln>
            <a:noFill/>
          </a:ln>
        </p:spPr>
        <p:txBody>
          <a:bodyPr spcFirstLastPara="1" wrap="square" lIns="91425" tIns="91425" rIns="91425" bIns="91425" anchor="t" anchorCtr="0">
            <a:noAutofit/>
          </a:bodyPr>
          <a:lstStyle/>
          <a:p>
            <a:pPr marL="342900" lvl="0" indent="-342900" rtl="0">
              <a:spcBef>
                <a:spcPts val="200"/>
              </a:spcBef>
              <a:spcAft>
                <a:spcPts val="200"/>
              </a:spcAft>
              <a:buFont typeface="Wingdings" panose="05000000000000000000" pitchFamily="2" charset="2"/>
              <a:buChar char="Ø"/>
            </a:pPr>
            <a:r>
              <a:rPr lang="en-US" sz="2000" dirty="0">
                <a:solidFill>
                  <a:schemeClr val="dk1"/>
                </a:solidFill>
                <a:latin typeface="Aptos Display" panose="020B0004020202020204" pitchFamily="34" charset="0"/>
                <a:ea typeface="Calibri"/>
                <a:cs typeface="Calibri"/>
                <a:sym typeface="Calibri"/>
              </a:rPr>
              <a:t>Spiking transformers</a:t>
            </a:r>
            <a:r>
              <a:rPr lang="en-US" sz="2000" baseline="30000" dirty="0">
                <a:solidFill>
                  <a:schemeClr val="dk1"/>
                </a:solidFill>
                <a:latin typeface="Aptos Display" panose="020B0004020202020204" pitchFamily="34" charset="0"/>
                <a:ea typeface="Calibri"/>
                <a:cs typeface="Calibri"/>
                <a:sym typeface="Calibri"/>
              </a:rPr>
              <a:t>[1]</a:t>
            </a:r>
            <a:r>
              <a:rPr lang="en-US" sz="2000" dirty="0">
                <a:solidFill>
                  <a:schemeClr val="dk1"/>
                </a:solidFill>
                <a:latin typeface="Aptos Display" panose="020B0004020202020204" pitchFamily="34" charset="0"/>
                <a:ea typeface="Calibri"/>
                <a:cs typeface="Calibri"/>
                <a:sym typeface="Calibri"/>
              </a:rPr>
              <a:t> demonstrated the first self-attention operation in spiking domain and stacked the SSA module to create a 66M parameter model (&gt; than the SOTA convolutional SNNs)</a:t>
            </a:r>
          </a:p>
          <a:p>
            <a:pPr marL="342900" lvl="0" indent="-342900">
              <a:spcBef>
                <a:spcPts val="200"/>
              </a:spcBef>
              <a:spcAft>
                <a:spcPts val="200"/>
              </a:spcAft>
              <a:buFont typeface="Wingdings" panose="05000000000000000000" pitchFamily="2" charset="2"/>
              <a:buChar char="Ø"/>
            </a:pPr>
            <a:r>
              <a:rPr lang="en-US" sz="2000" dirty="0" err="1">
                <a:solidFill>
                  <a:schemeClr val="dk1"/>
                </a:solidFill>
                <a:latin typeface="Aptos Display" panose="020B0004020202020204" pitchFamily="34" charset="0"/>
                <a:ea typeface="Calibri"/>
                <a:cs typeface="Calibri"/>
                <a:sym typeface="Calibri"/>
              </a:rPr>
              <a:t>Spikformer</a:t>
            </a:r>
            <a:r>
              <a:rPr lang="en-US" sz="2000" baseline="30000" dirty="0">
                <a:solidFill>
                  <a:schemeClr val="dk1"/>
                </a:solidFill>
                <a:latin typeface="Aptos Display" panose="020B0004020202020204" pitchFamily="34" charset="0"/>
                <a:ea typeface="Calibri"/>
                <a:cs typeface="Calibri"/>
                <a:sym typeface="Calibri"/>
              </a:rPr>
              <a:t>[1]</a:t>
            </a:r>
            <a:r>
              <a:rPr lang="en-US" sz="2000" dirty="0">
                <a:solidFill>
                  <a:schemeClr val="dk1"/>
                </a:solidFill>
                <a:latin typeface="Aptos Display" panose="020B0004020202020204" pitchFamily="34" charset="0"/>
                <a:ea typeface="Calibri"/>
                <a:cs typeface="Calibri"/>
                <a:sym typeface="Calibri"/>
              </a:rPr>
              <a:t> has three key differences from traditional transformers: </a:t>
            </a:r>
          </a:p>
          <a:p>
            <a:pPr marL="628650" lvl="8" indent="-285750">
              <a:spcBef>
                <a:spcPts val="200"/>
              </a:spcBef>
              <a:spcAft>
                <a:spcPts val="200"/>
              </a:spcAft>
              <a:buFont typeface="Wingdings" panose="05000000000000000000" pitchFamily="2" charset="2"/>
              <a:buChar char="§"/>
            </a:pPr>
            <a:r>
              <a:rPr lang="en-US" sz="2000" dirty="0">
                <a:latin typeface="Aptos Display" panose="020B0004020202020204" pitchFamily="34" charset="0"/>
                <a:sym typeface="Calibri"/>
              </a:rPr>
              <a:t>Spiking fully-connected layers (Conv 2D) take input features and convert them to spike activations</a:t>
            </a:r>
          </a:p>
          <a:p>
            <a:pPr marL="628650" lvl="8" indent="-285750">
              <a:spcBef>
                <a:spcPts val="200"/>
              </a:spcBef>
              <a:spcAft>
                <a:spcPts val="200"/>
              </a:spcAft>
              <a:buFont typeface="Wingdings" panose="05000000000000000000" pitchFamily="2" charset="2"/>
              <a:buChar char="§"/>
            </a:pPr>
            <a:r>
              <a:rPr lang="en-US" sz="2000" dirty="0">
                <a:latin typeface="Aptos Display" panose="020B0004020202020204" pitchFamily="34" charset="0"/>
                <a:sym typeface="Calibri"/>
              </a:rPr>
              <a:t>Instead of Key (K) combined with Query (Q) it is combined with Value (V) and reduced compute complexity to O(nd</a:t>
            </a:r>
            <a:r>
              <a:rPr lang="en-US" sz="2000" baseline="30000" dirty="0">
                <a:latin typeface="Aptos Display" panose="020B0004020202020204" pitchFamily="34" charset="0"/>
                <a:sym typeface="Calibri"/>
              </a:rPr>
              <a:t>2</a:t>
            </a:r>
            <a:r>
              <a:rPr lang="en-US" sz="2000" dirty="0">
                <a:latin typeface="Aptos Display" panose="020B0004020202020204" pitchFamily="34" charset="0"/>
                <a:sym typeface="Calibri"/>
              </a:rPr>
              <a:t>) from O(n</a:t>
            </a:r>
            <a:r>
              <a:rPr lang="en-US" sz="2000" baseline="30000" dirty="0">
                <a:latin typeface="Aptos Display" panose="020B0004020202020204" pitchFamily="34" charset="0"/>
                <a:sym typeface="Calibri"/>
              </a:rPr>
              <a:t>2</a:t>
            </a:r>
            <a:r>
              <a:rPr lang="en-US" sz="2000" dirty="0">
                <a:latin typeface="Aptos Display" panose="020B0004020202020204" pitchFamily="34" charset="0"/>
                <a:sym typeface="Calibri"/>
              </a:rPr>
              <a:t>d) by performing only vector (instead of matrix) operations</a:t>
            </a:r>
          </a:p>
          <a:p>
            <a:pPr marL="628650" lvl="8" indent="-285750">
              <a:spcBef>
                <a:spcPts val="200"/>
              </a:spcBef>
              <a:spcAft>
                <a:spcPts val="200"/>
              </a:spcAft>
              <a:buFont typeface="Wingdings" panose="05000000000000000000" pitchFamily="2" charset="2"/>
              <a:buChar char="§"/>
            </a:pPr>
            <a:r>
              <a:rPr lang="en-US" sz="2000" dirty="0">
                <a:latin typeface="Aptos Display" panose="020B0004020202020204" pitchFamily="34" charset="0"/>
                <a:sym typeface="Calibri"/>
              </a:rPr>
              <a:t>SSA block does not use the complex </a:t>
            </a:r>
            <a:r>
              <a:rPr lang="en-US" sz="2000" dirty="0" err="1">
                <a:latin typeface="Aptos Display" panose="020B0004020202020204" pitchFamily="34" charset="0"/>
                <a:sym typeface="Calibri"/>
              </a:rPr>
              <a:t>softmax</a:t>
            </a:r>
            <a:r>
              <a:rPr lang="en-US" sz="2000" dirty="0">
                <a:latin typeface="Aptos Display" panose="020B0004020202020204" pitchFamily="34" charset="0"/>
                <a:sym typeface="Calibri"/>
              </a:rPr>
              <a:t> operation as spikes are inherently non-negative.</a:t>
            </a:r>
          </a:p>
          <a:p>
            <a:pPr marL="0" lvl="0" indent="0" rtl="0">
              <a:spcBef>
                <a:spcPts val="0"/>
              </a:spcBef>
              <a:spcAft>
                <a:spcPts val="0"/>
              </a:spcAft>
              <a:buNone/>
            </a:pPr>
            <a:endParaRPr sz="2000" dirty="0">
              <a:solidFill>
                <a:schemeClr val="dk1"/>
              </a:solidFill>
              <a:latin typeface="Aptos Display" panose="020B0004020202020204" pitchFamily="34" charset="0"/>
              <a:ea typeface="Calibri"/>
              <a:cs typeface="Calibri"/>
              <a:sym typeface="Calibri"/>
            </a:endParaRPr>
          </a:p>
        </p:txBody>
      </p:sp>
      <p:sp>
        <p:nvSpPr>
          <p:cNvPr id="5" name="Footer Placeholder 4">
            <a:extLst>
              <a:ext uri="{FF2B5EF4-FFF2-40B4-BE49-F238E27FC236}">
                <a16:creationId xmlns:a16="http://schemas.microsoft.com/office/drawing/2014/main" id="{063622E8-B253-35E0-7388-2643C255ED31}"/>
              </a:ext>
            </a:extLst>
          </p:cNvPr>
          <p:cNvSpPr>
            <a:spLocks noGrp="1"/>
          </p:cNvSpPr>
          <p:nvPr>
            <p:ph type="ftr" idx="11"/>
          </p:nvPr>
        </p:nvSpPr>
        <p:spPr/>
        <p:txBody>
          <a:bodyPr/>
          <a:lstStyle/>
          <a:p>
            <a:r>
              <a:rPr lang="en-US"/>
              <a:t>Kundu, Zhu, Jaiswal, and Beerel</a:t>
            </a:r>
          </a:p>
        </p:txBody>
      </p:sp>
      <p:sp>
        <p:nvSpPr>
          <p:cNvPr id="6" name="Slide Number Placeholder 5">
            <a:extLst>
              <a:ext uri="{FF2B5EF4-FFF2-40B4-BE49-F238E27FC236}">
                <a16:creationId xmlns:a16="http://schemas.microsoft.com/office/drawing/2014/main" id="{F2C735AF-7C71-696E-9E53-70D6B21D5E8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sp>
        <p:nvSpPr>
          <p:cNvPr id="7" name="Google Shape;122;p15">
            <a:extLst>
              <a:ext uri="{FF2B5EF4-FFF2-40B4-BE49-F238E27FC236}">
                <a16:creationId xmlns:a16="http://schemas.microsoft.com/office/drawing/2014/main" id="{7FA82187-7478-25F7-8E62-0B435B6F78EF}"/>
              </a:ext>
            </a:extLst>
          </p:cNvPr>
          <p:cNvSpPr txBox="1">
            <a:spLocks noGrp="1"/>
          </p:cNvSpPr>
          <p:nvPr>
            <p:ph type="dt" idx="10"/>
          </p:nvPr>
        </p:nvSpPr>
        <p:spPr>
          <a:xfrm>
            <a:off x="763208" y="6109256"/>
            <a:ext cx="6550784" cy="252888"/>
          </a:xfrm>
          <a:prstGeom prst="rect">
            <a:avLst/>
          </a:prstGeom>
          <a:noFill/>
          <a:ln w="19050">
            <a:solidFill>
              <a:schemeClr val="bg1">
                <a:lumMod val="50000"/>
              </a:schemeClr>
            </a:solidFill>
            <a:prstDash val="sysDash"/>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solidFill>
                  <a:srgbClr val="222222"/>
                </a:solidFill>
                <a:highlight>
                  <a:srgbClr val="FFFFFF"/>
                </a:highlight>
                <a:latin typeface="Aptos Display" panose="020B0004020202020204" pitchFamily="34" charset="0"/>
                <a:ea typeface="Arial"/>
                <a:cs typeface="Arial"/>
                <a:sym typeface="Arial"/>
              </a:rPr>
              <a:t>[1] Zhou, </a:t>
            </a:r>
            <a:r>
              <a:rPr lang="en-US" dirty="0" err="1">
                <a:solidFill>
                  <a:srgbClr val="222222"/>
                </a:solidFill>
                <a:highlight>
                  <a:srgbClr val="FFFFFF"/>
                </a:highlight>
                <a:latin typeface="Aptos Display" panose="020B0004020202020204" pitchFamily="34" charset="0"/>
                <a:ea typeface="Arial"/>
                <a:cs typeface="Arial"/>
                <a:sym typeface="Arial"/>
              </a:rPr>
              <a:t>Zhaokun</a:t>
            </a:r>
            <a:r>
              <a:rPr lang="en-US" dirty="0">
                <a:solidFill>
                  <a:srgbClr val="222222"/>
                </a:solidFill>
                <a:highlight>
                  <a:srgbClr val="FFFFFF"/>
                </a:highlight>
                <a:latin typeface="Aptos Display" panose="020B0004020202020204" pitchFamily="34" charset="0"/>
                <a:ea typeface="Arial"/>
                <a:cs typeface="Arial"/>
                <a:sym typeface="Arial"/>
              </a:rPr>
              <a:t> et al. "</a:t>
            </a:r>
            <a:r>
              <a:rPr lang="en-US" dirty="0" err="1">
                <a:solidFill>
                  <a:srgbClr val="222222"/>
                </a:solidFill>
                <a:highlight>
                  <a:srgbClr val="FFFFFF"/>
                </a:highlight>
                <a:latin typeface="Aptos Display" panose="020B0004020202020204" pitchFamily="34" charset="0"/>
                <a:ea typeface="Arial"/>
                <a:cs typeface="Arial"/>
                <a:sym typeface="Arial"/>
              </a:rPr>
              <a:t>Spikformer</a:t>
            </a:r>
            <a:r>
              <a:rPr lang="en-US" dirty="0">
                <a:solidFill>
                  <a:srgbClr val="222222"/>
                </a:solidFill>
                <a:highlight>
                  <a:srgbClr val="FFFFFF"/>
                </a:highlight>
                <a:latin typeface="Aptos Display" panose="020B0004020202020204" pitchFamily="34" charset="0"/>
                <a:ea typeface="Arial"/>
                <a:cs typeface="Arial"/>
                <a:sym typeface="Arial"/>
              </a:rPr>
              <a:t>: When spiking neural network meets transformer“, </a:t>
            </a:r>
            <a:r>
              <a:rPr lang="en-US" dirty="0">
                <a:solidFill>
                  <a:srgbClr val="222222"/>
                </a:solidFill>
                <a:latin typeface="Aptos Display" panose="020B0004020202020204" pitchFamily="34" charset="0"/>
                <a:ea typeface="Arial"/>
                <a:cs typeface="Arial"/>
                <a:sym typeface="Arial"/>
              </a:rPr>
              <a:t>ICLR 2023</a:t>
            </a:r>
            <a:r>
              <a:rPr lang="en-US" i="1" dirty="0">
                <a:solidFill>
                  <a:srgbClr val="222222"/>
                </a:solidFill>
                <a:latin typeface="Aptos Display" panose="020B0004020202020204" pitchFamily="34" charset="0"/>
                <a:ea typeface="Arial"/>
                <a:cs typeface="Arial"/>
                <a:sym typeface="Arial"/>
              </a:rPr>
              <a:t>.</a:t>
            </a:r>
            <a:endParaRPr sz="1800" dirty="0">
              <a:latin typeface="Aptos Display" panose="020B0004020202020204" pitchFamily="34" charset="0"/>
            </a:endParaRPr>
          </a:p>
        </p:txBody>
      </p:sp>
    </p:spTree>
    <p:extLst>
      <p:ext uri="{BB962C8B-B14F-4D97-AF65-F5344CB8AC3E}">
        <p14:creationId xmlns:p14="http://schemas.microsoft.com/office/powerpoint/2010/main" val="3707609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6"/>
          <p:cNvSpPr txBox="1">
            <a:spLocks noGrp="1"/>
          </p:cNvSpPr>
          <p:nvPr>
            <p:ph type="title"/>
          </p:nvPr>
        </p:nvSpPr>
        <p:spPr>
          <a:xfrm>
            <a:off x="86360" y="61787"/>
            <a:ext cx="10515600" cy="1069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960"/>
              <a:buFont typeface="Play"/>
              <a:buNone/>
            </a:pPr>
            <a:r>
              <a:rPr lang="en-US" sz="3200" b="1" dirty="0">
                <a:latin typeface="Aptos Display" panose="020B0004020202020204" pitchFamily="34" charset="0"/>
                <a:ea typeface="Arial"/>
                <a:cs typeface="Arial"/>
                <a:sym typeface="Arial"/>
              </a:rPr>
              <a:t>Towards Spike-Driven Vision Foundation Models</a:t>
            </a:r>
            <a:endParaRPr sz="3200" dirty="0">
              <a:latin typeface="Aptos Display" panose="020B0004020202020204" pitchFamily="34" charset="0"/>
              <a:ea typeface="Arial"/>
              <a:cs typeface="Arial"/>
              <a:sym typeface="Arial"/>
            </a:endParaRPr>
          </a:p>
        </p:txBody>
      </p:sp>
      <p:pic>
        <p:nvPicPr>
          <p:cNvPr id="131" name="Google Shape;131;p16"/>
          <p:cNvPicPr preferRelativeResize="0"/>
          <p:nvPr/>
        </p:nvPicPr>
        <p:blipFill rotWithShape="1">
          <a:blip r:embed="rId3">
            <a:alphaModFix/>
          </a:blip>
          <a:srcRect/>
          <a:stretch/>
        </p:blipFill>
        <p:spPr>
          <a:xfrm>
            <a:off x="11463403" y="90608"/>
            <a:ext cx="642237" cy="505896"/>
          </a:xfrm>
          <a:prstGeom prst="rect">
            <a:avLst/>
          </a:prstGeom>
          <a:noFill/>
          <a:ln>
            <a:noFill/>
          </a:ln>
        </p:spPr>
      </p:pic>
      <p:pic>
        <p:nvPicPr>
          <p:cNvPr id="2" name="Google Shape;147;p17">
            <a:extLst>
              <a:ext uri="{FF2B5EF4-FFF2-40B4-BE49-F238E27FC236}">
                <a16:creationId xmlns:a16="http://schemas.microsoft.com/office/drawing/2014/main" id="{23B95075-53D5-FBF2-C1A1-C49423F804C0}"/>
              </a:ext>
            </a:extLst>
          </p:cNvPr>
          <p:cNvPicPr preferRelativeResize="0"/>
          <p:nvPr/>
        </p:nvPicPr>
        <p:blipFill>
          <a:blip r:embed="rId4">
            <a:alphaModFix/>
          </a:blip>
          <a:stretch>
            <a:fillRect/>
          </a:stretch>
        </p:blipFill>
        <p:spPr>
          <a:xfrm>
            <a:off x="2599979" y="915111"/>
            <a:ext cx="7898146" cy="3767783"/>
          </a:xfrm>
          <a:prstGeom prst="rect">
            <a:avLst/>
          </a:prstGeom>
          <a:noFill/>
          <a:ln>
            <a:noFill/>
          </a:ln>
        </p:spPr>
      </p:pic>
      <p:sp>
        <p:nvSpPr>
          <p:cNvPr id="4" name="Google Shape;121;p15">
            <a:extLst>
              <a:ext uri="{FF2B5EF4-FFF2-40B4-BE49-F238E27FC236}">
                <a16:creationId xmlns:a16="http://schemas.microsoft.com/office/drawing/2014/main" id="{48D3077D-3055-D713-47CD-9D13075D60E9}"/>
              </a:ext>
            </a:extLst>
          </p:cNvPr>
          <p:cNvSpPr txBox="1"/>
          <p:nvPr/>
        </p:nvSpPr>
        <p:spPr>
          <a:xfrm>
            <a:off x="3200399" y="4500344"/>
            <a:ext cx="6497053" cy="36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dirty="0">
                <a:solidFill>
                  <a:schemeClr val="dk1"/>
                </a:solidFill>
                <a:latin typeface="Aptos Display" panose="020B0004020202020204" pitchFamily="34" charset="0"/>
                <a:ea typeface="Calibri"/>
                <a:cs typeface="Calibri"/>
                <a:sym typeface="Calibri"/>
              </a:rPr>
              <a:t>Comparison of vanilla self-attention (VSA) and spike driven self-attention (SDSA) </a:t>
            </a:r>
            <a:r>
              <a:rPr lang="en-US" baseline="30000" dirty="0">
                <a:solidFill>
                  <a:schemeClr val="dk1"/>
                </a:solidFill>
                <a:latin typeface="Aptos Display" panose="020B0004020202020204" pitchFamily="34" charset="0"/>
                <a:ea typeface="Calibri"/>
                <a:cs typeface="Calibri"/>
                <a:sym typeface="Calibri"/>
              </a:rPr>
              <a:t>[1]</a:t>
            </a:r>
            <a:endParaRPr baseline="30000" dirty="0">
              <a:solidFill>
                <a:schemeClr val="dk1"/>
              </a:solidFill>
              <a:latin typeface="Aptos Display" panose="020B0004020202020204" pitchFamily="34" charset="0"/>
              <a:ea typeface="Calibri"/>
              <a:cs typeface="Calibri"/>
              <a:sym typeface="Calibri"/>
            </a:endParaRPr>
          </a:p>
        </p:txBody>
      </p:sp>
      <p:sp>
        <p:nvSpPr>
          <p:cNvPr id="6" name="TextBox 5">
            <a:extLst>
              <a:ext uri="{FF2B5EF4-FFF2-40B4-BE49-F238E27FC236}">
                <a16:creationId xmlns:a16="http://schemas.microsoft.com/office/drawing/2014/main" id="{429C242A-5347-70CD-D039-096DBB88D8C5}"/>
              </a:ext>
            </a:extLst>
          </p:cNvPr>
          <p:cNvSpPr txBox="1"/>
          <p:nvPr/>
        </p:nvSpPr>
        <p:spPr>
          <a:xfrm>
            <a:off x="439480" y="4896457"/>
            <a:ext cx="11752520" cy="1015663"/>
          </a:xfrm>
          <a:prstGeom prst="rect">
            <a:avLst/>
          </a:prstGeom>
          <a:noFill/>
        </p:spPr>
        <p:txBody>
          <a:bodyPr wrap="square" rtlCol="0">
            <a:spAutoFit/>
          </a:bodyPr>
          <a:lstStyle/>
          <a:p>
            <a:pPr marL="342900" indent="-342900">
              <a:buFont typeface="Wingdings" panose="05000000000000000000" pitchFamily="2" charset="2"/>
              <a:buChar char="Ø"/>
            </a:pPr>
            <a:r>
              <a:rPr lang="en-US" sz="2000" dirty="0">
                <a:latin typeface="Aptos Display" panose="020B0004020202020204" pitchFamily="34" charset="0"/>
              </a:rPr>
              <a:t>Further advancement in spiking self-attention achieve true linear complexity using binary attention maps</a:t>
            </a:r>
            <a:r>
              <a:rPr lang="en-US" sz="2000" baseline="30000" dirty="0">
                <a:latin typeface="Aptos Display" panose="020B0004020202020204" pitchFamily="34" charset="0"/>
              </a:rPr>
              <a:t>[1]</a:t>
            </a:r>
            <a:r>
              <a:rPr lang="en-US" sz="2000" dirty="0">
                <a:latin typeface="Aptos Display" panose="020B0004020202020204" pitchFamily="34" charset="0"/>
              </a:rPr>
              <a:t> </a:t>
            </a:r>
          </a:p>
          <a:p>
            <a:pPr marL="342900" indent="-342900">
              <a:buFont typeface="Wingdings" panose="05000000000000000000" pitchFamily="2" charset="2"/>
              <a:buChar char="Ø"/>
            </a:pPr>
            <a:r>
              <a:rPr lang="en-US" sz="2000" dirty="0">
                <a:latin typeface="Aptos Display" panose="020B0004020202020204" pitchFamily="34" charset="0"/>
              </a:rPr>
              <a:t>Extended the application space for SDSA based transformers to object tracking and semantic segmentation – making the </a:t>
            </a:r>
            <a:r>
              <a:rPr lang="en-US" sz="2000" b="1" dirty="0">
                <a:solidFill>
                  <a:srgbClr val="C00000"/>
                </a:solidFill>
                <a:latin typeface="Aptos Display" panose="020B0004020202020204" pitchFamily="34" charset="0"/>
              </a:rPr>
              <a:t>first step of spiking foundation model </a:t>
            </a:r>
            <a:r>
              <a:rPr lang="en-US" sz="2000" dirty="0">
                <a:latin typeface="Aptos Display" panose="020B0004020202020204" pitchFamily="34" charset="0"/>
              </a:rPr>
              <a:t>across different types downstream tasks</a:t>
            </a:r>
          </a:p>
        </p:txBody>
      </p:sp>
      <p:sp>
        <p:nvSpPr>
          <p:cNvPr id="3" name="Footer Placeholder 2">
            <a:extLst>
              <a:ext uri="{FF2B5EF4-FFF2-40B4-BE49-F238E27FC236}">
                <a16:creationId xmlns:a16="http://schemas.microsoft.com/office/drawing/2014/main" id="{04D21A06-70CC-3F6F-AA38-0599C35A35A7}"/>
              </a:ext>
            </a:extLst>
          </p:cNvPr>
          <p:cNvSpPr>
            <a:spLocks noGrp="1"/>
          </p:cNvSpPr>
          <p:nvPr>
            <p:ph type="ftr" idx="11"/>
          </p:nvPr>
        </p:nvSpPr>
        <p:spPr/>
        <p:txBody>
          <a:bodyPr/>
          <a:lstStyle/>
          <a:p>
            <a:r>
              <a:rPr lang="en-US"/>
              <a:t>Kundu, Zhu, Jaiswal, and Beerel</a:t>
            </a:r>
          </a:p>
        </p:txBody>
      </p:sp>
      <p:sp>
        <p:nvSpPr>
          <p:cNvPr id="7" name="Slide Number Placeholder 6">
            <a:extLst>
              <a:ext uri="{FF2B5EF4-FFF2-40B4-BE49-F238E27FC236}">
                <a16:creationId xmlns:a16="http://schemas.microsoft.com/office/drawing/2014/main" id="{FD9D642E-53E0-317E-B151-B3028E7DE14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a:t>
            </a:fld>
            <a:endParaRPr lang="en-US"/>
          </a:p>
        </p:txBody>
      </p:sp>
      <p:sp>
        <p:nvSpPr>
          <p:cNvPr id="8" name="Google Shape;122;p15">
            <a:extLst>
              <a:ext uri="{FF2B5EF4-FFF2-40B4-BE49-F238E27FC236}">
                <a16:creationId xmlns:a16="http://schemas.microsoft.com/office/drawing/2014/main" id="{44A74A92-B005-3AF2-6AD6-358424518FAB}"/>
              </a:ext>
            </a:extLst>
          </p:cNvPr>
          <p:cNvSpPr txBox="1">
            <a:spLocks noGrp="1"/>
          </p:cNvSpPr>
          <p:nvPr>
            <p:ph type="dt" idx="10"/>
          </p:nvPr>
        </p:nvSpPr>
        <p:spPr>
          <a:xfrm>
            <a:off x="656389" y="6125683"/>
            <a:ext cx="4211053" cy="262994"/>
          </a:xfrm>
          <a:prstGeom prst="rect">
            <a:avLst/>
          </a:prstGeom>
          <a:noFill/>
          <a:ln w="19050">
            <a:solidFill>
              <a:schemeClr val="bg1">
                <a:lumMod val="50000"/>
              </a:schemeClr>
            </a:solidFill>
            <a:prstDash val="sysDash"/>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solidFill>
                  <a:srgbClr val="222222"/>
                </a:solidFill>
                <a:highlight>
                  <a:srgbClr val="FFFFFF"/>
                </a:highlight>
                <a:latin typeface="Aptos Display" panose="020B0004020202020204" pitchFamily="34" charset="0"/>
                <a:ea typeface="Arial"/>
                <a:cs typeface="Arial"/>
                <a:sym typeface="Arial"/>
              </a:rPr>
              <a:t>[1] Yao Man et al. "</a:t>
            </a:r>
            <a:r>
              <a:rPr lang="en-US" sz="1200" dirty="0">
                <a:solidFill>
                  <a:srgbClr val="222222"/>
                </a:solidFill>
                <a:highlight>
                  <a:srgbClr val="FFFFFF"/>
                </a:highlight>
                <a:latin typeface="Arial"/>
                <a:ea typeface="Arial"/>
                <a:cs typeface="Arial"/>
                <a:sym typeface="Arial"/>
              </a:rPr>
              <a:t> Spike-driven Transformer</a:t>
            </a:r>
            <a:r>
              <a:rPr lang="en-US" sz="1200" dirty="0">
                <a:solidFill>
                  <a:srgbClr val="222222"/>
                </a:solidFill>
                <a:highlight>
                  <a:srgbClr val="FFFFFF"/>
                </a:highlight>
                <a:latin typeface="Aptos Display" panose="020B0004020202020204" pitchFamily="34" charset="0"/>
                <a:ea typeface="Arial"/>
                <a:cs typeface="Arial"/>
                <a:sym typeface="Arial"/>
              </a:rPr>
              <a:t>”</a:t>
            </a:r>
            <a:r>
              <a:rPr lang="en-US" dirty="0">
                <a:solidFill>
                  <a:srgbClr val="222222"/>
                </a:solidFill>
                <a:highlight>
                  <a:srgbClr val="FFFFFF"/>
                </a:highlight>
                <a:latin typeface="Aptos Display" panose="020B0004020202020204" pitchFamily="34" charset="0"/>
                <a:ea typeface="Arial"/>
                <a:cs typeface="Arial"/>
                <a:sym typeface="Arial"/>
              </a:rPr>
              <a:t>, </a:t>
            </a:r>
            <a:r>
              <a:rPr lang="en-US" dirty="0">
                <a:solidFill>
                  <a:srgbClr val="222222"/>
                </a:solidFill>
                <a:latin typeface="Aptos Display" panose="020B0004020202020204" pitchFamily="34" charset="0"/>
                <a:ea typeface="Arial"/>
                <a:cs typeface="Arial"/>
                <a:sym typeface="Arial"/>
              </a:rPr>
              <a:t>NeurIPS 2023</a:t>
            </a:r>
            <a:r>
              <a:rPr lang="en-US" i="1" dirty="0">
                <a:solidFill>
                  <a:srgbClr val="222222"/>
                </a:solidFill>
                <a:latin typeface="Aptos Display" panose="020B0004020202020204" pitchFamily="34" charset="0"/>
                <a:ea typeface="Arial"/>
                <a:cs typeface="Arial"/>
                <a:sym typeface="Arial"/>
              </a:rPr>
              <a:t>.</a:t>
            </a:r>
            <a:endParaRPr sz="1800" dirty="0">
              <a:latin typeface="Aptos Display" panose="020B0004020202020204"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Metadata/LabelInfo.xml><?xml version="1.0" encoding="utf-8"?>
<clbl:labelList xmlns:clbl="http://schemas.microsoft.com/office/2020/mipLabelMetadata">
  <clbl:label id="{46c98d88-e344-4ed4-8496-4ed7712e255d}" enabled="0" method="" siteId="{46c98d88-e344-4ed4-8496-4ed7712e255d}" removed="1"/>
</clbl:labelList>
</file>

<file path=docProps/app.xml><?xml version="1.0" encoding="utf-8"?>
<Properties xmlns="http://schemas.openxmlformats.org/officeDocument/2006/extended-properties" xmlns:vt="http://schemas.openxmlformats.org/officeDocument/2006/docPropsVTypes">
  <Template/>
  <TotalTime>4358</TotalTime>
  <Words>2257</Words>
  <Application>Microsoft Office PowerPoint</Application>
  <PresentationFormat>Widescreen</PresentationFormat>
  <Paragraphs>292</Paragraphs>
  <Slides>20</Slides>
  <Notes>20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Times New Roman</vt:lpstr>
      <vt:lpstr>Roboto</vt:lpstr>
      <vt:lpstr>Play</vt:lpstr>
      <vt:lpstr>Wingdings</vt:lpstr>
      <vt:lpstr>Cambria Math</vt:lpstr>
      <vt:lpstr>Arial</vt:lpstr>
      <vt:lpstr>Aptos Display</vt:lpstr>
      <vt:lpstr>Calibri</vt:lpstr>
      <vt:lpstr>Helvetica</vt:lpstr>
      <vt:lpstr>Office Theme</vt:lpstr>
      <vt:lpstr>Recent Advances in Scalable Energy-Efficient and Trustworthy Spiking Neural Networks: From Algorithms to Technology</vt:lpstr>
      <vt:lpstr>PowerPoint Presentation</vt:lpstr>
      <vt:lpstr>PowerPoint Presentation</vt:lpstr>
      <vt:lpstr>Rate encoding[1]</vt:lpstr>
      <vt:lpstr>PowerPoint Presentation</vt:lpstr>
      <vt:lpstr>Growth of Model Sizes for SNNs</vt:lpstr>
      <vt:lpstr>Deep SNN Architectures and Their Compression</vt:lpstr>
      <vt:lpstr>Beyond Spiking CNNs: Spiking Transformers</vt:lpstr>
      <vt:lpstr>Towards Spike-Driven Vision Foundation Models</vt:lpstr>
      <vt:lpstr>Spiking Transformers for Generative AI</vt:lpstr>
      <vt:lpstr>Advancement in Privacy Preserving SNNs</vt:lpstr>
      <vt:lpstr>Advancement in Robust SNNs</vt:lpstr>
      <vt:lpstr>Hardware for Neuromorphic Computing: Key Attributes</vt:lpstr>
      <vt:lpstr>Processors: CMOS Neuromorphic Processors</vt:lpstr>
      <vt:lpstr>Processors: Analog In Memory Compute Processors</vt:lpstr>
      <vt:lpstr>Path Ahead : Scalability Challenges of Spiking Transformers</vt:lpstr>
      <vt:lpstr>Path Ahead : Trustworthiness of  Spiking Models </vt:lpstr>
      <vt:lpstr>Path Ahead: Applications and Software</vt:lpstr>
      <vt:lpstr>Concluding Remark: Hardware-Algorithm Co-Design</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Recent Advances in Scalable Energy-Efficient and Trustworthy Spiking Neural Networks: From Algorithms to Technology</dc:title>
  <dc:creator>Peter Beerel</dc:creator>
  <cp:lastModifiedBy>Peter A. Beerel</cp:lastModifiedBy>
  <cp:revision>24</cp:revision>
  <dcterms:modified xsi:type="dcterms:W3CDTF">2024-04-18T12:08:02Z</dcterms:modified>
</cp:coreProperties>
</file>