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355" r:id="rId3"/>
    <p:sldId id="360" r:id="rId4"/>
    <p:sldId id="284" r:id="rId5"/>
    <p:sldId id="342" r:id="rId6"/>
    <p:sldId id="343" r:id="rId7"/>
    <p:sldId id="344" r:id="rId8"/>
    <p:sldId id="345" r:id="rId9"/>
    <p:sldId id="363" r:id="rId10"/>
    <p:sldId id="347" r:id="rId11"/>
    <p:sldId id="358" r:id="rId12"/>
    <p:sldId id="348" r:id="rId13"/>
    <p:sldId id="364" r:id="rId14"/>
    <p:sldId id="357" r:id="rId15"/>
    <p:sldId id="350" r:id="rId16"/>
    <p:sldId id="351" r:id="rId17"/>
    <p:sldId id="359" r:id="rId18"/>
    <p:sldId id="352" r:id="rId19"/>
    <p:sldId id="354" r:id="rId20"/>
    <p:sldId id="353" r:id="rId21"/>
    <p:sldId id="338" r:id="rId22"/>
    <p:sldId id="356" r:id="rId23"/>
    <p:sldId id="361"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7F6"/>
    <a:srgbClr val="3EAD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7" autoAdjust="0"/>
    <p:restoredTop sz="94660" autoAdjust="0"/>
  </p:normalViewPr>
  <p:slideViewPr>
    <p:cSldViewPr snapToGrid="0">
      <p:cViewPr varScale="1">
        <p:scale>
          <a:sx n="71" d="100"/>
          <a:sy n="71" d="100"/>
        </p:scale>
        <p:origin x="1308" y="60"/>
      </p:cViewPr>
      <p:guideLst>
        <p:guide orient="horz" pos="2160"/>
        <p:guide pos="2880"/>
      </p:guideLst>
    </p:cSldViewPr>
  </p:slideViewPr>
  <p:outlineViewPr>
    <p:cViewPr>
      <p:scale>
        <a:sx n="33" d="100"/>
        <a:sy n="33" d="100"/>
      </p:scale>
      <p:origin x="0" y="6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369A5C-B989-486E-B69A-FBD01D75CCFE}" type="datetimeFigureOut">
              <a:rPr lang="en-US" smtClean="0"/>
              <a:pPr/>
              <a:t>12/15/2015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C3210B-D26F-4144-B508-A99BD9A7AB01}" type="slidenum">
              <a:rPr lang="en-IN" smtClean="0"/>
              <a:pPr/>
              <a:t>‹#›</a:t>
            </a:fld>
            <a:endParaRPr lang="en-IN"/>
          </a:p>
        </p:txBody>
      </p:sp>
    </p:spTree>
    <p:extLst>
      <p:ext uri="{BB962C8B-B14F-4D97-AF65-F5344CB8AC3E}">
        <p14:creationId xmlns:p14="http://schemas.microsoft.com/office/powerpoint/2010/main" val="2375469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C3210B-D26F-4144-B508-A99BD9A7AB01}" type="slidenum">
              <a:rPr lang="en-IN" smtClean="0"/>
              <a:pPr/>
              <a:t>9</a:t>
            </a:fld>
            <a:endParaRPr lang="en-IN"/>
          </a:p>
        </p:txBody>
      </p:sp>
    </p:spTree>
    <p:extLst>
      <p:ext uri="{BB962C8B-B14F-4D97-AF65-F5344CB8AC3E}">
        <p14:creationId xmlns:p14="http://schemas.microsoft.com/office/powerpoint/2010/main" val="2183341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3EADA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1306286"/>
          </a:xfrm>
        </p:spPr>
        <p:txBody>
          <a:bodyPr anchor="b">
            <a:normAutofit/>
          </a:bodyPr>
          <a:lstStyle>
            <a:lvl1pPr algn="l">
              <a:defRPr sz="4400" b="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4894" y="3338742"/>
            <a:ext cx="6858000" cy="1146172"/>
          </a:xfrm>
        </p:spPr>
        <p:txBody>
          <a:bodyPr>
            <a:normAutofit/>
          </a:bodyPr>
          <a:lstStyle>
            <a:lvl1pPr marL="0" indent="0" algn="l">
              <a:buNone/>
              <a:defRPr sz="2400">
                <a:solidFill>
                  <a:srgbClr val="E9F7F6"/>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3654096" y="6356353"/>
            <a:ext cx="2057400" cy="365125"/>
          </a:xfrm>
        </p:spPr>
        <p:txBody>
          <a:bodyPr/>
          <a:lstStyle>
            <a:lvl1pPr>
              <a:defRPr>
                <a:solidFill>
                  <a:schemeClr val="bg1"/>
                </a:solidFill>
              </a:defRPr>
            </a:lvl1pPr>
          </a:lstStyle>
          <a:p>
            <a:fld id="{140FB802-0D68-45A8-B127-C14F2946F963}" type="datetime1">
              <a:rPr lang="en-US" smtClean="0"/>
              <a:pPr/>
              <a:t>12/15/2015</a:t>
            </a:fld>
            <a:endParaRPr lang="en-US"/>
          </a:p>
        </p:txBody>
      </p:sp>
      <p:sp>
        <p:nvSpPr>
          <p:cNvPr id="5" name="Footer Placeholder 4"/>
          <p:cNvSpPr>
            <a:spLocks noGrp="1"/>
          </p:cNvSpPr>
          <p:nvPr>
            <p:ph type="ftr" sz="quarter" idx="11"/>
          </p:nvPr>
        </p:nvSpPr>
        <p:spPr>
          <a:xfrm>
            <a:off x="5999844" y="6356353"/>
            <a:ext cx="3086100" cy="365125"/>
          </a:xfrm>
        </p:spPr>
        <p:txBody>
          <a:bodyPr/>
          <a:lstStyle>
            <a:lvl1pPr>
              <a:defRPr>
                <a:solidFill>
                  <a:schemeClr val="bg1"/>
                </a:solidFill>
              </a:defRPr>
            </a:lvl1pPr>
          </a:lstStyle>
          <a:p>
            <a:endParaRPr lang="en-US" dirty="0"/>
          </a:p>
        </p:txBody>
      </p:sp>
      <p:cxnSp>
        <p:nvCxnSpPr>
          <p:cNvPr id="8" name="Straight Connector 7"/>
          <p:cNvCxnSpPr/>
          <p:nvPr userDrawn="1"/>
        </p:nvCxnSpPr>
        <p:spPr>
          <a:xfrm>
            <a:off x="685800" y="3089628"/>
            <a:ext cx="7772400" cy="0"/>
          </a:xfrm>
          <a:prstGeom prst="line">
            <a:avLst/>
          </a:prstGeom>
          <a:ln w="6350" cap="flat"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7390" y="5090368"/>
            <a:ext cx="2042471" cy="1124083"/>
          </a:xfrm>
          <a:prstGeom prst="rect">
            <a:avLst/>
          </a:prstGeom>
        </p:spPr>
      </p:pic>
    </p:spTree>
    <p:extLst>
      <p:ext uri="{BB962C8B-B14F-4D97-AF65-F5344CB8AC3E}">
        <p14:creationId xmlns:p14="http://schemas.microsoft.com/office/powerpoint/2010/main" val="1679752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85800" y="1196977"/>
            <a:ext cx="7772401" cy="49514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A15004-D7D7-4A00-BDDB-6FACEF75FFBD}" type="datetime1">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2C4B5-A1E9-4984-9CD4-22695C1F6283}" type="slidenum">
              <a:rPr lang="en-US" smtClean="0"/>
              <a:pPr/>
              <a:t>‹#›</a:t>
            </a:fld>
            <a:endParaRPr lang="en-US"/>
          </a:p>
        </p:txBody>
      </p:sp>
      <p:sp>
        <p:nvSpPr>
          <p:cNvPr id="7" name="Title 1"/>
          <p:cNvSpPr>
            <a:spLocks noGrp="1"/>
          </p:cNvSpPr>
          <p:nvPr>
            <p:ph type="title"/>
          </p:nvPr>
        </p:nvSpPr>
        <p:spPr>
          <a:xfrm>
            <a:off x="685800" y="319314"/>
            <a:ext cx="6847115" cy="671286"/>
          </a:xfrm>
        </p:spPr>
        <p:txBody>
          <a:bodyPr/>
          <a:lstStyle>
            <a:lvl1pPr>
              <a:defRPr lang="en-US" sz="3200" kern="1200" smtClean="0">
                <a:solidFill>
                  <a:srgbClr val="3DACA7"/>
                </a:solidFill>
                <a:latin typeface="Segoe UI" panose="020B0502040204020203" pitchFamily="34" charset="0"/>
                <a:ea typeface="Segoe UI" panose="020B0502040204020203" pitchFamily="34" charset="0"/>
                <a:cs typeface="Segoe UI" panose="020B0502040204020203" pitchFamily="34" charset="0"/>
              </a:defRPr>
            </a:lvl1pPr>
          </a:lstStyle>
          <a:p>
            <a:r>
              <a:rPr lang="en-US" smtClean="0"/>
              <a:t>Click to edit Master title style</a:t>
            </a:r>
            <a:endParaRPr lang="en-US" dirty="0"/>
          </a:p>
        </p:txBody>
      </p:sp>
      <p:cxnSp>
        <p:nvCxnSpPr>
          <p:cNvPr id="9" name="Straight Connector 8"/>
          <p:cNvCxnSpPr/>
          <p:nvPr userDrawn="1"/>
        </p:nvCxnSpPr>
        <p:spPr>
          <a:xfrm>
            <a:off x="685801" y="990600"/>
            <a:ext cx="7672388" cy="1588"/>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3985468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0362"/>
            <a:ext cx="1914525" cy="4995298"/>
          </a:xfrm>
        </p:spPr>
        <p:txBody>
          <a:bodyPr vert="eaVert"/>
          <a:lstStyle>
            <a:lvl1pPr>
              <a:defRPr>
                <a:solidFill>
                  <a:srgbClr val="3EADA7"/>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360364"/>
            <a:ext cx="5743576" cy="58118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AEE4DA-0417-487D-98EE-253E631A3595}" type="datetime1">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2C4B5-A1E9-4984-9CD4-22695C1F6283}" type="slidenum">
              <a:rPr lang="en-US" smtClean="0"/>
              <a:pPr/>
              <a:t>‹#›</a:t>
            </a:fld>
            <a:endParaRPr lang="en-US"/>
          </a:p>
        </p:txBody>
      </p:sp>
      <p:cxnSp>
        <p:nvCxnSpPr>
          <p:cNvPr id="8" name="Straight Connector 7"/>
          <p:cNvCxnSpPr/>
          <p:nvPr userDrawn="1"/>
        </p:nvCxnSpPr>
        <p:spPr>
          <a:xfrm>
            <a:off x="6543675" y="370118"/>
            <a:ext cx="0" cy="5806281"/>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6367462" y="5632169"/>
            <a:ext cx="800100" cy="447675"/>
          </a:xfrm>
          <a:prstGeom prst="rect">
            <a:avLst/>
          </a:prstGeom>
        </p:spPr>
      </p:pic>
    </p:spTree>
    <p:extLst>
      <p:ext uri="{BB962C8B-B14F-4D97-AF65-F5344CB8AC3E}">
        <p14:creationId xmlns:p14="http://schemas.microsoft.com/office/powerpoint/2010/main" val="407130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19314"/>
            <a:ext cx="6847115" cy="671286"/>
          </a:xfrm>
        </p:spPr>
        <p:txBody>
          <a:bodyPr/>
          <a:lstStyle>
            <a:lvl1pPr>
              <a:defRPr lang="en-US" sz="3200" kern="1200" smtClean="0">
                <a:solidFill>
                  <a:srgbClr val="3DACA7"/>
                </a:solidFill>
                <a:latin typeface="Segoe UI" panose="020B0502040204020203" pitchFamily="34" charset="0"/>
                <a:ea typeface="Segoe UI" panose="020B0502040204020203" pitchFamily="34" charset="0"/>
                <a:cs typeface="Segoe UI" panose="020B05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685800" y="1196976"/>
            <a:ext cx="7772401" cy="4983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1DED58-A7DD-480E-A2F4-D57769A40E68}" type="datetime1">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2C4B5-A1E9-4984-9CD4-22695C1F6283}" type="slidenum">
              <a:rPr lang="en-US" smtClean="0"/>
              <a:pPr/>
              <a:t>‹#›</a:t>
            </a:fld>
            <a:endParaRPr lang="en-US"/>
          </a:p>
        </p:txBody>
      </p:sp>
      <p:cxnSp>
        <p:nvCxnSpPr>
          <p:cNvPr id="8" name="Straight Connector 7"/>
          <p:cNvCxnSpPr/>
          <p:nvPr userDrawn="1"/>
        </p:nvCxnSpPr>
        <p:spPr>
          <a:xfrm>
            <a:off x="685801" y="990600"/>
            <a:ext cx="7672388" cy="1588"/>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353672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712423"/>
            <a:ext cx="77724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685800" y="4552636"/>
            <a:ext cx="77724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7BEAE8-E7D6-40C3-A50E-13C1BA7B5C87}" type="datetime1">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2C4B5-A1E9-4984-9CD4-22695C1F6283}" type="slidenum">
              <a:rPr lang="en-US" smtClean="0"/>
              <a:pPr/>
              <a:t>‹#›</a:t>
            </a:fld>
            <a:endParaRPr lang="en-US"/>
          </a:p>
        </p:txBody>
      </p:sp>
    </p:spTree>
    <p:extLst>
      <p:ext uri="{BB962C8B-B14F-4D97-AF65-F5344CB8AC3E}">
        <p14:creationId xmlns:p14="http://schemas.microsoft.com/office/powerpoint/2010/main" val="330798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799" y="1190173"/>
            <a:ext cx="3834246" cy="498996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190173"/>
            <a:ext cx="3829050" cy="498996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56AC31-93BF-4F6D-AF13-0E3BB6103D42}" type="datetime1">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52C4B5-A1E9-4984-9CD4-22695C1F6283}" type="slidenum">
              <a:rPr lang="en-US" smtClean="0"/>
              <a:pPr/>
              <a:t>‹#›</a:t>
            </a:fld>
            <a:endParaRPr lang="en-US"/>
          </a:p>
        </p:txBody>
      </p:sp>
      <p:sp>
        <p:nvSpPr>
          <p:cNvPr id="10" name="Title 1"/>
          <p:cNvSpPr>
            <a:spLocks noGrp="1"/>
          </p:cNvSpPr>
          <p:nvPr>
            <p:ph type="title"/>
          </p:nvPr>
        </p:nvSpPr>
        <p:spPr>
          <a:xfrm>
            <a:off x="685800" y="319314"/>
            <a:ext cx="6847115" cy="671286"/>
          </a:xfrm>
        </p:spPr>
        <p:txBody>
          <a:bodyPr/>
          <a:lstStyle>
            <a:lvl1pPr>
              <a:defRPr lang="en-US" sz="3200" kern="1200" smtClean="0">
                <a:solidFill>
                  <a:srgbClr val="3DACA7"/>
                </a:solidFill>
                <a:latin typeface="Segoe UI" panose="020B0502040204020203" pitchFamily="34" charset="0"/>
                <a:ea typeface="Segoe UI" panose="020B0502040204020203" pitchFamily="34" charset="0"/>
                <a:cs typeface="Segoe UI" panose="020B0502040204020203" pitchFamily="34" charset="0"/>
              </a:defRPr>
            </a:lvl1pPr>
          </a:lstStyle>
          <a:p>
            <a:r>
              <a:rPr lang="en-US" smtClean="0"/>
              <a:t>Click to edit Master title style</a:t>
            </a:r>
            <a:endParaRPr lang="en-US" dirty="0"/>
          </a:p>
        </p:txBody>
      </p:sp>
      <p:cxnSp>
        <p:nvCxnSpPr>
          <p:cNvPr id="12" name="Straight Connector 11"/>
          <p:cNvCxnSpPr/>
          <p:nvPr userDrawn="1"/>
        </p:nvCxnSpPr>
        <p:spPr>
          <a:xfrm>
            <a:off x="685801" y="990600"/>
            <a:ext cx="7672388" cy="1588"/>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3667447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799" y="1160692"/>
            <a:ext cx="3815196"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799" y="2154891"/>
            <a:ext cx="3815196" cy="403318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160690"/>
            <a:ext cx="3829050"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154891"/>
            <a:ext cx="3829050" cy="403318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991CED-D2F9-4769-8A22-A17C8DEEF1A4}" type="datetime1">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52C4B5-A1E9-4984-9CD4-22695C1F6283}" type="slidenum">
              <a:rPr lang="en-US" smtClean="0"/>
              <a:pPr/>
              <a:t>‹#›</a:t>
            </a:fld>
            <a:endParaRPr lang="en-US"/>
          </a:p>
        </p:txBody>
      </p:sp>
      <p:sp>
        <p:nvSpPr>
          <p:cNvPr id="11" name="Title 1"/>
          <p:cNvSpPr>
            <a:spLocks noGrp="1"/>
          </p:cNvSpPr>
          <p:nvPr>
            <p:ph type="title"/>
          </p:nvPr>
        </p:nvSpPr>
        <p:spPr>
          <a:xfrm>
            <a:off x="685800" y="319314"/>
            <a:ext cx="6847115" cy="671286"/>
          </a:xfrm>
        </p:spPr>
        <p:txBody>
          <a:bodyPr/>
          <a:lstStyle>
            <a:lvl1pPr>
              <a:defRPr lang="en-US" sz="3200" kern="1200" smtClean="0">
                <a:solidFill>
                  <a:srgbClr val="3DACA7"/>
                </a:solidFill>
                <a:latin typeface="Segoe UI" panose="020B0502040204020203" pitchFamily="34" charset="0"/>
                <a:ea typeface="Segoe UI" panose="020B0502040204020203" pitchFamily="34" charset="0"/>
                <a:cs typeface="Segoe UI" panose="020B0502040204020203" pitchFamily="34" charset="0"/>
              </a:defRPr>
            </a:lvl1pPr>
          </a:lstStyle>
          <a:p>
            <a:r>
              <a:rPr lang="en-US" smtClean="0"/>
              <a:t>Click to edit Master title style</a:t>
            </a:r>
            <a:endParaRPr lang="en-US" dirty="0"/>
          </a:p>
        </p:txBody>
      </p:sp>
      <p:cxnSp>
        <p:nvCxnSpPr>
          <p:cNvPr id="13" name="Straight Connector 12"/>
          <p:cNvCxnSpPr/>
          <p:nvPr userDrawn="1"/>
        </p:nvCxnSpPr>
        <p:spPr>
          <a:xfrm>
            <a:off x="685801" y="990600"/>
            <a:ext cx="7672388" cy="1588"/>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83027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CAB34C6-2ACE-4B75-9A11-2088EAA55FEB}" type="datetime1">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52C4B5-A1E9-4984-9CD4-22695C1F6283}" type="slidenum">
              <a:rPr lang="en-US" smtClean="0"/>
              <a:pPr/>
              <a:t>‹#›</a:t>
            </a:fld>
            <a:endParaRPr lang="en-US"/>
          </a:p>
        </p:txBody>
      </p:sp>
      <p:sp>
        <p:nvSpPr>
          <p:cNvPr id="7" name="Title 1"/>
          <p:cNvSpPr>
            <a:spLocks noGrp="1"/>
          </p:cNvSpPr>
          <p:nvPr>
            <p:ph type="title"/>
          </p:nvPr>
        </p:nvSpPr>
        <p:spPr>
          <a:xfrm>
            <a:off x="685800" y="319314"/>
            <a:ext cx="6847115" cy="671286"/>
          </a:xfrm>
        </p:spPr>
        <p:txBody>
          <a:bodyPr/>
          <a:lstStyle>
            <a:lvl1pPr>
              <a:defRPr lang="en-US" sz="3200" kern="1200" smtClean="0">
                <a:solidFill>
                  <a:srgbClr val="3DACA7"/>
                </a:solidFill>
                <a:latin typeface="Segoe UI" panose="020B0502040204020203" pitchFamily="34" charset="0"/>
                <a:ea typeface="Segoe UI" panose="020B0502040204020203" pitchFamily="34" charset="0"/>
                <a:cs typeface="Segoe UI" panose="020B0502040204020203" pitchFamily="34" charset="0"/>
              </a:defRPr>
            </a:lvl1pPr>
          </a:lstStyle>
          <a:p>
            <a:r>
              <a:rPr lang="en-US" smtClean="0"/>
              <a:t>Click to edit Master title style</a:t>
            </a:r>
            <a:endParaRPr lang="en-US" dirty="0"/>
          </a:p>
        </p:txBody>
      </p:sp>
      <p:cxnSp>
        <p:nvCxnSpPr>
          <p:cNvPr id="9" name="Straight Connector 8"/>
          <p:cNvCxnSpPr/>
          <p:nvPr userDrawn="1"/>
        </p:nvCxnSpPr>
        <p:spPr>
          <a:xfrm>
            <a:off x="685801" y="990600"/>
            <a:ext cx="7672388" cy="1588"/>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3425945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6E433-B30A-4986-B787-0BFAA2C7C4C5}" type="datetime1">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52C4B5-A1E9-4984-9CD4-22695C1F6283}" type="slidenum">
              <a:rPr lang="en-US" smtClean="0"/>
              <a:pPr/>
              <a:t>‹#›</a:t>
            </a:fld>
            <a:endParaRPr lang="en-US"/>
          </a:p>
        </p:txBody>
      </p:sp>
    </p:spTree>
    <p:extLst>
      <p:ext uri="{BB962C8B-B14F-4D97-AF65-F5344CB8AC3E}">
        <p14:creationId xmlns:p14="http://schemas.microsoft.com/office/powerpoint/2010/main" val="3621427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6200" y="990600"/>
            <a:ext cx="462915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0936" y="2191659"/>
            <a:ext cx="2948940" cy="3675743"/>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3173CD-60D8-4CB4-BE10-C0E803F8B70B}" type="datetime1">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52C4B5-A1E9-4984-9CD4-22695C1F6283}" type="slidenum">
              <a:rPr lang="en-US" smtClean="0"/>
              <a:pPr/>
              <a:t>‹#›</a:t>
            </a:fld>
            <a:endParaRPr lang="en-US"/>
          </a:p>
        </p:txBody>
      </p:sp>
      <p:sp>
        <p:nvSpPr>
          <p:cNvPr id="9" name="Title 1"/>
          <p:cNvSpPr>
            <a:spLocks noGrp="1"/>
          </p:cNvSpPr>
          <p:nvPr>
            <p:ph type="title"/>
          </p:nvPr>
        </p:nvSpPr>
        <p:spPr>
          <a:xfrm>
            <a:off x="630936" y="457200"/>
            <a:ext cx="2948940" cy="1487714"/>
          </a:xfrm>
        </p:spPr>
        <p:txBody>
          <a:bodyPr anchor="b">
            <a:normAutofit/>
          </a:bodyPr>
          <a:lstStyle>
            <a:lvl1pPr>
              <a:defRPr sz="3200" b="0">
                <a:solidFill>
                  <a:srgbClr val="3EADA7"/>
                </a:solidFill>
              </a:defRPr>
            </a:lvl1pPr>
          </a:lstStyle>
          <a:p>
            <a:r>
              <a:rPr lang="en-US" smtClean="0"/>
              <a:t>Click to edit Master title style</a:t>
            </a:r>
            <a:endParaRPr lang="en-US" dirty="0"/>
          </a:p>
        </p:txBody>
      </p:sp>
      <p:cxnSp>
        <p:nvCxnSpPr>
          <p:cNvPr id="10" name="Straight Connector 9"/>
          <p:cNvCxnSpPr/>
          <p:nvPr userDrawn="1"/>
        </p:nvCxnSpPr>
        <p:spPr>
          <a:xfrm>
            <a:off x="645450" y="2061029"/>
            <a:ext cx="2948940" cy="0"/>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223770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6200" y="990600"/>
            <a:ext cx="462915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79D163E3-1E33-4A38-800A-03759090C638}" type="datetime1">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52C4B5-A1E9-4984-9CD4-22695C1F6283}" type="slidenum">
              <a:rPr lang="en-US" smtClean="0"/>
              <a:pPr/>
              <a:t>‹#›</a:t>
            </a:fld>
            <a:endParaRPr lang="en-US"/>
          </a:p>
        </p:txBody>
      </p:sp>
      <p:sp>
        <p:nvSpPr>
          <p:cNvPr id="16" name="Text Placeholder 3"/>
          <p:cNvSpPr>
            <a:spLocks noGrp="1"/>
          </p:cNvSpPr>
          <p:nvPr>
            <p:ph type="body" sz="half" idx="2"/>
          </p:nvPr>
        </p:nvSpPr>
        <p:spPr>
          <a:xfrm>
            <a:off x="630936" y="2191659"/>
            <a:ext cx="2948940" cy="3675743"/>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7" name="Title 1"/>
          <p:cNvSpPr>
            <a:spLocks noGrp="1"/>
          </p:cNvSpPr>
          <p:nvPr>
            <p:ph type="title"/>
          </p:nvPr>
        </p:nvSpPr>
        <p:spPr>
          <a:xfrm>
            <a:off x="630936" y="457200"/>
            <a:ext cx="2948940" cy="1487714"/>
          </a:xfrm>
        </p:spPr>
        <p:txBody>
          <a:bodyPr anchor="b">
            <a:normAutofit/>
          </a:bodyPr>
          <a:lstStyle>
            <a:lvl1pPr>
              <a:defRPr sz="3200" b="0">
                <a:solidFill>
                  <a:srgbClr val="3EADA7"/>
                </a:solidFill>
              </a:defRPr>
            </a:lvl1pPr>
          </a:lstStyle>
          <a:p>
            <a:r>
              <a:rPr lang="en-US" smtClean="0"/>
              <a:t>Click to edit Master title style</a:t>
            </a:r>
            <a:endParaRPr lang="en-US" dirty="0"/>
          </a:p>
        </p:txBody>
      </p:sp>
      <p:cxnSp>
        <p:nvCxnSpPr>
          <p:cNvPr id="18" name="Straight Connector 17"/>
          <p:cNvCxnSpPr/>
          <p:nvPr userDrawn="1"/>
        </p:nvCxnSpPr>
        <p:spPr>
          <a:xfrm>
            <a:off x="645450" y="2061029"/>
            <a:ext cx="2948940" cy="0"/>
          </a:xfrm>
          <a:prstGeom prst="line">
            <a:avLst/>
          </a:prstGeom>
          <a:ln w="6350" cap="flat" cmpd="sng" algn="ctr">
            <a:solidFill>
              <a:srgbClr val="3DACA7"/>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58100" y="408783"/>
            <a:ext cx="800100" cy="447675"/>
          </a:xfrm>
          <a:prstGeom prst="rect">
            <a:avLst/>
          </a:prstGeom>
        </p:spPr>
      </p:pic>
    </p:spTree>
    <p:extLst>
      <p:ext uri="{BB962C8B-B14F-4D97-AF65-F5344CB8AC3E}">
        <p14:creationId xmlns:p14="http://schemas.microsoft.com/office/powerpoint/2010/main" val="411524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5760"/>
            <a:ext cx="7772401"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828803"/>
            <a:ext cx="7772401"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799" y="6356353"/>
            <a:ext cx="2057400" cy="365125"/>
          </a:xfrm>
          <a:prstGeom prst="rect">
            <a:avLst/>
          </a:prstGeom>
        </p:spPr>
        <p:txBody>
          <a:bodyPr vert="horz" lIns="91440" tIns="45720" rIns="91440" bIns="45720" rtlCol="0" anchor="ctr"/>
          <a:lstStyle>
            <a:lvl1pPr algn="l">
              <a:defRPr sz="1100">
                <a:solidFill>
                  <a:schemeClr val="tx1">
                    <a:lumMod val="65000"/>
                    <a:lumOff val="35000"/>
                  </a:schemeClr>
                </a:solidFill>
                <a:latin typeface="Arial" panose="020B0604020202020204" pitchFamily="34" charset="0"/>
                <a:cs typeface="Arial" panose="020B0604020202020204" pitchFamily="34" charset="0"/>
              </a:defRPr>
            </a:lvl1pPr>
          </a:lstStyle>
          <a:p>
            <a:fld id="{8986741B-F39F-4224-91FC-3D020F543D5A}" type="datetime1">
              <a:rPr lang="en-US" smtClean="0"/>
              <a:pPr/>
              <a:t>12/15/2015</a:t>
            </a:fld>
            <a:endParaRPr lang="en-US"/>
          </a:p>
        </p:txBody>
      </p:sp>
      <p:sp>
        <p:nvSpPr>
          <p:cNvPr id="5" name="Footer Placeholder 4"/>
          <p:cNvSpPr>
            <a:spLocks noGrp="1"/>
          </p:cNvSpPr>
          <p:nvPr>
            <p:ph type="ftr" sz="quarter" idx="3"/>
          </p:nvPr>
        </p:nvSpPr>
        <p:spPr>
          <a:xfrm>
            <a:off x="3031547" y="6356353"/>
            <a:ext cx="3086100" cy="365125"/>
          </a:xfrm>
          <a:prstGeom prst="rect">
            <a:avLst/>
          </a:prstGeom>
        </p:spPr>
        <p:txBody>
          <a:bodyPr vert="horz" lIns="91440" tIns="45720" rIns="91440" bIns="45720" rtlCol="0" anchor="ctr"/>
          <a:lstStyle>
            <a:lvl1pPr algn="ctr">
              <a:defRPr sz="1100">
                <a:solidFill>
                  <a:schemeClr val="tx1">
                    <a:lumMod val="65000"/>
                    <a:lumOff val="3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6400800" y="6356353"/>
            <a:ext cx="2057400" cy="365125"/>
          </a:xfrm>
          <a:prstGeom prst="rect">
            <a:avLst/>
          </a:prstGeom>
        </p:spPr>
        <p:txBody>
          <a:bodyPr vert="horz" lIns="91440" tIns="45720" rIns="91440" bIns="45720" rtlCol="0" anchor="ctr"/>
          <a:lstStyle>
            <a:lvl1pPr algn="r">
              <a:defRPr sz="1100">
                <a:solidFill>
                  <a:schemeClr val="tx1">
                    <a:tint val="75000"/>
                  </a:schemeClr>
                </a:solidFill>
                <a:latin typeface="Arial" panose="020B0604020202020204" pitchFamily="34" charset="0"/>
                <a:cs typeface="Arial" panose="020B0604020202020204" pitchFamily="34" charset="0"/>
              </a:defRPr>
            </a:lvl1pPr>
          </a:lstStyle>
          <a:p>
            <a:fld id="{2652C4B5-A1E9-4984-9CD4-22695C1F6283}" type="slidenum">
              <a:rPr lang="en-US" smtClean="0"/>
              <a:pPr/>
              <a:t>‹#›</a:t>
            </a:fld>
            <a:endParaRPr lang="en-US"/>
          </a:p>
        </p:txBody>
      </p:sp>
    </p:spTree>
    <p:extLst>
      <p:ext uri="{BB962C8B-B14F-4D97-AF65-F5344CB8AC3E}">
        <p14:creationId xmlns:p14="http://schemas.microsoft.com/office/powerpoint/2010/main" val="3084228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b="0" kern="1200">
          <a:solidFill>
            <a:srgbClr val="3EADA7"/>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lumMod val="75000"/>
              <a:lumOff val="25000"/>
            </a:schemeClr>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lumMod val="75000"/>
              <a:lumOff val="25000"/>
            </a:schemeClr>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lumMod val="75000"/>
              <a:lumOff val="25000"/>
            </a:schemeClr>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lumMod val="75000"/>
              <a:lumOff val="25000"/>
            </a:schemeClr>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lumMod val="75000"/>
              <a:lumOff val="25000"/>
            </a:schemeClr>
          </a:solidFill>
          <a:latin typeface="+mn-lt"/>
          <a:ea typeface="+mn-ea"/>
          <a:cs typeface="Arial" panose="020B0604020202020204" pitchFamily="34" charset="0"/>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8.png"/><Relationship Id="rId4" Type="http://schemas.openxmlformats.org/officeDocument/2006/relationships/image" Target="../media/image17.wmf"/></Relationships>
</file>

<file path=ppt/slides/_rels/slide1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png"/><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notesSlide" Target="../notesSlides/notesSlide1.xml"/><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emf"/><Relationship Id="rId5" Type="http://schemas.openxmlformats.org/officeDocument/2006/relationships/image" Target="../media/image10.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990" y="111211"/>
            <a:ext cx="8464378" cy="3305962"/>
          </a:xfrm>
        </p:spPr>
        <p:txBody>
          <a:bodyPr>
            <a:normAutofit fontScale="90000"/>
          </a:bodyPr>
          <a:lstStyle/>
          <a:p>
            <a:pPr algn="ct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sz="4000" dirty="0" smtClean="0">
                <a:solidFill>
                  <a:schemeClr val="tx1"/>
                </a:solidFill>
              </a:rPr>
              <a:t/>
            </a:r>
            <a:br>
              <a:rPr lang="en-US" sz="4000" dirty="0" smtClean="0">
                <a:solidFill>
                  <a:schemeClr val="tx1"/>
                </a:solidFill>
              </a:rPr>
            </a:br>
            <a:r>
              <a:rPr lang="en-IN" sz="4000" dirty="0" smtClean="0"/>
              <a:t>Joint Estimation of Activity Signal and HRF in fMRI using Fused LASSO</a:t>
            </a: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2200" dirty="0" smtClean="0">
                <a:latin typeface="Times New Roman" pitchFamily="18" charset="0"/>
                <a:cs typeface="Times New Roman" pitchFamily="18" charset="0"/>
              </a:rPr>
              <a:t> Priya Aggarwal</a:t>
            </a:r>
            <a:r>
              <a:rPr lang="en-IN" sz="2200" baseline="30000" dirty="0" smtClean="0">
                <a:latin typeface="Times New Roman" pitchFamily="18" charset="0"/>
                <a:cs typeface="Times New Roman" pitchFamily="18" charset="0"/>
              </a:rPr>
              <a:t>1</a:t>
            </a:r>
            <a:r>
              <a:rPr lang="en-IN" sz="2200" dirty="0" smtClean="0">
                <a:latin typeface="Times New Roman" pitchFamily="18" charset="0"/>
                <a:cs typeface="Times New Roman" pitchFamily="18" charset="0"/>
              </a:rPr>
              <a:t>,  Anubha Gupta</a:t>
            </a:r>
            <a:r>
              <a:rPr lang="en-IN" sz="2200" baseline="30000" dirty="0" smtClean="0">
                <a:latin typeface="Times New Roman" pitchFamily="18" charset="0"/>
                <a:cs typeface="Times New Roman" pitchFamily="18" charset="0"/>
              </a:rPr>
              <a:t>1</a:t>
            </a:r>
            <a:r>
              <a:rPr lang="en-IN" sz="2200" dirty="0" smtClean="0">
                <a:latin typeface="Times New Roman" pitchFamily="18" charset="0"/>
                <a:cs typeface="Times New Roman" pitchFamily="18" charset="0"/>
              </a:rPr>
              <a:t> , and Ajay Garg</a:t>
            </a:r>
            <a:r>
              <a:rPr lang="en-IN" sz="2200" baseline="30000" dirty="0" smtClean="0">
                <a:latin typeface="Times New Roman" pitchFamily="18" charset="0"/>
                <a:cs typeface="Times New Roman" pitchFamily="18" charset="0"/>
              </a:rPr>
              <a:t>2</a:t>
            </a:r>
            <a:r>
              <a:rPr lang="en-IN" sz="2200" dirty="0" smtClean="0">
                <a:latin typeface="Times New Roman" pitchFamily="18" charset="0"/>
                <a:cs typeface="Times New Roman" pitchFamily="18" charset="0"/>
              </a:rPr>
              <a:t/>
            </a:r>
            <a:br>
              <a:rPr lang="en-IN" sz="2200" dirty="0" smtClean="0">
                <a:latin typeface="Times New Roman" pitchFamily="18" charset="0"/>
                <a:cs typeface="Times New Roman" pitchFamily="18" charset="0"/>
              </a:rPr>
            </a:br>
            <a:r>
              <a:rPr lang="en-IN" sz="2200" baseline="30000" dirty="0" smtClean="0">
                <a:latin typeface="Times New Roman" pitchFamily="18" charset="0"/>
                <a:cs typeface="Times New Roman" pitchFamily="18" charset="0"/>
              </a:rPr>
              <a:t> 1</a:t>
            </a:r>
            <a:r>
              <a:rPr lang="en-IN" sz="2200" dirty="0" smtClean="0">
                <a:latin typeface="Times New Roman" pitchFamily="18" charset="0"/>
                <a:cs typeface="Times New Roman" pitchFamily="18" charset="0"/>
              </a:rPr>
              <a:t>SBILab, Department of Electronics and Communication Engineering (ECE), IIIT-Delhi, India</a:t>
            </a:r>
            <a:br>
              <a:rPr lang="en-IN" sz="2200" dirty="0" smtClean="0">
                <a:latin typeface="Times New Roman" pitchFamily="18" charset="0"/>
                <a:cs typeface="Times New Roman" pitchFamily="18" charset="0"/>
              </a:rPr>
            </a:br>
            <a:r>
              <a:rPr lang="en-IN" sz="2200" baseline="30000" dirty="0" smtClean="0">
                <a:latin typeface="Times New Roman" pitchFamily="18" charset="0"/>
                <a:cs typeface="Times New Roman" pitchFamily="18" charset="0"/>
              </a:rPr>
              <a:t>2 </a:t>
            </a:r>
            <a:r>
              <a:rPr lang="en-IN" sz="2200" dirty="0" smtClean="0">
                <a:latin typeface="Times New Roman" pitchFamily="18" charset="0"/>
                <a:cs typeface="Times New Roman" pitchFamily="18" charset="0"/>
              </a:rPr>
              <a:t>Department of Neuroradiology, Neurosciences Centre, AIIMS, Delhi, India </a:t>
            </a:r>
            <a:r>
              <a:rPr lang="en-IN" sz="2200" dirty="0" smtClean="0"/>
              <a:t/>
            </a:r>
            <a:br>
              <a:rPr lang="en-IN" sz="2200" dirty="0" smtClean="0"/>
            </a:br>
            <a:endParaRPr lang="en-US" sz="2200" dirty="0">
              <a:latin typeface="Times New Roman" pitchFamily="18" charset="0"/>
              <a:cs typeface="Times New Roman" pitchFamily="18" charset="0"/>
            </a:endParaRPr>
          </a:p>
        </p:txBody>
      </p:sp>
      <p:sp>
        <p:nvSpPr>
          <p:cNvPr id="3" name="Subtitle 2"/>
          <p:cNvSpPr>
            <a:spLocks noGrp="1"/>
          </p:cNvSpPr>
          <p:nvPr>
            <p:ph type="subTitle" idx="1"/>
          </p:nvPr>
        </p:nvSpPr>
        <p:spPr>
          <a:xfrm>
            <a:off x="5399902" y="5029203"/>
            <a:ext cx="3385752" cy="789121"/>
          </a:xfrm>
        </p:spPr>
        <p:txBody>
          <a:bodyPr>
            <a:normAutofit/>
          </a:bodyPr>
          <a:lstStyle/>
          <a:p>
            <a:pPr algn="ctr"/>
            <a:r>
              <a:rPr lang="en-US" sz="2000" dirty="0" smtClean="0">
                <a:solidFill>
                  <a:schemeClr val="bg1"/>
                </a:solidFill>
                <a:latin typeface="Times New Roman" pitchFamily="18" charset="0"/>
                <a:cs typeface="Times New Roman" pitchFamily="18" charset="0"/>
              </a:rPr>
              <a:t>Presented by: Anubha Gupta</a:t>
            </a:r>
          </a:p>
          <a:p>
            <a:pPr algn="ctr"/>
            <a:endParaRPr lang="en-US" sz="1800" dirty="0" smtClean="0">
              <a:solidFill>
                <a:schemeClr val="tx1"/>
              </a:solidFill>
            </a:endParaRPr>
          </a:p>
        </p:txBody>
      </p:sp>
      <p:sp>
        <p:nvSpPr>
          <p:cNvPr id="4" name="Subtitle 2"/>
          <p:cNvSpPr txBox="1">
            <a:spLocks/>
          </p:cNvSpPr>
          <p:nvPr/>
        </p:nvSpPr>
        <p:spPr>
          <a:xfrm>
            <a:off x="374467" y="4614561"/>
            <a:ext cx="3021875" cy="414642"/>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Wingdings 2" pitchFamily="18" charset="2"/>
              <a:buNone/>
              <a:tabLst/>
              <a:defRPr/>
            </a:pPr>
            <a:endParaRPr kumimoji="0" lang="en-US" sz="2200" b="0" i="0" u="none" strike="noStrike" kern="1200" cap="none" spc="0" normalizeH="0" baseline="0" noProof="0" dirty="0" smtClean="0">
              <a:ln>
                <a:noFill/>
              </a:ln>
              <a:solidFill>
                <a:schemeClr val="bg1"/>
              </a:solidFill>
              <a:effectLst/>
              <a:uLnTx/>
              <a:uFillTx/>
              <a:latin typeface="+mn-lt"/>
              <a:ea typeface="+mn-ea"/>
              <a:cs typeface="Arial" panose="020B0604020202020204" pitchFamily="34" charset="0"/>
            </a:endParaRPr>
          </a:p>
        </p:txBody>
      </p:sp>
      <p:sp>
        <p:nvSpPr>
          <p:cNvPr id="5" name="TextBox 4"/>
          <p:cNvSpPr txBox="1"/>
          <p:nvPr/>
        </p:nvSpPr>
        <p:spPr>
          <a:xfrm>
            <a:off x="2837329" y="3738282"/>
            <a:ext cx="3442445" cy="1200329"/>
          </a:xfrm>
          <a:prstGeom prst="rect">
            <a:avLst/>
          </a:prstGeom>
          <a:noFill/>
        </p:spPr>
        <p:txBody>
          <a:bodyPr wrap="square" rtlCol="0">
            <a:spAutoFit/>
          </a:bodyPr>
          <a:lstStyle/>
          <a:p>
            <a:pPr algn="ctr"/>
            <a:r>
              <a:rPr lang="en-US" sz="2400" dirty="0" smtClean="0">
                <a:solidFill>
                  <a:schemeClr val="bg1"/>
                </a:solidFill>
                <a:latin typeface="Times New Roman" panose="02020603050405020304" pitchFamily="18" charset="0"/>
                <a:cs typeface="Times New Roman" panose="02020603050405020304" pitchFamily="18" charset="0"/>
              </a:rPr>
              <a:t>Dec. 15, 2015</a:t>
            </a:r>
          </a:p>
          <a:p>
            <a:pPr algn="ctr"/>
            <a:r>
              <a:rPr lang="en-US" sz="2400" dirty="0" smtClean="0">
                <a:solidFill>
                  <a:schemeClr val="bg1"/>
                </a:solidFill>
                <a:latin typeface="Times New Roman" panose="02020603050405020304" pitchFamily="18" charset="0"/>
                <a:cs typeface="Times New Roman" panose="02020603050405020304" pitchFamily="18" charset="0"/>
              </a:rPr>
              <a:t>GLOBALSIP 2015</a:t>
            </a:r>
          </a:p>
          <a:p>
            <a:pPr algn="ct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981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dirty="0" smtClean="0"/>
              <a:t/>
            </a:r>
            <a:br>
              <a:rPr lang="en-IN" dirty="0" smtClean="0"/>
            </a:br>
            <a:r>
              <a:rPr lang="en-IN" dirty="0" smtClean="0"/>
              <a:t>Step-2: Estimation of HRF</a:t>
            </a:r>
            <a:r>
              <a:rPr lang="en-IN" i="1" dirty="0" smtClean="0"/>
              <a:t/>
            </a:r>
            <a:br>
              <a:rPr lang="en-IN" i="1" dirty="0" smtClean="0"/>
            </a:br>
            <a:endParaRPr lang="en-IN" dirty="0"/>
          </a:p>
        </p:txBody>
      </p:sp>
      <p:graphicFrame>
        <p:nvGraphicFramePr>
          <p:cNvPr id="35842" name="Object 2"/>
          <p:cNvGraphicFramePr>
            <a:graphicFrameLocks noChangeAspect="1"/>
          </p:cNvGraphicFramePr>
          <p:nvPr/>
        </p:nvGraphicFramePr>
        <p:xfrm>
          <a:off x="2819400" y="1752600"/>
          <a:ext cx="2701925" cy="628650"/>
        </p:xfrm>
        <a:graphic>
          <a:graphicData uri="http://schemas.openxmlformats.org/presentationml/2006/ole">
            <mc:AlternateContent xmlns:mc="http://schemas.openxmlformats.org/markup-compatibility/2006">
              <mc:Choice xmlns:v="urn:schemas-microsoft-com:vml" Requires="v">
                <p:oleObj spid="_x0000_s114848" name="Equation" r:id="rId3" imgW="952087" imgH="228501" progId="Equation.DSMT4">
                  <p:embed/>
                </p:oleObj>
              </mc:Choice>
              <mc:Fallback>
                <p:oleObj name="Equation" r:id="rId3" imgW="952087" imgH="228501"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752600"/>
                        <a:ext cx="270192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6477000" y="2590800"/>
            <a:ext cx="1959606" cy="523220"/>
          </a:xfrm>
          <a:prstGeom prst="rect">
            <a:avLst/>
          </a:prstGeom>
          <a:noFill/>
        </p:spPr>
        <p:txBody>
          <a:bodyPr wrap="square" rtlCol="0">
            <a:spAutoFit/>
          </a:bodyPr>
          <a:lstStyle/>
          <a:p>
            <a:r>
              <a:rPr lang="en-US" sz="2800" dirty="0" smtClean="0"/>
              <a:t>……(5)</a:t>
            </a:r>
            <a:endParaRPr lang="en-IN" sz="2800" dirty="0"/>
          </a:p>
        </p:txBody>
      </p:sp>
      <p:cxnSp>
        <p:nvCxnSpPr>
          <p:cNvPr id="10" name="Straight Arrow Connector 9"/>
          <p:cNvCxnSpPr/>
          <p:nvPr/>
        </p:nvCxnSpPr>
        <p:spPr>
          <a:xfrm rot="5400000">
            <a:off x="1974668" y="3130732"/>
            <a:ext cx="1306286" cy="12932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143000" y="4419600"/>
            <a:ext cx="2220686" cy="523220"/>
          </a:xfrm>
          <a:prstGeom prst="rect">
            <a:avLst/>
          </a:prstGeom>
          <a:noFill/>
        </p:spPr>
        <p:txBody>
          <a:bodyPr wrap="square" rtlCol="0">
            <a:spAutoFit/>
          </a:bodyPr>
          <a:lstStyle/>
          <a:p>
            <a:r>
              <a:rPr lang="en-US" sz="2800" dirty="0" smtClean="0"/>
              <a:t>BOLD signal</a:t>
            </a:r>
            <a:endParaRPr lang="en-IN" sz="2800" dirty="0"/>
          </a:p>
        </p:txBody>
      </p:sp>
      <p:cxnSp>
        <p:nvCxnSpPr>
          <p:cNvPr id="13" name="Straight Arrow Connector 12"/>
          <p:cNvCxnSpPr/>
          <p:nvPr/>
        </p:nvCxnSpPr>
        <p:spPr>
          <a:xfrm rot="16200000" flipH="1">
            <a:off x="3353888" y="3732712"/>
            <a:ext cx="1371601" cy="21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3163388" y="4304212"/>
            <a:ext cx="2514600" cy="2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26" idx="0"/>
          </p:cNvCxnSpPr>
          <p:nvPr/>
        </p:nvCxnSpPr>
        <p:spPr>
          <a:xfrm>
            <a:off x="5181600" y="3048000"/>
            <a:ext cx="22860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971800" y="4419600"/>
            <a:ext cx="2971800" cy="523220"/>
          </a:xfrm>
          <a:prstGeom prst="rect">
            <a:avLst/>
          </a:prstGeom>
          <a:noFill/>
        </p:spPr>
        <p:txBody>
          <a:bodyPr wrap="square" rtlCol="0">
            <a:spAutoFit/>
          </a:bodyPr>
          <a:lstStyle/>
          <a:p>
            <a:r>
              <a:rPr lang="en-US" sz="2800" dirty="0" smtClean="0"/>
              <a:t>Convolution matrix</a:t>
            </a:r>
            <a:endParaRPr lang="en-IN" sz="2800" dirty="0"/>
          </a:p>
        </p:txBody>
      </p:sp>
      <p:sp>
        <p:nvSpPr>
          <p:cNvPr id="25" name="TextBox 24"/>
          <p:cNvSpPr txBox="1"/>
          <p:nvPr/>
        </p:nvSpPr>
        <p:spPr>
          <a:xfrm>
            <a:off x="3276600" y="5486400"/>
            <a:ext cx="2286000" cy="523220"/>
          </a:xfrm>
          <a:prstGeom prst="rect">
            <a:avLst/>
          </a:prstGeom>
          <a:noFill/>
        </p:spPr>
        <p:txBody>
          <a:bodyPr wrap="square" rtlCol="0">
            <a:spAutoFit/>
          </a:bodyPr>
          <a:lstStyle/>
          <a:p>
            <a:r>
              <a:rPr lang="en-US" sz="2800" dirty="0" smtClean="0"/>
              <a:t>Unknown HRF</a:t>
            </a:r>
            <a:endParaRPr lang="en-IN" sz="2800" dirty="0"/>
          </a:p>
        </p:txBody>
      </p:sp>
      <p:sp>
        <p:nvSpPr>
          <p:cNvPr id="26" name="TextBox 25"/>
          <p:cNvSpPr txBox="1"/>
          <p:nvPr/>
        </p:nvSpPr>
        <p:spPr>
          <a:xfrm>
            <a:off x="6934200" y="4419600"/>
            <a:ext cx="1066800" cy="523220"/>
          </a:xfrm>
          <a:prstGeom prst="rect">
            <a:avLst/>
          </a:prstGeom>
          <a:noFill/>
        </p:spPr>
        <p:txBody>
          <a:bodyPr wrap="square" rtlCol="0">
            <a:spAutoFit/>
          </a:bodyPr>
          <a:lstStyle/>
          <a:p>
            <a:r>
              <a:rPr lang="en-US" sz="2800" dirty="0" smtClean="0"/>
              <a:t>AR(1)</a:t>
            </a:r>
            <a:endParaRPr lang="en-IN" sz="2800" dirty="0"/>
          </a:p>
        </p:txBody>
      </p:sp>
      <p:sp>
        <p:nvSpPr>
          <p:cNvPr id="3891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38916" name="Object 4"/>
          <p:cNvGraphicFramePr>
            <a:graphicFrameLocks noChangeAspect="1"/>
          </p:cNvGraphicFramePr>
          <p:nvPr/>
        </p:nvGraphicFramePr>
        <p:xfrm>
          <a:off x="3200400" y="2590800"/>
          <a:ext cx="2026920" cy="533400"/>
        </p:xfrm>
        <a:graphic>
          <a:graphicData uri="http://schemas.openxmlformats.org/presentationml/2006/ole">
            <mc:AlternateContent xmlns:mc="http://schemas.openxmlformats.org/markup-compatibility/2006">
              <mc:Choice xmlns:v="urn:schemas-microsoft-com:vml" Requires="v">
                <p:oleObj spid="_x0000_s114849" name="Equation" r:id="rId5" imgW="800100" imgH="228600" progId="Equation.DSMT4">
                  <p:embed/>
                </p:oleObj>
              </mc:Choice>
              <mc:Fallback>
                <p:oleObj name="Equation" r:id="rId5" imgW="80010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2590800"/>
                        <a:ext cx="202692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Step-2: Estimation of </a:t>
            </a:r>
            <a:r>
              <a:rPr lang="en-IN" dirty="0" smtClean="0"/>
              <a:t>HRF</a:t>
            </a:r>
            <a:endParaRPr lang="en-US"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11</a:t>
            </a:fld>
            <a:endParaRPr lang="en-US"/>
          </a:p>
        </p:txBody>
      </p:sp>
      <p:pic>
        <p:nvPicPr>
          <p:cNvPr id="5" name="Picture 2" descr="C:\Users\Jai Sai Ram\Dropbox\attachments\MICCAI_paper_7march2015\latex file_cameraready_v0\Figure-1a_new.png"/>
          <p:cNvPicPr>
            <a:picLocks noChangeAspect="1" noChangeArrowheads="1"/>
          </p:cNvPicPr>
          <p:nvPr/>
        </p:nvPicPr>
        <p:blipFill>
          <a:blip r:embed="rId2"/>
          <a:srcRect/>
          <a:stretch>
            <a:fillRect/>
          </a:stretch>
        </p:blipFill>
        <p:spPr bwMode="auto">
          <a:xfrm>
            <a:off x="1005840" y="1212942"/>
            <a:ext cx="3657600" cy="2745105"/>
          </a:xfrm>
          <a:prstGeom prst="rect">
            <a:avLst/>
          </a:prstGeom>
          <a:noFill/>
        </p:spPr>
      </p:pic>
      <p:pic>
        <p:nvPicPr>
          <p:cNvPr id="6" name="Picture 3" descr="C:\Users\Jai Sai Ram\Dropbox\attachments\MICCAI_paper_7march2015\latex file_cameraready_v0\Figure-1b_new.png"/>
          <p:cNvPicPr>
            <a:picLocks noChangeAspect="1" noChangeArrowheads="1"/>
          </p:cNvPicPr>
          <p:nvPr/>
        </p:nvPicPr>
        <p:blipFill>
          <a:blip r:embed="rId3"/>
          <a:srcRect/>
          <a:stretch>
            <a:fillRect/>
          </a:stretch>
        </p:blipFill>
        <p:spPr bwMode="auto">
          <a:xfrm>
            <a:off x="4772706" y="1267097"/>
            <a:ext cx="3648075" cy="2664823"/>
          </a:xfrm>
          <a:prstGeom prst="rect">
            <a:avLst/>
          </a:prstGeom>
          <a:noFill/>
        </p:spPr>
      </p:pic>
      <p:sp>
        <p:nvSpPr>
          <p:cNvPr id="7" name="TextBox 6"/>
          <p:cNvSpPr txBox="1"/>
          <p:nvPr/>
        </p:nvSpPr>
        <p:spPr>
          <a:xfrm>
            <a:off x="1081922" y="3988763"/>
            <a:ext cx="7097721" cy="369332"/>
          </a:xfrm>
          <a:prstGeom prst="rect">
            <a:avLst/>
          </a:prstGeom>
          <a:noFill/>
        </p:spPr>
        <p:txBody>
          <a:bodyPr wrap="square" rtlCol="0">
            <a:spAutoFit/>
          </a:bodyPr>
          <a:lstStyle/>
          <a:p>
            <a:r>
              <a:rPr lang="en-IN" b="1" dirty="0" smtClean="0"/>
              <a:t>Fig. 1. </a:t>
            </a:r>
            <a:r>
              <a:rPr lang="en-IN" dirty="0" smtClean="0"/>
              <a:t>(a):Theoretical shape of HRF;                (b) Scaling function of </a:t>
            </a:r>
            <a:r>
              <a:rPr lang="en-IN" i="1" dirty="0" smtClean="0"/>
              <a:t>db4 </a:t>
            </a:r>
            <a:endParaRPr lang="en-IN" i="1" dirty="0"/>
          </a:p>
        </p:txBody>
      </p:sp>
      <p:sp>
        <p:nvSpPr>
          <p:cNvPr id="8" name="TextBox 7"/>
          <p:cNvSpPr txBox="1"/>
          <p:nvPr/>
        </p:nvSpPr>
        <p:spPr>
          <a:xfrm>
            <a:off x="838200" y="5105400"/>
            <a:ext cx="7641771" cy="1384995"/>
          </a:xfrm>
          <a:prstGeom prst="rect">
            <a:avLst/>
          </a:prstGeom>
          <a:noFill/>
        </p:spPr>
        <p:txBody>
          <a:bodyPr wrap="square" rtlCol="0">
            <a:spAutoFit/>
          </a:bodyPr>
          <a:lstStyle/>
          <a:p>
            <a:r>
              <a:rPr lang="en-US" sz="2800" dirty="0" smtClean="0">
                <a:solidFill>
                  <a:srgbClr val="FF0000"/>
                </a:solidFill>
              </a:rPr>
              <a:t>Assumptions on HRF:</a:t>
            </a:r>
          </a:p>
          <a:p>
            <a:pPr marL="342900" indent="-342900">
              <a:buAutoNum type="arabicParenR"/>
            </a:pPr>
            <a:r>
              <a:rPr lang="en-US" sz="2800" dirty="0" smtClean="0"/>
              <a:t>Smooth over time;  2) Sparse in wavelet domain </a:t>
            </a:r>
          </a:p>
          <a:p>
            <a:r>
              <a:rPr lang="en-US" sz="2800" dirty="0"/>
              <a:t> </a:t>
            </a:r>
            <a:r>
              <a:rPr lang="en-US" sz="2800" dirty="0" smtClean="0"/>
              <a:t>                                           (with db4)</a:t>
            </a:r>
          </a:p>
        </p:txBody>
      </p:sp>
    </p:spTree>
    <p:extLst>
      <p:ext uri="{BB962C8B-B14F-4D97-AF65-F5344CB8AC3E}">
        <p14:creationId xmlns:p14="http://schemas.microsoft.com/office/powerpoint/2010/main" val="2367401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mtClean="0"/>
              <a:t>Contd.</a:t>
            </a:r>
            <a:endParaRPr lang="en-IN"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12</a:t>
            </a:fld>
            <a:endParaRPr lang="en-US" dirty="0"/>
          </a:p>
        </p:txBody>
      </p:sp>
      <p:sp>
        <p:nvSpPr>
          <p:cNvPr id="983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98307" name="Object 3"/>
          <p:cNvGraphicFramePr>
            <a:graphicFrameLocks noChangeAspect="1"/>
          </p:cNvGraphicFramePr>
          <p:nvPr>
            <p:extLst>
              <p:ext uri="{D42A27DB-BD31-4B8C-83A1-F6EECF244321}">
                <p14:modId xmlns:p14="http://schemas.microsoft.com/office/powerpoint/2010/main" val="2231841866"/>
              </p:ext>
            </p:extLst>
          </p:nvPr>
        </p:nvGraphicFramePr>
        <p:xfrm>
          <a:off x="2337993" y="2928551"/>
          <a:ext cx="3944991" cy="2149665"/>
        </p:xfrm>
        <a:graphic>
          <a:graphicData uri="http://schemas.openxmlformats.org/presentationml/2006/ole">
            <mc:AlternateContent xmlns:mc="http://schemas.openxmlformats.org/markup-compatibility/2006">
              <mc:Choice xmlns:v="urn:schemas-microsoft-com:vml" Requires="v">
                <p:oleObj spid="_x0000_s115811" name="Equation" r:id="rId3" imgW="2451100" imgH="1092200" progId="Equation.DSMT4">
                  <p:embed/>
                </p:oleObj>
              </mc:Choice>
              <mc:Fallback>
                <p:oleObj name="Equation" r:id="rId3" imgW="2451100" imgH="1092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7993" y="2928551"/>
                        <a:ext cx="3944991" cy="2149665"/>
                      </a:xfrm>
                      <a:prstGeom prst="rect">
                        <a:avLst/>
                      </a:prstGeom>
                      <a:noFill/>
                      <a:extLst/>
                    </p:spPr>
                  </p:pic>
                </p:oleObj>
              </mc:Fallback>
            </mc:AlternateContent>
          </a:graphicData>
        </a:graphic>
      </p:graphicFrame>
      <p:cxnSp>
        <p:nvCxnSpPr>
          <p:cNvPr id="17" name="Straight Arrow Connector 16"/>
          <p:cNvCxnSpPr/>
          <p:nvPr/>
        </p:nvCxnSpPr>
        <p:spPr>
          <a:xfrm flipH="1">
            <a:off x="5297342" y="1927656"/>
            <a:ext cx="176705" cy="8416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294067" y="1927654"/>
            <a:ext cx="569773" cy="13511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706239" y="3339737"/>
            <a:ext cx="2743200" cy="954107"/>
          </a:xfrm>
          <a:prstGeom prst="rect">
            <a:avLst/>
          </a:prstGeom>
          <a:noFill/>
        </p:spPr>
        <p:txBody>
          <a:bodyPr wrap="square" rtlCol="0">
            <a:spAutoFit/>
          </a:bodyPr>
          <a:lstStyle/>
          <a:p>
            <a:r>
              <a:rPr lang="en-US" sz="2800" dirty="0" smtClean="0"/>
              <a:t>Matrix operator for </a:t>
            </a:r>
            <a:r>
              <a:rPr lang="en-US" sz="2800" i="1" dirty="0" smtClean="0"/>
              <a:t>db4</a:t>
            </a:r>
            <a:endParaRPr lang="en-IN" sz="2800" i="1" dirty="0"/>
          </a:p>
        </p:txBody>
      </p:sp>
      <p:sp>
        <p:nvSpPr>
          <p:cNvPr id="13" name="TextBox 12"/>
          <p:cNvSpPr txBox="1"/>
          <p:nvPr/>
        </p:nvSpPr>
        <p:spPr>
          <a:xfrm>
            <a:off x="7294067" y="2246043"/>
            <a:ext cx="1567545" cy="523220"/>
          </a:xfrm>
          <a:prstGeom prst="rect">
            <a:avLst/>
          </a:prstGeom>
          <a:noFill/>
        </p:spPr>
        <p:txBody>
          <a:bodyPr wrap="square" rtlCol="0">
            <a:spAutoFit/>
          </a:bodyPr>
          <a:lstStyle/>
          <a:p>
            <a:r>
              <a:rPr lang="en-US" sz="2800" dirty="0" smtClean="0"/>
              <a:t>……(6)</a:t>
            </a:r>
            <a:endParaRPr lang="en-IN" sz="2800" dirty="0"/>
          </a:p>
        </p:txBody>
      </p:sp>
      <p:sp>
        <p:nvSpPr>
          <p:cNvPr id="98321"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6" name="Content Placeholder 15"/>
          <p:cNvSpPr>
            <a:spLocks noGrp="1"/>
          </p:cNvSpPr>
          <p:nvPr>
            <p:ph idx="1"/>
          </p:nvPr>
        </p:nvSpPr>
        <p:spPr/>
        <p:txBody>
          <a:bodyPr/>
          <a:lstStyle/>
          <a:p>
            <a:pPr lvl="0">
              <a:buNone/>
            </a:pPr>
            <a:endParaRPr lang="en-IN" dirty="0" smtClean="0"/>
          </a:p>
          <a:p>
            <a:pPr>
              <a:buNone/>
            </a:pPr>
            <a:endParaRPr lang="en-IN" dirty="0"/>
          </a:p>
        </p:txBody>
      </p:sp>
      <p:pic>
        <p:nvPicPr>
          <p:cNvPr id="115748"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530" y="1349690"/>
            <a:ext cx="7722084" cy="7142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652C4B5-A1E9-4984-9CD4-22695C1F6283}" type="slidenum">
              <a:rPr lang="en-US" smtClean="0"/>
              <a:pPr/>
              <a:t>13</a:t>
            </a:fld>
            <a:endParaRPr lang="en-US"/>
          </a:p>
        </p:txBody>
      </p:sp>
      <p:pic>
        <p:nvPicPr>
          <p:cNvPr id="4" name="Picture 3"/>
          <p:cNvPicPr>
            <a:picLocks noChangeAspect="1"/>
          </p:cNvPicPr>
          <p:nvPr/>
        </p:nvPicPr>
        <p:blipFill>
          <a:blip r:embed="rId2"/>
          <a:stretch>
            <a:fillRect/>
          </a:stretch>
        </p:blipFill>
        <p:spPr>
          <a:xfrm>
            <a:off x="1689232" y="134472"/>
            <a:ext cx="5767331" cy="6587006"/>
          </a:xfrm>
          <a:prstGeom prst="rect">
            <a:avLst/>
          </a:prstGeom>
        </p:spPr>
      </p:pic>
    </p:spTree>
    <p:extLst>
      <p:ext uri="{BB962C8B-B14F-4D97-AF65-F5344CB8AC3E}">
        <p14:creationId xmlns:p14="http://schemas.microsoft.com/office/powerpoint/2010/main" val="3957828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Results on synthetic fMRI data</a:t>
            </a:r>
            <a:endParaRPr lang="en-US"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14</a:t>
            </a:fld>
            <a:endParaRPr lang="en-US"/>
          </a:p>
        </p:txBody>
      </p:sp>
      <p:sp>
        <p:nvSpPr>
          <p:cNvPr id="7" name="TextBox 6"/>
          <p:cNvSpPr txBox="1"/>
          <p:nvPr/>
        </p:nvSpPr>
        <p:spPr>
          <a:xfrm>
            <a:off x="1025611" y="3358855"/>
            <a:ext cx="6598508" cy="461665"/>
          </a:xfrm>
          <a:prstGeom prst="rect">
            <a:avLst/>
          </a:prstGeom>
          <a:noFill/>
        </p:spPr>
        <p:txBody>
          <a:bodyPr wrap="square" rtlCol="0">
            <a:spAutoFit/>
          </a:bodyPr>
          <a:lstStyle/>
          <a:p>
            <a:r>
              <a:rPr lang="en-US" sz="2400" dirty="0" smtClean="0"/>
              <a:t>with </a:t>
            </a:r>
            <a:r>
              <a:rPr lang="en-US" sz="2400" i="1" dirty="0" smtClean="0"/>
              <a:t>a</a:t>
            </a:r>
            <a:r>
              <a:rPr lang="en-US" sz="2400" baseline="-25000" dirty="0" smtClean="0"/>
              <a:t>1</a:t>
            </a:r>
            <a:r>
              <a:rPr lang="en-US" sz="2400" dirty="0" smtClean="0"/>
              <a:t>=6, </a:t>
            </a:r>
            <a:r>
              <a:rPr lang="en-US" sz="2400" i="1" dirty="0" smtClean="0"/>
              <a:t>a</a:t>
            </a:r>
            <a:r>
              <a:rPr lang="en-US" sz="2400" baseline="-25000" dirty="0" smtClean="0"/>
              <a:t>2</a:t>
            </a:r>
            <a:r>
              <a:rPr lang="en-US" sz="2400" dirty="0" smtClean="0"/>
              <a:t>=12, </a:t>
            </a:r>
            <a:r>
              <a:rPr lang="en-US" sz="2400" i="1" dirty="0" smtClean="0"/>
              <a:t>b</a:t>
            </a:r>
            <a:r>
              <a:rPr lang="en-US" sz="2400" baseline="-25000" dirty="0" smtClean="0"/>
              <a:t>1</a:t>
            </a:r>
            <a:r>
              <a:rPr lang="en-US" sz="2400" dirty="0" smtClean="0"/>
              <a:t>=</a:t>
            </a:r>
            <a:r>
              <a:rPr lang="en-US" sz="2400" i="1" dirty="0" smtClean="0"/>
              <a:t>b</a:t>
            </a:r>
            <a:r>
              <a:rPr lang="en-US" sz="2400" baseline="-25000" dirty="0" smtClean="0"/>
              <a:t>2</a:t>
            </a:r>
            <a:r>
              <a:rPr lang="en-US" sz="2400" dirty="0" smtClean="0"/>
              <a:t>=6, and </a:t>
            </a:r>
            <a:r>
              <a:rPr lang="en-US" sz="2400" i="1" dirty="0" smtClean="0"/>
              <a:t>c</a:t>
            </a:r>
            <a:r>
              <a:rPr lang="en-US" sz="2400" dirty="0" smtClean="0"/>
              <a:t>=0.35.</a:t>
            </a:r>
            <a:endParaRPr lang="en-US" sz="2400" dirty="0"/>
          </a:p>
        </p:txBody>
      </p:sp>
      <p:sp>
        <p:nvSpPr>
          <p:cNvPr id="8" name="TextBox 7"/>
          <p:cNvSpPr txBox="1"/>
          <p:nvPr/>
        </p:nvSpPr>
        <p:spPr>
          <a:xfrm>
            <a:off x="741405" y="1087395"/>
            <a:ext cx="7772400" cy="830997"/>
          </a:xfrm>
          <a:prstGeom prst="rect">
            <a:avLst/>
          </a:prstGeom>
          <a:noFill/>
        </p:spPr>
        <p:txBody>
          <a:bodyPr wrap="square" rtlCol="0">
            <a:spAutoFit/>
          </a:bodyPr>
          <a:lstStyle/>
          <a:p>
            <a:r>
              <a:rPr lang="en-US" sz="2400" dirty="0" smtClean="0"/>
              <a:t>Synthetic HRF of length 32 is generated using the difference of two Gamma functions as below-</a:t>
            </a:r>
            <a:endParaRPr lang="en-US" sz="2400" dirty="0"/>
          </a:p>
        </p:txBody>
      </p:sp>
      <p:pic>
        <p:nvPicPr>
          <p:cNvPr id="1177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960" y="2065559"/>
            <a:ext cx="7010454" cy="8927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890776" y="4482716"/>
            <a:ext cx="7772400" cy="1200329"/>
          </a:xfrm>
          <a:prstGeom prst="rect">
            <a:avLst/>
          </a:prstGeom>
          <a:noFill/>
        </p:spPr>
        <p:txBody>
          <a:bodyPr wrap="square" rtlCol="0">
            <a:spAutoFit/>
          </a:bodyPr>
          <a:lstStyle/>
          <a:p>
            <a:r>
              <a:rPr lang="en-US" sz="2400" dirty="0" smtClean="0"/>
              <a:t>Synthetic stimulus of 200 time points is generated with 5 ON periods of duration 6s, 5s, 10sm 3s, and 1s with onsets at 10s, 40s, 100s, 140s, and 180s, respectively. </a:t>
            </a:r>
            <a:endParaRPr lang="en-US" sz="2400" dirty="0"/>
          </a:p>
        </p:txBody>
      </p:sp>
      <p:sp>
        <p:nvSpPr>
          <p:cNvPr id="9" name="TextBox 8"/>
          <p:cNvSpPr txBox="1"/>
          <p:nvPr/>
        </p:nvSpPr>
        <p:spPr>
          <a:xfrm>
            <a:off x="7858841" y="2151914"/>
            <a:ext cx="1567545" cy="523220"/>
          </a:xfrm>
          <a:prstGeom prst="rect">
            <a:avLst/>
          </a:prstGeom>
          <a:noFill/>
        </p:spPr>
        <p:txBody>
          <a:bodyPr wrap="square" rtlCol="0">
            <a:spAutoFit/>
          </a:bodyPr>
          <a:lstStyle/>
          <a:p>
            <a:r>
              <a:rPr lang="en-US" sz="2800" dirty="0" smtClean="0"/>
              <a:t>……(7)</a:t>
            </a:r>
            <a:endParaRPr lang="en-IN" sz="2800" dirty="0"/>
          </a:p>
        </p:txBody>
      </p:sp>
    </p:spTree>
    <p:extLst>
      <p:ext uri="{BB962C8B-B14F-4D97-AF65-F5344CB8AC3E}">
        <p14:creationId xmlns:p14="http://schemas.microsoft.com/office/powerpoint/2010/main" val="463238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Results on synthetic </a:t>
            </a:r>
            <a:r>
              <a:rPr lang="en-IN" dirty="0" err="1" smtClean="0"/>
              <a:t>fMRI</a:t>
            </a:r>
            <a:r>
              <a:rPr lang="en-IN" dirty="0" smtClean="0"/>
              <a:t> data</a:t>
            </a:r>
            <a:endParaRPr lang="en-IN" dirty="0"/>
          </a:p>
        </p:txBody>
      </p:sp>
      <p:pic>
        <p:nvPicPr>
          <p:cNvPr id="48130" name="Picture 2"/>
          <p:cNvPicPr>
            <a:picLocks noGrp="1" noChangeAspect="1" noChangeArrowheads="1"/>
          </p:cNvPicPr>
          <p:nvPr>
            <p:ph idx="1"/>
          </p:nvPr>
        </p:nvPicPr>
        <p:blipFill>
          <a:blip r:embed="rId2"/>
          <a:srcRect/>
          <a:stretch>
            <a:fillRect/>
          </a:stretch>
        </p:blipFill>
        <p:spPr bwMode="auto">
          <a:xfrm>
            <a:off x="2545492" y="1033304"/>
            <a:ext cx="6598508" cy="5886842"/>
          </a:xfrm>
          <a:prstGeom prst="rect">
            <a:avLst/>
          </a:prstGeom>
          <a:noFill/>
          <a:ln w="9525">
            <a:noFill/>
            <a:miter lim="800000"/>
            <a:headEnd/>
            <a:tailEnd/>
          </a:ln>
          <a:effectLst/>
        </p:spPr>
      </p:pic>
      <p:sp>
        <p:nvSpPr>
          <p:cNvPr id="3" name="TextBox 2"/>
          <p:cNvSpPr txBox="1"/>
          <p:nvPr/>
        </p:nvSpPr>
        <p:spPr>
          <a:xfrm>
            <a:off x="284205" y="1053233"/>
            <a:ext cx="2956536" cy="1938992"/>
          </a:xfrm>
          <a:prstGeom prst="rect">
            <a:avLst/>
          </a:prstGeom>
          <a:noFill/>
        </p:spPr>
        <p:txBody>
          <a:bodyPr wrap="square" rtlCol="0">
            <a:spAutoFit/>
          </a:bodyPr>
          <a:lstStyle/>
          <a:p>
            <a:r>
              <a:rPr lang="en-US" dirty="0" smtClean="0"/>
              <a:t>- </a:t>
            </a:r>
            <a:r>
              <a:rPr lang="en-US" sz="2000" dirty="0" smtClean="0"/>
              <a:t>Black solid line shows the actual HRF used in simulation set-up</a:t>
            </a:r>
          </a:p>
          <a:p>
            <a:r>
              <a:rPr lang="en-US" sz="2000" dirty="0" smtClean="0"/>
              <a:t>- Box plot shows estimated HRF over 500 realizations of noise time-series</a:t>
            </a:r>
            <a:endParaRPr lang="en-US" sz="2000" dirty="0"/>
          </a:p>
        </p:txBody>
      </p:sp>
      <p:sp>
        <p:nvSpPr>
          <p:cNvPr id="6" name="TextBox 5"/>
          <p:cNvSpPr txBox="1"/>
          <p:nvPr/>
        </p:nvSpPr>
        <p:spPr>
          <a:xfrm>
            <a:off x="147918" y="4183246"/>
            <a:ext cx="2933033" cy="2246769"/>
          </a:xfrm>
          <a:prstGeom prst="rect">
            <a:avLst/>
          </a:prstGeom>
          <a:noFill/>
        </p:spPr>
        <p:txBody>
          <a:bodyPr wrap="square" rtlCol="0">
            <a:spAutoFit/>
          </a:bodyPr>
          <a:lstStyle/>
          <a:p>
            <a:r>
              <a:rPr lang="en-US" sz="2000" dirty="0" smtClean="0"/>
              <a:t>- Black solid line shows the actual stimulus used in simulation set-up</a:t>
            </a:r>
          </a:p>
          <a:p>
            <a:r>
              <a:rPr lang="en-US" sz="2000" dirty="0" smtClean="0"/>
              <a:t>- Box plot shows estimated stimulus over 500 </a:t>
            </a:r>
            <a:r>
              <a:rPr lang="en-US" sz="2000" dirty="0"/>
              <a:t>realizations of noise time-series</a:t>
            </a:r>
          </a:p>
        </p:txBody>
      </p:sp>
      <p:sp>
        <p:nvSpPr>
          <p:cNvPr id="7" name="TextBox 6"/>
          <p:cNvSpPr txBox="1"/>
          <p:nvPr/>
        </p:nvSpPr>
        <p:spPr>
          <a:xfrm>
            <a:off x="147918" y="3218403"/>
            <a:ext cx="3092823" cy="646331"/>
          </a:xfrm>
          <a:prstGeom prst="rect">
            <a:avLst/>
          </a:prstGeom>
          <a:noFill/>
        </p:spPr>
        <p:txBody>
          <a:bodyPr wrap="square" rtlCol="0">
            <a:spAutoFit/>
          </a:bodyPr>
          <a:lstStyle/>
          <a:p>
            <a:r>
              <a:rPr lang="en-US" dirty="0" smtClean="0">
                <a:sym typeface="Symbol" panose="05050102010706020507" pitchFamily="18" charset="2"/>
              </a:rPr>
              <a:t></a:t>
            </a:r>
            <a:r>
              <a:rPr lang="en-US" baseline="-25000" dirty="0" smtClean="0">
                <a:sym typeface="Symbol" panose="05050102010706020507" pitchFamily="18" charset="2"/>
              </a:rPr>
              <a:t>0</a:t>
            </a:r>
            <a:r>
              <a:rPr lang="en-US" dirty="0" smtClean="0">
                <a:sym typeface="Symbol" panose="05050102010706020507" pitchFamily="18" charset="2"/>
              </a:rPr>
              <a:t>=0.001, </a:t>
            </a:r>
            <a:r>
              <a:rPr lang="en-US" dirty="0">
                <a:sym typeface="Symbol" panose="05050102010706020507" pitchFamily="18" charset="2"/>
              </a:rPr>
              <a:t></a:t>
            </a:r>
            <a:r>
              <a:rPr lang="en-US" baseline="-25000" dirty="0" smtClean="0">
                <a:sym typeface="Symbol" panose="05050102010706020507" pitchFamily="18" charset="2"/>
              </a:rPr>
              <a:t>1</a:t>
            </a:r>
            <a:r>
              <a:rPr lang="en-US" dirty="0" smtClean="0">
                <a:sym typeface="Symbol" panose="05050102010706020507" pitchFamily="18" charset="2"/>
              </a:rPr>
              <a:t>=0.3, </a:t>
            </a:r>
            <a:r>
              <a:rPr lang="en-US" baseline="-25000" dirty="0" smtClean="0">
                <a:sym typeface="Symbol" panose="05050102010706020507" pitchFamily="18" charset="2"/>
              </a:rPr>
              <a:t>2</a:t>
            </a:r>
            <a:r>
              <a:rPr lang="en-US" dirty="0" smtClean="0">
                <a:sym typeface="Symbol" panose="05050102010706020507" pitchFamily="18" charset="2"/>
              </a:rPr>
              <a:t>=1, </a:t>
            </a:r>
            <a:r>
              <a:rPr lang="en-US" baseline="-25000" dirty="0" smtClean="0">
                <a:sym typeface="Symbol" panose="05050102010706020507" pitchFamily="18" charset="2"/>
              </a:rPr>
              <a:t>3</a:t>
            </a:r>
            <a:r>
              <a:rPr lang="en-US" dirty="0" smtClean="0">
                <a:sym typeface="Symbol" panose="05050102010706020507" pitchFamily="18" charset="2"/>
              </a:rPr>
              <a:t> =0.7, </a:t>
            </a:r>
            <a:r>
              <a:rPr lang="en-US" baseline="30000" dirty="0" smtClean="0">
                <a:sym typeface="Symbol" panose="05050102010706020507" pitchFamily="18" charset="2"/>
              </a:rPr>
              <a:t>2</a:t>
            </a:r>
            <a:r>
              <a:rPr lang="en-US" dirty="0" smtClean="0">
                <a:sym typeface="Symbol" panose="05050102010706020507" pitchFamily="18" charset="2"/>
              </a:rPr>
              <a:t>=0.1</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mtClean="0"/>
              <a:t>Contd.</a:t>
            </a:r>
            <a:endParaRPr lang="en-IN" dirty="0"/>
          </a:p>
        </p:txBody>
      </p:sp>
      <p:pic>
        <p:nvPicPr>
          <p:cNvPr id="49154" name="Picture 2"/>
          <p:cNvPicPr>
            <a:picLocks noChangeAspect="1" noChangeArrowheads="1"/>
          </p:cNvPicPr>
          <p:nvPr/>
        </p:nvPicPr>
        <p:blipFill>
          <a:blip r:embed="rId2"/>
          <a:srcRect/>
          <a:stretch>
            <a:fillRect/>
          </a:stretch>
        </p:blipFill>
        <p:spPr bwMode="auto">
          <a:xfrm>
            <a:off x="1285103" y="1041844"/>
            <a:ext cx="6477000" cy="2286000"/>
          </a:xfrm>
          <a:prstGeom prst="rect">
            <a:avLst/>
          </a:prstGeom>
          <a:noFill/>
          <a:ln w="9525">
            <a:noFill/>
            <a:miter lim="800000"/>
            <a:headEnd/>
            <a:tailEnd/>
          </a:ln>
          <a:effectLst/>
        </p:spPr>
      </p:pic>
      <p:sp>
        <p:nvSpPr>
          <p:cNvPr id="4" name="Rectangle 3"/>
          <p:cNvSpPr/>
          <p:nvPr/>
        </p:nvSpPr>
        <p:spPr>
          <a:xfrm>
            <a:off x="309282" y="6293964"/>
            <a:ext cx="8727142" cy="388696"/>
          </a:xfrm>
          <a:prstGeom prst="rect">
            <a:avLst/>
          </a:prstGeom>
        </p:spPr>
        <p:txBody>
          <a:bodyPr wrap="square">
            <a:spAutoFit/>
          </a:bodyPr>
          <a:lstStyle/>
          <a:p>
            <a:pPr>
              <a:lnSpc>
                <a:spcPct val="107000"/>
              </a:lnSpc>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Fig.3: ROC curve on the estimated activity signal for single voxel time series with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baseline="30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2</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=0.25.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p:cNvPicPr>
            <a:picLocks noChangeAspect="1"/>
          </p:cNvPicPr>
          <p:nvPr/>
        </p:nvPicPr>
        <p:blipFill>
          <a:blip r:embed="rId3">
            <a:lum bright="-20000" contrast="40000"/>
          </a:blip>
          <a:stretch>
            <a:fillRect/>
          </a:stretch>
        </p:blipFill>
        <p:spPr>
          <a:xfrm>
            <a:off x="2020046" y="3065929"/>
            <a:ext cx="4649695" cy="322803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Results on real fMRI data</a:t>
            </a:r>
            <a:endParaRPr lang="en-US"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17</a:t>
            </a:fld>
            <a:endParaRPr lang="en-US"/>
          </a:p>
        </p:txBody>
      </p:sp>
      <p:sp>
        <p:nvSpPr>
          <p:cNvPr id="5" name="Rectangle 4"/>
          <p:cNvSpPr/>
          <p:nvPr/>
        </p:nvSpPr>
        <p:spPr>
          <a:xfrm>
            <a:off x="336177" y="1052206"/>
            <a:ext cx="8592670" cy="5324535"/>
          </a:xfrm>
          <a:prstGeom prst="rect">
            <a:avLst/>
          </a:prstGeom>
        </p:spPr>
        <p:txBody>
          <a:bodyPr wrap="square">
            <a:spAutoFit/>
          </a:bodyPr>
          <a:lstStyle/>
          <a:p>
            <a:r>
              <a:rPr lang="en-US" sz="2000" dirty="0" smtClean="0"/>
              <a:t>Real </a:t>
            </a:r>
            <a:r>
              <a:rPr lang="en-US" sz="2000" dirty="0"/>
              <a:t>fMRI data </a:t>
            </a:r>
            <a:r>
              <a:rPr lang="en-US" sz="2000" dirty="0" smtClean="0"/>
              <a:t>--- a </a:t>
            </a:r>
            <a:r>
              <a:rPr lang="en-US" sz="2000" dirty="0"/>
              <a:t>right hand </a:t>
            </a:r>
            <a:r>
              <a:rPr lang="en-US" sz="2000" dirty="0" smtClean="0"/>
              <a:t>finger tapping task </a:t>
            </a:r>
            <a:r>
              <a:rPr lang="en-US" sz="2000" dirty="0"/>
              <a:t>in 3-T MR </a:t>
            </a:r>
            <a:r>
              <a:rPr lang="en-US" sz="2000" dirty="0" smtClean="0"/>
              <a:t>scanner</a:t>
            </a:r>
          </a:p>
          <a:p>
            <a:endParaRPr lang="en-US" sz="2000" dirty="0"/>
          </a:p>
          <a:p>
            <a:r>
              <a:rPr lang="en-US" sz="2000" dirty="0" smtClean="0"/>
              <a:t>-- </a:t>
            </a:r>
            <a:r>
              <a:rPr lang="en-US" sz="2000" dirty="0"/>
              <a:t>36 contiguous slices with 128x128x36 </a:t>
            </a:r>
            <a:r>
              <a:rPr lang="en-US" sz="2000" dirty="0" smtClean="0"/>
              <a:t>voxels,     voxel </a:t>
            </a:r>
            <a:r>
              <a:rPr lang="en-US" sz="2000" dirty="0"/>
              <a:t>size </a:t>
            </a:r>
            <a:r>
              <a:rPr lang="en-US" sz="2000" dirty="0" smtClean="0"/>
              <a:t>= 4x4x4 mm</a:t>
            </a:r>
            <a:r>
              <a:rPr lang="en-US" sz="2000" baseline="30000" dirty="0" smtClean="0"/>
              <a:t>3</a:t>
            </a:r>
            <a:r>
              <a:rPr lang="en-US" sz="2000" dirty="0" smtClean="0"/>
              <a:t> </a:t>
            </a:r>
          </a:p>
          <a:p>
            <a:endParaRPr lang="en-US" sz="2000" dirty="0"/>
          </a:p>
          <a:p>
            <a:r>
              <a:rPr lang="en-US" sz="2000" dirty="0" smtClean="0"/>
              <a:t>-- No. of brain volumes= 100, TR= 3s</a:t>
            </a:r>
          </a:p>
          <a:p>
            <a:endParaRPr lang="en-US" sz="2000" dirty="0"/>
          </a:p>
          <a:p>
            <a:r>
              <a:rPr lang="en-US" sz="2000" dirty="0" smtClean="0"/>
              <a:t>-- Stimulus: 10 </a:t>
            </a:r>
            <a:r>
              <a:rPr lang="en-US" sz="2000" dirty="0"/>
              <a:t>volumes of rest followed by 10 volumes of activity, and so </a:t>
            </a:r>
            <a:r>
              <a:rPr lang="en-US" sz="2000" dirty="0" smtClean="0"/>
              <a:t>on</a:t>
            </a:r>
          </a:p>
          <a:p>
            <a:endParaRPr lang="en-US" sz="2000" dirty="0"/>
          </a:p>
          <a:p>
            <a:r>
              <a:rPr lang="en-US" sz="2000" dirty="0" smtClean="0"/>
              <a:t>-- Preprocessing: Using SPM12 -- </a:t>
            </a:r>
            <a:r>
              <a:rPr lang="en-US" sz="2000" dirty="0"/>
              <a:t>include realignment (with the first scan for removal of motion artefact), slice time correction (with the first slice of each volume), and </a:t>
            </a:r>
            <a:r>
              <a:rPr lang="en-US" sz="2000" dirty="0" smtClean="0"/>
              <a:t>normalization </a:t>
            </a:r>
            <a:r>
              <a:rPr lang="en-US" sz="2000" dirty="0"/>
              <a:t>(with the MNI atlas</a:t>
            </a:r>
            <a:r>
              <a:rPr lang="en-US" sz="2000" dirty="0" smtClean="0"/>
              <a:t>) </a:t>
            </a:r>
          </a:p>
          <a:p>
            <a:endParaRPr lang="en-US" sz="2000" dirty="0"/>
          </a:p>
          <a:p>
            <a:r>
              <a:rPr lang="en-US" sz="2000" dirty="0" smtClean="0"/>
              <a:t>-- Resultant </a:t>
            </a:r>
            <a:r>
              <a:rPr lang="en-US" sz="2000" dirty="0"/>
              <a:t>fMRI data had 100 </a:t>
            </a:r>
            <a:r>
              <a:rPr lang="en-US" sz="2000" dirty="0" smtClean="0"/>
              <a:t>brain volumes </a:t>
            </a:r>
            <a:r>
              <a:rPr lang="en-US" sz="2000" dirty="0"/>
              <a:t>of 79x95x68 voxels </a:t>
            </a:r>
            <a:r>
              <a:rPr lang="en-US" sz="2000" dirty="0" smtClean="0"/>
              <a:t>each</a:t>
            </a:r>
          </a:p>
          <a:p>
            <a:endParaRPr lang="en-US" sz="2000" dirty="0"/>
          </a:p>
          <a:p>
            <a:r>
              <a:rPr lang="en-US" sz="2000" dirty="0" smtClean="0"/>
              <a:t>-- No </a:t>
            </a:r>
            <a:r>
              <a:rPr lang="en-US" sz="2000" dirty="0"/>
              <a:t>smoothing </a:t>
            </a:r>
            <a:r>
              <a:rPr lang="en-US" sz="2000" dirty="0" smtClean="0"/>
              <a:t>is done in </a:t>
            </a:r>
            <a:r>
              <a:rPr lang="en-US" sz="2000" dirty="0"/>
              <a:t>preprocessing </a:t>
            </a:r>
            <a:endParaRPr lang="en-US" sz="2000" dirty="0" smtClean="0"/>
          </a:p>
          <a:p>
            <a:endParaRPr lang="en-US" sz="2000" dirty="0"/>
          </a:p>
          <a:p>
            <a:r>
              <a:rPr lang="en-US" sz="2000" dirty="0" smtClean="0"/>
              <a:t>-- First </a:t>
            </a:r>
            <a:r>
              <a:rPr lang="en-US" sz="2000" dirty="0"/>
              <a:t>12 dummy </a:t>
            </a:r>
            <a:r>
              <a:rPr lang="en-US" sz="2000" dirty="0" smtClean="0"/>
              <a:t>scans were discarded resulting </a:t>
            </a:r>
            <a:r>
              <a:rPr lang="en-US" sz="2000" dirty="0"/>
              <a:t>in 88 brain </a:t>
            </a:r>
            <a:r>
              <a:rPr lang="en-US" sz="2000" dirty="0" smtClean="0"/>
              <a:t>volumes</a:t>
            </a:r>
            <a:endParaRPr lang="en-US" sz="2000" dirty="0"/>
          </a:p>
        </p:txBody>
      </p:sp>
    </p:spTree>
    <p:extLst>
      <p:ext uri="{BB962C8B-B14F-4D97-AF65-F5344CB8AC3E}">
        <p14:creationId xmlns:p14="http://schemas.microsoft.com/office/powerpoint/2010/main" val="2422706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Results on real </a:t>
            </a:r>
            <a:r>
              <a:rPr lang="en-IN" dirty="0" err="1" smtClean="0"/>
              <a:t>fMRI</a:t>
            </a:r>
            <a:r>
              <a:rPr lang="en-IN" dirty="0" smtClean="0"/>
              <a:t> data</a:t>
            </a:r>
            <a:endParaRPr lang="en-IN" dirty="0"/>
          </a:p>
        </p:txBody>
      </p:sp>
      <p:pic>
        <p:nvPicPr>
          <p:cNvPr id="50178" name="Picture 2"/>
          <p:cNvPicPr>
            <a:picLocks noChangeAspect="1" noChangeArrowheads="1"/>
          </p:cNvPicPr>
          <p:nvPr/>
        </p:nvPicPr>
        <p:blipFill>
          <a:blip r:embed="rId2"/>
          <a:srcRect/>
          <a:stretch>
            <a:fillRect/>
          </a:stretch>
        </p:blipFill>
        <p:spPr bwMode="auto">
          <a:xfrm>
            <a:off x="1676400" y="1295400"/>
            <a:ext cx="5715000" cy="556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19314"/>
            <a:ext cx="7383162" cy="671286"/>
          </a:xfrm>
        </p:spPr>
        <p:txBody>
          <a:bodyPr>
            <a:normAutofit fontScale="90000"/>
          </a:bodyPr>
          <a:lstStyle/>
          <a:p>
            <a:r>
              <a:rPr smtClean="0"/>
              <a:t>Results on real fMRI data (Highest norm voxel)</a:t>
            </a:r>
            <a:endParaRPr lang="en-IN"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19</a:t>
            </a:fld>
            <a:endParaRPr lang="en-US"/>
          </a:p>
        </p:txBody>
      </p:sp>
      <p:pic>
        <p:nvPicPr>
          <p:cNvPr id="133122" name="Picture 2"/>
          <p:cNvPicPr>
            <a:picLocks noGrp="1" noChangeAspect="1" noChangeArrowheads="1"/>
          </p:cNvPicPr>
          <p:nvPr>
            <p:ph idx="1"/>
          </p:nvPr>
        </p:nvPicPr>
        <p:blipFill>
          <a:blip r:embed="rId2"/>
          <a:srcRect/>
          <a:stretch>
            <a:fillRect/>
          </a:stretch>
        </p:blipFill>
        <p:spPr bwMode="auto">
          <a:xfrm>
            <a:off x="1688261" y="1092065"/>
            <a:ext cx="5651651" cy="5544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the Presentation</a:t>
            </a:r>
            <a:endParaRPr lang="en-US" dirty="0"/>
          </a:p>
        </p:txBody>
      </p:sp>
      <p:sp>
        <p:nvSpPr>
          <p:cNvPr id="3" name="Content Placeholder 2"/>
          <p:cNvSpPr>
            <a:spLocks noGrp="1"/>
          </p:cNvSpPr>
          <p:nvPr>
            <p:ph idx="1"/>
          </p:nvPr>
        </p:nvSpPr>
        <p:spPr>
          <a:xfrm>
            <a:off x="624017" y="1369970"/>
            <a:ext cx="7772401" cy="4983163"/>
          </a:xfrm>
        </p:spPr>
        <p:txBody>
          <a:bodyPr/>
          <a:lstStyle/>
          <a:p>
            <a:r>
              <a:rPr lang="en-US" dirty="0" smtClean="0"/>
              <a:t>Motivation</a:t>
            </a:r>
          </a:p>
          <a:p>
            <a:r>
              <a:rPr lang="en-US" dirty="0" smtClean="0"/>
              <a:t>Proposed work on joint estimation of HRF and activity signal</a:t>
            </a:r>
          </a:p>
          <a:p>
            <a:r>
              <a:rPr lang="en-US" dirty="0" smtClean="0"/>
              <a:t>Validation of the proposed method</a:t>
            </a:r>
          </a:p>
          <a:p>
            <a:pPr marL="0" indent="0">
              <a:buNone/>
            </a:pPr>
            <a:r>
              <a:rPr lang="en-US" dirty="0"/>
              <a:t> </a:t>
            </a:r>
            <a:r>
              <a:rPr lang="en-US" dirty="0" smtClean="0"/>
              <a:t>       - on synthetic data</a:t>
            </a:r>
          </a:p>
          <a:p>
            <a:pPr marL="0" indent="0">
              <a:buNone/>
            </a:pPr>
            <a:r>
              <a:rPr lang="en-US" dirty="0"/>
              <a:t> </a:t>
            </a:r>
            <a:r>
              <a:rPr lang="en-US" dirty="0" smtClean="0"/>
              <a:t>       - on real fMRI data</a:t>
            </a:r>
          </a:p>
          <a:p>
            <a:r>
              <a:rPr lang="en-US" dirty="0" smtClean="0"/>
              <a:t>Conclusion</a:t>
            </a:r>
          </a:p>
          <a:p>
            <a:pPr marL="0" indent="0">
              <a:buNone/>
            </a:pPr>
            <a:endParaRPr lang="en-US"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2</a:t>
            </a:fld>
            <a:endParaRPr lang="en-US"/>
          </a:p>
        </p:txBody>
      </p:sp>
    </p:spTree>
    <p:extLst>
      <p:ext uri="{BB962C8B-B14F-4D97-AF65-F5344CB8AC3E}">
        <p14:creationId xmlns:p14="http://schemas.microsoft.com/office/powerpoint/2010/main" val="9736702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smtClean="0"/>
              <a:t>Research contribution </a:t>
            </a:r>
            <a:endParaRPr lang="en-IN" dirty="0"/>
          </a:p>
        </p:txBody>
      </p:sp>
      <p:sp>
        <p:nvSpPr>
          <p:cNvPr id="3" name="Content Placeholder 2"/>
          <p:cNvSpPr>
            <a:spLocks noGrp="1"/>
          </p:cNvSpPr>
          <p:nvPr>
            <p:ph idx="1"/>
          </p:nvPr>
        </p:nvSpPr>
        <p:spPr/>
        <p:txBody>
          <a:bodyPr>
            <a:normAutofit/>
          </a:bodyPr>
          <a:lstStyle/>
          <a:p>
            <a:pPr algn="just"/>
            <a:r>
              <a:rPr lang="en-US" dirty="0" smtClean="0">
                <a:solidFill>
                  <a:schemeClr val="tx1"/>
                </a:solidFill>
              </a:rPr>
              <a:t>Joint </a:t>
            </a:r>
            <a:r>
              <a:rPr lang="en-IN" dirty="0" smtClean="0">
                <a:solidFill>
                  <a:schemeClr val="tx1"/>
                </a:solidFill>
              </a:rPr>
              <a:t>iterative framework for the estimation of HRF and the underlying activity signal</a:t>
            </a:r>
            <a:endParaRPr lang="en-US" dirty="0" smtClean="0">
              <a:solidFill>
                <a:schemeClr val="tx1"/>
              </a:solidFill>
            </a:endParaRPr>
          </a:p>
          <a:p>
            <a:pPr algn="just"/>
            <a:r>
              <a:rPr lang="en-US" dirty="0" smtClean="0">
                <a:solidFill>
                  <a:schemeClr val="tx1"/>
                </a:solidFill>
              </a:rPr>
              <a:t>Two stage optimization that estimates activity signal and HRF iteratively</a:t>
            </a:r>
          </a:p>
          <a:p>
            <a:pPr algn="just"/>
            <a:r>
              <a:rPr lang="en-US" dirty="0">
                <a:solidFill>
                  <a:schemeClr val="tx1"/>
                </a:solidFill>
              </a:rPr>
              <a:t>Can be applied to both task-based and the Resting-state </a:t>
            </a:r>
            <a:r>
              <a:rPr lang="en-US" dirty="0" smtClean="0">
                <a:solidFill>
                  <a:schemeClr val="tx1"/>
                </a:solidFill>
              </a:rPr>
              <a:t>data</a:t>
            </a:r>
          </a:p>
          <a:p>
            <a:pPr algn="just"/>
            <a:r>
              <a:rPr lang="en-US" dirty="0" smtClean="0">
                <a:solidFill>
                  <a:schemeClr val="tx1"/>
                </a:solidFill>
              </a:rPr>
              <a:t>The proposed method is observed to perform satisfactorily</a:t>
            </a:r>
          </a:p>
          <a:p>
            <a:pPr marL="0" indent="0" algn="just">
              <a:buNone/>
            </a:pPr>
            <a:endParaRPr lang="en-US" dirty="0" smtClean="0">
              <a:solidFill>
                <a:schemeClr val="tx1"/>
              </a:solidFill>
            </a:endParaRPr>
          </a:p>
          <a:p>
            <a:endParaRPr lang="en-US" dirty="0" smtClean="0">
              <a:solidFill>
                <a:schemeClr val="tx1"/>
              </a:solidFill>
            </a:endParaRPr>
          </a:p>
          <a:p>
            <a:pPr>
              <a:buNone/>
            </a:pPr>
            <a:endParaRPr lang="en-IN" dirty="0" smtClean="0"/>
          </a:p>
          <a:p>
            <a:endParaRPr lang="en-IN" dirty="0" smtClean="0"/>
          </a:p>
          <a:p>
            <a:endParaRPr lang="en-US" dirty="0" smtClean="0"/>
          </a:p>
          <a:p>
            <a:endParaRPr lang="en-IN"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b="1" dirty="0" smtClean="0"/>
              <a:t>References</a:t>
            </a:r>
            <a:endParaRPr lang="en-IN" b="1" dirty="0"/>
          </a:p>
        </p:txBody>
      </p:sp>
      <p:sp>
        <p:nvSpPr>
          <p:cNvPr id="3" name="Content Placeholder 2"/>
          <p:cNvSpPr>
            <a:spLocks noGrp="1"/>
          </p:cNvSpPr>
          <p:nvPr>
            <p:ph idx="1"/>
          </p:nvPr>
        </p:nvSpPr>
        <p:spPr>
          <a:xfrm>
            <a:off x="383059" y="1018904"/>
            <a:ext cx="8390237" cy="5554891"/>
          </a:xfrm>
        </p:spPr>
        <p:txBody>
          <a:bodyPr>
            <a:noAutofit/>
          </a:bodyPr>
          <a:lstStyle/>
          <a:p>
            <a:pPr>
              <a:lnSpc>
                <a:spcPct val="100000"/>
              </a:lnSpc>
              <a:spcBef>
                <a:spcPts val="0"/>
              </a:spcBef>
            </a:pPr>
            <a:r>
              <a:rPr lang="en-IN" sz="1800" dirty="0" smtClean="0"/>
              <a:t>G. Glover, “Deconvolution of impulse response in event related BOLD fMRI,” </a:t>
            </a:r>
            <a:r>
              <a:rPr lang="en-IN" sz="1800" i="1" dirty="0" err="1" smtClean="0"/>
              <a:t>Neu</a:t>
            </a:r>
            <a:r>
              <a:rPr lang="nl-NL" sz="1800" i="1" dirty="0" smtClean="0"/>
              <a:t>roimage</a:t>
            </a:r>
            <a:r>
              <a:rPr lang="nl-NL" sz="1800" b="1" dirty="0" smtClean="0"/>
              <a:t>, </a:t>
            </a:r>
            <a:r>
              <a:rPr lang="nl-NL" sz="1800" dirty="0" smtClean="0"/>
              <a:t>vol. 9, pp. 416-429, 1999.</a:t>
            </a:r>
          </a:p>
          <a:p>
            <a:pPr>
              <a:lnSpc>
                <a:spcPct val="100000"/>
              </a:lnSpc>
              <a:spcBef>
                <a:spcPts val="0"/>
              </a:spcBef>
            </a:pPr>
            <a:r>
              <a:rPr lang="en-US" sz="1800" dirty="0" smtClean="0"/>
              <a:t>F</a:t>
            </a:r>
            <a:r>
              <a:rPr lang="en-US" sz="1800" dirty="0"/>
              <a:t>. I. </a:t>
            </a:r>
            <a:r>
              <a:rPr lang="en-US" sz="1800" dirty="0" err="1"/>
              <a:t>Karahanolu</a:t>
            </a:r>
            <a:r>
              <a:rPr lang="en-US" sz="1800" dirty="0"/>
              <a:t>, et al., “Total activation: </a:t>
            </a:r>
            <a:r>
              <a:rPr lang="en-US" sz="1800" dirty="0" err="1"/>
              <a:t>fmri</a:t>
            </a:r>
            <a:r>
              <a:rPr lang="en-US" sz="1800" dirty="0"/>
              <a:t> deconvolution </a:t>
            </a:r>
            <a:r>
              <a:rPr lang="en-US" sz="1800" dirty="0" smtClean="0"/>
              <a:t>through </a:t>
            </a:r>
            <a:r>
              <a:rPr lang="en-US" sz="1800" dirty="0" err="1" smtClean="0"/>
              <a:t>spatio</a:t>
            </a:r>
            <a:r>
              <a:rPr lang="en-US" sz="1800" dirty="0" smtClean="0"/>
              <a:t>-temporal regularization</a:t>
            </a:r>
            <a:r>
              <a:rPr lang="en-US" sz="1800" dirty="0"/>
              <a:t>,” </a:t>
            </a:r>
            <a:r>
              <a:rPr lang="en-US" sz="1800" dirty="0" err="1"/>
              <a:t>Neuroimage</a:t>
            </a:r>
            <a:r>
              <a:rPr lang="en-US" sz="1800" dirty="0"/>
              <a:t>, vol. 73, pp. 121–134, 2013.</a:t>
            </a:r>
          </a:p>
          <a:p>
            <a:pPr>
              <a:lnSpc>
                <a:spcPct val="100000"/>
              </a:lnSpc>
              <a:spcBef>
                <a:spcPts val="0"/>
              </a:spcBef>
            </a:pPr>
            <a:r>
              <a:rPr lang="en-US" sz="1800" dirty="0" smtClean="0"/>
              <a:t>Z</a:t>
            </a:r>
            <a:r>
              <a:rPr lang="en-US" sz="1800" dirty="0"/>
              <a:t>. </a:t>
            </a:r>
            <a:r>
              <a:rPr lang="en-US" sz="1800" dirty="0" err="1"/>
              <a:t>Dogan,T</a:t>
            </a:r>
            <a:r>
              <a:rPr lang="en-US" sz="1800" dirty="0"/>
              <a:t>. </a:t>
            </a:r>
            <a:r>
              <a:rPr lang="en-US" sz="1800" dirty="0" err="1"/>
              <a:t>Blu</a:t>
            </a:r>
            <a:r>
              <a:rPr lang="en-US" sz="1800" dirty="0"/>
              <a:t> and D. V. D. Ville, “Detecting spontaneous </a:t>
            </a:r>
            <a:r>
              <a:rPr lang="en-US" sz="1800" dirty="0" smtClean="0"/>
              <a:t>brain activity </a:t>
            </a:r>
            <a:r>
              <a:rPr lang="en-US" sz="1800" dirty="0"/>
              <a:t>in functional Magnetic Resonance Imaging under finite rate </a:t>
            </a:r>
            <a:r>
              <a:rPr lang="en-US" sz="1800" dirty="0" smtClean="0"/>
              <a:t>of innovation</a:t>
            </a:r>
            <a:r>
              <a:rPr lang="en-US" sz="1800" dirty="0"/>
              <a:t>,” IEEE ISBI, pp. 1047–1050, April 2014.</a:t>
            </a:r>
          </a:p>
          <a:p>
            <a:pPr>
              <a:lnSpc>
                <a:spcPct val="100000"/>
              </a:lnSpc>
              <a:spcBef>
                <a:spcPts val="0"/>
              </a:spcBef>
            </a:pPr>
            <a:r>
              <a:rPr lang="en-US" sz="1800" dirty="0" smtClean="0"/>
              <a:t>C</a:t>
            </a:r>
            <a:r>
              <a:rPr lang="en-US" sz="1800" dirty="0"/>
              <a:t>. C. </a:t>
            </a:r>
            <a:r>
              <a:rPr lang="en-US" sz="1800" dirty="0" err="1"/>
              <a:t>Gaudes</a:t>
            </a:r>
            <a:r>
              <a:rPr lang="en-US" sz="1800" dirty="0"/>
              <a:t>, et al., “Paradigm free mapping with sparse </a:t>
            </a:r>
            <a:r>
              <a:rPr lang="en-US" sz="1800" dirty="0" smtClean="0"/>
              <a:t>regression automatically </a:t>
            </a:r>
            <a:r>
              <a:rPr lang="en-US" sz="1800" dirty="0"/>
              <a:t>detects single-trial functional magnetic resonance </a:t>
            </a:r>
            <a:r>
              <a:rPr lang="en-US" sz="1800" dirty="0" smtClean="0"/>
              <a:t>imaging blood </a:t>
            </a:r>
            <a:r>
              <a:rPr lang="en-US" sz="1800" dirty="0"/>
              <a:t>oxygenation level dependent responses,” Human Brain </a:t>
            </a:r>
            <a:r>
              <a:rPr lang="en-US" sz="1800" dirty="0" smtClean="0"/>
              <a:t>Mapping, vol</a:t>
            </a:r>
            <a:r>
              <a:rPr lang="en-US" sz="1800" dirty="0"/>
              <a:t>. 34, no. 3, pp. 501–518, 2013.</a:t>
            </a:r>
          </a:p>
          <a:p>
            <a:pPr>
              <a:lnSpc>
                <a:spcPct val="100000"/>
              </a:lnSpc>
              <a:spcBef>
                <a:spcPts val="0"/>
              </a:spcBef>
            </a:pPr>
            <a:r>
              <a:rPr lang="en-US" sz="1800" dirty="0" smtClean="0"/>
              <a:t>C</a:t>
            </a:r>
            <a:r>
              <a:rPr lang="en-US" sz="1800" dirty="0"/>
              <a:t>. C. </a:t>
            </a:r>
            <a:r>
              <a:rPr lang="en-US" sz="1800" dirty="0" err="1"/>
              <a:t>Gaudes</a:t>
            </a:r>
            <a:r>
              <a:rPr lang="en-US" sz="1800" dirty="0"/>
              <a:t>, et al., “Structured sparse deconvolution for paradigm </a:t>
            </a:r>
            <a:r>
              <a:rPr lang="en-US" sz="1800" dirty="0" smtClean="0"/>
              <a:t>free mapping </a:t>
            </a:r>
            <a:r>
              <a:rPr lang="en-US" sz="1800" dirty="0"/>
              <a:t>of functional MRI data,” IEEE ISBI, vol. 34, no. 3, pp. </a:t>
            </a:r>
            <a:r>
              <a:rPr lang="en-US" sz="1800" dirty="0" smtClean="0"/>
              <a:t>322–325, May </a:t>
            </a:r>
            <a:r>
              <a:rPr lang="en-US" sz="1800" dirty="0"/>
              <a:t>2012.</a:t>
            </a:r>
          </a:p>
          <a:p>
            <a:pPr>
              <a:lnSpc>
                <a:spcPct val="100000"/>
              </a:lnSpc>
              <a:spcBef>
                <a:spcPts val="0"/>
              </a:spcBef>
            </a:pPr>
            <a:r>
              <a:rPr lang="en-US" sz="1800" dirty="0" smtClean="0"/>
              <a:t>I. </a:t>
            </a:r>
            <a:r>
              <a:rPr lang="en-US" sz="1800" dirty="0" err="1" smtClean="0"/>
              <a:t>Khalidov</a:t>
            </a:r>
            <a:r>
              <a:rPr lang="en-US" sz="1800" dirty="0"/>
              <a:t>, et al., “</a:t>
            </a:r>
            <a:r>
              <a:rPr lang="en-US" sz="1800" dirty="0" err="1"/>
              <a:t>Activelets</a:t>
            </a:r>
            <a:r>
              <a:rPr lang="en-US" sz="1800" dirty="0"/>
              <a:t> and sparsity: A new way to detect </a:t>
            </a:r>
            <a:r>
              <a:rPr lang="en-US" sz="1800" dirty="0" smtClean="0"/>
              <a:t>brain activation </a:t>
            </a:r>
            <a:r>
              <a:rPr lang="en-US" sz="1800" dirty="0"/>
              <a:t>from fMRI data,” Signal Processing, pp. 2810–2811, </a:t>
            </a:r>
            <a:r>
              <a:rPr lang="en-US" sz="1800" dirty="0" smtClean="0"/>
              <a:t>2011.</a:t>
            </a:r>
          </a:p>
          <a:p>
            <a:pPr>
              <a:lnSpc>
                <a:spcPct val="100000"/>
              </a:lnSpc>
              <a:spcBef>
                <a:spcPts val="0"/>
              </a:spcBef>
            </a:pPr>
            <a:r>
              <a:rPr lang="en-US" sz="1800" dirty="0" smtClean="0"/>
              <a:t>R</a:t>
            </a:r>
            <a:r>
              <a:rPr lang="en-US" sz="1800" dirty="0"/>
              <a:t>. </a:t>
            </a:r>
            <a:r>
              <a:rPr lang="en-US" sz="1800" dirty="0" err="1"/>
              <a:t>Tibshirani</a:t>
            </a:r>
            <a:r>
              <a:rPr lang="en-US" sz="1800" dirty="0"/>
              <a:t>, et al., “Sparsity and smoothness via the fused lasso</a:t>
            </a:r>
            <a:r>
              <a:rPr lang="en-US" sz="1800" dirty="0" smtClean="0"/>
              <a:t>,” Journal </a:t>
            </a:r>
            <a:r>
              <a:rPr lang="en-US" sz="1800" dirty="0"/>
              <a:t>Of The Royal Statistical Society Series, vol. 67, pp. </a:t>
            </a:r>
            <a:r>
              <a:rPr lang="en-US" sz="1800" dirty="0" smtClean="0"/>
              <a:t>91–108, 2005.</a:t>
            </a:r>
          </a:p>
          <a:p>
            <a:pPr>
              <a:lnSpc>
                <a:spcPct val="100000"/>
              </a:lnSpc>
              <a:spcBef>
                <a:spcPts val="0"/>
              </a:spcBef>
            </a:pPr>
            <a:r>
              <a:rPr lang="en-US" sz="1800" dirty="0" smtClean="0"/>
              <a:t>F</a:t>
            </a:r>
            <a:r>
              <a:rPr lang="en-US" sz="1800" dirty="0"/>
              <a:t>. Ahmad, et al., “Regularization of </a:t>
            </a:r>
            <a:r>
              <a:rPr lang="en-US" sz="1800" dirty="0" err="1"/>
              <a:t>voxelwise</a:t>
            </a:r>
            <a:r>
              <a:rPr lang="en-US" sz="1800" dirty="0"/>
              <a:t> autoregressive model </a:t>
            </a:r>
            <a:r>
              <a:rPr lang="en-US" sz="1800" dirty="0" smtClean="0"/>
              <a:t>for analysis </a:t>
            </a:r>
            <a:r>
              <a:rPr lang="en-US" sz="1800" dirty="0"/>
              <a:t>of functional magnetic resonance imaging data,” Wiley </a:t>
            </a:r>
            <a:r>
              <a:rPr lang="en-US" sz="1800" dirty="0" smtClean="0"/>
              <a:t>Magnetic Resonance</a:t>
            </a:r>
            <a:r>
              <a:rPr lang="en-US" sz="1800" dirty="0"/>
              <a:t>, vol. 38, pp. 187–196, 2011</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References</a:t>
            </a:r>
            <a:endParaRPr lang="en-US" dirty="0"/>
          </a:p>
        </p:txBody>
      </p:sp>
      <p:sp>
        <p:nvSpPr>
          <p:cNvPr id="3" name="Content Placeholder 2"/>
          <p:cNvSpPr>
            <a:spLocks noGrp="1"/>
          </p:cNvSpPr>
          <p:nvPr>
            <p:ph idx="1"/>
          </p:nvPr>
        </p:nvSpPr>
        <p:spPr/>
        <p:txBody>
          <a:bodyPr>
            <a:normAutofit/>
          </a:bodyPr>
          <a:lstStyle/>
          <a:p>
            <a:pPr>
              <a:lnSpc>
                <a:spcPct val="100000"/>
              </a:lnSpc>
            </a:pPr>
            <a:r>
              <a:rPr lang="en-US" sz="1800" dirty="0"/>
              <a:t>P. Aggarwal, A. Gupta, and A. Garg, “Joint Estimation of Hemodynamic Response Function and Voxel Activation in functional MRI Data,” Accepted, MICCAI, October </a:t>
            </a:r>
            <a:r>
              <a:rPr lang="en-US" sz="1800" dirty="0" smtClean="0"/>
              <a:t>2015.</a:t>
            </a:r>
            <a:endParaRPr lang="nl-NL" sz="1800" dirty="0" smtClean="0"/>
          </a:p>
          <a:p>
            <a:pPr>
              <a:lnSpc>
                <a:spcPct val="100000"/>
              </a:lnSpc>
            </a:pPr>
            <a:r>
              <a:rPr lang="en-IN" sz="1800" dirty="0" err="1" smtClean="0"/>
              <a:t>Bezargani</a:t>
            </a:r>
            <a:r>
              <a:rPr lang="en-IN" sz="1800" dirty="0" smtClean="0"/>
              <a:t> </a:t>
            </a:r>
            <a:r>
              <a:rPr lang="en-IN" sz="1800" dirty="0"/>
              <a:t>and A. </a:t>
            </a:r>
            <a:r>
              <a:rPr lang="en-IN" sz="1800" dirty="0" err="1"/>
              <a:t>Nostratinia</a:t>
            </a:r>
            <a:r>
              <a:rPr lang="en-IN" sz="1800" dirty="0"/>
              <a:t>, “Joint maximum likelihood estimation of </a:t>
            </a:r>
            <a:r>
              <a:rPr lang="en-IN" sz="1800" dirty="0" smtClean="0"/>
              <a:t>activation </a:t>
            </a:r>
            <a:r>
              <a:rPr lang="en-IN" sz="1800" dirty="0"/>
              <a:t>and Hemodynamic Response Function for fMRI," </a:t>
            </a:r>
            <a:r>
              <a:rPr lang="en-IN" sz="1800" i="1" dirty="0"/>
              <a:t>Elsevier Medical Image </a:t>
            </a:r>
            <a:r>
              <a:rPr lang="nl-NL" sz="1800" i="1" dirty="0"/>
              <a:t>Analysis, </a:t>
            </a:r>
            <a:r>
              <a:rPr lang="nl-NL" sz="1800" dirty="0"/>
              <a:t>vol. 18, pp. 711-724, </a:t>
            </a:r>
            <a:r>
              <a:rPr lang="nl-NL" sz="1800" dirty="0" smtClean="0"/>
              <a:t>2014.</a:t>
            </a:r>
            <a:endParaRPr lang="en-US" sz="1800" dirty="0" smtClean="0"/>
          </a:p>
          <a:p>
            <a:pPr>
              <a:lnSpc>
                <a:spcPct val="100000"/>
              </a:lnSpc>
            </a:pPr>
            <a:r>
              <a:rPr lang="en-IN" sz="1800" dirty="0" smtClean="0"/>
              <a:t>http</a:t>
            </a:r>
            <a:r>
              <a:rPr lang="en-IN" sz="1800" dirty="0"/>
              <a:t>://www.l.ion.ucl.ac.uk/spm/data/</a:t>
            </a:r>
          </a:p>
          <a:p>
            <a:pPr>
              <a:lnSpc>
                <a:spcPct val="100000"/>
              </a:lnSpc>
            </a:pPr>
            <a:r>
              <a:rPr lang="en-IN" sz="1800" dirty="0" err="1" smtClean="0"/>
              <a:t>Maldjian</a:t>
            </a:r>
            <a:r>
              <a:rPr lang="en-IN" sz="1800" dirty="0"/>
              <a:t>, J. </a:t>
            </a:r>
            <a:r>
              <a:rPr lang="en-IN" sz="1800" dirty="0" err="1"/>
              <a:t>A.Laurienti</a:t>
            </a:r>
            <a:r>
              <a:rPr lang="en-IN" sz="1800" dirty="0"/>
              <a:t> et al.," An automated method for neuroanatomic and  </a:t>
            </a:r>
            <a:r>
              <a:rPr lang="en-IN" sz="1800" dirty="0" err="1"/>
              <a:t>cytoarchitectonic</a:t>
            </a:r>
            <a:r>
              <a:rPr lang="en-IN" sz="1800" dirty="0"/>
              <a:t> atlas-based interrogation of </a:t>
            </a:r>
            <a:r>
              <a:rPr lang="en-IN" sz="1800" dirty="0" err="1"/>
              <a:t>fmri</a:t>
            </a:r>
            <a:r>
              <a:rPr lang="en-IN" sz="1800" dirty="0"/>
              <a:t> data sets (WFU </a:t>
            </a:r>
            <a:r>
              <a:rPr lang="en-IN" sz="1800" dirty="0" err="1"/>
              <a:t>Pickatlas</a:t>
            </a:r>
            <a:r>
              <a:rPr lang="en-IN" sz="1800" dirty="0"/>
              <a:t>, version 3.05)," </a:t>
            </a:r>
            <a:r>
              <a:rPr lang="en-IN" sz="1800" i="1" dirty="0" err="1"/>
              <a:t>NeuroImage</a:t>
            </a:r>
            <a:r>
              <a:rPr lang="en-IN" sz="1800" dirty="0"/>
              <a:t>, vol. 19, pp. 1233-1239.</a:t>
            </a:r>
          </a:p>
          <a:p>
            <a:pPr>
              <a:lnSpc>
                <a:spcPct val="100000"/>
              </a:lnSpc>
            </a:pPr>
            <a:r>
              <a:rPr lang="en-IN" sz="1800" dirty="0" smtClean="0"/>
              <a:t>M</a:t>
            </a:r>
            <a:r>
              <a:rPr lang="en-IN" sz="1800" dirty="0"/>
              <a:t>. Grant and S. Boyd," CVX: </a:t>
            </a:r>
            <a:r>
              <a:rPr lang="en-IN" sz="1800" dirty="0" err="1"/>
              <a:t>Matlab</a:t>
            </a:r>
            <a:r>
              <a:rPr lang="en-IN" sz="1800" dirty="0"/>
              <a:t> software for disciplined convex programming, version 2.0 beta. http://cvxr.com/cvx," September 2013</a:t>
            </a:r>
            <a:r>
              <a:rPr lang="en-IN" sz="1800" dirty="0" smtClean="0"/>
              <a:t>.</a:t>
            </a:r>
            <a:endParaRPr lang="en-IN" sz="1800" dirty="0"/>
          </a:p>
        </p:txBody>
      </p:sp>
      <p:sp>
        <p:nvSpPr>
          <p:cNvPr id="4" name="Slide Number Placeholder 3"/>
          <p:cNvSpPr>
            <a:spLocks noGrp="1"/>
          </p:cNvSpPr>
          <p:nvPr>
            <p:ph type="sldNum" sz="quarter" idx="12"/>
          </p:nvPr>
        </p:nvSpPr>
        <p:spPr/>
        <p:txBody>
          <a:bodyPr/>
          <a:lstStyle/>
          <a:p>
            <a:fld id="{2652C4B5-A1E9-4984-9CD4-22695C1F6283}" type="slidenum">
              <a:rPr lang="en-US" smtClean="0"/>
              <a:pPr/>
              <a:t>22</a:t>
            </a:fld>
            <a:endParaRPr lang="en-US"/>
          </a:p>
        </p:txBody>
      </p:sp>
    </p:spTree>
    <p:extLst>
      <p:ext uri="{BB962C8B-B14F-4D97-AF65-F5344CB8AC3E}">
        <p14:creationId xmlns:p14="http://schemas.microsoft.com/office/powerpoint/2010/main" val="18276810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46411"/>
            <a:ext cx="8001000" cy="3133165"/>
          </a:xfrm>
        </p:spPr>
        <p:txBody>
          <a:bodyPr>
            <a:noAutofit/>
          </a:bodyPr>
          <a:lstStyle/>
          <a:p>
            <a:r>
              <a:rPr lang="en-US" sz="2400" dirty="0">
                <a:solidFill>
                  <a:schemeClr val="tx1"/>
                </a:solidFill>
              </a:rPr>
              <a:t>The first author would like to thank </a:t>
            </a:r>
            <a:r>
              <a:rPr lang="en-US" sz="2400" dirty="0" err="1">
                <a:solidFill>
                  <a:schemeClr val="tx1"/>
                </a:solidFill>
              </a:rPr>
              <a:t>Visvesvaraya</a:t>
            </a:r>
            <a:r>
              <a:rPr lang="en-US" sz="2400" dirty="0">
                <a:solidFill>
                  <a:schemeClr val="tx1"/>
                </a:solidFill>
              </a:rPr>
              <a:t> research fellowship, Department of Electronics and Information Tech., Ministry of </a:t>
            </a:r>
            <a:r>
              <a:rPr lang="en-US" sz="2400" dirty="0" smtClean="0">
                <a:solidFill>
                  <a:schemeClr val="tx1"/>
                </a:solidFill>
              </a:rPr>
              <a:t>Communication </a:t>
            </a:r>
            <a:r>
              <a:rPr lang="en-US" sz="2400" dirty="0">
                <a:solidFill>
                  <a:schemeClr val="tx1"/>
                </a:solidFill>
              </a:rPr>
              <a:t>and IT, Govt. of India, for providing financial support for this work.</a:t>
            </a:r>
            <a:endParaRPr lang="en-US" sz="2400" dirty="0">
              <a:solidFill>
                <a:schemeClr val="tx1"/>
              </a:solidFill>
              <a:latin typeface="+mn-lt"/>
            </a:endParaRPr>
          </a:p>
        </p:txBody>
      </p:sp>
      <p:sp>
        <p:nvSpPr>
          <p:cNvPr id="4" name="Slide Number Placeholder 3"/>
          <p:cNvSpPr>
            <a:spLocks noGrp="1"/>
          </p:cNvSpPr>
          <p:nvPr>
            <p:ph type="sldNum" sz="quarter" idx="12"/>
          </p:nvPr>
        </p:nvSpPr>
        <p:spPr/>
        <p:txBody>
          <a:bodyPr/>
          <a:lstStyle/>
          <a:p>
            <a:fld id="{92839BCC-8FED-467D-85C9-55234A5071F4}" type="slidenum">
              <a:rPr lang="en-US" sz="1600" smtClean="0"/>
              <a:pPr/>
              <a:t>23</a:t>
            </a:fld>
            <a:endParaRPr lang="en-US" sz="1600" dirty="0"/>
          </a:p>
        </p:txBody>
      </p:sp>
      <p:sp>
        <p:nvSpPr>
          <p:cNvPr id="5" name="Title 1"/>
          <p:cNvSpPr txBox="1">
            <a:spLocks/>
          </p:cNvSpPr>
          <p:nvPr/>
        </p:nvSpPr>
        <p:spPr>
          <a:xfrm>
            <a:off x="633845" y="0"/>
            <a:ext cx="7084127" cy="82617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smtClean="0">
                <a:solidFill>
                  <a:srgbClr val="3EADA7"/>
                </a:solidFill>
                <a:ea typeface="Segoe UI" panose="020B0502040204020203" pitchFamily="34" charset="0"/>
                <a:cs typeface="Segoe UI" panose="020B0502040204020203" pitchFamily="34" charset="0"/>
              </a:rPr>
              <a:t>Acknowledgement</a:t>
            </a:r>
            <a:endParaRPr kumimoji="0" lang="en-US" sz="3600" b="1" i="0" u="none" strike="noStrike" kern="1200" cap="none" spc="0" normalizeH="0" baseline="0" noProof="0" dirty="0">
              <a:ln>
                <a:noFill/>
              </a:ln>
              <a:solidFill>
                <a:srgbClr val="3EADA7"/>
              </a:solidFill>
              <a:effectLst/>
              <a:uLnTx/>
              <a:uFillTx/>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051286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769326"/>
            <a:ext cx="7772401" cy="3410813"/>
          </a:xfrm>
        </p:spPr>
        <p:txBody>
          <a:bodyPr>
            <a:normAutofit/>
          </a:bodyPr>
          <a:lstStyle/>
          <a:p>
            <a:pPr algn="ctr">
              <a:buNone/>
            </a:pPr>
            <a:r>
              <a:rPr lang="en-US" sz="5400" dirty="0" smtClean="0">
                <a:latin typeface="Arial Rounded MT Bold" pitchFamily="34" charset="0"/>
              </a:rPr>
              <a:t>Thank you</a:t>
            </a:r>
            <a:endParaRPr lang="en-IN" sz="5400" dirty="0">
              <a:latin typeface="Arial Rounded MT Bold" pitchFamily="34" charset="0"/>
            </a:endParaRPr>
          </a:p>
        </p:txBody>
      </p:sp>
      <p:sp>
        <p:nvSpPr>
          <p:cNvPr id="4" name="Slide Number Placeholder 3"/>
          <p:cNvSpPr>
            <a:spLocks noGrp="1"/>
          </p:cNvSpPr>
          <p:nvPr>
            <p:ph type="sldNum" sz="quarter" idx="12"/>
          </p:nvPr>
        </p:nvSpPr>
        <p:spPr/>
        <p:txBody>
          <a:bodyPr/>
          <a:lstStyle/>
          <a:p>
            <a:fld id="{2652C4B5-A1E9-4984-9CD4-22695C1F6283}" type="slidenum">
              <a:rPr lang="en-US" smtClean="0"/>
              <a:pPr/>
              <a:t>24</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Functional Brain Imaging (fMRI)</a:t>
            </a:r>
          </a:p>
        </p:txBody>
      </p:sp>
      <p:sp>
        <p:nvSpPr>
          <p:cNvPr id="4" name="Slide Number Placeholder 3"/>
          <p:cNvSpPr>
            <a:spLocks noGrp="1"/>
          </p:cNvSpPr>
          <p:nvPr>
            <p:ph type="sldNum" sz="quarter" idx="12"/>
          </p:nvPr>
        </p:nvSpPr>
        <p:spPr>
          <a:xfrm>
            <a:off x="6653022" y="6274181"/>
            <a:ext cx="2057400" cy="365125"/>
          </a:xfrm>
        </p:spPr>
        <p:txBody>
          <a:bodyPr/>
          <a:lstStyle/>
          <a:p>
            <a:fld id="{2652C4B5-A1E9-4984-9CD4-22695C1F6283}" type="slidenum">
              <a:rPr lang="en-US" smtClean="0"/>
              <a:pPr/>
              <a:t>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177" y="3917163"/>
            <a:ext cx="1709354" cy="1534035"/>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8385" y="3470837"/>
            <a:ext cx="1561073" cy="1400963"/>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731" y="2886501"/>
            <a:ext cx="1715302" cy="1539374"/>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2785" y="2460753"/>
            <a:ext cx="1622858" cy="1456411"/>
          </a:xfrm>
          <a:prstGeom prst="rect">
            <a:avLst/>
          </a:prstGeom>
        </p:spPr>
      </p:pic>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9413" y="1803729"/>
            <a:ext cx="1857634" cy="1667108"/>
          </a:xfrm>
          <a:prstGeom prst="rect">
            <a:avLst/>
          </a:prstGeom>
        </p:spPr>
      </p:pic>
      <p:cxnSp>
        <p:nvCxnSpPr>
          <p:cNvPr id="12" name="Straight Arrow Connector 11"/>
          <p:cNvCxnSpPr/>
          <p:nvPr/>
        </p:nvCxnSpPr>
        <p:spPr>
          <a:xfrm flipV="1">
            <a:off x="4935433" y="3656188"/>
            <a:ext cx="1717589" cy="17950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794227" y="4871800"/>
            <a:ext cx="858795" cy="369332"/>
          </a:xfrm>
          <a:prstGeom prst="rect">
            <a:avLst/>
          </a:prstGeom>
          <a:noFill/>
        </p:spPr>
        <p:txBody>
          <a:bodyPr wrap="square" rtlCol="0">
            <a:spAutoFit/>
          </a:bodyPr>
          <a:lstStyle/>
          <a:p>
            <a:r>
              <a:rPr lang="en-US" dirty="0" smtClean="0"/>
              <a:t>Time</a:t>
            </a:r>
            <a:endParaRPr lang="en-US" dirty="0"/>
          </a:p>
        </p:txBody>
      </p:sp>
    </p:spTree>
    <p:extLst>
      <p:ext uri="{BB962C8B-B14F-4D97-AF65-F5344CB8AC3E}">
        <p14:creationId xmlns:p14="http://schemas.microsoft.com/office/powerpoint/2010/main" val="309715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2652C4B5-A1E9-4984-9CD4-22695C1F6283}" type="slidenum">
              <a:rPr lang="en-US" smtClean="0"/>
              <a:pPr/>
              <a:t>4</a:t>
            </a:fld>
            <a:endParaRPr lang="en-US"/>
          </a:p>
        </p:txBody>
      </p:sp>
      <p:sp>
        <p:nvSpPr>
          <p:cNvPr id="2" name="Title 1"/>
          <p:cNvSpPr>
            <a:spLocks noGrp="1"/>
          </p:cNvSpPr>
          <p:nvPr>
            <p:ph type="title"/>
          </p:nvPr>
        </p:nvSpPr>
        <p:spPr/>
        <p:txBody>
          <a:bodyPr>
            <a:normAutofit/>
          </a:bodyPr>
          <a:lstStyle/>
          <a:p>
            <a:pPr algn="ctr"/>
            <a:r>
              <a:rPr b="1" smtClean="0"/>
              <a:t>fMRI signal processing</a:t>
            </a:r>
            <a:endParaRPr lang="en-IN" b="1" dirty="0"/>
          </a:p>
        </p:txBody>
      </p:sp>
      <p:sp>
        <p:nvSpPr>
          <p:cNvPr id="10" name="TextBox 9"/>
          <p:cNvSpPr txBox="1"/>
          <p:nvPr/>
        </p:nvSpPr>
        <p:spPr>
          <a:xfrm>
            <a:off x="163624" y="1096838"/>
            <a:ext cx="4781935" cy="1231106"/>
          </a:xfrm>
          <a:prstGeom prst="rect">
            <a:avLst/>
          </a:prstGeom>
          <a:noFill/>
        </p:spPr>
        <p:txBody>
          <a:bodyPr wrap="square" rtlCol="0">
            <a:spAutoFit/>
          </a:bodyPr>
          <a:lstStyle/>
          <a:p>
            <a:pPr marL="342900" indent="-342900"/>
            <a:r>
              <a:rPr lang="en-US" sz="2800" dirty="0" smtClean="0"/>
              <a:t>    Input stimulus to perform cognitive task</a:t>
            </a:r>
          </a:p>
          <a:p>
            <a:pPr marL="342900" indent="-342900"/>
            <a:endParaRPr lang="en-IN" dirty="0"/>
          </a:p>
        </p:txBody>
      </p:sp>
      <p:sp>
        <p:nvSpPr>
          <p:cNvPr id="11" name="TextBox 10"/>
          <p:cNvSpPr txBox="1"/>
          <p:nvPr/>
        </p:nvSpPr>
        <p:spPr>
          <a:xfrm>
            <a:off x="5499463" y="1354183"/>
            <a:ext cx="4193177" cy="800219"/>
          </a:xfrm>
          <a:prstGeom prst="rect">
            <a:avLst/>
          </a:prstGeom>
          <a:noFill/>
        </p:spPr>
        <p:txBody>
          <a:bodyPr wrap="square" rtlCol="0">
            <a:spAutoFit/>
          </a:bodyPr>
          <a:lstStyle/>
          <a:p>
            <a:pPr marL="342900" indent="-342900"/>
            <a:r>
              <a:rPr lang="en-US" sz="2800" dirty="0" smtClean="0"/>
              <a:t>    Detect brain activity</a:t>
            </a:r>
          </a:p>
          <a:p>
            <a:pPr marL="342900" indent="-342900"/>
            <a:endParaRPr lang="en-IN" dirty="0"/>
          </a:p>
        </p:txBody>
      </p:sp>
      <p:pic>
        <p:nvPicPr>
          <p:cNvPr id="56321" name="Picture 1"/>
          <p:cNvPicPr>
            <a:picLocks noChangeAspect="1" noChangeArrowheads="1"/>
          </p:cNvPicPr>
          <p:nvPr/>
        </p:nvPicPr>
        <p:blipFill>
          <a:blip r:embed="rId2"/>
          <a:srcRect/>
          <a:stretch>
            <a:fillRect/>
          </a:stretch>
        </p:blipFill>
        <p:spPr bwMode="auto">
          <a:xfrm>
            <a:off x="3015887" y="2434182"/>
            <a:ext cx="3086100" cy="2486025"/>
          </a:xfrm>
          <a:prstGeom prst="rect">
            <a:avLst/>
          </a:prstGeom>
          <a:noFill/>
          <a:ln w="9525">
            <a:noFill/>
            <a:miter lim="800000"/>
            <a:headEnd/>
            <a:tailEnd/>
          </a:ln>
          <a:effectLst/>
        </p:spPr>
      </p:pic>
      <p:cxnSp>
        <p:nvCxnSpPr>
          <p:cNvPr id="16" name="Straight Connector 15"/>
          <p:cNvCxnSpPr/>
          <p:nvPr/>
        </p:nvCxnSpPr>
        <p:spPr>
          <a:xfrm rot="16200000" flipH="1">
            <a:off x="1099751" y="2570205"/>
            <a:ext cx="1285103" cy="247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767016" y="3225114"/>
            <a:ext cx="1396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918886" y="3249827"/>
            <a:ext cx="155695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6783860" y="2557849"/>
            <a:ext cx="135924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79004" y="2373977"/>
            <a:ext cx="976183" cy="369332"/>
          </a:xfrm>
          <a:prstGeom prst="rect">
            <a:avLst/>
          </a:prstGeom>
          <a:noFill/>
        </p:spPr>
        <p:txBody>
          <a:bodyPr wrap="square" rtlCol="0">
            <a:spAutoFit/>
          </a:bodyPr>
          <a:lstStyle/>
          <a:p>
            <a:r>
              <a:rPr lang="en-US" dirty="0" smtClean="0">
                <a:solidFill>
                  <a:srgbClr val="FF0000"/>
                </a:solidFill>
              </a:rPr>
              <a:t>Input</a:t>
            </a:r>
            <a:endParaRPr lang="en-IN" dirty="0">
              <a:solidFill>
                <a:srgbClr val="FF0000"/>
              </a:solidFill>
            </a:endParaRPr>
          </a:p>
        </p:txBody>
      </p:sp>
      <p:sp>
        <p:nvSpPr>
          <p:cNvPr id="26" name="TextBox 25"/>
          <p:cNvSpPr txBox="1"/>
          <p:nvPr/>
        </p:nvSpPr>
        <p:spPr>
          <a:xfrm>
            <a:off x="7591167" y="1956486"/>
            <a:ext cx="976183" cy="369332"/>
          </a:xfrm>
          <a:prstGeom prst="rect">
            <a:avLst/>
          </a:prstGeom>
          <a:noFill/>
        </p:spPr>
        <p:txBody>
          <a:bodyPr wrap="square" rtlCol="0">
            <a:spAutoFit/>
          </a:bodyPr>
          <a:lstStyle/>
          <a:p>
            <a:r>
              <a:rPr lang="en-US" dirty="0" smtClean="0">
                <a:solidFill>
                  <a:srgbClr val="FF0000"/>
                </a:solidFill>
              </a:rPr>
              <a:t>Output</a:t>
            </a:r>
            <a:endParaRPr lang="en-IN" dirty="0">
              <a:solidFill>
                <a:srgbClr val="FF0000"/>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652C4B5-A1E9-4984-9CD4-22695C1F6283}" type="slidenum">
              <a:rPr lang="en-US" smtClean="0"/>
              <a:pPr/>
              <a:t>5</a:t>
            </a:fld>
            <a:endParaRPr lang="en-US"/>
          </a:p>
        </p:txBody>
      </p:sp>
      <p:sp>
        <p:nvSpPr>
          <p:cNvPr id="3" name="Title 2"/>
          <p:cNvSpPr>
            <a:spLocks noGrp="1"/>
          </p:cNvSpPr>
          <p:nvPr>
            <p:ph type="title"/>
          </p:nvPr>
        </p:nvSpPr>
        <p:spPr/>
        <p:txBody>
          <a:bodyPr>
            <a:normAutofit/>
          </a:bodyPr>
          <a:lstStyle/>
          <a:p>
            <a:pPr algn="ctr"/>
            <a:r>
              <a:rPr smtClean="0"/>
              <a:t>Motivation</a:t>
            </a:r>
            <a:endParaRPr lang="en-IN" dirty="0"/>
          </a:p>
        </p:txBody>
      </p:sp>
      <p:sp>
        <p:nvSpPr>
          <p:cNvPr id="4" name="Rectangle 3"/>
          <p:cNvSpPr/>
          <p:nvPr/>
        </p:nvSpPr>
        <p:spPr>
          <a:xfrm>
            <a:off x="3174273" y="1933303"/>
            <a:ext cx="2625635" cy="966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System transfer function</a:t>
            </a:r>
          </a:p>
          <a:p>
            <a:pPr algn="ctr"/>
            <a:r>
              <a:rPr lang="en-US" dirty="0" smtClean="0"/>
              <a:t>( HRF)</a:t>
            </a:r>
            <a:endParaRPr lang="en-IN" dirty="0"/>
          </a:p>
        </p:txBody>
      </p:sp>
      <p:cxnSp>
        <p:nvCxnSpPr>
          <p:cNvPr id="7" name="Straight Arrow Connector 6"/>
          <p:cNvCxnSpPr/>
          <p:nvPr/>
        </p:nvCxnSpPr>
        <p:spPr>
          <a:xfrm>
            <a:off x="1384663" y="2390503"/>
            <a:ext cx="1776548" cy="13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769429" y="2425337"/>
            <a:ext cx="1776548" cy="13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423852" y="2560319"/>
            <a:ext cx="1084217" cy="461665"/>
          </a:xfrm>
          <a:prstGeom prst="rect">
            <a:avLst/>
          </a:prstGeom>
          <a:noFill/>
        </p:spPr>
        <p:txBody>
          <a:bodyPr wrap="square" rtlCol="0">
            <a:spAutoFit/>
          </a:bodyPr>
          <a:lstStyle/>
          <a:p>
            <a:r>
              <a:rPr lang="en-US" sz="2400" dirty="0" smtClean="0">
                <a:solidFill>
                  <a:srgbClr val="FF0000"/>
                </a:solidFill>
                <a:cs typeface="Times New Roman" pitchFamily="18" charset="0"/>
              </a:rPr>
              <a:t>Input</a:t>
            </a:r>
            <a:endParaRPr lang="en-IN" sz="2400" dirty="0">
              <a:solidFill>
                <a:srgbClr val="FF0000"/>
              </a:solidFill>
              <a:cs typeface="Times New Roman" pitchFamily="18" charset="0"/>
            </a:endParaRPr>
          </a:p>
        </p:txBody>
      </p:sp>
      <p:sp>
        <p:nvSpPr>
          <p:cNvPr id="11" name="Rectangle 10"/>
          <p:cNvSpPr/>
          <p:nvPr/>
        </p:nvSpPr>
        <p:spPr>
          <a:xfrm>
            <a:off x="6450284" y="2591191"/>
            <a:ext cx="1079142" cy="461665"/>
          </a:xfrm>
          <a:prstGeom prst="rect">
            <a:avLst/>
          </a:prstGeom>
        </p:spPr>
        <p:txBody>
          <a:bodyPr wrap="none">
            <a:spAutoFit/>
          </a:bodyPr>
          <a:lstStyle/>
          <a:p>
            <a:r>
              <a:rPr lang="en-US" sz="2400" dirty="0" smtClean="0">
                <a:solidFill>
                  <a:srgbClr val="FF0000"/>
                </a:solidFill>
                <a:cs typeface="Times New Roman" pitchFamily="18" charset="0"/>
              </a:rPr>
              <a:t>Output</a:t>
            </a:r>
            <a:endParaRPr lang="en-IN" sz="2400" dirty="0">
              <a:solidFill>
                <a:srgbClr val="FF0000"/>
              </a:solidFill>
              <a:cs typeface="Times New Roman" pitchFamily="18" charset="0"/>
            </a:endParaRPr>
          </a:p>
        </p:txBody>
      </p:sp>
      <p:sp>
        <p:nvSpPr>
          <p:cNvPr id="13" name="TextBox 12"/>
          <p:cNvSpPr txBox="1"/>
          <p:nvPr/>
        </p:nvSpPr>
        <p:spPr>
          <a:xfrm>
            <a:off x="4158342" y="2838995"/>
            <a:ext cx="775063" cy="861774"/>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h</a:t>
            </a:r>
            <a:r>
              <a:rPr lang="en-US" sz="3200" i="1" baseline="-25000" dirty="0" smtClean="0">
                <a:latin typeface="Times New Roman" pitchFamily="18" charset="0"/>
                <a:cs typeface="Times New Roman" pitchFamily="18" charset="0"/>
              </a:rPr>
              <a:t>i</a:t>
            </a:r>
            <a:endParaRPr lang="en-IN" sz="3200" dirty="0" smtClean="0">
              <a:latin typeface="Times New Roman" pitchFamily="18" charset="0"/>
              <a:cs typeface="Times New Roman" pitchFamily="18" charset="0"/>
            </a:endParaRPr>
          </a:p>
          <a:p>
            <a:endParaRPr lang="en-IN" dirty="0"/>
          </a:p>
        </p:txBody>
      </p:sp>
      <p:sp>
        <p:nvSpPr>
          <p:cNvPr id="563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56321" name="Object 1"/>
          <p:cNvGraphicFramePr>
            <a:graphicFrameLocks noChangeAspect="1"/>
          </p:cNvGraphicFramePr>
          <p:nvPr/>
        </p:nvGraphicFramePr>
        <p:xfrm>
          <a:off x="7008813" y="1466850"/>
          <a:ext cx="468312" cy="628650"/>
        </p:xfrm>
        <a:graphic>
          <a:graphicData uri="http://schemas.openxmlformats.org/presentationml/2006/ole">
            <mc:AlternateContent xmlns:mc="http://schemas.openxmlformats.org/markup-compatibility/2006">
              <mc:Choice xmlns:v="urn:schemas-microsoft-com:vml" Requires="v">
                <p:oleObj spid="_x0000_s110831" name="Equation" r:id="rId3" imgW="165028" imgH="228501" progId="Equation.DSMT4">
                  <p:embed/>
                </p:oleObj>
              </mc:Choice>
              <mc:Fallback>
                <p:oleObj name="Equation" r:id="rId3" imgW="165028" imgH="228501"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8813" y="1466850"/>
                        <a:ext cx="468312"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23" name="Object 3"/>
          <p:cNvGraphicFramePr>
            <a:graphicFrameLocks noChangeAspect="1"/>
          </p:cNvGraphicFramePr>
          <p:nvPr/>
        </p:nvGraphicFramePr>
        <p:xfrm>
          <a:off x="1672092" y="1476603"/>
          <a:ext cx="396875" cy="628650"/>
        </p:xfrm>
        <a:graphic>
          <a:graphicData uri="http://schemas.openxmlformats.org/presentationml/2006/ole">
            <mc:AlternateContent xmlns:mc="http://schemas.openxmlformats.org/markup-compatibility/2006">
              <mc:Choice xmlns:v="urn:schemas-microsoft-com:vml" Requires="v">
                <p:oleObj spid="_x0000_s110832" name="Equation" r:id="rId5" imgW="139700" imgH="228600" progId="Equation.DSMT4">
                  <p:embed/>
                </p:oleObj>
              </mc:Choice>
              <mc:Fallback>
                <p:oleObj name="Equation" r:id="rId5" imgW="13970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2092" y="1476603"/>
                        <a:ext cx="39687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24" name="Object 4"/>
          <p:cNvGraphicFramePr>
            <a:graphicFrameLocks noChangeAspect="1"/>
          </p:cNvGraphicFramePr>
          <p:nvPr/>
        </p:nvGraphicFramePr>
        <p:xfrm>
          <a:off x="3081343" y="4280542"/>
          <a:ext cx="2701925" cy="628650"/>
        </p:xfrm>
        <a:graphic>
          <a:graphicData uri="http://schemas.openxmlformats.org/presentationml/2006/ole">
            <mc:AlternateContent xmlns:mc="http://schemas.openxmlformats.org/markup-compatibility/2006">
              <mc:Choice xmlns:v="urn:schemas-microsoft-com:vml" Requires="v">
                <p:oleObj spid="_x0000_s110833" name="Equation" r:id="rId7" imgW="952087" imgH="228501" progId="Equation.DSMT4">
                  <p:embed/>
                </p:oleObj>
              </mc:Choice>
              <mc:Fallback>
                <p:oleObj name="Equation" r:id="rId7" imgW="952087" imgH="228501"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1343" y="4280542"/>
                        <a:ext cx="270192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TextBox 16"/>
          <p:cNvSpPr txBox="1"/>
          <p:nvPr/>
        </p:nvSpPr>
        <p:spPr>
          <a:xfrm>
            <a:off x="6900190" y="4284616"/>
            <a:ext cx="1959606" cy="523220"/>
          </a:xfrm>
          <a:prstGeom prst="rect">
            <a:avLst/>
          </a:prstGeom>
          <a:noFill/>
        </p:spPr>
        <p:txBody>
          <a:bodyPr wrap="square" rtlCol="0">
            <a:spAutoFit/>
          </a:bodyPr>
          <a:lstStyle/>
          <a:p>
            <a:r>
              <a:rPr lang="en-US" sz="2800" dirty="0" smtClean="0"/>
              <a:t>……(1)</a:t>
            </a:r>
            <a:endParaRPr lang="en-IN" sz="2800" dirty="0"/>
          </a:p>
        </p:txBody>
      </p:sp>
      <p:sp>
        <p:nvSpPr>
          <p:cNvPr id="18" name="TextBox 17"/>
          <p:cNvSpPr txBox="1"/>
          <p:nvPr/>
        </p:nvSpPr>
        <p:spPr>
          <a:xfrm>
            <a:off x="391887" y="1606731"/>
            <a:ext cx="1528354" cy="461665"/>
          </a:xfrm>
          <a:prstGeom prst="rect">
            <a:avLst/>
          </a:prstGeom>
          <a:noFill/>
        </p:spPr>
        <p:txBody>
          <a:bodyPr wrap="square" rtlCol="0">
            <a:spAutoFit/>
          </a:bodyPr>
          <a:lstStyle/>
          <a:p>
            <a:r>
              <a:rPr lang="en-US" sz="2400" dirty="0" smtClean="0"/>
              <a:t>Stimulus</a:t>
            </a:r>
            <a:endParaRPr lang="en-IN" sz="2400" dirty="0"/>
          </a:p>
        </p:txBody>
      </p:sp>
      <p:sp>
        <p:nvSpPr>
          <p:cNvPr id="19" name="TextBox 18"/>
          <p:cNvSpPr txBox="1"/>
          <p:nvPr/>
        </p:nvSpPr>
        <p:spPr>
          <a:xfrm>
            <a:off x="7615646" y="1563188"/>
            <a:ext cx="1528354" cy="461665"/>
          </a:xfrm>
          <a:prstGeom prst="rect">
            <a:avLst/>
          </a:prstGeom>
          <a:noFill/>
        </p:spPr>
        <p:txBody>
          <a:bodyPr wrap="square" rtlCol="0">
            <a:spAutoFit/>
          </a:bodyPr>
          <a:lstStyle/>
          <a:p>
            <a:r>
              <a:rPr lang="en-US" sz="2400" dirty="0" smtClean="0"/>
              <a:t>BOLD</a:t>
            </a:r>
            <a:endParaRPr lang="en-IN" sz="2400" dirty="0"/>
          </a:p>
        </p:txBody>
      </p:sp>
      <p:sp>
        <p:nvSpPr>
          <p:cNvPr id="20" name="TextBox 19"/>
          <p:cNvSpPr txBox="1"/>
          <p:nvPr/>
        </p:nvSpPr>
        <p:spPr>
          <a:xfrm>
            <a:off x="2785919" y="3466599"/>
            <a:ext cx="3367746" cy="523220"/>
          </a:xfrm>
          <a:prstGeom prst="rect">
            <a:avLst/>
          </a:prstGeom>
          <a:noFill/>
        </p:spPr>
        <p:txBody>
          <a:bodyPr wrap="square" rtlCol="0">
            <a:spAutoFit/>
          </a:bodyPr>
          <a:lstStyle/>
          <a:p>
            <a:r>
              <a:rPr lang="en-US" sz="2800" dirty="0" err="1" smtClean="0"/>
              <a:t>fMRI</a:t>
            </a:r>
            <a:r>
              <a:rPr lang="en-US" sz="2800" dirty="0" smtClean="0"/>
              <a:t> voxel time series</a:t>
            </a:r>
            <a:endParaRPr lang="en-IN" sz="2800" dirty="0"/>
          </a:p>
        </p:txBody>
      </p:sp>
      <p:cxnSp>
        <p:nvCxnSpPr>
          <p:cNvPr id="22" name="Straight Arrow Connector 21"/>
          <p:cNvCxnSpPr/>
          <p:nvPr/>
        </p:nvCxnSpPr>
        <p:spPr>
          <a:xfrm rot="5400000">
            <a:off x="3061829" y="4196886"/>
            <a:ext cx="35269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smtClean="0"/>
              <a:t>Prior work for estimating activity signal</a:t>
            </a:r>
            <a:endParaRPr lang="en-IN" dirty="0"/>
          </a:p>
        </p:txBody>
      </p:sp>
      <p:sp>
        <p:nvSpPr>
          <p:cNvPr id="7" name="Content Placeholder 6"/>
          <p:cNvSpPr>
            <a:spLocks noGrp="1"/>
          </p:cNvSpPr>
          <p:nvPr>
            <p:ph idx="1"/>
          </p:nvPr>
        </p:nvSpPr>
        <p:spPr/>
        <p:txBody>
          <a:bodyPr/>
          <a:lstStyle/>
          <a:p>
            <a:endParaRPr lang="en-US" dirty="0" smtClean="0"/>
          </a:p>
          <a:p>
            <a:endParaRPr lang="en-US" dirty="0" smtClean="0"/>
          </a:p>
          <a:p>
            <a:endParaRPr lang="en-US" dirty="0" smtClean="0"/>
          </a:p>
          <a:p>
            <a:pPr marL="0" indent="0">
              <a:buNone/>
            </a:pPr>
            <a:r>
              <a:rPr lang="en-US" dirty="0" smtClean="0"/>
              <a:t>                                                                      -----(2)</a:t>
            </a:r>
            <a:endParaRPr lang="en-US" dirty="0"/>
          </a:p>
          <a:p>
            <a:pPr marL="0" indent="0">
              <a:buNone/>
            </a:pPr>
            <a:endParaRPr lang="en-US" dirty="0" smtClean="0"/>
          </a:p>
          <a:p>
            <a:endParaRPr lang="en-US" dirty="0" smtClean="0"/>
          </a:p>
          <a:p>
            <a:r>
              <a:rPr lang="en-US" dirty="0" smtClean="0">
                <a:solidFill>
                  <a:schemeClr val="tx1"/>
                </a:solidFill>
              </a:rPr>
              <a:t>Only unknown in equ.1 is intrinsic stimuli</a:t>
            </a:r>
            <a:endParaRPr lang="en-IN" dirty="0">
              <a:solidFill>
                <a:schemeClr val="tx1"/>
              </a:solidFill>
            </a:endParaRPr>
          </a:p>
        </p:txBody>
      </p:sp>
      <p:graphicFrame>
        <p:nvGraphicFramePr>
          <p:cNvPr id="34818" name="Object 2"/>
          <p:cNvGraphicFramePr>
            <a:graphicFrameLocks noChangeAspect="1"/>
          </p:cNvGraphicFramePr>
          <p:nvPr/>
        </p:nvGraphicFramePr>
        <p:xfrm>
          <a:off x="2819400" y="1752600"/>
          <a:ext cx="2701925" cy="628650"/>
        </p:xfrm>
        <a:graphic>
          <a:graphicData uri="http://schemas.openxmlformats.org/presentationml/2006/ole">
            <mc:AlternateContent xmlns:mc="http://schemas.openxmlformats.org/markup-compatibility/2006">
              <mc:Choice xmlns:v="urn:schemas-microsoft-com:vml" Requires="v">
                <p:oleObj spid="_x0000_s111705" name="Equation" r:id="rId3" imgW="952087" imgH="228501" progId="Equation.DSMT4">
                  <p:embed/>
                </p:oleObj>
              </mc:Choice>
              <mc:Fallback>
                <p:oleObj name="Equation" r:id="rId3" imgW="952087" imgH="228501"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752600"/>
                        <a:ext cx="270192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6400800" y="1752600"/>
            <a:ext cx="1959606" cy="523220"/>
          </a:xfrm>
          <a:prstGeom prst="rect">
            <a:avLst/>
          </a:prstGeom>
          <a:noFill/>
        </p:spPr>
        <p:txBody>
          <a:bodyPr wrap="square" rtlCol="0">
            <a:spAutoFit/>
          </a:bodyPr>
          <a:lstStyle/>
          <a:p>
            <a:r>
              <a:rPr lang="en-US" sz="2800" dirty="0" smtClean="0"/>
              <a:t>……(1)</a:t>
            </a:r>
            <a:endParaRPr lang="en-IN" sz="2800" dirty="0"/>
          </a:p>
        </p:txBody>
      </p:sp>
      <p:cxnSp>
        <p:nvCxnSpPr>
          <p:cNvPr id="5" name="Straight Arrow Connector 4"/>
          <p:cNvCxnSpPr/>
          <p:nvPr/>
        </p:nvCxnSpPr>
        <p:spPr>
          <a:xfrm flipV="1">
            <a:off x="4706471" y="1578628"/>
            <a:ext cx="188258" cy="277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547257" y="1023004"/>
            <a:ext cx="3124200" cy="523220"/>
          </a:xfrm>
          <a:prstGeom prst="rect">
            <a:avLst/>
          </a:prstGeom>
          <a:noFill/>
          <a:ln>
            <a:solidFill>
              <a:srgbClr val="FF0000"/>
            </a:solidFill>
          </a:ln>
        </p:spPr>
        <p:txBody>
          <a:bodyPr wrap="square" rtlCol="0">
            <a:spAutoFit/>
          </a:bodyPr>
          <a:lstStyle/>
          <a:p>
            <a:r>
              <a:rPr lang="en-US" sz="2800" dirty="0" smtClean="0"/>
              <a:t>fixed canonical HRF</a:t>
            </a:r>
            <a:endParaRPr lang="en-IN" sz="2800" dirty="0"/>
          </a:p>
        </p:txBody>
      </p:sp>
      <p:sp>
        <p:nvSpPr>
          <p:cNvPr id="8" name="TextBox 7"/>
          <p:cNvSpPr txBox="1"/>
          <p:nvPr/>
        </p:nvSpPr>
        <p:spPr>
          <a:xfrm>
            <a:off x="1084218" y="5185436"/>
            <a:ext cx="6910250" cy="954107"/>
          </a:xfrm>
          <a:prstGeom prst="rect">
            <a:avLst/>
          </a:prstGeom>
          <a:noFill/>
          <a:ln>
            <a:solidFill>
              <a:srgbClr val="FF0000"/>
            </a:solidFill>
          </a:ln>
        </p:spPr>
        <p:txBody>
          <a:bodyPr wrap="square" rtlCol="0">
            <a:spAutoFit/>
          </a:bodyPr>
          <a:lstStyle/>
          <a:p>
            <a:r>
              <a:rPr lang="en-US" sz="2800" dirty="0" smtClean="0"/>
              <a:t>HRF shape may vary across different brain regions as well as across patients.</a:t>
            </a:r>
            <a:endParaRPr lang="en-IN" sz="2800" dirty="0"/>
          </a:p>
        </p:txBody>
      </p:sp>
      <p:pic>
        <p:nvPicPr>
          <p:cNvPr id="19" name="Picture 18"/>
          <p:cNvPicPr>
            <a:picLocks noChangeAspect="1"/>
          </p:cNvPicPr>
          <p:nvPr/>
        </p:nvPicPr>
        <p:blipFill>
          <a:blip r:embed="rId5"/>
          <a:stretch>
            <a:fillRect/>
          </a:stretch>
        </p:blipFill>
        <p:spPr>
          <a:xfrm>
            <a:off x="2861169" y="2800493"/>
            <a:ext cx="2248713" cy="59844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b="1" dirty="0" smtClean="0"/>
              <a:t>Proposed Work</a:t>
            </a:r>
            <a:endParaRPr lang="en-IN" b="1" dirty="0"/>
          </a:p>
        </p:txBody>
      </p:sp>
      <p:sp>
        <p:nvSpPr>
          <p:cNvPr id="3" name="Content Placeholder 2"/>
          <p:cNvSpPr>
            <a:spLocks noGrp="1"/>
          </p:cNvSpPr>
          <p:nvPr>
            <p:ph idx="1"/>
          </p:nvPr>
        </p:nvSpPr>
        <p:spPr/>
        <p:txBody>
          <a:bodyPr/>
          <a:lstStyle/>
          <a:p>
            <a:pPr algn="just">
              <a:buNone/>
            </a:pPr>
            <a:r>
              <a:rPr lang="en-IN" b="1" dirty="0" smtClean="0">
                <a:solidFill>
                  <a:schemeClr val="tx1"/>
                </a:solidFill>
                <a:cs typeface="Times New Roman" pitchFamily="18" charset="0"/>
              </a:rPr>
              <a:t>  Aim: </a:t>
            </a:r>
            <a:r>
              <a:rPr lang="en-IN" dirty="0" smtClean="0">
                <a:cs typeface="Times New Roman" pitchFamily="18" charset="0"/>
              </a:rPr>
              <a:t>To propose a method for the joint estimation of HRF and activity signal</a:t>
            </a:r>
            <a:endParaRPr lang="en-IN" dirty="0">
              <a:cs typeface="Times New Roman" pitchFamily="18" charset="0"/>
            </a:endParaRPr>
          </a:p>
        </p:txBody>
      </p:sp>
      <p:sp>
        <p:nvSpPr>
          <p:cNvPr id="4" name="Slide Number Placeholder 3"/>
          <p:cNvSpPr>
            <a:spLocks noGrp="1"/>
          </p:cNvSpPr>
          <p:nvPr>
            <p:ph type="sldNum" sz="quarter" idx="12"/>
          </p:nvPr>
        </p:nvSpPr>
        <p:spPr/>
        <p:txBody>
          <a:bodyPr/>
          <a:lstStyle/>
          <a:p>
            <a:fld id="{2652C4B5-A1E9-4984-9CD4-22695C1F6283}" type="slidenum">
              <a:rPr lang="en-US" smtClean="0"/>
              <a:pPr/>
              <a:t>7</a:t>
            </a:fld>
            <a:endParaRPr lang="en-US"/>
          </a:p>
        </p:txBody>
      </p:sp>
      <p:sp>
        <p:nvSpPr>
          <p:cNvPr id="5" name="TextBox 4"/>
          <p:cNvSpPr txBox="1"/>
          <p:nvPr/>
        </p:nvSpPr>
        <p:spPr>
          <a:xfrm>
            <a:off x="1257300" y="2582445"/>
            <a:ext cx="6487297" cy="523220"/>
          </a:xfrm>
          <a:prstGeom prst="rect">
            <a:avLst/>
          </a:prstGeom>
          <a:noFill/>
          <a:ln>
            <a:solidFill>
              <a:srgbClr val="FF0000"/>
            </a:solidFill>
          </a:ln>
        </p:spPr>
        <p:txBody>
          <a:bodyPr wrap="square" rtlCol="0">
            <a:spAutoFit/>
          </a:bodyPr>
          <a:lstStyle/>
          <a:p>
            <a:pPr algn="ctr"/>
            <a:r>
              <a:rPr lang="en-US" sz="2800" dirty="0" smtClean="0"/>
              <a:t>Proposed Joint Estimation Framework</a:t>
            </a:r>
            <a:endParaRPr lang="en-IN" sz="2800" dirty="0"/>
          </a:p>
        </p:txBody>
      </p:sp>
      <p:sp>
        <p:nvSpPr>
          <p:cNvPr id="6" name="TextBox 5"/>
          <p:cNvSpPr txBox="1"/>
          <p:nvPr/>
        </p:nvSpPr>
        <p:spPr>
          <a:xfrm>
            <a:off x="274320" y="4362994"/>
            <a:ext cx="8869680" cy="1661993"/>
          </a:xfrm>
          <a:prstGeom prst="rect">
            <a:avLst/>
          </a:prstGeom>
          <a:noFill/>
        </p:spPr>
        <p:txBody>
          <a:bodyPr wrap="square" rtlCol="0">
            <a:spAutoFit/>
          </a:bodyPr>
          <a:lstStyle/>
          <a:p>
            <a:pPr marL="342900" indent="-342900">
              <a:buAutoNum type="arabicPeriod"/>
            </a:pPr>
            <a:r>
              <a:rPr lang="en-US" sz="2800" dirty="0" smtClean="0"/>
              <a:t>Estimate underlying activity signal =&gt; via fused LASSO</a:t>
            </a:r>
          </a:p>
          <a:p>
            <a:pPr marL="342900" indent="-342900">
              <a:buAutoNum type="arabicPeriod"/>
            </a:pPr>
            <a:endParaRPr lang="en-US" sz="2800" dirty="0" smtClean="0"/>
          </a:p>
          <a:p>
            <a:pPr marL="342900" indent="-342900">
              <a:buAutoNum type="arabicPeriod"/>
            </a:pPr>
            <a:r>
              <a:rPr lang="en-US" sz="2800" dirty="0" smtClean="0"/>
              <a:t>Refine the HRF estimate</a:t>
            </a:r>
          </a:p>
          <a:p>
            <a:pPr marL="342900" indent="-342900">
              <a:buAutoNum type="arabicPeriod"/>
            </a:pPr>
            <a:endParaRPr lang="en-IN" dirty="0"/>
          </a:p>
        </p:txBody>
      </p:sp>
      <p:sp>
        <p:nvSpPr>
          <p:cNvPr id="7" name="Left Brace 6"/>
          <p:cNvSpPr/>
          <p:nvPr/>
        </p:nvSpPr>
        <p:spPr>
          <a:xfrm>
            <a:off x="152400" y="4267200"/>
            <a:ext cx="304800" cy="14478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9" name="Straight Arrow Connector 8"/>
          <p:cNvCxnSpPr/>
          <p:nvPr/>
        </p:nvCxnSpPr>
        <p:spPr>
          <a:xfrm rot="5400000">
            <a:off x="304800" y="5943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04800" y="6096000"/>
            <a:ext cx="1905001" cy="523220"/>
          </a:xfrm>
          <a:prstGeom prst="rect">
            <a:avLst/>
          </a:prstGeom>
          <a:noFill/>
          <a:ln>
            <a:solidFill>
              <a:srgbClr val="FF0000"/>
            </a:solidFill>
          </a:ln>
        </p:spPr>
        <p:txBody>
          <a:bodyPr wrap="square" rtlCol="0">
            <a:spAutoFit/>
          </a:bodyPr>
          <a:lstStyle/>
          <a:p>
            <a:pPr algn="ctr"/>
            <a:r>
              <a:rPr lang="en-US" sz="2800" dirty="0" smtClean="0"/>
              <a:t>Iteratively</a:t>
            </a:r>
            <a:endParaRPr lang="en-IN"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dirty="0" smtClean="0"/>
              <a:t>Step-1: Estimation of activity signal</a:t>
            </a:r>
            <a:r>
              <a:rPr lang="en-IN" i="1" dirty="0" smtClean="0"/>
              <a:t/>
            </a:r>
            <a:br>
              <a:rPr lang="en-IN" i="1" dirty="0" smtClean="0"/>
            </a:br>
            <a:endParaRPr lang="en-IN" dirty="0"/>
          </a:p>
        </p:txBody>
      </p:sp>
      <p:graphicFrame>
        <p:nvGraphicFramePr>
          <p:cNvPr id="35842" name="Object 2"/>
          <p:cNvGraphicFramePr>
            <a:graphicFrameLocks noChangeAspect="1"/>
          </p:cNvGraphicFramePr>
          <p:nvPr/>
        </p:nvGraphicFramePr>
        <p:xfrm>
          <a:off x="2819400" y="1752600"/>
          <a:ext cx="2701925" cy="628650"/>
        </p:xfrm>
        <a:graphic>
          <a:graphicData uri="http://schemas.openxmlformats.org/presentationml/2006/ole">
            <mc:AlternateContent xmlns:mc="http://schemas.openxmlformats.org/markup-compatibility/2006">
              <mc:Choice xmlns:v="urn:schemas-microsoft-com:vml" Requires="v">
                <p:oleObj spid="_x0000_s112800" name="Equation" r:id="rId3" imgW="952087" imgH="228501" progId="Equation.DSMT4">
                  <p:embed/>
                </p:oleObj>
              </mc:Choice>
              <mc:Fallback>
                <p:oleObj name="Equation" r:id="rId3" imgW="952087" imgH="228501"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752600"/>
                        <a:ext cx="270192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3" name="Object 3"/>
          <p:cNvGraphicFramePr>
            <a:graphicFrameLocks noChangeAspect="1"/>
          </p:cNvGraphicFramePr>
          <p:nvPr/>
        </p:nvGraphicFramePr>
        <p:xfrm>
          <a:off x="3124200" y="2667000"/>
          <a:ext cx="2133600" cy="596517"/>
        </p:xfrm>
        <a:graphic>
          <a:graphicData uri="http://schemas.openxmlformats.org/presentationml/2006/ole">
            <mc:AlternateContent xmlns:mc="http://schemas.openxmlformats.org/markup-compatibility/2006">
              <mc:Choice xmlns:v="urn:schemas-microsoft-com:vml" Requires="v">
                <p:oleObj spid="_x0000_s112801" name="Equation" r:id="rId5" imgW="825500" imgH="228600" progId="Equation.DSMT4">
                  <p:embed/>
                </p:oleObj>
              </mc:Choice>
              <mc:Fallback>
                <p:oleObj name="Equation" r:id="rId5" imgW="82550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667000"/>
                        <a:ext cx="2133600" cy="5965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6477000" y="2590800"/>
            <a:ext cx="1959606" cy="523220"/>
          </a:xfrm>
          <a:prstGeom prst="rect">
            <a:avLst/>
          </a:prstGeom>
          <a:noFill/>
        </p:spPr>
        <p:txBody>
          <a:bodyPr wrap="square" rtlCol="0">
            <a:spAutoFit/>
          </a:bodyPr>
          <a:lstStyle/>
          <a:p>
            <a:r>
              <a:rPr lang="en-US" sz="2800" dirty="0" smtClean="0"/>
              <a:t>……(3)</a:t>
            </a:r>
            <a:endParaRPr lang="en-IN" sz="2800" dirty="0"/>
          </a:p>
        </p:txBody>
      </p:sp>
      <p:cxnSp>
        <p:nvCxnSpPr>
          <p:cNvPr id="10" name="Straight Arrow Connector 9"/>
          <p:cNvCxnSpPr/>
          <p:nvPr/>
        </p:nvCxnSpPr>
        <p:spPr>
          <a:xfrm rot="5400000">
            <a:off x="1974668" y="3130732"/>
            <a:ext cx="1306286" cy="12932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143000" y="4419600"/>
            <a:ext cx="2220686" cy="523220"/>
          </a:xfrm>
          <a:prstGeom prst="rect">
            <a:avLst/>
          </a:prstGeom>
          <a:noFill/>
        </p:spPr>
        <p:txBody>
          <a:bodyPr wrap="square" rtlCol="0">
            <a:spAutoFit/>
          </a:bodyPr>
          <a:lstStyle/>
          <a:p>
            <a:r>
              <a:rPr lang="en-US" sz="2800" dirty="0" smtClean="0"/>
              <a:t>BOLD signal</a:t>
            </a:r>
            <a:endParaRPr lang="en-IN" sz="2800" dirty="0"/>
          </a:p>
        </p:txBody>
      </p:sp>
      <p:cxnSp>
        <p:nvCxnSpPr>
          <p:cNvPr id="13" name="Straight Arrow Connector 12"/>
          <p:cNvCxnSpPr/>
          <p:nvPr/>
        </p:nvCxnSpPr>
        <p:spPr>
          <a:xfrm rot="16200000" flipH="1">
            <a:off x="3353888" y="3732712"/>
            <a:ext cx="1371601" cy="21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3161212" y="4304212"/>
            <a:ext cx="2514600" cy="2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181600" y="3048000"/>
            <a:ext cx="2034746" cy="13824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971800" y="4419600"/>
            <a:ext cx="2971800" cy="523220"/>
          </a:xfrm>
          <a:prstGeom prst="rect">
            <a:avLst/>
          </a:prstGeom>
          <a:noFill/>
        </p:spPr>
        <p:txBody>
          <a:bodyPr wrap="square" rtlCol="0">
            <a:spAutoFit/>
          </a:bodyPr>
          <a:lstStyle/>
          <a:p>
            <a:r>
              <a:rPr lang="en-US" sz="2800" dirty="0" smtClean="0"/>
              <a:t>Convolution matrix</a:t>
            </a:r>
            <a:endParaRPr lang="en-IN" sz="2800" dirty="0"/>
          </a:p>
        </p:txBody>
      </p:sp>
      <p:sp>
        <p:nvSpPr>
          <p:cNvPr id="25" name="TextBox 24"/>
          <p:cNvSpPr txBox="1"/>
          <p:nvPr/>
        </p:nvSpPr>
        <p:spPr>
          <a:xfrm>
            <a:off x="3124200" y="5410200"/>
            <a:ext cx="3657600" cy="523220"/>
          </a:xfrm>
          <a:prstGeom prst="rect">
            <a:avLst/>
          </a:prstGeom>
          <a:noFill/>
        </p:spPr>
        <p:txBody>
          <a:bodyPr wrap="square" rtlCol="0">
            <a:spAutoFit/>
          </a:bodyPr>
          <a:lstStyle/>
          <a:p>
            <a:r>
              <a:rPr lang="en-US" sz="2800" dirty="0" smtClean="0"/>
              <a:t>Unknown activity signal</a:t>
            </a:r>
            <a:endParaRPr lang="en-IN" sz="2800" dirty="0"/>
          </a:p>
        </p:txBody>
      </p:sp>
      <p:sp>
        <p:nvSpPr>
          <p:cNvPr id="26" name="TextBox 25"/>
          <p:cNvSpPr txBox="1"/>
          <p:nvPr/>
        </p:nvSpPr>
        <p:spPr>
          <a:xfrm>
            <a:off x="6847203" y="4460348"/>
            <a:ext cx="1066800" cy="523220"/>
          </a:xfrm>
          <a:prstGeom prst="rect">
            <a:avLst/>
          </a:prstGeom>
          <a:noFill/>
        </p:spPr>
        <p:txBody>
          <a:bodyPr wrap="square" rtlCol="0">
            <a:spAutoFit/>
          </a:bodyPr>
          <a:lstStyle/>
          <a:p>
            <a:r>
              <a:rPr lang="en-US" sz="2800" dirty="0" smtClean="0"/>
              <a:t>AR(1)</a:t>
            </a:r>
            <a:endParaRPr lang="en-IN"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smtClean="0"/>
              <a:t>Contd..</a:t>
            </a:r>
            <a:endParaRPr lang="en-IN" dirty="0"/>
          </a:p>
        </p:txBody>
      </p:sp>
      <p:sp>
        <p:nvSpPr>
          <p:cNvPr id="3" name="Content Placeholder 2"/>
          <p:cNvSpPr>
            <a:spLocks noGrp="1"/>
          </p:cNvSpPr>
          <p:nvPr>
            <p:ph idx="1"/>
          </p:nvPr>
        </p:nvSpPr>
        <p:spPr>
          <a:xfrm>
            <a:off x="633844" y="1381182"/>
            <a:ext cx="8510155" cy="4798956"/>
          </a:xfrm>
        </p:spPr>
        <p:txBody>
          <a:bodyPr/>
          <a:lstStyle/>
          <a:p>
            <a:pPr>
              <a:buNone/>
            </a:pPr>
            <a:r>
              <a:rPr lang="en-US" dirty="0" smtClean="0"/>
              <a:t> </a:t>
            </a:r>
          </a:p>
          <a:p>
            <a:endParaRPr lang="en-US" dirty="0" smtClean="0"/>
          </a:p>
          <a:p>
            <a:endParaRPr lang="en-US" dirty="0" smtClean="0"/>
          </a:p>
          <a:p>
            <a:pPr>
              <a:buNone/>
            </a:pPr>
            <a:r>
              <a:rPr lang="en-US" dirty="0" smtClean="0"/>
              <a:t>        </a:t>
            </a:r>
            <a:r>
              <a:rPr lang="en-US" dirty="0" smtClean="0"/>
              <a:t>noise </a:t>
            </a:r>
            <a:r>
              <a:rPr lang="en-US" dirty="0" smtClean="0"/>
              <a:t>whitening matrix</a:t>
            </a:r>
            <a:endParaRPr lang="en-IN" dirty="0"/>
          </a:p>
        </p:txBody>
      </p:sp>
      <p:sp>
        <p:nvSpPr>
          <p:cNvPr id="6" name="TextBox 5"/>
          <p:cNvSpPr txBox="1"/>
          <p:nvPr/>
        </p:nvSpPr>
        <p:spPr>
          <a:xfrm>
            <a:off x="3429000" y="1100520"/>
            <a:ext cx="2133600" cy="523220"/>
          </a:xfrm>
          <a:prstGeom prst="rect">
            <a:avLst/>
          </a:prstGeom>
          <a:noFill/>
          <a:ln>
            <a:solidFill>
              <a:srgbClr val="FF0000"/>
            </a:solidFill>
          </a:ln>
        </p:spPr>
        <p:txBody>
          <a:bodyPr wrap="square" rtlCol="0">
            <a:spAutoFit/>
          </a:bodyPr>
          <a:lstStyle/>
          <a:p>
            <a:pPr algn="ctr"/>
            <a:r>
              <a:rPr lang="en-US" sz="2800" dirty="0" smtClean="0"/>
              <a:t>Fused LASSO</a:t>
            </a:r>
            <a:endParaRPr lang="en-IN" sz="2800" dirty="0"/>
          </a:p>
        </p:txBody>
      </p:sp>
      <p:sp>
        <p:nvSpPr>
          <p:cNvPr id="11" name="TextBox 10"/>
          <p:cNvSpPr txBox="1"/>
          <p:nvPr/>
        </p:nvSpPr>
        <p:spPr>
          <a:xfrm>
            <a:off x="7570086" y="3308256"/>
            <a:ext cx="1959606" cy="523220"/>
          </a:xfrm>
          <a:prstGeom prst="rect">
            <a:avLst/>
          </a:prstGeom>
          <a:noFill/>
        </p:spPr>
        <p:txBody>
          <a:bodyPr wrap="square" rtlCol="0">
            <a:spAutoFit/>
          </a:bodyPr>
          <a:lstStyle/>
          <a:p>
            <a:r>
              <a:rPr lang="en-US" sz="2800" dirty="0" smtClean="0"/>
              <a:t>……(4)</a:t>
            </a:r>
            <a:endParaRPr lang="en-IN" sz="2800" dirty="0"/>
          </a:p>
        </p:txBody>
      </p:sp>
      <p:graphicFrame>
        <p:nvGraphicFramePr>
          <p:cNvPr id="36869" name="Object 5"/>
          <p:cNvGraphicFramePr>
            <a:graphicFrameLocks noChangeAspect="1"/>
          </p:cNvGraphicFramePr>
          <p:nvPr>
            <p:extLst/>
          </p:nvPr>
        </p:nvGraphicFramePr>
        <p:xfrm>
          <a:off x="5460879" y="4614030"/>
          <a:ext cx="2883714" cy="2219980"/>
        </p:xfrm>
        <a:graphic>
          <a:graphicData uri="http://schemas.openxmlformats.org/presentationml/2006/ole">
            <mc:AlternateContent xmlns:mc="http://schemas.openxmlformats.org/markup-compatibility/2006">
              <mc:Choice xmlns:v="urn:schemas-microsoft-com:vml" Requires="v">
                <p:oleObj spid="_x0000_s116744" name="Equation" r:id="rId4" imgW="2184400" imgH="1600200" progId="Equation.DSMT4">
                  <p:embed/>
                </p:oleObj>
              </mc:Choice>
              <mc:Fallback>
                <p:oleObj name="Equation" r:id="rId4" imgW="2184400" imgH="1600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60879" y="4614030"/>
                        <a:ext cx="2883714" cy="2219980"/>
                      </a:xfrm>
                      <a:prstGeom prst="rect">
                        <a:avLst/>
                      </a:prstGeom>
                      <a:noFill/>
                      <a:extLst/>
                    </p:spPr>
                  </p:pic>
                </p:oleObj>
              </mc:Fallback>
            </mc:AlternateContent>
          </a:graphicData>
        </a:graphic>
      </p:graphicFrame>
      <p:cxnSp>
        <p:nvCxnSpPr>
          <p:cNvPr id="8" name="Straight Arrow Connector 7"/>
          <p:cNvCxnSpPr>
            <a:stCxn id="6" idx="2"/>
          </p:cNvCxnSpPr>
          <p:nvPr/>
        </p:nvCxnSpPr>
        <p:spPr>
          <a:xfrm rot="5400000">
            <a:off x="4338310" y="1781230"/>
            <a:ext cx="3149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6"/>
          <a:stretch>
            <a:fillRect/>
          </a:stretch>
        </p:blipFill>
        <p:spPr>
          <a:xfrm>
            <a:off x="488750" y="3793702"/>
            <a:ext cx="4853062" cy="334713"/>
          </a:xfrm>
          <a:prstGeom prst="rect">
            <a:avLst/>
          </a:prstGeom>
        </p:spPr>
      </p:pic>
      <p:pic>
        <p:nvPicPr>
          <p:cNvPr id="5" name="Picture 4"/>
          <p:cNvPicPr>
            <a:picLocks noChangeAspect="1"/>
          </p:cNvPicPr>
          <p:nvPr/>
        </p:nvPicPr>
        <p:blipFill>
          <a:blip r:embed="rId7"/>
          <a:stretch>
            <a:fillRect/>
          </a:stretch>
        </p:blipFill>
        <p:spPr>
          <a:xfrm>
            <a:off x="376324" y="4635211"/>
            <a:ext cx="4224251" cy="2177618"/>
          </a:xfrm>
          <a:prstGeom prst="rect">
            <a:avLst/>
          </a:prstGeom>
        </p:spPr>
      </p:pic>
      <p:pic>
        <p:nvPicPr>
          <p:cNvPr id="7" name="Picture 6"/>
          <p:cNvPicPr>
            <a:picLocks noChangeAspect="1"/>
          </p:cNvPicPr>
          <p:nvPr/>
        </p:nvPicPr>
        <p:blipFill>
          <a:blip r:embed="rId8"/>
          <a:stretch>
            <a:fillRect/>
          </a:stretch>
        </p:blipFill>
        <p:spPr>
          <a:xfrm>
            <a:off x="1574826" y="1952960"/>
            <a:ext cx="5756384" cy="642707"/>
          </a:xfrm>
          <a:prstGeom prst="rect">
            <a:avLst/>
          </a:prstGeom>
        </p:spPr>
      </p:pic>
      <p:cxnSp>
        <p:nvCxnSpPr>
          <p:cNvPr id="12" name="Straight Arrow Connector 11"/>
          <p:cNvCxnSpPr/>
          <p:nvPr/>
        </p:nvCxnSpPr>
        <p:spPr>
          <a:xfrm flipH="1">
            <a:off x="3015047" y="2447365"/>
            <a:ext cx="306377" cy="5127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782033" y="2447365"/>
            <a:ext cx="120703" cy="2039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1462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SCDT_clas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SCDT_class</Template>
  <TotalTime>6920</TotalTime>
  <Words>1089</Words>
  <Application>Microsoft Office PowerPoint</Application>
  <PresentationFormat>On-screen Show (4:3)</PresentationFormat>
  <Paragraphs>148</Paragraphs>
  <Slides>24</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3" baseType="lpstr">
      <vt:lpstr>Arial</vt:lpstr>
      <vt:lpstr>Arial Rounded MT Bold</vt:lpstr>
      <vt:lpstr>Calibri</vt:lpstr>
      <vt:lpstr>Segoe UI</vt:lpstr>
      <vt:lpstr>Symbol</vt:lpstr>
      <vt:lpstr>Times New Roman</vt:lpstr>
      <vt:lpstr>Wingdings 2</vt:lpstr>
      <vt:lpstr>SCDT_class</vt:lpstr>
      <vt:lpstr>Equation</vt:lpstr>
      <vt:lpstr>          Joint Estimation of Activity Signal and HRF in fMRI using Fused LASSO   Priya Aggarwal1,  Anubha Gupta1 , and Ajay Garg2  1SBILab, Department of Electronics and Communication Engineering (ECE), IIIT-Delhi, India 2 Department of Neuroradiology, Neurosciences Centre, AIIMS, Delhi, India  </vt:lpstr>
      <vt:lpstr>Outline of the Presentation</vt:lpstr>
      <vt:lpstr>Functional Brain Imaging (fMRI)</vt:lpstr>
      <vt:lpstr>fMRI signal processing</vt:lpstr>
      <vt:lpstr>Motivation</vt:lpstr>
      <vt:lpstr>Prior work for estimating activity signal</vt:lpstr>
      <vt:lpstr>Proposed Work</vt:lpstr>
      <vt:lpstr>Step-1: Estimation of activity signal </vt:lpstr>
      <vt:lpstr>Contd..</vt:lpstr>
      <vt:lpstr> Step-2: Estimation of HRF </vt:lpstr>
      <vt:lpstr>Step-2: Estimation of HRF</vt:lpstr>
      <vt:lpstr>Contd.</vt:lpstr>
      <vt:lpstr>PowerPoint Presentation</vt:lpstr>
      <vt:lpstr>Results on synthetic fMRI data</vt:lpstr>
      <vt:lpstr>Results on synthetic fMRI data</vt:lpstr>
      <vt:lpstr>Contd.</vt:lpstr>
      <vt:lpstr>Results on real fMRI data</vt:lpstr>
      <vt:lpstr>Results on real fMRI data</vt:lpstr>
      <vt:lpstr>Results on real fMRI data (Highest norm voxel)</vt:lpstr>
      <vt:lpstr>Research contribution </vt:lpstr>
      <vt:lpstr>References</vt:lpstr>
      <vt:lpstr>References</vt:lpstr>
      <vt:lpstr>The first author would like to thank Visvesvaraya research fellowship, Department of Electronics and Information Tech., Ministry of Communication and IT, Govt. of India, for providing financial support for this work.</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fMRI Signal Processing</dc:title>
  <dc:creator>Anubha</dc:creator>
  <cp:lastModifiedBy>Anubha</cp:lastModifiedBy>
  <cp:revision>628</cp:revision>
  <dcterms:created xsi:type="dcterms:W3CDTF">2014-02-07T16:06:12Z</dcterms:created>
  <dcterms:modified xsi:type="dcterms:W3CDTF">2015-12-15T09:23:08Z</dcterms:modified>
</cp:coreProperties>
</file>