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1"/>
  </p:sldMasterIdLst>
  <p:notesMasterIdLst>
    <p:notesMasterId r:id="rId16"/>
  </p:notesMasterIdLst>
  <p:handoutMasterIdLst>
    <p:handoutMasterId r:id="rId17"/>
  </p:handoutMasterIdLst>
  <p:sldIdLst>
    <p:sldId id="256" r:id="rId2"/>
    <p:sldId id="337" r:id="rId3"/>
    <p:sldId id="357" r:id="rId4"/>
    <p:sldId id="397" r:id="rId5"/>
    <p:sldId id="399" r:id="rId6"/>
    <p:sldId id="400" r:id="rId7"/>
    <p:sldId id="398" r:id="rId8"/>
    <p:sldId id="401" r:id="rId9"/>
    <p:sldId id="402" r:id="rId10"/>
    <p:sldId id="403" r:id="rId11"/>
    <p:sldId id="389" r:id="rId12"/>
    <p:sldId id="405" r:id="rId13"/>
    <p:sldId id="404" r:id="rId14"/>
    <p:sldId id="347" r:id="rId15"/>
  </p:sldIdLst>
  <p:sldSz cx="9144000" cy="6858000" type="screen4x3"/>
  <p:notesSz cx="7102475" cy="10231438"/>
  <p:defaultTextStyle>
    <a:defPPr>
      <a:defRPr lang="zh-CN"/>
    </a:defPPr>
    <a:lvl1pPr algn="l" rtl="0" fontAlgn="base">
      <a:spcBef>
        <a:spcPct val="0"/>
      </a:spcBef>
      <a:spcAft>
        <a:spcPct val="0"/>
      </a:spcAft>
      <a:defRPr b="1" i="1" kern="1200">
        <a:solidFill>
          <a:schemeClr val="tx1"/>
        </a:solidFill>
        <a:latin typeface="Times New Roman" pitchFamily="18" charset="0"/>
        <a:ea typeface="宋体" pitchFamily="2" charset="-122"/>
        <a:cs typeface="+mn-cs"/>
      </a:defRPr>
    </a:lvl1pPr>
    <a:lvl2pPr marL="457200" algn="l" rtl="0" fontAlgn="base">
      <a:spcBef>
        <a:spcPct val="0"/>
      </a:spcBef>
      <a:spcAft>
        <a:spcPct val="0"/>
      </a:spcAft>
      <a:defRPr b="1" i="1" kern="1200">
        <a:solidFill>
          <a:schemeClr val="tx1"/>
        </a:solidFill>
        <a:latin typeface="Times New Roman" pitchFamily="18" charset="0"/>
        <a:ea typeface="宋体" pitchFamily="2" charset="-122"/>
        <a:cs typeface="+mn-cs"/>
      </a:defRPr>
    </a:lvl2pPr>
    <a:lvl3pPr marL="914400" algn="l" rtl="0" fontAlgn="base">
      <a:spcBef>
        <a:spcPct val="0"/>
      </a:spcBef>
      <a:spcAft>
        <a:spcPct val="0"/>
      </a:spcAft>
      <a:defRPr b="1" i="1" kern="1200">
        <a:solidFill>
          <a:schemeClr val="tx1"/>
        </a:solidFill>
        <a:latin typeface="Times New Roman" pitchFamily="18" charset="0"/>
        <a:ea typeface="宋体" pitchFamily="2" charset="-122"/>
        <a:cs typeface="+mn-cs"/>
      </a:defRPr>
    </a:lvl3pPr>
    <a:lvl4pPr marL="1371600" algn="l" rtl="0" fontAlgn="base">
      <a:spcBef>
        <a:spcPct val="0"/>
      </a:spcBef>
      <a:spcAft>
        <a:spcPct val="0"/>
      </a:spcAft>
      <a:defRPr b="1" i="1" kern="1200">
        <a:solidFill>
          <a:schemeClr val="tx1"/>
        </a:solidFill>
        <a:latin typeface="Times New Roman" pitchFamily="18" charset="0"/>
        <a:ea typeface="宋体" pitchFamily="2" charset="-122"/>
        <a:cs typeface="+mn-cs"/>
      </a:defRPr>
    </a:lvl4pPr>
    <a:lvl5pPr marL="1828800" algn="l" rtl="0" fontAlgn="base">
      <a:spcBef>
        <a:spcPct val="0"/>
      </a:spcBef>
      <a:spcAft>
        <a:spcPct val="0"/>
      </a:spcAft>
      <a:defRPr b="1" i="1" kern="1200">
        <a:solidFill>
          <a:schemeClr val="tx1"/>
        </a:solidFill>
        <a:latin typeface="Times New Roman" pitchFamily="18" charset="0"/>
        <a:ea typeface="宋体" pitchFamily="2" charset="-122"/>
        <a:cs typeface="+mn-cs"/>
      </a:defRPr>
    </a:lvl5pPr>
    <a:lvl6pPr marL="2286000" algn="l" defTabSz="914400" rtl="0" eaLnBrk="1" latinLnBrk="0" hangingPunct="1">
      <a:defRPr b="1" i="1" kern="1200">
        <a:solidFill>
          <a:schemeClr val="tx1"/>
        </a:solidFill>
        <a:latin typeface="Times New Roman" pitchFamily="18" charset="0"/>
        <a:ea typeface="宋体" pitchFamily="2" charset="-122"/>
        <a:cs typeface="+mn-cs"/>
      </a:defRPr>
    </a:lvl6pPr>
    <a:lvl7pPr marL="2743200" algn="l" defTabSz="914400" rtl="0" eaLnBrk="1" latinLnBrk="0" hangingPunct="1">
      <a:defRPr b="1" i="1" kern="1200">
        <a:solidFill>
          <a:schemeClr val="tx1"/>
        </a:solidFill>
        <a:latin typeface="Times New Roman" pitchFamily="18" charset="0"/>
        <a:ea typeface="宋体" pitchFamily="2" charset="-122"/>
        <a:cs typeface="+mn-cs"/>
      </a:defRPr>
    </a:lvl7pPr>
    <a:lvl8pPr marL="3200400" algn="l" defTabSz="914400" rtl="0" eaLnBrk="1" latinLnBrk="0" hangingPunct="1">
      <a:defRPr b="1" i="1" kern="1200">
        <a:solidFill>
          <a:schemeClr val="tx1"/>
        </a:solidFill>
        <a:latin typeface="Times New Roman" pitchFamily="18" charset="0"/>
        <a:ea typeface="宋体" pitchFamily="2" charset="-122"/>
        <a:cs typeface="+mn-cs"/>
      </a:defRPr>
    </a:lvl8pPr>
    <a:lvl9pPr marL="3657600" algn="l" defTabSz="914400" rtl="0" eaLnBrk="1" latinLnBrk="0" hangingPunct="1">
      <a:defRPr b="1" i="1" kern="1200">
        <a:solidFill>
          <a:schemeClr val="tx1"/>
        </a:solidFill>
        <a:latin typeface="Times New Roman" pitchFamily="18" charset="0"/>
        <a:ea typeface="宋体"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CC"/>
    <a:srgbClr val="DEFCFB"/>
    <a:srgbClr val="CCFFCC"/>
    <a:srgbClr val="CCECFF"/>
    <a:srgbClr val="9900CC"/>
    <a:srgbClr val="CCFFFF"/>
    <a:srgbClr val="CC99FF"/>
    <a:srgbClr val="F0F4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度样式 2 - 强调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浅色样式 1 - 强调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浅色样式 1 - 强调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浅色样式 1 - 强调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306799F8-075E-4A3A-A7F6-7FBC6576F1A4}" styleName="主题样式 2 - 强调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ABFCF23-3B69-468F-B69F-88F6DE6A72F2}" styleName="中度样式 1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E3FDE45-AF77-4B5C-9715-49D594BDF05E}" styleName="浅色样式 1 - 强调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48" autoAdjust="0"/>
    <p:restoredTop sz="74326" autoAdjust="0"/>
  </p:normalViewPr>
  <p:slideViewPr>
    <p:cSldViewPr>
      <p:cViewPr varScale="1">
        <p:scale>
          <a:sx n="85" d="100"/>
          <a:sy n="85" d="100"/>
        </p:scale>
        <p:origin x="2550" y="72"/>
      </p:cViewPr>
      <p:guideLst>
        <p:guide orient="horz" pos="2160"/>
        <p:guide pos="2880"/>
      </p:guideLst>
    </p:cSldViewPr>
  </p:slideViewPr>
  <p:outlineViewPr>
    <p:cViewPr>
      <p:scale>
        <a:sx n="33" d="100"/>
        <a:sy n="33" d="100"/>
      </p:scale>
      <p:origin x="0" y="396"/>
    </p:cViewPr>
  </p:outlineViewPr>
  <p:notesTextViewPr>
    <p:cViewPr>
      <p:scale>
        <a:sx n="100" d="100"/>
        <a:sy n="100" d="100"/>
      </p:scale>
      <p:origin x="0" y="0"/>
    </p:cViewPr>
  </p:notesTextViewPr>
  <p:sorterViewPr>
    <p:cViewPr>
      <p:scale>
        <a:sx n="70" d="100"/>
        <a:sy n="70" d="100"/>
      </p:scale>
      <p:origin x="0" y="0"/>
    </p:cViewPr>
  </p:sorterViewPr>
  <p:notesViewPr>
    <p:cSldViewPr>
      <p:cViewPr varScale="1">
        <p:scale>
          <a:sx n="60" d="100"/>
          <a:sy n="60" d="100"/>
        </p:scale>
        <p:origin x="-2958" y="-96"/>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5330"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defRPr sz="1300" b="0" i="0">
                <a:latin typeface="Arial" pitchFamily="34" charset="0"/>
                <a:ea typeface="SimSun" pitchFamily="2" charset="-122"/>
              </a:defRPr>
            </a:lvl1pPr>
          </a:lstStyle>
          <a:p>
            <a:pPr>
              <a:defRPr/>
            </a:pPr>
            <a:endParaRPr lang="en-US" altLang="zh-CN"/>
          </a:p>
        </p:txBody>
      </p:sp>
      <p:sp>
        <p:nvSpPr>
          <p:cNvPr id="355331" name="Rectangle 3"/>
          <p:cNvSpPr>
            <a:spLocks noGrp="1" noChangeArrowheads="1"/>
          </p:cNvSpPr>
          <p:nvPr>
            <p:ph type="dt" sz="quarter" idx="1"/>
          </p:nvPr>
        </p:nvSpPr>
        <p:spPr bwMode="auto">
          <a:xfrm>
            <a:off x="4022725" y="0"/>
            <a:ext cx="3078163"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b="0" i="0">
                <a:latin typeface="Arial" pitchFamily="34" charset="0"/>
                <a:ea typeface="SimSun" pitchFamily="2" charset="-122"/>
              </a:defRPr>
            </a:lvl1pPr>
          </a:lstStyle>
          <a:p>
            <a:pPr>
              <a:defRPr/>
            </a:pPr>
            <a:endParaRPr lang="en-US" altLang="zh-CN"/>
          </a:p>
        </p:txBody>
      </p:sp>
      <p:sp>
        <p:nvSpPr>
          <p:cNvPr id="355332" name="Rectangle 4"/>
          <p:cNvSpPr>
            <a:spLocks noGrp="1" noChangeArrowheads="1"/>
          </p:cNvSpPr>
          <p:nvPr>
            <p:ph type="ftr" sz="quarter" idx="2"/>
          </p:nvPr>
        </p:nvSpPr>
        <p:spPr bwMode="auto">
          <a:xfrm>
            <a:off x="0" y="9718675"/>
            <a:ext cx="3078163"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defRPr sz="1300" b="0" i="0">
                <a:latin typeface="Arial" pitchFamily="34" charset="0"/>
                <a:ea typeface="SimSun" pitchFamily="2" charset="-122"/>
              </a:defRPr>
            </a:lvl1pPr>
          </a:lstStyle>
          <a:p>
            <a:pPr>
              <a:defRPr/>
            </a:pPr>
            <a:endParaRPr lang="en-US" altLang="zh-CN"/>
          </a:p>
        </p:txBody>
      </p:sp>
      <p:sp>
        <p:nvSpPr>
          <p:cNvPr id="355333" name="Rectangle 5"/>
          <p:cNvSpPr>
            <a:spLocks noGrp="1" noChangeArrowheads="1"/>
          </p:cNvSpPr>
          <p:nvPr>
            <p:ph type="sldNum" sz="quarter" idx="3"/>
          </p:nvPr>
        </p:nvSpPr>
        <p:spPr bwMode="auto">
          <a:xfrm>
            <a:off x="4022725" y="9718675"/>
            <a:ext cx="3078163"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b="0" i="0">
                <a:latin typeface="Arial" pitchFamily="34" charset="0"/>
                <a:ea typeface="SimSun" pitchFamily="2" charset="-122"/>
              </a:defRPr>
            </a:lvl1pPr>
          </a:lstStyle>
          <a:p>
            <a:pPr>
              <a:defRPr/>
            </a:pPr>
            <a:fld id="{03B5F315-1313-42DE-9AD1-62F619EAFE7B}" type="slidenum">
              <a:rPr lang="en-US" altLang="zh-CN"/>
              <a:pPr>
                <a:defRPr/>
              </a:pPr>
              <a:t>‹#›</a:t>
            </a:fld>
            <a:endParaRPr lang="en-US" altLang="zh-CN"/>
          </a:p>
        </p:txBody>
      </p:sp>
    </p:spTree>
    <p:extLst>
      <p:ext uri="{BB962C8B-B14F-4D97-AF65-F5344CB8AC3E}">
        <p14:creationId xmlns:p14="http://schemas.microsoft.com/office/powerpoint/2010/main" val="8086065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defRPr sz="1300" b="0" i="0">
                <a:latin typeface="Arial" pitchFamily="34" charset="0"/>
                <a:ea typeface="SimSun" pitchFamily="2" charset="-122"/>
              </a:defRPr>
            </a:lvl1pPr>
          </a:lstStyle>
          <a:p>
            <a:pPr>
              <a:defRPr/>
            </a:pPr>
            <a:endParaRPr lang="en-US" altLang="zh-CN"/>
          </a:p>
        </p:txBody>
      </p:sp>
      <p:sp>
        <p:nvSpPr>
          <p:cNvPr id="12291" name="Rectangle 3"/>
          <p:cNvSpPr>
            <a:spLocks noGrp="1" noChangeArrowheads="1"/>
          </p:cNvSpPr>
          <p:nvPr>
            <p:ph type="dt" idx="1"/>
          </p:nvPr>
        </p:nvSpPr>
        <p:spPr bwMode="auto">
          <a:xfrm>
            <a:off x="4022725" y="0"/>
            <a:ext cx="3078163"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b="0" i="0">
                <a:latin typeface="Arial" pitchFamily="34" charset="0"/>
                <a:ea typeface="SimSun" pitchFamily="2" charset="-122"/>
              </a:defRPr>
            </a:lvl1pPr>
          </a:lstStyle>
          <a:p>
            <a:pPr>
              <a:defRPr/>
            </a:pPr>
            <a:endParaRPr lang="en-US" altLang="zh-CN"/>
          </a:p>
        </p:txBody>
      </p:sp>
      <p:sp>
        <p:nvSpPr>
          <p:cNvPr id="28676" name="Rectangle 4"/>
          <p:cNvSpPr>
            <a:spLocks noGrp="1" noRot="1" noChangeAspect="1" noChangeArrowheads="1" noTextEdit="1"/>
          </p:cNvSpPr>
          <p:nvPr>
            <p:ph type="sldImg" idx="2"/>
          </p:nvPr>
        </p:nvSpPr>
        <p:spPr bwMode="auto">
          <a:xfrm>
            <a:off x="993775" y="766763"/>
            <a:ext cx="5114925" cy="38369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709613" y="4859338"/>
            <a:ext cx="5683250" cy="4605337"/>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12294" name="Rectangle 6"/>
          <p:cNvSpPr>
            <a:spLocks noGrp="1" noChangeArrowheads="1"/>
          </p:cNvSpPr>
          <p:nvPr>
            <p:ph type="ftr" sz="quarter" idx="4"/>
          </p:nvPr>
        </p:nvSpPr>
        <p:spPr bwMode="auto">
          <a:xfrm>
            <a:off x="0" y="9718675"/>
            <a:ext cx="3078163"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defRPr sz="1300" b="0" i="0">
                <a:latin typeface="Arial" pitchFamily="34" charset="0"/>
                <a:ea typeface="SimSun" pitchFamily="2" charset="-122"/>
              </a:defRPr>
            </a:lvl1pPr>
          </a:lstStyle>
          <a:p>
            <a:pPr>
              <a:defRPr/>
            </a:pPr>
            <a:endParaRPr lang="en-US" altLang="zh-CN"/>
          </a:p>
        </p:txBody>
      </p:sp>
      <p:sp>
        <p:nvSpPr>
          <p:cNvPr id="12295" name="Rectangle 7"/>
          <p:cNvSpPr>
            <a:spLocks noGrp="1" noChangeArrowheads="1"/>
          </p:cNvSpPr>
          <p:nvPr>
            <p:ph type="sldNum" sz="quarter" idx="5"/>
          </p:nvPr>
        </p:nvSpPr>
        <p:spPr bwMode="auto">
          <a:xfrm>
            <a:off x="4022725" y="9718675"/>
            <a:ext cx="3078163"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b="0" i="0">
                <a:latin typeface="Arial" pitchFamily="34" charset="0"/>
                <a:ea typeface="SimSun" pitchFamily="2" charset="-122"/>
              </a:defRPr>
            </a:lvl1pPr>
          </a:lstStyle>
          <a:p>
            <a:pPr>
              <a:defRPr/>
            </a:pPr>
            <a:fld id="{E7E1129A-DF2C-4827-B940-FD7EAD324779}" type="slidenum">
              <a:rPr lang="en-US" altLang="zh-CN"/>
              <a:pPr>
                <a:defRPr/>
              </a:pPr>
              <a:t>‹#›</a:t>
            </a:fld>
            <a:endParaRPr lang="en-US" altLang="zh-CN"/>
          </a:p>
        </p:txBody>
      </p:sp>
    </p:spTree>
    <p:extLst>
      <p:ext uri="{BB962C8B-B14F-4D97-AF65-F5344CB8AC3E}">
        <p14:creationId xmlns:p14="http://schemas.microsoft.com/office/powerpoint/2010/main" val="1196212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Arial"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Arial"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Arial"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Arial"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幻灯片图像占位符 1"/>
          <p:cNvSpPr>
            <a:spLocks noGrp="1" noRot="1" noChangeAspect="1" noTextEdit="1"/>
          </p:cNvSpPr>
          <p:nvPr>
            <p:ph type="sldImg"/>
          </p:nvPr>
        </p:nvSpPr>
        <p:spPr>
          <a:xfrm>
            <a:off x="993775" y="768350"/>
            <a:ext cx="5114925" cy="3835400"/>
          </a:xfrm>
          <a:ln/>
        </p:spPr>
      </p:sp>
      <p:sp>
        <p:nvSpPr>
          <p:cNvPr id="50179"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CN" b="0" i="0" dirty="0">
                <a:solidFill>
                  <a:srgbClr val="333333"/>
                </a:solidFill>
                <a:effectLst/>
                <a:latin typeface="Arial" panose="020B0604020202020204" pitchFamily="34" charset="0"/>
              </a:rPr>
              <a:t>I'm Cai </a:t>
            </a:r>
            <a:r>
              <a:rPr lang="en-US" altLang="zh-CN" b="0" i="0" dirty="0" err="1">
                <a:solidFill>
                  <a:srgbClr val="333333"/>
                </a:solidFill>
                <a:effectLst/>
                <a:latin typeface="Arial" panose="020B0604020202020204" pitchFamily="34" charset="0"/>
              </a:rPr>
              <a:t>Yangang</a:t>
            </a:r>
            <a:r>
              <a:rPr lang="en-US" altLang="zh-CN" b="0" i="0" dirty="0">
                <a:solidFill>
                  <a:srgbClr val="333333"/>
                </a:solidFill>
                <a:effectLst/>
                <a:latin typeface="Arial" panose="020B0604020202020204" pitchFamily="34" charset="0"/>
              </a:rPr>
              <a:t>, the speaker of this article</a:t>
            </a:r>
            <a:endParaRPr lang="zh-CN" altLang="en-US" dirty="0">
              <a:latin typeface="Arial" pitchFamily="34" charset="0"/>
            </a:endParaRPr>
          </a:p>
        </p:txBody>
      </p:sp>
      <p:sp>
        <p:nvSpPr>
          <p:cNvPr id="50180"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0600" eaLnBrk="0" hangingPunct="0">
              <a:defRPr b="1" i="1">
                <a:solidFill>
                  <a:schemeClr val="tx1"/>
                </a:solidFill>
                <a:latin typeface="Times New Roman" pitchFamily="18" charset="0"/>
                <a:ea typeface="宋体" pitchFamily="2" charset="-122"/>
              </a:defRPr>
            </a:lvl1pPr>
            <a:lvl2pPr marL="742950" indent="-285750" defTabSz="990600" eaLnBrk="0" hangingPunct="0">
              <a:defRPr b="1" i="1">
                <a:solidFill>
                  <a:schemeClr val="tx1"/>
                </a:solidFill>
                <a:latin typeface="Times New Roman" pitchFamily="18" charset="0"/>
                <a:ea typeface="宋体" pitchFamily="2" charset="-122"/>
              </a:defRPr>
            </a:lvl2pPr>
            <a:lvl3pPr marL="1143000" indent="-228600" defTabSz="990600" eaLnBrk="0" hangingPunct="0">
              <a:defRPr b="1" i="1">
                <a:solidFill>
                  <a:schemeClr val="tx1"/>
                </a:solidFill>
                <a:latin typeface="Times New Roman" pitchFamily="18" charset="0"/>
                <a:ea typeface="宋体" pitchFamily="2" charset="-122"/>
              </a:defRPr>
            </a:lvl3pPr>
            <a:lvl4pPr marL="1600200" indent="-228600" defTabSz="990600" eaLnBrk="0" hangingPunct="0">
              <a:defRPr b="1" i="1">
                <a:solidFill>
                  <a:schemeClr val="tx1"/>
                </a:solidFill>
                <a:latin typeface="Times New Roman" pitchFamily="18" charset="0"/>
                <a:ea typeface="宋体" pitchFamily="2" charset="-122"/>
              </a:defRPr>
            </a:lvl4pPr>
            <a:lvl5pPr marL="2057400" indent="-228600" defTabSz="990600" eaLnBrk="0" hangingPunct="0">
              <a:defRPr b="1" i="1">
                <a:solidFill>
                  <a:schemeClr val="tx1"/>
                </a:solidFill>
                <a:latin typeface="Times New Roman" pitchFamily="18" charset="0"/>
                <a:ea typeface="宋体" pitchFamily="2" charset="-122"/>
              </a:defRPr>
            </a:lvl5pPr>
            <a:lvl6pPr marL="2514600" indent="-228600" defTabSz="990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defTabSz="990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defTabSz="990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defTabSz="990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4B5AB64D-E970-4F9D-8252-88C558A2531B}" type="slidenum">
              <a:rPr lang="en-US" altLang="zh-CN" b="0" i="0" smtClean="0">
                <a:latin typeface="Arial" pitchFamily="34" charset="0"/>
              </a:rPr>
              <a:pPr eaLnBrk="1" hangingPunct="1"/>
              <a:t>1</a:t>
            </a:fld>
            <a:endParaRPr lang="en-US" altLang="zh-CN" b="0" i="0" dirty="0">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To verify our proposed method, we performed simultaneous execution of the X264 encoder from 1 task to 14 tasks in a transcoding unit. In addition, the resolution of our transcoding video is 1280x720, the target bit rate is 1500Kbps and the transcoding command line is shown in Table 1. Table 2 presents the detailed data for each task. We can observe that the higher the number of concurrent tasks, the higher the speed ratio v, in other words, the slower the transcoding speed. And under a specific number of concurrent tasks, the transcoding speed ratio of each task has little difference. Therefore, we can evaluate the speed ratio of these tasks in a uniform speed ratio. In Table 2, ϕ represents the average of the rate of rising of the speed ratio for each test case and T represents the average of the throughput for each test case. In this simulation test, we choose the average value of ϕ as our prediction P </a:t>
            </a:r>
            <a:r>
              <a:rPr lang="en-US" altLang="zh-CN" dirty="0" err="1"/>
              <a:t>reϕ</a:t>
            </a:r>
            <a:r>
              <a:rPr lang="en-US" altLang="zh-CN" dirty="0"/>
              <a:t>. Based on P </a:t>
            </a:r>
            <a:r>
              <a:rPr lang="en-US" altLang="zh-CN" dirty="0" err="1"/>
              <a:t>reϕ</a:t>
            </a:r>
            <a:r>
              <a:rPr lang="en-US" altLang="zh-CN" dirty="0"/>
              <a:t>, we can get the predicted speed ratio P rev and predicted throughput P </a:t>
            </a:r>
            <a:r>
              <a:rPr lang="en-US" altLang="zh-CN" dirty="0" err="1"/>
              <a:t>reT</a:t>
            </a:r>
            <a:r>
              <a:rPr lang="en-US" altLang="zh-CN" dirty="0"/>
              <a:t> for each </a:t>
            </a:r>
            <a:r>
              <a:rPr lang="en-US" altLang="zh-CN" dirty="0" err="1"/>
              <a:t>case.∆ϕ</a:t>
            </a:r>
            <a:r>
              <a:rPr lang="en-US" altLang="zh-CN" dirty="0"/>
              <a:t>, ∆v and ∆T represent the predicted errors of the rate of rising ……</a:t>
            </a:r>
            <a:endParaRPr lang="zh-CN" altLang="en-US" dirty="0"/>
          </a:p>
        </p:txBody>
      </p:sp>
      <p:sp>
        <p:nvSpPr>
          <p:cNvPr id="4" name="灯片编号占位符 3"/>
          <p:cNvSpPr>
            <a:spLocks noGrp="1"/>
          </p:cNvSpPr>
          <p:nvPr>
            <p:ph type="sldNum" sz="quarter" idx="5"/>
          </p:nvPr>
        </p:nvSpPr>
        <p:spPr/>
        <p:txBody>
          <a:bodyPr/>
          <a:lstStyle/>
          <a:p>
            <a:pPr>
              <a:defRPr/>
            </a:pPr>
            <a:fld id="{E7E1129A-DF2C-4827-B940-FD7EAD324779}" type="slidenum">
              <a:rPr lang="en-US" altLang="zh-CN" smtClean="0"/>
              <a:pPr>
                <a:defRPr/>
              </a:pPr>
              <a:t>11</a:t>
            </a:fld>
            <a:endParaRPr lang="en-US" altLang="zh-CN"/>
          </a:p>
        </p:txBody>
      </p:sp>
    </p:spTree>
    <p:extLst>
      <p:ext uri="{BB962C8B-B14F-4D97-AF65-F5344CB8AC3E}">
        <p14:creationId xmlns:p14="http://schemas.microsoft.com/office/powerpoint/2010/main" val="39941987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To verify our proposed method, we performed simultaneous execution of the X264 encoder from 1 task to 14 tasks in a transcoding unit. In addition, the resolution of our transcoding video is 1280x720, the target bit rate is 1500Kbps and the transcoding command line is shown in Table 1. Table 2 presents the detailed data for each task. We can observe that the higher the number of concurrent tasks, the higher the speed ratio v, in other words, the slower the transcoding speed. And under a specific number of concurrent tasks, the transcoding speed ratio of each task has little difference. Therefore, we can evaluate the speed ratio of these tasks in a uniform speed ratio. In Table 2, ϕ represents the average of the rate of rising of the speed ratio for each test case and T represents the average of the throughput for each test case. In this simulation test, we choose the average value of ϕ as our prediction P </a:t>
            </a:r>
            <a:r>
              <a:rPr lang="en-US" altLang="zh-CN" dirty="0" err="1"/>
              <a:t>reϕ</a:t>
            </a:r>
            <a:r>
              <a:rPr lang="en-US" altLang="zh-CN" dirty="0"/>
              <a:t>. Based on P </a:t>
            </a:r>
            <a:r>
              <a:rPr lang="en-US" altLang="zh-CN" dirty="0" err="1"/>
              <a:t>reϕ</a:t>
            </a:r>
            <a:r>
              <a:rPr lang="en-US" altLang="zh-CN" dirty="0"/>
              <a:t>, we can get the predicted speed ratio P rev and predicted throughput P </a:t>
            </a:r>
            <a:r>
              <a:rPr lang="en-US" altLang="zh-CN" dirty="0" err="1"/>
              <a:t>reT</a:t>
            </a:r>
            <a:r>
              <a:rPr lang="en-US" altLang="zh-CN" dirty="0"/>
              <a:t> for each </a:t>
            </a:r>
            <a:r>
              <a:rPr lang="en-US" altLang="zh-CN" dirty="0" err="1"/>
              <a:t>case.∆ϕ</a:t>
            </a:r>
            <a:r>
              <a:rPr lang="en-US" altLang="zh-CN" dirty="0"/>
              <a:t>, ∆v and ∆T represent the predicted errors of the rate of rising ……</a:t>
            </a:r>
            <a:endParaRPr lang="zh-CN" altLang="en-US" dirty="0"/>
          </a:p>
        </p:txBody>
      </p:sp>
      <p:sp>
        <p:nvSpPr>
          <p:cNvPr id="4" name="灯片编号占位符 3"/>
          <p:cNvSpPr>
            <a:spLocks noGrp="1"/>
          </p:cNvSpPr>
          <p:nvPr>
            <p:ph type="sldNum" sz="quarter" idx="5"/>
          </p:nvPr>
        </p:nvSpPr>
        <p:spPr/>
        <p:txBody>
          <a:bodyPr/>
          <a:lstStyle/>
          <a:p>
            <a:pPr>
              <a:defRPr/>
            </a:pPr>
            <a:fld id="{E7E1129A-DF2C-4827-B940-FD7EAD324779}" type="slidenum">
              <a:rPr lang="en-US" altLang="zh-CN" smtClean="0"/>
              <a:pPr>
                <a:defRPr/>
              </a:pPr>
              <a:t>12</a:t>
            </a:fld>
            <a:endParaRPr lang="en-US" altLang="zh-CN"/>
          </a:p>
        </p:txBody>
      </p:sp>
    </p:spTree>
    <p:extLst>
      <p:ext uri="{BB962C8B-B14F-4D97-AF65-F5344CB8AC3E}">
        <p14:creationId xmlns:p14="http://schemas.microsoft.com/office/powerpoint/2010/main" val="38940541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To verify our proposed method, we performed simultaneous execution of the X264 encoder from 1 task to 14 tasks in a transcoding unit. In addition, the resolution of our transcoding video is 1280x720, the target bit rate is 1500Kbps and the transcoding command line is shown in Table 1. Table 2 presents the detailed data for each task. We can observe that the higher the number of concurrent tasks, the higher the speed ratio v, in other words, the slower the transcoding speed. And under a specific number of concurrent tasks, the transcoding speed ratio of each task has little difference. Therefore, we can evaluate the speed ratio of these tasks in a uniform speed ratio. In Table 2, ϕ represents the average of the rate of rising of the speed ratio for each test case and T represents the average of the throughput for each test case. In this simulation test, we choose the average value of ϕ as our prediction P </a:t>
            </a:r>
            <a:r>
              <a:rPr lang="en-US" altLang="zh-CN" dirty="0" err="1"/>
              <a:t>reϕ</a:t>
            </a:r>
            <a:r>
              <a:rPr lang="en-US" altLang="zh-CN" dirty="0"/>
              <a:t>. Based on P </a:t>
            </a:r>
            <a:r>
              <a:rPr lang="en-US" altLang="zh-CN" dirty="0" err="1"/>
              <a:t>reϕ</a:t>
            </a:r>
            <a:r>
              <a:rPr lang="en-US" altLang="zh-CN" dirty="0"/>
              <a:t>, we can get the predicted speed ratio P rev and predicted throughput P </a:t>
            </a:r>
            <a:r>
              <a:rPr lang="en-US" altLang="zh-CN" dirty="0" err="1"/>
              <a:t>reT</a:t>
            </a:r>
            <a:r>
              <a:rPr lang="en-US" altLang="zh-CN" dirty="0"/>
              <a:t> for each </a:t>
            </a:r>
            <a:r>
              <a:rPr lang="en-US" altLang="zh-CN" dirty="0" err="1"/>
              <a:t>case.∆ϕ</a:t>
            </a:r>
            <a:r>
              <a:rPr lang="en-US" altLang="zh-CN" dirty="0"/>
              <a:t>, ∆v and ∆T represent the predicted errors of the rate of rising ……</a:t>
            </a:r>
            <a:endParaRPr lang="zh-CN" altLang="en-US" dirty="0"/>
          </a:p>
        </p:txBody>
      </p:sp>
      <p:sp>
        <p:nvSpPr>
          <p:cNvPr id="4" name="灯片编号占位符 3"/>
          <p:cNvSpPr>
            <a:spLocks noGrp="1"/>
          </p:cNvSpPr>
          <p:nvPr>
            <p:ph type="sldNum" sz="quarter" idx="5"/>
          </p:nvPr>
        </p:nvSpPr>
        <p:spPr/>
        <p:txBody>
          <a:bodyPr/>
          <a:lstStyle/>
          <a:p>
            <a:pPr>
              <a:defRPr/>
            </a:pPr>
            <a:fld id="{E7E1129A-DF2C-4827-B940-FD7EAD324779}" type="slidenum">
              <a:rPr lang="en-US" altLang="zh-CN" smtClean="0"/>
              <a:pPr>
                <a:defRPr/>
              </a:pPr>
              <a:t>13</a:t>
            </a:fld>
            <a:endParaRPr lang="en-US" altLang="zh-CN"/>
          </a:p>
        </p:txBody>
      </p:sp>
    </p:spTree>
    <p:extLst>
      <p:ext uri="{BB962C8B-B14F-4D97-AF65-F5344CB8AC3E}">
        <p14:creationId xmlns:p14="http://schemas.microsoft.com/office/powerpoint/2010/main" val="3989723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2000" dirty="0"/>
              <a:t>we design a mathematical model to estimate the maximum video transcoding throughput of the current transcoding unit. First of all, we present the basic mathematical definitions of our mathematical model. Then, we discuss whether there is an extreme point in the current model. Finally, the extremum point of maximum throughput is obtained through the mathematical formula.</a:t>
            </a:r>
            <a:endParaRPr lang="zh-CN" altLang="en-US" sz="2000" dirty="0"/>
          </a:p>
        </p:txBody>
      </p:sp>
      <p:sp>
        <p:nvSpPr>
          <p:cNvPr id="4" name="灯片编号占位符 3"/>
          <p:cNvSpPr>
            <a:spLocks noGrp="1"/>
          </p:cNvSpPr>
          <p:nvPr>
            <p:ph type="sldNum" sz="quarter" idx="5"/>
          </p:nvPr>
        </p:nvSpPr>
        <p:spPr/>
        <p:txBody>
          <a:bodyPr/>
          <a:lstStyle/>
          <a:p>
            <a:pPr>
              <a:defRPr/>
            </a:pPr>
            <a:fld id="{E7E1129A-DF2C-4827-B940-FD7EAD324779}" type="slidenum">
              <a:rPr lang="en-US" altLang="zh-CN" smtClean="0"/>
              <a:pPr>
                <a:defRPr/>
              </a:pPr>
              <a:t>3</a:t>
            </a:fld>
            <a:endParaRPr lang="en-US" altLang="zh-CN"/>
          </a:p>
        </p:txBody>
      </p:sp>
    </p:spTree>
    <p:extLst>
      <p:ext uri="{BB962C8B-B14F-4D97-AF65-F5344CB8AC3E}">
        <p14:creationId xmlns:p14="http://schemas.microsoft.com/office/powerpoint/2010/main" val="1334387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sz="2000" dirty="0"/>
          </a:p>
        </p:txBody>
      </p:sp>
      <p:sp>
        <p:nvSpPr>
          <p:cNvPr id="4" name="灯片编号占位符 3"/>
          <p:cNvSpPr>
            <a:spLocks noGrp="1"/>
          </p:cNvSpPr>
          <p:nvPr>
            <p:ph type="sldNum" sz="quarter" idx="5"/>
          </p:nvPr>
        </p:nvSpPr>
        <p:spPr/>
        <p:txBody>
          <a:bodyPr/>
          <a:lstStyle/>
          <a:p>
            <a:pPr>
              <a:defRPr/>
            </a:pPr>
            <a:fld id="{E7E1129A-DF2C-4827-B940-FD7EAD324779}" type="slidenum">
              <a:rPr lang="en-US" altLang="zh-CN" smtClean="0"/>
              <a:pPr>
                <a:defRPr/>
              </a:pPr>
              <a:t>4</a:t>
            </a:fld>
            <a:endParaRPr lang="en-US" altLang="zh-CN"/>
          </a:p>
        </p:txBody>
      </p:sp>
    </p:spTree>
    <p:extLst>
      <p:ext uri="{BB962C8B-B14F-4D97-AF65-F5344CB8AC3E}">
        <p14:creationId xmlns:p14="http://schemas.microsoft.com/office/powerpoint/2010/main" val="1510024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sz="2000" dirty="0"/>
          </a:p>
        </p:txBody>
      </p:sp>
      <p:sp>
        <p:nvSpPr>
          <p:cNvPr id="4" name="灯片编号占位符 3"/>
          <p:cNvSpPr>
            <a:spLocks noGrp="1"/>
          </p:cNvSpPr>
          <p:nvPr>
            <p:ph type="sldNum" sz="quarter" idx="5"/>
          </p:nvPr>
        </p:nvSpPr>
        <p:spPr/>
        <p:txBody>
          <a:bodyPr/>
          <a:lstStyle/>
          <a:p>
            <a:pPr>
              <a:defRPr/>
            </a:pPr>
            <a:fld id="{E7E1129A-DF2C-4827-B940-FD7EAD324779}" type="slidenum">
              <a:rPr lang="en-US" altLang="zh-CN" smtClean="0"/>
              <a:pPr>
                <a:defRPr/>
              </a:pPr>
              <a:t>5</a:t>
            </a:fld>
            <a:endParaRPr lang="en-US" altLang="zh-CN"/>
          </a:p>
        </p:txBody>
      </p:sp>
    </p:spTree>
    <p:extLst>
      <p:ext uri="{BB962C8B-B14F-4D97-AF65-F5344CB8AC3E}">
        <p14:creationId xmlns:p14="http://schemas.microsoft.com/office/powerpoint/2010/main" val="3299707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sz="2000" dirty="0"/>
          </a:p>
        </p:txBody>
      </p:sp>
      <p:sp>
        <p:nvSpPr>
          <p:cNvPr id="4" name="灯片编号占位符 3"/>
          <p:cNvSpPr>
            <a:spLocks noGrp="1"/>
          </p:cNvSpPr>
          <p:nvPr>
            <p:ph type="sldNum" sz="quarter" idx="5"/>
          </p:nvPr>
        </p:nvSpPr>
        <p:spPr/>
        <p:txBody>
          <a:bodyPr/>
          <a:lstStyle/>
          <a:p>
            <a:pPr>
              <a:defRPr/>
            </a:pPr>
            <a:fld id="{E7E1129A-DF2C-4827-B940-FD7EAD324779}" type="slidenum">
              <a:rPr lang="en-US" altLang="zh-CN" smtClean="0"/>
              <a:pPr>
                <a:defRPr/>
              </a:pPr>
              <a:t>6</a:t>
            </a:fld>
            <a:endParaRPr lang="en-US" altLang="zh-CN"/>
          </a:p>
        </p:txBody>
      </p:sp>
    </p:spTree>
    <p:extLst>
      <p:ext uri="{BB962C8B-B14F-4D97-AF65-F5344CB8AC3E}">
        <p14:creationId xmlns:p14="http://schemas.microsoft.com/office/powerpoint/2010/main" val="4733431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sz="2000" dirty="0"/>
          </a:p>
        </p:txBody>
      </p:sp>
      <p:sp>
        <p:nvSpPr>
          <p:cNvPr id="4" name="灯片编号占位符 3"/>
          <p:cNvSpPr>
            <a:spLocks noGrp="1"/>
          </p:cNvSpPr>
          <p:nvPr>
            <p:ph type="sldNum" sz="quarter" idx="5"/>
          </p:nvPr>
        </p:nvSpPr>
        <p:spPr/>
        <p:txBody>
          <a:bodyPr/>
          <a:lstStyle/>
          <a:p>
            <a:pPr>
              <a:defRPr/>
            </a:pPr>
            <a:fld id="{E7E1129A-DF2C-4827-B940-FD7EAD324779}" type="slidenum">
              <a:rPr lang="en-US" altLang="zh-CN" smtClean="0"/>
              <a:pPr>
                <a:defRPr/>
              </a:pPr>
              <a:t>7</a:t>
            </a:fld>
            <a:endParaRPr lang="en-US" altLang="zh-CN"/>
          </a:p>
        </p:txBody>
      </p:sp>
    </p:spTree>
    <p:extLst>
      <p:ext uri="{BB962C8B-B14F-4D97-AF65-F5344CB8AC3E}">
        <p14:creationId xmlns:p14="http://schemas.microsoft.com/office/powerpoint/2010/main" val="13828560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sz="2000" dirty="0"/>
          </a:p>
        </p:txBody>
      </p:sp>
      <p:sp>
        <p:nvSpPr>
          <p:cNvPr id="4" name="灯片编号占位符 3"/>
          <p:cNvSpPr>
            <a:spLocks noGrp="1"/>
          </p:cNvSpPr>
          <p:nvPr>
            <p:ph type="sldNum" sz="quarter" idx="5"/>
          </p:nvPr>
        </p:nvSpPr>
        <p:spPr/>
        <p:txBody>
          <a:bodyPr/>
          <a:lstStyle/>
          <a:p>
            <a:pPr>
              <a:defRPr/>
            </a:pPr>
            <a:fld id="{E7E1129A-DF2C-4827-B940-FD7EAD324779}" type="slidenum">
              <a:rPr lang="en-US" altLang="zh-CN" smtClean="0"/>
              <a:pPr>
                <a:defRPr/>
              </a:pPr>
              <a:t>8</a:t>
            </a:fld>
            <a:endParaRPr lang="en-US" altLang="zh-CN"/>
          </a:p>
        </p:txBody>
      </p:sp>
    </p:spTree>
    <p:extLst>
      <p:ext uri="{BB962C8B-B14F-4D97-AF65-F5344CB8AC3E}">
        <p14:creationId xmlns:p14="http://schemas.microsoft.com/office/powerpoint/2010/main" val="29521453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sz="2000" dirty="0"/>
          </a:p>
        </p:txBody>
      </p:sp>
      <p:sp>
        <p:nvSpPr>
          <p:cNvPr id="4" name="灯片编号占位符 3"/>
          <p:cNvSpPr>
            <a:spLocks noGrp="1"/>
          </p:cNvSpPr>
          <p:nvPr>
            <p:ph type="sldNum" sz="quarter" idx="5"/>
          </p:nvPr>
        </p:nvSpPr>
        <p:spPr/>
        <p:txBody>
          <a:bodyPr/>
          <a:lstStyle/>
          <a:p>
            <a:pPr>
              <a:defRPr/>
            </a:pPr>
            <a:fld id="{E7E1129A-DF2C-4827-B940-FD7EAD324779}" type="slidenum">
              <a:rPr lang="en-US" altLang="zh-CN" smtClean="0"/>
              <a:pPr>
                <a:defRPr/>
              </a:pPr>
              <a:t>9</a:t>
            </a:fld>
            <a:endParaRPr lang="en-US" altLang="zh-CN"/>
          </a:p>
        </p:txBody>
      </p:sp>
    </p:spTree>
    <p:extLst>
      <p:ext uri="{BB962C8B-B14F-4D97-AF65-F5344CB8AC3E}">
        <p14:creationId xmlns:p14="http://schemas.microsoft.com/office/powerpoint/2010/main" val="5947512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sz="2000" dirty="0"/>
          </a:p>
        </p:txBody>
      </p:sp>
      <p:sp>
        <p:nvSpPr>
          <p:cNvPr id="4" name="灯片编号占位符 3"/>
          <p:cNvSpPr>
            <a:spLocks noGrp="1"/>
          </p:cNvSpPr>
          <p:nvPr>
            <p:ph type="sldNum" sz="quarter" idx="5"/>
          </p:nvPr>
        </p:nvSpPr>
        <p:spPr/>
        <p:txBody>
          <a:bodyPr/>
          <a:lstStyle/>
          <a:p>
            <a:pPr>
              <a:defRPr/>
            </a:pPr>
            <a:fld id="{E7E1129A-DF2C-4827-B940-FD7EAD324779}" type="slidenum">
              <a:rPr lang="en-US" altLang="zh-CN" smtClean="0"/>
              <a:pPr>
                <a:defRPr/>
              </a:pPr>
              <a:t>10</a:t>
            </a:fld>
            <a:endParaRPr lang="en-US" altLang="zh-CN"/>
          </a:p>
        </p:txBody>
      </p:sp>
    </p:spTree>
    <p:extLst>
      <p:ext uri="{BB962C8B-B14F-4D97-AF65-F5344CB8AC3E}">
        <p14:creationId xmlns:p14="http://schemas.microsoft.com/office/powerpoint/2010/main" val="11059404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3589338"/>
            <a:ext cx="7772400"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zh-CN" altLang="en-US"/>
          </a:p>
        </p:txBody>
      </p:sp>
      <p:sp>
        <p:nvSpPr>
          <p:cNvPr id="701442" name="Rectangle 2"/>
          <p:cNvSpPr>
            <a:spLocks noGrp="1" noChangeArrowheads="1"/>
          </p:cNvSpPr>
          <p:nvPr>
            <p:ph type="ctrTitle"/>
          </p:nvPr>
        </p:nvSpPr>
        <p:spPr>
          <a:xfrm>
            <a:off x="685800" y="1133475"/>
            <a:ext cx="7772400" cy="2339975"/>
          </a:xfrm>
        </p:spPr>
        <p:txBody>
          <a:bodyPr/>
          <a:lstStyle>
            <a:lvl1pPr algn="ctr">
              <a:defRPr sz="4400">
                <a:latin typeface="Book Antiqua" pitchFamily="18" charset="0"/>
              </a:defRPr>
            </a:lvl1pPr>
          </a:lstStyle>
          <a:p>
            <a:r>
              <a:rPr lang="zh-CN" altLang="en-US" dirty="0"/>
              <a:t>单击此处编辑母版标题样式</a:t>
            </a:r>
          </a:p>
        </p:txBody>
      </p:sp>
      <p:sp>
        <p:nvSpPr>
          <p:cNvPr id="701443" name="Rectangle 3"/>
          <p:cNvSpPr>
            <a:spLocks noGrp="1" noChangeArrowheads="1"/>
          </p:cNvSpPr>
          <p:nvPr>
            <p:ph type="subTitle" idx="1"/>
          </p:nvPr>
        </p:nvSpPr>
        <p:spPr>
          <a:xfrm>
            <a:off x="701675" y="4051299"/>
            <a:ext cx="7756525" cy="1382713"/>
          </a:xfrm>
        </p:spPr>
        <p:txBody>
          <a:bodyPr/>
          <a:lstStyle>
            <a:lvl1pPr marL="0" indent="0" algn="ctr">
              <a:buFont typeface="Wingdings" pitchFamily="2" charset="2"/>
              <a:buNone/>
              <a:defRPr sz="2600">
                <a:latin typeface="Book Antiqua" pitchFamily="18" charset="0"/>
              </a:defRPr>
            </a:lvl1pPr>
          </a:lstStyle>
          <a:p>
            <a:r>
              <a:rPr lang="zh-CN" altLang="en-US" dirty="0"/>
              <a:t>单击此处编辑母版副标题样式</a:t>
            </a:r>
          </a:p>
        </p:txBody>
      </p:sp>
      <p:sp>
        <p:nvSpPr>
          <p:cNvPr id="5" name="Rectangle 4"/>
          <p:cNvSpPr>
            <a:spLocks noGrp="1" noChangeArrowheads="1"/>
          </p:cNvSpPr>
          <p:nvPr>
            <p:ph type="dt" sz="half" idx="10"/>
          </p:nvPr>
        </p:nvSpPr>
        <p:spPr>
          <a:xfrm>
            <a:off x="685800" y="6248400"/>
            <a:ext cx="1905000" cy="457200"/>
          </a:xfrm>
        </p:spPr>
        <p:txBody>
          <a:bodyPr/>
          <a:lstStyle>
            <a:lvl1pPr algn="l">
              <a:defRPr/>
            </a:lvl1pPr>
          </a:lstStyle>
          <a:p>
            <a:pPr>
              <a:defRPr/>
            </a:pPr>
            <a:endParaRPr lang="en-US" altLang="zh-CN"/>
          </a:p>
        </p:txBody>
      </p:sp>
      <p:sp>
        <p:nvSpPr>
          <p:cNvPr id="6" name="Rectangle 5"/>
          <p:cNvSpPr>
            <a:spLocks noGrp="1" noChangeArrowheads="1"/>
          </p:cNvSpPr>
          <p:nvPr>
            <p:ph type="ftr" sz="quarter" idx="11"/>
          </p:nvPr>
        </p:nvSpPr>
        <p:spPr>
          <a:xfrm>
            <a:off x="3124200" y="6248400"/>
            <a:ext cx="2895600" cy="457200"/>
          </a:xfrm>
        </p:spPr>
        <p:txBody>
          <a:bodyPr/>
          <a:lstStyle>
            <a:lvl1pPr algn="ctr">
              <a:defRPr>
                <a:latin typeface="Verdana" pitchFamily="34" charset="0"/>
              </a:defRPr>
            </a:lvl1pPr>
          </a:lstStyle>
          <a:p>
            <a:pPr>
              <a:defRPr/>
            </a:pPr>
            <a:endParaRPr lang="en-US" altLang="zh-CN"/>
          </a:p>
        </p:txBody>
      </p:sp>
      <p:sp>
        <p:nvSpPr>
          <p:cNvPr id="7" name="Rectangle 6"/>
          <p:cNvSpPr>
            <a:spLocks noGrp="1" noChangeArrowheads="1"/>
          </p:cNvSpPr>
          <p:nvPr>
            <p:ph type="sldNum" sz="quarter" idx="12"/>
          </p:nvPr>
        </p:nvSpPr>
        <p:spPr bwMode="auto">
          <a:xfrm>
            <a:off x="65532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200" b="0" i="0">
                <a:latin typeface="Verdana" pitchFamily="34" charset="0"/>
                <a:ea typeface="SimSun" pitchFamily="2" charset="-122"/>
              </a:defRPr>
            </a:lvl1pPr>
          </a:lstStyle>
          <a:p>
            <a:pPr>
              <a:defRPr/>
            </a:pPr>
            <a:fld id="{19A1441A-38F4-4A62-94F3-88107C176AEA}" type="slidenum">
              <a:rPr lang="en-US" altLang="zh-CN"/>
              <a:pPr>
                <a:defRPr/>
              </a:pPr>
              <a:t>‹#›</a:t>
            </a:fld>
            <a:endParaRPr lang="en-US" altLang="zh-CN"/>
          </a:p>
        </p:txBody>
      </p:sp>
    </p:spTree>
    <p:extLst>
      <p:ext uri="{BB962C8B-B14F-4D97-AF65-F5344CB8AC3E}">
        <p14:creationId xmlns:p14="http://schemas.microsoft.com/office/powerpoint/2010/main" val="231924196"/>
      </p:ext>
    </p:extLst>
  </p:cSld>
  <p:clrMapOvr>
    <a:masterClrMapping/>
  </p:clrMapOvr>
  <p:transition>
    <p:sndAc>
      <p:stSnd>
        <p:snd r:embed="rId1" name="camera.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4" name="AutoShape 4"/>
          <p:cNvSpPr>
            <a:spLocks noChangeArrowheads="1"/>
          </p:cNvSpPr>
          <p:nvPr/>
        </p:nvSpPr>
        <p:spPr bwMode="auto">
          <a:xfrm>
            <a:off x="611188" y="1125538"/>
            <a:ext cx="7958137"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zh-CN" altLang="en-US"/>
          </a:p>
        </p:txBody>
      </p:sp>
      <p:pic>
        <p:nvPicPr>
          <p:cNvPr id="5" name="Picture 12" descr="u=2191948381,322786610&amp;gp=40"/>
          <p:cNvPicPr>
            <a:picLocks noChangeArrowheads="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0" y="0"/>
            <a:ext cx="6477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标题 1"/>
          <p:cNvSpPr>
            <a:spLocks noGrp="1"/>
          </p:cNvSpPr>
          <p:nvPr>
            <p:ph type="title"/>
          </p:nvPr>
        </p:nvSpPr>
        <p:spPr/>
        <p:txBody>
          <a:bodyPr/>
          <a:lstStyle>
            <a:lvl1pPr>
              <a:defRPr>
                <a:latin typeface="Calibri" pitchFamily="34" charset="0"/>
                <a:ea typeface="黑体" pitchFamily="2" charset="-122"/>
              </a:defRPr>
            </a:lvl1pPr>
          </a:lstStyle>
          <a:p>
            <a:r>
              <a:rPr lang="zh-CN" altLang="en-US" dirty="0"/>
              <a:t>单击此处编辑母版标题样式</a:t>
            </a:r>
          </a:p>
        </p:txBody>
      </p:sp>
      <p:sp>
        <p:nvSpPr>
          <p:cNvPr id="3" name="内容占位符 2"/>
          <p:cNvSpPr>
            <a:spLocks noGrp="1"/>
          </p:cNvSpPr>
          <p:nvPr>
            <p:ph idx="1"/>
          </p:nvPr>
        </p:nvSpPr>
        <p:spPr/>
        <p:txBody>
          <a:bodyPr/>
          <a:lstStyle>
            <a:lvl1pPr>
              <a:defRPr>
                <a:solidFill>
                  <a:schemeClr val="tx1"/>
                </a:solidFill>
                <a:latin typeface="Calibri" pitchFamily="34" charset="0"/>
                <a:ea typeface="黑体" pitchFamily="2" charset="-122"/>
              </a:defRPr>
            </a:lvl1pPr>
            <a:lvl2pPr>
              <a:defRPr>
                <a:solidFill>
                  <a:schemeClr val="tx1"/>
                </a:solidFill>
                <a:latin typeface="Calibri" pitchFamily="34" charset="0"/>
                <a:ea typeface="黑体" pitchFamily="2" charset="-122"/>
              </a:defRPr>
            </a:lvl2pPr>
            <a:lvl3pPr marL="1304925" indent="-395288">
              <a:buFont typeface="Wingdings" pitchFamily="2" charset="2"/>
              <a:buChar char="ü"/>
              <a:defRPr>
                <a:solidFill>
                  <a:schemeClr val="tx1"/>
                </a:solidFill>
                <a:latin typeface="Calibri" pitchFamily="34" charset="0"/>
                <a:ea typeface="黑体" pitchFamily="2" charset="-122"/>
              </a:defRPr>
            </a:lvl3pPr>
            <a:lvl4pPr>
              <a:defRPr>
                <a:latin typeface="Calibri" pitchFamily="34" charset="0"/>
                <a:ea typeface="黑体" pitchFamily="2" charset="-122"/>
              </a:defRPr>
            </a:lvl4pPr>
            <a:lvl5pPr>
              <a:defRPr>
                <a:latin typeface="Calibri" pitchFamily="34" charset="0"/>
                <a:ea typeface="黑体" pitchFamily="2" charset="-122"/>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6" name="日期占位符 3"/>
          <p:cNvSpPr>
            <a:spLocks noGrp="1"/>
          </p:cNvSpPr>
          <p:nvPr>
            <p:ph type="dt" sz="half" idx="10"/>
          </p:nvPr>
        </p:nvSpPr>
        <p:spPr/>
        <p:txBody>
          <a:bodyPr/>
          <a:lstStyle>
            <a:lvl1pPr>
              <a:defRPr/>
            </a:lvl1pPr>
          </a:lstStyle>
          <a:p>
            <a:pPr>
              <a:defRPr/>
            </a:pPr>
            <a:endParaRPr lang="en-US" altLang="zh-CN"/>
          </a:p>
        </p:txBody>
      </p:sp>
      <p:sp>
        <p:nvSpPr>
          <p:cNvPr id="7" name="页脚占位符 4"/>
          <p:cNvSpPr>
            <a:spLocks noGrp="1"/>
          </p:cNvSpPr>
          <p:nvPr>
            <p:ph type="ftr" sz="quarter" idx="11"/>
          </p:nvPr>
        </p:nvSpPr>
        <p:spPr>
          <a:xfrm>
            <a:off x="8661400" y="6629400"/>
            <a:ext cx="482600" cy="228600"/>
          </a:xfrm>
        </p:spPr>
        <p:txBody>
          <a:bodyPr/>
          <a:lstStyle>
            <a:lvl1pPr>
              <a:defRPr sz="1000"/>
            </a:lvl1pPr>
          </a:lstStyle>
          <a:p>
            <a:pPr>
              <a:defRPr/>
            </a:pPr>
            <a:fld id="{A5DC6E1B-E583-49E4-B783-CF0BFE329AFE}" type="slidenum">
              <a:rPr lang="en-US" altLang="zh-CN"/>
              <a:pPr>
                <a:defRPr/>
              </a:pPr>
              <a:t>‹#›</a:t>
            </a:fld>
            <a:endParaRPr lang="en-US" altLang="zh-CN"/>
          </a:p>
        </p:txBody>
      </p:sp>
    </p:spTree>
    <p:extLst>
      <p:ext uri="{BB962C8B-B14F-4D97-AF65-F5344CB8AC3E}">
        <p14:creationId xmlns:p14="http://schemas.microsoft.com/office/powerpoint/2010/main" val="3510687912"/>
      </p:ext>
    </p:extLst>
  </p:cSld>
  <p:clrMapOvr>
    <a:masterClrMapping/>
  </p:clrMapOvr>
  <p:transition>
    <p:sndAc>
      <p:stSnd>
        <p:snd r:embed="rId1" name="camera.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lvl1pPr>
              <a:defRPr/>
            </a:lvl1pPr>
          </a:lstStyle>
          <a:p>
            <a:pPr>
              <a:defRPr/>
            </a:pPr>
            <a:endParaRPr lang="en-US" altLang="zh-CN"/>
          </a:p>
        </p:txBody>
      </p:sp>
      <p:sp>
        <p:nvSpPr>
          <p:cNvPr id="6" name="页脚占位符 5"/>
          <p:cNvSpPr>
            <a:spLocks noGrp="1"/>
          </p:cNvSpPr>
          <p:nvPr>
            <p:ph type="ftr" sz="quarter" idx="11"/>
          </p:nvPr>
        </p:nvSpPr>
        <p:spPr/>
        <p:txBody>
          <a:bodyPr/>
          <a:lstStyle>
            <a:lvl1pPr>
              <a:defRPr/>
            </a:lvl1pPr>
          </a:lstStyle>
          <a:p>
            <a:pPr>
              <a:defRPr/>
            </a:pPr>
            <a:endParaRPr lang="en-US" altLang="zh-CN"/>
          </a:p>
        </p:txBody>
      </p:sp>
      <p:sp>
        <p:nvSpPr>
          <p:cNvPr id="7" name="灯片编号占位符 6"/>
          <p:cNvSpPr>
            <a:spLocks noGrp="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atin typeface="Times New Roman" pitchFamily="18" charset="0"/>
                <a:ea typeface="SimSun" pitchFamily="2" charset="-122"/>
              </a:defRPr>
            </a:lvl1pPr>
          </a:lstStyle>
          <a:p>
            <a:pPr>
              <a:defRPr/>
            </a:pPr>
            <a:fld id="{EFA2AD97-D370-41FC-A1C7-F59E93DBA61C}" type="slidenum">
              <a:rPr lang="en-US" altLang="zh-CN"/>
              <a:pPr>
                <a:defRPr/>
              </a:pPr>
              <a:t>‹#›</a:t>
            </a:fld>
            <a:endParaRPr lang="en-US" altLang="zh-CN"/>
          </a:p>
        </p:txBody>
      </p:sp>
    </p:spTree>
    <p:extLst>
      <p:ext uri="{BB962C8B-B14F-4D97-AF65-F5344CB8AC3E}">
        <p14:creationId xmlns:p14="http://schemas.microsoft.com/office/powerpoint/2010/main" val="3467546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bl">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457200" y="457200"/>
            <a:ext cx="8229600" cy="1371600"/>
          </a:xfrm>
        </p:spPr>
        <p:txBody>
          <a:bodyPr/>
          <a:lstStyle/>
          <a:p>
            <a:r>
              <a:rPr lang="zh-CN" altLang="en-US"/>
              <a:t>单击此处编辑母版标题样式</a:t>
            </a:r>
          </a:p>
        </p:txBody>
      </p:sp>
      <p:sp>
        <p:nvSpPr>
          <p:cNvPr id="3" name="表格占位符 2"/>
          <p:cNvSpPr>
            <a:spLocks noGrp="1"/>
          </p:cNvSpPr>
          <p:nvPr>
            <p:ph type="tbl" idx="1"/>
          </p:nvPr>
        </p:nvSpPr>
        <p:spPr>
          <a:xfrm>
            <a:off x="457200" y="1981200"/>
            <a:ext cx="8229600" cy="3886200"/>
          </a:xfrm>
        </p:spPr>
        <p:txBody>
          <a:bodyPr/>
          <a:lstStyle/>
          <a:p>
            <a:pPr lvl="0"/>
            <a:endParaRPr lang="zh-CN" altLang="en-US" noProof="0"/>
          </a:p>
        </p:txBody>
      </p:sp>
      <p:sp>
        <p:nvSpPr>
          <p:cNvPr id="4" name="页脚占位符 3"/>
          <p:cNvSpPr>
            <a:spLocks noGrp="1"/>
          </p:cNvSpPr>
          <p:nvPr>
            <p:ph type="ftr" sz="quarter" idx="10"/>
          </p:nvPr>
        </p:nvSpPr>
        <p:spPr>
          <a:xfrm>
            <a:off x="3124200" y="6248400"/>
            <a:ext cx="2895600" cy="457200"/>
          </a:xfrm>
        </p:spPr>
        <p:txBody>
          <a:bodyPr/>
          <a:lstStyle>
            <a:lvl1pPr>
              <a:defRPr/>
            </a:lvl1pPr>
          </a:lstStyle>
          <a:p>
            <a:pPr>
              <a:defRPr/>
            </a:pPr>
            <a:endParaRPr lang="en-US" altLang="zh-CN"/>
          </a:p>
        </p:txBody>
      </p:sp>
      <p:sp>
        <p:nvSpPr>
          <p:cNvPr id="5" name="灯片编号占位符 4"/>
          <p:cNvSpPr>
            <a:spLocks noGrp="1"/>
          </p:cNvSpPr>
          <p:nvPr>
            <p:ph type="sldNum" sz="quarter" idx="11"/>
          </p:nvPr>
        </p:nvSpPr>
        <p:spPr>
          <a:xfrm>
            <a:off x="6553200" y="6248400"/>
            <a:ext cx="2133600" cy="457200"/>
          </a:xfrm>
          <a:prstGeom prst="rect">
            <a:avLst/>
          </a:prstGeom>
        </p:spPr>
        <p:txBody>
          <a:bodyPr/>
          <a:lstStyle>
            <a:lvl1pPr>
              <a:defRPr>
                <a:ea typeface="宋体" pitchFamily="2" charset="-122"/>
              </a:defRPr>
            </a:lvl1pPr>
          </a:lstStyle>
          <a:p>
            <a:pPr>
              <a:defRPr/>
            </a:pPr>
            <a:fld id="{20D21793-BE18-446B-943B-BFAD3871FCB5}" type="slidenum">
              <a:rPr lang="en-US" altLang="zh-CN"/>
              <a:pPr>
                <a:defRPr/>
              </a:pPr>
              <a:t>‹#›</a:t>
            </a:fld>
            <a:endParaRPr lang="en-US" altLang="zh-CN"/>
          </a:p>
        </p:txBody>
      </p:sp>
      <p:sp>
        <p:nvSpPr>
          <p:cNvPr id="6" name="日期占位符 5"/>
          <p:cNvSpPr>
            <a:spLocks noGrp="1"/>
          </p:cNvSpPr>
          <p:nvPr>
            <p:ph type="dt" sz="half" idx="12"/>
          </p:nvPr>
        </p:nvSpPr>
        <p:spPr>
          <a:xfrm>
            <a:off x="457200" y="6245225"/>
            <a:ext cx="2133600" cy="476250"/>
          </a:xfrm>
        </p:spPr>
        <p:txBody>
          <a:bodyPr/>
          <a:lstStyle>
            <a:lvl1pPr>
              <a:defRPr/>
            </a:lvl1pPr>
          </a:lstStyle>
          <a:p>
            <a:pPr>
              <a:defRPr/>
            </a:pPr>
            <a:endParaRPr lang="en-US" altLang="zh-CN"/>
          </a:p>
        </p:txBody>
      </p:sp>
    </p:spTree>
    <p:extLst>
      <p:ext uri="{BB962C8B-B14F-4D97-AF65-F5344CB8AC3E}">
        <p14:creationId xmlns:p14="http://schemas.microsoft.com/office/powerpoint/2010/main" val="2773089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1692275" y="188913"/>
            <a:ext cx="7272338" cy="1008062"/>
          </a:xfrm>
        </p:spPr>
        <p:txBody>
          <a:bodyPr/>
          <a:lstStyle/>
          <a:p>
            <a:r>
              <a:rPr lang="zh-CN" altLang="en-US"/>
              <a:t>单击此处编辑母版标题样式</a:t>
            </a:r>
          </a:p>
        </p:txBody>
      </p:sp>
      <p:sp>
        <p:nvSpPr>
          <p:cNvPr id="3" name="文本占位符 2"/>
          <p:cNvSpPr>
            <a:spLocks noGrp="1"/>
          </p:cNvSpPr>
          <p:nvPr>
            <p:ph type="body" sz="half" idx="1"/>
          </p:nvPr>
        </p:nvSpPr>
        <p:spPr>
          <a:xfrm>
            <a:off x="395288" y="1628775"/>
            <a:ext cx="4297362" cy="453707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4845050" y="1628775"/>
            <a:ext cx="4298950" cy="4537075"/>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Tree>
    <p:extLst>
      <p:ext uri="{BB962C8B-B14F-4D97-AF65-F5344CB8AC3E}">
        <p14:creationId xmlns:p14="http://schemas.microsoft.com/office/powerpoint/2010/main" val="2756353339"/>
      </p:ext>
    </p:extLst>
  </p:cSld>
  <p:clrMapOvr>
    <a:masterClrMapping/>
  </p:clrMapOvr>
  <p:transition/>
  <p:hf hdr="0" ft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zh-CN" altLang="en-US"/>
              <a:t>单击此处编辑母版标题样式</a:t>
            </a:r>
          </a:p>
        </p:txBody>
      </p:sp>
      <p:sp>
        <p:nvSpPr>
          <p:cNvPr id="1027" name="Rectangle 3"/>
          <p:cNvSpPr>
            <a:spLocks noGrp="1" noChangeArrowheads="1"/>
          </p:cNvSpPr>
          <p:nvPr>
            <p:ph type="body" idx="1"/>
          </p:nvPr>
        </p:nvSpPr>
        <p:spPr bwMode="auto">
          <a:xfrm>
            <a:off x="566738" y="1341438"/>
            <a:ext cx="8001000" cy="4967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 name="日期占位符 3"/>
          <p:cNvSpPr>
            <a:spLocks noGrp="1"/>
          </p:cNvSpPr>
          <p:nvPr>
            <p:ph type="dt" sz="half" idx="2"/>
          </p:nvPr>
        </p:nvSpPr>
        <p:spPr bwMode="auto">
          <a:xfrm>
            <a:off x="3771900" y="6584950"/>
            <a:ext cx="1555750" cy="2730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200" b="0" i="0">
                <a:latin typeface="Verdana" pitchFamily="34" charset="0"/>
                <a:ea typeface="SimSun" pitchFamily="2" charset="-122"/>
              </a:defRPr>
            </a:lvl1pPr>
          </a:lstStyle>
          <a:p>
            <a:pPr>
              <a:defRPr/>
            </a:pPr>
            <a:endParaRPr lang="en-US" altLang="zh-CN"/>
          </a:p>
        </p:txBody>
      </p:sp>
      <p:sp>
        <p:nvSpPr>
          <p:cNvPr id="11" name="页脚占位符 4"/>
          <p:cNvSpPr>
            <a:spLocks noGrp="1"/>
          </p:cNvSpPr>
          <p:nvPr>
            <p:ph type="ftr" sz="quarter" idx="3"/>
          </p:nvPr>
        </p:nvSpPr>
        <p:spPr bwMode="auto">
          <a:xfrm>
            <a:off x="8439150" y="6540500"/>
            <a:ext cx="704850" cy="3175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200" b="0" i="0">
                <a:latin typeface="Book Antiqua" pitchFamily="18" charset="0"/>
                <a:ea typeface="SimSun" pitchFamily="2" charset="-122"/>
              </a:defRPr>
            </a:lvl1pPr>
          </a:lstStyle>
          <a:p>
            <a:pPr>
              <a:defRPr/>
            </a:pPr>
            <a:fld id="{DA3944DC-F2BD-46FE-AE55-803BDDD32814}"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5461" r:id="rId1"/>
    <p:sldLayoutId id="2147485462" r:id="rId2"/>
    <p:sldLayoutId id="2147485463" r:id="rId3"/>
    <p:sldLayoutId id="2147485465" r:id="rId4"/>
    <p:sldLayoutId id="2147485467" r:id="rId5"/>
  </p:sldLayoutIdLst>
  <p:transition>
    <p:sndAc>
      <p:stSnd>
        <p:snd r:embed="rId7" name="camera.wav"/>
      </p:stSnd>
    </p:sndAc>
  </p:transition>
  <p:hf sldNum="0" hdr="0" dt="0"/>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Book Antiqua" pitchFamily="18" charset="0"/>
          <a:ea typeface="黑体" pitchFamily="2" charset="-122"/>
        </a:defRPr>
      </a:lvl2pPr>
      <a:lvl3pPr algn="l" rtl="0" eaLnBrk="0" fontAlgn="base" hangingPunct="0">
        <a:spcBef>
          <a:spcPct val="0"/>
        </a:spcBef>
        <a:spcAft>
          <a:spcPct val="0"/>
        </a:spcAft>
        <a:defRPr sz="4200">
          <a:solidFill>
            <a:schemeClr val="tx2"/>
          </a:solidFill>
          <a:latin typeface="Book Antiqua" pitchFamily="18" charset="0"/>
          <a:ea typeface="黑体" pitchFamily="2" charset="-122"/>
        </a:defRPr>
      </a:lvl3pPr>
      <a:lvl4pPr algn="l" rtl="0" eaLnBrk="0" fontAlgn="base" hangingPunct="0">
        <a:spcBef>
          <a:spcPct val="0"/>
        </a:spcBef>
        <a:spcAft>
          <a:spcPct val="0"/>
        </a:spcAft>
        <a:defRPr sz="4200">
          <a:solidFill>
            <a:schemeClr val="tx2"/>
          </a:solidFill>
          <a:latin typeface="Book Antiqua" pitchFamily="18" charset="0"/>
          <a:ea typeface="黑体" pitchFamily="2" charset="-122"/>
        </a:defRPr>
      </a:lvl4pPr>
      <a:lvl5pPr algn="l" rtl="0" eaLnBrk="0" fontAlgn="base" hangingPunct="0">
        <a:spcBef>
          <a:spcPct val="0"/>
        </a:spcBef>
        <a:spcAft>
          <a:spcPct val="0"/>
        </a:spcAft>
        <a:defRPr sz="4200">
          <a:solidFill>
            <a:schemeClr val="tx2"/>
          </a:solidFill>
          <a:latin typeface="Book Antiqua" pitchFamily="18" charset="0"/>
          <a:ea typeface="黑体" pitchFamily="2" charset="-122"/>
        </a:defRPr>
      </a:lvl5pPr>
      <a:lvl6pPr marL="457200" algn="l" rtl="0" fontAlgn="base">
        <a:spcBef>
          <a:spcPct val="0"/>
        </a:spcBef>
        <a:spcAft>
          <a:spcPct val="0"/>
        </a:spcAft>
        <a:defRPr sz="4200">
          <a:solidFill>
            <a:schemeClr val="tx2"/>
          </a:solidFill>
          <a:latin typeface="Times New Roman" pitchFamily="18" charset="0"/>
          <a:ea typeface="黑体" pitchFamily="2" charset="-122"/>
        </a:defRPr>
      </a:lvl6pPr>
      <a:lvl7pPr marL="914400" algn="l" rtl="0" fontAlgn="base">
        <a:spcBef>
          <a:spcPct val="0"/>
        </a:spcBef>
        <a:spcAft>
          <a:spcPct val="0"/>
        </a:spcAft>
        <a:defRPr sz="4200">
          <a:solidFill>
            <a:schemeClr val="tx2"/>
          </a:solidFill>
          <a:latin typeface="Times New Roman" pitchFamily="18" charset="0"/>
          <a:ea typeface="黑体" pitchFamily="2" charset="-122"/>
        </a:defRPr>
      </a:lvl7pPr>
      <a:lvl8pPr marL="1371600" algn="l" rtl="0" fontAlgn="base">
        <a:spcBef>
          <a:spcPct val="0"/>
        </a:spcBef>
        <a:spcAft>
          <a:spcPct val="0"/>
        </a:spcAft>
        <a:defRPr sz="4200">
          <a:solidFill>
            <a:schemeClr val="tx2"/>
          </a:solidFill>
          <a:latin typeface="Times New Roman" pitchFamily="18" charset="0"/>
          <a:ea typeface="黑体" pitchFamily="2" charset="-122"/>
        </a:defRPr>
      </a:lvl8pPr>
      <a:lvl9pPr marL="1828800" algn="l" rtl="0" fontAlgn="base">
        <a:spcBef>
          <a:spcPct val="0"/>
        </a:spcBef>
        <a:spcAft>
          <a:spcPct val="0"/>
        </a:spcAft>
        <a:defRPr sz="4200">
          <a:solidFill>
            <a:schemeClr val="tx2"/>
          </a:solidFill>
          <a:latin typeface="Times New Roman" pitchFamily="18" charset="0"/>
          <a:ea typeface="黑体" pitchFamily="2" charset="-122"/>
        </a:defRPr>
      </a:lvl9pPr>
    </p:titleStyle>
    <p:bodyStyle>
      <a:lvl1pPr marL="469900" indent="-469900" algn="l" rtl="0" eaLnBrk="0" fontAlgn="base" hangingPunct="0">
        <a:spcBef>
          <a:spcPct val="10000"/>
        </a:spcBef>
        <a:spcAft>
          <a:spcPct val="0"/>
        </a:spcAft>
        <a:buClr>
          <a:schemeClr val="accent2"/>
        </a:buClr>
        <a:buFont typeface="Wingdings" pitchFamily="2" charset="2"/>
        <a:buChar char="o"/>
        <a:defRPr sz="2800">
          <a:solidFill>
            <a:schemeClr val="tx1"/>
          </a:solidFill>
          <a:latin typeface="+mn-lt"/>
          <a:ea typeface="+mn-ea"/>
          <a:cs typeface="+mn-cs"/>
        </a:defRPr>
      </a:lvl1pPr>
      <a:lvl2pPr marL="908050" indent="-436563" algn="l" rtl="0" eaLnBrk="0" fontAlgn="base" hangingPunct="0">
        <a:spcBef>
          <a:spcPct val="10000"/>
        </a:spcBef>
        <a:spcAft>
          <a:spcPct val="0"/>
        </a:spcAft>
        <a:buClr>
          <a:schemeClr val="accent2"/>
        </a:buClr>
        <a:buFont typeface="Wingdings" pitchFamily="2" charset="2"/>
        <a:buChar char="n"/>
        <a:defRPr sz="2400">
          <a:solidFill>
            <a:srgbClr val="0000FF"/>
          </a:solidFill>
          <a:latin typeface="+mn-lt"/>
          <a:ea typeface="+mn-ea"/>
        </a:defRPr>
      </a:lvl2pPr>
      <a:lvl3pPr marL="1304925" indent="-395288" algn="l" rtl="0" eaLnBrk="0" fontAlgn="base" hangingPunct="0">
        <a:spcBef>
          <a:spcPct val="10000"/>
        </a:spcBef>
        <a:spcAft>
          <a:spcPct val="0"/>
        </a:spcAft>
        <a:buClr>
          <a:schemeClr val="accent2"/>
        </a:buClr>
        <a:buFont typeface="Wingdings" pitchFamily="2" charset="2"/>
        <a:buChar char="p"/>
        <a:defRPr sz="2000">
          <a:solidFill>
            <a:srgbClr val="009900"/>
          </a:solidFill>
          <a:latin typeface="+mn-lt"/>
          <a:ea typeface="+mn-ea"/>
        </a:defRPr>
      </a:lvl3pPr>
      <a:lvl4pPr marL="1693863" indent="-387350" algn="l" rtl="0" eaLnBrk="0" fontAlgn="base" hangingPunct="0">
        <a:spcBef>
          <a:spcPct val="10000"/>
        </a:spcBef>
        <a:spcAft>
          <a:spcPct val="0"/>
        </a:spcAft>
        <a:buClr>
          <a:schemeClr val="accent2"/>
        </a:buClr>
        <a:buFont typeface="Wingdings" pitchFamily="2" charset="2"/>
        <a:buChar char="n"/>
        <a:defRPr sz="2000">
          <a:solidFill>
            <a:schemeClr val="tx1"/>
          </a:solidFill>
          <a:latin typeface="+mn-lt"/>
          <a:ea typeface="+mn-ea"/>
        </a:defRPr>
      </a:lvl4pPr>
      <a:lvl5pPr marL="2093913" indent="-398463" algn="l" rtl="0" eaLnBrk="0" fontAlgn="base" hangingPunct="0">
        <a:spcBef>
          <a:spcPct val="10000"/>
        </a:spcBef>
        <a:spcAft>
          <a:spcPct val="0"/>
        </a:spcAft>
        <a:buClr>
          <a:schemeClr val="accent2"/>
        </a:buClr>
        <a:buFont typeface="Wingdings" pitchFamily="2" charset="2"/>
        <a:buChar char="§"/>
        <a:defRPr sz="2000">
          <a:solidFill>
            <a:schemeClr val="tx1"/>
          </a:solidFill>
          <a:latin typeface="+mn-lt"/>
          <a:ea typeface="+mn-ea"/>
        </a:defRPr>
      </a:lvl5pPr>
      <a:lvl6pPr marL="2551113" indent="-398463" algn="l" rtl="0" fontAlgn="base">
        <a:spcBef>
          <a:spcPct val="10000"/>
        </a:spcBef>
        <a:spcAft>
          <a:spcPct val="0"/>
        </a:spcAft>
        <a:buClr>
          <a:schemeClr val="accent2"/>
        </a:buClr>
        <a:buFont typeface="Wingdings" pitchFamily="2" charset="2"/>
        <a:buChar char="§"/>
        <a:defRPr>
          <a:solidFill>
            <a:schemeClr val="tx1"/>
          </a:solidFill>
          <a:latin typeface="+mn-lt"/>
          <a:ea typeface="+mn-ea"/>
        </a:defRPr>
      </a:lvl6pPr>
      <a:lvl7pPr marL="3008313" indent="-398463" algn="l" rtl="0" fontAlgn="base">
        <a:spcBef>
          <a:spcPct val="10000"/>
        </a:spcBef>
        <a:spcAft>
          <a:spcPct val="0"/>
        </a:spcAft>
        <a:buClr>
          <a:schemeClr val="accent2"/>
        </a:buClr>
        <a:buFont typeface="Wingdings" pitchFamily="2" charset="2"/>
        <a:buChar char="§"/>
        <a:defRPr>
          <a:solidFill>
            <a:schemeClr val="tx1"/>
          </a:solidFill>
          <a:latin typeface="+mn-lt"/>
          <a:ea typeface="+mn-ea"/>
        </a:defRPr>
      </a:lvl7pPr>
      <a:lvl8pPr marL="3465513" indent="-398463" algn="l" rtl="0" fontAlgn="base">
        <a:spcBef>
          <a:spcPct val="10000"/>
        </a:spcBef>
        <a:spcAft>
          <a:spcPct val="0"/>
        </a:spcAft>
        <a:buClr>
          <a:schemeClr val="accent2"/>
        </a:buClr>
        <a:buFont typeface="Wingdings" pitchFamily="2" charset="2"/>
        <a:buChar char="§"/>
        <a:defRPr>
          <a:solidFill>
            <a:schemeClr val="tx1"/>
          </a:solidFill>
          <a:latin typeface="+mn-lt"/>
          <a:ea typeface="+mn-ea"/>
        </a:defRPr>
      </a:lvl8pPr>
      <a:lvl9pPr marL="3922713" indent="-398463" algn="l" rtl="0" fontAlgn="base">
        <a:spcBef>
          <a:spcPct val="10000"/>
        </a:spcBef>
        <a:spcAft>
          <a:spcPct val="0"/>
        </a:spcAft>
        <a:buClr>
          <a:schemeClr val="accent2"/>
        </a:buClr>
        <a:buFont typeface="Wingdings" pitchFamily="2" charset="2"/>
        <a:buChar char="§"/>
        <a:defRPr>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ctrTitle"/>
          </p:nvPr>
        </p:nvSpPr>
        <p:spPr>
          <a:xfrm>
            <a:off x="615950" y="2033588"/>
            <a:ext cx="7956550" cy="1457325"/>
          </a:xfrm>
        </p:spPr>
        <p:txBody>
          <a:bodyPr/>
          <a:lstStyle/>
          <a:p>
            <a:pPr eaLnBrk="1" hangingPunct="1"/>
            <a:br>
              <a:rPr lang="en-US" altLang="zh-CN" sz="3600" dirty="0"/>
            </a:br>
            <a:r>
              <a:rPr lang="en-US" altLang="zh-CN" sz="3600" dirty="0"/>
              <a:t>Evaluating the Throughput of Video Transcoding in Cloud Services</a:t>
            </a:r>
            <a:endParaRPr lang="zh-CN" altLang="en-US" sz="3600" dirty="0"/>
          </a:p>
        </p:txBody>
      </p:sp>
      <p:sp>
        <p:nvSpPr>
          <p:cNvPr id="15363" name="Rectangle 4"/>
          <p:cNvSpPr>
            <a:spLocks noGrp="1" noChangeArrowheads="1"/>
          </p:cNvSpPr>
          <p:nvPr>
            <p:ph type="subTitle" idx="1"/>
          </p:nvPr>
        </p:nvSpPr>
        <p:spPr>
          <a:xfrm>
            <a:off x="2411413" y="4941888"/>
            <a:ext cx="5665787" cy="1535112"/>
          </a:xfrm>
        </p:spPr>
        <p:txBody>
          <a:bodyPr/>
          <a:lstStyle/>
          <a:p>
            <a:pPr algn="l" eaLnBrk="1" hangingPunct="1"/>
            <a:r>
              <a:rPr lang="en-US" altLang="zh-CN" dirty="0">
                <a:solidFill>
                  <a:schemeClr val="bg1"/>
                </a:solidFill>
              </a:rPr>
              <a:t>                         </a:t>
            </a:r>
          </a:p>
        </p:txBody>
      </p:sp>
      <p:sp>
        <p:nvSpPr>
          <p:cNvPr id="15364" name="副标题 2"/>
          <p:cNvSpPr>
            <a:spLocks/>
          </p:cNvSpPr>
          <p:nvPr/>
        </p:nvSpPr>
        <p:spPr bwMode="auto">
          <a:xfrm>
            <a:off x="1196974" y="4329113"/>
            <a:ext cx="7623497" cy="226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spcBef>
                <a:spcPct val="10000"/>
              </a:spcBef>
              <a:buClr>
                <a:schemeClr val="accent2"/>
              </a:buClr>
              <a:buFont typeface="Wingdings" pitchFamily="2" charset="2"/>
              <a:buNone/>
            </a:pPr>
            <a:r>
              <a:rPr lang="en-US" altLang="zh-CN" sz="2400" b="0" i="0" dirty="0" err="1">
                <a:solidFill>
                  <a:srgbClr val="0000FF"/>
                </a:solidFill>
                <a:ea typeface="黑体" pitchFamily="49" charset="-122"/>
              </a:rPr>
              <a:t>Yangang</a:t>
            </a:r>
            <a:r>
              <a:rPr lang="en-US" altLang="zh-CN" sz="2400" b="0" i="0" dirty="0">
                <a:solidFill>
                  <a:srgbClr val="0000FF"/>
                </a:solidFill>
                <a:ea typeface="黑体" pitchFamily="49" charset="-122"/>
              </a:rPr>
              <a:t> Cai,</a:t>
            </a:r>
            <a:r>
              <a:rPr lang="zh-CN" altLang="en-US" sz="2400" b="0" i="0" dirty="0">
                <a:solidFill>
                  <a:srgbClr val="0000FF"/>
                </a:solidFill>
                <a:ea typeface="黑体" pitchFamily="49" charset="-122"/>
              </a:rPr>
              <a:t> </a:t>
            </a:r>
            <a:r>
              <a:rPr lang="en-US" altLang="zh-CN" sz="2400" b="0" i="0" dirty="0" err="1">
                <a:solidFill>
                  <a:srgbClr val="0000FF"/>
                </a:solidFill>
                <a:ea typeface="黑体" pitchFamily="49" charset="-122"/>
              </a:rPr>
              <a:t>Xufengli</a:t>
            </a:r>
            <a:r>
              <a:rPr lang="en-US" altLang="zh-CN" sz="2400" b="0" i="0" dirty="0">
                <a:solidFill>
                  <a:srgbClr val="0000FF"/>
                </a:solidFill>
                <a:ea typeface="黑体" pitchFamily="49" charset="-122"/>
              </a:rPr>
              <a:t>, </a:t>
            </a:r>
            <a:r>
              <a:rPr lang="en-US" altLang="zh-CN" sz="2400" b="0" i="0" dirty="0" err="1">
                <a:solidFill>
                  <a:srgbClr val="0000FF"/>
                </a:solidFill>
                <a:ea typeface="黑体" pitchFamily="49" charset="-122"/>
              </a:rPr>
              <a:t>Zhenyu</a:t>
            </a:r>
            <a:r>
              <a:rPr lang="en-US" altLang="zh-CN" sz="2400" b="0" i="0" dirty="0">
                <a:solidFill>
                  <a:srgbClr val="0000FF"/>
                </a:solidFill>
                <a:ea typeface="黑体" pitchFamily="49" charset="-122"/>
              </a:rPr>
              <a:t> Wang and </a:t>
            </a:r>
            <a:r>
              <a:rPr lang="en-US" altLang="zh-CN" sz="2400" b="0" i="0" dirty="0" err="1">
                <a:solidFill>
                  <a:srgbClr val="0000FF"/>
                </a:solidFill>
                <a:ea typeface="黑体" pitchFamily="49" charset="-122"/>
              </a:rPr>
              <a:t>Ronggang</a:t>
            </a:r>
            <a:r>
              <a:rPr lang="zh-CN" altLang="en-US" sz="2400" b="0" i="0" dirty="0">
                <a:solidFill>
                  <a:srgbClr val="0000FF"/>
                </a:solidFill>
                <a:ea typeface="黑体" pitchFamily="49" charset="-122"/>
              </a:rPr>
              <a:t> </a:t>
            </a:r>
            <a:r>
              <a:rPr lang="en-US" altLang="zh-CN" sz="2400" b="0" i="0" dirty="0">
                <a:solidFill>
                  <a:srgbClr val="0000FF"/>
                </a:solidFill>
                <a:ea typeface="黑体" pitchFamily="49" charset="-122"/>
              </a:rPr>
              <a:t>Wang</a:t>
            </a:r>
          </a:p>
          <a:p>
            <a:pPr algn="ctr">
              <a:spcBef>
                <a:spcPct val="10000"/>
              </a:spcBef>
              <a:buClr>
                <a:schemeClr val="accent2"/>
              </a:buClr>
              <a:buFont typeface="Wingdings" pitchFamily="2" charset="2"/>
              <a:buNone/>
            </a:pPr>
            <a:r>
              <a:rPr lang="en-US" altLang="zh-CN" sz="2400" b="0" i="0" dirty="0">
                <a:solidFill>
                  <a:srgbClr val="0000FF"/>
                </a:solidFill>
                <a:ea typeface="黑体" pitchFamily="49" charset="-122"/>
              </a:rPr>
              <a:t>        </a:t>
            </a:r>
          </a:p>
          <a:p>
            <a:pPr algn="ctr">
              <a:spcBef>
                <a:spcPct val="10000"/>
              </a:spcBef>
              <a:buClr>
                <a:schemeClr val="accent2"/>
              </a:buClr>
              <a:buFont typeface="Wingdings" pitchFamily="2" charset="2"/>
              <a:buNone/>
            </a:pPr>
            <a:r>
              <a:rPr lang="en-US" altLang="zh-CN" sz="2400" b="0" i="0" dirty="0">
                <a:solidFill>
                  <a:srgbClr val="0000FF"/>
                </a:solidFill>
                <a:ea typeface="黑体" pitchFamily="49" charset="-122"/>
              </a:rPr>
              <a:t>                                      caiyangang@pku.edu.cn</a:t>
            </a:r>
            <a:endParaRPr lang="zh-CN" altLang="en-US" sz="2400" b="0" i="0" dirty="0">
              <a:solidFill>
                <a:srgbClr val="0000FF"/>
              </a:solidFill>
              <a:ea typeface="黑体" pitchFamily="49" charset="-122"/>
            </a:endParaRPr>
          </a:p>
          <a:p>
            <a:pPr algn="ctr">
              <a:spcBef>
                <a:spcPct val="10000"/>
              </a:spcBef>
              <a:buClr>
                <a:schemeClr val="accent2"/>
              </a:buClr>
              <a:buFont typeface="Wingdings" pitchFamily="2" charset="2"/>
              <a:buNone/>
            </a:pPr>
            <a:r>
              <a:rPr lang="en-US" altLang="zh-CN" sz="2400" b="0" i="0" dirty="0">
                <a:solidFill>
                  <a:srgbClr val="0000FF"/>
                </a:solidFill>
                <a:ea typeface="黑体" pitchFamily="49" charset="-122"/>
              </a:rPr>
              <a:t>                                               IEEE DCC 2022</a:t>
            </a:r>
          </a:p>
          <a:p>
            <a:pPr algn="ctr">
              <a:spcBef>
                <a:spcPct val="10000"/>
              </a:spcBef>
              <a:buClr>
                <a:schemeClr val="accent2"/>
              </a:buClr>
              <a:buFont typeface="Wingdings" pitchFamily="2" charset="2"/>
              <a:buNone/>
            </a:pPr>
            <a:endParaRPr lang="en-US" altLang="zh-CN" sz="2400" b="0" i="0" dirty="0">
              <a:solidFill>
                <a:srgbClr val="0000FF"/>
              </a:solidFill>
              <a:ea typeface="黑体" pitchFamily="49" charset="-122"/>
            </a:endParaRPr>
          </a:p>
          <a:p>
            <a:pPr algn="ctr">
              <a:spcBef>
                <a:spcPct val="10000"/>
              </a:spcBef>
              <a:buClr>
                <a:schemeClr val="accent2"/>
              </a:buClr>
              <a:buFont typeface="Wingdings" pitchFamily="2" charset="2"/>
              <a:buNone/>
            </a:pPr>
            <a:endParaRPr lang="en-US" altLang="zh-CN" sz="2400" b="0" i="0" dirty="0">
              <a:solidFill>
                <a:srgbClr val="0000FF"/>
              </a:solidFill>
              <a:ea typeface="黑体" pitchFamily="49" charset="-122"/>
            </a:endParaRPr>
          </a:p>
        </p:txBody>
      </p:sp>
    </p:spTree>
    <p:extLst>
      <p:ext uri="{BB962C8B-B14F-4D97-AF65-F5344CB8AC3E}">
        <p14:creationId xmlns:p14="http://schemas.microsoft.com/office/powerpoint/2010/main" val="3233290764"/>
      </p:ext>
    </p:extLst>
  </p:cSld>
  <p:clrMapOvr>
    <a:masterClrMapping/>
  </p:clrMapOvr>
  <p:transition advTm="1459"/>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p:cNvSpPr>
            <a:spLocks noGrp="1"/>
          </p:cNvSpPr>
          <p:nvPr>
            <p:ph type="title"/>
          </p:nvPr>
        </p:nvSpPr>
        <p:spPr/>
        <p:txBody>
          <a:bodyPr/>
          <a:lstStyle/>
          <a:p>
            <a:r>
              <a:rPr lang="en-US" altLang="zh-CN" b="0" i="0" dirty="0">
                <a:effectLst/>
                <a:latin typeface="Arial" panose="020B0604020202020204" pitchFamily="34" charset="0"/>
              </a:rPr>
              <a:t>Proposed Method</a:t>
            </a:r>
            <a:endParaRPr lang="zh-CN" altLang="en-US" dirty="0"/>
          </a:p>
        </p:txBody>
      </p:sp>
      <p:sp>
        <p:nvSpPr>
          <p:cNvPr id="44035" name="内容占位符 2"/>
          <p:cNvSpPr>
            <a:spLocks noGrp="1"/>
          </p:cNvSpPr>
          <p:nvPr>
            <p:ph idx="1"/>
          </p:nvPr>
        </p:nvSpPr>
        <p:spPr/>
        <p:txBody>
          <a:bodyPr/>
          <a:lstStyle/>
          <a:p>
            <a:r>
              <a:rPr lang="en-US" altLang="zh-CN" dirty="0"/>
              <a:t>Maximum Throughput</a:t>
            </a:r>
          </a:p>
          <a:p>
            <a:pPr lvl="1"/>
            <a:r>
              <a:rPr lang="en-US" altLang="zh-CN" dirty="0"/>
              <a:t>The function </a:t>
            </a:r>
            <a:r>
              <a:rPr lang="en-US" altLang="zh-CN" b="1" i="1" dirty="0"/>
              <a:t>T(n) </a:t>
            </a:r>
            <a:r>
              <a:rPr lang="en-US" altLang="zh-CN" dirty="0"/>
              <a:t>has only </a:t>
            </a:r>
            <a:r>
              <a:rPr lang="en-US" altLang="zh-CN" b="1" i="1" dirty="0"/>
              <a:t>one</a:t>
            </a:r>
            <a:r>
              <a:rPr lang="en-US" altLang="zh-CN" dirty="0"/>
              <a:t> maximum point. Therefore, when </a:t>
            </a:r>
            <a:r>
              <a:rPr lang="en-US" altLang="zh-CN" b="1" i="1" dirty="0"/>
              <a:t>n= 1/</a:t>
            </a:r>
            <a:r>
              <a:rPr lang="en-US" altLang="zh-CN" b="1" i="1" dirty="0" err="1"/>
              <a:t>lnϕ</a:t>
            </a:r>
            <a:r>
              <a:rPr lang="en-US" altLang="zh-CN" dirty="0"/>
              <a:t>, </a:t>
            </a:r>
            <a:r>
              <a:rPr lang="en-US" altLang="zh-CN" b="1" i="1" dirty="0"/>
              <a:t>T(n)</a:t>
            </a:r>
            <a:r>
              <a:rPr lang="en-US" altLang="zh-CN" dirty="0"/>
              <a:t> gets its maximum value </a:t>
            </a:r>
            <a:r>
              <a:rPr lang="en-US" altLang="zh-CN" b="1" i="1" dirty="0"/>
              <a:t>T</a:t>
            </a:r>
            <a:r>
              <a:rPr lang="en-US" altLang="zh-CN" dirty="0"/>
              <a:t>(</a:t>
            </a:r>
            <a:r>
              <a:rPr lang="en-US" altLang="zh-CN" b="1" i="1" dirty="0"/>
              <a:t>1/</a:t>
            </a:r>
            <a:r>
              <a:rPr lang="en-US" altLang="zh-CN" b="1" i="1" dirty="0" err="1"/>
              <a:t>lnϕ</a:t>
            </a:r>
            <a:r>
              <a:rPr lang="en-US" altLang="zh-CN" dirty="0"/>
              <a:t>).</a:t>
            </a:r>
            <a:r>
              <a:rPr lang="zh-CN" altLang="en-US" dirty="0"/>
              <a:t> </a:t>
            </a:r>
            <a:r>
              <a:rPr lang="en-US" altLang="zh-CN" dirty="0"/>
              <a:t>Through the above mathematical model analysis, we can get the maximum throughput of the transcoder. If the current transcoder process        videos at the same time, the transcoder can obtain the maximum throughput </a:t>
            </a:r>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10</a:t>
            </a:fld>
            <a:endParaRPr lang="en-US" altLang="zh-CN" b="0" i="0">
              <a:latin typeface="Verdana" pitchFamily="34" charset="0"/>
            </a:endParaRPr>
          </a:p>
        </p:txBody>
      </p:sp>
      <p:pic>
        <p:nvPicPr>
          <p:cNvPr id="4" name="图片 3">
            <a:extLst>
              <a:ext uri="{FF2B5EF4-FFF2-40B4-BE49-F238E27FC236}">
                <a16:creationId xmlns:a16="http://schemas.microsoft.com/office/drawing/2014/main" id="{5E92C84F-4988-4C45-AA56-57D5E0411F3C}"/>
              </a:ext>
            </a:extLst>
          </p:cNvPr>
          <p:cNvPicPr>
            <a:picLocks noChangeAspect="1"/>
          </p:cNvPicPr>
          <p:nvPr/>
        </p:nvPicPr>
        <p:blipFill>
          <a:blip r:embed="rId3"/>
          <a:stretch>
            <a:fillRect/>
          </a:stretch>
        </p:blipFill>
        <p:spPr>
          <a:xfrm>
            <a:off x="3059832" y="4582263"/>
            <a:ext cx="2505535" cy="2275737"/>
          </a:xfrm>
          <a:prstGeom prst="rect">
            <a:avLst/>
          </a:prstGeom>
        </p:spPr>
      </p:pic>
      <p:pic>
        <p:nvPicPr>
          <p:cNvPr id="3" name="图片 2">
            <a:extLst>
              <a:ext uri="{FF2B5EF4-FFF2-40B4-BE49-F238E27FC236}">
                <a16:creationId xmlns:a16="http://schemas.microsoft.com/office/drawing/2014/main" id="{CCBCE9E4-9A4C-4F0E-830F-FA6EBABD1960}"/>
              </a:ext>
            </a:extLst>
          </p:cNvPr>
          <p:cNvPicPr>
            <a:picLocks noChangeAspect="1"/>
          </p:cNvPicPr>
          <p:nvPr/>
        </p:nvPicPr>
        <p:blipFill>
          <a:blip r:embed="rId4"/>
          <a:stretch>
            <a:fillRect/>
          </a:stretch>
        </p:blipFill>
        <p:spPr>
          <a:xfrm>
            <a:off x="7092280" y="3300600"/>
            <a:ext cx="576064" cy="416432"/>
          </a:xfrm>
          <a:prstGeom prst="rect">
            <a:avLst/>
          </a:prstGeom>
        </p:spPr>
      </p:pic>
      <p:pic>
        <p:nvPicPr>
          <p:cNvPr id="8" name="图片 7">
            <a:extLst>
              <a:ext uri="{FF2B5EF4-FFF2-40B4-BE49-F238E27FC236}">
                <a16:creationId xmlns:a16="http://schemas.microsoft.com/office/drawing/2014/main" id="{71A7DA4F-7FE5-48B3-96AF-229120E4D132}"/>
              </a:ext>
            </a:extLst>
          </p:cNvPr>
          <p:cNvPicPr>
            <a:picLocks noChangeAspect="1"/>
          </p:cNvPicPr>
          <p:nvPr/>
        </p:nvPicPr>
        <p:blipFill>
          <a:blip r:embed="rId5"/>
          <a:stretch>
            <a:fillRect/>
          </a:stretch>
        </p:blipFill>
        <p:spPr>
          <a:xfrm>
            <a:off x="4427984" y="4010571"/>
            <a:ext cx="1676190" cy="580952"/>
          </a:xfrm>
          <a:prstGeom prst="rect">
            <a:avLst/>
          </a:prstGeom>
        </p:spPr>
      </p:pic>
    </p:spTree>
    <p:extLst>
      <p:ext uri="{BB962C8B-B14F-4D97-AF65-F5344CB8AC3E}">
        <p14:creationId xmlns:p14="http://schemas.microsoft.com/office/powerpoint/2010/main" val="780721727"/>
      </p:ext>
    </p:extLst>
  </p:cSld>
  <p:clrMapOvr>
    <a:masterClrMapping/>
  </p:clrMapOvr>
  <p:transition advTm="64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p:cNvSpPr>
            <a:spLocks noGrp="1"/>
          </p:cNvSpPr>
          <p:nvPr>
            <p:ph type="title"/>
          </p:nvPr>
        </p:nvSpPr>
        <p:spPr/>
        <p:txBody>
          <a:bodyPr/>
          <a:lstStyle/>
          <a:p>
            <a:r>
              <a:rPr lang="en-US" altLang="zh-CN" dirty="0"/>
              <a:t>Simulation Results</a:t>
            </a:r>
            <a:endParaRPr lang="zh-CN" altLang="en-US" dirty="0"/>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11</a:t>
            </a:fld>
            <a:endParaRPr lang="en-US" altLang="zh-CN" b="0" i="0">
              <a:latin typeface="Verdana" pitchFamily="34" charset="0"/>
            </a:endParaRPr>
          </a:p>
        </p:txBody>
      </p:sp>
      <p:pic>
        <p:nvPicPr>
          <p:cNvPr id="3" name="图片 2">
            <a:extLst>
              <a:ext uri="{FF2B5EF4-FFF2-40B4-BE49-F238E27FC236}">
                <a16:creationId xmlns:a16="http://schemas.microsoft.com/office/drawing/2014/main" id="{2A23CAB4-0031-434C-8E41-E452E493CDAE}"/>
              </a:ext>
            </a:extLst>
          </p:cNvPr>
          <p:cNvPicPr>
            <a:picLocks noChangeAspect="1"/>
          </p:cNvPicPr>
          <p:nvPr/>
        </p:nvPicPr>
        <p:blipFill>
          <a:blip r:embed="rId3"/>
          <a:stretch>
            <a:fillRect/>
          </a:stretch>
        </p:blipFill>
        <p:spPr>
          <a:xfrm>
            <a:off x="1187624" y="1421281"/>
            <a:ext cx="6041933" cy="5105858"/>
          </a:xfrm>
          <a:prstGeom prst="rect">
            <a:avLst/>
          </a:prstGeom>
        </p:spPr>
      </p:pic>
    </p:spTree>
    <p:extLst>
      <p:ext uri="{BB962C8B-B14F-4D97-AF65-F5344CB8AC3E}">
        <p14:creationId xmlns:p14="http://schemas.microsoft.com/office/powerpoint/2010/main" val="2393966064"/>
      </p:ext>
    </p:extLst>
  </p:cSld>
  <p:clrMapOvr>
    <a:masterClrMapping/>
  </p:clrMapOvr>
  <p:transition advTm="64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p:cNvSpPr>
            <a:spLocks noGrp="1"/>
          </p:cNvSpPr>
          <p:nvPr>
            <p:ph type="title"/>
          </p:nvPr>
        </p:nvSpPr>
        <p:spPr/>
        <p:txBody>
          <a:bodyPr/>
          <a:lstStyle/>
          <a:p>
            <a:r>
              <a:rPr lang="en-US" altLang="zh-CN" dirty="0"/>
              <a:t>Simulation Results</a:t>
            </a:r>
            <a:endParaRPr lang="zh-CN" altLang="en-US" dirty="0"/>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12</a:t>
            </a:fld>
            <a:endParaRPr lang="en-US" altLang="zh-CN" b="0" i="0">
              <a:latin typeface="Verdana" pitchFamily="34" charset="0"/>
            </a:endParaRPr>
          </a:p>
        </p:txBody>
      </p:sp>
      <p:pic>
        <p:nvPicPr>
          <p:cNvPr id="5" name="图片 4">
            <a:extLst>
              <a:ext uri="{FF2B5EF4-FFF2-40B4-BE49-F238E27FC236}">
                <a16:creationId xmlns:a16="http://schemas.microsoft.com/office/drawing/2014/main" id="{E626D46D-F046-40DC-88C8-A185BDAF2A8D}"/>
              </a:ext>
            </a:extLst>
          </p:cNvPr>
          <p:cNvPicPr>
            <a:picLocks noChangeAspect="1"/>
          </p:cNvPicPr>
          <p:nvPr/>
        </p:nvPicPr>
        <p:blipFill>
          <a:blip r:embed="rId3"/>
          <a:stretch>
            <a:fillRect/>
          </a:stretch>
        </p:blipFill>
        <p:spPr>
          <a:xfrm>
            <a:off x="1331640" y="1305045"/>
            <a:ext cx="6048672" cy="5324355"/>
          </a:xfrm>
          <a:prstGeom prst="rect">
            <a:avLst/>
          </a:prstGeom>
        </p:spPr>
      </p:pic>
    </p:spTree>
    <p:extLst>
      <p:ext uri="{BB962C8B-B14F-4D97-AF65-F5344CB8AC3E}">
        <p14:creationId xmlns:p14="http://schemas.microsoft.com/office/powerpoint/2010/main" val="2409675450"/>
      </p:ext>
    </p:extLst>
  </p:cSld>
  <p:clrMapOvr>
    <a:masterClrMapping/>
  </p:clrMapOvr>
  <p:transition advTm="64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p:cNvSpPr>
            <a:spLocks noGrp="1"/>
          </p:cNvSpPr>
          <p:nvPr>
            <p:ph type="title"/>
          </p:nvPr>
        </p:nvSpPr>
        <p:spPr/>
        <p:txBody>
          <a:bodyPr/>
          <a:lstStyle/>
          <a:p>
            <a:r>
              <a:rPr lang="en-US" altLang="zh-CN" dirty="0"/>
              <a:t>Simulation Results</a:t>
            </a:r>
            <a:endParaRPr lang="zh-CN" altLang="en-US" dirty="0"/>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13</a:t>
            </a:fld>
            <a:endParaRPr lang="en-US" altLang="zh-CN" b="0" i="0">
              <a:latin typeface="Verdana" pitchFamily="34" charset="0"/>
            </a:endParaRPr>
          </a:p>
        </p:txBody>
      </p:sp>
      <p:sp>
        <p:nvSpPr>
          <p:cNvPr id="9" name="内容占位符 2">
            <a:extLst>
              <a:ext uri="{FF2B5EF4-FFF2-40B4-BE49-F238E27FC236}">
                <a16:creationId xmlns:a16="http://schemas.microsoft.com/office/drawing/2014/main" id="{AE73D3E7-3135-4A54-81B6-B153EFDA2462}"/>
              </a:ext>
            </a:extLst>
          </p:cNvPr>
          <p:cNvSpPr>
            <a:spLocks noGrp="1"/>
          </p:cNvSpPr>
          <p:nvPr>
            <p:ph idx="1"/>
          </p:nvPr>
        </p:nvSpPr>
        <p:spPr>
          <a:xfrm>
            <a:off x="566738" y="1341438"/>
            <a:ext cx="8001000" cy="4967287"/>
          </a:xfrm>
        </p:spPr>
        <p:txBody>
          <a:bodyPr/>
          <a:lstStyle/>
          <a:p>
            <a:r>
              <a:rPr lang="en-US" altLang="zh-CN" sz="2400" dirty="0"/>
              <a:t>Table 4 shows the average error of </a:t>
            </a:r>
            <a:r>
              <a:rPr lang="en-US" altLang="zh-CN" sz="2400" b="1" i="1" dirty="0"/>
              <a:t>∆ϕ, ∆v and ∆T </a:t>
            </a:r>
            <a:r>
              <a:rPr lang="en-US" altLang="zh-CN" sz="2400" dirty="0"/>
              <a:t>between the actual and predicted. We can observe that the average speed ratio error is only </a:t>
            </a:r>
            <a:r>
              <a:rPr lang="en-US" altLang="zh-CN" sz="2400" b="1" i="1" dirty="0"/>
              <a:t>−0.34</a:t>
            </a:r>
            <a:r>
              <a:rPr lang="en-US" altLang="zh-CN" sz="2400" dirty="0"/>
              <a:t>, and the average throughput prediction error is only </a:t>
            </a:r>
            <a:r>
              <a:rPr lang="en-US" altLang="zh-CN" sz="2400" b="1" i="1" dirty="0"/>
              <a:t>0.13</a:t>
            </a:r>
          </a:p>
          <a:p>
            <a:endParaRPr lang="en-US" altLang="zh-CN" dirty="0"/>
          </a:p>
          <a:p>
            <a:endParaRPr lang="en-US" altLang="zh-CN" dirty="0"/>
          </a:p>
          <a:p>
            <a:endParaRPr lang="en-US" altLang="zh-CN" dirty="0"/>
          </a:p>
          <a:p>
            <a:endParaRPr lang="en-US" altLang="zh-CN" dirty="0"/>
          </a:p>
        </p:txBody>
      </p:sp>
      <p:pic>
        <p:nvPicPr>
          <p:cNvPr id="8" name="图片 7">
            <a:extLst>
              <a:ext uri="{FF2B5EF4-FFF2-40B4-BE49-F238E27FC236}">
                <a16:creationId xmlns:a16="http://schemas.microsoft.com/office/drawing/2014/main" id="{FD806932-5973-436B-A233-2B37C13BFAD3}"/>
              </a:ext>
            </a:extLst>
          </p:cNvPr>
          <p:cNvPicPr>
            <a:picLocks noChangeAspect="1"/>
          </p:cNvPicPr>
          <p:nvPr/>
        </p:nvPicPr>
        <p:blipFill>
          <a:blip r:embed="rId3"/>
          <a:stretch>
            <a:fillRect/>
          </a:stretch>
        </p:blipFill>
        <p:spPr>
          <a:xfrm>
            <a:off x="901846" y="3409740"/>
            <a:ext cx="7664900" cy="1527682"/>
          </a:xfrm>
          <a:prstGeom prst="rect">
            <a:avLst/>
          </a:prstGeom>
        </p:spPr>
      </p:pic>
    </p:spTree>
    <p:extLst>
      <p:ext uri="{BB962C8B-B14F-4D97-AF65-F5344CB8AC3E}">
        <p14:creationId xmlns:p14="http://schemas.microsoft.com/office/powerpoint/2010/main" val="1453532520"/>
      </p:ext>
    </p:extLst>
  </p:cSld>
  <p:clrMapOvr>
    <a:masterClrMapping/>
  </p:clrMapOvr>
  <p:transition advTm="64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内容占位符 2"/>
          <p:cNvSpPr>
            <a:spLocks noGrp="1"/>
          </p:cNvSpPr>
          <p:nvPr>
            <p:ph idx="1"/>
          </p:nvPr>
        </p:nvSpPr>
        <p:spPr/>
        <p:txBody>
          <a:bodyPr/>
          <a:lstStyle/>
          <a:p>
            <a:endParaRPr lang="en-US" altLang="zh-CN" dirty="0"/>
          </a:p>
          <a:p>
            <a:endParaRPr lang="en-US" altLang="zh-CN" dirty="0"/>
          </a:p>
          <a:p>
            <a:endParaRPr lang="en-US" altLang="zh-CN" dirty="0"/>
          </a:p>
          <a:p>
            <a:pPr marL="0" indent="0">
              <a:buNone/>
            </a:pPr>
            <a:r>
              <a:rPr lang="en-US" altLang="zh-CN" sz="9600" dirty="0"/>
              <a:t>    Thank you!</a:t>
            </a:r>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14</a:t>
            </a:fld>
            <a:endParaRPr lang="en-US" altLang="zh-CN" b="0" i="0">
              <a:latin typeface="Verdana" pitchFamily="34" charset="0"/>
            </a:endParaRPr>
          </a:p>
        </p:txBody>
      </p:sp>
    </p:spTree>
    <p:extLst>
      <p:ext uri="{BB962C8B-B14F-4D97-AF65-F5344CB8AC3E}">
        <p14:creationId xmlns:p14="http://schemas.microsoft.com/office/powerpoint/2010/main" val="3856954805"/>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p:cNvSpPr>
            <a:spLocks noGrp="1"/>
          </p:cNvSpPr>
          <p:nvPr>
            <p:ph type="title"/>
          </p:nvPr>
        </p:nvSpPr>
        <p:spPr/>
        <p:txBody>
          <a:bodyPr/>
          <a:lstStyle/>
          <a:p>
            <a:r>
              <a:rPr lang="en-US" altLang="zh-CN" dirty="0"/>
              <a:t>ABSTRACT</a:t>
            </a:r>
            <a:endParaRPr lang="zh-CN" altLang="en-US" dirty="0"/>
          </a:p>
        </p:txBody>
      </p:sp>
      <p:sp>
        <p:nvSpPr>
          <p:cNvPr id="44035" name="内容占位符 2"/>
          <p:cNvSpPr>
            <a:spLocks noGrp="1"/>
          </p:cNvSpPr>
          <p:nvPr>
            <p:ph idx="1"/>
          </p:nvPr>
        </p:nvSpPr>
        <p:spPr/>
        <p:txBody>
          <a:bodyPr/>
          <a:lstStyle/>
          <a:p>
            <a:pPr algn="just"/>
            <a:r>
              <a:rPr lang="en-US" altLang="zh-CN" sz="1800" dirty="0"/>
              <a:t>In current cloud services, they transcode the videos in parallel in the </a:t>
            </a:r>
            <a:r>
              <a:rPr lang="en-US" altLang="zh-CN" sz="1800" dirty="0" err="1"/>
              <a:t>cluster.Transcoding</a:t>
            </a:r>
            <a:r>
              <a:rPr lang="en-US" altLang="zh-CN" sz="1800" dirty="0"/>
              <a:t> units in a cluster may transcode multiple videos simultaneously. In each transcoding unit, the more transcoding tasks, the longer each video transcoding time is consumed. So we need to schedule an appropriate number of videos in the transcoding unit to minimize the total transcoding time. In this paper, we propose a method to evaluate the throughput of video transcoding in cloud services. This method can quickly estimate the maximum number of transcoding video concurrence on the current transcoding unit.</a:t>
            </a:r>
            <a:endParaRPr lang="en-US" altLang="zh-CN" i="1" dirty="0"/>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2</a:t>
            </a:fld>
            <a:endParaRPr lang="en-US" altLang="zh-CN" b="0" i="0">
              <a:latin typeface="Verdana" pitchFamily="34" charset="0"/>
            </a:endParaRPr>
          </a:p>
        </p:txBody>
      </p:sp>
    </p:spTree>
    <p:extLst>
      <p:ext uri="{BB962C8B-B14F-4D97-AF65-F5344CB8AC3E}">
        <p14:creationId xmlns:p14="http://schemas.microsoft.com/office/powerpoint/2010/main" val="1784811688"/>
      </p:ext>
    </p:extLst>
  </p:cSld>
  <p:clrMapOvr>
    <a:masterClrMapping/>
  </p:clrMapOvr>
  <p:transition advTm="743"/>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p:cNvSpPr>
            <a:spLocks noGrp="1"/>
          </p:cNvSpPr>
          <p:nvPr>
            <p:ph type="title"/>
          </p:nvPr>
        </p:nvSpPr>
        <p:spPr/>
        <p:txBody>
          <a:bodyPr/>
          <a:lstStyle/>
          <a:p>
            <a:r>
              <a:rPr lang="en-US" altLang="zh-CN" b="0" i="0" dirty="0">
                <a:effectLst/>
                <a:latin typeface="Arial" panose="020B0604020202020204" pitchFamily="34" charset="0"/>
              </a:rPr>
              <a:t>Proposed Method</a:t>
            </a:r>
            <a:endParaRPr lang="zh-CN" altLang="en-US" dirty="0"/>
          </a:p>
        </p:txBody>
      </p:sp>
      <p:sp>
        <p:nvSpPr>
          <p:cNvPr id="44035" name="内容占位符 2"/>
          <p:cNvSpPr>
            <a:spLocks noGrp="1"/>
          </p:cNvSpPr>
          <p:nvPr>
            <p:ph idx="1"/>
          </p:nvPr>
        </p:nvSpPr>
        <p:spPr/>
        <p:txBody>
          <a:bodyPr/>
          <a:lstStyle/>
          <a:p>
            <a:r>
              <a:rPr lang="en-US" altLang="zh-CN" b="0" i="0" dirty="0">
                <a:effectLst/>
                <a:latin typeface="Arial" panose="020B0604020202020204" pitchFamily="34" charset="0"/>
              </a:rPr>
              <a:t>Mathematical Definitions </a:t>
            </a:r>
          </a:p>
          <a:p>
            <a:r>
              <a:rPr lang="en-US" altLang="zh-CN" dirty="0"/>
              <a:t>Extremum Point</a:t>
            </a:r>
          </a:p>
          <a:p>
            <a:r>
              <a:rPr lang="en-US" altLang="zh-CN" dirty="0"/>
              <a:t>Maximum Throughput</a:t>
            </a:r>
          </a:p>
          <a:p>
            <a:pPr lvl="1"/>
            <a:endParaRPr lang="en-US" altLang="zh-CN" dirty="0"/>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3</a:t>
            </a:fld>
            <a:endParaRPr lang="en-US" altLang="zh-CN" b="0" i="0">
              <a:latin typeface="Verdana" pitchFamily="34" charset="0"/>
            </a:endParaRPr>
          </a:p>
        </p:txBody>
      </p:sp>
    </p:spTree>
    <p:extLst>
      <p:ext uri="{BB962C8B-B14F-4D97-AF65-F5344CB8AC3E}">
        <p14:creationId xmlns:p14="http://schemas.microsoft.com/office/powerpoint/2010/main" val="2795002849"/>
      </p:ext>
    </p:extLst>
  </p:cSld>
  <p:clrMapOvr>
    <a:masterClrMapping/>
  </p:clrMapOvr>
  <p:transition advTm="64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p:cNvSpPr>
            <a:spLocks noGrp="1"/>
          </p:cNvSpPr>
          <p:nvPr>
            <p:ph type="title"/>
          </p:nvPr>
        </p:nvSpPr>
        <p:spPr/>
        <p:txBody>
          <a:bodyPr/>
          <a:lstStyle/>
          <a:p>
            <a:r>
              <a:rPr lang="en-US" altLang="zh-CN" b="0" i="0" dirty="0">
                <a:effectLst/>
                <a:latin typeface="Arial" panose="020B0604020202020204" pitchFamily="34" charset="0"/>
              </a:rPr>
              <a:t>Proposed Method</a:t>
            </a:r>
            <a:endParaRPr lang="zh-CN" altLang="en-US" dirty="0"/>
          </a:p>
        </p:txBody>
      </p:sp>
      <p:sp>
        <p:nvSpPr>
          <p:cNvPr id="44035" name="内容占位符 2"/>
          <p:cNvSpPr>
            <a:spLocks noGrp="1"/>
          </p:cNvSpPr>
          <p:nvPr>
            <p:ph idx="1"/>
          </p:nvPr>
        </p:nvSpPr>
        <p:spPr/>
        <p:txBody>
          <a:bodyPr/>
          <a:lstStyle/>
          <a:p>
            <a:r>
              <a:rPr lang="en-US" altLang="zh-CN" b="0" i="0" dirty="0">
                <a:effectLst/>
                <a:latin typeface="Arial" panose="020B0604020202020204" pitchFamily="34" charset="0"/>
              </a:rPr>
              <a:t>Mathematical Definitions </a:t>
            </a:r>
          </a:p>
          <a:p>
            <a:pPr lvl="1"/>
            <a:r>
              <a:rPr lang="en-US" altLang="zh-CN" dirty="0"/>
              <a:t>We define </a:t>
            </a:r>
            <a:r>
              <a:rPr lang="en-US" altLang="zh-CN" b="1" i="1" dirty="0"/>
              <a:t>v</a:t>
            </a:r>
            <a:r>
              <a:rPr lang="en-US" altLang="zh-CN" dirty="0"/>
              <a:t> as the ratio of video encoding time to video playback time, </a:t>
            </a:r>
            <a:r>
              <a:rPr lang="en-US" altLang="zh-CN" b="1" i="1" dirty="0"/>
              <a:t>Et</a:t>
            </a:r>
            <a:r>
              <a:rPr lang="en-US" altLang="zh-CN" dirty="0"/>
              <a:t> as video encoding time, and </a:t>
            </a:r>
            <a:r>
              <a:rPr lang="en-US" altLang="zh-CN" b="1" i="1" dirty="0"/>
              <a:t>Pt</a:t>
            </a:r>
            <a:r>
              <a:rPr lang="en-US" altLang="zh-CN" dirty="0"/>
              <a:t> as video playback time. When </a:t>
            </a:r>
            <a:r>
              <a:rPr lang="en-US" altLang="zh-CN" b="1" i="1" dirty="0"/>
              <a:t>v</a:t>
            </a:r>
            <a:r>
              <a:rPr lang="en-US" altLang="zh-CN" dirty="0"/>
              <a:t> is greater than 1, the current transcoding speed is not enough to support live broadcasting and when</a:t>
            </a:r>
            <a:r>
              <a:rPr lang="en-US" altLang="zh-CN" b="1" dirty="0"/>
              <a:t> </a:t>
            </a:r>
            <a:r>
              <a:rPr lang="en-US" altLang="zh-CN" b="1" i="1" dirty="0"/>
              <a:t>v</a:t>
            </a:r>
            <a:r>
              <a:rPr lang="en-US" altLang="zh-CN" b="1" dirty="0"/>
              <a:t> </a:t>
            </a:r>
            <a:r>
              <a:rPr lang="en-US" altLang="zh-CN" dirty="0"/>
              <a:t>is less than 1, the current transcoding speed can support live broadcasting. So, the larger the </a:t>
            </a:r>
            <a:r>
              <a:rPr lang="en-US" altLang="zh-CN" b="1" i="1" dirty="0"/>
              <a:t>v</a:t>
            </a:r>
            <a:r>
              <a:rPr lang="en-US" altLang="zh-CN" dirty="0"/>
              <a:t>, the slower the transcoding speed. </a:t>
            </a:r>
            <a:endParaRPr lang="en-US" altLang="zh-CN" b="0" i="0" dirty="0">
              <a:effectLst/>
              <a:latin typeface="Arial" panose="020B0604020202020204" pitchFamily="34" charset="0"/>
            </a:endParaRPr>
          </a:p>
          <a:p>
            <a:pPr lvl="1"/>
            <a:endParaRPr lang="en-US" altLang="zh-CN" dirty="0"/>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4</a:t>
            </a:fld>
            <a:endParaRPr lang="en-US" altLang="zh-CN" b="0" i="0">
              <a:latin typeface="Verdana" pitchFamily="34" charset="0"/>
            </a:endParaRPr>
          </a:p>
        </p:txBody>
      </p:sp>
      <p:pic>
        <p:nvPicPr>
          <p:cNvPr id="7" name="图片 6">
            <a:extLst>
              <a:ext uri="{FF2B5EF4-FFF2-40B4-BE49-F238E27FC236}">
                <a16:creationId xmlns:a16="http://schemas.microsoft.com/office/drawing/2014/main" id="{B6625203-CCFC-4A0E-B0FF-F55B3596189C}"/>
              </a:ext>
            </a:extLst>
          </p:cNvPr>
          <p:cNvPicPr>
            <a:picLocks noChangeAspect="1"/>
          </p:cNvPicPr>
          <p:nvPr/>
        </p:nvPicPr>
        <p:blipFill>
          <a:blip r:embed="rId3"/>
          <a:stretch>
            <a:fillRect/>
          </a:stretch>
        </p:blipFill>
        <p:spPr>
          <a:xfrm>
            <a:off x="3491880" y="4653136"/>
            <a:ext cx="1790476" cy="1457143"/>
          </a:xfrm>
          <a:prstGeom prst="rect">
            <a:avLst/>
          </a:prstGeom>
        </p:spPr>
      </p:pic>
    </p:spTree>
    <p:extLst>
      <p:ext uri="{BB962C8B-B14F-4D97-AF65-F5344CB8AC3E}">
        <p14:creationId xmlns:p14="http://schemas.microsoft.com/office/powerpoint/2010/main" val="1022171436"/>
      </p:ext>
    </p:extLst>
  </p:cSld>
  <p:clrMapOvr>
    <a:masterClrMapping/>
  </p:clrMapOvr>
  <p:transition advTm="64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p:cNvSpPr>
            <a:spLocks noGrp="1"/>
          </p:cNvSpPr>
          <p:nvPr>
            <p:ph type="title"/>
          </p:nvPr>
        </p:nvSpPr>
        <p:spPr/>
        <p:txBody>
          <a:bodyPr/>
          <a:lstStyle/>
          <a:p>
            <a:r>
              <a:rPr lang="en-US" altLang="zh-CN" b="0" i="0" dirty="0">
                <a:effectLst/>
                <a:latin typeface="Arial" panose="020B0604020202020204" pitchFamily="34" charset="0"/>
              </a:rPr>
              <a:t>Proposed Method</a:t>
            </a:r>
            <a:endParaRPr lang="zh-CN" altLang="en-US" dirty="0"/>
          </a:p>
        </p:txBody>
      </p:sp>
      <p:sp>
        <p:nvSpPr>
          <p:cNvPr id="44035" name="内容占位符 2"/>
          <p:cNvSpPr>
            <a:spLocks noGrp="1"/>
          </p:cNvSpPr>
          <p:nvPr>
            <p:ph idx="1"/>
          </p:nvPr>
        </p:nvSpPr>
        <p:spPr/>
        <p:txBody>
          <a:bodyPr/>
          <a:lstStyle/>
          <a:p>
            <a:r>
              <a:rPr lang="en-US" altLang="zh-CN" b="0" i="0" dirty="0">
                <a:effectLst/>
                <a:latin typeface="Arial" panose="020B0604020202020204" pitchFamily="34" charset="0"/>
              </a:rPr>
              <a:t>Mathematical Definitions </a:t>
            </a:r>
          </a:p>
          <a:p>
            <a:pPr lvl="1"/>
            <a:r>
              <a:rPr lang="en-US" altLang="zh-CN" sz="2000" dirty="0"/>
              <a:t>Then we define the speed ratio of the transcoder with only one video transcoding task as </a:t>
            </a:r>
            <a:r>
              <a:rPr lang="en-US" altLang="zh-CN" sz="2000" b="1" i="1" dirty="0"/>
              <a:t>v1</a:t>
            </a:r>
            <a:r>
              <a:rPr lang="en-US" altLang="zh-CN" sz="2000" dirty="0"/>
              <a:t>. As the transcoder processes more videos, the transcoding speed of individual videos tends to decrease. In other words, the transcoding speed ratio </a:t>
            </a:r>
            <a:r>
              <a:rPr lang="en-US" altLang="zh-CN" sz="2000" b="1" i="1" dirty="0"/>
              <a:t>v</a:t>
            </a:r>
            <a:r>
              <a:rPr lang="en-US" altLang="zh-CN" sz="2000" dirty="0"/>
              <a:t> will rise. Therefore, we define the rate of rising of speed ratio as </a:t>
            </a:r>
            <a:r>
              <a:rPr lang="en-US" altLang="zh-CN" sz="2000" b="1" i="1" dirty="0"/>
              <a:t>ϕ</a:t>
            </a:r>
            <a:r>
              <a:rPr lang="en-US" altLang="zh-CN" sz="2000" dirty="0"/>
              <a:t>, which means the rate of rising of the speed ratio of each task for each additional transcoding task. When the transcoder processes </a:t>
            </a:r>
            <a:r>
              <a:rPr lang="en-US" altLang="zh-CN" sz="2000" b="1" i="1" dirty="0"/>
              <a:t>n</a:t>
            </a:r>
            <a:r>
              <a:rPr lang="en-US" altLang="zh-CN" sz="2000" dirty="0"/>
              <a:t> videos simultaneously in parallel, the speed ratio of each video is </a:t>
            </a:r>
            <a:r>
              <a:rPr lang="en-US" altLang="zh-CN" sz="2000" b="1" i="1" dirty="0"/>
              <a:t>v</a:t>
            </a:r>
            <a:r>
              <a:rPr lang="en-US" altLang="zh-CN" sz="2000" b="1" i="1" baseline="-25000" dirty="0"/>
              <a:t>1</a:t>
            </a:r>
            <a:r>
              <a:rPr lang="en-US" altLang="zh-CN" sz="2000" b="1" i="1" dirty="0"/>
              <a:t>ϕ </a:t>
            </a:r>
            <a:r>
              <a:rPr lang="en-US" altLang="zh-CN" sz="2000" b="1" i="1" baseline="-25000" dirty="0"/>
              <a:t>n−1 </a:t>
            </a:r>
            <a:r>
              <a:rPr lang="en-US" altLang="zh-CN" sz="2000" dirty="0"/>
              <a:t>. </a:t>
            </a:r>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5</a:t>
            </a:fld>
            <a:endParaRPr lang="en-US" altLang="zh-CN" b="0" i="0">
              <a:latin typeface="Verdana" pitchFamily="34" charset="0"/>
            </a:endParaRPr>
          </a:p>
        </p:txBody>
      </p:sp>
      <p:pic>
        <p:nvPicPr>
          <p:cNvPr id="6" name="图片 5">
            <a:extLst>
              <a:ext uri="{FF2B5EF4-FFF2-40B4-BE49-F238E27FC236}">
                <a16:creationId xmlns:a16="http://schemas.microsoft.com/office/drawing/2014/main" id="{730F618E-6E4C-462F-AF3C-47F6D5F0A694}"/>
              </a:ext>
            </a:extLst>
          </p:cNvPr>
          <p:cNvPicPr>
            <a:picLocks noChangeAspect="1"/>
          </p:cNvPicPr>
          <p:nvPr/>
        </p:nvPicPr>
        <p:blipFill>
          <a:blip r:embed="rId3"/>
          <a:stretch>
            <a:fillRect/>
          </a:stretch>
        </p:blipFill>
        <p:spPr>
          <a:xfrm>
            <a:off x="2915816" y="4864181"/>
            <a:ext cx="2971429" cy="1304762"/>
          </a:xfrm>
          <a:prstGeom prst="rect">
            <a:avLst/>
          </a:prstGeom>
        </p:spPr>
      </p:pic>
    </p:spTree>
    <p:extLst>
      <p:ext uri="{BB962C8B-B14F-4D97-AF65-F5344CB8AC3E}">
        <p14:creationId xmlns:p14="http://schemas.microsoft.com/office/powerpoint/2010/main" val="1314366037"/>
      </p:ext>
    </p:extLst>
  </p:cSld>
  <p:clrMapOvr>
    <a:masterClrMapping/>
  </p:clrMapOvr>
  <p:transition advTm="64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p:cNvSpPr>
            <a:spLocks noGrp="1"/>
          </p:cNvSpPr>
          <p:nvPr>
            <p:ph type="title"/>
          </p:nvPr>
        </p:nvSpPr>
        <p:spPr/>
        <p:txBody>
          <a:bodyPr/>
          <a:lstStyle/>
          <a:p>
            <a:r>
              <a:rPr lang="en-US" altLang="zh-CN" b="0" i="0" dirty="0">
                <a:effectLst/>
                <a:latin typeface="Arial" panose="020B0604020202020204" pitchFamily="34" charset="0"/>
              </a:rPr>
              <a:t>Proposed Method</a:t>
            </a:r>
            <a:endParaRPr lang="zh-CN" altLang="en-US" dirty="0"/>
          </a:p>
        </p:txBody>
      </p:sp>
      <p:sp>
        <p:nvSpPr>
          <p:cNvPr id="44035" name="内容占位符 2"/>
          <p:cNvSpPr>
            <a:spLocks noGrp="1"/>
          </p:cNvSpPr>
          <p:nvPr>
            <p:ph idx="1"/>
          </p:nvPr>
        </p:nvSpPr>
        <p:spPr/>
        <p:txBody>
          <a:bodyPr/>
          <a:lstStyle/>
          <a:p>
            <a:r>
              <a:rPr lang="en-US" altLang="zh-CN" b="0" i="0" dirty="0">
                <a:effectLst/>
                <a:latin typeface="Arial" panose="020B0604020202020204" pitchFamily="34" charset="0"/>
              </a:rPr>
              <a:t>Mathematical Definitions </a:t>
            </a:r>
          </a:p>
          <a:p>
            <a:pPr lvl="1"/>
            <a:r>
              <a:rPr lang="en-US" altLang="zh-CN" dirty="0"/>
              <a:t>Finally, we define the total length of transcoded videos in one hour as throughput</a:t>
            </a:r>
            <a:r>
              <a:rPr lang="en-US" altLang="zh-CN" b="1" i="1" dirty="0"/>
              <a:t> T</a:t>
            </a:r>
            <a:r>
              <a:rPr lang="en-US" altLang="zh-CN" dirty="0"/>
              <a:t>. When the transcoder processes </a:t>
            </a:r>
            <a:r>
              <a:rPr lang="en-US" altLang="zh-CN" b="1" i="1" dirty="0"/>
              <a:t>n</a:t>
            </a:r>
            <a:r>
              <a:rPr lang="en-US" altLang="zh-CN" dirty="0"/>
              <a:t> videos simultaneously in parallel, the throughput </a:t>
            </a:r>
            <a:r>
              <a:rPr lang="en-US" altLang="zh-CN" b="1" i="1" dirty="0"/>
              <a:t>T(n) </a:t>
            </a:r>
            <a:r>
              <a:rPr lang="en-US" altLang="zh-CN" dirty="0"/>
              <a:t>is .</a:t>
            </a:r>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6</a:t>
            </a:fld>
            <a:endParaRPr lang="en-US" altLang="zh-CN" b="0" i="0">
              <a:latin typeface="Verdana" pitchFamily="34" charset="0"/>
            </a:endParaRPr>
          </a:p>
        </p:txBody>
      </p:sp>
      <p:pic>
        <p:nvPicPr>
          <p:cNvPr id="3" name="图片 2">
            <a:extLst>
              <a:ext uri="{FF2B5EF4-FFF2-40B4-BE49-F238E27FC236}">
                <a16:creationId xmlns:a16="http://schemas.microsoft.com/office/drawing/2014/main" id="{92225942-8292-4181-8E12-56033F0619DD}"/>
              </a:ext>
            </a:extLst>
          </p:cNvPr>
          <p:cNvPicPr>
            <a:picLocks noChangeAspect="1"/>
          </p:cNvPicPr>
          <p:nvPr/>
        </p:nvPicPr>
        <p:blipFill>
          <a:blip r:embed="rId3"/>
          <a:stretch>
            <a:fillRect/>
          </a:stretch>
        </p:blipFill>
        <p:spPr>
          <a:xfrm>
            <a:off x="2843808" y="3825081"/>
            <a:ext cx="2780952" cy="1200000"/>
          </a:xfrm>
          <a:prstGeom prst="rect">
            <a:avLst/>
          </a:prstGeom>
        </p:spPr>
      </p:pic>
      <p:pic>
        <p:nvPicPr>
          <p:cNvPr id="6" name="图片 5">
            <a:extLst>
              <a:ext uri="{FF2B5EF4-FFF2-40B4-BE49-F238E27FC236}">
                <a16:creationId xmlns:a16="http://schemas.microsoft.com/office/drawing/2014/main" id="{5C4E4A64-F3F6-405A-B58C-7A4FB4C24EBE}"/>
              </a:ext>
            </a:extLst>
          </p:cNvPr>
          <p:cNvPicPr>
            <a:picLocks noChangeAspect="1"/>
          </p:cNvPicPr>
          <p:nvPr/>
        </p:nvPicPr>
        <p:blipFill>
          <a:blip r:embed="rId4"/>
          <a:stretch>
            <a:fillRect/>
          </a:stretch>
        </p:blipFill>
        <p:spPr>
          <a:xfrm>
            <a:off x="3870841" y="2897475"/>
            <a:ext cx="696397" cy="498283"/>
          </a:xfrm>
          <a:prstGeom prst="rect">
            <a:avLst/>
          </a:prstGeom>
        </p:spPr>
      </p:pic>
    </p:spTree>
    <p:extLst>
      <p:ext uri="{BB962C8B-B14F-4D97-AF65-F5344CB8AC3E}">
        <p14:creationId xmlns:p14="http://schemas.microsoft.com/office/powerpoint/2010/main" val="3752584515"/>
      </p:ext>
    </p:extLst>
  </p:cSld>
  <p:clrMapOvr>
    <a:masterClrMapping/>
  </p:clrMapOvr>
  <p:transition advTm="64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p:cNvSpPr>
            <a:spLocks noGrp="1"/>
          </p:cNvSpPr>
          <p:nvPr>
            <p:ph type="title"/>
          </p:nvPr>
        </p:nvSpPr>
        <p:spPr/>
        <p:txBody>
          <a:bodyPr/>
          <a:lstStyle/>
          <a:p>
            <a:r>
              <a:rPr lang="en-US" altLang="zh-CN" b="0" i="0" dirty="0">
                <a:effectLst/>
                <a:latin typeface="Arial" panose="020B0604020202020204" pitchFamily="34" charset="0"/>
              </a:rPr>
              <a:t>Proposed Method</a:t>
            </a:r>
            <a:endParaRPr lang="zh-CN" altLang="en-US" dirty="0"/>
          </a:p>
        </p:txBody>
      </p:sp>
      <p:sp>
        <p:nvSpPr>
          <p:cNvPr id="44035" name="内容占位符 2"/>
          <p:cNvSpPr>
            <a:spLocks noGrp="1"/>
          </p:cNvSpPr>
          <p:nvPr>
            <p:ph idx="1"/>
          </p:nvPr>
        </p:nvSpPr>
        <p:spPr/>
        <p:txBody>
          <a:bodyPr/>
          <a:lstStyle/>
          <a:p>
            <a:r>
              <a:rPr lang="en-US" altLang="zh-CN" dirty="0"/>
              <a:t>Extremum Point</a:t>
            </a:r>
          </a:p>
          <a:p>
            <a:pPr lvl="1"/>
            <a:r>
              <a:rPr lang="en-US" altLang="zh-CN" dirty="0"/>
              <a:t>We try to find an optimal </a:t>
            </a:r>
            <a:r>
              <a:rPr lang="en-US" altLang="zh-CN" b="1" i="1" dirty="0"/>
              <a:t>n</a:t>
            </a:r>
            <a:r>
              <a:rPr lang="en-US" altLang="zh-CN" dirty="0"/>
              <a:t> that maximizes </a:t>
            </a:r>
            <a:r>
              <a:rPr lang="en-US" altLang="zh-CN" b="1" i="1" dirty="0"/>
              <a:t>T</a:t>
            </a:r>
            <a:r>
              <a:rPr lang="en-US" altLang="zh-CN" dirty="0"/>
              <a:t>. First of all, we analyze whether there is a maximum point for </a:t>
            </a:r>
            <a:r>
              <a:rPr lang="en-US" altLang="zh-CN" b="1" i="1" dirty="0"/>
              <a:t>T(n). </a:t>
            </a:r>
            <a:r>
              <a:rPr lang="en-US" altLang="zh-CN" dirty="0"/>
              <a:t>We list the distribution of the throughput </a:t>
            </a:r>
            <a:r>
              <a:rPr lang="en-US" altLang="zh-CN" b="1" i="1" dirty="0"/>
              <a:t>T</a:t>
            </a:r>
            <a:r>
              <a:rPr lang="en-US" altLang="zh-CN" dirty="0"/>
              <a:t> values for different</a:t>
            </a:r>
            <a:r>
              <a:rPr lang="en-US" altLang="zh-CN" b="1" i="1" dirty="0"/>
              <a:t> n </a:t>
            </a:r>
            <a:r>
              <a:rPr lang="en-US" altLang="zh-CN" dirty="0"/>
              <a:t>videos simultaneously in parallel. Due to </a:t>
            </a:r>
            <a:r>
              <a:rPr lang="en-US" altLang="zh-CN" b="1" i="1" dirty="0"/>
              <a:t>T(0) = 0, T(+∞) = 0 and T(n) ≥ 0</a:t>
            </a:r>
            <a:r>
              <a:rPr lang="en-US" altLang="zh-CN" dirty="0"/>
              <a:t>, there must be an </a:t>
            </a:r>
            <a:r>
              <a:rPr lang="en-US" altLang="zh-CN" b="1" i="1" dirty="0"/>
              <a:t>n</a:t>
            </a:r>
            <a:r>
              <a:rPr lang="en-US" altLang="zh-CN" dirty="0"/>
              <a:t> value in </a:t>
            </a:r>
            <a:r>
              <a:rPr lang="en-US" altLang="zh-CN" b="1" i="1" dirty="0"/>
              <a:t>T(n) </a:t>
            </a:r>
            <a:r>
              <a:rPr lang="en-US" altLang="zh-CN" dirty="0"/>
              <a:t>that makes </a:t>
            </a:r>
            <a:r>
              <a:rPr lang="en-US" altLang="zh-CN" b="1" i="1" dirty="0"/>
              <a:t>T(n) </a:t>
            </a:r>
            <a:r>
              <a:rPr lang="en-US" altLang="zh-CN" dirty="0"/>
              <a:t>get the </a:t>
            </a:r>
            <a:r>
              <a:rPr lang="en-US" altLang="zh-CN" b="1" dirty="0"/>
              <a:t>maximum value</a:t>
            </a:r>
            <a:r>
              <a:rPr lang="en-US" altLang="zh-CN" dirty="0"/>
              <a:t>. </a:t>
            </a:r>
          </a:p>
          <a:p>
            <a:pPr lvl="1"/>
            <a:endParaRPr lang="en-US" altLang="zh-CN" dirty="0"/>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7</a:t>
            </a:fld>
            <a:endParaRPr lang="en-US" altLang="zh-CN" b="0" i="0">
              <a:latin typeface="Verdana" pitchFamily="34" charset="0"/>
            </a:endParaRPr>
          </a:p>
        </p:txBody>
      </p:sp>
      <p:pic>
        <p:nvPicPr>
          <p:cNvPr id="3" name="图片 2">
            <a:extLst>
              <a:ext uri="{FF2B5EF4-FFF2-40B4-BE49-F238E27FC236}">
                <a16:creationId xmlns:a16="http://schemas.microsoft.com/office/drawing/2014/main" id="{AA544E0D-190D-4977-88FD-573E94DC2C18}"/>
              </a:ext>
            </a:extLst>
          </p:cNvPr>
          <p:cNvPicPr>
            <a:picLocks noChangeAspect="1"/>
          </p:cNvPicPr>
          <p:nvPr/>
        </p:nvPicPr>
        <p:blipFill>
          <a:blip r:embed="rId3"/>
          <a:stretch>
            <a:fillRect/>
          </a:stretch>
        </p:blipFill>
        <p:spPr>
          <a:xfrm>
            <a:off x="3275856" y="4071014"/>
            <a:ext cx="2102306" cy="2598074"/>
          </a:xfrm>
          <a:prstGeom prst="rect">
            <a:avLst/>
          </a:prstGeom>
        </p:spPr>
      </p:pic>
    </p:spTree>
    <p:extLst>
      <p:ext uri="{BB962C8B-B14F-4D97-AF65-F5344CB8AC3E}">
        <p14:creationId xmlns:p14="http://schemas.microsoft.com/office/powerpoint/2010/main" val="3756178818"/>
      </p:ext>
    </p:extLst>
  </p:cSld>
  <p:clrMapOvr>
    <a:masterClrMapping/>
  </p:clrMapOvr>
  <p:transition advTm="64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p:cNvSpPr>
            <a:spLocks noGrp="1"/>
          </p:cNvSpPr>
          <p:nvPr>
            <p:ph type="title"/>
          </p:nvPr>
        </p:nvSpPr>
        <p:spPr/>
        <p:txBody>
          <a:bodyPr/>
          <a:lstStyle/>
          <a:p>
            <a:r>
              <a:rPr lang="en-US" altLang="zh-CN" b="0" i="0" dirty="0">
                <a:effectLst/>
                <a:latin typeface="Arial" panose="020B0604020202020204" pitchFamily="34" charset="0"/>
              </a:rPr>
              <a:t>Proposed Method</a:t>
            </a:r>
            <a:endParaRPr lang="zh-CN" altLang="en-US" dirty="0"/>
          </a:p>
        </p:txBody>
      </p:sp>
      <p:sp>
        <p:nvSpPr>
          <p:cNvPr id="44035" name="内容占位符 2"/>
          <p:cNvSpPr>
            <a:spLocks noGrp="1"/>
          </p:cNvSpPr>
          <p:nvPr>
            <p:ph idx="1"/>
          </p:nvPr>
        </p:nvSpPr>
        <p:spPr/>
        <p:txBody>
          <a:bodyPr/>
          <a:lstStyle/>
          <a:p>
            <a:r>
              <a:rPr lang="en-US" altLang="zh-CN" dirty="0"/>
              <a:t>Maximum Throughput</a:t>
            </a:r>
          </a:p>
          <a:p>
            <a:pPr lvl="1"/>
            <a:r>
              <a:rPr lang="en-US" altLang="zh-CN" dirty="0"/>
              <a:t>We get an optimal </a:t>
            </a:r>
            <a:r>
              <a:rPr lang="en-US" altLang="zh-CN" b="1" i="1" dirty="0"/>
              <a:t>n</a:t>
            </a:r>
            <a:r>
              <a:rPr lang="en-US" altLang="zh-CN" dirty="0"/>
              <a:t> value by derivation. We take the derivative of the </a:t>
            </a:r>
            <a:r>
              <a:rPr lang="en-US" altLang="zh-CN" b="1" i="1" dirty="0"/>
              <a:t>T(n) </a:t>
            </a:r>
            <a:r>
              <a:rPr lang="en-US" altLang="zh-CN" dirty="0"/>
              <a:t>function</a:t>
            </a:r>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8</a:t>
            </a:fld>
            <a:endParaRPr lang="en-US" altLang="zh-CN" b="0" i="0">
              <a:latin typeface="Verdana" pitchFamily="34" charset="0"/>
            </a:endParaRPr>
          </a:p>
        </p:txBody>
      </p:sp>
      <p:pic>
        <p:nvPicPr>
          <p:cNvPr id="3" name="图片 2">
            <a:extLst>
              <a:ext uri="{FF2B5EF4-FFF2-40B4-BE49-F238E27FC236}">
                <a16:creationId xmlns:a16="http://schemas.microsoft.com/office/drawing/2014/main" id="{F1DDADF1-C149-45BA-B04A-D3902F542609}"/>
              </a:ext>
            </a:extLst>
          </p:cNvPr>
          <p:cNvPicPr>
            <a:picLocks noChangeAspect="1"/>
          </p:cNvPicPr>
          <p:nvPr/>
        </p:nvPicPr>
        <p:blipFill>
          <a:blip r:embed="rId3"/>
          <a:stretch>
            <a:fillRect/>
          </a:stretch>
        </p:blipFill>
        <p:spPr>
          <a:xfrm>
            <a:off x="2195736" y="3068960"/>
            <a:ext cx="4276459" cy="2303586"/>
          </a:xfrm>
          <a:prstGeom prst="rect">
            <a:avLst/>
          </a:prstGeom>
        </p:spPr>
      </p:pic>
    </p:spTree>
    <p:extLst>
      <p:ext uri="{BB962C8B-B14F-4D97-AF65-F5344CB8AC3E}">
        <p14:creationId xmlns:p14="http://schemas.microsoft.com/office/powerpoint/2010/main" val="651430512"/>
      </p:ext>
    </p:extLst>
  </p:cSld>
  <p:clrMapOvr>
    <a:masterClrMapping/>
  </p:clrMapOvr>
  <p:transition advTm="64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标题 1"/>
          <p:cNvSpPr>
            <a:spLocks noGrp="1"/>
          </p:cNvSpPr>
          <p:nvPr>
            <p:ph type="title"/>
          </p:nvPr>
        </p:nvSpPr>
        <p:spPr/>
        <p:txBody>
          <a:bodyPr/>
          <a:lstStyle/>
          <a:p>
            <a:r>
              <a:rPr lang="en-US" altLang="zh-CN" b="0" i="0" dirty="0">
                <a:effectLst/>
                <a:latin typeface="Arial" panose="020B0604020202020204" pitchFamily="34" charset="0"/>
              </a:rPr>
              <a:t>Proposed Method</a:t>
            </a:r>
            <a:endParaRPr lang="zh-CN" altLang="en-US" dirty="0"/>
          </a:p>
        </p:txBody>
      </p:sp>
      <p:sp>
        <p:nvSpPr>
          <p:cNvPr id="44035" name="内容占位符 2"/>
          <p:cNvSpPr>
            <a:spLocks noGrp="1"/>
          </p:cNvSpPr>
          <p:nvPr>
            <p:ph idx="1"/>
          </p:nvPr>
        </p:nvSpPr>
        <p:spPr/>
        <p:txBody>
          <a:bodyPr/>
          <a:lstStyle/>
          <a:p>
            <a:r>
              <a:rPr lang="en-US" altLang="zh-CN" dirty="0"/>
              <a:t>Maximum Throughput</a:t>
            </a:r>
          </a:p>
          <a:p>
            <a:pPr lvl="1"/>
            <a:r>
              <a:rPr lang="en-US" altLang="zh-CN" dirty="0"/>
              <a:t>We can take </a:t>
            </a:r>
            <a:r>
              <a:rPr lang="en-US" altLang="zh-CN" b="1" i="1" dirty="0"/>
              <a:t>T’(n) </a:t>
            </a:r>
            <a:r>
              <a:rPr lang="en-US" altLang="zh-CN" dirty="0"/>
              <a:t>to be zero. Then we can obtain all extremum points of </a:t>
            </a:r>
            <a:r>
              <a:rPr lang="en-US" altLang="zh-CN" b="1" i="1" dirty="0"/>
              <a:t>T(n). </a:t>
            </a:r>
            <a:endParaRPr lang="en-US" altLang="zh-CN" dirty="0"/>
          </a:p>
        </p:txBody>
      </p:sp>
      <p:sp>
        <p:nvSpPr>
          <p:cNvPr id="44036" name="页脚占位符 3"/>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i="1">
                <a:solidFill>
                  <a:schemeClr val="tx1"/>
                </a:solidFill>
                <a:latin typeface="Times New Roman" pitchFamily="18" charset="0"/>
                <a:ea typeface="宋体" pitchFamily="2" charset="-122"/>
              </a:defRPr>
            </a:lvl1pPr>
            <a:lvl2pPr marL="742950" indent="-285750" eaLnBrk="0" hangingPunct="0">
              <a:defRPr b="1" i="1">
                <a:solidFill>
                  <a:schemeClr val="tx1"/>
                </a:solidFill>
                <a:latin typeface="Times New Roman" pitchFamily="18" charset="0"/>
                <a:ea typeface="宋体" pitchFamily="2" charset="-122"/>
              </a:defRPr>
            </a:lvl2pPr>
            <a:lvl3pPr marL="1143000" indent="-228600" eaLnBrk="0" hangingPunct="0">
              <a:defRPr b="1" i="1">
                <a:solidFill>
                  <a:schemeClr val="tx1"/>
                </a:solidFill>
                <a:latin typeface="Times New Roman" pitchFamily="18" charset="0"/>
                <a:ea typeface="宋体" pitchFamily="2" charset="-122"/>
              </a:defRPr>
            </a:lvl3pPr>
            <a:lvl4pPr marL="1600200" indent="-228600" eaLnBrk="0" hangingPunct="0">
              <a:defRPr b="1" i="1">
                <a:solidFill>
                  <a:schemeClr val="tx1"/>
                </a:solidFill>
                <a:latin typeface="Times New Roman" pitchFamily="18" charset="0"/>
                <a:ea typeface="宋体" pitchFamily="2" charset="-122"/>
              </a:defRPr>
            </a:lvl4pPr>
            <a:lvl5pPr marL="2057400" indent="-228600" eaLnBrk="0" hangingPunct="0">
              <a:defRPr b="1" i="1">
                <a:solidFill>
                  <a:schemeClr val="tx1"/>
                </a:solidFill>
                <a:latin typeface="Times New Roman" pitchFamily="18" charset="0"/>
                <a:ea typeface="宋体" pitchFamily="2" charset="-122"/>
              </a:defRPr>
            </a:lvl5pPr>
            <a:lvl6pPr marL="2514600" indent="-228600" eaLnBrk="0" fontAlgn="base" hangingPunct="0">
              <a:spcBef>
                <a:spcPct val="50000"/>
              </a:spcBef>
              <a:spcAft>
                <a:spcPct val="0"/>
              </a:spcAft>
              <a:defRPr b="1" i="1">
                <a:solidFill>
                  <a:schemeClr val="tx1"/>
                </a:solidFill>
                <a:latin typeface="Times New Roman" pitchFamily="18" charset="0"/>
                <a:ea typeface="宋体" pitchFamily="2" charset="-122"/>
              </a:defRPr>
            </a:lvl6pPr>
            <a:lvl7pPr marL="2971800" indent="-228600" eaLnBrk="0" fontAlgn="base" hangingPunct="0">
              <a:spcBef>
                <a:spcPct val="50000"/>
              </a:spcBef>
              <a:spcAft>
                <a:spcPct val="0"/>
              </a:spcAft>
              <a:defRPr b="1" i="1">
                <a:solidFill>
                  <a:schemeClr val="tx1"/>
                </a:solidFill>
                <a:latin typeface="Times New Roman" pitchFamily="18" charset="0"/>
                <a:ea typeface="宋体" pitchFamily="2" charset="-122"/>
              </a:defRPr>
            </a:lvl7pPr>
            <a:lvl8pPr marL="3429000" indent="-228600" eaLnBrk="0" fontAlgn="base" hangingPunct="0">
              <a:spcBef>
                <a:spcPct val="50000"/>
              </a:spcBef>
              <a:spcAft>
                <a:spcPct val="0"/>
              </a:spcAft>
              <a:defRPr b="1" i="1">
                <a:solidFill>
                  <a:schemeClr val="tx1"/>
                </a:solidFill>
                <a:latin typeface="Times New Roman" pitchFamily="18" charset="0"/>
                <a:ea typeface="宋体" pitchFamily="2" charset="-122"/>
              </a:defRPr>
            </a:lvl8pPr>
            <a:lvl9pPr marL="3886200" indent="-228600" eaLnBrk="0" fontAlgn="base" hangingPunct="0">
              <a:spcBef>
                <a:spcPct val="50000"/>
              </a:spcBef>
              <a:spcAft>
                <a:spcPct val="0"/>
              </a:spcAft>
              <a:defRPr b="1" i="1">
                <a:solidFill>
                  <a:schemeClr val="tx1"/>
                </a:solidFill>
                <a:latin typeface="Times New Roman" pitchFamily="18" charset="0"/>
                <a:ea typeface="宋体" pitchFamily="2" charset="-122"/>
              </a:defRPr>
            </a:lvl9pPr>
          </a:lstStyle>
          <a:p>
            <a:pPr eaLnBrk="1" hangingPunct="1"/>
            <a:fld id="{955A4E3A-38BA-479D-A5BE-CD09FC176E11}" type="slidenum">
              <a:rPr lang="en-US" altLang="zh-CN" b="0" i="0" smtClean="0">
                <a:latin typeface="Verdana" pitchFamily="34" charset="0"/>
              </a:rPr>
              <a:pPr eaLnBrk="1" hangingPunct="1"/>
              <a:t>9</a:t>
            </a:fld>
            <a:endParaRPr lang="en-US" altLang="zh-CN" b="0" i="0">
              <a:latin typeface="Verdana" pitchFamily="34" charset="0"/>
            </a:endParaRPr>
          </a:p>
        </p:txBody>
      </p:sp>
      <p:pic>
        <p:nvPicPr>
          <p:cNvPr id="4" name="图片 3">
            <a:extLst>
              <a:ext uri="{FF2B5EF4-FFF2-40B4-BE49-F238E27FC236}">
                <a16:creationId xmlns:a16="http://schemas.microsoft.com/office/drawing/2014/main" id="{5E92C84F-4988-4C45-AA56-57D5E0411F3C}"/>
              </a:ext>
            </a:extLst>
          </p:cNvPr>
          <p:cNvPicPr>
            <a:picLocks noChangeAspect="1"/>
          </p:cNvPicPr>
          <p:nvPr/>
        </p:nvPicPr>
        <p:blipFill>
          <a:blip r:embed="rId3"/>
          <a:stretch>
            <a:fillRect/>
          </a:stretch>
        </p:blipFill>
        <p:spPr>
          <a:xfrm>
            <a:off x="2411760" y="2996952"/>
            <a:ext cx="3219048" cy="2923809"/>
          </a:xfrm>
          <a:prstGeom prst="rect">
            <a:avLst/>
          </a:prstGeom>
        </p:spPr>
      </p:pic>
    </p:spTree>
    <p:extLst>
      <p:ext uri="{BB962C8B-B14F-4D97-AF65-F5344CB8AC3E}">
        <p14:creationId xmlns:p14="http://schemas.microsoft.com/office/powerpoint/2010/main" val="3959167031"/>
      </p:ext>
    </p:extLst>
  </p:cSld>
  <p:clrMapOvr>
    <a:masterClrMapping/>
  </p:clrMapOvr>
  <p:transition advTm="640"/>
</p:sld>
</file>

<file path=ppt/theme/theme1.xml><?xml version="1.0" encoding="utf-8"?>
<a:theme xmlns:a="http://schemas.openxmlformats.org/drawingml/2006/main" name="3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3_Profile">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zh-CN" altLang="en-US" sz="1800" b="1" i="1" u="none" strike="noStrike" cap="none" normalizeH="0" baseline="0" smtClean="0">
            <a:ln>
              <a:noFill/>
            </a:ln>
            <a:solidFill>
              <a:schemeClr val="tx1"/>
            </a:solidFill>
            <a:effectLst/>
            <a:latin typeface="Times New Roman" pitchFamily="18" charset="0"/>
            <a:ea typeface="宋体"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zh-CN" altLang="en-US" sz="1800" b="1" i="1" u="none" strike="noStrike" cap="none" normalizeH="0" baseline="0" smtClean="0">
            <a:ln>
              <a:noFill/>
            </a:ln>
            <a:solidFill>
              <a:schemeClr val="tx1"/>
            </a:solidFill>
            <a:effectLst/>
            <a:latin typeface="Times New Roman" pitchFamily="18" charset="0"/>
            <a:ea typeface="宋体" pitchFamily="2" charset="-122"/>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62031</TotalTime>
  <Words>1410</Words>
  <Application>Microsoft Office PowerPoint</Application>
  <PresentationFormat>全屏显示(4:3)</PresentationFormat>
  <Paragraphs>73</Paragraphs>
  <Slides>14</Slides>
  <Notes>12</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14</vt:i4>
      </vt:variant>
    </vt:vector>
  </HeadingPairs>
  <TitlesOfParts>
    <vt:vector size="21" baseType="lpstr">
      <vt:lpstr>Arial</vt:lpstr>
      <vt:lpstr>Book Antiqua</vt:lpstr>
      <vt:lpstr>Calibri</vt:lpstr>
      <vt:lpstr>Times New Roman</vt:lpstr>
      <vt:lpstr>Verdana</vt:lpstr>
      <vt:lpstr>Wingdings</vt:lpstr>
      <vt:lpstr>3_Profile</vt:lpstr>
      <vt:lpstr> Evaluating the Throughput of Video Transcoding in Cloud Services</vt:lpstr>
      <vt:lpstr>ABSTRACT</vt:lpstr>
      <vt:lpstr>Proposed Method</vt:lpstr>
      <vt:lpstr>Proposed Method</vt:lpstr>
      <vt:lpstr>Proposed Method</vt:lpstr>
      <vt:lpstr>Proposed Method</vt:lpstr>
      <vt:lpstr>Proposed Method</vt:lpstr>
      <vt:lpstr>Proposed Method</vt:lpstr>
      <vt:lpstr>Proposed Method</vt:lpstr>
      <vt:lpstr>Proposed Method</vt:lpstr>
      <vt:lpstr>Simulation Results</vt:lpstr>
      <vt:lpstr>Simulation Results</vt:lpstr>
      <vt:lpstr>Simulation Results</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图像视频编码与表达的理论与方法</dc:title>
  <dc:creator>Tian</dc:creator>
  <cp:lastModifiedBy>蔡 砚刚</cp:lastModifiedBy>
  <cp:revision>4334</cp:revision>
  <cp:lastPrinted>2012-04-12T01:58:44Z</cp:lastPrinted>
  <dcterms:created xsi:type="dcterms:W3CDTF">2006-10-11T01:50:17Z</dcterms:created>
  <dcterms:modified xsi:type="dcterms:W3CDTF">2022-02-14T03:16:37Z</dcterms:modified>
</cp:coreProperties>
</file>