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86" r:id="rId3"/>
    <p:sldId id="290" r:id="rId4"/>
    <p:sldId id="298" r:id="rId5"/>
    <p:sldId id="292" r:id="rId6"/>
    <p:sldId id="346" r:id="rId7"/>
    <p:sldId id="347" r:id="rId8"/>
    <p:sldId id="340" r:id="rId9"/>
    <p:sldId id="342" r:id="rId10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 userDrawn="1">
          <p15:clr>
            <a:srgbClr val="A4A3A4"/>
          </p15:clr>
        </p15:guide>
        <p15:guide id="2" pos="368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pple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2F416F"/>
    <a:srgbClr val="000B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56"/>
      </p:cViewPr>
      <p:guideLst>
        <p:guide orient="horz" pos="2176"/>
        <p:guide pos="36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3CD57-76C0-440B-A1E2-25AD60AFEBDF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5B169-541D-46CD-8186-0E0A106DF8A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更多精品素材：</a:t>
            </a:r>
            <a:r>
              <a:rPr lang="en-US" altLang="zh-CN" dirty="0"/>
              <a:t>http://shop248912786.taobao.com </a:t>
            </a:r>
            <a:r>
              <a:rPr lang="zh-CN" altLang="en-US"/>
              <a:t>（下拉可隐藏）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5B169-541D-46CD-8186-0E0A106DF8A0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altLang="zh-CN" dirty="0">
                <a:solidFill>
                  <a:schemeClr val="bg1"/>
                </a:solidFill>
                <a:latin typeface="+mj-ea"/>
                <a:ea typeface="+mj-ea"/>
                <a:sym typeface="+mn-ea"/>
              </a:rPr>
              <a:t>Cryptographic attack models should be considered in our reseach. The first type of attack is COA, which means that the adversary only knows </a:t>
            </a:r>
            <a:r>
              <a:rPr lang="en-US" altLang="zh-CN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ciphertext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and attempts to </a:t>
            </a:r>
            <a:r>
              <a:rPr lang="en-US" altLang="zh-CN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find the corresponding key and plaintext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The second attack is KPA, which refers to the adversary can access the </a:t>
            </a:r>
            <a:r>
              <a:rPr lang="en-US" altLang="zh-CN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plaintext/ciphertext pairs and infer the secret measurement matrix. The third kind of attack is CPA, which means that the adver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sary can </a:t>
            </a:r>
            <a:r>
              <a:rPr lang="en-US" altLang="zh-CN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select the identity matrix as a plaintext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to </a:t>
            </a:r>
            <a:r>
              <a:rPr lang="en-US" altLang="zh-CN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infer the measurement matrix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en-US" altLang="zh-CN" dirty="0">
              <a:solidFill>
                <a:schemeClr val="bg1"/>
              </a:solidFill>
              <a:latin typeface="+mj-ea"/>
              <a:ea typeface="+mj-ea"/>
              <a:sym typeface="+mn-ea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CS </a:t>
            </a:r>
            <a:r>
              <a:rPr lang="en-US" altLang="zh-CN"/>
              <a:t>encoding</a:t>
            </a:r>
            <a:r>
              <a:rPr lang="zh-CN" altLang="en-US"/>
              <a:t> includes</a:t>
            </a:r>
            <a:r>
              <a:rPr lang="en-US" altLang="zh-CN"/>
              <a:t> </a:t>
            </a:r>
            <a:r>
              <a:rPr lang="en-US" altLang="zh-CN" dirty="0">
                <a:solidFill>
                  <a:srgbClr val="002060"/>
                </a:solidFill>
                <a:latin typeface="+mj-ea"/>
                <a:ea typeface="+mj-ea"/>
                <a:sym typeface="+mn-ea"/>
              </a:rPr>
              <a:t>Image permutation-diffusion encryption and diffused image compression</a:t>
            </a:r>
            <a:r>
              <a:rPr lang="zh-CN" altLang="en-US"/>
              <a:t>, </a:t>
            </a:r>
            <a:r>
              <a:rPr lang="en-US" altLang="zh-CN"/>
              <a:t>and </a:t>
            </a:r>
            <a:r>
              <a:rPr lang="zh-CN" altLang="en-US"/>
              <a:t>CS recovery is mainly dedicated to </a:t>
            </a:r>
            <a:r>
              <a:rPr lang="en-US" altLang="zh-CN"/>
              <a:t>m</a:t>
            </a:r>
            <a:r>
              <a:rPr lang="en-US" altLang="zh-CN" dirty="0">
                <a:solidFill>
                  <a:srgbClr val="002060"/>
                </a:solidFill>
                <a:latin typeface="+mj-ea"/>
                <a:ea typeface="+mj-ea"/>
                <a:sym typeface="+mn-ea"/>
              </a:rPr>
              <a:t>ulti-prior regularization image recovery. This is the overall architecture of the proposed scheme.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2634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3481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we design a privacy-assured and multi-prior recovered CS strategy</a:t>
            </a:r>
            <a:r>
              <a:rPr lang="en-US" altLang="zh-CN"/>
              <a:t> </a:t>
            </a:r>
            <a:r>
              <a:rPr lang="zh-CN" altLang="en-US"/>
              <a:t>for image compression-encryption applications. The privacy-assured CS and multiprior regularization recovery can address the problems of low-security and low-quality</a:t>
            </a:r>
            <a:r>
              <a:rPr lang="en-US" altLang="zh-CN"/>
              <a:t> </a:t>
            </a:r>
            <a:r>
              <a:rPr lang="zh-CN" altLang="en-US"/>
              <a:t>recovery, respectively. For the low-security challenge, the permutation-diffusion structure is embedded to the CS encoding process, which can resist cryptographic attacks</a:t>
            </a:r>
            <a:r>
              <a:rPr lang="en-US" altLang="zh-CN"/>
              <a:t> </a:t>
            </a:r>
            <a:r>
              <a:rPr lang="zh-CN" altLang="en-US"/>
              <a:t>and increase key space. For the low-quality recovery challenge, we employ the multiprior regularization recovery to enhance the recovery performance. The simulation</a:t>
            </a:r>
            <a:r>
              <a:rPr lang="en-US" altLang="zh-CN"/>
              <a:t> </a:t>
            </a:r>
            <a:r>
              <a:rPr lang="zh-CN" altLang="en-US"/>
              <a:t>results and analyses show the effectiveness and feasibility of the proposed scheme.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090A6-CFD8-4834-A278-9FF1E5B78D02}" type="datetimeFigureOut">
              <a:rPr lang="zh-CN" altLang="en-US" smtClean="0"/>
              <a:t>2023/2/16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62FB4-D61E-4832-ACB9-254406CCC6A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椭圆 47"/>
          <p:cNvSpPr/>
          <p:nvPr/>
        </p:nvSpPr>
        <p:spPr>
          <a:xfrm>
            <a:off x="352425" y="356870"/>
            <a:ext cx="1890395" cy="188531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6000">
                <a:schemeClr val="bg1"/>
              </a:gs>
              <a:gs pos="100000">
                <a:srgbClr val="C7C7C7"/>
              </a:gs>
            </a:gsLst>
            <a:lin ang="13500000" scaled="1"/>
            <a:tileRect/>
          </a:gradFill>
          <a:ln w="25400">
            <a:solidFill>
              <a:schemeClr val="bg1"/>
            </a:solidFill>
          </a:ln>
          <a:effectLst>
            <a:outerShdw blurRad="558800" dist="7112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99" name="文本框 98"/>
          <p:cNvSpPr txBox="1"/>
          <p:nvPr/>
        </p:nvSpPr>
        <p:spPr>
          <a:xfrm>
            <a:off x="2212404" y="1910156"/>
            <a:ext cx="9643745" cy="95313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  <a:sym typeface="+mn-ea"/>
              </a:rPr>
              <a:t>Hierarchical Privacy-Preserving and Communication-</a:t>
            </a: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  <a:sym typeface="+mn-ea"/>
              </a:rPr>
              <a:t>Efficient Compression via Compressed Sensing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4807585" y="3365500"/>
            <a:ext cx="62877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  <a:sym typeface="华文细黑" panose="02010600040101010101" pitchFamily="2" charset="-122"/>
              </a:rPr>
              <a:t>Hui Huang* , Di Xiao*, Mengdi Wang</a:t>
            </a:r>
            <a:endParaRPr lang="en-US" altLang="zh-CN" sz="2400" b="1" baseline="30000" dirty="0">
              <a:solidFill>
                <a:srgbClr val="002060"/>
              </a:solidFill>
              <a:latin typeface="+mj-ea"/>
              <a:ea typeface="+mj-ea"/>
              <a:cs typeface="Times New Roman" panose="02020603050405020304" pitchFamily="18" charset="0"/>
              <a:sym typeface="华文细黑" panose="02010600040101010101" pitchFamily="2" charset="-122"/>
            </a:endParaRPr>
          </a:p>
        </p:txBody>
      </p:sp>
      <p:pic>
        <p:nvPicPr>
          <p:cNvPr id="49" name="图片 48"/>
          <p:cNvPicPr>
            <a:picLocks noChangeAspect="1"/>
          </p:cNvPicPr>
          <p:nvPr/>
        </p:nvPicPr>
        <p:blipFill>
          <a:blip r:embed="rId4"/>
          <a:srcRect l="11557" t="5509" r="6434" b="6197"/>
          <a:stretch>
            <a:fillRect/>
          </a:stretch>
        </p:blipFill>
        <p:spPr>
          <a:xfrm>
            <a:off x="370205" y="381000"/>
            <a:ext cx="1859280" cy="1861820"/>
          </a:xfrm>
          <a:prstGeom prst="ellipse">
            <a:avLst/>
          </a:prstGeom>
        </p:spPr>
      </p:pic>
      <p:sp>
        <p:nvSpPr>
          <p:cNvPr id="51" name="文本框 50"/>
          <p:cNvSpPr txBox="1"/>
          <p:nvPr/>
        </p:nvSpPr>
        <p:spPr>
          <a:xfrm>
            <a:off x="4432300" y="4340860"/>
            <a:ext cx="716089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00" b="1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  <a:sym typeface="华文细黑" panose="02010600040101010101" pitchFamily="2" charset="-122"/>
              </a:rPr>
              <a:t>* College of Computer Science</a:t>
            </a:r>
            <a:endParaRPr lang="zh-CN" altLang="en-US" sz="2000" b="1" dirty="0">
              <a:solidFill>
                <a:srgbClr val="002060"/>
              </a:solidFill>
              <a:latin typeface="+mj-ea"/>
              <a:ea typeface="+mj-ea"/>
              <a:cs typeface="Times New Roman" panose="02020603050405020304" pitchFamily="18" charset="0"/>
              <a:sym typeface="华文细黑" panose="02010600040101010101" pitchFamily="2" charset="-122"/>
            </a:endParaRPr>
          </a:p>
          <a:p>
            <a:pPr algn="ctr"/>
            <a:r>
              <a:rPr lang="en-US" altLang="zh-CN" sz="2000" b="1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  <a:sym typeface="华文细黑" panose="02010600040101010101" pitchFamily="2" charset="-122"/>
              </a:rPr>
              <a:t>Chongqing University</a:t>
            </a:r>
          </a:p>
          <a:p>
            <a:pPr algn="ctr"/>
            <a:r>
              <a:rPr lang="en-US" altLang="zh-CN" sz="2000" b="1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  <a:sym typeface="华文细黑" panose="02010600040101010101" pitchFamily="2" charset="-122"/>
              </a:rPr>
              <a:t>Chongqing 400044, China</a:t>
            </a:r>
          </a:p>
          <a:p>
            <a:pPr algn="ctr"/>
            <a:r>
              <a:rPr lang="en-US" altLang="zh-CN" sz="2000" b="1" dirty="0">
                <a:solidFill>
                  <a:srgbClr val="002060"/>
                </a:solidFill>
                <a:latin typeface="+mj-ea"/>
                <a:ea typeface="+mj-ea"/>
                <a:cs typeface="Times New Roman" panose="02020603050405020304" pitchFamily="18" charset="0"/>
                <a:sym typeface="华文细黑" panose="02010600040101010101" pitchFamily="2" charset="-122"/>
              </a:rPr>
              <a:t>  Email: dixiao@cqu.edu.com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圆角矩形 52"/>
          <p:cNvSpPr/>
          <p:nvPr/>
        </p:nvSpPr>
        <p:spPr>
          <a:xfrm>
            <a:off x="221695" y="485877"/>
            <a:ext cx="2563970" cy="480124"/>
          </a:xfrm>
          <a:prstGeom prst="roundRect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2800" b="1" dirty="0"/>
              <a:t>Motivation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1345996" y="1624275"/>
            <a:ext cx="98778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great number of data are captured by sensors every day, and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dramatically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raised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concerns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privacy and communication.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1855900" y="3007480"/>
            <a:ext cx="92119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Privacy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: The attack wants to obtain the useful information when the transmitting terminal sends the secret to the receiving terminal.</a:t>
            </a:r>
            <a:endParaRPr lang="en-US" altLang="zh-CN" sz="2400" b="1" dirty="0">
              <a:solidFill>
                <a:srgbClr val="002060"/>
              </a:solidFill>
              <a:sym typeface="+mn-lt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345996" y="3106236"/>
            <a:ext cx="244475" cy="252095"/>
          </a:xfrm>
          <a:prstGeom prst="ellipse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en-US" altLang="zh-CN" sz="2800" b="1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BBFF368-63F2-7D5B-B271-BA0949CC5211}"/>
              </a:ext>
            </a:extLst>
          </p:cNvPr>
          <p:cNvSpPr txBox="1"/>
          <p:nvPr/>
        </p:nvSpPr>
        <p:spPr>
          <a:xfrm>
            <a:off x="1840054" y="4403468"/>
            <a:ext cx="9211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Communication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:  The secret is transmitted from the transmitting terminal to the receiving terminal, which occupies a great deal of  communication resources.  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B44A4269-CD84-5B12-BD5F-D2116276E7E0}"/>
              </a:ext>
            </a:extLst>
          </p:cNvPr>
          <p:cNvSpPr/>
          <p:nvPr/>
        </p:nvSpPr>
        <p:spPr>
          <a:xfrm>
            <a:off x="1330149" y="4502224"/>
            <a:ext cx="244475" cy="252095"/>
          </a:xfrm>
          <a:prstGeom prst="ellipse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en-US" altLang="zh-CN" sz="2800" b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圆角矩形 52"/>
          <p:cNvSpPr/>
          <p:nvPr/>
        </p:nvSpPr>
        <p:spPr>
          <a:xfrm>
            <a:off x="221615" y="454025"/>
            <a:ext cx="5516245" cy="480060"/>
          </a:xfrm>
          <a:prstGeom prst="roundRect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j-ea"/>
                <a:ea typeface="+mj-ea"/>
              </a:rPr>
              <a:t>The proposed scheme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1115492" y="1374358"/>
            <a:ext cx="960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hierarchical privacy-preserving and communication-efficient compression scheme is presented to address these two issues.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781175" y="2472541"/>
            <a:ext cx="9052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encoding stage, the obfuscated sensitive regions and non-sensitive regions are compressed and encrypted simultaneously. 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1782445" y="3747925"/>
            <a:ext cx="91025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decoding stage, two hierarchical authorized users, i.e.,  the semi-authorized users and authorized users, are considered.</a:t>
            </a:r>
            <a:br>
              <a:rPr lang="en-US" altLang="zh-CN" sz="2400" dirty="0"/>
            </a:b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椭圆 54"/>
          <p:cNvSpPr/>
          <p:nvPr/>
        </p:nvSpPr>
        <p:spPr>
          <a:xfrm>
            <a:off x="1184910" y="2582396"/>
            <a:ext cx="235937" cy="252095"/>
          </a:xfrm>
          <a:prstGeom prst="ellipse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en-US" altLang="zh-CN" sz="2800" b="1"/>
          </a:p>
        </p:txBody>
      </p:sp>
      <p:sp>
        <p:nvSpPr>
          <p:cNvPr id="56" name="椭圆 55"/>
          <p:cNvSpPr/>
          <p:nvPr/>
        </p:nvSpPr>
        <p:spPr>
          <a:xfrm>
            <a:off x="1184910" y="3844445"/>
            <a:ext cx="244475" cy="252095"/>
          </a:xfrm>
          <a:prstGeom prst="ellipse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en-US" altLang="zh-CN" sz="2800" b="1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51650D0-01D5-85D7-A0A9-12A420209137}"/>
              </a:ext>
            </a:extLst>
          </p:cNvPr>
          <p:cNvSpPr txBox="1"/>
          <p:nvPr/>
        </p:nvSpPr>
        <p:spPr>
          <a:xfrm>
            <a:off x="1773915" y="5019547"/>
            <a:ext cx="91025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Additionally, the left annihilator matrices provide various kinds of recovery qualities for real-world requirements, which further achieves communication-efficient compression. </a:t>
            </a: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DE5E3762-EC28-74D2-771B-A03432E6AEF0}"/>
              </a:ext>
            </a:extLst>
          </p:cNvPr>
          <p:cNvSpPr/>
          <p:nvPr/>
        </p:nvSpPr>
        <p:spPr>
          <a:xfrm>
            <a:off x="1176380" y="5116067"/>
            <a:ext cx="244475" cy="252095"/>
          </a:xfrm>
          <a:prstGeom prst="ellipse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en-US" altLang="zh-CN" sz="2800" b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圆角矩形 52"/>
          <p:cNvSpPr/>
          <p:nvPr/>
        </p:nvSpPr>
        <p:spPr>
          <a:xfrm>
            <a:off x="207645" y="454025"/>
            <a:ext cx="2567305" cy="480060"/>
          </a:xfrm>
          <a:prstGeom prst="roundRect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j-ea"/>
                <a:ea typeface="+mj-ea"/>
                <a:sym typeface="+mn-ea"/>
              </a:rPr>
              <a:t>Framework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574925" y="5350662"/>
            <a:ext cx="72898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1: The overall architecture of the proposed scheme.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F79F49E7-C6F8-40FB-13C0-D3BD69BC6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3772" y="1563116"/>
            <a:ext cx="9163521" cy="34291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圆角矩形 52"/>
          <p:cNvSpPr/>
          <p:nvPr/>
        </p:nvSpPr>
        <p:spPr>
          <a:xfrm>
            <a:off x="939164" y="834415"/>
            <a:ext cx="3852291" cy="480060"/>
          </a:xfrm>
          <a:prstGeom prst="roundRect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j-ea"/>
                <a:ea typeface="+mj-ea"/>
                <a:sym typeface="+mn-ea"/>
              </a:rPr>
              <a:t>Encoding operation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7F6C3B22-302F-7F7F-9A11-C60AD91DB5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796" y="2295287"/>
            <a:ext cx="10282589" cy="720116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9F1E73C4-C28B-FC3C-9C24-D6862B68F4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3277" y="3188527"/>
            <a:ext cx="7110374" cy="405898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82003B19-A710-96D4-0E64-0C9B254779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5083" y="3806548"/>
            <a:ext cx="10274828" cy="6858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圆角矩形 52"/>
          <p:cNvSpPr/>
          <p:nvPr/>
        </p:nvSpPr>
        <p:spPr>
          <a:xfrm>
            <a:off x="946477" y="454025"/>
            <a:ext cx="4496029" cy="480060"/>
          </a:xfrm>
          <a:prstGeom prst="roundRect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j-ea"/>
                <a:sym typeface="+mn-ea"/>
              </a:rPr>
              <a:t>Controllability</a:t>
            </a:r>
            <a:r>
              <a:rPr lang="en-US" altLang="zh-CN" sz="2800" b="1" dirty="0">
                <a:solidFill>
                  <a:schemeClr val="bg1"/>
                </a:solidFill>
                <a:latin typeface="+mj-ea"/>
                <a:ea typeface="+mj-ea"/>
                <a:sym typeface="+mn-ea"/>
              </a:rPr>
              <a:t> operation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20338ADD-7D6E-F38A-DFAA-0AA4D005FD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016" y="1799534"/>
            <a:ext cx="10091507" cy="685991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CE94EC2B-A94B-4FF8-8BEF-BE5E4068EA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2977" y="2734863"/>
            <a:ext cx="3070745" cy="327014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36F0B23F-3B96-C731-0491-41526DC3B3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1362" y="3311214"/>
            <a:ext cx="10018457" cy="134124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A84E6FA8-1E4F-B1B7-5604-3C55A97C28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3302" y="4778248"/>
            <a:ext cx="1783038" cy="283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39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圆角矩形 52"/>
          <p:cNvSpPr/>
          <p:nvPr/>
        </p:nvSpPr>
        <p:spPr>
          <a:xfrm>
            <a:off x="946478" y="454025"/>
            <a:ext cx="3874240" cy="480060"/>
          </a:xfrm>
          <a:prstGeom prst="roundRect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j-ea"/>
                <a:sym typeface="+mn-ea"/>
              </a:rPr>
              <a:t>Decoding</a:t>
            </a:r>
            <a:r>
              <a:rPr lang="en-US" altLang="zh-CN" sz="2800" b="1" dirty="0">
                <a:solidFill>
                  <a:schemeClr val="bg1"/>
                </a:solidFill>
                <a:latin typeface="+mj-ea"/>
                <a:ea typeface="+mj-ea"/>
                <a:sym typeface="+mn-ea"/>
              </a:rPr>
              <a:t> operation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8148FCDE-6657-9D1B-258E-E41B2C897A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301" y="1713515"/>
            <a:ext cx="9956517" cy="1046334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D1BD60AC-FB78-1FC2-556B-6FA16C94E8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3446" y="2841616"/>
            <a:ext cx="7129405" cy="86170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D2F4D8AF-67A6-DED5-D2A8-C9FE1EA751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33445" y="3936054"/>
            <a:ext cx="9847667" cy="685546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EFFC16F9-D414-7E71-0D8D-F07F549438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97240" y="4884390"/>
            <a:ext cx="4199109" cy="462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680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圆角矩形 52"/>
          <p:cNvSpPr/>
          <p:nvPr/>
        </p:nvSpPr>
        <p:spPr>
          <a:xfrm>
            <a:off x="221695" y="485877"/>
            <a:ext cx="2563970" cy="480124"/>
          </a:xfrm>
          <a:prstGeom prst="roundRect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2800" b="1"/>
              <a:t>Conclusion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2407284" y="1856258"/>
            <a:ext cx="86167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Sensitive regions are obfuscated and non-sensitive regions are preserved before performing CS. Thus, hierarchical authorized users are considered, i.e., the semi-authorized users and authorized users.</a:t>
            </a:r>
            <a:b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2393314" y="3913455"/>
            <a:ext cx="86167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left annihilator matrices are helpful to achieve communication-efficient compression. Meanwhile, both semi-authorized users and authorized users can recover signals with different qualities separately for two signals.</a:t>
            </a:r>
          </a:p>
        </p:txBody>
      </p:sp>
      <p:sp>
        <p:nvSpPr>
          <p:cNvPr id="3" name="椭圆 2"/>
          <p:cNvSpPr/>
          <p:nvPr/>
        </p:nvSpPr>
        <p:spPr>
          <a:xfrm>
            <a:off x="1794510" y="1978813"/>
            <a:ext cx="244475" cy="252095"/>
          </a:xfrm>
          <a:prstGeom prst="ellipse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en-US" altLang="zh-CN" sz="2800" b="1"/>
          </a:p>
        </p:txBody>
      </p:sp>
      <p:sp>
        <p:nvSpPr>
          <p:cNvPr id="5" name="椭圆 4"/>
          <p:cNvSpPr/>
          <p:nvPr/>
        </p:nvSpPr>
        <p:spPr>
          <a:xfrm>
            <a:off x="1794510" y="4017595"/>
            <a:ext cx="244475" cy="252095"/>
          </a:xfrm>
          <a:prstGeom prst="ellipse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19050">
            <a:solidFill>
              <a:srgbClr val="002060"/>
            </a:solidFill>
          </a:ln>
          <a:effectLst>
            <a:outerShdw blurRad="241300" dist="2540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en-US" altLang="zh-CN" sz="2800" b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6"/>
          <p:cNvSpPr>
            <a:spLocks noEditPoints="1"/>
          </p:cNvSpPr>
          <p:nvPr/>
        </p:nvSpPr>
        <p:spPr bwMode="auto">
          <a:xfrm>
            <a:off x="3586163" y="1311910"/>
            <a:ext cx="5022850" cy="3705225"/>
          </a:xfrm>
          <a:custGeom>
            <a:avLst/>
            <a:gdLst>
              <a:gd name="T0" fmla="*/ 3496 w 4174"/>
              <a:gd name="T1" fmla="*/ 0 h 3078"/>
              <a:gd name="T2" fmla="*/ 4174 w 4174"/>
              <a:gd name="T3" fmla="*/ 1539 h 3078"/>
              <a:gd name="T4" fmla="*/ 3496 w 4174"/>
              <a:gd name="T5" fmla="*/ 3078 h 3078"/>
              <a:gd name="T6" fmla="*/ 677 w 4174"/>
              <a:gd name="T7" fmla="*/ 3078 h 3078"/>
              <a:gd name="T8" fmla="*/ 0 w 4174"/>
              <a:gd name="T9" fmla="*/ 1539 h 3078"/>
              <a:gd name="T10" fmla="*/ 677 w 4174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74" h="3078">
                <a:moveTo>
                  <a:pt x="3496" y="0"/>
                </a:moveTo>
                <a:cubicBezTo>
                  <a:pt x="3912" y="381"/>
                  <a:pt x="4174" y="930"/>
                  <a:pt x="4174" y="1539"/>
                </a:cubicBezTo>
                <a:cubicBezTo>
                  <a:pt x="4174" y="2148"/>
                  <a:pt x="3912" y="2697"/>
                  <a:pt x="3496" y="3078"/>
                </a:cubicBezTo>
                <a:moveTo>
                  <a:pt x="677" y="3078"/>
                </a:moveTo>
                <a:cubicBezTo>
                  <a:pt x="261" y="2697"/>
                  <a:pt x="0" y="2148"/>
                  <a:pt x="0" y="1539"/>
                </a:cubicBezTo>
                <a:cubicBezTo>
                  <a:pt x="0" y="930"/>
                  <a:pt x="261" y="381"/>
                  <a:pt x="677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75000"/>
                  </a:schemeClr>
                </a:gs>
                <a:gs pos="40000">
                  <a:schemeClr val="bg1">
                    <a:lumMod val="7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" name="Freeform 27"/>
          <p:cNvSpPr>
            <a:spLocks noEditPoints="1"/>
          </p:cNvSpPr>
          <p:nvPr/>
        </p:nvSpPr>
        <p:spPr bwMode="auto">
          <a:xfrm>
            <a:off x="3117850" y="1311910"/>
            <a:ext cx="5956300" cy="3705225"/>
          </a:xfrm>
          <a:custGeom>
            <a:avLst/>
            <a:gdLst>
              <a:gd name="T0" fmla="*/ 4412 w 4949"/>
              <a:gd name="T1" fmla="*/ 0 h 3078"/>
              <a:gd name="T2" fmla="*/ 4949 w 4949"/>
              <a:gd name="T3" fmla="*/ 1539 h 3078"/>
              <a:gd name="T4" fmla="*/ 4412 w 4949"/>
              <a:gd name="T5" fmla="*/ 3078 h 3078"/>
              <a:gd name="T6" fmla="*/ 537 w 4949"/>
              <a:gd name="T7" fmla="*/ 3078 h 3078"/>
              <a:gd name="T8" fmla="*/ 0 w 4949"/>
              <a:gd name="T9" fmla="*/ 1539 h 3078"/>
              <a:gd name="T10" fmla="*/ 537 w 4949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49" h="3078">
                <a:moveTo>
                  <a:pt x="4412" y="0"/>
                </a:moveTo>
                <a:cubicBezTo>
                  <a:pt x="4748" y="422"/>
                  <a:pt x="4949" y="957"/>
                  <a:pt x="4949" y="1539"/>
                </a:cubicBezTo>
                <a:cubicBezTo>
                  <a:pt x="4949" y="2121"/>
                  <a:pt x="4748" y="2656"/>
                  <a:pt x="4412" y="3078"/>
                </a:cubicBezTo>
                <a:moveTo>
                  <a:pt x="537" y="3078"/>
                </a:moveTo>
                <a:cubicBezTo>
                  <a:pt x="201" y="2656"/>
                  <a:pt x="0" y="2121"/>
                  <a:pt x="0" y="1539"/>
                </a:cubicBezTo>
                <a:cubicBezTo>
                  <a:pt x="0" y="957"/>
                  <a:pt x="201" y="422"/>
                  <a:pt x="537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75000"/>
                  </a:schemeClr>
                </a:gs>
                <a:gs pos="40000">
                  <a:schemeClr val="bg1">
                    <a:lumMod val="7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" name="Freeform 28"/>
          <p:cNvSpPr>
            <a:spLocks noEditPoints="1"/>
          </p:cNvSpPr>
          <p:nvPr/>
        </p:nvSpPr>
        <p:spPr bwMode="auto">
          <a:xfrm>
            <a:off x="2565400" y="1311910"/>
            <a:ext cx="7062788" cy="3705225"/>
          </a:xfrm>
          <a:custGeom>
            <a:avLst/>
            <a:gdLst>
              <a:gd name="T0" fmla="*/ 5433 w 5869"/>
              <a:gd name="T1" fmla="*/ 0 h 3078"/>
              <a:gd name="T2" fmla="*/ 5869 w 5869"/>
              <a:gd name="T3" fmla="*/ 1539 h 3078"/>
              <a:gd name="T4" fmla="*/ 5433 w 5869"/>
              <a:gd name="T5" fmla="*/ 3078 h 3078"/>
              <a:gd name="T6" fmla="*/ 436 w 5869"/>
              <a:gd name="T7" fmla="*/ 3078 h 3078"/>
              <a:gd name="T8" fmla="*/ 0 w 5869"/>
              <a:gd name="T9" fmla="*/ 1539 h 3078"/>
              <a:gd name="T10" fmla="*/ 436 w 5869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869" h="3078">
                <a:moveTo>
                  <a:pt x="5433" y="0"/>
                </a:moveTo>
                <a:cubicBezTo>
                  <a:pt x="5709" y="447"/>
                  <a:pt x="5869" y="974"/>
                  <a:pt x="5869" y="1539"/>
                </a:cubicBezTo>
                <a:cubicBezTo>
                  <a:pt x="5869" y="2103"/>
                  <a:pt x="5709" y="2631"/>
                  <a:pt x="5433" y="3078"/>
                </a:cubicBezTo>
                <a:moveTo>
                  <a:pt x="436" y="3078"/>
                </a:moveTo>
                <a:cubicBezTo>
                  <a:pt x="160" y="2631"/>
                  <a:pt x="0" y="2103"/>
                  <a:pt x="0" y="1539"/>
                </a:cubicBezTo>
                <a:cubicBezTo>
                  <a:pt x="0" y="974"/>
                  <a:pt x="160" y="447"/>
                  <a:pt x="436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75000"/>
                  </a:schemeClr>
                </a:gs>
                <a:gs pos="40000">
                  <a:schemeClr val="bg1">
                    <a:lumMod val="7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" name="Freeform 29"/>
          <p:cNvSpPr>
            <a:spLocks noEditPoints="1"/>
          </p:cNvSpPr>
          <p:nvPr/>
        </p:nvSpPr>
        <p:spPr bwMode="auto">
          <a:xfrm>
            <a:off x="1909763" y="1311910"/>
            <a:ext cx="8374063" cy="3705225"/>
          </a:xfrm>
          <a:custGeom>
            <a:avLst/>
            <a:gdLst>
              <a:gd name="T0" fmla="*/ 6600 w 6959"/>
              <a:gd name="T1" fmla="*/ 0 h 3078"/>
              <a:gd name="T2" fmla="*/ 6959 w 6959"/>
              <a:gd name="T3" fmla="*/ 1539 h 3078"/>
              <a:gd name="T4" fmla="*/ 6600 w 6959"/>
              <a:gd name="T5" fmla="*/ 3078 h 3078"/>
              <a:gd name="T6" fmla="*/ 359 w 6959"/>
              <a:gd name="T7" fmla="*/ 3078 h 3078"/>
              <a:gd name="T8" fmla="*/ 0 w 6959"/>
              <a:gd name="T9" fmla="*/ 1539 h 3078"/>
              <a:gd name="T10" fmla="*/ 359 w 6959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59" h="3078">
                <a:moveTo>
                  <a:pt x="6600" y="0"/>
                </a:moveTo>
                <a:cubicBezTo>
                  <a:pt x="6830" y="464"/>
                  <a:pt x="6959" y="986"/>
                  <a:pt x="6959" y="1539"/>
                </a:cubicBezTo>
                <a:cubicBezTo>
                  <a:pt x="6959" y="2092"/>
                  <a:pt x="6830" y="2614"/>
                  <a:pt x="6600" y="3078"/>
                </a:cubicBezTo>
                <a:moveTo>
                  <a:pt x="359" y="3078"/>
                </a:moveTo>
                <a:cubicBezTo>
                  <a:pt x="129" y="2614"/>
                  <a:pt x="0" y="2092"/>
                  <a:pt x="0" y="1539"/>
                </a:cubicBezTo>
                <a:cubicBezTo>
                  <a:pt x="0" y="986"/>
                  <a:pt x="129" y="464"/>
                  <a:pt x="359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75000"/>
                  </a:schemeClr>
                </a:gs>
                <a:gs pos="40000">
                  <a:schemeClr val="bg1">
                    <a:lumMod val="7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" name="Freeform 30"/>
          <p:cNvSpPr>
            <a:spLocks noEditPoints="1"/>
          </p:cNvSpPr>
          <p:nvPr/>
        </p:nvSpPr>
        <p:spPr bwMode="auto">
          <a:xfrm>
            <a:off x="1131888" y="1311910"/>
            <a:ext cx="9929813" cy="3705225"/>
          </a:xfrm>
          <a:custGeom>
            <a:avLst/>
            <a:gdLst>
              <a:gd name="T0" fmla="*/ 7954 w 8251"/>
              <a:gd name="T1" fmla="*/ 0 h 3078"/>
              <a:gd name="T2" fmla="*/ 8251 w 8251"/>
              <a:gd name="T3" fmla="*/ 1539 h 3078"/>
              <a:gd name="T4" fmla="*/ 7954 w 8251"/>
              <a:gd name="T5" fmla="*/ 3078 h 3078"/>
              <a:gd name="T6" fmla="*/ 297 w 8251"/>
              <a:gd name="T7" fmla="*/ 3078 h 3078"/>
              <a:gd name="T8" fmla="*/ 0 w 8251"/>
              <a:gd name="T9" fmla="*/ 1539 h 3078"/>
              <a:gd name="T10" fmla="*/ 297 w 8251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51" h="3078">
                <a:moveTo>
                  <a:pt x="7954" y="0"/>
                </a:moveTo>
                <a:cubicBezTo>
                  <a:pt x="8146" y="475"/>
                  <a:pt x="8251" y="995"/>
                  <a:pt x="8251" y="1539"/>
                </a:cubicBezTo>
                <a:cubicBezTo>
                  <a:pt x="8251" y="2083"/>
                  <a:pt x="8146" y="2602"/>
                  <a:pt x="7954" y="3078"/>
                </a:cubicBezTo>
                <a:moveTo>
                  <a:pt x="297" y="3078"/>
                </a:moveTo>
                <a:cubicBezTo>
                  <a:pt x="106" y="2602"/>
                  <a:pt x="0" y="2083"/>
                  <a:pt x="0" y="1539"/>
                </a:cubicBezTo>
                <a:cubicBezTo>
                  <a:pt x="0" y="995"/>
                  <a:pt x="106" y="475"/>
                  <a:pt x="297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75000"/>
                  </a:schemeClr>
                </a:gs>
                <a:gs pos="40000">
                  <a:schemeClr val="bg1">
                    <a:lumMod val="7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4349115" y="1562735"/>
            <a:ext cx="3503295" cy="3203575"/>
          </a:xfrm>
          <a:prstGeom prst="ellipse">
            <a:avLst/>
          </a:prstGeom>
          <a:gradFill flip="none" rotWithShape="1">
            <a:gsLst>
              <a:gs pos="0">
                <a:srgbClr val="2F416F"/>
              </a:gs>
              <a:gs pos="100000">
                <a:srgbClr val="000B3F"/>
              </a:gs>
            </a:gsLst>
            <a:lin ang="13500000" scaled="1"/>
            <a:tileRect/>
          </a:gradFill>
          <a:ln w="25400">
            <a:solidFill>
              <a:srgbClr val="002060"/>
            </a:solidFill>
          </a:ln>
          <a:effectLst>
            <a:outerShdw blurRad="558800" dist="711200" dir="2700000" sx="90000" sy="90000" algn="tl" rotWithShape="0">
              <a:schemeClr val="tx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4800" b="1"/>
              <a:t>Thanks</a:t>
            </a:r>
          </a:p>
        </p:txBody>
      </p:sp>
      <p:sp>
        <p:nvSpPr>
          <p:cNvPr id="36" name="椭圆 35"/>
          <p:cNvSpPr/>
          <p:nvPr/>
        </p:nvSpPr>
        <p:spPr>
          <a:xfrm rot="20469222">
            <a:off x="11027001" y="4770298"/>
            <a:ext cx="143715" cy="143715"/>
          </a:xfrm>
          <a:prstGeom prst="ellipse">
            <a:avLst/>
          </a:prstGeom>
          <a:solidFill>
            <a:schemeClr val="bg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Freeform 26"/>
          <p:cNvSpPr>
            <a:spLocks noEditPoints="1"/>
          </p:cNvSpPr>
          <p:nvPr/>
        </p:nvSpPr>
        <p:spPr bwMode="auto">
          <a:xfrm>
            <a:off x="3589338" y="1322705"/>
            <a:ext cx="5022850" cy="3705225"/>
          </a:xfrm>
          <a:custGeom>
            <a:avLst/>
            <a:gdLst>
              <a:gd name="T0" fmla="*/ 3496 w 4174"/>
              <a:gd name="T1" fmla="*/ 0 h 3078"/>
              <a:gd name="T2" fmla="*/ 4174 w 4174"/>
              <a:gd name="T3" fmla="*/ 1539 h 3078"/>
              <a:gd name="T4" fmla="*/ 3496 w 4174"/>
              <a:gd name="T5" fmla="*/ 3078 h 3078"/>
              <a:gd name="T6" fmla="*/ 677 w 4174"/>
              <a:gd name="T7" fmla="*/ 3078 h 3078"/>
              <a:gd name="T8" fmla="*/ 0 w 4174"/>
              <a:gd name="T9" fmla="*/ 1539 h 3078"/>
              <a:gd name="T10" fmla="*/ 677 w 4174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74" h="3078">
                <a:moveTo>
                  <a:pt x="3496" y="0"/>
                </a:moveTo>
                <a:cubicBezTo>
                  <a:pt x="3912" y="381"/>
                  <a:pt x="4174" y="930"/>
                  <a:pt x="4174" y="1539"/>
                </a:cubicBezTo>
                <a:cubicBezTo>
                  <a:pt x="4174" y="2148"/>
                  <a:pt x="3912" y="2697"/>
                  <a:pt x="3496" y="3078"/>
                </a:cubicBezTo>
                <a:moveTo>
                  <a:pt x="677" y="3078"/>
                </a:moveTo>
                <a:cubicBezTo>
                  <a:pt x="261" y="2697"/>
                  <a:pt x="0" y="2148"/>
                  <a:pt x="0" y="1539"/>
                </a:cubicBezTo>
                <a:cubicBezTo>
                  <a:pt x="0" y="930"/>
                  <a:pt x="261" y="381"/>
                  <a:pt x="677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75000"/>
                  </a:schemeClr>
                </a:gs>
                <a:gs pos="40000">
                  <a:schemeClr val="bg1">
                    <a:lumMod val="7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reeform 27"/>
          <p:cNvSpPr>
            <a:spLocks noEditPoints="1"/>
          </p:cNvSpPr>
          <p:nvPr/>
        </p:nvSpPr>
        <p:spPr bwMode="auto">
          <a:xfrm>
            <a:off x="3121025" y="1322705"/>
            <a:ext cx="5956300" cy="3705225"/>
          </a:xfrm>
          <a:custGeom>
            <a:avLst/>
            <a:gdLst>
              <a:gd name="T0" fmla="*/ 4412 w 4949"/>
              <a:gd name="T1" fmla="*/ 0 h 3078"/>
              <a:gd name="T2" fmla="*/ 4949 w 4949"/>
              <a:gd name="T3" fmla="*/ 1539 h 3078"/>
              <a:gd name="T4" fmla="*/ 4412 w 4949"/>
              <a:gd name="T5" fmla="*/ 3078 h 3078"/>
              <a:gd name="T6" fmla="*/ 537 w 4949"/>
              <a:gd name="T7" fmla="*/ 3078 h 3078"/>
              <a:gd name="T8" fmla="*/ 0 w 4949"/>
              <a:gd name="T9" fmla="*/ 1539 h 3078"/>
              <a:gd name="T10" fmla="*/ 537 w 4949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49" h="3078">
                <a:moveTo>
                  <a:pt x="4412" y="0"/>
                </a:moveTo>
                <a:cubicBezTo>
                  <a:pt x="4748" y="422"/>
                  <a:pt x="4949" y="957"/>
                  <a:pt x="4949" y="1539"/>
                </a:cubicBezTo>
                <a:cubicBezTo>
                  <a:pt x="4949" y="2121"/>
                  <a:pt x="4748" y="2656"/>
                  <a:pt x="4412" y="3078"/>
                </a:cubicBezTo>
                <a:moveTo>
                  <a:pt x="537" y="3078"/>
                </a:moveTo>
                <a:cubicBezTo>
                  <a:pt x="201" y="2656"/>
                  <a:pt x="0" y="2121"/>
                  <a:pt x="0" y="1539"/>
                </a:cubicBezTo>
                <a:cubicBezTo>
                  <a:pt x="0" y="957"/>
                  <a:pt x="201" y="422"/>
                  <a:pt x="537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75000"/>
                  </a:schemeClr>
                </a:gs>
                <a:gs pos="40000">
                  <a:schemeClr val="bg1">
                    <a:lumMod val="7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reeform 28"/>
          <p:cNvSpPr>
            <a:spLocks noEditPoints="1"/>
          </p:cNvSpPr>
          <p:nvPr/>
        </p:nvSpPr>
        <p:spPr bwMode="auto">
          <a:xfrm>
            <a:off x="2568575" y="1322705"/>
            <a:ext cx="7062788" cy="3705225"/>
          </a:xfrm>
          <a:custGeom>
            <a:avLst/>
            <a:gdLst>
              <a:gd name="T0" fmla="*/ 5433 w 5869"/>
              <a:gd name="T1" fmla="*/ 0 h 3078"/>
              <a:gd name="T2" fmla="*/ 5869 w 5869"/>
              <a:gd name="T3" fmla="*/ 1539 h 3078"/>
              <a:gd name="T4" fmla="*/ 5433 w 5869"/>
              <a:gd name="T5" fmla="*/ 3078 h 3078"/>
              <a:gd name="T6" fmla="*/ 436 w 5869"/>
              <a:gd name="T7" fmla="*/ 3078 h 3078"/>
              <a:gd name="T8" fmla="*/ 0 w 5869"/>
              <a:gd name="T9" fmla="*/ 1539 h 3078"/>
              <a:gd name="T10" fmla="*/ 436 w 5869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869" h="3078">
                <a:moveTo>
                  <a:pt x="5433" y="0"/>
                </a:moveTo>
                <a:cubicBezTo>
                  <a:pt x="5709" y="447"/>
                  <a:pt x="5869" y="974"/>
                  <a:pt x="5869" y="1539"/>
                </a:cubicBezTo>
                <a:cubicBezTo>
                  <a:pt x="5869" y="2103"/>
                  <a:pt x="5709" y="2631"/>
                  <a:pt x="5433" y="3078"/>
                </a:cubicBezTo>
                <a:moveTo>
                  <a:pt x="436" y="3078"/>
                </a:moveTo>
                <a:cubicBezTo>
                  <a:pt x="160" y="2631"/>
                  <a:pt x="0" y="2103"/>
                  <a:pt x="0" y="1539"/>
                </a:cubicBezTo>
                <a:cubicBezTo>
                  <a:pt x="0" y="974"/>
                  <a:pt x="160" y="447"/>
                  <a:pt x="436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75000"/>
                  </a:schemeClr>
                </a:gs>
                <a:gs pos="40000">
                  <a:schemeClr val="bg1">
                    <a:lumMod val="7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reeform 29"/>
          <p:cNvSpPr>
            <a:spLocks noEditPoints="1"/>
          </p:cNvSpPr>
          <p:nvPr/>
        </p:nvSpPr>
        <p:spPr bwMode="auto">
          <a:xfrm>
            <a:off x="1912938" y="1322705"/>
            <a:ext cx="8374063" cy="3705225"/>
          </a:xfrm>
          <a:custGeom>
            <a:avLst/>
            <a:gdLst>
              <a:gd name="T0" fmla="*/ 6600 w 6959"/>
              <a:gd name="T1" fmla="*/ 0 h 3078"/>
              <a:gd name="T2" fmla="*/ 6959 w 6959"/>
              <a:gd name="T3" fmla="*/ 1539 h 3078"/>
              <a:gd name="T4" fmla="*/ 6600 w 6959"/>
              <a:gd name="T5" fmla="*/ 3078 h 3078"/>
              <a:gd name="T6" fmla="*/ 359 w 6959"/>
              <a:gd name="T7" fmla="*/ 3078 h 3078"/>
              <a:gd name="T8" fmla="*/ 0 w 6959"/>
              <a:gd name="T9" fmla="*/ 1539 h 3078"/>
              <a:gd name="T10" fmla="*/ 359 w 6959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59" h="3078">
                <a:moveTo>
                  <a:pt x="6600" y="0"/>
                </a:moveTo>
                <a:cubicBezTo>
                  <a:pt x="6830" y="464"/>
                  <a:pt x="6959" y="986"/>
                  <a:pt x="6959" y="1539"/>
                </a:cubicBezTo>
                <a:cubicBezTo>
                  <a:pt x="6959" y="2092"/>
                  <a:pt x="6830" y="2614"/>
                  <a:pt x="6600" y="3078"/>
                </a:cubicBezTo>
                <a:moveTo>
                  <a:pt x="359" y="3078"/>
                </a:moveTo>
                <a:cubicBezTo>
                  <a:pt x="129" y="2614"/>
                  <a:pt x="0" y="2092"/>
                  <a:pt x="0" y="1539"/>
                </a:cubicBezTo>
                <a:cubicBezTo>
                  <a:pt x="0" y="986"/>
                  <a:pt x="129" y="464"/>
                  <a:pt x="359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75000"/>
                  </a:schemeClr>
                </a:gs>
                <a:gs pos="40000">
                  <a:schemeClr val="bg1">
                    <a:lumMod val="7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reeform 30"/>
          <p:cNvSpPr>
            <a:spLocks noEditPoints="1"/>
          </p:cNvSpPr>
          <p:nvPr/>
        </p:nvSpPr>
        <p:spPr bwMode="auto">
          <a:xfrm>
            <a:off x="1135063" y="1322705"/>
            <a:ext cx="9929813" cy="3705225"/>
          </a:xfrm>
          <a:custGeom>
            <a:avLst/>
            <a:gdLst>
              <a:gd name="T0" fmla="*/ 7954 w 8251"/>
              <a:gd name="T1" fmla="*/ 0 h 3078"/>
              <a:gd name="T2" fmla="*/ 8251 w 8251"/>
              <a:gd name="T3" fmla="*/ 1539 h 3078"/>
              <a:gd name="T4" fmla="*/ 7954 w 8251"/>
              <a:gd name="T5" fmla="*/ 3078 h 3078"/>
              <a:gd name="T6" fmla="*/ 297 w 8251"/>
              <a:gd name="T7" fmla="*/ 3078 h 3078"/>
              <a:gd name="T8" fmla="*/ 0 w 8251"/>
              <a:gd name="T9" fmla="*/ 1539 h 3078"/>
              <a:gd name="T10" fmla="*/ 297 w 8251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51" h="3078">
                <a:moveTo>
                  <a:pt x="7954" y="0"/>
                </a:moveTo>
                <a:cubicBezTo>
                  <a:pt x="8146" y="475"/>
                  <a:pt x="8251" y="995"/>
                  <a:pt x="8251" y="1539"/>
                </a:cubicBezTo>
                <a:cubicBezTo>
                  <a:pt x="8251" y="2083"/>
                  <a:pt x="8146" y="2602"/>
                  <a:pt x="7954" y="3078"/>
                </a:cubicBezTo>
                <a:moveTo>
                  <a:pt x="297" y="3078"/>
                </a:moveTo>
                <a:cubicBezTo>
                  <a:pt x="106" y="2602"/>
                  <a:pt x="0" y="2083"/>
                  <a:pt x="0" y="1539"/>
                </a:cubicBezTo>
                <a:cubicBezTo>
                  <a:pt x="0" y="995"/>
                  <a:pt x="106" y="475"/>
                  <a:pt x="297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75000"/>
                  </a:schemeClr>
                </a:gs>
                <a:gs pos="40000">
                  <a:schemeClr val="bg1">
                    <a:lumMod val="7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2bb52156-3b01-4de8-8460-b9ebb33b833f"/>
  <p:tag name="COMMONDATA" val="eyJoZGlkIjoiZGE2Mjg2YTZkZTMyMTYwY2M1OTQ5YzJlN2MyYmRjOGE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528</Words>
  <Application>Microsoft Office PowerPoint</Application>
  <PresentationFormat>宽屏</PresentationFormat>
  <Paragraphs>30</Paragraphs>
  <Slides>9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宋体</vt:lpstr>
      <vt:lpstr>微软雅黑</vt:lpstr>
      <vt:lpstr>Arial</vt:lpstr>
      <vt:lpstr>Calibri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更多精品：http://shop248912786.taobao.com</dc:title>
  <dc:subject>更多精品：http://shop248912786.taobao.com</dc:subject>
  <dc:creator>淘宝---解忧素材</dc:creator>
  <cp:keywords>更多精品：http:/shop248912786.taobao.com</cp:keywords>
  <cp:lastModifiedBy>鹏 超</cp:lastModifiedBy>
  <cp:revision>168</cp:revision>
  <dcterms:created xsi:type="dcterms:W3CDTF">2016-05-08T15:42:00Z</dcterms:created>
  <dcterms:modified xsi:type="dcterms:W3CDTF">2023-02-16T07:00:48Z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28EA1F9EC9304A939FD5D2043A9310D9</vt:lpwstr>
  </property>
</Properties>
</file>