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sldIdLst>
    <p:sldId id="257" r:id="rId2"/>
  </p:sldIdLst>
  <p:sldSz cx="51206400" cy="28803600"/>
  <p:notesSz cx="6858000" cy="9144000"/>
  <p:defaultTextStyle>
    <a:defPPr>
      <a:defRPr lang="zh-TW"/>
    </a:defPPr>
    <a:lvl1pPr marL="0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1pPr>
    <a:lvl2pPr marL="192069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2pPr>
    <a:lvl3pPr marL="3841393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3pPr>
    <a:lvl4pPr marL="5762091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4pPr>
    <a:lvl5pPr marL="768278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5pPr>
    <a:lvl6pPr marL="9603484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6pPr>
    <a:lvl7pPr marL="11524178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7pPr>
    <a:lvl8pPr marL="13444876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8pPr>
    <a:lvl9pPr marL="15365575" algn="l" defTabSz="3841393" rtl="0" eaLnBrk="1" latinLnBrk="0" hangingPunct="1">
      <a:defRPr sz="75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 autoAdjust="0"/>
  </p:normalViewPr>
  <p:slideViewPr>
    <p:cSldViewPr snapToGrid="0">
      <p:cViewPr varScale="1">
        <p:scale>
          <a:sx n="33" d="100"/>
          <a:sy n="33" d="100"/>
        </p:scale>
        <p:origin x="30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A4580-B0F3-4E23-8EB4-98BABFF60959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7487-9080-46A8-A8FE-67AD887CA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1pPr>
    <a:lvl2pPr marL="19209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2pPr>
    <a:lvl3pPr marL="3841943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3pPr>
    <a:lvl4pPr marL="5762915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4pPr>
    <a:lvl5pPr marL="7683886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5pPr>
    <a:lvl6pPr marL="9604858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6pPr>
    <a:lvl7pPr marL="11525829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7pPr>
    <a:lvl8pPr marL="13446801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8pPr>
    <a:lvl9pPr marL="15367772" algn="l" defTabSz="3841943" rtl="0" eaLnBrk="1" latinLnBrk="0" hangingPunct="1">
      <a:defRPr sz="50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27487-9080-46A8-A8FE-67AD887CAC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2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47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/>
          <p:cNvSpPr>
            <a:spLocks noChangeArrowheads="1"/>
          </p:cNvSpPr>
          <p:nvPr userDrawn="1"/>
        </p:nvSpPr>
        <p:spPr bwMode="auto">
          <a:xfrm>
            <a:off x="181150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 hasCustomPrompt="1"/>
          </p:nvPr>
        </p:nvSpPr>
        <p:spPr>
          <a:xfrm>
            <a:off x="8258685" y="-32000"/>
            <a:ext cx="42947726" cy="2144268"/>
          </a:xfrm>
        </p:spPr>
        <p:txBody>
          <a:bodyPr>
            <a:normAutofit/>
          </a:bodyPr>
          <a:lstStyle>
            <a:lvl1pPr algn="ctr">
              <a:defRPr sz="10069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Paper Title</a:t>
            </a:r>
            <a:endParaRPr lang="zh-TW" altLang="en-US" dirty="0"/>
          </a:p>
        </p:txBody>
      </p:sp>
      <p:sp>
        <p:nvSpPr>
          <p:cNvPr id="47" name="Text Placeholder 76"/>
          <p:cNvSpPr>
            <a:spLocks noGrp="1"/>
          </p:cNvSpPr>
          <p:nvPr>
            <p:ph type="body" sz="quarter" idx="161" hasCustomPrompt="1"/>
          </p:nvPr>
        </p:nvSpPr>
        <p:spPr>
          <a:xfrm>
            <a:off x="8254590" y="2204605"/>
            <a:ext cx="42955916" cy="1190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7552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8" name="Text Placeholder 76"/>
          <p:cNvSpPr>
            <a:spLocks noGrp="1"/>
          </p:cNvSpPr>
          <p:nvPr>
            <p:ph type="body" sz="quarter" idx="195" hasCustomPrompt="1"/>
          </p:nvPr>
        </p:nvSpPr>
        <p:spPr>
          <a:xfrm>
            <a:off x="8254590" y="3460980"/>
            <a:ext cx="42955916" cy="12116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671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 sz="30203"/>
            </a:lvl2pPr>
            <a:lvl3pPr>
              <a:buFontTx/>
              <a:buNone/>
              <a:defRPr sz="30203"/>
            </a:lvl3pPr>
            <a:lvl4pPr>
              <a:buFontTx/>
              <a:buNone/>
              <a:defRPr sz="30203"/>
            </a:lvl4pPr>
            <a:lvl5pPr>
              <a:buFontTx/>
              <a:buNone/>
              <a:defRPr sz="30203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4765656"/>
            <a:ext cx="17063861" cy="249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78374" tIns="78374" rIns="78374" bIns="78374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(click to edit)</a:t>
            </a:r>
            <a:r>
              <a:rPr lang="en-US" altLang="zh-TW" dirty="0"/>
              <a:t> ABSTRACT or</a:t>
            </a:r>
          </a:p>
          <a:p>
            <a:pPr lvl="0"/>
            <a:r>
              <a:rPr lang="en-US" dirty="0"/>
              <a:t> INTRODUCTION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12064" y="7383672"/>
            <a:ext cx="16362495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96" hasCustomPrompt="1"/>
          </p:nvPr>
        </p:nvSpPr>
        <p:spPr>
          <a:xfrm>
            <a:off x="5052" y="14787221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buNone/>
              <a:defRPr lang="en-US" sz="6713" b="1" u="sng" kern="1200" baseline="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indent="0" algn="ctr" defTabSz="3836461" rtl="0" eaLnBrk="1" latinLnBrk="0" hangingPunct="1">
              <a:lnSpc>
                <a:spcPct val="100000"/>
              </a:lnSpc>
              <a:spcBef>
                <a:spcPts val="2098"/>
              </a:spcBef>
              <a:buFont typeface="Arial" panose="020B0604020202020204" pitchFamily="34" charset="0"/>
              <a:buNone/>
            </a:pPr>
            <a:r>
              <a:rPr lang="en-US" dirty="0"/>
              <a:t>(click to edit)  MATERIALS &amp; METHODS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97" hasCustomPrompt="1"/>
          </p:nvPr>
        </p:nvSpPr>
        <p:spPr>
          <a:xfrm>
            <a:off x="512064" y="16298928"/>
            <a:ext cx="16560476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98" hasCustomPrompt="1"/>
          </p:nvPr>
        </p:nvSpPr>
        <p:spPr>
          <a:xfrm>
            <a:off x="34140968" y="5020314"/>
            <a:ext cx="17074583" cy="1191095"/>
          </a:xfrm>
          <a:prstGeom prst="rect">
            <a:avLst/>
          </a:prstGeom>
          <a:noFill/>
        </p:spPr>
        <p:txBody>
          <a:bodyPr wrap="square" lIns="78374" tIns="78374" rIns="78374" bIns="78374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98"/>
              </a:spcBef>
              <a:buNone/>
              <a:defRPr sz="6713" b="1" u="sng" baseline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TW" dirty="0"/>
              <a:t>(click to edit) CONCLUSION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99" hasCustomPrompt="1"/>
          </p:nvPr>
        </p:nvSpPr>
        <p:spPr>
          <a:xfrm>
            <a:off x="34140966" y="6538485"/>
            <a:ext cx="16806198" cy="959365"/>
          </a:xfrm>
          <a:prstGeom prst="rect">
            <a:avLst/>
          </a:prstGeom>
        </p:spPr>
        <p:txBody>
          <a:bodyPr wrap="square" lIns="91440" tIns="91440" rIns="91440" bIns="91440">
            <a:spAutoFit/>
          </a:bodyPr>
          <a:lstStyle>
            <a:lvl1pPr marL="0" indent="0">
              <a:lnSpc>
                <a:spcPct val="100000"/>
              </a:lnSpc>
              <a:spcBef>
                <a:spcPts val="839"/>
              </a:spcBef>
              <a:spcAft>
                <a:spcPts val="839"/>
              </a:spcAft>
              <a:buNone/>
              <a:defRPr sz="5034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43463" indent="-2055174">
              <a:defRPr sz="8818">
                <a:latin typeface="Trebuchet MS" pitchFamily="34" charset="0"/>
              </a:defRPr>
            </a:lvl2pPr>
            <a:lvl3pPr marL="7398641" indent="-2055174">
              <a:defRPr sz="8818">
                <a:latin typeface="Trebuchet MS" pitchFamily="34" charset="0"/>
              </a:defRPr>
            </a:lvl3pPr>
            <a:lvl4pPr marL="9659342" indent="-2260701">
              <a:defRPr sz="8818">
                <a:latin typeface="Trebuchet MS" pitchFamily="34" charset="0"/>
              </a:defRPr>
            </a:lvl4pPr>
            <a:lvl5pPr marL="11303473" indent="-1644140">
              <a:defRPr sz="881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Rectangle 33"/>
          <p:cNvSpPr>
            <a:spLocks noChangeArrowheads="1"/>
          </p:cNvSpPr>
          <p:nvPr userDrawn="1"/>
        </p:nvSpPr>
        <p:spPr bwMode="auto">
          <a:xfrm>
            <a:off x="17096957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4058753" y="4947559"/>
            <a:ext cx="16934400" cy="23674879"/>
          </a:xfrm>
          <a:prstGeom prst="roundRect">
            <a:avLst>
              <a:gd name="adj" fmla="val 3855"/>
            </a:avLst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lIns="328813" tIns="164400" rIns="328813" bIns="164400" anchor="ctr"/>
          <a:lstStyle/>
          <a:p>
            <a:pPr>
              <a:defRPr/>
            </a:pPr>
            <a:endParaRPr lang="en-US" sz="10564" dirty="0">
              <a:solidFill>
                <a:schemeClr val="tx1"/>
              </a:solidFill>
            </a:endParaRPr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C400A50B-DEE0-039A-0659-0468EB596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05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63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6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6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37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6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6656-B942-4131-A414-1E463484FA0B}" type="datetimeFigureOut">
              <a:rPr lang="zh-TW" altLang="en-US" smtClean="0"/>
              <a:t>2023/10/3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22B1-B212-406F-BC28-5AD642D852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9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20531"/>
            <a:ext cx="51178220" cy="21442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MULTI-EXIT VISION TRANSFORMER WITH CUSTOM FINE-TUNING FOR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FINE-GRAINED IMAGE RECOGNITION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1"/>
          </p:nvPr>
        </p:nvSpPr>
        <p:spPr>
          <a:xfrm>
            <a:off x="1" y="2927565"/>
            <a:ext cx="51178208" cy="998699"/>
          </a:xfrm>
        </p:spPr>
        <p:txBody>
          <a:bodyPr>
            <a:noAutofit/>
          </a:bodyPr>
          <a:lstStyle/>
          <a:p>
            <a:r>
              <a:rPr lang="en-US" altLang="zh-TW" sz="66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Tianyi Shen, Chonghan Lee, Vijaykrishnan Narayanan</a:t>
            </a:r>
            <a:endParaRPr lang="zh-TW" altLang="en-US" sz="66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95"/>
          </p:nvPr>
        </p:nvSpPr>
        <p:spPr>
          <a:xfrm>
            <a:off x="1" y="3786661"/>
            <a:ext cx="51178208" cy="1211611"/>
          </a:xfrm>
        </p:spPr>
        <p:txBody>
          <a:bodyPr/>
          <a:lstStyle/>
          <a:p>
            <a:pPr hangingPunct="0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Pennsylvania </a:t>
            </a: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State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University, Dept. of Electrical Engineering and Computer Science </a:t>
            </a:r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383959" y="5140966"/>
            <a:ext cx="16541766" cy="1191095"/>
          </a:xfrm>
        </p:spPr>
        <p:txBody>
          <a:bodyPr/>
          <a:lstStyle/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  <a:endParaRPr lang="zh-TW" altLang="en-US" u="none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版面配置區 5"/>
              <p:cNvSpPr>
                <a:spLocks noGrp="1"/>
              </p:cNvSpPr>
              <p:nvPr>
                <p:ph type="body" sz="quarter" idx="21"/>
              </p:nvPr>
            </p:nvSpPr>
            <p:spPr>
              <a:xfrm>
                <a:off x="383959" y="6189367"/>
                <a:ext cx="16541766" cy="22068542"/>
              </a:xfrm>
            </p:spPr>
            <p:txBody>
              <a:bodyPr/>
              <a:lstStyle/>
              <a:p>
                <a:pPr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CN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</a:rPr>
                  <a:t>Task:</a:t>
                </a:r>
              </a:p>
              <a:p>
                <a:pPr algn="just"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CN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Fine-grained Visual Classification (FGVC)</a:t>
                </a:r>
              </a:p>
              <a:p>
                <a:pPr marL="571500" indent="-571500" algn="just"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4000" dirty="0">
                    <a:latin typeface="+mn-lt"/>
                  </a:rPr>
                  <a:t>Accurately identify discriminative local parts and features from visually similar subcategories. (bird species, car model)</a:t>
                </a:r>
              </a:p>
              <a:p>
                <a:pPr marL="571500" indent="-571500" algn="just"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4000" dirty="0">
                    <a:latin typeface="+mn-lt"/>
                  </a:rPr>
                  <a:t>Harder than general-level visual classification.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Problem Statement: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Vision transformers (</a:t>
                </a:r>
                <a:r>
                  <a:rPr lang="en-US" altLang="zh-TW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ViT</a:t>
                </a: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) dominate the FGVC tasks</a:t>
                </a: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4000" dirty="0" err="1">
                    <a:latin typeface="+mn-lt"/>
                    <a:cs typeface="Times New Roman" panose="02020603050405020304" pitchFamily="18" charset="0"/>
                  </a:rPr>
                  <a:t>ViT</a:t>
                </a:r>
                <a:r>
                  <a:rPr lang="en-US" altLang="zh-TW" sz="4000" dirty="0">
                    <a:latin typeface="+mn-lt"/>
                    <a:cs typeface="Times New Roman" panose="02020603050405020304" pitchFamily="18" charset="0"/>
                  </a:rPr>
                  <a:t>-based models achieve better performance than CNN due to its self-attention mechanism that maintains the global context.</a:t>
                </a:r>
              </a:p>
              <a:p>
                <a:pPr marL="0" indent="0" algn="just"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Vision transformers (</a:t>
                </a:r>
                <a:r>
                  <a:rPr lang="en-US" altLang="zh-TW" sz="4000" b="1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ViT</a:t>
                </a: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) are expensive during inferencing</a:t>
                </a: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40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ViT-based models  generally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 time complexity for self-attention calculation, which makes it unrealistic to be implemented to edge devices with real-time application. (monitoring camera, mobile-phone app etc.)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Our Approach:</a:t>
                </a: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In this work</a:t>
                </a:r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4000" dirty="0">
                    <a:latin typeface="+mn-lt"/>
                    <a:cs typeface="Times New Roman" panose="02020603050405020304" pitchFamily="18" charset="0"/>
                  </a:rPr>
                  <a:t>We introduce a Multi-Exit Vision Transformer architecture (</a:t>
                </a:r>
                <a:r>
                  <a:rPr lang="en-US" altLang="zh-TW" sz="4000" b="1" dirty="0" err="1">
                    <a:latin typeface="+mn-lt"/>
                    <a:cs typeface="Times New Roman" panose="02020603050405020304" pitchFamily="18" charset="0"/>
                  </a:rPr>
                  <a:t>MEViT</a:t>
                </a:r>
                <a:r>
                  <a:rPr lang="en-US" altLang="zh-TW" sz="4000" dirty="0">
                    <a:latin typeface="+mn-lt"/>
                    <a:cs typeface="Times New Roman" panose="02020603050405020304" pitchFamily="18" charset="0"/>
                  </a:rPr>
                  <a:t>) with and uncertainty score predictor module.</a:t>
                </a: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Char char="•"/>
                </a:pPr>
                <a:r>
                  <a:rPr lang="en-US" altLang="zh-TW" sz="4000" dirty="0">
                    <a:latin typeface="+mn-lt"/>
                    <a:cs typeface="Times New Roman" panose="02020603050405020304" pitchFamily="18" charset="0"/>
                  </a:rPr>
                  <a:t>We apply a layer-wise in-place distillation strategy along with the sandwich rule during training to address the knowledge degradation problem.</a:t>
                </a:r>
              </a:p>
              <a:p>
                <a:pPr marL="719298" indent="-719298" algn="just"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Architecture Overview:</a:t>
                </a: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ctr"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ctr"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ctr"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Fig. 1 Overview of </a:t>
                </a:r>
                <a:r>
                  <a:rPr lang="en-US" altLang="zh-TW" sz="40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Times New Roman" panose="02020603050405020304" pitchFamily="18" charset="0"/>
                  </a:rPr>
                  <a:t>MEViT</a:t>
                </a:r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719298" indent="-719298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latin typeface="+mn-lt"/>
                  <a:cs typeface="Times New Roman" panose="02020603050405020304" pitchFamily="18" charset="0"/>
                </a:endParaRP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CN" sz="4000" dirty="0">
                  <a:latin typeface="+mn-lt"/>
                </a:endParaRPr>
              </a:p>
              <a:p>
                <a:pPr algn="just">
                  <a:spcBef>
                    <a:spcPts val="499"/>
                  </a:spcBef>
                  <a:spcAft>
                    <a:spcPts val="499"/>
                  </a:spcAft>
                </a:pPr>
                <a:endParaRPr lang="en-US" altLang="zh-CN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文字版面配置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1"/>
              </p:nvPr>
            </p:nvSpPr>
            <p:spPr>
              <a:xfrm>
                <a:off x="383959" y="6189367"/>
                <a:ext cx="16541766" cy="22068542"/>
              </a:xfrm>
              <a:blipFill>
                <a:blip r:embed="rId3"/>
                <a:stretch>
                  <a:fillRect l="-1326" t="-276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版面配置區 7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17245383" y="6189366"/>
                <a:ext cx="16541750" cy="2206854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Early-exit branches:</a:t>
                </a: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dirty="0">
                    <a:cs typeface="Times New Roman" panose="02020603050405020304" pitchFamily="18" charset="0"/>
                  </a:rPr>
                  <a:t>We attach a single layer classifier to do the projection from encoder dimension to class dimension for each selected encoders. (6</a:t>
                </a:r>
                <a:r>
                  <a:rPr lang="en-US" altLang="zh-TW" sz="4000" baseline="30000" dirty="0">
                    <a:cs typeface="Times New Roman" panose="02020603050405020304" pitchFamily="18" charset="0"/>
                  </a:rPr>
                  <a:t>th</a:t>
                </a:r>
                <a:r>
                  <a:rPr lang="en-US" altLang="zh-TW" sz="4000" dirty="0">
                    <a:cs typeface="Times New Roman" panose="02020603050405020304" pitchFamily="18" charset="0"/>
                  </a:rPr>
                  <a:t> to 12</a:t>
                </a:r>
                <a:r>
                  <a:rPr lang="en-US" altLang="zh-TW" sz="4000" baseline="30000" dirty="0">
                    <a:cs typeface="Times New Roman" panose="02020603050405020304" pitchFamily="18" charset="0"/>
                  </a:rPr>
                  <a:t>th</a:t>
                </a:r>
                <a:r>
                  <a:rPr lang="en-US" altLang="zh-TW" sz="4000" dirty="0">
                    <a:cs typeface="Times New Roman" panose="02020603050405020304" pitchFamily="18" charset="0"/>
                  </a:rPr>
                  <a:t> encoder in our case)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Uncertainty score predictor:</a:t>
                </a: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Independent block used to evaluate the prediction quality.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Will be updated during the training with the MSE loss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𝑀𝑆</m:t>
                        </m:r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altLang="zh-TW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40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is the predicted </a:t>
                </a:r>
                <a:r>
                  <a:rPr lang="en-US" altLang="zh-TW" sz="4000" dirty="0">
                    <a:cs typeface="Times New Roman" panose="02020603050405020304" pitchFamily="18" charset="0"/>
                  </a:rPr>
                  <a:t>uncertainty level</a:t>
                </a: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at encoder </a:t>
                </a:r>
                <a:r>
                  <a:rPr lang="en-US" altLang="zh-TW" sz="40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zh-TW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4000" dirty="0"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TW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4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is the true uncertainty level.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𝑡𝑎𝑛h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4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Loss for </a:t>
                </a:r>
                <a:r>
                  <a:rPr lang="en-US" altLang="zh-TW" sz="4000" b="1" dirty="0" err="1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zh-TW" sz="4000" b="1" baseline="30000" dirty="0" err="1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th</a:t>
                </a: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layer: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en-US" altLang="zh-TW" sz="4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𝑀𝑆</m:t>
                        </m:r>
                        <m:sSub>
                          <m:sSub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Layer-Wise In-Place Distillation: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Fig. 2. Visualized attention distribution</a:t>
                </a:r>
                <a:endParaRPr lang="en-US" altLang="zh-TW" sz="40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Font typeface="Arial" panose="020B0604020202020204" pitchFamily="34" charset="0"/>
                  <a:buNone/>
                </a:pPr>
                <a:r>
                  <a:rPr lang="en-US" altLang="zh-TW" sz="4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Encoder similarity evaluation:</a:t>
                </a:r>
              </a:p>
              <a:p>
                <a:pPr marL="685800" indent="-68580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</a:pPr>
                <a:r>
                  <a:rPr lang="en-US" altLang="zh-TW" sz="4000" dirty="0" err="1">
                    <a:cs typeface="Times New Roman" panose="02020603050405020304" pitchFamily="18" charset="0"/>
                  </a:rPr>
                  <a:t>Kullback-Leibler</a:t>
                </a:r>
                <a:r>
                  <a:rPr lang="en-US" altLang="zh-TW" sz="4000" dirty="0">
                    <a:cs typeface="Times New Roman" panose="02020603050405020304" pitchFamily="18" charset="0"/>
                  </a:rPr>
                  <a:t> divergence loss with the last layer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r>
                  <a:rPr lang="en-US" altLang="zh-TW" sz="4000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en-US" altLang="zh-TW" sz="4000" b="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𝐾𝐿𝐷𝑖𝑣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TW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TW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altLang="zh-TW" sz="4000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499"/>
                  </a:spcBef>
                  <a:spcAft>
                    <a:spcPts val="499"/>
                  </a:spcAft>
                  <a:buNone/>
                </a:pPr>
                <a:endParaRPr lang="en-US" altLang="zh-TW" sz="503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17245383" y="6189366"/>
                <a:ext cx="16541750" cy="22068543"/>
              </a:xfrm>
              <a:blipFill>
                <a:blip r:embed="rId4"/>
                <a:stretch>
                  <a:fillRect l="-1326" t="-497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blue and black sign&#10;&#10;Description automatically generated">
            <a:extLst>
              <a:ext uri="{FF2B5EF4-FFF2-40B4-BE49-F238E27FC236}">
                <a16:creationId xmlns:a16="http://schemas.microsoft.com/office/drawing/2014/main" id="{F8EF5016-D2C1-A77F-5D6A-B8350F831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326" y="2285255"/>
            <a:ext cx="7787039" cy="24511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CC67A43-1CCC-986E-18F5-8A4396B8465D}"/>
              </a:ext>
            </a:extLst>
          </p:cNvPr>
          <p:cNvSpPr txBox="1"/>
          <p:nvPr/>
        </p:nvSpPr>
        <p:spPr>
          <a:xfrm>
            <a:off x="46518496" y="861291"/>
            <a:ext cx="4435874" cy="125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Paper ID: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2852</a:t>
            </a:r>
          </a:p>
        </p:txBody>
      </p:sp>
      <p:sp>
        <p:nvSpPr>
          <p:cNvPr id="40" name="文字版面配置區 4">
            <a:extLst>
              <a:ext uri="{FF2B5EF4-FFF2-40B4-BE49-F238E27FC236}">
                <a16:creationId xmlns:a16="http://schemas.microsoft.com/office/drawing/2014/main" id="{12E5C252-01F7-5CA9-E999-BB16F4D62F5B}"/>
              </a:ext>
            </a:extLst>
          </p:cNvPr>
          <p:cNvSpPr txBox="1">
            <a:spLocks/>
          </p:cNvSpPr>
          <p:nvPr/>
        </p:nvSpPr>
        <p:spPr>
          <a:xfrm>
            <a:off x="17332317" y="5151527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Proposed Method</a:t>
            </a:r>
            <a:endParaRPr lang="zh-TW" altLang="en-US" u="none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1" name="文字版面配置區 4">
            <a:extLst>
              <a:ext uri="{FF2B5EF4-FFF2-40B4-BE49-F238E27FC236}">
                <a16:creationId xmlns:a16="http://schemas.microsoft.com/office/drawing/2014/main" id="{B2C6D72F-D3E0-ABFD-2E04-FDE3601C6E2B}"/>
              </a:ext>
            </a:extLst>
          </p:cNvPr>
          <p:cNvSpPr txBox="1">
            <a:spLocks/>
          </p:cNvSpPr>
          <p:nvPr/>
        </p:nvSpPr>
        <p:spPr>
          <a:xfrm>
            <a:off x="34123871" y="8719515"/>
            <a:ext cx="16541766" cy="11910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78374" tIns="78374" rIns="78374" bIns="78374" rtlCol="0" anchor="ctr" anchorCtr="0">
            <a:spAutoFit/>
          </a:bodyPr>
          <a:lstStyle>
            <a:lvl1pPr marL="0" marR="0" indent="0" algn="ctr" defTabSz="3836461" rtl="0" eaLnBrk="1" fontAlgn="auto" latinLnBrk="0" hangingPunct="1">
              <a:lnSpc>
                <a:spcPct val="100000"/>
              </a:lnSpc>
              <a:spcBef>
                <a:spcPts val="20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13" b="1" u="sng" kern="1200" baseline="0">
                <a:solidFill>
                  <a:schemeClr val="accent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98"/>
              </a:spcBef>
            </a:pPr>
            <a:r>
              <a:rPr lang="en-US" altLang="zh-TW" u="none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Experiment and Results</a:t>
            </a:r>
            <a:endParaRPr lang="zh-TW" altLang="en-US" u="none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531551-54C4-B6F6-6981-2C7F3C011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944" y="20632242"/>
            <a:ext cx="16653794" cy="60607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E5FFCC-6279-7C1B-E7AF-AD472B1BD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4329" y="18060748"/>
            <a:ext cx="16342803" cy="5142988"/>
          </a:xfrm>
          <a:prstGeom prst="rect">
            <a:avLst/>
          </a:prstGeom>
        </p:spPr>
      </p:pic>
      <p:sp>
        <p:nvSpPr>
          <p:cNvPr id="55" name="文字版面配置區 7">
            <a:extLst>
              <a:ext uri="{FF2B5EF4-FFF2-40B4-BE49-F238E27FC236}">
                <a16:creationId xmlns:a16="http://schemas.microsoft.com/office/drawing/2014/main" id="{BDA6681B-A061-E8CF-78F2-559F18D79BF4}"/>
              </a:ext>
            </a:extLst>
          </p:cNvPr>
          <p:cNvSpPr txBox="1">
            <a:spLocks/>
          </p:cNvSpPr>
          <p:nvPr/>
        </p:nvSpPr>
        <p:spPr>
          <a:xfrm>
            <a:off x="34280675" y="5140966"/>
            <a:ext cx="16541750" cy="2334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60120" indent="-960120" algn="l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Char char="•"/>
              <a:defRPr sz="1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3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8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132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156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2040" indent="-960120" algn="l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The sandwich rule:</a:t>
            </a:r>
          </a:p>
          <a:p>
            <a:pPr marL="685800" indent="-6858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en-US" altLang="zh-TW" sz="4000" dirty="0">
                <a:cs typeface="Times New Roman" panose="02020603050405020304" pitchFamily="18" charset="0"/>
              </a:rPr>
              <a:t>After the normal backward pass of the model, we do the distillation step with order:</a:t>
            </a:r>
          </a:p>
          <a:p>
            <a:pPr marL="0" indent="0" algn="ct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b="1" dirty="0">
                <a:cs typeface="Times New Roman" panose="02020603050405020304" pitchFamily="18" charset="0"/>
              </a:rPr>
              <a:t>last encoder -&gt; random middle encoder -&gt; earliest exiting encoder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dirty="0">
                <a:cs typeface="Times New Roman" panose="02020603050405020304" pitchFamily="18" charset="0"/>
              </a:rPr>
              <a:t>to “sandwich” the weight for all the exiting encoder towards the last encoder (Fig. 2.)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Table 1. Result on Stanford Car dataset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Table 2. Result on FGVC Aircraft dataset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Fig. 3. Layer-wise trade-off curve with acc. 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       vs. average num. of layer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Conclusion: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We propose </a:t>
            </a:r>
            <a:r>
              <a:rPr lang="en-US" altLang="zh-TW" sz="40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MEViT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for efficient inference on FGVC tasks</a:t>
            </a:r>
          </a:p>
          <a:p>
            <a:pPr marL="571500" lvl="1" indent="-5715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en-US" sz="4000" dirty="0">
                <a:cs typeface="Times New Roman" panose="02020603050405020304" pitchFamily="18" charset="0"/>
              </a:rPr>
              <a:t>The uncertainty score predictor module enables the early-exit functionality </a:t>
            </a:r>
          </a:p>
          <a:p>
            <a:pPr marL="571500" lvl="1" indent="-5715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en-US" sz="4000" dirty="0">
                <a:cs typeface="Times New Roman" panose="02020603050405020304" pitchFamily="18" charset="0"/>
              </a:rPr>
              <a:t>Extensive experiments are conducted, and the results show the superior accuracy-efficiency trade-offs</a:t>
            </a:r>
          </a:p>
          <a:p>
            <a:pPr marL="571500" lvl="1" indent="-5715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</a:pPr>
            <a:r>
              <a:rPr lang="en-US" sz="4000" dirty="0" err="1">
                <a:cs typeface="Times New Roman" panose="02020603050405020304" pitchFamily="18" charset="0"/>
              </a:rPr>
              <a:t>MEViT</a:t>
            </a:r>
            <a:r>
              <a:rPr lang="en-US" sz="4000" dirty="0">
                <a:cs typeface="Times New Roman" panose="02020603050405020304" pitchFamily="18" charset="0"/>
              </a:rPr>
              <a:t> drastically reduces the overall compute cost and memory usage on various systems with different computational budgets.</a:t>
            </a: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endParaRPr lang="en-US" altLang="zh-TW" sz="4000" dirty="0"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5AE2A75-988D-47AB-347D-1270DC6C3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0658" y="9910610"/>
            <a:ext cx="7567328" cy="23409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098B12-0784-9C34-F903-9D28FC394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0659" y="13007983"/>
            <a:ext cx="8114095" cy="2041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67A9E0C-A93C-B82A-ABD8-667DEB0386D5}"/>
                  </a:ext>
                </a:extLst>
              </p:cNvPr>
              <p:cNvSpPr txBox="1"/>
              <p:nvPr/>
            </p:nvSpPr>
            <p:spPr>
              <a:xfrm>
                <a:off x="42888280" y="9910610"/>
                <a:ext cx="7256237" cy="1240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Compared with baseline model </a:t>
                </a:r>
                <a:r>
                  <a:rPr lang="en-US" altLang="zh-CN" sz="4000" b="0" dirty="0" err="1">
                    <a:latin typeface="Cambria Math" panose="02040503050406030204" pitchFamily="18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sz="4000" b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-B…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MEVi</m:t>
                    </m:r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altLang="zh-CN" sz="4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4000" dirty="0">
                    <a:cs typeface="Calibri" panose="020F0502020204030204" pitchFamily="34" charset="0"/>
                  </a:rPr>
                  <a:t> (latest exit point)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0.6 % accuracy increase in Stanford Car dataset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1.1 accuracy </a:t>
                </a:r>
                <a:r>
                  <a:rPr lang="en-US" sz="4000" dirty="0" err="1"/>
                  <a:t>inscrease</a:t>
                </a:r>
                <a:r>
                  <a:rPr lang="en-US" sz="4000" dirty="0"/>
                  <a:t> in FGVC Aircraft dataset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Almost no latency increase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MEVi</m:t>
                    </m:r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e>
                      <m:sub>
                        <m:r>
                          <a:rPr lang="en-US" altLang="zh-CN" sz="4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4000" b="0" dirty="0">
                    <a:cs typeface="Calibri" panose="020F0502020204030204" pitchFamily="34" charset="0"/>
                  </a:rPr>
                  <a:t> (</a:t>
                </a:r>
                <a:r>
                  <a:rPr lang="en-US" altLang="zh-CN" sz="4000" dirty="0">
                    <a:cs typeface="Calibri" panose="020F0502020204030204" pitchFamily="34" charset="0"/>
                  </a:rPr>
                  <a:t>earliest exit point</a:t>
                </a:r>
                <a:r>
                  <a:rPr lang="en-US" altLang="zh-CN" sz="4000" b="0" dirty="0">
                    <a:cs typeface="Calibri" panose="020F0502020204030204" pitchFamily="34" charset="0"/>
                  </a:rPr>
                  <a:t>)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0.7 accuracy reduction in Stanford Car dataset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0.8 accuracy </a:t>
                </a:r>
                <a:r>
                  <a:rPr lang="en-US" sz="4000" dirty="0" err="1"/>
                  <a:t>inscrease</a:t>
                </a:r>
                <a:r>
                  <a:rPr lang="en-US" sz="4000" dirty="0"/>
                  <a:t> in FGVC Aircraft dataset</a:t>
                </a:r>
              </a:p>
              <a:p>
                <a:pPr marL="2492198" lvl="1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Half the latency of </a:t>
                </a:r>
                <a:r>
                  <a:rPr lang="en-US" sz="4000" dirty="0" err="1"/>
                  <a:t>ViT</a:t>
                </a:r>
                <a:r>
                  <a:rPr lang="en-US" sz="4000" dirty="0"/>
                  <a:t>-B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67A9E0C-A93C-B82A-ABD8-667DEB03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280" y="9910610"/>
                <a:ext cx="7256237" cy="12403395"/>
              </a:xfrm>
              <a:prstGeom prst="rect">
                <a:avLst/>
              </a:prstGeom>
              <a:blipFill>
                <a:blip r:embed="rId10"/>
                <a:stretch>
                  <a:fillRect l="-2939" t="-885" r="-2771" b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7387D90B-21A5-F3FD-37A8-265826A269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80658" y="15805643"/>
            <a:ext cx="7679358" cy="5903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A65C1-D435-7779-AAB7-C3DADE6FD6A8}"/>
              </a:ext>
            </a:extLst>
          </p:cNvPr>
          <p:cNvSpPr txBox="1"/>
          <p:nvPr/>
        </p:nvSpPr>
        <p:spPr>
          <a:xfrm>
            <a:off x="17845548" y="27461497"/>
            <a:ext cx="15013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work was supported in part by Semiconductor Research Corporation (SRC), Center for Brain-inspired Computing (C-BRIC), and Processing with Intelligent Storage and Memory (PRISM).</a:t>
            </a:r>
          </a:p>
        </p:txBody>
      </p:sp>
    </p:spTree>
    <p:extLst>
      <p:ext uri="{BB962C8B-B14F-4D97-AF65-F5344CB8AC3E}">
        <p14:creationId xmlns:p14="http://schemas.microsoft.com/office/powerpoint/2010/main" val="265475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572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Trebuchet MS</vt:lpstr>
      <vt:lpstr>Office 佈景主題</vt:lpstr>
      <vt:lpstr>MULTI-EXIT VISION TRANSFORMER WITH CUSTOM FINE-TUNING FOR FINE-GRAINED IMAGE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Ryan</dc:creator>
  <cp:lastModifiedBy>Shen, Tianyi</cp:lastModifiedBy>
  <cp:revision>153</cp:revision>
  <dcterms:created xsi:type="dcterms:W3CDTF">2019-07-02T06:24:13Z</dcterms:created>
  <dcterms:modified xsi:type="dcterms:W3CDTF">2023-10-03T15:55:04Z</dcterms:modified>
</cp:coreProperties>
</file>