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5" r:id="rId2"/>
  </p:sldMasterIdLst>
  <p:notesMasterIdLst>
    <p:notesMasterId r:id="rId29"/>
  </p:notesMasterIdLst>
  <p:handoutMasterIdLst>
    <p:handoutMasterId r:id="rId30"/>
  </p:handoutMasterIdLst>
  <p:sldIdLst>
    <p:sldId id="256" r:id="rId3"/>
    <p:sldId id="305" r:id="rId4"/>
    <p:sldId id="311" r:id="rId5"/>
    <p:sldId id="304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7" r:id="rId20"/>
    <p:sldId id="328" r:id="rId21"/>
    <p:sldId id="321" r:id="rId22"/>
    <p:sldId id="322" r:id="rId23"/>
    <p:sldId id="323" r:id="rId24"/>
    <p:sldId id="324" r:id="rId25"/>
    <p:sldId id="325" r:id="rId26"/>
    <p:sldId id="326" r:id="rId27"/>
    <p:sldId id="279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0FE"/>
    <a:srgbClr val="228BFE"/>
    <a:srgbClr val="9BCBFE"/>
    <a:srgbClr val="9AC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1177" autoAdjust="0"/>
  </p:normalViewPr>
  <p:slideViewPr>
    <p:cSldViewPr snapToGrid="0" showGuides="1">
      <p:cViewPr varScale="1">
        <p:scale>
          <a:sx n="48" d="100"/>
          <a:sy n="48" d="100"/>
        </p:scale>
        <p:origin x="1324" y="24"/>
      </p:cViewPr>
      <p:guideLst>
        <p:guide orient="horz" pos="2160"/>
        <p:guide pos="1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1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2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18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273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6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05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88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29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97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842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856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1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828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4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657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8547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593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800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670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076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427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44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37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30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7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9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9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4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1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3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8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2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869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6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8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F9FA-8271-4276-95E2-2E730B353A6D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8D75-85EF-4187-96BB-D16A395E91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0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28868" b="35317"/>
          <a:stretch>
            <a:fillRect/>
          </a:stretch>
        </p:blipFill>
        <p:spPr>
          <a:xfrm>
            <a:off x="0" y="5691424"/>
            <a:ext cx="1282887" cy="1166575"/>
          </a:xfrm>
          <a:custGeom>
            <a:avLst/>
            <a:gdLst>
              <a:gd name="connsiteX0" fmla="*/ 0 w 2941638"/>
              <a:gd name="connsiteY0" fmla="*/ 0 h 2674937"/>
              <a:gd name="connsiteX1" fmla="*/ 2941638 w 2941638"/>
              <a:gd name="connsiteY1" fmla="*/ 0 h 2674937"/>
              <a:gd name="connsiteX2" fmla="*/ 2941638 w 2941638"/>
              <a:gd name="connsiteY2" fmla="*/ 2674937 h 2674937"/>
              <a:gd name="connsiteX3" fmla="*/ 0 w 2941638"/>
              <a:gd name="connsiteY3" fmla="*/ 2674937 h 267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638" h="2674937">
                <a:moveTo>
                  <a:pt x="0" y="0"/>
                </a:moveTo>
                <a:lnTo>
                  <a:pt x="2941638" y="0"/>
                </a:lnTo>
                <a:lnTo>
                  <a:pt x="2941638" y="2674937"/>
                </a:lnTo>
                <a:lnTo>
                  <a:pt x="0" y="2674937"/>
                </a:lnTo>
                <a:close/>
              </a:path>
            </a:pathLst>
          </a:custGeom>
          <a:noFill/>
          <a:ln w="9525">
            <a:noFill/>
          </a:ln>
        </p:spPr>
      </p:pic>
      <p:sp>
        <p:nvSpPr>
          <p:cNvPr id="15" name="文本框 52"/>
          <p:cNvSpPr txBox="1"/>
          <p:nvPr/>
        </p:nvSpPr>
        <p:spPr>
          <a:xfrm>
            <a:off x="1055129" y="312319"/>
            <a:ext cx="10081742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Multimodal-Enhanced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Objectness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Learner for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Corner Case Detection in Autonomous Driving</a:t>
            </a: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 rot="10190040">
            <a:off x="-1672719" y="5013052"/>
            <a:ext cx="3750370" cy="3750370"/>
            <a:chOff x="8261350" y="-2724150"/>
            <a:chExt cx="6153150" cy="6153150"/>
          </a:xfrm>
        </p:grpSpPr>
        <p:sp>
          <p:nvSpPr>
            <p:cNvPr id="20" name="椭圆 19"/>
            <p:cNvSpPr/>
            <p:nvPr/>
          </p:nvSpPr>
          <p:spPr>
            <a:xfrm rot="16696364">
              <a:off x="8775383" y="-2210117"/>
              <a:ext cx="5125085" cy="5125085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6696364">
              <a:off x="8261350" y="-2724150"/>
              <a:ext cx="6153150" cy="6153150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 rot="7503282">
            <a:off x="6494765" y="1013012"/>
            <a:ext cx="1332543" cy="1332543"/>
            <a:chOff x="8261350" y="-2724150"/>
            <a:chExt cx="6153150" cy="6153150"/>
          </a:xfrm>
        </p:grpSpPr>
        <p:sp>
          <p:nvSpPr>
            <p:cNvPr id="26" name="椭圆 25"/>
            <p:cNvSpPr/>
            <p:nvPr/>
          </p:nvSpPr>
          <p:spPr>
            <a:xfrm rot="16696364">
              <a:off x="8775383" y="-2210117"/>
              <a:ext cx="5125085" cy="5125085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6696364">
              <a:off x="8261350" y="-2724150"/>
              <a:ext cx="6153150" cy="6153150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2F1CE67C-FF6B-4EC7-83C8-09BDC2C93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5F418F-D6FA-49BC-ACC1-E35D2FEB49D6}"/>
              </a:ext>
            </a:extLst>
          </p:cNvPr>
          <p:cNvGrpSpPr/>
          <p:nvPr/>
        </p:nvGrpSpPr>
        <p:grpSpPr>
          <a:xfrm>
            <a:off x="4131985" y="5877030"/>
            <a:ext cx="3928031" cy="487072"/>
            <a:chOff x="3290827" y="4268406"/>
            <a:chExt cx="3928031" cy="487072"/>
          </a:xfrm>
        </p:grpSpPr>
        <p:sp>
          <p:nvSpPr>
            <p:cNvPr id="24" name="矩形: 对角圆角 23"/>
            <p:cNvSpPr/>
            <p:nvPr/>
          </p:nvSpPr>
          <p:spPr>
            <a:xfrm>
              <a:off x="3290827" y="4268406"/>
              <a:ext cx="3928031" cy="487072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547A869-DD7B-48CE-985D-2D71E39E5256}"/>
                </a:ext>
              </a:extLst>
            </p:cNvPr>
            <p:cNvSpPr txBox="1"/>
            <p:nvPr/>
          </p:nvSpPr>
          <p:spPr>
            <a:xfrm>
              <a:off x="3616753" y="4270517"/>
              <a:ext cx="340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Presenter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Lixing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Xiao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AE0D837-3865-45AD-A04B-4843E5C96B5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45827" y="3922921"/>
            <a:ext cx="670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Lixing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Xiao, </a:t>
            </a:r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Ruixiao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Shi, </a:t>
            </a:r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Xiaoyang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Tang, Yi Zhou∗</a:t>
            </a:r>
          </a:p>
        </p:txBody>
      </p:sp>
      <p:sp>
        <p:nvSpPr>
          <p:cNvPr id="33" name="PA_文本框 7">
            <a:extLst>
              <a:ext uri="{FF2B5EF4-FFF2-40B4-BE49-F238E27FC236}">
                <a16:creationId xmlns:a16="http://schemas.microsoft.com/office/drawing/2014/main" id="{102EA8B6-207F-4467-A237-050EEE961C3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09675" y="4671530"/>
            <a:ext cx="9772650" cy="88201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School of Computer Science and Engineering, Southeast University, Nanjing, China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Key Laboratory of New Generation Artificial Intelligence Technology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and Its Interdisciplinary Applications (Southeast University), Ministry of 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Network Design——Why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objectness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learner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A8376A-14FD-48D8-9628-AD3804E58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5" y="2274173"/>
            <a:ext cx="6125128" cy="402697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4EB3D8A-15C4-444A-B358-714BBF4158C8}"/>
              </a:ext>
            </a:extLst>
          </p:cNvPr>
          <p:cNvSpPr txBox="1"/>
          <p:nvPr/>
        </p:nvSpPr>
        <p:spPr>
          <a:xfrm>
            <a:off x="6779804" y="2954365"/>
            <a:ext cx="5206455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difference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novel classes is large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it hard to design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network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Corner 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leads to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overfitting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PA_文本框 7">
            <a:extLst>
              <a:ext uri="{FF2B5EF4-FFF2-40B4-BE49-F238E27FC236}">
                <a16:creationId xmlns:a16="http://schemas.microsoft.com/office/drawing/2014/main" id="{003CF735-086D-4BC7-9032-00C4BB70EE6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6966" y="1920229"/>
            <a:ext cx="5328284" cy="402697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F73AC9-5201-45FF-925D-B4EC5F0B746D}"/>
              </a:ext>
            </a:extLst>
          </p:cNvPr>
          <p:cNvSpPr txBox="1"/>
          <p:nvPr/>
        </p:nvSpPr>
        <p:spPr>
          <a:xfrm>
            <a:off x="6997498" y="23308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t-SNE visualization shows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60A345D-9D91-4FEA-9C26-5D930EA2534F}"/>
              </a:ext>
            </a:extLst>
          </p:cNvPr>
          <p:cNvGrpSpPr/>
          <p:nvPr/>
        </p:nvGrpSpPr>
        <p:grpSpPr>
          <a:xfrm>
            <a:off x="11112115" y="5600700"/>
            <a:ext cx="632210" cy="600195"/>
            <a:chOff x="11055588" y="5653725"/>
            <a:chExt cx="527843" cy="527843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AFF1A40-B852-46B9-ADB3-BCF6F861B206}"/>
                </a:ext>
              </a:extLst>
            </p:cNvPr>
            <p:cNvSpPr/>
            <p:nvPr/>
          </p:nvSpPr>
          <p:spPr>
            <a:xfrm>
              <a:off x="11179214" y="5987100"/>
              <a:ext cx="280590" cy="90289"/>
            </a:xfrm>
            <a:custGeom>
              <a:avLst/>
              <a:gdLst>
                <a:gd name="connsiteX0" fmla="*/ 2778 w 280590"/>
                <a:gd name="connsiteY0" fmla="*/ 68064 h 90289"/>
                <a:gd name="connsiteX1" fmla="*/ 0 w 280590"/>
                <a:gd name="connsiteY1" fmla="*/ 76398 h 90289"/>
                <a:gd name="connsiteX2" fmla="*/ 13891 w 280590"/>
                <a:gd name="connsiteY2" fmla="*/ 90289 h 90289"/>
                <a:gd name="connsiteX3" fmla="*/ 25003 w 280590"/>
                <a:gd name="connsiteY3" fmla="*/ 84733 h 90289"/>
                <a:gd name="connsiteX4" fmla="*/ 140295 w 280590"/>
                <a:gd name="connsiteY4" fmla="*/ 28476 h 90289"/>
                <a:gd name="connsiteX5" fmla="*/ 255588 w 280590"/>
                <a:gd name="connsiteY5" fmla="*/ 84733 h 90289"/>
                <a:gd name="connsiteX6" fmla="*/ 266700 w 280590"/>
                <a:gd name="connsiteY6" fmla="*/ 90289 h 90289"/>
                <a:gd name="connsiteX7" fmla="*/ 280591 w 280590"/>
                <a:gd name="connsiteY7" fmla="*/ 76398 h 90289"/>
                <a:gd name="connsiteX8" fmla="*/ 277813 w 280590"/>
                <a:gd name="connsiteY8" fmla="*/ 68064 h 90289"/>
                <a:gd name="connsiteX9" fmla="*/ 140295 w 280590"/>
                <a:gd name="connsiteY9" fmla="*/ 0 h 90289"/>
                <a:gd name="connsiteX10" fmla="*/ 2778 w 280590"/>
                <a:gd name="connsiteY10" fmla="*/ 68064 h 9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590" h="90289">
                  <a:moveTo>
                    <a:pt x="2778" y="68064"/>
                  </a:moveTo>
                  <a:cubicBezTo>
                    <a:pt x="1389" y="70148"/>
                    <a:pt x="0" y="72926"/>
                    <a:pt x="0" y="76398"/>
                  </a:cubicBezTo>
                  <a:cubicBezTo>
                    <a:pt x="0" y="84038"/>
                    <a:pt x="6251" y="90289"/>
                    <a:pt x="13891" y="90289"/>
                  </a:cubicBezTo>
                  <a:cubicBezTo>
                    <a:pt x="18752" y="90289"/>
                    <a:pt x="22920" y="88205"/>
                    <a:pt x="25003" y="84733"/>
                  </a:cubicBezTo>
                  <a:cubicBezTo>
                    <a:pt x="51395" y="50006"/>
                    <a:pt x="93067" y="28476"/>
                    <a:pt x="140295" y="28476"/>
                  </a:cubicBezTo>
                  <a:cubicBezTo>
                    <a:pt x="187523" y="28476"/>
                    <a:pt x="228501" y="50006"/>
                    <a:pt x="255588" y="84733"/>
                  </a:cubicBezTo>
                  <a:cubicBezTo>
                    <a:pt x="258366" y="88205"/>
                    <a:pt x="262533" y="90289"/>
                    <a:pt x="266700" y="90289"/>
                  </a:cubicBezTo>
                  <a:cubicBezTo>
                    <a:pt x="274340" y="90289"/>
                    <a:pt x="280591" y="84038"/>
                    <a:pt x="280591" y="76398"/>
                  </a:cubicBezTo>
                  <a:cubicBezTo>
                    <a:pt x="280591" y="73620"/>
                    <a:pt x="279896" y="70842"/>
                    <a:pt x="277813" y="68064"/>
                  </a:cubicBezTo>
                  <a:cubicBezTo>
                    <a:pt x="245864" y="27087"/>
                    <a:pt x="196552" y="0"/>
                    <a:pt x="140295" y="0"/>
                  </a:cubicBezTo>
                  <a:cubicBezTo>
                    <a:pt x="84038" y="0"/>
                    <a:pt x="34727" y="27087"/>
                    <a:pt x="2778" y="68064"/>
                  </a:cubicBezTo>
                  <a:close/>
                </a:path>
              </a:pathLst>
            </a:custGeom>
            <a:solidFill>
              <a:srgbClr val="000000"/>
            </a:solidFill>
            <a:ln w="6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C82B938-8DE6-487B-9B95-064F0F7CCBEC}"/>
                </a:ext>
              </a:extLst>
            </p:cNvPr>
            <p:cNvSpPr/>
            <p:nvPr/>
          </p:nvSpPr>
          <p:spPr>
            <a:xfrm>
              <a:off x="11388963" y="5834303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6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196EAB2A-D9CC-45A2-8747-850A840A2E54}"/>
                </a:ext>
              </a:extLst>
            </p:cNvPr>
            <p:cNvSpPr/>
            <p:nvPr/>
          </p:nvSpPr>
          <p:spPr>
            <a:xfrm>
              <a:off x="11166713" y="5834303"/>
              <a:ext cx="83343" cy="83343"/>
            </a:xfrm>
            <a:custGeom>
              <a:avLst/>
              <a:gdLst>
                <a:gd name="connsiteX0" fmla="*/ 83344 w 83343"/>
                <a:gd name="connsiteY0" fmla="*/ 41672 h 83343"/>
                <a:gd name="connsiteX1" fmla="*/ 41672 w 83343"/>
                <a:gd name="connsiteY1" fmla="*/ 83344 h 83343"/>
                <a:gd name="connsiteX2" fmla="*/ 0 w 83343"/>
                <a:gd name="connsiteY2" fmla="*/ 41672 h 83343"/>
                <a:gd name="connsiteX3" fmla="*/ 41672 w 83343"/>
                <a:gd name="connsiteY3" fmla="*/ 0 h 83343"/>
                <a:gd name="connsiteX4" fmla="*/ 83344 w 83343"/>
                <a:gd name="connsiteY4" fmla="*/ 41672 h 8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83343">
                  <a:moveTo>
                    <a:pt x="83344" y="41672"/>
                  </a:moveTo>
                  <a:cubicBezTo>
                    <a:pt x="83344" y="64687"/>
                    <a:pt x="64687" y="83344"/>
                    <a:pt x="41672" y="83344"/>
                  </a:cubicBezTo>
                  <a:cubicBezTo>
                    <a:pt x="18657" y="83344"/>
                    <a:pt x="0" y="64687"/>
                    <a:pt x="0" y="41672"/>
                  </a:cubicBezTo>
                  <a:cubicBezTo>
                    <a:pt x="0" y="18657"/>
                    <a:pt x="18657" y="0"/>
                    <a:pt x="41672" y="0"/>
                  </a:cubicBezTo>
                  <a:cubicBezTo>
                    <a:pt x="64687" y="0"/>
                    <a:pt x="83344" y="18657"/>
                    <a:pt x="83344" y="41672"/>
                  </a:cubicBezTo>
                  <a:close/>
                </a:path>
              </a:pathLst>
            </a:custGeom>
            <a:solidFill>
              <a:srgbClr val="000000"/>
            </a:solidFill>
            <a:ln w="6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15AEE3F-5802-48F9-9327-4B8266F04087}"/>
                </a:ext>
              </a:extLst>
            </p:cNvPr>
            <p:cNvSpPr/>
            <p:nvPr/>
          </p:nvSpPr>
          <p:spPr>
            <a:xfrm>
              <a:off x="11055588" y="5653725"/>
              <a:ext cx="527843" cy="527843"/>
            </a:xfrm>
            <a:custGeom>
              <a:avLst/>
              <a:gdLst>
                <a:gd name="connsiteX0" fmla="*/ 263922 w 527843"/>
                <a:gd name="connsiteY0" fmla="*/ 27781 h 527843"/>
                <a:gd name="connsiteX1" fmla="*/ 500063 w 527843"/>
                <a:gd name="connsiteY1" fmla="*/ 263922 h 527843"/>
                <a:gd name="connsiteX2" fmla="*/ 263922 w 527843"/>
                <a:gd name="connsiteY2" fmla="*/ 500063 h 527843"/>
                <a:gd name="connsiteX3" fmla="*/ 27781 w 527843"/>
                <a:gd name="connsiteY3" fmla="*/ 263922 h 527843"/>
                <a:gd name="connsiteX4" fmla="*/ 263922 w 527843"/>
                <a:gd name="connsiteY4" fmla="*/ 27781 h 527843"/>
                <a:gd name="connsiteX5" fmla="*/ 263922 w 527843"/>
                <a:gd name="connsiteY5" fmla="*/ 0 h 527843"/>
                <a:gd name="connsiteX6" fmla="*/ 0 w 527843"/>
                <a:gd name="connsiteY6" fmla="*/ 263922 h 527843"/>
                <a:gd name="connsiteX7" fmla="*/ 263922 w 527843"/>
                <a:gd name="connsiteY7" fmla="*/ 527844 h 527843"/>
                <a:gd name="connsiteX8" fmla="*/ 527844 w 527843"/>
                <a:gd name="connsiteY8" fmla="*/ 263922 h 527843"/>
                <a:gd name="connsiteX9" fmla="*/ 263922 w 527843"/>
                <a:gd name="connsiteY9" fmla="*/ 0 h 527843"/>
                <a:gd name="connsiteX10" fmla="*/ 263922 w 527843"/>
                <a:gd name="connsiteY10" fmla="*/ 0 h 5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843" h="527843">
                  <a:moveTo>
                    <a:pt x="263922" y="27781"/>
                  </a:moveTo>
                  <a:cubicBezTo>
                    <a:pt x="393799" y="27781"/>
                    <a:pt x="500063" y="134045"/>
                    <a:pt x="500063" y="263922"/>
                  </a:cubicBezTo>
                  <a:cubicBezTo>
                    <a:pt x="500063" y="393799"/>
                    <a:pt x="393799" y="500063"/>
                    <a:pt x="263922" y="500063"/>
                  </a:cubicBezTo>
                  <a:cubicBezTo>
                    <a:pt x="134045" y="500063"/>
                    <a:pt x="27781" y="393799"/>
                    <a:pt x="27781" y="263922"/>
                  </a:cubicBezTo>
                  <a:cubicBezTo>
                    <a:pt x="27781" y="134045"/>
                    <a:pt x="134045" y="27781"/>
                    <a:pt x="263922" y="27781"/>
                  </a:cubicBezTo>
                  <a:moveTo>
                    <a:pt x="263922" y="0"/>
                  </a:moveTo>
                  <a:cubicBezTo>
                    <a:pt x="118070" y="0"/>
                    <a:pt x="0" y="118070"/>
                    <a:pt x="0" y="263922"/>
                  </a:cubicBezTo>
                  <a:cubicBezTo>
                    <a:pt x="0" y="409773"/>
                    <a:pt x="118070" y="527844"/>
                    <a:pt x="263922" y="527844"/>
                  </a:cubicBezTo>
                  <a:cubicBezTo>
                    <a:pt x="409773" y="527844"/>
                    <a:pt x="527844" y="409773"/>
                    <a:pt x="527844" y="263922"/>
                  </a:cubicBezTo>
                  <a:cubicBezTo>
                    <a:pt x="527844" y="118070"/>
                    <a:pt x="409773" y="0"/>
                    <a:pt x="263922" y="0"/>
                  </a:cubicBezTo>
                  <a:lnTo>
                    <a:pt x="263922" y="0"/>
                  </a:lnTo>
                  <a:close/>
                </a:path>
              </a:pathLst>
            </a:custGeom>
            <a:solidFill>
              <a:srgbClr val="000000"/>
            </a:solidFill>
            <a:ln w="6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5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Network Design——Why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objectness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learner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4EB3D8A-15C4-444A-B358-714BBF4158C8}"/>
              </a:ext>
            </a:extLst>
          </p:cNvPr>
          <p:cNvSpPr txBox="1"/>
          <p:nvPr/>
        </p:nvSpPr>
        <p:spPr>
          <a:xfrm>
            <a:off x="572586" y="1989571"/>
            <a:ext cx="11112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Misc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can be anywhere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Misc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objects’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 appearance is varied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Difficult to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align images with their semantic categories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508DB94-9AE3-4C5C-8E7F-B3937F439746}"/>
              </a:ext>
            </a:extLst>
          </p:cNvPr>
          <p:cNvGrpSpPr/>
          <p:nvPr/>
        </p:nvGrpSpPr>
        <p:grpSpPr>
          <a:xfrm>
            <a:off x="205740" y="3432133"/>
            <a:ext cx="11661770" cy="3196859"/>
            <a:chOff x="312057" y="2033694"/>
            <a:chExt cx="11661770" cy="31968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A8897A5-D862-49C4-BDF2-DAB78DA59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57" y="2033694"/>
              <a:ext cx="5608817" cy="319685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50D802-4CE8-4DAA-B1DF-F8867E2B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082" y="2033694"/>
              <a:ext cx="5687745" cy="3196859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7A78E3E-5A26-458F-8FD1-5105F58B5731}"/>
                </a:ext>
              </a:extLst>
            </p:cNvPr>
            <p:cNvSpPr/>
            <p:nvPr/>
          </p:nvSpPr>
          <p:spPr>
            <a:xfrm>
              <a:off x="2666198" y="3811603"/>
              <a:ext cx="866274" cy="8758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EB2CDEF-D6A6-447B-A3BA-53A90FE21A74}"/>
                </a:ext>
              </a:extLst>
            </p:cNvPr>
            <p:cNvSpPr/>
            <p:nvPr/>
          </p:nvSpPr>
          <p:spPr>
            <a:xfrm>
              <a:off x="6379951" y="4391879"/>
              <a:ext cx="1127753" cy="7943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86AAE3E-FB26-44BD-B518-E2F72895244E}"/>
                </a:ext>
              </a:extLst>
            </p:cNvPr>
            <p:cNvSpPr txBox="1"/>
            <p:nvPr/>
          </p:nvSpPr>
          <p:spPr>
            <a:xfrm>
              <a:off x="2683328" y="3357182"/>
              <a:ext cx="866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solidFill>
                    <a:srgbClr val="FF0000"/>
                  </a:solidFill>
                </a:rPr>
                <a:t>misc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44B107B-50F6-4393-B40A-B7B5680A0798}"/>
                </a:ext>
              </a:extLst>
            </p:cNvPr>
            <p:cNvSpPr txBox="1"/>
            <p:nvPr/>
          </p:nvSpPr>
          <p:spPr>
            <a:xfrm>
              <a:off x="6510690" y="3930214"/>
              <a:ext cx="866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solidFill>
                    <a:srgbClr val="FF0000"/>
                  </a:solidFill>
                </a:rPr>
                <a:t>misc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PA_文本框 7">
            <a:extLst>
              <a:ext uri="{FF2B5EF4-FFF2-40B4-BE49-F238E27FC236}">
                <a16:creationId xmlns:a16="http://schemas.microsoft.com/office/drawing/2014/main" id="{C407C829-3D21-456A-945A-05FE8FE132F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" y="1989570"/>
            <a:ext cx="11780519" cy="138499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3C212B5-C1A8-47A3-9C40-73D2EEE6D927}"/>
              </a:ext>
            </a:extLst>
          </p:cNvPr>
          <p:cNvGrpSpPr/>
          <p:nvPr/>
        </p:nvGrpSpPr>
        <p:grpSpPr>
          <a:xfrm>
            <a:off x="9382125" y="2608264"/>
            <a:ext cx="723900" cy="723900"/>
            <a:chOff x="5734050" y="3067050"/>
            <a:chExt cx="723900" cy="723900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CECBA15-45C3-4BA7-BF51-AC46EF99059F}"/>
                </a:ext>
              </a:extLst>
            </p:cNvPr>
            <p:cNvSpPr/>
            <p:nvPr/>
          </p:nvSpPr>
          <p:spPr>
            <a:xfrm>
              <a:off x="5903594" y="3524250"/>
              <a:ext cx="384809" cy="123825"/>
            </a:xfrm>
            <a:custGeom>
              <a:avLst/>
              <a:gdLst>
                <a:gd name="connsiteX0" fmla="*/ 3810 w 384809"/>
                <a:gd name="connsiteY0" fmla="*/ 93345 h 123825"/>
                <a:gd name="connsiteX1" fmla="*/ 0 w 384809"/>
                <a:gd name="connsiteY1" fmla="*/ 104775 h 123825"/>
                <a:gd name="connsiteX2" fmla="*/ 19050 w 384809"/>
                <a:gd name="connsiteY2" fmla="*/ 123825 h 123825"/>
                <a:gd name="connsiteX3" fmla="*/ 34290 w 384809"/>
                <a:gd name="connsiteY3" fmla="*/ 116205 h 123825"/>
                <a:gd name="connsiteX4" fmla="*/ 192405 w 384809"/>
                <a:gd name="connsiteY4" fmla="*/ 39052 h 123825"/>
                <a:gd name="connsiteX5" fmla="*/ 350520 w 384809"/>
                <a:gd name="connsiteY5" fmla="*/ 116205 h 123825"/>
                <a:gd name="connsiteX6" fmla="*/ 365760 w 384809"/>
                <a:gd name="connsiteY6" fmla="*/ 123825 h 123825"/>
                <a:gd name="connsiteX7" fmla="*/ 384810 w 384809"/>
                <a:gd name="connsiteY7" fmla="*/ 104775 h 123825"/>
                <a:gd name="connsiteX8" fmla="*/ 381000 w 384809"/>
                <a:gd name="connsiteY8" fmla="*/ 93345 h 123825"/>
                <a:gd name="connsiteX9" fmla="*/ 192405 w 384809"/>
                <a:gd name="connsiteY9" fmla="*/ 0 h 123825"/>
                <a:gd name="connsiteX10" fmla="*/ 3810 w 384809"/>
                <a:gd name="connsiteY10" fmla="*/ 9334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09" h="123825">
                  <a:moveTo>
                    <a:pt x="3810" y="93345"/>
                  </a:moveTo>
                  <a:cubicBezTo>
                    <a:pt x="1905" y="96202"/>
                    <a:pt x="0" y="100013"/>
                    <a:pt x="0" y="104775"/>
                  </a:cubicBezTo>
                  <a:cubicBezTo>
                    <a:pt x="0" y="115252"/>
                    <a:pt x="8573" y="123825"/>
                    <a:pt x="19050" y="123825"/>
                  </a:cubicBezTo>
                  <a:cubicBezTo>
                    <a:pt x="25718" y="123825"/>
                    <a:pt x="31433" y="120967"/>
                    <a:pt x="34290" y="116205"/>
                  </a:cubicBezTo>
                  <a:cubicBezTo>
                    <a:pt x="70485" y="68580"/>
                    <a:pt x="127635" y="39052"/>
                    <a:pt x="192405" y="39052"/>
                  </a:cubicBezTo>
                  <a:cubicBezTo>
                    <a:pt x="257175" y="39052"/>
                    <a:pt x="313373" y="68580"/>
                    <a:pt x="350520" y="116205"/>
                  </a:cubicBezTo>
                  <a:cubicBezTo>
                    <a:pt x="354330" y="120967"/>
                    <a:pt x="360045" y="123825"/>
                    <a:pt x="365760" y="123825"/>
                  </a:cubicBezTo>
                  <a:cubicBezTo>
                    <a:pt x="376238" y="123825"/>
                    <a:pt x="384810" y="115252"/>
                    <a:pt x="384810" y="104775"/>
                  </a:cubicBezTo>
                  <a:cubicBezTo>
                    <a:pt x="384810" y="100965"/>
                    <a:pt x="383858" y="97155"/>
                    <a:pt x="381000" y="93345"/>
                  </a:cubicBezTo>
                  <a:cubicBezTo>
                    <a:pt x="337185" y="37148"/>
                    <a:pt x="269558" y="0"/>
                    <a:pt x="192405" y="0"/>
                  </a:cubicBezTo>
                  <a:cubicBezTo>
                    <a:pt x="115253" y="0"/>
                    <a:pt x="47625" y="37148"/>
                    <a:pt x="3810" y="933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6D092A8-5DD7-4B3A-B1DB-BD3597E21794}"/>
                </a:ext>
              </a:extLst>
            </p:cNvPr>
            <p:cNvSpPr/>
            <p:nvPr/>
          </p:nvSpPr>
          <p:spPr>
            <a:xfrm>
              <a:off x="6191250" y="33147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442D7B2-9666-45FB-869A-FE0CC199A88E}"/>
                </a:ext>
              </a:extLst>
            </p:cNvPr>
            <p:cNvSpPr/>
            <p:nvPr/>
          </p:nvSpPr>
          <p:spPr>
            <a:xfrm>
              <a:off x="5886450" y="33147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23904D8-91A9-4649-BBE2-EE282F38E4F6}"/>
                </a:ext>
              </a:extLst>
            </p:cNvPr>
            <p:cNvSpPr/>
            <p:nvPr/>
          </p:nvSpPr>
          <p:spPr>
            <a:xfrm>
              <a:off x="5734050" y="3067050"/>
              <a:ext cx="723900" cy="723900"/>
            </a:xfrm>
            <a:custGeom>
              <a:avLst/>
              <a:gdLst>
                <a:gd name="connsiteX0" fmla="*/ 361950 w 723900"/>
                <a:gd name="connsiteY0" fmla="*/ 38100 h 723900"/>
                <a:gd name="connsiteX1" fmla="*/ 685800 w 723900"/>
                <a:gd name="connsiteY1" fmla="*/ 361950 h 723900"/>
                <a:gd name="connsiteX2" fmla="*/ 361950 w 723900"/>
                <a:gd name="connsiteY2" fmla="*/ 685800 h 723900"/>
                <a:gd name="connsiteX3" fmla="*/ 38100 w 723900"/>
                <a:gd name="connsiteY3" fmla="*/ 361950 h 723900"/>
                <a:gd name="connsiteX4" fmla="*/ 361950 w 723900"/>
                <a:gd name="connsiteY4" fmla="*/ 38100 h 723900"/>
                <a:gd name="connsiteX5" fmla="*/ 361950 w 723900"/>
                <a:gd name="connsiteY5" fmla="*/ 0 h 723900"/>
                <a:gd name="connsiteX6" fmla="*/ 0 w 723900"/>
                <a:gd name="connsiteY6" fmla="*/ 361950 h 723900"/>
                <a:gd name="connsiteX7" fmla="*/ 361950 w 723900"/>
                <a:gd name="connsiteY7" fmla="*/ 723900 h 723900"/>
                <a:gd name="connsiteX8" fmla="*/ 723900 w 723900"/>
                <a:gd name="connsiteY8" fmla="*/ 361950 h 723900"/>
                <a:gd name="connsiteX9" fmla="*/ 361950 w 723900"/>
                <a:gd name="connsiteY9" fmla="*/ 0 h 723900"/>
                <a:gd name="connsiteX10" fmla="*/ 361950 w 723900"/>
                <a:gd name="connsiteY10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00" h="723900">
                  <a:moveTo>
                    <a:pt x="361950" y="38100"/>
                  </a:moveTo>
                  <a:cubicBezTo>
                    <a:pt x="540068" y="38100"/>
                    <a:pt x="685800" y="183833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lnTo>
                    <a:pt x="36195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2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Key module 1——Geometry cues Generation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593465D-6FF4-497B-87E7-30BB6D5717F8}"/>
              </a:ext>
            </a:extLst>
          </p:cNvPr>
          <p:cNvSpPr txBox="1"/>
          <p:nvPr/>
        </p:nvSpPr>
        <p:spPr>
          <a:xfrm>
            <a:off x="205741" y="1946187"/>
            <a:ext cx="11780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Objective: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Narrow the gap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between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known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unknown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classes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Facilitate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the subsequent learning of general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objectness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notion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9E4DC5C-3EC2-44FA-9D44-33ED01CF0CB9}"/>
              </a:ext>
            </a:extLst>
          </p:cNvPr>
          <p:cNvGrpSpPr/>
          <p:nvPr/>
        </p:nvGrpSpPr>
        <p:grpSpPr>
          <a:xfrm>
            <a:off x="840483" y="2796841"/>
            <a:ext cx="10511030" cy="3734368"/>
            <a:chOff x="760781" y="2032301"/>
            <a:chExt cx="10511030" cy="373436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9B727AB-FAAC-460D-A545-3D976018019E}"/>
                </a:ext>
              </a:extLst>
            </p:cNvPr>
            <p:cNvGrpSpPr/>
            <p:nvPr/>
          </p:nvGrpSpPr>
          <p:grpSpPr>
            <a:xfrm>
              <a:off x="5589071" y="2032301"/>
              <a:ext cx="5682740" cy="3734368"/>
              <a:chOff x="6431641" y="1022943"/>
              <a:chExt cx="5707966" cy="3943649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7F71778A-D652-4A86-9C17-91851FA50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5135" y="1022943"/>
                <a:ext cx="1680145" cy="1680145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DE4E2A8E-6FC0-4B7A-AE09-CB6DC2348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5135" y="3286447"/>
                <a:ext cx="1680145" cy="1680145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399C903-0185-443A-8C37-26A2857F9984}"/>
                  </a:ext>
                </a:extLst>
              </p:cNvPr>
              <p:cNvSpPr txBox="1"/>
              <p:nvPr/>
            </p:nvSpPr>
            <p:spPr>
              <a:xfrm rot="21331682">
                <a:off x="6431641" y="1800386"/>
                <a:ext cx="3960803" cy="4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Depth: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0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relative spatial difference</a:t>
                </a:r>
                <a:endPara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5A957A1-BEF2-41C0-92BF-9A35BC4B9B9D}"/>
                  </a:ext>
                </a:extLst>
              </p:cNvPr>
              <p:cNvSpPr txBox="1"/>
              <p:nvPr/>
            </p:nvSpPr>
            <p:spPr>
              <a:xfrm rot="467860">
                <a:off x="6513604" y="3852761"/>
                <a:ext cx="5626003" cy="4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Normal: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directional differences</a:t>
                </a:r>
                <a:endParaRPr lang="zh-CN" altLang="en-US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1C23855-378E-4B25-A8FC-E0568F9333BE}"/>
                  </a:ext>
                </a:extLst>
              </p:cNvPr>
              <p:cNvSpPr txBox="1"/>
              <p:nvPr/>
            </p:nvSpPr>
            <p:spPr>
              <a:xfrm>
                <a:off x="6512351" y="2796256"/>
                <a:ext cx="4091419" cy="422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RGB: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 appearance difference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2274226-292E-4BAC-8002-42EEEA10B363}"/>
                </a:ext>
              </a:extLst>
            </p:cNvPr>
            <p:cNvGrpSpPr/>
            <p:nvPr/>
          </p:nvGrpSpPr>
          <p:grpSpPr>
            <a:xfrm>
              <a:off x="760781" y="2158548"/>
              <a:ext cx="8566099" cy="3448514"/>
              <a:chOff x="760781" y="2158548"/>
              <a:chExt cx="8566099" cy="344851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05127DED-D00F-4E61-94CB-E7228EE82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781" y="2158548"/>
                <a:ext cx="4700129" cy="3448514"/>
              </a:xfrm>
              <a:prstGeom prst="rect">
                <a:avLst/>
              </a:prstGeom>
            </p:spPr>
          </p:pic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1A5C114A-1C2F-4B7C-A7B3-6E8E15FA7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8651" y="3070459"/>
                <a:ext cx="3818229" cy="323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B487FE7D-C2F0-4D7D-AAAB-C4E0D8BC8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651" y="4260611"/>
                <a:ext cx="3776020" cy="5100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PA_文本框 7">
            <a:extLst>
              <a:ext uri="{FF2B5EF4-FFF2-40B4-BE49-F238E27FC236}">
                <a16:creationId xmlns:a16="http://schemas.microsoft.com/office/drawing/2014/main" id="{15AE4DF6-E64E-48BD-B527-70511B6698C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" y="1989570"/>
            <a:ext cx="11780519" cy="74320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Key module 2——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Objectness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Notion Learner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270347-8163-422D-BCB4-9DD8125C3FAA}"/>
              </a:ext>
            </a:extLst>
          </p:cNvPr>
          <p:cNvSpPr txBox="1"/>
          <p:nvPr/>
        </p:nvSpPr>
        <p:spPr>
          <a:xfrm>
            <a:off x="7095231" y="2307289"/>
            <a:ext cx="509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Vision-Language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Multimodal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50FAE2-5C58-4B6F-A10E-A379E7C46960}"/>
              </a:ext>
            </a:extLst>
          </p:cNvPr>
          <p:cNvSpPr txBox="1"/>
          <p:nvPr/>
        </p:nvSpPr>
        <p:spPr>
          <a:xfrm>
            <a:off x="7095231" y="3030613"/>
            <a:ext cx="4425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backbone: extract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multi-scale visual features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481541C-7342-499B-9148-60FBB7CF2981}"/>
              </a:ext>
            </a:extLst>
          </p:cNvPr>
          <p:cNvSpPr txBox="1"/>
          <p:nvPr/>
        </p:nvSpPr>
        <p:spPr>
          <a:xfrm>
            <a:off x="7095231" y="3936650"/>
            <a:ext cx="4630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Deformable DETR: obtain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query representations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01202EC-7EC3-443D-808E-8F0D9CADD548}"/>
              </a:ext>
            </a:extLst>
          </p:cNvPr>
          <p:cNvSpPr txBox="1"/>
          <p:nvPr/>
        </p:nvSpPr>
        <p:spPr>
          <a:xfrm>
            <a:off x="7095231" y="4861843"/>
            <a:ext cx="4202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RoBERTa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encodes the text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input to hidden vectors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4972EAD-D002-46FC-BE1F-0B954C73B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57" y="2118225"/>
            <a:ext cx="6573167" cy="446784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F625AFC1-28AF-4A1A-812F-3D66A46C3149}"/>
              </a:ext>
            </a:extLst>
          </p:cNvPr>
          <p:cNvSpPr txBox="1"/>
          <p:nvPr/>
        </p:nvSpPr>
        <p:spPr>
          <a:xfrm>
            <a:off x="7095231" y="5755077"/>
            <a:ext cx="4354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Late-fusion Transformer: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fuse multimodal information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Key module 3——Pseudo Labeling &amp; Final Detector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270347-8163-422D-BCB4-9DD8125C3FAA}"/>
              </a:ext>
            </a:extLst>
          </p:cNvPr>
          <p:cNvSpPr txBox="1"/>
          <p:nvPr/>
        </p:nvSpPr>
        <p:spPr>
          <a:xfrm>
            <a:off x="6951464" y="2302284"/>
            <a:ext cx="565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learning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50FAE2-5C58-4B6F-A10E-A379E7C46960}"/>
              </a:ext>
            </a:extLst>
          </p:cNvPr>
          <p:cNvSpPr txBox="1"/>
          <p:nvPr/>
        </p:nvSpPr>
        <p:spPr>
          <a:xfrm>
            <a:off x="6951464" y="2981323"/>
            <a:ext cx="5145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model: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Objectness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notion learner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generates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class-agnostic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 boxes for unlabeled data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481541C-7342-499B-9148-60FBB7CF2981}"/>
              </a:ext>
            </a:extLst>
          </p:cNvPr>
          <p:cNvSpPr txBox="1"/>
          <p:nvPr/>
        </p:nvSpPr>
        <p:spPr>
          <a:xfrm>
            <a:off x="6951463" y="4365886"/>
            <a:ext cx="5145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model: DINO-like detector, can perform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class-aware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625AFC1-28AF-4A1A-812F-3D66A46C3149}"/>
              </a:ext>
            </a:extLst>
          </p:cNvPr>
          <p:cNvSpPr txBox="1"/>
          <p:nvPr/>
        </p:nvSpPr>
        <p:spPr>
          <a:xfrm>
            <a:off x="6951463" y="5472628"/>
            <a:ext cx="5034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student model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needed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C12EF2-B2C4-49ED-A603-5930555CB4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01" r="1949"/>
          <a:stretch/>
        </p:blipFill>
        <p:spPr>
          <a:xfrm>
            <a:off x="301057" y="2323745"/>
            <a:ext cx="6381751" cy="40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ultimodal-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hanced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bjectness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earner (MENOL)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4BC1CD-9514-4C7E-83D3-CF56B6C60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" y="3822962"/>
            <a:ext cx="11787946" cy="2793515"/>
          </a:xfrm>
          <a:prstGeom prst="rect">
            <a:avLst/>
          </a:prstGeom>
        </p:spPr>
      </p:pic>
      <p:sp>
        <p:nvSpPr>
          <p:cNvPr id="13" name="右箭头 1">
            <a:extLst>
              <a:ext uri="{FF2B5EF4-FFF2-40B4-BE49-F238E27FC236}">
                <a16:creationId xmlns:a16="http://schemas.microsoft.com/office/drawing/2014/main" id="{6508BD9F-9AB3-416A-B4CC-D2E40496D605}"/>
              </a:ext>
            </a:extLst>
          </p:cNvPr>
          <p:cNvSpPr/>
          <p:nvPr/>
        </p:nvSpPr>
        <p:spPr>
          <a:xfrm>
            <a:off x="375313" y="2518695"/>
            <a:ext cx="11685142" cy="997527"/>
          </a:xfrm>
          <a:prstGeom prst="rightArrow">
            <a:avLst>
              <a:gd name="adj1" fmla="val 45833"/>
              <a:gd name="adj2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id="{BC75BCD0-A147-47A7-9A51-6813902C25CC}"/>
              </a:ext>
            </a:extLst>
          </p:cNvPr>
          <p:cNvSpPr/>
          <p:nvPr/>
        </p:nvSpPr>
        <p:spPr>
          <a:xfrm rot="5400000">
            <a:off x="5638353" y="2426643"/>
            <a:ext cx="1261865" cy="1142841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82873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id="{D1140210-6EB7-4274-A7DD-10ED2C1BC9D7}"/>
              </a:ext>
            </a:extLst>
          </p:cNvPr>
          <p:cNvSpPr/>
          <p:nvPr/>
        </p:nvSpPr>
        <p:spPr>
          <a:xfrm rot="5400000">
            <a:off x="7678474" y="2426643"/>
            <a:ext cx="1261865" cy="1142841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82873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id="{4BB0120C-D698-46AD-B123-F7C32CD2FC6C}"/>
              </a:ext>
            </a:extLst>
          </p:cNvPr>
          <p:cNvSpPr/>
          <p:nvPr/>
        </p:nvSpPr>
        <p:spPr>
          <a:xfrm rot="5400000">
            <a:off x="9921077" y="2426643"/>
            <a:ext cx="1261865" cy="1142841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82873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3C247AE-3F50-413F-B12B-9A959F9FDCB4}"/>
              </a:ext>
            </a:extLst>
          </p:cNvPr>
          <p:cNvSpPr txBox="1"/>
          <p:nvPr/>
        </p:nvSpPr>
        <p:spPr>
          <a:xfrm>
            <a:off x="5632138" y="2536398"/>
            <a:ext cx="1309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Teacher model training</a:t>
            </a:r>
            <a:endParaRPr kumimoji="1" lang="zh-CN" altLang="en-US" b="1" kern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D2D181D-8112-4A0B-9689-C6FB7B3A4BDE}"/>
              </a:ext>
            </a:extLst>
          </p:cNvPr>
          <p:cNvSpPr txBox="1"/>
          <p:nvPr/>
        </p:nvSpPr>
        <p:spPr>
          <a:xfrm>
            <a:off x="7453321" y="2681732"/>
            <a:ext cx="1712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Pseodo</a:t>
            </a:r>
            <a:r>
              <a:rPr kumimoji="1" lang="en-US" altLang="zh-CN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Labeling</a:t>
            </a:r>
            <a:endParaRPr kumimoji="1" lang="zh-CN" altLang="en-US" b="1" kern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164542-4B6C-4F38-861C-CC5AF47DEF80}"/>
              </a:ext>
            </a:extLst>
          </p:cNvPr>
          <p:cNvSpPr txBox="1"/>
          <p:nvPr/>
        </p:nvSpPr>
        <p:spPr>
          <a:xfrm>
            <a:off x="9910817" y="2544547"/>
            <a:ext cx="1309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Student model training</a:t>
            </a:r>
            <a:endParaRPr kumimoji="1" lang="zh-CN" altLang="en-US" b="1" kern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4C55BAFF-9ADB-4903-9831-8C630581DF59}"/>
              </a:ext>
            </a:extLst>
          </p:cNvPr>
          <p:cNvSpPr/>
          <p:nvPr/>
        </p:nvSpPr>
        <p:spPr>
          <a:xfrm rot="5400000">
            <a:off x="1682625" y="2408939"/>
            <a:ext cx="1261865" cy="1142841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82873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FB379E-2C3F-4B40-A43B-40A7242C720B}"/>
              </a:ext>
            </a:extLst>
          </p:cNvPr>
          <p:cNvSpPr txBox="1"/>
          <p:nvPr/>
        </p:nvSpPr>
        <p:spPr>
          <a:xfrm>
            <a:off x="1626279" y="2518695"/>
            <a:ext cx="1416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Geometry cues generation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D51180BA-DB3A-41DF-B886-156635B107E7}"/>
              </a:ext>
            </a:extLst>
          </p:cNvPr>
          <p:cNvSpPr/>
          <p:nvPr/>
        </p:nvSpPr>
        <p:spPr>
          <a:xfrm rot="5400000">
            <a:off x="3942404" y="2426642"/>
            <a:ext cx="1261865" cy="1142841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182873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D33BF8-D719-4ED2-9B55-F31737280602}"/>
              </a:ext>
            </a:extLst>
          </p:cNvPr>
          <p:cNvSpPr txBox="1"/>
          <p:nvPr/>
        </p:nvSpPr>
        <p:spPr>
          <a:xfrm>
            <a:off x="3590320" y="2518695"/>
            <a:ext cx="1966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Multimodal </a:t>
            </a:r>
            <a:r>
              <a:rPr kumimoji="1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Objectness</a:t>
            </a: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Learning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74B6D11C-DF26-474C-9512-8CC31626D721}"/>
              </a:ext>
            </a:extLst>
          </p:cNvPr>
          <p:cNvSpPr/>
          <p:nvPr/>
        </p:nvSpPr>
        <p:spPr>
          <a:xfrm rot="16696364">
            <a:off x="8775383" y="-2210117"/>
            <a:ext cx="5125085" cy="5125085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6A4295D-0788-405A-809B-94282660D35B}"/>
              </a:ext>
            </a:extLst>
          </p:cNvPr>
          <p:cNvSpPr/>
          <p:nvPr/>
        </p:nvSpPr>
        <p:spPr>
          <a:xfrm rot="16696364">
            <a:off x="8261350" y="-2724150"/>
            <a:ext cx="6153150" cy="6153150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形 17">
            <a:extLst>
              <a:ext uri="{FF2B5EF4-FFF2-40B4-BE49-F238E27FC236}">
                <a16:creationId xmlns:a16="http://schemas.microsoft.com/office/drawing/2014/main" id="{2A37EB99-7940-4DA3-9F8C-80D155A8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D80DA6-47C6-48F0-B426-C6DD3DCD693F}"/>
              </a:ext>
            </a:extLst>
          </p:cNvPr>
          <p:cNvSpPr txBox="1"/>
          <p:nvPr/>
        </p:nvSpPr>
        <p:spPr>
          <a:xfrm>
            <a:off x="4590459" y="2114843"/>
            <a:ext cx="3011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PART 03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FDE821-7310-424E-AE7D-C9F8A3C94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DAC1D68-B5F3-4411-BDAE-3FE1BE386EE5}"/>
              </a:ext>
            </a:extLst>
          </p:cNvPr>
          <p:cNvSpPr txBox="1"/>
          <p:nvPr/>
        </p:nvSpPr>
        <p:spPr>
          <a:xfrm>
            <a:off x="2577227" y="3277819"/>
            <a:ext cx="7037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2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72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9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Settings &amp; Metrics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695BE0-FC96-45B7-9679-615EA9C99AF3}"/>
              </a:ext>
            </a:extLst>
          </p:cNvPr>
          <p:cNvSpPr txBox="1"/>
          <p:nvPr/>
        </p:nvSpPr>
        <p:spPr>
          <a:xfrm>
            <a:off x="489649" y="4895429"/>
            <a:ext cx="11496609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AP-common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over objects of common categories (pedestrian, cyclist, car, truck, tram, tricycle, bus);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AP-agnostic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over objects of all categories in a class-agnostic manner;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AR-agnostic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over objects of all categories in a class-agnostic manner;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AR-agnostic-corner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over corner-case objects of all categories in a class-agnostic manner;</a:t>
            </a:r>
          </a:p>
        </p:txBody>
      </p:sp>
      <p:sp>
        <p:nvSpPr>
          <p:cNvPr id="15" name="Rectangle: Rounded Corners 2">
            <a:extLst>
              <a:ext uri="{FF2B5EF4-FFF2-40B4-BE49-F238E27FC236}">
                <a16:creationId xmlns:a16="http://schemas.microsoft.com/office/drawing/2014/main" id="{D52A2FAA-61B2-432A-AA99-988E0FB84F25}"/>
              </a:ext>
            </a:extLst>
          </p:cNvPr>
          <p:cNvSpPr/>
          <p:nvPr/>
        </p:nvSpPr>
        <p:spPr>
          <a:xfrm>
            <a:off x="205740" y="2118225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PA_文本框 7">
            <a:extLst>
              <a:ext uri="{FF2B5EF4-FFF2-40B4-BE49-F238E27FC236}">
                <a16:creationId xmlns:a16="http://schemas.microsoft.com/office/drawing/2014/main" id="{EE8741A6-AF5B-4197-8BEC-E4AC7BA1118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39" y="2971724"/>
            <a:ext cx="11780519" cy="9715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SODA10M for training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CODA for testing and evaluation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476DE0F0-C477-431E-82B1-26E98DE765BE}"/>
              </a:ext>
            </a:extLst>
          </p:cNvPr>
          <p:cNvSpPr/>
          <p:nvPr/>
        </p:nvSpPr>
        <p:spPr>
          <a:xfrm>
            <a:off x="205740" y="4137979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METRICS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PA_文本框 7">
            <a:extLst>
              <a:ext uri="{FF2B5EF4-FFF2-40B4-BE49-F238E27FC236}">
                <a16:creationId xmlns:a16="http://schemas.microsoft.com/office/drawing/2014/main" id="{9398DC1E-1282-43E9-BCF7-EAB2BED66B1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39" y="4991100"/>
            <a:ext cx="11780519" cy="178798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Implementation Details for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Objectness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Learner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84299A7-2C2B-4FCB-8BC6-78C97469F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57" y="2118225"/>
            <a:ext cx="6573167" cy="44678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46D1C96-AAE5-4498-9447-BB17C1BDD064}"/>
              </a:ext>
            </a:extLst>
          </p:cNvPr>
          <p:cNvSpPr txBox="1"/>
          <p:nvPr/>
        </p:nvSpPr>
        <p:spPr>
          <a:xfrm>
            <a:off x="7054194" y="2659316"/>
            <a:ext cx="50424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1.3M aligned image-text pairs from MSCOCO, Flickr30k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RGB+Geometry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cues) + captions (for language branch input)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4C65A37-FD66-4E97-9535-15A8054AC0D2}"/>
              </a:ext>
            </a:extLst>
          </p:cNvPr>
          <p:cNvSpPr txBox="1"/>
          <p:nvPr/>
        </p:nvSpPr>
        <p:spPr>
          <a:xfrm>
            <a:off x="7054193" y="4332100"/>
            <a:ext cx="4932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CODA-train dataset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RGB+Geometry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cues) + captions (for language branch input)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527AFBE-E5B5-46BE-88D1-5F139F3D517B}"/>
              </a:ext>
            </a:extLst>
          </p:cNvPr>
          <p:cNvSpPr txBox="1"/>
          <p:nvPr/>
        </p:nvSpPr>
        <p:spPr>
          <a:xfrm>
            <a:off x="7054193" y="5790375"/>
            <a:ext cx="4403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‘all objects’ as the text query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2E4CC7D-3740-47AA-A868-E1CF7185D353}"/>
              </a:ext>
            </a:extLst>
          </p:cNvPr>
          <p:cNvSpPr txBox="1"/>
          <p:nvPr/>
        </p:nvSpPr>
        <p:spPr>
          <a:xfrm>
            <a:off x="7054193" y="6190485"/>
            <a:ext cx="4403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SODA10M dataset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15D8C44E-16BB-4069-91D3-63292866B65C}"/>
              </a:ext>
            </a:extLst>
          </p:cNvPr>
          <p:cNvSpPr/>
          <p:nvPr/>
        </p:nvSpPr>
        <p:spPr>
          <a:xfrm>
            <a:off x="7054194" y="2017509"/>
            <a:ext cx="3366798" cy="54640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Pre-training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ED7B0329-2D81-4E1A-8BC8-C6E457BD40FF}"/>
              </a:ext>
            </a:extLst>
          </p:cNvPr>
          <p:cNvSpPr/>
          <p:nvPr/>
        </p:nvSpPr>
        <p:spPr>
          <a:xfrm>
            <a:off x="7054194" y="3752689"/>
            <a:ext cx="3366798" cy="54640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Fine-tuning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">
            <a:extLst>
              <a:ext uri="{FF2B5EF4-FFF2-40B4-BE49-F238E27FC236}">
                <a16:creationId xmlns:a16="http://schemas.microsoft.com/office/drawing/2014/main" id="{305B4403-3736-4B94-83F5-47328964E576}"/>
              </a:ext>
            </a:extLst>
          </p:cNvPr>
          <p:cNvSpPr/>
          <p:nvPr/>
        </p:nvSpPr>
        <p:spPr>
          <a:xfrm>
            <a:off x="7054193" y="5095344"/>
            <a:ext cx="3366798" cy="54640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Inference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Implementation Details for Final detector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6D1C96-AAE5-4498-9447-BB17C1BDD064}"/>
              </a:ext>
            </a:extLst>
          </p:cNvPr>
          <p:cNvSpPr txBox="1"/>
          <p:nvPr/>
        </p:nvSpPr>
        <p:spPr>
          <a:xfrm>
            <a:off x="6998980" y="2785220"/>
            <a:ext cx="5042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SODA10M dataset with Ground Truth and Pseudo boxes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527AFBE-E5B5-46BE-88D1-5F139F3D517B}"/>
              </a:ext>
            </a:extLst>
          </p:cNvPr>
          <p:cNvSpPr txBox="1"/>
          <p:nvPr/>
        </p:nvSpPr>
        <p:spPr>
          <a:xfrm>
            <a:off x="7054193" y="5509118"/>
            <a:ext cx="4403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CODA-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2E4CC7D-3740-47AA-A868-E1CF7185D353}"/>
              </a:ext>
            </a:extLst>
          </p:cNvPr>
          <p:cNvSpPr txBox="1"/>
          <p:nvPr/>
        </p:nvSpPr>
        <p:spPr>
          <a:xfrm>
            <a:off x="7054193" y="6007917"/>
            <a:ext cx="4403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the result metrics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15D8C44E-16BB-4069-91D3-63292866B65C}"/>
              </a:ext>
            </a:extLst>
          </p:cNvPr>
          <p:cNvSpPr/>
          <p:nvPr/>
        </p:nvSpPr>
        <p:spPr>
          <a:xfrm>
            <a:off x="7054194" y="2017509"/>
            <a:ext cx="3366798" cy="54640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Training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">
            <a:extLst>
              <a:ext uri="{FF2B5EF4-FFF2-40B4-BE49-F238E27FC236}">
                <a16:creationId xmlns:a16="http://schemas.microsoft.com/office/drawing/2014/main" id="{305B4403-3736-4B94-83F5-47328964E576}"/>
              </a:ext>
            </a:extLst>
          </p:cNvPr>
          <p:cNvSpPr/>
          <p:nvPr/>
        </p:nvSpPr>
        <p:spPr>
          <a:xfrm>
            <a:off x="7054193" y="4850117"/>
            <a:ext cx="3366798" cy="54640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Inference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64609E9-50E8-4380-87FF-62BB35A1D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01" r="1949"/>
          <a:stretch/>
        </p:blipFill>
        <p:spPr>
          <a:xfrm>
            <a:off x="301057" y="2323745"/>
            <a:ext cx="6381751" cy="408428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058286D-DF49-4238-BE07-251FC8BE476B}"/>
              </a:ext>
            </a:extLst>
          </p:cNvPr>
          <p:cNvSpPr txBox="1"/>
          <p:nvPr/>
        </p:nvSpPr>
        <p:spPr>
          <a:xfrm>
            <a:off x="6998980" y="3539679"/>
            <a:ext cx="5042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RGB images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3F7B74-EBD0-4AB0-ACC7-925877CB48E2}"/>
              </a:ext>
            </a:extLst>
          </p:cNvPr>
          <p:cNvSpPr txBox="1"/>
          <p:nvPr/>
        </p:nvSpPr>
        <p:spPr>
          <a:xfrm>
            <a:off x="6998980" y="4041010"/>
            <a:ext cx="5042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5000+ images to achieve excellent performance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5">
            <a:extLst>
              <a:ext uri="{FF2B5EF4-FFF2-40B4-BE49-F238E27FC236}">
                <a16:creationId xmlns:a16="http://schemas.microsoft.com/office/drawing/2014/main" id="{5858C80F-0F46-4B81-9CF8-98046DDE4B14}"/>
              </a:ext>
            </a:extLst>
          </p:cNvPr>
          <p:cNvSpPr>
            <a:spLocks noChangeAspect="1"/>
          </p:cNvSpPr>
          <p:nvPr/>
        </p:nvSpPr>
        <p:spPr>
          <a:xfrm rot="2460000">
            <a:off x="2272030" y="1494790"/>
            <a:ext cx="2347595" cy="4551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929" h="9557">
                <a:moveTo>
                  <a:pt x="1846" y="0"/>
                </a:moveTo>
                <a:cubicBezTo>
                  <a:pt x="3549" y="0"/>
                  <a:pt x="4929" y="2139"/>
                  <a:pt x="4929" y="4779"/>
                </a:cubicBezTo>
                <a:cubicBezTo>
                  <a:pt x="4929" y="7418"/>
                  <a:pt x="3549" y="9557"/>
                  <a:pt x="1846" y="9557"/>
                </a:cubicBezTo>
                <a:cubicBezTo>
                  <a:pt x="1288" y="9557"/>
                  <a:pt x="764" y="9327"/>
                  <a:pt x="312" y="8924"/>
                </a:cubicBezTo>
                <a:lnTo>
                  <a:pt x="309" y="8922"/>
                </a:lnTo>
                <a:lnTo>
                  <a:pt x="319" y="8930"/>
                </a:lnTo>
                <a:cubicBezTo>
                  <a:pt x="728" y="9255"/>
                  <a:pt x="1192" y="9438"/>
                  <a:pt x="1683" y="9438"/>
                </a:cubicBezTo>
                <a:cubicBezTo>
                  <a:pt x="3338" y="9438"/>
                  <a:pt x="4679" y="7359"/>
                  <a:pt x="4679" y="4794"/>
                </a:cubicBezTo>
                <a:cubicBezTo>
                  <a:pt x="4679" y="2229"/>
                  <a:pt x="3338" y="150"/>
                  <a:pt x="1683" y="150"/>
                </a:cubicBezTo>
                <a:cubicBezTo>
                  <a:pt x="1062" y="150"/>
                  <a:pt x="486" y="442"/>
                  <a:pt x="8" y="943"/>
                </a:cubicBezTo>
                <a:lnTo>
                  <a:pt x="0" y="951"/>
                </a:lnTo>
                <a:lnTo>
                  <a:pt x="2" y="949"/>
                </a:lnTo>
                <a:cubicBezTo>
                  <a:pt x="516" y="353"/>
                  <a:pt x="1155" y="0"/>
                  <a:pt x="1846" y="0"/>
                </a:cubicBezTo>
                <a:close/>
              </a:path>
            </a:pathLst>
          </a:custGeom>
          <a:solidFill>
            <a:srgbClr val="9BCB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 48">
            <a:extLst>
              <a:ext uri="{FF2B5EF4-FFF2-40B4-BE49-F238E27FC236}">
                <a16:creationId xmlns:a16="http://schemas.microsoft.com/office/drawing/2014/main" id="{E6A5969C-1DE4-48E8-BD15-793955EB6E13}"/>
              </a:ext>
            </a:extLst>
          </p:cNvPr>
          <p:cNvSpPr/>
          <p:nvPr/>
        </p:nvSpPr>
        <p:spPr>
          <a:xfrm rot="2760000">
            <a:off x="3881018" y="1582173"/>
            <a:ext cx="2562431" cy="4046377"/>
          </a:xfrm>
          <a:custGeom>
            <a:avLst/>
            <a:gdLst>
              <a:gd name="connsiteX0" fmla="*/ 0 w 4035"/>
              <a:gd name="connsiteY0" fmla="*/ 21 h 6372"/>
              <a:gd name="connsiteX1" fmla="*/ 3119 w 4035"/>
              <a:gd name="connsiteY1" fmla="*/ 1805 h 6372"/>
              <a:gd name="connsiteX2" fmla="*/ 3935 w 4035"/>
              <a:gd name="connsiteY2" fmla="*/ 6372 h 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5" h="6372">
                <a:moveTo>
                  <a:pt x="0" y="21"/>
                </a:moveTo>
                <a:cubicBezTo>
                  <a:pt x="929" y="-126"/>
                  <a:pt x="2259" y="492"/>
                  <a:pt x="3119" y="1805"/>
                </a:cubicBezTo>
                <a:cubicBezTo>
                  <a:pt x="3979" y="3118"/>
                  <a:pt x="4188" y="5272"/>
                  <a:pt x="3935" y="6372"/>
                </a:cubicBezTo>
              </a:path>
            </a:pathLst>
          </a:custGeom>
          <a:noFill/>
          <a:ln w="25400" cap="flat" cmpd="sng" algn="ctr">
            <a:gradFill>
              <a:gsLst>
                <a:gs pos="21000">
                  <a:srgbClr val="00B0F0"/>
                </a:gs>
                <a:gs pos="100000">
                  <a:srgbClr val="4472C4">
                    <a:lumMod val="75000"/>
                  </a:srgbClr>
                </a:gs>
              </a:gsLst>
              <a:lin ang="13500000" scaled="1"/>
            </a:gra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225222E-2C14-4EE2-9FAE-DFDC1A204457}"/>
              </a:ext>
            </a:extLst>
          </p:cNvPr>
          <p:cNvSpPr/>
          <p:nvPr/>
        </p:nvSpPr>
        <p:spPr>
          <a:xfrm>
            <a:off x="5755640" y="1408430"/>
            <a:ext cx="720000" cy="72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gradFill>
              <a:gsLst>
                <a:gs pos="21000">
                  <a:srgbClr val="00B0F0"/>
                </a:gs>
                <a:gs pos="100000">
                  <a:srgbClr val="4472C4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17A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81927FD-61EB-4BA1-9C62-89A3C929709F}"/>
              </a:ext>
            </a:extLst>
          </p:cNvPr>
          <p:cNvSpPr/>
          <p:nvPr/>
        </p:nvSpPr>
        <p:spPr>
          <a:xfrm>
            <a:off x="5972810" y="2635885"/>
            <a:ext cx="720000" cy="72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gradFill>
              <a:gsLst>
                <a:gs pos="21000">
                  <a:srgbClr val="00B0F0"/>
                </a:gs>
                <a:gs pos="100000">
                  <a:srgbClr val="4472C4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17A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9D176BD-F428-4D1C-8C9C-2420DF57F587}"/>
              </a:ext>
            </a:extLst>
          </p:cNvPr>
          <p:cNvSpPr/>
          <p:nvPr/>
        </p:nvSpPr>
        <p:spPr>
          <a:xfrm>
            <a:off x="5652135" y="3853180"/>
            <a:ext cx="720000" cy="72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gradFill>
              <a:gsLst>
                <a:gs pos="21000">
                  <a:srgbClr val="00B0F0"/>
                </a:gs>
                <a:gs pos="100000">
                  <a:srgbClr val="4472C4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17A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2A5A729-F639-4F42-8273-5DA9C1FE2A77}"/>
              </a:ext>
            </a:extLst>
          </p:cNvPr>
          <p:cNvSpPr/>
          <p:nvPr/>
        </p:nvSpPr>
        <p:spPr>
          <a:xfrm>
            <a:off x="4921885" y="4900295"/>
            <a:ext cx="720000" cy="72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gradFill>
              <a:gsLst>
                <a:gs pos="21000">
                  <a:srgbClr val="00B0F0"/>
                </a:gs>
                <a:gs pos="100000">
                  <a:srgbClr val="4472C4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17A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FE3F58-8B23-4CF6-9D21-AF838D61E080}"/>
              </a:ext>
            </a:extLst>
          </p:cNvPr>
          <p:cNvSpPr txBox="1"/>
          <p:nvPr/>
        </p:nvSpPr>
        <p:spPr>
          <a:xfrm>
            <a:off x="6692810" y="1410949"/>
            <a:ext cx="393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33B63E-DEDF-4AC6-B8E6-629C80853C5D}"/>
              </a:ext>
            </a:extLst>
          </p:cNvPr>
          <p:cNvSpPr txBox="1"/>
          <p:nvPr/>
        </p:nvSpPr>
        <p:spPr>
          <a:xfrm>
            <a:off x="6867491" y="2707208"/>
            <a:ext cx="2922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59ABE2-3ED6-4DED-9260-62ADF2D5C06C}"/>
              </a:ext>
            </a:extLst>
          </p:cNvPr>
          <p:cNvSpPr txBox="1"/>
          <p:nvPr/>
        </p:nvSpPr>
        <p:spPr>
          <a:xfrm>
            <a:off x="6537832" y="3959429"/>
            <a:ext cx="4358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6042BA-2979-4600-8BCB-465B4351B1D6}"/>
              </a:ext>
            </a:extLst>
          </p:cNvPr>
          <p:cNvSpPr txBox="1"/>
          <p:nvPr/>
        </p:nvSpPr>
        <p:spPr>
          <a:xfrm>
            <a:off x="5824789" y="5070475"/>
            <a:ext cx="3677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0B4EDB-C5AB-488E-A313-940650E63F6B}"/>
              </a:ext>
            </a:extLst>
          </p:cNvPr>
          <p:cNvSpPr txBox="1"/>
          <p:nvPr/>
        </p:nvSpPr>
        <p:spPr>
          <a:xfrm>
            <a:off x="147619" y="2764607"/>
            <a:ext cx="4690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CONTENTS</a:t>
            </a:r>
            <a:endParaRPr lang="zh-CN" altLang="en-US" sz="5400" b="1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形 17">
            <a:extLst>
              <a:ext uri="{FF2B5EF4-FFF2-40B4-BE49-F238E27FC236}">
                <a16:creationId xmlns:a16="http://schemas.microsoft.com/office/drawing/2014/main" id="{0005A7ED-655F-4E28-BA4F-142B13FF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EFCFBC0-AF89-4412-A519-23596A10541E}"/>
              </a:ext>
            </a:extLst>
          </p:cNvPr>
          <p:cNvSpPr txBox="1"/>
          <p:nvPr/>
        </p:nvSpPr>
        <p:spPr>
          <a:xfrm>
            <a:off x="5664440" y="1483965"/>
            <a:ext cx="97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228BFE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228BFE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9BF3FF-0976-44BA-AAD6-84B88CB569E9}"/>
              </a:ext>
            </a:extLst>
          </p:cNvPr>
          <p:cNvSpPr txBox="1"/>
          <p:nvPr/>
        </p:nvSpPr>
        <p:spPr>
          <a:xfrm>
            <a:off x="5888292" y="2736342"/>
            <a:ext cx="97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228BFE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228BF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B751F5-5BD7-4144-8BBC-2597163A7B38}"/>
              </a:ext>
            </a:extLst>
          </p:cNvPr>
          <p:cNvSpPr txBox="1"/>
          <p:nvPr/>
        </p:nvSpPr>
        <p:spPr>
          <a:xfrm>
            <a:off x="5566283" y="3940877"/>
            <a:ext cx="97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228BFE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228BFE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A1ABC54-0352-4011-9211-9C1257F4429B}"/>
              </a:ext>
            </a:extLst>
          </p:cNvPr>
          <p:cNvSpPr txBox="1"/>
          <p:nvPr/>
        </p:nvSpPr>
        <p:spPr>
          <a:xfrm>
            <a:off x="4811350" y="4990592"/>
            <a:ext cx="97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228BFE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228BFE"/>
              </a:solidFill>
              <a:cs typeface="+mn-ea"/>
              <a:sym typeface="+mn-lt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F3E9FBD5-75B3-4C7D-BEAC-FE9AEA9B705A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DBD5C40-80E0-4B9F-AE2C-D06BE16A1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3A0BD02-00A5-437E-8AE2-4F4C48109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2485700"/>
            <a:ext cx="8072545" cy="17311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24FDAFF-8588-40CC-985D-25D2B899C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202" y="4761336"/>
            <a:ext cx="4693368" cy="177766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A616566-9EE6-40CA-BAB9-C93A0832B44C}"/>
              </a:ext>
            </a:extLst>
          </p:cNvPr>
          <p:cNvSpPr txBox="1"/>
          <p:nvPr/>
        </p:nvSpPr>
        <p:spPr>
          <a:xfrm>
            <a:off x="452120" y="2013827"/>
            <a:ext cx="765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 experiment: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on Corner Case dataset CODA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52A4AE4-8F71-401C-ADFB-7FEAE50DE06D}"/>
              </a:ext>
            </a:extLst>
          </p:cNvPr>
          <p:cNvSpPr txBox="1"/>
          <p:nvPr/>
        </p:nvSpPr>
        <p:spPr>
          <a:xfrm>
            <a:off x="8486735" y="4899338"/>
            <a:ext cx="3705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Maintain the ability of detecting common road objects, not seriously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overfit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Corner Case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48137272-25D2-4255-BA3E-D51C9F91D0F2}"/>
              </a:ext>
            </a:extLst>
          </p:cNvPr>
          <p:cNvSpPr/>
          <p:nvPr/>
        </p:nvSpPr>
        <p:spPr>
          <a:xfrm>
            <a:off x="452120" y="1173832"/>
            <a:ext cx="11314900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Results: Quantitative metrics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5817510-4ACE-49B4-B00E-F2F66D530B0F}"/>
              </a:ext>
            </a:extLst>
          </p:cNvPr>
          <p:cNvSpPr txBox="1"/>
          <p:nvPr/>
        </p:nvSpPr>
        <p:spPr>
          <a:xfrm>
            <a:off x="452120" y="4277800"/>
            <a:ext cx="8929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Supplementary experiment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on a common road dataset BDD-100K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6789A0-C7ED-45FF-BA4E-E95F30019056}"/>
              </a:ext>
            </a:extLst>
          </p:cNvPr>
          <p:cNvSpPr txBox="1"/>
          <p:nvPr/>
        </p:nvSpPr>
        <p:spPr>
          <a:xfrm>
            <a:off x="8492992" y="2935778"/>
            <a:ext cx="3489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Recall of Corner Case significantly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improved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201C83-D33A-4395-8BA3-85180E6D8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67" y="3333922"/>
            <a:ext cx="3987800" cy="30668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4B03544-C30B-4978-B1C3-C9B793427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422" y="3355480"/>
            <a:ext cx="3902031" cy="30008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519943-7853-42AC-9B90-61AFCE6581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232" y="1915917"/>
            <a:ext cx="7832071" cy="135589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C5C1ED6-E319-4735-A008-6C6C7198416A}"/>
              </a:ext>
            </a:extLst>
          </p:cNvPr>
          <p:cNvGrpSpPr/>
          <p:nvPr/>
        </p:nvGrpSpPr>
        <p:grpSpPr>
          <a:xfrm>
            <a:off x="8425608" y="2317062"/>
            <a:ext cx="3766392" cy="3176372"/>
            <a:chOff x="1702786" y="4550296"/>
            <a:chExt cx="12334719" cy="198833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43AB2A9-1F4F-4D99-9405-FB4527E0F8F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702789" y="4550296"/>
              <a:ext cx="11659639" cy="75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Using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both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RGB &amp; Geometry cues performs best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7CA081B-3759-41CE-A238-23788CAF988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702786" y="5324866"/>
              <a:ext cx="12334719" cy="1213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Only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Geometry cues performs poorly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 two should complement each other</a:t>
              </a:r>
            </a:p>
          </p:txBody>
        </p:sp>
      </p:grp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id="{A7EB0CF2-6142-45D8-B68B-DF083B3DEC00}"/>
              </a:ext>
            </a:extLst>
          </p:cNvPr>
          <p:cNvSpPr/>
          <p:nvPr/>
        </p:nvSpPr>
        <p:spPr>
          <a:xfrm>
            <a:off x="452120" y="1173832"/>
            <a:ext cx="11314900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Ablation Studies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78DA5A-D01D-4D58-B48D-612B2A97D7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25608" y="5684168"/>
            <a:ext cx="3560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Teacher &amp; student models ablation</a:t>
            </a:r>
          </a:p>
        </p:txBody>
      </p:sp>
    </p:spTree>
    <p:extLst>
      <p:ext uri="{BB962C8B-B14F-4D97-AF65-F5344CB8AC3E}">
        <p14:creationId xmlns:p14="http://schemas.microsoft.com/office/powerpoint/2010/main" val="28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D7D7F8-6900-4498-8158-05AA2CA34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37" y="2188806"/>
            <a:ext cx="3026672" cy="314963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0DC379A-F6BD-4C9E-A49B-423B9A3A084E}"/>
              </a:ext>
            </a:extLst>
          </p:cNvPr>
          <p:cNvSpPr/>
          <p:nvPr/>
        </p:nvSpPr>
        <p:spPr>
          <a:xfrm>
            <a:off x="999890" y="3429000"/>
            <a:ext cx="2257660" cy="314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D123872-07B6-4806-9E62-738037214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38" y="1953121"/>
            <a:ext cx="8053536" cy="4279370"/>
          </a:xfrm>
          <a:prstGeom prst="rect">
            <a:avLst/>
          </a:prstGeom>
        </p:spPr>
      </p:pic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AEEC0E2B-9FA7-40EB-9656-2ECBCEDCB3FD}"/>
              </a:ext>
            </a:extLst>
          </p:cNvPr>
          <p:cNvSpPr/>
          <p:nvPr/>
        </p:nvSpPr>
        <p:spPr>
          <a:xfrm>
            <a:off x="452120" y="1173832"/>
            <a:ext cx="11314900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Visual Detection Results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0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AEEC0E2B-9FA7-40EB-9656-2ECBCEDCB3FD}"/>
              </a:ext>
            </a:extLst>
          </p:cNvPr>
          <p:cNvSpPr/>
          <p:nvPr/>
        </p:nvSpPr>
        <p:spPr>
          <a:xfrm>
            <a:off x="452120" y="1173832"/>
            <a:ext cx="11314900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Visual Detection Results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E6EC2B6-39C5-4353-8AE3-651B09794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57" y="2425705"/>
            <a:ext cx="3734321" cy="25435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73668D-B773-4806-AE9C-776E099A7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2" y="1963068"/>
            <a:ext cx="7816382" cy="43932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3572DE7-F93A-4205-B36C-BFD29D801DDA}"/>
              </a:ext>
            </a:extLst>
          </p:cNvPr>
          <p:cNvSpPr/>
          <p:nvPr/>
        </p:nvSpPr>
        <p:spPr>
          <a:xfrm>
            <a:off x="999890" y="3675706"/>
            <a:ext cx="2257660" cy="314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8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74B6D11C-DF26-474C-9512-8CC31626D721}"/>
              </a:ext>
            </a:extLst>
          </p:cNvPr>
          <p:cNvSpPr/>
          <p:nvPr/>
        </p:nvSpPr>
        <p:spPr>
          <a:xfrm rot="16696364">
            <a:off x="8775383" y="-2210117"/>
            <a:ext cx="5125085" cy="5125085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6A4295D-0788-405A-809B-94282660D35B}"/>
              </a:ext>
            </a:extLst>
          </p:cNvPr>
          <p:cNvSpPr/>
          <p:nvPr/>
        </p:nvSpPr>
        <p:spPr>
          <a:xfrm rot="16696364">
            <a:off x="8261350" y="-2724150"/>
            <a:ext cx="6153150" cy="6153150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形 17">
            <a:extLst>
              <a:ext uri="{FF2B5EF4-FFF2-40B4-BE49-F238E27FC236}">
                <a16:creationId xmlns:a16="http://schemas.microsoft.com/office/drawing/2014/main" id="{2A37EB99-7940-4DA3-9F8C-80D155A8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D80DA6-47C6-48F0-B426-C6DD3DCD693F}"/>
              </a:ext>
            </a:extLst>
          </p:cNvPr>
          <p:cNvSpPr txBox="1"/>
          <p:nvPr/>
        </p:nvSpPr>
        <p:spPr>
          <a:xfrm>
            <a:off x="4590459" y="2114843"/>
            <a:ext cx="3011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PART 04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FDE821-7310-424E-AE7D-C9F8A3C94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DAC1D68-B5F3-4411-BDAE-3FE1BE386EE5}"/>
              </a:ext>
            </a:extLst>
          </p:cNvPr>
          <p:cNvSpPr txBox="1"/>
          <p:nvPr/>
        </p:nvSpPr>
        <p:spPr>
          <a:xfrm>
            <a:off x="2798327" y="3277819"/>
            <a:ext cx="6595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2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72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6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AEEC0E2B-9FA7-40EB-9656-2ECBCEDCB3FD}"/>
              </a:ext>
            </a:extLst>
          </p:cNvPr>
          <p:cNvSpPr/>
          <p:nvPr/>
        </p:nvSpPr>
        <p:spPr>
          <a:xfrm>
            <a:off x="203133" y="1173832"/>
            <a:ext cx="11563887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Towards building a stronger visual detection system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28440B3C-7F5F-40DA-A198-99B5D178338D}"/>
              </a:ext>
            </a:extLst>
          </p:cNvPr>
          <p:cNvSpPr/>
          <p:nvPr/>
        </p:nvSpPr>
        <p:spPr>
          <a:xfrm>
            <a:off x="203133" y="2046673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CONTRIBUTIONS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9E4BDE-70B0-4388-9BE8-D2A09C2877F5}"/>
              </a:ext>
            </a:extLst>
          </p:cNvPr>
          <p:cNvSpPr txBox="1"/>
          <p:nvPr/>
        </p:nvSpPr>
        <p:spPr>
          <a:xfrm>
            <a:off x="574543" y="2919514"/>
            <a:ext cx="11169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novel 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multimodal-enhanced </a:t>
            </a:r>
            <a:r>
              <a:rPr lang="en-US" altLang="zh-CN" sz="24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objectness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learner 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open-world object detector for 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corner case detection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provides a general way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discrepancy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simpler but also performs well in practice</a:t>
            </a:r>
          </a:p>
        </p:txBody>
      </p:sp>
      <p:sp>
        <p:nvSpPr>
          <p:cNvPr id="14" name="PA_文本框 7">
            <a:extLst>
              <a:ext uri="{FF2B5EF4-FFF2-40B4-BE49-F238E27FC236}">
                <a16:creationId xmlns:a16="http://schemas.microsoft.com/office/drawing/2014/main" id="{5301B4B3-3164-434B-8CB0-9B76807D07C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133" y="2894204"/>
            <a:ext cx="11701620" cy="162027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2">
            <a:extLst>
              <a:ext uri="{FF2B5EF4-FFF2-40B4-BE49-F238E27FC236}">
                <a16:creationId xmlns:a16="http://schemas.microsoft.com/office/drawing/2014/main" id="{E9B01360-6228-4428-B3F5-B88D0D5F708E}"/>
              </a:ext>
            </a:extLst>
          </p:cNvPr>
          <p:cNvSpPr/>
          <p:nvPr/>
        </p:nvSpPr>
        <p:spPr>
          <a:xfrm>
            <a:off x="203133" y="4638871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FUTURES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534B75-140E-4059-B953-EBD338C158E8}"/>
              </a:ext>
            </a:extLst>
          </p:cNvPr>
          <p:cNvSpPr txBox="1"/>
          <p:nvPr/>
        </p:nvSpPr>
        <p:spPr>
          <a:xfrm>
            <a:off x="600075" y="5421674"/>
            <a:ext cx="10818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richer modalities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generalized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objectness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notion learning models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 performance of road detection in autonomous driving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06C7D0F-F207-4FEA-AAEA-C5A98FE09A60}"/>
              </a:ext>
            </a:extLst>
          </p:cNvPr>
          <p:cNvSpPr txBox="1"/>
          <p:nvPr/>
        </p:nvSpPr>
        <p:spPr>
          <a:xfrm>
            <a:off x="600074" y="6204477"/>
            <a:ext cx="1081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cite our work if it is helpful for your research!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A_文本框 7">
            <a:extLst>
              <a:ext uri="{FF2B5EF4-FFF2-40B4-BE49-F238E27FC236}">
                <a16:creationId xmlns:a16="http://schemas.microsoft.com/office/drawing/2014/main" id="{87BF3D0C-85A1-4D44-BFC9-C6185727AC5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190" y="5457060"/>
            <a:ext cx="11701620" cy="13220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44214E3-06D8-461F-8494-81FCD3745189}"/>
              </a:ext>
            </a:extLst>
          </p:cNvPr>
          <p:cNvGrpSpPr/>
          <p:nvPr/>
        </p:nvGrpSpPr>
        <p:grpSpPr>
          <a:xfrm>
            <a:off x="10344149" y="6163136"/>
            <a:ext cx="767965" cy="461665"/>
            <a:chOff x="5682614" y="3180397"/>
            <a:chExt cx="826770" cy="49548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C9ACAAF-D4DD-4ABC-9AE1-A292805378B4}"/>
                </a:ext>
              </a:extLst>
            </p:cNvPr>
            <p:cNvSpPr/>
            <p:nvPr/>
          </p:nvSpPr>
          <p:spPr>
            <a:xfrm>
              <a:off x="6045821" y="3580751"/>
              <a:ext cx="74640" cy="80658"/>
            </a:xfrm>
            <a:custGeom>
              <a:avLst/>
              <a:gdLst>
                <a:gd name="connsiteX0" fmla="*/ 20651 w 74640"/>
                <a:gd name="connsiteY0" fmla="*/ 80659 h 80658"/>
                <a:gd name="connsiteX1" fmla="*/ 6364 w 74640"/>
                <a:gd name="connsiteY1" fmla="*/ 75896 h 80658"/>
                <a:gd name="connsiteX2" fmla="*/ 4459 w 74640"/>
                <a:gd name="connsiteY2" fmla="*/ 49226 h 80658"/>
                <a:gd name="connsiteX3" fmla="*/ 41606 w 74640"/>
                <a:gd name="connsiteY3" fmla="*/ 6364 h 80658"/>
                <a:gd name="connsiteX4" fmla="*/ 68276 w 74640"/>
                <a:gd name="connsiteY4" fmla="*/ 4459 h 80658"/>
                <a:gd name="connsiteX5" fmla="*/ 70181 w 74640"/>
                <a:gd name="connsiteY5" fmla="*/ 31129 h 80658"/>
                <a:gd name="connsiteX6" fmla="*/ 33034 w 74640"/>
                <a:gd name="connsiteY6" fmla="*/ 73991 h 80658"/>
                <a:gd name="connsiteX7" fmla="*/ 20651 w 74640"/>
                <a:gd name="connsiteY7" fmla="*/ 80659 h 8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40" h="80658">
                  <a:moveTo>
                    <a:pt x="20651" y="80659"/>
                  </a:moveTo>
                  <a:cubicBezTo>
                    <a:pt x="15889" y="80659"/>
                    <a:pt x="10174" y="79706"/>
                    <a:pt x="6364" y="75896"/>
                  </a:cubicBezTo>
                  <a:cubicBezTo>
                    <a:pt x="-1256" y="69229"/>
                    <a:pt x="-2209" y="56846"/>
                    <a:pt x="4459" y="49226"/>
                  </a:cubicBezTo>
                  <a:lnTo>
                    <a:pt x="41606" y="6364"/>
                  </a:lnTo>
                  <a:cubicBezTo>
                    <a:pt x="48274" y="-1256"/>
                    <a:pt x="60656" y="-2209"/>
                    <a:pt x="68276" y="4459"/>
                  </a:cubicBezTo>
                  <a:cubicBezTo>
                    <a:pt x="75896" y="11126"/>
                    <a:pt x="76849" y="23509"/>
                    <a:pt x="70181" y="31129"/>
                  </a:cubicBezTo>
                  <a:lnTo>
                    <a:pt x="33034" y="73991"/>
                  </a:lnTo>
                  <a:cubicBezTo>
                    <a:pt x="30176" y="77801"/>
                    <a:pt x="25414" y="79706"/>
                    <a:pt x="20651" y="80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2691BF6D-BAD3-4EB0-A4EA-A1A447C34A8C}"/>
                </a:ext>
              </a:extLst>
            </p:cNvPr>
            <p:cNvSpPr/>
            <p:nvPr/>
          </p:nvSpPr>
          <p:spPr>
            <a:xfrm>
              <a:off x="5982491" y="3542186"/>
              <a:ext cx="90810" cy="97554"/>
            </a:xfrm>
            <a:custGeom>
              <a:avLst/>
              <a:gdLst>
                <a:gd name="connsiteX0" fmla="*/ 25879 w 90810"/>
                <a:gd name="connsiteY0" fmla="*/ 97316 h 97554"/>
                <a:gd name="connsiteX1" fmla="*/ 7781 w 90810"/>
                <a:gd name="connsiteY1" fmla="*/ 91601 h 97554"/>
                <a:gd name="connsiteX2" fmla="*/ 5876 w 90810"/>
                <a:gd name="connsiteY2" fmla="*/ 58264 h 97554"/>
                <a:gd name="connsiteX3" fmla="*/ 49691 w 90810"/>
                <a:gd name="connsiteY3" fmla="*/ 7781 h 97554"/>
                <a:gd name="connsiteX4" fmla="*/ 83029 w 90810"/>
                <a:gd name="connsiteY4" fmla="*/ 5876 h 97554"/>
                <a:gd name="connsiteX5" fmla="*/ 84934 w 90810"/>
                <a:gd name="connsiteY5" fmla="*/ 39214 h 97554"/>
                <a:gd name="connsiteX6" fmla="*/ 41119 w 90810"/>
                <a:gd name="connsiteY6" fmla="*/ 89696 h 97554"/>
                <a:gd name="connsiteX7" fmla="*/ 25879 w 90810"/>
                <a:gd name="connsiteY7" fmla="*/ 97316 h 9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10" h="97554">
                  <a:moveTo>
                    <a:pt x="25879" y="97316"/>
                  </a:moveTo>
                  <a:cubicBezTo>
                    <a:pt x="19211" y="98269"/>
                    <a:pt x="13496" y="96364"/>
                    <a:pt x="7781" y="91601"/>
                  </a:cubicBezTo>
                  <a:cubicBezTo>
                    <a:pt x="-1744" y="83029"/>
                    <a:pt x="-2696" y="67789"/>
                    <a:pt x="5876" y="58264"/>
                  </a:cubicBezTo>
                  <a:lnTo>
                    <a:pt x="49691" y="7781"/>
                  </a:lnTo>
                  <a:cubicBezTo>
                    <a:pt x="58264" y="-1744"/>
                    <a:pt x="73504" y="-2696"/>
                    <a:pt x="83029" y="5876"/>
                  </a:cubicBezTo>
                  <a:cubicBezTo>
                    <a:pt x="92554" y="14449"/>
                    <a:pt x="93506" y="29689"/>
                    <a:pt x="84934" y="39214"/>
                  </a:cubicBezTo>
                  <a:lnTo>
                    <a:pt x="41119" y="89696"/>
                  </a:lnTo>
                  <a:cubicBezTo>
                    <a:pt x="37309" y="94459"/>
                    <a:pt x="31594" y="97316"/>
                    <a:pt x="25879" y="9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DC66A6A-A4FE-48A7-A9F1-97DBB2EF4961}"/>
                </a:ext>
              </a:extLst>
            </p:cNvPr>
            <p:cNvSpPr/>
            <p:nvPr/>
          </p:nvSpPr>
          <p:spPr>
            <a:xfrm>
              <a:off x="5917666" y="3497364"/>
              <a:ext cx="100443" cy="107078"/>
            </a:xfrm>
            <a:custGeom>
              <a:avLst/>
              <a:gdLst>
                <a:gd name="connsiteX0" fmla="*/ 30696 w 100443"/>
                <a:gd name="connsiteY0" fmla="*/ 106896 h 107078"/>
                <a:gd name="connsiteX1" fmla="*/ 9741 w 100443"/>
                <a:gd name="connsiteY1" fmla="*/ 100228 h 107078"/>
                <a:gd name="connsiteX2" fmla="*/ 6883 w 100443"/>
                <a:gd name="connsiteY2" fmla="*/ 60223 h 107078"/>
                <a:gd name="connsiteX3" fmla="*/ 50698 w 100443"/>
                <a:gd name="connsiteY3" fmla="*/ 9741 h 107078"/>
                <a:gd name="connsiteX4" fmla="*/ 90703 w 100443"/>
                <a:gd name="connsiteY4" fmla="*/ 6883 h 107078"/>
                <a:gd name="connsiteX5" fmla="*/ 93561 w 100443"/>
                <a:gd name="connsiteY5" fmla="*/ 46888 h 107078"/>
                <a:gd name="connsiteX6" fmla="*/ 49746 w 100443"/>
                <a:gd name="connsiteY6" fmla="*/ 97371 h 107078"/>
                <a:gd name="connsiteX7" fmla="*/ 30696 w 100443"/>
                <a:gd name="connsiteY7" fmla="*/ 106896 h 1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43" h="107078">
                  <a:moveTo>
                    <a:pt x="30696" y="106896"/>
                  </a:moveTo>
                  <a:cubicBezTo>
                    <a:pt x="23076" y="107848"/>
                    <a:pt x="15456" y="104991"/>
                    <a:pt x="9741" y="100228"/>
                  </a:cubicBezTo>
                  <a:cubicBezTo>
                    <a:pt x="-1689" y="89751"/>
                    <a:pt x="-3594" y="71653"/>
                    <a:pt x="6883" y="60223"/>
                  </a:cubicBezTo>
                  <a:lnTo>
                    <a:pt x="50698" y="9741"/>
                  </a:lnTo>
                  <a:cubicBezTo>
                    <a:pt x="61176" y="-1689"/>
                    <a:pt x="79273" y="-3594"/>
                    <a:pt x="90703" y="6883"/>
                  </a:cubicBezTo>
                  <a:cubicBezTo>
                    <a:pt x="102133" y="17361"/>
                    <a:pt x="104038" y="35458"/>
                    <a:pt x="93561" y="46888"/>
                  </a:cubicBezTo>
                  <a:lnTo>
                    <a:pt x="49746" y="97371"/>
                  </a:lnTo>
                  <a:cubicBezTo>
                    <a:pt x="44983" y="103086"/>
                    <a:pt x="37363" y="106896"/>
                    <a:pt x="30696" y="106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6A45325-F6F9-4C08-9FE4-377C42529F2F}"/>
                </a:ext>
              </a:extLst>
            </p:cNvPr>
            <p:cNvSpPr/>
            <p:nvPr/>
          </p:nvSpPr>
          <p:spPr>
            <a:xfrm>
              <a:off x="5848134" y="3455454"/>
              <a:ext cx="107111" cy="113745"/>
            </a:xfrm>
            <a:custGeom>
              <a:avLst/>
              <a:gdLst>
                <a:gd name="connsiteX0" fmla="*/ 30696 w 107111"/>
                <a:gd name="connsiteY0" fmla="*/ 113563 h 113745"/>
                <a:gd name="connsiteX1" fmla="*/ 9741 w 107111"/>
                <a:gd name="connsiteY1" fmla="*/ 106896 h 113745"/>
                <a:gd name="connsiteX2" fmla="*/ 6883 w 107111"/>
                <a:gd name="connsiteY2" fmla="*/ 66891 h 113745"/>
                <a:gd name="connsiteX3" fmla="*/ 57366 w 107111"/>
                <a:gd name="connsiteY3" fmla="*/ 9741 h 113745"/>
                <a:gd name="connsiteX4" fmla="*/ 97371 w 107111"/>
                <a:gd name="connsiteY4" fmla="*/ 6883 h 113745"/>
                <a:gd name="connsiteX5" fmla="*/ 100228 w 107111"/>
                <a:gd name="connsiteY5" fmla="*/ 46888 h 113745"/>
                <a:gd name="connsiteX6" fmla="*/ 49746 w 107111"/>
                <a:gd name="connsiteY6" fmla="*/ 104038 h 113745"/>
                <a:gd name="connsiteX7" fmla="*/ 30696 w 107111"/>
                <a:gd name="connsiteY7" fmla="*/ 113563 h 1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11" h="113745">
                  <a:moveTo>
                    <a:pt x="30696" y="113563"/>
                  </a:moveTo>
                  <a:cubicBezTo>
                    <a:pt x="23076" y="114516"/>
                    <a:pt x="15456" y="111658"/>
                    <a:pt x="9741" y="106896"/>
                  </a:cubicBezTo>
                  <a:cubicBezTo>
                    <a:pt x="-1689" y="96418"/>
                    <a:pt x="-3594" y="78321"/>
                    <a:pt x="6883" y="66891"/>
                  </a:cubicBezTo>
                  <a:lnTo>
                    <a:pt x="57366" y="9741"/>
                  </a:lnTo>
                  <a:cubicBezTo>
                    <a:pt x="67843" y="-1689"/>
                    <a:pt x="85941" y="-3594"/>
                    <a:pt x="97371" y="6883"/>
                  </a:cubicBezTo>
                  <a:cubicBezTo>
                    <a:pt x="108801" y="17361"/>
                    <a:pt x="110706" y="35458"/>
                    <a:pt x="100228" y="46888"/>
                  </a:cubicBezTo>
                  <a:lnTo>
                    <a:pt x="49746" y="104038"/>
                  </a:lnTo>
                  <a:cubicBezTo>
                    <a:pt x="44031" y="109753"/>
                    <a:pt x="37363" y="112611"/>
                    <a:pt x="30696" y="113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E548152-7677-417E-ADBD-DD01AEF65BDF}"/>
                </a:ext>
              </a:extLst>
            </p:cNvPr>
            <p:cNvSpPr/>
            <p:nvPr/>
          </p:nvSpPr>
          <p:spPr>
            <a:xfrm>
              <a:off x="5682614" y="3180397"/>
              <a:ext cx="190574" cy="226769"/>
            </a:xfrm>
            <a:custGeom>
              <a:avLst/>
              <a:gdLst>
                <a:gd name="connsiteX0" fmla="*/ 0 w 190574"/>
                <a:gd name="connsiteY0" fmla="*/ 179070 h 226769"/>
                <a:gd name="connsiteX1" fmla="*/ 73343 w 190574"/>
                <a:gd name="connsiteY1" fmla="*/ 223838 h 226769"/>
                <a:gd name="connsiteX2" fmla="*/ 99060 w 190574"/>
                <a:gd name="connsiteY2" fmla="*/ 217170 h 226769"/>
                <a:gd name="connsiteX3" fmla="*/ 187643 w 190574"/>
                <a:gd name="connsiteY3" fmla="*/ 70485 h 226769"/>
                <a:gd name="connsiteX4" fmla="*/ 180975 w 190574"/>
                <a:gd name="connsiteY4" fmla="*/ 44768 h 226769"/>
                <a:gd name="connsiteX5" fmla="*/ 108585 w 190574"/>
                <a:gd name="connsiteY5" fmla="*/ 0 h 226769"/>
                <a:gd name="connsiteX6" fmla="*/ 0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0" y="179070"/>
                  </a:moveTo>
                  <a:lnTo>
                    <a:pt x="73343" y="223838"/>
                  </a:lnTo>
                  <a:cubicBezTo>
                    <a:pt x="81915" y="229553"/>
                    <a:pt x="94298" y="226695"/>
                    <a:pt x="99060" y="217170"/>
                  </a:cubicBezTo>
                  <a:lnTo>
                    <a:pt x="187643" y="70485"/>
                  </a:lnTo>
                  <a:cubicBezTo>
                    <a:pt x="193358" y="61913"/>
                    <a:pt x="190500" y="49530"/>
                    <a:pt x="180975" y="44768"/>
                  </a:cubicBezTo>
                  <a:lnTo>
                    <a:pt x="108585" y="0"/>
                  </a:lnTo>
                  <a:lnTo>
                    <a:pt x="0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062AF9D-FE16-4289-AF2C-554718863E7C}"/>
                </a:ext>
              </a:extLst>
            </p:cNvPr>
            <p:cNvSpPr/>
            <p:nvPr/>
          </p:nvSpPr>
          <p:spPr>
            <a:xfrm>
              <a:off x="5799772" y="3266122"/>
              <a:ext cx="510700" cy="409759"/>
            </a:xfrm>
            <a:custGeom>
              <a:avLst/>
              <a:gdLst>
                <a:gd name="connsiteX0" fmla="*/ 500063 w 510700"/>
                <a:gd name="connsiteY0" fmla="*/ 218123 h 409759"/>
                <a:gd name="connsiteX1" fmla="*/ 346710 w 510700"/>
                <a:gd name="connsiteY1" fmla="*/ 86678 h 409759"/>
                <a:gd name="connsiteX2" fmla="*/ 336233 w 510700"/>
                <a:gd name="connsiteY2" fmla="*/ 77153 h 409759"/>
                <a:gd name="connsiteX3" fmla="*/ 270510 w 510700"/>
                <a:gd name="connsiteY3" fmla="*/ 152400 h 409759"/>
                <a:gd name="connsiteX4" fmla="*/ 232410 w 510700"/>
                <a:gd name="connsiteY4" fmla="*/ 171450 h 409759"/>
                <a:gd name="connsiteX5" fmla="*/ 227648 w 510700"/>
                <a:gd name="connsiteY5" fmla="*/ 171450 h 409759"/>
                <a:gd name="connsiteX6" fmla="*/ 190500 w 510700"/>
                <a:gd name="connsiteY6" fmla="*/ 157163 h 409759"/>
                <a:gd name="connsiteX7" fmla="*/ 184785 w 510700"/>
                <a:gd name="connsiteY7" fmla="*/ 76200 h 409759"/>
                <a:gd name="connsiteX8" fmla="*/ 240983 w 510700"/>
                <a:gd name="connsiteY8" fmla="*/ 11430 h 409759"/>
                <a:gd name="connsiteX9" fmla="*/ 82868 w 510700"/>
                <a:gd name="connsiteY9" fmla="*/ 0 h 409759"/>
                <a:gd name="connsiteX10" fmla="*/ 0 w 510700"/>
                <a:gd name="connsiteY10" fmla="*/ 137160 h 409759"/>
                <a:gd name="connsiteX11" fmla="*/ 64770 w 510700"/>
                <a:gd name="connsiteY11" fmla="*/ 212408 h 409759"/>
                <a:gd name="connsiteX12" fmla="*/ 89535 w 510700"/>
                <a:gd name="connsiteY12" fmla="*/ 183833 h 409759"/>
                <a:gd name="connsiteX13" fmla="*/ 125730 w 510700"/>
                <a:gd name="connsiteY13" fmla="*/ 167640 h 409759"/>
                <a:gd name="connsiteX14" fmla="*/ 125730 w 510700"/>
                <a:gd name="connsiteY14" fmla="*/ 167640 h 409759"/>
                <a:gd name="connsiteX15" fmla="*/ 157163 w 510700"/>
                <a:gd name="connsiteY15" fmla="*/ 179070 h 409759"/>
                <a:gd name="connsiteX16" fmla="*/ 173355 w 510700"/>
                <a:gd name="connsiteY16" fmla="*/ 213360 h 409759"/>
                <a:gd name="connsiteX17" fmla="*/ 189548 w 510700"/>
                <a:gd name="connsiteY17" fmla="*/ 210503 h 409759"/>
                <a:gd name="connsiteX18" fmla="*/ 220980 w 510700"/>
                <a:gd name="connsiteY18" fmla="*/ 221933 h 409759"/>
                <a:gd name="connsiteX19" fmla="*/ 237173 w 510700"/>
                <a:gd name="connsiteY19" fmla="*/ 257175 h 409759"/>
                <a:gd name="connsiteX20" fmla="*/ 249555 w 510700"/>
                <a:gd name="connsiteY20" fmla="*/ 255270 h 409759"/>
                <a:gd name="connsiteX21" fmla="*/ 249555 w 510700"/>
                <a:gd name="connsiteY21" fmla="*/ 255270 h 409759"/>
                <a:gd name="connsiteX22" fmla="*/ 278130 w 510700"/>
                <a:gd name="connsiteY22" fmla="*/ 265748 h 409759"/>
                <a:gd name="connsiteX23" fmla="*/ 292418 w 510700"/>
                <a:gd name="connsiteY23" fmla="*/ 295275 h 409759"/>
                <a:gd name="connsiteX24" fmla="*/ 302895 w 510700"/>
                <a:gd name="connsiteY24" fmla="*/ 293370 h 409759"/>
                <a:gd name="connsiteX25" fmla="*/ 302895 w 510700"/>
                <a:gd name="connsiteY25" fmla="*/ 293370 h 409759"/>
                <a:gd name="connsiteX26" fmla="*/ 327660 w 510700"/>
                <a:gd name="connsiteY26" fmla="*/ 302895 h 409759"/>
                <a:gd name="connsiteX27" fmla="*/ 340995 w 510700"/>
                <a:gd name="connsiteY27" fmla="*/ 328613 h 409759"/>
                <a:gd name="connsiteX28" fmla="*/ 331470 w 510700"/>
                <a:gd name="connsiteY28" fmla="*/ 356235 h 409759"/>
                <a:gd name="connsiteX29" fmla="*/ 299085 w 510700"/>
                <a:gd name="connsiteY29" fmla="*/ 393382 h 409759"/>
                <a:gd name="connsiteX30" fmla="*/ 312420 w 510700"/>
                <a:gd name="connsiteY30" fmla="*/ 403860 h 409759"/>
                <a:gd name="connsiteX31" fmla="*/ 335280 w 510700"/>
                <a:gd name="connsiteY31" fmla="*/ 409575 h 409759"/>
                <a:gd name="connsiteX32" fmla="*/ 369570 w 510700"/>
                <a:gd name="connsiteY32" fmla="*/ 368618 h 409759"/>
                <a:gd name="connsiteX33" fmla="*/ 369570 w 510700"/>
                <a:gd name="connsiteY33" fmla="*/ 367665 h 409759"/>
                <a:gd name="connsiteX34" fmla="*/ 379095 w 510700"/>
                <a:gd name="connsiteY34" fmla="*/ 368618 h 409759"/>
                <a:gd name="connsiteX35" fmla="*/ 413385 w 510700"/>
                <a:gd name="connsiteY35" fmla="*/ 327660 h 409759"/>
                <a:gd name="connsiteX36" fmla="*/ 413385 w 510700"/>
                <a:gd name="connsiteY36" fmla="*/ 326707 h 409759"/>
                <a:gd name="connsiteX37" fmla="*/ 422910 w 510700"/>
                <a:gd name="connsiteY37" fmla="*/ 327660 h 409759"/>
                <a:gd name="connsiteX38" fmla="*/ 457200 w 510700"/>
                <a:gd name="connsiteY38" fmla="*/ 286703 h 409759"/>
                <a:gd name="connsiteX39" fmla="*/ 456248 w 510700"/>
                <a:gd name="connsiteY39" fmla="*/ 280988 h 409759"/>
                <a:gd name="connsiteX40" fmla="*/ 476250 w 510700"/>
                <a:gd name="connsiteY40" fmla="*/ 284798 h 409759"/>
                <a:gd name="connsiteX41" fmla="*/ 510540 w 510700"/>
                <a:gd name="connsiteY41" fmla="*/ 243840 h 409759"/>
                <a:gd name="connsiteX42" fmla="*/ 500063 w 510700"/>
                <a:gd name="connsiteY42" fmla="*/ 218123 h 4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0700" h="409759">
                  <a:moveTo>
                    <a:pt x="500063" y="218123"/>
                  </a:moveTo>
                  <a:lnTo>
                    <a:pt x="346710" y="86678"/>
                  </a:lnTo>
                  <a:lnTo>
                    <a:pt x="336233" y="77153"/>
                  </a:lnTo>
                  <a:lnTo>
                    <a:pt x="270510" y="152400"/>
                  </a:lnTo>
                  <a:cubicBezTo>
                    <a:pt x="260985" y="163830"/>
                    <a:pt x="247650" y="170498"/>
                    <a:pt x="232410" y="171450"/>
                  </a:cubicBezTo>
                  <a:cubicBezTo>
                    <a:pt x="230505" y="171450"/>
                    <a:pt x="228600" y="171450"/>
                    <a:pt x="227648" y="171450"/>
                  </a:cubicBezTo>
                  <a:cubicBezTo>
                    <a:pt x="213360" y="171450"/>
                    <a:pt x="200025" y="166688"/>
                    <a:pt x="190500" y="157163"/>
                  </a:cubicBezTo>
                  <a:cubicBezTo>
                    <a:pt x="166688" y="136208"/>
                    <a:pt x="164783" y="100013"/>
                    <a:pt x="184785" y="76200"/>
                  </a:cubicBezTo>
                  <a:lnTo>
                    <a:pt x="240983" y="11430"/>
                  </a:lnTo>
                  <a:cubicBezTo>
                    <a:pt x="197167" y="5715"/>
                    <a:pt x="140970" y="28575"/>
                    <a:pt x="82868" y="0"/>
                  </a:cubicBezTo>
                  <a:lnTo>
                    <a:pt x="0" y="137160"/>
                  </a:lnTo>
                  <a:lnTo>
                    <a:pt x="64770" y="212408"/>
                  </a:lnTo>
                  <a:lnTo>
                    <a:pt x="89535" y="183833"/>
                  </a:lnTo>
                  <a:cubicBezTo>
                    <a:pt x="98108" y="173355"/>
                    <a:pt x="111443" y="167640"/>
                    <a:pt x="125730" y="167640"/>
                  </a:cubicBezTo>
                  <a:lnTo>
                    <a:pt x="125730" y="167640"/>
                  </a:lnTo>
                  <a:cubicBezTo>
                    <a:pt x="137160" y="167640"/>
                    <a:pt x="148590" y="171450"/>
                    <a:pt x="157163" y="179070"/>
                  </a:cubicBezTo>
                  <a:cubicBezTo>
                    <a:pt x="167640" y="187642"/>
                    <a:pt x="172403" y="200025"/>
                    <a:pt x="173355" y="213360"/>
                  </a:cubicBezTo>
                  <a:cubicBezTo>
                    <a:pt x="178117" y="211455"/>
                    <a:pt x="183833" y="210503"/>
                    <a:pt x="189548" y="210503"/>
                  </a:cubicBezTo>
                  <a:cubicBezTo>
                    <a:pt x="200978" y="210503"/>
                    <a:pt x="212408" y="214313"/>
                    <a:pt x="220980" y="221933"/>
                  </a:cubicBezTo>
                  <a:cubicBezTo>
                    <a:pt x="231458" y="231458"/>
                    <a:pt x="237173" y="243840"/>
                    <a:pt x="237173" y="257175"/>
                  </a:cubicBezTo>
                  <a:cubicBezTo>
                    <a:pt x="240983" y="256223"/>
                    <a:pt x="245745" y="255270"/>
                    <a:pt x="249555" y="255270"/>
                  </a:cubicBezTo>
                  <a:lnTo>
                    <a:pt x="249555" y="255270"/>
                  </a:lnTo>
                  <a:cubicBezTo>
                    <a:pt x="260033" y="255270"/>
                    <a:pt x="269558" y="259080"/>
                    <a:pt x="278130" y="265748"/>
                  </a:cubicBezTo>
                  <a:cubicBezTo>
                    <a:pt x="286703" y="273368"/>
                    <a:pt x="291465" y="283845"/>
                    <a:pt x="292418" y="295275"/>
                  </a:cubicBezTo>
                  <a:cubicBezTo>
                    <a:pt x="295275" y="294323"/>
                    <a:pt x="299085" y="293370"/>
                    <a:pt x="302895" y="293370"/>
                  </a:cubicBezTo>
                  <a:lnTo>
                    <a:pt x="302895" y="293370"/>
                  </a:lnTo>
                  <a:cubicBezTo>
                    <a:pt x="312420" y="293370"/>
                    <a:pt x="320993" y="296228"/>
                    <a:pt x="327660" y="302895"/>
                  </a:cubicBezTo>
                  <a:cubicBezTo>
                    <a:pt x="335280" y="309563"/>
                    <a:pt x="340043" y="319088"/>
                    <a:pt x="340995" y="328613"/>
                  </a:cubicBezTo>
                  <a:cubicBezTo>
                    <a:pt x="341948" y="339090"/>
                    <a:pt x="338138" y="348615"/>
                    <a:pt x="331470" y="356235"/>
                  </a:cubicBezTo>
                  <a:lnTo>
                    <a:pt x="299085" y="393382"/>
                  </a:lnTo>
                  <a:lnTo>
                    <a:pt x="312420" y="403860"/>
                  </a:lnTo>
                  <a:cubicBezTo>
                    <a:pt x="319088" y="407670"/>
                    <a:pt x="326708" y="410528"/>
                    <a:pt x="335280" y="409575"/>
                  </a:cubicBezTo>
                  <a:cubicBezTo>
                    <a:pt x="356235" y="407670"/>
                    <a:pt x="371475" y="389573"/>
                    <a:pt x="369570" y="368618"/>
                  </a:cubicBezTo>
                  <a:cubicBezTo>
                    <a:pt x="369570" y="368618"/>
                    <a:pt x="369570" y="367665"/>
                    <a:pt x="369570" y="367665"/>
                  </a:cubicBezTo>
                  <a:cubicBezTo>
                    <a:pt x="372428" y="368618"/>
                    <a:pt x="376238" y="368618"/>
                    <a:pt x="379095" y="368618"/>
                  </a:cubicBezTo>
                  <a:cubicBezTo>
                    <a:pt x="400050" y="366713"/>
                    <a:pt x="415290" y="348615"/>
                    <a:pt x="413385" y="327660"/>
                  </a:cubicBezTo>
                  <a:cubicBezTo>
                    <a:pt x="413385" y="327660"/>
                    <a:pt x="413385" y="326707"/>
                    <a:pt x="413385" y="326707"/>
                  </a:cubicBezTo>
                  <a:cubicBezTo>
                    <a:pt x="416243" y="327660"/>
                    <a:pt x="420053" y="327660"/>
                    <a:pt x="422910" y="327660"/>
                  </a:cubicBezTo>
                  <a:cubicBezTo>
                    <a:pt x="443865" y="325755"/>
                    <a:pt x="459105" y="307658"/>
                    <a:pt x="457200" y="286703"/>
                  </a:cubicBezTo>
                  <a:cubicBezTo>
                    <a:pt x="457200" y="284798"/>
                    <a:pt x="456248" y="282893"/>
                    <a:pt x="456248" y="280988"/>
                  </a:cubicBezTo>
                  <a:cubicBezTo>
                    <a:pt x="461963" y="283845"/>
                    <a:pt x="468630" y="285750"/>
                    <a:pt x="476250" y="284798"/>
                  </a:cubicBezTo>
                  <a:cubicBezTo>
                    <a:pt x="497205" y="282893"/>
                    <a:pt x="512445" y="264795"/>
                    <a:pt x="510540" y="243840"/>
                  </a:cubicBezTo>
                  <a:cubicBezTo>
                    <a:pt x="511493" y="233363"/>
                    <a:pt x="506730" y="224790"/>
                    <a:pt x="500063" y="218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56C38870-45B1-4E86-927A-FA42F6F41DDC}"/>
                </a:ext>
              </a:extLst>
            </p:cNvPr>
            <p:cNvSpPr/>
            <p:nvPr/>
          </p:nvSpPr>
          <p:spPr>
            <a:xfrm>
              <a:off x="6318810" y="3180397"/>
              <a:ext cx="190574" cy="226769"/>
            </a:xfrm>
            <a:custGeom>
              <a:avLst/>
              <a:gdLst>
                <a:gd name="connsiteX0" fmla="*/ 190575 w 190574"/>
                <a:gd name="connsiteY0" fmla="*/ 179070 h 226769"/>
                <a:gd name="connsiteX1" fmla="*/ 117232 w 190574"/>
                <a:gd name="connsiteY1" fmla="*/ 223838 h 226769"/>
                <a:gd name="connsiteX2" fmla="*/ 91515 w 190574"/>
                <a:gd name="connsiteY2" fmla="*/ 217170 h 226769"/>
                <a:gd name="connsiteX3" fmla="*/ 2932 w 190574"/>
                <a:gd name="connsiteY3" fmla="*/ 70485 h 226769"/>
                <a:gd name="connsiteX4" fmla="*/ 9600 w 190574"/>
                <a:gd name="connsiteY4" fmla="*/ 44768 h 226769"/>
                <a:gd name="connsiteX5" fmla="*/ 82942 w 190574"/>
                <a:gd name="connsiteY5" fmla="*/ 0 h 226769"/>
                <a:gd name="connsiteX6" fmla="*/ 190575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190575" y="179070"/>
                  </a:moveTo>
                  <a:lnTo>
                    <a:pt x="117232" y="223838"/>
                  </a:lnTo>
                  <a:cubicBezTo>
                    <a:pt x="108660" y="229553"/>
                    <a:pt x="96277" y="226695"/>
                    <a:pt x="91515" y="217170"/>
                  </a:cubicBezTo>
                  <a:lnTo>
                    <a:pt x="2932" y="70485"/>
                  </a:lnTo>
                  <a:cubicBezTo>
                    <a:pt x="-2783" y="61913"/>
                    <a:pt x="75" y="49530"/>
                    <a:pt x="9600" y="44768"/>
                  </a:cubicBezTo>
                  <a:lnTo>
                    <a:pt x="82942" y="0"/>
                  </a:lnTo>
                  <a:lnTo>
                    <a:pt x="190575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FF6277D-260C-40A1-B88C-B3D5A6F8C419}"/>
                </a:ext>
              </a:extLst>
            </p:cNvPr>
            <p:cNvSpPr/>
            <p:nvPr/>
          </p:nvSpPr>
          <p:spPr>
            <a:xfrm>
              <a:off x="5988267" y="3257408"/>
              <a:ext cx="403007" cy="223979"/>
            </a:xfrm>
            <a:custGeom>
              <a:avLst/>
              <a:gdLst>
                <a:gd name="connsiteX0" fmla="*/ 322045 w 403007"/>
                <a:gd name="connsiteY0" fmla="*/ 12524 h 223979"/>
                <a:gd name="connsiteX1" fmla="*/ 122020 w 403007"/>
                <a:gd name="connsiteY1" fmla="*/ 1094 h 223979"/>
                <a:gd name="connsiteX2" fmla="*/ 117258 w 403007"/>
                <a:gd name="connsiteY2" fmla="*/ 142 h 223979"/>
                <a:gd name="connsiteX3" fmla="*/ 84873 w 403007"/>
                <a:gd name="connsiteY3" fmla="*/ 12524 h 223979"/>
                <a:gd name="connsiteX4" fmla="*/ 9625 w 403007"/>
                <a:gd name="connsiteY4" fmla="*/ 98249 h 223979"/>
                <a:gd name="connsiteX5" fmla="*/ 13435 w 403007"/>
                <a:gd name="connsiteY5" fmla="*/ 151589 h 223979"/>
                <a:gd name="connsiteX6" fmla="*/ 42010 w 403007"/>
                <a:gd name="connsiteY6" fmla="*/ 161114 h 223979"/>
                <a:gd name="connsiteX7" fmla="*/ 67728 w 403007"/>
                <a:gd name="connsiteY7" fmla="*/ 147779 h 223979"/>
                <a:gd name="connsiteX8" fmla="*/ 145833 w 403007"/>
                <a:gd name="connsiteY8" fmla="*/ 58244 h 223979"/>
                <a:gd name="connsiteX9" fmla="*/ 323950 w 403007"/>
                <a:gd name="connsiteY9" fmla="*/ 211597 h 223979"/>
                <a:gd name="connsiteX10" fmla="*/ 323950 w 403007"/>
                <a:gd name="connsiteY10" fmla="*/ 211597 h 223979"/>
                <a:gd name="connsiteX11" fmla="*/ 323950 w 403007"/>
                <a:gd name="connsiteY11" fmla="*/ 211597 h 223979"/>
                <a:gd name="connsiteX12" fmla="*/ 334428 w 403007"/>
                <a:gd name="connsiteY12" fmla="*/ 223979 h 223979"/>
                <a:gd name="connsiteX13" fmla="*/ 403008 w 403007"/>
                <a:gd name="connsiteY13" fmla="*/ 144922 h 223979"/>
                <a:gd name="connsiteX14" fmla="*/ 322045 w 403007"/>
                <a:gd name="connsiteY14" fmla="*/ 12524 h 2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007" h="223979">
                  <a:moveTo>
                    <a:pt x="322045" y="12524"/>
                  </a:moveTo>
                  <a:cubicBezTo>
                    <a:pt x="242988" y="41099"/>
                    <a:pt x="185838" y="13477"/>
                    <a:pt x="122020" y="1094"/>
                  </a:cubicBezTo>
                  <a:cubicBezTo>
                    <a:pt x="121068" y="1094"/>
                    <a:pt x="117258" y="142"/>
                    <a:pt x="117258" y="142"/>
                  </a:cubicBezTo>
                  <a:cubicBezTo>
                    <a:pt x="105828" y="-811"/>
                    <a:pt x="93445" y="2999"/>
                    <a:pt x="84873" y="12524"/>
                  </a:cubicBezTo>
                  <a:lnTo>
                    <a:pt x="9625" y="98249"/>
                  </a:lnTo>
                  <a:cubicBezTo>
                    <a:pt x="-4662" y="114442"/>
                    <a:pt x="-2757" y="138254"/>
                    <a:pt x="13435" y="151589"/>
                  </a:cubicBezTo>
                  <a:cubicBezTo>
                    <a:pt x="22008" y="158257"/>
                    <a:pt x="31533" y="162067"/>
                    <a:pt x="42010" y="161114"/>
                  </a:cubicBezTo>
                  <a:cubicBezTo>
                    <a:pt x="51535" y="160162"/>
                    <a:pt x="61060" y="156352"/>
                    <a:pt x="67728" y="147779"/>
                  </a:cubicBezTo>
                  <a:cubicBezTo>
                    <a:pt x="67728" y="147779"/>
                    <a:pt x="145833" y="58244"/>
                    <a:pt x="145833" y="58244"/>
                  </a:cubicBezTo>
                  <a:lnTo>
                    <a:pt x="323950" y="211597"/>
                  </a:lnTo>
                  <a:lnTo>
                    <a:pt x="323950" y="211597"/>
                  </a:lnTo>
                  <a:lnTo>
                    <a:pt x="323950" y="211597"/>
                  </a:lnTo>
                  <a:cubicBezTo>
                    <a:pt x="328713" y="216359"/>
                    <a:pt x="330618" y="218264"/>
                    <a:pt x="334428" y="223979"/>
                  </a:cubicBezTo>
                  <a:lnTo>
                    <a:pt x="403008" y="144922"/>
                  </a:lnTo>
                  <a:lnTo>
                    <a:pt x="322045" y="125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7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28868" b="35317"/>
          <a:stretch>
            <a:fillRect/>
          </a:stretch>
        </p:blipFill>
        <p:spPr>
          <a:xfrm>
            <a:off x="0" y="5691424"/>
            <a:ext cx="1282887" cy="1166575"/>
          </a:xfrm>
          <a:custGeom>
            <a:avLst/>
            <a:gdLst>
              <a:gd name="connsiteX0" fmla="*/ 0 w 2941638"/>
              <a:gd name="connsiteY0" fmla="*/ 0 h 2674937"/>
              <a:gd name="connsiteX1" fmla="*/ 2941638 w 2941638"/>
              <a:gd name="connsiteY1" fmla="*/ 0 h 2674937"/>
              <a:gd name="connsiteX2" fmla="*/ 2941638 w 2941638"/>
              <a:gd name="connsiteY2" fmla="*/ 2674937 h 2674937"/>
              <a:gd name="connsiteX3" fmla="*/ 0 w 2941638"/>
              <a:gd name="connsiteY3" fmla="*/ 2674937 h 267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638" h="2674937">
                <a:moveTo>
                  <a:pt x="0" y="0"/>
                </a:moveTo>
                <a:lnTo>
                  <a:pt x="2941638" y="0"/>
                </a:lnTo>
                <a:lnTo>
                  <a:pt x="2941638" y="2674937"/>
                </a:lnTo>
                <a:lnTo>
                  <a:pt x="0" y="2674937"/>
                </a:lnTo>
                <a:close/>
              </a:path>
            </a:pathLst>
          </a:custGeom>
          <a:noFill/>
          <a:ln w="9525">
            <a:noFill/>
          </a:ln>
        </p:spPr>
      </p:pic>
      <p:pic>
        <p:nvPicPr>
          <p:cNvPr id="14" name="图形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52"/>
          <p:cNvSpPr txBox="1"/>
          <p:nvPr/>
        </p:nvSpPr>
        <p:spPr>
          <a:xfrm>
            <a:off x="2526428" y="2738875"/>
            <a:ext cx="713914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800">
                <a:solidFill>
                  <a:srgbClr val="228BF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  <a:lvl2pPr marL="685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4pPr>
            <a:lvl5pPr marL="2057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5pPr>
          </a:lstStyle>
          <a:p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Thanks for listening</a:t>
            </a: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 rot="10190040">
            <a:off x="-1672719" y="5013052"/>
            <a:ext cx="3750370" cy="3750370"/>
            <a:chOff x="8261350" y="-2724150"/>
            <a:chExt cx="6153150" cy="6153150"/>
          </a:xfrm>
        </p:grpSpPr>
        <p:sp>
          <p:nvSpPr>
            <p:cNvPr id="20" name="椭圆 19"/>
            <p:cNvSpPr/>
            <p:nvPr/>
          </p:nvSpPr>
          <p:spPr>
            <a:xfrm rot="16696364">
              <a:off x="8775383" y="-2210117"/>
              <a:ext cx="5125085" cy="5125085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6696364">
              <a:off x="8261350" y="-2724150"/>
              <a:ext cx="6153150" cy="6153150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 rot="7503282">
            <a:off x="6494765" y="1013012"/>
            <a:ext cx="1332543" cy="1332543"/>
            <a:chOff x="8261350" y="-2724150"/>
            <a:chExt cx="6153150" cy="6153150"/>
          </a:xfrm>
        </p:grpSpPr>
        <p:sp>
          <p:nvSpPr>
            <p:cNvPr id="26" name="椭圆 25"/>
            <p:cNvSpPr/>
            <p:nvPr/>
          </p:nvSpPr>
          <p:spPr>
            <a:xfrm rot="16696364">
              <a:off x="8775383" y="-2210117"/>
              <a:ext cx="5125085" cy="5125085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16696364">
              <a:off x="8261350" y="-2724150"/>
              <a:ext cx="6153150" cy="6153150"/>
            </a:xfrm>
            <a:prstGeom prst="ellipse">
              <a:avLst/>
            </a:prstGeom>
            <a:noFill/>
            <a:ln w="12700" cap="flat" cmpd="sng" algn="ctr">
              <a:gradFill>
                <a:gsLst>
                  <a:gs pos="2000">
                    <a:srgbClr val="CFE4F8"/>
                  </a:gs>
                  <a:gs pos="100000">
                    <a:srgbClr val="DEEBF7">
                      <a:lumMod val="97000"/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">
                        <a:srgbClr val="0AB1F6"/>
                      </a:gs>
                      <a:gs pos="100000">
                        <a:srgbClr val="2184F6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rtlCol="0"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7ACE951C-510C-408E-A7C6-339F6B7023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1C0F0CC-76B1-4EBD-8B59-3BC8045161E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45826" y="4077488"/>
            <a:ext cx="670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Lixing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Xiao, </a:t>
            </a:r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Ruixiao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Shi, </a:t>
            </a:r>
            <a:r>
              <a:rPr lang="en-US" sz="2400" b="1" i="1" dirty="0" err="1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Xiaoyang</a:t>
            </a:r>
            <a:r>
              <a:rPr lang="en-US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Tang, Yi Zhou∗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779F452-0F43-4598-BCCF-81999DE5C302}"/>
              </a:ext>
            </a:extLst>
          </p:cNvPr>
          <p:cNvGrpSpPr/>
          <p:nvPr/>
        </p:nvGrpSpPr>
        <p:grpSpPr>
          <a:xfrm>
            <a:off x="4131984" y="5691424"/>
            <a:ext cx="3928031" cy="487072"/>
            <a:chOff x="3290827" y="4268406"/>
            <a:chExt cx="3928031" cy="487072"/>
          </a:xfrm>
        </p:grpSpPr>
        <p:sp>
          <p:nvSpPr>
            <p:cNvPr id="30" name="矩形: 对角圆角 29">
              <a:extLst>
                <a:ext uri="{FF2B5EF4-FFF2-40B4-BE49-F238E27FC236}">
                  <a16:creationId xmlns:a16="http://schemas.microsoft.com/office/drawing/2014/main" id="{4BF00855-6BDB-41E1-B94D-B018CD9805F4}"/>
                </a:ext>
              </a:extLst>
            </p:cNvPr>
            <p:cNvSpPr/>
            <p:nvPr/>
          </p:nvSpPr>
          <p:spPr>
            <a:xfrm>
              <a:off x="3290827" y="4268406"/>
              <a:ext cx="3928031" cy="487072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81146C7-C171-4C50-818D-89EB08B266C0}"/>
                </a:ext>
              </a:extLst>
            </p:cNvPr>
            <p:cNvSpPr txBox="1"/>
            <p:nvPr/>
          </p:nvSpPr>
          <p:spPr>
            <a:xfrm>
              <a:off x="3616753" y="4270517"/>
              <a:ext cx="340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Presenter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Lixing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Xiao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E2F87C5-FF8C-4082-956F-57394F82175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90777" y="4877935"/>
            <a:ext cx="445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8177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Email: lixingxiao0@gmail.com</a:t>
            </a:r>
            <a:endParaRPr lang="en-US" sz="2400" b="1" i="1" dirty="0">
              <a:solidFill>
                <a:srgbClr val="081774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74B6D11C-DF26-474C-9512-8CC31626D721}"/>
              </a:ext>
            </a:extLst>
          </p:cNvPr>
          <p:cNvSpPr/>
          <p:nvPr/>
        </p:nvSpPr>
        <p:spPr>
          <a:xfrm rot="16696364">
            <a:off x="8775383" y="-2210117"/>
            <a:ext cx="5125085" cy="5125085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6A4295D-0788-405A-809B-94282660D35B}"/>
              </a:ext>
            </a:extLst>
          </p:cNvPr>
          <p:cNvSpPr/>
          <p:nvPr/>
        </p:nvSpPr>
        <p:spPr>
          <a:xfrm rot="16696364">
            <a:off x="8261350" y="-2724150"/>
            <a:ext cx="6153150" cy="6153150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形 17">
            <a:extLst>
              <a:ext uri="{FF2B5EF4-FFF2-40B4-BE49-F238E27FC236}">
                <a16:creationId xmlns:a16="http://schemas.microsoft.com/office/drawing/2014/main" id="{2A37EB99-7940-4DA3-9F8C-80D155A8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52">
            <a:extLst>
              <a:ext uri="{FF2B5EF4-FFF2-40B4-BE49-F238E27FC236}">
                <a16:creationId xmlns:a16="http://schemas.microsoft.com/office/drawing/2014/main" id="{C1703CB6-36F8-476F-9199-DE9633A8CB81}"/>
              </a:ext>
            </a:extLst>
          </p:cNvPr>
          <p:cNvSpPr txBox="1"/>
          <p:nvPr/>
        </p:nvSpPr>
        <p:spPr>
          <a:xfrm>
            <a:off x="2455750" y="3221978"/>
            <a:ext cx="72805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7200">
                <a:solidFill>
                  <a:srgbClr val="228BF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  <a:lvl2pPr marL="685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4pPr>
            <a:lvl5pPr marL="2057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5pPr>
          </a:lstStyle>
          <a:p>
            <a:pPr>
              <a:defRPr/>
            </a:pPr>
            <a:r>
              <a:rPr lang="en-US" altLang="zh-CN" sz="72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72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D80DA6-47C6-48F0-B426-C6DD3DCD693F}"/>
              </a:ext>
            </a:extLst>
          </p:cNvPr>
          <p:cNvSpPr txBox="1"/>
          <p:nvPr/>
        </p:nvSpPr>
        <p:spPr>
          <a:xfrm>
            <a:off x="4590459" y="2114843"/>
            <a:ext cx="3011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PART 01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FDE821-7310-424E-AE7D-C9F8A3C94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126220" y="1173832"/>
            <a:ext cx="11640800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 Detection in Autonomous Driving 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7135615-6AEA-46D8-A3AB-A75B776FC9C4}"/>
              </a:ext>
            </a:extLst>
          </p:cNvPr>
          <p:cNvGrpSpPr/>
          <p:nvPr/>
        </p:nvGrpSpPr>
        <p:grpSpPr>
          <a:xfrm>
            <a:off x="210298" y="1959860"/>
            <a:ext cx="11137527" cy="4819226"/>
            <a:chOff x="105523" y="1938318"/>
            <a:chExt cx="11137527" cy="4819226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953917C6-8106-4255-B167-AC4931A0A68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982" y="1938318"/>
              <a:ext cx="2987068" cy="144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08249AB-27B3-46BD-B7FC-FB8A77AC50A6}"/>
                </a:ext>
              </a:extLst>
            </p:cNvPr>
            <p:cNvGrpSpPr/>
            <p:nvPr/>
          </p:nvGrpSpPr>
          <p:grpSpPr>
            <a:xfrm>
              <a:off x="2450433" y="4941543"/>
              <a:ext cx="3057933" cy="1816001"/>
              <a:chOff x="8660244" y="3167675"/>
              <a:chExt cx="3211244" cy="1532655"/>
            </a:xfrm>
          </p:grpSpPr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CB253414-3580-43D1-B8B8-A64A4FFD4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168" y="3167675"/>
                <a:ext cx="2450428" cy="122521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463E51A-F348-427B-BF31-4D309613BE1D}"/>
                  </a:ext>
                </a:extLst>
              </p:cNvPr>
              <p:cNvSpPr txBox="1"/>
              <p:nvPr/>
            </p:nvSpPr>
            <p:spPr>
              <a:xfrm>
                <a:off x="8660244" y="4440575"/>
                <a:ext cx="3211244" cy="25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Different light conditions</a:t>
                </a:r>
                <a:endPara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2BCA20B-9A2F-4270-900E-9765991BF4B4}"/>
                </a:ext>
              </a:extLst>
            </p:cNvPr>
            <p:cNvGrpSpPr/>
            <p:nvPr/>
          </p:nvGrpSpPr>
          <p:grpSpPr>
            <a:xfrm>
              <a:off x="105523" y="3167675"/>
              <a:ext cx="2823228" cy="1667629"/>
              <a:chOff x="416586" y="3048163"/>
              <a:chExt cx="2823228" cy="1667629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F98F0D20-AC2D-4F5C-841E-0CCE8625A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481" y="3048163"/>
                <a:ext cx="2333440" cy="126713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B0AA06-83FD-4048-B769-32306C038F54}"/>
                  </a:ext>
                </a:extLst>
              </p:cNvPr>
              <p:cNvSpPr txBox="1"/>
              <p:nvPr/>
            </p:nvSpPr>
            <p:spPr>
              <a:xfrm>
                <a:off x="416586" y="4408015"/>
                <a:ext cx="2823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Rare and difficult instances</a:t>
                </a:r>
                <a:endPara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09F9D133-FFD6-434D-9AE5-019218C6F630}"/>
                </a:ext>
              </a:extLst>
            </p:cNvPr>
            <p:cNvGrpSpPr/>
            <p:nvPr/>
          </p:nvGrpSpPr>
          <p:grpSpPr>
            <a:xfrm>
              <a:off x="2823643" y="3190777"/>
              <a:ext cx="2333440" cy="1644527"/>
              <a:chOff x="2417394" y="4984445"/>
              <a:chExt cx="2333440" cy="1644527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6D5E7CDE-10F0-463D-9DD8-EFDE5040C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7394" y="4984445"/>
                <a:ext cx="2333440" cy="129949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00E6F91-D2D2-47F4-9B8B-D2DFE96B770D}"/>
                  </a:ext>
                </a:extLst>
              </p:cNvPr>
              <p:cNvSpPr txBox="1"/>
              <p:nvPr/>
            </p:nvSpPr>
            <p:spPr>
              <a:xfrm>
                <a:off x="2454779" y="6321195"/>
                <a:ext cx="2258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Rare classes of road scene</a:t>
                </a:r>
                <a:endPara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3473C1A-E065-4637-B0BD-C63795A1DF95}"/>
                </a:ext>
              </a:extLst>
            </p:cNvPr>
            <p:cNvGrpSpPr/>
            <p:nvPr/>
          </p:nvGrpSpPr>
          <p:grpSpPr>
            <a:xfrm>
              <a:off x="350418" y="4929107"/>
              <a:ext cx="2333440" cy="1796768"/>
              <a:chOff x="6462170" y="4953458"/>
              <a:chExt cx="2589998" cy="1796768"/>
            </a:xfrm>
          </p:grpSpPr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617456CD-02AB-4A00-9FA7-AC2826521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2170" y="4953458"/>
                <a:ext cx="2589998" cy="14052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0906175-20FC-458A-B915-A42A9F69B883}"/>
                  </a:ext>
                </a:extLst>
              </p:cNvPr>
              <p:cNvSpPr txBox="1"/>
              <p:nvPr/>
            </p:nvSpPr>
            <p:spPr>
              <a:xfrm>
                <a:off x="6715938" y="6442449"/>
                <a:ext cx="2119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Dense </a:t>
                </a:r>
                <a:r>
                  <a:rPr lang="en-US" altLang="zh-CN" sz="1400" b="1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Predection</a:t>
                </a:r>
                <a:endParaRPr lang="zh-CN" altLang="en-US" sz="1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0889416A-4594-4CE5-B271-F1CBA61127AD}"/>
                </a:ext>
              </a:extLst>
            </p:cNvPr>
            <p:cNvGrpSpPr/>
            <p:nvPr/>
          </p:nvGrpSpPr>
          <p:grpSpPr>
            <a:xfrm>
              <a:off x="5473141" y="3470236"/>
              <a:ext cx="5769909" cy="3057945"/>
              <a:chOff x="5251530" y="1412940"/>
              <a:chExt cx="5769909" cy="3094104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02205F29-E33E-4372-A1E5-4ACA1481E9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52" t="34151"/>
              <a:stretch/>
            </p:blipFill>
            <p:spPr>
              <a:xfrm>
                <a:off x="5251530" y="1412940"/>
                <a:ext cx="5769909" cy="3094104"/>
              </a:xfrm>
              <a:prstGeom prst="rect">
                <a:avLst/>
              </a:prstGeom>
            </p:spPr>
          </p:pic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4468E18D-E4D3-4858-8B90-C8648CB85C33}"/>
                  </a:ext>
                </a:extLst>
              </p:cNvPr>
              <p:cNvSpPr/>
              <p:nvPr/>
            </p:nvSpPr>
            <p:spPr>
              <a:xfrm>
                <a:off x="8343185" y="3046520"/>
                <a:ext cx="328388" cy="7937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E4F47ECB-56B8-4655-8287-42657B9B2576}"/>
                  </a:ext>
                </a:extLst>
              </p:cNvPr>
              <p:cNvSpPr/>
              <p:nvPr/>
            </p:nvSpPr>
            <p:spPr>
              <a:xfrm>
                <a:off x="8817041" y="2545469"/>
                <a:ext cx="372499" cy="10391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61D472C-92BD-4249-A3A5-3277E5633AC2}"/>
                  </a:ext>
                </a:extLst>
              </p:cNvPr>
              <p:cNvSpPr/>
              <p:nvPr/>
            </p:nvSpPr>
            <p:spPr>
              <a:xfrm>
                <a:off x="6992882" y="2214497"/>
                <a:ext cx="585514" cy="74549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86377ADE-8F34-4491-A9C3-265774439430}"/>
                  </a:ext>
                </a:extLst>
              </p:cNvPr>
              <p:cNvSpPr/>
              <p:nvPr/>
            </p:nvSpPr>
            <p:spPr>
              <a:xfrm>
                <a:off x="8001017" y="2428141"/>
                <a:ext cx="393402" cy="29950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3184EB9-95E9-462E-A9FE-F0B2E9488B85}"/>
                  </a:ext>
                </a:extLst>
              </p:cNvPr>
              <p:cNvSpPr/>
              <p:nvPr/>
            </p:nvSpPr>
            <p:spPr>
              <a:xfrm>
                <a:off x="9319748" y="2214497"/>
                <a:ext cx="458493" cy="145572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55342D9-38BA-4F92-A668-AB0286ABADA8}"/>
                  </a:ext>
                </a:extLst>
              </p:cNvPr>
              <p:cNvSpPr/>
              <p:nvPr/>
            </p:nvSpPr>
            <p:spPr>
              <a:xfrm>
                <a:off x="10004160" y="2301457"/>
                <a:ext cx="585515" cy="171968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86857A8A-E851-46C3-B1E4-9D92C8BDF42F}"/>
                  </a:ext>
                </a:extLst>
              </p:cNvPr>
              <p:cNvSpPr/>
              <p:nvPr/>
            </p:nvSpPr>
            <p:spPr>
              <a:xfrm>
                <a:off x="9612160" y="3396542"/>
                <a:ext cx="502707" cy="89946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3D48FFCA-EABB-449E-8B4B-F7493A85753E}"/>
              </a:ext>
            </a:extLst>
          </p:cNvPr>
          <p:cNvSpPr txBox="1"/>
          <p:nvPr/>
        </p:nvSpPr>
        <p:spPr>
          <a:xfrm>
            <a:off x="126220" y="2021745"/>
            <a:ext cx="8293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truck body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the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special road location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and the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rare environment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caused the Model S to crash into the truck, with the bottom of the truck striking the front windshield of the Model S." -- Tesla accident report</a:t>
            </a:r>
          </a:p>
        </p:txBody>
      </p:sp>
      <p:sp>
        <p:nvSpPr>
          <p:cNvPr id="31" name="PA_文本框 7">
            <a:extLst>
              <a:ext uri="{FF2B5EF4-FFF2-40B4-BE49-F238E27FC236}">
                <a16:creationId xmlns:a16="http://schemas.microsoft.com/office/drawing/2014/main" id="{3F1DC864-BCCF-479B-96B7-4D48D15D49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" y="2021746"/>
            <a:ext cx="8048625" cy="109589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sz="18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316164" y="1173832"/>
            <a:ext cx="11450855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challenge of Corner Case Detection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D48FFCA-EABB-449E-8B4B-F7493A85753E}"/>
              </a:ext>
            </a:extLst>
          </p:cNvPr>
          <p:cNvSpPr txBox="1"/>
          <p:nvPr/>
        </p:nvSpPr>
        <p:spPr>
          <a:xfrm>
            <a:off x="226414" y="3645384"/>
            <a:ext cx="42272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Corner Case detection problem was introduced by Huawei Corporation in ECCV2022.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1CE823F-D73B-4691-B3DC-81E41D8E96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0"/>
          <a:stretch/>
        </p:blipFill>
        <p:spPr bwMode="auto">
          <a:xfrm>
            <a:off x="4312343" y="3384807"/>
            <a:ext cx="7563183" cy="32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59D3961-F94C-42BD-AE39-C3C728A68C6C}"/>
              </a:ext>
            </a:extLst>
          </p:cNvPr>
          <p:cNvGrpSpPr/>
          <p:nvPr/>
        </p:nvGrpSpPr>
        <p:grpSpPr>
          <a:xfrm>
            <a:off x="316165" y="2060581"/>
            <a:ext cx="11450855" cy="1095892"/>
            <a:chOff x="255724" y="4727691"/>
            <a:chExt cx="10856391" cy="1095892"/>
          </a:xfrm>
        </p:grpSpPr>
        <p:sp>
          <p:nvSpPr>
            <p:cNvPr id="31" name="PA_文本框 7">
              <a:extLst>
                <a:ext uri="{FF2B5EF4-FFF2-40B4-BE49-F238E27FC236}">
                  <a16:creationId xmlns:a16="http://schemas.microsoft.com/office/drawing/2014/main" id="{3F1DC864-BCCF-479B-96B7-4D48D15D49E9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5724" y="4727691"/>
              <a:ext cx="10856391" cy="1095892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Definition of Corner Case: (</a:t>
              </a:r>
              <a:r>
                <a:rPr lang="en-US" altLang="zh-CN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instance of 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novel class </a:t>
              </a: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(e.g., a runaway tire)</a:t>
              </a:r>
              <a:endParaRPr 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6BC227B-DD29-4092-B766-3992C0DF7FDF}"/>
                </a:ext>
              </a:extLst>
            </p:cNvPr>
            <p:cNvSpPr txBox="1"/>
            <p:nvPr/>
          </p:nvSpPr>
          <p:spPr>
            <a:xfrm>
              <a:off x="952909" y="5210774"/>
              <a:ext cx="98298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(ii)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novel instance </a:t>
              </a:r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of common class (e.g., an overturned truck)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2AD79E4D-8C5D-4A80-91EB-9ADFB36BAE80}"/>
              </a:ext>
            </a:extLst>
          </p:cNvPr>
          <p:cNvSpPr txBox="1"/>
          <p:nvPr/>
        </p:nvSpPr>
        <p:spPr>
          <a:xfrm>
            <a:off x="226414" y="5373358"/>
            <a:ext cx="3789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 release the CODA dataset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Failure of Existing Object Detectors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PA_文本框 7">
            <a:extLst>
              <a:ext uri="{FF2B5EF4-FFF2-40B4-BE49-F238E27FC236}">
                <a16:creationId xmlns:a16="http://schemas.microsoft.com/office/drawing/2014/main" id="{3F1DC864-BCCF-479B-96B7-4D48D15D49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" y="2181148"/>
            <a:ext cx="11780519" cy="915989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performance of existing object detectors on CODA dataset decreases significantly</a:t>
            </a: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 focus on improving the detection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Recall</a:t>
            </a:r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those corner cases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B6477E-1A7A-410C-BA0E-2E009A1487F9}"/>
              </a:ext>
            </a:extLst>
          </p:cNvPr>
          <p:cNvGrpSpPr/>
          <p:nvPr/>
        </p:nvGrpSpPr>
        <p:grpSpPr>
          <a:xfrm>
            <a:off x="316165" y="3385540"/>
            <a:ext cx="5570286" cy="3036550"/>
            <a:chOff x="5091903" y="2550713"/>
            <a:chExt cx="6948045" cy="30365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DF7F050-6FBA-49C4-B6E9-1299D4B2C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40937"/>
            <a:stretch/>
          </p:blipFill>
          <p:spPr>
            <a:xfrm>
              <a:off x="5091903" y="2550713"/>
              <a:ext cx="6948045" cy="3017666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A1700FA-8032-4F2F-B5FA-0720BF7B0FBF}"/>
                </a:ext>
              </a:extLst>
            </p:cNvPr>
            <p:cNvSpPr/>
            <p:nvPr/>
          </p:nvSpPr>
          <p:spPr>
            <a:xfrm>
              <a:off x="9581436" y="2606841"/>
              <a:ext cx="2409825" cy="29804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E9534CAF-B407-4F62-ABF7-8B8F55465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5" t="591"/>
          <a:stretch/>
        </p:blipFill>
        <p:spPr bwMode="auto">
          <a:xfrm>
            <a:off x="6041591" y="3425617"/>
            <a:ext cx="5725428" cy="299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Most Related Works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PA_文本框 7">
            <a:extLst>
              <a:ext uri="{FF2B5EF4-FFF2-40B4-BE49-F238E27FC236}">
                <a16:creationId xmlns:a16="http://schemas.microsoft.com/office/drawing/2014/main" id="{3F1DC864-BCCF-479B-96B7-4D48D15D49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39" y="2971724"/>
            <a:ext cx="11780519" cy="13621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 World Object Detection (2021) proposes the first open-world object detector that can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distinguish unknown classes from the known ones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OW-DETR (2022) extends OWOD by using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Transformer-based framework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A1BD8D2-4B0B-41A7-9BD8-D3C2EF22BDBA}"/>
              </a:ext>
            </a:extLst>
          </p:cNvPr>
          <p:cNvSpPr/>
          <p:nvPr/>
        </p:nvSpPr>
        <p:spPr>
          <a:xfrm>
            <a:off x="205740" y="2118225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 World Object Detection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A8F2E4AB-FB2F-4B71-98DA-1C1A4698810F}"/>
              </a:ext>
            </a:extLst>
          </p:cNvPr>
          <p:cNvSpPr/>
          <p:nvPr/>
        </p:nvSpPr>
        <p:spPr>
          <a:xfrm>
            <a:off x="205739" y="4528960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Problems &amp; Limitations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PA_文本框 7">
            <a:extLst>
              <a:ext uri="{FF2B5EF4-FFF2-40B4-BE49-F238E27FC236}">
                <a16:creationId xmlns:a16="http://schemas.microsoft.com/office/drawing/2014/main" id="{503D4CE6-C8EE-4974-921D-D6848E628AD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39" y="5381548"/>
            <a:ext cx="11780519" cy="13621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Over-reliance on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 appearance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objects                 poor generalization ability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Using only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 Visual Modality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training                       less deep semantic info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54E6DC-851B-45CF-8ABF-1CB8DA328BA4}"/>
              </a:ext>
            </a:extLst>
          </p:cNvPr>
          <p:cNvGrpSpPr/>
          <p:nvPr/>
        </p:nvGrpSpPr>
        <p:grpSpPr>
          <a:xfrm>
            <a:off x="7420058" y="5546516"/>
            <a:ext cx="571500" cy="298797"/>
            <a:chOff x="6610350" y="4648199"/>
            <a:chExt cx="831055" cy="34867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6CB4EE0-D40B-46F8-9D0B-FAD54BC2566A}"/>
                </a:ext>
              </a:extLst>
            </p:cNvPr>
            <p:cNvSpPr/>
            <p:nvPr/>
          </p:nvSpPr>
          <p:spPr>
            <a:xfrm>
              <a:off x="68389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843E418-2CCA-4374-AA8E-A0470DEAD00B}"/>
                </a:ext>
              </a:extLst>
            </p:cNvPr>
            <p:cNvSpPr/>
            <p:nvPr/>
          </p:nvSpPr>
          <p:spPr>
            <a:xfrm>
              <a:off x="6610350" y="4648199"/>
              <a:ext cx="373855" cy="348675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C7DE466-538F-4C07-B12C-06F0B646C77E}"/>
                </a:ext>
              </a:extLst>
            </p:cNvPr>
            <p:cNvSpPr/>
            <p:nvPr/>
          </p:nvSpPr>
          <p:spPr>
            <a:xfrm>
              <a:off x="70675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17D7199-4EC7-4CAF-9BB7-3A274B7F8DF7}"/>
              </a:ext>
            </a:extLst>
          </p:cNvPr>
          <p:cNvGrpSpPr/>
          <p:nvPr/>
        </p:nvGrpSpPr>
        <p:grpSpPr>
          <a:xfrm>
            <a:off x="7420058" y="6219750"/>
            <a:ext cx="571500" cy="298797"/>
            <a:chOff x="6610350" y="4648199"/>
            <a:chExt cx="831055" cy="3486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6FA9D74-1D63-42CB-8E51-9B8277FB1A8D}"/>
                </a:ext>
              </a:extLst>
            </p:cNvPr>
            <p:cNvSpPr/>
            <p:nvPr/>
          </p:nvSpPr>
          <p:spPr>
            <a:xfrm>
              <a:off x="68389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6A35E94-B49E-43BD-8BA0-B175607684E5}"/>
                </a:ext>
              </a:extLst>
            </p:cNvPr>
            <p:cNvSpPr/>
            <p:nvPr/>
          </p:nvSpPr>
          <p:spPr>
            <a:xfrm>
              <a:off x="6610350" y="4648199"/>
              <a:ext cx="373855" cy="348675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6295778-BF2F-49C2-AF5A-53C95CC54BE1}"/>
                </a:ext>
              </a:extLst>
            </p:cNvPr>
            <p:cNvSpPr/>
            <p:nvPr/>
          </p:nvSpPr>
          <p:spPr>
            <a:xfrm>
              <a:off x="70675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52909" y="241523"/>
            <a:ext cx="888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</a:t>
            </a:r>
            <a:endParaRPr lang="zh-CN" altLang="en-US" sz="36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0DA2AE5-4A2A-4E19-8B7E-1ABF4BA4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72AD3863-585A-427A-B452-7CD6C2799031}"/>
              </a:ext>
            </a:extLst>
          </p:cNvPr>
          <p:cNvSpPr/>
          <p:nvPr/>
        </p:nvSpPr>
        <p:spPr>
          <a:xfrm>
            <a:off x="205740" y="1173832"/>
            <a:ext cx="11780519" cy="658415"/>
          </a:xfrm>
          <a:prstGeom prst="roundRect">
            <a:avLst>
              <a:gd name="adj" fmla="val 10015"/>
            </a:avLst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Most Related Works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PA_文本框 7">
            <a:extLst>
              <a:ext uri="{FF2B5EF4-FFF2-40B4-BE49-F238E27FC236}">
                <a16:creationId xmlns:a16="http://schemas.microsoft.com/office/drawing/2014/main" id="{3F1DC864-BCCF-479B-96B7-4D48D15D49E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39" y="2971724"/>
            <a:ext cx="11780519" cy="13621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first work of OVOD (2021) is based on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captioning information extraction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Other Zero-shot detection methods learn from the base classes and generate to novel classes by exploiting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correlations</a:t>
            </a:r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between base and novel categories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A1BD8D2-4B0B-41A7-9BD8-D3C2EF22BDBA}"/>
              </a:ext>
            </a:extLst>
          </p:cNvPr>
          <p:cNvSpPr/>
          <p:nvPr/>
        </p:nvSpPr>
        <p:spPr>
          <a:xfrm>
            <a:off x="205740" y="2118225"/>
            <a:ext cx="6423660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 Vocabulary Object Detection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A8F2E4AB-FB2F-4B71-98DA-1C1A4698810F}"/>
              </a:ext>
            </a:extLst>
          </p:cNvPr>
          <p:cNvSpPr/>
          <p:nvPr/>
        </p:nvSpPr>
        <p:spPr>
          <a:xfrm>
            <a:off x="205739" y="4528960"/>
            <a:ext cx="5684519" cy="658415"/>
          </a:xfrm>
          <a:prstGeom prst="roundRect">
            <a:avLst>
              <a:gd name="adj" fmla="val 10015"/>
            </a:avLst>
          </a:prstGeom>
          <a:solidFill>
            <a:schemeClr val="accent5">
              <a:lumMod val="75000"/>
            </a:schemeClr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lIns="121912" tIns="60956" rIns="121912" bIns="60956"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Problems &amp; Limitations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PA_文本框 7">
            <a:extLst>
              <a:ext uri="{FF2B5EF4-FFF2-40B4-BE49-F238E27FC236}">
                <a16:creationId xmlns:a16="http://schemas.microsoft.com/office/drawing/2014/main" id="{503D4CE6-C8EE-4974-921D-D6848E628AD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39" y="5381548"/>
            <a:ext cx="11780519" cy="13621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Semantic boundaries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categories are unclear             hard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learn category semantics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fully-supervised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training  paradigm                     a large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bias to the known classes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54E6DC-851B-45CF-8ABF-1CB8DA328BA4}"/>
              </a:ext>
            </a:extLst>
          </p:cNvPr>
          <p:cNvGrpSpPr/>
          <p:nvPr/>
        </p:nvGrpSpPr>
        <p:grpSpPr>
          <a:xfrm>
            <a:off x="6848558" y="5501852"/>
            <a:ext cx="571500" cy="298797"/>
            <a:chOff x="6610350" y="4648199"/>
            <a:chExt cx="831055" cy="34867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6CB4EE0-D40B-46F8-9D0B-FAD54BC2566A}"/>
                </a:ext>
              </a:extLst>
            </p:cNvPr>
            <p:cNvSpPr/>
            <p:nvPr/>
          </p:nvSpPr>
          <p:spPr>
            <a:xfrm>
              <a:off x="68389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843E418-2CCA-4374-AA8E-A0470DEAD00B}"/>
                </a:ext>
              </a:extLst>
            </p:cNvPr>
            <p:cNvSpPr/>
            <p:nvPr/>
          </p:nvSpPr>
          <p:spPr>
            <a:xfrm>
              <a:off x="6610350" y="4648199"/>
              <a:ext cx="373855" cy="348675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C7DE466-538F-4C07-B12C-06F0B646C77E}"/>
                </a:ext>
              </a:extLst>
            </p:cNvPr>
            <p:cNvSpPr/>
            <p:nvPr/>
          </p:nvSpPr>
          <p:spPr>
            <a:xfrm>
              <a:off x="70675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17D7199-4EC7-4CAF-9BB7-3A274B7F8DF7}"/>
              </a:ext>
            </a:extLst>
          </p:cNvPr>
          <p:cNvGrpSpPr/>
          <p:nvPr/>
        </p:nvGrpSpPr>
        <p:grpSpPr>
          <a:xfrm>
            <a:off x="6848558" y="6219750"/>
            <a:ext cx="571500" cy="298797"/>
            <a:chOff x="6610350" y="4648199"/>
            <a:chExt cx="831055" cy="3486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6FA9D74-1D63-42CB-8E51-9B8277FB1A8D}"/>
                </a:ext>
              </a:extLst>
            </p:cNvPr>
            <p:cNvSpPr/>
            <p:nvPr/>
          </p:nvSpPr>
          <p:spPr>
            <a:xfrm>
              <a:off x="68389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6A35E94-B49E-43BD-8BA0-B175607684E5}"/>
                </a:ext>
              </a:extLst>
            </p:cNvPr>
            <p:cNvSpPr/>
            <p:nvPr/>
          </p:nvSpPr>
          <p:spPr>
            <a:xfrm>
              <a:off x="6610350" y="4648199"/>
              <a:ext cx="373855" cy="348675"/>
            </a:xfrm>
            <a:custGeom>
              <a:avLst/>
              <a:gdLst>
                <a:gd name="connsiteX0" fmla="*/ 0 w 319087"/>
                <a:gd name="connsiteY0" fmla="*/ 533400 h 533400"/>
                <a:gd name="connsiteX1" fmla="*/ 119063 w 319087"/>
                <a:gd name="connsiteY1" fmla="*/ 533400 h 533400"/>
                <a:gd name="connsiteX2" fmla="*/ 319088 w 319087"/>
                <a:gd name="connsiteY2" fmla="*/ 266700 h 533400"/>
                <a:gd name="connsiteX3" fmla="*/ 119063 w 319087"/>
                <a:gd name="connsiteY3" fmla="*/ 0 h 533400"/>
                <a:gd name="connsiteX4" fmla="*/ 0 w 319087"/>
                <a:gd name="connsiteY4" fmla="*/ 0 h 533400"/>
                <a:gd name="connsiteX5" fmla="*/ 200025 w 319087"/>
                <a:gd name="connsiteY5" fmla="*/ 266700 h 533400"/>
                <a:gd name="connsiteX6" fmla="*/ 0 w 319087"/>
                <a:gd name="connsiteY6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0" y="533400"/>
                  </a:move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6295778-BF2F-49C2-AF5A-53C95CC54BE1}"/>
                </a:ext>
              </a:extLst>
            </p:cNvPr>
            <p:cNvSpPr/>
            <p:nvPr/>
          </p:nvSpPr>
          <p:spPr>
            <a:xfrm>
              <a:off x="7067550" y="4648199"/>
              <a:ext cx="373855" cy="348675"/>
            </a:xfrm>
            <a:custGeom>
              <a:avLst/>
              <a:gdLst>
                <a:gd name="connsiteX0" fmla="*/ 119063 w 319087"/>
                <a:gd name="connsiteY0" fmla="*/ 0 h 533400"/>
                <a:gd name="connsiteX1" fmla="*/ 0 w 319087"/>
                <a:gd name="connsiteY1" fmla="*/ 0 h 533400"/>
                <a:gd name="connsiteX2" fmla="*/ 200025 w 319087"/>
                <a:gd name="connsiteY2" fmla="*/ 266700 h 533400"/>
                <a:gd name="connsiteX3" fmla="*/ 0 w 319087"/>
                <a:gd name="connsiteY3" fmla="*/ 533400 h 533400"/>
                <a:gd name="connsiteX4" fmla="*/ 119063 w 319087"/>
                <a:gd name="connsiteY4" fmla="*/ 533400 h 533400"/>
                <a:gd name="connsiteX5" fmla="*/ 319088 w 319087"/>
                <a:gd name="connsiteY5" fmla="*/ 266700 h 533400"/>
                <a:gd name="connsiteX6" fmla="*/ 119063 w 319087"/>
                <a:gd name="connsiteY6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87" h="533400">
                  <a:moveTo>
                    <a:pt x="119063" y="0"/>
                  </a:moveTo>
                  <a:lnTo>
                    <a:pt x="0" y="0"/>
                  </a:lnTo>
                  <a:lnTo>
                    <a:pt x="200025" y="266700"/>
                  </a:lnTo>
                  <a:lnTo>
                    <a:pt x="0" y="533400"/>
                  </a:lnTo>
                  <a:lnTo>
                    <a:pt x="119063" y="533400"/>
                  </a:lnTo>
                  <a:lnTo>
                    <a:pt x="319088" y="266700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9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74B6D11C-DF26-474C-9512-8CC31626D721}"/>
              </a:ext>
            </a:extLst>
          </p:cNvPr>
          <p:cNvSpPr/>
          <p:nvPr/>
        </p:nvSpPr>
        <p:spPr>
          <a:xfrm rot="16696364">
            <a:off x="8775383" y="-2210117"/>
            <a:ext cx="5125085" cy="5125085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6A4295D-0788-405A-809B-94282660D35B}"/>
              </a:ext>
            </a:extLst>
          </p:cNvPr>
          <p:cNvSpPr/>
          <p:nvPr/>
        </p:nvSpPr>
        <p:spPr>
          <a:xfrm rot="16696364">
            <a:off x="8261350" y="-2724150"/>
            <a:ext cx="6153150" cy="6153150"/>
          </a:xfrm>
          <a:prstGeom prst="ellipse">
            <a:avLst/>
          </a:prstGeom>
          <a:noFill/>
          <a:ln w="12700" cap="flat" cmpd="sng" algn="ctr">
            <a:gradFill>
              <a:gsLst>
                <a:gs pos="2000">
                  <a:srgbClr val="CFE4F8"/>
                </a:gs>
                <a:gs pos="100000">
                  <a:srgbClr val="DEEBF7">
                    <a:lumMod val="97000"/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1000">
                      <a:srgbClr val="0AB1F6"/>
                    </a:gs>
                    <a:gs pos="100000">
                      <a:srgbClr val="2184F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形 17">
            <a:extLst>
              <a:ext uri="{FF2B5EF4-FFF2-40B4-BE49-F238E27FC236}">
                <a16:creationId xmlns:a16="http://schemas.microsoft.com/office/drawing/2014/main" id="{2A37EB99-7940-4DA3-9F8C-80D155A8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14300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52">
            <a:extLst>
              <a:ext uri="{FF2B5EF4-FFF2-40B4-BE49-F238E27FC236}">
                <a16:creationId xmlns:a16="http://schemas.microsoft.com/office/drawing/2014/main" id="{C1703CB6-36F8-476F-9199-DE9633A8CB81}"/>
              </a:ext>
            </a:extLst>
          </p:cNvPr>
          <p:cNvSpPr txBox="1"/>
          <p:nvPr/>
        </p:nvSpPr>
        <p:spPr>
          <a:xfrm>
            <a:off x="3570175" y="3221978"/>
            <a:ext cx="50516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7200">
                <a:solidFill>
                  <a:srgbClr val="228BF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  <a:lvl2pPr marL="685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4pPr>
            <a:lvl5pPr marL="2057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5pPr>
          </a:lstStyle>
          <a:p>
            <a:pPr>
              <a:defRPr/>
            </a:pPr>
            <a:r>
              <a:rPr lang="en-US" altLang="zh-CN" sz="7200" spc="300" dirty="0">
                <a:solidFill>
                  <a:srgbClr val="228BF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METHODS</a:t>
            </a:r>
            <a:endParaRPr lang="zh-CN" altLang="en-US" sz="7200" spc="300" dirty="0">
              <a:solidFill>
                <a:srgbClr val="228BF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D80DA6-47C6-48F0-B426-C6DD3DCD693F}"/>
              </a:ext>
            </a:extLst>
          </p:cNvPr>
          <p:cNvSpPr txBox="1"/>
          <p:nvPr/>
        </p:nvSpPr>
        <p:spPr>
          <a:xfrm>
            <a:off x="4590459" y="2114843"/>
            <a:ext cx="3011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PART 02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FDE821-7310-424E-AE7D-C9F8A3C94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15" y="78914"/>
            <a:ext cx="98456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917d6fb-2efb-4d35-85bb-3824aa4c6003"/>
  <p:tag name="COMMONDATA" val="eyJoZGlkIjoiODAxMTM5MzFhOWUwODJiZjcwZWJkMjJmM2RlYzNh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tjdmu4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9BCBFE">
                <a:alpha val="70000"/>
              </a:srgbClr>
            </a:gs>
            <a:gs pos="99083">
              <a:srgbClr val="9ACDFE">
                <a:alpha val="70000"/>
              </a:srgbClr>
            </a:gs>
            <a:gs pos="52000">
              <a:srgbClr val="90E0FE">
                <a:alpha val="70000"/>
              </a:srgb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tjdmu4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949</Words>
  <Application>Microsoft Office PowerPoint</Application>
  <PresentationFormat>宽屏</PresentationFormat>
  <Paragraphs>157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字魂58号-创中黑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1260891509@qq.com</cp:lastModifiedBy>
  <cp:revision>592</cp:revision>
  <dcterms:created xsi:type="dcterms:W3CDTF">2022-10-24T01:29:00Z</dcterms:created>
  <dcterms:modified xsi:type="dcterms:W3CDTF">2024-11-09T01:21:01Z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95606930D9F4411680BE640803C73A3A_12</vt:lpwstr>
  </property>
  <property fmtid="{D5CDD505-2E9C-101B-9397-08002B2CF9AE}" pid="3" name="KSOProductBuildVer">
    <vt:lpwstr>2052-11.1.0.14309</vt:lpwstr>
  </property>
</Properties>
</file>