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309" r:id="rId9"/>
    <p:sldId id="281" r:id="rId10"/>
    <p:sldId id="303" r:id="rId11"/>
    <p:sldId id="304" r:id="rId12"/>
    <p:sldId id="282" r:id="rId13"/>
    <p:sldId id="305" r:id="rId14"/>
    <p:sldId id="260" r:id="rId15"/>
    <p:sldId id="262" r:id="rId16"/>
    <p:sldId id="284" r:id="rId17"/>
    <p:sldId id="300" r:id="rId18"/>
    <p:sldId id="285" r:id="rId19"/>
    <p:sldId id="308" r:id="rId20"/>
    <p:sldId id="267" r:id="rId21"/>
    <p:sldId id="295" r:id="rId22"/>
    <p:sldId id="269" r:id="rId23"/>
    <p:sldId id="297" r:id="rId24"/>
    <p:sldId id="270" r:id="rId25"/>
    <p:sldId id="298" r:id="rId26"/>
    <p:sldId id="299" r:id="rId27"/>
    <p:sldId id="27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8F838"/>
    <a:srgbClr val="1DCA14"/>
    <a:srgbClr val="F55A3B"/>
    <a:srgbClr val="002FE6"/>
    <a:srgbClr val="F90B0B"/>
    <a:srgbClr val="409E40"/>
    <a:srgbClr val="CC5912"/>
    <a:srgbClr val="55271B"/>
    <a:srgbClr val="FF0000"/>
    <a:srgbClr val="DC67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2878" autoAdjust="0"/>
  </p:normalViewPr>
  <p:slideViewPr>
    <p:cSldViewPr snapToGrid="0">
      <p:cViewPr>
        <p:scale>
          <a:sx n="75" d="100"/>
          <a:sy n="75" d="100"/>
        </p:scale>
        <p:origin x="-1704" y="-930"/>
      </p:cViewPr>
      <p:guideLst>
        <p:guide orient="horz" pos="1956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538F0-0F8F-42F4-A855-0E9523F03CC2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8950-7DB7-4AD5-A85D-85B2F85735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8950-7DB7-4AD5-A85D-85B2F857353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4E9C-36BE-4BBC-B43A-FAF7DFA715E1}" type="datetimeFigureOut">
              <a:rPr lang="zh-CN" altLang="en-US" smtClean="0"/>
              <a:pPr/>
              <a:t>2017/9/15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46CA-A768-41B7-819A-C36FB9F901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98602"/>
            <a:ext cx="12192000" cy="2538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500"/>
              </a:spcBef>
            </a:pPr>
            <a:r>
              <a:rPr lang="en-US" altLang="zh-CN" sz="4800" dirty="0" smtClean="0">
                <a:solidFill>
                  <a:srgbClr val="021D5A"/>
                </a:solidFill>
              </a:rPr>
              <a:t>Weighted Median-Shift on Graphs for </a:t>
            </a:r>
            <a:r>
              <a:rPr lang="en-US" altLang="zh-CN" sz="4800" dirty="0">
                <a:solidFill>
                  <a:srgbClr val="021D5A"/>
                </a:solidFill>
              </a:rPr>
              <a:t/>
            </a:r>
            <a:br>
              <a:rPr lang="en-US" altLang="zh-CN" sz="4800" dirty="0">
                <a:solidFill>
                  <a:srgbClr val="021D5A"/>
                </a:solidFill>
              </a:rPr>
            </a:br>
            <a:r>
              <a:rPr lang="en-US" altLang="zh-CN" sz="4800" dirty="0">
                <a:solidFill>
                  <a:srgbClr val="021D5A"/>
                </a:solidFill>
              </a:rPr>
              <a:t>Geometric Model </a:t>
            </a:r>
            <a:r>
              <a:rPr lang="en-US" altLang="zh-CN" sz="4800" dirty="0" smtClean="0">
                <a:solidFill>
                  <a:srgbClr val="021D5A"/>
                </a:solidFill>
              </a:rPr>
              <a:t>Fitting</a:t>
            </a:r>
            <a:br>
              <a:rPr lang="en-US" altLang="zh-CN" sz="4800" dirty="0" smtClean="0">
                <a:solidFill>
                  <a:srgbClr val="021D5A"/>
                </a:solidFill>
              </a:rPr>
            </a:br>
            <a:r>
              <a:rPr lang="en-US" altLang="zh-CN" sz="2700" dirty="0" smtClean="0">
                <a:solidFill>
                  <a:srgbClr val="021D5A"/>
                </a:solidFill>
              </a:rPr>
              <a:t>Xiong Zhou, Hanzi Wang, Guobao Xiao, Xin Wang, Yan Yan, Liming Zhang</a:t>
            </a:r>
            <a:endParaRPr lang="zh-CN" altLang="en-US" sz="2700" dirty="0">
              <a:solidFill>
                <a:srgbClr val="021D5A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13037" y="3550923"/>
            <a:ext cx="4660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2">
                    <a:lumMod val="10000"/>
                  </a:schemeClr>
                </a:solidFill>
              </a:rPr>
              <a:t>Presented by: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2">
                    <a:lumMod val="10000"/>
                  </a:schemeClr>
                </a:solidFill>
              </a:rPr>
              <a:t>Xiong Zhou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2">
                    <a:lumMod val="10000"/>
                  </a:schemeClr>
                </a:solidFill>
              </a:rPr>
              <a:t>Xiamen University, China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31520" y="3474720"/>
            <a:ext cx="10744200" cy="1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xmu.edu.cn/images/heade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4825" y="0"/>
            <a:ext cx="1298575" cy="12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314325" y="319088"/>
            <a:ext cx="2263775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4800" b="1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ICIP’17</a:t>
            </a:r>
            <a:endParaRPr lang="zh-CN" altLang="en-US" sz="4800" b="1" dirty="0">
              <a:solidFill>
                <a:srgbClr val="0070C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advTm="253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10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9982" y="704186"/>
            <a:ext cx="3014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Drawbacks</a:t>
            </a:r>
            <a:endParaRPr lang="zh-CN" altLang="en-US" sz="4000" dirty="0"/>
          </a:p>
        </p:txBody>
      </p:sp>
      <p:pic>
        <p:nvPicPr>
          <p:cNvPr id="30" name="图片 29" descr="l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8" y="1358899"/>
            <a:ext cx="6337301" cy="4752976"/>
          </a:xfrm>
          <a:prstGeom prst="rect">
            <a:avLst/>
          </a:prstGeom>
        </p:spPr>
      </p:pic>
      <p:cxnSp>
        <p:nvCxnSpPr>
          <p:cNvPr id="24" name="直接箭头连接符 23"/>
          <p:cNvCxnSpPr>
            <a:stCxn id="27" idx="1"/>
          </p:cNvCxnSpPr>
          <p:nvPr/>
        </p:nvCxnSpPr>
        <p:spPr>
          <a:xfrm rot="10800000">
            <a:off x="4546600" y="4254500"/>
            <a:ext cx="2095500" cy="47751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2100" y="4470400"/>
            <a:ext cx="515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Which cluster should it belong to?</a:t>
            </a:r>
            <a:endParaRPr lang="zh-CN" altLang="en-US" sz="2800" dirty="0"/>
          </a:p>
        </p:txBody>
      </p:sp>
      <p:sp>
        <p:nvSpPr>
          <p:cNvPr id="12" name="椭圆 11"/>
          <p:cNvSpPr/>
          <p:nvPr/>
        </p:nvSpPr>
        <p:spPr>
          <a:xfrm>
            <a:off x="4203700" y="4000500"/>
            <a:ext cx="241300" cy="24130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218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11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9982" y="704186"/>
            <a:ext cx="3014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Drawbacks</a:t>
            </a:r>
            <a:endParaRPr lang="zh-CN" altLang="en-US" sz="4000" dirty="0"/>
          </a:p>
        </p:txBody>
      </p:sp>
      <p:pic>
        <p:nvPicPr>
          <p:cNvPr id="30" name="图片 29" descr="l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536699"/>
            <a:ext cx="4910667" cy="3683001"/>
          </a:xfrm>
          <a:prstGeom prst="rect">
            <a:avLst/>
          </a:prstGeom>
        </p:spPr>
      </p:pic>
      <p:pic>
        <p:nvPicPr>
          <p:cNvPr id="11" name="图片 10" descr="le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4300" y="1549400"/>
            <a:ext cx="4940300" cy="3705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9700" y="5308600"/>
            <a:ext cx="10095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Ideal clustering result                                 Obtained clustering result</a:t>
            </a:r>
            <a:endParaRPr lang="zh-CN" altLang="en-US" sz="2800" dirty="0"/>
          </a:p>
        </p:txBody>
      </p:sp>
    </p:spTree>
  </p:cSld>
  <p:clrMapOvr>
    <a:masterClrMapping/>
  </p:clrMapOvr>
  <p:transition advTm="3223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12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9982" y="704186"/>
            <a:ext cx="369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Related works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1956833" y="1399633"/>
            <a:ext cx="940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Cluster model hypotheses in the parameter space</a:t>
            </a:r>
            <a:endParaRPr lang="zh-CN" altLang="en-US" sz="3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51248" y="2162712"/>
            <a:ext cx="5044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Randomized Hough Transform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263821" y="2614830"/>
            <a:ext cx="3181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(Xu, et al, PRL 1990)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56433" y="3214481"/>
            <a:ext cx="748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Adaptive Kernel-Scale Weighted Hypotheses</a:t>
            </a:r>
            <a:endParaRPr lang="zh-CN" alt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322899" y="3658151"/>
            <a:ext cx="379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(Wang, et al, PAMI 2012)</a:t>
            </a:r>
            <a:endParaRPr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74473" y="4273787"/>
            <a:ext cx="5136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Mode-Seeking on Hypergraphs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348745" y="4742857"/>
            <a:ext cx="3788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(Wang, et al, ICCV 2015)</a:t>
            </a: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66737" y="5351627"/>
            <a:ext cx="570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Graph-based Mode-Seeking Fitting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300705" y="5794733"/>
            <a:ext cx="3343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(Xiao, </a:t>
            </a:r>
            <a:r>
              <a:rPr lang="en-US" altLang="zh-CN" sz="2800" dirty="0"/>
              <a:t>et al, </a:t>
            </a:r>
            <a:r>
              <a:rPr lang="en-US" altLang="zh-CN" sz="2800" dirty="0" smtClean="0"/>
              <a:t>PRL 2016)</a:t>
            </a:r>
            <a:endParaRPr lang="zh-CN" altLang="en-US" sz="2800" dirty="0"/>
          </a:p>
        </p:txBody>
      </p:sp>
      <p:sp>
        <p:nvSpPr>
          <p:cNvPr id="24" name="下箭头 23"/>
          <p:cNvSpPr/>
          <p:nvPr/>
        </p:nvSpPr>
        <p:spPr>
          <a:xfrm>
            <a:off x="9297773" y="4117210"/>
            <a:ext cx="420130" cy="4322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25" name="图片 24" descr="le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2901" y="1949450"/>
            <a:ext cx="2819400" cy="2114550"/>
          </a:xfrm>
          <a:prstGeom prst="rect">
            <a:avLst/>
          </a:prstGeom>
        </p:spPr>
      </p:pic>
      <p:pic>
        <p:nvPicPr>
          <p:cNvPr id="26" name="图片 25" descr="le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6401" y="4540250"/>
            <a:ext cx="2802466" cy="2101850"/>
          </a:xfrm>
          <a:prstGeom prst="rect">
            <a:avLst/>
          </a:prstGeom>
        </p:spPr>
      </p:pic>
    </p:spTree>
  </p:cSld>
  <p:clrMapOvr>
    <a:masterClrMapping/>
  </p:clrMapOvr>
  <p:transition advTm="2826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13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9982" y="704186"/>
            <a:ext cx="2818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Drawback</a:t>
            </a:r>
            <a:endParaRPr lang="zh-CN" altLang="en-US" sz="4000" dirty="0"/>
          </a:p>
        </p:txBody>
      </p:sp>
      <p:pic>
        <p:nvPicPr>
          <p:cNvPr id="12" name="图片 11" descr="lec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1449"/>
            <a:ext cx="4483100" cy="3362325"/>
          </a:xfrm>
          <a:prstGeom prst="rect">
            <a:avLst/>
          </a:prstGeom>
        </p:spPr>
      </p:pic>
      <p:pic>
        <p:nvPicPr>
          <p:cNvPr id="13" name="图片 12" descr="lec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5137" y="1428750"/>
            <a:ext cx="4500563" cy="3369406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rot="16200000" flipV="1">
            <a:off x="3454400" y="3949700"/>
            <a:ext cx="1257300" cy="698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52900" y="4978400"/>
            <a:ext cx="274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Clustered outliers</a:t>
            </a:r>
            <a:endParaRPr lang="zh-CN" altLang="en-US" sz="2800" dirty="0"/>
          </a:p>
        </p:txBody>
      </p:sp>
      <p:sp>
        <p:nvSpPr>
          <p:cNvPr id="19" name="右箭头 18"/>
          <p:cNvSpPr/>
          <p:nvPr/>
        </p:nvSpPr>
        <p:spPr>
          <a:xfrm>
            <a:off x="4902200" y="2921000"/>
            <a:ext cx="2184400" cy="2540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876800" y="2336800"/>
            <a:ext cx="2077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Model fitting</a:t>
            </a:r>
            <a:endParaRPr lang="zh-CN" altLang="en-US" sz="2800" dirty="0"/>
          </a:p>
        </p:txBody>
      </p:sp>
    </p:spTree>
  </p:cSld>
  <p:clrMapOvr>
    <a:masterClrMapping/>
  </p:clrMapOvr>
  <p:transition advTm="2740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318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Motivation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14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8" name="图片 7" descr="le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6600" y="4057650"/>
            <a:ext cx="2730500" cy="2047875"/>
          </a:xfrm>
          <a:prstGeom prst="rect">
            <a:avLst/>
          </a:prstGeom>
        </p:spPr>
      </p:pic>
      <p:pic>
        <p:nvPicPr>
          <p:cNvPr id="9" name="图片 8" descr="le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900" y="1262063"/>
            <a:ext cx="1955800" cy="19451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3900" y="3200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Model hypotheses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24700" y="3378200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Similarities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87600" y="6083300"/>
            <a:ext cx="302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Weighting scores</a:t>
            </a:r>
            <a:endParaRPr lang="zh-CN" altLang="en-US" sz="3200" dirty="0"/>
          </a:p>
        </p:txBody>
      </p:sp>
      <p:sp>
        <p:nvSpPr>
          <p:cNvPr id="13" name="下箭头 12"/>
          <p:cNvSpPr/>
          <p:nvPr/>
        </p:nvSpPr>
        <p:spPr>
          <a:xfrm>
            <a:off x="7937500" y="4000500"/>
            <a:ext cx="165100" cy="825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5689600" y="5410200"/>
            <a:ext cx="125730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251700" y="5054600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Combine</a:t>
            </a:r>
            <a:endParaRPr lang="zh-CN" altLang="en-US" sz="3200" dirty="0"/>
          </a:p>
        </p:txBody>
      </p:sp>
      <p:sp>
        <p:nvSpPr>
          <p:cNvPr id="15" name="右箭头 14"/>
          <p:cNvSpPr/>
          <p:nvPr/>
        </p:nvSpPr>
        <p:spPr>
          <a:xfrm>
            <a:off x="5257800" y="2171700"/>
            <a:ext cx="125730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3441700" y="3810000"/>
            <a:ext cx="190500" cy="5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18" name="图片 17" descr="le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6900" y="996950"/>
            <a:ext cx="3022599" cy="2266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0" y="-104438"/>
            <a:ext cx="12133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FE6"/>
              </a:buClr>
            </a:pPr>
            <a:r>
              <a:rPr lang="en-US" altLang="zh-CN" sz="4800" dirty="0" smtClean="0"/>
              <a:t>Weighted Median-Shift on Graphs (WMSG)</a:t>
            </a:r>
            <a:endParaRPr lang="zh-CN" altLang="en-US" sz="4800" dirty="0"/>
          </a:p>
          <a:p>
            <a:endParaRPr lang="zh-CN" altLang="en-US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03033" y="1345845"/>
            <a:ext cx="6473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Clr>
                <a:srgbClr val="002FE6"/>
              </a:buClr>
              <a:buFont typeface="+mj-lt"/>
              <a:buAutoNum type="arabicPeriod"/>
            </a:pPr>
            <a:r>
              <a:rPr lang="en-US" altLang="zh-CN" sz="4400" dirty="0" smtClean="0"/>
              <a:t>The first stage of WMSG</a:t>
            </a:r>
            <a:endParaRPr lang="zh-CN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701686" y="4150195"/>
            <a:ext cx="6681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Clr>
                <a:srgbClr val="002FE6"/>
              </a:buClr>
              <a:buFont typeface="+mj-lt"/>
              <a:buAutoNum type="arabicPeriod" startAt="3"/>
            </a:pPr>
            <a:r>
              <a:rPr lang="en-US" altLang="zh-CN" sz="4400" dirty="0" smtClean="0"/>
              <a:t>The third stage of WMSG</a:t>
            </a:r>
            <a:endParaRPr lang="zh-CN" altLang="en-US" sz="4400" dirty="0"/>
          </a:p>
        </p:txBody>
      </p:sp>
      <p:sp>
        <p:nvSpPr>
          <p:cNvPr id="8" name="矩形 7"/>
          <p:cNvSpPr/>
          <p:nvPr/>
        </p:nvSpPr>
        <p:spPr>
          <a:xfrm>
            <a:off x="1438539" y="2051837"/>
            <a:ext cx="9735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Generate model hypotheses and compute the similarities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77727" y="4883359"/>
            <a:ext cx="744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Perform the weighted median-shift method</a:t>
            </a:r>
            <a:endParaRPr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90333" y="2754683"/>
            <a:ext cx="726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Clr>
                <a:srgbClr val="002FE6"/>
              </a:buClr>
            </a:pPr>
            <a:r>
              <a:rPr lang="en-US" altLang="zh-CN" sz="4400" dirty="0" smtClean="0">
                <a:solidFill>
                  <a:srgbClr val="002FE6"/>
                </a:solidFill>
              </a:rPr>
              <a:t>2</a:t>
            </a:r>
            <a:r>
              <a:rPr lang="en-US" altLang="zh-CN" sz="4400" dirty="0" smtClean="0"/>
              <a:t>.   The second stage of WMSG</a:t>
            </a:r>
            <a:endParaRPr lang="zh-CN" altLang="en-US" sz="4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15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400439" y="3461537"/>
            <a:ext cx="9472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Calculate the weighting scores of the model hypotheses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567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7371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FE6"/>
              </a:buClr>
            </a:pPr>
            <a:r>
              <a:rPr lang="en-US" altLang="zh-CN" sz="4800" dirty="0" smtClean="0"/>
              <a:t>The </a:t>
            </a:r>
            <a:r>
              <a:rPr lang="en-US" altLang="zh-CN" sz="4800" dirty="0"/>
              <a:t>first stage of </a:t>
            </a:r>
            <a:r>
              <a:rPr lang="en-US" altLang="zh-CN" sz="4800" dirty="0" smtClean="0"/>
              <a:t>WMSG</a:t>
            </a:r>
            <a:endParaRPr lang="zh-CN" altLang="en-US" sz="4800" dirty="0"/>
          </a:p>
          <a:p>
            <a:endParaRPr lang="zh-CN" altLang="en-US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16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68300" y="1231900"/>
            <a:ext cx="117398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2FE6"/>
              </a:buClr>
              <a:buFont typeface="Wingdings" pitchFamily="2" charset="2"/>
              <a:buChar char="u"/>
            </a:pPr>
            <a:r>
              <a:rPr lang="en-US" altLang="zh-CN" sz="2800" dirty="0" smtClean="0"/>
              <a:t>  Generate some model hypotheses </a:t>
            </a:r>
            <a:r>
              <a:rPr lang="el-GR" altLang="zh-CN" sz="2800" b="1" dirty="0" smtClean="0"/>
              <a:t>θ</a:t>
            </a:r>
            <a:r>
              <a:rPr lang="en-US" altLang="zh-CN" sz="2800" b="1" baseline="-25000" dirty="0" smtClean="0"/>
              <a:t>1</a:t>
            </a:r>
            <a:r>
              <a:rPr lang="en-US" altLang="zh-CN" sz="2800" dirty="0" smtClean="0"/>
              <a:t>,</a:t>
            </a:r>
            <a:r>
              <a:rPr lang="el-GR" altLang="zh-CN" sz="2800" b="1" dirty="0" smtClean="0"/>
              <a:t>θ</a:t>
            </a:r>
            <a:r>
              <a:rPr lang="en-US" altLang="zh-CN" sz="2800" b="1" baseline="-25000" dirty="0" smtClean="0"/>
              <a:t>2</a:t>
            </a:r>
            <a:r>
              <a:rPr lang="en-US" altLang="zh-CN" sz="2800" dirty="0" smtClean="0"/>
              <a:t>,…,</a:t>
            </a:r>
            <a:r>
              <a:rPr lang="el-GR" altLang="zh-CN" sz="2800" b="1" dirty="0" smtClean="0"/>
              <a:t>θ</a:t>
            </a:r>
            <a:r>
              <a:rPr lang="en-US" altLang="zh-CN" sz="2800" b="1" baseline="-25000" dirty="0" smtClean="0"/>
              <a:t>M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/>
              <a:t>to construct a graph G = (V, E).</a:t>
            </a:r>
          </a:p>
          <a:p>
            <a:r>
              <a:rPr lang="en-US" altLang="zh-CN" sz="2800" dirty="0" smtClean="0"/>
              <a:t>      The similarities between vertices:</a:t>
            </a:r>
          </a:p>
          <a:p>
            <a:endParaRPr lang="zh-CN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2660650"/>
            <a:ext cx="3857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8" y="3613150"/>
            <a:ext cx="6715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1139" y="3903663"/>
            <a:ext cx="201449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540" y="4335464"/>
            <a:ext cx="201448" cy="16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6539" y="4741863"/>
            <a:ext cx="18549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895600" y="5422900"/>
            <a:ext cx="448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is highly similar to</a:t>
            </a:r>
            <a:endParaRPr lang="zh-CN" alt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806700" y="6070600"/>
            <a:ext cx="3133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is not very similar to</a:t>
            </a:r>
            <a:endParaRPr lang="zh-CN" altLang="en-US" sz="28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7689" y="2446339"/>
            <a:ext cx="5459411" cy="78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500" y="5437188"/>
            <a:ext cx="482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1825" y="5476874"/>
            <a:ext cx="55290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3124" y="6126163"/>
            <a:ext cx="529819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499" y="6021388"/>
            <a:ext cx="482601" cy="5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03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7371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FE6"/>
              </a:buClr>
            </a:pPr>
            <a:r>
              <a:rPr lang="en-US" altLang="zh-CN" sz="4800" dirty="0" smtClean="0"/>
              <a:t>The second </a:t>
            </a:r>
            <a:r>
              <a:rPr lang="en-US" altLang="zh-CN" sz="4800" dirty="0"/>
              <a:t>stage of </a:t>
            </a:r>
            <a:r>
              <a:rPr lang="en-US" altLang="zh-CN" sz="4800" dirty="0" smtClean="0"/>
              <a:t>WMSG</a:t>
            </a:r>
            <a:endParaRPr lang="zh-CN" altLang="en-US" sz="4800" dirty="0"/>
          </a:p>
          <a:p>
            <a:endParaRPr lang="zh-CN" altLang="en-US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17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6400" y="1244600"/>
            <a:ext cx="9562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FE6"/>
              </a:buClr>
              <a:buFont typeface="Wingdings" pitchFamily="2" charset="2"/>
              <a:buChar char="u"/>
            </a:pPr>
            <a:r>
              <a:rPr lang="en-US" altLang="zh-CN" sz="2800" dirty="0" smtClean="0"/>
              <a:t>  Calculate the weighting scores of the corresponding vertices</a:t>
            </a:r>
          </a:p>
          <a:p>
            <a:pPr>
              <a:buClr>
                <a:srgbClr val="002FE6"/>
              </a:buClr>
            </a:pPr>
            <a:r>
              <a:rPr lang="en-US" altLang="zh-CN" sz="2800" dirty="0" smtClean="0"/>
              <a:t>       v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 smtClean="0"/>
              <a:t>,v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 smtClean="0"/>
              <a:t>,…,v</a:t>
            </a:r>
            <a:r>
              <a:rPr lang="en-US" altLang="zh-CN" sz="2800" baseline="-25000" dirty="0" smtClean="0"/>
              <a:t>M</a:t>
            </a:r>
            <a:r>
              <a:rPr lang="en-US" altLang="zh-CN" sz="2800" dirty="0" smtClean="0"/>
              <a:t> by the kernel density estimation technique: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5" y="2370139"/>
            <a:ext cx="3267075" cy="130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299" y="4065589"/>
            <a:ext cx="1751135" cy="203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225" y="4121040"/>
            <a:ext cx="1692275" cy="19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589" y="3906838"/>
            <a:ext cx="2284412" cy="2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右箭头 21"/>
          <p:cNvSpPr/>
          <p:nvPr/>
        </p:nvSpPr>
        <p:spPr>
          <a:xfrm>
            <a:off x="3187700" y="5130800"/>
            <a:ext cx="800100" cy="215900"/>
          </a:xfrm>
          <a:prstGeom prst="rightArrow">
            <a:avLst/>
          </a:prstGeom>
          <a:solidFill>
            <a:srgbClr val="1DC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DCA14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6667500" y="5080000"/>
            <a:ext cx="800100" cy="215900"/>
          </a:xfrm>
          <a:prstGeom prst="rightArrow">
            <a:avLst/>
          </a:prstGeom>
          <a:solidFill>
            <a:srgbClr val="1DC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DCA1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400" y="6197600"/>
            <a:ext cx="951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Data points                      Model  hypotheses                      Weighting  scores </a:t>
            </a:r>
            <a:endParaRPr lang="zh-CN" altLang="en-US" sz="2400" dirty="0"/>
          </a:p>
        </p:txBody>
      </p:sp>
    </p:spTree>
  </p:cSld>
  <p:clrMapOvr>
    <a:masterClrMapping/>
  </p:clrMapOvr>
  <p:transition advTm="4377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0179814" y="1788140"/>
            <a:ext cx="157425" cy="136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36221" y="-104438"/>
            <a:ext cx="7917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FE6"/>
              </a:buClr>
            </a:pPr>
            <a:r>
              <a:rPr lang="en-US" altLang="zh-CN" sz="4800" dirty="0" smtClean="0"/>
              <a:t>The third </a:t>
            </a:r>
            <a:r>
              <a:rPr lang="en-US" altLang="zh-CN" sz="4800" dirty="0"/>
              <a:t>stage of </a:t>
            </a:r>
            <a:r>
              <a:rPr lang="en-US" altLang="zh-CN" sz="4800" dirty="0" smtClean="0"/>
              <a:t>WMSG </a:t>
            </a:r>
            <a:endParaRPr lang="zh-CN" altLang="en-US" sz="4800" dirty="0"/>
          </a:p>
          <a:p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18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31" name="图片 30" descr="le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4500" y="4006851"/>
            <a:ext cx="3073400" cy="23050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1800" y="1435100"/>
            <a:ext cx="76592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2FE6"/>
              </a:buClr>
              <a:buFont typeface="Wingdings" pitchFamily="2" charset="2"/>
              <a:buChar char="u"/>
            </a:pPr>
            <a:r>
              <a:rPr lang="en-US" altLang="zh-CN" sz="2800" dirty="0" smtClean="0"/>
              <a:t>  Shift vertex  </a:t>
            </a:r>
            <a:r>
              <a:rPr lang="en-US" altLang="zh-CN" sz="2800" b="1" dirty="0" smtClean="0"/>
              <a:t>   </a:t>
            </a:r>
            <a:r>
              <a:rPr lang="en-US" altLang="zh-CN" sz="2800" dirty="0" smtClean="0"/>
              <a:t> towards the weighted median </a:t>
            </a:r>
          </a:p>
          <a:p>
            <a:pPr>
              <a:buClr>
                <a:srgbClr val="002FE6"/>
              </a:buClr>
            </a:pPr>
            <a:r>
              <a:rPr lang="en-US" altLang="zh-CN" sz="2800" dirty="0" smtClean="0"/>
              <a:t>       vertex       :</a:t>
            </a:r>
          </a:p>
          <a:p>
            <a:pPr>
              <a:buClr>
                <a:srgbClr val="002FE6"/>
              </a:buClr>
            </a:pPr>
            <a:endParaRPr lang="en-US" altLang="zh-CN" sz="2800" dirty="0" smtClean="0"/>
          </a:p>
          <a:p>
            <a:pPr>
              <a:buClr>
                <a:srgbClr val="002FE6"/>
              </a:buClr>
            </a:pPr>
            <a:endParaRPr lang="en-US" altLang="zh-CN" sz="2800" dirty="0" smtClean="0"/>
          </a:p>
          <a:p>
            <a:pPr>
              <a:buClr>
                <a:srgbClr val="002FE6"/>
              </a:buClr>
            </a:pPr>
            <a:endParaRPr lang="en-US" altLang="zh-CN" sz="2800" dirty="0" smtClean="0"/>
          </a:p>
          <a:p>
            <a:pPr>
              <a:buClr>
                <a:srgbClr val="002FE6"/>
              </a:buClr>
            </a:pPr>
            <a:endParaRPr lang="en-US" altLang="zh-CN" sz="2800" dirty="0" smtClean="0"/>
          </a:p>
          <a:p>
            <a:pPr>
              <a:buClr>
                <a:srgbClr val="002FE6"/>
              </a:buClr>
              <a:buFont typeface="Wingdings" pitchFamily="2" charset="2"/>
              <a:buChar char="u"/>
            </a:pPr>
            <a:r>
              <a:rPr lang="en-US" altLang="zh-CN" sz="2800" dirty="0" smtClean="0"/>
              <a:t>  Iterately perform the above process until each</a:t>
            </a:r>
          </a:p>
          <a:p>
            <a:pPr>
              <a:buClr>
                <a:srgbClr val="002FE6"/>
              </a:buClr>
            </a:pPr>
            <a:r>
              <a:rPr lang="en-US" altLang="zh-CN" sz="2800" dirty="0" smtClean="0"/>
              <a:t>      vertex converges to a stable vertex (each vertex </a:t>
            </a:r>
          </a:p>
          <a:p>
            <a:pPr>
              <a:buClr>
                <a:srgbClr val="002FE6"/>
              </a:buClr>
            </a:pPr>
            <a:r>
              <a:rPr lang="en-US" altLang="zh-CN" sz="2800" dirty="0" smtClean="0"/>
              <a:t>      represents a model hypothesis).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1901825"/>
            <a:ext cx="419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8600" y="157797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889" y="2679700"/>
            <a:ext cx="358652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下箭头 36"/>
          <p:cNvSpPr/>
          <p:nvPr/>
        </p:nvSpPr>
        <p:spPr>
          <a:xfrm>
            <a:off x="9448800" y="3352800"/>
            <a:ext cx="241300" cy="736600"/>
          </a:xfrm>
          <a:prstGeom prst="downArrow">
            <a:avLst/>
          </a:prstGeom>
          <a:solidFill>
            <a:srgbClr val="1DC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DCA14"/>
              </a:solidFill>
            </a:endParaRPr>
          </a:p>
        </p:txBody>
      </p:sp>
      <p:pic>
        <p:nvPicPr>
          <p:cNvPr id="13" name="图片 12" descr="lec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75600" y="1098551"/>
            <a:ext cx="3175000" cy="2381250"/>
          </a:xfrm>
          <a:prstGeom prst="rect">
            <a:avLst/>
          </a:prstGeom>
        </p:spPr>
      </p:pic>
    </p:spTree>
  </p:cSld>
  <p:clrMapOvr>
    <a:masterClrMapping/>
  </p:clrMapOvr>
  <p:transition advTm="6344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0179814" y="1788140"/>
            <a:ext cx="157425" cy="136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36221" y="-104438"/>
            <a:ext cx="7917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FE6"/>
              </a:buClr>
            </a:pPr>
            <a:r>
              <a:rPr lang="en-US" altLang="zh-CN" sz="4800" dirty="0" smtClean="0"/>
              <a:t>The third </a:t>
            </a:r>
            <a:r>
              <a:rPr lang="en-US" altLang="zh-CN" sz="4800" dirty="0"/>
              <a:t>stage of </a:t>
            </a:r>
            <a:r>
              <a:rPr lang="en-US" altLang="zh-CN" sz="4800" dirty="0" smtClean="0"/>
              <a:t>WMSG </a:t>
            </a:r>
            <a:endParaRPr lang="zh-CN" altLang="en-US" sz="4800" dirty="0"/>
          </a:p>
          <a:p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19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31" name="图片 30" descr="le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4899" y="1670050"/>
            <a:ext cx="5647266" cy="4235450"/>
          </a:xfrm>
          <a:prstGeom prst="rect">
            <a:avLst/>
          </a:prstGeom>
        </p:spPr>
      </p:pic>
      <p:pic>
        <p:nvPicPr>
          <p:cNvPr id="13" name="图片 12" descr="lec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1657350"/>
            <a:ext cx="5596465" cy="4197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3100" y="1092200"/>
            <a:ext cx="713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FE6"/>
              </a:buClr>
              <a:buFont typeface="Wingdings" pitchFamily="2" charset="2"/>
              <a:buChar char="u"/>
            </a:pPr>
            <a:r>
              <a:rPr lang="en-US" altLang="zh-CN" sz="2800" dirty="0" smtClean="0"/>
              <a:t>  Weighted median-shift on graphs</a:t>
            </a:r>
            <a:endParaRPr lang="zh-CN" altLang="en-US" sz="2800" dirty="0" smtClean="0"/>
          </a:p>
        </p:txBody>
      </p:sp>
      <p:cxnSp>
        <p:nvCxnSpPr>
          <p:cNvPr id="18" name="直接箭头连接符 17"/>
          <p:cNvCxnSpPr/>
          <p:nvPr/>
        </p:nvCxnSpPr>
        <p:spPr>
          <a:xfrm rot="5400000" flipH="1" flipV="1">
            <a:off x="4400550" y="3943350"/>
            <a:ext cx="419100" cy="254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0800000">
            <a:off x="4673600" y="3721100"/>
            <a:ext cx="381000" cy="2286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箭头 22"/>
          <p:cNvSpPr/>
          <p:nvPr/>
        </p:nvSpPr>
        <p:spPr>
          <a:xfrm>
            <a:off x="5638800" y="3683000"/>
            <a:ext cx="10033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8F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rot="16200000" flipV="1">
            <a:off x="4343400" y="3352800"/>
            <a:ext cx="469900" cy="889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89900" y="5727700"/>
            <a:ext cx="201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Fitting result</a:t>
            </a:r>
            <a:endParaRPr lang="zh-CN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89000" y="5676900"/>
            <a:ext cx="422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Vertices in parameter space</a:t>
            </a:r>
            <a:endParaRPr lang="zh-CN" altLang="en-US" sz="2800" dirty="0"/>
          </a:p>
        </p:txBody>
      </p:sp>
    </p:spTree>
  </p:cSld>
  <p:clrMapOvr>
    <a:masterClrMapping/>
  </p:clrMapOvr>
  <p:transition advTm="63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744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12759" y="6230764"/>
            <a:ext cx="96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 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204419" y="1646509"/>
            <a:ext cx="2736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Objective</a:t>
            </a: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08" y="756595"/>
            <a:ext cx="3513951" cy="26354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71" y="4017099"/>
            <a:ext cx="3533240" cy="264993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 rot="5400000">
            <a:off x="9115534" y="3475978"/>
            <a:ext cx="480498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79169" y="2588577"/>
            <a:ext cx="489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The number of structures</a:t>
            </a:r>
            <a:endParaRPr lang="zh-CN" altLang="en-US" sz="3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79169" y="3395216"/>
            <a:ext cx="6199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The parameters of each </a:t>
            </a:r>
            <a:r>
              <a:rPr lang="en-US" altLang="zh-CN" sz="3200" dirty="0"/>
              <a:t>structure</a:t>
            </a:r>
            <a:endParaRPr lang="zh-CN" altLang="en-US" sz="3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79169" y="4201855"/>
            <a:ext cx="664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The inliers of each structure</a:t>
            </a:r>
            <a:endParaRPr lang="zh-CN" altLang="en-US" sz="3200" dirty="0"/>
          </a:p>
        </p:txBody>
      </p:sp>
    </p:spTree>
  </p:cSld>
  <p:clrMapOvr>
    <a:masterClrMapping/>
  </p:clrMapOvr>
  <p:transition advTm="2413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525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Experimental results</a:t>
            </a:r>
            <a:endParaRPr lang="zh-CN" altLang="en-US" sz="48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46185" y="823826"/>
            <a:ext cx="3051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Line Fitting</a:t>
            </a:r>
            <a:endParaRPr lang="zh-CN" altLang="en-US" sz="4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20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1" y="1727200"/>
            <a:ext cx="11290300" cy="374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2600" y="5791200"/>
            <a:ext cx="11255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The first row is the original data, and the second row is the fitting result obtained by the proposed method.</a:t>
            </a:r>
            <a:endParaRPr lang="zh-CN" altLang="en-US" sz="2000" dirty="0"/>
          </a:p>
        </p:txBody>
      </p:sp>
    </p:spTree>
  </p:cSld>
  <p:clrMapOvr>
    <a:masterClrMapping/>
  </p:clrMapOvr>
  <p:transition advTm="3736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7" descr="twoLi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70" y="1346200"/>
            <a:ext cx="3576364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18"/>
          <p:cNvSpPr/>
          <p:nvPr/>
        </p:nvSpPr>
        <p:spPr>
          <a:xfrm>
            <a:off x="2844800" y="2463800"/>
            <a:ext cx="393700" cy="838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221" y="-104438"/>
            <a:ext cx="525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Experimental results</a:t>
            </a:r>
            <a:endParaRPr lang="zh-CN" altLang="en-US" sz="48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46185" y="823826"/>
            <a:ext cx="6467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Line Fitting (average errors)</a:t>
            </a:r>
            <a:endParaRPr lang="zh-CN" alt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21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11" name="图片 18" descr="threeLi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650" y="1562100"/>
            <a:ext cx="38544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20" descr="fourLin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862" y="763587"/>
            <a:ext cx="3817938" cy="286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21" descr="fiveLin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5984" y="3800475"/>
            <a:ext cx="3418416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22" descr="sixLin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9662" y="3811588"/>
            <a:ext cx="3551238" cy="266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36700" y="3746500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David" panose="020E0502060401010101" pitchFamily="34" charset="-79"/>
                <a:ea typeface="楷体" panose="02010609060101010101" pitchFamily="49" charset="-122"/>
                <a:cs typeface="David" panose="020E0502060401010101" pitchFamily="34" charset="-79"/>
              </a:rPr>
              <a:t>Two lines                                            Three lines                                            Four lines</a:t>
            </a:r>
            <a:endParaRPr lang="zh-CN" altLang="en-US" b="1" dirty="0">
              <a:latin typeface="David" panose="020E0502060401010101" pitchFamily="34" charset="-79"/>
              <a:ea typeface="楷体" panose="02010609060101010101" pitchFamily="49" charset="-122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6311900"/>
            <a:ext cx="491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Five lines                                                           Six lines</a:t>
            </a:r>
            <a:endParaRPr lang="zh-CN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273800" y="2451100"/>
            <a:ext cx="393700" cy="838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639300" y="2463800"/>
            <a:ext cx="393700" cy="838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835400" y="5016500"/>
            <a:ext cx="393700" cy="838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581900" y="5003800"/>
            <a:ext cx="393700" cy="838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547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525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Experimental results</a:t>
            </a:r>
            <a:endParaRPr lang="zh-CN" altLang="en-US" sz="48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46185" y="823826"/>
            <a:ext cx="7827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err="1" smtClean="0"/>
              <a:t>Homography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Based Segmentation</a:t>
            </a:r>
            <a:endParaRPr lang="zh-CN" altLang="en-US" sz="4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22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1" y="1474789"/>
            <a:ext cx="9779000" cy="42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2600" y="5791200"/>
            <a:ext cx="1152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The first row is the original images, and the second row is the fitting result obtained by the proposed method.</a:t>
            </a:r>
            <a:endParaRPr lang="zh-CN" altLang="en-US" sz="2000" dirty="0"/>
          </a:p>
        </p:txBody>
      </p:sp>
    </p:spTree>
  </p:cSld>
  <p:clrMapOvr>
    <a:masterClrMapping/>
  </p:clrMapOvr>
  <p:transition advTm="3095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525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Experimental results</a:t>
            </a:r>
            <a:endParaRPr lang="zh-CN" altLang="en-US" sz="48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46185" y="823826"/>
            <a:ext cx="7827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Homography </a:t>
            </a:r>
            <a:r>
              <a:rPr lang="en-US" altLang="zh-CN" sz="4000" dirty="0"/>
              <a:t>Based </a:t>
            </a:r>
            <a:r>
              <a:rPr lang="en-US" altLang="zh-CN" sz="4000" dirty="0" smtClean="0"/>
              <a:t>Segmentation</a:t>
            </a:r>
            <a:endParaRPr lang="zh-CN" altLang="en-US" sz="40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23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3" y="1484313"/>
            <a:ext cx="9825037" cy="478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9093200" y="1231900"/>
            <a:ext cx="1231900" cy="457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</p:cSld>
  <p:clrMapOvr>
    <a:masterClrMapping/>
  </p:clrMapOvr>
  <p:transition advTm="2226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525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Experimental results</a:t>
            </a:r>
            <a:endParaRPr lang="zh-CN" altLang="en-US" sz="48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46185" y="823826"/>
            <a:ext cx="8895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Two-view </a:t>
            </a:r>
            <a:r>
              <a:rPr lang="en-US" altLang="zh-CN" sz="4000" dirty="0"/>
              <a:t>Based Motion Segmentation</a:t>
            </a:r>
            <a:endParaRPr lang="zh-CN" altLang="en-US" sz="4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24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1" y="1622426"/>
            <a:ext cx="9309099" cy="417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2600" y="5791200"/>
            <a:ext cx="1152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The first row is the original images, and the second row is the fitting result obtained by the proposed method.</a:t>
            </a:r>
            <a:endParaRPr lang="zh-CN" altLang="en-US" sz="2000" dirty="0"/>
          </a:p>
        </p:txBody>
      </p:sp>
    </p:spTree>
  </p:cSld>
  <p:clrMapOvr>
    <a:masterClrMapping/>
  </p:clrMapOvr>
  <p:transition advTm="1368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525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Experimental results</a:t>
            </a:r>
            <a:endParaRPr lang="zh-CN" altLang="en-US" sz="48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46185" y="823826"/>
            <a:ext cx="8895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Two-view </a:t>
            </a:r>
            <a:r>
              <a:rPr lang="en-US" altLang="zh-CN" sz="4000" dirty="0"/>
              <a:t>Based Motion Segmentation</a:t>
            </a:r>
            <a:endParaRPr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25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4" y="1520824"/>
            <a:ext cx="9883775" cy="481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椭圆 12"/>
          <p:cNvSpPr/>
          <p:nvPr/>
        </p:nvSpPr>
        <p:spPr>
          <a:xfrm>
            <a:off x="9093200" y="1231900"/>
            <a:ext cx="1231900" cy="457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</p:cSld>
  <p:clrMapOvr>
    <a:masterClrMapping/>
  </p:clrMapOvr>
  <p:transition advTm="1680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221" y="-104438"/>
            <a:ext cx="525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Conclusions</a:t>
            </a:r>
            <a:endParaRPr lang="zh-CN" altLang="en-US" sz="48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26 </a:t>
            </a:r>
            <a:r>
              <a:rPr lang="en-US" altLang="zh-CN" sz="2400" smtClean="0"/>
              <a:t>/</a:t>
            </a:r>
            <a:r>
              <a:rPr lang="en-US" altLang="zh-CN" sz="2400" smtClean="0"/>
              <a:t>27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647700" y="1498600"/>
            <a:ext cx="10464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3200" dirty="0" smtClean="0"/>
              <a:t>We proposed a weighted median-shift on graphs algorithm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193800" y="5240166"/>
            <a:ext cx="1006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2FE6"/>
              </a:buClr>
              <a:buFont typeface="Wingdings" panose="05000000000000000000" pitchFamily="2" charset="2"/>
              <a:buChar char="ü"/>
            </a:pPr>
            <a:r>
              <a:rPr lang="en-US" altLang="zh-CN" sz="3200" dirty="0" smtClean="0"/>
              <a:t>Handle </a:t>
            </a:r>
            <a:r>
              <a:rPr lang="en-US" altLang="zh-CN" sz="3200" dirty="0"/>
              <a:t>data with a large </a:t>
            </a:r>
            <a:r>
              <a:rPr lang="en-US" altLang="zh-CN" sz="3200" dirty="0" smtClean="0"/>
              <a:t>proportion of outliers.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181100" y="2577349"/>
            <a:ext cx="1075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2FE6"/>
              </a:buClr>
              <a:buFont typeface="Wingdings" panose="05000000000000000000" pitchFamily="2" charset="2"/>
              <a:buChar char="ü"/>
            </a:pPr>
            <a:r>
              <a:rPr lang="en-US" altLang="zh-CN" sz="3200" dirty="0" smtClean="0"/>
              <a:t>Deal with the cases when outliers cluster together.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168400" y="3711243"/>
            <a:ext cx="10096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FE6"/>
              </a:buClr>
              <a:buFont typeface="Wingdings" panose="05000000000000000000" pitchFamily="2" charset="2"/>
              <a:buChar char="ü"/>
            </a:pPr>
            <a:r>
              <a:rPr lang="en-US" altLang="zh-CN" sz="3200" dirty="0" smtClean="0"/>
              <a:t>A</a:t>
            </a:r>
            <a:r>
              <a:rPr lang="zh-CN" altLang="en-US" sz="3200" dirty="0" smtClean="0"/>
              <a:t>ccurately </a:t>
            </a:r>
            <a:r>
              <a:rPr lang="zh-CN" altLang="en-US" sz="3200" dirty="0"/>
              <a:t>detect multiple structures in </a:t>
            </a:r>
            <a:r>
              <a:rPr lang="zh-CN" altLang="en-US" sz="3200" dirty="0" smtClean="0"/>
              <a:t>data without </a:t>
            </a:r>
            <a:r>
              <a:rPr lang="zh-CN" altLang="en-US" sz="3200" dirty="0"/>
              <a:t>specifying the number of </a:t>
            </a:r>
            <a:r>
              <a:rPr lang="zh-CN" altLang="en-US" sz="3200" dirty="0" smtClean="0"/>
              <a:t>structures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</p:spTree>
  </p:cSld>
  <p:clrMapOvr>
    <a:masterClrMapping/>
  </p:clrMapOvr>
  <p:transition advTm="4740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85587" y="2227483"/>
            <a:ext cx="3943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   Thank you !</a:t>
            </a:r>
            <a:endParaRPr lang="zh-CN" altLang="en-US" sz="5400" dirty="0"/>
          </a:p>
        </p:txBody>
      </p:sp>
    </p:spTree>
  </p:cSld>
  <p:clrMapOvr>
    <a:masterClrMapping/>
  </p:clrMapOvr>
  <p:transition advTm="647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12759" y="6230764"/>
            <a:ext cx="96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 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89560" y="617220"/>
            <a:ext cx="3312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Applications</a:t>
            </a:r>
            <a:endParaRPr lang="zh-CN" altLang="en-US" sz="4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772400" y="2120900"/>
            <a:ext cx="421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Homography estimation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031" y="1309951"/>
            <a:ext cx="7204846" cy="27032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4229" y="4114800"/>
            <a:ext cx="7008530" cy="2618449"/>
          </a:xfrm>
          <a:prstGeom prst="rect">
            <a:avLst/>
          </a:prstGeom>
        </p:spPr>
      </p:pic>
    </p:spTree>
  </p:cSld>
  <p:clrMapOvr>
    <a:masterClrMapping/>
  </p:clrMapOvr>
  <p:transition advTm="125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12759" y="6230764"/>
            <a:ext cx="96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4 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89560" y="617220"/>
            <a:ext cx="3312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Applications</a:t>
            </a:r>
            <a:endParaRPr lang="zh-CN" altLang="en-US" sz="4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102600" y="1841500"/>
            <a:ext cx="38045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Two-view based </a:t>
            </a:r>
          </a:p>
          <a:p>
            <a:r>
              <a:rPr lang="en-US" altLang="zh-CN" sz="3200" dirty="0" smtClean="0"/>
              <a:t>motion segmentation</a:t>
            </a:r>
            <a:endParaRPr lang="zh-CN" altLang="en-US" sz="3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20" y="1185880"/>
            <a:ext cx="7508378" cy="28203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600" y="4079515"/>
            <a:ext cx="7392509" cy="2771040"/>
          </a:xfrm>
          <a:prstGeom prst="rect">
            <a:avLst/>
          </a:prstGeom>
        </p:spPr>
      </p:pic>
    </p:spTree>
  </p:cSld>
  <p:clrMapOvr>
    <a:masterClrMapping/>
  </p:clrMapOvr>
  <p:transition advTm="62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12759" y="6230764"/>
            <a:ext cx="96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5 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89560" y="617220"/>
            <a:ext cx="3312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Applications</a:t>
            </a:r>
            <a:endParaRPr lang="zh-CN" altLang="en-US" sz="4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687467" y="1302744"/>
            <a:ext cx="453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Vanishing point detection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0475" y="2108487"/>
            <a:ext cx="5263825" cy="39478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60" y="2108486"/>
            <a:ext cx="5402648" cy="3999599"/>
          </a:xfrm>
          <a:prstGeom prst="rect">
            <a:avLst/>
          </a:prstGeom>
        </p:spPr>
      </p:pic>
    </p:spTree>
  </p:cSld>
  <p:clrMapOvr>
    <a:masterClrMapping/>
  </p:clrMapOvr>
  <p:transition advTm="728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12759" y="6230764"/>
            <a:ext cx="96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6 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9982" y="889541"/>
            <a:ext cx="296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Difficulties</a:t>
            </a:r>
            <a:endParaRPr lang="zh-CN" altLang="en-US" sz="4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" y="2230264"/>
            <a:ext cx="5334000" cy="4000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30264"/>
            <a:ext cx="5334000" cy="4000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15967" y="1564786"/>
            <a:ext cx="7809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Data with a large number of outliers </a:t>
            </a:r>
            <a:endParaRPr lang="zh-CN" altLang="en-US" sz="4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969374" y="1103784"/>
            <a:ext cx="1513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95%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508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12759" y="6230764"/>
            <a:ext cx="96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7 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9982" y="889541"/>
            <a:ext cx="296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Difficulties</a:t>
            </a:r>
            <a:endParaRPr lang="zh-CN" alt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8233" y="2892356"/>
            <a:ext cx="5033209" cy="38000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89255" y="2183412"/>
            <a:ext cx="49171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Automatically estimating the </a:t>
            </a:r>
          </a:p>
          <a:p>
            <a:pPr marL="457200" indent="-457200">
              <a:buClr>
                <a:srgbClr val="0033CC"/>
              </a:buClr>
            </a:pPr>
            <a:r>
              <a:rPr lang="en-US" altLang="zh-CN" sz="2800" dirty="0" smtClean="0"/>
              <a:t>      number of structures </a:t>
            </a:r>
          </a:p>
          <a:p>
            <a:r>
              <a:rPr lang="en-US" altLang="zh-CN" sz="2800" dirty="0" smtClean="0"/>
              <a:t>      is a great challenge.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976554" y="3990204"/>
            <a:ext cx="5144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T</a:t>
            </a:r>
            <a:r>
              <a:rPr lang="zh-CN" altLang="en-US" sz="2800" dirty="0" smtClean="0"/>
              <a:t>he ground truth </a:t>
            </a:r>
            <a:r>
              <a:rPr lang="zh-CN" altLang="en-US" sz="2800" dirty="0"/>
              <a:t>number </a:t>
            </a:r>
            <a:r>
              <a:rPr lang="zh-CN" altLang="en-US" sz="2800" dirty="0" smtClean="0"/>
              <a:t>of </a:t>
            </a:r>
            <a:r>
              <a:rPr lang="en-US" altLang="zh-CN" sz="2800" dirty="0" smtClean="0"/>
              <a:t>structures</a:t>
            </a:r>
            <a:r>
              <a:rPr lang="zh-CN" altLang="en-US" sz="2800" dirty="0" smtClean="0"/>
              <a:t> </a:t>
            </a:r>
            <a:r>
              <a:rPr lang="zh-CN" altLang="en-US" sz="2800" dirty="0"/>
              <a:t>may be </a:t>
            </a:r>
            <a:r>
              <a:rPr lang="zh-CN" altLang="en-US" sz="2800" dirty="0" smtClean="0"/>
              <a:t>ambiguous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594100" y="1386664"/>
            <a:ext cx="5486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The number of </a:t>
            </a:r>
            <a:r>
              <a:rPr lang="en-US" altLang="zh-CN" sz="4000" dirty="0"/>
              <a:t>structures</a:t>
            </a:r>
            <a:endParaRPr lang="zh-CN" altLang="en-US" sz="4000" dirty="0"/>
          </a:p>
        </p:txBody>
      </p:sp>
    </p:spTree>
  </p:cSld>
  <p:clrMapOvr>
    <a:masterClrMapping/>
  </p:clrMapOvr>
  <p:transition advTm="2026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8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9982" y="1059786"/>
            <a:ext cx="369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Related works</a:t>
            </a:r>
            <a:endParaRPr lang="zh-CN" alt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9900" y="2184400"/>
            <a:ext cx="79299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/>
              <a:t>Cluster data points in the data space</a:t>
            </a:r>
          </a:p>
          <a:p>
            <a:pPr marL="514350" indent="-514350">
              <a:buAutoNum type="arabicPeriod"/>
            </a:pPr>
            <a:endParaRPr lang="en-US" altLang="zh-CN" sz="2800" dirty="0" smtClean="0"/>
          </a:p>
          <a:p>
            <a:pPr marL="514350" indent="-514350">
              <a:buFontTx/>
              <a:buAutoNum type="arabicPeriod"/>
            </a:pPr>
            <a:r>
              <a:rPr lang="en-US" altLang="zh-CN" sz="2800" dirty="0" smtClean="0"/>
              <a:t>Cluster model hypotheses in the parameter space</a:t>
            </a:r>
          </a:p>
          <a:p>
            <a:pPr marL="514350" indent="-514350">
              <a:buAutoNum type="arabicPeriod"/>
            </a:pPr>
            <a:endParaRPr lang="en-US" altLang="zh-CN" sz="2800" dirty="0" smtClean="0"/>
          </a:p>
          <a:p>
            <a:pPr marL="514350" indent="-514350">
              <a:buAutoNum type="arabicPeriod"/>
            </a:pPr>
            <a:endParaRPr lang="en-US" altLang="zh-CN" sz="2800" dirty="0" smtClean="0"/>
          </a:p>
          <a:p>
            <a:pPr marL="514350" indent="-514350"/>
            <a:endParaRPr lang="en-US" altLang="zh-CN" sz="2800" dirty="0" smtClean="0"/>
          </a:p>
        </p:txBody>
      </p:sp>
      <p:pic>
        <p:nvPicPr>
          <p:cNvPr id="21" name="图片 20" descr="l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199" y="3809999"/>
            <a:ext cx="3115735" cy="2336801"/>
          </a:xfrm>
          <a:prstGeom prst="rect">
            <a:avLst/>
          </a:prstGeom>
        </p:spPr>
      </p:pic>
      <p:pic>
        <p:nvPicPr>
          <p:cNvPr id="22" name="图片 21" descr="le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500" y="3765550"/>
            <a:ext cx="3191932" cy="23939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97400" y="469900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OR</a:t>
            </a:r>
            <a:endParaRPr lang="zh-CN" altLang="en-US" sz="2800" dirty="0"/>
          </a:p>
        </p:txBody>
      </p:sp>
    </p:spTree>
  </p:cSld>
  <p:clrMapOvr>
    <a:masterClrMapping/>
  </p:clrMapOvr>
  <p:transition advTm="4102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419" y="-87102"/>
            <a:ext cx="630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Geometric Model Fitting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48086" y="6230764"/>
            <a:ext cx="112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9 </a:t>
            </a:r>
            <a:r>
              <a:rPr lang="en-US" altLang="zh-CN" sz="2400" dirty="0" smtClean="0"/>
              <a:t>/</a:t>
            </a:r>
            <a:r>
              <a:rPr lang="en-US" altLang="zh-CN" sz="2400" dirty="0" smtClean="0"/>
              <a:t>27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46185" y="700715"/>
            <a:ext cx="11347579" cy="0"/>
          </a:xfrm>
          <a:prstGeom prst="line">
            <a:avLst/>
          </a:prstGeom>
          <a:ln w="88900">
            <a:solidFill>
              <a:srgbClr val="00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89982" y="704186"/>
            <a:ext cx="369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2FE6"/>
              </a:buClr>
              <a:buFont typeface="Wingdings" pitchFamily="2" charset="2"/>
              <a:buChar char="Ø"/>
            </a:pPr>
            <a:r>
              <a:rPr lang="en-US" altLang="zh-CN" sz="4000" dirty="0" smtClean="0"/>
              <a:t>Related works</a:t>
            </a:r>
            <a:endParaRPr lang="zh-CN" altLang="en-US" sz="4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375247" y="1412072"/>
            <a:ext cx="698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Cluster data points in the data space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958735" y="2200863"/>
            <a:ext cx="19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J-Linkage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946035" y="5191314"/>
            <a:ext cx="3358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Hypergraph Fitting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55871" y="2695420"/>
            <a:ext cx="4749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(Toldo and Fusiello, ECCV 2008)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408669" y="5575749"/>
            <a:ext cx="319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(Xiao, et al, PR 2016)</a:t>
            </a:r>
            <a:endParaRPr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458098" y="3632884"/>
            <a:ext cx="351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(Chin, et al, ICCV 2009)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958735" y="3268741"/>
            <a:ext cx="258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Kernel Fitting</a:t>
            </a: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52838" y="4232859"/>
            <a:ext cx="247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T-Linkage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420813" y="4668337"/>
            <a:ext cx="637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(Magri and Fusiello, CVPR 2014)</a:t>
            </a:r>
            <a:endParaRPr lang="zh-CN" altLang="en-US" sz="2800" dirty="0"/>
          </a:p>
        </p:txBody>
      </p:sp>
      <p:sp>
        <p:nvSpPr>
          <p:cNvPr id="23" name="下箭头 22"/>
          <p:cNvSpPr/>
          <p:nvPr/>
        </p:nvSpPr>
        <p:spPr>
          <a:xfrm>
            <a:off x="9021914" y="4100329"/>
            <a:ext cx="420130" cy="4322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26" name="图片 25" descr="l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5101" y="1962150"/>
            <a:ext cx="2819400" cy="2114550"/>
          </a:xfrm>
          <a:prstGeom prst="rect">
            <a:avLst/>
          </a:prstGeom>
        </p:spPr>
      </p:pic>
      <p:pic>
        <p:nvPicPr>
          <p:cNvPr id="30" name="图片 29" descr="le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4546599"/>
            <a:ext cx="2806700" cy="2105025"/>
          </a:xfrm>
          <a:prstGeom prst="rect">
            <a:avLst/>
          </a:prstGeom>
        </p:spPr>
      </p:pic>
    </p:spTree>
  </p:cSld>
  <p:clrMapOvr>
    <a:masterClrMapping/>
  </p:clrMapOvr>
  <p:transition advTm="4102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672</Words>
  <Application>Microsoft Office PowerPoint</Application>
  <PresentationFormat>自定义</PresentationFormat>
  <Paragraphs>154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Weighted Median-Shift on Graphs for  Geometric Model Fitting Xiong Zhou, Hanzi Wang, Guobao Xiao, Xin Wang, Yan Yan, Liming Zhang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Passing on the Two-Layer Network for Geometric Model Fitting</dc:title>
  <dc:creator>d</dc:creator>
  <cp:lastModifiedBy>Administrator</cp:lastModifiedBy>
  <cp:revision>677</cp:revision>
  <dcterms:created xsi:type="dcterms:W3CDTF">2016-09-26T02:48:00Z</dcterms:created>
  <dcterms:modified xsi:type="dcterms:W3CDTF">2017-09-15T08:07:43Z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