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comments+xml" PartName="/ppt/comments/comment3.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4" name="Sofia Eleftheriou"/>
  <p:cmAuthor clrIdx="1" id="1" initials="" lastIdx="2" name="Theodoros Giannakopoulos"/>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E813F80-C71E-421E-AC45-8ECD06513B7B}">
  <a:tblStyle styleId="{AE813F80-C71E-421E-AC45-8ECD06513B7B}"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slide" Target="slides/slide21.xml"/><Relationship Id="rId27" Type="http://schemas.openxmlformats.org/officeDocument/2006/relationships/slide" Target="slides/slide20.xml"/><Relationship Id="rId5" Type="http://schemas.openxmlformats.org/officeDocument/2006/relationships/commentAuthors" Target="commentAuthors.xml"/><Relationship Id="rId6" Type="http://schemas.openxmlformats.org/officeDocument/2006/relationships/slideMaster" Target="slideMasters/slideMaster1.xml"/><Relationship Id="rId29" Type="http://schemas.openxmlformats.org/officeDocument/2006/relationships/slide" Target="slides/slide22.xml"/><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slide" Target="slides/slide24.xml"/><Relationship Id="rId30" Type="http://schemas.openxmlformats.org/officeDocument/2006/relationships/slide" Target="slides/slide23.xml"/><Relationship Id="rId11" Type="http://schemas.openxmlformats.org/officeDocument/2006/relationships/slide" Target="slides/slide4.xml"/><Relationship Id="rId10" Type="http://schemas.openxmlformats.org/officeDocument/2006/relationships/slide" Target="slides/slide3.xml"/><Relationship Id="rId32" Type="http://schemas.openxmlformats.org/officeDocument/2006/relationships/slide" Target="slides/slide25.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4-04-12T22:32:12.292">
    <p:pos x="196" y="472"/>
    <p:text>i.e., relapses which do not exhibit psychotic symptoms such as hallucinations. One example are depressive relapses</p:text>
  </p:cm>
  <p:cm authorId="1" idx="1" dt="2024-04-13T00:47:29.072">
    <p:pos x="6000" y="0"/>
    <p:text>βαλε και νουμερα (πόσα αρχεια να patient κτλ)</p:text>
  </p:cm>
  <p:cm authorId="0" idx="2" dt="2024-04-13T00:47:29.072">
    <p:pos x="6000" y="0"/>
    <p:text>προσεθεσα τις μερες ανα speaker. δεν ξερω αν υπαρχει καποια αλλη πληροφορια που θα μπορουσε να μπει</p:tex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3" dt="2024-04-13T00:24:32.653">
    <p:pos x="2508" y="935"/>
    <p:text>tuned on validation data using optuna tuner</p:text>
  </p:cm>
</p:cmLst>
</file>

<file path=ppt/comments/comment3.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4" dt="2024-04-13T00:42:09.719">
    <p:pos x="196" y="1019"/>
    <p:text>are these roc or pr or average?</p:text>
  </p:cm>
  <p:cm authorId="1" idx="2" dt="2024-04-13T00:42:09.719">
    <p:pos x="196" y="1019"/>
    <p:text>τα υπολόγισα πρόχειρα σαν μεσους όρους των ROC και PR.</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G’evening I am Sofia Eleftheriou and I am a PhD Student in the multimodal machine learning group of the national center for scientific research demokritos in athens greece</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This is a collaborative work with my collegues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2c9fd3678fe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2c9fd3678fe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2c9fd3678fe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2c9fd3678fe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The aforementioned 16 features are extracted for each 5-minute interval. Therefore, each day d of patient p is represented by a 2-dimensional matrix, where rows represent features and columns represent time intervals. Note that there are mising time intervals in the data, so the width of that matrix is varying (denoted by L here).</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The next step is to sample this feature matrix to a predefined width several times. In particular, we sample the initial matrix to a width of 32 time intervals and we do this 120 times. </a:t>
            </a:r>
            <a:endParaRPr/>
          </a:p>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2c9fd3678fe_0_1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2c9fd3678fe_0_1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Each time the resulting submatrix is therefore of size 16 x 32. Here we can see that the first submatrix is sampled from the 5-min intervals shown in red color.</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g2c9fd3678fe_0_1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9" name="Google Shape;219;g2c9fd3678fe_0_1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 and this process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g2c9fd3678fe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8" name="Google Shape;238;g2c9fd3678fe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 is repeated 120 times to produce 120 feature submatrices of fix width.</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The </a:t>
            </a:r>
            <a:r>
              <a:rPr lang="en-GB"/>
              <a:t>intuition</a:t>
            </a:r>
            <a:r>
              <a:rPr lang="en-GB"/>
              <a:t> behind this process is to produce fix-sized representations and most importantly to achieve data augmentation for the next stage.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g2c9fd3678fe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3" name="Google Shape;263;g2c9fd3678fe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The aforementioned 2-D augmented representations are then fed as input to a self-supervised model to extract more meaningful representations. To this end, we tried two methods: BLA BLA</a:t>
            </a:r>
            <a:endParaRPr/>
          </a:p>
          <a:p>
            <a:pPr indent="0" lvl="0" marL="0" rtl="0" algn="l">
              <a:spcBef>
                <a:spcPts val="0"/>
              </a:spcBef>
              <a:spcAft>
                <a:spcPts val="0"/>
              </a:spcAft>
              <a:buNone/>
            </a:pPr>
            <a:r>
              <a:t/>
            </a:r>
            <a:endParaRPr/>
          </a:p>
          <a:p>
            <a:pPr indent="-298450" lvl="0" marL="457200" rtl="0" algn="l">
              <a:spcBef>
                <a:spcPts val="0"/>
              </a:spcBef>
              <a:spcAft>
                <a:spcPts val="0"/>
              </a:spcAft>
              <a:buSzPts val="1100"/>
              <a:buChar char="-"/>
            </a:pPr>
            <a:r>
              <a:rPr lang="en-GB"/>
              <a:t>Flatened patches</a:t>
            </a:r>
            <a:endParaRPr/>
          </a:p>
          <a:p>
            <a:pPr indent="-298450" lvl="0" marL="457200" rtl="0" algn="l">
              <a:spcBef>
                <a:spcPts val="0"/>
              </a:spcBef>
              <a:spcAft>
                <a:spcPts val="0"/>
              </a:spcAft>
              <a:buSzPts val="1100"/>
              <a:buChar char="-"/>
            </a:pPr>
            <a:r>
              <a:rPr lang="en-GB"/>
              <a:t>+MLP to reconstruct the input</a:t>
            </a:r>
            <a:endParaRPr/>
          </a:p>
          <a:p>
            <a:pPr indent="-298450" lvl="0" marL="457200" rtl="0" algn="l">
              <a:spcBef>
                <a:spcPts val="0"/>
              </a:spcBef>
              <a:spcAft>
                <a:spcPts val="0"/>
              </a:spcAft>
              <a:buSzPts val="1100"/>
              <a:buChar char="-"/>
            </a:pPr>
            <a:r>
              <a:rPr lang="en-GB"/>
              <a:t>Since time-series data, being inherently 2d can be effectively represented and model as images</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g2c9fd3678fe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9" name="Google Shape;269;g2c9fd3678fe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As soon as the self-supervised models have extracted the repsective representations, we proceed to the outlier detection step, which is responsible for detecting the relapses. The first method we implemented is based on modeling the MSE loss of all augmented instances using a simple Gaussian distribution. In particular, we compute the mean and std of the MSE loss of the represantations from the training data which are non-relapsed. Then, during inference, we compute the MSE loss of the test instance and we then compute the following score which is obviously low if the MSE loss is close to the average MSE of the non-relapsed training data and high if the instance is an outlier (relapsed)</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g2c9fd3678fe_0_1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7" name="Google Shape;277;g2c9fd3678fe_0_1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g2c9fd3678fe_0_2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4" name="Google Shape;284;g2c9fd3678fe_0_2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g2c9fd3678fe_0_2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3" name="Google Shape;293;g2c9fd3678fe_0_2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In this way, the score of a day is increased when the detected outliers lie further from the hyperplane, enhancing certainty in relapse indication.</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2c9fd3678fe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2c9fd3678f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g2c9fd3678fe_0_2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4" name="Google Shape;304;g2c9fd3678fe_0_2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g2c9fd3678fe_0_2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0" name="Google Shape;310;g2c9fd3678fe_0_2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g2c9fd3678fe_0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6" name="Google Shape;316;g2c9fd3678fe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g2c9fd3678fe_0_2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4" name="Google Shape;324;g2c9fd3678fe_0_2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9" name="Shape 329"/>
        <p:cNvGrpSpPr/>
        <p:nvPr/>
      </p:nvGrpSpPr>
      <p:grpSpPr>
        <a:xfrm>
          <a:off x="0" y="0"/>
          <a:ext cx="0" cy="0"/>
          <a:chOff x="0" y="0"/>
          <a:chExt cx="0" cy="0"/>
        </a:xfrm>
      </p:grpSpPr>
      <p:sp>
        <p:nvSpPr>
          <p:cNvPr id="330" name="Google Shape;330;g2c9fd3678fe_0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1" name="Google Shape;331;g2c9fd3678fe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TODO</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5" name="Shape 335"/>
        <p:cNvGrpSpPr/>
        <p:nvPr/>
      </p:nvGrpSpPr>
      <p:grpSpPr>
        <a:xfrm>
          <a:off x="0" y="0"/>
          <a:ext cx="0" cy="0"/>
          <a:chOff x="0" y="0"/>
          <a:chExt cx="0" cy="0"/>
        </a:xfrm>
      </p:grpSpPr>
      <p:sp>
        <p:nvSpPr>
          <p:cNvPr id="336" name="Google Shape;336;g2c9fd3678fe_0_2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7" name="Google Shape;337;g2c9fd3678fe_0_2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2c9fd3678fe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2c9fd3678fe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This is a conceptual diagram of our methodology. At first, from the data of a particular day of a particular user, we extract features for every 5-minute time interval, leading to a wide feature matrix. Then, we randomly sample feature submatrices in an </a:t>
            </a:r>
            <a:r>
              <a:rPr lang="en-GB"/>
              <a:t>attempt</a:t>
            </a:r>
            <a:r>
              <a:rPr lang="en-GB"/>
              <a:t> to achieve augmentation and reduce the representation size. Then we train a self-supervised model that extracts the final representations which is finally fed as input to the outlier detection method that recognizes if the respective day is relapse or not.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2c9fd3678fe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2c9fd3678fe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2c9fd3678fe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2c9fd3678fe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2c9fd3678fe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2c9fd3678fe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2cbcb1e04a6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2cbcb1e04a6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In both cases, a 5-min window is adopted for the final statistics (mean and std), however the deltas are first extracted using a shorter, 30sec window.</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2c9fd3678fe_0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2c9fd3678fe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2c9fd3678fe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2c9fd3678fe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We then extract 3 features from the provided sleep intervals. For each window t we extract the following 3 features (1) the number of sleep intervals in the day up to that point (2) the total time the user has slept in that day, up to that point and (3) the time distance between each point t and the begining of the current sleep interval (if t belongs to a sleep interval).</a:t>
            </a:r>
            <a:endParaRPr/>
          </a:p>
          <a:p>
            <a:pPr indent="0" lvl="0" marL="0" rtl="0" algn="l">
              <a:spcBef>
                <a:spcPts val="0"/>
              </a:spcBef>
              <a:spcAft>
                <a:spcPts val="0"/>
              </a:spcAft>
              <a:buNone/>
            </a:pPr>
            <a:r>
              <a:rPr lang="en-GB"/>
              <a:t>In this example the first feature for the window t (noted in red here)  is equal to 2, because the user has slept two times in the current day until that point. In addition, the second feature is 1800seconds because this is how much time the user has slept up to that point. Finally, t belongs to a sleep interval, therefore the third feature has a non zero value (equal to 300 sec in particular).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6" name="Shape 46"/>
        <p:cNvGrpSpPr/>
        <p:nvPr/>
      </p:nvGrpSpPr>
      <p:grpSpPr>
        <a:xfrm>
          <a:off x="0" y="0"/>
          <a:ext cx="0" cy="0"/>
          <a:chOff x="0" y="0"/>
          <a:chExt cx="0" cy="0"/>
        </a:xfrm>
      </p:grpSpPr>
      <p:sp>
        <p:nvSpPr>
          <p:cNvPr id="47" name="Google Shape;47;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8" name="Google Shape;48;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9" name="Google Shape;49;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p:nvPr/>
        </p:nvSpPr>
        <p:spPr>
          <a:xfrm>
            <a:off x="0" y="-14575"/>
            <a:ext cx="9144000" cy="670800"/>
          </a:xfrm>
          <a:prstGeom prst="rect">
            <a:avLst/>
          </a:prstGeom>
          <a:solidFill>
            <a:schemeClr val="accent4"/>
          </a:solidFill>
          <a:ln cap="flat" cmpd="sng" w="1905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8" name="Google Shape;18;p4"/>
          <p:cNvSpPr txBox="1"/>
          <p:nvPr>
            <p:ph type="title"/>
          </p:nvPr>
        </p:nvSpPr>
        <p:spPr>
          <a:xfrm>
            <a:off x="311700" y="64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Clr>
                <a:srgbClr val="073763"/>
              </a:buClr>
              <a:buSzPts val="2800"/>
              <a:buNone/>
              <a:defRPr>
                <a:solidFill>
                  <a:srgbClr val="073763"/>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311700" y="750675"/>
            <a:ext cx="8520600" cy="38181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0" name="Google Shape;20;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pic>
        <p:nvPicPr>
          <p:cNvPr id="21" name="Google Shape;21;p4"/>
          <p:cNvPicPr preferRelativeResize="0"/>
          <p:nvPr/>
        </p:nvPicPr>
        <p:blipFill>
          <a:blip r:embed="rId2">
            <a:alphaModFix/>
          </a:blip>
          <a:stretch>
            <a:fillRect/>
          </a:stretch>
        </p:blipFill>
        <p:spPr>
          <a:xfrm>
            <a:off x="1" y="4663226"/>
            <a:ext cx="480276" cy="48027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2" name="Shape 22"/>
        <p:cNvGrpSpPr/>
        <p:nvPr/>
      </p:nvGrpSpPr>
      <p:grpSpPr>
        <a:xfrm>
          <a:off x="0" y="0"/>
          <a:ext cx="0" cy="0"/>
          <a:chOff x="0" y="0"/>
          <a:chExt cx="0" cy="0"/>
        </a:xfrm>
      </p:grpSpPr>
      <p:sp>
        <p:nvSpPr>
          <p:cNvPr id="23" name="Google Shape;23;p5"/>
          <p:cNvSpPr txBox="1"/>
          <p:nvPr>
            <p:ph type="title"/>
          </p:nvPr>
        </p:nvSpPr>
        <p:spPr>
          <a:xfrm>
            <a:off x="311700" y="2164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4" name="Google Shape;24;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5" name="Google Shape;25;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6" name="Google Shape;26;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 name="Shape 27"/>
        <p:cNvGrpSpPr/>
        <p:nvPr/>
      </p:nvGrpSpPr>
      <p:grpSpPr>
        <a:xfrm>
          <a:off x="0" y="0"/>
          <a:ext cx="0" cy="0"/>
          <a:chOff x="0" y="0"/>
          <a:chExt cx="0" cy="0"/>
        </a:xfrm>
      </p:grpSpPr>
      <p:sp>
        <p:nvSpPr>
          <p:cNvPr id="28" name="Google Shape;28;p6"/>
          <p:cNvSpPr txBox="1"/>
          <p:nvPr>
            <p:ph type="title"/>
          </p:nvPr>
        </p:nvSpPr>
        <p:spPr>
          <a:xfrm>
            <a:off x="311700" y="2164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9" name="Google Shape;29;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0" name="Shape 30"/>
        <p:cNvGrpSpPr/>
        <p:nvPr/>
      </p:nvGrpSpPr>
      <p:grpSpPr>
        <a:xfrm>
          <a:off x="0" y="0"/>
          <a:ext cx="0" cy="0"/>
          <a:chOff x="0" y="0"/>
          <a:chExt cx="0" cy="0"/>
        </a:xfrm>
      </p:grpSpPr>
      <p:sp>
        <p:nvSpPr>
          <p:cNvPr id="31" name="Google Shape;31;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2" name="Google Shape;32;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3" name="Google Shape;33;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6" name="Google Shape;36;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7" name="Shape 37"/>
        <p:cNvGrpSpPr/>
        <p:nvPr/>
      </p:nvGrpSpPr>
      <p:grpSpPr>
        <a:xfrm>
          <a:off x="0" y="0"/>
          <a:ext cx="0" cy="0"/>
          <a:chOff x="0" y="0"/>
          <a:chExt cx="0" cy="0"/>
        </a:xfrm>
      </p:grpSpPr>
      <p:sp>
        <p:nvSpPr>
          <p:cNvPr id="38" name="Google Shape;38;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0" name="Google Shape;40;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1" name="Google Shape;41;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2" name="Google Shape;42;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3" name="Shape 43"/>
        <p:cNvGrpSpPr/>
        <p:nvPr/>
      </p:nvGrpSpPr>
      <p:grpSpPr>
        <a:xfrm>
          <a:off x="0" y="0"/>
          <a:ext cx="0" cy="0"/>
          <a:chOff x="0" y="0"/>
          <a:chExt cx="0" cy="0"/>
        </a:xfrm>
      </p:grpSpPr>
      <p:sp>
        <p:nvSpPr>
          <p:cNvPr id="44" name="Google Shape;44;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5" name="Google Shape;45;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2164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2.png"/><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2.png"/><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2.png"/><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13.png"/><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9.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9.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github.com/magcil/e-prevention-challenge"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comments" Target="../comments/comment2.xml"/><Relationship Id="rId4" Type="http://schemas.openxmlformats.org/officeDocument/2006/relationships/image" Target="../media/image8.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comments" Target="../comments/comment3.xml"/><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6.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comments" Target="../comments/commen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5.jp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3"/>
          <p:cNvSpPr txBox="1"/>
          <p:nvPr>
            <p:ph type="ctrTitle"/>
          </p:nvPr>
        </p:nvSpPr>
        <p:spPr>
          <a:xfrm>
            <a:off x="701800" y="222350"/>
            <a:ext cx="7874700" cy="17367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GB" sz="2800"/>
              <a:t>A Self-Supervised Learning Approach for Detecting Non-Psychotic Relapses using Wearable-based Digital Phenotyping</a:t>
            </a:r>
            <a:endParaRPr sz="2800"/>
          </a:p>
        </p:txBody>
      </p:sp>
      <p:sp>
        <p:nvSpPr>
          <p:cNvPr id="57" name="Google Shape;57;p13"/>
          <p:cNvSpPr txBox="1"/>
          <p:nvPr>
            <p:ph idx="1" type="subTitle"/>
          </p:nvPr>
        </p:nvSpPr>
        <p:spPr>
          <a:xfrm>
            <a:off x="311700" y="2148325"/>
            <a:ext cx="8520600" cy="792600"/>
          </a:xfrm>
          <a:prstGeom prst="rect">
            <a:avLst/>
          </a:prstGeom>
        </p:spPr>
        <p:txBody>
          <a:bodyPr anchorCtr="0" anchor="t" bIns="91425" lIns="91425" spcFirstLastPara="1" rIns="91425" wrap="square" tIns="91425">
            <a:normAutofit lnSpcReduction="20000"/>
          </a:bodyPr>
          <a:lstStyle/>
          <a:p>
            <a:pPr indent="0" lvl="0" marL="0" rtl="0" algn="ctr">
              <a:spcBef>
                <a:spcPts val="0"/>
              </a:spcBef>
              <a:spcAft>
                <a:spcPts val="0"/>
              </a:spcAft>
              <a:buNone/>
            </a:pPr>
            <a:r>
              <a:rPr lang="en-GB" sz="1600"/>
              <a:t>Panagiotis Kaliosis, Sofia Eleftheriou, Christos Nikou and Theodoros Giannakopoulos</a:t>
            </a:r>
            <a:endParaRPr sz="1600"/>
          </a:p>
          <a:p>
            <a:pPr indent="0" lvl="0" marL="0" rtl="0" algn="ctr">
              <a:spcBef>
                <a:spcPts val="0"/>
              </a:spcBef>
              <a:spcAft>
                <a:spcPts val="0"/>
              </a:spcAft>
              <a:buNone/>
            </a:pPr>
            <a:r>
              <a:t/>
            </a:r>
            <a:endParaRPr sz="1600"/>
          </a:p>
          <a:p>
            <a:pPr indent="0" lvl="0" marL="0" rtl="0" algn="ctr">
              <a:spcBef>
                <a:spcPts val="0"/>
              </a:spcBef>
              <a:spcAft>
                <a:spcPts val="0"/>
              </a:spcAft>
              <a:buNone/>
            </a:pPr>
            <a:r>
              <a:rPr b="1" lang="en-GB" sz="1600"/>
              <a:t>Mag</a:t>
            </a:r>
            <a:r>
              <a:rPr b="1" lang="en-GB" sz="1600"/>
              <a:t>CIL, </a:t>
            </a:r>
            <a:r>
              <a:rPr b="1" lang="en-GB" sz="1600"/>
              <a:t>National Center for Scientific Research “DEMOKRITOS”, Greece</a:t>
            </a:r>
            <a:endParaRPr b="1" sz="1600"/>
          </a:p>
        </p:txBody>
      </p:sp>
      <p:pic>
        <p:nvPicPr>
          <p:cNvPr id="58" name="Google Shape;58;p13"/>
          <p:cNvPicPr preferRelativeResize="0"/>
          <p:nvPr/>
        </p:nvPicPr>
        <p:blipFill>
          <a:blip r:embed="rId3">
            <a:alphaModFix/>
          </a:blip>
          <a:stretch>
            <a:fillRect/>
          </a:stretch>
        </p:blipFill>
        <p:spPr>
          <a:xfrm>
            <a:off x="2897349" y="3360450"/>
            <a:ext cx="1736576" cy="1736627"/>
          </a:xfrm>
          <a:prstGeom prst="rect">
            <a:avLst/>
          </a:prstGeom>
          <a:noFill/>
          <a:ln>
            <a:noFill/>
          </a:ln>
        </p:spPr>
      </p:pic>
      <p:pic>
        <p:nvPicPr>
          <p:cNvPr id="59" name="Google Shape;59;p13"/>
          <p:cNvPicPr preferRelativeResize="0"/>
          <p:nvPr/>
        </p:nvPicPr>
        <p:blipFill>
          <a:blip r:embed="rId4">
            <a:alphaModFix/>
          </a:blip>
          <a:stretch>
            <a:fillRect/>
          </a:stretch>
        </p:blipFill>
        <p:spPr>
          <a:xfrm>
            <a:off x="5015771" y="3509471"/>
            <a:ext cx="1404200" cy="15624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2"/>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Method: Feature Extraction</a:t>
            </a:r>
            <a:r>
              <a:rPr lang="en-GB"/>
              <a:t>: Final</a:t>
            </a:r>
            <a:endParaRPr/>
          </a:p>
        </p:txBody>
      </p:sp>
      <p:sp>
        <p:nvSpPr>
          <p:cNvPr id="192" name="Google Shape;192;p22"/>
          <p:cNvSpPr txBox="1"/>
          <p:nvPr>
            <p:ph idx="1" type="body"/>
          </p:nvPr>
        </p:nvSpPr>
        <p:spPr>
          <a:xfrm>
            <a:off x="311700" y="750675"/>
            <a:ext cx="2722500" cy="38181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Char char="-"/>
            </a:pPr>
            <a:r>
              <a:rPr lang="en-GB"/>
              <a:t>2 time features as described in [1]</a:t>
            </a:r>
            <a:endParaRPr/>
          </a:p>
          <a:p>
            <a:pPr indent="-342900" lvl="0" marL="457200" rtl="0" algn="l">
              <a:spcBef>
                <a:spcPts val="0"/>
              </a:spcBef>
              <a:spcAft>
                <a:spcPts val="0"/>
              </a:spcAft>
              <a:buSzPts val="1800"/>
              <a:buChar char="-"/>
            </a:pPr>
            <a:r>
              <a:rPr lang="en-GB"/>
              <a:t>2 features discarded due to low significance</a:t>
            </a:r>
            <a:endParaRPr/>
          </a:p>
          <a:p>
            <a:pPr indent="-317500" lvl="1" marL="914400" rtl="0" algn="l">
              <a:spcBef>
                <a:spcPts val="0"/>
              </a:spcBef>
              <a:spcAft>
                <a:spcPts val="0"/>
              </a:spcAft>
              <a:buSzPts val="1400"/>
              <a:buChar char="-"/>
            </a:pPr>
            <a:r>
              <a:rPr lang="en-GB"/>
              <a:t>rRInterval_lombscargle_power_high and acc_delta_mean</a:t>
            </a:r>
            <a:endParaRPr/>
          </a:p>
          <a:p>
            <a:pPr indent="-342900" lvl="0" marL="457200" rtl="0" algn="l">
              <a:spcBef>
                <a:spcPts val="0"/>
              </a:spcBef>
              <a:spcAft>
                <a:spcPts val="0"/>
              </a:spcAft>
              <a:buSzPts val="1800"/>
              <a:buChar char="-"/>
            </a:pPr>
            <a:r>
              <a:rPr lang="en-GB"/>
              <a:t>For each patient, features are standardized with mean and std from the training data</a:t>
            </a:r>
            <a:endParaRPr/>
          </a:p>
        </p:txBody>
      </p:sp>
      <p:graphicFrame>
        <p:nvGraphicFramePr>
          <p:cNvPr id="193" name="Google Shape;193;p22"/>
          <p:cNvGraphicFramePr/>
          <p:nvPr/>
        </p:nvGraphicFramePr>
        <p:xfrm>
          <a:off x="3674100" y="1074925"/>
          <a:ext cx="3000000" cy="3000000"/>
        </p:xfrm>
        <a:graphic>
          <a:graphicData uri="http://schemas.openxmlformats.org/drawingml/2006/table">
            <a:tbl>
              <a:tblPr>
                <a:noFill/>
                <a:tableStyleId>{AE813F80-C71E-421E-AC45-8ECD06513B7B}</a:tableStyleId>
              </a:tblPr>
              <a:tblGrid>
                <a:gridCol w="382850"/>
                <a:gridCol w="2266950"/>
                <a:gridCol w="382850"/>
                <a:gridCol w="2266950"/>
              </a:tblGrid>
              <a:tr h="381000">
                <a:tc>
                  <a:txBody>
                    <a:bodyPr/>
                    <a:lstStyle/>
                    <a:p>
                      <a:pPr indent="0" lvl="0" marL="0" rtl="0" algn="l">
                        <a:spcBef>
                          <a:spcPts val="0"/>
                        </a:spcBef>
                        <a:spcAft>
                          <a:spcPts val="0"/>
                        </a:spcAft>
                        <a:buNone/>
                      </a:pPr>
                      <a:r>
                        <a:rPr lang="en-GB"/>
                        <a:t>1</a:t>
                      </a:r>
                      <a:endParaRPr/>
                    </a:p>
                  </a:txBody>
                  <a:tcPr marT="91425" marB="91425" marR="91425" marL="91425"/>
                </a:tc>
                <a:tc>
                  <a:txBody>
                    <a:bodyPr/>
                    <a:lstStyle/>
                    <a:p>
                      <a:pPr indent="0" lvl="0" marL="0" rtl="0" algn="l">
                        <a:spcBef>
                          <a:spcPts val="0"/>
                        </a:spcBef>
                        <a:spcAft>
                          <a:spcPts val="0"/>
                        </a:spcAft>
                        <a:buNone/>
                      </a:pPr>
                      <a:r>
                        <a:rPr lang="en-GB"/>
                        <a:t>gyr_mean</a:t>
                      </a:r>
                      <a:endParaRPr/>
                    </a:p>
                  </a:txBody>
                  <a:tcPr marT="91425" marB="91425" marR="91425" marL="91425"/>
                </a:tc>
                <a:tc>
                  <a:txBody>
                    <a:bodyPr/>
                    <a:lstStyle/>
                    <a:p>
                      <a:pPr indent="0" lvl="0" marL="0" rtl="0" algn="l">
                        <a:spcBef>
                          <a:spcPts val="0"/>
                        </a:spcBef>
                        <a:spcAft>
                          <a:spcPts val="0"/>
                        </a:spcAft>
                        <a:buNone/>
                      </a:pPr>
                      <a:r>
                        <a:rPr lang="en-GB"/>
                        <a:t>9</a:t>
                      </a:r>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a:solidFill>
                            <a:schemeClr val="dk1"/>
                          </a:solidFill>
                        </a:rPr>
                        <a:t>rRInterval_nanmean</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GB"/>
                        <a:t>2</a:t>
                      </a:r>
                      <a:endParaRPr/>
                    </a:p>
                  </a:txBody>
                  <a:tcPr marT="91425" marB="91425" marR="91425" marL="91425"/>
                </a:tc>
                <a:tc>
                  <a:txBody>
                    <a:bodyPr/>
                    <a:lstStyle/>
                    <a:p>
                      <a:pPr indent="0" lvl="0" marL="0" rtl="0" algn="l">
                        <a:spcBef>
                          <a:spcPts val="0"/>
                        </a:spcBef>
                        <a:spcAft>
                          <a:spcPts val="0"/>
                        </a:spcAft>
                        <a:buNone/>
                      </a:pPr>
                      <a:r>
                        <a:rPr lang="en-GB"/>
                        <a:t>gyr_std</a:t>
                      </a:r>
                      <a:endParaRPr/>
                    </a:p>
                  </a:txBody>
                  <a:tcPr marT="91425" marB="91425" marR="91425" marL="91425"/>
                </a:tc>
                <a:tc>
                  <a:txBody>
                    <a:bodyPr/>
                    <a:lstStyle/>
                    <a:p>
                      <a:pPr indent="0" lvl="0" marL="0" rtl="0" algn="l">
                        <a:spcBef>
                          <a:spcPts val="0"/>
                        </a:spcBef>
                        <a:spcAft>
                          <a:spcPts val="0"/>
                        </a:spcAft>
                        <a:buNone/>
                      </a:pPr>
                      <a:r>
                        <a:rPr lang="en-GB"/>
                        <a:t>10</a:t>
                      </a:r>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a:solidFill>
                            <a:schemeClr val="dk1"/>
                          </a:solidFill>
                        </a:rPr>
                        <a:t>rRInterval_rmssd</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GB"/>
                        <a:t>3</a:t>
                      </a:r>
                      <a:endParaRPr/>
                    </a:p>
                  </a:txBody>
                  <a:tcPr marT="91425" marB="91425" marR="91425" marL="91425"/>
                </a:tc>
                <a:tc>
                  <a:txBody>
                    <a:bodyPr/>
                    <a:lstStyle/>
                    <a:p>
                      <a:pPr indent="0" lvl="0" marL="0" rtl="0" algn="l">
                        <a:spcBef>
                          <a:spcPts val="0"/>
                        </a:spcBef>
                        <a:spcAft>
                          <a:spcPts val="0"/>
                        </a:spcAft>
                        <a:buNone/>
                      </a:pPr>
                      <a:r>
                        <a:rPr lang="en-GB"/>
                        <a:t>gyr_delta_mean</a:t>
                      </a:r>
                      <a:endParaRPr/>
                    </a:p>
                  </a:txBody>
                  <a:tcPr marT="91425" marB="91425" marR="91425" marL="91425"/>
                </a:tc>
                <a:tc>
                  <a:txBody>
                    <a:bodyPr/>
                    <a:lstStyle/>
                    <a:p>
                      <a:pPr indent="0" lvl="0" marL="0" rtl="0" algn="l">
                        <a:spcBef>
                          <a:spcPts val="0"/>
                        </a:spcBef>
                        <a:spcAft>
                          <a:spcPts val="0"/>
                        </a:spcAft>
                        <a:buNone/>
                      </a:pPr>
                      <a:r>
                        <a:rPr lang="en-GB"/>
                        <a:t>11</a:t>
                      </a:r>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a:solidFill>
                            <a:schemeClr val="dk1"/>
                          </a:solidFill>
                        </a:rPr>
                        <a:t>rRInterval_sdnn</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GB"/>
                        <a:t>4</a:t>
                      </a:r>
                      <a:endParaRPr/>
                    </a:p>
                  </a:txBody>
                  <a:tcPr marT="91425" marB="91425" marR="91425" marL="91425"/>
                </a:tc>
                <a:tc>
                  <a:txBody>
                    <a:bodyPr/>
                    <a:lstStyle/>
                    <a:p>
                      <a:pPr indent="0" lvl="0" marL="0" rtl="0" algn="l">
                        <a:spcBef>
                          <a:spcPts val="0"/>
                        </a:spcBef>
                        <a:spcAft>
                          <a:spcPts val="0"/>
                        </a:spcAft>
                        <a:buNone/>
                      </a:pPr>
                      <a:r>
                        <a:rPr lang="en-GB"/>
                        <a:t>gyr_delta_std</a:t>
                      </a:r>
                      <a:endParaRPr/>
                    </a:p>
                  </a:txBody>
                  <a:tcPr marT="91425" marB="91425" marR="91425" marL="91425"/>
                </a:tc>
                <a:tc>
                  <a:txBody>
                    <a:bodyPr/>
                    <a:lstStyle/>
                    <a:p>
                      <a:pPr indent="0" lvl="0" marL="0" rtl="0" algn="l">
                        <a:spcBef>
                          <a:spcPts val="0"/>
                        </a:spcBef>
                        <a:spcAft>
                          <a:spcPts val="0"/>
                        </a:spcAft>
                        <a:buNone/>
                      </a:pPr>
                      <a:r>
                        <a:rPr lang="en-GB"/>
                        <a:t>12</a:t>
                      </a:r>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a:t>interval_sleep</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GB"/>
                        <a:t>5</a:t>
                      </a:r>
                      <a:endParaRPr/>
                    </a:p>
                  </a:txBody>
                  <a:tcPr marT="91425" marB="91425" marR="91425" marL="91425"/>
                </a:tc>
                <a:tc>
                  <a:txBody>
                    <a:bodyPr/>
                    <a:lstStyle/>
                    <a:p>
                      <a:pPr indent="0" lvl="0" marL="0" rtl="0" algn="l">
                        <a:spcBef>
                          <a:spcPts val="0"/>
                        </a:spcBef>
                        <a:spcAft>
                          <a:spcPts val="0"/>
                        </a:spcAft>
                        <a:buNone/>
                      </a:pPr>
                      <a:r>
                        <a:rPr lang="en-GB"/>
                        <a:t>acc_mean</a:t>
                      </a:r>
                      <a:endParaRPr/>
                    </a:p>
                  </a:txBody>
                  <a:tcPr marT="91425" marB="91425" marR="91425" marL="91425"/>
                </a:tc>
                <a:tc>
                  <a:txBody>
                    <a:bodyPr/>
                    <a:lstStyle/>
                    <a:p>
                      <a:pPr indent="0" lvl="0" marL="0" rtl="0" algn="l">
                        <a:spcBef>
                          <a:spcPts val="0"/>
                        </a:spcBef>
                        <a:spcAft>
                          <a:spcPts val="0"/>
                        </a:spcAft>
                        <a:buNone/>
                      </a:pPr>
                      <a:r>
                        <a:rPr lang="en-GB"/>
                        <a:t>13</a:t>
                      </a:r>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a:t>aggr_sleep</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GB"/>
                        <a:t>6</a:t>
                      </a:r>
                      <a:endParaRPr/>
                    </a:p>
                  </a:txBody>
                  <a:tcPr marT="91425" marB="91425" marR="91425" marL="91425"/>
                </a:tc>
                <a:tc>
                  <a:txBody>
                    <a:bodyPr/>
                    <a:lstStyle/>
                    <a:p>
                      <a:pPr indent="0" lvl="0" marL="0" rtl="0" algn="l">
                        <a:spcBef>
                          <a:spcPts val="0"/>
                        </a:spcBef>
                        <a:spcAft>
                          <a:spcPts val="0"/>
                        </a:spcAft>
                        <a:buNone/>
                      </a:pPr>
                      <a:r>
                        <a:rPr lang="en-GB"/>
                        <a:t>acc_std</a:t>
                      </a:r>
                      <a:endParaRPr/>
                    </a:p>
                  </a:txBody>
                  <a:tcPr marT="91425" marB="91425" marR="91425" marL="91425"/>
                </a:tc>
                <a:tc>
                  <a:txBody>
                    <a:bodyPr/>
                    <a:lstStyle/>
                    <a:p>
                      <a:pPr indent="0" lvl="0" marL="0" rtl="0" algn="l">
                        <a:spcBef>
                          <a:spcPts val="0"/>
                        </a:spcBef>
                        <a:spcAft>
                          <a:spcPts val="0"/>
                        </a:spcAft>
                        <a:buNone/>
                      </a:pPr>
                      <a:r>
                        <a:rPr lang="en-GB"/>
                        <a:t>14</a:t>
                      </a:r>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a:t>n_sleep</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GB"/>
                        <a:t>7</a:t>
                      </a:r>
                      <a:endParaRPr/>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GB">
                          <a:solidFill>
                            <a:schemeClr val="dk1"/>
                          </a:solidFill>
                        </a:rPr>
                        <a:t>acc_delta_std</a:t>
                      </a:r>
                      <a:endParaRPr/>
                    </a:p>
                  </a:txBody>
                  <a:tcPr marT="91425" marB="91425" marR="91425" marL="91425"/>
                </a:tc>
                <a:tc>
                  <a:txBody>
                    <a:bodyPr/>
                    <a:lstStyle/>
                    <a:p>
                      <a:pPr indent="0" lvl="0" marL="0" rtl="0" algn="l">
                        <a:spcBef>
                          <a:spcPts val="0"/>
                        </a:spcBef>
                        <a:spcAft>
                          <a:spcPts val="0"/>
                        </a:spcAft>
                        <a:buNone/>
                      </a:pPr>
                      <a:r>
                        <a:rPr lang="en-GB"/>
                        <a:t>15</a:t>
                      </a:r>
                      <a:endParaRPr/>
                    </a:p>
                  </a:txBody>
                  <a:tcPr marT="91425" marB="91425" marR="91425" marL="91425"/>
                </a:tc>
                <a:tc>
                  <a:txBody>
                    <a:bodyPr/>
                    <a:lstStyle/>
                    <a:p>
                      <a:pPr indent="0" lvl="0" marL="0" rtl="0" algn="l">
                        <a:spcBef>
                          <a:spcPts val="0"/>
                        </a:spcBef>
                        <a:spcAft>
                          <a:spcPts val="0"/>
                        </a:spcAft>
                        <a:buNone/>
                      </a:pPr>
                      <a:r>
                        <a:rPr lang="en-GB"/>
                        <a:t>cos_t</a:t>
                      </a:r>
                      <a:endParaRPr/>
                    </a:p>
                  </a:txBody>
                  <a:tcPr marT="91425" marB="91425" marR="91425" marL="91425">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GB"/>
                        <a:t>8</a:t>
                      </a:r>
                      <a:endParaRPr/>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GB">
                          <a:solidFill>
                            <a:schemeClr val="dk1"/>
                          </a:solidFill>
                        </a:rPr>
                        <a:t>heartRate_nanmean</a:t>
                      </a:r>
                      <a:endParaRPr/>
                    </a:p>
                  </a:txBody>
                  <a:tcPr marT="91425" marB="91425" marR="91425" marL="91425"/>
                </a:tc>
                <a:tc>
                  <a:txBody>
                    <a:bodyPr/>
                    <a:lstStyle/>
                    <a:p>
                      <a:pPr indent="0" lvl="0" marL="0" rtl="0" algn="l">
                        <a:spcBef>
                          <a:spcPts val="0"/>
                        </a:spcBef>
                        <a:spcAft>
                          <a:spcPts val="0"/>
                        </a:spcAft>
                        <a:buNone/>
                      </a:pPr>
                      <a:r>
                        <a:rPr lang="en-GB"/>
                        <a:t>16</a:t>
                      </a:r>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a:t>sin_t</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3"/>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Method: Initial Features - Augmentation</a:t>
            </a:r>
            <a:endParaRPr/>
          </a:p>
        </p:txBody>
      </p:sp>
      <p:sp>
        <p:nvSpPr>
          <p:cNvPr id="199" name="Google Shape;199;p23"/>
          <p:cNvSpPr txBox="1"/>
          <p:nvPr>
            <p:ph idx="1" type="body"/>
          </p:nvPr>
        </p:nvSpPr>
        <p:spPr>
          <a:xfrm>
            <a:off x="83100" y="750675"/>
            <a:ext cx="2762400" cy="3818100"/>
          </a:xfrm>
          <a:prstGeom prst="rect">
            <a:avLst/>
          </a:prstGeom>
        </p:spPr>
        <p:txBody>
          <a:bodyPr anchorCtr="0" anchor="t" bIns="91425" lIns="91425" spcFirstLastPara="1" rIns="91425" wrap="square" tIns="91425">
            <a:normAutofit/>
          </a:bodyPr>
          <a:lstStyle/>
          <a:p>
            <a:pPr indent="-323850" lvl="0" marL="457200" rtl="0" algn="l">
              <a:spcBef>
                <a:spcPts val="0"/>
              </a:spcBef>
              <a:spcAft>
                <a:spcPts val="0"/>
              </a:spcAft>
              <a:buSzPts val="1500"/>
              <a:buChar char="-"/>
            </a:pPr>
            <a:r>
              <a:rPr lang="en-GB" sz="1500"/>
              <a:t>Representation </a:t>
            </a:r>
            <a:r>
              <a:rPr b="1" lang="en-GB" sz="1500"/>
              <a:t>F</a:t>
            </a:r>
            <a:r>
              <a:rPr b="1" baseline="-25000" lang="en-GB" sz="1500"/>
              <a:t>p,d </a:t>
            </a:r>
            <a:r>
              <a:rPr lang="en-GB" sz="1500"/>
              <a:t>for each patient </a:t>
            </a:r>
            <a:r>
              <a:rPr i="1" lang="en-GB" sz="1500"/>
              <a:t>p</a:t>
            </a:r>
            <a:r>
              <a:rPr lang="en-GB" sz="1500"/>
              <a:t> and day </a:t>
            </a:r>
            <a:r>
              <a:rPr i="1" lang="en-GB" sz="1500"/>
              <a:t>d</a:t>
            </a:r>
            <a:r>
              <a:rPr lang="en-GB" sz="1500"/>
              <a:t> (</a:t>
            </a:r>
            <a:r>
              <a:rPr lang="en-GB" sz="1500"/>
              <a:t>size </a:t>
            </a:r>
            <a:r>
              <a:rPr b="1" i="1" lang="en-GB" sz="1500"/>
              <a:t>16 x L</a:t>
            </a:r>
            <a:r>
              <a:rPr b="1" baseline="-25000" i="1" lang="en-GB" sz="1500"/>
              <a:t>p,d</a:t>
            </a:r>
            <a:r>
              <a:rPr lang="en-GB" sz="1500"/>
              <a:t>)</a:t>
            </a:r>
            <a:endParaRPr b="1" i="1" sz="1500"/>
          </a:p>
          <a:p>
            <a:pPr indent="-323850" lvl="0" marL="457200" rtl="0" algn="l">
              <a:spcBef>
                <a:spcPts val="0"/>
              </a:spcBef>
              <a:spcAft>
                <a:spcPts val="0"/>
              </a:spcAft>
              <a:buSzPts val="1500"/>
              <a:buChar char="-"/>
            </a:pPr>
            <a:r>
              <a:rPr b="1" i="1" lang="en-GB" sz="1500"/>
              <a:t>L</a:t>
            </a:r>
            <a:r>
              <a:rPr b="1" baseline="-25000" i="1" lang="en-GB" sz="1500"/>
              <a:t>p,d:</a:t>
            </a:r>
            <a:r>
              <a:rPr baseline="-25000" i="1" lang="en-GB" sz="1500"/>
              <a:t> </a:t>
            </a:r>
            <a:r>
              <a:rPr lang="en-GB" sz="1500"/>
              <a:t>: Available 5-min intervals</a:t>
            </a:r>
            <a:endParaRPr sz="1500"/>
          </a:p>
          <a:p>
            <a:pPr indent="-323850" lvl="0" marL="457200" rtl="0" algn="l">
              <a:spcBef>
                <a:spcPts val="0"/>
              </a:spcBef>
              <a:spcAft>
                <a:spcPts val="0"/>
              </a:spcAft>
              <a:buSzPts val="1500"/>
              <a:buChar char="-"/>
            </a:pPr>
            <a:r>
              <a:rPr lang="en-GB" sz="1500"/>
              <a:t>From each day </a:t>
            </a:r>
            <a:r>
              <a:rPr b="1" lang="en-GB" sz="1500"/>
              <a:t>d</a:t>
            </a:r>
            <a:r>
              <a:rPr lang="en-GB" sz="1500"/>
              <a:t> </a:t>
            </a:r>
            <a:r>
              <a:rPr lang="en-GB" sz="1500"/>
              <a:t>randomly</a:t>
            </a:r>
            <a:r>
              <a:rPr lang="en-GB" sz="1500"/>
              <a:t> sample </a:t>
            </a:r>
            <a:r>
              <a:rPr b="1" lang="en-GB" sz="1500"/>
              <a:t>120</a:t>
            </a:r>
            <a:r>
              <a:rPr lang="en-GB" sz="1500"/>
              <a:t> feature submatrices from </a:t>
            </a:r>
            <a:r>
              <a:rPr b="1" lang="en-GB" sz="1500"/>
              <a:t>F</a:t>
            </a:r>
            <a:r>
              <a:rPr b="1" baseline="-25000" lang="en-GB" sz="1500"/>
              <a:t>p,d</a:t>
            </a:r>
            <a:endParaRPr b="1" sz="1500"/>
          </a:p>
          <a:p>
            <a:pPr indent="-323850" lvl="0" marL="457200" rtl="0" algn="l">
              <a:spcBef>
                <a:spcPts val="0"/>
              </a:spcBef>
              <a:spcAft>
                <a:spcPts val="0"/>
              </a:spcAft>
              <a:buSzPts val="1500"/>
              <a:buChar char="-"/>
            </a:pPr>
            <a:r>
              <a:rPr lang="en-GB" sz="1500"/>
              <a:t>Each submatrix is of size </a:t>
            </a:r>
            <a:r>
              <a:rPr lang="en-GB" sz="1500"/>
              <a:t>16 x T (T = 32)</a:t>
            </a:r>
            <a:endParaRPr sz="1500"/>
          </a:p>
        </p:txBody>
      </p:sp>
      <p:pic>
        <p:nvPicPr>
          <p:cNvPr id="200" name="Google Shape;200;p23"/>
          <p:cNvPicPr preferRelativeResize="0"/>
          <p:nvPr/>
        </p:nvPicPr>
        <p:blipFill>
          <a:blip r:embed="rId3">
            <a:alphaModFix/>
          </a:blip>
          <a:stretch>
            <a:fillRect/>
          </a:stretch>
        </p:blipFill>
        <p:spPr>
          <a:xfrm>
            <a:off x="4767053" y="979285"/>
            <a:ext cx="2762400" cy="2493042"/>
          </a:xfrm>
          <a:prstGeom prst="rect">
            <a:avLst/>
          </a:prstGeom>
          <a:noFill/>
          <a:ln>
            <a:noFill/>
          </a:ln>
        </p:spPr>
      </p:pic>
      <p:sp>
        <p:nvSpPr>
          <p:cNvPr id="201" name="Google Shape;201;p23"/>
          <p:cNvSpPr txBox="1"/>
          <p:nvPr/>
        </p:nvSpPr>
        <p:spPr>
          <a:xfrm rot="-5400000">
            <a:off x="3900550" y="2056450"/>
            <a:ext cx="12495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16 Features </a:t>
            </a:r>
            <a:endParaRPr sz="1000"/>
          </a:p>
        </p:txBody>
      </p:sp>
      <p:sp>
        <p:nvSpPr>
          <p:cNvPr id="202" name="Google Shape;202;p23"/>
          <p:cNvSpPr txBox="1"/>
          <p:nvPr/>
        </p:nvSpPr>
        <p:spPr>
          <a:xfrm>
            <a:off x="5476250" y="636725"/>
            <a:ext cx="1344000" cy="338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1200"/>
              </a:spcAft>
              <a:buNone/>
            </a:pPr>
            <a:r>
              <a:rPr b="1" i="1" lang="en-GB" sz="1000">
                <a:solidFill>
                  <a:schemeClr val="dk2"/>
                </a:solidFill>
              </a:rPr>
              <a:t>L</a:t>
            </a:r>
            <a:r>
              <a:rPr b="1" baseline="-25000" i="1" lang="en-GB" sz="1000">
                <a:solidFill>
                  <a:schemeClr val="dk2"/>
                </a:solidFill>
              </a:rPr>
              <a:t>p,d</a:t>
            </a:r>
            <a:r>
              <a:rPr b="1" i="1" lang="en-GB" sz="1000">
                <a:solidFill>
                  <a:schemeClr val="dk2"/>
                </a:solidFill>
              </a:rPr>
              <a:t> 5-min intervals</a:t>
            </a:r>
            <a:endParaRPr sz="10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24"/>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Method: </a:t>
            </a:r>
            <a:r>
              <a:rPr lang="en-GB"/>
              <a:t>Initial Features - Augmentation</a:t>
            </a:r>
            <a:endParaRPr/>
          </a:p>
        </p:txBody>
      </p:sp>
      <p:sp>
        <p:nvSpPr>
          <p:cNvPr id="208" name="Google Shape;208;p24"/>
          <p:cNvSpPr txBox="1"/>
          <p:nvPr>
            <p:ph idx="1" type="body"/>
          </p:nvPr>
        </p:nvSpPr>
        <p:spPr>
          <a:xfrm>
            <a:off x="83100" y="750675"/>
            <a:ext cx="2762400" cy="3818100"/>
          </a:xfrm>
          <a:prstGeom prst="rect">
            <a:avLst/>
          </a:prstGeom>
        </p:spPr>
        <p:txBody>
          <a:bodyPr anchorCtr="0" anchor="t" bIns="91425" lIns="91425" spcFirstLastPara="1" rIns="91425" wrap="square" tIns="91425">
            <a:normAutofit/>
          </a:bodyPr>
          <a:lstStyle/>
          <a:p>
            <a:pPr indent="-323850" lvl="0" marL="457200" rtl="0" algn="l">
              <a:spcBef>
                <a:spcPts val="0"/>
              </a:spcBef>
              <a:spcAft>
                <a:spcPts val="0"/>
              </a:spcAft>
              <a:buSzPts val="1500"/>
              <a:buChar char="-"/>
            </a:pPr>
            <a:r>
              <a:rPr lang="en-GB" sz="1500"/>
              <a:t>Representation </a:t>
            </a:r>
            <a:r>
              <a:rPr b="1" lang="en-GB" sz="1500"/>
              <a:t>F</a:t>
            </a:r>
            <a:r>
              <a:rPr b="1" baseline="-25000" lang="en-GB" sz="1500"/>
              <a:t>p,d </a:t>
            </a:r>
            <a:r>
              <a:rPr lang="en-GB" sz="1500"/>
              <a:t>for each patient </a:t>
            </a:r>
            <a:r>
              <a:rPr i="1" lang="en-GB" sz="1500"/>
              <a:t>p</a:t>
            </a:r>
            <a:r>
              <a:rPr lang="en-GB" sz="1500"/>
              <a:t> and day </a:t>
            </a:r>
            <a:r>
              <a:rPr i="1" lang="en-GB" sz="1500"/>
              <a:t>d</a:t>
            </a:r>
            <a:r>
              <a:rPr lang="en-GB" sz="1500"/>
              <a:t> (size </a:t>
            </a:r>
            <a:r>
              <a:rPr b="1" i="1" lang="en-GB" sz="1500"/>
              <a:t>16 x L</a:t>
            </a:r>
            <a:r>
              <a:rPr b="1" baseline="-25000" i="1" lang="en-GB" sz="1500"/>
              <a:t>p,d</a:t>
            </a:r>
            <a:r>
              <a:rPr lang="en-GB" sz="1500"/>
              <a:t>)</a:t>
            </a:r>
            <a:endParaRPr b="1" i="1" sz="1500"/>
          </a:p>
          <a:p>
            <a:pPr indent="-323850" lvl="0" marL="457200" rtl="0" algn="l">
              <a:spcBef>
                <a:spcPts val="0"/>
              </a:spcBef>
              <a:spcAft>
                <a:spcPts val="0"/>
              </a:spcAft>
              <a:buSzPts val="1500"/>
              <a:buChar char="-"/>
            </a:pPr>
            <a:r>
              <a:rPr b="1" i="1" lang="en-GB" sz="1500"/>
              <a:t>L</a:t>
            </a:r>
            <a:r>
              <a:rPr b="1" baseline="-25000" i="1" lang="en-GB" sz="1500"/>
              <a:t>p,d:</a:t>
            </a:r>
            <a:r>
              <a:rPr baseline="-25000" i="1" lang="en-GB" sz="1500"/>
              <a:t> </a:t>
            </a:r>
            <a:r>
              <a:rPr lang="en-GB" sz="1500"/>
              <a:t>: Available 5-min intervals</a:t>
            </a:r>
            <a:endParaRPr sz="1500"/>
          </a:p>
          <a:p>
            <a:pPr indent="-323850" lvl="0" marL="457200" rtl="0" algn="l">
              <a:spcBef>
                <a:spcPts val="0"/>
              </a:spcBef>
              <a:spcAft>
                <a:spcPts val="0"/>
              </a:spcAft>
              <a:buSzPts val="1500"/>
              <a:buChar char="-"/>
            </a:pPr>
            <a:r>
              <a:rPr lang="en-GB" sz="1500"/>
              <a:t>From each day </a:t>
            </a:r>
            <a:r>
              <a:rPr b="1" lang="en-GB" sz="1500"/>
              <a:t>d</a:t>
            </a:r>
            <a:r>
              <a:rPr lang="en-GB" sz="1500"/>
              <a:t> randomly sample </a:t>
            </a:r>
            <a:r>
              <a:rPr b="1" lang="en-GB" sz="1500"/>
              <a:t>120</a:t>
            </a:r>
            <a:r>
              <a:rPr lang="en-GB" sz="1500"/>
              <a:t> feature submatrices from </a:t>
            </a:r>
            <a:r>
              <a:rPr b="1" lang="en-GB" sz="1500"/>
              <a:t>F</a:t>
            </a:r>
            <a:r>
              <a:rPr b="1" baseline="-25000" lang="en-GB" sz="1500"/>
              <a:t>p,d</a:t>
            </a:r>
            <a:endParaRPr b="1" sz="1500"/>
          </a:p>
          <a:p>
            <a:pPr indent="-323850" lvl="0" marL="457200" rtl="0" algn="l">
              <a:spcBef>
                <a:spcPts val="0"/>
              </a:spcBef>
              <a:spcAft>
                <a:spcPts val="0"/>
              </a:spcAft>
              <a:buSzPts val="1500"/>
              <a:buChar char="-"/>
            </a:pPr>
            <a:r>
              <a:rPr lang="en-GB" sz="1500"/>
              <a:t>Each submatrix is of size 16 x T (T = 32)</a:t>
            </a:r>
            <a:endParaRPr sz="1500"/>
          </a:p>
        </p:txBody>
      </p:sp>
      <p:pic>
        <p:nvPicPr>
          <p:cNvPr id="209" name="Google Shape;209;p24"/>
          <p:cNvPicPr preferRelativeResize="0"/>
          <p:nvPr/>
        </p:nvPicPr>
        <p:blipFill>
          <a:blip r:embed="rId3">
            <a:alphaModFix/>
          </a:blip>
          <a:stretch>
            <a:fillRect/>
          </a:stretch>
        </p:blipFill>
        <p:spPr>
          <a:xfrm>
            <a:off x="3730475" y="3763475"/>
            <a:ext cx="682975" cy="1180925"/>
          </a:xfrm>
          <a:prstGeom prst="rect">
            <a:avLst/>
          </a:prstGeom>
          <a:noFill/>
          <a:ln>
            <a:noFill/>
          </a:ln>
        </p:spPr>
      </p:pic>
      <p:pic>
        <p:nvPicPr>
          <p:cNvPr id="210" name="Google Shape;210;p24"/>
          <p:cNvPicPr preferRelativeResize="0"/>
          <p:nvPr/>
        </p:nvPicPr>
        <p:blipFill>
          <a:blip r:embed="rId4">
            <a:alphaModFix/>
          </a:blip>
          <a:stretch>
            <a:fillRect/>
          </a:stretch>
        </p:blipFill>
        <p:spPr>
          <a:xfrm>
            <a:off x="4767052" y="979274"/>
            <a:ext cx="2762400" cy="2471927"/>
          </a:xfrm>
          <a:prstGeom prst="rect">
            <a:avLst/>
          </a:prstGeom>
          <a:noFill/>
          <a:ln>
            <a:noFill/>
          </a:ln>
        </p:spPr>
      </p:pic>
      <p:cxnSp>
        <p:nvCxnSpPr>
          <p:cNvPr id="211" name="Google Shape;211;p24"/>
          <p:cNvCxnSpPr>
            <a:stCxn id="210" idx="2"/>
            <a:endCxn id="209" idx="0"/>
          </p:cNvCxnSpPr>
          <p:nvPr/>
        </p:nvCxnSpPr>
        <p:spPr>
          <a:xfrm rot="5400000">
            <a:off x="4953952" y="2569202"/>
            <a:ext cx="312300" cy="2076300"/>
          </a:xfrm>
          <a:prstGeom prst="curvedConnector3">
            <a:avLst>
              <a:gd fmla="val 49996" name="adj1"/>
            </a:avLst>
          </a:prstGeom>
          <a:noFill/>
          <a:ln cap="flat" cmpd="sng" w="9525">
            <a:solidFill>
              <a:srgbClr val="FF9900"/>
            </a:solidFill>
            <a:prstDash val="solid"/>
            <a:round/>
            <a:headEnd len="med" w="med" type="none"/>
            <a:tailEnd len="med" w="med" type="triangle"/>
          </a:ln>
        </p:spPr>
      </p:cxnSp>
      <p:sp>
        <p:nvSpPr>
          <p:cNvPr id="212" name="Google Shape;212;p24"/>
          <p:cNvSpPr txBox="1"/>
          <p:nvPr/>
        </p:nvSpPr>
        <p:spPr>
          <a:xfrm rot="-5400000">
            <a:off x="3900550" y="2056450"/>
            <a:ext cx="12495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16 Features </a:t>
            </a:r>
            <a:endParaRPr sz="1000"/>
          </a:p>
        </p:txBody>
      </p:sp>
      <p:sp>
        <p:nvSpPr>
          <p:cNvPr id="213" name="Google Shape;213;p24"/>
          <p:cNvSpPr txBox="1"/>
          <p:nvPr/>
        </p:nvSpPr>
        <p:spPr>
          <a:xfrm>
            <a:off x="5476250" y="636725"/>
            <a:ext cx="1344000" cy="338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1200"/>
              </a:spcAft>
              <a:buNone/>
            </a:pPr>
            <a:r>
              <a:rPr b="1" i="1" lang="en-GB" sz="1000">
                <a:solidFill>
                  <a:schemeClr val="dk2"/>
                </a:solidFill>
              </a:rPr>
              <a:t>L</a:t>
            </a:r>
            <a:r>
              <a:rPr b="1" baseline="-25000" i="1" lang="en-GB" sz="1000">
                <a:solidFill>
                  <a:schemeClr val="dk2"/>
                </a:solidFill>
              </a:rPr>
              <a:t>p,d</a:t>
            </a:r>
            <a:r>
              <a:rPr b="1" i="1" lang="en-GB" sz="1000">
                <a:solidFill>
                  <a:schemeClr val="dk2"/>
                </a:solidFill>
              </a:rPr>
              <a:t> 5-min intervals</a:t>
            </a:r>
            <a:endParaRPr sz="1000"/>
          </a:p>
        </p:txBody>
      </p:sp>
      <p:sp>
        <p:nvSpPr>
          <p:cNvPr id="214" name="Google Shape;214;p24"/>
          <p:cNvSpPr txBox="1"/>
          <p:nvPr/>
        </p:nvSpPr>
        <p:spPr>
          <a:xfrm rot="-5400000">
            <a:off x="2936375" y="4184575"/>
            <a:ext cx="12495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16 Features </a:t>
            </a:r>
            <a:endParaRPr sz="1000"/>
          </a:p>
        </p:txBody>
      </p:sp>
      <p:sp>
        <p:nvSpPr>
          <p:cNvPr id="215" name="Google Shape;215;p24"/>
          <p:cNvSpPr txBox="1"/>
          <p:nvPr/>
        </p:nvSpPr>
        <p:spPr>
          <a:xfrm>
            <a:off x="3258200" y="4881000"/>
            <a:ext cx="16275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T(=32) </a:t>
            </a:r>
            <a:r>
              <a:rPr b="1" i="1" lang="en-GB" sz="1000">
                <a:solidFill>
                  <a:schemeClr val="dk2"/>
                </a:solidFill>
              </a:rPr>
              <a:t>5-min intervals</a:t>
            </a:r>
            <a:endParaRPr sz="1000"/>
          </a:p>
        </p:txBody>
      </p:sp>
      <p:sp>
        <p:nvSpPr>
          <p:cNvPr id="216" name="Google Shape;216;p24"/>
          <p:cNvSpPr txBox="1"/>
          <p:nvPr/>
        </p:nvSpPr>
        <p:spPr>
          <a:xfrm>
            <a:off x="3489063" y="3438000"/>
            <a:ext cx="11658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Submatrix 1</a:t>
            </a:r>
            <a:endParaRPr i="1" sz="10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25"/>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Method: Initial Features - Augmentation</a:t>
            </a:r>
            <a:endParaRPr/>
          </a:p>
        </p:txBody>
      </p:sp>
      <p:sp>
        <p:nvSpPr>
          <p:cNvPr id="222" name="Google Shape;222;p25"/>
          <p:cNvSpPr txBox="1"/>
          <p:nvPr>
            <p:ph idx="1" type="body"/>
          </p:nvPr>
        </p:nvSpPr>
        <p:spPr>
          <a:xfrm>
            <a:off x="83100" y="750675"/>
            <a:ext cx="2762400" cy="3818100"/>
          </a:xfrm>
          <a:prstGeom prst="rect">
            <a:avLst/>
          </a:prstGeom>
        </p:spPr>
        <p:txBody>
          <a:bodyPr anchorCtr="0" anchor="t" bIns="91425" lIns="91425" spcFirstLastPara="1" rIns="91425" wrap="square" tIns="91425">
            <a:normAutofit/>
          </a:bodyPr>
          <a:lstStyle/>
          <a:p>
            <a:pPr indent="-323850" lvl="0" marL="457200" rtl="0" algn="l">
              <a:spcBef>
                <a:spcPts val="0"/>
              </a:spcBef>
              <a:spcAft>
                <a:spcPts val="0"/>
              </a:spcAft>
              <a:buSzPts val="1500"/>
              <a:buChar char="-"/>
            </a:pPr>
            <a:r>
              <a:rPr lang="en-GB" sz="1500"/>
              <a:t>Representation </a:t>
            </a:r>
            <a:r>
              <a:rPr b="1" lang="en-GB" sz="1500"/>
              <a:t>F</a:t>
            </a:r>
            <a:r>
              <a:rPr b="1" baseline="-25000" lang="en-GB" sz="1500"/>
              <a:t>p,d </a:t>
            </a:r>
            <a:r>
              <a:rPr lang="en-GB" sz="1500"/>
              <a:t>for each patient </a:t>
            </a:r>
            <a:r>
              <a:rPr i="1" lang="en-GB" sz="1500"/>
              <a:t>p</a:t>
            </a:r>
            <a:r>
              <a:rPr lang="en-GB" sz="1500"/>
              <a:t> and day </a:t>
            </a:r>
            <a:r>
              <a:rPr i="1" lang="en-GB" sz="1500"/>
              <a:t>d</a:t>
            </a:r>
            <a:r>
              <a:rPr lang="en-GB" sz="1500"/>
              <a:t> (size </a:t>
            </a:r>
            <a:r>
              <a:rPr b="1" i="1" lang="en-GB" sz="1500"/>
              <a:t>16 x L</a:t>
            </a:r>
            <a:r>
              <a:rPr b="1" baseline="-25000" i="1" lang="en-GB" sz="1500"/>
              <a:t>p,d</a:t>
            </a:r>
            <a:r>
              <a:rPr lang="en-GB" sz="1500"/>
              <a:t>)</a:t>
            </a:r>
            <a:endParaRPr b="1" i="1" sz="1500"/>
          </a:p>
          <a:p>
            <a:pPr indent="-323850" lvl="0" marL="457200" rtl="0" algn="l">
              <a:spcBef>
                <a:spcPts val="0"/>
              </a:spcBef>
              <a:spcAft>
                <a:spcPts val="0"/>
              </a:spcAft>
              <a:buSzPts val="1500"/>
              <a:buChar char="-"/>
            </a:pPr>
            <a:r>
              <a:rPr b="1" i="1" lang="en-GB" sz="1500"/>
              <a:t>L</a:t>
            </a:r>
            <a:r>
              <a:rPr b="1" baseline="-25000" i="1" lang="en-GB" sz="1500"/>
              <a:t>p,d:</a:t>
            </a:r>
            <a:r>
              <a:rPr baseline="-25000" i="1" lang="en-GB" sz="1500"/>
              <a:t> </a:t>
            </a:r>
            <a:r>
              <a:rPr lang="en-GB" sz="1500"/>
              <a:t>: Available 5-min intervals</a:t>
            </a:r>
            <a:endParaRPr sz="1500"/>
          </a:p>
          <a:p>
            <a:pPr indent="-323850" lvl="0" marL="457200" rtl="0" algn="l">
              <a:spcBef>
                <a:spcPts val="0"/>
              </a:spcBef>
              <a:spcAft>
                <a:spcPts val="0"/>
              </a:spcAft>
              <a:buSzPts val="1500"/>
              <a:buChar char="-"/>
            </a:pPr>
            <a:r>
              <a:rPr lang="en-GB" sz="1500"/>
              <a:t>From each day </a:t>
            </a:r>
            <a:r>
              <a:rPr b="1" lang="en-GB" sz="1500"/>
              <a:t>d</a:t>
            </a:r>
            <a:r>
              <a:rPr lang="en-GB" sz="1500"/>
              <a:t> randomly sample </a:t>
            </a:r>
            <a:r>
              <a:rPr b="1" lang="en-GB" sz="1500"/>
              <a:t>120</a:t>
            </a:r>
            <a:r>
              <a:rPr lang="en-GB" sz="1500"/>
              <a:t> feature submatrices from </a:t>
            </a:r>
            <a:r>
              <a:rPr b="1" lang="en-GB" sz="1500"/>
              <a:t>F</a:t>
            </a:r>
            <a:r>
              <a:rPr b="1" baseline="-25000" lang="en-GB" sz="1500"/>
              <a:t>p,d</a:t>
            </a:r>
            <a:endParaRPr b="1" sz="1500"/>
          </a:p>
          <a:p>
            <a:pPr indent="-323850" lvl="0" marL="457200" rtl="0" algn="l">
              <a:spcBef>
                <a:spcPts val="0"/>
              </a:spcBef>
              <a:spcAft>
                <a:spcPts val="0"/>
              </a:spcAft>
              <a:buSzPts val="1500"/>
              <a:buChar char="-"/>
            </a:pPr>
            <a:r>
              <a:rPr lang="en-GB" sz="1500"/>
              <a:t>Each submatrix is of size 16 x T (T = 32)</a:t>
            </a:r>
            <a:endParaRPr sz="1500"/>
          </a:p>
        </p:txBody>
      </p:sp>
      <p:pic>
        <p:nvPicPr>
          <p:cNvPr id="223" name="Google Shape;223;p25"/>
          <p:cNvPicPr preferRelativeResize="0"/>
          <p:nvPr/>
        </p:nvPicPr>
        <p:blipFill>
          <a:blip r:embed="rId3">
            <a:alphaModFix/>
          </a:blip>
          <a:stretch>
            <a:fillRect/>
          </a:stretch>
        </p:blipFill>
        <p:spPr>
          <a:xfrm>
            <a:off x="3730475" y="3763475"/>
            <a:ext cx="682975" cy="1180925"/>
          </a:xfrm>
          <a:prstGeom prst="rect">
            <a:avLst/>
          </a:prstGeom>
          <a:noFill/>
          <a:ln>
            <a:noFill/>
          </a:ln>
        </p:spPr>
      </p:pic>
      <p:cxnSp>
        <p:nvCxnSpPr>
          <p:cNvPr id="224" name="Google Shape;224;p25"/>
          <p:cNvCxnSpPr>
            <a:stCxn id="225" idx="2"/>
            <a:endCxn id="223" idx="0"/>
          </p:cNvCxnSpPr>
          <p:nvPr/>
        </p:nvCxnSpPr>
        <p:spPr>
          <a:xfrm rot="5400000">
            <a:off x="4947809" y="2571650"/>
            <a:ext cx="316200" cy="2067600"/>
          </a:xfrm>
          <a:prstGeom prst="curvedConnector3">
            <a:avLst>
              <a:gd fmla="val 49988" name="adj1"/>
            </a:avLst>
          </a:prstGeom>
          <a:noFill/>
          <a:ln cap="flat" cmpd="sng" w="9525">
            <a:solidFill>
              <a:srgbClr val="FF9900"/>
            </a:solidFill>
            <a:prstDash val="solid"/>
            <a:round/>
            <a:headEnd len="med" w="med" type="none"/>
            <a:tailEnd len="med" w="med" type="triangle"/>
          </a:ln>
        </p:spPr>
      </p:cxnSp>
      <p:sp>
        <p:nvSpPr>
          <p:cNvPr id="226" name="Google Shape;226;p25"/>
          <p:cNvSpPr txBox="1"/>
          <p:nvPr/>
        </p:nvSpPr>
        <p:spPr>
          <a:xfrm rot="-5400000">
            <a:off x="3900550" y="2056450"/>
            <a:ext cx="12495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16 Features </a:t>
            </a:r>
            <a:endParaRPr sz="1000"/>
          </a:p>
        </p:txBody>
      </p:sp>
      <p:sp>
        <p:nvSpPr>
          <p:cNvPr id="227" name="Google Shape;227;p25"/>
          <p:cNvSpPr txBox="1"/>
          <p:nvPr/>
        </p:nvSpPr>
        <p:spPr>
          <a:xfrm>
            <a:off x="5476250" y="636725"/>
            <a:ext cx="1344000" cy="338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1200"/>
              </a:spcAft>
              <a:buNone/>
            </a:pPr>
            <a:r>
              <a:rPr b="1" i="1" lang="en-GB" sz="1000">
                <a:solidFill>
                  <a:schemeClr val="dk2"/>
                </a:solidFill>
              </a:rPr>
              <a:t>L</a:t>
            </a:r>
            <a:r>
              <a:rPr b="1" baseline="-25000" i="1" lang="en-GB" sz="1000">
                <a:solidFill>
                  <a:schemeClr val="dk2"/>
                </a:solidFill>
              </a:rPr>
              <a:t>p,d</a:t>
            </a:r>
            <a:r>
              <a:rPr b="1" i="1" lang="en-GB" sz="1000">
                <a:solidFill>
                  <a:schemeClr val="dk2"/>
                </a:solidFill>
              </a:rPr>
              <a:t> 5-min intervals</a:t>
            </a:r>
            <a:endParaRPr sz="1000"/>
          </a:p>
        </p:txBody>
      </p:sp>
      <p:sp>
        <p:nvSpPr>
          <p:cNvPr id="228" name="Google Shape;228;p25"/>
          <p:cNvSpPr txBox="1"/>
          <p:nvPr/>
        </p:nvSpPr>
        <p:spPr>
          <a:xfrm rot="-5400000">
            <a:off x="2936375" y="4184575"/>
            <a:ext cx="12495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16 Features </a:t>
            </a:r>
            <a:endParaRPr sz="1000"/>
          </a:p>
        </p:txBody>
      </p:sp>
      <p:sp>
        <p:nvSpPr>
          <p:cNvPr id="229" name="Google Shape;229;p25"/>
          <p:cNvSpPr txBox="1"/>
          <p:nvPr/>
        </p:nvSpPr>
        <p:spPr>
          <a:xfrm>
            <a:off x="3258200" y="4881000"/>
            <a:ext cx="16275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T(=32) 5-min intervals</a:t>
            </a:r>
            <a:endParaRPr sz="1000"/>
          </a:p>
        </p:txBody>
      </p:sp>
      <p:sp>
        <p:nvSpPr>
          <p:cNvPr id="230" name="Google Shape;230;p25"/>
          <p:cNvSpPr txBox="1"/>
          <p:nvPr/>
        </p:nvSpPr>
        <p:spPr>
          <a:xfrm>
            <a:off x="3489063" y="3438000"/>
            <a:ext cx="11658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Submatrix 1</a:t>
            </a:r>
            <a:endParaRPr i="1" sz="1000"/>
          </a:p>
        </p:txBody>
      </p:sp>
      <p:pic>
        <p:nvPicPr>
          <p:cNvPr id="231" name="Google Shape;231;p25"/>
          <p:cNvPicPr preferRelativeResize="0"/>
          <p:nvPr/>
        </p:nvPicPr>
        <p:blipFill>
          <a:blip r:embed="rId3">
            <a:alphaModFix/>
          </a:blip>
          <a:stretch>
            <a:fillRect/>
          </a:stretch>
        </p:blipFill>
        <p:spPr>
          <a:xfrm>
            <a:off x="5178275" y="3763475"/>
            <a:ext cx="682975" cy="1180925"/>
          </a:xfrm>
          <a:prstGeom prst="rect">
            <a:avLst/>
          </a:prstGeom>
          <a:noFill/>
          <a:ln>
            <a:noFill/>
          </a:ln>
        </p:spPr>
      </p:pic>
      <p:cxnSp>
        <p:nvCxnSpPr>
          <p:cNvPr id="232" name="Google Shape;232;p25"/>
          <p:cNvCxnSpPr>
            <a:stCxn id="225" idx="2"/>
            <a:endCxn id="231" idx="0"/>
          </p:cNvCxnSpPr>
          <p:nvPr/>
        </p:nvCxnSpPr>
        <p:spPr>
          <a:xfrm rot="5400000">
            <a:off x="5671709" y="3295550"/>
            <a:ext cx="316200" cy="619800"/>
          </a:xfrm>
          <a:prstGeom prst="curvedConnector3">
            <a:avLst>
              <a:gd fmla="val 49988" name="adj1"/>
            </a:avLst>
          </a:prstGeom>
          <a:noFill/>
          <a:ln cap="flat" cmpd="sng" w="9525">
            <a:solidFill>
              <a:srgbClr val="FF9900"/>
            </a:solidFill>
            <a:prstDash val="solid"/>
            <a:round/>
            <a:headEnd len="med" w="med" type="none"/>
            <a:tailEnd len="med" w="med" type="triangle"/>
          </a:ln>
        </p:spPr>
      </p:cxnSp>
      <p:sp>
        <p:nvSpPr>
          <p:cNvPr id="233" name="Google Shape;233;p25"/>
          <p:cNvSpPr txBox="1"/>
          <p:nvPr/>
        </p:nvSpPr>
        <p:spPr>
          <a:xfrm rot="-5400000">
            <a:off x="4384175" y="4184575"/>
            <a:ext cx="12495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16 Features </a:t>
            </a:r>
            <a:endParaRPr sz="1000"/>
          </a:p>
        </p:txBody>
      </p:sp>
      <p:sp>
        <p:nvSpPr>
          <p:cNvPr id="234" name="Google Shape;234;p25"/>
          <p:cNvSpPr txBox="1"/>
          <p:nvPr/>
        </p:nvSpPr>
        <p:spPr>
          <a:xfrm>
            <a:off x="4706000" y="4881000"/>
            <a:ext cx="16275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T(=32) 5-min intervals</a:t>
            </a:r>
            <a:endParaRPr sz="1000"/>
          </a:p>
        </p:txBody>
      </p:sp>
      <p:pic>
        <p:nvPicPr>
          <p:cNvPr id="225" name="Google Shape;225;p25"/>
          <p:cNvPicPr preferRelativeResize="0"/>
          <p:nvPr/>
        </p:nvPicPr>
        <p:blipFill>
          <a:blip r:embed="rId4">
            <a:alphaModFix/>
          </a:blip>
          <a:stretch>
            <a:fillRect/>
          </a:stretch>
        </p:blipFill>
        <p:spPr>
          <a:xfrm>
            <a:off x="4767050" y="975425"/>
            <a:ext cx="2745318" cy="2471925"/>
          </a:xfrm>
          <a:prstGeom prst="rect">
            <a:avLst/>
          </a:prstGeom>
          <a:noFill/>
          <a:ln>
            <a:noFill/>
          </a:ln>
        </p:spPr>
      </p:pic>
      <p:sp>
        <p:nvSpPr>
          <p:cNvPr id="235" name="Google Shape;235;p25"/>
          <p:cNvSpPr txBox="1"/>
          <p:nvPr/>
        </p:nvSpPr>
        <p:spPr>
          <a:xfrm>
            <a:off x="4936838" y="3438000"/>
            <a:ext cx="11658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Submatrix 2</a:t>
            </a:r>
            <a:endParaRPr i="1" sz="10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26"/>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Method: </a:t>
            </a:r>
            <a:r>
              <a:rPr lang="en-GB"/>
              <a:t>Initial Features - Augmentation</a:t>
            </a:r>
            <a:endParaRPr/>
          </a:p>
        </p:txBody>
      </p:sp>
      <p:sp>
        <p:nvSpPr>
          <p:cNvPr id="241" name="Google Shape;241;p26"/>
          <p:cNvSpPr txBox="1"/>
          <p:nvPr>
            <p:ph idx="1" type="body"/>
          </p:nvPr>
        </p:nvSpPr>
        <p:spPr>
          <a:xfrm>
            <a:off x="83100" y="750675"/>
            <a:ext cx="2762400" cy="3818100"/>
          </a:xfrm>
          <a:prstGeom prst="rect">
            <a:avLst/>
          </a:prstGeom>
        </p:spPr>
        <p:txBody>
          <a:bodyPr anchorCtr="0" anchor="t" bIns="91425" lIns="91425" spcFirstLastPara="1" rIns="91425" wrap="square" tIns="91425">
            <a:normAutofit/>
          </a:bodyPr>
          <a:lstStyle/>
          <a:p>
            <a:pPr indent="-323850" lvl="0" marL="457200" rtl="0" algn="l">
              <a:spcBef>
                <a:spcPts val="0"/>
              </a:spcBef>
              <a:spcAft>
                <a:spcPts val="0"/>
              </a:spcAft>
              <a:buSzPts val="1500"/>
              <a:buChar char="-"/>
            </a:pPr>
            <a:r>
              <a:rPr lang="en-GB" sz="1500"/>
              <a:t>Representation </a:t>
            </a:r>
            <a:r>
              <a:rPr b="1" lang="en-GB" sz="1500"/>
              <a:t>F</a:t>
            </a:r>
            <a:r>
              <a:rPr b="1" baseline="-25000" lang="en-GB" sz="1500"/>
              <a:t>p,d </a:t>
            </a:r>
            <a:r>
              <a:rPr lang="en-GB" sz="1500"/>
              <a:t>for each patient </a:t>
            </a:r>
            <a:r>
              <a:rPr i="1" lang="en-GB" sz="1500"/>
              <a:t>p</a:t>
            </a:r>
            <a:r>
              <a:rPr lang="en-GB" sz="1500"/>
              <a:t> and day </a:t>
            </a:r>
            <a:r>
              <a:rPr i="1" lang="en-GB" sz="1500"/>
              <a:t>d</a:t>
            </a:r>
            <a:r>
              <a:rPr lang="en-GB" sz="1500"/>
              <a:t> (size </a:t>
            </a:r>
            <a:r>
              <a:rPr b="1" i="1" lang="en-GB" sz="1500"/>
              <a:t>16 x L</a:t>
            </a:r>
            <a:r>
              <a:rPr b="1" baseline="-25000" i="1" lang="en-GB" sz="1500"/>
              <a:t>p,d</a:t>
            </a:r>
            <a:r>
              <a:rPr lang="en-GB" sz="1500"/>
              <a:t>)</a:t>
            </a:r>
            <a:endParaRPr b="1" i="1" sz="1500"/>
          </a:p>
          <a:p>
            <a:pPr indent="-323850" lvl="0" marL="457200" rtl="0" algn="l">
              <a:spcBef>
                <a:spcPts val="0"/>
              </a:spcBef>
              <a:spcAft>
                <a:spcPts val="0"/>
              </a:spcAft>
              <a:buSzPts val="1500"/>
              <a:buChar char="-"/>
            </a:pPr>
            <a:r>
              <a:rPr b="1" i="1" lang="en-GB" sz="1500"/>
              <a:t>L</a:t>
            </a:r>
            <a:r>
              <a:rPr b="1" baseline="-25000" i="1" lang="en-GB" sz="1500"/>
              <a:t>p,d:</a:t>
            </a:r>
            <a:r>
              <a:rPr baseline="-25000" i="1" lang="en-GB" sz="1500"/>
              <a:t> </a:t>
            </a:r>
            <a:r>
              <a:rPr lang="en-GB" sz="1500"/>
              <a:t>: Available 5-min intervals</a:t>
            </a:r>
            <a:endParaRPr sz="1500"/>
          </a:p>
          <a:p>
            <a:pPr indent="-323850" lvl="0" marL="457200" rtl="0" algn="l">
              <a:spcBef>
                <a:spcPts val="0"/>
              </a:spcBef>
              <a:spcAft>
                <a:spcPts val="0"/>
              </a:spcAft>
              <a:buSzPts val="1500"/>
              <a:buChar char="-"/>
            </a:pPr>
            <a:r>
              <a:rPr lang="en-GB" sz="1500"/>
              <a:t>From each day </a:t>
            </a:r>
            <a:r>
              <a:rPr b="1" lang="en-GB" sz="1500"/>
              <a:t>d</a:t>
            </a:r>
            <a:r>
              <a:rPr lang="en-GB" sz="1500"/>
              <a:t> randomly sample </a:t>
            </a:r>
            <a:r>
              <a:rPr b="1" lang="en-GB" sz="1500"/>
              <a:t>120</a:t>
            </a:r>
            <a:r>
              <a:rPr lang="en-GB" sz="1500"/>
              <a:t> feature submatrices from </a:t>
            </a:r>
            <a:r>
              <a:rPr b="1" lang="en-GB" sz="1500"/>
              <a:t>F</a:t>
            </a:r>
            <a:r>
              <a:rPr b="1" baseline="-25000" lang="en-GB" sz="1500"/>
              <a:t>p,d</a:t>
            </a:r>
            <a:endParaRPr b="1" sz="1500"/>
          </a:p>
          <a:p>
            <a:pPr indent="-323850" lvl="0" marL="457200" rtl="0" algn="l">
              <a:spcBef>
                <a:spcPts val="0"/>
              </a:spcBef>
              <a:spcAft>
                <a:spcPts val="0"/>
              </a:spcAft>
              <a:buSzPts val="1500"/>
              <a:buChar char="-"/>
            </a:pPr>
            <a:r>
              <a:rPr lang="en-GB" sz="1500"/>
              <a:t>Each submatrix is of size 16 x T (T = 32)</a:t>
            </a:r>
            <a:endParaRPr sz="1500"/>
          </a:p>
        </p:txBody>
      </p:sp>
      <p:pic>
        <p:nvPicPr>
          <p:cNvPr id="242" name="Google Shape;242;p26"/>
          <p:cNvPicPr preferRelativeResize="0"/>
          <p:nvPr/>
        </p:nvPicPr>
        <p:blipFill>
          <a:blip r:embed="rId3">
            <a:alphaModFix/>
          </a:blip>
          <a:stretch>
            <a:fillRect/>
          </a:stretch>
        </p:blipFill>
        <p:spPr>
          <a:xfrm>
            <a:off x="3730475" y="3763475"/>
            <a:ext cx="682975" cy="1180925"/>
          </a:xfrm>
          <a:prstGeom prst="rect">
            <a:avLst/>
          </a:prstGeom>
          <a:noFill/>
          <a:ln>
            <a:noFill/>
          </a:ln>
        </p:spPr>
      </p:pic>
      <p:cxnSp>
        <p:nvCxnSpPr>
          <p:cNvPr id="243" name="Google Shape;243;p26"/>
          <p:cNvCxnSpPr>
            <a:stCxn id="244" idx="2"/>
            <a:endCxn id="242" idx="0"/>
          </p:cNvCxnSpPr>
          <p:nvPr/>
        </p:nvCxnSpPr>
        <p:spPr>
          <a:xfrm rot="5400000">
            <a:off x="4938963" y="2562808"/>
            <a:ext cx="333600" cy="2067900"/>
          </a:xfrm>
          <a:prstGeom prst="curvedConnector3">
            <a:avLst>
              <a:gd fmla="val 49988" name="adj1"/>
            </a:avLst>
          </a:prstGeom>
          <a:noFill/>
          <a:ln cap="flat" cmpd="sng" w="9525">
            <a:solidFill>
              <a:srgbClr val="FF9900"/>
            </a:solidFill>
            <a:prstDash val="solid"/>
            <a:round/>
            <a:headEnd len="med" w="med" type="none"/>
            <a:tailEnd len="med" w="med" type="triangle"/>
          </a:ln>
        </p:spPr>
      </p:cxnSp>
      <p:sp>
        <p:nvSpPr>
          <p:cNvPr id="245" name="Google Shape;245;p26"/>
          <p:cNvSpPr txBox="1"/>
          <p:nvPr/>
        </p:nvSpPr>
        <p:spPr>
          <a:xfrm rot="-5400000">
            <a:off x="3900550" y="2056450"/>
            <a:ext cx="12495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16 Features </a:t>
            </a:r>
            <a:endParaRPr sz="1000"/>
          </a:p>
        </p:txBody>
      </p:sp>
      <p:sp>
        <p:nvSpPr>
          <p:cNvPr id="246" name="Google Shape;246;p26"/>
          <p:cNvSpPr txBox="1"/>
          <p:nvPr/>
        </p:nvSpPr>
        <p:spPr>
          <a:xfrm>
            <a:off x="5476250" y="636725"/>
            <a:ext cx="1344000" cy="338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1200"/>
              </a:spcAft>
              <a:buNone/>
            </a:pPr>
            <a:r>
              <a:rPr b="1" i="1" lang="en-GB" sz="1000">
                <a:solidFill>
                  <a:schemeClr val="dk2"/>
                </a:solidFill>
              </a:rPr>
              <a:t>L</a:t>
            </a:r>
            <a:r>
              <a:rPr b="1" baseline="-25000" i="1" lang="en-GB" sz="1000">
                <a:solidFill>
                  <a:schemeClr val="dk2"/>
                </a:solidFill>
              </a:rPr>
              <a:t>p,d</a:t>
            </a:r>
            <a:r>
              <a:rPr b="1" i="1" lang="en-GB" sz="1000">
                <a:solidFill>
                  <a:schemeClr val="dk2"/>
                </a:solidFill>
              </a:rPr>
              <a:t> 5-min intervals</a:t>
            </a:r>
            <a:endParaRPr sz="1000"/>
          </a:p>
        </p:txBody>
      </p:sp>
      <p:sp>
        <p:nvSpPr>
          <p:cNvPr id="247" name="Google Shape;247;p26"/>
          <p:cNvSpPr txBox="1"/>
          <p:nvPr/>
        </p:nvSpPr>
        <p:spPr>
          <a:xfrm rot="-5400000">
            <a:off x="2936375" y="4184575"/>
            <a:ext cx="12495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16 Features </a:t>
            </a:r>
            <a:endParaRPr sz="1000"/>
          </a:p>
        </p:txBody>
      </p:sp>
      <p:sp>
        <p:nvSpPr>
          <p:cNvPr id="248" name="Google Shape;248;p26"/>
          <p:cNvSpPr txBox="1"/>
          <p:nvPr/>
        </p:nvSpPr>
        <p:spPr>
          <a:xfrm>
            <a:off x="3258200" y="4881000"/>
            <a:ext cx="16275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T(=32) 5-min intervals</a:t>
            </a:r>
            <a:endParaRPr sz="1000"/>
          </a:p>
        </p:txBody>
      </p:sp>
      <p:sp>
        <p:nvSpPr>
          <p:cNvPr id="249" name="Google Shape;249;p26"/>
          <p:cNvSpPr txBox="1"/>
          <p:nvPr/>
        </p:nvSpPr>
        <p:spPr>
          <a:xfrm>
            <a:off x="3489063" y="3438000"/>
            <a:ext cx="11658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Submatrix 1</a:t>
            </a:r>
            <a:endParaRPr i="1" sz="1000"/>
          </a:p>
        </p:txBody>
      </p:sp>
      <p:pic>
        <p:nvPicPr>
          <p:cNvPr id="250" name="Google Shape;250;p26"/>
          <p:cNvPicPr preferRelativeResize="0"/>
          <p:nvPr/>
        </p:nvPicPr>
        <p:blipFill>
          <a:blip r:embed="rId3">
            <a:alphaModFix/>
          </a:blip>
          <a:stretch>
            <a:fillRect/>
          </a:stretch>
        </p:blipFill>
        <p:spPr>
          <a:xfrm>
            <a:off x="5178275" y="3763475"/>
            <a:ext cx="682975" cy="1180925"/>
          </a:xfrm>
          <a:prstGeom prst="rect">
            <a:avLst/>
          </a:prstGeom>
          <a:noFill/>
          <a:ln>
            <a:noFill/>
          </a:ln>
        </p:spPr>
      </p:pic>
      <p:cxnSp>
        <p:nvCxnSpPr>
          <p:cNvPr id="251" name="Google Shape;251;p26"/>
          <p:cNvCxnSpPr>
            <a:stCxn id="244" idx="2"/>
            <a:endCxn id="250" idx="0"/>
          </p:cNvCxnSpPr>
          <p:nvPr/>
        </p:nvCxnSpPr>
        <p:spPr>
          <a:xfrm rot="5400000">
            <a:off x="5662863" y="3286708"/>
            <a:ext cx="333600" cy="620100"/>
          </a:xfrm>
          <a:prstGeom prst="curvedConnector3">
            <a:avLst>
              <a:gd fmla="val 49988" name="adj1"/>
            </a:avLst>
          </a:prstGeom>
          <a:noFill/>
          <a:ln cap="flat" cmpd="sng" w="9525">
            <a:solidFill>
              <a:srgbClr val="FF9900"/>
            </a:solidFill>
            <a:prstDash val="solid"/>
            <a:round/>
            <a:headEnd len="med" w="med" type="none"/>
            <a:tailEnd len="med" w="med" type="triangle"/>
          </a:ln>
        </p:spPr>
      </p:cxnSp>
      <p:sp>
        <p:nvSpPr>
          <p:cNvPr id="252" name="Google Shape;252;p26"/>
          <p:cNvSpPr txBox="1"/>
          <p:nvPr/>
        </p:nvSpPr>
        <p:spPr>
          <a:xfrm rot="-5400000">
            <a:off x="4384175" y="4184575"/>
            <a:ext cx="12495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16 Features </a:t>
            </a:r>
            <a:endParaRPr sz="1000"/>
          </a:p>
        </p:txBody>
      </p:sp>
      <p:sp>
        <p:nvSpPr>
          <p:cNvPr id="253" name="Google Shape;253;p26"/>
          <p:cNvSpPr txBox="1"/>
          <p:nvPr/>
        </p:nvSpPr>
        <p:spPr>
          <a:xfrm>
            <a:off x="4706000" y="4881000"/>
            <a:ext cx="16275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T(=32) 5-min intervals</a:t>
            </a:r>
            <a:endParaRPr sz="1000"/>
          </a:p>
        </p:txBody>
      </p:sp>
      <p:pic>
        <p:nvPicPr>
          <p:cNvPr id="254" name="Google Shape;254;p26"/>
          <p:cNvPicPr preferRelativeResize="0"/>
          <p:nvPr/>
        </p:nvPicPr>
        <p:blipFill>
          <a:blip r:embed="rId3">
            <a:alphaModFix/>
          </a:blip>
          <a:stretch>
            <a:fillRect/>
          </a:stretch>
        </p:blipFill>
        <p:spPr>
          <a:xfrm>
            <a:off x="7464275" y="3763475"/>
            <a:ext cx="682975" cy="1180925"/>
          </a:xfrm>
          <a:prstGeom prst="rect">
            <a:avLst/>
          </a:prstGeom>
          <a:noFill/>
          <a:ln>
            <a:noFill/>
          </a:ln>
        </p:spPr>
      </p:pic>
      <p:sp>
        <p:nvSpPr>
          <p:cNvPr id="255" name="Google Shape;255;p26"/>
          <p:cNvSpPr txBox="1"/>
          <p:nvPr/>
        </p:nvSpPr>
        <p:spPr>
          <a:xfrm rot="-5400000">
            <a:off x="6670175" y="4184575"/>
            <a:ext cx="12495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16 Features </a:t>
            </a:r>
            <a:endParaRPr sz="1000"/>
          </a:p>
        </p:txBody>
      </p:sp>
      <p:sp>
        <p:nvSpPr>
          <p:cNvPr id="256" name="Google Shape;256;p26"/>
          <p:cNvSpPr txBox="1"/>
          <p:nvPr/>
        </p:nvSpPr>
        <p:spPr>
          <a:xfrm>
            <a:off x="6992000" y="4881000"/>
            <a:ext cx="16275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T(=32) 5-min intervals</a:t>
            </a:r>
            <a:endParaRPr sz="1000"/>
          </a:p>
        </p:txBody>
      </p:sp>
      <p:cxnSp>
        <p:nvCxnSpPr>
          <p:cNvPr id="257" name="Google Shape;257;p26"/>
          <p:cNvCxnSpPr>
            <a:stCxn id="244" idx="2"/>
            <a:endCxn id="254" idx="0"/>
          </p:cNvCxnSpPr>
          <p:nvPr/>
        </p:nvCxnSpPr>
        <p:spPr>
          <a:xfrm flipH="1" rot="-5400000">
            <a:off x="6805863" y="2763808"/>
            <a:ext cx="333600" cy="1665900"/>
          </a:xfrm>
          <a:prstGeom prst="curvedConnector3">
            <a:avLst>
              <a:gd fmla="val 49988" name="adj1"/>
            </a:avLst>
          </a:prstGeom>
          <a:noFill/>
          <a:ln cap="flat" cmpd="sng" w="9525">
            <a:solidFill>
              <a:srgbClr val="FF9900"/>
            </a:solidFill>
            <a:prstDash val="solid"/>
            <a:round/>
            <a:headEnd len="med" w="med" type="none"/>
            <a:tailEnd len="med" w="med" type="triangle"/>
          </a:ln>
        </p:spPr>
      </p:cxnSp>
      <p:sp>
        <p:nvSpPr>
          <p:cNvPr id="258" name="Google Shape;258;p26"/>
          <p:cNvSpPr txBox="1"/>
          <p:nvPr/>
        </p:nvSpPr>
        <p:spPr>
          <a:xfrm>
            <a:off x="7222838" y="3438000"/>
            <a:ext cx="11658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Submatrix 120</a:t>
            </a:r>
            <a:endParaRPr i="1" sz="1000"/>
          </a:p>
        </p:txBody>
      </p:sp>
      <p:sp>
        <p:nvSpPr>
          <p:cNvPr id="259" name="Google Shape;259;p26"/>
          <p:cNvSpPr txBox="1"/>
          <p:nvPr/>
        </p:nvSpPr>
        <p:spPr>
          <a:xfrm>
            <a:off x="6415413" y="4117900"/>
            <a:ext cx="4947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a:t>
            </a:r>
            <a:endParaRPr/>
          </a:p>
        </p:txBody>
      </p:sp>
      <p:pic>
        <p:nvPicPr>
          <p:cNvPr id="244" name="Google Shape;244;p26"/>
          <p:cNvPicPr preferRelativeResize="0"/>
          <p:nvPr/>
        </p:nvPicPr>
        <p:blipFill>
          <a:blip r:embed="rId4">
            <a:alphaModFix/>
          </a:blip>
          <a:stretch>
            <a:fillRect/>
          </a:stretch>
        </p:blipFill>
        <p:spPr>
          <a:xfrm>
            <a:off x="4767050" y="963150"/>
            <a:ext cx="2745326" cy="2466808"/>
          </a:xfrm>
          <a:prstGeom prst="rect">
            <a:avLst/>
          </a:prstGeom>
          <a:noFill/>
          <a:ln>
            <a:noFill/>
          </a:ln>
        </p:spPr>
      </p:pic>
      <p:sp>
        <p:nvSpPr>
          <p:cNvPr id="260" name="Google Shape;260;p26"/>
          <p:cNvSpPr txBox="1"/>
          <p:nvPr/>
        </p:nvSpPr>
        <p:spPr>
          <a:xfrm>
            <a:off x="4936838" y="3438000"/>
            <a:ext cx="11658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Submatrix 2</a:t>
            </a:r>
            <a:endParaRPr i="1" sz="10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27"/>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Method: Self-supervised models</a:t>
            </a:r>
            <a:endParaRPr/>
          </a:p>
        </p:txBody>
      </p:sp>
      <p:sp>
        <p:nvSpPr>
          <p:cNvPr id="266" name="Google Shape;266;p27"/>
          <p:cNvSpPr txBox="1"/>
          <p:nvPr>
            <p:ph idx="1" type="body"/>
          </p:nvPr>
        </p:nvSpPr>
        <p:spPr>
          <a:xfrm>
            <a:off x="311700" y="750675"/>
            <a:ext cx="8520600" cy="38181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GB"/>
              <a:t>2 methods:</a:t>
            </a:r>
            <a:endParaRPr/>
          </a:p>
          <a:p>
            <a:pPr indent="-317500" lvl="1" marL="914400" rtl="0" algn="l">
              <a:spcBef>
                <a:spcPts val="0"/>
              </a:spcBef>
              <a:spcAft>
                <a:spcPts val="0"/>
              </a:spcAft>
              <a:buSzPts val="1400"/>
              <a:buChar char="-"/>
            </a:pPr>
            <a:r>
              <a:rPr lang="en-GB"/>
              <a:t>S</a:t>
            </a:r>
            <a:r>
              <a:rPr lang="en-GB"/>
              <a:t>elf-supervised </a:t>
            </a:r>
            <a:r>
              <a:rPr lang="en-GB"/>
              <a:t>Vision Transformers</a:t>
            </a:r>
            <a:r>
              <a:rPr lang="en-GB"/>
              <a:t> trained on the </a:t>
            </a:r>
            <a:r>
              <a:rPr lang="en-GB"/>
              <a:t>input </a:t>
            </a:r>
            <a:r>
              <a:rPr lang="en-GB"/>
              <a:t>reconstruction task using augmented features + positional </a:t>
            </a:r>
            <a:r>
              <a:rPr lang="en-GB"/>
              <a:t>embeddings</a:t>
            </a:r>
            <a:r>
              <a:rPr lang="en-GB"/>
              <a:t>.</a:t>
            </a:r>
            <a:endParaRPr/>
          </a:p>
          <a:p>
            <a:pPr indent="-317500" lvl="1" marL="914400" rtl="0" algn="l">
              <a:spcBef>
                <a:spcPts val="0"/>
              </a:spcBef>
              <a:spcAft>
                <a:spcPts val="0"/>
              </a:spcAft>
              <a:buSzPts val="1400"/>
              <a:buChar char="-"/>
            </a:pPr>
            <a:r>
              <a:rPr lang="en-GB"/>
              <a:t>Also implemented and trained </a:t>
            </a:r>
            <a:r>
              <a:rPr b="1" lang="en-GB"/>
              <a:t>Convolutional Autoencoders</a:t>
            </a:r>
            <a:r>
              <a:rPr lang="en-GB"/>
              <a:t> (CAEs) on the initial representations (same input as in the Transformers method), for comparison purposes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p28"/>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Method: Outlier Detection: MSE-Based</a:t>
            </a:r>
            <a:endParaRPr/>
          </a:p>
        </p:txBody>
      </p:sp>
      <p:sp>
        <p:nvSpPr>
          <p:cNvPr id="272" name="Google Shape;272;p28"/>
          <p:cNvSpPr txBox="1"/>
          <p:nvPr>
            <p:ph idx="1" type="body"/>
          </p:nvPr>
        </p:nvSpPr>
        <p:spPr>
          <a:xfrm>
            <a:off x="311700" y="750675"/>
            <a:ext cx="8520600" cy="38181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GB"/>
              <a:t>Compute the MSE loss across all augmented samples for a day</a:t>
            </a:r>
            <a:endParaRPr/>
          </a:p>
          <a:p>
            <a:pPr indent="-342900" lvl="0" marL="457200" rtl="0" algn="l">
              <a:spcBef>
                <a:spcPts val="0"/>
              </a:spcBef>
              <a:spcAft>
                <a:spcPts val="0"/>
              </a:spcAft>
              <a:buSzPts val="1800"/>
              <a:buChar char="-"/>
            </a:pPr>
            <a:r>
              <a:rPr lang="en-GB"/>
              <a:t>Fit a Gaussian distribution of the MSE loss with mean μ and standard </a:t>
            </a:r>
            <a:r>
              <a:rPr lang="en-GB"/>
              <a:t>deviation</a:t>
            </a:r>
            <a:r>
              <a:rPr lang="en-GB"/>
              <a:t> σ on the training data</a:t>
            </a:r>
            <a:endParaRPr/>
          </a:p>
          <a:p>
            <a:pPr indent="-342900" lvl="0" marL="457200" rtl="0" algn="l">
              <a:spcBef>
                <a:spcPts val="0"/>
              </a:spcBef>
              <a:spcAft>
                <a:spcPts val="0"/>
              </a:spcAft>
              <a:buSzPts val="1800"/>
              <a:buChar char="-"/>
            </a:pPr>
            <a:r>
              <a:rPr lang="en-GB"/>
              <a:t>Compute a normalized value signifying the deviation from the training distribution (non-relapse cases)</a:t>
            </a:r>
            <a:endParaRPr/>
          </a:p>
          <a:p>
            <a:pPr indent="0" lvl="0" marL="0" rtl="0" algn="l">
              <a:spcBef>
                <a:spcPts val="1200"/>
              </a:spcBef>
              <a:spcAft>
                <a:spcPts val="0"/>
              </a:spcAft>
              <a:buNone/>
            </a:pPr>
            <a:r>
              <a:t/>
            </a:r>
            <a:endParaRPr/>
          </a:p>
          <a:p>
            <a:pPr indent="-342900" lvl="0" marL="457200" rtl="0" algn="l">
              <a:spcBef>
                <a:spcPts val="1200"/>
              </a:spcBef>
              <a:spcAft>
                <a:spcPts val="0"/>
              </a:spcAft>
              <a:buSzPts val="1800"/>
              <a:buChar char="-"/>
            </a:pPr>
            <a:r>
              <a:rPr lang="en-GB"/>
              <a:t>The closer the MSE loss of a test sample (x) is to the average MSE loss of the training (non-relapse) data, the more probable is that the sample is non-relapse</a:t>
            </a:r>
            <a:endParaRPr/>
          </a:p>
        </p:txBody>
      </p:sp>
      <p:pic>
        <p:nvPicPr>
          <p:cNvPr id="273" name="Google Shape;273;p28"/>
          <p:cNvPicPr preferRelativeResize="0"/>
          <p:nvPr/>
        </p:nvPicPr>
        <p:blipFill>
          <a:blip r:embed="rId3">
            <a:alphaModFix/>
          </a:blip>
          <a:stretch>
            <a:fillRect/>
          </a:stretch>
        </p:blipFill>
        <p:spPr>
          <a:xfrm>
            <a:off x="4041800" y="1450875"/>
            <a:ext cx="764025" cy="316150"/>
          </a:xfrm>
          <a:prstGeom prst="rect">
            <a:avLst/>
          </a:prstGeom>
          <a:noFill/>
          <a:ln>
            <a:noFill/>
          </a:ln>
        </p:spPr>
      </p:pic>
      <p:pic>
        <p:nvPicPr>
          <p:cNvPr id="274" name="Google Shape;274;p28"/>
          <p:cNvPicPr preferRelativeResize="0"/>
          <p:nvPr/>
        </p:nvPicPr>
        <p:blipFill>
          <a:blip r:embed="rId4">
            <a:alphaModFix/>
          </a:blip>
          <a:stretch>
            <a:fillRect/>
          </a:stretch>
        </p:blipFill>
        <p:spPr>
          <a:xfrm>
            <a:off x="3434538" y="2514800"/>
            <a:ext cx="2274925" cy="51702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29"/>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Method: Outlier Detection: SVM-Based</a:t>
            </a:r>
            <a:endParaRPr/>
          </a:p>
        </p:txBody>
      </p:sp>
      <p:sp>
        <p:nvSpPr>
          <p:cNvPr id="280" name="Google Shape;280;p29"/>
          <p:cNvSpPr txBox="1"/>
          <p:nvPr>
            <p:ph idx="1" type="body"/>
          </p:nvPr>
        </p:nvSpPr>
        <p:spPr>
          <a:xfrm>
            <a:off x="311700" y="750675"/>
            <a:ext cx="8520600" cy="40941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GB"/>
              <a:t>Train a one-class-SVM on the self-learnt representations of a patient</a:t>
            </a:r>
            <a:endParaRPr/>
          </a:p>
          <a:p>
            <a:pPr indent="-342900" lvl="0" marL="457200" rtl="0" algn="l">
              <a:spcBef>
                <a:spcPts val="0"/>
              </a:spcBef>
              <a:spcAft>
                <a:spcPts val="0"/>
              </a:spcAft>
              <a:buSzPts val="1800"/>
              <a:buChar char="-"/>
            </a:pPr>
            <a:r>
              <a:rPr lang="en-GB"/>
              <a:t>Compute Score as:</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pic>
        <p:nvPicPr>
          <p:cNvPr id="281" name="Google Shape;281;p29"/>
          <p:cNvPicPr preferRelativeResize="0"/>
          <p:nvPr/>
        </p:nvPicPr>
        <p:blipFill>
          <a:blip r:embed="rId3">
            <a:alphaModFix/>
          </a:blip>
          <a:stretch>
            <a:fillRect/>
          </a:stretch>
        </p:blipFill>
        <p:spPr>
          <a:xfrm>
            <a:off x="1883092" y="1471300"/>
            <a:ext cx="6132657" cy="5727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30"/>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Method: Outlier Detection: SVM-Based</a:t>
            </a:r>
            <a:endParaRPr/>
          </a:p>
        </p:txBody>
      </p:sp>
      <p:sp>
        <p:nvSpPr>
          <p:cNvPr id="287" name="Google Shape;287;p30"/>
          <p:cNvSpPr txBox="1"/>
          <p:nvPr>
            <p:ph idx="1" type="body"/>
          </p:nvPr>
        </p:nvSpPr>
        <p:spPr>
          <a:xfrm>
            <a:off x="311700" y="750675"/>
            <a:ext cx="8520600" cy="40941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SzPts val="1800"/>
              <a:buChar char="-"/>
            </a:pPr>
            <a:r>
              <a:rPr lang="en-GB"/>
              <a:t>Train a one-class-SVM on the self-learnt representations of a patient</a:t>
            </a:r>
            <a:endParaRPr/>
          </a:p>
          <a:p>
            <a:pPr indent="-342900" lvl="0" marL="457200" rtl="0" algn="l">
              <a:spcBef>
                <a:spcPts val="0"/>
              </a:spcBef>
              <a:spcAft>
                <a:spcPts val="0"/>
              </a:spcAft>
              <a:buSzPts val="1800"/>
              <a:buChar char="-"/>
            </a:pPr>
            <a:r>
              <a:rPr lang="en-GB"/>
              <a:t>Compute Score as:</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342900" lvl="0" marL="457200" rtl="0" algn="l">
              <a:spcBef>
                <a:spcPts val="1200"/>
              </a:spcBef>
              <a:spcAft>
                <a:spcPts val="0"/>
              </a:spcAft>
              <a:buSzPts val="1800"/>
              <a:buChar char="-"/>
            </a:pPr>
            <a:r>
              <a:rPr b="1" i="1" lang="en-GB"/>
              <a:t>s</a:t>
            </a:r>
            <a:r>
              <a:rPr i="1" lang="en-GB"/>
              <a:t>: </a:t>
            </a:r>
            <a:r>
              <a:rPr lang="en-GB"/>
              <a:t>number of (augmented) instances predicted as outliers (relapses) by the one-class-svm</a:t>
            </a:r>
            <a:endParaRPr/>
          </a:p>
          <a:p>
            <a:pPr indent="-342900" lvl="0" marL="457200" rtl="0" algn="l">
              <a:spcBef>
                <a:spcPts val="0"/>
              </a:spcBef>
              <a:spcAft>
                <a:spcPts val="0"/>
              </a:spcAft>
              <a:buSzPts val="1800"/>
              <a:buChar char="-"/>
            </a:pPr>
            <a:r>
              <a:rPr b="1" lang="en-GB"/>
              <a:t>n</a:t>
            </a:r>
            <a:r>
              <a:rPr lang="en-GB"/>
              <a:t>: total number of augmented instances of the day</a:t>
            </a:r>
            <a:endParaRPr/>
          </a:p>
          <a:p>
            <a:pPr indent="-342900" lvl="0" marL="457200" rtl="0" algn="l">
              <a:spcBef>
                <a:spcPts val="0"/>
              </a:spcBef>
              <a:spcAft>
                <a:spcPts val="0"/>
              </a:spcAft>
              <a:buClr>
                <a:schemeClr val="lt2"/>
              </a:buClr>
              <a:buSzPts val="1800"/>
              <a:buChar char="-"/>
            </a:pPr>
            <a:r>
              <a:rPr b="1" i="1" lang="en-GB">
                <a:solidFill>
                  <a:schemeClr val="lt2"/>
                </a:solidFill>
              </a:rPr>
              <a:t>OutDHP</a:t>
            </a:r>
            <a:r>
              <a:rPr lang="en-GB">
                <a:solidFill>
                  <a:schemeClr val="lt2"/>
                </a:solidFill>
              </a:rPr>
              <a:t>: the set of absolute distances of all the s outliers (relapses)</a:t>
            </a:r>
            <a:endParaRPr>
              <a:solidFill>
                <a:schemeClr val="lt2"/>
              </a:solidFill>
            </a:endParaRPr>
          </a:p>
          <a:p>
            <a:pPr indent="-342900" lvl="0" marL="457200" rtl="0" algn="l">
              <a:spcBef>
                <a:spcPts val="0"/>
              </a:spcBef>
              <a:spcAft>
                <a:spcPts val="0"/>
              </a:spcAft>
              <a:buClr>
                <a:schemeClr val="lt2"/>
              </a:buClr>
              <a:buSzPts val="1800"/>
              <a:buChar char="-"/>
            </a:pPr>
            <a:r>
              <a:rPr lang="en-GB">
                <a:solidFill>
                  <a:schemeClr val="lt2"/>
                </a:solidFill>
              </a:rPr>
              <a:t>In other words to calculate S:</a:t>
            </a:r>
            <a:endParaRPr>
              <a:solidFill>
                <a:schemeClr val="lt2"/>
              </a:solidFill>
            </a:endParaRPr>
          </a:p>
          <a:p>
            <a:pPr indent="-317500" lvl="1" marL="914400" rtl="0" algn="l">
              <a:spcBef>
                <a:spcPts val="0"/>
              </a:spcBef>
              <a:spcAft>
                <a:spcPts val="0"/>
              </a:spcAft>
              <a:buClr>
                <a:schemeClr val="lt2"/>
              </a:buClr>
              <a:buSzPts val="1400"/>
              <a:buChar char="-"/>
            </a:pPr>
            <a:r>
              <a:rPr lang="en-GB">
                <a:solidFill>
                  <a:schemeClr val="lt2"/>
                </a:solidFill>
              </a:rPr>
              <a:t>predict outliers from the one-class svm</a:t>
            </a:r>
            <a:endParaRPr>
              <a:solidFill>
                <a:schemeClr val="lt2"/>
              </a:solidFill>
            </a:endParaRPr>
          </a:p>
          <a:p>
            <a:pPr indent="-317500" lvl="1" marL="914400" rtl="0" algn="l">
              <a:spcBef>
                <a:spcPts val="0"/>
              </a:spcBef>
              <a:spcAft>
                <a:spcPts val="0"/>
              </a:spcAft>
              <a:buClr>
                <a:schemeClr val="lt2"/>
              </a:buClr>
              <a:buSzPts val="1400"/>
              <a:buChar char="-"/>
            </a:pPr>
            <a:r>
              <a:rPr lang="en-GB">
                <a:solidFill>
                  <a:schemeClr val="lt2"/>
                </a:solidFill>
              </a:rPr>
              <a:t>calculate all distances of the s (augmented) instances predicted as replaces by the SVM</a:t>
            </a:r>
            <a:endParaRPr>
              <a:solidFill>
                <a:schemeClr val="lt2"/>
              </a:solidFill>
            </a:endParaRPr>
          </a:p>
          <a:p>
            <a:pPr indent="-317500" lvl="1" marL="914400" rtl="0" algn="l">
              <a:spcBef>
                <a:spcPts val="0"/>
              </a:spcBef>
              <a:spcAft>
                <a:spcPts val="0"/>
              </a:spcAft>
              <a:buClr>
                <a:schemeClr val="lt2"/>
              </a:buClr>
              <a:buSzPts val="1400"/>
              <a:buChar char="-"/>
            </a:pPr>
            <a:r>
              <a:rPr lang="en-GB">
                <a:solidFill>
                  <a:schemeClr val="lt2"/>
                </a:solidFill>
              </a:rPr>
              <a:t>compute the median value of the distances and min-max normalize it</a:t>
            </a:r>
            <a:endParaRPr>
              <a:solidFill>
                <a:schemeClr val="lt2"/>
              </a:solidFill>
            </a:endParaRPr>
          </a:p>
          <a:p>
            <a:pPr indent="-317500" lvl="1" marL="914400" rtl="0" algn="l">
              <a:spcBef>
                <a:spcPts val="0"/>
              </a:spcBef>
              <a:spcAft>
                <a:spcPts val="0"/>
              </a:spcAft>
              <a:buClr>
                <a:schemeClr val="lt2"/>
              </a:buClr>
              <a:buSzPts val="1400"/>
              <a:buChar char="-"/>
            </a:pPr>
            <a:r>
              <a:rPr lang="en-GB">
                <a:solidFill>
                  <a:schemeClr val="lt2"/>
                </a:solidFill>
              </a:rPr>
              <a:t>linearly shift by a α (tuned param)</a:t>
            </a:r>
            <a:endParaRPr>
              <a:solidFill>
                <a:schemeClr val="lt2"/>
              </a:solidFill>
            </a:endParaRPr>
          </a:p>
          <a:p>
            <a:pPr indent="-317500" lvl="1" marL="914400" rtl="0" algn="l">
              <a:spcBef>
                <a:spcPts val="0"/>
              </a:spcBef>
              <a:spcAft>
                <a:spcPts val="0"/>
              </a:spcAft>
              <a:buSzPts val="1400"/>
              <a:buChar char="-"/>
            </a:pPr>
            <a:r>
              <a:rPr lang="en-GB">
                <a:solidFill>
                  <a:schemeClr val="lt2"/>
                </a:solidFill>
              </a:rPr>
              <a:t>weight using the above the hard decision ratio (s/n)</a:t>
            </a:r>
            <a:r>
              <a:rPr lang="en-GB"/>
              <a:t> </a:t>
            </a:r>
            <a:endParaRPr/>
          </a:p>
        </p:txBody>
      </p:sp>
      <p:pic>
        <p:nvPicPr>
          <p:cNvPr id="288" name="Google Shape;288;p30"/>
          <p:cNvPicPr preferRelativeResize="0"/>
          <p:nvPr/>
        </p:nvPicPr>
        <p:blipFill>
          <a:blip r:embed="rId3">
            <a:alphaModFix/>
          </a:blip>
          <a:stretch>
            <a:fillRect/>
          </a:stretch>
        </p:blipFill>
        <p:spPr>
          <a:xfrm>
            <a:off x="1883092" y="1471300"/>
            <a:ext cx="6132657" cy="572700"/>
          </a:xfrm>
          <a:prstGeom prst="rect">
            <a:avLst/>
          </a:prstGeom>
          <a:noFill/>
          <a:ln>
            <a:noFill/>
          </a:ln>
        </p:spPr>
      </p:pic>
      <p:sp>
        <p:nvSpPr>
          <p:cNvPr id="289" name="Google Shape;289;p30"/>
          <p:cNvSpPr/>
          <p:nvPr/>
        </p:nvSpPr>
        <p:spPr>
          <a:xfrm>
            <a:off x="7690350" y="1435200"/>
            <a:ext cx="464700" cy="705300"/>
          </a:xfrm>
          <a:prstGeom prst="rect">
            <a:avLst/>
          </a:prstGeom>
          <a:noFill/>
          <a:ln cap="flat" cmpd="sng" w="9525">
            <a:solidFill>
              <a:srgbClr val="93C47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290" name="Google Shape;290;p30"/>
          <p:cNvSpPr txBox="1"/>
          <p:nvPr/>
        </p:nvSpPr>
        <p:spPr>
          <a:xfrm>
            <a:off x="7018400" y="980450"/>
            <a:ext cx="1866600" cy="515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lang="en-GB" sz="1000">
                <a:solidFill>
                  <a:srgbClr val="38761D"/>
                </a:solidFill>
              </a:rPr>
              <a:t>hard-decision ratio (#outliers / #total instances)</a:t>
            </a:r>
            <a:endParaRPr b="1" sz="1000">
              <a:solidFill>
                <a:srgbClr val="38761D"/>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31"/>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Method: Outlier Detection: SVM-Based</a:t>
            </a:r>
            <a:endParaRPr/>
          </a:p>
        </p:txBody>
      </p:sp>
      <p:sp>
        <p:nvSpPr>
          <p:cNvPr id="296" name="Google Shape;296;p31"/>
          <p:cNvSpPr txBox="1"/>
          <p:nvPr>
            <p:ph idx="1" type="body"/>
          </p:nvPr>
        </p:nvSpPr>
        <p:spPr>
          <a:xfrm>
            <a:off x="311700" y="750675"/>
            <a:ext cx="8520600" cy="40941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SzPts val="1800"/>
              <a:buChar char="-"/>
            </a:pPr>
            <a:r>
              <a:rPr lang="en-GB"/>
              <a:t>Train a one-class-SVM on the self-learnt representations of a patient</a:t>
            </a:r>
            <a:endParaRPr/>
          </a:p>
          <a:p>
            <a:pPr indent="-342900" lvl="0" marL="457200" rtl="0" algn="l">
              <a:spcBef>
                <a:spcPts val="0"/>
              </a:spcBef>
              <a:spcAft>
                <a:spcPts val="0"/>
              </a:spcAft>
              <a:buSzPts val="1800"/>
              <a:buChar char="-"/>
            </a:pPr>
            <a:r>
              <a:rPr lang="en-GB"/>
              <a:t>Compute Score as:</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342900" lvl="0" marL="457200" rtl="0" algn="l">
              <a:spcBef>
                <a:spcPts val="1200"/>
              </a:spcBef>
              <a:spcAft>
                <a:spcPts val="0"/>
              </a:spcAft>
              <a:buSzPts val="1800"/>
              <a:buChar char="-"/>
            </a:pPr>
            <a:r>
              <a:rPr b="1" i="1" lang="en-GB"/>
              <a:t>s</a:t>
            </a:r>
            <a:r>
              <a:rPr i="1" lang="en-GB"/>
              <a:t>: </a:t>
            </a:r>
            <a:r>
              <a:rPr lang="en-GB"/>
              <a:t>number of (augmented) instances predicted as outliers (relapses) by the one-class-svm</a:t>
            </a:r>
            <a:endParaRPr/>
          </a:p>
          <a:p>
            <a:pPr indent="-342900" lvl="0" marL="457200" rtl="0" algn="l">
              <a:spcBef>
                <a:spcPts val="0"/>
              </a:spcBef>
              <a:spcAft>
                <a:spcPts val="0"/>
              </a:spcAft>
              <a:buSzPts val="1800"/>
              <a:buChar char="-"/>
            </a:pPr>
            <a:r>
              <a:rPr b="1" lang="en-GB"/>
              <a:t>n</a:t>
            </a:r>
            <a:r>
              <a:rPr lang="en-GB"/>
              <a:t>: total number of augmented instances of the day</a:t>
            </a:r>
            <a:endParaRPr/>
          </a:p>
          <a:p>
            <a:pPr indent="-342900" lvl="0" marL="457200" rtl="0" algn="l">
              <a:spcBef>
                <a:spcPts val="0"/>
              </a:spcBef>
              <a:spcAft>
                <a:spcPts val="0"/>
              </a:spcAft>
              <a:buSzPts val="1800"/>
              <a:buChar char="-"/>
            </a:pPr>
            <a:r>
              <a:rPr b="1" i="1" lang="en-GB"/>
              <a:t>OutDHP</a:t>
            </a:r>
            <a:r>
              <a:rPr lang="en-GB"/>
              <a:t>: the set of absolute distances of all the s outliers (relapses)</a:t>
            </a:r>
            <a:endParaRPr/>
          </a:p>
          <a:p>
            <a:pPr indent="-342900" lvl="0" marL="457200" rtl="0" algn="l">
              <a:spcBef>
                <a:spcPts val="0"/>
              </a:spcBef>
              <a:spcAft>
                <a:spcPts val="0"/>
              </a:spcAft>
              <a:buSzPts val="1800"/>
              <a:buChar char="-"/>
            </a:pPr>
            <a:r>
              <a:rPr lang="en-GB"/>
              <a:t>In other words to calculate S:</a:t>
            </a:r>
            <a:endParaRPr/>
          </a:p>
          <a:p>
            <a:pPr indent="-317500" lvl="1" marL="914400" rtl="0" algn="l">
              <a:spcBef>
                <a:spcPts val="0"/>
              </a:spcBef>
              <a:spcAft>
                <a:spcPts val="0"/>
              </a:spcAft>
              <a:buSzPts val="1400"/>
              <a:buChar char="-"/>
            </a:pPr>
            <a:r>
              <a:rPr lang="en-GB"/>
              <a:t>predict outliers from the one-class </a:t>
            </a:r>
            <a:r>
              <a:rPr lang="en-GB"/>
              <a:t>svm</a:t>
            </a:r>
            <a:endParaRPr/>
          </a:p>
          <a:p>
            <a:pPr indent="-317500" lvl="1" marL="914400" rtl="0" algn="l">
              <a:spcBef>
                <a:spcPts val="0"/>
              </a:spcBef>
              <a:spcAft>
                <a:spcPts val="0"/>
              </a:spcAft>
              <a:buSzPts val="1400"/>
              <a:buChar char="-"/>
            </a:pPr>
            <a:r>
              <a:rPr lang="en-GB"/>
              <a:t>calculate all distances of the s (augmented) instances predicted as relpses by the SVM</a:t>
            </a:r>
            <a:endParaRPr/>
          </a:p>
          <a:p>
            <a:pPr indent="-317500" lvl="1" marL="914400" rtl="0" algn="l">
              <a:spcBef>
                <a:spcPts val="0"/>
              </a:spcBef>
              <a:spcAft>
                <a:spcPts val="0"/>
              </a:spcAft>
              <a:buSzPts val="1400"/>
              <a:buChar char="-"/>
            </a:pPr>
            <a:r>
              <a:rPr lang="en-GB"/>
              <a:t>compute the median value of the distances and min-max normalize it</a:t>
            </a:r>
            <a:endParaRPr/>
          </a:p>
          <a:p>
            <a:pPr indent="-317500" lvl="1" marL="914400" rtl="0" algn="l">
              <a:spcBef>
                <a:spcPts val="0"/>
              </a:spcBef>
              <a:spcAft>
                <a:spcPts val="0"/>
              </a:spcAft>
              <a:buSzPts val="1400"/>
              <a:buChar char="-"/>
            </a:pPr>
            <a:r>
              <a:rPr lang="en-GB"/>
              <a:t>linearly shift by a α (tuned param)</a:t>
            </a:r>
            <a:endParaRPr/>
          </a:p>
          <a:p>
            <a:pPr indent="-317500" lvl="1" marL="914400" rtl="0" algn="l">
              <a:spcBef>
                <a:spcPts val="0"/>
              </a:spcBef>
              <a:spcAft>
                <a:spcPts val="0"/>
              </a:spcAft>
              <a:buSzPts val="1400"/>
              <a:buChar char="-"/>
            </a:pPr>
            <a:r>
              <a:rPr lang="en-GB"/>
              <a:t>weight using the above the hard decision ratio (s/n) </a:t>
            </a:r>
            <a:endParaRPr/>
          </a:p>
        </p:txBody>
      </p:sp>
      <p:pic>
        <p:nvPicPr>
          <p:cNvPr id="297" name="Google Shape;297;p31"/>
          <p:cNvPicPr preferRelativeResize="0"/>
          <p:nvPr/>
        </p:nvPicPr>
        <p:blipFill>
          <a:blip r:embed="rId3">
            <a:alphaModFix/>
          </a:blip>
          <a:stretch>
            <a:fillRect/>
          </a:stretch>
        </p:blipFill>
        <p:spPr>
          <a:xfrm>
            <a:off x="1883092" y="1471300"/>
            <a:ext cx="6132657" cy="572700"/>
          </a:xfrm>
          <a:prstGeom prst="rect">
            <a:avLst/>
          </a:prstGeom>
          <a:noFill/>
          <a:ln>
            <a:noFill/>
          </a:ln>
        </p:spPr>
      </p:pic>
      <p:sp>
        <p:nvSpPr>
          <p:cNvPr id="298" name="Google Shape;298;p31"/>
          <p:cNvSpPr/>
          <p:nvPr/>
        </p:nvSpPr>
        <p:spPr>
          <a:xfrm>
            <a:off x="2663000" y="1435200"/>
            <a:ext cx="4836600" cy="705300"/>
          </a:xfrm>
          <a:prstGeom prst="rect">
            <a:avLst/>
          </a:prstGeom>
          <a:no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299" name="Google Shape;299;p31"/>
          <p:cNvSpPr/>
          <p:nvPr/>
        </p:nvSpPr>
        <p:spPr>
          <a:xfrm>
            <a:off x="7690350" y="1435200"/>
            <a:ext cx="464700" cy="705300"/>
          </a:xfrm>
          <a:prstGeom prst="rect">
            <a:avLst/>
          </a:prstGeom>
          <a:noFill/>
          <a:ln cap="flat" cmpd="sng" w="9525">
            <a:solidFill>
              <a:srgbClr val="93C47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00" name="Google Shape;300;p31"/>
          <p:cNvSpPr txBox="1"/>
          <p:nvPr/>
        </p:nvSpPr>
        <p:spPr>
          <a:xfrm>
            <a:off x="4142775" y="1132850"/>
            <a:ext cx="19713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lang="en-GB" sz="1000">
                <a:solidFill>
                  <a:srgbClr val="FF0000"/>
                </a:solidFill>
              </a:rPr>
              <a:t>Distance-based weight factor</a:t>
            </a:r>
            <a:endParaRPr b="1" sz="1000">
              <a:solidFill>
                <a:srgbClr val="FF0000"/>
              </a:solidFill>
            </a:endParaRPr>
          </a:p>
        </p:txBody>
      </p:sp>
      <p:sp>
        <p:nvSpPr>
          <p:cNvPr id="301" name="Google Shape;301;p31"/>
          <p:cNvSpPr txBox="1"/>
          <p:nvPr/>
        </p:nvSpPr>
        <p:spPr>
          <a:xfrm>
            <a:off x="7018400" y="980450"/>
            <a:ext cx="1866600" cy="515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lang="en-GB" sz="1000">
                <a:solidFill>
                  <a:srgbClr val="38761D"/>
                </a:solidFill>
              </a:rPr>
              <a:t>hard-decision ratio (#outliers / #total instances)</a:t>
            </a:r>
            <a:endParaRPr b="1" sz="1000">
              <a:solidFill>
                <a:srgbClr val="38761D"/>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4"/>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Outline</a:t>
            </a:r>
            <a:endParaRPr/>
          </a:p>
        </p:txBody>
      </p:sp>
      <p:sp>
        <p:nvSpPr>
          <p:cNvPr id="65" name="Google Shape;65;p14"/>
          <p:cNvSpPr txBox="1"/>
          <p:nvPr>
            <p:ph idx="1" type="body"/>
          </p:nvPr>
        </p:nvSpPr>
        <p:spPr>
          <a:xfrm>
            <a:off x="311700" y="750675"/>
            <a:ext cx="8520600" cy="38181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GB"/>
              <a:t>Focus </a:t>
            </a:r>
            <a:endParaRPr/>
          </a:p>
          <a:p>
            <a:pPr indent="-317500" lvl="1" marL="914400" rtl="0" algn="l">
              <a:spcBef>
                <a:spcPts val="0"/>
              </a:spcBef>
              <a:spcAft>
                <a:spcPts val="0"/>
              </a:spcAft>
              <a:buSzPts val="1400"/>
              <a:buChar char="-"/>
            </a:pPr>
            <a:r>
              <a:rPr lang="en-GB"/>
              <a:t>1st track of the "2nd e-Prevention challenge: Psychotic and Non-Psychotic Relapse Detection using Wearable-Based Digital Phenotyping".</a:t>
            </a:r>
            <a:endParaRPr/>
          </a:p>
          <a:p>
            <a:pPr indent="-342900" lvl="0" marL="457200" rtl="0" algn="l">
              <a:spcBef>
                <a:spcPts val="0"/>
              </a:spcBef>
              <a:spcAft>
                <a:spcPts val="0"/>
              </a:spcAft>
              <a:buSzPts val="1800"/>
              <a:buChar char="-"/>
            </a:pPr>
            <a:r>
              <a:rPr lang="en-GB"/>
              <a:t>Contents</a:t>
            </a:r>
            <a:endParaRPr/>
          </a:p>
          <a:p>
            <a:pPr indent="-317500" lvl="1" marL="914400" rtl="0" algn="l">
              <a:spcBef>
                <a:spcPts val="0"/>
              </a:spcBef>
              <a:spcAft>
                <a:spcPts val="0"/>
              </a:spcAft>
              <a:buSzPts val="1400"/>
              <a:buChar char="-"/>
            </a:pPr>
            <a:r>
              <a:rPr lang="en-GB"/>
              <a:t>Preprocessing and Feature Extraction.</a:t>
            </a:r>
            <a:endParaRPr/>
          </a:p>
          <a:p>
            <a:pPr indent="-317500" lvl="1" marL="914400" rtl="0" algn="l">
              <a:spcBef>
                <a:spcPts val="0"/>
              </a:spcBef>
              <a:spcAft>
                <a:spcPts val="0"/>
              </a:spcAft>
              <a:buSzPts val="1400"/>
              <a:buChar char="-"/>
            </a:pPr>
            <a:r>
              <a:rPr lang="en-GB"/>
              <a:t>A </a:t>
            </a:r>
            <a:r>
              <a:rPr b="1" lang="en-GB"/>
              <a:t>Transformer</a:t>
            </a:r>
            <a:r>
              <a:rPr lang="en-GB"/>
              <a:t> model for learning self-supervised representations from </a:t>
            </a:r>
            <a:r>
              <a:rPr b="1" lang="en-GB"/>
              <a:t>augmented</a:t>
            </a:r>
            <a:r>
              <a:rPr lang="en-GB"/>
              <a:t> features.</a:t>
            </a:r>
            <a:endParaRPr/>
          </a:p>
          <a:p>
            <a:pPr indent="-317500" lvl="1" marL="914400" rtl="0" algn="l">
              <a:spcBef>
                <a:spcPts val="0"/>
              </a:spcBef>
              <a:spcAft>
                <a:spcPts val="0"/>
              </a:spcAft>
              <a:buSzPts val="1400"/>
              <a:buChar char="-"/>
            </a:pPr>
            <a:r>
              <a:rPr lang="en-GB"/>
              <a:t>2 unsupervised methods for detecting relapse days as outliers.</a:t>
            </a:r>
            <a:endParaRPr/>
          </a:p>
          <a:p>
            <a:pPr indent="-317500" lvl="2" marL="1371600" rtl="0" algn="l">
              <a:spcBef>
                <a:spcPts val="0"/>
              </a:spcBef>
              <a:spcAft>
                <a:spcPts val="0"/>
              </a:spcAft>
              <a:buSzPts val="1400"/>
              <a:buChar char="-"/>
            </a:pPr>
            <a:r>
              <a:rPr lang="en-GB"/>
              <a:t>One model for each patient.</a:t>
            </a:r>
            <a:endParaRPr/>
          </a:p>
          <a:p>
            <a:pPr indent="-317500" lvl="1" marL="914400" rtl="0" algn="l">
              <a:spcBef>
                <a:spcPts val="0"/>
              </a:spcBef>
              <a:spcAft>
                <a:spcPts val="0"/>
              </a:spcAft>
              <a:buSzPts val="1400"/>
              <a:buChar char="-"/>
            </a:pPr>
            <a:r>
              <a:rPr lang="en-GB"/>
              <a:t>Method ranked 2nd with </a:t>
            </a:r>
            <a:endParaRPr/>
          </a:p>
          <a:p>
            <a:pPr indent="-317500" lvl="2" marL="1371600" rtl="0" algn="l">
              <a:spcBef>
                <a:spcPts val="0"/>
              </a:spcBef>
              <a:spcAft>
                <a:spcPts val="0"/>
              </a:spcAft>
              <a:buSzPts val="1400"/>
              <a:buChar char="-"/>
            </a:pPr>
            <a:r>
              <a:rPr lang="en-GB"/>
              <a:t>ROC_AUC = 0.651</a:t>
            </a:r>
            <a:endParaRPr/>
          </a:p>
          <a:p>
            <a:pPr indent="-317500" lvl="2" marL="1371600" rtl="0" algn="l">
              <a:spcBef>
                <a:spcPts val="0"/>
              </a:spcBef>
              <a:spcAft>
                <a:spcPts val="0"/>
              </a:spcAft>
              <a:buSzPts val="1400"/>
              <a:buChar char="-"/>
            </a:pPr>
            <a:r>
              <a:rPr lang="en-GB"/>
              <a:t>PR_AUC = 0.642</a:t>
            </a:r>
            <a:endParaRPr/>
          </a:p>
          <a:p>
            <a:pPr indent="-317500" lvl="1" marL="914400" rtl="0" algn="l">
              <a:spcBef>
                <a:spcPts val="0"/>
              </a:spcBef>
              <a:spcAft>
                <a:spcPts val="0"/>
              </a:spcAft>
              <a:buSzPts val="1400"/>
              <a:buChar char="-"/>
            </a:pPr>
            <a:r>
              <a:rPr lang="en-GB"/>
              <a:t>Code available at </a:t>
            </a:r>
            <a:r>
              <a:rPr lang="en-GB" u="sng">
                <a:solidFill>
                  <a:schemeClr val="hlink"/>
                </a:solidFill>
                <a:hlinkClick r:id="rId3"/>
              </a:rPr>
              <a:t>https://github.com/magcil/e-prevention-challenge</a:t>
            </a:r>
            <a:r>
              <a:rPr lang="en-GB"/>
              <a:t>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sp>
        <p:nvSpPr>
          <p:cNvPr id="306" name="Google Shape;306;p32"/>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Method: Outlier Detection: Hybrid</a:t>
            </a:r>
            <a:endParaRPr/>
          </a:p>
        </p:txBody>
      </p:sp>
      <p:sp>
        <p:nvSpPr>
          <p:cNvPr id="307" name="Google Shape;307;p32"/>
          <p:cNvSpPr txBox="1"/>
          <p:nvPr>
            <p:ph idx="1" type="body"/>
          </p:nvPr>
        </p:nvSpPr>
        <p:spPr>
          <a:xfrm>
            <a:off x="311700" y="750675"/>
            <a:ext cx="8520600" cy="40941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GB"/>
              <a:t>Note: for each patient we train a separate self-supervised model based on his/her non-relapse (normal) data</a:t>
            </a:r>
            <a:endParaRPr/>
          </a:p>
          <a:p>
            <a:pPr indent="-342900" lvl="0" marL="457200" rtl="0" algn="l">
              <a:spcBef>
                <a:spcPts val="0"/>
              </a:spcBef>
              <a:spcAft>
                <a:spcPts val="0"/>
              </a:spcAft>
              <a:buSzPts val="1800"/>
              <a:buChar char="-"/>
            </a:pPr>
            <a:r>
              <a:rPr lang="en-GB"/>
              <a:t>As for the outlier detection method we have two options:</a:t>
            </a:r>
            <a:endParaRPr/>
          </a:p>
          <a:p>
            <a:pPr indent="-317500" lvl="1" marL="914400" rtl="0" algn="l">
              <a:spcBef>
                <a:spcPts val="0"/>
              </a:spcBef>
              <a:spcAft>
                <a:spcPts val="0"/>
              </a:spcAft>
              <a:buSzPts val="1400"/>
              <a:buChar char="-"/>
            </a:pPr>
            <a:r>
              <a:rPr lang="en-GB"/>
              <a:t>Use the 2nd approach for all patients (one-class-svm)</a:t>
            </a:r>
            <a:endParaRPr/>
          </a:p>
          <a:p>
            <a:pPr indent="-317500" lvl="1" marL="914400" rtl="0" algn="l">
              <a:spcBef>
                <a:spcPts val="0"/>
              </a:spcBef>
              <a:spcAft>
                <a:spcPts val="0"/>
              </a:spcAft>
              <a:buSzPts val="1400"/>
              <a:buChar char="-"/>
            </a:pPr>
            <a:r>
              <a:rPr lang="en-GB"/>
              <a:t>Use the best outlier method for each patient (either MSE-based or one-class-svm). </a:t>
            </a:r>
            <a:endParaRPr/>
          </a:p>
          <a:p>
            <a:pPr indent="-317500" lvl="2" marL="1371600" rtl="0" algn="l">
              <a:spcBef>
                <a:spcPts val="0"/>
              </a:spcBef>
              <a:spcAft>
                <a:spcPts val="0"/>
              </a:spcAft>
              <a:buSzPts val="1400"/>
              <a:buChar char="-"/>
            </a:pPr>
            <a:r>
              <a:rPr lang="en-GB"/>
              <a:t>Selection is done using the validation data</a:t>
            </a:r>
            <a:endParaRPr/>
          </a:p>
          <a:p>
            <a:pPr indent="-317500" lvl="2" marL="1371600" rtl="0" algn="l">
              <a:spcBef>
                <a:spcPts val="0"/>
              </a:spcBef>
              <a:spcAft>
                <a:spcPts val="0"/>
              </a:spcAft>
              <a:buSzPts val="1400"/>
              <a:buChar char="-"/>
            </a:pPr>
            <a:r>
              <a:rPr lang="en-GB"/>
              <a:t>We call this “hybrid”</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sp>
        <p:nvSpPr>
          <p:cNvPr id="312" name="Google Shape;312;p33"/>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Post-processing</a:t>
            </a:r>
            <a:endParaRPr/>
          </a:p>
        </p:txBody>
      </p:sp>
      <p:sp>
        <p:nvSpPr>
          <p:cNvPr id="313" name="Google Shape;313;p33"/>
          <p:cNvSpPr txBox="1"/>
          <p:nvPr>
            <p:ph idx="1" type="body"/>
          </p:nvPr>
        </p:nvSpPr>
        <p:spPr>
          <a:xfrm>
            <a:off x="311700" y="750675"/>
            <a:ext cx="8520600" cy="38181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GB"/>
              <a:t>Applied </a:t>
            </a:r>
            <a:r>
              <a:rPr b="1" lang="en-GB"/>
              <a:t>median filtering </a:t>
            </a:r>
            <a:r>
              <a:rPr lang="en-GB"/>
              <a:t>for smoothing the predictions from the outlier detection stage (between successive days). 2 sequential medial filters with windows 5 and 13 applied. This added +9.3% on average in our evaluation experiments for the selected method.</a:t>
            </a:r>
            <a:endParaRPr/>
          </a:p>
          <a:p>
            <a:pPr indent="-342900" lvl="0" marL="457200" rtl="0" algn="l">
              <a:spcBef>
                <a:spcPts val="0"/>
              </a:spcBef>
              <a:spcAft>
                <a:spcPts val="0"/>
              </a:spcAft>
              <a:buSzPts val="1800"/>
              <a:buChar char="-"/>
            </a:pPr>
            <a:r>
              <a:rPr b="1" lang="en-GB"/>
              <a:t>Linear interpolation</a:t>
            </a:r>
            <a:r>
              <a:rPr lang="en-GB"/>
              <a:t> is used for the days with missing data.</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p34"/>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Results</a:t>
            </a:r>
            <a:endParaRPr/>
          </a:p>
        </p:txBody>
      </p:sp>
      <p:sp>
        <p:nvSpPr>
          <p:cNvPr id="319" name="Google Shape;319;p34"/>
          <p:cNvSpPr txBox="1"/>
          <p:nvPr>
            <p:ph idx="1" type="body"/>
          </p:nvPr>
        </p:nvSpPr>
        <p:spPr>
          <a:xfrm>
            <a:off x="311700" y="750675"/>
            <a:ext cx="3421500" cy="41937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Char char="-"/>
            </a:pPr>
            <a:r>
              <a:rPr lang="en-GB"/>
              <a:t>Metrics:</a:t>
            </a:r>
            <a:endParaRPr/>
          </a:p>
          <a:p>
            <a:pPr indent="-317500" lvl="1" marL="914400" rtl="0" algn="l">
              <a:spcBef>
                <a:spcPts val="0"/>
              </a:spcBef>
              <a:spcAft>
                <a:spcPts val="0"/>
              </a:spcAft>
              <a:buSzPts val="1400"/>
              <a:buChar char="-"/>
            </a:pPr>
            <a:r>
              <a:rPr lang="en-GB"/>
              <a:t>ROC_AUC</a:t>
            </a:r>
            <a:endParaRPr/>
          </a:p>
          <a:p>
            <a:pPr indent="-317500" lvl="1" marL="914400" rtl="0" algn="l">
              <a:spcBef>
                <a:spcPts val="0"/>
              </a:spcBef>
              <a:spcAft>
                <a:spcPts val="0"/>
              </a:spcAft>
              <a:buSzPts val="1400"/>
              <a:buChar char="-"/>
            </a:pPr>
            <a:r>
              <a:rPr lang="en-GB"/>
              <a:t>PR_AUC</a:t>
            </a:r>
            <a:endParaRPr/>
          </a:p>
          <a:p>
            <a:pPr indent="-342900" lvl="0" marL="457200" rtl="0" algn="l">
              <a:spcBef>
                <a:spcPts val="0"/>
              </a:spcBef>
              <a:spcAft>
                <a:spcPts val="0"/>
              </a:spcAft>
              <a:buSzPts val="1800"/>
              <a:buChar char="-"/>
            </a:pPr>
            <a:r>
              <a:rPr lang="en-GB"/>
              <a:t>Methods:</a:t>
            </a:r>
            <a:endParaRPr/>
          </a:p>
          <a:p>
            <a:pPr indent="-317500" lvl="1" marL="914400" rtl="0" algn="l">
              <a:spcBef>
                <a:spcPts val="0"/>
              </a:spcBef>
              <a:spcAft>
                <a:spcPts val="0"/>
              </a:spcAft>
              <a:buSzPts val="1400"/>
              <a:buChar char="-"/>
            </a:pPr>
            <a:r>
              <a:rPr lang="en-GB"/>
              <a:t>Random</a:t>
            </a:r>
            <a:endParaRPr/>
          </a:p>
          <a:p>
            <a:pPr indent="-317500" lvl="1" marL="914400" rtl="0" algn="l">
              <a:spcBef>
                <a:spcPts val="0"/>
              </a:spcBef>
              <a:spcAft>
                <a:spcPts val="0"/>
              </a:spcAft>
              <a:buSzPts val="1400"/>
              <a:buChar char="-"/>
            </a:pPr>
            <a:r>
              <a:rPr lang="en-GB"/>
              <a:t>Baseline</a:t>
            </a:r>
            <a:endParaRPr/>
          </a:p>
          <a:p>
            <a:pPr indent="-317500" lvl="1" marL="914400" rtl="0" algn="l">
              <a:spcBef>
                <a:spcPts val="0"/>
              </a:spcBef>
              <a:spcAft>
                <a:spcPts val="0"/>
              </a:spcAft>
              <a:buSzPts val="1400"/>
              <a:buChar char="-"/>
            </a:pPr>
            <a:r>
              <a:rPr lang="en-GB"/>
              <a:t>Convolutional Autoencoder + one-class SVM </a:t>
            </a:r>
            <a:endParaRPr/>
          </a:p>
          <a:p>
            <a:pPr indent="-317500" lvl="1" marL="914400" rtl="0" algn="l">
              <a:spcBef>
                <a:spcPts val="0"/>
              </a:spcBef>
              <a:spcAft>
                <a:spcPts val="0"/>
              </a:spcAft>
              <a:buSzPts val="1400"/>
              <a:buChar char="-"/>
            </a:pPr>
            <a:r>
              <a:rPr lang="en-GB"/>
              <a:t>Convolutional Autoencoder + one-class SVM or </a:t>
            </a:r>
            <a:r>
              <a:rPr lang="en-GB"/>
              <a:t>Gaussian</a:t>
            </a:r>
            <a:r>
              <a:rPr lang="en-GB"/>
              <a:t> outlier Detection (Hybrid)</a:t>
            </a:r>
            <a:endParaRPr/>
          </a:p>
          <a:p>
            <a:pPr indent="-317500" lvl="1" marL="914400" rtl="0" algn="l">
              <a:spcBef>
                <a:spcPts val="0"/>
              </a:spcBef>
              <a:spcAft>
                <a:spcPts val="0"/>
              </a:spcAft>
              <a:buSzPts val="1400"/>
              <a:buChar char="-"/>
            </a:pPr>
            <a:r>
              <a:rPr lang="en-GB"/>
              <a:t>Transformer</a:t>
            </a:r>
            <a:r>
              <a:rPr lang="en-GB"/>
              <a:t> + one-class SVM </a:t>
            </a:r>
            <a:endParaRPr/>
          </a:p>
          <a:p>
            <a:pPr indent="-317500" lvl="1" marL="914400" rtl="0" algn="l">
              <a:spcBef>
                <a:spcPts val="0"/>
              </a:spcBef>
              <a:spcAft>
                <a:spcPts val="0"/>
              </a:spcAft>
              <a:buSzPts val="1400"/>
              <a:buChar char="-"/>
            </a:pPr>
            <a:r>
              <a:rPr lang="en-GB"/>
              <a:t>Transformer + one-class SVM or Gaussian outlier Detection (Hybrid)</a:t>
            </a:r>
            <a:endParaRPr/>
          </a:p>
        </p:txBody>
      </p:sp>
      <p:sp>
        <p:nvSpPr>
          <p:cNvPr id="320" name="Google Shape;320;p34"/>
          <p:cNvSpPr txBox="1"/>
          <p:nvPr>
            <p:ph idx="1" type="body"/>
          </p:nvPr>
        </p:nvSpPr>
        <p:spPr>
          <a:xfrm>
            <a:off x="3982075" y="1484975"/>
            <a:ext cx="3691800" cy="32769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GB"/>
              <a:t>Hyperparams:</a:t>
            </a:r>
            <a:endParaRPr/>
          </a:p>
          <a:p>
            <a:pPr indent="-317500" lvl="1" marL="914400" rtl="0" algn="l">
              <a:spcBef>
                <a:spcPts val="0"/>
              </a:spcBef>
              <a:spcAft>
                <a:spcPts val="0"/>
              </a:spcAft>
              <a:buSzPts val="1400"/>
              <a:buChar char="-"/>
            </a:pPr>
            <a:r>
              <a:rPr lang="en-GB"/>
              <a:t>Submatrix width  = 32 (number of 5-min windows sampled)</a:t>
            </a:r>
            <a:endParaRPr/>
          </a:p>
          <a:p>
            <a:pPr indent="-317500" lvl="1" marL="914400" rtl="0" algn="l">
              <a:spcBef>
                <a:spcPts val="0"/>
              </a:spcBef>
              <a:spcAft>
                <a:spcPts val="0"/>
              </a:spcAft>
              <a:buSzPts val="1400"/>
              <a:buChar char="-"/>
            </a:pPr>
            <a:r>
              <a:rPr lang="en-GB"/>
              <a:t>Instances per day (using the sampling method we described): T = 120</a:t>
            </a:r>
            <a:endParaRPr/>
          </a:p>
          <a:p>
            <a:pPr indent="-317500" lvl="1" marL="914400" rtl="0" algn="l">
              <a:spcBef>
                <a:spcPts val="0"/>
              </a:spcBef>
              <a:spcAft>
                <a:spcPts val="0"/>
              </a:spcAft>
              <a:buSzPts val="1400"/>
              <a:buChar char="-"/>
            </a:pPr>
            <a:r>
              <a:rPr lang="en-GB"/>
              <a:t>Encoding blocks: 12</a:t>
            </a:r>
            <a:endParaRPr/>
          </a:p>
          <a:p>
            <a:pPr indent="-317500" lvl="1" marL="914400" rtl="0" algn="l">
              <a:spcBef>
                <a:spcPts val="0"/>
              </a:spcBef>
              <a:spcAft>
                <a:spcPts val="0"/>
              </a:spcAft>
              <a:buSzPts val="1400"/>
              <a:buChar char="-"/>
            </a:pPr>
            <a:r>
              <a:rPr lang="en-GB"/>
              <a:t>Median filtering: 5 + 13</a:t>
            </a:r>
            <a:endParaRPr/>
          </a:p>
          <a:p>
            <a:pPr indent="-317500" lvl="1" marL="914400" rtl="0" algn="l">
              <a:spcBef>
                <a:spcPts val="0"/>
              </a:spcBef>
              <a:spcAft>
                <a:spcPts val="0"/>
              </a:spcAft>
              <a:buSzPts val="1400"/>
              <a:buChar char="-"/>
            </a:pPr>
            <a:r>
              <a:rPr lang="en-GB"/>
              <a:t>l</a:t>
            </a:r>
            <a:r>
              <a:rPr lang="en-GB"/>
              <a:t>r : loguniform(1e-6, 1e-3)</a:t>
            </a:r>
            <a:endParaRPr/>
          </a:p>
        </p:txBody>
      </p:sp>
      <p:pic>
        <p:nvPicPr>
          <p:cNvPr id="321" name="Google Shape;321;p34"/>
          <p:cNvPicPr preferRelativeResize="0"/>
          <p:nvPr/>
        </p:nvPicPr>
        <p:blipFill>
          <a:blip r:embed="rId4">
            <a:alphaModFix/>
          </a:blip>
          <a:stretch>
            <a:fillRect/>
          </a:stretch>
        </p:blipFill>
        <p:spPr>
          <a:xfrm>
            <a:off x="2257400" y="709500"/>
            <a:ext cx="6845599" cy="858150"/>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5" name="Shape 325"/>
        <p:cNvGrpSpPr/>
        <p:nvPr/>
      </p:nvGrpSpPr>
      <p:grpSpPr>
        <a:xfrm>
          <a:off x="0" y="0"/>
          <a:ext cx="0" cy="0"/>
          <a:chOff x="0" y="0"/>
          <a:chExt cx="0" cy="0"/>
        </a:xfrm>
      </p:grpSpPr>
      <p:sp>
        <p:nvSpPr>
          <p:cNvPr id="326" name="Google Shape;326;p35"/>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Results - Discussion</a:t>
            </a:r>
            <a:endParaRPr/>
          </a:p>
        </p:txBody>
      </p:sp>
      <p:sp>
        <p:nvSpPr>
          <p:cNvPr id="327" name="Google Shape;327;p35"/>
          <p:cNvSpPr txBox="1"/>
          <p:nvPr>
            <p:ph idx="1" type="body"/>
          </p:nvPr>
        </p:nvSpPr>
        <p:spPr>
          <a:xfrm>
            <a:off x="311700" y="1617725"/>
            <a:ext cx="8324400" cy="33267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AutoNum type="arabicPeriod"/>
            </a:pPr>
            <a:r>
              <a:rPr lang="en-GB"/>
              <a:t>Hybrid outlier detection adds</a:t>
            </a:r>
            <a:endParaRPr/>
          </a:p>
          <a:p>
            <a:pPr indent="-317500" lvl="1" marL="914400" rtl="0" algn="l">
              <a:spcBef>
                <a:spcPts val="0"/>
              </a:spcBef>
              <a:spcAft>
                <a:spcPts val="0"/>
              </a:spcAft>
              <a:buSzPts val="1400"/>
              <a:buAutoNum type="alphaLcPeriod"/>
            </a:pPr>
            <a:r>
              <a:rPr lang="en-GB"/>
              <a:t>+8%</a:t>
            </a:r>
            <a:r>
              <a:rPr lang="en-GB"/>
              <a:t> on validation data (for both models)</a:t>
            </a:r>
            <a:endParaRPr/>
          </a:p>
          <a:p>
            <a:pPr indent="-317500" lvl="1" marL="914400" rtl="0" algn="l">
              <a:spcBef>
                <a:spcPts val="0"/>
              </a:spcBef>
              <a:spcAft>
                <a:spcPts val="0"/>
              </a:spcAft>
              <a:buSzPts val="1400"/>
              <a:buAutoNum type="alphaLcPeriod"/>
            </a:pPr>
            <a:r>
              <a:rPr lang="en-GB"/>
              <a:t>+4% on the test data (for the Transformer model)</a:t>
            </a:r>
            <a:endParaRPr/>
          </a:p>
          <a:p>
            <a:pPr indent="-342900" lvl="0" marL="457200" rtl="0" algn="l">
              <a:spcBef>
                <a:spcPts val="0"/>
              </a:spcBef>
              <a:spcAft>
                <a:spcPts val="0"/>
              </a:spcAft>
              <a:buSzPts val="1800"/>
              <a:buAutoNum type="arabicPeriod"/>
            </a:pPr>
            <a:r>
              <a:rPr lang="en-GB"/>
              <a:t>Transformers-based model is</a:t>
            </a:r>
            <a:endParaRPr/>
          </a:p>
          <a:p>
            <a:pPr indent="-317500" lvl="1" marL="914400" rtl="0" algn="l">
              <a:spcBef>
                <a:spcPts val="0"/>
              </a:spcBef>
              <a:spcAft>
                <a:spcPts val="0"/>
              </a:spcAft>
              <a:buSzPts val="1400"/>
              <a:buAutoNum type="alphaLcPeriod"/>
            </a:pPr>
            <a:r>
              <a:rPr lang="en-GB"/>
              <a:t>+4% better than CAE svm-based outlier detection</a:t>
            </a:r>
            <a:endParaRPr/>
          </a:p>
          <a:p>
            <a:pPr indent="-317500" lvl="1" marL="914400" rtl="0" algn="l">
              <a:spcBef>
                <a:spcPts val="0"/>
              </a:spcBef>
              <a:spcAft>
                <a:spcPts val="0"/>
              </a:spcAft>
              <a:buSzPts val="1400"/>
              <a:buAutoNum type="alphaLcPeriod"/>
            </a:pPr>
            <a:r>
              <a:rPr lang="en-GB"/>
              <a:t>+1.5% better than CAE for hybrid outlier detection</a:t>
            </a:r>
            <a:endParaRPr/>
          </a:p>
        </p:txBody>
      </p:sp>
      <p:pic>
        <p:nvPicPr>
          <p:cNvPr id="328" name="Google Shape;328;p35"/>
          <p:cNvPicPr preferRelativeResize="0"/>
          <p:nvPr/>
        </p:nvPicPr>
        <p:blipFill>
          <a:blip r:embed="rId4">
            <a:alphaModFix/>
          </a:blip>
          <a:stretch>
            <a:fillRect/>
          </a:stretch>
        </p:blipFill>
        <p:spPr>
          <a:xfrm>
            <a:off x="2257400" y="709500"/>
            <a:ext cx="6845599" cy="85815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2" name="Shape 332"/>
        <p:cNvGrpSpPr/>
        <p:nvPr/>
      </p:nvGrpSpPr>
      <p:grpSpPr>
        <a:xfrm>
          <a:off x="0" y="0"/>
          <a:ext cx="0" cy="0"/>
          <a:chOff x="0" y="0"/>
          <a:chExt cx="0" cy="0"/>
        </a:xfrm>
      </p:grpSpPr>
      <p:sp>
        <p:nvSpPr>
          <p:cNvPr id="333" name="Google Shape;333;p36"/>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Discussion</a:t>
            </a:r>
            <a:r>
              <a:rPr lang="en-GB"/>
              <a:t> and Future Work</a:t>
            </a:r>
            <a:endParaRPr/>
          </a:p>
        </p:txBody>
      </p:sp>
      <p:sp>
        <p:nvSpPr>
          <p:cNvPr id="334" name="Google Shape;334;p36"/>
          <p:cNvSpPr txBox="1"/>
          <p:nvPr>
            <p:ph idx="1" type="body"/>
          </p:nvPr>
        </p:nvSpPr>
        <p:spPr>
          <a:xfrm>
            <a:off x="311700" y="750675"/>
            <a:ext cx="8520600" cy="38181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GB"/>
              <a:t>A method that </a:t>
            </a:r>
            <a:endParaRPr/>
          </a:p>
          <a:p>
            <a:pPr indent="-317500" lvl="1" marL="914400" rtl="0" algn="l">
              <a:spcBef>
                <a:spcPts val="0"/>
              </a:spcBef>
              <a:spcAft>
                <a:spcPts val="0"/>
              </a:spcAft>
              <a:buSzPts val="1400"/>
              <a:buChar char="-"/>
            </a:pPr>
            <a:r>
              <a:rPr lang="en-GB"/>
              <a:t>Augments feature matrices from each day</a:t>
            </a:r>
            <a:endParaRPr/>
          </a:p>
          <a:p>
            <a:pPr indent="-317500" lvl="1" marL="914400" rtl="0" algn="l">
              <a:spcBef>
                <a:spcPts val="0"/>
              </a:spcBef>
              <a:spcAft>
                <a:spcPts val="0"/>
              </a:spcAft>
              <a:buSzPts val="1400"/>
              <a:buChar char="-"/>
            </a:pPr>
            <a:r>
              <a:rPr lang="en-GB"/>
              <a:t>Encodes feature matrices using Transformers (or CAEs)</a:t>
            </a:r>
            <a:endParaRPr/>
          </a:p>
          <a:p>
            <a:pPr indent="-317500" lvl="1" marL="914400" rtl="0" algn="l">
              <a:spcBef>
                <a:spcPts val="0"/>
              </a:spcBef>
              <a:spcAft>
                <a:spcPts val="0"/>
              </a:spcAft>
              <a:buSzPts val="1400"/>
              <a:buChar char="-"/>
            </a:pPr>
            <a:r>
              <a:rPr lang="en-GB"/>
              <a:t>Detects outliers using </a:t>
            </a:r>
            <a:r>
              <a:rPr lang="en-GB"/>
              <a:t>either</a:t>
            </a:r>
            <a:r>
              <a:rPr lang="en-GB"/>
              <a:t> one-class-svms or hybrid (one-class-svms and Gaussian-based outlier detection)</a:t>
            </a:r>
            <a:endParaRPr/>
          </a:p>
          <a:p>
            <a:pPr indent="-317500" lvl="1" marL="914400" rtl="0" algn="l">
              <a:spcBef>
                <a:spcPts val="0"/>
              </a:spcBef>
              <a:spcAft>
                <a:spcPts val="0"/>
              </a:spcAft>
              <a:buSzPts val="1400"/>
              <a:buChar char="-"/>
            </a:pPr>
            <a:r>
              <a:rPr lang="en-GB"/>
              <a:t>Ranked 2nd in terms of ROC_AUC and PR_AUC</a:t>
            </a:r>
            <a:endParaRPr/>
          </a:p>
          <a:p>
            <a:pPr indent="-342900" lvl="0" marL="457200" rtl="0" algn="l">
              <a:spcBef>
                <a:spcPts val="0"/>
              </a:spcBef>
              <a:spcAft>
                <a:spcPts val="0"/>
              </a:spcAft>
              <a:buSzPts val="1800"/>
              <a:buChar char="-"/>
            </a:pPr>
            <a:r>
              <a:rPr lang="en-GB"/>
              <a:t>Future work</a:t>
            </a:r>
            <a:endParaRPr/>
          </a:p>
          <a:p>
            <a:pPr indent="-317500" lvl="1" marL="914400" rtl="0" algn="l">
              <a:spcBef>
                <a:spcPts val="0"/>
              </a:spcBef>
              <a:spcAft>
                <a:spcPts val="0"/>
              </a:spcAft>
              <a:buSzPts val="1400"/>
              <a:buChar char="-"/>
            </a:pPr>
            <a:r>
              <a:rPr lang="en-GB"/>
              <a:t>Hybrid, patient-specific outlier detection significantly boosts the performance so we need to explore other patient adaptation techniques for outlier detection?</a:t>
            </a:r>
            <a:endParaRPr/>
          </a:p>
          <a:p>
            <a:pPr indent="-317500" lvl="1" marL="914400" rtl="0" algn="l">
              <a:spcBef>
                <a:spcPts val="0"/>
              </a:spcBef>
              <a:spcAft>
                <a:spcPts val="0"/>
              </a:spcAft>
              <a:buSzPts val="1400"/>
              <a:buChar char="-"/>
            </a:pPr>
            <a:r>
              <a:rPr lang="en-GB"/>
              <a:t>Currently there is n</a:t>
            </a:r>
            <a:r>
              <a:rPr lang="en-GB"/>
              <a:t>o modeling of the daily temporal evolution (temporal information is modelled only between the 5-min intervals</a:t>
            </a:r>
            <a:r>
              <a:rPr lang="en-GB"/>
              <a:t>). We will explore this using both sequential self-supervised approaches</a:t>
            </a:r>
            <a:r>
              <a:rPr lang="en-GB"/>
              <a:t> </a:t>
            </a:r>
            <a:endParaRPr/>
          </a:p>
          <a:p>
            <a:pPr indent="-317500" lvl="1" marL="914400" rtl="0" algn="l">
              <a:spcBef>
                <a:spcPts val="0"/>
              </a:spcBef>
              <a:spcAft>
                <a:spcPts val="0"/>
              </a:spcAft>
              <a:buSzPts val="1400"/>
              <a:buChar char="-"/>
            </a:pPr>
            <a:r>
              <a:rPr lang="en-GB"/>
              <a:t>More sophisticated method for aggregating the augmented decisions</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8" name="Shape 338"/>
        <p:cNvGrpSpPr/>
        <p:nvPr/>
      </p:nvGrpSpPr>
      <p:grpSpPr>
        <a:xfrm>
          <a:off x="0" y="0"/>
          <a:ext cx="0" cy="0"/>
          <a:chOff x="0" y="0"/>
          <a:chExt cx="0" cy="0"/>
        </a:xfrm>
      </p:grpSpPr>
      <p:sp>
        <p:nvSpPr>
          <p:cNvPr id="339" name="Google Shape;339;p37"/>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Thank you!</a:t>
            </a:r>
            <a:endParaRPr/>
          </a:p>
        </p:txBody>
      </p:sp>
      <p:sp>
        <p:nvSpPr>
          <p:cNvPr id="340" name="Google Shape;340;p37"/>
          <p:cNvSpPr txBox="1"/>
          <p:nvPr>
            <p:ph idx="1" type="body"/>
          </p:nvPr>
        </p:nvSpPr>
        <p:spPr>
          <a:xfrm>
            <a:off x="311700" y="750675"/>
            <a:ext cx="8520600" cy="3818100"/>
          </a:xfrm>
          <a:prstGeom prst="rect">
            <a:avLst/>
          </a:prstGeom>
        </p:spPr>
        <p:txBody>
          <a:bodyPr anchorCtr="0" anchor="ctr" bIns="91425" lIns="91425" spcFirstLastPara="1" rIns="91425" wrap="square" tIns="91425">
            <a:normAutofit/>
          </a:bodyPr>
          <a:lstStyle/>
          <a:p>
            <a:pPr indent="0" lvl="0" marL="0" rtl="0" algn="ctr">
              <a:spcBef>
                <a:spcPts val="0"/>
              </a:spcBef>
              <a:spcAft>
                <a:spcPts val="1200"/>
              </a:spcAft>
              <a:buNone/>
            </a:pPr>
            <a:r>
              <a:rPr lang="en-GB" sz="2800"/>
              <a:t>Questions?</a:t>
            </a:r>
            <a:endParaRPr sz="2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5"/>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Method: Conceptual Diagram</a:t>
            </a:r>
            <a:endParaRPr/>
          </a:p>
        </p:txBody>
      </p:sp>
      <p:sp>
        <p:nvSpPr>
          <p:cNvPr id="71" name="Google Shape;71;p15"/>
          <p:cNvSpPr/>
          <p:nvPr/>
        </p:nvSpPr>
        <p:spPr>
          <a:xfrm>
            <a:off x="1285275" y="1317225"/>
            <a:ext cx="1045200" cy="57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GB" sz="1200"/>
              <a:t>Feature extraction</a:t>
            </a:r>
            <a:endParaRPr sz="1200"/>
          </a:p>
        </p:txBody>
      </p:sp>
      <p:pic>
        <p:nvPicPr>
          <p:cNvPr id="72" name="Google Shape;72;p15"/>
          <p:cNvPicPr preferRelativeResize="0"/>
          <p:nvPr/>
        </p:nvPicPr>
        <p:blipFill>
          <a:blip r:embed="rId3">
            <a:alphaModFix/>
          </a:blip>
          <a:stretch>
            <a:fillRect/>
          </a:stretch>
        </p:blipFill>
        <p:spPr>
          <a:xfrm>
            <a:off x="3225501" y="755278"/>
            <a:ext cx="1879899" cy="1696600"/>
          </a:xfrm>
          <a:prstGeom prst="rect">
            <a:avLst/>
          </a:prstGeom>
          <a:noFill/>
          <a:ln>
            <a:noFill/>
          </a:ln>
        </p:spPr>
      </p:pic>
      <p:sp>
        <p:nvSpPr>
          <p:cNvPr id="73" name="Google Shape;73;p15"/>
          <p:cNvSpPr txBox="1"/>
          <p:nvPr/>
        </p:nvSpPr>
        <p:spPr>
          <a:xfrm>
            <a:off x="3921250" y="2486725"/>
            <a:ext cx="4884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time</a:t>
            </a:r>
            <a:endParaRPr sz="1000"/>
          </a:p>
        </p:txBody>
      </p:sp>
      <p:sp>
        <p:nvSpPr>
          <p:cNvPr id="74" name="Google Shape;74;p15"/>
          <p:cNvSpPr txBox="1"/>
          <p:nvPr/>
        </p:nvSpPr>
        <p:spPr>
          <a:xfrm rot="-5400000">
            <a:off x="2591775" y="1434225"/>
            <a:ext cx="7737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features</a:t>
            </a:r>
            <a:endParaRPr sz="1000"/>
          </a:p>
        </p:txBody>
      </p:sp>
      <p:sp>
        <p:nvSpPr>
          <p:cNvPr id="75" name="Google Shape;75;p15"/>
          <p:cNvSpPr/>
          <p:nvPr/>
        </p:nvSpPr>
        <p:spPr>
          <a:xfrm>
            <a:off x="2470575" y="1512375"/>
            <a:ext cx="338700" cy="1824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6" name="Google Shape;76;p15"/>
          <p:cNvSpPr/>
          <p:nvPr/>
        </p:nvSpPr>
        <p:spPr>
          <a:xfrm>
            <a:off x="5182925" y="1512375"/>
            <a:ext cx="338700" cy="1824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7" name="Google Shape;77;p15"/>
          <p:cNvSpPr/>
          <p:nvPr/>
        </p:nvSpPr>
        <p:spPr>
          <a:xfrm>
            <a:off x="5643750" y="1317225"/>
            <a:ext cx="1167300" cy="57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GB" sz="1200"/>
              <a:t>Augmentation</a:t>
            </a:r>
            <a:endParaRPr sz="1200"/>
          </a:p>
        </p:txBody>
      </p:sp>
      <p:pic>
        <p:nvPicPr>
          <p:cNvPr id="78" name="Google Shape;78;p15"/>
          <p:cNvPicPr preferRelativeResize="0"/>
          <p:nvPr/>
        </p:nvPicPr>
        <p:blipFill>
          <a:blip r:embed="rId4">
            <a:alphaModFix/>
          </a:blip>
          <a:stretch>
            <a:fillRect/>
          </a:stretch>
        </p:blipFill>
        <p:spPr>
          <a:xfrm>
            <a:off x="7349400" y="755263"/>
            <a:ext cx="488400" cy="844488"/>
          </a:xfrm>
          <a:prstGeom prst="rect">
            <a:avLst/>
          </a:prstGeom>
          <a:noFill/>
          <a:ln>
            <a:noFill/>
          </a:ln>
        </p:spPr>
      </p:pic>
      <p:pic>
        <p:nvPicPr>
          <p:cNvPr id="79" name="Google Shape;79;p15"/>
          <p:cNvPicPr preferRelativeResize="0"/>
          <p:nvPr/>
        </p:nvPicPr>
        <p:blipFill>
          <a:blip r:embed="rId4">
            <a:alphaModFix/>
          </a:blip>
          <a:stretch>
            <a:fillRect/>
          </a:stretch>
        </p:blipFill>
        <p:spPr>
          <a:xfrm>
            <a:off x="7349400" y="1718288"/>
            <a:ext cx="488400" cy="844488"/>
          </a:xfrm>
          <a:prstGeom prst="rect">
            <a:avLst/>
          </a:prstGeom>
          <a:noFill/>
          <a:ln>
            <a:noFill/>
          </a:ln>
        </p:spPr>
      </p:pic>
      <p:pic>
        <p:nvPicPr>
          <p:cNvPr id="80" name="Google Shape;80;p15"/>
          <p:cNvPicPr preferRelativeResize="0"/>
          <p:nvPr/>
        </p:nvPicPr>
        <p:blipFill>
          <a:blip r:embed="rId4">
            <a:alphaModFix/>
          </a:blip>
          <a:stretch>
            <a:fillRect/>
          </a:stretch>
        </p:blipFill>
        <p:spPr>
          <a:xfrm>
            <a:off x="7349400" y="4136188"/>
            <a:ext cx="488400" cy="844488"/>
          </a:xfrm>
          <a:prstGeom prst="rect">
            <a:avLst/>
          </a:prstGeom>
          <a:noFill/>
          <a:ln>
            <a:noFill/>
          </a:ln>
        </p:spPr>
      </p:pic>
      <p:sp>
        <p:nvSpPr>
          <p:cNvPr id="81" name="Google Shape;81;p15"/>
          <p:cNvSpPr txBox="1"/>
          <p:nvPr/>
        </p:nvSpPr>
        <p:spPr>
          <a:xfrm>
            <a:off x="7349400" y="3145175"/>
            <a:ext cx="488400" cy="338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b="1" i="1" lang="en-GB" sz="1000">
                <a:solidFill>
                  <a:schemeClr val="dk2"/>
                </a:solidFill>
              </a:rPr>
              <a:t>…</a:t>
            </a:r>
            <a:endParaRPr sz="1000"/>
          </a:p>
        </p:txBody>
      </p:sp>
      <p:sp>
        <p:nvSpPr>
          <p:cNvPr id="82" name="Google Shape;82;p15"/>
          <p:cNvSpPr/>
          <p:nvPr/>
        </p:nvSpPr>
        <p:spPr>
          <a:xfrm rot="10800000">
            <a:off x="6753925" y="3722175"/>
            <a:ext cx="338700" cy="1824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3" name="Google Shape;83;p15"/>
          <p:cNvSpPr/>
          <p:nvPr/>
        </p:nvSpPr>
        <p:spPr>
          <a:xfrm>
            <a:off x="5359200" y="3527025"/>
            <a:ext cx="1264200" cy="57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GB" sz="1200"/>
              <a:t>Self-supervised ViT</a:t>
            </a:r>
            <a:endParaRPr sz="1200"/>
          </a:p>
        </p:txBody>
      </p:sp>
      <p:sp>
        <p:nvSpPr>
          <p:cNvPr id="84" name="Google Shape;84;p15"/>
          <p:cNvSpPr/>
          <p:nvPr/>
        </p:nvSpPr>
        <p:spPr>
          <a:xfrm rot="10800000">
            <a:off x="4889975" y="3758425"/>
            <a:ext cx="338700" cy="1824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5" name="Google Shape;85;p15"/>
          <p:cNvSpPr/>
          <p:nvPr/>
        </p:nvSpPr>
        <p:spPr>
          <a:xfrm>
            <a:off x="2420800" y="3563275"/>
            <a:ext cx="1264200" cy="57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GB" sz="1200"/>
              <a:t>Outlier Detection</a:t>
            </a:r>
            <a:endParaRPr sz="1200"/>
          </a:p>
        </p:txBody>
      </p:sp>
      <p:sp>
        <p:nvSpPr>
          <p:cNvPr id="86" name="Google Shape;86;p15"/>
          <p:cNvSpPr/>
          <p:nvPr/>
        </p:nvSpPr>
        <p:spPr>
          <a:xfrm rot="10800000">
            <a:off x="3831175" y="3758425"/>
            <a:ext cx="338700" cy="1824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7" name="Google Shape;87;p15"/>
          <p:cNvSpPr/>
          <p:nvPr/>
        </p:nvSpPr>
        <p:spPr>
          <a:xfrm rot="10800000">
            <a:off x="1935925" y="3794675"/>
            <a:ext cx="338700" cy="1824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8" name="Google Shape;88;p15"/>
          <p:cNvSpPr txBox="1"/>
          <p:nvPr/>
        </p:nvSpPr>
        <p:spPr>
          <a:xfrm>
            <a:off x="349450" y="3701225"/>
            <a:ext cx="1440300" cy="369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GB" sz="1200">
                <a:solidFill>
                  <a:schemeClr val="dk1"/>
                </a:solidFill>
              </a:rPr>
              <a:t>Normal/Relapse</a:t>
            </a:r>
            <a:endParaRPr/>
          </a:p>
        </p:txBody>
      </p:sp>
      <p:sp>
        <p:nvSpPr>
          <p:cNvPr id="89" name="Google Shape;89;p15"/>
          <p:cNvSpPr txBox="1"/>
          <p:nvPr/>
        </p:nvSpPr>
        <p:spPr>
          <a:xfrm>
            <a:off x="87075" y="1326525"/>
            <a:ext cx="634800" cy="554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GB" sz="1200">
                <a:solidFill>
                  <a:schemeClr val="dk1"/>
                </a:solidFill>
              </a:rPr>
              <a:t>Raw Data</a:t>
            </a:r>
            <a:endParaRPr/>
          </a:p>
        </p:txBody>
      </p:sp>
      <p:sp>
        <p:nvSpPr>
          <p:cNvPr id="90" name="Google Shape;90;p15"/>
          <p:cNvSpPr/>
          <p:nvPr/>
        </p:nvSpPr>
        <p:spPr>
          <a:xfrm>
            <a:off x="813475" y="1535900"/>
            <a:ext cx="338700" cy="1824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aphicFrame>
        <p:nvGraphicFramePr>
          <p:cNvPr id="91" name="Google Shape;91;p15"/>
          <p:cNvGraphicFramePr/>
          <p:nvPr/>
        </p:nvGraphicFramePr>
        <p:xfrm>
          <a:off x="4302150" y="3219075"/>
          <a:ext cx="3000000" cy="3000000"/>
        </p:xfrm>
        <a:graphic>
          <a:graphicData uri="http://schemas.openxmlformats.org/drawingml/2006/table">
            <a:tbl>
              <a:tblPr>
                <a:noFill/>
                <a:tableStyleId>{AE813F80-C71E-421E-AC45-8ECD06513B7B}</a:tableStyleId>
              </a:tblPr>
              <a:tblGrid>
                <a:gridCol w="455525"/>
              </a:tblGrid>
              <a:tr h="381000">
                <a:tc>
                  <a:txBody>
                    <a:bodyPr/>
                    <a:lstStyle/>
                    <a:p>
                      <a:pPr indent="0" lvl="0" marL="0" rtl="0" algn="l">
                        <a:spcBef>
                          <a:spcPts val="0"/>
                        </a:spcBef>
                        <a:spcAft>
                          <a:spcPts val="0"/>
                        </a:spcAft>
                        <a:buNone/>
                      </a:pPr>
                      <a:r>
                        <a:rPr lang="en-GB"/>
                        <a:t>f</a:t>
                      </a:r>
                      <a:r>
                        <a:rPr baseline="-25000" lang="en-GB"/>
                        <a:t>1</a:t>
                      </a:r>
                      <a:endParaRPr baseline="-25000"/>
                    </a:p>
                  </a:txBody>
                  <a:tcPr marT="91425" marB="91425" marR="91425" marL="91425"/>
                </a:tc>
              </a:tr>
              <a:tr h="381000">
                <a:tc>
                  <a:txBody>
                    <a:bodyPr/>
                    <a:lstStyle/>
                    <a:p>
                      <a:pPr indent="0" lvl="0" marL="0" rtl="0" algn="l">
                        <a:spcBef>
                          <a:spcPts val="0"/>
                        </a:spcBef>
                        <a:spcAft>
                          <a:spcPts val="0"/>
                        </a:spcAft>
                        <a:buNone/>
                      </a:pPr>
                      <a:r>
                        <a:rPr lang="en-GB"/>
                        <a:t>…</a:t>
                      </a:r>
                      <a:endParaRPr/>
                    </a:p>
                  </a:txBody>
                  <a:tcPr marT="91425" marB="91425" marR="91425" marL="91425"/>
                </a:tc>
              </a:tr>
              <a:tr h="381000">
                <a:tc>
                  <a:txBody>
                    <a:bodyPr/>
                    <a:lstStyle/>
                    <a:p>
                      <a:pPr indent="0" lvl="0" marL="0" rtl="0" algn="l">
                        <a:spcBef>
                          <a:spcPts val="0"/>
                        </a:spcBef>
                        <a:spcAft>
                          <a:spcPts val="0"/>
                        </a:spcAft>
                        <a:buNone/>
                      </a:pPr>
                      <a:r>
                        <a:rPr lang="en-GB"/>
                        <a:t>f</a:t>
                      </a:r>
                      <a:r>
                        <a:rPr baseline="-25000" lang="en-GB"/>
                        <a:t>768</a:t>
                      </a:r>
                      <a:endParaRPr baseline="-25000"/>
                    </a:p>
                  </a:txBody>
                  <a:tcPr marT="91425" marB="91425" marR="91425" marL="91425"/>
                </a:tc>
              </a:tr>
            </a:tbl>
          </a:graphicData>
        </a:graphic>
      </p:graphicFrame>
      <p:sp>
        <p:nvSpPr>
          <p:cNvPr id="92" name="Google Shape;92;p15"/>
          <p:cNvSpPr txBox="1"/>
          <p:nvPr/>
        </p:nvSpPr>
        <p:spPr>
          <a:xfrm>
            <a:off x="3922150" y="4532675"/>
            <a:ext cx="1311300" cy="554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GB" sz="1200">
                <a:solidFill>
                  <a:schemeClr val="dk1"/>
                </a:solidFill>
              </a:rPr>
              <a:t>Self-trained representations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6"/>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Data Description and Problem Formulation</a:t>
            </a:r>
            <a:endParaRPr/>
          </a:p>
        </p:txBody>
      </p:sp>
      <p:sp>
        <p:nvSpPr>
          <p:cNvPr id="98" name="Google Shape;98;p16"/>
          <p:cNvSpPr txBox="1"/>
          <p:nvPr>
            <p:ph idx="1" type="body"/>
          </p:nvPr>
        </p:nvSpPr>
        <p:spPr>
          <a:xfrm>
            <a:off x="311700" y="750675"/>
            <a:ext cx="8520600" cy="38181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SzPts val="1800"/>
              <a:buChar char="-"/>
            </a:pPr>
            <a:r>
              <a:rPr lang="en-GB"/>
              <a:t>Goal: Detect </a:t>
            </a:r>
            <a:r>
              <a:rPr lang="en-GB"/>
              <a:t>non-psychotic relapses</a:t>
            </a:r>
            <a:r>
              <a:rPr lang="en-GB"/>
              <a:t> </a:t>
            </a:r>
            <a:endParaRPr/>
          </a:p>
          <a:p>
            <a:pPr indent="-342900" lvl="0" marL="457200" rtl="0" algn="l">
              <a:spcBef>
                <a:spcPts val="0"/>
              </a:spcBef>
              <a:spcAft>
                <a:spcPts val="0"/>
              </a:spcAft>
              <a:buSzPts val="1800"/>
              <a:buChar char="-"/>
            </a:pPr>
            <a:r>
              <a:rPr lang="en-GB"/>
              <a:t>Constraint: no supervised information in the training data (training data from the non-relapse class alone)</a:t>
            </a:r>
            <a:endParaRPr/>
          </a:p>
          <a:p>
            <a:pPr indent="-342900" lvl="0" marL="457200" rtl="0" algn="l">
              <a:spcBef>
                <a:spcPts val="0"/>
              </a:spcBef>
              <a:spcAft>
                <a:spcPts val="0"/>
              </a:spcAft>
              <a:buSzPts val="1800"/>
              <a:buChar char="-"/>
            </a:pPr>
            <a:r>
              <a:rPr lang="en-GB"/>
              <a:t>Data</a:t>
            </a:r>
            <a:endParaRPr/>
          </a:p>
          <a:p>
            <a:pPr indent="-317500" lvl="1" marL="914400" rtl="0" algn="l">
              <a:spcBef>
                <a:spcPts val="0"/>
              </a:spcBef>
              <a:spcAft>
                <a:spcPts val="0"/>
              </a:spcAft>
              <a:buSzPts val="1400"/>
              <a:buChar char="-"/>
            </a:pPr>
            <a:r>
              <a:rPr lang="en-GB" sz="1700"/>
              <a:t>Long-term continuous recordings of raw biosignals from wearable sensors</a:t>
            </a:r>
            <a:endParaRPr sz="1700"/>
          </a:p>
          <a:p>
            <a:pPr indent="-276225" lvl="2" marL="1371600" rtl="0" algn="l">
              <a:spcBef>
                <a:spcPts val="0"/>
              </a:spcBef>
              <a:spcAft>
                <a:spcPts val="0"/>
              </a:spcAft>
              <a:buClr>
                <a:srgbClr val="333333"/>
              </a:buClr>
              <a:buSzPts val="750"/>
              <a:buChar char="-"/>
            </a:pPr>
            <a:r>
              <a:rPr lang="en-GB"/>
              <a:t>Accelerometers</a:t>
            </a:r>
            <a:endParaRPr/>
          </a:p>
          <a:p>
            <a:pPr indent="-276225" lvl="2" marL="1371600" rtl="0" algn="l">
              <a:spcBef>
                <a:spcPts val="0"/>
              </a:spcBef>
              <a:spcAft>
                <a:spcPts val="0"/>
              </a:spcAft>
              <a:buClr>
                <a:srgbClr val="333333"/>
              </a:buClr>
              <a:buSzPts val="750"/>
              <a:buChar char="-"/>
            </a:pPr>
            <a:r>
              <a:rPr lang="en-GB"/>
              <a:t>Gyroscopes</a:t>
            </a:r>
            <a:endParaRPr/>
          </a:p>
          <a:p>
            <a:pPr indent="-276225" lvl="2" marL="1371600" rtl="0" algn="l">
              <a:spcBef>
                <a:spcPts val="0"/>
              </a:spcBef>
              <a:spcAft>
                <a:spcPts val="0"/>
              </a:spcAft>
              <a:buClr>
                <a:srgbClr val="333333"/>
              </a:buClr>
              <a:buSzPts val="750"/>
              <a:buChar char="-"/>
            </a:pPr>
            <a:r>
              <a:rPr lang="en-GB"/>
              <a:t>Heart rate</a:t>
            </a:r>
            <a:endParaRPr/>
          </a:p>
          <a:p>
            <a:pPr indent="-295275" lvl="1" marL="914400" rtl="0" algn="l">
              <a:spcBef>
                <a:spcPts val="0"/>
              </a:spcBef>
              <a:spcAft>
                <a:spcPts val="0"/>
              </a:spcAft>
              <a:buClr>
                <a:srgbClr val="333333"/>
              </a:buClr>
              <a:buSzPts val="1050"/>
              <a:buChar char="-"/>
            </a:pPr>
            <a:r>
              <a:rPr lang="en-GB" sz="1700"/>
              <a:t>Supplemental data </a:t>
            </a:r>
            <a:endParaRPr sz="1700"/>
          </a:p>
          <a:p>
            <a:pPr indent="-276225" lvl="2" marL="1371600" rtl="0" algn="l">
              <a:spcBef>
                <a:spcPts val="0"/>
              </a:spcBef>
              <a:spcAft>
                <a:spcPts val="0"/>
              </a:spcAft>
              <a:buClr>
                <a:srgbClr val="333333"/>
              </a:buClr>
              <a:buSzPts val="750"/>
              <a:buChar char="-"/>
            </a:pPr>
            <a:r>
              <a:rPr lang="en-GB"/>
              <a:t>Sleep schedules</a:t>
            </a:r>
            <a:endParaRPr/>
          </a:p>
          <a:p>
            <a:pPr indent="-276225" lvl="2" marL="1371600" rtl="0" algn="l">
              <a:spcBef>
                <a:spcPts val="0"/>
              </a:spcBef>
              <a:spcAft>
                <a:spcPts val="0"/>
              </a:spcAft>
              <a:buClr>
                <a:srgbClr val="333333"/>
              </a:buClr>
              <a:buSzPts val="750"/>
              <a:buChar char="-"/>
            </a:pPr>
            <a:r>
              <a:rPr lang="en-GB"/>
              <a:t>Daily step count</a:t>
            </a:r>
            <a:endParaRPr/>
          </a:p>
          <a:p>
            <a:pPr indent="-276225" lvl="2" marL="1371600" rtl="0" algn="l">
              <a:spcBef>
                <a:spcPts val="0"/>
              </a:spcBef>
              <a:spcAft>
                <a:spcPts val="0"/>
              </a:spcAft>
              <a:buClr>
                <a:srgbClr val="333333"/>
              </a:buClr>
              <a:buSzPts val="750"/>
              <a:buChar char="-"/>
            </a:pPr>
            <a:r>
              <a:rPr lang="en-GB"/>
              <a:t>Demographics</a:t>
            </a:r>
            <a:endParaRPr/>
          </a:p>
          <a:p>
            <a:pPr indent="-342900" lvl="0" marL="457200" rtl="0" algn="l">
              <a:spcBef>
                <a:spcPts val="0"/>
              </a:spcBef>
              <a:spcAft>
                <a:spcPts val="0"/>
              </a:spcAft>
              <a:buSzPts val="1800"/>
              <a:buChar char="-"/>
            </a:pPr>
            <a:r>
              <a:rPr lang="en-GB"/>
              <a:t>9 patients</a:t>
            </a:r>
            <a:endParaRPr/>
          </a:p>
          <a:p>
            <a:pPr indent="-317500" lvl="1" marL="914400" rtl="0" algn="l">
              <a:spcBef>
                <a:spcPts val="0"/>
              </a:spcBef>
              <a:spcAft>
                <a:spcPts val="0"/>
              </a:spcAft>
              <a:buSzPts val="1400"/>
              <a:buChar char="-"/>
            </a:pPr>
            <a:r>
              <a:rPr lang="en-GB"/>
              <a:t>Training data: P1: 172, P2: 211, P3: 232, P4: 185, P5: 196, P6: 201, P7: 178, P8: 178, P9: 160 </a:t>
            </a:r>
            <a:r>
              <a:rPr lang="en-GB"/>
              <a:t>non-relapse days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7"/>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Method: Feature Extraction</a:t>
            </a:r>
            <a:endParaRPr/>
          </a:p>
        </p:txBody>
      </p:sp>
      <p:sp>
        <p:nvSpPr>
          <p:cNvPr id="104" name="Google Shape;104;p17"/>
          <p:cNvSpPr txBox="1"/>
          <p:nvPr>
            <p:ph idx="1" type="body"/>
          </p:nvPr>
        </p:nvSpPr>
        <p:spPr>
          <a:xfrm>
            <a:off x="311700" y="750675"/>
            <a:ext cx="8520600" cy="38181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SzPts val="1800"/>
              <a:buChar char="-"/>
            </a:pPr>
            <a:r>
              <a:rPr lang="en-GB"/>
              <a:t>Types of features:</a:t>
            </a:r>
            <a:endParaRPr/>
          </a:p>
          <a:p>
            <a:pPr indent="-317500" lvl="1" marL="914400" rtl="0" algn="l">
              <a:spcBef>
                <a:spcPts val="0"/>
              </a:spcBef>
              <a:spcAft>
                <a:spcPts val="0"/>
              </a:spcAft>
              <a:buSzPts val="1400"/>
              <a:buChar char="-"/>
            </a:pPr>
            <a:r>
              <a:rPr lang="en-GB"/>
              <a:t>Linear/angular </a:t>
            </a:r>
            <a:r>
              <a:rPr b="1" lang="en-GB"/>
              <a:t>acceleration:</a:t>
            </a:r>
            <a:endParaRPr b="1"/>
          </a:p>
          <a:p>
            <a:pPr indent="-317500" lvl="2" marL="1371600" rtl="0" algn="l">
              <a:spcBef>
                <a:spcPts val="0"/>
              </a:spcBef>
              <a:spcAft>
                <a:spcPts val="0"/>
              </a:spcAft>
              <a:buSzPts val="1400"/>
              <a:buChar char="-"/>
            </a:pPr>
            <a:r>
              <a:rPr lang="en-GB"/>
              <a:t>Accelerometer</a:t>
            </a:r>
            <a:endParaRPr/>
          </a:p>
          <a:p>
            <a:pPr indent="-317500" lvl="2" marL="1371600" rtl="0" algn="l">
              <a:spcBef>
                <a:spcPts val="0"/>
              </a:spcBef>
              <a:spcAft>
                <a:spcPts val="0"/>
              </a:spcAft>
              <a:buSzPts val="1400"/>
              <a:buChar char="-"/>
            </a:pPr>
            <a:r>
              <a:rPr lang="en-GB"/>
              <a:t>Gyroscope</a:t>
            </a:r>
            <a:endParaRPr/>
          </a:p>
          <a:p>
            <a:pPr indent="-317500" lvl="1" marL="914400" rtl="0" algn="l">
              <a:spcBef>
                <a:spcPts val="0"/>
              </a:spcBef>
              <a:spcAft>
                <a:spcPts val="0"/>
              </a:spcAft>
              <a:buSzPts val="1400"/>
              <a:buChar char="-"/>
            </a:pPr>
            <a:r>
              <a:rPr b="1" lang="en-GB"/>
              <a:t>H</a:t>
            </a:r>
            <a:r>
              <a:rPr b="1" lang="en-GB"/>
              <a:t>eart rate</a:t>
            </a:r>
            <a:r>
              <a:rPr lang="en-GB"/>
              <a:t> / </a:t>
            </a:r>
            <a:r>
              <a:rPr b="1" lang="en-GB"/>
              <a:t>RR-intervals</a:t>
            </a:r>
            <a:endParaRPr b="1"/>
          </a:p>
          <a:p>
            <a:pPr indent="-317500" lvl="1" marL="914400" rtl="0" algn="l">
              <a:spcBef>
                <a:spcPts val="0"/>
              </a:spcBef>
              <a:spcAft>
                <a:spcPts val="0"/>
              </a:spcAft>
              <a:buSzPts val="1400"/>
              <a:buChar char="-"/>
            </a:pPr>
            <a:r>
              <a:rPr lang="en-GB"/>
              <a:t>D</a:t>
            </a:r>
            <a:r>
              <a:rPr lang="en-GB"/>
              <a:t>aily </a:t>
            </a:r>
            <a:r>
              <a:rPr b="1" lang="en-GB"/>
              <a:t>activity</a:t>
            </a:r>
            <a:endParaRPr/>
          </a:p>
          <a:p>
            <a:pPr indent="-317500" lvl="2" marL="1371600" rtl="0" algn="l">
              <a:spcBef>
                <a:spcPts val="0"/>
              </a:spcBef>
              <a:spcAft>
                <a:spcPts val="0"/>
              </a:spcAft>
              <a:buSzPts val="1400"/>
              <a:buChar char="-"/>
            </a:pPr>
            <a:r>
              <a:rPr lang="en-GB"/>
              <a:t>S</a:t>
            </a:r>
            <a:r>
              <a:rPr lang="en-GB"/>
              <a:t>leep hours</a:t>
            </a:r>
            <a:endParaRPr/>
          </a:p>
          <a:p>
            <a:pPr indent="-317500" lvl="2" marL="1371600" rtl="0" algn="l">
              <a:spcBef>
                <a:spcPts val="0"/>
              </a:spcBef>
              <a:spcAft>
                <a:spcPts val="0"/>
              </a:spcAft>
              <a:buSzPts val="1400"/>
              <a:buChar char="-"/>
            </a:pPr>
            <a:r>
              <a:rPr lang="en-GB"/>
              <a:t>W</a:t>
            </a:r>
            <a:r>
              <a:rPr lang="en-GB"/>
              <a:t>alking/running steps not used</a:t>
            </a:r>
            <a:endParaRPr/>
          </a:p>
          <a:p>
            <a:pPr indent="-342900" lvl="0" marL="457200" rtl="0" algn="l">
              <a:spcBef>
                <a:spcPts val="0"/>
              </a:spcBef>
              <a:spcAft>
                <a:spcPts val="0"/>
              </a:spcAft>
              <a:buSzPts val="1800"/>
              <a:buChar char="-"/>
            </a:pPr>
            <a:r>
              <a:rPr lang="en-GB"/>
              <a:t>To preprocess the data we adopt a similar approach [1] wrt the </a:t>
            </a:r>
            <a:r>
              <a:rPr b="1" lang="en-GB"/>
              <a:t>value ranges</a:t>
            </a:r>
            <a:r>
              <a:rPr lang="en-GB"/>
              <a:t>:</a:t>
            </a:r>
            <a:endParaRPr/>
          </a:p>
          <a:p>
            <a:pPr indent="-317500" lvl="1" marL="914400" rtl="0" algn="l">
              <a:spcBef>
                <a:spcPts val="0"/>
              </a:spcBef>
              <a:spcAft>
                <a:spcPts val="0"/>
              </a:spcAft>
              <a:buSzPts val="1400"/>
              <a:buChar char="-"/>
            </a:pPr>
            <a:r>
              <a:rPr lang="en-GB"/>
              <a:t>a</a:t>
            </a:r>
            <a:r>
              <a:rPr lang="en-GB"/>
              <a:t>cceleration_X, Y, Z: (-19.6, 19.6)</a:t>
            </a:r>
            <a:endParaRPr/>
          </a:p>
          <a:p>
            <a:pPr indent="-317500" lvl="1" marL="914400" rtl="0" algn="l">
              <a:spcBef>
                <a:spcPts val="0"/>
              </a:spcBef>
              <a:spcAft>
                <a:spcPts val="0"/>
              </a:spcAft>
              <a:buSzPts val="1400"/>
              <a:buChar char="-"/>
            </a:pPr>
            <a:r>
              <a:rPr lang="en-GB"/>
              <a:t>gyroscope_X, Y, Z: (-573, 573)</a:t>
            </a:r>
            <a:endParaRPr/>
          </a:p>
          <a:p>
            <a:pPr indent="-317500" lvl="1" marL="914400" rtl="0" algn="l">
              <a:spcBef>
                <a:spcPts val="0"/>
              </a:spcBef>
              <a:spcAft>
                <a:spcPts val="0"/>
              </a:spcAft>
              <a:buSzPts val="1400"/>
              <a:buChar char="-"/>
            </a:pPr>
            <a:r>
              <a:rPr lang="en-GB"/>
              <a:t>HeartRate: (0, 255)</a:t>
            </a:r>
            <a:endParaRPr/>
          </a:p>
          <a:p>
            <a:pPr indent="-317500" lvl="1" marL="914400" rtl="0" algn="l">
              <a:spcBef>
                <a:spcPts val="0"/>
              </a:spcBef>
              <a:spcAft>
                <a:spcPts val="0"/>
              </a:spcAft>
              <a:buSzPts val="1400"/>
              <a:buChar char="-"/>
            </a:pPr>
            <a:r>
              <a:rPr lang="en-GB"/>
              <a:t>rRinterval: (0, 2000)</a:t>
            </a:r>
            <a:endParaRPr/>
          </a:p>
          <a:p>
            <a:pPr indent="-342900" lvl="0" marL="457200" rtl="0" algn="l">
              <a:spcBef>
                <a:spcPts val="0"/>
              </a:spcBef>
              <a:spcAft>
                <a:spcPts val="0"/>
              </a:spcAft>
              <a:buSzPts val="1800"/>
              <a:buChar char="-"/>
            </a:pPr>
            <a:r>
              <a:rPr lang="en-GB"/>
              <a:t>We </a:t>
            </a:r>
            <a:r>
              <a:rPr lang="en-GB"/>
              <a:t>implement a 5-minutes windowing process.</a:t>
            </a:r>
            <a:endParaRPr/>
          </a:p>
          <a:p>
            <a:pPr indent="0" lvl="0" marL="0" rtl="0" algn="l">
              <a:spcBef>
                <a:spcPts val="1200"/>
              </a:spcBef>
              <a:spcAft>
                <a:spcPts val="1200"/>
              </a:spcAft>
              <a:buNone/>
            </a:pPr>
            <a:r>
              <a:t/>
            </a:r>
            <a:endParaRPr/>
          </a:p>
        </p:txBody>
      </p:sp>
      <p:sp>
        <p:nvSpPr>
          <p:cNvPr id="105" name="Google Shape;105;p17"/>
          <p:cNvSpPr txBox="1"/>
          <p:nvPr/>
        </p:nvSpPr>
        <p:spPr>
          <a:xfrm>
            <a:off x="623400" y="4677300"/>
            <a:ext cx="8520600" cy="431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800"/>
              <a:t>[1] </a:t>
            </a:r>
            <a:r>
              <a:rPr lang="en-GB" sz="800"/>
              <a:t>P. P. Filntisis, N. Efthymiou, G. Retsinas, A. Zlatintsi, C. Garoufis, T. Sounapoglou, P. Tsanakas, N. Smyrnis, and P. Maragos, “The 2nd e-prevention challenge: Psychotic and non-psychotic relapse detection using wearable-based digital phenotyping,” in Proc. International Conference on Acoustics, Speech and Signal Processing. IEEE, 2024</a:t>
            </a:r>
            <a:endParaRPr sz="8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8"/>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Method: Feature Extraction: 3-D Acceleration</a:t>
            </a:r>
            <a:endParaRPr/>
          </a:p>
        </p:txBody>
      </p:sp>
      <p:sp>
        <p:nvSpPr>
          <p:cNvPr id="111" name="Google Shape;111;p18"/>
          <p:cNvSpPr txBox="1"/>
          <p:nvPr>
            <p:ph idx="1" type="body"/>
          </p:nvPr>
        </p:nvSpPr>
        <p:spPr>
          <a:xfrm>
            <a:off x="311700" y="662700"/>
            <a:ext cx="8520600" cy="38181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GB"/>
              <a:t>For both </a:t>
            </a:r>
            <a:r>
              <a:rPr b="1" lang="en-GB"/>
              <a:t>accelerometer</a:t>
            </a:r>
            <a:r>
              <a:rPr lang="en-GB"/>
              <a:t> and </a:t>
            </a:r>
            <a:r>
              <a:rPr b="1" lang="en-GB"/>
              <a:t>gyroscope</a:t>
            </a:r>
            <a:r>
              <a:rPr lang="en-GB"/>
              <a:t> </a:t>
            </a:r>
            <a:r>
              <a:rPr lang="en-GB"/>
              <a:t>coordinates</a:t>
            </a:r>
            <a:r>
              <a:rPr lang="en-GB"/>
              <a:t> (x, y, z) we compute the </a:t>
            </a:r>
            <a:r>
              <a:rPr lang="en-GB"/>
              <a:t>euclidean</a:t>
            </a:r>
            <a:r>
              <a:rPr lang="en-GB"/>
              <a:t> </a:t>
            </a:r>
            <a:r>
              <a:rPr b="1" lang="en-GB"/>
              <a:t>norm</a:t>
            </a:r>
            <a:r>
              <a:rPr lang="en-GB"/>
              <a:t> (</a:t>
            </a:r>
            <a:r>
              <a:rPr lang="en-GB"/>
              <a:t>||(x, y, z)|| = (x^2+y^2+z^2)^(1/2)</a:t>
            </a:r>
            <a:r>
              <a:rPr lang="en-GB"/>
              <a:t>) to produce one scalar value for each (2 scalar values in total).</a:t>
            </a:r>
            <a:endParaRPr/>
          </a:p>
          <a:p>
            <a:pPr indent="-342900" lvl="0" marL="457200" rtl="0" algn="l">
              <a:spcBef>
                <a:spcPts val="0"/>
              </a:spcBef>
              <a:spcAft>
                <a:spcPts val="0"/>
              </a:spcAft>
              <a:buSzPts val="1800"/>
              <a:buChar char="-"/>
            </a:pPr>
            <a:r>
              <a:rPr lang="en-GB"/>
              <a:t>For each norm (accelerometer and gyroscope) we compute the </a:t>
            </a:r>
            <a:r>
              <a:rPr b="1" lang="en-GB"/>
              <a:t>mean</a:t>
            </a:r>
            <a:r>
              <a:rPr lang="en-GB"/>
              <a:t> and </a:t>
            </a:r>
            <a:r>
              <a:rPr b="1" lang="en-GB"/>
              <a:t>standard deviation</a:t>
            </a:r>
            <a:r>
              <a:rPr lang="en-GB"/>
              <a:t> (4 values).</a:t>
            </a:r>
            <a:endParaRPr/>
          </a:p>
          <a:p>
            <a:pPr indent="-342900" lvl="0" marL="457200" rtl="0" algn="l">
              <a:spcBef>
                <a:spcPts val="0"/>
              </a:spcBef>
              <a:spcAft>
                <a:spcPts val="0"/>
              </a:spcAft>
              <a:buSzPts val="1800"/>
              <a:buChar char="-"/>
            </a:pPr>
            <a:r>
              <a:rPr lang="en-GB"/>
              <a:t>Also compute the deltas.</a:t>
            </a:r>
            <a:endParaRPr/>
          </a:p>
          <a:p>
            <a:pPr indent="-292100" lvl="1" marL="914400" rtl="0" algn="l">
              <a:spcBef>
                <a:spcPts val="0"/>
              </a:spcBef>
              <a:spcAft>
                <a:spcPts val="0"/>
              </a:spcAft>
              <a:buSzPts val="1000"/>
              <a:buChar char="-"/>
            </a:pPr>
            <a:r>
              <a:rPr lang="en-GB"/>
              <a:t>Deltas are calculated using a 30 sec window on the initial features.</a:t>
            </a:r>
            <a:endParaRPr/>
          </a:p>
          <a:p>
            <a:pPr indent="-342900" lvl="0" marL="457200" rtl="0" algn="l">
              <a:spcBef>
                <a:spcPts val="0"/>
              </a:spcBef>
              <a:spcAft>
                <a:spcPts val="0"/>
              </a:spcAft>
              <a:buSzPts val="1800"/>
              <a:buChar char="-"/>
            </a:pPr>
            <a:r>
              <a:rPr b="1" i="1" lang="en-GB"/>
              <a:t>8 total values in each 5-minutes window.</a:t>
            </a:r>
            <a:endParaRPr b="1" i="1"/>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9"/>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Method: Feature Extraction: 3-D Acceleration</a:t>
            </a:r>
            <a:endParaRPr/>
          </a:p>
        </p:txBody>
      </p:sp>
      <p:graphicFrame>
        <p:nvGraphicFramePr>
          <p:cNvPr id="117" name="Google Shape;117;p19"/>
          <p:cNvGraphicFramePr/>
          <p:nvPr/>
        </p:nvGraphicFramePr>
        <p:xfrm>
          <a:off x="843825" y="2589375"/>
          <a:ext cx="3000000" cy="3000000"/>
        </p:xfrm>
        <a:graphic>
          <a:graphicData uri="http://schemas.openxmlformats.org/drawingml/2006/table">
            <a:tbl>
              <a:tblPr>
                <a:noFill/>
                <a:tableStyleId>{AE813F80-C71E-421E-AC45-8ECD06513B7B}</a:tableStyleId>
              </a:tblPr>
              <a:tblGrid>
                <a:gridCol w="601625"/>
                <a:gridCol w="382850"/>
                <a:gridCol w="382850"/>
                <a:gridCol w="382850"/>
                <a:gridCol w="382850"/>
                <a:gridCol w="382850"/>
                <a:gridCol w="382850"/>
                <a:gridCol w="2133025"/>
                <a:gridCol w="382850"/>
                <a:gridCol w="382850"/>
                <a:gridCol w="382850"/>
                <a:gridCol w="382850"/>
                <a:gridCol w="382850"/>
                <a:gridCol w="382850"/>
              </a:tblGrid>
              <a:tr h="553900">
                <a:tc>
                  <a:txBody>
                    <a:bodyPr/>
                    <a:lstStyle/>
                    <a:p>
                      <a:pPr indent="0" lvl="0" marL="0" rtl="0" algn="l">
                        <a:spcBef>
                          <a:spcPts val="0"/>
                        </a:spcBef>
                        <a:spcAft>
                          <a:spcPts val="0"/>
                        </a:spcAft>
                        <a:buNone/>
                      </a:pPr>
                      <a:r>
                        <a:rPr lang="en-GB"/>
                        <a:t>   </a:t>
                      </a:r>
                      <a:r>
                        <a:rPr lang="en-GB"/>
                        <a:t>x</a:t>
                      </a:r>
                      <a:endParaRPr/>
                    </a:p>
                  </a:txBody>
                  <a:tcPr marT="91425" marB="91425" marR="91425" marL="91425">
                    <a:lnR cap="flat" cmpd="sng" w="38100">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t/>
                      </a:r>
                      <a:endParaRPr/>
                    </a:p>
                  </a:txBody>
                  <a:tcPr marT="91425" marB="91425" marR="91425" marL="91425">
                    <a:lnL cap="flat" cmpd="sng" w="38100">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rPr b="1" lang="en-GB"/>
                        <a:t>…</a:t>
                      </a:r>
                      <a:endParaRPr b="1"/>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lnR cap="flat" cmpd="sng" w="38100">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t/>
                      </a:r>
                      <a:endParaRPr/>
                    </a:p>
                  </a:txBody>
                  <a:tcPr marT="91425" marB="91425" marR="91425" marL="91425">
                    <a:lnL cap="flat" cmpd="sng" w="38100">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rPr b="1" lang="en-GB"/>
                        <a:t>…</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lnR cap="flat" cmpd="sng" w="381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rPr b="1" lang="en-GB"/>
                        <a:t>…</a:t>
                      </a:r>
                      <a:endParaRPr/>
                    </a:p>
                  </a:txBody>
                  <a:tcPr marT="91425" marB="91425" marR="91425" marL="91425">
                    <a:lnL cap="flat" cmpd="sng" w="38100">
                      <a:solidFill>
                        <a:srgbClr val="9E9E9E"/>
                      </a:solidFill>
                      <a:prstDash val="solid"/>
                      <a:round/>
                      <a:headEnd len="sm" w="sm" type="none"/>
                      <a:tailEnd len="sm" w="sm" type="none"/>
                    </a:lnL>
                    <a:lnR cap="flat" cmpd="sng" w="38100">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t/>
                      </a:r>
                      <a:endParaRPr b="1"/>
                    </a:p>
                  </a:txBody>
                  <a:tcPr marT="91425" marB="91425" marR="91425" marL="91425">
                    <a:lnL cap="flat" cmpd="sng" w="38100">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rPr b="1" lang="en-GB"/>
                        <a:t>…</a:t>
                      </a:r>
                      <a:endParaRPr/>
                    </a:p>
                    <a:p>
                      <a:pPr indent="0" lvl="0" marL="0" rtl="0" algn="l">
                        <a:spcBef>
                          <a:spcPts val="0"/>
                        </a:spcBef>
                        <a:spcAft>
                          <a:spcPts val="0"/>
                        </a:spcAft>
                        <a:buNone/>
                      </a:pPr>
                      <a:r>
                        <a:t/>
                      </a:r>
                      <a:endParaRPr b="1"/>
                    </a:p>
                  </a:txBody>
                  <a:tcPr marT="91425" marB="91425" marR="91425" marL="91425"/>
                </a:tc>
                <a:tc>
                  <a:txBody>
                    <a:bodyPr/>
                    <a:lstStyle/>
                    <a:p>
                      <a:pPr indent="0" lvl="0" marL="0" rtl="0" algn="l">
                        <a:spcBef>
                          <a:spcPts val="0"/>
                        </a:spcBef>
                        <a:spcAft>
                          <a:spcPts val="0"/>
                        </a:spcAft>
                        <a:buNone/>
                      </a:pPr>
                      <a:r>
                        <a:t/>
                      </a:r>
                      <a:endParaRPr b="1"/>
                    </a:p>
                  </a:txBody>
                  <a:tcPr marT="91425" marB="91425" marR="91425" marL="91425">
                    <a:lnR cap="flat" cmpd="sng" w="38100">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t/>
                      </a:r>
                      <a:endParaRPr b="1"/>
                    </a:p>
                  </a:txBody>
                  <a:tcPr marT="91425" marB="91425" marR="91425" marL="91425">
                    <a:lnL cap="flat" cmpd="sng" w="38100">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rPr b="1" lang="en-GB"/>
                        <a:t>…</a:t>
                      </a:r>
                      <a:endParaRPr/>
                    </a:p>
                    <a:p>
                      <a:pPr indent="0" lvl="0" marL="0" rtl="0" algn="l">
                        <a:spcBef>
                          <a:spcPts val="0"/>
                        </a:spcBef>
                        <a:spcAft>
                          <a:spcPts val="0"/>
                        </a:spcAft>
                        <a:buNone/>
                      </a:pPr>
                      <a:r>
                        <a:t/>
                      </a:r>
                      <a:endParaRPr b="1"/>
                    </a:p>
                  </a:txBody>
                  <a:tcPr marT="91425" marB="91425" marR="91425" marL="91425"/>
                </a:tc>
                <a:tc>
                  <a:txBody>
                    <a:bodyPr/>
                    <a:lstStyle/>
                    <a:p>
                      <a:pPr indent="0" lvl="0" marL="0" rtl="0" algn="l">
                        <a:spcBef>
                          <a:spcPts val="0"/>
                        </a:spcBef>
                        <a:spcAft>
                          <a:spcPts val="0"/>
                        </a:spcAft>
                        <a:buNone/>
                      </a:pPr>
                      <a:r>
                        <a:t/>
                      </a:r>
                      <a:endParaRPr b="1"/>
                    </a:p>
                  </a:txBody>
                  <a:tcPr marT="91425" marB="91425" marR="91425" marL="91425">
                    <a:lnR cap="flat" cmpd="sng" w="38100">
                      <a:solidFill>
                        <a:srgbClr val="9E9E9E"/>
                      </a:solidFill>
                      <a:prstDash val="solid"/>
                      <a:round/>
                      <a:headEnd len="sm" w="sm" type="none"/>
                      <a:tailEnd len="sm" w="sm" type="none"/>
                    </a:lnR>
                  </a:tcPr>
                </a:tc>
              </a:tr>
              <a:tr h="553900">
                <a:tc>
                  <a:txBody>
                    <a:bodyPr/>
                    <a:lstStyle/>
                    <a:p>
                      <a:pPr indent="0" lvl="0" marL="0" rtl="0" algn="l">
                        <a:spcBef>
                          <a:spcPts val="0"/>
                        </a:spcBef>
                        <a:spcAft>
                          <a:spcPts val="0"/>
                        </a:spcAft>
                        <a:buNone/>
                      </a:pPr>
                      <a:r>
                        <a:rPr lang="en-GB"/>
                        <a:t>   </a:t>
                      </a:r>
                      <a:r>
                        <a:rPr lang="en-GB"/>
                        <a:t>y</a:t>
                      </a:r>
                      <a:endParaRPr/>
                    </a:p>
                  </a:txBody>
                  <a:tcPr marT="91425" marB="91425" marR="91425" marL="91425">
                    <a:lnR cap="flat" cmpd="sng" w="38100">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t/>
                      </a:r>
                      <a:endParaRPr/>
                    </a:p>
                  </a:txBody>
                  <a:tcPr marT="91425" marB="91425" marR="91425" marL="91425">
                    <a:lnL cap="flat" cmpd="sng" w="38100">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rPr b="1" lang="en-GB"/>
                        <a:t>…</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lnR cap="flat" cmpd="sng" w="38100">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t/>
                      </a:r>
                      <a:endParaRPr/>
                    </a:p>
                  </a:txBody>
                  <a:tcPr marT="91425" marB="91425" marR="91425" marL="91425">
                    <a:lnL cap="flat" cmpd="sng" w="38100">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rPr b="1" lang="en-GB"/>
                        <a:t>…</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lnR cap="flat" cmpd="sng" w="381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rPr b="1" lang="en-GB"/>
                        <a:t>…</a:t>
                      </a:r>
                      <a:endParaRPr/>
                    </a:p>
                  </a:txBody>
                  <a:tcPr marT="91425" marB="91425" marR="91425" marL="91425">
                    <a:lnL cap="flat" cmpd="sng" w="38100">
                      <a:solidFill>
                        <a:srgbClr val="9E9E9E"/>
                      </a:solidFill>
                      <a:prstDash val="solid"/>
                      <a:round/>
                      <a:headEnd len="sm" w="sm" type="none"/>
                      <a:tailEnd len="sm" w="sm" type="none"/>
                    </a:lnL>
                    <a:lnR cap="flat" cmpd="sng" w="38100">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t/>
                      </a:r>
                      <a:endParaRPr b="1"/>
                    </a:p>
                  </a:txBody>
                  <a:tcPr marT="91425" marB="91425" marR="91425" marL="91425">
                    <a:lnL cap="flat" cmpd="sng" w="38100">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rPr b="1" lang="en-GB"/>
                        <a:t>…</a:t>
                      </a:r>
                      <a:endParaRPr/>
                    </a:p>
                    <a:p>
                      <a:pPr indent="0" lvl="0" marL="0" rtl="0" algn="l">
                        <a:spcBef>
                          <a:spcPts val="0"/>
                        </a:spcBef>
                        <a:spcAft>
                          <a:spcPts val="0"/>
                        </a:spcAft>
                        <a:buNone/>
                      </a:pPr>
                      <a:r>
                        <a:t/>
                      </a:r>
                      <a:endParaRPr b="1"/>
                    </a:p>
                  </a:txBody>
                  <a:tcPr marT="91425" marB="91425" marR="91425" marL="91425"/>
                </a:tc>
                <a:tc>
                  <a:txBody>
                    <a:bodyPr/>
                    <a:lstStyle/>
                    <a:p>
                      <a:pPr indent="0" lvl="0" marL="0" rtl="0" algn="l">
                        <a:spcBef>
                          <a:spcPts val="0"/>
                        </a:spcBef>
                        <a:spcAft>
                          <a:spcPts val="0"/>
                        </a:spcAft>
                        <a:buNone/>
                      </a:pPr>
                      <a:r>
                        <a:t/>
                      </a:r>
                      <a:endParaRPr b="1"/>
                    </a:p>
                  </a:txBody>
                  <a:tcPr marT="91425" marB="91425" marR="91425" marL="91425">
                    <a:lnR cap="flat" cmpd="sng" w="38100">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t/>
                      </a:r>
                      <a:endParaRPr b="1"/>
                    </a:p>
                  </a:txBody>
                  <a:tcPr marT="91425" marB="91425" marR="91425" marL="91425">
                    <a:lnL cap="flat" cmpd="sng" w="38100">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rPr b="1" lang="en-GB"/>
                        <a:t>…</a:t>
                      </a:r>
                      <a:endParaRPr/>
                    </a:p>
                    <a:p>
                      <a:pPr indent="0" lvl="0" marL="0" rtl="0" algn="l">
                        <a:spcBef>
                          <a:spcPts val="0"/>
                        </a:spcBef>
                        <a:spcAft>
                          <a:spcPts val="0"/>
                        </a:spcAft>
                        <a:buNone/>
                      </a:pPr>
                      <a:r>
                        <a:t/>
                      </a:r>
                      <a:endParaRPr b="1"/>
                    </a:p>
                  </a:txBody>
                  <a:tcPr marT="91425" marB="91425" marR="91425" marL="91425"/>
                </a:tc>
                <a:tc>
                  <a:txBody>
                    <a:bodyPr/>
                    <a:lstStyle/>
                    <a:p>
                      <a:pPr indent="0" lvl="0" marL="0" rtl="0" algn="l">
                        <a:spcBef>
                          <a:spcPts val="0"/>
                        </a:spcBef>
                        <a:spcAft>
                          <a:spcPts val="0"/>
                        </a:spcAft>
                        <a:buNone/>
                      </a:pPr>
                      <a:r>
                        <a:t/>
                      </a:r>
                      <a:endParaRPr b="1"/>
                    </a:p>
                  </a:txBody>
                  <a:tcPr marT="91425" marB="91425" marR="91425" marL="91425">
                    <a:lnR cap="flat" cmpd="sng" w="38100">
                      <a:solidFill>
                        <a:srgbClr val="9E9E9E"/>
                      </a:solidFill>
                      <a:prstDash val="solid"/>
                      <a:round/>
                      <a:headEnd len="sm" w="sm" type="none"/>
                      <a:tailEnd len="sm" w="sm" type="none"/>
                    </a:lnR>
                  </a:tcPr>
                </a:tc>
              </a:tr>
              <a:tr h="553900">
                <a:tc>
                  <a:txBody>
                    <a:bodyPr/>
                    <a:lstStyle/>
                    <a:p>
                      <a:pPr indent="0" lvl="0" marL="0" rtl="0" algn="l">
                        <a:spcBef>
                          <a:spcPts val="0"/>
                        </a:spcBef>
                        <a:spcAft>
                          <a:spcPts val="0"/>
                        </a:spcAft>
                        <a:buNone/>
                      </a:pPr>
                      <a:r>
                        <a:rPr lang="en-GB"/>
                        <a:t>   </a:t>
                      </a:r>
                      <a:r>
                        <a:rPr lang="en-GB"/>
                        <a:t>z</a:t>
                      </a:r>
                      <a:endParaRPr/>
                    </a:p>
                  </a:txBody>
                  <a:tcPr marT="91425" marB="91425" marR="91425" marL="91425">
                    <a:lnR cap="flat" cmpd="sng" w="38100">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t/>
                      </a:r>
                      <a:endParaRPr/>
                    </a:p>
                  </a:txBody>
                  <a:tcPr marT="91425" marB="91425" marR="91425" marL="91425">
                    <a:lnL cap="flat" cmpd="sng" w="38100">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rPr b="1" lang="en-GB"/>
                        <a:t>…</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lnR cap="flat" cmpd="sng" w="38100">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t/>
                      </a:r>
                      <a:endParaRPr/>
                    </a:p>
                  </a:txBody>
                  <a:tcPr marT="91425" marB="91425" marR="91425" marL="91425">
                    <a:lnL cap="flat" cmpd="sng" w="38100">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rPr b="1" lang="en-GB"/>
                        <a:t>…</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lnR cap="flat" cmpd="sng" w="38100">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rPr b="1" lang="en-GB"/>
                        <a:t>…</a:t>
                      </a:r>
                      <a:endParaRPr/>
                    </a:p>
                  </a:txBody>
                  <a:tcPr marT="91425" marB="91425" marR="91425" marL="91425">
                    <a:lnL cap="flat" cmpd="sng" w="38100">
                      <a:solidFill>
                        <a:srgbClr val="9E9E9E"/>
                      </a:solidFill>
                      <a:prstDash val="solid"/>
                      <a:round/>
                      <a:headEnd len="sm" w="sm" type="none"/>
                      <a:tailEnd len="sm" w="sm" type="none"/>
                    </a:lnL>
                    <a:lnR cap="flat" cmpd="sng" w="38100">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t/>
                      </a:r>
                      <a:endParaRPr b="1"/>
                    </a:p>
                  </a:txBody>
                  <a:tcPr marT="91425" marB="91425" marR="91425" marL="91425">
                    <a:lnL cap="flat" cmpd="sng" w="38100">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rPr b="1" lang="en-GB"/>
                        <a:t>…</a:t>
                      </a:r>
                      <a:endParaRPr/>
                    </a:p>
                    <a:p>
                      <a:pPr indent="0" lvl="0" marL="0" rtl="0" algn="l">
                        <a:spcBef>
                          <a:spcPts val="0"/>
                        </a:spcBef>
                        <a:spcAft>
                          <a:spcPts val="0"/>
                        </a:spcAft>
                        <a:buNone/>
                      </a:pPr>
                      <a:r>
                        <a:t/>
                      </a:r>
                      <a:endParaRPr b="1"/>
                    </a:p>
                  </a:txBody>
                  <a:tcPr marT="91425" marB="91425" marR="91425" marL="91425"/>
                </a:tc>
                <a:tc>
                  <a:txBody>
                    <a:bodyPr/>
                    <a:lstStyle/>
                    <a:p>
                      <a:pPr indent="0" lvl="0" marL="0" rtl="0" algn="l">
                        <a:spcBef>
                          <a:spcPts val="0"/>
                        </a:spcBef>
                        <a:spcAft>
                          <a:spcPts val="0"/>
                        </a:spcAft>
                        <a:buNone/>
                      </a:pPr>
                      <a:r>
                        <a:t/>
                      </a:r>
                      <a:endParaRPr b="1"/>
                    </a:p>
                  </a:txBody>
                  <a:tcPr marT="91425" marB="91425" marR="91425" marL="91425">
                    <a:lnR cap="flat" cmpd="sng" w="38100">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t/>
                      </a:r>
                      <a:endParaRPr b="1"/>
                    </a:p>
                  </a:txBody>
                  <a:tcPr marT="91425" marB="91425" marR="91425" marL="91425">
                    <a:lnL cap="flat" cmpd="sng" w="38100">
                      <a:solidFill>
                        <a:srgbClr val="9E9E9E"/>
                      </a:solidFill>
                      <a:prstDash val="solid"/>
                      <a:round/>
                      <a:headEnd len="sm" w="sm" type="none"/>
                      <a:tailEnd len="sm" w="sm" type="none"/>
                    </a:lnL>
                  </a:tcPr>
                </a:tc>
                <a:tc>
                  <a:txBody>
                    <a:bodyPr/>
                    <a:lstStyle/>
                    <a:p>
                      <a:pPr indent="0" lvl="0" marL="0" rtl="0" algn="l">
                        <a:spcBef>
                          <a:spcPts val="0"/>
                        </a:spcBef>
                        <a:spcAft>
                          <a:spcPts val="0"/>
                        </a:spcAft>
                        <a:buNone/>
                      </a:pPr>
                      <a:r>
                        <a:rPr b="1" lang="en-GB"/>
                        <a:t>…</a:t>
                      </a:r>
                      <a:endParaRPr/>
                    </a:p>
                    <a:p>
                      <a:pPr indent="0" lvl="0" marL="0" rtl="0" algn="l">
                        <a:spcBef>
                          <a:spcPts val="0"/>
                        </a:spcBef>
                        <a:spcAft>
                          <a:spcPts val="0"/>
                        </a:spcAft>
                        <a:buNone/>
                      </a:pPr>
                      <a:r>
                        <a:t/>
                      </a:r>
                      <a:endParaRPr b="1"/>
                    </a:p>
                  </a:txBody>
                  <a:tcPr marT="91425" marB="91425" marR="91425" marL="91425"/>
                </a:tc>
                <a:tc>
                  <a:txBody>
                    <a:bodyPr/>
                    <a:lstStyle/>
                    <a:p>
                      <a:pPr indent="0" lvl="0" marL="0" rtl="0" algn="l">
                        <a:spcBef>
                          <a:spcPts val="0"/>
                        </a:spcBef>
                        <a:spcAft>
                          <a:spcPts val="0"/>
                        </a:spcAft>
                        <a:buNone/>
                      </a:pPr>
                      <a:r>
                        <a:t/>
                      </a:r>
                      <a:endParaRPr b="1"/>
                    </a:p>
                  </a:txBody>
                  <a:tcPr marT="91425" marB="91425" marR="91425" marL="91425">
                    <a:lnR cap="flat" cmpd="sng" w="38100">
                      <a:solidFill>
                        <a:srgbClr val="9E9E9E"/>
                      </a:solidFill>
                      <a:prstDash val="solid"/>
                      <a:round/>
                      <a:headEnd len="sm" w="sm" type="none"/>
                      <a:tailEnd len="sm" w="sm" type="none"/>
                    </a:lnR>
                  </a:tcPr>
                </a:tc>
              </a:tr>
            </a:tbl>
          </a:graphicData>
        </a:graphic>
      </p:graphicFrame>
      <p:sp>
        <p:nvSpPr>
          <p:cNvPr id="118" name="Google Shape;118;p19"/>
          <p:cNvSpPr/>
          <p:nvPr/>
        </p:nvSpPr>
        <p:spPr>
          <a:xfrm rot="-5400000">
            <a:off x="1865000" y="1809625"/>
            <a:ext cx="290700" cy="1129800"/>
          </a:xfrm>
          <a:prstGeom prst="rightBrace">
            <a:avLst>
              <a:gd fmla="val 50000" name="adj1"/>
              <a:gd fmla="val 50000" name="adj2"/>
            </a:avLst>
          </a:prstGeom>
          <a:no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9" name="Google Shape;119;p19"/>
          <p:cNvSpPr txBox="1"/>
          <p:nvPr/>
        </p:nvSpPr>
        <p:spPr>
          <a:xfrm>
            <a:off x="1299200" y="1731050"/>
            <a:ext cx="1422300" cy="290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1200"/>
              <a:t>30s mean of </a:t>
            </a:r>
            <a:endParaRPr sz="1200"/>
          </a:p>
          <a:p>
            <a:pPr indent="0" lvl="0" marL="0" rtl="0" algn="ctr">
              <a:spcBef>
                <a:spcPts val="0"/>
              </a:spcBef>
              <a:spcAft>
                <a:spcPts val="0"/>
              </a:spcAft>
              <a:buNone/>
            </a:pPr>
            <a:r>
              <a:rPr lang="en-GB" sz="1200"/>
              <a:t>euclidean norm</a:t>
            </a:r>
            <a:endParaRPr sz="1200"/>
          </a:p>
        </p:txBody>
      </p:sp>
      <p:sp>
        <p:nvSpPr>
          <p:cNvPr id="120" name="Google Shape;120;p19"/>
          <p:cNvSpPr/>
          <p:nvPr/>
        </p:nvSpPr>
        <p:spPr>
          <a:xfrm rot="-5400000">
            <a:off x="3013550" y="1809625"/>
            <a:ext cx="290700" cy="1129800"/>
          </a:xfrm>
          <a:prstGeom prst="rightBrace">
            <a:avLst>
              <a:gd fmla="val 50000" name="adj1"/>
              <a:gd fmla="val 50000" name="adj2"/>
            </a:avLst>
          </a:prstGeom>
          <a:no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21" name="Google Shape;121;p19"/>
          <p:cNvSpPr/>
          <p:nvPr/>
        </p:nvSpPr>
        <p:spPr>
          <a:xfrm rot="-5400000">
            <a:off x="6295125" y="1811763"/>
            <a:ext cx="290700" cy="1129800"/>
          </a:xfrm>
          <a:prstGeom prst="rightBrace">
            <a:avLst>
              <a:gd fmla="val 50000" name="adj1"/>
              <a:gd fmla="val 50000" name="adj2"/>
            </a:avLst>
          </a:prstGeom>
          <a:no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22" name="Google Shape;122;p19"/>
          <p:cNvSpPr/>
          <p:nvPr/>
        </p:nvSpPr>
        <p:spPr>
          <a:xfrm rot="-5400000">
            <a:off x="7443675" y="1811763"/>
            <a:ext cx="290700" cy="1129800"/>
          </a:xfrm>
          <a:prstGeom prst="rightBrace">
            <a:avLst>
              <a:gd fmla="val 50000" name="adj1"/>
              <a:gd fmla="val 50000" name="adj2"/>
            </a:avLst>
          </a:prstGeom>
          <a:no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23" name="Google Shape;123;p19"/>
          <p:cNvSpPr txBox="1"/>
          <p:nvPr/>
        </p:nvSpPr>
        <p:spPr>
          <a:xfrm>
            <a:off x="2447750" y="1731038"/>
            <a:ext cx="1422300" cy="290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1200"/>
              <a:t>30s mean of </a:t>
            </a:r>
            <a:endParaRPr sz="1200"/>
          </a:p>
          <a:p>
            <a:pPr indent="0" lvl="0" marL="0" rtl="0" algn="ctr">
              <a:spcBef>
                <a:spcPts val="0"/>
              </a:spcBef>
              <a:spcAft>
                <a:spcPts val="0"/>
              </a:spcAft>
              <a:buNone/>
            </a:pPr>
            <a:r>
              <a:rPr lang="en-GB" sz="1200"/>
              <a:t>euclidean norm</a:t>
            </a:r>
            <a:endParaRPr sz="1200"/>
          </a:p>
        </p:txBody>
      </p:sp>
      <p:sp>
        <p:nvSpPr>
          <p:cNvPr id="124" name="Google Shape;124;p19"/>
          <p:cNvSpPr txBox="1"/>
          <p:nvPr/>
        </p:nvSpPr>
        <p:spPr>
          <a:xfrm>
            <a:off x="5729325" y="1771588"/>
            <a:ext cx="1422300" cy="290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1200"/>
              <a:t>30s mean of </a:t>
            </a:r>
            <a:endParaRPr sz="1200"/>
          </a:p>
          <a:p>
            <a:pPr indent="0" lvl="0" marL="0" rtl="0" algn="ctr">
              <a:spcBef>
                <a:spcPts val="0"/>
              </a:spcBef>
              <a:spcAft>
                <a:spcPts val="0"/>
              </a:spcAft>
              <a:buNone/>
            </a:pPr>
            <a:r>
              <a:rPr lang="en-GB" sz="1200"/>
              <a:t>euclidean norm</a:t>
            </a:r>
            <a:endParaRPr sz="1200"/>
          </a:p>
        </p:txBody>
      </p:sp>
      <p:sp>
        <p:nvSpPr>
          <p:cNvPr id="125" name="Google Shape;125;p19"/>
          <p:cNvSpPr txBox="1"/>
          <p:nvPr/>
        </p:nvSpPr>
        <p:spPr>
          <a:xfrm>
            <a:off x="6877875" y="1771588"/>
            <a:ext cx="1422300" cy="290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1200"/>
              <a:t>30s mean of </a:t>
            </a:r>
            <a:endParaRPr sz="1200"/>
          </a:p>
          <a:p>
            <a:pPr indent="0" lvl="0" marL="0" rtl="0" algn="ctr">
              <a:spcBef>
                <a:spcPts val="0"/>
              </a:spcBef>
              <a:spcAft>
                <a:spcPts val="0"/>
              </a:spcAft>
              <a:buNone/>
            </a:pPr>
            <a:r>
              <a:rPr lang="en-GB" sz="1200"/>
              <a:t>euclidean norm</a:t>
            </a:r>
            <a:endParaRPr sz="1200"/>
          </a:p>
        </p:txBody>
      </p:sp>
      <p:sp>
        <p:nvSpPr>
          <p:cNvPr id="126" name="Google Shape;126;p19"/>
          <p:cNvSpPr/>
          <p:nvPr/>
        </p:nvSpPr>
        <p:spPr>
          <a:xfrm rot="5400000">
            <a:off x="4664400" y="1268675"/>
            <a:ext cx="290700" cy="6728400"/>
          </a:xfrm>
          <a:prstGeom prst="rightBrace">
            <a:avLst>
              <a:gd fmla="val 50000" name="adj1"/>
              <a:gd fmla="val 50000" name="adj2"/>
            </a:avLst>
          </a:prstGeom>
          <a:no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27" name="Google Shape;127;p19"/>
          <p:cNvSpPr txBox="1"/>
          <p:nvPr/>
        </p:nvSpPr>
        <p:spPr>
          <a:xfrm>
            <a:off x="3063450" y="4707275"/>
            <a:ext cx="3492600" cy="499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GB" sz="1200"/>
              <a:t>5 mins mean + std of</a:t>
            </a:r>
            <a:endParaRPr b="1" sz="1200"/>
          </a:p>
          <a:p>
            <a:pPr indent="0" lvl="0" marL="0" rtl="0" algn="ctr">
              <a:spcBef>
                <a:spcPts val="0"/>
              </a:spcBef>
              <a:spcAft>
                <a:spcPts val="0"/>
              </a:spcAft>
              <a:buNone/>
            </a:pPr>
            <a:r>
              <a:rPr b="1" lang="en-GB" sz="1200"/>
              <a:t>euclidean norm</a:t>
            </a:r>
            <a:endParaRPr b="1" sz="1200"/>
          </a:p>
        </p:txBody>
      </p:sp>
      <p:cxnSp>
        <p:nvCxnSpPr>
          <p:cNvPr id="128" name="Google Shape;128;p19"/>
          <p:cNvCxnSpPr>
            <a:stCxn id="119" idx="0"/>
          </p:cNvCxnSpPr>
          <p:nvPr/>
        </p:nvCxnSpPr>
        <p:spPr>
          <a:xfrm flipH="1" rot="10800000">
            <a:off x="2010350" y="1470950"/>
            <a:ext cx="582600" cy="260100"/>
          </a:xfrm>
          <a:prstGeom prst="straightConnector1">
            <a:avLst/>
          </a:prstGeom>
          <a:noFill/>
          <a:ln cap="flat" cmpd="sng" w="9525">
            <a:solidFill>
              <a:srgbClr val="000000"/>
            </a:solidFill>
            <a:prstDash val="solid"/>
            <a:round/>
            <a:headEnd len="med" w="med" type="none"/>
            <a:tailEnd len="med" w="med" type="none"/>
          </a:ln>
        </p:spPr>
      </p:cxnSp>
      <p:cxnSp>
        <p:nvCxnSpPr>
          <p:cNvPr id="129" name="Google Shape;129;p19"/>
          <p:cNvCxnSpPr/>
          <p:nvPr/>
        </p:nvCxnSpPr>
        <p:spPr>
          <a:xfrm rot="10800000">
            <a:off x="2592950" y="1466588"/>
            <a:ext cx="582600" cy="268800"/>
          </a:xfrm>
          <a:prstGeom prst="straightConnector1">
            <a:avLst/>
          </a:prstGeom>
          <a:noFill/>
          <a:ln cap="flat" cmpd="sng" w="9525">
            <a:solidFill>
              <a:srgbClr val="000000"/>
            </a:solidFill>
            <a:prstDash val="solid"/>
            <a:round/>
            <a:headEnd len="med" w="med" type="none"/>
            <a:tailEnd len="med" w="med" type="none"/>
          </a:ln>
        </p:spPr>
      </p:cxnSp>
      <p:cxnSp>
        <p:nvCxnSpPr>
          <p:cNvPr id="130" name="Google Shape;130;p19"/>
          <p:cNvCxnSpPr>
            <a:stCxn id="124" idx="0"/>
          </p:cNvCxnSpPr>
          <p:nvPr/>
        </p:nvCxnSpPr>
        <p:spPr>
          <a:xfrm flipH="1" rot="10800000">
            <a:off x="6440475" y="1464088"/>
            <a:ext cx="586500" cy="307500"/>
          </a:xfrm>
          <a:prstGeom prst="straightConnector1">
            <a:avLst/>
          </a:prstGeom>
          <a:noFill/>
          <a:ln cap="flat" cmpd="sng" w="9525">
            <a:solidFill>
              <a:srgbClr val="000000"/>
            </a:solidFill>
            <a:prstDash val="solid"/>
            <a:round/>
            <a:headEnd len="med" w="med" type="none"/>
            <a:tailEnd len="med" w="med" type="none"/>
          </a:ln>
        </p:spPr>
      </p:cxnSp>
      <p:cxnSp>
        <p:nvCxnSpPr>
          <p:cNvPr id="131" name="Google Shape;131;p19"/>
          <p:cNvCxnSpPr>
            <a:stCxn id="125" idx="0"/>
          </p:cNvCxnSpPr>
          <p:nvPr/>
        </p:nvCxnSpPr>
        <p:spPr>
          <a:xfrm rot="10800000">
            <a:off x="7015125" y="1464088"/>
            <a:ext cx="573900" cy="307500"/>
          </a:xfrm>
          <a:prstGeom prst="straightConnector1">
            <a:avLst/>
          </a:prstGeom>
          <a:noFill/>
          <a:ln cap="flat" cmpd="sng" w="9525">
            <a:solidFill>
              <a:srgbClr val="000000"/>
            </a:solidFill>
            <a:prstDash val="solid"/>
            <a:round/>
            <a:headEnd len="med" w="med" type="none"/>
            <a:tailEnd len="med" w="med" type="none"/>
          </a:ln>
        </p:spPr>
      </p:cxnSp>
      <p:sp>
        <p:nvSpPr>
          <p:cNvPr id="132" name="Google Shape;132;p19"/>
          <p:cNvSpPr txBox="1"/>
          <p:nvPr/>
        </p:nvSpPr>
        <p:spPr>
          <a:xfrm>
            <a:off x="2345500" y="1162625"/>
            <a:ext cx="860700" cy="141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t>delta</a:t>
            </a:r>
            <a:endParaRPr sz="1200"/>
          </a:p>
        </p:txBody>
      </p:sp>
      <p:sp>
        <p:nvSpPr>
          <p:cNvPr id="133" name="Google Shape;133;p19"/>
          <p:cNvSpPr txBox="1"/>
          <p:nvPr/>
        </p:nvSpPr>
        <p:spPr>
          <a:xfrm>
            <a:off x="6728325" y="1187725"/>
            <a:ext cx="860700" cy="141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t>delta</a:t>
            </a:r>
            <a:endParaRPr sz="1200"/>
          </a:p>
        </p:txBody>
      </p:sp>
      <p:sp>
        <p:nvSpPr>
          <p:cNvPr id="134" name="Google Shape;134;p19"/>
          <p:cNvSpPr txBox="1"/>
          <p:nvPr/>
        </p:nvSpPr>
        <p:spPr>
          <a:xfrm>
            <a:off x="4171200" y="1121225"/>
            <a:ext cx="1277100" cy="224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GB"/>
              <a:t>…</a:t>
            </a:r>
            <a:endParaRPr/>
          </a:p>
          <a:p>
            <a:pPr indent="0" lvl="0" marL="0" rtl="0" algn="l">
              <a:spcBef>
                <a:spcPts val="0"/>
              </a:spcBef>
              <a:spcAft>
                <a:spcPts val="0"/>
              </a:spcAft>
              <a:buNone/>
            </a:pPr>
            <a:r>
              <a:t/>
            </a:r>
            <a:endParaRPr/>
          </a:p>
        </p:txBody>
      </p:sp>
      <p:sp>
        <p:nvSpPr>
          <p:cNvPr id="135" name="Google Shape;135;p19"/>
          <p:cNvSpPr/>
          <p:nvPr/>
        </p:nvSpPr>
        <p:spPr>
          <a:xfrm rot="-5400000">
            <a:off x="4664400" y="-1088850"/>
            <a:ext cx="290700" cy="4422300"/>
          </a:xfrm>
          <a:prstGeom prst="rightBrace">
            <a:avLst>
              <a:gd fmla="val 50000" name="adj1"/>
              <a:gd fmla="val 50000" name="adj2"/>
            </a:avLst>
          </a:prstGeom>
          <a:no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36" name="Google Shape;136;p19"/>
          <p:cNvSpPr txBox="1"/>
          <p:nvPr/>
        </p:nvSpPr>
        <p:spPr>
          <a:xfrm>
            <a:off x="3939150" y="555800"/>
            <a:ext cx="1741200" cy="224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GB" sz="1200"/>
              <a:t>5 mins </a:t>
            </a:r>
            <a:r>
              <a:rPr b="1" lang="en-GB" sz="1200"/>
              <a:t>mean + std of deltas</a:t>
            </a:r>
            <a:endParaRPr b="1" sz="12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0"/>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Method: Feature Extraction: Heart-rate</a:t>
            </a:r>
            <a:endParaRPr/>
          </a:p>
        </p:txBody>
      </p:sp>
      <p:sp>
        <p:nvSpPr>
          <p:cNvPr id="142" name="Google Shape;142;p20"/>
          <p:cNvSpPr txBox="1"/>
          <p:nvPr>
            <p:ph idx="1" type="body"/>
          </p:nvPr>
        </p:nvSpPr>
        <p:spPr>
          <a:xfrm>
            <a:off x="311700" y="750675"/>
            <a:ext cx="8520600" cy="38181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b="1" i="1" lang="en-GB"/>
              <a:t>5 features</a:t>
            </a:r>
            <a:r>
              <a:rPr lang="en-GB"/>
              <a:t> as in [1] (per 5 </a:t>
            </a:r>
            <a:r>
              <a:rPr lang="en-GB"/>
              <a:t>minutes window)</a:t>
            </a:r>
            <a:endParaRPr/>
          </a:p>
          <a:p>
            <a:pPr indent="-317500" lvl="1" marL="914400" rtl="0" algn="l">
              <a:spcBef>
                <a:spcPts val="0"/>
              </a:spcBef>
              <a:spcAft>
                <a:spcPts val="0"/>
              </a:spcAft>
              <a:buSzPts val="1400"/>
              <a:buChar char="-"/>
            </a:pPr>
            <a:r>
              <a:rPr lang="en-GB"/>
              <a:t>heartRate_nanmean</a:t>
            </a:r>
            <a:endParaRPr/>
          </a:p>
          <a:p>
            <a:pPr indent="-317500" lvl="1" marL="914400" rtl="0" algn="l">
              <a:spcBef>
                <a:spcPts val="0"/>
              </a:spcBef>
              <a:spcAft>
                <a:spcPts val="0"/>
              </a:spcAft>
              <a:buSzPts val="1400"/>
              <a:buChar char="-"/>
            </a:pPr>
            <a:r>
              <a:rPr lang="en-GB"/>
              <a:t>rRInterval_nanmean</a:t>
            </a:r>
            <a:endParaRPr/>
          </a:p>
          <a:p>
            <a:pPr indent="-317500" lvl="1" marL="914400" rtl="0" algn="l">
              <a:spcBef>
                <a:spcPts val="0"/>
              </a:spcBef>
              <a:spcAft>
                <a:spcPts val="0"/>
              </a:spcAft>
              <a:buSzPts val="1400"/>
              <a:buChar char="-"/>
            </a:pPr>
            <a:r>
              <a:rPr lang="en-GB"/>
              <a:t>RInterval_rmssd</a:t>
            </a:r>
            <a:endParaRPr/>
          </a:p>
          <a:p>
            <a:pPr indent="-317500" lvl="1" marL="914400" rtl="0" algn="l">
              <a:spcBef>
                <a:spcPts val="0"/>
              </a:spcBef>
              <a:spcAft>
                <a:spcPts val="0"/>
              </a:spcAft>
              <a:buSzPts val="1400"/>
              <a:buChar char="-"/>
            </a:pPr>
            <a:r>
              <a:rPr lang="en-GB"/>
              <a:t>rRInterval_sdnn</a:t>
            </a:r>
            <a:endParaRPr/>
          </a:p>
          <a:p>
            <a:pPr indent="-317500" lvl="1" marL="914400" rtl="0" algn="l">
              <a:spcBef>
                <a:spcPts val="0"/>
              </a:spcBef>
              <a:spcAft>
                <a:spcPts val="0"/>
              </a:spcAft>
              <a:buSzPts val="1400"/>
              <a:buChar char="-"/>
            </a:pPr>
            <a:r>
              <a:rPr lang="en-GB"/>
              <a:t>rRInterval_lombscargle_power_high</a:t>
            </a:r>
            <a:endParaRPr/>
          </a:p>
          <a:p>
            <a:pPr indent="0" lvl="0" marL="0" rtl="0" algn="l">
              <a:spcBef>
                <a:spcPts val="120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1"/>
          <p:cNvSpPr txBox="1"/>
          <p:nvPr>
            <p:ph type="title"/>
          </p:nvPr>
        </p:nvSpPr>
        <p:spPr>
          <a:xfrm>
            <a:off x="311700" y="64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Method: Feature Extraction: Sleep</a:t>
            </a:r>
            <a:endParaRPr/>
          </a:p>
        </p:txBody>
      </p:sp>
      <p:sp>
        <p:nvSpPr>
          <p:cNvPr id="148" name="Google Shape;148;p21"/>
          <p:cNvSpPr txBox="1"/>
          <p:nvPr>
            <p:ph idx="1" type="body"/>
          </p:nvPr>
        </p:nvSpPr>
        <p:spPr>
          <a:xfrm>
            <a:off x="311700" y="750675"/>
            <a:ext cx="8520600" cy="38181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b="1" i="1" lang="en-GB"/>
              <a:t>3</a:t>
            </a:r>
            <a:r>
              <a:rPr b="1" i="1" lang="en-GB"/>
              <a:t> features</a:t>
            </a:r>
            <a:r>
              <a:rPr lang="en-GB"/>
              <a:t> (per 5 minutes window) for</a:t>
            </a:r>
            <a:r>
              <a:rPr lang="en-GB"/>
              <a:t> each time interval starting at t of the L</a:t>
            </a:r>
            <a:r>
              <a:rPr baseline="-25000" lang="en-GB"/>
              <a:t>p, d</a:t>
            </a:r>
            <a:r>
              <a:rPr lang="en-GB"/>
              <a:t> available 5-min intervals of patient p on day d:</a:t>
            </a:r>
            <a:endParaRPr/>
          </a:p>
          <a:p>
            <a:pPr indent="-317500" lvl="1" marL="914400" rtl="0" algn="l">
              <a:spcBef>
                <a:spcPts val="0"/>
              </a:spcBef>
              <a:spcAft>
                <a:spcPts val="0"/>
              </a:spcAft>
              <a:buSzPts val="1400"/>
              <a:buChar char="-"/>
            </a:pPr>
            <a:r>
              <a:rPr lang="en-GB"/>
              <a:t>the number of sleep intervals up to t</a:t>
            </a:r>
            <a:endParaRPr/>
          </a:p>
          <a:p>
            <a:pPr indent="-317500" lvl="1" marL="914400" rtl="0" algn="l">
              <a:spcBef>
                <a:spcPts val="0"/>
              </a:spcBef>
              <a:spcAft>
                <a:spcPts val="0"/>
              </a:spcAft>
              <a:buSzPts val="1400"/>
              <a:buChar char="-"/>
            </a:pPr>
            <a:r>
              <a:rPr lang="en-GB"/>
              <a:t>the total amount of sleep (in secs) up to t</a:t>
            </a:r>
            <a:endParaRPr/>
          </a:p>
          <a:p>
            <a:pPr indent="-317500" lvl="1" marL="914400" rtl="0" algn="l">
              <a:spcBef>
                <a:spcPts val="0"/>
              </a:spcBef>
              <a:spcAft>
                <a:spcPts val="0"/>
              </a:spcAft>
              <a:buSzPts val="1400"/>
              <a:buChar char="-"/>
            </a:pPr>
            <a:r>
              <a:rPr lang="en-GB"/>
              <a:t>the difference t-a</a:t>
            </a:r>
            <a:r>
              <a:rPr baseline="-25000" lang="en-GB"/>
              <a:t>t*</a:t>
            </a:r>
            <a:r>
              <a:rPr lang="en-GB"/>
              <a:t> (secs), if (a</a:t>
            </a:r>
            <a:r>
              <a:rPr baseline="-25000" lang="en-GB"/>
              <a:t>t*</a:t>
            </a:r>
            <a:r>
              <a:rPr lang="en-GB"/>
              <a:t>, b</a:t>
            </a:r>
            <a:r>
              <a:rPr baseline="-25000" lang="en-GB"/>
              <a:t>t*</a:t>
            </a:r>
            <a:r>
              <a:rPr lang="en-GB"/>
              <a:t>) is a sleeping interval and t belongs in the (a</a:t>
            </a:r>
            <a:r>
              <a:rPr baseline="-25000" lang="en-GB"/>
              <a:t>t*</a:t>
            </a:r>
            <a:r>
              <a:rPr lang="en-GB"/>
              <a:t>, b</a:t>
            </a:r>
            <a:r>
              <a:rPr baseline="-25000" lang="en-GB"/>
              <a:t>t*</a:t>
            </a:r>
            <a:r>
              <a:rPr lang="en-GB"/>
              <a:t>) range (this is the time elapsed since the patient was in sleep at time t)</a:t>
            </a:r>
            <a:endParaRPr/>
          </a:p>
          <a:p>
            <a:pPr indent="0" lvl="0" marL="0" rtl="0" algn="l">
              <a:spcBef>
                <a:spcPts val="1200"/>
              </a:spcBef>
              <a:spcAft>
                <a:spcPts val="1200"/>
              </a:spcAft>
              <a:buNone/>
            </a:pPr>
            <a:r>
              <a:t/>
            </a:r>
            <a:endParaRPr/>
          </a:p>
        </p:txBody>
      </p:sp>
      <p:pic>
        <p:nvPicPr>
          <p:cNvPr id="149" name="Google Shape;149;p21"/>
          <p:cNvPicPr preferRelativeResize="0"/>
          <p:nvPr/>
        </p:nvPicPr>
        <p:blipFill>
          <a:blip r:embed="rId3">
            <a:alphaModFix/>
          </a:blip>
          <a:stretch>
            <a:fillRect/>
          </a:stretch>
        </p:blipFill>
        <p:spPr>
          <a:xfrm>
            <a:off x="280878" y="3236056"/>
            <a:ext cx="596250" cy="405066"/>
          </a:xfrm>
          <a:prstGeom prst="rect">
            <a:avLst/>
          </a:prstGeom>
          <a:noFill/>
          <a:ln>
            <a:noFill/>
          </a:ln>
        </p:spPr>
      </p:pic>
      <p:pic>
        <p:nvPicPr>
          <p:cNvPr id="150" name="Google Shape;150;p21"/>
          <p:cNvPicPr preferRelativeResize="0"/>
          <p:nvPr/>
        </p:nvPicPr>
        <p:blipFill>
          <a:blip r:embed="rId3">
            <a:alphaModFix/>
          </a:blip>
          <a:stretch>
            <a:fillRect/>
          </a:stretch>
        </p:blipFill>
        <p:spPr>
          <a:xfrm>
            <a:off x="915594" y="3236056"/>
            <a:ext cx="596250" cy="405066"/>
          </a:xfrm>
          <a:prstGeom prst="rect">
            <a:avLst/>
          </a:prstGeom>
          <a:noFill/>
          <a:ln>
            <a:noFill/>
          </a:ln>
        </p:spPr>
      </p:pic>
      <p:pic>
        <p:nvPicPr>
          <p:cNvPr id="151" name="Google Shape;151;p21"/>
          <p:cNvPicPr preferRelativeResize="0"/>
          <p:nvPr/>
        </p:nvPicPr>
        <p:blipFill>
          <a:blip r:embed="rId3">
            <a:alphaModFix/>
          </a:blip>
          <a:stretch>
            <a:fillRect/>
          </a:stretch>
        </p:blipFill>
        <p:spPr>
          <a:xfrm>
            <a:off x="1511832" y="3236056"/>
            <a:ext cx="596250" cy="405066"/>
          </a:xfrm>
          <a:prstGeom prst="rect">
            <a:avLst/>
          </a:prstGeom>
          <a:noFill/>
          <a:ln>
            <a:noFill/>
          </a:ln>
        </p:spPr>
      </p:pic>
      <p:pic>
        <p:nvPicPr>
          <p:cNvPr id="152" name="Google Shape;152;p21"/>
          <p:cNvPicPr preferRelativeResize="0"/>
          <p:nvPr/>
        </p:nvPicPr>
        <p:blipFill>
          <a:blip r:embed="rId3">
            <a:alphaModFix/>
          </a:blip>
          <a:stretch>
            <a:fillRect/>
          </a:stretch>
        </p:blipFill>
        <p:spPr>
          <a:xfrm>
            <a:off x="6380861" y="3236056"/>
            <a:ext cx="596250" cy="405066"/>
          </a:xfrm>
          <a:prstGeom prst="rect">
            <a:avLst/>
          </a:prstGeom>
          <a:noFill/>
          <a:ln>
            <a:noFill/>
          </a:ln>
        </p:spPr>
      </p:pic>
      <p:cxnSp>
        <p:nvCxnSpPr>
          <p:cNvPr id="153" name="Google Shape;153;p21"/>
          <p:cNvCxnSpPr>
            <a:stCxn id="154" idx="2"/>
          </p:cNvCxnSpPr>
          <p:nvPr/>
        </p:nvCxnSpPr>
        <p:spPr>
          <a:xfrm flipH="1">
            <a:off x="4847635" y="3641122"/>
            <a:ext cx="2427600" cy="930300"/>
          </a:xfrm>
          <a:prstGeom prst="straightConnector1">
            <a:avLst/>
          </a:prstGeom>
          <a:noFill/>
          <a:ln cap="flat" cmpd="sng" w="9525">
            <a:solidFill>
              <a:srgbClr val="000000"/>
            </a:solidFill>
            <a:prstDash val="solid"/>
            <a:round/>
            <a:headEnd len="med" w="med" type="none"/>
            <a:tailEnd len="med" w="med" type="triangle"/>
          </a:ln>
        </p:spPr>
      </p:cxnSp>
      <p:cxnSp>
        <p:nvCxnSpPr>
          <p:cNvPr id="155" name="Google Shape;155;p21"/>
          <p:cNvCxnSpPr>
            <a:stCxn id="154" idx="2"/>
          </p:cNvCxnSpPr>
          <p:nvPr/>
        </p:nvCxnSpPr>
        <p:spPr>
          <a:xfrm flipH="1">
            <a:off x="6669835" y="3641122"/>
            <a:ext cx="605400" cy="1146600"/>
          </a:xfrm>
          <a:prstGeom prst="straightConnector1">
            <a:avLst/>
          </a:prstGeom>
          <a:noFill/>
          <a:ln cap="flat" cmpd="sng" w="9525">
            <a:solidFill>
              <a:srgbClr val="000000"/>
            </a:solidFill>
            <a:prstDash val="solid"/>
            <a:round/>
            <a:headEnd len="med" w="med" type="none"/>
            <a:tailEnd len="med" w="med" type="triangle"/>
          </a:ln>
        </p:spPr>
      </p:cxnSp>
      <p:cxnSp>
        <p:nvCxnSpPr>
          <p:cNvPr id="156" name="Google Shape;156;p21"/>
          <p:cNvCxnSpPr>
            <a:stCxn id="154" idx="2"/>
          </p:cNvCxnSpPr>
          <p:nvPr/>
        </p:nvCxnSpPr>
        <p:spPr>
          <a:xfrm>
            <a:off x="7275235" y="3641122"/>
            <a:ext cx="704700" cy="1146600"/>
          </a:xfrm>
          <a:prstGeom prst="straightConnector1">
            <a:avLst/>
          </a:prstGeom>
          <a:noFill/>
          <a:ln cap="flat" cmpd="sng" w="9525">
            <a:solidFill>
              <a:srgbClr val="000000"/>
            </a:solidFill>
            <a:prstDash val="solid"/>
            <a:round/>
            <a:headEnd len="med" w="med" type="none"/>
            <a:tailEnd len="med" w="med" type="triangle"/>
          </a:ln>
        </p:spPr>
      </p:cxnSp>
      <p:sp>
        <p:nvSpPr>
          <p:cNvPr id="157" name="Google Shape;157;p21"/>
          <p:cNvSpPr txBox="1"/>
          <p:nvPr/>
        </p:nvSpPr>
        <p:spPr>
          <a:xfrm>
            <a:off x="7171500" y="4787833"/>
            <a:ext cx="1972500" cy="253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1000">
                <a:solidFill>
                  <a:srgbClr val="FF0000"/>
                </a:solidFill>
              </a:rPr>
              <a:t>interval_sleep = 300 s</a:t>
            </a:r>
            <a:endParaRPr sz="1000">
              <a:solidFill>
                <a:srgbClr val="FF0000"/>
              </a:solidFill>
            </a:endParaRPr>
          </a:p>
        </p:txBody>
      </p:sp>
      <p:sp>
        <p:nvSpPr>
          <p:cNvPr id="158" name="Google Shape;158;p21"/>
          <p:cNvSpPr txBox="1"/>
          <p:nvPr/>
        </p:nvSpPr>
        <p:spPr>
          <a:xfrm>
            <a:off x="4238636" y="4611706"/>
            <a:ext cx="1186500" cy="253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1200">
                <a:solidFill>
                  <a:srgbClr val="FF0000"/>
                </a:solidFill>
              </a:rPr>
              <a:t>n_sleep = 2</a:t>
            </a:r>
            <a:endParaRPr sz="1200">
              <a:solidFill>
                <a:srgbClr val="FF0000"/>
              </a:solidFill>
            </a:endParaRPr>
          </a:p>
        </p:txBody>
      </p:sp>
      <p:sp>
        <p:nvSpPr>
          <p:cNvPr id="159" name="Google Shape;159;p21"/>
          <p:cNvSpPr txBox="1"/>
          <p:nvPr/>
        </p:nvSpPr>
        <p:spPr>
          <a:xfrm>
            <a:off x="5623476" y="4787813"/>
            <a:ext cx="1911600" cy="253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1200">
                <a:solidFill>
                  <a:srgbClr val="FF0000"/>
                </a:solidFill>
              </a:rPr>
              <a:t>aggr_sleep = 1800 s</a:t>
            </a:r>
            <a:endParaRPr sz="1200">
              <a:solidFill>
                <a:srgbClr val="FF0000"/>
              </a:solidFill>
            </a:endParaRPr>
          </a:p>
        </p:txBody>
      </p:sp>
      <p:pic>
        <p:nvPicPr>
          <p:cNvPr id="160" name="Google Shape;160;p21"/>
          <p:cNvPicPr preferRelativeResize="0"/>
          <p:nvPr/>
        </p:nvPicPr>
        <p:blipFill>
          <a:blip r:embed="rId3">
            <a:alphaModFix/>
          </a:blip>
          <a:stretch>
            <a:fillRect/>
          </a:stretch>
        </p:blipFill>
        <p:spPr>
          <a:xfrm>
            <a:off x="2108081" y="3236056"/>
            <a:ext cx="596250" cy="405066"/>
          </a:xfrm>
          <a:prstGeom prst="rect">
            <a:avLst/>
          </a:prstGeom>
          <a:noFill/>
          <a:ln>
            <a:noFill/>
          </a:ln>
        </p:spPr>
      </p:pic>
      <p:pic>
        <p:nvPicPr>
          <p:cNvPr id="161" name="Google Shape;161;p21"/>
          <p:cNvPicPr preferRelativeResize="0"/>
          <p:nvPr/>
        </p:nvPicPr>
        <p:blipFill>
          <a:blip r:embed="rId3">
            <a:alphaModFix/>
          </a:blip>
          <a:stretch>
            <a:fillRect/>
          </a:stretch>
        </p:blipFill>
        <p:spPr>
          <a:xfrm>
            <a:off x="2742797" y="3236056"/>
            <a:ext cx="596250" cy="405066"/>
          </a:xfrm>
          <a:prstGeom prst="rect">
            <a:avLst/>
          </a:prstGeom>
          <a:noFill/>
          <a:ln>
            <a:noFill/>
          </a:ln>
        </p:spPr>
      </p:pic>
      <p:pic>
        <p:nvPicPr>
          <p:cNvPr id="162" name="Google Shape;162;p21"/>
          <p:cNvPicPr preferRelativeResize="0"/>
          <p:nvPr/>
        </p:nvPicPr>
        <p:blipFill>
          <a:blip r:embed="rId3">
            <a:alphaModFix/>
          </a:blip>
          <a:stretch>
            <a:fillRect/>
          </a:stretch>
        </p:blipFill>
        <p:spPr>
          <a:xfrm>
            <a:off x="3330863" y="3236056"/>
            <a:ext cx="596250" cy="405066"/>
          </a:xfrm>
          <a:prstGeom prst="rect">
            <a:avLst/>
          </a:prstGeom>
          <a:noFill/>
          <a:ln>
            <a:noFill/>
          </a:ln>
        </p:spPr>
      </p:pic>
      <p:sp>
        <p:nvSpPr>
          <p:cNvPr id="163" name="Google Shape;163;p21"/>
          <p:cNvSpPr/>
          <p:nvPr/>
        </p:nvSpPr>
        <p:spPr>
          <a:xfrm>
            <a:off x="234751" y="3142244"/>
            <a:ext cx="3765300" cy="655200"/>
          </a:xfrm>
          <a:prstGeom prst="rect">
            <a:avLst/>
          </a:prstGeom>
          <a:no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154" name="Google Shape;154;p21"/>
          <p:cNvPicPr preferRelativeResize="0"/>
          <p:nvPr/>
        </p:nvPicPr>
        <p:blipFill>
          <a:blip r:embed="rId3">
            <a:alphaModFix/>
          </a:blip>
          <a:stretch>
            <a:fillRect/>
          </a:stretch>
        </p:blipFill>
        <p:spPr>
          <a:xfrm>
            <a:off x="6977110" y="3236056"/>
            <a:ext cx="596250" cy="405066"/>
          </a:xfrm>
          <a:prstGeom prst="rect">
            <a:avLst/>
          </a:prstGeom>
          <a:noFill/>
          <a:ln>
            <a:noFill/>
          </a:ln>
        </p:spPr>
      </p:pic>
      <p:sp>
        <p:nvSpPr>
          <p:cNvPr id="164" name="Google Shape;164;p21"/>
          <p:cNvSpPr/>
          <p:nvPr/>
        </p:nvSpPr>
        <p:spPr>
          <a:xfrm>
            <a:off x="6322970" y="3142244"/>
            <a:ext cx="2146200" cy="655200"/>
          </a:xfrm>
          <a:prstGeom prst="rect">
            <a:avLst/>
          </a:prstGeom>
          <a:no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65" name="Google Shape;165;p21"/>
          <p:cNvSpPr txBox="1"/>
          <p:nvPr/>
        </p:nvSpPr>
        <p:spPr>
          <a:xfrm>
            <a:off x="5040382" y="3236046"/>
            <a:ext cx="399000" cy="405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600"/>
              <a:t>…</a:t>
            </a:r>
            <a:endParaRPr b="1" sz="1600"/>
          </a:p>
        </p:txBody>
      </p:sp>
      <p:sp>
        <p:nvSpPr>
          <p:cNvPr id="166" name="Google Shape;166;p21"/>
          <p:cNvSpPr txBox="1"/>
          <p:nvPr/>
        </p:nvSpPr>
        <p:spPr>
          <a:xfrm>
            <a:off x="130650" y="2653812"/>
            <a:ext cx="1911600" cy="216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t>start_time: </a:t>
            </a:r>
            <a:br>
              <a:rPr lang="en-GB" sz="1200"/>
            </a:br>
            <a:r>
              <a:rPr lang="en-GB" sz="1200"/>
              <a:t>  16:35</a:t>
            </a:r>
            <a:endParaRPr sz="1200"/>
          </a:p>
        </p:txBody>
      </p:sp>
      <p:sp>
        <p:nvSpPr>
          <p:cNvPr id="167" name="Google Shape;167;p21"/>
          <p:cNvSpPr txBox="1"/>
          <p:nvPr/>
        </p:nvSpPr>
        <p:spPr>
          <a:xfrm>
            <a:off x="3221160" y="2653812"/>
            <a:ext cx="1002900" cy="216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t>end_time: </a:t>
            </a:r>
            <a:br>
              <a:rPr lang="en-GB" sz="1200"/>
            </a:br>
            <a:r>
              <a:rPr lang="en-GB" sz="1200"/>
              <a:t>   17:05</a:t>
            </a:r>
            <a:endParaRPr sz="1200"/>
          </a:p>
        </p:txBody>
      </p:sp>
      <p:sp>
        <p:nvSpPr>
          <p:cNvPr id="168" name="Google Shape;168;p21"/>
          <p:cNvSpPr/>
          <p:nvPr/>
        </p:nvSpPr>
        <p:spPr>
          <a:xfrm>
            <a:off x="4028775" y="3142244"/>
            <a:ext cx="2265300" cy="655200"/>
          </a:xfrm>
          <a:prstGeom prst="rect">
            <a:avLst/>
          </a:prstGeom>
          <a:no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cxnSp>
        <p:nvCxnSpPr>
          <p:cNvPr id="169" name="Google Shape;169;p21"/>
          <p:cNvCxnSpPr/>
          <p:nvPr/>
        </p:nvCxnSpPr>
        <p:spPr>
          <a:xfrm rot="10800000">
            <a:off x="234751" y="2971006"/>
            <a:ext cx="0" cy="163800"/>
          </a:xfrm>
          <a:prstGeom prst="straightConnector1">
            <a:avLst/>
          </a:prstGeom>
          <a:noFill/>
          <a:ln cap="flat" cmpd="sng" w="9525">
            <a:solidFill>
              <a:srgbClr val="000000"/>
            </a:solidFill>
            <a:prstDash val="solid"/>
            <a:round/>
            <a:headEnd len="med" w="med" type="none"/>
            <a:tailEnd len="med" w="med" type="none"/>
          </a:ln>
        </p:spPr>
      </p:cxnSp>
      <p:cxnSp>
        <p:nvCxnSpPr>
          <p:cNvPr id="170" name="Google Shape;170;p21"/>
          <p:cNvCxnSpPr/>
          <p:nvPr/>
        </p:nvCxnSpPr>
        <p:spPr>
          <a:xfrm rot="10800000">
            <a:off x="4000086" y="2971006"/>
            <a:ext cx="0" cy="163800"/>
          </a:xfrm>
          <a:prstGeom prst="straightConnector1">
            <a:avLst/>
          </a:prstGeom>
          <a:noFill/>
          <a:ln cap="flat" cmpd="sng" w="9525">
            <a:solidFill>
              <a:srgbClr val="000000"/>
            </a:solidFill>
            <a:prstDash val="solid"/>
            <a:round/>
            <a:headEnd len="med" w="med" type="none"/>
            <a:tailEnd len="med" w="med" type="none"/>
          </a:ln>
        </p:spPr>
      </p:cxnSp>
      <p:sp>
        <p:nvSpPr>
          <p:cNvPr id="171" name="Google Shape;171;p21"/>
          <p:cNvSpPr txBox="1"/>
          <p:nvPr/>
        </p:nvSpPr>
        <p:spPr>
          <a:xfrm>
            <a:off x="7534976" y="3236121"/>
            <a:ext cx="399000" cy="405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600"/>
              <a:t>…</a:t>
            </a:r>
            <a:endParaRPr b="1" sz="1600"/>
          </a:p>
        </p:txBody>
      </p:sp>
      <p:pic>
        <p:nvPicPr>
          <p:cNvPr id="172" name="Google Shape;172;p21"/>
          <p:cNvPicPr preferRelativeResize="0"/>
          <p:nvPr/>
        </p:nvPicPr>
        <p:blipFill>
          <a:blip r:embed="rId3">
            <a:alphaModFix/>
          </a:blip>
          <a:stretch>
            <a:fillRect/>
          </a:stretch>
        </p:blipFill>
        <p:spPr>
          <a:xfrm>
            <a:off x="7828890" y="3236092"/>
            <a:ext cx="596250" cy="405066"/>
          </a:xfrm>
          <a:prstGeom prst="rect">
            <a:avLst/>
          </a:prstGeom>
          <a:noFill/>
          <a:ln>
            <a:noFill/>
          </a:ln>
        </p:spPr>
      </p:pic>
      <p:pic>
        <p:nvPicPr>
          <p:cNvPr id="173" name="Google Shape;173;p21"/>
          <p:cNvPicPr preferRelativeResize="0"/>
          <p:nvPr/>
        </p:nvPicPr>
        <p:blipFill>
          <a:blip r:embed="rId4">
            <a:alphaModFix/>
          </a:blip>
          <a:stretch>
            <a:fillRect/>
          </a:stretch>
        </p:blipFill>
        <p:spPr>
          <a:xfrm>
            <a:off x="4224298" y="3178843"/>
            <a:ext cx="399086" cy="582028"/>
          </a:xfrm>
          <a:prstGeom prst="rect">
            <a:avLst/>
          </a:prstGeom>
          <a:noFill/>
          <a:ln>
            <a:noFill/>
          </a:ln>
        </p:spPr>
      </p:pic>
      <p:pic>
        <p:nvPicPr>
          <p:cNvPr id="174" name="Google Shape;174;p21"/>
          <p:cNvPicPr preferRelativeResize="0"/>
          <p:nvPr/>
        </p:nvPicPr>
        <p:blipFill>
          <a:blip r:embed="rId4">
            <a:alphaModFix/>
          </a:blip>
          <a:stretch>
            <a:fillRect/>
          </a:stretch>
        </p:blipFill>
        <p:spPr>
          <a:xfrm>
            <a:off x="4632329" y="3178843"/>
            <a:ext cx="399086" cy="582028"/>
          </a:xfrm>
          <a:prstGeom prst="rect">
            <a:avLst/>
          </a:prstGeom>
          <a:noFill/>
          <a:ln>
            <a:noFill/>
          </a:ln>
        </p:spPr>
      </p:pic>
      <p:pic>
        <p:nvPicPr>
          <p:cNvPr id="175" name="Google Shape;175;p21"/>
          <p:cNvPicPr preferRelativeResize="0"/>
          <p:nvPr/>
        </p:nvPicPr>
        <p:blipFill>
          <a:blip r:embed="rId4">
            <a:alphaModFix/>
          </a:blip>
          <a:stretch>
            <a:fillRect/>
          </a:stretch>
        </p:blipFill>
        <p:spPr>
          <a:xfrm>
            <a:off x="5401643" y="3178843"/>
            <a:ext cx="399086" cy="582028"/>
          </a:xfrm>
          <a:prstGeom prst="rect">
            <a:avLst/>
          </a:prstGeom>
          <a:noFill/>
          <a:ln>
            <a:noFill/>
          </a:ln>
        </p:spPr>
      </p:pic>
      <p:pic>
        <p:nvPicPr>
          <p:cNvPr id="176" name="Google Shape;176;p21"/>
          <p:cNvPicPr preferRelativeResize="0"/>
          <p:nvPr/>
        </p:nvPicPr>
        <p:blipFill>
          <a:blip r:embed="rId4">
            <a:alphaModFix/>
          </a:blip>
          <a:stretch>
            <a:fillRect/>
          </a:stretch>
        </p:blipFill>
        <p:spPr>
          <a:xfrm>
            <a:off x="5817607" y="3178843"/>
            <a:ext cx="399086" cy="582028"/>
          </a:xfrm>
          <a:prstGeom prst="rect">
            <a:avLst/>
          </a:prstGeom>
          <a:noFill/>
          <a:ln>
            <a:noFill/>
          </a:ln>
        </p:spPr>
      </p:pic>
      <p:cxnSp>
        <p:nvCxnSpPr>
          <p:cNvPr id="177" name="Google Shape;177;p21"/>
          <p:cNvCxnSpPr/>
          <p:nvPr/>
        </p:nvCxnSpPr>
        <p:spPr>
          <a:xfrm rot="10800000">
            <a:off x="4028775" y="2971006"/>
            <a:ext cx="0" cy="163800"/>
          </a:xfrm>
          <a:prstGeom prst="straightConnector1">
            <a:avLst/>
          </a:prstGeom>
          <a:noFill/>
          <a:ln cap="flat" cmpd="sng" w="9525">
            <a:solidFill>
              <a:srgbClr val="000000"/>
            </a:solidFill>
            <a:prstDash val="solid"/>
            <a:round/>
            <a:headEnd len="med" w="med" type="none"/>
            <a:tailEnd len="med" w="med" type="none"/>
          </a:ln>
        </p:spPr>
      </p:cxnSp>
      <p:cxnSp>
        <p:nvCxnSpPr>
          <p:cNvPr id="178" name="Google Shape;178;p21"/>
          <p:cNvCxnSpPr/>
          <p:nvPr/>
        </p:nvCxnSpPr>
        <p:spPr>
          <a:xfrm rot="10800000">
            <a:off x="6294256" y="2971006"/>
            <a:ext cx="0" cy="163800"/>
          </a:xfrm>
          <a:prstGeom prst="straightConnector1">
            <a:avLst/>
          </a:prstGeom>
          <a:noFill/>
          <a:ln cap="flat" cmpd="sng" w="9525">
            <a:solidFill>
              <a:srgbClr val="000000"/>
            </a:solidFill>
            <a:prstDash val="solid"/>
            <a:round/>
            <a:headEnd len="med" w="med" type="none"/>
            <a:tailEnd len="med" w="med" type="none"/>
          </a:ln>
        </p:spPr>
      </p:cxnSp>
      <p:cxnSp>
        <p:nvCxnSpPr>
          <p:cNvPr id="179" name="Google Shape;179;p21"/>
          <p:cNvCxnSpPr/>
          <p:nvPr/>
        </p:nvCxnSpPr>
        <p:spPr>
          <a:xfrm rot="10800000">
            <a:off x="6322970" y="2971006"/>
            <a:ext cx="0" cy="163800"/>
          </a:xfrm>
          <a:prstGeom prst="straightConnector1">
            <a:avLst/>
          </a:prstGeom>
          <a:noFill/>
          <a:ln cap="flat" cmpd="sng" w="9525">
            <a:solidFill>
              <a:srgbClr val="000000"/>
            </a:solidFill>
            <a:prstDash val="solid"/>
            <a:round/>
            <a:headEnd len="med" w="med" type="none"/>
            <a:tailEnd len="med" w="med" type="none"/>
          </a:ln>
        </p:spPr>
      </p:cxnSp>
      <p:cxnSp>
        <p:nvCxnSpPr>
          <p:cNvPr id="180" name="Google Shape;180;p21"/>
          <p:cNvCxnSpPr/>
          <p:nvPr/>
        </p:nvCxnSpPr>
        <p:spPr>
          <a:xfrm rot="10800000">
            <a:off x="8469101" y="2971006"/>
            <a:ext cx="0" cy="163800"/>
          </a:xfrm>
          <a:prstGeom prst="straightConnector1">
            <a:avLst/>
          </a:prstGeom>
          <a:noFill/>
          <a:ln cap="flat" cmpd="sng" w="9525">
            <a:solidFill>
              <a:srgbClr val="000000"/>
            </a:solidFill>
            <a:prstDash val="solid"/>
            <a:round/>
            <a:headEnd len="med" w="med" type="none"/>
            <a:tailEnd len="med" w="med" type="none"/>
          </a:ln>
        </p:spPr>
      </p:cxnSp>
      <p:sp>
        <p:nvSpPr>
          <p:cNvPr id="181" name="Google Shape;181;p21"/>
          <p:cNvSpPr txBox="1"/>
          <p:nvPr/>
        </p:nvSpPr>
        <p:spPr>
          <a:xfrm>
            <a:off x="3922272" y="2652350"/>
            <a:ext cx="1002900" cy="216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t>start_time: </a:t>
            </a:r>
            <a:br>
              <a:rPr lang="en-GB" sz="1200"/>
            </a:br>
            <a:r>
              <a:rPr lang="en-GB" sz="1200"/>
              <a:t>   17:05</a:t>
            </a:r>
            <a:endParaRPr sz="1200"/>
          </a:p>
        </p:txBody>
      </p:sp>
      <p:sp>
        <p:nvSpPr>
          <p:cNvPr id="182" name="Google Shape;182;p21"/>
          <p:cNvSpPr txBox="1"/>
          <p:nvPr/>
        </p:nvSpPr>
        <p:spPr>
          <a:xfrm>
            <a:off x="5559864" y="2653812"/>
            <a:ext cx="1002900" cy="216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t>end_time: </a:t>
            </a:r>
            <a:br>
              <a:rPr lang="en-GB" sz="1200"/>
            </a:br>
            <a:r>
              <a:rPr lang="en-GB" sz="1200"/>
              <a:t>   23:15</a:t>
            </a:r>
            <a:endParaRPr sz="1200"/>
          </a:p>
        </p:txBody>
      </p:sp>
      <p:sp>
        <p:nvSpPr>
          <p:cNvPr id="183" name="Google Shape;183;p21"/>
          <p:cNvSpPr txBox="1"/>
          <p:nvPr/>
        </p:nvSpPr>
        <p:spPr>
          <a:xfrm>
            <a:off x="6272109" y="2652350"/>
            <a:ext cx="1002900" cy="216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t>start_time: </a:t>
            </a:r>
            <a:br>
              <a:rPr lang="en-GB" sz="1200"/>
            </a:br>
            <a:r>
              <a:rPr lang="en-GB" sz="1200"/>
              <a:t>   23:15</a:t>
            </a:r>
            <a:endParaRPr sz="1200"/>
          </a:p>
        </p:txBody>
      </p:sp>
      <p:sp>
        <p:nvSpPr>
          <p:cNvPr id="184" name="Google Shape;184;p21"/>
          <p:cNvSpPr txBox="1"/>
          <p:nvPr/>
        </p:nvSpPr>
        <p:spPr>
          <a:xfrm>
            <a:off x="7760044" y="2653812"/>
            <a:ext cx="1002900" cy="216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t>end_time: </a:t>
            </a:r>
            <a:br>
              <a:rPr lang="en-GB" sz="1200"/>
            </a:br>
            <a:r>
              <a:rPr lang="en-GB" sz="1200"/>
              <a:t>   07:20</a:t>
            </a:r>
            <a:endParaRPr sz="1200"/>
          </a:p>
        </p:txBody>
      </p:sp>
      <p:sp>
        <p:nvSpPr>
          <p:cNvPr id="185" name="Google Shape;185;p21"/>
          <p:cNvSpPr/>
          <p:nvPr/>
        </p:nvSpPr>
        <p:spPr>
          <a:xfrm>
            <a:off x="7104853" y="2996350"/>
            <a:ext cx="399000" cy="884400"/>
          </a:xfrm>
          <a:prstGeom prst="rect">
            <a:avLst/>
          </a:prstGeom>
          <a:no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86" name="Google Shape;186;p21"/>
          <p:cNvSpPr txBox="1"/>
          <p:nvPr/>
        </p:nvSpPr>
        <p:spPr>
          <a:xfrm>
            <a:off x="6858400" y="3880750"/>
            <a:ext cx="891900" cy="515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lang="en-GB" sz="1000">
                <a:solidFill>
                  <a:srgbClr val="FF0000"/>
                </a:solidFill>
              </a:rPr>
              <a:t>5-min internal (t)</a:t>
            </a:r>
            <a:endParaRPr sz="1000">
              <a:solidFill>
                <a:srgbClr val="FF00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