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48" r:id="rId2"/>
    <p:sldId id="724" r:id="rId3"/>
    <p:sldId id="737" r:id="rId4"/>
    <p:sldId id="727" r:id="rId5"/>
    <p:sldId id="752" r:id="rId6"/>
    <p:sldId id="753" r:id="rId7"/>
    <p:sldId id="754" r:id="rId8"/>
    <p:sldId id="731" r:id="rId9"/>
    <p:sldId id="732" r:id="rId10"/>
    <p:sldId id="736" r:id="rId11"/>
    <p:sldId id="647" r:id="rId12"/>
    <p:sldId id="738" r:id="rId13"/>
    <p:sldId id="739" r:id="rId14"/>
    <p:sldId id="703" r:id="rId15"/>
    <p:sldId id="740" r:id="rId16"/>
    <p:sldId id="741" r:id="rId17"/>
    <p:sldId id="742" r:id="rId18"/>
    <p:sldId id="743" r:id="rId19"/>
    <p:sldId id="744" r:id="rId20"/>
    <p:sldId id="745" r:id="rId21"/>
    <p:sldId id="749" r:id="rId22"/>
    <p:sldId id="746" r:id="rId23"/>
    <p:sldId id="750" r:id="rId24"/>
    <p:sldId id="751" r:id="rId25"/>
    <p:sldId id="716" r:id="rId26"/>
    <p:sldId id="747" r:id="rId27"/>
    <p:sldId id="714" r:id="rId2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B1BFB"/>
    <a:srgbClr val="6950FC"/>
    <a:srgbClr val="4FBD69"/>
    <a:srgbClr val="D03CC2"/>
    <a:srgbClr val="D8B774"/>
    <a:srgbClr val="4FE8FD"/>
    <a:srgbClr val="517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4992" autoAdjust="0"/>
  </p:normalViewPr>
  <p:slideViewPr>
    <p:cSldViewPr snapToGrid="0">
      <p:cViewPr varScale="1">
        <p:scale>
          <a:sx n="92" d="100"/>
          <a:sy n="92" d="100"/>
        </p:scale>
        <p:origin x="220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6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D5AD92-2FCC-4A92-8AE4-79222020EB84}" type="datetimeFigureOut">
              <a:rPr lang="es-ES"/>
              <a:pPr>
                <a:defRPr/>
              </a:pPr>
              <a:t>29/10/24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8B0602-0607-4912-9E63-CB3D29956E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98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l" defTabSz="990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 defTabSz="990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l" defTabSz="990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 defTabSz="990186">
              <a:defRPr sz="1200">
                <a:latin typeface="Arial" charset="0"/>
              </a:defRPr>
            </a:lvl1pPr>
          </a:lstStyle>
          <a:p>
            <a:pPr>
              <a:defRPr/>
            </a:pPr>
            <a:fld id="{DA5B06D9-218B-4A53-A09C-C61EBF786F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938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0E466-6232-4C85-A5C8-6C0BFEDF6FBE}" type="slidenum">
              <a:rPr lang="es-ES" altLang="es-ES" smtClean="0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860425"/>
            <a:ext cx="4543425" cy="340836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56138"/>
            <a:ext cx="5038725" cy="406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8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73A1-7940-7474-58F5-9C58CD01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FA57E8-47F0-D555-6CE3-2130322CA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41F21C-F190-D986-008D-FA195027E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8DB0B0-8A36-A573-3536-B341042FE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2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42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AE8FC-4AC7-C1F4-7518-65E3842B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59676B-B9DE-A43B-6C1F-16A2D18D5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9F31CC-7210-5CE7-4D5F-76944F526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B2919E-81D0-70F7-4789-3A4C83EBB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48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0C3FB-EAAF-9236-C2D5-73AC0B2C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7032278-6FE2-0B80-9CBC-78B07C30B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DE2C72-B7AE-380A-0CD8-24EDEE139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B2CAD8-879A-A705-1AD1-C040BD846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31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532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48D4-559B-5687-3633-29BA2B95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9FF464-0164-5430-05DE-CF3AC279B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67C3F4-30EA-77B9-9FA5-4D921AB30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E552E1-08FD-0EE7-56AA-6DE456DFE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7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EBE15-1FF1-34FF-3CFE-C8E23310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89B171-AFB2-37B8-C48E-ADB1B4BE0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19E8E2-8A8C-E871-2860-0A19A28E2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72923A-C348-A4BD-7268-F581932EC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019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1BA8C-86C0-8E0E-191D-F6CE4A532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FE5CF5F-E9E3-7500-622E-2A24B59CB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C078E5D-DE55-CA95-CF84-66A630C70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DD738B-8766-7682-A008-133F4D497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047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1F6F7-BC27-6C79-79C8-66DF6F5D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035E6B-566F-3A47-4A56-CF9AE0843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3C5387-E6BC-0E97-D55A-66FB946C1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491BB2-B545-39D4-C742-3F9774B4C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77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1605-B03C-E133-4A27-AC5F87B3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A688DC-4D9D-F7C1-C530-0ECD8918B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AF436F-3C9E-CC27-1AB6-24F7CA4E3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02FDE4-442C-4174-86A5-C633A63B0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22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D11AE-3C1D-4252-9150-826AAF5C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3B51ED-273B-5F93-9A7B-D47B79488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F6C1D2E-7005-2BE6-AB5C-771E94B88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0F4CDD-5932-09BB-22DF-DC1A0940A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707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A032B-3712-CE33-C468-001518D7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309E6E-2956-27A7-EAB9-D10BE18A5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FB526E-EB72-0C32-2901-65DE5620C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C5B00F-AE0C-1182-33AD-0D76E19BD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48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7A6B5-B315-9023-479A-1925CBE2F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AA081B-9061-45B6-23E0-71C0923F2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983A7F-4858-DE47-98B5-84E727A31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D9522C-8B23-35EF-7119-066DB0457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3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275A1-AB89-CCAB-5B94-86A267BD1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838762-9CC4-C825-7A6A-45AB0998C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3C8A74-B701-7760-27B4-7F3D6FE5A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921366-ACDA-F533-F16C-82BBC3B0B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640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0AB6-DD1F-AE32-A74E-AB1536F9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B568541-F911-2A4B-0F40-D6BEF0F75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941EB03-7E64-2440-ABA0-8F71A4DC2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9D8366-DAAD-89DB-08EA-E61FFE2A8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115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19C1-AA86-586C-8914-EAE99BBAA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4C552AF-00AC-0D73-F855-F54A0C1C7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FB2447-E326-3C35-CCF4-F11415CCD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B26DB-2DA5-2B10-0A80-6DFEEF9DD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04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A3F32-C183-1F61-51D1-08D99E079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4A836F-B3C8-21C4-5C97-4037C1AEF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D16693-F57F-44FF-B61B-972C5B28D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FE00E9-C50E-A064-060F-C0E83E202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651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84F16-939A-9532-C072-49EC2EFA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E5DD28-C2E9-A0BD-5852-30D82740E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696336-5F1E-3CC5-AB6D-CF828D55F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B69E93-0159-5BE8-0351-98E504E31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3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4F84-2CB4-AF53-35AE-0E2C4DA5E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1089AB2-C940-B204-5A9E-3147313C5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0E466-6232-4C85-A5C8-6C0BFEDF6FBE}" type="slidenum">
              <a:rPr lang="es-ES" altLang="es-ES" smtClean="0"/>
              <a:pPr>
                <a:spcBef>
                  <a:spcPct val="0"/>
                </a:spcBef>
              </a:pPr>
              <a:t>27</a:t>
            </a:fld>
            <a:endParaRPr lang="es-ES" altLang="es-E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3BCA678-DDA1-8D75-3F68-FF1363AD56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860425"/>
            <a:ext cx="4543425" cy="3408363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36E8B20-55EA-9C5E-5B92-7C197094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56138"/>
            <a:ext cx="5038725" cy="406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3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0D14C-47F1-97CD-07CB-84EA088E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D244A9-8918-1B4D-2350-E83B683E7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437920-3E50-A2E2-0149-4A1876E09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63B8AC-DD2C-E719-CC21-E05758F28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60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7CC2-4E9F-5DEC-35FF-F04596F1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F1D13D-F121-65A4-0EAF-403DE4DD6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68F337E-7734-5743-2034-A324814B1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0A209-CBCA-0215-F7E9-9D3CA1E9E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29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26DB-A950-98FC-A2BF-CED1AE40E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B33D1B-D550-945C-2898-74A247138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B17970-4503-0F94-6DCA-361E46839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449BE-6625-B6A9-1D3F-9B6916C1F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0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503C-62A2-A560-9DAD-FA580470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818B1A-4FF7-1A7B-BD27-B6CAD096D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34CCFA-05D8-E5D5-7CF1-69369D783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574CEA-2C34-13DA-7227-CDF118C47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2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E50A3-1C1C-ECE0-DD37-5470B7CDE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DB968A-4DEF-A120-EDB2-21A5818FB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E8F5BE-9A61-83B7-6DF8-DC3ECCD70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F8BFED-ADB7-B703-A517-0BE000FAB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19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1B2F1-7652-429E-C6E1-B00C5734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A27818-FF33-804F-3DA0-23B2F075E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9D19D1A-41FB-22EF-9D08-6C4191BBF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FF77E1-CA06-3624-3A54-9554F656D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75082-CF9E-F85A-FAAC-31795B089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76D4AE-D363-F095-DC3C-13628C162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538E44-FD18-B20E-6C6F-8AE092E62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2FBB1A-CD7F-6977-2584-30F411864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06D9-218B-4A53-A09C-C61EBF786FB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27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0397-71E7-46BA-9F06-1B06BF141F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dirty="0"/>
              <a:t>Feu clic aquí per editar els estils de text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A6E8-E30F-44F3-9F64-185C7D81BA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972300" y="476250"/>
            <a:ext cx="2171700" cy="552450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362700" cy="5524500"/>
          </a:xfrm>
        </p:spPr>
        <p:txBody>
          <a:bodyPr vert="eaVert"/>
          <a:lstStyle/>
          <a:p>
            <a:pPr lvl="0"/>
            <a:r>
              <a:rPr lang="ca-ES" dirty="0"/>
              <a:t>Feu clic aquí per editar els estils de text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0252-4E6E-4299-B42E-C806E80468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ol, text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476252"/>
            <a:ext cx="8686800" cy="5762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196977"/>
            <a:ext cx="4038600" cy="4803775"/>
          </a:xfrm>
        </p:spPr>
        <p:txBody>
          <a:bodyPr/>
          <a:lstStyle/>
          <a:p>
            <a:pPr lvl="0"/>
            <a:r>
              <a:rPr lang="ca-ES" dirty="0"/>
              <a:t>Feu clic aquí per editar els estils de text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s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196977"/>
            <a:ext cx="4038600" cy="4803775"/>
          </a:xfr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29F8-35B4-45C4-97B5-59721B6E52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 b="0" i="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a-ES" dirty="0"/>
              <a:t>Feu clic aquí per editar els estils de text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1C93-6659-4F60-BB81-41094E5937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2C6E-78AB-466A-B266-FDBFA5EB56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196977"/>
            <a:ext cx="4038600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els estils de text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s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196977"/>
            <a:ext cx="4038600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0884-E0E5-4C82-998A-8A40EEEF21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46A9-3F58-4028-A29C-63B829B840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3969-2B01-4E02-8BCC-D5EEE93311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5B65-193B-4B49-9612-7247FC76C5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dirty="0"/>
              <a:t>Feu clic aquí per editar els estils de text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0542-4C1A-45B7-92C1-A26833E6FA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C84F8-39FA-4FBF-BF62-B7EBC598C1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2"/>
            <a:ext cx="8686800" cy="576263"/>
          </a:xfrm>
          <a:prstGeom prst="rect">
            <a:avLst/>
          </a:prstGeom>
          <a:solidFill>
            <a:srgbClr val="93B4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2526" y="6045200"/>
            <a:ext cx="73596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254750"/>
            <a:ext cx="62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FCB9DA1-3B96-49EA-8C83-F3C668B944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2" name="Picture 2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6089" y="6072190"/>
            <a:ext cx="37703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svg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9.svg"/><Relationship Id="rId15" Type="http://schemas.openxmlformats.org/officeDocument/2006/relationships/image" Target="../media/image21.svg"/><Relationship Id="rId10" Type="http://schemas.openxmlformats.org/officeDocument/2006/relationships/image" Target="../media/image18.png"/><Relationship Id="rId19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2569031"/>
            <a:ext cx="8443912" cy="4037655"/>
          </a:xfrm>
        </p:spPr>
        <p:txBody>
          <a:bodyPr/>
          <a:lstStyle/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Nikolaos Fotos, Jaime Delgado</a:t>
            </a:r>
            <a:endParaRPr lang="es-E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Universitat </a:t>
            </a:r>
            <a:r>
              <a:rPr lang="en-GB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Politècnica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Catalunya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(UPC)</a:t>
            </a:r>
            <a:b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Barcelona (Spain)</a:t>
            </a:r>
          </a:p>
          <a:p>
            <a:pPr marL="28575" lvl="1" indent="-28575" eaLnBrk="1" hangingPunct="1">
              <a:lnSpc>
                <a:spcPct val="80000"/>
              </a:lnSpc>
              <a:defRPr/>
            </a:pPr>
            <a:endParaRPr lang="en-GB" sz="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endParaRPr lang="en-GB" sz="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http://dmag.ac.upc.edu</a:t>
            </a: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nikolaos.fotos@upc.edu</a:t>
            </a:r>
            <a:endParaRPr lang="en-GB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ICIP 2024</a:t>
            </a: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27-31 October 2024, Abu Dhabi – UAE</a:t>
            </a:r>
          </a:p>
        </p:txBody>
      </p:sp>
      <p:sp>
        <p:nvSpPr>
          <p:cNvPr id="15364" name="4 Rectángulo"/>
          <p:cNvSpPr>
            <a:spLocks noChangeArrowheads="1"/>
          </p:cNvSpPr>
          <p:nvPr/>
        </p:nvSpPr>
        <p:spPr bwMode="auto">
          <a:xfrm>
            <a:off x="7927975" y="6272215"/>
            <a:ext cx="649288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ES" sz="20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0083" y="272165"/>
            <a:ext cx="8029575" cy="2242700"/>
          </a:xfrm>
          <a:prstGeom prst="rect">
            <a:avLst/>
          </a:prstGeom>
          <a:solidFill>
            <a:srgbClr val="93B4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ctr" eaLnBrk="1" hangingPunct="1"/>
            <a:r>
              <a:rPr lang="en-GB" sz="3600" b="1" kern="0" dirty="0"/>
              <a:t>Towards privacy-enhancing</a:t>
            </a:r>
          </a:p>
          <a:p>
            <a:pPr marL="342900" indent="-342900" algn="ctr" eaLnBrk="1" hangingPunct="1"/>
            <a:r>
              <a:rPr lang="en-GB" sz="3600" b="1" kern="0" dirty="0"/>
              <a:t>provenance annotation for images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27486924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95A07-167B-D4A5-877C-F30A8B90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245E5317-174D-8FF9-1B1B-4B764A267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98B4BF7-E5A5-D060-9D14-7D3A2F475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Contributions of this paper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160D8B9-AB94-71DE-D93C-BD060E516B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9457" y="1133112"/>
            <a:ext cx="8783866" cy="4308917"/>
          </a:xfrm>
        </p:spPr>
        <p:txBody>
          <a:bodyPr/>
          <a:lstStyle/>
          <a:p>
            <a:r>
              <a:rPr lang="en-US" sz="2800" b="1" dirty="0"/>
              <a:t>Identify</a:t>
            </a:r>
            <a:r>
              <a:rPr lang="en-US" sz="2800" dirty="0"/>
              <a:t> privacy-related </a:t>
            </a:r>
            <a:r>
              <a:rPr lang="en-US" sz="2800" b="1" dirty="0"/>
              <a:t>use cases </a:t>
            </a:r>
            <a:r>
              <a:rPr lang="en-US" sz="2800" dirty="0"/>
              <a:t>beyond the protection of a provenance event</a:t>
            </a:r>
          </a:p>
          <a:p>
            <a:r>
              <a:rPr lang="en-US" sz="2800" b="1" dirty="0"/>
              <a:t>Design</a:t>
            </a:r>
            <a:r>
              <a:rPr lang="en-US" sz="2800" dirty="0"/>
              <a:t> a privacy </a:t>
            </a:r>
            <a:r>
              <a:rPr lang="en-US" sz="2800" b="1" dirty="0"/>
              <a:t>framework</a:t>
            </a:r>
            <a:r>
              <a:rPr lang="en-US" sz="2800" dirty="0"/>
              <a:t>, agnostic to provenance data models</a:t>
            </a:r>
          </a:p>
          <a:p>
            <a:r>
              <a:rPr lang="en-US" sz="2800" b="1" dirty="0"/>
              <a:t>Protection</a:t>
            </a:r>
            <a:r>
              <a:rPr lang="en-US" sz="2800" dirty="0"/>
              <a:t> and </a:t>
            </a:r>
            <a:r>
              <a:rPr lang="en-US" sz="2800" b="1" dirty="0"/>
              <a:t>access control </a:t>
            </a:r>
            <a:r>
              <a:rPr lang="en-US" sz="2800" dirty="0"/>
              <a:t>enforcement to safeguard privacy in provenance graphs</a:t>
            </a:r>
          </a:p>
          <a:p>
            <a:r>
              <a:rPr lang="en-US" sz="2800" b="1" dirty="0"/>
              <a:t>Demonstrate</a:t>
            </a:r>
            <a:r>
              <a:rPr lang="en-US" sz="2800" dirty="0"/>
              <a:t> the feasibility of the framework with the JPEG Trust data model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92DAD-2763-BFF3-0E00-E17A58095F9A}"/>
              </a:ext>
            </a:extLst>
          </p:cNvPr>
          <p:cNvGrpSpPr/>
          <p:nvPr/>
        </p:nvGrpSpPr>
        <p:grpSpPr>
          <a:xfrm>
            <a:off x="5973118" y="5442029"/>
            <a:ext cx="2569220" cy="1252728"/>
            <a:chOff x="1416316" y="3429000"/>
            <a:chExt cx="5855941" cy="2855303"/>
          </a:xfrm>
        </p:grpSpPr>
        <p:pic>
          <p:nvPicPr>
            <p:cNvPr id="2" name="Graphic 1" descr="Clipboard with solid fill">
              <a:extLst>
                <a:ext uri="{FF2B5EF4-FFF2-40B4-BE49-F238E27FC236}">
                  <a16:creationId xmlns:a16="http://schemas.microsoft.com/office/drawing/2014/main" id="{9B8DCD8D-2645-31D2-6A6A-A9D424DB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86200" y="3429000"/>
              <a:ext cx="914400" cy="914400"/>
            </a:xfrm>
            <a:prstGeom prst="rect">
              <a:avLst/>
            </a:prstGeom>
          </p:spPr>
        </p:pic>
        <p:pic>
          <p:nvPicPr>
            <p:cNvPr id="3" name="Graphic 2" descr="Clipboard with solid fill">
              <a:extLst>
                <a:ext uri="{FF2B5EF4-FFF2-40B4-BE49-F238E27FC236}">
                  <a16:creationId xmlns:a16="http://schemas.microsoft.com/office/drawing/2014/main" id="{C81AB1D4-69E7-09FC-C90E-BB10F94A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316" y="3429000"/>
              <a:ext cx="914400" cy="91440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6EACB328-5071-B408-D12C-947F25DFE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8884" y="3451941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Diploma roll with solid fill">
              <a:extLst>
                <a:ext uri="{FF2B5EF4-FFF2-40B4-BE49-F238E27FC236}">
                  <a16:creationId xmlns:a16="http://schemas.microsoft.com/office/drawing/2014/main" id="{52E5F657-4C9E-FBA1-08C5-6925A18DD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46638" y="3886200"/>
              <a:ext cx="707880" cy="707880"/>
            </a:xfrm>
            <a:prstGeom prst="rect">
              <a:avLst/>
            </a:prstGeom>
          </p:spPr>
        </p:pic>
        <p:pic>
          <p:nvPicPr>
            <p:cNvPr id="6" name="Graphic 5" descr="Diploma roll with solid fill">
              <a:extLst>
                <a:ext uri="{FF2B5EF4-FFF2-40B4-BE49-F238E27FC236}">
                  <a16:creationId xmlns:a16="http://schemas.microsoft.com/office/drawing/2014/main" id="{352452B6-5F02-710C-E4E4-BEB10655C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6833" y="3886200"/>
              <a:ext cx="707880" cy="707880"/>
            </a:xfrm>
            <a:prstGeom prst="rect">
              <a:avLst/>
            </a:prstGeom>
          </p:spPr>
        </p:pic>
        <p:pic>
          <p:nvPicPr>
            <p:cNvPr id="7" name="Graphic 6" descr="Diploma roll with solid fill">
              <a:extLst>
                <a:ext uri="{FF2B5EF4-FFF2-40B4-BE49-F238E27FC236}">
                  <a16:creationId xmlns:a16="http://schemas.microsoft.com/office/drawing/2014/main" id="{180911DE-ECD0-114D-663D-DF78B4D61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64377" y="3886200"/>
              <a:ext cx="707880" cy="707880"/>
            </a:xfrm>
            <a:prstGeom prst="rect">
              <a:avLst/>
            </a:prstGeom>
          </p:spPr>
        </p:pic>
        <p:pic>
          <p:nvPicPr>
            <p:cNvPr id="8" name="Graphic 7" descr="Clipboard with solid fill">
              <a:extLst>
                <a:ext uri="{FF2B5EF4-FFF2-40B4-BE49-F238E27FC236}">
                  <a16:creationId xmlns:a16="http://schemas.microsoft.com/office/drawing/2014/main" id="{9B2D5A3D-1330-12FD-8AC9-5C2245633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1800" y="5119223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Diploma roll with solid fill">
              <a:extLst>
                <a:ext uri="{FF2B5EF4-FFF2-40B4-BE49-F238E27FC236}">
                  <a16:creationId xmlns:a16="http://schemas.microsoft.com/office/drawing/2014/main" id="{1243B3A7-968A-8E20-CE05-0D720A1F6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42433" y="5576423"/>
              <a:ext cx="707880" cy="70788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D757DA-7987-F38D-E76F-F6D9F63CEE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00600" y="3865333"/>
              <a:ext cx="1129606" cy="208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1CD1BA9-461F-B125-F656-F9769EF6ED13}"/>
                </a:ext>
              </a:extLst>
            </p:cNvPr>
            <p:cNvCxnSpPr>
              <a:cxnSpLocks/>
              <a:endCxn id="3" idx="3"/>
            </p:cNvCxnSpPr>
            <p:nvPr/>
          </p:nvCxnSpPr>
          <p:spPr bwMode="auto">
            <a:xfrm flipH="1">
              <a:off x="2330716" y="3886200"/>
              <a:ext cx="1651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7B9D4A4-C824-BFB9-52D8-B5E14CCC49BA}"/>
                </a:ext>
              </a:extLst>
            </p:cNvPr>
            <p:cNvCxnSpPr>
              <a:cxnSpLocks/>
              <a:stCxn id="4" idx="1"/>
            </p:cNvCxnSpPr>
            <p:nvPr/>
          </p:nvCxnSpPr>
          <p:spPr bwMode="auto">
            <a:xfrm flipH="1">
              <a:off x="3922662" y="3909141"/>
              <a:ext cx="1976222" cy="1667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629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2737738"/>
            <a:ext cx="8802624" cy="3755137"/>
          </a:xfrm>
        </p:spPr>
        <p:txBody>
          <a:bodyPr/>
          <a:lstStyle/>
          <a:p>
            <a:pPr eaLnBrk="1" hangingPunct="1"/>
            <a:r>
              <a:rPr lang="en-US" sz="2800" dirty="0">
                <a:ea typeface="Gulim" pitchFamily="34" charset="-127"/>
              </a:rPr>
              <a:t>First encrypt the sensitive provenance events (</a:t>
            </a:r>
            <a:r>
              <a:rPr lang="en-US" sz="2800" b="1" dirty="0">
                <a:ea typeface="Gulim" pitchFamily="34" charset="-127"/>
              </a:rPr>
              <a:t>protect</a:t>
            </a:r>
            <a:r>
              <a:rPr lang="en-US" sz="2800" dirty="0">
                <a:ea typeface="Gulim" pitchFamily="34" charset="-127"/>
              </a:rPr>
              <a:t>), then link the latest provenance events with them (</a:t>
            </a:r>
            <a:r>
              <a:rPr lang="en-US" sz="2800" b="1" dirty="0">
                <a:ea typeface="Gulim" pitchFamily="34" charset="-127"/>
              </a:rPr>
              <a:t>commit</a:t>
            </a:r>
            <a:r>
              <a:rPr lang="en-US" sz="2800" dirty="0">
                <a:ea typeface="Gulim" pitchFamily="34" charset="-127"/>
              </a:rPr>
              <a:t>)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Protect the processing steps between the origin and the final edition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Protection need to take place during the creation of the provenance event.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Use case 1: Protect then commit</a:t>
            </a:r>
            <a:endParaRPr lang="es-E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D9F51-8E3B-9786-61C8-AB0239C1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5" y="1001486"/>
            <a:ext cx="8755110" cy="14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A36F-E62E-A603-5A52-5DA30AEA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EA7927E2-8C6E-73FB-4387-8D88C6FAC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E5F852C-D1EE-B7CB-63F2-A0E7DA2944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2812426"/>
            <a:ext cx="8802624" cy="2936892"/>
          </a:xfrm>
        </p:spPr>
        <p:txBody>
          <a:bodyPr/>
          <a:lstStyle/>
          <a:p>
            <a:pPr eaLnBrk="1" hangingPunct="1"/>
            <a:r>
              <a:rPr lang="en-US" sz="2800" dirty="0">
                <a:ea typeface="Gulim" pitchFamily="34" charset="-127"/>
              </a:rPr>
              <a:t>First build the provenance graph (</a:t>
            </a:r>
            <a:r>
              <a:rPr lang="en-US" sz="2800" b="1" dirty="0">
                <a:ea typeface="Gulim" pitchFamily="34" charset="-127"/>
              </a:rPr>
              <a:t>commit</a:t>
            </a:r>
            <a:r>
              <a:rPr lang="en-US" sz="2800" dirty="0">
                <a:ea typeface="Gulim" pitchFamily="34" charset="-127"/>
              </a:rPr>
              <a:t>), then encrypt the sensitive provenance events (</a:t>
            </a:r>
            <a:r>
              <a:rPr lang="en-US" sz="2800" b="1" dirty="0">
                <a:ea typeface="Gulim" pitchFamily="34" charset="-127"/>
              </a:rPr>
              <a:t>protect</a:t>
            </a:r>
            <a:r>
              <a:rPr lang="en-US" sz="2800" dirty="0">
                <a:ea typeface="Gulim" pitchFamily="34" charset="-127"/>
              </a:rPr>
              <a:t>).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Authorized entities may reconstruct the entire provenance graph.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References may be invalid for unauthorized users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B463581-F7F1-3828-915D-7920DF181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Use case 2: Commit then protect</a:t>
            </a:r>
            <a:endParaRPr lang="es-E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B247B-2DC4-F0BD-A4A7-5F6C3C9D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460"/>
            <a:ext cx="9144000" cy="14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4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EE008-68C1-0E26-68BF-6D0B5D7E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E92F6C80-ED56-CD84-03DD-037C83C56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5D9A3B7-783C-576F-D91A-75BCC634B8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3512699"/>
            <a:ext cx="8802624" cy="2472766"/>
          </a:xfrm>
        </p:spPr>
        <p:txBody>
          <a:bodyPr/>
          <a:lstStyle/>
          <a:p>
            <a:pPr eaLnBrk="1" hangingPunct="1"/>
            <a:r>
              <a:rPr lang="en-US" sz="2800" dirty="0">
                <a:ea typeface="Gulim" pitchFamily="34" charset="-127"/>
              </a:rPr>
              <a:t>Access policies accompanying a protection operation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Different encryptions may have different access control policies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0E98F3-3C9F-AA3C-6CD5-D6297DA66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Use case 3: Conditional access</a:t>
            </a:r>
            <a:endParaRPr lang="es-E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720028-D213-C355-DEB4-D01E43A8A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01486"/>
            <a:ext cx="9144000" cy="23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6678"/>
            <a:ext cx="8280400" cy="4685552"/>
          </a:xfrm>
        </p:spPr>
        <p:txBody>
          <a:bodyPr/>
          <a:lstStyle/>
          <a:p>
            <a:pPr eaLnBrk="1" hangingPunct="1"/>
            <a:r>
              <a:rPr lang="en-US" sz="2800" dirty="0">
                <a:ea typeface="Gulim" pitchFamily="34" charset="-127"/>
              </a:rPr>
              <a:t>Provides mechanisms to enable trustworthy evaluation of a media asset throughout its lifecycle.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Provides a data model and a serialization format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pPr eaLnBrk="1" hangingPunct="1"/>
            <a:r>
              <a:rPr lang="en-US" sz="3600" dirty="0">
                <a:ea typeface="Gulim" pitchFamily="34" charset="-127"/>
              </a:rPr>
              <a:t>JPEG Trust Part 1: Core Foundation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C9D86F0-0FCF-4672-B3A8-482B39269F5D}"/>
              </a:ext>
            </a:extLst>
          </p:cNvPr>
          <p:cNvGrpSpPr/>
          <p:nvPr/>
        </p:nvGrpSpPr>
        <p:grpSpPr>
          <a:xfrm>
            <a:off x="658812" y="3667125"/>
            <a:ext cx="8027988" cy="2825750"/>
            <a:chOff x="658812" y="3429000"/>
            <a:chExt cx="8027988" cy="2825750"/>
          </a:xfrm>
        </p:grpSpPr>
        <p:pic>
          <p:nvPicPr>
            <p:cNvPr id="5" name="Google Shape;203;p24">
              <a:extLst>
                <a:ext uri="{FF2B5EF4-FFF2-40B4-BE49-F238E27FC236}">
                  <a16:creationId xmlns:a16="http://schemas.microsoft.com/office/drawing/2014/main" id="{0CB47BC6-D5CB-4CA5-877D-F91E807CF7F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t="1" b="13801"/>
            <a:stretch/>
          </p:blipFill>
          <p:spPr>
            <a:xfrm>
              <a:off x="658812" y="3429000"/>
              <a:ext cx="8027988" cy="2294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2716C641-501E-4CA2-AB96-3DF681B45C12}"/>
                </a:ext>
              </a:extLst>
            </p:cNvPr>
            <p:cNvSpPr/>
            <p:nvPr/>
          </p:nvSpPr>
          <p:spPr bwMode="auto">
            <a:xfrm>
              <a:off x="3144416" y="5868955"/>
              <a:ext cx="3163078" cy="3857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4607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9A1AB-3BB8-999C-7C10-26D6BE64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43D0A8-8463-AF17-624D-D3E9F3EEE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Gulim" pitchFamily="34" charset="-127"/>
              </a:rPr>
              <a:t>JPEG Trust Part 1: Core Foundation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60C359B-EF42-A111-3AD4-54534C6FAC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344" y="1316736"/>
            <a:ext cx="4410456" cy="4684016"/>
          </a:xfrm>
        </p:spPr>
        <p:txBody>
          <a:bodyPr/>
          <a:lstStyle/>
          <a:p>
            <a:pPr eaLnBrk="1" hangingPunct="1"/>
            <a:r>
              <a:rPr lang="en-US" sz="2800" dirty="0">
                <a:ea typeface="Gulim" pitchFamily="34" charset="-127"/>
              </a:rPr>
              <a:t>Actor A wants to record a set of assertions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All data are recorded in a Claim.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Actor A digitally signs the Claim to prove authenticity.</a:t>
            </a:r>
          </a:p>
        </p:txBody>
      </p:sp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007409D4-DCC0-8AAD-B9CC-1BDA04EF1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46BD7-46D6-91A8-E874-87FF239C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4" r="1588"/>
          <a:stretch/>
        </p:blipFill>
        <p:spPr>
          <a:xfrm>
            <a:off x="4328160" y="1462882"/>
            <a:ext cx="481584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B24C-3C64-1D0A-D7B9-A87DEC89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F49AE01-475D-6269-6079-8ACDD761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Gulim" pitchFamily="34" charset="-127"/>
              </a:rPr>
              <a:t>Serializing JPEG Trust data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8CA53F9-B3DC-657F-E83D-07A082A1AA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343" y="1316736"/>
            <a:ext cx="5493821" cy="4684016"/>
          </a:xfrm>
        </p:spPr>
        <p:txBody>
          <a:bodyPr/>
          <a:lstStyle/>
          <a:p>
            <a:pPr eaLnBrk="1" hangingPunct="1"/>
            <a:r>
              <a:rPr lang="en-US" sz="2800" dirty="0">
                <a:ea typeface="Gulim" pitchFamily="34" charset="-127"/>
              </a:rPr>
              <a:t>Use of JPEG Universal Metadata Box Format (JUMBF)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JUMBF supports the definition of application-specific boxes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JUMBF supports URI reference schema</a:t>
            </a:r>
          </a:p>
          <a:p>
            <a:pPr eaLnBrk="1" hangingPunct="1"/>
            <a:r>
              <a:rPr lang="en-US" sz="2800" dirty="0">
                <a:ea typeface="Gulim" pitchFamily="34" charset="-127"/>
              </a:rPr>
              <a:t>Signal protection operations over JUMBF data through JPEG Privacy &amp; Security</a:t>
            </a:r>
          </a:p>
        </p:txBody>
      </p:sp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14895991-DC5F-065B-DBBD-6A3F1B48D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16</a:t>
            </a:fld>
            <a:endParaRPr lang="es-E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7EDFC6-6488-10B6-BF8B-8C2B89A55B8E}"/>
              </a:ext>
            </a:extLst>
          </p:cNvPr>
          <p:cNvGrpSpPr/>
          <p:nvPr/>
        </p:nvGrpSpPr>
        <p:grpSpPr>
          <a:xfrm>
            <a:off x="5579164" y="1565257"/>
            <a:ext cx="3389976" cy="4083416"/>
            <a:chOff x="3138988" y="865375"/>
            <a:chExt cx="3641313" cy="3908675"/>
          </a:xfrm>
        </p:grpSpPr>
        <p:sp>
          <p:nvSpPr>
            <p:cNvPr id="2" name="Google Shape;317;p29">
              <a:extLst>
                <a:ext uri="{FF2B5EF4-FFF2-40B4-BE49-F238E27FC236}">
                  <a16:creationId xmlns:a16="http://schemas.microsoft.com/office/drawing/2014/main" id="{F7E29592-3344-5C79-AFE2-8B53F633F281}"/>
                </a:ext>
              </a:extLst>
            </p:cNvPr>
            <p:cNvSpPr/>
            <p:nvPr/>
          </p:nvSpPr>
          <p:spPr>
            <a:xfrm>
              <a:off x="3238631" y="899250"/>
              <a:ext cx="3420853" cy="38748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3" name="Google Shape;318;p29">
              <a:extLst>
                <a:ext uri="{FF2B5EF4-FFF2-40B4-BE49-F238E27FC236}">
                  <a16:creationId xmlns:a16="http://schemas.microsoft.com/office/drawing/2014/main" id="{4305586B-A32B-2A3D-F9F5-E5F8E709B5C9}"/>
                </a:ext>
              </a:extLst>
            </p:cNvPr>
            <p:cNvSpPr/>
            <p:nvPr/>
          </p:nvSpPr>
          <p:spPr>
            <a:xfrm>
              <a:off x="3343300" y="1254525"/>
              <a:ext cx="3202200" cy="28635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5" name="Google Shape;319;p29">
              <a:extLst>
                <a:ext uri="{FF2B5EF4-FFF2-40B4-BE49-F238E27FC236}">
                  <a16:creationId xmlns:a16="http://schemas.microsoft.com/office/drawing/2014/main" id="{EAAB2A93-E30A-BF71-1D13-5FB7572A2FF3}"/>
                </a:ext>
              </a:extLst>
            </p:cNvPr>
            <p:cNvSpPr txBox="1"/>
            <p:nvPr/>
          </p:nvSpPr>
          <p:spPr>
            <a:xfrm>
              <a:off x="3238631" y="865375"/>
              <a:ext cx="3420853" cy="441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/>
                <a:t>Trust Record</a:t>
              </a:r>
              <a:endParaRPr sz="1800" b="1" dirty="0"/>
            </a:p>
          </p:txBody>
        </p:sp>
        <p:sp>
          <p:nvSpPr>
            <p:cNvPr id="7" name="Google Shape;325;p29">
              <a:extLst>
                <a:ext uri="{FF2B5EF4-FFF2-40B4-BE49-F238E27FC236}">
                  <a16:creationId xmlns:a16="http://schemas.microsoft.com/office/drawing/2014/main" id="{5997D8D3-795C-3043-09D9-8A8D56C8769F}"/>
                </a:ext>
              </a:extLst>
            </p:cNvPr>
            <p:cNvSpPr txBox="1"/>
            <p:nvPr/>
          </p:nvSpPr>
          <p:spPr>
            <a:xfrm>
              <a:off x="3138988" y="4118025"/>
              <a:ext cx="3641313" cy="47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326;p29">
              <a:extLst>
                <a:ext uri="{FF2B5EF4-FFF2-40B4-BE49-F238E27FC236}">
                  <a16:creationId xmlns:a16="http://schemas.microsoft.com/office/drawing/2014/main" id="{D4753CFC-AE5B-7347-9F3E-4D0A4D786E9F}"/>
                </a:ext>
              </a:extLst>
            </p:cNvPr>
            <p:cNvSpPr txBox="1"/>
            <p:nvPr/>
          </p:nvSpPr>
          <p:spPr>
            <a:xfrm>
              <a:off x="3343300" y="1265575"/>
              <a:ext cx="3202200" cy="441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/>
                <a:t>Trust Manifest</a:t>
              </a:r>
              <a:endParaRPr sz="1800" dirty="0"/>
            </a:p>
          </p:txBody>
        </p:sp>
        <p:sp>
          <p:nvSpPr>
            <p:cNvPr id="9" name="Google Shape;327;p29">
              <a:extLst>
                <a:ext uri="{FF2B5EF4-FFF2-40B4-BE49-F238E27FC236}">
                  <a16:creationId xmlns:a16="http://schemas.microsoft.com/office/drawing/2014/main" id="{82E97129-E524-F259-CEBD-F12F6C1AF4D8}"/>
                </a:ext>
              </a:extLst>
            </p:cNvPr>
            <p:cNvSpPr/>
            <p:nvPr/>
          </p:nvSpPr>
          <p:spPr>
            <a:xfrm>
              <a:off x="3432100" y="1659000"/>
              <a:ext cx="3024600" cy="807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/>
                <a:t>Assertion Store</a:t>
              </a:r>
              <a:endParaRPr sz="1800" dirty="0"/>
            </a:p>
          </p:txBody>
        </p:sp>
        <p:sp>
          <p:nvSpPr>
            <p:cNvPr id="10" name="Google Shape;328;p29">
              <a:extLst>
                <a:ext uri="{FF2B5EF4-FFF2-40B4-BE49-F238E27FC236}">
                  <a16:creationId xmlns:a16="http://schemas.microsoft.com/office/drawing/2014/main" id="{982D83D5-2A1F-34A8-C689-7557188431AA}"/>
                </a:ext>
              </a:extLst>
            </p:cNvPr>
            <p:cNvSpPr/>
            <p:nvPr/>
          </p:nvSpPr>
          <p:spPr>
            <a:xfrm>
              <a:off x="3432100" y="2670000"/>
              <a:ext cx="3024600" cy="6279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/>
                <a:t>Claim</a:t>
              </a:r>
              <a:endParaRPr sz="1800" dirty="0"/>
            </a:p>
          </p:txBody>
        </p:sp>
        <p:sp>
          <p:nvSpPr>
            <p:cNvPr id="11" name="Google Shape;329;p29">
              <a:extLst>
                <a:ext uri="{FF2B5EF4-FFF2-40B4-BE49-F238E27FC236}">
                  <a16:creationId xmlns:a16="http://schemas.microsoft.com/office/drawing/2014/main" id="{C068CA5A-BE5F-C563-6A78-7BCCC6BF1E6D}"/>
                </a:ext>
              </a:extLst>
            </p:cNvPr>
            <p:cNvSpPr/>
            <p:nvPr/>
          </p:nvSpPr>
          <p:spPr>
            <a:xfrm>
              <a:off x="3432100" y="3501000"/>
              <a:ext cx="3024600" cy="492600"/>
            </a:xfrm>
            <a:prstGeom prst="rect">
              <a:avLst/>
            </a:prstGeom>
            <a:solidFill>
              <a:srgbClr val="D9D2E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/>
                <a:t>Claim signature</a:t>
              </a: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38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19962-978B-E841-5A3A-540D3DBC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B2C2C52D-875C-7E9F-4A92-B56C9FCFF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5004" y="7566715"/>
            <a:ext cx="628650" cy="476250"/>
          </a:xfrm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7F87B74-98DB-C791-744A-7A0E7A8DA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Graph of manifests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090AAFDD-3BEC-8A4A-00C0-8FDCA36914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6523" y="1133112"/>
            <a:ext cx="8686800" cy="1355265"/>
          </a:xfrm>
        </p:spPr>
        <p:txBody>
          <a:bodyPr/>
          <a:lstStyle/>
          <a:p>
            <a:r>
              <a:rPr lang="en-US" sz="2800" dirty="0"/>
              <a:t>JPEG Trust Record may contain multiple Manifests</a:t>
            </a:r>
          </a:p>
          <a:p>
            <a:r>
              <a:rPr lang="en-US" sz="2800" dirty="0"/>
              <a:t>JPEG Privacy and Security allows the expression of encrypted Manifests into “Protection” Boxes</a:t>
            </a:r>
          </a:p>
        </p:txBody>
      </p:sp>
      <p:pic>
        <p:nvPicPr>
          <p:cNvPr id="2" name="Graphic 1" descr="Clipboard with solid fill">
            <a:extLst>
              <a:ext uri="{FF2B5EF4-FFF2-40B4-BE49-F238E27FC236}">
                <a16:creationId xmlns:a16="http://schemas.microsoft.com/office/drawing/2014/main" id="{10A07143-9065-4CEA-F208-706034E5E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7597" y="3455224"/>
            <a:ext cx="914400" cy="914400"/>
          </a:xfrm>
          <a:prstGeom prst="rect">
            <a:avLst/>
          </a:prstGeom>
        </p:spPr>
      </p:pic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A37EDE35-D6C1-93D3-EBBE-F87B7D8B7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7713" y="3455224"/>
            <a:ext cx="914400" cy="914400"/>
          </a:xfrm>
          <a:prstGeom prst="rect">
            <a:avLst/>
          </a:prstGeom>
        </p:spPr>
      </p:pic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F0DDBB78-11D4-0FA3-D54F-AAB37160B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281" y="3478165"/>
            <a:ext cx="914400" cy="914400"/>
          </a:xfrm>
          <a:prstGeom prst="rect">
            <a:avLst/>
          </a:prstGeom>
        </p:spPr>
      </p:pic>
      <p:pic>
        <p:nvPicPr>
          <p:cNvPr id="5" name="Graphic 4" descr="Diploma roll with solid fill">
            <a:extLst>
              <a:ext uri="{FF2B5EF4-FFF2-40B4-BE49-F238E27FC236}">
                <a16:creationId xmlns:a16="http://schemas.microsoft.com/office/drawing/2014/main" id="{E6347C1F-CBFC-5C3E-0CD8-852F44B81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8035" y="3912424"/>
            <a:ext cx="707880" cy="707880"/>
          </a:xfrm>
          <a:prstGeom prst="rect">
            <a:avLst/>
          </a:prstGeom>
        </p:spPr>
      </p:pic>
      <p:pic>
        <p:nvPicPr>
          <p:cNvPr id="6" name="Graphic 5" descr="Diploma roll with solid fill">
            <a:extLst>
              <a:ext uri="{FF2B5EF4-FFF2-40B4-BE49-F238E27FC236}">
                <a16:creationId xmlns:a16="http://schemas.microsoft.com/office/drawing/2014/main" id="{F8BFDAB8-87BF-327C-3B40-422C4E0FB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8230" y="3912424"/>
            <a:ext cx="707880" cy="707880"/>
          </a:xfrm>
          <a:prstGeom prst="rect">
            <a:avLst/>
          </a:prstGeom>
        </p:spPr>
      </p:pic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C47DC4C2-2E1D-E45F-ADBE-8C4E4EDF3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5774" y="3912424"/>
            <a:ext cx="707880" cy="707880"/>
          </a:xfrm>
          <a:prstGeom prst="rect">
            <a:avLst/>
          </a:prstGeom>
        </p:spPr>
      </p:pic>
      <p:pic>
        <p:nvPicPr>
          <p:cNvPr id="8" name="Graphic 7" descr="Clipboard with solid fill">
            <a:extLst>
              <a:ext uri="{FF2B5EF4-FFF2-40B4-BE49-F238E27FC236}">
                <a16:creationId xmlns:a16="http://schemas.microsoft.com/office/drawing/2014/main" id="{5B030130-7407-AD92-1494-99B57D4D5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3197" y="5145447"/>
            <a:ext cx="914400" cy="914400"/>
          </a:xfrm>
          <a:prstGeom prst="rect">
            <a:avLst/>
          </a:prstGeom>
        </p:spPr>
      </p:pic>
      <p:pic>
        <p:nvPicPr>
          <p:cNvPr id="9" name="Graphic 8" descr="Diploma roll with solid fill">
            <a:extLst>
              <a:ext uri="{FF2B5EF4-FFF2-40B4-BE49-F238E27FC236}">
                <a16:creationId xmlns:a16="http://schemas.microsoft.com/office/drawing/2014/main" id="{91847190-200A-B37C-9A74-E37AA9338B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73830" y="5602647"/>
            <a:ext cx="707880" cy="7078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CE14D1-7CC7-4BFE-A4C2-06F2E16CD9EC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1997" y="3891557"/>
            <a:ext cx="1129606" cy="208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F4C4B5-933A-63C2-9CC1-82A73F99FE23}"/>
              </a:ext>
            </a:extLst>
          </p:cNvPr>
          <p:cNvCxnSpPr>
            <a:cxnSpLocks/>
            <a:endCxn id="3" idx="3"/>
          </p:cNvCxnSpPr>
          <p:nvPr/>
        </p:nvCxnSpPr>
        <p:spPr bwMode="auto">
          <a:xfrm flipH="1">
            <a:off x="3862113" y="3912424"/>
            <a:ext cx="165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A498EF-2139-4346-1AB1-5EC705B0EB6B}"/>
              </a:ext>
            </a:extLst>
          </p:cNvPr>
          <p:cNvCxnSpPr>
            <a:cxnSpLocks/>
          </p:cNvCxnSpPr>
          <p:nvPr/>
        </p:nvCxnSpPr>
        <p:spPr bwMode="auto">
          <a:xfrm flipH="1">
            <a:off x="5454059" y="3891557"/>
            <a:ext cx="2007544" cy="1711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A708E4-5188-6A38-27E4-46CB446CE05B}"/>
              </a:ext>
            </a:extLst>
          </p:cNvPr>
          <p:cNvSpPr txBox="1"/>
          <p:nvPr/>
        </p:nvSpPr>
        <p:spPr>
          <a:xfrm>
            <a:off x="2714531" y="3095130"/>
            <a:ext cx="138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A</a:t>
            </a:r>
            <a:endParaRPr lang="en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635389-146B-C35E-ED50-E7FE91CEB67D}"/>
              </a:ext>
            </a:extLst>
          </p:cNvPr>
          <p:cNvSpPr txBox="1"/>
          <p:nvPr/>
        </p:nvSpPr>
        <p:spPr>
          <a:xfrm>
            <a:off x="5173830" y="3062792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B</a:t>
            </a:r>
            <a:endParaRPr lang="en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3507DB-682F-7E05-9711-906AD4FAC478}"/>
              </a:ext>
            </a:extLst>
          </p:cNvPr>
          <p:cNvSpPr txBox="1"/>
          <p:nvPr/>
        </p:nvSpPr>
        <p:spPr>
          <a:xfrm>
            <a:off x="4255717" y="4833641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C</a:t>
            </a:r>
            <a:endParaRPr lang="en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58A88F-835F-DB24-5962-1FA9EFA8FB1C}"/>
              </a:ext>
            </a:extLst>
          </p:cNvPr>
          <p:cNvSpPr txBox="1"/>
          <p:nvPr/>
        </p:nvSpPr>
        <p:spPr>
          <a:xfrm>
            <a:off x="7182801" y="309513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5547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F7E5A-17AD-1922-0D77-A2F72E9BC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8385DDD4-9B20-7A68-0B9F-EEDA50EBE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0388356-60A5-2354-2622-BA66653B1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Implementation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9F3B77C-05B1-DE34-BAD8-4EDB7BF9EB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40825"/>
            <a:ext cx="8399463" cy="4990011"/>
          </a:xfrm>
        </p:spPr>
        <p:txBody>
          <a:bodyPr/>
          <a:lstStyle/>
          <a:p>
            <a:r>
              <a:rPr lang="en-US" sz="2800" dirty="0"/>
              <a:t>Develop a JAVA library to process provenance data following to the JPEG Trust data model</a:t>
            </a:r>
          </a:p>
          <a:p>
            <a:r>
              <a:rPr lang="en-US" sz="2800" dirty="0"/>
              <a:t>Use JUMBF reference implementation to define all the JPEG Trust boxes (e.g., Record, Manifest)</a:t>
            </a:r>
          </a:p>
          <a:p>
            <a:r>
              <a:rPr lang="en-US" sz="2800" dirty="0"/>
              <a:t>Support encryption of Manifest boxes and enforcement of access policies</a:t>
            </a:r>
          </a:p>
          <a:p>
            <a:r>
              <a:rPr lang="en-US" sz="2800" dirty="0"/>
              <a:t>Showcase functionality through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>
                <a:ea typeface="+mn-ea"/>
                <a:cs typeface="+mn-cs"/>
              </a:rPr>
              <a:t>a demo GUI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7D0B1-9983-3E72-5EBE-82291F003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68" y="4222682"/>
            <a:ext cx="2363788" cy="23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2BFF9-145A-43A3-334C-5AB688AF8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8578511E-69A4-E732-8E93-D39557332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A3C90D4-086F-4D5E-F099-1061486B2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Demonstration: Creating Trust Records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9757EAE-3303-8CEF-7407-EF64B655E2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0825"/>
            <a:ext cx="8173454" cy="4990011"/>
          </a:xfrm>
        </p:spPr>
        <p:txBody>
          <a:bodyPr/>
          <a:lstStyle/>
          <a:p>
            <a:r>
              <a:rPr lang="en-US" sz="2800" dirty="0"/>
              <a:t>Configure Provenance events through a wizard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D4059-E827-4771-5725-DC852582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47"/>
          <a:stretch/>
        </p:blipFill>
        <p:spPr>
          <a:xfrm>
            <a:off x="1049771" y="2630900"/>
            <a:ext cx="7178242" cy="422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B5F035-9373-CC79-87A3-F60DDF2FA9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25"/>
          <a:stretch/>
        </p:blipFill>
        <p:spPr>
          <a:xfrm>
            <a:off x="98915" y="2154650"/>
            <a:ext cx="904508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12040-2970-2D94-4321-2D2C2032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27B273ED-D73B-3487-A746-1D6880E19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363F9F1-D167-F4EE-BE94-7012D98BE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Contents</a:t>
            </a:r>
            <a:endParaRPr lang="es-E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F4A07B-B062-6973-A0F6-7F271D57BA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40825"/>
            <a:ext cx="8399463" cy="5113925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Provenance as a graph</a:t>
            </a:r>
          </a:p>
          <a:p>
            <a:r>
              <a:rPr lang="en-US" sz="2800" dirty="0"/>
              <a:t>Privacy-sensitive cases in provenance data </a:t>
            </a:r>
          </a:p>
          <a:p>
            <a:r>
              <a:rPr lang="en-US" sz="2800" dirty="0"/>
              <a:t>Implementation</a:t>
            </a:r>
          </a:p>
          <a:p>
            <a:r>
              <a:rPr lang="en-US" sz="2800" dirty="0"/>
              <a:t>Demonstration</a:t>
            </a:r>
          </a:p>
          <a:p>
            <a:r>
              <a:rPr lang="en-US" sz="28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8427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10C3-60B3-05FB-8B37-A73C7AA5F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C94B1749-823E-AAFB-FF53-655598A27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924F1DB-B1D7-136E-AC5F-5A11454A6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Demonstration: Accessing provenance data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BC4523A-66D2-2D59-E4A8-F353EC9EA0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0825"/>
            <a:ext cx="8173454" cy="4990011"/>
          </a:xfrm>
        </p:spPr>
        <p:txBody>
          <a:bodyPr/>
          <a:lstStyle/>
          <a:p>
            <a:r>
              <a:rPr lang="en-US" sz="2800" dirty="0"/>
              <a:t>Authorized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D3138-BAB7-8E70-E9EA-DB8D955D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7" y="1662102"/>
            <a:ext cx="5659496" cy="42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7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EB01-066C-737F-ADF3-01AE04F1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04332-128B-C6DA-8F34-F69EEB9C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7" y="1662102"/>
            <a:ext cx="5659496" cy="4269952"/>
          </a:xfrm>
          <a:prstGeom prst="rect">
            <a:avLst/>
          </a:prstGeom>
        </p:spPr>
      </p:pic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9CD3E46A-E95C-E0B8-0326-249E33FE0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42F5C7A-5F15-2F09-C186-65DFDFD94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Demonstration: Accessing provenance data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5E0C524-EE1E-F416-FD07-61FA6476B8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0825"/>
            <a:ext cx="8173454" cy="4990011"/>
          </a:xfrm>
        </p:spPr>
        <p:txBody>
          <a:bodyPr/>
          <a:lstStyle/>
          <a:p>
            <a:r>
              <a:rPr lang="en-US" sz="2800" dirty="0"/>
              <a:t>Authorized user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F61892-B76F-7971-BF2F-35DFCDBD51A8}"/>
              </a:ext>
            </a:extLst>
          </p:cNvPr>
          <p:cNvSpPr/>
          <p:nvPr/>
        </p:nvSpPr>
        <p:spPr bwMode="auto">
          <a:xfrm>
            <a:off x="205407" y="2908092"/>
            <a:ext cx="4366593" cy="5209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B7348E-0ED0-66A7-36B7-1AAD41797190}"/>
              </a:ext>
            </a:extLst>
          </p:cNvPr>
          <p:cNvSpPr/>
          <p:nvPr/>
        </p:nvSpPr>
        <p:spPr bwMode="auto">
          <a:xfrm>
            <a:off x="149261" y="4935444"/>
            <a:ext cx="4366593" cy="5209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4B7576-CFC0-7BD5-3283-6684DB07209E}"/>
              </a:ext>
            </a:extLst>
          </p:cNvPr>
          <p:cNvSpPr/>
          <p:nvPr/>
        </p:nvSpPr>
        <p:spPr bwMode="auto">
          <a:xfrm>
            <a:off x="6068291" y="1662102"/>
            <a:ext cx="318654" cy="314542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48992153-9763-2DB0-25B0-0EF848244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0333" y="2941817"/>
            <a:ext cx="707880" cy="707880"/>
          </a:xfrm>
          <a:prstGeom prst="rect">
            <a:avLst/>
          </a:prstGeom>
        </p:spPr>
      </p:pic>
      <p:pic>
        <p:nvPicPr>
          <p:cNvPr id="5" name="Graphic 4" descr="Diploma roll with solid fill">
            <a:extLst>
              <a:ext uri="{FF2B5EF4-FFF2-40B4-BE49-F238E27FC236}">
                <a16:creationId xmlns:a16="http://schemas.microsoft.com/office/drawing/2014/main" id="{7CC31A7B-E764-C79E-D0CA-EF20251A6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9700" y="3304294"/>
            <a:ext cx="610774" cy="610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9E289-B34A-080C-809E-F77728D92A47}"/>
              </a:ext>
            </a:extLst>
          </p:cNvPr>
          <p:cNvSpPr txBox="1"/>
          <p:nvPr/>
        </p:nvSpPr>
        <p:spPr>
          <a:xfrm>
            <a:off x="6357151" y="2581723"/>
            <a:ext cx="138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A</a:t>
            </a:r>
            <a:endParaRPr lang="en-GR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595634C-D8AA-6E38-6D0F-BA24FABD8347}"/>
              </a:ext>
            </a:extLst>
          </p:cNvPr>
          <p:cNvSpPr/>
          <p:nvPr/>
        </p:nvSpPr>
        <p:spPr bwMode="auto">
          <a:xfrm>
            <a:off x="6116696" y="4959928"/>
            <a:ext cx="318654" cy="40011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phic 7" descr="Clipboard with solid fill">
            <a:extLst>
              <a:ext uri="{FF2B5EF4-FFF2-40B4-BE49-F238E27FC236}">
                <a16:creationId xmlns:a16="http://schemas.microsoft.com/office/drawing/2014/main" id="{D07D0B03-45FC-5937-6F5E-684D0CFC8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7143" y="4868897"/>
            <a:ext cx="707880" cy="707880"/>
          </a:xfrm>
          <a:prstGeom prst="rect">
            <a:avLst/>
          </a:prstGeom>
        </p:spPr>
      </p:pic>
      <p:pic>
        <p:nvPicPr>
          <p:cNvPr id="9" name="Graphic 8" descr="Diploma roll with solid fill">
            <a:extLst>
              <a:ext uri="{FF2B5EF4-FFF2-40B4-BE49-F238E27FC236}">
                <a16:creationId xmlns:a16="http://schemas.microsoft.com/office/drawing/2014/main" id="{8C9DC722-8598-45DB-2727-40D0149C2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6510" y="5231374"/>
            <a:ext cx="610774" cy="610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4B945-E239-9AB5-18EA-D4BD2A2C7A6A}"/>
              </a:ext>
            </a:extLst>
          </p:cNvPr>
          <p:cNvSpPr txBox="1"/>
          <p:nvPr/>
        </p:nvSpPr>
        <p:spPr>
          <a:xfrm>
            <a:off x="6446128" y="4503531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B</a:t>
            </a:r>
            <a:endParaRPr lang="en-GR" dirty="0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1E10694-BB35-31B8-6223-8300914DAAC4}"/>
              </a:ext>
            </a:extLst>
          </p:cNvPr>
          <p:cNvCxnSpPr>
            <a:stCxn id="10" idx="3"/>
            <a:endCxn id="13" idx="3"/>
          </p:cNvCxnSpPr>
          <p:nvPr/>
        </p:nvCxnSpPr>
        <p:spPr bwMode="auto">
          <a:xfrm flipH="1">
            <a:off x="4515854" y="3168546"/>
            <a:ext cx="56146" cy="2027352"/>
          </a:xfrm>
          <a:prstGeom prst="bentConnector3">
            <a:avLst>
              <a:gd name="adj1" fmla="val -129548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251B55-B1D7-E00A-3020-6A9BE54E3A4D}"/>
              </a:ext>
            </a:extLst>
          </p:cNvPr>
          <p:cNvSpPr txBox="1"/>
          <p:nvPr/>
        </p:nvSpPr>
        <p:spPr>
          <a:xfrm>
            <a:off x="2692301" y="2514255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Link to previous manifest</a:t>
            </a:r>
            <a:endParaRPr lang="en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94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1CB0D-7273-1C32-F26F-CF588E42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F50E5750-3FAB-136F-D22D-05512345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DA409190-03F6-983C-477B-B47E87516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Demonstration: Accessing provenance data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A12667C-BB44-BF28-1946-0223D29ABD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0825"/>
            <a:ext cx="8173454" cy="4990011"/>
          </a:xfrm>
        </p:spPr>
        <p:txBody>
          <a:bodyPr/>
          <a:lstStyle/>
          <a:p>
            <a:r>
              <a:rPr lang="en-US" sz="2800" dirty="0"/>
              <a:t>Unauthorized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E4CB6-A2F1-7DCF-863D-2B4DE2BF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13"/>
          <a:stretch/>
        </p:blipFill>
        <p:spPr>
          <a:xfrm>
            <a:off x="0" y="1651245"/>
            <a:ext cx="5878235" cy="39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3870-939B-4871-1729-8AF86B71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EA6D0B31-C85D-C4B7-77FC-7B32641D1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083F124-82FE-FAD3-9F1B-4C919EFB1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Demonstration: Accessing provenance data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23A7FFF-BA55-94E8-11DD-B21FE6D2B8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0826"/>
            <a:ext cx="8173454" cy="707886"/>
          </a:xfrm>
        </p:spPr>
        <p:txBody>
          <a:bodyPr/>
          <a:lstStyle/>
          <a:p>
            <a:r>
              <a:rPr lang="en-US" sz="2800" dirty="0"/>
              <a:t>Unauthorized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B15D8-9D66-F4E0-BD0C-C923520FB5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4" t="4113"/>
          <a:stretch/>
        </p:blipFill>
        <p:spPr>
          <a:xfrm>
            <a:off x="0" y="1662102"/>
            <a:ext cx="5672828" cy="3953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AF8679-4355-648C-463E-6D31AC27C69A}"/>
              </a:ext>
            </a:extLst>
          </p:cNvPr>
          <p:cNvSpPr txBox="1"/>
          <p:nvPr/>
        </p:nvSpPr>
        <p:spPr>
          <a:xfrm>
            <a:off x="5636302" y="1662102"/>
            <a:ext cx="330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End-user has access to the latest provenance event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B7179F-3973-C6F0-349B-2876824F7F8A}"/>
              </a:ext>
            </a:extLst>
          </p:cNvPr>
          <p:cNvSpPr/>
          <p:nvPr/>
        </p:nvSpPr>
        <p:spPr bwMode="auto">
          <a:xfrm>
            <a:off x="0" y="2949315"/>
            <a:ext cx="4366593" cy="5209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904214-D947-9E0A-B14D-BFF71B746BA4}"/>
              </a:ext>
            </a:extLst>
          </p:cNvPr>
          <p:cNvSpPr/>
          <p:nvPr/>
        </p:nvSpPr>
        <p:spPr bwMode="auto">
          <a:xfrm>
            <a:off x="-1" y="5091980"/>
            <a:ext cx="5636303" cy="5209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8D513-4D6D-164F-A503-289EA033E2CD}"/>
              </a:ext>
            </a:extLst>
          </p:cNvPr>
          <p:cNvSpPr txBox="1"/>
          <p:nvPr/>
        </p:nvSpPr>
        <p:spPr>
          <a:xfrm>
            <a:off x="5636302" y="2891265"/>
            <a:ext cx="330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Rest of the provenance events are encrypted.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33BE4-9269-1432-75F8-E43D03D371F1}"/>
              </a:ext>
            </a:extLst>
          </p:cNvPr>
          <p:cNvSpPr txBox="1"/>
          <p:nvPr/>
        </p:nvSpPr>
        <p:spPr>
          <a:xfrm>
            <a:off x="5672828" y="4134070"/>
            <a:ext cx="3302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Inside the Trust Record the end-user sees: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R" dirty="0"/>
              <a:t>The latest Manifest box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R" dirty="0"/>
              <a:t>A Protection box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R" dirty="0"/>
              <a:t>The access control policy, as an XML box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53BDFC9F-BB32-11CC-8F13-AEC509B87375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4366593" y="3209769"/>
            <a:ext cx="205407" cy="188221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4822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9621-AC9F-2876-671E-B14A7E6C9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14ADFEF6-C10F-A74E-FFF9-E23E761BB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50C54BC-259B-C827-BBA3-84EF91F8C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Conclusions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5C42EA74-3CBE-BC89-CB70-644AFFFCDD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9457" y="1133112"/>
            <a:ext cx="8783866" cy="4308917"/>
          </a:xfrm>
        </p:spPr>
        <p:txBody>
          <a:bodyPr/>
          <a:lstStyle/>
          <a:p>
            <a:r>
              <a:rPr lang="en-US" sz="2800" b="1" dirty="0"/>
              <a:t>Identify</a:t>
            </a:r>
            <a:r>
              <a:rPr lang="en-US" sz="2800" dirty="0"/>
              <a:t> privacy-related </a:t>
            </a:r>
            <a:r>
              <a:rPr lang="en-US" sz="2800" b="1" dirty="0"/>
              <a:t>use cases </a:t>
            </a:r>
            <a:r>
              <a:rPr lang="en-US" sz="2800" dirty="0"/>
              <a:t>beyond the protection of a provenance event</a:t>
            </a:r>
          </a:p>
          <a:p>
            <a:r>
              <a:rPr lang="en-US" sz="2800" b="1" dirty="0"/>
              <a:t>Design</a:t>
            </a:r>
            <a:r>
              <a:rPr lang="en-US" sz="2800" dirty="0"/>
              <a:t> a privacy </a:t>
            </a:r>
            <a:r>
              <a:rPr lang="en-US" sz="2800" b="1" dirty="0"/>
              <a:t>framework</a:t>
            </a:r>
            <a:r>
              <a:rPr lang="en-US" sz="2800" dirty="0"/>
              <a:t>, agnostic to provenance data models</a:t>
            </a:r>
          </a:p>
          <a:p>
            <a:r>
              <a:rPr lang="en-US" sz="2800" b="1" dirty="0"/>
              <a:t>Protection</a:t>
            </a:r>
            <a:r>
              <a:rPr lang="en-US" sz="2800" dirty="0"/>
              <a:t> and </a:t>
            </a:r>
            <a:r>
              <a:rPr lang="en-US" sz="2800" b="1" dirty="0"/>
              <a:t>access control </a:t>
            </a:r>
            <a:r>
              <a:rPr lang="en-US" sz="2800" dirty="0"/>
              <a:t>enforcement to safeguard privacy in provenance graphs</a:t>
            </a:r>
          </a:p>
          <a:p>
            <a:r>
              <a:rPr lang="en-US" sz="2800" b="1" dirty="0"/>
              <a:t>Demonstrate</a:t>
            </a:r>
            <a:r>
              <a:rPr lang="en-US" sz="2800" dirty="0"/>
              <a:t> the feasibility of the framework with the JPEG Trust data model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BCE7B7-6F86-0E1F-5757-19D3533BB39A}"/>
              </a:ext>
            </a:extLst>
          </p:cNvPr>
          <p:cNvGrpSpPr/>
          <p:nvPr/>
        </p:nvGrpSpPr>
        <p:grpSpPr>
          <a:xfrm>
            <a:off x="5973118" y="5442029"/>
            <a:ext cx="2569220" cy="1252728"/>
            <a:chOff x="1416316" y="3429000"/>
            <a:chExt cx="5855941" cy="2855303"/>
          </a:xfrm>
        </p:grpSpPr>
        <p:pic>
          <p:nvPicPr>
            <p:cNvPr id="2" name="Graphic 1" descr="Clipboard with solid fill">
              <a:extLst>
                <a:ext uri="{FF2B5EF4-FFF2-40B4-BE49-F238E27FC236}">
                  <a16:creationId xmlns:a16="http://schemas.microsoft.com/office/drawing/2014/main" id="{00B5DB80-6AD4-57D3-7B83-E95FC12C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86200" y="3429000"/>
              <a:ext cx="914400" cy="914400"/>
            </a:xfrm>
            <a:prstGeom prst="rect">
              <a:avLst/>
            </a:prstGeom>
          </p:spPr>
        </p:pic>
        <p:pic>
          <p:nvPicPr>
            <p:cNvPr id="3" name="Graphic 2" descr="Clipboard with solid fill">
              <a:extLst>
                <a:ext uri="{FF2B5EF4-FFF2-40B4-BE49-F238E27FC236}">
                  <a16:creationId xmlns:a16="http://schemas.microsoft.com/office/drawing/2014/main" id="{16BCF9C6-069E-D3CF-DF9E-4B19DC49E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316" y="3429000"/>
              <a:ext cx="914400" cy="914400"/>
            </a:xfrm>
            <a:prstGeom prst="rect">
              <a:avLst/>
            </a:prstGeom>
          </p:spPr>
        </p:pic>
        <p:pic>
          <p:nvPicPr>
            <p:cNvPr id="4" name="Graphic 3" descr="Clipboard with solid fill">
              <a:extLst>
                <a:ext uri="{FF2B5EF4-FFF2-40B4-BE49-F238E27FC236}">
                  <a16:creationId xmlns:a16="http://schemas.microsoft.com/office/drawing/2014/main" id="{006C464F-A4EF-BAE0-F71C-AC4299EE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8884" y="3451941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Diploma roll with solid fill">
              <a:extLst>
                <a:ext uri="{FF2B5EF4-FFF2-40B4-BE49-F238E27FC236}">
                  <a16:creationId xmlns:a16="http://schemas.microsoft.com/office/drawing/2014/main" id="{1078486E-0CCF-0FE0-A379-9E3EE5265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46638" y="3886200"/>
              <a:ext cx="707880" cy="707880"/>
            </a:xfrm>
            <a:prstGeom prst="rect">
              <a:avLst/>
            </a:prstGeom>
          </p:spPr>
        </p:pic>
        <p:pic>
          <p:nvPicPr>
            <p:cNvPr id="6" name="Graphic 5" descr="Diploma roll with solid fill">
              <a:extLst>
                <a:ext uri="{FF2B5EF4-FFF2-40B4-BE49-F238E27FC236}">
                  <a16:creationId xmlns:a16="http://schemas.microsoft.com/office/drawing/2014/main" id="{77EE7396-0601-9E9F-A2C3-D315BE49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6833" y="3886200"/>
              <a:ext cx="707880" cy="707880"/>
            </a:xfrm>
            <a:prstGeom prst="rect">
              <a:avLst/>
            </a:prstGeom>
          </p:spPr>
        </p:pic>
        <p:pic>
          <p:nvPicPr>
            <p:cNvPr id="7" name="Graphic 6" descr="Diploma roll with solid fill">
              <a:extLst>
                <a:ext uri="{FF2B5EF4-FFF2-40B4-BE49-F238E27FC236}">
                  <a16:creationId xmlns:a16="http://schemas.microsoft.com/office/drawing/2014/main" id="{FCD710BC-7C10-E6AC-6DDA-A67C669F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64377" y="3886200"/>
              <a:ext cx="707880" cy="707880"/>
            </a:xfrm>
            <a:prstGeom prst="rect">
              <a:avLst/>
            </a:prstGeom>
          </p:spPr>
        </p:pic>
        <p:pic>
          <p:nvPicPr>
            <p:cNvPr id="8" name="Graphic 7" descr="Clipboard with solid fill">
              <a:extLst>
                <a:ext uri="{FF2B5EF4-FFF2-40B4-BE49-F238E27FC236}">
                  <a16:creationId xmlns:a16="http://schemas.microsoft.com/office/drawing/2014/main" id="{8FA24A62-266C-BDFE-4788-F0615F745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1800" y="5119223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Diploma roll with solid fill">
              <a:extLst>
                <a:ext uri="{FF2B5EF4-FFF2-40B4-BE49-F238E27FC236}">
                  <a16:creationId xmlns:a16="http://schemas.microsoft.com/office/drawing/2014/main" id="{ADC644FF-669B-2E7A-D09F-784DCA29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42433" y="5576423"/>
              <a:ext cx="707880" cy="70788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F8FFBCD-9894-64C0-261E-43DC7EBDDB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00600" y="3865333"/>
              <a:ext cx="1129606" cy="208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1ADC5DD-A063-5E43-46C3-CBAABF2F86C1}"/>
                </a:ext>
              </a:extLst>
            </p:cNvPr>
            <p:cNvCxnSpPr>
              <a:cxnSpLocks/>
              <a:endCxn id="3" idx="3"/>
            </p:cNvCxnSpPr>
            <p:nvPr/>
          </p:nvCxnSpPr>
          <p:spPr bwMode="auto">
            <a:xfrm flipH="1">
              <a:off x="2330716" y="3886200"/>
              <a:ext cx="16517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75ACC5-8E3F-9CC5-BFA7-CAD227D9FCED}"/>
                </a:ext>
              </a:extLst>
            </p:cNvPr>
            <p:cNvCxnSpPr>
              <a:cxnSpLocks/>
              <a:stCxn id="4" idx="1"/>
            </p:cNvCxnSpPr>
            <p:nvPr/>
          </p:nvCxnSpPr>
          <p:spPr bwMode="auto">
            <a:xfrm flipH="1">
              <a:off x="3922662" y="3909141"/>
              <a:ext cx="1976222" cy="1667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025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946D-DF21-3CF3-BF9C-8061A12A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31000C5A-00E3-CAE2-792A-F0B86234A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088715C-AF51-C960-64DD-CBE6BBEE6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Future steps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6C672DA-1EB3-04D6-27DE-8BE0587DAE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1183" y="968651"/>
            <a:ext cx="8686800" cy="4990011"/>
          </a:xfrm>
        </p:spPr>
        <p:txBody>
          <a:bodyPr/>
          <a:lstStyle/>
          <a:p>
            <a:r>
              <a:rPr lang="en-US" sz="2800" dirty="0"/>
              <a:t>Contribute to the enhancement of privacy-related use cases in JPEG Trust standard</a:t>
            </a:r>
          </a:p>
          <a:p>
            <a:r>
              <a:rPr lang="en-US" sz="2800" dirty="0"/>
              <a:t>Reach to a fully compliant JPEG Trust software</a:t>
            </a:r>
          </a:p>
          <a:p>
            <a:r>
              <a:rPr lang="en-US" sz="2800" dirty="0"/>
              <a:t>Evaluate the overhead of the privacy features different provenance data models</a:t>
            </a:r>
          </a:p>
          <a:p>
            <a:r>
              <a:rPr lang="en-US" sz="2800" dirty="0"/>
              <a:t>Trade-off between privacy and trust</a:t>
            </a:r>
          </a:p>
          <a:p>
            <a:pPr lvl="1"/>
            <a:r>
              <a:rPr lang="en-US" sz="2400" dirty="0"/>
              <a:t>Anonymized signatures, ZK proofs</a:t>
            </a:r>
          </a:p>
        </p:txBody>
      </p:sp>
    </p:spTree>
    <p:extLst>
      <p:ext uri="{BB962C8B-B14F-4D97-AF65-F5344CB8AC3E}">
        <p14:creationId xmlns:p14="http://schemas.microsoft.com/office/powerpoint/2010/main" val="35532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98FE4-D11C-91B5-6FD6-954C23E3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1451EEB8-3EA6-A9C3-D86B-E116FBF31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7A2F9F6-1C56-FD8C-088E-633ADB1C2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References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A46AE19-0DBB-A5A5-7712-75887EE69C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" y="1140825"/>
            <a:ext cx="9143998" cy="49900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Helvetica" pitchFamily="2" charset="0"/>
              </a:rPr>
              <a:t>JPEG Trust – Part 1: Core Foundation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Helvetica" pitchFamily="2" charset="0"/>
              </a:rPr>
              <a:t>C2PA Technical Specification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Helvetica" pitchFamily="2" charset="0"/>
              </a:rPr>
              <a:t>JPEG Systems – Part 5: JPEG Universal Metadata Box Format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Helvetica" pitchFamily="2" charset="0"/>
              </a:rPr>
              <a:t>JPEG Systems – Part 4: Privacy and security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Helvetica" pitchFamily="2" charset="0"/>
              </a:rPr>
              <a:t>JPEG Systems - Part 10: Reference Software</a:t>
            </a:r>
          </a:p>
        </p:txBody>
      </p:sp>
    </p:spTree>
    <p:extLst>
      <p:ext uri="{BB962C8B-B14F-4D97-AF65-F5344CB8AC3E}">
        <p14:creationId xmlns:p14="http://schemas.microsoft.com/office/powerpoint/2010/main" val="162475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9D60-DCF3-FBF0-DF59-2EAEE07D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>
            <a:extLst>
              <a:ext uri="{FF2B5EF4-FFF2-40B4-BE49-F238E27FC236}">
                <a16:creationId xmlns:a16="http://schemas.microsoft.com/office/drawing/2014/main" id="{6F7C41DE-961A-1220-9640-C808104014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0363" y="2569031"/>
            <a:ext cx="8443912" cy="4037655"/>
          </a:xfrm>
        </p:spPr>
        <p:txBody>
          <a:bodyPr/>
          <a:lstStyle/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Nikolaos Fotos, Jaime Delgado</a:t>
            </a:r>
            <a:endParaRPr lang="es-E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Universitat </a:t>
            </a:r>
            <a:r>
              <a:rPr lang="en-GB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Politècnica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Catalunya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(UPC)</a:t>
            </a:r>
            <a:b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Barcelona (Spain)</a:t>
            </a:r>
          </a:p>
          <a:p>
            <a:pPr marL="28575" lvl="1" indent="-28575" eaLnBrk="1" hangingPunct="1">
              <a:lnSpc>
                <a:spcPct val="80000"/>
              </a:lnSpc>
              <a:defRPr/>
            </a:pPr>
            <a:endParaRPr lang="en-GB" sz="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endParaRPr lang="en-GB" sz="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http://dmag.ac.upc.edu</a:t>
            </a: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nikolaos.fotos@upc.edu</a:t>
            </a:r>
            <a:endParaRPr lang="en-GB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ICIP 2024</a:t>
            </a:r>
          </a:p>
          <a:p>
            <a:pPr marL="28575" lvl="1" indent="-28575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27-31 October 2024, Abu Dhabi – UAE</a:t>
            </a:r>
          </a:p>
        </p:txBody>
      </p:sp>
      <p:sp>
        <p:nvSpPr>
          <p:cNvPr id="15364" name="4 Rectángulo">
            <a:extLst>
              <a:ext uri="{FF2B5EF4-FFF2-40B4-BE49-F238E27FC236}">
                <a16:creationId xmlns:a16="http://schemas.microsoft.com/office/drawing/2014/main" id="{517508CA-3F35-5EE6-9ACC-7631A55D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6272215"/>
            <a:ext cx="649288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s-ES" sz="20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257EF1-4830-51A3-EE6B-0309CD26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3" y="272165"/>
            <a:ext cx="8029575" cy="2242700"/>
          </a:xfrm>
          <a:prstGeom prst="rect">
            <a:avLst/>
          </a:prstGeom>
          <a:solidFill>
            <a:srgbClr val="93B4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ctr" eaLnBrk="1" hangingPunct="1"/>
            <a:r>
              <a:rPr lang="en-GB" sz="3600" b="1" kern="0" dirty="0"/>
              <a:t>Towards privacy-enhancing</a:t>
            </a:r>
          </a:p>
          <a:p>
            <a:pPr marL="342900" indent="-342900" algn="ctr" eaLnBrk="1" hangingPunct="1"/>
            <a:r>
              <a:rPr lang="en-GB" sz="3600" b="1" kern="0" dirty="0"/>
              <a:t>provenance annotation for images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35433525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80C3E-C907-FADF-DB4F-E7B35679D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5A2ACCB3-779E-9E86-175B-A87080981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9B12D44-7FD0-68FB-0DED-BF8CE694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F3121BF-2EAE-9797-E26C-D88E748EEE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6523" y="1133112"/>
            <a:ext cx="8686800" cy="4930063"/>
          </a:xfrm>
        </p:spPr>
        <p:txBody>
          <a:bodyPr/>
          <a:lstStyle/>
          <a:p>
            <a:r>
              <a:rPr lang="en-US" sz="2800" dirty="0"/>
              <a:t>Excessive consumption of media in social networks</a:t>
            </a:r>
          </a:p>
          <a:p>
            <a:pPr lvl="1"/>
            <a:r>
              <a:rPr lang="en-US" sz="2400" i="1" dirty="0"/>
              <a:t>US MEDIA CONSUMPTION, </a:t>
            </a:r>
            <a:r>
              <a:rPr lang="en-US" sz="2400" i="1" dirty="0" err="1"/>
              <a:t>Oberlo</a:t>
            </a:r>
            <a:r>
              <a:rPr lang="en-US" sz="2400" i="1" dirty="0"/>
              <a:t>, January 24</a:t>
            </a:r>
          </a:p>
          <a:p>
            <a:r>
              <a:rPr lang="en-US" sz="2800" dirty="0"/>
              <a:t>Spread of misinformation and disinformation</a:t>
            </a:r>
          </a:p>
          <a:p>
            <a:r>
              <a:rPr lang="en-US" sz="2800" dirty="0"/>
              <a:t>Excessive and easy access to AI tools </a:t>
            </a:r>
          </a:p>
          <a:p>
            <a:pPr lvl="1"/>
            <a:r>
              <a:rPr lang="en-GR" sz="2400" i="1" dirty="0"/>
              <a:t>Meta’s Adversarial Threat Report, August 2024</a:t>
            </a:r>
            <a:endParaRPr lang="en-US" sz="2400" dirty="0"/>
          </a:p>
          <a:p>
            <a:r>
              <a:rPr lang="en-US" sz="2800" dirty="0"/>
              <a:t>Robustness of Generative AI models</a:t>
            </a:r>
          </a:p>
        </p:txBody>
      </p:sp>
    </p:spTree>
    <p:extLst>
      <p:ext uri="{BB962C8B-B14F-4D97-AF65-F5344CB8AC3E}">
        <p14:creationId xmlns:p14="http://schemas.microsoft.com/office/powerpoint/2010/main" val="16663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3F62-E94E-3A0B-B427-66CF5BF4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B3953551-7234-ACE6-1281-4232704ECA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6524" y="1066075"/>
            <a:ext cx="8686799" cy="493006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Excessive consumption of media in social networks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 of misinformation and disinformation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Excessive and easy access to AI tools 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Robustness of Generative AI models</a:t>
            </a:r>
          </a:p>
          <a:p>
            <a:r>
              <a:rPr lang="en-US" sz="2800" dirty="0"/>
              <a:t>Need to ensure trustworthiness of media</a:t>
            </a:r>
          </a:p>
          <a:p>
            <a:r>
              <a:rPr lang="en-US" sz="2800" dirty="0"/>
              <a:t>Need for reactive and </a:t>
            </a:r>
            <a:r>
              <a:rPr lang="en-US" sz="2800" b="1" u="sng" dirty="0"/>
              <a:t>proactive</a:t>
            </a:r>
            <a:r>
              <a:rPr lang="en-US" sz="2800" dirty="0"/>
              <a:t> measures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B7D072FF-DE02-086F-D0F5-0874DFE1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B339DBA9-E4BC-371C-AFDC-F8CDFFC21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s-E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E23DC-26D7-5E14-63C3-E6F92E81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994"/>
            <a:ext cx="4060134" cy="9652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E3EC348-66E4-1C95-6D35-421AF1D3E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2391" y="4591994"/>
            <a:ext cx="1440385" cy="112971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05530D6-5CBD-FC21-7442-CDBB4F0D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5033" y="4422510"/>
            <a:ext cx="1163427" cy="14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8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EEDB5-4614-8164-B975-5E0CC7F8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FBA1FA9-5460-258C-B804-6339CFE1E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s-ES" sz="3200" dirty="0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968F3796-3698-7D65-3D65-90C55786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5" y="1898301"/>
            <a:ext cx="2361133" cy="13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462ED7-9295-0354-A587-FAC973C71F35}"/>
              </a:ext>
            </a:extLst>
          </p:cNvPr>
          <p:cNvSpPr txBox="1"/>
          <p:nvPr/>
        </p:nvSpPr>
        <p:spPr>
          <a:xfrm>
            <a:off x="1223320" y="4252497"/>
            <a:ext cx="2576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Who,</a:t>
            </a:r>
          </a:p>
          <a:p>
            <a:r>
              <a:rPr lang="en-GR" dirty="0"/>
              <a:t>When,</a:t>
            </a:r>
          </a:p>
          <a:p>
            <a:r>
              <a:rPr lang="en-GR" dirty="0"/>
              <a:t>Where,</a:t>
            </a:r>
          </a:p>
          <a:p>
            <a:r>
              <a:rPr lang="en-GR" dirty="0"/>
              <a:t>What type of device?</a:t>
            </a:r>
          </a:p>
        </p:txBody>
      </p:sp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A98D04D1-0D6A-0084-9455-02B77B1FF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8858" y="3561751"/>
            <a:ext cx="690746" cy="690746"/>
          </a:xfrm>
          <a:prstGeom prst="rect">
            <a:avLst/>
          </a:prstGeom>
        </p:spPr>
      </p:pic>
      <p:pic>
        <p:nvPicPr>
          <p:cNvPr id="17" name="Graphic 16" descr="Camera with solid fill">
            <a:extLst>
              <a:ext uri="{FF2B5EF4-FFF2-40B4-BE49-F238E27FC236}">
                <a16:creationId xmlns:a16="http://schemas.microsoft.com/office/drawing/2014/main" id="{CF9BC54B-5F7A-967A-123B-B95CCB9F0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4727" y="1061727"/>
            <a:ext cx="779008" cy="779008"/>
          </a:xfrm>
          <a:prstGeom prst="rect">
            <a:avLst/>
          </a:prstGeom>
        </p:spPr>
      </p:pic>
      <p:pic>
        <p:nvPicPr>
          <p:cNvPr id="2" name="Graphic 1" descr="Diploma roll with solid fill">
            <a:extLst>
              <a:ext uri="{FF2B5EF4-FFF2-40B4-BE49-F238E27FC236}">
                <a16:creationId xmlns:a16="http://schemas.microsoft.com/office/drawing/2014/main" id="{895EBE99-5C62-561A-2937-8C72F9EB0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7067" y="3898557"/>
            <a:ext cx="666872" cy="6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5D848-2DB2-AD44-31A3-DEA46951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ECC28F05-2A0A-C94B-1960-FDD0E7D0D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3462E05-DA27-D7C0-C13D-7FEBB5A87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s-ES" sz="3200" dirty="0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94472C02-7390-E480-4D8C-C96C9FE1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5" y="1898301"/>
            <a:ext cx="2361133" cy="13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E04D3-ABB4-5A2E-BF19-985A53D7D943}"/>
              </a:ext>
            </a:extLst>
          </p:cNvPr>
          <p:cNvSpPr txBox="1"/>
          <p:nvPr/>
        </p:nvSpPr>
        <p:spPr>
          <a:xfrm>
            <a:off x="1223320" y="4252497"/>
            <a:ext cx="2576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Who,</a:t>
            </a:r>
          </a:p>
          <a:p>
            <a:r>
              <a:rPr lang="en-GR" dirty="0"/>
              <a:t>When,</a:t>
            </a:r>
          </a:p>
          <a:p>
            <a:r>
              <a:rPr lang="en-GR" dirty="0"/>
              <a:t>Where,</a:t>
            </a:r>
          </a:p>
          <a:p>
            <a:r>
              <a:rPr lang="en-GR" dirty="0"/>
              <a:t>What type of device?</a:t>
            </a:r>
          </a:p>
        </p:txBody>
      </p:sp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6937E03E-3D2A-9C29-2BA5-9BD07BC67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8858" y="3561751"/>
            <a:ext cx="690746" cy="690746"/>
          </a:xfrm>
          <a:prstGeom prst="rect">
            <a:avLst/>
          </a:prstGeom>
        </p:spPr>
      </p:pic>
      <p:pic>
        <p:nvPicPr>
          <p:cNvPr id="17" name="Graphic 16" descr="Camera with solid fill">
            <a:extLst>
              <a:ext uri="{FF2B5EF4-FFF2-40B4-BE49-F238E27FC236}">
                <a16:creationId xmlns:a16="http://schemas.microsoft.com/office/drawing/2014/main" id="{EB70C0A3-E596-E2B5-E017-91A0BFB7F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4727" y="1061727"/>
            <a:ext cx="779008" cy="779008"/>
          </a:xfrm>
          <a:prstGeom prst="rect">
            <a:avLst/>
          </a:prstGeom>
        </p:spPr>
      </p:pic>
      <p:pic>
        <p:nvPicPr>
          <p:cNvPr id="2" name="Graphic 1" descr="Diploma roll with solid fill">
            <a:extLst>
              <a:ext uri="{FF2B5EF4-FFF2-40B4-BE49-F238E27FC236}">
                <a16:creationId xmlns:a16="http://schemas.microsoft.com/office/drawing/2014/main" id="{C6B6B74B-C899-F33C-1221-8BF820F76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7067" y="3898557"/>
            <a:ext cx="666872" cy="66687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5193D4-03F2-1F12-45FA-DC18F20B91B8}"/>
              </a:ext>
            </a:extLst>
          </p:cNvPr>
          <p:cNvSpPr/>
          <p:nvPr/>
        </p:nvSpPr>
        <p:spPr bwMode="auto">
          <a:xfrm>
            <a:off x="1136822" y="4251324"/>
            <a:ext cx="2662844" cy="13234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phic 5" descr="Lock with solid fill">
            <a:extLst>
              <a:ext uri="{FF2B5EF4-FFF2-40B4-BE49-F238E27FC236}">
                <a16:creationId xmlns:a16="http://schemas.microsoft.com/office/drawing/2014/main" id="{BD3331A7-E6C1-BA75-D94C-116185F0C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5446" y="399864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45E2C-88B9-5478-A0DB-2470004CF4A8}"/>
              </a:ext>
            </a:extLst>
          </p:cNvPr>
          <p:cNvSpPr txBox="1"/>
          <p:nvPr/>
        </p:nvSpPr>
        <p:spPr>
          <a:xfrm>
            <a:off x="347266" y="5587930"/>
            <a:ext cx="85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HelveticaNeue Regular"/>
              </a:rPr>
              <a:t>N. Fotos and J. Delgado, "Ensuring privacy in provenance information for images," </a:t>
            </a:r>
            <a:r>
              <a:rPr lang="en-GB" sz="1200" b="0" i="1" u="none" strike="noStrike" dirty="0">
                <a:solidFill>
                  <a:srgbClr val="333333"/>
                </a:solidFill>
                <a:effectLst/>
                <a:latin typeface="HelveticaNeue Regular"/>
              </a:rPr>
              <a:t>2023 24th International Conference on Digital Signal Processing (DSP)</a:t>
            </a: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197468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98D40-3F19-A9D3-C89F-B59A832C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349C206C-42B5-194E-2147-EB35B2B42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C9BD2BF-E6B4-4D7A-079E-36E47D13B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s-ES" sz="3200" dirty="0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795D05B9-305D-0907-2909-CE74AFFF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5" y="1898301"/>
            <a:ext cx="2361133" cy="13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Clipboard with solid fill">
            <a:extLst>
              <a:ext uri="{FF2B5EF4-FFF2-40B4-BE49-F238E27FC236}">
                <a16:creationId xmlns:a16="http://schemas.microsoft.com/office/drawing/2014/main" id="{E49D5045-BD15-3B29-75E4-7A4157A6F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5226" y="3561751"/>
            <a:ext cx="690746" cy="690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801FC-FD5A-9CA4-034D-171044FD5964}"/>
              </a:ext>
            </a:extLst>
          </p:cNvPr>
          <p:cNvSpPr txBox="1"/>
          <p:nvPr/>
        </p:nvSpPr>
        <p:spPr>
          <a:xfrm>
            <a:off x="1223320" y="4252497"/>
            <a:ext cx="2576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Who,</a:t>
            </a:r>
          </a:p>
          <a:p>
            <a:r>
              <a:rPr lang="en-GR" dirty="0"/>
              <a:t>When,</a:t>
            </a:r>
          </a:p>
          <a:p>
            <a:r>
              <a:rPr lang="en-GR" dirty="0"/>
              <a:t>Where,</a:t>
            </a:r>
          </a:p>
          <a:p>
            <a:r>
              <a:rPr lang="en-GR" dirty="0"/>
              <a:t>What type of device?</a:t>
            </a:r>
          </a:p>
        </p:txBody>
      </p:sp>
      <p:pic>
        <p:nvPicPr>
          <p:cNvPr id="10" name="Picture 30">
            <a:extLst>
              <a:ext uri="{FF2B5EF4-FFF2-40B4-BE49-F238E27FC236}">
                <a16:creationId xmlns:a16="http://schemas.microsoft.com/office/drawing/2014/main" id="{1EEFBDED-2520-8D03-8926-CA18F51FB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r="27869"/>
          <a:stretch/>
        </p:blipFill>
        <p:spPr bwMode="auto">
          <a:xfrm>
            <a:off x="4131856" y="1898301"/>
            <a:ext cx="1289317" cy="15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948B3009-4B93-F00D-C7BC-DD93721D6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8858" y="3561751"/>
            <a:ext cx="690746" cy="690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A86B13-7DBF-A7AC-D323-6F24AD0305CF}"/>
              </a:ext>
            </a:extLst>
          </p:cNvPr>
          <p:cNvSpPr txBox="1"/>
          <p:nvPr/>
        </p:nvSpPr>
        <p:spPr>
          <a:xfrm>
            <a:off x="4422932" y="426550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Crop</a:t>
            </a:r>
          </a:p>
          <a:p>
            <a:r>
              <a:rPr lang="en-GR" dirty="0"/>
              <a:t>Filter</a:t>
            </a:r>
          </a:p>
        </p:txBody>
      </p:sp>
      <p:pic>
        <p:nvPicPr>
          <p:cNvPr id="13" name="Graphic 12" descr="Clipboard with solid fill">
            <a:extLst>
              <a:ext uri="{FF2B5EF4-FFF2-40B4-BE49-F238E27FC236}">
                <a16:creationId xmlns:a16="http://schemas.microsoft.com/office/drawing/2014/main" id="{66CCA6CB-2258-2CB6-06E4-E9618D7F8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4539" y="3489981"/>
            <a:ext cx="690746" cy="690746"/>
          </a:xfrm>
          <a:prstGeom prst="rect">
            <a:avLst/>
          </a:prstGeom>
        </p:spPr>
      </p:pic>
      <p:pic>
        <p:nvPicPr>
          <p:cNvPr id="14" name="Picture 30">
            <a:extLst>
              <a:ext uri="{FF2B5EF4-FFF2-40B4-BE49-F238E27FC236}">
                <a16:creationId xmlns:a16="http://schemas.microsoft.com/office/drawing/2014/main" id="{DD06C3B4-8477-6A19-8DD1-3A7D36586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r="27869"/>
          <a:stretch/>
        </p:blipFill>
        <p:spPr bwMode="auto">
          <a:xfrm>
            <a:off x="6425254" y="1898300"/>
            <a:ext cx="1289317" cy="15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9B8623-7144-2C67-9CED-20C492014B24}"/>
              </a:ext>
            </a:extLst>
          </p:cNvPr>
          <p:cNvSpPr txBox="1"/>
          <p:nvPr/>
        </p:nvSpPr>
        <p:spPr>
          <a:xfrm>
            <a:off x="6297509" y="4252497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Transcode,</a:t>
            </a:r>
          </a:p>
          <a:p>
            <a:r>
              <a:rPr lang="en-GR" dirty="0"/>
              <a:t>Convert image</a:t>
            </a:r>
          </a:p>
          <a:p>
            <a:endParaRPr lang="en-GR" dirty="0"/>
          </a:p>
        </p:txBody>
      </p:sp>
      <p:pic>
        <p:nvPicPr>
          <p:cNvPr id="17" name="Graphic 16" descr="Camera with solid fill">
            <a:extLst>
              <a:ext uri="{FF2B5EF4-FFF2-40B4-BE49-F238E27FC236}">
                <a16:creationId xmlns:a16="http://schemas.microsoft.com/office/drawing/2014/main" id="{79BA3C1F-2662-6DC8-4DC1-FA1B7982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4727" y="1061727"/>
            <a:ext cx="779008" cy="779008"/>
          </a:xfrm>
          <a:prstGeom prst="rect">
            <a:avLst/>
          </a:prstGeom>
        </p:spPr>
      </p:pic>
      <p:pic>
        <p:nvPicPr>
          <p:cNvPr id="19" name="Graphic 18" descr="Internet with solid fill">
            <a:extLst>
              <a:ext uri="{FF2B5EF4-FFF2-40B4-BE49-F238E27FC236}">
                <a16:creationId xmlns:a16="http://schemas.microsoft.com/office/drawing/2014/main" id="{E59E689E-9D41-37E6-A11C-19A0F28C0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7011" y="1090851"/>
            <a:ext cx="779008" cy="779008"/>
          </a:xfrm>
          <a:prstGeom prst="rect">
            <a:avLst/>
          </a:prstGeom>
        </p:spPr>
      </p:pic>
      <p:pic>
        <p:nvPicPr>
          <p:cNvPr id="21" name="Graphic 20" descr="Connections with solid fill">
            <a:extLst>
              <a:ext uri="{FF2B5EF4-FFF2-40B4-BE49-F238E27FC236}">
                <a16:creationId xmlns:a16="http://schemas.microsoft.com/office/drawing/2014/main" id="{AB313596-A53C-573F-6365-B914E093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80409" y="1041370"/>
            <a:ext cx="779008" cy="77900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C887FE-D60E-5D09-C6AE-0D2D53072491}"/>
              </a:ext>
            </a:extLst>
          </p:cNvPr>
          <p:cNvCxnSpPr/>
          <p:nvPr/>
        </p:nvCxnSpPr>
        <p:spPr bwMode="auto">
          <a:xfrm>
            <a:off x="2831527" y="1527802"/>
            <a:ext cx="13763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3102AF-500D-9F89-42A8-C491E358A528}"/>
              </a:ext>
            </a:extLst>
          </p:cNvPr>
          <p:cNvCxnSpPr>
            <a:cxnSpLocks/>
          </p:cNvCxnSpPr>
          <p:nvPr/>
        </p:nvCxnSpPr>
        <p:spPr bwMode="auto">
          <a:xfrm>
            <a:off x="5301411" y="1519564"/>
            <a:ext cx="1098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Graphic 1" descr="Diploma roll with solid fill">
            <a:extLst>
              <a:ext uri="{FF2B5EF4-FFF2-40B4-BE49-F238E27FC236}">
                <a16:creationId xmlns:a16="http://schemas.microsoft.com/office/drawing/2014/main" id="{A1C4F1D8-5FD0-6C8E-F73B-17955B289A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7067" y="3898557"/>
            <a:ext cx="666872" cy="666872"/>
          </a:xfrm>
          <a:prstGeom prst="rect">
            <a:avLst/>
          </a:prstGeom>
        </p:spPr>
      </p:pic>
      <p:pic>
        <p:nvPicPr>
          <p:cNvPr id="3" name="Graphic 2" descr="Diploma roll with solid fill">
            <a:extLst>
              <a:ext uri="{FF2B5EF4-FFF2-40B4-BE49-F238E27FC236}">
                <a16:creationId xmlns:a16="http://schemas.microsoft.com/office/drawing/2014/main" id="{EAC69AE3-C12D-CC75-AB61-22A68CD0D6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18908" y="3874621"/>
            <a:ext cx="690744" cy="690744"/>
          </a:xfrm>
          <a:prstGeom prst="rect">
            <a:avLst/>
          </a:prstGeom>
        </p:spPr>
      </p:pic>
      <p:pic>
        <p:nvPicPr>
          <p:cNvPr id="4" name="Graphic 3" descr="Diploma roll with solid fill">
            <a:extLst>
              <a:ext uri="{FF2B5EF4-FFF2-40B4-BE49-F238E27FC236}">
                <a16:creationId xmlns:a16="http://schemas.microsoft.com/office/drawing/2014/main" id="{5411E1D5-4079-BF2F-3B2E-4D31F7C8BB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39561" y="3826787"/>
            <a:ext cx="690744" cy="69074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1AE235-B3B1-4C52-13C6-58BDA7A6F210}"/>
              </a:ext>
            </a:extLst>
          </p:cNvPr>
          <p:cNvSpPr/>
          <p:nvPr/>
        </p:nvSpPr>
        <p:spPr bwMode="auto">
          <a:xfrm>
            <a:off x="1136822" y="4251324"/>
            <a:ext cx="2662844" cy="13234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phic 5" descr="Lock with solid fill">
            <a:extLst>
              <a:ext uri="{FF2B5EF4-FFF2-40B4-BE49-F238E27FC236}">
                <a16:creationId xmlns:a16="http://schemas.microsoft.com/office/drawing/2014/main" id="{53D845D8-7B52-5046-F081-F0B8A8D8C3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85446" y="399864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1D3C6-2687-0A15-259C-EA88EEE059A7}"/>
              </a:ext>
            </a:extLst>
          </p:cNvPr>
          <p:cNvSpPr txBox="1"/>
          <p:nvPr/>
        </p:nvSpPr>
        <p:spPr>
          <a:xfrm>
            <a:off x="347266" y="5587930"/>
            <a:ext cx="850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HelveticaNeue Regular"/>
              </a:rPr>
              <a:t>N. Fotos and J. Delgado, "Ensuring privacy in provenance information for images," </a:t>
            </a:r>
            <a:r>
              <a:rPr lang="en-GB" sz="1200" b="0" i="1" u="none" strike="noStrike" dirty="0">
                <a:solidFill>
                  <a:srgbClr val="333333"/>
                </a:solidFill>
                <a:effectLst/>
                <a:latin typeface="HelveticaNeue Regular"/>
              </a:rPr>
              <a:t>2023 24th International Conference on Digital Signal Processing (DSP)</a:t>
            </a: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7807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E58CE-7E50-C54A-761A-880263E1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E79A34A0-C455-4D3D-DA98-884C1B83C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BF27C3F-37C4-54D7-25FE-C96AF1D8D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1F1C440-FB6F-4FCB-3C69-1714C53567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33112"/>
            <a:ext cx="8546123" cy="4930063"/>
          </a:xfrm>
        </p:spPr>
        <p:txBody>
          <a:bodyPr/>
          <a:lstStyle/>
          <a:p>
            <a:r>
              <a:rPr lang="en-US" sz="2800" dirty="0"/>
              <a:t>Composite images?</a:t>
            </a:r>
          </a:p>
          <a:p>
            <a:r>
              <a:rPr lang="en-US" sz="2800" dirty="0"/>
              <a:t>Image overlay?</a:t>
            </a:r>
          </a:p>
        </p:txBody>
      </p:sp>
      <p:pic>
        <p:nvPicPr>
          <p:cNvPr id="1026" name="Picture 2" descr="Image Overlay">
            <a:extLst>
              <a:ext uri="{FF2B5EF4-FFF2-40B4-BE49-F238E27FC236}">
                <a16:creationId xmlns:a16="http://schemas.microsoft.com/office/drawing/2014/main" id="{942D8734-12FC-046F-0E5A-41FFD97AD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4"/>
          <a:stretch/>
        </p:blipFill>
        <p:spPr bwMode="auto">
          <a:xfrm>
            <a:off x="32503" y="3123164"/>
            <a:ext cx="5084619" cy="20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54642-CE2B-6FD2-0129-80CF0446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327439"/>
            <a:ext cx="3886200" cy="28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9B802-7FDE-D729-F1D3-A8647FA7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idor de número de diapositiva 5">
            <a:extLst>
              <a:ext uri="{FF2B5EF4-FFF2-40B4-BE49-F238E27FC236}">
                <a16:creationId xmlns:a16="http://schemas.microsoft.com/office/drawing/2014/main" id="{F5F8026B-FD1F-8F4C-BE40-2A599907F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6910F-64A2-42AD-B80F-350DD351F7B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D0BD2CC-19A8-E524-869A-DBD386F2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530"/>
            <a:ext cx="8686800" cy="729956"/>
          </a:xfrm>
        </p:spPr>
        <p:txBody>
          <a:bodyPr/>
          <a:lstStyle/>
          <a:p>
            <a:r>
              <a:rPr lang="en-US" sz="3200" b="1" dirty="0"/>
              <a:t>Provenance as a graph</a:t>
            </a:r>
            <a:endParaRPr lang="es-ES" sz="32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C59EC6D-349C-71F0-6B31-6E8B04FD0C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33112"/>
            <a:ext cx="8546123" cy="4930063"/>
          </a:xfrm>
        </p:spPr>
        <p:txBody>
          <a:bodyPr/>
          <a:lstStyle/>
          <a:p>
            <a:r>
              <a:rPr lang="en-US" sz="2800" dirty="0"/>
              <a:t>Composite images?</a:t>
            </a:r>
          </a:p>
          <a:p>
            <a:r>
              <a:rPr lang="en-US" sz="2800" dirty="0"/>
              <a:t>Image overlay?</a:t>
            </a:r>
          </a:p>
        </p:txBody>
      </p:sp>
      <p:pic>
        <p:nvPicPr>
          <p:cNvPr id="2" name="Graphic 1" descr="Clipboard with solid fill">
            <a:extLst>
              <a:ext uri="{FF2B5EF4-FFF2-40B4-BE49-F238E27FC236}">
                <a16:creationId xmlns:a16="http://schemas.microsoft.com/office/drawing/2014/main" id="{BDE91841-A725-0490-CA09-5D7A9866F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0562" y="2869585"/>
            <a:ext cx="914400" cy="914400"/>
          </a:xfrm>
          <a:prstGeom prst="rect">
            <a:avLst/>
          </a:prstGeom>
        </p:spPr>
      </p:pic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66FA4060-C7DD-EE09-0AD5-DDE8901FD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678" y="2869585"/>
            <a:ext cx="914400" cy="914400"/>
          </a:xfrm>
          <a:prstGeom prst="rect">
            <a:avLst/>
          </a:prstGeom>
        </p:spPr>
      </p:pic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90904F4F-DC1B-E651-F17C-EE6B173A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3246" y="2892526"/>
            <a:ext cx="914400" cy="914400"/>
          </a:xfrm>
          <a:prstGeom prst="rect">
            <a:avLst/>
          </a:prstGeom>
        </p:spPr>
      </p:pic>
      <p:pic>
        <p:nvPicPr>
          <p:cNvPr id="5" name="Graphic 4" descr="Diploma roll with solid fill">
            <a:extLst>
              <a:ext uri="{FF2B5EF4-FFF2-40B4-BE49-F238E27FC236}">
                <a16:creationId xmlns:a16="http://schemas.microsoft.com/office/drawing/2014/main" id="{A0894F67-B118-3135-87C9-811EE9CA9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1000" y="3326785"/>
            <a:ext cx="707880" cy="707880"/>
          </a:xfrm>
          <a:prstGeom prst="rect">
            <a:avLst/>
          </a:prstGeom>
        </p:spPr>
      </p:pic>
      <p:pic>
        <p:nvPicPr>
          <p:cNvPr id="6" name="Graphic 5" descr="Diploma roll with solid fill">
            <a:extLst>
              <a:ext uri="{FF2B5EF4-FFF2-40B4-BE49-F238E27FC236}">
                <a16:creationId xmlns:a16="http://schemas.microsoft.com/office/drawing/2014/main" id="{82C5F2D3-36C4-FDE5-55E3-43C6F6159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1195" y="3326785"/>
            <a:ext cx="707880" cy="707880"/>
          </a:xfrm>
          <a:prstGeom prst="rect">
            <a:avLst/>
          </a:prstGeom>
        </p:spPr>
      </p:pic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350323C6-0D2E-9259-8C9C-353E52D84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8739" y="3326785"/>
            <a:ext cx="707880" cy="707880"/>
          </a:xfrm>
          <a:prstGeom prst="rect">
            <a:avLst/>
          </a:prstGeom>
        </p:spPr>
      </p:pic>
      <p:pic>
        <p:nvPicPr>
          <p:cNvPr id="8" name="Graphic 7" descr="Clipboard with solid fill">
            <a:extLst>
              <a:ext uri="{FF2B5EF4-FFF2-40B4-BE49-F238E27FC236}">
                <a16:creationId xmlns:a16="http://schemas.microsoft.com/office/drawing/2014/main" id="{A4EAC515-229F-4301-659D-C7C963230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162" y="4559808"/>
            <a:ext cx="914400" cy="914400"/>
          </a:xfrm>
          <a:prstGeom prst="rect">
            <a:avLst/>
          </a:prstGeom>
        </p:spPr>
      </p:pic>
      <p:pic>
        <p:nvPicPr>
          <p:cNvPr id="9" name="Graphic 8" descr="Diploma roll with solid fill">
            <a:extLst>
              <a:ext uri="{FF2B5EF4-FFF2-40B4-BE49-F238E27FC236}">
                <a16:creationId xmlns:a16="http://schemas.microsoft.com/office/drawing/2014/main" id="{2635FE57-4F36-69C5-6F83-5525931EA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6795" y="5017008"/>
            <a:ext cx="707880" cy="7078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934567-0608-FE27-7FD8-D0A7C5146418}"/>
              </a:ext>
            </a:extLst>
          </p:cNvPr>
          <p:cNvCxnSpPr>
            <a:cxnSpLocks/>
          </p:cNvCxnSpPr>
          <p:nvPr/>
        </p:nvCxnSpPr>
        <p:spPr bwMode="auto">
          <a:xfrm flipH="1">
            <a:off x="5734962" y="3305918"/>
            <a:ext cx="1129606" cy="208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7E1873-DC8E-5B57-883D-0B8110270AAF}"/>
              </a:ext>
            </a:extLst>
          </p:cNvPr>
          <p:cNvCxnSpPr>
            <a:cxnSpLocks/>
            <a:endCxn id="3" idx="3"/>
          </p:cNvCxnSpPr>
          <p:nvPr/>
        </p:nvCxnSpPr>
        <p:spPr bwMode="auto">
          <a:xfrm flipH="1">
            <a:off x="3265078" y="3326785"/>
            <a:ext cx="1651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757CAD-4B52-7DB8-B111-AA97BD342357}"/>
              </a:ext>
            </a:extLst>
          </p:cNvPr>
          <p:cNvCxnSpPr>
            <a:cxnSpLocks/>
          </p:cNvCxnSpPr>
          <p:nvPr/>
        </p:nvCxnSpPr>
        <p:spPr bwMode="auto">
          <a:xfrm flipH="1">
            <a:off x="4857024" y="3305918"/>
            <a:ext cx="2007544" cy="1711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C4FF2C-897F-97E4-BA8D-2862785BDFD7}"/>
              </a:ext>
            </a:extLst>
          </p:cNvPr>
          <p:cNvSpPr txBox="1"/>
          <p:nvPr/>
        </p:nvSpPr>
        <p:spPr>
          <a:xfrm>
            <a:off x="457199" y="3149671"/>
            <a:ext cx="200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R" dirty="0"/>
              <a:t>ource Image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E5D84-B60F-627B-7991-F465E7768CA5}"/>
              </a:ext>
            </a:extLst>
          </p:cNvPr>
          <p:cNvSpPr txBox="1"/>
          <p:nvPr/>
        </p:nvSpPr>
        <p:spPr>
          <a:xfrm>
            <a:off x="1688645" y="4822339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R" dirty="0"/>
              <a:t>ource Image B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4B9141-B401-F88D-05DD-868F05AF6744}"/>
              </a:ext>
            </a:extLst>
          </p:cNvPr>
          <p:cNvSpPr/>
          <p:nvPr/>
        </p:nvSpPr>
        <p:spPr bwMode="auto">
          <a:xfrm>
            <a:off x="510489" y="2721016"/>
            <a:ext cx="5644650" cy="11945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81FD8D1-8346-0A49-EA73-E949850FDEB0}"/>
              </a:ext>
            </a:extLst>
          </p:cNvPr>
          <p:cNvSpPr/>
          <p:nvPr/>
        </p:nvSpPr>
        <p:spPr bwMode="auto">
          <a:xfrm>
            <a:off x="1688645" y="4458302"/>
            <a:ext cx="3596030" cy="11945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73E6638-2D7B-1F84-5EC2-AF856C621AEE}"/>
              </a:ext>
            </a:extLst>
          </p:cNvPr>
          <p:cNvSpPr/>
          <p:nvPr/>
        </p:nvSpPr>
        <p:spPr bwMode="auto">
          <a:xfrm>
            <a:off x="6553086" y="1255540"/>
            <a:ext cx="1800192" cy="320276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EC31C-0450-FBB2-13F5-4590879DCED6}"/>
              </a:ext>
            </a:extLst>
          </p:cNvPr>
          <p:cNvSpPr txBox="1"/>
          <p:nvPr/>
        </p:nvSpPr>
        <p:spPr>
          <a:xfrm>
            <a:off x="6747700" y="1382694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</a:t>
            </a:r>
          </a:p>
          <a:p>
            <a:r>
              <a:rPr lang="en-GR" dirty="0"/>
              <a:t>Image A</a:t>
            </a:r>
          </a:p>
        </p:txBody>
      </p:sp>
    </p:spTree>
    <p:extLst>
      <p:ext uri="{BB962C8B-B14F-4D97-AF65-F5344CB8AC3E}">
        <p14:creationId xmlns:p14="http://schemas.microsoft.com/office/powerpoint/2010/main" val="36992427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13432</TotalTime>
  <Words>938</Words>
  <Application>Microsoft Macintosh PowerPoint</Application>
  <PresentationFormat>On-screen Show (4:3)</PresentationFormat>
  <Paragraphs>208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Gulim</vt:lpstr>
      <vt:lpstr>Arial</vt:lpstr>
      <vt:lpstr>Calibri</vt:lpstr>
      <vt:lpstr>Helvetica</vt:lpstr>
      <vt:lpstr>Helvetica Neue</vt:lpstr>
      <vt:lpstr>HelveticaNeue Regular</vt:lpstr>
      <vt:lpstr>Wingdings</vt:lpstr>
      <vt:lpstr>Default Design</vt:lpstr>
      <vt:lpstr>PowerPoint Presentation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Provenance as a graph</vt:lpstr>
      <vt:lpstr>Contributions of this paper</vt:lpstr>
      <vt:lpstr>Use case 1: Protect then commit</vt:lpstr>
      <vt:lpstr>Use case 2: Commit then protect</vt:lpstr>
      <vt:lpstr>Use case 3: Conditional access</vt:lpstr>
      <vt:lpstr>JPEG Trust Part 1: Core Foundation</vt:lpstr>
      <vt:lpstr>JPEG Trust Part 1: Core Foundation</vt:lpstr>
      <vt:lpstr>Serializing JPEG Trust data</vt:lpstr>
      <vt:lpstr>Graph of manifests</vt:lpstr>
      <vt:lpstr>Implementation</vt:lpstr>
      <vt:lpstr>Demonstration: Creating Trust Records</vt:lpstr>
      <vt:lpstr>Demonstration: Accessing provenance data</vt:lpstr>
      <vt:lpstr>Demonstration: Accessing provenance data</vt:lpstr>
      <vt:lpstr>Demonstration: Accessing provenance data</vt:lpstr>
      <vt:lpstr>Demonstration: Accessing provenance data</vt:lpstr>
      <vt:lpstr>Conclusions</vt:lpstr>
      <vt:lpstr>Future steps</vt:lpstr>
      <vt:lpstr>References</vt:lpstr>
      <vt:lpstr>PowerPoint Presentation</vt:lpstr>
    </vt:vector>
  </TitlesOfParts>
  <Company>Shinjuku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GenCom Secure GENomic information COMpression</dc:title>
  <dc:creator>Jaime Delgado</dc:creator>
  <cp:keywords/>
  <cp:lastModifiedBy>Nikolaos Fotos</cp:lastModifiedBy>
  <cp:revision>867</cp:revision>
  <dcterms:created xsi:type="dcterms:W3CDTF">2006-07-03T07:28:31Z</dcterms:created>
  <dcterms:modified xsi:type="dcterms:W3CDTF">2024-10-29T05:16:30Z</dcterms:modified>
</cp:coreProperties>
</file>