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0275213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3" autoAdjust="0"/>
    <p:restoredTop sz="94660"/>
  </p:normalViewPr>
  <p:slideViewPr>
    <p:cSldViewPr snapToGrid="0">
      <p:cViewPr>
        <p:scale>
          <a:sx n="25" d="100"/>
          <a:sy n="25" d="100"/>
        </p:scale>
        <p:origin x="1752" y="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emf"/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6007B-8EFD-48E0-9810-7A459033CA82}" type="datetimeFigureOut">
              <a:rPr lang="zh-CN" altLang="en-US" smtClean="0"/>
              <a:t>2024/4/10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216C1-C3C5-4197-825A-4B521CBBFF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9093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6007B-8EFD-48E0-9810-7A459033CA82}" type="datetimeFigureOut">
              <a:rPr lang="zh-CN" altLang="en-US" smtClean="0"/>
              <a:t>2024/4/10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216C1-C3C5-4197-825A-4B521CBBFF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549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6007B-8EFD-48E0-9810-7A459033CA82}" type="datetimeFigureOut">
              <a:rPr lang="zh-CN" altLang="en-US" smtClean="0"/>
              <a:t>2024/4/10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216C1-C3C5-4197-825A-4B521CBBFF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0101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6007B-8EFD-48E0-9810-7A459033CA82}" type="datetimeFigureOut">
              <a:rPr lang="zh-CN" altLang="en-US" smtClean="0"/>
              <a:t>2024/4/10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216C1-C3C5-4197-825A-4B521CBBFF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8258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6007B-8EFD-48E0-9810-7A459033CA82}" type="datetimeFigureOut">
              <a:rPr lang="zh-CN" altLang="en-US" smtClean="0"/>
              <a:t>2024/4/10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216C1-C3C5-4197-825A-4B521CBBFF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9557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6007B-8EFD-48E0-9810-7A459033CA82}" type="datetimeFigureOut">
              <a:rPr lang="zh-CN" altLang="en-US" smtClean="0"/>
              <a:t>2024/4/10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216C1-C3C5-4197-825A-4B521CBBFF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180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6007B-8EFD-48E0-9810-7A459033CA82}" type="datetimeFigureOut">
              <a:rPr lang="zh-CN" altLang="en-US" smtClean="0"/>
              <a:t>2024/4/10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216C1-C3C5-4197-825A-4B521CBBFF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2052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6007B-8EFD-48E0-9810-7A459033CA82}" type="datetimeFigureOut">
              <a:rPr lang="zh-CN" altLang="en-US" smtClean="0"/>
              <a:t>2024/4/10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216C1-C3C5-4197-825A-4B521CBBFF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0751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6007B-8EFD-48E0-9810-7A459033CA82}" type="datetimeFigureOut">
              <a:rPr lang="zh-CN" altLang="en-US" smtClean="0"/>
              <a:t>2024/4/10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216C1-C3C5-4197-825A-4B521CBBFF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5311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6007B-8EFD-48E0-9810-7A459033CA82}" type="datetimeFigureOut">
              <a:rPr lang="zh-CN" altLang="en-US" smtClean="0"/>
              <a:t>2024/4/10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216C1-C3C5-4197-825A-4B521CBBFF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056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6007B-8EFD-48E0-9810-7A459033CA82}" type="datetimeFigureOut">
              <a:rPr lang="zh-CN" altLang="en-US" smtClean="0"/>
              <a:t>2024/4/10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216C1-C3C5-4197-825A-4B521CBBFF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931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6007B-8EFD-48E0-9810-7A459033CA82}" type="datetimeFigureOut">
              <a:rPr lang="zh-CN" altLang="en-US" smtClean="0"/>
              <a:t>2024/4/10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216C1-C3C5-4197-825A-4B521CBBFF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5662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oleObject" Target="../embeddings/oleObject3.bin"/><Relationship Id="rId18" Type="http://schemas.openxmlformats.org/officeDocument/2006/relationships/image" Target="../media/image13.png"/><Relationship Id="rId26" Type="http://schemas.openxmlformats.org/officeDocument/2006/relationships/image" Target="../media/image21.png"/><Relationship Id="rId3" Type="http://schemas.openxmlformats.org/officeDocument/2006/relationships/image" Target="../media/image4.png"/><Relationship Id="rId21" Type="http://schemas.openxmlformats.org/officeDocument/2006/relationships/image" Target="../media/image16.png"/><Relationship Id="rId7" Type="http://schemas.openxmlformats.org/officeDocument/2006/relationships/image" Target="../media/image6.jpg"/><Relationship Id="rId12" Type="http://schemas.openxmlformats.org/officeDocument/2006/relationships/image" Target="../media/image2.emf"/><Relationship Id="rId17" Type="http://schemas.openxmlformats.org/officeDocument/2006/relationships/image" Target="../media/image12.png"/><Relationship Id="rId25" Type="http://schemas.openxmlformats.org/officeDocument/2006/relationships/image" Target="../media/image20.jp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1.png"/><Relationship Id="rId20" Type="http://schemas.openxmlformats.org/officeDocument/2006/relationships/image" Target="../media/image15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11" Type="http://schemas.openxmlformats.org/officeDocument/2006/relationships/oleObject" Target="../embeddings/oleObject2.bin"/><Relationship Id="rId24" Type="http://schemas.openxmlformats.org/officeDocument/2006/relationships/image" Target="../media/image19.jpg"/><Relationship Id="rId5" Type="http://schemas.openxmlformats.org/officeDocument/2006/relationships/image" Target="../media/image1.wmf"/><Relationship Id="rId15" Type="http://schemas.openxmlformats.org/officeDocument/2006/relationships/image" Target="../media/image10.png"/><Relationship Id="rId23" Type="http://schemas.openxmlformats.org/officeDocument/2006/relationships/image" Target="../media/image18.jpg"/><Relationship Id="rId10" Type="http://schemas.openxmlformats.org/officeDocument/2006/relationships/image" Target="../media/image9.png"/><Relationship Id="rId19" Type="http://schemas.openxmlformats.org/officeDocument/2006/relationships/image" Target="../media/image14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8.png"/><Relationship Id="rId14" Type="http://schemas.openxmlformats.org/officeDocument/2006/relationships/image" Target="../media/image3.wmf"/><Relationship Id="rId22" Type="http://schemas.openxmlformats.org/officeDocument/2006/relationships/image" Target="../media/image17.png"/><Relationship Id="rId27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矩形 111">
            <a:extLst>
              <a:ext uri="{FF2B5EF4-FFF2-40B4-BE49-F238E27FC236}">
                <a16:creationId xmlns:a16="http://schemas.microsoft.com/office/drawing/2014/main" id="{C481F54F-AA53-42B7-8299-43309DC8C5F9}"/>
              </a:ext>
            </a:extLst>
          </p:cNvPr>
          <p:cNvSpPr/>
          <p:nvPr/>
        </p:nvSpPr>
        <p:spPr>
          <a:xfrm>
            <a:off x="14037820" y="4126263"/>
            <a:ext cx="15939982" cy="17144358"/>
          </a:xfrm>
          <a:prstGeom prst="rect">
            <a:avLst/>
          </a:prstGeom>
          <a:solidFill>
            <a:schemeClr val="bg1"/>
          </a:solidFill>
          <a:ln cap="rnd">
            <a:solidFill>
              <a:schemeClr val="accent3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546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Proximal ADMM</a:t>
            </a:r>
          </a:p>
          <a:p>
            <a:r>
              <a:rPr lang="en-US" altLang="zh-CN" sz="254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Ref. [1]</a:t>
            </a:r>
            <a:endParaRPr lang="zh-CN" altLang="en-US" sz="254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3">
            <a:extLst>
              <a:ext uri="{FF2B5EF4-FFF2-40B4-BE49-F238E27FC236}">
                <a16:creationId xmlns:a16="http://schemas.microsoft.com/office/drawing/2014/main" id="{C6E4B238-F9DB-4205-A139-F70B0DD658CC}"/>
              </a:ext>
            </a:extLst>
          </p:cNvPr>
          <p:cNvSpPr txBox="1">
            <a:spLocks/>
          </p:cNvSpPr>
          <p:nvPr/>
        </p:nvSpPr>
        <p:spPr>
          <a:xfrm>
            <a:off x="11703784" y="2875378"/>
            <a:ext cx="11363565" cy="3517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30274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86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altLang="zh-CN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  <a:sym typeface="+mn-ea"/>
              </a:rPr>
              <a:t>Jiawei Jiang, Jie,Yueqian Quan, Jiacheng Chen, Jianwei Zheng*</a:t>
            </a:r>
            <a:br>
              <a:rPr lang="en-US" altLang="zh-CN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  <a:sym typeface="+mn-ea"/>
              </a:rPr>
            </a:br>
            <a:br>
              <a:rPr lang="en-US" altLang="en-US" sz="3696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</a:br>
            <a:endParaRPr lang="en-US" altLang="en-US" sz="3422" dirty="0">
              <a:solidFill>
                <a:schemeClr val="bg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D438AD96-327B-476E-BFA4-61C4ABA8CD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0663" y="607109"/>
            <a:ext cx="6875510" cy="1662327"/>
          </a:xfrm>
          <a:prstGeom prst="rect">
            <a:avLst/>
          </a:prstGeom>
        </p:spPr>
      </p:pic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5938639C-7874-4159-9FC0-2EF23D9CC494}"/>
              </a:ext>
            </a:extLst>
          </p:cNvPr>
          <p:cNvCxnSpPr/>
          <p:nvPr/>
        </p:nvCxnSpPr>
        <p:spPr>
          <a:xfrm>
            <a:off x="297411" y="2985605"/>
            <a:ext cx="30046153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6A3B1E33-78CF-4E09-989F-1F1F81E9ABA8}"/>
              </a:ext>
            </a:extLst>
          </p:cNvPr>
          <p:cNvSpPr/>
          <p:nvPr/>
        </p:nvSpPr>
        <p:spPr>
          <a:xfrm>
            <a:off x="13701449" y="2851529"/>
            <a:ext cx="5804645" cy="582058"/>
          </a:xfrm>
          <a:prstGeom prst="roundRect">
            <a:avLst/>
          </a:prstGeom>
          <a:solidFill>
            <a:srgbClr val="D3DD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73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48427A6A-E116-403D-8936-E54277B0EF71}"/>
              </a:ext>
            </a:extLst>
          </p:cNvPr>
          <p:cNvSpPr txBox="1"/>
          <p:nvPr/>
        </p:nvSpPr>
        <p:spPr>
          <a:xfrm>
            <a:off x="13701449" y="2701281"/>
            <a:ext cx="6064101" cy="555986"/>
          </a:xfrm>
          <a:prstGeom prst="rect">
            <a:avLst/>
          </a:prstGeom>
          <a:solidFill>
            <a:srgbClr val="D3DDE6"/>
          </a:solidFill>
        </p:spPr>
        <p:txBody>
          <a:bodyPr wrap="square">
            <a:spAutoFit/>
          </a:bodyPr>
          <a:lstStyle/>
          <a:p>
            <a:r>
              <a:rPr lang="en-US" altLang="zh-CN" sz="3013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  <a:sym typeface="+mn-ea"/>
              </a:rPr>
              <a:t>Zhejiang University of Technology</a:t>
            </a:r>
            <a:endParaRPr lang="zh-CN" altLang="en-US" sz="3013" dirty="0"/>
          </a:p>
        </p:txBody>
      </p:sp>
      <p:graphicFrame>
        <p:nvGraphicFramePr>
          <p:cNvPr id="18" name="对象 17">
            <a:extLst>
              <a:ext uri="{FF2B5EF4-FFF2-40B4-BE49-F238E27FC236}">
                <a16:creationId xmlns:a16="http://schemas.microsoft.com/office/drawing/2014/main" id="{B82EE397-F3CA-476E-83C7-301F29CA59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826668"/>
              </p:ext>
            </p:extLst>
          </p:nvPr>
        </p:nvGraphicFramePr>
        <p:xfrm>
          <a:off x="4817976" y="2930390"/>
          <a:ext cx="646757" cy="1403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4126" name="对象 4125">
                        <a:extLst>
                          <a:ext uri="{FF2B5EF4-FFF2-40B4-BE49-F238E27FC236}">
                            <a16:creationId xmlns:a16="http://schemas.microsoft.com/office/drawing/2014/main" id="{CAD3B105-C602-4CDF-896E-16E0C5ED7C8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17976" y="2930390"/>
                        <a:ext cx="646757" cy="1403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矩形: 剪去左右顶角 18">
            <a:extLst>
              <a:ext uri="{FF2B5EF4-FFF2-40B4-BE49-F238E27FC236}">
                <a16:creationId xmlns:a16="http://schemas.microsoft.com/office/drawing/2014/main" id="{2E06F2F1-287C-40B1-84B2-449D65C6498A}"/>
              </a:ext>
            </a:extLst>
          </p:cNvPr>
          <p:cNvSpPr/>
          <p:nvPr/>
        </p:nvSpPr>
        <p:spPr>
          <a:xfrm>
            <a:off x="7709219" y="587543"/>
            <a:ext cx="18839239" cy="2063881"/>
          </a:xfrm>
          <a:prstGeom prst="snip2SameRect">
            <a:avLst/>
          </a:prstGeom>
          <a:solidFill>
            <a:srgbClr val="467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73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374BA880-1CE3-4FE0-ACAE-8BB8AEE3381C}"/>
              </a:ext>
            </a:extLst>
          </p:cNvPr>
          <p:cNvSpPr txBox="1"/>
          <p:nvPr/>
        </p:nvSpPr>
        <p:spPr>
          <a:xfrm>
            <a:off x="7709218" y="718022"/>
            <a:ext cx="19014373" cy="13985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4244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  <a:sym typeface="+mn-ea"/>
              </a:rPr>
              <a:t>MEMORY-AUGMENTED DUAL-DOMAIN UNFOLDING NETWORK FOR MRI RECONSTRUCTION</a:t>
            </a:r>
            <a:endParaRPr lang="zh-CN" altLang="en-US" sz="4244" dirty="0">
              <a:solidFill>
                <a:schemeClr val="bg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DD3A99A8-4389-4BF1-85EE-93E4F79713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24869" y="691428"/>
            <a:ext cx="2051264" cy="1777762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59135BF3-B215-4360-B131-FEC39BDFA220}"/>
              </a:ext>
            </a:extLst>
          </p:cNvPr>
          <p:cNvSpPr/>
          <p:nvPr/>
        </p:nvSpPr>
        <p:spPr>
          <a:xfrm>
            <a:off x="297411" y="4797321"/>
            <a:ext cx="13404038" cy="7786986"/>
          </a:xfrm>
          <a:prstGeom prst="rect">
            <a:avLst/>
          </a:prstGeom>
          <a:solidFill>
            <a:schemeClr val="bg1"/>
          </a:solidFill>
          <a:ln cap="rnd">
            <a:solidFill>
              <a:schemeClr val="accent3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11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C75C9FE3-207E-4E37-90D5-33E4DAF31282}"/>
              </a:ext>
            </a:extLst>
          </p:cNvPr>
          <p:cNvSpPr txBox="1"/>
          <p:nvPr/>
        </p:nvSpPr>
        <p:spPr>
          <a:xfrm>
            <a:off x="345248" y="5159313"/>
            <a:ext cx="130921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6863" lvl="1" indent="-386863" algn="just" defTabSz="1392275">
              <a:buFont typeface="Wingdings" panose="05000000000000000000" pitchFamily="2" charset="2"/>
              <a:buChar char="Ø"/>
              <a:defRPr/>
            </a:pP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The prolonged scan time of MRI </a:t>
            </a:r>
            <a:r>
              <a:rPr lang="en-US" altLang="zh-CN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may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cause motion artifacts and patient discomfort. </a:t>
            </a:r>
          </a:p>
        </p:txBody>
      </p:sp>
      <p:sp>
        <p:nvSpPr>
          <p:cNvPr id="24" name="矩形: 剪去左右顶角 23">
            <a:extLst>
              <a:ext uri="{FF2B5EF4-FFF2-40B4-BE49-F238E27FC236}">
                <a16:creationId xmlns:a16="http://schemas.microsoft.com/office/drawing/2014/main" id="{3A756CA9-2D8E-4041-894B-C6A84C6D77C7}"/>
              </a:ext>
            </a:extLst>
          </p:cNvPr>
          <p:cNvSpPr/>
          <p:nvPr/>
        </p:nvSpPr>
        <p:spPr>
          <a:xfrm>
            <a:off x="297411" y="4094884"/>
            <a:ext cx="13404038" cy="986180"/>
          </a:xfrm>
          <a:prstGeom prst="snip2Same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11" dirty="0"/>
              <a:t>Background</a:t>
            </a:r>
            <a:endParaRPr lang="zh-CN" altLang="en-US" sz="4011" dirty="0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05E25862-01BA-4C30-BBBE-81B971A3485A}"/>
              </a:ext>
            </a:extLst>
          </p:cNvPr>
          <p:cNvSpPr/>
          <p:nvPr/>
        </p:nvSpPr>
        <p:spPr>
          <a:xfrm>
            <a:off x="345248" y="6179167"/>
            <a:ext cx="13092154" cy="1080400"/>
          </a:xfrm>
          <a:prstGeom prst="rect">
            <a:avLst/>
          </a:prstGeom>
          <a:noFill/>
          <a:ln cap="rnd">
            <a:noFill/>
            <a:rou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04222" indent="-404222" algn="just">
              <a:buFont typeface="Wingdings" panose="05000000000000000000" pitchFamily="2" charset="2"/>
              <a:buChar char="Ø"/>
            </a:pPr>
            <a:r>
              <a:rPr lang="en-US" altLang="zh-CN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Undersampled</a:t>
            </a:r>
            <a:r>
              <a:rPr lang="en-US" altLang="zh-CN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MRI often leads to aliasing artifacts in the image.</a:t>
            </a:r>
            <a:endParaRPr lang="zh-CN" altLang="en-US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A1B74DE1-002C-4524-A49C-1F7447D1D189}"/>
              </a:ext>
            </a:extLst>
          </p:cNvPr>
          <p:cNvSpPr txBox="1"/>
          <p:nvPr/>
        </p:nvSpPr>
        <p:spPr>
          <a:xfrm>
            <a:off x="1962696" y="9646785"/>
            <a:ext cx="2337471" cy="614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3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Normal</a:t>
            </a:r>
            <a:endParaRPr lang="zh-CN" altLang="en-US" sz="339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45CC4A10-1BD4-412A-A1F1-AAF536967A4A}"/>
              </a:ext>
            </a:extLst>
          </p:cNvPr>
          <p:cNvSpPr txBox="1"/>
          <p:nvPr/>
        </p:nvSpPr>
        <p:spPr>
          <a:xfrm>
            <a:off x="8747492" y="10625865"/>
            <a:ext cx="2861916" cy="614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39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Undersampled</a:t>
            </a:r>
            <a:endParaRPr lang="zh-CN" altLang="en-US" sz="339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F3225F92-6078-465B-B3AC-0D235D889711}"/>
              </a:ext>
            </a:extLst>
          </p:cNvPr>
          <p:cNvCxnSpPr>
            <a:cxnSpLocks/>
          </p:cNvCxnSpPr>
          <p:nvPr/>
        </p:nvCxnSpPr>
        <p:spPr>
          <a:xfrm>
            <a:off x="5196253" y="8788307"/>
            <a:ext cx="2672303" cy="1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56324BAF-2057-462F-A491-6D26C4D9E4C8}"/>
              </a:ext>
            </a:extLst>
          </p:cNvPr>
          <p:cNvCxnSpPr>
            <a:cxnSpLocks/>
          </p:cNvCxnSpPr>
          <p:nvPr/>
        </p:nvCxnSpPr>
        <p:spPr>
          <a:xfrm>
            <a:off x="5196253" y="9100801"/>
            <a:ext cx="2653999" cy="1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>
            <a:extLst>
              <a:ext uri="{FF2B5EF4-FFF2-40B4-BE49-F238E27FC236}">
                <a16:creationId xmlns:a16="http://schemas.microsoft.com/office/drawing/2014/main" id="{D8EA3726-FBD2-412C-A786-20704B51428B}"/>
              </a:ext>
            </a:extLst>
          </p:cNvPr>
          <p:cNvSpPr txBox="1"/>
          <p:nvPr/>
        </p:nvSpPr>
        <p:spPr>
          <a:xfrm>
            <a:off x="5122121" y="9155982"/>
            <a:ext cx="3250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reconstruction</a:t>
            </a:r>
            <a:endParaRPr lang="zh-CN" alt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E75E6F2D-AA3C-48DE-9877-F5C5240F0BD0}"/>
              </a:ext>
            </a:extLst>
          </p:cNvPr>
          <p:cNvSpPr txBox="1"/>
          <p:nvPr/>
        </p:nvSpPr>
        <p:spPr>
          <a:xfrm>
            <a:off x="5085310" y="8099549"/>
            <a:ext cx="3250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3600" dirty="0" err="1">
                <a:solidFill>
                  <a:srgbClr val="467BDA"/>
                </a:solidFill>
              </a:rPr>
              <a:t>undersampling</a:t>
            </a:r>
            <a:endParaRPr lang="zh-CN" altLang="en-US" sz="3600" dirty="0">
              <a:solidFill>
                <a:srgbClr val="467BDA"/>
              </a:solidFill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9C9D34E2-355C-4ACB-90AA-D2FA4E620272}"/>
              </a:ext>
            </a:extLst>
          </p:cNvPr>
          <p:cNvSpPr/>
          <p:nvPr/>
        </p:nvSpPr>
        <p:spPr>
          <a:xfrm>
            <a:off x="609295" y="11311675"/>
            <a:ext cx="13092154" cy="1080400"/>
          </a:xfrm>
          <a:prstGeom prst="rect">
            <a:avLst/>
          </a:prstGeom>
          <a:noFill/>
          <a:ln cap="rnd">
            <a:noFill/>
            <a:rou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zh-CN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purpose: Restoring MRI images close to full sampling from </a:t>
            </a:r>
            <a:r>
              <a:rPr lang="en-US" altLang="zh-CN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undersampled</a:t>
            </a:r>
            <a:r>
              <a:rPr lang="en-US" altLang="zh-CN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data.</a:t>
            </a:r>
            <a:endParaRPr lang="zh-CN" altLang="en-US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AC268CD7-5987-4223-BE29-A80CBBEF9E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66764" y="7469134"/>
            <a:ext cx="3237020" cy="3237020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B362E784-11C4-4654-92AF-C53B94BE57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56041" y="7516279"/>
            <a:ext cx="3237778" cy="3237778"/>
          </a:xfrm>
          <a:prstGeom prst="rect">
            <a:avLst/>
          </a:prstGeom>
        </p:spPr>
      </p:pic>
      <p:sp>
        <p:nvSpPr>
          <p:cNvPr id="40" name="文本框 39">
            <a:extLst>
              <a:ext uri="{FF2B5EF4-FFF2-40B4-BE49-F238E27FC236}">
                <a16:creationId xmlns:a16="http://schemas.microsoft.com/office/drawing/2014/main" id="{3702D4DE-6E98-46ED-8F07-993679A7A9C5}"/>
              </a:ext>
            </a:extLst>
          </p:cNvPr>
          <p:cNvSpPr txBox="1"/>
          <p:nvPr/>
        </p:nvSpPr>
        <p:spPr>
          <a:xfrm>
            <a:off x="2317010" y="10660590"/>
            <a:ext cx="1208440" cy="614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3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Full</a:t>
            </a:r>
            <a:endParaRPr lang="zh-CN" altLang="en-US" sz="339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3B42ED65-7A2A-4576-8B0A-19B152D4678A}"/>
              </a:ext>
            </a:extLst>
          </p:cNvPr>
          <p:cNvSpPr/>
          <p:nvPr/>
        </p:nvSpPr>
        <p:spPr>
          <a:xfrm>
            <a:off x="297410" y="13670896"/>
            <a:ext cx="13404037" cy="4982285"/>
          </a:xfrm>
          <a:prstGeom prst="rect">
            <a:avLst/>
          </a:prstGeom>
          <a:solidFill>
            <a:schemeClr val="bg1"/>
          </a:solidFill>
          <a:ln cap="rnd">
            <a:solidFill>
              <a:schemeClr val="accent3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11"/>
          </a:p>
        </p:txBody>
      </p:sp>
      <p:sp>
        <p:nvSpPr>
          <p:cNvPr id="42" name="矩形: 剪去左右顶角 41">
            <a:extLst>
              <a:ext uri="{FF2B5EF4-FFF2-40B4-BE49-F238E27FC236}">
                <a16:creationId xmlns:a16="http://schemas.microsoft.com/office/drawing/2014/main" id="{A5E88054-32D9-4D7A-983A-A167EA6C2E82}"/>
              </a:ext>
            </a:extLst>
          </p:cNvPr>
          <p:cNvSpPr/>
          <p:nvPr/>
        </p:nvSpPr>
        <p:spPr>
          <a:xfrm>
            <a:off x="297411" y="13052773"/>
            <a:ext cx="13404038" cy="999640"/>
          </a:xfrm>
          <a:prstGeom prst="snip2Same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11" dirty="0"/>
              <a:t>Motivations</a:t>
            </a:r>
            <a:endParaRPr lang="zh-CN" altLang="en-US" sz="4011" dirty="0"/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EB336368-E8C2-405E-B410-0E6283672A9F}"/>
              </a:ext>
            </a:extLst>
          </p:cNvPr>
          <p:cNvSpPr txBox="1"/>
          <p:nvPr/>
        </p:nvSpPr>
        <p:spPr>
          <a:xfrm>
            <a:off x="400099" y="14380796"/>
            <a:ext cx="130921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6863" lvl="1" indent="-386863" algn="just" defTabSz="1392275">
              <a:buFont typeface="Wingdings" panose="05000000000000000000" pitchFamily="2" charset="2"/>
              <a:buChar char="Ø"/>
              <a:defRPr/>
            </a:pPr>
            <a:r>
              <a:rPr lang="en-US" altLang="zh-CN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Previous work</a:t>
            </a:r>
            <a:r>
              <a:rPr lang="zh-CN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：</a:t>
            </a:r>
            <a:r>
              <a:rPr lang="en-US" altLang="zh-CN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DNN or algorithm optimization</a:t>
            </a:r>
          </a:p>
          <a:p>
            <a:pPr marL="404222" lvl="1" indent="-404222" algn="just" defTabSz="1392275">
              <a:buFont typeface="Wingdings" panose="05000000000000000000" pitchFamily="2" charset="2"/>
              <a:buChar char="l"/>
              <a:defRPr/>
            </a:pPr>
            <a:r>
              <a:rPr lang="en-US" altLang="zh-CN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DNN </a:t>
            </a:r>
            <a:r>
              <a:rPr lang="zh-CN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：</a:t>
            </a:r>
            <a:r>
              <a:rPr lang="en-US" altLang="zh-CN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powerful characterization capabilities</a:t>
            </a:r>
          </a:p>
          <a:p>
            <a:pPr marL="404222" lvl="1" indent="-404222" algn="just" defTabSz="1392275">
              <a:buFont typeface="Wingdings" panose="05000000000000000000" pitchFamily="2" charset="2"/>
              <a:buChar char="l"/>
              <a:defRPr/>
            </a:pPr>
            <a:r>
              <a:rPr lang="en-US" altLang="zh-CN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Unfolding </a:t>
            </a:r>
            <a:r>
              <a:rPr lang="zh-CN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：</a:t>
            </a:r>
            <a:r>
              <a:rPr lang="en-US" altLang="zh-CN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interpretable + learning</a:t>
            </a: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EE9924DC-69EC-4749-8617-B1D64C67072B}"/>
              </a:ext>
            </a:extLst>
          </p:cNvPr>
          <p:cNvSpPr txBox="1"/>
          <p:nvPr/>
        </p:nvSpPr>
        <p:spPr>
          <a:xfrm>
            <a:off x="400099" y="16594097"/>
            <a:ext cx="1319865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6863" lvl="1" indent="-386863" algn="just" defTabSz="1392275">
              <a:buFont typeface="Wingdings" panose="05000000000000000000" pitchFamily="2" charset="2"/>
              <a:buChar char="Ø"/>
              <a:defRPr/>
            </a:pP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Our work: DNN + dual-domain unfolding</a:t>
            </a:r>
          </a:p>
          <a:p>
            <a:pPr marL="386863" lvl="1" indent="-386863" algn="just" defTabSz="1392275">
              <a:buFont typeface="Wingdings" panose="05000000000000000000" pitchFamily="2" charset="2"/>
              <a:buChar char="Ø"/>
              <a:defRPr/>
            </a:pP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An unfolding update scheme combining dual-domain and contextual memory</a:t>
            </a: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E5BAE535-5FC3-4777-A1F6-58AAED186007}"/>
              </a:ext>
            </a:extLst>
          </p:cNvPr>
          <p:cNvSpPr/>
          <p:nvPr/>
        </p:nvSpPr>
        <p:spPr>
          <a:xfrm>
            <a:off x="322003" y="19889525"/>
            <a:ext cx="13379444" cy="16090088"/>
          </a:xfrm>
          <a:prstGeom prst="rect">
            <a:avLst/>
          </a:prstGeom>
          <a:solidFill>
            <a:schemeClr val="bg1"/>
          </a:solidFill>
          <a:ln cap="rnd">
            <a:solidFill>
              <a:schemeClr val="accent3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546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Proximal ADMM</a:t>
            </a:r>
          </a:p>
          <a:p>
            <a:r>
              <a:rPr lang="en-US" altLang="zh-CN" sz="254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Ref. [1]</a:t>
            </a:r>
            <a:endParaRPr lang="zh-CN" altLang="en-US" sz="254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矩形: 剪去左右顶角 48">
            <a:extLst>
              <a:ext uri="{FF2B5EF4-FFF2-40B4-BE49-F238E27FC236}">
                <a16:creationId xmlns:a16="http://schemas.microsoft.com/office/drawing/2014/main" id="{A87568E7-6D1E-4CF2-8101-BF1DBB9A5E5B}"/>
              </a:ext>
            </a:extLst>
          </p:cNvPr>
          <p:cNvSpPr/>
          <p:nvPr/>
        </p:nvSpPr>
        <p:spPr>
          <a:xfrm>
            <a:off x="345248" y="19210397"/>
            <a:ext cx="13379444" cy="929265"/>
          </a:xfrm>
          <a:prstGeom prst="snip2Same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11" dirty="0"/>
              <a:t>Methods</a:t>
            </a:r>
            <a:endParaRPr lang="zh-CN" altLang="en-US" sz="4011" dirty="0"/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9CD61AD5-18D1-48FC-A7DC-4E6104D3714A}"/>
              </a:ext>
            </a:extLst>
          </p:cNvPr>
          <p:cNvSpPr txBox="1"/>
          <p:nvPr/>
        </p:nvSpPr>
        <p:spPr>
          <a:xfrm>
            <a:off x="322003" y="20383537"/>
            <a:ext cx="46184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Optimization 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zh-C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</a:p>
        </p:txBody>
      </p:sp>
      <p:sp>
        <p:nvSpPr>
          <p:cNvPr id="51" name="箭头: 右 50">
            <a:extLst>
              <a:ext uri="{FF2B5EF4-FFF2-40B4-BE49-F238E27FC236}">
                <a16:creationId xmlns:a16="http://schemas.microsoft.com/office/drawing/2014/main" id="{1941C741-34D6-4670-86DC-56B2A65EA049}"/>
              </a:ext>
            </a:extLst>
          </p:cNvPr>
          <p:cNvSpPr/>
          <p:nvPr/>
        </p:nvSpPr>
        <p:spPr>
          <a:xfrm rot="5400000" flipV="1">
            <a:off x="7858872" y="23989827"/>
            <a:ext cx="1215784" cy="7535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E650A8EE-C822-4E5B-9A36-B8B67FEE6592}"/>
              </a:ext>
            </a:extLst>
          </p:cNvPr>
          <p:cNvSpPr txBox="1"/>
          <p:nvPr/>
        </p:nvSpPr>
        <p:spPr>
          <a:xfrm>
            <a:off x="3477294" y="24043455"/>
            <a:ext cx="50465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ISTA algorithm Ref. [1]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3B2506C9-9EFC-49F5-B8D1-0F49C215B9CA}"/>
              </a:ext>
            </a:extLst>
          </p:cNvPr>
          <p:cNvSpPr txBox="1"/>
          <p:nvPr/>
        </p:nvSpPr>
        <p:spPr>
          <a:xfrm>
            <a:off x="441124" y="23487739"/>
            <a:ext cx="2547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Update 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37511BE3-CA24-4472-A295-22E4969D4F1C}"/>
              </a:ext>
            </a:extLst>
          </p:cNvPr>
          <p:cNvSpPr txBox="1"/>
          <p:nvPr/>
        </p:nvSpPr>
        <p:spPr>
          <a:xfrm>
            <a:off x="411088" y="25284143"/>
            <a:ext cx="2547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Update 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5" name="图片 54">
            <a:extLst>
              <a:ext uri="{FF2B5EF4-FFF2-40B4-BE49-F238E27FC236}">
                <a16:creationId xmlns:a16="http://schemas.microsoft.com/office/drawing/2014/main" id="{DF1A7E74-3836-4455-9085-7651076EC88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89942" y="21270620"/>
            <a:ext cx="9749617" cy="1933216"/>
          </a:xfrm>
          <a:prstGeom prst="rect">
            <a:avLst/>
          </a:prstGeom>
        </p:spPr>
      </p:pic>
      <p:sp>
        <p:nvSpPr>
          <p:cNvPr id="56" name="矩形 55">
            <a:extLst>
              <a:ext uri="{FF2B5EF4-FFF2-40B4-BE49-F238E27FC236}">
                <a16:creationId xmlns:a16="http://schemas.microsoft.com/office/drawing/2014/main" id="{36428E9C-01D1-4E4A-99E8-382FF1F940F5}"/>
              </a:ext>
            </a:extLst>
          </p:cNvPr>
          <p:cNvSpPr/>
          <p:nvPr/>
        </p:nvSpPr>
        <p:spPr>
          <a:xfrm>
            <a:off x="5876472" y="21447724"/>
            <a:ext cx="4032039" cy="67915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/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243E4F05-027E-4134-8F2B-F0C8C89961EE}"/>
              </a:ext>
            </a:extLst>
          </p:cNvPr>
          <p:cNvSpPr txBox="1"/>
          <p:nvPr/>
        </p:nvSpPr>
        <p:spPr>
          <a:xfrm>
            <a:off x="6242428" y="22956842"/>
            <a:ext cx="35775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E000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fidelity term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310FA63C-0B7B-47E2-AE61-3B94599DDFC3}"/>
              </a:ext>
            </a:extLst>
          </p:cNvPr>
          <p:cNvSpPr/>
          <p:nvPr/>
        </p:nvSpPr>
        <p:spPr>
          <a:xfrm>
            <a:off x="10400071" y="21419457"/>
            <a:ext cx="1939487" cy="70358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6F76553A-44F5-4500-B30C-EEC7CE9FFBE2}"/>
              </a:ext>
            </a:extLst>
          </p:cNvPr>
          <p:cNvSpPr txBox="1"/>
          <p:nvPr/>
        </p:nvSpPr>
        <p:spPr>
          <a:xfrm>
            <a:off x="9477872" y="22953004"/>
            <a:ext cx="43426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396A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regularizations</a:t>
            </a:r>
            <a:endParaRPr lang="zh-CN" altLang="en-US" sz="3200" dirty="0">
              <a:solidFill>
                <a:srgbClr val="396AA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id="{D6947717-8F3D-4520-B7E1-166FF65584A0}"/>
              </a:ext>
            </a:extLst>
          </p:cNvPr>
          <p:cNvSpPr/>
          <p:nvPr/>
        </p:nvSpPr>
        <p:spPr>
          <a:xfrm>
            <a:off x="5876472" y="22347343"/>
            <a:ext cx="3344643" cy="63602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/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604659F5-59EC-4DA0-8EC3-F184AD06ACE5}"/>
              </a:ext>
            </a:extLst>
          </p:cNvPr>
          <p:cNvSpPr/>
          <p:nvPr/>
        </p:nvSpPr>
        <p:spPr>
          <a:xfrm>
            <a:off x="9709734" y="22332448"/>
            <a:ext cx="1939486" cy="65706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pic>
        <p:nvPicPr>
          <p:cNvPr id="62" name="图片 61">
            <a:extLst>
              <a:ext uri="{FF2B5EF4-FFF2-40B4-BE49-F238E27FC236}">
                <a16:creationId xmlns:a16="http://schemas.microsoft.com/office/drawing/2014/main" id="{8578A43D-359E-4C89-9775-B10659A2159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95843" y="25116225"/>
            <a:ext cx="10781678" cy="3065880"/>
          </a:xfrm>
          <a:prstGeom prst="rect">
            <a:avLst/>
          </a:prstGeom>
        </p:spPr>
      </p:pic>
      <p:graphicFrame>
        <p:nvGraphicFramePr>
          <p:cNvPr id="63" name="对象 62">
            <a:extLst>
              <a:ext uri="{FF2B5EF4-FFF2-40B4-BE49-F238E27FC236}">
                <a16:creationId xmlns:a16="http://schemas.microsoft.com/office/drawing/2014/main" id="{14F307F8-EB0C-4EFE-BFD0-0C4FD785C2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6490780"/>
              </p:ext>
            </p:extLst>
          </p:nvPr>
        </p:nvGraphicFramePr>
        <p:xfrm>
          <a:off x="1865738" y="23415246"/>
          <a:ext cx="609018" cy="8352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Equation" r:id="rId11" imgW="166332" imgH="228608" progId="Equation.DSMT4">
                  <p:embed/>
                </p:oleObj>
              </mc:Choice>
              <mc:Fallback>
                <p:oleObj name="Equation" r:id="rId11" imgW="166332" imgH="228608" progId="Equation.DSMT4">
                  <p:embed/>
                  <p:pic>
                    <p:nvPicPr>
                      <p:cNvPr id="13" name="对象 12">
                        <a:extLst>
                          <a:ext uri="{FF2B5EF4-FFF2-40B4-BE49-F238E27FC236}">
                            <a16:creationId xmlns:a16="http://schemas.microsoft.com/office/drawing/2014/main" id="{692DDA7A-8E1F-4A87-A18D-41670985D7E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865738" y="23415246"/>
                        <a:ext cx="609018" cy="8352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对象 63">
            <a:extLst>
              <a:ext uri="{FF2B5EF4-FFF2-40B4-BE49-F238E27FC236}">
                <a16:creationId xmlns:a16="http://schemas.microsoft.com/office/drawing/2014/main" id="{5B255075-DF0A-4451-BD8F-4F1515E951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1320360"/>
              </p:ext>
            </p:extLst>
          </p:nvPr>
        </p:nvGraphicFramePr>
        <p:xfrm>
          <a:off x="1854556" y="25213525"/>
          <a:ext cx="661630" cy="7929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Equation" r:id="rId13" imgW="190440" imgH="228600" progId="Equation.DSMT4">
                  <p:embed/>
                </p:oleObj>
              </mc:Choice>
              <mc:Fallback>
                <p:oleObj name="Equation" r:id="rId13" imgW="190440" imgH="228600" progId="Equation.DSMT4">
                  <p:embed/>
                  <p:pic>
                    <p:nvPicPr>
                      <p:cNvPr id="94" name="对象 93">
                        <a:extLst>
                          <a:ext uri="{FF2B5EF4-FFF2-40B4-BE49-F238E27FC236}">
                            <a16:creationId xmlns:a16="http://schemas.microsoft.com/office/drawing/2014/main" id="{6237C94D-DECB-492B-9C29-CC52132D65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854556" y="25213525"/>
                        <a:ext cx="661630" cy="7929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6" name="图片 65">
            <a:extLst>
              <a:ext uri="{FF2B5EF4-FFF2-40B4-BE49-F238E27FC236}">
                <a16:creationId xmlns:a16="http://schemas.microsoft.com/office/drawing/2014/main" id="{C1413009-6C4E-45E9-B9AA-F5F6049F7115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b="49336"/>
          <a:stretch/>
        </p:blipFill>
        <p:spPr>
          <a:xfrm>
            <a:off x="4947802" y="29637510"/>
            <a:ext cx="8645307" cy="2809225"/>
          </a:xfrm>
          <a:prstGeom prst="rect">
            <a:avLst/>
          </a:prstGeom>
        </p:spPr>
      </p:pic>
      <p:sp>
        <p:nvSpPr>
          <p:cNvPr id="67" name="文本框 66">
            <a:extLst>
              <a:ext uri="{FF2B5EF4-FFF2-40B4-BE49-F238E27FC236}">
                <a16:creationId xmlns:a16="http://schemas.microsoft.com/office/drawing/2014/main" id="{9215EC65-88D9-4DFE-BC09-BAB41BFBA1F7}"/>
              </a:ext>
            </a:extLst>
          </p:cNvPr>
          <p:cNvSpPr txBox="1"/>
          <p:nvPr/>
        </p:nvSpPr>
        <p:spPr>
          <a:xfrm>
            <a:off x="322003" y="29685696"/>
            <a:ext cx="44068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Gradient descent</a:t>
            </a:r>
            <a:endParaRPr lang="zh-CN" altLang="en-US" sz="3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BBD591BD-10F6-4128-B4DE-FBD6FB5FB084}"/>
              </a:ext>
            </a:extLst>
          </p:cNvPr>
          <p:cNvSpPr txBox="1"/>
          <p:nvPr/>
        </p:nvSpPr>
        <p:spPr>
          <a:xfrm>
            <a:off x="440663" y="30317371"/>
            <a:ext cx="42429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Combined with previous memory</a:t>
            </a:r>
            <a:endParaRPr lang="zh-CN" altLang="en-US" sz="3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文本框 69">
            <a:extLst>
              <a:ext uri="{FF2B5EF4-FFF2-40B4-BE49-F238E27FC236}">
                <a16:creationId xmlns:a16="http://schemas.microsoft.com/office/drawing/2014/main" id="{66B18B2D-EF0F-4210-89EF-7A23792052C7}"/>
              </a:ext>
            </a:extLst>
          </p:cNvPr>
          <p:cNvSpPr txBox="1"/>
          <p:nvPr/>
        </p:nvSpPr>
        <p:spPr>
          <a:xfrm>
            <a:off x="346821" y="31632753"/>
            <a:ext cx="45868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Proximal projection+ </a:t>
            </a:r>
          </a:p>
          <a:p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k-space transformation</a:t>
            </a:r>
            <a:endParaRPr lang="zh-CN" altLang="en-US" sz="3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" name="图片 70">
            <a:extLst>
              <a:ext uri="{FF2B5EF4-FFF2-40B4-BE49-F238E27FC236}">
                <a16:creationId xmlns:a16="http://schemas.microsoft.com/office/drawing/2014/main" id="{21F9A347-798C-43CA-9567-D2323AC20C1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107305" y="33013708"/>
            <a:ext cx="8129062" cy="2596354"/>
          </a:xfrm>
          <a:prstGeom prst="rect">
            <a:avLst/>
          </a:prstGeom>
        </p:spPr>
      </p:pic>
      <p:sp>
        <p:nvSpPr>
          <p:cNvPr id="72" name="文本框 71">
            <a:extLst>
              <a:ext uri="{FF2B5EF4-FFF2-40B4-BE49-F238E27FC236}">
                <a16:creationId xmlns:a16="http://schemas.microsoft.com/office/drawing/2014/main" id="{DD58EAE8-956F-4780-B551-89E46B4BF0BB}"/>
              </a:ext>
            </a:extLst>
          </p:cNvPr>
          <p:cNvSpPr txBox="1"/>
          <p:nvPr/>
        </p:nvSpPr>
        <p:spPr>
          <a:xfrm>
            <a:off x="349658" y="32876141"/>
            <a:ext cx="3559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Gradient descent</a:t>
            </a:r>
            <a:endParaRPr lang="zh-CN" altLang="en-US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文本框 73">
            <a:extLst>
              <a:ext uri="{FF2B5EF4-FFF2-40B4-BE49-F238E27FC236}">
                <a16:creationId xmlns:a16="http://schemas.microsoft.com/office/drawing/2014/main" id="{1FE4F82B-C400-47D7-A179-79CDD4CE5B76}"/>
              </a:ext>
            </a:extLst>
          </p:cNvPr>
          <p:cNvSpPr txBox="1"/>
          <p:nvPr/>
        </p:nvSpPr>
        <p:spPr>
          <a:xfrm>
            <a:off x="542933" y="33601433"/>
            <a:ext cx="375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Combined with previous memory</a:t>
            </a:r>
            <a:endParaRPr lang="zh-CN" altLang="en-US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文本框 74">
            <a:extLst>
              <a:ext uri="{FF2B5EF4-FFF2-40B4-BE49-F238E27FC236}">
                <a16:creationId xmlns:a16="http://schemas.microsoft.com/office/drawing/2014/main" id="{34C3020D-3EB3-42BC-A960-E63528D485C5}"/>
              </a:ext>
            </a:extLst>
          </p:cNvPr>
          <p:cNvSpPr txBox="1"/>
          <p:nvPr/>
        </p:nvSpPr>
        <p:spPr>
          <a:xfrm>
            <a:off x="345248" y="34748875"/>
            <a:ext cx="45868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Proximal projection+ </a:t>
            </a:r>
          </a:p>
          <a:p>
            <a:r>
              <a:rPr lang="en-US" altLang="zh-CN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image transformation</a:t>
            </a:r>
            <a:endParaRPr lang="zh-CN" altLang="en-US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箭头: 右 76">
            <a:extLst>
              <a:ext uri="{FF2B5EF4-FFF2-40B4-BE49-F238E27FC236}">
                <a16:creationId xmlns:a16="http://schemas.microsoft.com/office/drawing/2014/main" id="{25FB9301-0F3C-4581-9995-27FBDE59BB6A}"/>
              </a:ext>
            </a:extLst>
          </p:cNvPr>
          <p:cNvSpPr/>
          <p:nvPr/>
        </p:nvSpPr>
        <p:spPr>
          <a:xfrm>
            <a:off x="4529014" y="29880093"/>
            <a:ext cx="471237" cy="3239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73"/>
          </a:p>
        </p:txBody>
      </p:sp>
      <p:sp>
        <p:nvSpPr>
          <p:cNvPr id="78" name="箭头: 右 77">
            <a:extLst>
              <a:ext uri="{FF2B5EF4-FFF2-40B4-BE49-F238E27FC236}">
                <a16:creationId xmlns:a16="http://schemas.microsoft.com/office/drawing/2014/main" id="{E7FDB9AA-B0B9-4D5B-8707-D599E4BA8B52}"/>
              </a:ext>
            </a:extLst>
          </p:cNvPr>
          <p:cNvSpPr/>
          <p:nvPr/>
        </p:nvSpPr>
        <p:spPr>
          <a:xfrm>
            <a:off x="4517862" y="30630920"/>
            <a:ext cx="471237" cy="3239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73"/>
          </a:p>
        </p:txBody>
      </p:sp>
      <p:sp>
        <p:nvSpPr>
          <p:cNvPr id="83" name="箭头: 右 82">
            <a:extLst>
              <a:ext uri="{FF2B5EF4-FFF2-40B4-BE49-F238E27FC236}">
                <a16:creationId xmlns:a16="http://schemas.microsoft.com/office/drawing/2014/main" id="{6BA43A3A-FEB4-454B-B274-5887A7DB5E5F}"/>
              </a:ext>
            </a:extLst>
          </p:cNvPr>
          <p:cNvSpPr/>
          <p:nvPr/>
        </p:nvSpPr>
        <p:spPr>
          <a:xfrm rot="5400000" flipV="1">
            <a:off x="7858872" y="28546830"/>
            <a:ext cx="1215784" cy="7535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5" name="箭头: 右 84">
            <a:extLst>
              <a:ext uri="{FF2B5EF4-FFF2-40B4-BE49-F238E27FC236}">
                <a16:creationId xmlns:a16="http://schemas.microsoft.com/office/drawing/2014/main" id="{EAAF6DE9-EA6A-4C11-A150-B8B82382B123}"/>
              </a:ext>
            </a:extLst>
          </p:cNvPr>
          <p:cNvSpPr/>
          <p:nvPr/>
        </p:nvSpPr>
        <p:spPr>
          <a:xfrm>
            <a:off x="4517862" y="31982287"/>
            <a:ext cx="471237" cy="3239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73"/>
          </a:p>
        </p:txBody>
      </p:sp>
      <p:sp>
        <p:nvSpPr>
          <p:cNvPr id="86" name="箭头: 右 85">
            <a:extLst>
              <a:ext uri="{FF2B5EF4-FFF2-40B4-BE49-F238E27FC236}">
                <a16:creationId xmlns:a16="http://schemas.microsoft.com/office/drawing/2014/main" id="{6B2CAF5B-F64A-4029-B995-D73C17518C6B}"/>
              </a:ext>
            </a:extLst>
          </p:cNvPr>
          <p:cNvSpPr/>
          <p:nvPr/>
        </p:nvSpPr>
        <p:spPr>
          <a:xfrm>
            <a:off x="4517862" y="33034306"/>
            <a:ext cx="471237" cy="3239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73"/>
          </a:p>
        </p:txBody>
      </p:sp>
      <p:sp>
        <p:nvSpPr>
          <p:cNvPr id="87" name="箭头: 右 86">
            <a:extLst>
              <a:ext uri="{FF2B5EF4-FFF2-40B4-BE49-F238E27FC236}">
                <a16:creationId xmlns:a16="http://schemas.microsoft.com/office/drawing/2014/main" id="{36032640-74BD-4B79-A1F8-D895C92C485D}"/>
              </a:ext>
            </a:extLst>
          </p:cNvPr>
          <p:cNvSpPr/>
          <p:nvPr/>
        </p:nvSpPr>
        <p:spPr>
          <a:xfrm>
            <a:off x="4517862" y="33994356"/>
            <a:ext cx="471237" cy="3239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73"/>
          </a:p>
        </p:txBody>
      </p:sp>
      <p:sp>
        <p:nvSpPr>
          <p:cNvPr id="88" name="箭头: 右 87">
            <a:extLst>
              <a:ext uri="{FF2B5EF4-FFF2-40B4-BE49-F238E27FC236}">
                <a16:creationId xmlns:a16="http://schemas.microsoft.com/office/drawing/2014/main" id="{56125A8F-7C00-48C7-BC9F-D868EC04EC94}"/>
              </a:ext>
            </a:extLst>
          </p:cNvPr>
          <p:cNvSpPr/>
          <p:nvPr/>
        </p:nvSpPr>
        <p:spPr>
          <a:xfrm>
            <a:off x="4517862" y="35048210"/>
            <a:ext cx="471237" cy="3239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73"/>
          </a:p>
        </p:txBody>
      </p:sp>
      <p:pic>
        <p:nvPicPr>
          <p:cNvPr id="91" name="图片 90">
            <a:extLst>
              <a:ext uri="{FF2B5EF4-FFF2-40B4-BE49-F238E27FC236}">
                <a16:creationId xmlns:a16="http://schemas.microsoft.com/office/drawing/2014/main" id="{7C981262-E672-4E4C-B799-17FA78B8B584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153" b="837"/>
          <a:stretch/>
        </p:blipFill>
        <p:spPr>
          <a:xfrm>
            <a:off x="14114306" y="5540327"/>
            <a:ext cx="15590915" cy="3173673"/>
          </a:xfrm>
          <a:prstGeom prst="rect">
            <a:avLst/>
          </a:prstGeom>
        </p:spPr>
      </p:pic>
      <p:cxnSp>
        <p:nvCxnSpPr>
          <p:cNvPr id="96" name="直接连接符 95">
            <a:extLst>
              <a:ext uri="{FF2B5EF4-FFF2-40B4-BE49-F238E27FC236}">
                <a16:creationId xmlns:a16="http://schemas.microsoft.com/office/drawing/2014/main" id="{E45FB7D9-6071-4EE0-A90C-B94597F9D2D2}"/>
              </a:ext>
            </a:extLst>
          </p:cNvPr>
          <p:cNvCxnSpPr>
            <a:cxnSpLocks/>
          </p:cNvCxnSpPr>
          <p:nvPr/>
        </p:nvCxnSpPr>
        <p:spPr>
          <a:xfrm>
            <a:off x="14330187" y="19050460"/>
            <a:ext cx="15245946" cy="0"/>
          </a:xfrm>
          <a:prstGeom prst="line">
            <a:avLst/>
          </a:prstGeom>
          <a:ln w="508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7" name="图片 96">
            <a:extLst>
              <a:ext uri="{FF2B5EF4-FFF2-40B4-BE49-F238E27FC236}">
                <a16:creationId xmlns:a16="http://schemas.microsoft.com/office/drawing/2014/main" id="{6BB97029-3897-4765-A1D1-A9DC46A526E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6998618" y="19113094"/>
            <a:ext cx="10173107" cy="1697125"/>
          </a:xfrm>
          <a:prstGeom prst="rect">
            <a:avLst/>
          </a:prstGeom>
        </p:spPr>
      </p:pic>
      <p:sp>
        <p:nvSpPr>
          <p:cNvPr id="98" name="文本框 97">
            <a:extLst>
              <a:ext uri="{FF2B5EF4-FFF2-40B4-BE49-F238E27FC236}">
                <a16:creationId xmlns:a16="http://schemas.microsoft.com/office/drawing/2014/main" id="{65672AC3-1294-4828-AC3A-F71468F6EEBF}"/>
              </a:ext>
            </a:extLst>
          </p:cNvPr>
          <p:cNvSpPr txBox="1"/>
          <p:nvPr/>
        </p:nvSpPr>
        <p:spPr>
          <a:xfrm>
            <a:off x="14189449" y="19372056"/>
            <a:ext cx="5618339" cy="527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2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Loss Function</a:t>
            </a:r>
            <a:endParaRPr lang="zh-CN" altLang="en-US" sz="2829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1" name="图片 100">
            <a:extLst>
              <a:ext uri="{FF2B5EF4-FFF2-40B4-BE49-F238E27FC236}">
                <a16:creationId xmlns:a16="http://schemas.microsoft.com/office/drawing/2014/main" id="{8575F14A-4C74-4EC3-95C1-4634C413277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485514" y="9960071"/>
            <a:ext cx="7915578" cy="3647178"/>
          </a:xfrm>
          <a:prstGeom prst="rect">
            <a:avLst/>
          </a:prstGeom>
        </p:spPr>
      </p:pic>
      <p:pic>
        <p:nvPicPr>
          <p:cNvPr id="102" name="图片 101">
            <a:extLst>
              <a:ext uri="{FF2B5EF4-FFF2-40B4-BE49-F238E27FC236}">
                <a16:creationId xmlns:a16="http://schemas.microsoft.com/office/drawing/2014/main" id="{69999DEA-C20F-4C75-93FC-5F7B258CCAE3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8241125" y="14444984"/>
            <a:ext cx="7529142" cy="3724943"/>
          </a:xfrm>
          <a:prstGeom prst="rect">
            <a:avLst/>
          </a:prstGeom>
        </p:spPr>
      </p:pic>
      <p:pic>
        <p:nvPicPr>
          <p:cNvPr id="103" name="图片 102">
            <a:extLst>
              <a:ext uri="{FF2B5EF4-FFF2-40B4-BE49-F238E27FC236}">
                <a16:creationId xmlns:a16="http://schemas.microsoft.com/office/drawing/2014/main" id="{4619D625-6954-4FBC-99F1-4941C8AD47D3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2848786" y="9968554"/>
            <a:ext cx="6727347" cy="3748672"/>
          </a:xfrm>
          <a:prstGeom prst="rect">
            <a:avLst/>
          </a:prstGeom>
        </p:spPr>
      </p:pic>
      <p:sp>
        <p:nvSpPr>
          <p:cNvPr id="105" name="文本框 104">
            <a:extLst>
              <a:ext uri="{FF2B5EF4-FFF2-40B4-BE49-F238E27FC236}">
                <a16:creationId xmlns:a16="http://schemas.microsoft.com/office/drawing/2014/main" id="{F04D1A26-120B-4392-8E92-307CE1C3A756}"/>
              </a:ext>
            </a:extLst>
          </p:cNvPr>
          <p:cNvSpPr txBox="1"/>
          <p:nvPr/>
        </p:nvSpPr>
        <p:spPr>
          <a:xfrm>
            <a:off x="22767740" y="4879122"/>
            <a:ext cx="4298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Algorithmic flow</a:t>
            </a:r>
            <a:endParaRPr lang="zh-CN" altLang="en-US" sz="3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6" name="直接箭头连接符 105">
            <a:extLst>
              <a:ext uri="{FF2B5EF4-FFF2-40B4-BE49-F238E27FC236}">
                <a16:creationId xmlns:a16="http://schemas.microsoft.com/office/drawing/2014/main" id="{9C3DC0E1-B950-4CC8-91E9-EE3A4A852F96}"/>
              </a:ext>
            </a:extLst>
          </p:cNvPr>
          <p:cNvCxnSpPr>
            <a:cxnSpLocks/>
          </p:cNvCxnSpPr>
          <p:nvPr/>
        </p:nvCxnSpPr>
        <p:spPr>
          <a:xfrm flipH="1">
            <a:off x="15348864" y="9646785"/>
            <a:ext cx="358593" cy="651746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接箭头连接符 106">
            <a:extLst>
              <a:ext uri="{FF2B5EF4-FFF2-40B4-BE49-F238E27FC236}">
                <a16:creationId xmlns:a16="http://schemas.microsoft.com/office/drawing/2014/main" id="{FFAD08BD-56D0-4170-A8EF-695D58B108D9}"/>
              </a:ext>
            </a:extLst>
          </p:cNvPr>
          <p:cNvCxnSpPr>
            <a:cxnSpLocks/>
          </p:cNvCxnSpPr>
          <p:nvPr/>
        </p:nvCxnSpPr>
        <p:spPr>
          <a:xfrm>
            <a:off x="15651480" y="13292555"/>
            <a:ext cx="283042" cy="520075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文本框 107">
            <a:extLst>
              <a:ext uri="{FF2B5EF4-FFF2-40B4-BE49-F238E27FC236}">
                <a16:creationId xmlns:a16="http://schemas.microsoft.com/office/drawing/2014/main" id="{1634182D-15D9-4210-86A8-AAAB67BC1A0D}"/>
              </a:ext>
            </a:extLst>
          </p:cNvPr>
          <p:cNvSpPr txBox="1"/>
          <p:nvPr/>
        </p:nvSpPr>
        <p:spPr>
          <a:xfrm>
            <a:off x="14114305" y="9058174"/>
            <a:ext cx="11447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Update in the image domain with context information</a:t>
            </a:r>
            <a:endParaRPr lang="zh-CN" altLang="en-US" sz="3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9" name="文本框 108">
            <a:extLst>
              <a:ext uri="{FF2B5EF4-FFF2-40B4-BE49-F238E27FC236}">
                <a16:creationId xmlns:a16="http://schemas.microsoft.com/office/drawing/2014/main" id="{E45A76D9-F3FD-4B5D-931B-6C14ABFA51CA}"/>
              </a:ext>
            </a:extLst>
          </p:cNvPr>
          <p:cNvSpPr txBox="1"/>
          <p:nvPr/>
        </p:nvSpPr>
        <p:spPr>
          <a:xfrm>
            <a:off x="14247671" y="13793126"/>
            <a:ext cx="12924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Update in the k-space domain with context information</a:t>
            </a:r>
            <a:endParaRPr lang="zh-CN" altLang="en-US" sz="3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0" name="直接箭头连接符 109">
            <a:extLst>
              <a:ext uri="{FF2B5EF4-FFF2-40B4-BE49-F238E27FC236}">
                <a16:creationId xmlns:a16="http://schemas.microsoft.com/office/drawing/2014/main" id="{DC9636B9-B945-4A9E-81E3-14A0F7DD8609}"/>
              </a:ext>
            </a:extLst>
          </p:cNvPr>
          <p:cNvCxnSpPr>
            <a:cxnSpLocks/>
          </p:cNvCxnSpPr>
          <p:nvPr/>
        </p:nvCxnSpPr>
        <p:spPr>
          <a:xfrm flipH="1">
            <a:off x="27697633" y="9691949"/>
            <a:ext cx="252527" cy="754781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文本框 110">
            <a:extLst>
              <a:ext uri="{FF2B5EF4-FFF2-40B4-BE49-F238E27FC236}">
                <a16:creationId xmlns:a16="http://schemas.microsoft.com/office/drawing/2014/main" id="{E7CB18F6-BBEA-4C3E-B6FA-0E7BF3A44F7D}"/>
              </a:ext>
            </a:extLst>
          </p:cNvPr>
          <p:cNvSpPr txBox="1"/>
          <p:nvPr/>
        </p:nvSpPr>
        <p:spPr>
          <a:xfrm>
            <a:off x="17767391" y="18108967"/>
            <a:ext cx="10803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Proposed Information-enhanced Dual Attention</a:t>
            </a:r>
            <a:endParaRPr lang="zh-CN" altLang="en-US" sz="3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" name="文本框 112">
            <a:extLst>
              <a:ext uri="{FF2B5EF4-FFF2-40B4-BE49-F238E27FC236}">
                <a16:creationId xmlns:a16="http://schemas.microsoft.com/office/drawing/2014/main" id="{54326154-20C3-4FF0-B357-512A5E19CC07}"/>
              </a:ext>
            </a:extLst>
          </p:cNvPr>
          <p:cNvSpPr txBox="1"/>
          <p:nvPr/>
        </p:nvSpPr>
        <p:spPr>
          <a:xfrm>
            <a:off x="14037820" y="4324614"/>
            <a:ext cx="70543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Unfolding with Network</a:t>
            </a:r>
            <a:endParaRPr lang="zh-CN" alt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6" name="文本框 125">
            <a:extLst>
              <a:ext uri="{FF2B5EF4-FFF2-40B4-BE49-F238E27FC236}">
                <a16:creationId xmlns:a16="http://schemas.microsoft.com/office/drawing/2014/main" id="{37AE67F4-8B1E-43DE-83C7-1BC07545890F}"/>
              </a:ext>
            </a:extLst>
          </p:cNvPr>
          <p:cNvSpPr txBox="1"/>
          <p:nvPr/>
        </p:nvSpPr>
        <p:spPr>
          <a:xfrm>
            <a:off x="25207543" y="8879376"/>
            <a:ext cx="4634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Proximal operator</a:t>
            </a:r>
            <a:endParaRPr lang="zh-CN" altLang="en-US" sz="3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文本框 92">
            <a:extLst>
              <a:ext uri="{FF2B5EF4-FFF2-40B4-BE49-F238E27FC236}">
                <a16:creationId xmlns:a16="http://schemas.microsoft.com/office/drawing/2014/main" id="{99DCB188-4BD3-42F1-82F7-2629B1A49E22}"/>
              </a:ext>
            </a:extLst>
          </p:cNvPr>
          <p:cNvSpPr txBox="1"/>
          <p:nvPr/>
        </p:nvSpPr>
        <p:spPr>
          <a:xfrm>
            <a:off x="19891673" y="20445093"/>
            <a:ext cx="38951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Image</a:t>
            </a:r>
            <a:r>
              <a:rPr lang="zh-CN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domain Loss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文本框 91">
            <a:extLst>
              <a:ext uri="{FF2B5EF4-FFF2-40B4-BE49-F238E27FC236}">
                <a16:creationId xmlns:a16="http://schemas.microsoft.com/office/drawing/2014/main" id="{A6B9881E-EB85-4E9B-92B0-02DD8A535198}"/>
              </a:ext>
            </a:extLst>
          </p:cNvPr>
          <p:cNvSpPr txBox="1"/>
          <p:nvPr/>
        </p:nvSpPr>
        <p:spPr>
          <a:xfrm>
            <a:off x="24123236" y="20445093"/>
            <a:ext cx="27530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6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K-space</a:t>
            </a:r>
            <a:r>
              <a:rPr lang="en-US" altLang="zh-CN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Loss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9" name="矩形 128">
            <a:extLst>
              <a:ext uri="{FF2B5EF4-FFF2-40B4-BE49-F238E27FC236}">
                <a16:creationId xmlns:a16="http://schemas.microsoft.com/office/drawing/2014/main" id="{DB155024-589A-4B22-8E5B-3A5846FF2F1F}"/>
              </a:ext>
            </a:extLst>
          </p:cNvPr>
          <p:cNvSpPr/>
          <p:nvPr/>
        </p:nvSpPr>
        <p:spPr>
          <a:xfrm>
            <a:off x="14026270" y="21682438"/>
            <a:ext cx="15939982" cy="20898122"/>
          </a:xfrm>
          <a:prstGeom prst="rect">
            <a:avLst/>
          </a:prstGeom>
          <a:solidFill>
            <a:schemeClr val="bg1"/>
          </a:solidFill>
          <a:ln cap="rnd">
            <a:solidFill>
              <a:schemeClr val="accent3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11"/>
          </a:p>
        </p:txBody>
      </p:sp>
      <p:sp>
        <p:nvSpPr>
          <p:cNvPr id="130" name="矩形: 剪去左右顶角 129">
            <a:extLst>
              <a:ext uri="{FF2B5EF4-FFF2-40B4-BE49-F238E27FC236}">
                <a16:creationId xmlns:a16="http://schemas.microsoft.com/office/drawing/2014/main" id="{EB343CD0-603E-4763-BCA4-2989BA972B78}"/>
              </a:ext>
            </a:extLst>
          </p:cNvPr>
          <p:cNvSpPr/>
          <p:nvPr/>
        </p:nvSpPr>
        <p:spPr>
          <a:xfrm>
            <a:off x="14026269" y="21738254"/>
            <a:ext cx="15746061" cy="760946"/>
          </a:xfrm>
          <a:prstGeom prst="snip2Same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11" dirty="0"/>
              <a:t>Results</a:t>
            </a:r>
            <a:endParaRPr lang="zh-CN" altLang="en-US" sz="4011" dirty="0"/>
          </a:p>
        </p:txBody>
      </p:sp>
      <p:pic>
        <p:nvPicPr>
          <p:cNvPr id="131" name="图片 130">
            <a:extLst>
              <a:ext uri="{FF2B5EF4-FFF2-40B4-BE49-F238E27FC236}">
                <a16:creationId xmlns:a16="http://schemas.microsoft.com/office/drawing/2014/main" id="{343FC073-08E3-4AC8-80E4-748F7B184956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432649" y="22665951"/>
            <a:ext cx="15073699" cy="10915436"/>
          </a:xfrm>
          <a:prstGeom prst="rect">
            <a:avLst/>
          </a:prstGeom>
        </p:spPr>
      </p:pic>
      <p:sp>
        <p:nvSpPr>
          <p:cNvPr id="133" name="文本框 132">
            <a:extLst>
              <a:ext uri="{FF2B5EF4-FFF2-40B4-BE49-F238E27FC236}">
                <a16:creationId xmlns:a16="http://schemas.microsoft.com/office/drawing/2014/main" id="{E16EB500-1C2A-4835-9F41-94BC2D0C4526}"/>
              </a:ext>
            </a:extLst>
          </p:cNvPr>
          <p:cNvSpPr txBox="1"/>
          <p:nvPr/>
        </p:nvSpPr>
        <p:spPr>
          <a:xfrm>
            <a:off x="20699343" y="33764618"/>
            <a:ext cx="5161574" cy="614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3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Ours</a:t>
            </a:r>
            <a:endParaRPr lang="zh-CN" altLang="en-US" sz="339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4" name="图片 133">
            <a:extLst>
              <a:ext uri="{FF2B5EF4-FFF2-40B4-BE49-F238E27FC236}">
                <a16:creationId xmlns:a16="http://schemas.microsoft.com/office/drawing/2014/main" id="{5CEB9390-7A25-4442-B241-28E0B5B370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282399" y="33831167"/>
            <a:ext cx="3650400" cy="3650400"/>
          </a:xfrm>
          <a:prstGeom prst="rect">
            <a:avLst/>
          </a:prstGeom>
        </p:spPr>
      </p:pic>
      <p:pic>
        <p:nvPicPr>
          <p:cNvPr id="135" name="图片 134">
            <a:extLst>
              <a:ext uri="{FF2B5EF4-FFF2-40B4-BE49-F238E27FC236}">
                <a16:creationId xmlns:a16="http://schemas.microsoft.com/office/drawing/2014/main" id="{ED188830-1E08-4D12-96FB-D7DEA3C4B126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5050314" y="33809185"/>
            <a:ext cx="3651868" cy="3651868"/>
          </a:xfrm>
          <a:prstGeom prst="rect">
            <a:avLst/>
          </a:prstGeom>
        </p:spPr>
      </p:pic>
      <p:pic>
        <p:nvPicPr>
          <p:cNvPr id="136" name="图片 135">
            <a:extLst>
              <a:ext uri="{FF2B5EF4-FFF2-40B4-BE49-F238E27FC236}">
                <a16:creationId xmlns:a16="http://schemas.microsoft.com/office/drawing/2014/main" id="{E706B842-723D-4090-B334-6F3C250277F3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0324654" y="38205863"/>
            <a:ext cx="3650400" cy="3650400"/>
          </a:xfrm>
          <a:prstGeom prst="rect">
            <a:avLst/>
          </a:prstGeom>
        </p:spPr>
      </p:pic>
      <p:pic>
        <p:nvPicPr>
          <p:cNvPr id="137" name="图片 136">
            <a:extLst>
              <a:ext uri="{FF2B5EF4-FFF2-40B4-BE49-F238E27FC236}">
                <a16:creationId xmlns:a16="http://schemas.microsoft.com/office/drawing/2014/main" id="{401C29BF-50E1-4A78-A5E3-2F0FB6F547EC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5207543" y="38276250"/>
            <a:ext cx="3651868" cy="3651868"/>
          </a:xfrm>
          <a:prstGeom prst="rect">
            <a:avLst/>
          </a:prstGeom>
        </p:spPr>
      </p:pic>
      <p:pic>
        <p:nvPicPr>
          <p:cNvPr id="138" name="图片 137">
            <a:extLst>
              <a:ext uri="{FF2B5EF4-FFF2-40B4-BE49-F238E27FC236}">
                <a16:creationId xmlns:a16="http://schemas.microsoft.com/office/drawing/2014/main" id="{8F1317F1-FFA0-47E9-85E5-B5558F1C6F8D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5320487" y="38179906"/>
            <a:ext cx="3660266" cy="3650400"/>
          </a:xfrm>
          <a:prstGeom prst="rect">
            <a:avLst/>
          </a:prstGeom>
        </p:spPr>
      </p:pic>
      <p:pic>
        <p:nvPicPr>
          <p:cNvPr id="139" name="图片 138">
            <a:extLst>
              <a:ext uri="{FF2B5EF4-FFF2-40B4-BE49-F238E27FC236}">
                <a16:creationId xmlns:a16="http://schemas.microsoft.com/office/drawing/2014/main" id="{B685CD67-CD4D-4904-A26B-449EFE6ED9ED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5303638" y="33831167"/>
            <a:ext cx="3650400" cy="3650400"/>
          </a:xfrm>
          <a:prstGeom prst="rect">
            <a:avLst/>
          </a:prstGeom>
        </p:spPr>
      </p:pic>
      <p:sp>
        <p:nvSpPr>
          <p:cNvPr id="140" name="文本框 139">
            <a:extLst>
              <a:ext uri="{FF2B5EF4-FFF2-40B4-BE49-F238E27FC236}">
                <a16:creationId xmlns:a16="http://schemas.microsoft.com/office/drawing/2014/main" id="{EB0F3513-1704-4049-A066-5501AE335B40}"/>
              </a:ext>
            </a:extLst>
          </p:cNvPr>
          <p:cNvSpPr txBox="1"/>
          <p:nvPr/>
        </p:nvSpPr>
        <p:spPr>
          <a:xfrm>
            <a:off x="20580983" y="37481566"/>
            <a:ext cx="3008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</a:t>
            </a:r>
            <a:endParaRPr lang="zh-C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" name="文本框 142">
            <a:extLst>
              <a:ext uri="{FF2B5EF4-FFF2-40B4-BE49-F238E27FC236}">
                <a16:creationId xmlns:a16="http://schemas.microsoft.com/office/drawing/2014/main" id="{017E61E2-EE24-4B32-A895-9386E5E80DD0}"/>
              </a:ext>
            </a:extLst>
          </p:cNvPr>
          <p:cNvSpPr txBox="1"/>
          <p:nvPr/>
        </p:nvSpPr>
        <p:spPr>
          <a:xfrm>
            <a:off x="16485140" y="37419340"/>
            <a:ext cx="21596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Mask</a:t>
            </a:r>
            <a:endParaRPr lang="zh-C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7" name="文本框 146">
            <a:extLst>
              <a:ext uri="{FF2B5EF4-FFF2-40B4-BE49-F238E27FC236}">
                <a16:creationId xmlns:a16="http://schemas.microsoft.com/office/drawing/2014/main" id="{AC44F4BC-A2D0-4309-8CB2-ED197701DDE7}"/>
              </a:ext>
            </a:extLst>
          </p:cNvPr>
          <p:cNvSpPr txBox="1"/>
          <p:nvPr/>
        </p:nvSpPr>
        <p:spPr>
          <a:xfrm>
            <a:off x="7597140" y="21242774"/>
            <a:ext cx="151942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Mask</a:t>
            </a:r>
            <a:endParaRPr lang="zh-CN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8" name="文本框 147">
            <a:extLst>
              <a:ext uri="{FF2B5EF4-FFF2-40B4-BE49-F238E27FC236}">
                <a16:creationId xmlns:a16="http://schemas.microsoft.com/office/drawing/2014/main" id="{A8503F4C-B74F-42FD-A3D5-13953FFF11BF}"/>
              </a:ext>
            </a:extLst>
          </p:cNvPr>
          <p:cNvSpPr txBox="1"/>
          <p:nvPr/>
        </p:nvSpPr>
        <p:spPr>
          <a:xfrm>
            <a:off x="16485140" y="41867901"/>
            <a:ext cx="21596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Mask</a:t>
            </a:r>
            <a:endParaRPr lang="zh-C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9" name="文本框 148">
            <a:extLst>
              <a:ext uri="{FF2B5EF4-FFF2-40B4-BE49-F238E27FC236}">
                <a16:creationId xmlns:a16="http://schemas.microsoft.com/office/drawing/2014/main" id="{1A52E454-09DD-4D54-93FE-CC3FD7B54EBE}"/>
              </a:ext>
            </a:extLst>
          </p:cNvPr>
          <p:cNvSpPr txBox="1"/>
          <p:nvPr/>
        </p:nvSpPr>
        <p:spPr>
          <a:xfrm>
            <a:off x="20580983" y="41930447"/>
            <a:ext cx="3008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</a:t>
            </a:r>
            <a:endParaRPr lang="zh-C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0" name="文本框 149">
            <a:extLst>
              <a:ext uri="{FF2B5EF4-FFF2-40B4-BE49-F238E27FC236}">
                <a16:creationId xmlns:a16="http://schemas.microsoft.com/office/drawing/2014/main" id="{DCEB3997-C68E-418C-A017-FBC60499EFCA}"/>
              </a:ext>
            </a:extLst>
          </p:cNvPr>
          <p:cNvSpPr txBox="1"/>
          <p:nvPr/>
        </p:nvSpPr>
        <p:spPr>
          <a:xfrm>
            <a:off x="26209309" y="37481566"/>
            <a:ext cx="3008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Ours</a:t>
            </a:r>
            <a:endParaRPr lang="zh-C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2" name="文本框 151">
            <a:extLst>
              <a:ext uri="{FF2B5EF4-FFF2-40B4-BE49-F238E27FC236}">
                <a16:creationId xmlns:a16="http://schemas.microsoft.com/office/drawing/2014/main" id="{7FF966C5-4AFD-40EB-941A-04ED8A6ECF80}"/>
              </a:ext>
            </a:extLst>
          </p:cNvPr>
          <p:cNvSpPr txBox="1"/>
          <p:nvPr/>
        </p:nvSpPr>
        <p:spPr>
          <a:xfrm>
            <a:off x="26209309" y="41964290"/>
            <a:ext cx="3008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Ours</a:t>
            </a:r>
            <a:endParaRPr lang="zh-C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" name="矩形 152">
            <a:extLst>
              <a:ext uri="{FF2B5EF4-FFF2-40B4-BE49-F238E27FC236}">
                <a16:creationId xmlns:a16="http://schemas.microsoft.com/office/drawing/2014/main" id="{CF39738A-3655-4F69-9D48-A0CF6B0B3B5C}"/>
              </a:ext>
            </a:extLst>
          </p:cNvPr>
          <p:cNvSpPr/>
          <p:nvPr/>
        </p:nvSpPr>
        <p:spPr>
          <a:xfrm>
            <a:off x="406622" y="36431134"/>
            <a:ext cx="13220107" cy="3442239"/>
          </a:xfrm>
          <a:prstGeom prst="rect">
            <a:avLst/>
          </a:prstGeom>
          <a:solidFill>
            <a:schemeClr val="bg1"/>
          </a:solidFill>
          <a:ln cap="rnd">
            <a:solidFill>
              <a:schemeClr val="accent3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11" dirty="0"/>
          </a:p>
        </p:txBody>
      </p:sp>
      <p:sp>
        <p:nvSpPr>
          <p:cNvPr id="154" name="矩形: 剪去左右顶角 153">
            <a:extLst>
              <a:ext uri="{FF2B5EF4-FFF2-40B4-BE49-F238E27FC236}">
                <a16:creationId xmlns:a16="http://schemas.microsoft.com/office/drawing/2014/main" id="{2E3A20F7-1AA1-42F1-B504-1D7DCC1D9E49}"/>
              </a:ext>
            </a:extLst>
          </p:cNvPr>
          <p:cNvSpPr/>
          <p:nvPr/>
        </p:nvSpPr>
        <p:spPr>
          <a:xfrm>
            <a:off x="421357" y="36356864"/>
            <a:ext cx="13263435" cy="1127185"/>
          </a:xfrm>
          <a:prstGeom prst="snip2Same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11" dirty="0"/>
              <a:t>Conclusions</a:t>
            </a:r>
            <a:endParaRPr lang="zh-CN" altLang="en-US" sz="4011" dirty="0"/>
          </a:p>
        </p:txBody>
      </p:sp>
      <p:sp>
        <p:nvSpPr>
          <p:cNvPr id="155" name="矩形 154">
            <a:extLst>
              <a:ext uri="{FF2B5EF4-FFF2-40B4-BE49-F238E27FC236}">
                <a16:creationId xmlns:a16="http://schemas.microsoft.com/office/drawing/2014/main" id="{98B8791F-0387-41F6-AB60-AF862CCCD3A6}"/>
              </a:ext>
            </a:extLst>
          </p:cNvPr>
          <p:cNvSpPr/>
          <p:nvPr/>
        </p:nvSpPr>
        <p:spPr>
          <a:xfrm>
            <a:off x="361622" y="40666035"/>
            <a:ext cx="13265107" cy="1909752"/>
          </a:xfrm>
          <a:prstGeom prst="rect">
            <a:avLst/>
          </a:prstGeom>
          <a:solidFill>
            <a:schemeClr val="bg1"/>
          </a:solidFill>
          <a:ln cap="rnd">
            <a:solidFill>
              <a:schemeClr val="accent3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54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6" name="矩形: 剪去左右顶角 155">
            <a:extLst>
              <a:ext uri="{FF2B5EF4-FFF2-40B4-BE49-F238E27FC236}">
                <a16:creationId xmlns:a16="http://schemas.microsoft.com/office/drawing/2014/main" id="{BA9BE559-6E33-4D41-B1E1-ED4DBDA96B86}"/>
              </a:ext>
            </a:extLst>
          </p:cNvPr>
          <p:cNvSpPr/>
          <p:nvPr/>
        </p:nvSpPr>
        <p:spPr>
          <a:xfrm>
            <a:off x="344326" y="40124740"/>
            <a:ext cx="13265107" cy="741018"/>
          </a:xfrm>
          <a:prstGeom prst="snip2Same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11" dirty="0"/>
              <a:t>References</a:t>
            </a:r>
            <a:endParaRPr lang="zh-CN" altLang="en-US" sz="4011" dirty="0"/>
          </a:p>
        </p:txBody>
      </p:sp>
      <p:sp>
        <p:nvSpPr>
          <p:cNvPr id="157" name="文本框 156">
            <a:extLst>
              <a:ext uri="{FF2B5EF4-FFF2-40B4-BE49-F238E27FC236}">
                <a16:creationId xmlns:a16="http://schemas.microsoft.com/office/drawing/2014/main" id="{F6944F53-18D9-47DA-AD51-09BD47538F5C}"/>
              </a:ext>
            </a:extLst>
          </p:cNvPr>
          <p:cNvSpPr txBox="1"/>
          <p:nvPr/>
        </p:nvSpPr>
        <p:spPr>
          <a:xfrm>
            <a:off x="500303" y="37689642"/>
            <a:ext cx="1302284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Memory-Augmented Dual-Domain Unfolding Network (</a:t>
            </a:r>
            <a:r>
              <a:rPr lang="en-US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MDUNet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significantly accelerates MR imaging by integrating context memory and unfolding across image and k-space domains, outperforming state-of-the-art methods in comprehensive tests.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8" name="文本框 157">
            <a:extLst>
              <a:ext uri="{FF2B5EF4-FFF2-40B4-BE49-F238E27FC236}">
                <a16:creationId xmlns:a16="http://schemas.microsoft.com/office/drawing/2014/main" id="{7AFDE0EB-14F4-4FCB-BA2D-2C19A12B4C58}"/>
              </a:ext>
            </a:extLst>
          </p:cNvPr>
          <p:cNvSpPr txBox="1"/>
          <p:nvPr/>
        </p:nvSpPr>
        <p:spPr>
          <a:xfrm>
            <a:off x="507457" y="40971906"/>
            <a:ext cx="125138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[1] Zhang J, Ghanem B. ISTA-Net: Interpretable optimization-inspired deep network for image compressive sensing[C]//Proceedings of the IEEE conference on computer vision and pattern recognition. 2018: 1828-1837.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2036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</TotalTime>
  <Words>279</Words>
  <Application>Microsoft Office PowerPoint</Application>
  <PresentationFormat>自定义</PresentationFormat>
  <Paragraphs>59</Paragraphs>
  <Slides>1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Malgun Gothic</vt:lpstr>
      <vt:lpstr>Arial</vt:lpstr>
      <vt:lpstr>Calibri</vt:lpstr>
      <vt:lpstr>Calibri Light</vt:lpstr>
      <vt:lpstr>Times New Roman</vt:lpstr>
      <vt:lpstr>Wingdings</vt:lpstr>
      <vt:lpstr>Office 主题​​</vt:lpstr>
      <vt:lpstr>Equation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蒋 嘉伟</dc:creator>
  <cp:lastModifiedBy>蒋 嘉伟</cp:lastModifiedBy>
  <cp:revision>6</cp:revision>
  <dcterms:created xsi:type="dcterms:W3CDTF">2024-04-10T15:00:45Z</dcterms:created>
  <dcterms:modified xsi:type="dcterms:W3CDTF">2024-04-10T15:42:32Z</dcterms:modified>
</cp:coreProperties>
</file>