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684" r:id="rId2"/>
    <p:sldId id="688" r:id="rId3"/>
    <p:sldId id="689" r:id="rId4"/>
    <p:sldId id="690" r:id="rId5"/>
    <p:sldId id="691" r:id="rId6"/>
    <p:sldId id="692" r:id="rId7"/>
    <p:sldId id="693" r:id="rId8"/>
  </p:sldIdLst>
  <p:sldSz cx="12192000" cy="6858000"/>
  <p:notesSz cx="6858000" cy="9144000"/>
  <p:embeddedFontLst>
    <p:embeddedFont>
      <p:font typeface="等线" panose="02010600030101010101" pitchFamily="2" charset="-122"/>
      <p:regular r:id="rId11"/>
      <p:bold r:id="rId1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671">
          <p15:clr>
            <a:srgbClr val="A4A3A4"/>
          </p15:clr>
        </p15:guide>
        <p15:guide id="3" orient="horz" pos="3942">
          <p15:clr>
            <a:srgbClr val="A4A3A4"/>
          </p15:clr>
        </p15:guide>
        <p15:guide id="4" pos="289">
          <p15:clr>
            <a:srgbClr val="A4A3A4"/>
          </p15:clr>
        </p15:guide>
        <p15:guide id="5" pos="730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ng" initials="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6F0FE"/>
    <a:srgbClr val="69B0DF"/>
    <a:srgbClr val="2F45A7"/>
    <a:srgbClr val="15ADE5"/>
    <a:srgbClr val="12217C"/>
    <a:srgbClr val="32348D"/>
    <a:srgbClr val="D9EDF7"/>
    <a:srgbClr val="15336D"/>
    <a:srgbClr val="15237D"/>
    <a:srgbClr val="AFB9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00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99" y="57"/>
      </p:cViewPr>
      <p:guideLst>
        <p:guide orient="horz" pos="2228"/>
        <p:guide pos="3671"/>
        <p:guide orient="horz" pos="3942"/>
        <p:guide pos="289"/>
        <p:guide pos="730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91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7375B-645A-4B83-93EC-8A3A766EDBB5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F8934-6CED-46F5-B7D3-6CA10363127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5.xml"/><Relationship Id="rId7" Type="http://schemas.openxmlformats.org/officeDocument/2006/relationships/slideMaster" Target="../slideMasters/slideMaster1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6.png"/><Relationship Id="rId5" Type="http://schemas.openxmlformats.org/officeDocument/2006/relationships/tags" Target="../tags/tag7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6.xml"/><Relationship Id="rId9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>
            <a:cxnSpLocks/>
          </p:cNvCxnSpPr>
          <p:nvPr userDrawn="1"/>
        </p:nvCxnSpPr>
        <p:spPr>
          <a:xfrm>
            <a:off x="1095555" y="465826"/>
            <a:ext cx="90491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G:\notebook\材料\博士\文件\西工大风格PPT\西工大及海院高清标志图\西工大+海院标志1.png西工大+海院标志1"/>
          <p:cNvPicPr>
            <a:picLocks noChangeAspect="1" noChangeArrowheads="1"/>
          </p:cNvPicPr>
          <p:nvPr userDrawn="1"/>
        </p:nvPicPr>
        <p:blipFill rotWithShape="1">
          <a:blip r:embed="rId3"/>
          <a:srcRect r="43132" b="-6963"/>
          <a:stretch/>
        </p:blipFill>
        <p:spPr bwMode="auto">
          <a:xfrm>
            <a:off x="10315075" y="261202"/>
            <a:ext cx="1876925" cy="4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 descr="C:/Users/Li Tao/Desktop/UfthOBZV_400x400.jpgUfthOBZV_400x400">
            <a:extLst>
              <a:ext uri="{FF2B5EF4-FFF2-40B4-BE49-F238E27FC236}">
                <a16:creationId xmlns:a16="http://schemas.microsoft.com/office/drawing/2014/main" id="{5CD6938A-C598-68CD-49F1-AAA70C8AA347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4"/>
          <a:srcRect t="12662" b="7467"/>
          <a:stretch/>
        </p:blipFill>
        <p:spPr>
          <a:xfrm>
            <a:off x="115019" y="112144"/>
            <a:ext cx="885645" cy="707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">
        <p14:warp dir="in"/>
      </p:transition>
    </mc:Choice>
    <mc:Fallback xmlns="">
      <p:transition spd="slow" advTm="3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E8761-A14E-4E6E-B19C-D0ABAA7747FF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10F0F-E077-475B-A7EC-03CDC27F5B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E8761-A14E-4E6E-B19C-D0ABAA7747FF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10F0F-E077-475B-A7EC-03CDC27F5B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通用"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1"/>
            </p:custDataLst>
          </p:nvPr>
        </p:nvPicPr>
        <p:blipFill>
          <a:blip r:embed="rId9" r:link="rId10" cstate="email"/>
          <a:stretch>
            <a:fillRect/>
          </a:stretch>
        </p:blipFill>
        <p:spPr>
          <a:xfrm>
            <a:off x="0" y="0"/>
            <a:ext cx="720090" cy="588767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11" r:link="rId12" cstate="email"/>
          <a:stretch>
            <a:fillRect/>
          </a:stretch>
        </p:blipFill>
        <p:spPr>
          <a:xfrm>
            <a:off x="11471910" y="0"/>
            <a:ext cx="720090" cy="58876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882" y="443232"/>
            <a:ext cx="10852237" cy="441965"/>
          </a:xfrm>
          <a:prstGeom prst="rect">
            <a:avLst/>
          </a:prstGeo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2" y="6349835"/>
            <a:ext cx="2700000" cy="316801"/>
          </a:xfrm>
          <a:prstGeom prst="rect">
            <a:avLst/>
          </a:prstGeo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2" y="6349835"/>
            <a:ext cx="3960000" cy="316801"/>
          </a:xfrm>
          <a:prstGeom prst="rect">
            <a:avLst/>
          </a:prstGeo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49835"/>
            <a:ext cx="2700000" cy="316801"/>
          </a:xfrm>
          <a:prstGeom prst="rect">
            <a:avLst/>
          </a:prstGeo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06" y="6021"/>
            <a:ext cx="12188990" cy="684595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3"/>
          <p:cNvGrpSpPr/>
          <p:nvPr userDrawn="1"/>
        </p:nvGrpSpPr>
        <p:grpSpPr bwMode="auto">
          <a:xfrm flipH="1">
            <a:off x="-1" y="330691"/>
            <a:ext cx="2396221" cy="676274"/>
            <a:chOff x="2370576" y="533400"/>
            <a:chExt cx="2417494" cy="675969"/>
          </a:xfrm>
          <a:solidFill>
            <a:schemeClr val="accent2"/>
          </a:solidFill>
        </p:grpSpPr>
        <p:sp>
          <p:nvSpPr>
            <p:cNvPr id="3" name="矩形 2"/>
            <p:cNvSpPr/>
            <p:nvPr/>
          </p:nvSpPr>
          <p:spPr>
            <a:xfrm>
              <a:off x="2738030" y="533400"/>
              <a:ext cx="2050040" cy="67596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defRPr/>
              </a:pPr>
              <a:endParaRPr lang="zh-CN" altLang="en-US" sz="1895" strike="noStrike" noProof="1">
                <a:cs typeface="+mn-ea"/>
                <a:sym typeface="+mn-lt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2370576" y="533400"/>
              <a:ext cx="623734" cy="67596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defRPr/>
              </a:pPr>
              <a:endParaRPr lang="zh-CN" altLang="en-US" sz="1895" strike="noStrike" noProof="1">
                <a:cs typeface="+mn-ea"/>
                <a:sym typeface="+mn-lt"/>
              </a:endParaRPr>
            </a:p>
          </p:txBody>
        </p:sp>
      </p:grp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base"/>
            <a:fld id="{43A93E93-166D-47F5-9EF1-ACEABE24AEEA}" type="datetimeFigureOut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2024/4/11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base"/>
            <a:fld id="{118D5ACA-62CA-46DB-AD6B-12EDD6D51A23}" type="slidenum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E8761-A14E-4E6E-B19C-D0ABAA7747FF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10F0F-E077-475B-A7EC-03CDC27F5B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E8761-A14E-4E6E-B19C-D0ABAA7747FF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10F0F-E077-475B-A7EC-03CDC27F5B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E8761-A14E-4E6E-B19C-D0ABAA7747FF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10F0F-E077-475B-A7EC-03CDC27F5B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E8761-A14E-4E6E-B19C-D0ABAA7747FF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10F0F-E077-475B-A7EC-03CDC27F5B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E8761-A14E-4E6E-B19C-D0ABAA7747FF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10F0F-E077-475B-A7EC-03CDC27F5B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E8761-A14E-4E6E-B19C-D0ABAA7747FF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10F0F-E077-475B-A7EC-03CDC27F5B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E8761-A14E-4E6E-B19C-D0ABAA7747FF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10F0F-E077-475B-A7EC-03CDC27F5B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E8761-A14E-4E6E-B19C-D0ABAA7747FF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10F0F-E077-475B-A7EC-03CDC27F5B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4A06E58F-9A89-8CA3-FAF0-2F7972A42632}"/>
              </a:ext>
            </a:extLst>
          </p:cNvPr>
          <p:cNvCxnSpPr>
            <a:cxnSpLocks/>
          </p:cNvCxnSpPr>
          <p:nvPr userDrawn="1"/>
        </p:nvCxnSpPr>
        <p:spPr>
          <a:xfrm>
            <a:off x="1095555" y="465826"/>
            <a:ext cx="90491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 descr="联丰迅声ppt3">
            <a:extLst>
              <a:ext uri="{FF2B5EF4-FFF2-40B4-BE49-F238E27FC236}">
                <a16:creationId xmlns:a16="http://schemas.microsoft.com/office/drawing/2014/main" id="{BA140DE3-DA94-B8B4-23F8-8439EB672E8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7902575" y="5229225"/>
            <a:ext cx="4289425" cy="1628775"/>
          </a:xfrm>
          <a:prstGeom prst="rect">
            <a:avLst/>
          </a:prstGeom>
        </p:spPr>
      </p:pic>
      <p:pic>
        <p:nvPicPr>
          <p:cNvPr id="9" name="Picture 2" descr="G:\notebook\材料\博士\文件\西工大风格PPT\西工大及海院高清标志图\西工大+海院标志1.png西工大+海院标志1">
            <a:extLst>
              <a:ext uri="{FF2B5EF4-FFF2-40B4-BE49-F238E27FC236}">
                <a16:creationId xmlns:a16="http://schemas.microsoft.com/office/drawing/2014/main" id="{08AB93A3-43A9-5A89-B204-7C26224497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7"/>
          <a:srcRect r="43132" b="-6963"/>
          <a:stretch/>
        </p:blipFill>
        <p:spPr bwMode="auto">
          <a:xfrm>
            <a:off x="10315075" y="261202"/>
            <a:ext cx="1876925" cy="4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 descr="C:/Users/Li Tao/Desktop/UfthOBZV_400x400.jpgUfthOBZV_400x400">
            <a:extLst>
              <a:ext uri="{FF2B5EF4-FFF2-40B4-BE49-F238E27FC236}">
                <a16:creationId xmlns:a16="http://schemas.microsoft.com/office/drawing/2014/main" id="{8178C371-FBD5-2AFA-EE4F-6AEF4EA5ACDE}"/>
              </a:ext>
            </a:extLst>
          </p:cNvPr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 rotWithShape="1">
          <a:blip r:embed="rId18"/>
          <a:srcRect t="12662" b="7467"/>
          <a:stretch/>
        </p:blipFill>
        <p:spPr>
          <a:xfrm>
            <a:off x="115019" y="112144"/>
            <a:ext cx="885645" cy="7073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900" advTm="3000">
        <p14:warp dir="in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4.wav"/><Relationship Id="rId13" Type="http://schemas.openxmlformats.org/officeDocument/2006/relationships/audio" Target="../media/media6.wav"/><Relationship Id="rId18" Type="http://schemas.openxmlformats.org/officeDocument/2006/relationships/image" Target="../media/image18.png"/><Relationship Id="rId3" Type="http://schemas.openxmlformats.org/officeDocument/2006/relationships/audio" Target="../media/media1.wav"/><Relationship Id="rId7" Type="http://schemas.openxmlformats.org/officeDocument/2006/relationships/audio" Target="../media/media3.wav"/><Relationship Id="rId12" Type="http://schemas.microsoft.com/office/2007/relationships/media" Target="../media/media6.wav"/><Relationship Id="rId17" Type="http://schemas.openxmlformats.org/officeDocument/2006/relationships/image" Target="../media/image17.png"/><Relationship Id="rId2" Type="http://schemas.microsoft.com/office/2007/relationships/media" Target="../media/media1.wav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microsoft.com/office/2007/relationships/media" Target="../media/media3.wav"/><Relationship Id="rId11" Type="http://schemas.openxmlformats.org/officeDocument/2006/relationships/audio" Target="../media/media5.wav"/><Relationship Id="rId5" Type="http://schemas.openxmlformats.org/officeDocument/2006/relationships/audio" Target="../media/media2.wav"/><Relationship Id="rId15" Type="http://schemas.openxmlformats.org/officeDocument/2006/relationships/audio" Target="../media/media7.wav"/><Relationship Id="rId10" Type="http://schemas.microsoft.com/office/2007/relationships/media" Target="../media/media5.wav"/><Relationship Id="rId19" Type="http://schemas.openxmlformats.org/officeDocument/2006/relationships/image" Target="../media/image19.png"/><Relationship Id="rId4" Type="http://schemas.microsoft.com/office/2007/relationships/media" Target="../media/media2.wav"/><Relationship Id="rId9" Type="http://schemas.openxmlformats.org/officeDocument/2006/relationships/audio" Target="../media/media4.wav"/><Relationship Id="rId14" Type="http://schemas.microsoft.com/office/2007/relationships/media" Target="../media/media7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>
            <a:extLst>
              <a:ext uri="{FF2B5EF4-FFF2-40B4-BE49-F238E27FC236}">
                <a16:creationId xmlns:a16="http://schemas.microsoft.com/office/drawing/2014/main" id="{74128C9C-A7F6-780D-2C6F-3F95100A5252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581342" y="2037805"/>
            <a:ext cx="11029315" cy="10669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Sub-band and Full-band Interactive U-Net with DPRNN</a:t>
            </a:r>
          </a:p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Demixing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Cross-talk Stereo Music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1278229-99D1-7240-BE85-C774505A2429}"/>
              </a:ext>
            </a:extLst>
          </p:cNvPr>
          <p:cNvSpPr txBox="1"/>
          <p:nvPr/>
        </p:nvSpPr>
        <p:spPr>
          <a:xfrm>
            <a:off x="272505" y="3224349"/>
            <a:ext cx="11497945" cy="20744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400" dirty="0">
                <a:cs typeface="Times New Roman" panose="02020603050405020304" pitchFamily="18" charset="0"/>
              </a:rPr>
              <a:t>Han Yin</a:t>
            </a:r>
            <a:r>
              <a:rPr lang="en-US" sz="2400" baseline="30000" dirty="0">
                <a:cs typeface="Times New Roman" panose="02020603050405020304" pitchFamily="18" charset="0"/>
              </a:rPr>
              <a:t>1</a:t>
            </a:r>
            <a:r>
              <a:rPr lang="en-US" sz="2400" dirty="0">
                <a:cs typeface="Times New Roman" panose="02020603050405020304" pitchFamily="18" charset="0"/>
              </a:rPr>
              <a:t>, Mou Wang</a:t>
            </a:r>
            <a:r>
              <a:rPr lang="en-US" sz="2400" baseline="30000" dirty="0">
                <a:cs typeface="Times New Roman" panose="02020603050405020304" pitchFamily="18" charset="0"/>
              </a:rPr>
              <a:t>2</a:t>
            </a:r>
            <a:r>
              <a:rPr lang="en-US" sz="2400" dirty="0"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cs typeface="Times New Roman" panose="02020603050405020304" pitchFamily="18" charset="0"/>
              </a:rPr>
              <a:t>Jisheng</a:t>
            </a:r>
            <a:r>
              <a:rPr lang="en-US" sz="2400" dirty="0">
                <a:cs typeface="Times New Roman" panose="02020603050405020304" pitchFamily="18" charset="0"/>
              </a:rPr>
              <a:t> Bai</a:t>
            </a:r>
            <a:r>
              <a:rPr lang="en-US" sz="2400" baseline="30000" dirty="0">
                <a:cs typeface="Times New Roman" panose="02020603050405020304" pitchFamily="18" charset="0"/>
              </a:rPr>
              <a:t>1,3</a:t>
            </a:r>
            <a:r>
              <a:rPr lang="en-US" sz="2400" dirty="0"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cs typeface="Times New Roman" panose="02020603050405020304" pitchFamily="18" charset="0"/>
              </a:rPr>
              <a:t>Dongyuan</a:t>
            </a:r>
            <a:r>
              <a:rPr lang="en-US" sz="2400" dirty="0">
                <a:cs typeface="Times New Roman" panose="02020603050405020304" pitchFamily="18" charset="0"/>
              </a:rPr>
              <a:t> Shi</a:t>
            </a:r>
            <a:r>
              <a:rPr lang="en-US" sz="2400" baseline="30000" dirty="0">
                <a:cs typeface="Times New Roman" panose="02020603050405020304" pitchFamily="18" charset="0"/>
                <a:sym typeface="+mn-ea"/>
              </a:rPr>
              <a:t>3</a:t>
            </a:r>
            <a:r>
              <a:rPr lang="en-US" sz="2400" dirty="0">
                <a:cs typeface="Times New Roman" panose="02020603050405020304" pitchFamily="18" charset="0"/>
              </a:rPr>
              <a:t> , </a:t>
            </a:r>
          </a:p>
          <a:p>
            <a:pPr algn="ctr"/>
            <a:r>
              <a:rPr lang="en-US" sz="2400" dirty="0" err="1">
                <a:cs typeface="Times New Roman" panose="02020603050405020304" pitchFamily="18" charset="0"/>
              </a:rPr>
              <a:t>Woon</a:t>
            </a:r>
            <a:r>
              <a:rPr lang="en-US" sz="2400" dirty="0">
                <a:cs typeface="Times New Roman" panose="02020603050405020304" pitchFamily="18" charset="0"/>
              </a:rPr>
              <a:t>-Seng Gan</a:t>
            </a:r>
            <a:r>
              <a:rPr lang="en-US" sz="2400" baseline="30000" dirty="0">
                <a:cs typeface="Times New Roman" panose="02020603050405020304" pitchFamily="18" charset="0"/>
              </a:rPr>
              <a:t>3</a:t>
            </a:r>
            <a:r>
              <a:rPr lang="en-US" sz="2400" dirty="0"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cs typeface="Times New Roman" panose="02020603050405020304" pitchFamily="18" charset="0"/>
              </a:rPr>
              <a:t>Jianfeng</a:t>
            </a:r>
            <a:r>
              <a:rPr lang="en-US" sz="2400" dirty="0">
                <a:cs typeface="Times New Roman" panose="02020603050405020304" pitchFamily="18" charset="0"/>
              </a:rPr>
              <a:t> Chen</a:t>
            </a:r>
            <a:r>
              <a:rPr lang="en-US" sz="2400" baseline="30000" dirty="0">
                <a:cs typeface="Times New Roman" panose="02020603050405020304" pitchFamily="18" charset="0"/>
              </a:rPr>
              <a:t>1</a:t>
            </a:r>
            <a:endParaRPr lang="en-US" sz="2400" dirty="0">
              <a:cs typeface="Times New Roman" panose="02020603050405020304" pitchFamily="18" charset="0"/>
            </a:endParaRPr>
          </a:p>
          <a:p>
            <a:pPr algn="ctr"/>
            <a:endParaRPr lang="zh-CN" altLang="en-US" dirty="0"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  <a:buClrTx/>
              <a:buSzTx/>
              <a:buNone/>
            </a:pPr>
            <a:r>
              <a:rPr lang="en-US" sz="1400" baseline="30000" dirty="0">
                <a:cs typeface="Times New Roman" panose="02020603050405020304" pitchFamily="18" charset="0"/>
              </a:rPr>
              <a:t>1 </a:t>
            </a:r>
            <a:r>
              <a:rPr lang="en-US" sz="1400" dirty="0">
                <a:cs typeface="Times New Roman" panose="02020603050405020304" pitchFamily="18" charset="0"/>
              </a:rPr>
              <a:t>School of Marine Science and Technology, Northwestern Polytechnical University, Xi’an, China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buClrTx/>
              <a:buSzTx/>
              <a:buNone/>
            </a:pPr>
            <a:r>
              <a:rPr lang="en-US" sz="1400" baseline="30000" dirty="0">
                <a:cs typeface="Times New Roman" panose="02020603050405020304" pitchFamily="18" charset="0"/>
              </a:rPr>
              <a:t>2 </a:t>
            </a:r>
            <a:r>
              <a:rPr lang="en-US" sz="1400" dirty="0">
                <a:cs typeface="Times New Roman" panose="02020603050405020304" pitchFamily="18" charset="0"/>
              </a:rPr>
              <a:t>Institute of Acoustics, Chinese Academy of Sciences, Beijing, China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buClrTx/>
              <a:buSzTx/>
              <a:buNone/>
            </a:pPr>
            <a:r>
              <a:rPr lang="en-US" altLang="en-US" sz="1400" dirty="0">
                <a:cs typeface="Times New Roman" panose="02020603050405020304" pitchFamily="18" charset="0"/>
              </a:rPr>
              <a:t> </a:t>
            </a:r>
            <a:r>
              <a:rPr lang="en-US" altLang="en-US" sz="1400" baseline="30000" dirty="0">
                <a:cs typeface="Times New Roman" panose="02020603050405020304" pitchFamily="18" charset="0"/>
              </a:rPr>
              <a:t>3 </a:t>
            </a:r>
            <a:r>
              <a:rPr lang="en-US" altLang="en-US" sz="1400" dirty="0">
                <a:cs typeface="Times New Roman" panose="02020603050405020304" pitchFamily="18" charset="0"/>
              </a:rPr>
              <a:t>School of Electrical &amp; Electronic Engineering, Nanyang Technological University, Singapore</a:t>
            </a:r>
          </a:p>
        </p:txBody>
      </p:sp>
    </p:spTree>
    <p:extLst>
      <p:ext uri="{BB962C8B-B14F-4D97-AF65-F5344CB8AC3E}">
        <p14:creationId xmlns:p14="http://schemas.microsoft.com/office/powerpoint/2010/main" val="220600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">
        <p14:warp dir="in"/>
      </p:transition>
    </mc:Choice>
    <mc:Fallback xmlns="">
      <p:transition spd="slow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>
            <a:extLst>
              <a:ext uri="{FF2B5EF4-FFF2-40B4-BE49-F238E27FC236}">
                <a16:creationId xmlns:a16="http://schemas.microsoft.com/office/drawing/2014/main" id="{4AC9E5A4-3F4A-D4B0-5683-048876359E5C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20485" y="10269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E751585F-8F4B-074F-F750-B6395986152B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20485" y="2174438"/>
            <a:ext cx="7358522" cy="329289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Approaches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 Details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&amp; Discussions</a:t>
            </a:r>
          </a:p>
        </p:txBody>
      </p:sp>
    </p:spTree>
    <p:extLst>
      <p:ext uri="{BB962C8B-B14F-4D97-AF65-F5344CB8AC3E}">
        <p14:creationId xmlns:p14="http://schemas.microsoft.com/office/powerpoint/2010/main" val="300241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">
        <p14:warp dir="in"/>
      </p:transition>
    </mc:Choice>
    <mc:Fallback xmlns="">
      <p:transition spd="slow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>
            <a:extLst>
              <a:ext uri="{FF2B5EF4-FFF2-40B4-BE49-F238E27FC236}">
                <a16:creationId xmlns:a16="http://schemas.microsoft.com/office/drawing/2014/main" id="{2B1D594B-31DF-AB9E-A709-A3885A6AC6A9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24407" y="765923"/>
            <a:ext cx="10515600" cy="7756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Background: Neural Network-based Source Separation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EC95127-7D95-1890-AB82-E876D79ED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454" y="2165300"/>
            <a:ext cx="1288228" cy="39637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69D5CF1-7150-810C-F8E4-52DE02DAD1CA}"/>
              </a:ext>
            </a:extLst>
          </p:cNvPr>
          <p:cNvSpPr txBox="1"/>
          <p:nvPr/>
        </p:nvSpPr>
        <p:spPr>
          <a:xfrm>
            <a:off x="2505031" y="2467935"/>
            <a:ext cx="1193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waveform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2D313F63-066D-5DE9-5C95-F2D123471871}"/>
              </a:ext>
            </a:extLst>
          </p:cNvPr>
          <p:cNvCxnSpPr>
            <a:cxnSpLocks/>
          </p:cNvCxnSpPr>
          <p:nvPr/>
        </p:nvCxnSpPr>
        <p:spPr>
          <a:xfrm flipV="1">
            <a:off x="3864653" y="2356765"/>
            <a:ext cx="497541" cy="6724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81CC8932-65CC-D4FB-F27F-CD6CDD5516E2}"/>
              </a:ext>
            </a:extLst>
          </p:cNvPr>
          <p:cNvSpPr/>
          <p:nvPr/>
        </p:nvSpPr>
        <p:spPr>
          <a:xfrm>
            <a:off x="4481165" y="2074377"/>
            <a:ext cx="2695695" cy="5782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Neural Network</a:t>
            </a:r>
            <a:endParaRPr lang="zh-CN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12A246AD-FD54-8273-3BE5-976F5CE2DDEF}"/>
              </a:ext>
            </a:extLst>
          </p:cNvPr>
          <p:cNvCxnSpPr>
            <a:cxnSpLocks/>
          </p:cNvCxnSpPr>
          <p:nvPr/>
        </p:nvCxnSpPr>
        <p:spPr>
          <a:xfrm flipV="1">
            <a:off x="7176860" y="2350041"/>
            <a:ext cx="497541" cy="6724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C7BAE069-CC3C-EE4D-868B-0AD41501C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5757" y="2151852"/>
            <a:ext cx="1288228" cy="39637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F1F25B5E-7AB6-131D-E579-359C08A2294C}"/>
              </a:ext>
            </a:extLst>
          </p:cNvPr>
          <p:cNvSpPr txBox="1"/>
          <p:nvPr/>
        </p:nvSpPr>
        <p:spPr>
          <a:xfrm>
            <a:off x="7674401" y="2467935"/>
            <a:ext cx="1990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 waveform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012593D-4A76-381D-1DD7-A5DC084ED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943" y="3983027"/>
            <a:ext cx="1288228" cy="39637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68543E78-4B98-58EE-2CFD-FD68A506C172}"/>
              </a:ext>
            </a:extLst>
          </p:cNvPr>
          <p:cNvSpPr txBox="1"/>
          <p:nvPr/>
        </p:nvSpPr>
        <p:spPr>
          <a:xfrm>
            <a:off x="1213520" y="4285662"/>
            <a:ext cx="1193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waveform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4C09DA61-7A83-AF76-6907-634346F505E3}"/>
              </a:ext>
            </a:extLst>
          </p:cNvPr>
          <p:cNvCxnSpPr>
            <a:cxnSpLocks/>
          </p:cNvCxnSpPr>
          <p:nvPr/>
        </p:nvCxnSpPr>
        <p:spPr>
          <a:xfrm flipV="1">
            <a:off x="2573142" y="4174492"/>
            <a:ext cx="497541" cy="6724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DAFD0D94-86E6-2D52-3DB2-88FFE7029260}"/>
              </a:ext>
            </a:extLst>
          </p:cNvPr>
          <p:cNvSpPr/>
          <p:nvPr/>
        </p:nvSpPr>
        <p:spPr>
          <a:xfrm>
            <a:off x="4481165" y="3878656"/>
            <a:ext cx="2695695" cy="5782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Neural Network</a:t>
            </a:r>
            <a:endParaRPr lang="zh-CN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5D1B0ABE-6F18-C2DD-633E-94408E463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1145" y="3583477"/>
            <a:ext cx="1288228" cy="396378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E814D67F-DA4C-1032-07A8-017F588B2B08}"/>
              </a:ext>
            </a:extLst>
          </p:cNvPr>
          <p:cNvSpPr txBox="1"/>
          <p:nvPr/>
        </p:nvSpPr>
        <p:spPr>
          <a:xfrm>
            <a:off x="8853423" y="3865258"/>
            <a:ext cx="1990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 waveform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0AB0113-AC02-7258-492B-29CAC44E5CA9}"/>
              </a:ext>
            </a:extLst>
          </p:cNvPr>
          <p:cNvSpPr txBox="1"/>
          <p:nvPr/>
        </p:nvSpPr>
        <p:spPr>
          <a:xfrm>
            <a:off x="2474146" y="3805160"/>
            <a:ext cx="1193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STFT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2D001DDF-1743-28D5-7232-79590D7BE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491" y="4014087"/>
            <a:ext cx="721892" cy="300001"/>
          </a:xfrm>
          <a:prstGeom prst="rect">
            <a:avLst/>
          </a:prstGeom>
        </p:spPr>
      </p:pic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681A10D6-6BB2-8D25-6263-EA724305D72D}"/>
              </a:ext>
            </a:extLst>
          </p:cNvPr>
          <p:cNvCxnSpPr>
            <a:cxnSpLocks/>
          </p:cNvCxnSpPr>
          <p:nvPr/>
        </p:nvCxnSpPr>
        <p:spPr>
          <a:xfrm flipV="1">
            <a:off x="3983624" y="4167768"/>
            <a:ext cx="497541" cy="6724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2">
            <a:extLst>
              <a:ext uri="{FF2B5EF4-FFF2-40B4-BE49-F238E27FC236}">
                <a16:creationId xmlns:a16="http://schemas.microsoft.com/office/drawing/2014/main" id="{ED0649AB-902D-463C-7258-ABAD00AE34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16157" y="3624167"/>
            <a:ext cx="721892" cy="300001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AF99164D-C349-8412-5C9B-B7309F6716CF}"/>
              </a:ext>
            </a:extLst>
          </p:cNvPr>
          <p:cNvSpPr txBox="1"/>
          <p:nvPr/>
        </p:nvSpPr>
        <p:spPr>
          <a:xfrm>
            <a:off x="7516157" y="3305966"/>
            <a:ext cx="1193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Mask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CAD73CBE-B9C1-CFA9-8E0B-DC725FD3C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8333" y="3693498"/>
            <a:ext cx="721892" cy="300001"/>
          </a:xfrm>
          <a:prstGeom prst="rect">
            <a:avLst/>
          </a:prstGeom>
        </p:spPr>
      </p:pic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5841FA8E-83BE-8E0F-6D81-5B3217067D04}"/>
              </a:ext>
            </a:extLst>
          </p:cNvPr>
          <p:cNvCxnSpPr>
            <a:cxnSpLocks/>
          </p:cNvCxnSpPr>
          <p:nvPr/>
        </p:nvCxnSpPr>
        <p:spPr>
          <a:xfrm flipV="1">
            <a:off x="8415999" y="3777530"/>
            <a:ext cx="497541" cy="6724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87C0A459-5CE3-0466-89E2-7914DB7EBD56}"/>
              </a:ext>
            </a:extLst>
          </p:cNvPr>
          <p:cNvSpPr txBox="1"/>
          <p:nvPr/>
        </p:nvSpPr>
        <p:spPr>
          <a:xfrm>
            <a:off x="8317891" y="3420248"/>
            <a:ext cx="1193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iSTFT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左大括号 31">
            <a:extLst>
              <a:ext uri="{FF2B5EF4-FFF2-40B4-BE49-F238E27FC236}">
                <a16:creationId xmlns:a16="http://schemas.microsoft.com/office/drawing/2014/main" id="{D4D16A6C-2E90-AC6C-2C2C-FB27C753F47F}"/>
              </a:ext>
            </a:extLst>
          </p:cNvPr>
          <p:cNvSpPr/>
          <p:nvPr/>
        </p:nvSpPr>
        <p:spPr>
          <a:xfrm>
            <a:off x="7181174" y="3741502"/>
            <a:ext cx="215922" cy="83450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ECF042D0-21CC-753D-727C-171B6064EBB6}"/>
              </a:ext>
            </a:extLst>
          </p:cNvPr>
          <p:cNvSpPr txBox="1"/>
          <p:nvPr/>
        </p:nvSpPr>
        <p:spPr>
          <a:xfrm>
            <a:off x="7739036" y="4058277"/>
            <a:ext cx="1193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B4F21E78-49C5-821B-234E-3651ED3498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0440" y="4456880"/>
            <a:ext cx="721892" cy="30000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C8BADF72-BF42-6E35-BEFE-59A5786D0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7573" y="4388807"/>
            <a:ext cx="1288228" cy="396378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FF4EBE61-2F4E-410E-21E4-0E4A5C23AFD5}"/>
              </a:ext>
            </a:extLst>
          </p:cNvPr>
          <p:cNvSpPr txBox="1"/>
          <p:nvPr/>
        </p:nvSpPr>
        <p:spPr>
          <a:xfrm>
            <a:off x="8853423" y="4672592"/>
            <a:ext cx="1990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 waveform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9AB31136-CA6E-4983-863C-EB8B698EC477}"/>
              </a:ext>
            </a:extLst>
          </p:cNvPr>
          <p:cNvSpPr txBox="1"/>
          <p:nvPr/>
        </p:nvSpPr>
        <p:spPr>
          <a:xfrm>
            <a:off x="8289216" y="4231187"/>
            <a:ext cx="1193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iSTFT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5996B456-75DA-DCC3-48F7-2034FE863299}"/>
              </a:ext>
            </a:extLst>
          </p:cNvPr>
          <p:cNvCxnSpPr>
            <a:cxnSpLocks/>
          </p:cNvCxnSpPr>
          <p:nvPr/>
        </p:nvCxnSpPr>
        <p:spPr>
          <a:xfrm flipV="1">
            <a:off x="8415999" y="4592111"/>
            <a:ext cx="497541" cy="6724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47FD3409-2B0D-9317-F53C-55B33AAEB897}"/>
              </a:ext>
            </a:extLst>
          </p:cNvPr>
          <p:cNvSpPr txBox="1"/>
          <p:nvPr/>
        </p:nvSpPr>
        <p:spPr>
          <a:xfrm>
            <a:off x="424407" y="3145840"/>
            <a:ext cx="5436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Spectrogram-based [4], [5], [6]</a:t>
            </a:r>
          </a:p>
        </p:txBody>
      </p: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22AFDEA5-1146-951E-0A9E-2B4117CA4444}"/>
              </a:ext>
            </a:extLst>
          </p:cNvPr>
          <p:cNvCxnSpPr/>
          <p:nvPr/>
        </p:nvCxnSpPr>
        <p:spPr>
          <a:xfrm>
            <a:off x="474738" y="3041388"/>
            <a:ext cx="11067326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>
            <a:extLst>
              <a:ext uri="{FF2B5EF4-FFF2-40B4-BE49-F238E27FC236}">
                <a16:creationId xmlns:a16="http://schemas.microsoft.com/office/drawing/2014/main" id="{89826EC2-9098-7E20-04E2-3CD53B5D4141}"/>
              </a:ext>
            </a:extLst>
          </p:cNvPr>
          <p:cNvSpPr txBox="1"/>
          <p:nvPr/>
        </p:nvSpPr>
        <p:spPr>
          <a:xfrm>
            <a:off x="424407" y="1538113"/>
            <a:ext cx="73211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Waveform-based [1], [2], [3]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449070A-706B-C843-6859-B802014A2C96}"/>
              </a:ext>
            </a:extLst>
          </p:cNvPr>
          <p:cNvSpPr txBox="1"/>
          <p:nvPr/>
        </p:nvSpPr>
        <p:spPr>
          <a:xfrm>
            <a:off x="261181" y="5118375"/>
            <a:ext cx="1193081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/>
              <a:t>[1] Stoller D, Ewert S, Dixon S. Wave-u-net: A multi-scale neural network for end-to-end audio source separation[J]. </a:t>
            </a:r>
            <a:r>
              <a:rPr lang="en-US" altLang="zh-CN" sz="1200" dirty="0" err="1"/>
              <a:t>arXiv</a:t>
            </a:r>
            <a:r>
              <a:rPr lang="en-US" altLang="zh-CN" sz="1200" dirty="0"/>
              <a:t> preprint arXiv:1806.03185, 2018. </a:t>
            </a:r>
            <a:r>
              <a:rPr lang="en-US" altLang="zh-CN" sz="1200" b="1" dirty="0"/>
              <a:t>(Wave-U-Net)</a:t>
            </a:r>
          </a:p>
          <a:p>
            <a:r>
              <a:rPr lang="en-US" altLang="zh-CN" sz="1200" dirty="0"/>
              <a:t>[2] Luo Y, </a:t>
            </a:r>
            <a:r>
              <a:rPr lang="en-US" altLang="zh-CN" sz="1200" dirty="0" err="1"/>
              <a:t>Mesgarani</a:t>
            </a:r>
            <a:r>
              <a:rPr lang="en-US" altLang="zh-CN" sz="1200" dirty="0"/>
              <a:t> N. Conv-</a:t>
            </a:r>
            <a:r>
              <a:rPr lang="en-US" altLang="zh-CN" sz="1200" dirty="0" err="1"/>
              <a:t>tasnet</a:t>
            </a:r>
            <a:r>
              <a:rPr lang="en-US" altLang="zh-CN" sz="1200" dirty="0"/>
              <a:t>: Surpassing ideal time–frequency magnitude masking for speech separation[J]. IEEE/ACM transactions on audio, speech, and language processing, 2019, 27(8): 1256-1266. </a:t>
            </a:r>
            <a:r>
              <a:rPr lang="en-US" altLang="zh-CN" sz="1200" b="1" dirty="0"/>
              <a:t>(Conv-</a:t>
            </a:r>
            <a:r>
              <a:rPr lang="en-US" altLang="zh-CN" sz="1200" b="1" dirty="0" err="1"/>
              <a:t>TasNet</a:t>
            </a:r>
            <a:r>
              <a:rPr lang="en-US" altLang="zh-CN" sz="1200" b="1" dirty="0"/>
              <a:t>)</a:t>
            </a:r>
          </a:p>
          <a:p>
            <a:r>
              <a:rPr lang="en-US" altLang="zh-CN" sz="1200" dirty="0"/>
              <a:t>[3] </a:t>
            </a:r>
            <a:r>
              <a:rPr lang="en-US" altLang="zh-CN" sz="1200" dirty="0" err="1"/>
              <a:t>Défossez</a:t>
            </a:r>
            <a:r>
              <a:rPr lang="en-US" altLang="zh-CN" sz="1200" dirty="0"/>
              <a:t> A, </a:t>
            </a:r>
            <a:r>
              <a:rPr lang="en-US" altLang="zh-CN" sz="1200" dirty="0" err="1"/>
              <a:t>Usunier</a:t>
            </a:r>
            <a:r>
              <a:rPr lang="en-US" altLang="zh-CN" sz="1200" dirty="0"/>
              <a:t> N, </a:t>
            </a:r>
            <a:r>
              <a:rPr lang="en-US" altLang="zh-CN" sz="1200" dirty="0" err="1"/>
              <a:t>Bottou</a:t>
            </a:r>
            <a:r>
              <a:rPr lang="en-US" altLang="zh-CN" sz="1200" dirty="0"/>
              <a:t> L, et al. Music source separation in the waveform domain[J]. </a:t>
            </a:r>
            <a:r>
              <a:rPr lang="en-US" altLang="zh-CN" sz="1200" dirty="0" err="1"/>
              <a:t>arXiv</a:t>
            </a:r>
            <a:r>
              <a:rPr lang="en-US" altLang="zh-CN" sz="1200" dirty="0"/>
              <a:t> preprint arXiv:1911.13254, 2019. </a:t>
            </a:r>
            <a:r>
              <a:rPr lang="en-US" altLang="zh-CN" sz="1200" b="1" dirty="0"/>
              <a:t>(</a:t>
            </a:r>
            <a:r>
              <a:rPr lang="en-US" altLang="zh-CN" sz="1200" b="1" dirty="0" err="1"/>
              <a:t>Demucs</a:t>
            </a:r>
            <a:r>
              <a:rPr lang="en-US" altLang="zh-CN" sz="1200" b="1" dirty="0"/>
              <a:t> v2)</a:t>
            </a:r>
          </a:p>
          <a:p>
            <a:r>
              <a:rPr lang="en-US" altLang="zh-CN" sz="1200" dirty="0"/>
              <a:t>[4] </a:t>
            </a:r>
            <a:r>
              <a:rPr lang="en-US" altLang="zh-CN" sz="1200" dirty="0" err="1"/>
              <a:t>Stöter</a:t>
            </a:r>
            <a:r>
              <a:rPr lang="en-US" altLang="zh-CN" sz="1200" dirty="0"/>
              <a:t> F R, </a:t>
            </a:r>
            <a:r>
              <a:rPr lang="en-US" altLang="zh-CN" sz="1200" dirty="0" err="1"/>
              <a:t>Uhlich</a:t>
            </a:r>
            <a:r>
              <a:rPr lang="en-US" altLang="zh-CN" sz="1200" dirty="0"/>
              <a:t> S, </a:t>
            </a:r>
            <a:r>
              <a:rPr lang="en-US" altLang="zh-CN" sz="1200" dirty="0" err="1"/>
              <a:t>Liutkus</a:t>
            </a:r>
            <a:r>
              <a:rPr lang="en-US" altLang="zh-CN" sz="1200" dirty="0"/>
              <a:t> A, et al. Open-unmix-a reference implementation for music source separation[J]. Journal of Open Source Software, 2019, 4(41): 1667</a:t>
            </a:r>
            <a:r>
              <a:rPr lang="en-US" altLang="zh-CN" sz="1200" b="1" dirty="0"/>
              <a:t>. (Open-Unmix)</a:t>
            </a:r>
          </a:p>
          <a:p>
            <a:r>
              <a:rPr lang="en-US" altLang="zh-CN" sz="1200" dirty="0"/>
              <a:t>[5] Kong Q, Cao Y, Liu H, et al. Decoupling magnitude and phase estimation with deep </a:t>
            </a:r>
            <a:r>
              <a:rPr lang="en-US" altLang="zh-CN" sz="1200" dirty="0" err="1"/>
              <a:t>resunet</a:t>
            </a:r>
            <a:r>
              <a:rPr lang="en-US" altLang="zh-CN" sz="1200" dirty="0"/>
              <a:t> for music source separation[J]. </a:t>
            </a:r>
            <a:r>
              <a:rPr lang="en-US" altLang="zh-CN" sz="1200" dirty="0" err="1"/>
              <a:t>arXiv</a:t>
            </a:r>
            <a:r>
              <a:rPr lang="en-US" altLang="zh-CN" sz="1200" dirty="0"/>
              <a:t> preprint arXiv:2109.05418, 2021. </a:t>
            </a:r>
            <a:r>
              <a:rPr lang="en-US" altLang="zh-CN" sz="1200" b="1" dirty="0"/>
              <a:t>(</a:t>
            </a:r>
            <a:r>
              <a:rPr lang="en-US" altLang="zh-CN" sz="1200" b="1" dirty="0" err="1"/>
              <a:t>ResUNet</a:t>
            </a:r>
            <a:r>
              <a:rPr lang="en-US" altLang="zh-CN" sz="1200" b="1" dirty="0"/>
              <a:t>)</a:t>
            </a:r>
          </a:p>
          <a:p>
            <a:r>
              <a:rPr lang="en-US" altLang="zh-CN" sz="1200" dirty="0"/>
              <a:t>[6] Takahashi N, </a:t>
            </a:r>
            <a:r>
              <a:rPr lang="en-US" altLang="zh-CN" sz="1200" dirty="0" err="1"/>
              <a:t>Mitsufuji</a:t>
            </a:r>
            <a:r>
              <a:rPr lang="en-US" altLang="zh-CN" sz="1200" dirty="0"/>
              <a:t> Y. D3net: Densely connected </a:t>
            </a:r>
            <a:r>
              <a:rPr lang="en-US" altLang="zh-CN" sz="1200" dirty="0" err="1"/>
              <a:t>multidilated</a:t>
            </a:r>
            <a:r>
              <a:rPr lang="en-US" altLang="zh-CN" sz="1200" dirty="0"/>
              <a:t> </a:t>
            </a:r>
            <a:r>
              <a:rPr lang="en-US" altLang="zh-CN" sz="1200" dirty="0" err="1"/>
              <a:t>densenet</a:t>
            </a:r>
            <a:r>
              <a:rPr lang="en-US" altLang="zh-CN" sz="1200" dirty="0"/>
              <a:t> for music source separation[J]. </a:t>
            </a:r>
            <a:r>
              <a:rPr lang="en-US" altLang="zh-CN" sz="1200" dirty="0" err="1"/>
              <a:t>arXiv</a:t>
            </a:r>
            <a:r>
              <a:rPr lang="en-US" altLang="zh-CN" sz="1200" dirty="0"/>
              <a:t> preprint arXiv:2010.01733, 2020. </a:t>
            </a:r>
            <a:r>
              <a:rPr lang="en-US" altLang="zh-CN" sz="1200" b="1" dirty="0"/>
              <a:t>(D3Net)</a:t>
            </a:r>
          </a:p>
          <a:p>
            <a:r>
              <a:rPr lang="en-US" altLang="zh-CN" sz="1200" dirty="0"/>
              <a:t>[7] Luo Y, Yu J. Music source separation with band-split RNN[J]. IEEE/ACM Transactions on Audio, Speech, and Language Processing, 2023. </a:t>
            </a:r>
            <a:r>
              <a:rPr lang="en-US" altLang="zh-CN" sz="1200" b="1" dirty="0"/>
              <a:t>(Band-Split RNN)</a:t>
            </a:r>
            <a:endParaRPr lang="zh-CN" altLang="en-US" sz="1200" b="1" dirty="0"/>
          </a:p>
        </p:txBody>
      </p:sp>
      <p:sp>
        <p:nvSpPr>
          <p:cNvPr id="6" name="笑脸 5">
            <a:extLst>
              <a:ext uri="{FF2B5EF4-FFF2-40B4-BE49-F238E27FC236}">
                <a16:creationId xmlns:a16="http://schemas.microsoft.com/office/drawing/2014/main" id="{9957306D-5332-4DC2-E544-95D13C0CD13D}"/>
              </a:ext>
            </a:extLst>
          </p:cNvPr>
          <p:cNvSpPr/>
          <p:nvPr/>
        </p:nvSpPr>
        <p:spPr>
          <a:xfrm>
            <a:off x="11112627" y="3763573"/>
            <a:ext cx="324268" cy="321190"/>
          </a:xfrm>
          <a:prstGeom prst="smileyFac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5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">
        <p14:warp dir="in"/>
      </p:transition>
    </mc:Choice>
    <mc:Fallback xmlns="">
      <p:transition spd="slow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>
            <a:extLst>
              <a:ext uri="{FF2B5EF4-FFF2-40B4-BE49-F238E27FC236}">
                <a16:creationId xmlns:a16="http://schemas.microsoft.com/office/drawing/2014/main" id="{9829C0A7-E102-3262-C76C-1F136CD93B45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24407" y="943487"/>
            <a:ext cx="10515600" cy="7756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Background: characteristics about music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DD64FE0-092D-DBB4-7CA0-B1E693BA4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90" y="2362367"/>
            <a:ext cx="4043091" cy="134312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3FF5657-7A40-40B8-FF4B-60AA6F47FFE3}"/>
              </a:ext>
            </a:extLst>
          </p:cNvPr>
          <p:cNvSpPr txBox="1"/>
          <p:nvPr/>
        </p:nvSpPr>
        <p:spPr>
          <a:xfrm>
            <a:off x="2714100" y="3705495"/>
            <a:ext cx="710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vocal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E601A3C-5DDD-4A4A-9BD1-9BF987ED9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576" y="2362367"/>
            <a:ext cx="4043091" cy="135401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BFCB6628-B3AC-626A-1F3E-8EBB1B41BF0B}"/>
              </a:ext>
            </a:extLst>
          </p:cNvPr>
          <p:cNvSpPr txBox="1"/>
          <p:nvPr/>
        </p:nvSpPr>
        <p:spPr>
          <a:xfrm>
            <a:off x="8901109" y="3705495"/>
            <a:ext cx="710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drum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48C5FAF-F8C7-3B59-6424-301DCB8005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790" y="4347921"/>
            <a:ext cx="4043091" cy="1343128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F9D415E4-6D54-738B-827B-98AD86547866}"/>
              </a:ext>
            </a:extLst>
          </p:cNvPr>
          <p:cNvSpPr txBox="1"/>
          <p:nvPr/>
        </p:nvSpPr>
        <p:spPr>
          <a:xfrm>
            <a:off x="2714100" y="5691049"/>
            <a:ext cx="710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bass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A317EC58-AB9C-A748-41DD-90E4783901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0576" y="4347921"/>
            <a:ext cx="4043091" cy="1343128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DB3273B4-6E45-C77E-6C1A-E88E295D3EE3}"/>
              </a:ext>
            </a:extLst>
          </p:cNvPr>
          <p:cNvSpPr txBox="1"/>
          <p:nvPr/>
        </p:nvSpPr>
        <p:spPr>
          <a:xfrm>
            <a:off x="8901109" y="5681557"/>
            <a:ext cx="710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45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">
        <p14:warp dir="in"/>
      </p:transition>
    </mc:Choice>
    <mc:Fallback xmlns="">
      <p:transition spd="slow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>
            <a:extLst>
              <a:ext uri="{FF2B5EF4-FFF2-40B4-BE49-F238E27FC236}">
                <a16:creationId xmlns:a16="http://schemas.microsoft.com/office/drawing/2014/main" id="{12F43788-C473-90EB-7C6B-54A3CB8C52AF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24407" y="869828"/>
            <a:ext cx="10515600" cy="7756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Approaches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ABDCA09-E976-617F-44B1-C1C389D1E7AA}"/>
              </a:ext>
            </a:extLst>
          </p:cNvPr>
          <p:cNvSpPr txBox="1"/>
          <p:nvPr/>
        </p:nvSpPr>
        <p:spPr>
          <a:xfrm>
            <a:off x="424404" y="4951205"/>
            <a:ext cx="66208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Band Split Processing (Sub-bans &amp; Full-band)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A2001AA-025D-B4DA-6DD0-0306F1A97B94}"/>
              </a:ext>
            </a:extLst>
          </p:cNvPr>
          <p:cNvSpPr txBox="1"/>
          <p:nvPr/>
        </p:nvSpPr>
        <p:spPr>
          <a:xfrm>
            <a:off x="424404" y="5618840"/>
            <a:ext cx="30067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U-Net with DPRNN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9989EFB-DF15-63F5-3D35-BA2471DE0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75" y="2264843"/>
            <a:ext cx="7612068" cy="20960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A09D154-6A29-0A23-EAEA-D81B2E00C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1223" y="1961259"/>
            <a:ext cx="3519039" cy="239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2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">
        <p14:warp dir="in"/>
      </p:transition>
    </mc:Choice>
    <mc:Fallback xmlns="">
      <p:transition spd="slow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>
            <a:extLst>
              <a:ext uri="{FF2B5EF4-FFF2-40B4-BE49-F238E27FC236}">
                <a16:creationId xmlns:a16="http://schemas.microsoft.com/office/drawing/2014/main" id="{02135CC7-7D85-2554-F44E-E287597FA01E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24407" y="798329"/>
            <a:ext cx="10515600" cy="7756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and Discussions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B80BC25-7FDC-09CB-13F3-724D200E255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0934" y="2154411"/>
            <a:ext cx="4391569" cy="163515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3ABDE1C-46B4-10F6-F3B0-0A7DCB4D1D0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2001" y="4279125"/>
            <a:ext cx="4469433" cy="1635159"/>
          </a:xfrm>
          <a:prstGeom prst="rect">
            <a:avLst/>
          </a:prstGeom>
        </p:spPr>
      </p:pic>
      <p:pic>
        <p:nvPicPr>
          <p:cNvPr id="7" name="vocals">
            <a:hlinkClick r:id="" action="ppaction://media"/>
            <a:extLst>
              <a:ext uri="{FF2B5EF4-FFF2-40B4-BE49-F238E27FC236}">
                <a16:creationId xmlns:a16="http://schemas.microsoft.com/office/drawing/2014/main" id="{4FB105AE-5C5F-E55B-3C58-A5E8021677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405155" y="2520488"/>
            <a:ext cx="304800" cy="3048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B55A035-8CA9-D339-3C0D-496D89E94B98}"/>
              </a:ext>
            </a:extLst>
          </p:cNvPr>
          <p:cNvSpPr txBox="1"/>
          <p:nvPr/>
        </p:nvSpPr>
        <p:spPr>
          <a:xfrm>
            <a:off x="5433874" y="1561275"/>
            <a:ext cx="55061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Demo: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Triviul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feat. The Fiend - Widow-hlp_0105.wav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42199EC-1097-A328-6715-471B51922EFE}"/>
              </a:ext>
            </a:extLst>
          </p:cNvPr>
          <p:cNvSpPr txBox="1"/>
          <p:nvPr/>
        </p:nvSpPr>
        <p:spPr>
          <a:xfrm>
            <a:off x="6154645" y="2105723"/>
            <a:ext cx="55061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Vocal: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594BB49-2A35-4889-8D7F-AEB5E24CBED1}"/>
              </a:ext>
            </a:extLst>
          </p:cNvPr>
          <p:cNvSpPr txBox="1"/>
          <p:nvPr/>
        </p:nvSpPr>
        <p:spPr>
          <a:xfrm>
            <a:off x="6995022" y="2455956"/>
            <a:ext cx="14000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HDemucs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drums">
            <a:hlinkClick r:id="" action="ppaction://media"/>
            <a:extLst>
              <a:ext uri="{FF2B5EF4-FFF2-40B4-BE49-F238E27FC236}">
                <a16:creationId xmlns:a16="http://schemas.microsoft.com/office/drawing/2014/main" id="{5F10223D-E05D-008E-A1F9-2991E85F369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405156" y="4641386"/>
            <a:ext cx="304800" cy="3048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FE62932-59EB-2ACB-5BDC-12793E4B7764}"/>
              </a:ext>
            </a:extLst>
          </p:cNvPr>
          <p:cNvSpPr txBox="1"/>
          <p:nvPr/>
        </p:nvSpPr>
        <p:spPr>
          <a:xfrm>
            <a:off x="6154645" y="4197151"/>
            <a:ext cx="55061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Drum: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00DB744-F697-CB01-531C-144C5D146630}"/>
              </a:ext>
            </a:extLst>
          </p:cNvPr>
          <p:cNvSpPr txBox="1"/>
          <p:nvPr/>
        </p:nvSpPr>
        <p:spPr>
          <a:xfrm>
            <a:off x="6995022" y="4566483"/>
            <a:ext cx="14000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HDemucs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381157B-9B3D-5FC7-ACEE-4A717EB78652}"/>
              </a:ext>
            </a:extLst>
          </p:cNvPr>
          <p:cNvSpPr txBox="1"/>
          <p:nvPr/>
        </p:nvSpPr>
        <p:spPr>
          <a:xfrm>
            <a:off x="6995022" y="3063846"/>
            <a:ext cx="14000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Proposed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AB2CB08-A2CF-3024-7997-80DD5170A072}"/>
              </a:ext>
            </a:extLst>
          </p:cNvPr>
          <p:cNvSpPr txBox="1"/>
          <p:nvPr/>
        </p:nvSpPr>
        <p:spPr>
          <a:xfrm>
            <a:off x="6995022" y="3641165"/>
            <a:ext cx="35075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(ensemble)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0B11285-0F0C-349E-8F2C-4A56E0A41CD8}"/>
              </a:ext>
            </a:extLst>
          </p:cNvPr>
          <p:cNvSpPr txBox="1"/>
          <p:nvPr/>
        </p:nvSpPr>
        <p:spPr>
          <a:xfrm>
            <a:off x="6995022" y="5207642"/>
            <a:ext cx="14000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Proposed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82EFAEF-076B-8C61-5417-51BDFFB752A8}"/>
              </a:ext>
            </a:extLst>
          </p:cNvPr>
          <p:cNvSpPr txBox="1"/>
          <p:nvPr/>
        </p:nvSpPr>
        <p:spPr>
          <a:xfrm>
            <a:off x="6995021" y="5848801"/>
            <a:ext cx="35075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(ensemble)</a:t>
            </a:r>
          </a:p>
        </p:txBody>
      </p:sp>
      <p:pic>
        <p:nvPicPr>
          <p:cNvPr id="18" name="vocals">
            <a:hlinkClick r:id="" action="ppaction://media"/>
            <a:extLst>
              <a:ext uri="{FF2B5EF4-FFF2-40B4-BE49-F238E27FC236}">
                <a16:creationId xmlns:a16="http://schemas.microsoft.com/office/drawing/2014/main" id="{F09F5993-2C4B-0C30-C75D-55288FD23B3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405155" y="3095573"/>
            <a:ext cx="304800" cy="304800"/>
          </a:xfrm>
          <a:prstGeom prst="rect">
            <a:avLst/>
          </a:prstGeom>
        </p:spPr>
      </p:pic>
      <p:pic>
        <p:nvPicPr>
          <p:cNvPr id="19" name="drums">
            <a:hlinkClick r:id="" action="ppaction://media"/>
            <a:extLst>
              <a:ext uri="{FF2B5EF4-FFF2-40B4-BE49-F238E27FC236}">
                <a16:creationId xmlns:a16="http://schemas.microsoft.com/office/drawing/2014/main" id="{34238ABA-D6EF-9695-3D4A-2E0BE1A3CA6F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405155" y="5272174"/>
            <a:ext cx="304800" cy="304800"/>
          </a:xfrm>
          <a:prstGeom prst="rect">
            <a:avLst/>
          </a:prstGeom>
        </p:spPr>
      </p:pic>
      <p:pic>
        <p:nvPicPr>
          <p:cNvPr id="20" name="vocals">
            <a:hlinkClick r:id="" action="ppaction://media"/>
            <a:extLst>
              <a:ext uri="{FF2B5EF4-FFF2-40B4-BE49-F238E27FC236}">
                <a16:creationId xmlns:a16="http://schemas.microsoft.com/office/drawing/2014/main" id="{6AABF05F-7EA8-8CE3-00FA-EB4BF9C8E0E1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422434" y="3690180"/>
            <a:ext cx="304800" cy="304800"/>
          </a:xfrm>
          <a:prstGeom prst="rect">
            <a:avLst/>
          </a:prstGeom>
        </p:spPr>
      </p:pic>
      <p:pic>
        <p:nvPicPr>
          <p:cNvPr id="21" name="drums">
            <a:hlinkClick r:id="" action="ppaction://media"/>
            <a:extLst>
              <a:ext uri="{FF2B5EF4-FFF2-40B4-BE49-F238E27FC236}">
                <a16:creationId xmlns:a16="http://schemas.microsoft.com/office/drawing/2014/main" id="{FD5B622A-74FA-5482-F0E7-E04AC70F3E2B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422434" y="5914284"/>
            <a:ext cx="303849" cy="303849"/>
          </a:xfrm>
          <a:prstGeom prst="rect">
            <a:avLst/>
          </a:prstGeom>
        </p:spPr>
      </p:pic>
      <p:pic>
        <p:nvPicPr>
          <p:cNvPr id="2" name="mixture">
            <a:hlinkClick r:id="" action="ppaction://media"/>
            <a:extLst>
              <a:ext uri="{FF2B5EF4-FFF2-40B4-BE49-F238E27FC236}">
                <a16:creationId xmlns:a16="http://schemas.microsoft.com/office/drawing/2014/main" id="{1DA5B218-6513-C33C-45C0-5B90D9D659A7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787607" y="16030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4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">
        <p14:warp dir="i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>
            <a:extLst>
              <a:ext uri="{FF2B5EF4-FFF2-40B4-BE49-F238E27FC236}">
                <a16:creationId xmlns:a16="http://schemas.microsoft.com/office/drawing/2014/main" id="{8F2F4643-5159-4853-9EF6-F93E5F679421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581342" y="3222172"/>
            <a:ext cx="11029315" cy="5967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48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">
        <p14:warp dir="in"/>
      </p:transition>
    </mc:Choice>
    <mc:Fallback xmlns="">
      <p:transition spd="slow" advTm="300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K_DARK_LIGHT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K_DARK_LIGHT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2948</TotalTime>
  <Words>455</Words>
  <Application>Microsoft Office PowerPoint</Application>
  <PresentationFormat>宽屏</PresentationFormat>
  <Paragraphs>58</Paragraphs>
  <Slides>7</Slides>
  <Notes>0</Notes>
  <HiddenSlides>0</HiddenSlides>
  <MMClips>7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2" baseType="lpstr">
      <vt:lpstr>Arial</vt:lpstr>
      <vt:lpstr>Calibri</vt:lpstr>
      <vt:lpstr>等线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s717</dc:title>
  <dc:creator>Bing-</dc:creator>
  <cp:lastModifiedBy>涵 尹</cp:lastModifiedBy>
  <cp:revision>954</cp:revision>
  <dcterms:created xsi:type="dcterms:W3CDTF">2020-03-02T02:09:00Z</dcterms:created>
  <dcterms:modified xsi:type="dcterms:W3CDTF">2024-04-11T14:41:56Z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SaveFontToCloudKey">
    <vt:lpwstr>0_btnclosed</vt:lpwstr>
  </property>
  <property fmtid="{D5CDD505-2E9C-101B-9397-08002B2CF9AE}" pid="3" name="KSOProductBuildVer">
    <vt:lpwstr>2052-11.1.0.11365</vt:lpwstr>
  </property>
  <property fmtid="{D5CDD505-2E9C-101B-9397-08002B2CF9AE}" pid="4" name="ICV">
    <vt:lpwstr>DF88BE68F56E4AD68C4554D908961D2F</vt:lpwstr>
  </property>
</Properties>
</file>