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1F1F35-8237-4702-8C8F-E69E9F1671FA}">
  <a:tblStyle styleId="{3F1F1F35-8237-4702-8C8F-E69E9F1671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b26f5f0f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cb26f5f0f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b26f5f0f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b26f5f0f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b40b080b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b40b080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b40b080b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b40b080b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b40b080b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b40b080b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b40b080b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b40b080b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b40b080b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b40b080b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b40b080b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b40b080b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b40b080b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cb40b080b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b40b080b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cb40b080b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b26f5f0f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b26f5f0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b40b080b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cb40b080b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cb40b080b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cb40b080b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b40b080b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cb40b080b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b40b080b6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cb40b080b6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cb40b080b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cb40b080b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b40b080b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b40b080b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cb916bfd5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cb916bfd5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b40b080b6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cb40b080b6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cb40b080b6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cb40b080b6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b40b080b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cb40b080b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bb35f8c0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bb35f8c0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bb35f8c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bb35f8c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b26f5f0f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b26f5f0f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bb35f8c0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bb35f8c0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bb35f8c0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bb35f8c0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bb35f8c0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bb35f8c0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b26f5f0f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b26f5f0f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3.jpg"/><Relationship Id="rId5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reporterslab.org/fact-checking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ithub.com/petar-iv/audio-checkworthiness-detection" TargetMode="External"/><Relationship Id="rId4" Type="http://schemas.openxmlformats.org/officeDocument/2006/relationships/hyperlink" Target="https://ieeexplore.ieee.org/document/10447064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8650" y="1542300"/>
            <a:ext cx="8966700" cy="11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50"/>
              <a:t>Detecting Check-Worthy Claims in Political Debates, Speeches, and Interviews Using Audio Data</a:t>
            </a:r>
            <a:endParaRPr sz="295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4288" l="0" r="0" t="18988"/>
          <a:stretch/>
        </p:blipFill>
        <p:spPr>
          <a:xfrm>
            <a:off x="116000" y="61850"/>
            <a:ext cx="2206537" cy="7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475" y="61838"/>
            <a:ext cx="2536100" cy="6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1298" y="193050"/>
            <a:ext cx="1349238" cy="134923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52125" y="2877325"/>
            <a:ext cx="85206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Verdana"/>
                <a:ea typeface="Verdana"/>
                <a:cs typeface="Verdana"/>
                <a:sym typeface="Verdana"/>
              </a:rPr>
              <a:t>Petar Ivanov,</a:t>
            </a:r>
            <a:r>
              <a:rPr baseline="30000" lang="en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2300">
                <a:latin typeface="Verdana"/>
                <a:ea typeface="Verdana"/>
                <a:cs typeface="Verdana"/>
                <a:sym typeface="Verdana"/>
              </a:rPr>
              <a:t> Ivan Koychev,</a:t>
            </a:r>
            <a:r>
              <a:rPr baseline="30000" lang="en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23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300">
                <a:latin typeface="Verdana"/>
                <a:ea typeface="Verdana"/>
                <a:cs typeface="Verdana"/>
                <a:sym typeface="Verdana"/>
              </a:rPr>
              <a:t>Momchil Hardalov,</a:t>
            </a:r>
            <a:r>
              <a:rPr baseline="30000" lang="en" sz="2300">
                <a:latin typeface="Verdana"/>
                <a:ea typeface="Verdana"/>
                <a:cs typeface="Verdana"/>
                <a:sym typeface="Verdana"/>
              </a:rPr>
              <a:t>2*</a:t>
            </a:r>
            <a:r>
              <a:rPr lang="en" sz="23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300"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en" sz="2300">
                <a:latin typeface="Verdana"/>
                <a:ea typeface="Verdana"/>
                <a:cs typeface="Verdana"/>
                <a:sym typeface="Verdana"/>
              </a:rPr>
              <a:t>reslav Nakov,</a:t>
            </a:r>
            <a:r>
              <a:rPr baseline="30000" lang="en" sz="2300">
                <a:latin typeface="Verdana"/>
                <a:ea typeface="Verdana"/>
                <a:cs typeface="Verdana"/>
                <a:sym typeface="Verdana"/>
              </a:rPr>
              <a:t>3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9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" sz="215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215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Sofia University "St. Kliment Ohridski"</a:t>
            </a:r>
            <a:br>
              <a:rPr lang="en" sz="215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" sz="215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" sz="215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AWS AI Labs</a:t>
            </a:r>
            <a:br>
              <a:rPr lang="en" sz="215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" sz="215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" sz="215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Mohamed bin Zayed University of Artificial Intelligence</a:t>
            </a:r>
            <a:endParaRPr sz="2150">
              <a:solidFill>
                <a:srgbClr val="595959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036800" y="4884350"/>
            <a:ext cx="52827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*Work done while Momchil Hardalov was at the Sofia University, prior to joining Amazon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graphicFrame>
        <p:nvGraphicFramePr>
          <p:cNvPr id="126" name="Google Shape;126;p22"/>
          <p:cNvGraphicFramePr/>
          <p:nvPr/>
        </p:nvGraphicFramePr>
        <p:xfrm>
          <a:off x="2912625" y="19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{3F1F1F35-8237-4702-8C8F-E69E9F1671FA}</a:tableStyleId>
              </a:tblPr>
              <a:tblGrid>
                <a:gridCol w="510775"/>
                <a:gridCol w="627875"/>
                <a:gridCol w="3116450"/>
                <a:gridCol w="969950"/>
              </a:tblGrid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Line #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Sentence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Check-worthy?</a:t>
                      </a:r>
                      <a:endParaRPr sz="1000"/>
                    </a:p>
                  </a:txBody>
                  <a:tcPr marT="27425" marB="27425" marR="27425" marL="27425"/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146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Pence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But Hillary Clinton and Tim Kaine want to build on Obamacare.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27425" marB="27425" marR="27425" marL="27425"/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147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Pence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They want to expand it into a single-payer program.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842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Kaine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The Clinton Foundation is one of the highest-rated charities in the world.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27425" marB="27425" marR="27425" marL="27425"/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843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Kaine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It provides AIDS drugs to about 11.5 million people.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sp>
        <p:nvSpPr>
          <p:cNvPr id="127" name="Google Shape;127;p22"/>
          <p:cNvSpPr/>
          <p:nvPr/>
        </p:nvSpPr>
        <p:spPr>
          <a:xfrm>
            <a:off x="5090675" y="2012600"/>
            <a:ext cx="263400" cy="1202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570400" y="2105750"/>
            <a:ext cx="3870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Prioritize what to fact-check by ranking the sentences according to their check-worthiness.</a:t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129" name="Google Shape;129;p22"/>
          <p:cNvGraphicFramePr/>
          <p:nvPr/>
        </p:nvGraphicFramePr>
        <p:xfrm>
          <a:off x="2912625" y="335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{3F1F1F35-8237-4702-8C8F-E69E9F1671FA}</a:tableStyleId>
              </a:tblPr>
              <a:tblGrid>
                <a:gridCol w="510775"/>
                <a:gridCol w="627875"/>
                <a:gridCol w="3116450"/>
                <a:gridCol w="969950"/>
              </a:tblGrid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Line #</a:t>
                      </a:r>
                      <a:endParaRPr sz="1000"/>
                    </a:p>
                  </a:txBody>
                  <a:tcPr marT="27425" marB="27425" marR="27425" marL="27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</a:t>
                      </a:r>
                      <a:endParaRPr sz="1000"/>
                    </a:p>
                  </a:txBody>
                  <a:tcPr marT="27425" marB="27425" marR="27425" marL="27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Sentence</a:t>
                      </a:r>
                      <a:endParaRPr sz="1000"/>
                    </a:p>
                  </a:txBody>
                  <a:tcPr marT="27425" marB="27425" marR="27425" marL="27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Check-worthy?</a:t>
                      </a:r>
                      <a:endParaRPr sz="1000"/>
                    </a:p>
                  </a:txBody>
                  <a:tcPr marT="27425" marB="27425" marR="27425" marL="27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843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Kaine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It provides AIDS drugs to about 11.5 million people.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147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Pence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They want to expand it into a single-payer program.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842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Kaine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The Clinton Foundation is one of the highest-rated charities in the world.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146</a:t>
                      </a:r>
                      <a:endParaRPr sz="1000"/>
                    </a:p>
                  </a:txBody>
                  <a:tcPr marT="27425" marB="27425" marR="27425" marL="27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Pence</a:t>
                      </a:r>
                      <a:endParaRPr sz="1000"/>
                    </a:p>
                  </a:txBody>
                  <a:tcPr marT="27425" marB="27425" marR="27425" marL="27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But Hillary Clinton and Tim Kaine want to build on Obamacare.</a:t>
                      </a:r>
                      <a:endParaRPr sz="1000"/>
                    </a:p>
                  </a:txBody>
                  <a:tcPr marT="27425" marB="27425" marR="27425" marL="27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27425" marB="27425" marR="27425" marL="27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30" name="Google Shape;130;p22"/>
          <p:cNvSpPr txBox="1"/>
          <p:nvPr/>
        </p:nvSpPr>
        <p:spPr>
          <a:xfrm>
            <a:off x="6660550" y="2340900"/>
            <a:ext cx="232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Using audio data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587950" y="2105750"/>
            <a:ext cx="667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Previous work on this problem has focused exclusively 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the text modality; here, we explore the utility of the audio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modality as an additional input.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017725"/>
            <a:ext cx="8744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2"/>
                </a:solidFill>
              </a:rPr>
              <a:t>Datase</a:t>
            </a:r>
            <a:r>
              <a:rPr b="1" lang="en" sz="1800">
                <a:solidFill>
                  <a:schemeClr val="dk2"/>
                </a:solidFill>
              </a:rPr>
              <a:t>t</a:t>
            </a:r>
            <a:r>
              <a:rPr lang="en" sz="1800">
                <a:solidFill>
                  <a:schemeClr val="dk2"/>
                </a:solidFill>
              </a:rPr>
              <a:t>: </a:t>
            </a:r>
            <a:r>
              <a:rPr lang="en" sz="1800">
                <a:solidFill>
                  <a:schemeClr val="dk2"/>
                </a:solidFill>
              </a:rPr>
              <a:t>multimodal dataset </a:t>
            </a:r>
            <a:r>
              <a:rPr lang="en" sz="1800">
                <a:solidFill>
                  <a:schemeClr val="dk2"/>
                </a:solidFill>
              </a:rPr>
              <a:t>(text and audio) </a:t>
            </a:r>
            <a:r>
              <a:rPr lang="en" sz="1800">
                <a:solidFill>
                  <a:schemeClr val="dk2"/>
                </a:solidFill>
              </a:rPr>
              <a:t>for detecting check-worthy claims.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 </a:t>
            </a:r>
            <a:r>
              <a:rPr b="1" lang="en" sz="1800">
                <a:solidFill>
                  <a:schemeClr val="dk2"/>
                </a:solidFill>
              </a:rPr>
              <a:t>novel framework</a:t>
            </a:r>
            <a:r>
              <a:rPr lang="en" sz="1800">
                <a:solidFill>
                  <a:schemeClr val="dk2"/>
                </a:solidFill>
              </a:rPr>
              <a:t> that combines the text and the speech modalities.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2"/>
                </a:solidFill>
              </a:rPr>
              <a:t>Evaluation and comparison</a:t>
            </a:r>
            <a:r>
              <a:rPr lang="en" sz="1800">
                <a:solidFill>
                  <a:schemeClr val="dk2"/>
                </a:solidFill>
              </a:rPr>
              <a:t> of current state-of-the-art textual and audio models on our multimodal dataset.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2"/>
                </a:solidFill>
              </a:rPr>
              <a:t>Positive results</a:t>
            </a:r>
            <a:endParaRPr b="1"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Multiple speakers: adding the audio modality yields sizable improvements over using the text modality alone.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Single speaker: an audio-only model could outperform a text-only one.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2737275" y="445025"/>
            <a:ext cx="627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</a:t>
            </a:r>
            <a:r>
              <a:rPr lang="en" sz="1800">
                <a:solidFill>
                  <a:schemeClr val="dk2"/>
                </a:solidFill>
              </a:rPr>
              <a:t>ultimodal dataset (text and audio in English) containing</a:t>
            </a:r>
            <a:br>
              <a:rPr lang="en" sz="1800">
                <a:solidFill>
                  <a:schemeClr val="dk2"/>
                </a:solidFill>
              </a:rPr>
            </a:br>
            <a:r>
              <a:rPr b="1" lang="en" sz="1800">
                <a:solidFill>
                  <a:schemeClr val="dk2"/>
                </a:solidFill>
              </a:rPr>
              <a:t>48 hours of speech</a:t>
            </a:r>
            <a:r>
              <a:rPr lang="en" sz="1800">
                <a:solidFill>
                  <a:schemeClr val="dk2"/>
                </a:solidFill>
              </a:rPr>
              <a:t> in English,</a:t>
            </a:r>
            <a:br>
              <a:rPr lang="en" sz="1800">
                <a:solidFill>
                  <a:schemeClr val="dk2"/>
                </a:solidFill>
              </a:rPr>
            </a:br>
            <a:r>
              <a:rPr b="1" lang="en" sz="1800">
                <a:solidFill>
                  <a:schemeClr val="dk2"/>
                </a:solidFill>
              </a:rPr>
              <a:t>34,489 sentences</a:t>
            </a: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32625"/>
            <a:ext cx="609600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/>
          <p:nvPr/>
        </p:nvSpPr>
        <p:spPr>
          <a:xfrm rot="5400000">
            <a:off x="825350" y="2675875"/>
            <a:ext cx="185100" cy="790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 rot="5400000">
            <a:off x="3023950" y="1628575"/>
            <a:ext cx="185100" cy="2885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 rot="5400000">
            <a:off x="5199300" y="2384575"/>
            <a:ext cx="185100" cy="1373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2429950" y="2524625"/>
            <a:ext cx="13731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Sentence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351525" y="2524625"/>
            <a:ext cx="13731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Sentence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4605300" y="2524625"/>
            <a:ext cx="13731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Sentence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6510300" y="3415850"/>
            <a:ext cx="219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Alignment to build sentence-level text and audio pairs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311700" y="2164425"/>
            <a:ext cx="4190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Augmentation of the dataset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for the 2021 CheckThat! lab, Task 1b.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events = debates, speeches, interviews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76012"/>
            <a:ext cx="3932625" cy="41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Utterances Variants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381900" y="1278750"/>
            <a:ext cx="661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Original audio: no additional processing.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Reduced noise: with </a:t>
            </a:r>
            <a:r>
              <a:rPr lang="en" sz="1800">
                <a:solidFill>
                  <a:schemeClr val="dk2"/>
                </a:solidFill>
              </a:rPr>
              <a:t>brought down </a:t>
            </a:r>
            <a:r>
              <a:rPr lang="en" sz="1800">
                <a:solidFill>
                  <a:schemeClr val="dk2"/>
                </a:solidFill>
              </a:rPr>
              <a:t>background noise.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Dataset Variants</a:t>
            </a:r>
            <a:endParaRPr/>
          </a:p>
        </p:txBody>
      </p:sp>
      <p:sp>
        <p:nvSpPr>
          <p:cNvPr id="181" name="Google Shape;181;p28"/>
          <p:cNvSpPr txBox="1"/>
          <p:nvPr/>
        </p:nvSpPr>
        <p:spPr>
          <a:xfrm>
            <a:off x="311700" y="1278750"/>
            <a:ext cx="841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As the check-worthy claims are around 2% of all sentences, we prepared several variants of the training set using oversampling and undersampling.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43374"/>
            <a:ext cx="4260300" cy="138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4838575" y="2781388"/>
            <a:ext cx="42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x15 - duplicating check-worthy 15 times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4838575" y="3338800"/>
            <a:ext cx="422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x30 - duplicating check-worthy 30 times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4838575" y="3896225"/>
            <a:ext cx="422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1:1</a:t>
            </a:r>
            <a:r>
              <a:rPr lang="en" sz="1800">
                <a:solidFill>
                  <a:schemeClr val="dk2"/>
                </a:solidFill>
              </a:rPr>
              <a:t> - removing non-check-worthy until ratio is 1:1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Single-Speaker Setup</a:t>
            </a: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311700" y="1278750"/>
            <a:ext cx="8418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propose a single-speaker setup, leaving aside the speech specifics of the different speakers.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250" y="2730425"/>
            <a:ext cx="4600875" cy="14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 Alignment from Text to Audio</a:t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5308100" y="1790900"/>
            <a:ext cx="3791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take a fine-tuned text model and train a</a:t>
            </a:r>
            <a:r>
              <a:rPr lang="en" sz="1800">
                <a:solidFill>
                  <a:schemeClr val="dk2"/>
                </a:solidFill>
              </a:rPr>
              <a:t>n</a:t>
            </a:r>
            <a:r>
              <a:rPr lang="en" sz="1800">
                <a:solidFill>
                  <a:schemeClr val="dk2"/>
                </a:solidFill>
              </a:rPr>
              <a:t> audio model on two tasks: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Classification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Representing the audio input the same way the fine-tuned textual model represents its input (teacher-student mode).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25" y="1531125"/>
            <a:ext cx="4737375" cy="272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Ensembles</a:t>
            </a:r>
            <a:endParaRPr/>
          </a:p>
        </p:txBody>
      </p:sp>
      <p:sp>
        <p:nvSpPr>
          <p:cNvPr id="208" name="Google Shape;208;p31"/>
          <p:cNvSpPr txBox="1"/>
          <p:nvPr/>
        </p:nvSpPr>
        <p:spPr>
          <a:xfrm>
            <a:off x="311700" y="1069600"/>
            <a:ext cx="856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Comprising fine-tuned textual and audio models: </a:t>
            </a:r>
            <a:r>
              <a:rPr b="1" lang="en" sz="1800">
                <a:solidFill>
                  <a:schemeClr val="dk2"/>
                </a:solidFill>
              </a:rPr>
              <a:t>early fusion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400" y="2321775"/>
            <a:ext cx="44005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/>
        </p:nvSpPr>
        <p:spPr>
          <a:xfrm>
            <a:off x="2709550" y="2358775"/>
            <a:ext cx="702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Model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2302650" y="2807075"/>
            <a:ext cx="1451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Fine-tuned textual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2302650" y="3699300"/>
            <a:ext cx="1379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Fine-tuned audio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3550900" y="2169375"/>
            <a:ext cx="1330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Vector</a:t>
            </a:r>
            <a:br>
              <a:rPr lang="en" sz="1200">
                <a:solidFill>
                  <a:schemeClr val="dk2"/>
                </a:solidFill>
              </a:rPr>
            </a:br>
            <a:r>
              <a:rPr lang="en" sz="1200">
                <a:solidFill>
                  <a:schemeClr val="dk2"/>
                </a:solidFill>
              </a:rPr>
              <a:t>representations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4480075" y="2321775"/>
            <a:ext cx="1330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Fusion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5289050" y="2321775"/>
            <a:ext cx="1330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Classification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16" name="Google Shape;21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965275"/>
            <a:ext cx="370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fact-checking landscape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7680" t="0"/>
          <a:stretch/>
        </p:blipFill>
        <p:spPr>
          <a:xfrm>
            <a:off x="1193500" y="1426975"/>
            <a:ext cx="6441149" cy="360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497500" y="996025"/>
            <a:ext cx="333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https://reporterslab.org/fact-checking/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175" y="2372800"/>
            <a:ext cx="5034488" cy="17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Ensembles</a:t>
            </a:r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311700" y="1069600"/>
            <a:ext cx="839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Comprising fine-tuned textual and audio models: </a:t>
            </a:r>
            <a:r>
              <a:rPr b="1" lang="en" sz="1800">
                <a:solidFill>
                  <a:schemeClr val="dk2"/>
                </a:solidFill>
              </a:rPr>
              <a:t>late fusion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2432125" y="2303300"/>
            <a:ext cx="702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Model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2057725" y="2830538"/>
            <a:ext cx="1451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Fine-tuned textual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2061525" y="3597575"/>
            <a:ext cx="1379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Fine-tuned audio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3190250" y="2150463"/>
            <a:ext cx="1330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Vector</a:t>
            </a:r>
            <a:br>
              <a:rPr lang="en" sz="1200">
                <a:solidFill>
                  <a:schemeClr val="dk2"/>
                </a:solidFill>
              </a:rPr>
            </a:br>
            <a:r>
              <a:rPr lang="en" sz="1200">
                <a:solidFill>
                  <a:schemeClr val="dk2"/>
                </a:solidFill>
              </a:rPr>
              <a:t>representations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4859225" y="2257375"/>
            <a:ext cx="1330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Fusion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5668200" y="2257375"/>
            <a:ext cx="1330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Classification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4146600" y="2257375"/>
            <a:ext cx="1330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Predictions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337700" y="1922400"/>
            <a:ext cx="3581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Text: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BERT-base uncased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SVM using TF.IDF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Feedforward network focusing on named entities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5224875" y="2000825"/>
            <a:ext cx="3581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Audio (base variants)</a:t>
            </a:r>
            <a:r>
              <a:rPr lang="en" sz="1800">
                <a:solidFill>
                  <a:schemeClr val="dk2"/>
                </a:solidFill>
              </a:rPr>
              <a:t>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HuBERT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wav2vec 2.0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data2vec-audio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9" name="Google Shape;23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</a:t>
            </a:r>
            <a:endParaRPr/>
          </a:p>
        </p:txBody>
      </p:sp>
      <p:sp>
        <p:nvSpPr>
          <p:cNvPr id="245" name="Google Shape;245;p34"/>
          <p:cNvSpPr txBox="1"/>
          <p:nvPr/>
        </p:nvSpPr>
        <p:spPr>
          <a:xfrm>
            <a:off x="311700" y="1069600"/>
            <a:ext cx="56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use </a:t>
            </a:r>
            <a:r>
              <a:rPr b="1" lang="en" sz="1800">
                <a:solidFill>
                  <a:schemeClr val="dk2"/>
                </a:solidFill>
              </a:rPr>
              <a:t>Mean Average Precision</a:t>
            </a:r>
            <a:r>
              <a:rPr lang="en" sz="1800">
                <a:solidFill>
                  <a:schemeClr val="dk2"/>
                </a:solidFill>
              </a:rPr>
              <a:t> (</a:t>
            </a:r>
            <a:r>
              <a:rPr b="1" lang="en" sz="1800">
                <a:solidFill>
                  <a:schemeClr val="dk2"/>
                </a:solidFill>
              </a:rPr>
              <a:t>MAP</a:t>
            </a:r>
            <a:r>
              <a:rPr lang="en" sz="1800">
                <a:solidFill>
                  <a:schemeClr val="dk2"/>
                </a:solidFill>
              </a:rPr>
              <a:t>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46" name="Google Shape;2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63" y="3714800"/>
            <a:ext cx="3276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863" y="1943850"/>
            <a:ext cx="2958337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/>
        </p:nvSpPr>
        <p:spPr>
          <a:xfrm>
            <a:off x="4466575" y="3348950"/>
            <a:ext cx="4582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i="1" lang="en" sz="1500">
                <a:solidFill>
                  <a:schemeClr val="dk2"/>
                </a:solidFill>
              </a:rPr>
              <a:t>K</a:t>
            </a:r>
            <a:r>
              <a:rPr lang="en" sz="1500">
                <a:solidFill>
                  <a:schemeClr val="dk2"/>
                </a:solidFill>
              </a:rPr>
              <a:t> is the number of sentences in the event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P(</a:t>
            </a:r>
            <a:r>
              <a:rPr i="1" lang="en" sz="1500">
                <a:solidFill>
                  <a:schemeClr val="dk2"/>
                </a:solidFill>
              </a:rPr>
              <a:t>k</a:t>
            </a:r>
            <a:r>
              <a:rPr lang="en" sz="1500">
                <a:solidFill>
                  <a:schemeClr val="dk2"/>
                </a:solidFill>
              </a:rPr>
              <a:t>) is the precision at rank </a:t>
            </a:r>
            <a:r>
              <a:rPr i="1" lang="en" sz="1500">
                <a:solidFill>
                  <a:schemeClr val="dk2"/>
                </a:solidFill>
              </a:rPr>
              <a:t>k</a:t>
            </a:r>
            <a:endParaRPr i="1"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δ(</a:t>
            </a:r>
            <a:r>
              <a:rPr i="1" lang="en" sz="1500">
                <a:solidFill>
                  <a:schemeClr val="dk2"/>
                </a:solidFill>
              </a:rPr>
              <a:t>k</a:t>
            </a:r>
            <a:r>
              <a:rPr lang="en" sz="1500">
                <a:solidFill>
                  <a:schemeClr val="dk2"/>
                </a:solidFill>
              </a:rPr>
              <a:t>) is 0 if the sentence at rank </a:t>
            </a:r>
            <a:r>
              <a:rPr i="1" lang="en" sz="1500">
                <a:solidFill>
                  <a:schemeClr val="dk2"/>
                </a:solidFill>
              </a:rPr>
              <a:t>k</a:t>
            </a:r>
            <a:r>
              <a:rPr lang="en" sz="1500">
                <a:solidFill>
                  <a:schemeClr val="dk2"/>
                </a:solidFill>
              </a:rPr>
              <a:t> is not check-worthy and 1 if it is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#</a:t>
            </a:r>
            <a:r>
              <a:rPr lang="en" sz="1500">
                <a:solidFill>
                  <a:schemeClr val="dk2"/>
                </a:solidFill>
              </a:rPr>
              <a:t>checkworthy is the number of check-worthy sentences in the event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4372800" y="1762500"/>
            <a:ext cx="473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i="1" lang="en" sz="1500">
                <a:solidFill>
                  <a:schemeClr val="dk2"/>
                </a:solidFill>
              </a:rPr>
              <a:t>D</a:t>
            </a:r>
            <a:r>
              <a:rPr lang="en" sz="1500">
                <a:solidFill>
                  <a:schemeClr val="dk2"/>
                </a:solidFill>
              </a:rPr>
              <a:t> is the number of events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i="1" lang="en" sz="1500">
                <a:solidFill>
                  <a:schemeClr val="dk2"/>
                </a:solidFill>
              </a:rPr>
              <a:t>d </a:t>
            </a:r>
            <a:r>
              <a:rPr lang="en" sz="1500">
                <a:solidFill>
                  <a:schemeClr val="dk2"/>
                </a:solidFill>
              </a:rPr>
              <a:t>is the current event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AveP(</a:t>
            </a:r>
            <a:r>
              <a:rPr i="1" lang="en" sz="1500">
                <a:solidFill>
                  <a:schemeClr val="dk2"/>
                </a:solidFill>
              </a:rPr>
              <a:t>d</a:t>
            </a:r>
            <a:r>
              <a:rPr lang="en" sz="1500">
                <a:solidFill>
                  <a:schemeClr val="dk2"/>
                </a:solidFill>
              </a:rPr>
              <a:t>) is the Average Precision for the current event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50" name="Google Shape;25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56" name="Google Shape;256;p35"/>
          <p:cNvSpPr txBox="1"/>
          <p:nvPr/>
        </p:nvSpPr>
        <p:spPr>
          <a:xfrm>
            <a:off x="311700" y="1069600"/>
            <a:ext cx="56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Multiple speakers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70200"/>
            <a:ext cx="383857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 txBox="1"/>
          <p:nvPr/>
        </p:nvSpPr>
        <p:spPr>
          <a:xfrm>
            <a:off x="399350" y="1808500"/>
            <a:ext cx="180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Textual models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475" y="2344025"/>
            <a:ext cx="401955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>
            <a:off x="4654475" y="1882325"/>
            <a:ext cx="180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Audio models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332925" y="2783525"/>
            <a:ext cx="3838500" cy="333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825" y="2482900"/>
            <a:ext cx="41814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69" name="Google Shape;269;p36"/>
          <p:cNvSpPr txBox="1"/>
          <p:nvPr/>
        </p:nvSpPr>
        <p:spPr>
          <a:xfrm>
            <a:off x="311700" y="1069600"/>
            <a:ext cx="56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Multiple speakers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70" name="Google Shape;270;p36"/>
          <p:cNvSpPr txBox="1"/>
          <p:nvPr/>
        </p:nvSpPr>
        <p:spPr>
          <a:xfrm>
            <a:off x="212700" y="2021200"/>
            <a:ext cx="455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Audio models with knowledge alignment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4709575" y="1960900"/>
            <a:ext cx="180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Ensembles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4650825" y="2972800"/>
            <a:ext cx="4300800" cy="46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22600"/>
            <a:ext cx="399097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80" name="Google Shape;280;p37"/>
          <p:cNvSpPr txBox="1"/>
          <p:nvPr/>
        </p:nvSpPr>
        <p:spPr>
          <a:xfrm>
            <a:off x="311700" y="1069600"/>
            <a:ext cx="56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Single</a:t>
            </a:r>
            <a:r>
              <a:rPr b="1" lang="en" sz="1800">
                <a:solidFill>
                  <a:schemeClr val="dk2"/>
                </a:solidFill>
              </a:rPr>
              <a:t> speakers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462400" y="2256825"/>
            <a:ext cx="23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Textual models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4265700" y="2256825"/>
            <a:ext cx="180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Audio models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25" y="2718525"/>
            <a:ext cx="319087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225" y="2718525"/>
            <a:ext cx="382905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/>
          <p:nvPr/>
        </p:nvSpPr>
        <p:spPr>
          <a:xfrm>
            <a:off x="355863" y="3042425"/>
            <a:ext cx="3190800" cy="336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4152300" y="3292122"/>
            <a:ext cx="3828900" cy="26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93" name="Google Shape;29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8"/>
          <p:cNvSpPr txBox="1"/>
          <p:nvPr/>
        </p:nvSpPr>
        <p:spPr>
          <a:xfrm>
            <a:off x="311700" y="949375"/>
            <a:ext cx="88323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</a:t>
            </a:r>
            <a:r>
              <a:rPr lang="en" sz="1800">
                <a:solidFill>
                  <a:schemeClr val="dk2"/>
                </a:solidFill>
              </a:rPr>
              <a:t>ombined text and audio for detecting check-worthy claims in political debates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built a new </a:t>
            </a:r>
            <a:r>
              <a:rPr lang="en" sz="1800">
                <a:solidFill>
                  <a:schemeClr val="dk2"/>
                </a:solidFill>
              </a:rPr>
              <a:t>English </a:t>
            </a:r>
            <a:r>
              <a:rPr lang="en" sz="1800">
                <a:solidFill>
                  <a:schemeClr val="dk2"/>
                </a:solidFill>
              </a:rPr>
              <a:t>multimodal dataset: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b="1" lang="en" sz="1800">
                <a:solidFill>
                  <a:schemeClr val="dk2"/>
                </a:solidFill>
              </a:rPr>
              <a:t>48h of speech, 34,489 sentences</a:t>
            </a:r>
            <a:r>
              <a:rPr lang="en" sz="1800">
                <a:solidFill>
                  <a:schemeClr val="dk2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developed</a:t>
            </a:r>
            <a:r>
              <a:rPr lang="en" sz="1800">
                <a:solidFill>
                  <a:schemeClr val="dk2"/>
                </a:solidFill>
              </a:rPr>
              <a:t> a novel multimodal framework using </a:t>
            </a:r>
            <a:r>
              <a:rPr b="1" lang="en" sz="1800">
                <a:solidFill>
                  <a:schemeClr val="dk2"/>
                </a:solidFill>
              </a:rPr>
              <a:t>early</a:t>
            </a:r>
            <a:r>
              <a:rPr lang="en" sz="1800">
                <a:solidFill>
                  <a:schemeClr val="dk2"/>
                </a:solidFill>
              </a:rPr>
              <a:t> and </a:t>
            </a:r>
            <a:r>
              <a:rPr b="1" lang="en" sz="1800">
                <a:solidFill>
                  <a:schemeClr val="dk2"/>
                </a:solidFill>
              </a:rPr>
              <a:t>late</a:t>
            </a:r>
            <a:r>
              <a:rPr lang="en" sz="1800">
                <a:solidFill>
                  <a:schemeClr val="dk2"/>
                </a:solidFill>
              </a:rPr>
              <a:t> fusion, and </a:t>
            </a:r>
            <a:r>
              <a:rPr b="1" lang="en" sz="1800">
                <a:solidFill>
                  <a:schemeClr val="dk2"/>
                </a:solidFill>
              </a:rPr>
              <a:t>noise reduction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improving</a:t>
            </a:r>
            <a:r>
              <a:rPr b="1" lang="en" sz="1800">
                <a:solidFill>
                  <a:schemeClr val="dk2"/>
                </a:solidFill>
              </a:rPr>
              <a:t> over SOTA text-only models by up to 2 points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</a:rPr>
              <a:t>Future Work</a:t>
            </a:r>
            <a:endParaRPr sz="23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use learning-to-rank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encode longer contexts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address class imbalance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apply to related problems, e.g., models for deception detection</a:t>
            </a:r>
            <a:endParaRPr b="1"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&amp; Paper</a:t>
            </a:r>
            <a:endParaRPr/>
          </a:p>
        </p:txBody>
      </p:sp>
      <p:sp>
        <p:nvSpPr>
          <p:cNvPr id="300" name="Google Shape;300;p39"/>
          <p:cNvSpPr txBox="1"/>
          <p:nvPr/>
        </p:nvSpPr>
        <p:spPr>
          <a:xfrm>
            <a:off x="311700" y="1587450"/>
            <a:ext cx="883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GitHub repository: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https://github.com/petar-iv/audio-checkworthiness-detection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311700" y="3034125"/>
            <a:ext cx="883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Paper: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https://ieeexplore.ieee.org/document/10447064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2" name="Google Shape;30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</a:t>
            </a:r>
            <a:endParaRPr/>
          </a:p>
        </p:txBody>
      </p:sp>
      <p:sp>
        <p:nvSpPr>
          <p:cNvPr id="308" name="Google Shape;308;p40"/>
          <p:cNvSpPr txBox="1"/>
          <p:nvPr/>
        </p:nvSpPr>
        <p:spPr>
          <a:xfrm>
            <a:off x="311700" y="1125075"/>
            <a:ext cx="8832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work is partially funded by project UNITe BG05M2OP001-1.001-0004 by the OPSESG and by the EU - NextGenerationEU, through the National Recovery and Resilience Plan of the Republic of Bulgaria, project No BG-RRP-2.004-0008.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9" name="Google Shape;30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>
            <p:ph type="title"/>
          </p:nvPr>
        </p:nvSpPr>
        <p:spPr>
          <a:xfrm>
            <a:off x="311700" y="2081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 you</a:t>
            </a:r>
            <a:endParaRPr sz="3600"/>
          </a:p>
        </p:txBody>
      </p:sp>
      <p:sp>
        <p:nvSpPr>
          <p:cNvPr id="315" name="Google Shape;31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11700" y="974050"/>
            <a:ext cx="370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fact-checking flow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25" y="1588150"/>
            <a:ext cx="8156280" cy="292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889625"/>
            <a:ext cx="8446200" cy="18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Manual fact-checking is the most important and credible way to fight mis/disinformation.</a:t>
            </a:r>
            <a:br>
              <a:rPr lang="en"/>
            </a:br>
            <a:br>
              <a:rPr lang="en"/>
            </a:br>
            <a:r>
              <a:rPr lang="en"/>
              <a:t>Yet, it is very tedious and time-consuming, and thus it is important to prioritize what to fact-check, i.e., to estimate the check-worthiness of the claims.</a:t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8" cy="476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8" cy="471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65200"/>
            <a:ext cx="8062751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311700" y="1017725"/>
            <a:ext cx="505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 Presidential Debates 2016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2571750"/>
            <a:ext cx="8446200" cy="18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Prioritize what to fact-check by ranking the sentences in political debates, speeches, and interviews according to their check-worthiness.</a:t>
            </a:r>
            <a:endParaRPr/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graphicFrame>
        <p:nvGraphicFramePr>
          <p:cNvPr id="116" name="Google Shape;116;p21"/>
          <p:cNvGraphicFramePr/>
          <p:nvPr/>
        </p:nvGraphicFramePr>
        <p:xfrm>
          <a:off x="2912625" y="19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{3F1F1F35-8237-4702-8C8F-E69E9F1671FA}</a:tableStyleId>
              </a:tblPr>
              <a:tblGrid>
                <a:gridCol w="510775"/>
                <a:gridCol w="627875"/>
                <a:gridCol w="3116450"/>
                <a:gridCol w="969950"/>
              </a:tblGrid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Line #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Sentence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Check-worthy?</a:t>
                      </a:r>
                      <a:endParaRPr sz="1000"/>
                    </a:p>
                  </a:txBody>
                  <a:tcPr marT="27425" marB="27425" marR="27425" marL="27425"/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146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Pence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But Hillary Clinton and Tim Kaine want to build on Obamacare.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27425" marB="27425" marR="27425" marL="27425"/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147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Pence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They want to expand it into a single-payer program.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842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Kaine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The Clinton Foundation is one of the highest-rated charities in the world.</a:t>
                      </a:r>
                      <a:endParaRPr sz="1000"/>
                    </a:p>
                  </a:txBody>
                  <a:tcPr marT="27425" marB="27425" marR="27425" marL="27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27425" marB="27425" marR="27425" marL="27425"/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843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Kaine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It provides AIDS drugs to about 11.5 million people.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27425" marB="27425" marR="27425" marL="27425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17;p21"/>
          <p:cNvSpPr/>
          <p:nvPr/>
        </p:nvSpPr>
        <p:spPr>
          <a:xfrm>
            <a:off x="5090675" y="2012600"/>
            <a:ext cx="263400" cy="1202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570400" y="2105750"/>
            <a:ext cx="3870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Prioritize what to fact-check by ranking the sentences according to their check-worthiness.</a:t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119" name="Google Shape;119;p21"/>
          <p:cNvGraphicFramePr/>
          <p:nvPr/>
        </p:nvGraphicFramePr>
        <p:xfrm>
          <a:off x="2912625" y="335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{3F1F1F35-8237-4702-8C8F-E69E9F1671FA}</a:tableStyleId>
              </a:tblPr>
              <a:tblGrid>
                <a:gridCol w="510775"/>
                <a:gridCol w="627875"/>
                <a:gridCol w="3116450"/>
                <a:gridCol w="969950"/>
              </a:tblGrid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Line #</a:t>
                      </a:r>
                      <a:endParaRPr sz="1000"/>
                    </a:p>
                  </a:txBody>
                  <a:tcPr marT="27425" marB="27425" marR="27425" marL="27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Speaker</a:t>
                      </a:r>
                      <a:endParaRPr sz="1000"/>
                    </a:p>
                  </a:txBody>
                  <a:tcPr marT="27425" marB="27425" marR="27425" marL="27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Sentence</a:t>
                      </a:r>
                      <a:endParaRPr sz="1000"/>
                    </a:p>
                  </a:txBody>
                  <a:tcPr marT="27425" marB="27425" marR="27425" marL="27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Check-worthy?</a:t>
                      </a:r>
                      <a:endParaRPr sz="1000"/>
                    </a:p>
                  </a:txBody>
                  <a:tcPr marT="27425" marB="27425" marR="27425" marL="27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843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Kaine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It provides AIDS drugs to about 11.5 million people.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147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Pence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They want to expand it into a single-payer program.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842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Kaine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The Clinton Foundation is one of the highest-rated charities in the world.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27425" marB="27425" marR="27425" marL="27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146</a:t>
                      </a:r>
                      <a:endParaRPr sz="1000"/>
                    </a:p>
                  </a:txBody>
                  <a:tcPr marT="27425" marB="27425" marR="27425" marL="27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Pence</a:t>
                      </a:r>
                      <a:endParaRPr sz="1000"/>
                    </a:p>
                  </a:txBody>
                  <a:tcPr marT="27425" marB="27425" marR="27425" marL="27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But Hillary Clinton and Tim Kaine want to build on Obamacare.</a:t>
                      </a:r>
                      <a:endParaRPr sz="1000"/>
                    </a:p>
                  </a:txBody>
                  <a:tcPr marT="27425" marB="27425" marR="27425" marL="27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27425" marB="27425" marR="27425" marL="27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