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sldIdLst>
    <p:sldId id="257" r:id="rId2"/>
  </p:sldIdLst>
  <p:sldSz cx="51206400" cy="28803600"/>
  <p:notesSz cx="6858000" cy="9144000"/>
  <p:defaultTextStyle>
    <a:defPPr>
      <a:defRPr lang="zh-TW"/>
    </a:defPPr>
    <a:lvl1pPr marL="0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1pPr>
    <a:lvl2pPr marL="1920698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2pPr>
    <a:lvl3pPr marL="3841393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3pPr>
    <a:lvl4pPr marL="5762091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4pPr>
    <a:lvl5pPr marL="7682785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5pPr>
    <a:lvl6pPr marL="9603484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6pPr>
    <a:lvl7pPr marL="11524178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7pPr>
    <a:lvl8pPr marL="13444876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8pPr>
    <a:lvl9pPr marL="15365575" algn="l" defTabSz="3841393" rtl="0" eaLnBrk="1" latinLnBrk="0" hangingPunct="1">
      <a:defRPr sz="756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9" autoAdjust="0"/>
    <p:restoredTop sz="94660" autoAdjust="0"/>
  </p:normalViewPr>
  <p:slideViewPr>
    <p:cSldViewPr snapToGrid="0">
      <p:cViewPr varScale="1">
        <p:scale>
          <a:sx n="27" d="100"/>
          <a:sy n="27" d="100"/>
        </p:scale>
        <p:origin x="972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4580-B0F3-4E23-8EB4-98BABFF60959}" type="datetimeFigureOut">
              <a:rPr lang="en-US" smtClean="0"/>
              <a:t>9/20/2019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27487-9080-46A8-A8FE-67AD887CA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31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1pPr>
    <a:lvl2pPr marL="1920972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2pPr>
    <a:lvl3pPr marL="3841943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3pPr>
    <a:lvl4pPr marL="5762915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4pPr>
    <a:lvl5pPr marL="7683886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5pPr>
    <a:lvl6pPr marL="9604858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6pPr>
    <a:lvl7pPr marL="11525829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7pPr>
    <a:lvl8pPr marL="13446801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8pPr>
    <a:lvl9pPr marL="15367772" algn="l" defTabSz="3841943" rtl="0" eaLnBrk="1" latinLnBrk="0" hangingPunct="1">
      <a:defRPr sz="504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27487-9080-46A8-A8FE-67AD887CAC5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328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05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4325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475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訂版面配置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092"/>
          <a:stretch/>
        </p:blipFill>
        <p:spPr>
          <a:xfrm>
            <a:off x="181150" y="835591"/>
            <a:ext cx="8258674" cy="2999232"/>
          </a:xfrm>
          <a:prstGeom prst="rect">
            <a:avLst/>
          </a:prstGeom>
        </p:spPr>
      </p:pic>
      <p:sp>
        <p:nvSpPr>
          <p:cNvPr id="12" name="Rectangle 33"/>
          <p:cNvSpPr>
            <a:spLocks noChangeArrowheads="1"/>
          </p:cNvSpPr>
          <p:nvPr userDrawn="1"/>
        </p:nvSpPr>
        <p:spPr bwMode="auto">
          <a:xfrm>
            <a:off x="181150" y="4947559"/>
            <a:ext cx="16934400" cy="23674879"/>
          </a:xfrm>
          <a:prstGeom prst="roundRect">
            <a:avLst>
              <a:gd name="adj" fmla="val 3855"/>
            </a:avLst>
          </a:prstGeom>
          <a:noFill/>
          <a:ln w="762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lIns="328813" tIns="164400" rIns="328813" bIns="164400" anchor="ctr"/>
          <a:lstStyle/>
          <a:p>
            <a:pPr>
              <a:defRPr/>
            </a:pPr>
            <a:endParaRPr lang="en-US" sz="10564" dirty="0">
              <a:solidFill>
                <a:schemeClr val="tx1"/>
              </a:solidFill>
            </a:endParaRPr>
          </a:p>
        </p:txBody>
      </p:sp>
      <p:sp>
        <p:nvSpPr>
          <p:cNvPr id="17" name="標題 1"/>
          <p:cNvSpPr>
            <a:spLocks noGrp="1"/>
          </p:cNvSpPr>
          <p:nvPr>
            <p:ph type="title" hasCustomPrompt="1"/>
          </p:nvPr>
        </p:nvSpPr>
        <p:spPr>
          <a:xfrm>
            <a:off x="8258685" y="-32000"/>
            <a:ext cx="42947726" cy="2144268"/>
          </a:xfrm>
        </p:spPr>
        <p:txBody>
          <a:bodyPr>
            <a:normAutofit/>
          </a:bodyPr>
          <a:lstStyle>
            <a:lvl1pPr algn="ctr">
              <a:defRPr sz="10069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TW" dirty="0"/>
              <a:t>Paper Title</a:t>
            </a:r>
            <a:endParaRPr lang="zh-TW" altLang="en-US" dirty="0"/>
          </a:p>
        </p:txBody>
      </p:sp>
      <p:sp>
        <p:nvSpPr>
          <p:cNvPr id="47" name="Text Placeholder 76"/>
          <p:cNvSpPr>
            <a:spLocks noGrp="1"/>
          </p:cNvSpPr>
          <p:nvPr>
            <p:ph type="body" sz="quarter" idx="161" hasCustomPrompt="1"/>
          </p:nvPr>
        </p:nvSpPr>
        <p:spPr>
          <a:xfrm>
            <a:off x="8254590" y="2204605"/>
            <a:ext cx="42955916" cy="119033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7552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FontTx/>
              <a:buNone/>
              <a:defRPr sz="30203"/>
            </a:lvl2pPr>
            <a:lvl3pPr>
              <a:buFontTx/>
              <a:buNone/>
              <a:defRPr sz="30203"/>
            </a:lvl3pPr>
            <a:lvl4pPr>
              <a:buFontTx/>
              <a:buNone/>
              <a:defRPr sz="30203"/>
            </a:lvl4pPr>
            <a:lvl5pPr>
              <a:buFontTx/>
              <a:buNone/>
              <a:defRPr sz="30203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48" name="Text Placeholder 76"/>
          <p:cNvSpPr>
            <a:spLocks noGrp="1"/>
          </p:cNvSpPr>
          <p:nvPr>
            <p:ph type="body" sz="quarter" idx="195" hasCustomPrompt="1"/>
          </p:nvPr>
        </p:nvSpPr>
        <p:spPr>
          <a:xfrm>
            <a:off x="8254590" y="3460980"/>
            <a:ext cx="42955916" cy="121161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6713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FontTx/>
              <a:buNone/>
              <a:defRPr sz="30203"/>
            </a:lvl2pPr>
            <a:lvl3pPr>
              <a:buFontTx/>
              <a:buNone/>
              <a:defRPr sz="30203"/>
            </a:lvl3pPr>
            <a:lvl4pPr>
              <a:buFontTx/>
              <a:buNone/>
              <a:defRPr sz="30203"/>
            </a:lvl4pPr>
            <a:lvl5pPr>
              <a:buFontTx/>
              <a:buNone/>
              <a:defRPr sz="30203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" y="4765656"/>
            <a:ext cx="17063861" cy="24930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wrap="square" lIns="78374" tIns="78374" rIns="78374" bIns="78374" anchor="ctr" anchorCtr="0">
            <a:spAutoFit/>
          </a:bodyPr>
          <a:lstStyle>
            <a:lvl1pPr marL="0" marR="0" indent="0" algn="ctr" defTabSz="3836461" rtl="0" eaLnBrk="1" fontAlgn="auto" latinLnBrk="0" hangingPunct="1">
              <a:lnSpc>
                <a:spcPct val="100000"/>
              </a:lnSpc>
              <a:spcBef>
                <a:spcPts val="2098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713" b="1" u="sng" baseline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3836461" rtl="0" eaLnBrk="1" fontAlgn="auto" latinLnBrk="0" hangingPunct="1">
              <a:lnSpc>
                <a:spcPct val="100000"/>
              </a:lnSpc>
              <a:spcBef>
                <a:spcPts val="2098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(click to edit)</a:t>
            </a:r>
            <a:r>
              <a:rPr lang="en-US" altLang="zh-TW" dirty="0"/>
              <a:t> ABSTRACT or</a:t>
            </a:r>
          </a:p>
          <a:p>
            <a:pPr lvl="0"/>
            <a:r>
              <a:rPr lang="en-US" dirty="0"/>
              <a:t> INTRODUCTION</a:t>
            </a:r>
          </a:p>
        </p:txBody>
      </p:sp>
      <p:sp>
        <p:nvSpPr>
          <p:cNvPr id="50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12064" y="7383672"/>
            <a:ext cx="16362495" cy="959365"/>
          </a:xfrm>
          <a:prstGeom prst="rect">
            <a:avLst/>
          </a:prstGeom>
        </p:spPr>
        <p:txBody>
          <a:bodyPr wrap="square" lIns="91440" tIns="91440" rIns="91440" bIns="91440">
            <a:spAutoFit/>
          </a:bodyPr>
          <a:lstStyle>
            <a:lvl1pPr marL="0" indent="0">
              <a:lnSpc>
                <a:spcPct val="100000"/>
              </a:lnSpc>
              <a:spcBef>
                <a:spcPts val="839"/>
              </a:spcBef>
              <a:spcAft>
                <a:spcPts val="839"/>
              </a:spcAft>
              <a:buNone/>
              <a:defRPr sz="5034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343463" indent="-2055174">
              <a:defRPr sz="8818">
                <a:latin typeface="Trebuchet MS" pitchFamily="34" charset="0"/>
              </a:defRPr>
            </a:lvl2pPr>
            <a:lvl3pPr marL="7398641" indent="-2055174">
              <a:defRPr sz="8818">
                <a:latin typeface="Trebuchet MS" pitchFamily="34" charset="0"/>
              </a:defRPr>
            </a:lvl3pPr>
            <a:lvl4pPr marL="9659342" indent="-2260701">
              <a:defRPr sz="8818">
                <a:latin typeface="Trebuchet MS" pitchFamily="34" charset="0"/>
              </a:defRPr>
            </a:lvl4pPr>
            <a:lvl5pPr marL="11303473" indent="-1644140">
              <a:defRPr sz="881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196" hasCustomPrompt="1"/>
          </p:nvPr>
        </p:nvSpPr>
        <p:spPr>
          <a:xfrm>
            <a:off x="5052" y="14787221"/>
            <a:ext cx="17074583" cy="1191095"/>
          </a:xfrm>
          <a:prstGeom prst="rect">
            <a:avLst/>
          </a:prstGeom>
          <a:noFill/>
        </p:spPr>
        <p:txBody>
          <a:bodyPr wrap="square" lIns="78374" tIns="78374" rIns="78374" bIns="78374" anchor="ctr" anchorCtr="0">
            <a:spAutoFit/>
          </a:bodyPr>
          <a:lstStyle>
            <a:lvl1pPr marL="0" indent="0" algn="ctr">
              <a:buNone/>
              <a:defRPr lang="en-US" sz="6713" b="1" u="sng" kern="1200" baseline="0" dirty="0" smtClean="0">
                <a:solidFill>
                  <a:schemeClr val="accent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pPr marL="0" lvl="0" indent="0" algn="ctr" defTabSz="3836461" rtl="0" eaLnBrk="1" latinLnBrk="0" hangingPunct="1">
              <a:lnSpc>
                <a:spcPct val="100000"/>
              </a:lnSpc>
              <a:spcBef>
                <a:spcPts val="2098"/>
              </a:spcBef>
              <a:buFont typeface="Arial" panose="020B0604020202020204" pitchFamily="34" charset="0"/>
              <a:buNone/>
            </a:pPr>
            <a:r>
              <a:rPr lang="en-US" dirty="0"/>
              <a:t>(click to edit)  MATERIALS &amp; METHODS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97" hasCustomPrompt="1"/>
          </p:nvPr>
        </p:nvSpPr>
        <p:spPr>
          <a:xfrm>
            <a:off x="512064" y="16298928"/>
            <a:ext cx="16560476" cy="959365"/>
          </a:xfrm>
          <a:prstGeom prst="rect">
            <a:avLst/>
          </a:prstGeom>
        </p:spPr>
        <p:txBody>
          <a:bodyPr wrap="square" lIns="91440" tIns="91440" rIns="91440" bIns="91440">
            <a:spAutoFit/>
          </a:bodyPr>
          <a:lstStyle>
            <a:lvl1pPr marL="0" indent="0">
              <a:lnSpc>
                <a:spcPct val="100000"/>
              </a:lnSpc>
              <a:spcBef>
                <a:spcPts val="839"/>
              </a:spcBef>
              <a:spcAft>
                <a:spcPts val="839"/>
              </a:spcAft>
              <a:buNone/>
              <a:defRPr sz="5034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343463" indent="-2055174">
              <a:defRPr sz="8818">
                <a:latin typeface="Trebuchet MS" pitchFamily="34" charset="0"/>
              </a:defRPr>
            </a:lvl2pPr>
            <a:lvl3pPr marL="7398641" indent="-2055174">
              <a:defRPr sz="8818">
                <a:latin typeface="Trebuchet MS" pitchFamily="34" charset="0"/>
              </a:defRPr>
            </a:lvl3pPr>
            <a:lvl4pPr marL="9659342" indent="-2260701">
              <a:defRPr sz="8818">
                <a:latin typeface="Trebuchet MS" pitchFamily="34" charset="0"/>
              </a:defRPr>
            </a:lvl4pPr>
            <a:lvl5pPr marL="11303473" indent="-1644140">
              <a:defRPr sz="881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198" hasCustomPrompt="1"/>
          </p:nvPr>
        </p:nvSpPr>
        <p:spPr>
          <a:xfrm>
            <a:off x="34140968" y="5020314"/>
            <a:ext cx="17074583" cy="1191095"/>
          </a:xfrm>
          <a:prstGeom prst="rect">
            <a:avLst/>
          </a:prstGeom>
          <a:noFill/>
        </p:spPr>
        <p:txBody>
          <a:bodyPr wrap="square" lIns="78374" tIns="78374" rIns="78374" bIns="78374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2098"/>
              </a:spcBef>
              <a:buNone/>
              <a:defRPr sz="6713" b="1" u="sng" baseline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altLang="zh-TW" dirty="0"/>
              <a:t>(click to edit) CONCULSION 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99" hasCustomPrompt="1"/>
          </p:nvPr>
        </p:nvSpPr>
        <p:spPr>
          <a:xfrm>
            <a:off x="34140966" y="6538485"/>
            <a:ext cx="16806198" cy="959365"/>
          </a:xfrm>
          <a:prstGeom prst="rect">
            <a:avLst/>
          </a:prstGeom>
        </p:spPr>
        <p:txBody>
          <a:bodyPr wrap="square" lIns="91440" tIns="91440" rIns="91440" bIns="91440">
            <a:spAutoFit/>
          </a:bodyPr>
          <a:lstStyle>
            <a:lvl1pPr marL="0" indent="0">
              <a:lnSpc>
                <a:spcPct val="100000"/>
              </a:lnSpc>
              <a:spcBef>
                <a:spcPts val="839"/>
              </a:spcBef>
              <a:spcAft>
                <a:spcPts val="839"/>
              </a:spcAft>
              <a:buNone/>
              <a:defRPr sz="5034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5343463" indent="-2055174">
              <a:defRPr sz="8818">
                <a:latin typeface="Trebuchet MS" pitchFamily="34" charset="0"/>
              </a:defRPr>
            </a:lvl2pPr>
            <a:lvl3pPr marL="7398641" indent="-2055174">
              <a:defRPr sz="8818">
                <a:latin typeface="Trebuchet MS" pitchFamily="34" charset="0"/>
              </a:defRPr>
            </a:lvl3pPr>
            <a:lvl4pPr marL="9659342" indent="-2260701">
              <a:defRPr sz="8818">
                <a:latin typeface="Trebuchet MS" pitchFamily="34" charset="0"/>
              </a:defRPr>
            </a:lvl4pPr>
            <a:lvl5pPr marL="11303473" indent="-1644140">
              <a:defRPr sz="8818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8" name="Rectangle 33"/>
          <p:cNvSpPr>
            <a:spLocks noChangeArrowheads="1"/>
          </p:cNvSpPr>
          <p:nvPr userDrawn="1"/>
        </p:nvSpPr>
        <p:spPr bwMode="auto">
          <a:xfrm>
            <a:off x="17096957" y="4947559"/>
            <a:ext cx="16934400" cy="23674879"/>
          </a:xfrm>
          <a:prstGeom prst="roundRect">
            <a:avLst>
              <a:gd name="adj" fmla="val 3855"/>
            </a:avLst>
          </a:prstGeom>
          <a:noFill/>
          <a:ln w="762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lIns="328813" tIns="164400" rIns="328813" bIns="164400" anchor="ctr"/>
          <a:lstStyle/>
          <a:p>
            <a:pPr>
              <a:defRPr/>
            </a:pPr>
            <a:endParaRPr lang="en-US" sz="10564" dirty="0">
              <a:solidFill>
                <a:schemeClr val="tx1"/>
              </a:solidFill>
            </a:endParaRPr>
          </a:p>
        </p:txBody>
      </p:sp>
      <p:sp>
        <p:nvSpPr>
          <p:cNvPr id="19" name="Rectangle 33"/>
          <p:cNvSpPr>
            <a:spLocks noChangeArrowheads="1"/>
          </p:cNvSpPr>
          <p:nvPr userDrawn="1"/>
        </p:nvSpPr>
        <p:spPr bwMode="auto">
          <a:xfrm>
            <a:off x="34058753" y="4947559"/>
            <a:ext cx="16934400" cy="23674879"/>
          </a:xfrm>
          <a:prstGeom prst="roundRect">
            <a:avLst>
              <a:gd name="adj" fmla="val 3855"/>
            </a:avLst>
          </a:prstGeom>
          <a:noFill/>
          <a:ln w="762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none" lIns="328813" tIns="164400" rIns="328813" bIns="164400" anchor="ctr"/>
          <a:lstStyle/>
          <a:p>
            <a:pPr>
              <a:defRPr/>
            </a:pPr>
            <a:endParaRPr lang="en-US" sz="10564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768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05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63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62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08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160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3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37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96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76656-B942-4131-A414-1E463484FA0B}" type="datetimeFigureOut">
              <a:rPr lang="zh-TW" altLang="en-US" smtClean="0"/>
              <a:t>2019/9/20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522B1-B212-406F-BC28-5AD642D852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97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81537" y="-32000"/>
            <a:ext cx="51150029" cy="2144268"/>
          </a:xfrm>
        </p:spPr>
        <p:txBody>
          <a:bodyPr>
            <a:normAutofit/>
          </a:bodyPr>
          <a:lstStyle/>
          <a:p>
            <a:r>
              <a:rPr lang="en-US" altLang="zh-CN" b="1" dirty="0"/>
              <a:t>Towards Unified Aesthetics and Emotion Prediction in Images 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61"/>
          </p:nvPr>
        </p:nvSpPr>
        <p:spPr>
          <a:xfrm>
            <a:off x="28191" y="2204605"/>
            <a:ext cx="51150018" cy="1190339"/>
          </a:xfrm>
        </p:spPr>
        <p:txBody>
          <a:bodyPr>
            <a:noAutofit/>
          </a:bodyPr>
          <a:lstStyle/>
          <a:p>
            <a:r>
              <a:rPr lang="af-ZA" altLang="zh-TW" dirty="0"/>
              <a:t>Jun Yu</a:t>
            </a:r>
            <a:r>
              <a:rPr lang="af-ZA" altLang="zh-TW" baseline="30000" dirty="0"/>
              <a:t>1</a:t>
            </a:r>
            <a:r>
              <a:rPr lang="af-ZA" altLang="zh-TW" dirty="0"/>
              <a:t>, Chaoran Cui</a:t>
            </a:r>
            <a:r>
              <a:rPr lang="af-ZA" altLang="zh-TW" baseline="30000" dirty="0"/>
              <a:t>2</a:t>
            </a:r>
            <a:r>
              <a:rPr lang="af-ZA" altLang="zh-TW" dirty="0"/>
              <a:t>, Leilei Geng</a:t>
            </a:r>
            <a:r>
              <a:rPr lang="af-ZA" altLang="zh-TW" baseline="30000" dirty="0"/>
              <a:t>2</a:t>
            </a:r>
            <a:r>
              <a:rPr lang="af-ZA" altLang="zh-TW" dirty="0"/>
              <a:t>, Yuling Ma</a:t>
            </a:r>
            <a:r>
              <a:rPr lang="af-ZA" altLang="zh-TW" baseline="30000" dirty="0"/>
              <a:t>1</a:t>
            </a:r>
            <a:r>
              <a:rPr lang="af-ZA" altLang="zh-TW" dirty="0"/>
              <a:t>, Yilong Yin</a:t>
            </a:r>
            <a:r>
              <a:rPr lang="af-ZA" altLang="zh-TW" baseline="30000" dirty="0"/>
              <a:t>1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195"/>
          </p:nvPr>
        </p:nvSpPr>
        <p:spPr>
          <a:xfrm>
            <a:off x="28191" y="3460980"/>
            <a:ext cx="51150018" cy="1211611"/>
          </a:xfrm>
        </p:spPr>
        <p:txBody>
          <a:bodyPr/>
          <a:lstStyle/>
          <a:p>
            <a:pPr hangingPunct="0"/>
            <a:r>
              <a:rPr lang="af-ZA" altLang="zh-CN" baseline="30000" dirty="0"/>
              <a:t>1 </a:t>
            </a:r>
            <a:r>
              <a:rPr lang="af-ZA" altLang="zh-CN" dirty="0"/>
              <a:t>Shandong University, </a:t>
            </a:r>
            <a:r>
              <a:rPr lang="af-ZA" altLang="zh-CN" baseline="30000" dirty="0"/>
              <a:t>2 </a:t>
            </a:r>
            <a:r>
              <a:rPr lang="en-US" altLang="zh-CN" dirty="0"/>
              <a:t>Shandong University of Finance and Economics</a:t>
            </a:r>
            <a:endParaRPr lang="en-US" altLang="zh-TW" dirty="0"/>
          </a:p>
          <a:p>
            <a:pPr hangingPunct="0"/>
            <a:endParaRPr lang="en-US" altLang="zh-TW" dirty="0"/>
          </a:p>
        </p:txBody>
      </p:sp>
      <p:sp>
        <p:nvSpPr>
          <p:cNvPr id="9" name="文字版面配置區 4"/>
          <p:cNvSpPr>
            <a:spLocks noGrp="1"/>
          </p:cNvSpPr>
          <p:nvPr>
            <p:ph type="body" sz="quarter" idx="11"/>
          </p:nvPr>
        </p:nvSpPr>
        <p:spPr>
          <a:xfrm>
            <a:off x="383959" y="5274125"/>
            <a:ext cx="16541766" cy="1191095"/>
          </a:xfrm>
        </p:spPr>
        <p:txBody>
          <a:bodyPr/>
          <a:lstStyle/>
          <a:p>
            <a:pPr>
              <a:spcBef>
                <a:spcPts val="1998"/>
              </a:spcBef>
            </a:pPr>
            <a:r>
              <a:rPr lang="en-US" altLang="zh-TW" u="none" dirty="0">
                <a:solidFill>
                  <a:schemeClr val="accent5"/>
                </a:solidFill>
              </a:rPr>
              <a:t>Introduction</a:t>
            </a:r>
            <a:endParaRPr lang="zh-TW" altLang="en-US" u="none" dirty="0">
              <a:solidFill>
                <a:schemeClr val="accent5"/>
              </a:solidFill>
            </a:endParaRPr>
          </a:p>
        </p:txBody>
      </p:sp>
      <p:sp>
        <p:nvSpPr>
          <p:cNvPr id="10" name="文字版面配置區 5"/>
          <p:cNvSpPr>
            <a:spLocks noGrp="1"/>
          </p:cNvSpPr>
          <p:nvPr>
            <p:ph type="body" sz="quarter" idx="21"/>
          </p:nvPr>
        </p:nvSpPr>
        <p:spPr>
          <a:xfrm>
            <a:off x="310807" y="6749197"/>
            <a:ext cx="16624714" cy="7044301"/>
          </a:xfrm>
        </p:spPr>
        <p:txBody>
          <a:bodyPr/>
          <a:lstStyle/>
          <a:p>
            <a:pPr marL="685800" indent="-685800" algn="just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altLang="zh-CN" sz="5400" dirty="0"/>
              <a:t>We collect a large-scale set of images that are associated with both aesthetic and emotional labels (</a:t>
            </a:r>
            <a:r>
              <a:rPr lang="en-US" altLang="zh-CN" sz="5400" dirty="0" err="1"/>
              <a:t>IAE</a:t>
            </a:r>
            <a:r>
              <a:rPr lang="en-US" altLang="zh-CN" sz="5400" dirty="0"/>
              <a:t>).</a:t>
            </a:r>
          </a:p>
          <a:p>
            <a:pPr marL="685800" indent="-685800" algn="just">
              <a:lnSpc>
                <a:spcPts val="7500"/>
              </a:lnSpc>
              <a:buFont typeface="Arial" panose="020B0604020202020204" pitchFamily="34" charset="0"/>
              <a:buChar char="•"/>
            </a:pPr>
            <a:r>
              <a:rPr lang="en-US" altLang="zh-CN" sz="5400" dirty="0"/>
              <a:t>We present a novel deep neural network architecture (</a:t>
            </a:r>
            <a:r>
              <a:rPr lang="en-US" altLang="zh-CN" sz="5400" dirty="0" err="1"/>
              <a:t>AENet</a:t>
            </a:r>
            <a:r>
              <a:rPr lang="en-US" altLang="zh-CN" sz="5400" dirty="0"/>
              <a:t>) for multi-task learning on aesthetics assessment and emotion recognition, and this network explicitly separates the features related to each single task and the features shared between tasks.</a:t>
            </a:r>
          </a:p>
        </p:txBody>
      </p:sp>
      <p:sp>
        <p:nvSpPr>
          <p:cNvPr id="11" name="文字版面配置區 6"/>
          <p:cNvSpPr>
            <a:spLocks noGrp="1"/>
          </p:cNvSpPr>
          <p:nvPr>
            <p:ph type="body" sz="quarter" idx="196"/>
          </p:nvPr>
        </p:nvSpPr>
        <p:spPr>
          <a:xfrm>
            <a:off x="17731915" y="5331461"/>
            <a:ext cx="16372475" cy="119109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998"/>
              </a:spcBef>
            </a:pPr>
            <a:r>
              <a:rPr lang="en-US" altLang="zh-TW" u="none" dirty="0" err="1">
                <a:solidFill>
                  <a:schemeClr val="accent5"/>
                </a:solidFill>
              </a:rPr>
              <a:t>AENet</a:t>
            </a:r>
            <a:endParaRPr lang="zh-TW" altLang="en-US" u="none" dirty="0">
              <a:solidFill>
                <a:schemeClr val="accent5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文字版面配置區 7"/>
              <p:cNvSpPr>
                <a:spLocks noGrp="1"/>
              </p:cNvSpPr>
              <p:nvPr>
                <p:ph type="body" sz="quarter" idx="4294967295"/>
              </p:nvPr>
            </p:nvSpPr>
            <p:spPr>
              <a:xfrm>
                <a:off x="17307239" y="8024451"/>
                <a:ext cx="16372475" cy="8289898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ts val="7500"/>
                  </a:lnSpc>
                  <a:spcBef>
                    <a:spcPts val="499"/>
                  </a:spcBef>
                  <a:spcAft>
                    <a:spcPts val="499"/>
                  </a:spcAft>
                  <a:buNone/>
                </a:pPr>
                <a:r>
                  <a:rPr lang="en-US" altLang="zh-TW" sz="5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AENet</a:t>
                </a:r>
                <a:r>
                  <a:rPr lang="en-US" altLang="zh-TW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composed of three streams:</a:t>
                </a:r>
              </a:p>
              <a:p>
                <a:pPr algn="just">
                  <a:lnSpc>
                    <a:spcPts val="7500"/>
                  </a:lnSpc>
                  <a:spcBef>
                    <a:spcPts val="499"/>
                  </a:spcBef>
                  <a:spcAft>
                    <a:spcPts val="499"/>
                  </a:spcAft>
                </a:pPr>
                <a:r>
                  <a:rPr lang="en-US" altLang="zh-TW" sz="5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Aesthetic stream </a:t>
                </a:r>
                <a:r>
                  <a:rPr lang="en-US" altLang="zh-TW" sz="5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zh-TW" altLang="en-US" sz="5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𝓐</m:t>
                    </m:r>
                    <m:r>
                      <m:rPr>
                        <m:nor/>
                      </m:rPr>
                      <a:rPr lang="en-US" altLang="zh-TW" sz="5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altLang="zh-TW" sz="5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stream</m:t>
                    </m:r>
                  </m:oMath>
                </a14:m>
                <a:r>
                  <a:rPr lang="en-US" altLang="zh-TW" sz="5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altLang="zh-TW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extracts the information that is unique to the task of aesthetics assessment. </a:t>
                </a:r>
              </a:p>
              <a:p>
                <a:pPr algn="just">
                  <a:lnSpc>
                    <a:spcPts val="7500"/>
                  </a:lnSpc>
                  <a:spcBef>
                    <a:spcPts val="499"/>
                  </a:spcBef>
                  <a:spcAft>
                    <a:spcPts val="499"/>
                  </a:spcAft>
                </a:pPr>
                <a:r>
                  <a:rPr lang="en-US" altLang="zh-TW" sz="5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Emotional stream </a:t>
                </a:r>
                <a:r>
                  <a:rPr lang="en-US" altLang="zh-TW" sz="5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zh-TW" altLang="en-US" sz="5400" b="1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𝓔</m:t>
                    </m:r>
                    <m:r>
                      <m:rPr>
                        <m:nor/>
                      </m:rPr>
                      <a:rPr lang="en-US" altLang="zh-TW" sz="5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altLang="zh-TW" sz="5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stream</m:t>
                    </m:r>
                  </m:oMath>
                </a14:m>
                <a:r>
                  <a:rPr lang="en-US" altLang="zh-TW" sz="5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altLang="zh-TW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extracts the emotion-related information for emotion recognition. </a:t>
                </a:r>
              </a:p>
              <a:p>
                <a:pPr algn="just">
                  <a:lnSpc>
                    <a:spcPts val="7500"/>
                  </a:lnSpc>
                  <a:spcBef>
                    <a:spcPts val="499"/>
                  </a:spcBef>
                  <a:spcAft>
                    <a:spcPts val="499"/>
                  </a:spcAft>
                </a:pPr>
                <a:r>
                  <a:rPr lang="en-US" altLang="zh-TW" sz="5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Shared stream </a:t>
                </a:r>
                <a:r>
                  <a:rPr lang="en-US" altLang="zh-TW" sz="5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zh-TW" altLang="en-US" sz="5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𝓢</m:t>
                    </m:r>
                    <m:r>
                      <m:rPr>
                        <m:nor/>
                      </m:rPr>
                      <a:rPr lang="en-US" altLang="zh-TW" sz="5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altLang="zh-TW" sz="5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stream</m:t>
                    </m:r>
                  </m:oMath>
                </a14:m>
                <a:r>
                  <a:rPr lang="en-US" altLang="zh-TW" sz="5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altLang="zh-TW" sz="5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extracts the features that are shared across aesthetics assessment and emotion recognition.</a:t>
                </a:r>
              </a:p>
            </p:txBody>
          </p:sp>
        </mc:Choice>
        <mc:Fallback xmlns="">
          <p:sp>
            <p:nvSpPr>
              <p:cNvPr id="21" name="文字版面配置區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4294967295"/>
              </p:nvPr>
            </p:nvSpPr>
            <p:spPr>
              <a:xfrm>
                <a:off x="17307239" y="8024451"/>
                <a:ext cx="16372475" cy="8289898"/>
              </a:xfrm>
              <a:blipFill>
                <a:blip r:embed="rId3"/>
                <a:stretch>
                  <a:fillRect l="-1973" t="-1471" r="-2010" b="-110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文字版面配置區 6">
            <a:extLst>
              <a:ext uri="{FF2B5EF4-FFF2-40B4-BE49-F238E27FC236}">
                <a16:creationId xmlns:a16="http://schemas.microsoft.com/office/drawing/2014/main" id="{B00641B2-73A9-4F08-A0E5-641B89807E7A}"/>
              </a:ext>
            </a:extLst>
          </p:cNvPr>
          <p:cNvSpPr txBox="1">
            <a:spLocks/>
          </p:cNvSpPr>
          <p:nvPr/>
        </p:nvSpPr>
        <p:spPr>
          <a:xfrm>
            <a:off x="636198" y="14013828"/>
            <a:ext cx="16372475" cy="1191095"/>
          </a:xfrm>
          <a:prstGeom prst="rect">
            <a:avLst/>
          </a:prstGeom>
          <a:noFill/>
        </p:spPr>
        <p:txBody>
          <a:bodyPr vert="horz" wrap="square" lIns="78374" tIns="78374" rIns="78374" bIns="78374" rtlCol="0" anchor="ctr" anchorCtr="0">
            <a:sp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lang="en-US" sz="6713" b="1" u="sng" kern="1200" baseline="0" dirty="0" smtClean="0">
                <a:solidFill>
                  <a:schemeClr val="accent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998"/>
              </a:spcBef>
            </a:pPr>
            <a:r>
              <a:rPr lang="af-ZA" altLang="zh-TW" u="none" dirty="0"/>
              <a:t>IAE</a:t>
            </a:r>
            <a:r>
              <a:rPr lang="en-US" altLang="zh-TW" u="none" dirty="0"/>
              <a:t> </a:t>
            </a:r>
            <a:r>
              <a:rPr lang="en-US" altLang="zh-CN" u="none" dirty="0"/>
              <a:t>dataset</a:t>
            </a:r>
            <a:endParaRPr lang="af-ZA" altLang="zh-TW" u="none" dirty="0"/>
          </a:p>
        </p:txBody>
      </p:sp>
      <p:sp>
        <p:nvSpPr>
          <p:cNvPr id="26" name="文字版面配置區 7">
            <a:extLst>
              <a:ext uri="{FF2B5EF4-FFF2-40B4-BE49-F238E27FC236}">
                <a16:creationId xmlns:a16="http://schemas.microsoft.com/office/drawing/2014/main" id="{72FA385E-00A7-4DB4-BD73-D8DB2CB0E443}"/>
              </a:ext>
            </a:extLst>
          </p:cNvPr>
          <p:cNvSpPr txBox="1">
            <a:spLocks/>
          </p:cNvSpPr>
          <p:nvPr/>
        </p:nvSpPr>
        <p:spPr>
          <a:xfrm>
            <a:off x="269910" y="15875540"/>
            <a:ext cx="16541750" cy="14472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Font typeface="Arial" panose="020B0604020202020204" pitchFamily="34" charset="0"/>
              <a:buNone/>
            </a:pPr>
            <a:endParaRPr lang="en-US" altLang="zh-TW" sz="503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占位符 16">
            <a:extLst>
              <a:ext uri="{FF2B5EF4-FFF2-40B4-BE49-F238E27FC236}">
                <a16:creationId xmlns:a16="http://schemas.microsoft.com/office/drawing/2014/main" id="{92D0CAE7-EECF-4C78-AFCA-841A59775017}"/>
              </a:ext>
            </a:extLst>
          </p:cNvPr>
          <p:cNvSpPr>
            <a:spLocks noGrp="1"/>
          </p:cNvSpPr>
          <p:nvPr>
            <p:ph type="body" sz="quarter" idx="197"/>
          </p:nvPr>
        </p:nvSpPr>
        <p:spPr>
          <a:xfrm>
            <a:off x="493875" y="15534981"/>
            <a:ext cx="16093801" cy="3953711"/>
          </a:xfrm>
        </p:spPr>
        <p:txBody>
          <a:bodyPr/>
          <a:lstStyle/>
          <a:p>
            <a:pPr>
              <a:lnSpc>
                <a:spcPts val="7500"/>
              </a:lnSpc>
            </a:pPr>
            <a:r>
              <a:rPr lang="en-US" altLang="zh-CN" sz="5400" dirty="0" err="1"/>
              <a:t>IAE</a:t>
            </a:r>
            <a:r>
              <a:rPr lang="en-US" altLang="zh-CN" sz="5400" dirty="0"/>
              <a:t> is a large-scale dataset containing 22,086 images divided into eight emotion categories and two aesthetic categories. This new dataset can be downloaded from this link: </a:t>
            </a:r>
            <a:r>
              <a:rPr lang="af-ZA" altLang="zh-CN" sz="5400" dirty="0"/>
              <a:t>https://github.com/junfish/IEA-dataset</a:t>
            </a:r>
            <a:r>
              <a:rPr lang="en-US" altLang="zh-CN" sz="5400" dirty="0"/>
              <a:t>.</a:t>
            </a: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78EE85B7-60F7-46B7-86D7-FE7536AA66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875" y="20104860"/>
            <a:ext cx="15775085" cy="7591410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6FDF7DD3-BFEC-4CD3-A1E5-3A944B57FD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42618" y="16460653"/>
            <a:ext cx="16646819" cy="7011486"/>
          </a:xfrm>
          <a:prstGeom prst="rect">
            <a:avLst/>
          </a:prstGeom>
        </p:spPr>
      </p:pic>
      <p:sp>
        <p:nvSpPr>
          <p:cNvPr id="30" name="矩形 29">
            <a:extLst>
              <a:ext uri="{FF2B5EF4-FFF2-40B4-BE49-F238E27FC236}">
                <a16:creationId xmlns:a16="http://schemas.microsoft.com/office/drawing/2014/main" id="{026B081A-10C4-4CA6-8773-3F4D22ACDA56}"/>
              </a:ext>
            </a:extLst>
          </p:cNvPr>
          <p:cNvSpPr/>
          <p:nvPr/>
        </p:nvSpPr>
        <p:spPr>
          <a:xfrm>
            <a:off x="17416962" y="24220219"/>
            <a:ext cx="415677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defTabSz="3840480">
              <a:spcBef>
                <a:spcPts val="499"/>
              </a:spcBef>
              <a:spcAft>
                <a:spcPts val="499"/>
              </a:spcAft>
            </a:pPr>
            <a:r>
              <a:rPr lang="af-ZA" altLang="zh-CN" sz="6000" b="1" dirty="0"/>
              <a:t>Fusion Layer</a:t>
            </a:r>
            <a:endParaRPr lang="en-US" altLang="zh-TW" sz="6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文本占位符 33">
                <a:extLst>
                  <a:ext uri="{FF2B5EF4-FFF2-40B4-BE49-F238E27FC236}">
                    <a16:creationId xmlns:a16="http://schemas.microsoft.com/office/drawing/2014/main" id="{0955E8F7-5BFB-4174-B977-DF4FD704AE78}"/>
                  </a:ext>
                </a:extLst>
              </p:cNvPr>
              <p:cNvSpPr>
                <a:spLocks noGrp="1"/>
              </p:cNvSpPr>
              <p:nvPr>
                <p:ph type="body" sz="quarter" idx="199"/>
              </p:nvPr>
            </p:nvSpPr>
            <p:spPr>
              <a:xfrm>
                <a:off x="17416962" y="25723750"/>
                <a:ext cx="16372476" cy="2378661"/>
              </a:xfrm>
            </p:spPr>
            <p:txBody>
              <a:bodyPr/>
              <a:lstStyle/>
              <a:p>
                <a:pPr algn="just">
                  <a:lnSpc>
                    <a:spcPts val="7500"/>
                  </a:lnSpc>
                </a:pPr>
                <a:r>
                  <a:rPr lang="en-US" altLang="zh-CN" sz="5400" dirty="0"/>
                  <a:t>Fusion layer is designed to combine the knowledge of </a:t>
                </a:r>
                <a14:m>
                  <m:oMath xmlns:m="http://schemas.openxmlformats.org/officeDocument/2006/math">
                    <m:r>
                      <a:rPr lang="zh-TW" altLang="en-US" sz="5400" b="1" i="1">
                        <a:latin typeface="Cambria Math" panose="02040503050406030204" pitchFamily="18" charset="0"/>
                      </a:rPr>
                      <m:t>𝓢</m:t>
                    </m:r>
                    <m:r>
                      <m:rPr>
                        <m:nor/>
                      </m:rPr>
                      <a:rPr lang="en-US" altLang="zh-TW" sz="5400" b="1" i="1" dirty="0"/>
                      <m:t>−</m:t>
                    </m:r>
                    <m:r>
                      <m:rPr>
                        <m:nor/>
                      </m:rPr>
                      <a:rPr lang="en-US" altLang="zh-TW" sz="5400" b="1" i="1" dirty="0"/>
                      <m:t>stream</m:t>
                    </m:r>
                  </m:oMath>
                </a14:m>
                <a:r>
                  <a:rPr lang="en-US" altLang="zh-CN" sz="5400" i="1" dirty="0"/>
                  <a:t> </a:t>
                </a:r>
                <a:r>
                  <a:rPr lang="en-US" altLang="zh-CN" sz="5400" dirty="0"/>
                  <a:t>and that of </a:t>
                </a:r>
                <a14:m>
                  <m:oMath xmlns:m="http://schemas.openxmlformats.org/officeDocument/2006/math">
                    <m:r>
                      <a:rPr lang="zh-TW" altLang="en-US" sz="5400" b="1" i="1">
                        <a:latin typeface="Cambria Math" panose="02040503050406030204" pitchFamily="18" charset="0"/>
                      </a:rPr>
                      <m:t>𝓐</m:t>
                    </m:r>
                    <m:r>
                      <m:rPr>
                        <m:nor/>
                      </m:rPr>
                      <a:rPr lang="en-US" altLang="zh-TW" sz="5400" b="1" i="1" dirty="0"/>
                      <m:t>−</m:t>
                    </m:r>
                    <m:r>
                      <m:rPr>
                        <m:nor/>
                      </m:rPr>
                      <a:rPr lang="en-US" altLang="zh-TW" sz="5400" b="1" i="1" dirty="0"/>
                      <m:t>stream</m:t>
                    </m:r>
                  </m:oMath>
                </a14:m>
                <a:r>
                  <a:rPr lang="en-US" altLang="zh-CN" sz="5400" i="1" dirty="0"/>
                  <a:t> </a:t>
                </a:r>
                <a:r>
                  <a:rPr lang="en-US" altLang="zh-CN" sz="5400" dirty="0"/>
                  <a:t>or </a:t>
                </a:r>
                <a14:m>
                  <m:oMath xmlns:m="http://schemas.openxmlformats.org/officeDocument/2006/math">
                    <m:r>
                      <a:rPr lang="zh-TW" altLang="en-US" sz="5400" b="1" i="1" dirty="0">
                        <a:latin typeface="Cambria Math" panose="02040503050406030204" pitchFamily="18" charset="0"/>
                      </a:rPr>
                      <m:t>𝓔</m:t>
                    </m:r>
                    <m:r>
                      <m:rPr>
                        <m:nor/>
                      </m:rPr>
                      <a:rPr lang="en-US" altLang="zh-TW" sz="5400" b="1" i="1" dirty="0"/>
                      <m:t>−</m:t>
                    </m:r>
                    <m:r>
                      <m:rPr>
                        <m:nor/>
                      </m:rPr>
                      <a:rPr lang="en-US" altLang="zh-TW" sz="5400" b="1" i="1" dirty="0"/>
                      <m:t>stream</m:t>
                    </m:r>
                  </m:oMath>
                </a14:m>
                <a:r>
                  <a:rPr lang="en-US" altLang="zh-CN" sz="5400" dirty="0"/>
                  <a:t>.</a:t>
                </a:r>
              </a:p>
              <a:p>
                <a:endParaRPr lang="zh-CN" altLang="en-US" sz="5400" dirty="0"/>
              </a:p>
            </p:txBody>
          </p:sp>
        </mc:Choice>
        <mc:Fallback xmlns="">
          <p:sp>
            <p:nvSpPr>
              <p:cNvPr id="34" name="文本占位符 33">
                <a:extLst>
                  <a:ext uri="{FF2B5EF4-FFF2-40B4-BE49-F238E27FC236}">
                    <a16:creationId xmlns:a16="http://schemas.microsoft.com/office/drawing/2014/main" id="{0955E8F7-5BFB-4174-B977-DF4FD704AE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99"/>
              </p:nvPr>
            </p:nvSpPr>
            <p:spPr>
              <a:xfrm>
                <a:off x="17416962" y="25723750"/>
                <a:ext cx="16372476" cy="2378661"/>
              </a:xfrm>
              <a:blipFill>
                <a:blip r:embed="rId6"/>
                <a:stretch>
                  <a:fillRect l="-1973" t="-3333" r="-20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5" name="图片 34">
            <a:extLst>
              <a:ext uri="{FF2B5EF4-FFF2-40B4-BE49-F238E27FC236}">
                <a16:creationId xmlns:a16="http://schemas.microsoft.com/office/drawing/2014/main" id="{4D13A37A-B6CD-4DCA-ADF8-38CCDA4D23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837428" y="5682181"/>
            <a:ext cx="15674028" cy="3726337"/>
          </a:xfrm>
          <a:prstGeom prst="rect">
            <a:avLst/>
          </a:prstGeom>
        </p:spPr>
      </p:pic>
      <p:sp>
        <p:nvSpPr>
          <p:cNvPr id="40" name="矩形 39">
            <a:extLst>
              <a:ext uri="{FF2B5EF4-FFF2-40B4-BE49-F238E27FC236}">
                <a16:creationId xmlns:a16="http://schemas.microsoft.com/office/drawing/2014/main" id="{E061E7AB-1B3B-494D-A7A3-173927D16429}"/>
              </a:ext>
            </a:extLst>
          </p:cNvPr>
          <p:cNvSpPr/>
          <p:nvPr/>
        </p:nvSpPr>
        <p:spPr>
          <a:xfrm>
            <a:off x="34164967" y="9924386"/>
            <a:ext cx="16903525" cy="1125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3840480">
              <a:spcBef>
                <a:spcPts val="499"/>
              </a:spcBef>
              <a:spcAft>
                <a:spcPts val="499"/>
              </a:spcAft>
            </a:pPr>
            <a:r>
              <a:rPr lang="af-ZA" altLang="zh-CN" sz="6713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Results</a:t>
            </a:r>
            <a:endParaRPr lang="en-US" altLang="zh-TW" sz="6713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图片 40">
            <a:extLst>
              <a:ext uri="{FF2B5EF4-FFF2-40B4-BE49-F238E27FC236}">
                <a16:creationId xmlns:a16="http://schemas.microsoft.com/office/drawing/2014/main" id="{9C665EF2-F9F8-45CF-A964-AE85B796C4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748302" y="11213094"/>
            <a:ext cx="13640787" cy="7989306"/>
          </a:xfrm>
          <a:prstGeom prst="rect">
            <a:avLst/>
          </a:prstGeom>
        </p:spPr>
      </p:pic>
      <p:pic>
        <p:nvPicPr>
          <p:cNvPr id="44" name="图片 43">
            <a:extLst>
              <a:ext uri="{FF2B5EF4-FFF2-40B4-BE49-F238E27FC236}">
                <a16:creationId xmlns:a16="http://schemas.microsoft.com/office/drawing/2014/main" id="{9D01709D-DBDC-41FA-95B9-86FD373274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828583" y="19701649"/>
            <a:ext cx="13640788" cy="8218595"/>
          </a:xfrm>
          <a:prstGeom prst="rect">
            <a:avLst/>
          </a:prstGeom>
        </p:spPr>
      </p:pic>
      <p:pic>
        <p:nvPicPr>
          <p:cNvPr id="45" name="内容占位符 4">
            <a:extLst>
              <a:ext uri="{FF2B5EF4-FFF2-40B4-BE49-F238E27FC236}">
                <a16:creationId xmlns:a16="http://schemas.microsoft.com/office/drawing/2014/main" id="{09FE2D64-B1AC-4373-A211-642BF7AA2D1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605880" y="228842"/>
            <a:ext cx="3981550" cy="3996352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8C0A2E7A-BC86-4433-8425-A343B3EEB57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6425" y="144741"/>
            <a:ext cx="3935053" cy="3935053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3DE82BDC-4034-43DA-BB8A-C155D555F054}"/>
              </a:ext>
            </a:extLst>
          </p:cNvPr>
          <p:cNvSpPr/>
          <p:nvPr/>
        </p:nvSpPr>
        <p:spPr>
          <a:xfrm>
            <a:off x="17416962" y="6768410"/>
            <a:ext cx="73084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3840480">
              <a:spcBef>
                <a:spcPts val="499"/>
              </a:spcBef>
              <a:spcAft>
                <a:spcPts val="499"/>
              </a:spcAft>
            </a:pPr>
            <a:r>
              <a:rPr lang="af-ZA" altLang="zh-CN" sz="6000" b="1" dirty="0"/>
              <a:t>Overall Architecture</a:t>
            </a:r>
            <a:endParaRPr lang="en-US" altLang="zh-TW" sz="6000" b="1" dirty="0"/>
          </a:p>
        </p:txBody>
      </p:sp>
    </p:spTree>
    <p:extLst>
      <p:ext uri="{BB962C8B-B14F-4D97-AF65-F5344CB8AC3E}">
        <p14:creationId xmlns:p14="http://schemas.microsoft.com/office/powerpoint/2010/main" val="2654750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1167</TotalTime>
  <Words>226</Words>
  <Application>Microsoft Office PowerPoint</Application>
  <PresentationFormat>自定义</PresentationFormat>
  <Paragraphs>18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 New Roman</vt:lpstr>
      <vt:lpstr>Trebuchet MS</vt:lpstr>
      <vt:lpstr>Office 佈景主題</vt:lpstr>
      <vt:lpstr>Towards Unified Aesthetics and Emotion Prediction in Images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Ryan</dc:creator>
  <cp:lastModifiedBy>Jun Yu</cp:lastModifiedBy>
  <cp:revision>167</cp:revision>
  <dcterms:created xsi:type="dcterms:W3CDTF">2019-07-02T06:24:13Z</dcterms:created>
  <dcterms:modified xsi:type="dcterms:W3CDTF">2019-09-20T02:15:48Z</dcterms:modified>
</cp:coreProperties>
</file>