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369" r:id="rId3"/>
    <p:sldId id="370" r:id="rId4"/>
    <p:sldId id="371" r:id="rId5"/>
    <p:sldId id="349" r:id="rId6"/>
    <p:sldId id="372" r:id="rId7"/>
    <p:sldId id="366" r:id="rId8"/>
    <p:sldId id="373" r:id="rId9"/>
    <p:sldId id="364" r:id="rId10"/>
    <p:sldId id="375" r:id="rId11"/>
    <p:sldId id="351" r:id="rId12"/>
    <p:sldId id="374" r:id="rId13"/>
    <p:sldId id="353" r:id="rId14"/>
    <p:sldId id="354" r:id="rId15"/>
    <p:sldId id="376" r:id="rId16"/>
    <p:sldId id="357" r:id="rId17"/>
    <p:sldId id="355" r:id="rId18"/>
    <p:sldId id="359"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6" y="1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7T13:01:19.463"/>
    </inkml:context>
    <inkml:brush xml:id="br0">
      <inkml:brushProperty name="width" value="0.1" units="cm"/>
      <inkml:brushProperty name="height" value="0.1" units="cm"/>
      <inkml:brushProperty name="color" value="#FFFFFF"/>
      <inkml:brushProperty name="ignorePressure" value="1"/>
    </inkml:brush>
  </inkml:definitions>
  <inkml:trace contextRef="#ctx0" brushRef="#br0">0 0,'14'34,"-14"-32,0 0,1 0,-1 0,1 0,-1 0,1 0,0 0,0 0,0 0,0 0,0 0,0 0,1-1,-1 1,1-1,-1 1,1-1,0 1,-1-1,1 0,0 0,0 0,0 0,0 0,0 0,0 0,0-1,0 1,0-1,0 1,0-1,0 0,1 0,-1 0,0 0,0 0,0 0,0-1,0 1,0-1,1 0,1 0,0-1,0 0,-1 0,1-1,0 1,-1-1,0 1,1-1,-1 0,-1 0,1-1,0 1,1-3,-20 9,-42 7,58-10,1 0,-1-1,0 1,0 0,0 0,0 0,0 0,0-1,0 1,0 0,0 0,0 0,0-1,0 1,0 0,1 0,-2-1,1 1,0 0,0 0,0 0,0-1,0 1,0 0,0 0,0 0,0-1,0 1,0 0,0 0,-1 0,1 0,0-1,0 1,0 0,0 0,0 0,-1 0,1 0,0-1,0 1,0 0,-1 0,1 0,0 0,0 0,21-8,1 3,-4 0,-34 12,2-3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C27AA-F681-4814-9108-18852BE5F76E}" type="datetimeFigureOut">
              <a:rPr lang="en-GB" smtClean="0"/>
              <a:t>16/03/2024</a:t>
            </a:fld>
            <a:endParaRPr lang="en-GB"/>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BFF5F-5F8D-4AFA-8916-9FFE4104A4C2}" type="slidenum">
              <a:rPr lang="en-GB" smtClean="0"/>
              <a:t>‹#›</a:t>
            </a:fld>
            <a:endParaRPr lang="en-GB"/>
          </a:p>
        </p:txBody>
      </p:sp>
    </p:spTree>
    <p:extLst>
      <p:ext uri="{BB962C8B-B14F-4D97-AF65-F5344CB8AC3E}">
        <p14:creationId xmlns:p14="http://schemas.microsoft.com/office/powerpoint/2010/main" val="46208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a:t>
            </a:fld>
            <a:endParaRPr lang="en-GB"/>
          </a:p>
        </p:txBody>
      </p:sp>
    </p:spTree>
    <p:extLst>
      <p:ext uri="{BB962C8B-B14F-4D97-AF65-F5344CB8AC3E}">
        <p14:creationId xmlns:p14="http://schemas.microsoft.com/office/powerpoint/2010/main" val="42814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10</a:t>
            </a:fld>
            <a:endParaRPr lang="en-GB"/>
          </a:p>
        </p:txBody>
      </p:sp>
    </p:spTree>
    <p:extLst>
      <p:ext uri="{BB962C8B-B14F-4D97-AF65-F5344CB8AC3E}">
        <p14:creationId xmlns:p14="http://schemas.microsoft.com/office/powerpoint/2010/main" val="115503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11</a:t>
            </a:fld>
            <a:endParaRPr lang="en-GB"/>
          </a:p>
        </p:txBody>
      </p:sp>
    </p:spTree>
    <p:extLst>
      <p:ext uri="{BB962C8B-B14F-4D97-AF65-F5344CB8AC3E}">
        <p14:creationId xmlns:p14="http://schemas.microsoft.com/office/powerpoint/2010/main" val="127683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12</a:t>
            </a:fld>
            <a:endParaRPr lang="en-GB"/>
          </a:p>
        </p:txBody>
      </p:sp>
    </p:spTree>
    <p:extLst>
      <p:ext uri="{BB962C8B-B14F-4D97-AF65-F5344CB8AC3E}">
        <p14:creationId xmlns:p14="http://schemas.microsoft.com/office/powerpoint/2010/main" val="72222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13</a:t>
            </a:fld>
            <a:endParaRPr lang="en-GB"/>
          </a:p>
        </p:txBody>
      </p:sp>
    </p:spTree>
    <p:extLst>
      <p:ext uri="{BB962C8B-B14F-4D97-AF65-F5344CB8AC3E}">
        <p14:creationId xmlns:p14="http://schemas.microsoft.com/office/powerpoint/2010/main" val="81223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a:t>
            </a:r>
          </a:p>
        </p:txBody>
      </p:sp>
      <p:sp>
        <p:nvSpPr>
          <p:cNvPr id="4" name="灯片编号占位符 3"/>
          <p:cNvSpPr>
            <a:spLocks noGrp="1"/>
          </p:cNvSpPr>
          <p:nvPr>
            <p:ph type="sldNum" sz="quarter" idx="5"/>
          </p:nvPr>
        </p:nvSpPr>
        <p:spPr/>
        <p:txBody>
          <a:bodyPr/>
          <a:lstStyle/>
          <a:p>
            <a:fld id="{DB7BFF5F-5F8D-4AFA-8916-9FFE4104A4C2}" type="slidenum">
              <a:rPr lang="en-GB" smtClean="0"/>
              <a:t>14</a:t>
            </a:fld>
            <a:endParaRPr lang="en-GB"/>
          </a:p>
        </p:txBody>
      </p:sp>
    </p:spTree>
    <p:extLst>
      <p:ext uri="{BB962C8B-B14F-4D97-AF65-F5344CB8AC3E}">
        <p14:creationId xmlns:p14="http://schemas.microsoft.com/office/powerpoint/2010/main" val="388173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15</a:t>
            </a:fld>
            <a:endParaRPr lang="en-GB"/>
          </a:p>
        </p:txBody>
      </p:sp>
    </p:spTree>
    <p:extLst>
      <p:ext uri="{BB962C8B-B14F-4D97-AF65-F5344CB8AC3E}">
        <p14:creationId xmlns:p14="http://schemas.microsoft.com/office/powerpoint/2010/main" val="272239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16</a:t>
            </a:fld>
            <a:endParaRPr lang="en-GB"/>
          </a:p>
        </p:txBody>
      </p:sp>
    </p:spTree>
    <p:extLst>
      <p:ext uri="{BB962C8B-B14F-4D97-AF65-F5344CB8AC3E}">
        <p14:creationId xmlns:p14="http://schemas.microsoft.com/office/powerpoint/2010/main" val="289206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17</a:t>
            </a:fld>
            <a:endParaRPr lang="en-GB"/>
          </a:p>
        </p:txBody>
      </p:sp>
    </p:spTree>
    <p:extLst>
      <p:ext uri="{BB962C8B-B14F-4D97-AF65-F5344CB8AC3E}">
        <p14:creationId xmlns:p14="http://schemas.microsoft.com/office/powerpoint/2010/main" val="80547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18</a:t>
            </a:fld>
            <a:endParaRPr lang="en-GB"/>
          </a:p>
        </p:txBody>
      </p:sp>
    </p:spTree>
    <p:extLst>
      <p:ext uri="{BB962C8B-B14F-4D97-AF65-F5344CB8AC3E}">
        <p14:creationId xmlns:p14="http://schemas.microsoft.com/office/powerpoint/2010/main" val="70792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2</a:t>
            </a:fld>
            <a:endParaRPr lang="en-GB"/>
          </a:p>
        </p:txBody>
      </p:sp>
    </p:spTree>
    <p:extLst>
      <p:ext uri="{BB962C8B-B14F-4D97-AF65-F5344CB8AC3E}">
        <p14:creationId xmlns:p14="http://schemas.microsoft.com/office/powerpoint/2010/main" val="344978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3</a:t>
            </a:fld>
            <a:endParaRPr lang="en-GB"/>
          </a:p>
        </p:txBody>
      </p:sp>
    </p:spTree>
    <p:extLst>
      <p:ext uri="{BB962C8B-B14F-4D97-AF65-F5344CB8AC3E}">
        <p14:creationId xmlns:p14="http://schemas.microsoft.com/office/powerpoint/2010/main" val="280082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4</a:t>
            </a:fld>
            <a:endParaRPr lang="en-GB"/>
          </a:p>
        </p:txBody>
      </p:sp>
    </p:spTree>
    <p:extLst>
      <p:ext uri="{BB962C8B-B14F-4D97-AF65-F5344CB8AC3E}">
        <p14:creationId xmlns:p14="http://schemas.microsoft.com/office/powerpoint/2010/main" val="356982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5</a:t>
            </a:fld>
            <a:endParaRPr lang="en-GB"/>
          </a:p>
        </p:txBody>
      </p:sp>
    </p:spTree>
    <p:extLst>
      <p:ext uri="{BB962C8B-B14F-4D97-AF65-F5344CB8AC3E}">
        <p14:creationId xmlns:p14="http://schemas.microsoft.com/office/powerpoint/2010/main" val="401390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6</a:t>
            </a:fld>
            <a:endParaRPr lang="en-GB"/>
          </a:p>
        </p:txBody>
      </p:sp>
    </p:spTree>
    <p:extLst>
      <p:ext uri="{BB962C8B-B14F-4D97-AF65-F5344CB8AC3E}">
        <p14:creationId xmlns:p14="http://schemas.microsoft.com/office/powerpoint/2010/main" val="154876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7</a:t>
            </a:fld>
            <a:endParaRPr lang="en-GB"/>
          </a:p>
        </p:txBody>
      </p:sp>
    </p:spTree>
    <p:extLst>
      <p:ext uri="{BB962C8B-B14F-4D97-AF65-F5344CB8AC3E}">
        <p14:creationId xmlns:p14="http://schemas.microsoft.com/office/powerpoint/2010/main" val="401390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8</a:t>
            </a:fld>
            <a:endParaRPr lang="en-GB"/>
          </a:p>
        </p:txBody>
      </p:sp>
    </p:spTree>
    <p:extLst>
      <p:ext uri="{BB962C8B-B14F-4D97-AF65-F5344CB8AC3E}">
        <p14:creationId xmlns:p14="http://schemas.microsoft.com/office/powerpoint/2010/main" val="30994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DB7BFF5F-5F8D-4AFA-8916-9FFE4104A4C2}" type="slidenum">
              <a:rPr lang="en-GB" smtClean="0"/>
              <a:t>9</a:t>
            </a:fld>
            <a:endParaRPr lang="en-GB"/>
          </a:p>
        </p:txBody>
      </p:sp>
    </p:spTree>
    <p:extLst>
      <p:ext uri="{BB962C8B-B14F-4D97-AF65-F5344CB8AC3E}">
        <p14:creationId xmlns:p14="http://schemas.microsoft.com/office/powerpoint/2010/main" val="20564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B5247-D1E2-D25C-2311-8A056FB7F0E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GB"/>
          </a:p>
        </p:txBody>
      </p:sp>
      <p:sp>
        <p:nvSpPr>
          <p:cNvPr id="3" name="副标题 2">
            <a:extLst>
              <a:ext uri="{FF2B5EF4-FFF2-40B4-BE49-F238E27FC236}">
                <a16:creationId xmlns:a16="http://schemas.microsoft.com/office/drawing/2014/main" id="{0FD0B6E5-0730-18CD-76D2-D352E1C1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a:p>
        </p:txBody>
      </p:sp>
      <p:sp>
        <p:nvSpPr>
          <p:cNvPr id="4" name="日期占位符 3">
            <a:extLst>
              <a:ext uri="{FF2B5EF4-FFF2-40B4-BE49-F238E27FC236}">
                <a16:creationId xmlns:a16="http://schemas.microsoft.com/office/drawing/2014/main" id="{2637CC6D-2809-7845-FE1D-5C126A6C0C9E}"/>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2FF3DEDC-FDA7-DE56-ECE7-2B8D94D3B17E}"/>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572A7139-4F42-83E9-1187-25D609793536}"/>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273179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55FF3-F893-FBCD-908F-595A6079B0E8}"/>
              </a:ext>
            </a:extLst>
          </p:cNvPr>
          <p:cNvSpPr>
            <a:spLocks noGrp="1"/>
          </p:cNvSpPr>
          <p:nvPr>
            <p:ph type="title"/>
          </p:nvPr>
        </p:nvSpPr>
        <p:spPr/>
        <p:txBody>
          <a:bodyPr/>
          <a:lstStyle/>
          <a:p>
            <a:r>
              <a:rPr lang="zh-CN" altLang="en-US"/>
              <a:t>单击此处编辑母版标题样式</a:t>
            </a:r>
            <a:endParaRPr lang="en-GB"/>
          </a:p>
        </p:txBody>
      </p:sp>
      <p:sp>
        <p:nvSpPr>
          <p:cNvPr id="3" name="竖排文字占位符 2">
            <a:extLst>
              <a:ext uri="{FF2B5EF4-FFF2-40B4-BE49-F238E27FC236}">
                <a16:creationId xmlns:a16="http://schemas.microsoft.com/office/drawing/2014/main" id="{6B3A0245-B3FA-005A-8C38-8D39F6C1631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608E50B1-DECE-0760-BD14-4052472237D6}"/>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EB22407D-50AE-C8DB-436E-CA29F1A423F6}"/>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BC685F89-36D8-67AD-3009-86E09C635E6D}"/>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39894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BA4B9C5-A0EE-EF8E-66C1-25421BFC666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GB"/>
          </a:p>
        </p:txBody>
      </p:sp>
      <p:sp>
        <p:nvSpPr>
          <p:cNvPr id="3" name="竖排文字占位符 2">
            <a:extLst>
              <a:ext uri="{FF2B5EF4-FFF2-40B4-BE49-F238E27FC236}">
                <a16:creationId xmlns:a16="http://schemas.microsoft.com/office/drawing/2014/main" id="{93B3D2F9-4140-F2CB-8A8C-070855CB137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1322219F-404F-9E4C-DE9D-285C510CE666}"/>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85E3304D-37E0-EFFA-E17A-9148E8615217}"/>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FE1E8E7D-2DB3-F373-720B-320FB70DE520}"/>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32262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0E8B0-39FF-E6EE-0E0F-8FD681AFD6E3}"/>
              </a:ext>
            </a:extLst>
          </p:cNvPr>
          <p:cNvSpPr>
            <a:spLocks noGrp="1"/>
          </p:cNvSpPr>
          <p:nvPr>
            <p:ph type="title"/>
          </p:nvPr>
        </p:nvSpPr>
        <p:spPr/>
        <p:txBody>
          <a:body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3617A722-EF7F-6F9F-0714-B10A4174A66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822559E0-BF8C-EB07-824D-C10D3AFB72C0}"/>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B146D65C-4C38-F924-4594-4E2C770AB539}"/>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A24C9C90-B9BF-24E0-6D2E-F15F0EFD08AB}"/>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18788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B10F8F-F6D5-56A4-FF42-9133A8AFD18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B2E99A66-35B0-938A-580E-5B72F5E87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434BEEB-40A9-6CD3-7FC0-2A9B442D7B72}"/>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4E16739E-FF73-2A3B-E5F2-4DFF1D8F0D34}"/>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4D8BB6B0-BA7E-2F73-4CBA-19A52A63CEB7}"/>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1381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3A73D-E268-4785-F37F-BC7978A3B5A6}"/>
              </a:ext>
            </a:extLst>
          </p:cNvPr>
          <p:cNvSpPr>
            <a:spLocks noGrp="1"/>
          </p:cNvSpPr>
          <p:nvPr>
            <p:ph type="title"/>
          </p:nvPr>
        </p:nvSpPr>
        <p:spPr/>
        <p:txBody>
          <a:body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193E0079-4D49-F9FB-F676-67CB9744878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内容占位符 3">
            <a:extLst>
              <a:ext uri="{FF2B5EF4-FFF2-40B4-BE49-F238E27FC236}">
                <a16:creationId xmlns:a16="http://schemas.microsoft.com/office/drawing/2014/main" id="{F5458583-3F68-D0DA-A864-D159A8E8EA7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日期占位符 4">
            <a:extLst>
              <a:ext uri="{FF2B5EF4-FFF2-40B4-BE49-F238E27FC236}">
                <a16:creationId xmlns:a16="http://schemas.microsoft.com/office/drawing/2014/main" id="{E481D4E9-A624-384F-98A6-2431877C066A}"/>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6" name="页脚占位符 5">
            <a:extLst>
              <a:ext uri="{FF2B5EF4-FFF2-40B4-BE49-F238E27FC236}">
                <a16:creationId xmlns:a16="http://schemas.microsoft.com/office/drawing/2014/main" id="{0E5656DA-416E-65CC-F2A2-59A122F10065}"/>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6DC906F6-B0B1-EA98-D2E6-6351131FD705}"/>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98728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B2945-F2A9-7F49-B66D-CCBA19E44D68}"/>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24C0891C-EEAF-7973-8D00-86EFF1943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0D8987A-1063-28FD-507D-38CCF68E296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文本占位符 4">
            <a:extLst>
              <a:ext uri="{FF2B5EF4-FFF2-40B4-BE49-F238E27FC236}">
                <a16:creationId xmlns:a16="http://schemas.microsoft.com/office/drawing/2014/main" id="{87043D27-7E90-E9E4-0433-9792CF2162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CC3BA90-F370-4D59-153C-DAE6BA45CC1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日期占位符 6">
            <a:extLst>
              <a:ext uri="{FF2B5EF4-FFF2-40B4-BE49-F238E27FC236}">
                <a16:creationId xmlns:a16="http://schemas.microsoft.com/office/drawing/2014/main" id="{5F6450AC-9000-7417-4141-58713FC9817E}"/>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8" name="页脚占位符 7">
            <a:extLst>
              <a:ext uri="{FF2B5EF4-FFF2-40B4-BE49-F238E27FC236}">
                <a16:creationId xmlns:a16="http://schemas.microsoft.com/office/drawing/2014/main" id="{F0070728-D774-8355-00F9-978EE71D59DA}"/>
              </a:ext>
            </a:extLst>
          </p:cNvPr>
          <p:cNvSpPr>
            <a:spLocks noGrp="1"/>
          </p:cNvSpPr>
          <p:nvPr>
            <p:ph type="ftr" sz="quarter" idx="11"/>
          </p:nvPr>
        </p:nvSpPr>
        <p:spPr/>
        <p:txBody>
          <a:bodyPr/>
          <a:lstStyle/>
          <a:p>
            <a:endParaRPr lang="en-GB"/>
          </a:p>
        </p:txBody>
      </p:sp>
      <p:sp>
        <p:nvSpPr>
          <p:cNvPr id="9" name="灯片编号占位符 8">
            <a:extLst>
              <a:ext uri="{FF2B5EF4-FFF2-40B4-BE49-F238E27FC236}">
                <a16:creationId xmlns:a16="http://schemas.microsoft.com/office/drawing/2014/main" id="{4E686280-4324-A751-6F94-08ED6C78BA68}"/>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332535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43E16-E2A9-D7D7-6952-C37760C4718B}"/>
              </a:ext>
            </a:extLst>
          </p:cNvPr>
          <p:cNvSpPr>
            <a:spLocks noGrp="1"/>
          </p:cNvSpPr>
          <p:nvPr>
            <p:ph type="title"/>
          </p:nvPr>
        </p:nvSpPr>
        <p:spPr/>
        <p:txBody>
          <a:bodyPr/>
          <a:lstStyle/>
          <a:p>
            <a:r>
              <a:rPr lang="zh-CN" altLang="en-US"/>
              <a:t>单击此处编辑母版标题样式</a:t>
            </a:r>
            <a:endParaRPr lang="en-GB"/>
          </a:p>
        </p:txBody>
      </p:sp>
      <p:sp>
        <p:nvSpPr>
          <p:cNvPr id="3" name="日期占位符 2">
            <a:extLst>
              <a:ext uri="{FF2B5EF4-FFF2-40B4-BE49-F238E27FC236}">
                <a16:creationId xmlns:a16="http://schemas.microsoft.com/office/drawing/2014/main" id="{8CD8D7E4-4E90-314E-7131-6A72140B12F7}"/>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4" name="页脚占位符 3">
            <a:extLst>
              <a:ext uri="{FF2B5EF4-FFF2-40B4-BE49-F238E27FC236}">
                <a16:creationId xmlns:a16="http://schemas.microsoft.com/office/drawing/2014/main" id="{745FA90A-F2A1-779A-E3EC-CA9C16348B7D}"/>
              </a:ext>
            </a:extLst>
          </p:cNvPr>
          <p:cNvSpPr>
            <a:spLocks noGrp="1"/>
          </p:cNvSpPr>
          <p:nvPr>
            <p:ph type="ftr" sz="quarter" idx="11"/>
          </p:nvPr>
        </p:nvSpPr>
        <p:spPr/>
        <p:txBody>
          <a:bodyPr/>
          <a:lstStyle/>
          <a:p>
            <a:endParaRPr lang="en-GB"/>
          </a:p>
        </p:txBody>
      </p:sp>
      <p:sp>
        <p:nvSpPr>
          <p:cNvPr id="5" name="灯片编号占位符 4">
            <a:extLst>
              <a:ext uri="{FF2B5EF4-FFF2-40B4-BE49-F238E27FC236}">
                <a16:creationId xmlns:a16="http://schemas.microsoft.com/office/drawing/2014/main" id="{7421A5A3-085C-0F74-5A38-DA341FCC5604}"/>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15003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477502-B1A0-D6A2-7869-1ED9EF48C791}"/>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3" name="页脚占位符 2">
            <a:extLst>
              <a:ext uri="{FF2B5EF4-FFF2-40B4-BE49-F238E27FC236}">
                <a16:creationId xmlns:a16="http://schemas.microsoft.com/office/drawing/2014/main" id="{B997DE5C-C997-397B-1B25-CE750F0BBBFB}"/>
              </a:ext>
            </a:extLst>
          </p:cNvPr>
          <p:cNvSpPr>
            <a:spLocks noGrp="1"/>
          </p:cNvSpPr>
          <p:nvPr>
            <p:ph type="ftr" sz="quarter" idx="11"/>
          </p:nvPr>
        </p:nvSpPr>
        <p:spPr/>
        <p:txBody>
          <a:bodyPr/>
          <a:lstStyle/>
          <a:p>
            <a:endParaRPr lang="en-GB"/>
          </a:p>
        </p:txBody>
      </p:sp>
      <p:sp>
        <p:nvSpPr>
          <p:cNvPr id="4" name="灯片编号占位符 3">
            <a:extLst>
              <a:ext uri="{FF2B5EF4-FFF2-40B4-BE49-F238E27FC236}">
                <a16:creationId xmlns:a16="http://schemas.microsoft.com/office/drawing/2014/main" id="{5D3892F6-6BEF-D6BB-C13A-201F83C8ADA1}"/>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361065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191017-3D5B-0919-41CB-CD75C6F27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33EDA3B5-17B4-7BA1-3C49-39A5C23A6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文本占位符 3">
            <a:extLst>
              <a:ext uri="{FF2B5EF4-FFF2-40B4-BE49-F238E27FC236}">
                <a16:creationId xmlns:a16="http://schemas.microsoft.com/office/drawing/2014/main" id="{9256C943-3237-997E-07F7-89BC289D6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86893D-41CF-3FBD-F9E5-9C1D6E765C43}"/>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6" name="页脚占位符 5">
            <a:extLst>
              <a:ext uri="{FF2B5EF4-FFF2-40B4-BE49-F238E27FC236}">
                <a16:creationId xmlns:a16="http://schemas.microsoft.com/office/drawing/2014/main" id="{0F9C2B51-4B35-1939-B2B0-836C549AEC68}"/>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92361931-6FB0-E0AF-C3F9-C0401FF21E48}"/>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14157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35CC28-9B67-30AC-7AA9-525FDF2FE14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图片占位符 2">
            <a:extLst>
              <a:ext uri="{FF2B5EF4-FFF2-40B4-BE49-F238E27FC236}">
                <a16:creationId xmlns:a16="http://schemas.microsoft.com/office/drawing/2014/main" id="{1A4866BC-CBBA-5A03-7C71-227A7FC12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文本占位符 3">
            <a:extLst>
              <a:ext uri="{FF2B5EF4-FFF2-40B4-BE49-F238E27FC236}">
                <a16:creationId xmlns:a16="http://schemas.microsoft.com/office/drawing/2014/main" id="{6EFCFBE8-98A4-61B8-5510-E9ACB71A7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78E6219-7424-4751-9CB3-A5CA79A7E98C}"/>
              </a:ext>
            </a:extLst>
          </p:cNvPr>
          <p:cNvSpPr>
            <a:spLocks noGrp="1"/>
          </p:cNvSpPr>
          <p:nvPr>
            <p:ph type="dt" sz="half" idx="10"/>
          </p:nvPr>
        </p:nvSpPr>
        <p:spPr/>
        <p:txBody>
          <a:bodyPr/>
          <a:lstStyle/>
          <a:p>
            <a:fld id="{3967F738-0AA1-44FD-9E83-9DB5CE0317FF}" type="datetimeFigureOut">
              <a:rPr lang="en-GB" smtClean="0"/>
              <a:t>16/03/2024</a:t>
            </a:fld>
            <a:endParaRPr lang="en-GB"/>
          </a:p>
        </p:txBody>
      </p:sp>
      <p:sp>
        <p:nvSpPr>
          <p:cNvPr id="6" name="页脚占位符 5">
            <a:extLst>
              <a:ext uri="{FF2B5EF4-FFF2-40B4-BE49-F238E27FC236}">
                <a16:creationId xmlns:a16="http://schemas.microsoft.com/office/drawing/2014/main" id="{183D389D-3B5A-3A3D-72EF-DE764BA01C1B}"/>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FEE22E78-0C5D-9165-78C9-7CCC3835B1FB}"/>
              </a:ext>
            </a:extLst>
          </p:cNvPr>
          <p:cNvSpPr>
            <a:spLocks noGrp="1"/>
          </p:cNvSpPr>
          <p:nvPr>
            <p:ph type="sldNum" sz="quarter" idx="12"/>
          </p:nvPr>
        </p:nvSpPr>
        <p:spPr/>
        <p:txBody>
          <a:bodyPr/>
          <a:lstStyle/>
          <a:p>
            <a:fld id="{9AA2861A-98E2-4249-9160-498ACA949268}" type="slidenum">
              <a:rPr lang="en-GB" smtClean="0"/>
              <a:t>‹#›</a:t>
            </a:fld>
            <a:endParaRPr lang="en-GB"/>
          </a:p>
        </p:txBody>
      </p:sp>
    </p:spTree>
    <p:extLst>
      <p:ext uri="{BB962C8B-B14F-4D97-AF65-F5344CB8AC3E}">
        <p14:creationId xmlns:p14="http://schemas.microsoft.com/office/powerpoint/2010/main" val="68726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6ABDFC5-614A-749B-A6EE-9D192949D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15DA16AB-38F0-6D0B-1C9E-B0EA5761C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9CB42790-99DA-8BD4-BDBD-20CF3FFB5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7F738-0AA1-44FD-9E83-9DB5CE0317FF}" type="datetimeFigureOut">
              <a:rPr lang="en-GB" smtClean="0"/>
              <a:t>16/03/2024</a:t>
            </a:fld>
            <a:endParaRPr lang="en-GB"/>
          </a:p>
        </p:txBody>
      </p:sp>
      <p:sp>
        <p:nvSpPr>
          <p:cNvPr id="5" name="页脚占位符 4">
            <a:extLst>
              <a:ext uri="{FF2B5EF4-FFF2-40B4-BE49-F238E27FC236}">
                <a16:creationId xmlns:a16="http://schemas.microsoft.com/office/drawing/2014/main" id="{6BAB32DF-2B90-72A4-2079-F1973676B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灯片编号占位符 5">
            <a:extLst>
              <a:ext uri="{FF2B5EF4-FFF2-40B4-BE49-F238E27FC236}">
                <a16:creationId xmlns:a16="http://schemas.microsoft.com/office/drawing/2014/main" id="{72F41ABC-2606-62E8-77CC-E38E2E6DD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2861A-98E2-4249-9160-498ACA949268}" type="slidenum">
              <a:rPr lang="en-GB" smtClean="0"/>
              <a:t>‹#›</a:t>
            </a:fld>
            <a:endParaRPr lang="en-GB"/>
          </a:p>
        </p:txBody>
      </p:sp>
    </p:spTree>
    <p:extLst>
      <p:ext uri="{BB962C8B-B14F-4D97-AF65-F5344CB8AC3E}">
        <p14:creationId xmlns:p14="http://schemas.microsoft.com/office/powerpoint/2010/main" val="6618319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6.png"/><Relationship Id="rId2" Type="http://schemas.openxmlformats.org/officeDocument/2006/relationships/tags" Target="../tags/tag48.xml"/><Relationship Id="rId16" Type="http://schemas.openxmlformats.org/officeDocument/2006/relationships/image" Target="../media/image10.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png"/><Relationship Id="rId5" Type="http://schemas.openxmlformats.org/officeDocument/2006/relationships/tags" Target="../tags/tag51.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50.xml"/><Relationship Id="rId9" Type="http://schemas.openxmlformats.org/officeDocument/2006/relationships/notesSlide" Target="../notesSlides/notesSlide10.xml"/><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notesSlide" Target="../notesSlides/notesSlide7.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7.xml"/><Relationship Id="rId7"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3.xml"/><Relationship Id="rId7"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Freeform: Shape 103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DE9F3732-EECD-25CF-57AC-008B2D9A54E3}"/>
              </a:ext>
            </a:extLst>
          </p:cNvPr>
          <p:cNvSpPr>
            <a:spLocks noGrp="1"/>
          </p:cNvSpPr>
          <p:nvPr>
            <p:ph type="ctrTitle"/>
          </p:nvPr>
        </p:nvSpPr>
        <p:spPr>
          <a:xfrm>
            <a:off x="1273626" y="1199650"/>
            <a:ext cx="9644744" cy="2764028"/>
          </a:xfrm>
        </p:spPr>
        <p:txBody>
          <a:bodyPr anchor="ct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Video-Language Graph Convolutional Network for Human Action Recognition</a:t>
            </a:r>
          </a:p>
        </p:txBody>
      </p:sp>
      <p:sp>
        <p:nvSpPr>
          <p:cNvPr id="3" name="副标题 2">
            <a:extLst>
              <a:ext uri="{FF2B5EF4-FFF2-40B4-BE49-F238E27FC236}">
                <a16:creationId xmlns:a16="http://schemas.microsoft.com/office/drawing/2014/main" id="{32277588-1D5A-8D15-4D61-226D887CBCB2}"/>
              </a:ext>
            </a:extLst>
          </p:cNvPr>
          <p:cNvSpPr>
            <a:spLocks noGrp="1"/>
          </p:cNvSpPr>
          <p:nvPr>
            <p:ph type="subTitle" idx="1"/>
          </p:nvPr>
        </p:nvSpPr>
        <p:spPr>
          <a:xfrm>
            <a:off x="1966910" y="4109118"/>
            <a:ext cx="8258176" cy="631825"/>
          </a:xfrm>
        </p:spPr>
        <p:txBody>
          <a:bodyPr anchor="ctr">
            <a:noAutofit/>
          </a:bodyPr>
          <a:lstStyle/>
          <a:p>
            <a:r>
              <a:rPr lang="en-GB" sz="3200" dirty="0">
                <a:solidFill>
                  <a:schemeClr val="accent1">
                    <a:lumMod val="75000"/>
                  </a:schemeClr>
                </a:solidFill>
                <a:latin typeface="Agency FB" panose="020B0503020202020204" pitchFamily="34" charset="0"/>
                <a:cs typeface="Arial" panose="020B0604020202020204" pitchFamily="34" charset="0"/>
              </a:rPr>
              <a:t>Rui Zhang, </a:t>
            </a:r>
            <a:r>
              <a:rPr lang="en-GB" sz="3200" dirty="0" err="1">
                <a:solidFill>
                  <a:schemeClr val="accent1">
                    <a:lumMod val="75000"/>
                  </a:schemeClr>
                </a:solidFill>
                <a:latin typeface="Agency FB" panose="020B0503020202020204" pitchFamily="34" charset="0"/>
                <a:cs typeface="Arial" panose="020B0604020202020204" pitchFamily="34" charset="0"/>
              </a:rPr>
              <a:t>Xiaoran</a:t>
            </a:r>
            <a:r>
              <a:rPr lang="en-GB" sz="3200" dirty="0">
                <a:solidFill>
                  <a:schemeClr val="accent1">
                    <a:lumMod val="75000"/>
                  </a:schemeClr>
                </a:solidFill>
                <a:latin typeface="Agency FB" panose="020B0503020202020204" pitchFamily="34" charset="0"/>
                <a:cs typeface="Arial" panose="020B0604020202020204" pitchFamily="34" charset="0"/>
              </a:rPr>
              <a:t> Yan</a:t>
            </a:r>
          </a:p>
          <a:p>
            <a:r>
              <a:rPr lang="en-US" sz="2800" dirty="0">
                <a:solidFill>
                  <a:schemeClr val="accent1">
                    <a:lumMod val="75000"/>
                  </a:schemeClr>
                </a:solidFill>
                <a:latin typeface="Agency FB" panose="020B0503020202020204" pitchFamily="34" charset="0"/>
                <a:cs typeface="Arial" panose="020B0604020202020204" pitchFamily="34" charset="0"/>
              </a:rPr>
              <a:t>Research Institute of Artificial Intelligence</a:t>
            </a:r>
            <a:endParaRPr lang="en-GB" sz="2800" dirty="0">
              <a:solidFill>
                <a:schemeClr val="accent1">
                  <a:lumMod val="75000"/>
                </a:schemeClr>
              </a:solidFill>
              <a:latin typeface="Agency FB" panose="020B0503020202020204" pitchFamily="34" charset="0"/>
              <a:cs typeface="Arial" panose="020B0604020202020204" pitchFamily="34" charset="0"/>
            </a:endParaRPr>
          </a:p>
          <a:p>
            <a:r>
              <a:rPr lang="en-GB" sz="2800" dirty="0">
                <a:solidFill>
                  <a:schemeClr val="accent1">
                    <a:lumMod val="75000"/>
                  </a:schemeClr>
                </a:solidFill>
                <a:latin typeface="Agency FB" panose="020B0503020202020204" pitchFamily="34" charset="0"/>
                <a:cs typeface="Arial" panose="020B0604020202020204" pitchFamily="34" charset="0"/>
              </a:rPr>
              <a:t>Zhejiang Lab</a:t>
            </a:r>
          </a:p>
        </p:txBody>
      </p:sp>
      <p:sp>
        <p:nvSpPr>
          <p:cNvPr id="1037" name="Rectangle 103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组合 7">
            <a:extLst>
              <a:ext uri="{FF2B5EF4-FFF2-40B4-BE49-F238E27FC236}">
                <a16:creationId xmlns:a16="http://schemas.microsoft.com/office/drawing/2014/main" id="{ABA83095-DDF7-7354-18B4-83119BB9FA57}"/>
              </a:ext>
            </a:extLst>
          </p:cNvPr>
          <p:cNvGrpSpPr/>
          <p:nvPr/>
        </p:nvGrpSpPr>
        <p:grpSpPr>
          <a:xfrm>
            <a:off x="3718560" y="5514694"/>
            <a:ext cx="4754880" cy="45719"/>
            <a:chOff x="1012723" y="1420764"/>
            <a:chExt cx="7492178" cy="63906"/>
          </a:xfrm>
          <a:solidFill>
            <a:schemeClr val="bg1">
              <a:lumMod val="50000"/>
            </a:schemeClr>
          </a:solidFill>
          <a:effectLst>
            <a:glow rad="139700">
              <a:schemeClr val="accent3">
                <a:satMod val="175000"/>
                <a:alpha val="40000"/>
              </a:schemeClr>
            </a:glow>
            <a:outerShdw blurRad="63500" sx="102000" sy="102000" algn="ctr" rotWithShape="0">
              <a:prstClr val="black">
                <a:alpha val="40000"/>
              </a:prstClr>
            </a:outerShdw>
          </a:effectLst>
        </p:grpSpPr>
        <p:cxnSp>
          <p:nvCxnSpPr>
            <p:cNvPr id="9" name="直接连接符 8">
              <a:extLst>
                <a:ext uri="{FF2B5EF4-FFF2-40B4-BE49-F238E27FC236}">
                  <a16:creationId xmlns:a16="http://schemas.microsoft.com/office/drawing/2014/main" id="{5C1F1888-FB54-27F3-D455-F3CA25524648}"/>
                </a:ext>
              </a:extLst>
            </p:cNvPr>
            <p:cNvCxnSpPr/>
            <p:nvPr/>
          </p:nvCxnSpPr>
          <p:spPr>
            <a:xfrm>
              <a:off x="1052050" y="1455174"/>
              <a:ext cx="7452851" cy="0"/>
            </a:xfrm>
            <a:prstGeom prst="line">
              <a:avLst/>
            </a:prstGeom>
            <a:grpFill/>
            <a:ln w="25400">
              <a:solidFill>
                <a:schemeClr val="bg1">
                  <a:lumMod val="65000"/>
                  <a:alpha val="90000"/>
                </a:schemeClr>
              </a:solidFill>
            </a:ln>
          </p:spPr>
          <p:style>
            <a:lnRef idx="1">
              <a:schemeClr val="dk1"/>
            </a:lnRef>
            <a:fillRef idx="0">
              <a:schemeClr val="dk1"/>
            </a:fillRef>
            <a:effectRef idx="0">
              <a:schemeClr val="dk1"/>
            </a:effectRef>
            <a:fontRef idx="minor">
              <a:schemeClr val="tx1"/>
            </a:fontRef>
          </p:style>
        </p:cxnSp>
        <p:sp>
          <p:nvSpPr>
            <p:cNvPr id="10" name="椭圆 9">
              <a:extLst>
                <a:ext uri="{FF2B5EF4-FFF2-40B4-BE49-F238E27FC236}">
                  <a16:creationId xmlns:a16="http://schemas.microsoft.com/office/drawing/2014/main" id="{A6D6913A-194D-76D0-B18D-5752D1DBEA6F}"/>
                </a:ext>
              </a:extLst>
            </p:cNvPr>
            <p:cNvSpPr/>
            <p:nvPr/>
          </p:nvSpPr>
          <p:spPr>
            <a:xfrm>
              <a:off x="1012723" y="1425677"/>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椭圆 10">
              <a:extLst>
                <a:ext uri="{FF2B5EF4-FFF2-40B4-BE49-F238E27FC236}">
                  <a16:creationId xmlns:a16="http://schemas.microsoft.com/office/drawing/2014/main" id="{F738C7D1-5321-44DF-C1B1-B260D8CAA1F3}"/>
                </a:ext>
              </a:extLst>
            </p:cNvPr>
            <p:cNvSpPr/>
            <p:nvPr/>
          </p:nvSpPr>
          <p:spPr>
            <a:xfrm>
              <a:off x="8441013" y="1420764"/>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4" name="图片 3">
            <a:extLst>
              <a:ext uri="{FF2B5EF4-FFF2-40B4-BE49-F238E27FC236}">
                <a16:creationId xmlns:a16="http://schemas.microsoft.com/office/drawing/2014/main" id="{CCFE5755-536B-4179-AB0D-F5529DA02939}"/>
              </a:ext>
            </a:extLst>
          </p:cNvPr>
          <p:cNvPicPr>
            <a:picLocks noChangeAspect="1"/>
          </p:cNvPicPr>
          <p:nvPr/>
        </p:nvPicPr>
        <p:blipFill>
          <a:blip r:embed="rId3"/>
          <a:stretch>
            <a:fillRect/>
          </a:stretch>
        </p:blipFill>
        <p:spPr>
          <a:xfrm>
            <a:off x="4689243" y="5728418"/>
            <a:ext cx="2838471" cy="866781"/>
          </a:xfrm>
          <a:prstGeom prst="rect">
            <a:avLst/>
          </a:prstGeom>
        </p:spPr>
      </p:pic>
    </p:spTree>
    <p:extLst>
      <p:ext uri="{BB962C8B-B14F-4D97-AF65-F5344CB8AC3E}">
        <p14:creationId xmlns:p14="http://schemas.microsoft.com/office/powerpoint/2010/main" val="387384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Proposed Model</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4" y="1741337"/>
            <a:ext cx="4580372"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VL-GCN</a:t>
            </a:r>
            <a:r>
              <a:rPr lang="zh-CN" altLang="en-US" sz="3600" b="1" dirty="0">
                <a:solidFill>
                  <a:schemeClr val="accent1"/>
                </a:solidFill>
                <a:latin typeface="Agency FB" panose="020B0503020202020204" pitchFamily="34" charset="0"/>
              </a:rPr>
              <a:t>:   </a:t>
            </a:r>
            <a:r>
              <a:rPr lang="zh-CN" altLang="en-US" sz="3600" dirty="0">
                <a:solidFill>
                  <a:schemeClr val="accent1"/>
                </a:solidFill>
                <a:latin typeface="Agency FB" panose="020B0503020202020204" pitchFamily="34" charset="0"/>
              </a:rPr>
              <a:t> </a:t>
            </a:r>
            <a:endParaRPr lang="en-US" altLang="zh-CN" sz="3600" dirty="0">
              <a:solidFill>
                <a:schemeClr val="accent1"/>
              </a:solidFill>
              <a:latin typeface="Agency FB" panose="020B0503020202020204" pitchFamily="34" charset="0"/>
            </a:endParaRPr>
          </a:p>
        </p:txBody>
      </p:sp>
      <mc:AlternateContent xmlns:mc="http://schemas.openxmlformats.org/markup-compatibility/2006">
        <mc:Choice xmlns:a14="http://schemas.microsoft.com/office/drawing/2010/main" Requires="a14">
          <p:sp>
            <p:nvSpPr>
              <p:cNvPr id="228" name="文本框 227">
                <a:extLst>
                  <a:ext uri="{FF2B5EF4-FFF2-40B4-BE49-F238E27FC236}">
                    <a16:creationId xmlns:a16="http://schemas.microsoft.com/office/drawing/2014/main" id="{A8402BB8-F360-4DCA-950C-1385B5DF7F1A}"/>
                  </a:ext>
                </a:extLst>
              </p:cNvPr>
              <p:cNvSpPr txBox="1"/>
              <p:nvPr>
                <p:custDataLst>
                  <p:tags r:id="rId6"/>
                </p:custDataLst>
              </p:nvPr>
            </p:nvSpPr>
            <p:spPr>
              <a:xfrm>
                <a:off x="1183519" y="2721918"/>
                <a:ext cx="4422376" cy="3970318"/>
              </a:xfrm>
              <a:prstGeom prst="rect">
                <a:avLst/>
              </a:prstGeom>
              <a:noFill/>
            </p:spPr>
            <p:txBody>
              <a:bodyPr wrap="square" rtlCol="0">
                <a:spAutoFit/>
              </a:bodyPr>
              <a:lstStyle/>
              <a:p>
                <a:pPr marL="457200" indent="-457200">
                  <a:buFont typeface="Wingdings" panose="05000000000000000000" pitchFamily="2" charset="2"/>
                  <a:buChar char="u"/>
                </a:pPr>
                <a:r>
                  <a:rPr lang="en-US" sz="2800" dirty="0">
                    <a:latin typeface="Agency FB" panose="020B0503020202020204" pitchFamily="34" charset="0"/>
                  </a:rPr>
                  <a:t>Video set:</a:t>
                </a:r>
              </a:p>
              <a:p>
                <a:pPr marL="457200" indent="-457200">
                  <a:buFont typeface="Wingdings" panose="05000000000000000000" pitchFamily="2" charset="2"/>
                  <a:buChar char="u"/>
                </a:pPr>
                <a:endParaRPr lang="en-US" sz="2800" dirty="0">
                  <a:latin typeface="Agency FB" panose="020B0503020202020204" pitchFamily="34" charset="0"/>
                </a:endParaRPr>
              </a:p>
              <a:p>
                <a:pPr marL="457200" indent="-457200">
                  <a:buFont typeface="Wingdings" panose="05000000000000000000" pitchFamily="2" charset="2"/>
                  <a:buChar char="u"/>
                </a:pPr>
                <a:r>
                  <a:rPr lang="en-US" sz="2800" dirty="0">
                    <a:latin typeface="Agency FB" panose="020B0503020202020204" pitchFamily="34" charset="0"/>
                  </a:rPr>
                  <a:t>Frame set of video </a:t>
                </a:r>
                <a14:m>
                  <m:oMath xmlns:m="http://schemas.openxmlformats.org/officeDocument/2006/math">
                    <m:r>
                      <a:rPr lang="en-US" sz="2800" b="0" i="1" smtClean="0">
                        <a:latin typeface="Cambria Math" panose="02040503050406030204" pitchFamily="18" charset="0"/>
                      </a:rPr>
                      <m:t>𝑣</m:t>
                    </m:r>
                  </m:oMath>
                </a14:m>
                <a:r>
                  <a:rPr lang="en-US" sz="2800" dirty="0">
                    <a:latin typeface="Agency FB" panose="020B0503020202020204" pitchFamily="34" charset="0"/>
                  </a:rPr>
                  <a:t>:</a:t>
                </a:r>
              </a:p>
              <a:p>
                <a:pPr marL="457200" indent="-457200">
                  <a:buFont typeface="Wingdings" panose="05000000000000000000" pitchFamily="2" charset="2"/>
                  <a:buChar char="u"/>
                </a:pPr>
                <a:endParaRPr lang="en-US" sz="2800" dirty="0">
                  <a:latin typeface="Agency FB" panose="020B0503020202020204" pitchFamily="34" charset="0"/>
                </a:endParaRPr>
              </a:p>
              <a:p>
                <a:pPr marL="457200" indent="-457200">
                  <a:buFont typeface="Wingdings" panose="05000000000000000000" pitchFamily="2" charset="2"/>
                  <a:buChar char="u"/>
                </a:pPr>
                <a:r>
                  <a:rPr lang="en-US" sz="2800" dirty="0">
                    <a:latin typeface="Agency FB" panose="020B0503020202020204" pitchFamily="34" charset="0"/>
                  </a:rPr>
                  <a:t>Body movement set:</a:t>
                </a:r>
              </a:p>
              <a:p>
                <a:pPr marL="457200" indent="-457200">
                  <a:buFont typeface="Wingdings" panose="05000000000000000000" pitchFamily="2" charset="2"/>
                  <a:buChar char="u"/>
                </a:pPr>
                <a:endParaRPr lang="en-US" sz="2800" dirty="0">
                  <a:latin typeface="Agency FB" panose="020B0503020202020204" pitchFamily="34" charset="0"/>
                </a:endParaRPr>
              </a:p>
              <a:p>
                <a:pPr marL="457200" indent="-457200">
                  <a:buFont typeface="Wingdings" panose="05000000000000000000" pitchFamily="2" charset="2"/>
                  <a:buChar char="u"/>
                </a:pPr>
                <a:r>
                  <a:rPr lang="en-US" sz="2800" dirty="0">
                    <a:latin typeface="Agency FB" panose="020B0503020202020204" pitchFamily="34" charset="0"/>
                  </a:rPr>
                  <a:t>Action set:</a:t>
                </a:r>
              </a:p>
              <a:p>
                <a:pPr marL="457200" indent="-457200">
                  <a:buFont typeface="Wingdings" panose="05000000000000000000" pitchFamily="2" charset="2"/>
                  <a:buChar char="u"/>
                </a:pPr>
                <a:endParaRPr lang="en-US" sz="2800" dirty="0">
                  <a:latin typeface="Agency FB" panose="020B0503020202020204" pitchFamily="34" charset="0"/>
                </a:endParaRPr>
              </a:p>
              <a:p>
                <a:endParaRPr lang="en-US" sz="2800" dirty="0">
                  <a:latin typeface="Agency FB" panose="020B0503020202020204" pitchFamily="34" charset="0"/>
                </a:endParaRPr>
              </a:p>
            </p:txBody>
          </p:sp>
        </mc:Choice>
        <mc:Fallback>
          <p:sp>
            <p:nvSpPr>
              <p:cNvPr id="228" name="文本框 227">
                <a:extLst>
                  <a:ext uri="{FF2B5EF4-FFF2-40B4-BE49-F238E27FC236}">
                    <a16:creationId xmlns:a16="http://schemas.microsoft.com/office/drawing/2014/main" id="{A8402BB8-F360-4DCA-950C-1385B5DF7F1A}"/>
                  </a:ext>
                </a:extLst>
              </p:cNvPr>
              <p:cNvSpPr txBox="1">
                <a:spLocks noRot="1" noChangeAspect="1" noMove="1" noResize="1" noEditPoints="1" noAdjustHandles="1" noChangeArrowheads="1" noChangeShapeType="1" noTextEdit="1"/>
              </p:cNvSpPr>
              <p:nvPr>
                <p:custDataLst>
                  <p:tags r:id="rId6"/>
                </p:custDataLst>
              </p:nvPr>
            </p:nvSpPr>
            <p:spPr>
              <a:xfrm>
                <a:off x="1183519" y="2721918"/>
                <a:ext cx="4422376" cy="3970318"/>
              </a:xfrm>
              <a:prstGeom prst="rect">
                <a:avLst/>
              </a:prstGeom>
              <a:blipFill>
                <a:blip r:embed="rId10"/>
                <a:stretch>
                  <a:fillRect l="-2342" t="-15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9867B942-8D3C-47EC-988D-E1667560B9BB}"/>
                  </a:ext>
                </a:extLst>
              </p:cNvPr>
              <p:cNvSpPr txBox="1"/>
              <p:nvPr>
                <p:custDataLst>
                  <p:tags r:id="rId7"/>
                </p:custDataLst>
              </p:nvPr>
            </p:nvSpPr>
            <p:spPr>
              <a:xfrm>
                <a:off x="5195456" y="2721918"/>
                <a:ext cx="6421580" cy="2862322"/>
              </a:xfrm>
              <a:prstGeom prst="rect">
                <a:avLst/>
              </a:prstGeom>
              <a:noFill/>
            </p:spPr>
            <p:txBody>
              <a:bodyPr wrap="square" rtlCol="0">
                <a:spAutoFit/>
              </a:bodyPr>
              <a:lstStyle/>
              <a:p>
                <a:pPr marL="457200" indent="-457200">
                  <a:buFont typeface="Wingdings" panose="05000000000000000000" pitchFamily="2" charset="2"/>
                  <a:buChar char="u"/>
                </a:pPr>
                <a:r>
                  <a:rPr lang="en-US" sz="2800" dirty="0">
                    <a:latin typeface="Agency FB" panose="020B0503020202020204" pitchFamily="34" charset="0"/>
                  </a:rPr>
                  <a:t>Multi-modal graph:</a:t>
                </a:r>
              </a:p>
              <a:p>
                <a:pPr marL="457200" indent="-457200">
                  <a:buFont typeface="Wingdings" panose="05000000000000000000" pitchFamily="2" charset="2"/>
                  <a:buChar char="u"/>
                </a:pPr>
                <a:endParaRPr lang="en-US" sz="2800" dirty="0">
                  <a:latin typeface="Agency FB" panose="020B0503020202020204" pitchFamily="34" charset="0"/>
                </a:endParaRPr>
              </a:p>
              <a:p>
                <a:pPr marL="457200" indent="-457200">
                  <a:buFont typeface="Wingdings" panose="05000000000000000000" pitchFamily="2" charset="2"/>
                  <a:buChar char="u"/>
                </a:pPr>
                <a:endParaRPr lang="en-US" sz="2800" dirty="0">
                  <a:latin typeface="Agency FB" panose="020B0503020202020204" pitchFamily="34" charset="0"/>
                </a:endParaRPr>
              </a:p>
              <a:p>
                <a:r>
                  <a:rPr lang="en-US" sz="2000" dirty="0">
                    <a:latin typeface="Agency FB" panose="020B0503020202020204" pitchFamily="34" charset="0"/>
                  </a:rPr>
                  <a:t>* </a:t>
                </a:r>
                <a14:m>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 </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 </m:t>
                    </m:r>
                  </m:oMath>
                </a14:m>
                <a:r>
                  <a:rPr lang="en-US" sz="2000" dirty="0">
                    <a:latin typeface="Agency FB" panose="020B0503020202020204" pitchFamily="34" charset="0"/>
                  </a:rPr>
                  <a:t>are three types of node sets.</a:t>
                </a:r>
              </a:p>
              <a:p>
                <a:r>
                  <a:rPr lang="en-US" sz="2000" b="0" dirty="0">
                    <a:latin typeface="Agency FB" panose="020B0503020202020204" pitchFamily="34" charset="0"/>
                  </a:rPr>
                  <a:t>*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b="0" i="1" smtClean="0">
                            <a:latin typeface="Cambria Math" panose="02040503050406030204" pitchFamily="18" charset="0"/>
                          </a:rPr>
                          <m:t>𝑀</m:t>
                        </m:r>
                      </m:e>
                    </m:d>
                  </m:oMath>
                </a14:m>
                <a:r>
                  <a:rPr lang="en-US" sz="2800" dirty="0">
                    <a:latin typeface="Agency FB" panose="020B0503020202020204" pitchFamily="34" charset="0"/>
                  </a:rPr>
                  <a:t> </a:t>
                </a:r>
                <a:r>
                  <a:rPr lang="en-US" sz="2000" dirty="0">
                    <a:latin typeface="Agency FB" panose="020B0503020202020204" pitchFamily="34" charset="0"/>
                  </a:rPr>
                  <a:t>represents the relation set.</a:t>
                </a:r>
              </a:p>
              <a:p>
                <a:r>
                  <a:rPr lang="en-US" sz="2000" dirty="0">
                    <a:latin typeface="Agency FB" panose="020B0503020202020204" pitchFamily="34" charset="0"/>
                  </a:rPr>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𝑨</m:t>
                        </m:r>
                      </m:e>
                      <m:sub>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𝑀</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𝑨</m:t>
                        </m:r>
                      </m:e>
                      <m:sub>
                        <m:r>
                          <a:rPr lang="en-US" altLang="zh-CN" sz="2000" b="0" i="1" smtClean="0">
                            <a:latin typeface="Cambria Math" panose="02040503050406030204" pitchFamily="18" charset="0"/>
                          </a:rPr>
                          <m:t>𝑀</m:t>
                        </m:r>
                        <m:r>
                          <a:rPr lang="en-US" altLang="zh-CN" sz="2000" i="1">
                            <a:latin typeface="Cambria Math" panose="02040503050406030204" pitchFamily="18" charset="0"/>
                          </a:rPr>
                          <m:t>−</m:t>
                        </m:r>
                        <m:r>
                          <a:rPr lang="en-US" altLang="zh-CN" sz="2000" b="0" i="1" smtClean="0">
                            <a:latin typeface="Cambria Math" panose="02040503050406030204" pitchFamily="18" charset="0"/>
                          </a:rPr>
                          <m:t>𝑉</m:t>
                        </m:r>
                      </m:sub>
                    </m:sSub>
                  </m:oMath>
                </a14:m>
                <a:r>
                  <a:rPr lang="en-US" sz="2000" dirty="0">
                    <a:latin typeface="Agency FB" panose="020B0503020202020204" pitchFamily="34" charset="0"/>
                  </a:rPr>
                  <a:t>,</a:t>
                </a:r>
                <a:r>
                  <a:rPr lang="en-US" altLang="zh-CN" sz="2000" dirty="0"/>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1" i="1">
                            <a:latin typeface="Cambria Math" panose="02040503050406030204" pitchFamily="18" charset="0"/>
                          </a:rPr>
                          <m:t>𝑨</m:t>
                        </m:r>
                      </m:e>
                      <m:sub>
                        <m:r>
                          <a:rPr lang="en-US" altLang="zh-CN" sz="2000" b="0" i="1" smtClean="0">
                            <a:latin typeface="Cambria Math" panose="02040503050406030204" pitchFamily="18" charset="0"/>
                          </a:rPr>
                          <m:t>𝑀</m:t>
                        </m:r>
                        <m:r>
                          <a:rPr lang="en-US" altLang="zh-CN" sz="2000" i="1">
                            <a:latin typeface="Cambria Math" panose="02040503050406030204" pitchFamily="18" charset="0"/>
                          </a:rPr>
                          <m:t>−</m:t>
                        </m:r>
                        <m:r>
                          <a:rPr lang="en-US" altLang="zh-CN" sz="2000" b="0" i="1" smtClean="0">
                            <a:latin typeface="Cambria Math" panose="02040503050406030204" pitchFamily="18" charset="0"/>
                          </a:rPr>
                          <m:t>𝐶</m:t>
                        </m:r>
                      </m:sub>
                    </m:sSub>
                  </m:oMath>
                </a14:m>
                <a:r>
                  <a:rPr lang="en-US" sz="2000" dirty="0">
                    <a:latin typeface="Agency FB" panose="020B0503020202020204" pitchFamily="34" charset="0"/>
                  </a:rPr>
                  <a:t>,</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𝑨</m:t>
                        </m:r>
                      </m:e>
                      <m:sub>
                        <m:r>
                          <a:rPr lang="en-US" altLang="zh-CN" sz="2000" b="0" i="1" smtClean="0">
                            <a:latin typeface="Cambria Math" panose="02040503050406030204" pitchFamily="18" charset="0"/>
                          </a:rPr>
                          <m:t>𝐶</m:t>
                        </m:r>
                        <m:r>
                          <a:rPr lang="en-US" altLang="zh-CN" sz="2000" i="1">
                            <a:latin typeface="Cambria Math" panose="02040503050406030204" pitchFamily="18" charset="0"/>
                          </a:rPr>
                          <m:t>−</m:t>
                        </m:r>
                        <m:r>
                          <a:rPr lang="en-US" altLang="zh-CN" sz="2000" i="1">
                            <a:latin typeface="Cambria Math" panose="02040503050406030204" pitchFamily="18" charset="0"/>
                          </a:rPr>
                          <m:t>𝑀</m:t>
                        </m:r>
                      </m:sub>
                    </m:sSub>
                    <m:r>
                      <a:rPr lang="en-US" altLang="zh-CN" sz="2000" b="0" i="1" smtClean="0">
                        <a:latin typeface="Cambria Math" panose="02040503050406030204" pitchFamily="18" charset="0"/>
                      </a:rPr>
                      <m:t>}</m:t>
                    </m:r>
                  </m:oMath>
                </a14:m>
                <a:r>
                  <a:rPr lang="en-US" sz="2000" dirty="0">
                    <a:latin typeface="Agency FB" panose="020B0503020202020204" pitchFamily="34" charset="0"/>
                  </a:rPr>
                  <a:t> represents the adjacency matrix set.</a:t>
                </a:r>
              </a:p>
              <a:p>
                <a:endParaRPr lang="en-US" sz="2800" dirty="0">
                  <a:latin typeface="Agency FB" panose="020B0503020202020204" pitchFamily="34" charset="0"/>
                </a:endParaRPr>
              </a:p>
            </p:txBody>
          </p:sp>
        </mc:Choice>
        <mc:Fallback>
          <p:sp>
            <p:nvSpPr>
              <p:cNvPr id="15" name="文本框 14">
                <a:extLst>
                  <a:ext uri="{FF2B5EF4-FFF2-40B4-BE49-F238E27FC236}">
                    <a16:creationId xmlns:a16="http://schemas.microsoft.com/office/drawing/2014/main" id="{9867B942-8D3C-47EC-988D-E1667560B9BB}"/>
                  </a:ext>
                </a:extLst>
              </p:cNvPr>
              <p:cNvSpPr txBox="1">
                <a:spLocks noRot="1" noChangeAspect="1" noMove="1" noResize="1" noEditPoints="1" noAdjustHandles="1" noChangeArrowheads="1" noChangeShapeType="1" noTextEdit="1"/>
              </p:cNvSpPr>
              <p:nvPr>
                <p:custDataLst>
                  <p:tags r:id="rId7"/>
                </p:custDataLst>
              </p:nvPr>
            </p:nvSpPr>
            <p:spPr>
              <a:xfrm>
                <a:off x="5195456" y="2721918"/>
                <a:ext cx="6421580" cy="2862322"/>
              </a:xfrm>
              <a:prstGeom prst="rect">
                <a:avLst/>
              </a:prstGeom>
              <a:blipFill>
                <a:blip r:embed="rId11"/>
                <a:stretch>
                  <a:fillRect l="-1613" t="-213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D228B12-C072-491F-8D61-B78CA5AC8074}"/>
              </a:ext>
            </a:extLst>
          </p:cNvPr>
          <p:cNvPicPr>
            <a:picLocks noChangeAspect="1"/>
          </p:cNvPicPr>
          <p:nvPr/>
        </p:nvPicPr>
        <p:blipFill>
          <a:blip r:embed="rId12"/>
          <a:stretch>
            <a:fillRect/>
          </a:stretch>
        </p:blipFill>
        <p:spPr>
          <a:xfrm>
            <a:off x="2520612" y="3260104"/>
            <a:ext cx="2156980" cy="391595"/>
          </a:xfrm>
          <a:prstGeom prst="rect">
            <a:avLst/>
          </a:prstGeom>
        </p:spPr>
      </p:pic>
      <p:pic>
        <p:nvPicPr>
          <p:cNvPr id="6" name="图片 5">
            <a:extLst>
              <a:ext uri="{FF2B5EF4-FFF2-40B4-BE49-F238E27FC236}">
                <a16:creationId xmlns:a16="http://schemas.microsoft.com/office/drawing/2014/main" id="{0FC23691-240D-4D44-927A-B2E7786DD7D5}"/>
              </a:ext>
            </a:extLst>
          </p:cNvPr>
          <p:cNvPicPr>
            <a:picLocks noChangeAspect="1"/>
          </p:cNvPicPr>
          <p:nvPr/>
        </p:nvPicPr>
        <p:blipFill>
          <a:blip r:embed="rId13"/>
          <a:stretch>
            <a:fillRect/>
          </a:stretch>
        </p:blipFill>
        <p:spPr>
          <a:xfrm>
            <a:off x="2485779" y="4136081"/>
            <a:ext cx="2392965" cy="376845"/>
          </a:xfrm>
          <a:prstGeom prst="rect">
            <a:avLst/>
          </a:prstGeom>
        </p:spPr>
      </p:pic>
      <p:pic>
        <p:nvPicPr>
          <p:cNvPr id="14" name="图片 13">
            <a:extLst>
              <a:ext uri="{FF2B5EF4-FFF2-40B4-BE49-F238E27FC236}">
                <a16:creationId xmlns:a16="http://schemas.microsoft.com/office/drawing/2014/main" id="{477E3CD8-1C00-4896-A0C7-0079186A1509}"/>
              </a:ext>
            </a:extLst>
          </p:cNvPr>
          <p:cNvPicPr>
            <a:picLocks noChangeAspect="1"/>
          </p:cNvPicPr>
          <p:nvPr/>
        </p:nvPicPr>
        <p:blipFill>
          <a:blip r:embed="rId14"/>
          <a:stretch>
            <a:fillRect/>
          </a:stretch>
        </p:blipFill>
        <p:spPr>
          <a:xfrm>
            <a:off x="2485779" y="4997308"/>
            <a:ext cx="2452647" cy="316063"/>
          </a:xfrm>
          <a:prstGeom prst="rect">
            <a:avLst/>
          </a:prstGeom>
        </p:spPr>
      </p:pic>
      <p:pic>
        <p:nvPicPr>
          <p:cNvPr id="16" name="图片 15">
            <a:extLst>
              <a:ext uri="{FF2B5EF4-FFF2-40B4-BE49-F238E27FC236}">
                <a16:creationId xmlns:a16="http://schemas.microsoft.com/office/drawing/2014/main" id="{8BB7ED5E-1C18-4F9A-94BB-AB3BCAFF13B5}"/>
              </a:ext>
            </a:extLst>
          </p:cNvPr>
          <p:cNvPicPr>
            <a:picLocks noChangeAspect="1"/>
          </p:cNvPicPr>
          <p:nvPr/>
        </p:nvPicPr>
        <p:blipFill>
          <a:blip r:embed="rId15"/>
          <a:stretch>
            <a:fillRect/>
          </a:stretch>
        </p:blipFill>
        <p:spPr>
          <a:xfrm>
            <a:off x="2520612" y="5835464"/>
            <a:ext cx="2290186" cy="378320"/>
          </a:xfrm>
          <a:prstGeom prst="rect">
            <a:avLst/>
          </a:prstGeom>
        </p:spPr>
      </p:pic>
      <p:pic>
        <p:nvPicPr>
          <p:cNvPr id="17" name="图片 16">
            <a:extLst>
              <a:ext uri="{FF2B5EF4-FFF2-40B4-BE49-F238E27FC236}">
                <a16:creationId xmlns:a16="http://schemas.microsoft.com/office/drawing/2014/main" id="{7B7A9061-5C8D-40C7-90E1-4AD0073E405B}"/>
              </a:ext>
            </a:extLst>
          </p:cNvPr>
          <p:cNvPicPr>
            <a:picLocks noChangeAspect="1"/>
          </p:cNvPicPr>
          <p:nvPr/>
        </p:nvPicPr>
        <p:blipFill>
          <a:blip r:embed="rId16"/>
          <a:stretch>
            <a:fillRect/>
          </a:stretch>
        </p:blipFill>
        <p:spPr>
          <a:xfrm>
            <a:off x="6014685" y="3330716"/>
            <a:ext cx="3248025" cy="518968"/>
          </a:xfrm>
          <a:prstGeom prst="rect">
            <a:avLst/>
          </a:prstGeom>
        </p:spPr>
      </p:pic>
    </p:spTree>
    <p:custDataLst>
      <p:tags r:id="rId1"/>
    </p:custDataLst>
    <p:extLst>
      <p:ext uri="{BB962C8B-B14F-4D97-AF65-F5344CB8AC3E}">
        <p14:creationId xmlns:p14="http://schemas.microsoft.com/office/powerpoint/2010/main" val="195991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Proposed Model</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D6B1C8E9-C434-40AA-84B8-0FAEB7EAF286}"/>
                  </a:ext>
                </a:extLst>
              </p:cNvPr>
              <p:cNvSpPr txBox="1"/>
              <p:nvPr/>
            </p:nvSpPr>
            <p:spPr>
              <a:xfrm>
                <a:off x="655387" y="1831325"/>
                <a:ext cx="9943339" cy="3600986"/>
              </a:xfrm>
              <a:prstGeom prst="rect">
                <a:avLst/>
              </a:prstGeom>
              <a:noFill/>
            </p:spPr>
            <p:txBody>
              <a:bodyPr wrap="square">
                <a:spAutoFit/>
              </a:bodyPr>
              <a:lstStyle/>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Fine-tuning Module:</a:t>
                </a:r>
              </a:p>
              <a:p>
                <a:pPr marL="1028700" lvl="1" indent="-571500">
                  <a:buFont typeface="Wingdings" panose="05000000000000000000" pitchFamily="2" charset="2"/>
                  <a:buChar char="Ø"/>
                </a:pPr>
                <a:r>
                  <a:rPr lang="en-US" altLang="zh-CN" sz="2800" dirty="0">
                    <a:latin typeface="Agency FB" panose="020B0503020202020204" pitchFamily="34" charset="0"/>
                  </a:rPr>
                  <a:t>Pre-trained CLIP encoders to generate node features (text and video) </a:t>
                </a:r>
              </a:p>
              <a:p>
                <a:pPr marL="1028700" lvl="1" indent="-571500">
                  <a:buFont typeface="Wingdings" panose="05000000000000000000" pitchFamily="2" charset="2"/>
                  <a:buChar char="Ø"/>
                </a:pPr>
                <a:r>
                  <a:rPr lang="en-US" altLang="zh-CN" sz="2800" dirty="0">
                    <a:latin typeface="Agency FB" panose="020B0503020202020204" pitchFamily="34" charset="0"/>
                  </a:rPr>
                  <a:t>Fine-tuning the encoders according to the final objective</a:t>
                </a:r>
              </a:p>
              <a:p>
                <a:pPr lvl="1"/>
                <a:endParaRPr lang="en-US" altLang="zh-CN" sz="2800" dirty="0">
                  <a:latin typeface="Agency FB" panose="020B0503020202020204" pitchFamily="34" charset="0"/>
                </a:endParaRPr>
              </a:p>
              <a:p>
                <a:pPr lvl="1"/>
                <a:r>
                  <a:rPr lang="en-US" altLang="zh-CN" sz="2800" dirty="0">
                    <a:latin typeface="Agency FB" panose="020B0503020202020204" pitchFamily="34" charset="0"/>
                  </a:rPr>
                  <a:t>Frame features:                                   *</a:t>
                </a:r>
                <a:r>
                  <a:rPr lang="en-US" altLang="zh-CN" sz="2000" dirty="0">
                    <a:latin typeface="Agency FB" panose="020B0503020202020204" pitchFamily="34" charset="0"/>
                  </a:rPr>
                  <a:t>H and W denote the spatial resolution of frame </a:t>
                </a:r>
                <a14:m>
                  <m:oMath xmlns:m="http://schemas.openxmlformats.org/officeDocument/2006/math">
                    <m:r>
                      <a:rPr lang="en-US" altLang="zh-CN" sz="2000" b="0" i="1" smtClean="0">
                        <a:latin typeface="Cambria Math" panose="02040503050406030204" pitchFamily="18" charset="0"/>
                      </a:rPr>
                      <m:t>𝑓</m:t>
                    </m:r>
                    <m:r>
                      <a:rPr lang="en-US" altLang="zh-CN" sz="2000" b="0" i="1" baseline="-25000" smtClean="0">
                        <a:latin typeface="Cambria Math" panose="02040503050406030204" pitchFamily="18" charset="0"/>
                      </a:rPr>
                      <m:t>1</m:t>
                    </m:r>
                  </m:oMath>
                </a14:m>
                <a:endParaRPr lang="en-US" altLang="zh-CN" sz="3600" baseline="-25000" dirty="0">
                  <a:latin typeface="Agency FB" panose="020B0503020202020204" pitchFamily="34" charset="0"/>
                </a:endParaRPr>
              </a:p>
              <a:p>
                <a:pPr lvl="1"/>
                <a:r>
                  <a:rPr lang="en-US" altLang="zh-CN" sz="4000" baseline="-25000" dirty="0">
                    <a:latin typeface="Agency FB" panose="020B0503020202020204" pitchFamily="34" charset="0"/>
                  </a:rPr>
                  <a:t>Frame-level representations:</a:t>
                </a:r>
              </a:p>
              <a:p>
                <a:pPr lvl="1"/>
                <a:endParaRPr lang="en-US" altLang="zh-CN" sz="4000" baseline="-25000" dirty="0">
                  <a:latin typeface="Agency FB" panose="020B0503020202020204" pitchFamily="34" charset="0"/>
                </a:endParaRPr>
              </a:p>
              <a:p>
                <a:pPr lvl="1"/>
                <a:r>
                  <a:rPr lang="en-US" altLang="zh-CN" sz="4000" baseline="-25000" dirty="0">
                    <a:latin typeface="Agency FB" panose="020B0503020202020204" pitchFamily="34" charset="0"/>
                  </a:rPr>
                  <a:t>Text representations (body movements and actions):</a:t>
                </a:r>
              </a:p>
            </p:txBody>
          </p:sp>
        </mc:Choice>
        <mc:Fallback>
          <p:sp>
            <p:nvSpPr>
              <p:cNvPr id="40" name="文本框 39">
                <a:extLst>
                  <a:ext uri="{FF2B5EF4-FFF2-40B4-BE49-F238E27FC236}">
                    <a16:creationId xmlns:a16="http://schemas.microsoft.com/office/drawing/2014/main" id="{D6B1C8E9-C434-40AA-84B8-0FAEB7EAF286}"/>
                  </a:ext>
                </a:extLst>
              </p:cNvPr>
              <p:cNvSpPr txBox="1">
                <a:spLocks noRot="1" noChangeAspect="1" noMove="1" noResize="1" noEditPoints="1" noAdjustHandles="1" noChangeArrowheads="1" noChangeShapeType="1" noTextEdit="1"/>
              </p:cNvSpPr>
              <p:nvPr/>
            </p:nvSpPr>
            <p:spPr>
              <a:xfrm>
                <a:off x="655387" y="1831325"/>
                <a:ext cx="9943339" cy="3600986"/>
              </a:xfrm>
              <a:prstGeom prst="rect">
                <a:avLst/>
              </a:prstGeom>
              <a:blipFill>
                <a:blip r:embed="rId3"/>
                <a:stretch>
                  <a:fillRect l="-1655" t="-2369" b="-6937"/>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5C33CCA8-9B5B-47AF-9CA1-E3582EF8F58D}"/>
              </a:ext>
            </a:extLst>
          </p:cNvPr>
          <p:cNvPicPr>
            <a:picLocks noChangeAspect="1"/>
          </p:cNvPicPr>
          <p:nvPr/>
        </p:nvPicPr>
        <p:blipFill>
          <a:blip r:embed="rId4"/>
          <a:stretch>
            <a:fillRect/>
          </a:stretch>
        </p:blipFill>
        <p:spPr>
          <a:xfrm>
            <a:off x="3344688" y="3755202"/>
            <a:ext cx="1809201" cy="379349"/>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墨迹 3">
                <a:extLst>
                  <a:ext uri="{FF2B5EF4-FFF2-40B4-BE49-F238E27FC236}">
                    <a16:creationId xmlns:a16="http://schemas.microsoft.com/office/drawing/2014/main" id="{FE49ECAB-22B2-4EAD-A71D-E86E83D4246E}"/>
                  </a:ext>
                </a:extLst>
              </p14:cNvPr>
              <p14:cNvContentPartPr/>
              <p14:nvPr/>
            </p14:nvContentPartPr>
            <p14:xfrm>
              <a:off x="3985069" y="3749449"/>
              <a:ext cx="46440" cy="28800"/>
            </p14:xfrm>
          </p:contentPart>
        </mc:Choice>
        <mc:Fallback>
          <p:pic>
            <p:nvPicPr>
              <p:cNvPr id="4" name="墨迹 3">
                <a:extLst>
                  <a:ext uri="{FF2B5EF4-FFF2-40B4-BE49-F238E27FC236}">
                    <a16:creationId xmlns:a16="http://schemas.microsoft.com/office/drawing/2014/main" id="{FE49ECAB-22B2-4EAD-A71D-E86E83D4246E}"/>
                  </a:ext>
                </a:extLst>
              </p:cNvPr>
              <p:cNvPicPr/>
              <p:nvPr/>
            </p:nvPicPr>
            <p:blipFill>
              <a:blip r:embed="rId6"/>
              <a:stretch>
                <a:fillRect/>
              </a:stretch>
            </p:blipFill>
            <p:spPr>
              <a:xfrm>
                <a:off x="3967069" y="3731449"/>
                <a:ext cx="82080" cy="64440"/>
              </a:xfrm>
              <a:prstGeom prst="rect">
                <a:avLst/>
              </a:prstGeom>
            </p:spPr>
          </p:pic>
        </mc:Fallback>
      </mc:AlternateContent>
      <p:pic>
        <p:nvPicPr>
          <p:cNvPr id="17" name="图片 16">
            <a:extLst>
              <a:ext uri="{FF2B5EF4-FFF2-40B4-BE49-F238E27FC236}">
                <a16:creationId xmlns:a16="http://schemas.microsoft.com/office/drawing/2014/main" id="{5DB2454C-A634-4BC1-B8F4-B80801708B01}"/>
              </a:ext>
            </a:extLst>
          </p:cNvPr>
          <p:cNvPicPr>
            <a:picLocks noChangeAspect="1"/>
          </p:cNvPicPr>
          <p:nvPr/>
        </p:nvPicPr>
        <p:blipFill>
          <a:blip r:embed="rId7"/>
          <a:stretch>
            <a:fillRect/>
          </a:stretch>
        </p:blipFill>
        <p:spPr>
          <a:xfrm>
            <a:off x="4348594" y="4213242"/>
            <a:ext cx="4083629" cy="556593"/>
          </a:xfrm>
          <a:prstGeom prst="rect">
            <a:avLst/>
          </a:prstGeom>
        </p:spPr>
      </p:pic>
      <p:pic>
        <p:nvPicPr>
          <p:cNvPr id="18" name="图片 17">
            <a:extLst>
              <a:ext uri="{FF2B5EF4-FFF2-40B4-BE49-F238E27FC236}">
                <a16:creationId xmlns:a16="http://schemas.microsoft.com/office/drawing/2014/main" id="{8F982D97-0B57-47BD-A2A1-D8C52B863543}"/>
              </a:ext>
            </a:extLst>
          </p:cNvPr>
          <p:cNvPicPr>
            <a:picLocks noChangeAspect="1"/>
          </p:cNvPicPr>
          <p:nvPr/>
        </p:nvPicPr>
        <p:blipFill>
          <a:blip r:embed="rId8"/>
          <a:stretch>
            <a:fillRect/>
          </a:stretch>
        </p:blipFill>
        <p:spPr>
          <a:xfrm>
            <a:off x="3861954" y="5623515"/>
            <a:ext cx="4358987" cy="499292"/>
          </a:xfrm>
          <a:prstGeom prst="rect">
            <a:avLst/>
          </a:prstGeom>
        </p:spPr>
      </p:pic>
    </p:spTree>
    <p:extLst>
      <p:ext uri="{BB962C8B-B14F-4D97-AF65-F5344CB8AC3E}">
        <p14:creationId xmlns:p14="http://schemas.microsoft.com/office/powerpoint/2010/main" val="394857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251A47A-007B-4C7E-B047-B8D44449B58C}"/>
              </a:ext>
            </a:extLst>
          </p:cNvPr>
          <p:cNvPicPr>
            <a:picLocks noChangeAspect="1"/>
          </p:cNvPicPr>
          <p:nvPr/>
        </p:nvPicPr>
        <p:blipFill>
          <a:blip r:embed="rId3"/>
          <a:stretch>
            <a:fillRect/>
          </a:stretch>
        </p:blipFill>
        <p:spPr>
          <a:xfrm>
            <a:off x="4097624" y="6202328"/>
            <a:ext cx="3152195" cy="489221"/>
          </a:xfrm>
          <a:prstGeom prst="rect">
            <a:avLst/>
          </a:prstGeom>
        </p:spPr>
      </p:pic>
      <p:sp>
        <p:nvSpPr>
          <p:cNvPr id="40" name="文本框 39">
            <a:extLst>
              <a:ext uri="{FF2B5EF4-FFF2-40B4-BE49-F238E27FC236}">
                <a16:creationId xmlns:a16="http://schemas.microsoft.com/office/drawing/2014/main" id="{D6B1C8E9-C434-40AA-84B8-0FAEB7EAF286}"/>
              </a:ext>
            </a:extLst>
          </p:cNvPr>
          <p:cNvSpPr txBox="1"/>
          <p:nvPr/>
        </p:nvSpPr>
        <p:spPr>
          <a:xfrm>
            <a:off x="498253" y="1723791"/>
            <a:ext cx="10785004" cy="4924425"/>
          </a:xfrm>
          <a:prstGeom prst="rect">
            <a:avLst/>
          </a:prstGeom>
          <a:noFill/>
        </p:spPr>
        <p:txBody>
          <a:bodyPr wrap="square">
            <a:spAutoFit/>
          </a:bodyPr>
          <a:lstStyle/>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New Learning Module (Training Module):</a:t>
            </a:r>
          </a:p>
          <a:p>
            <a:pPr marL="1028700" lvl="1" indent="-571500">
              <a:buFont typeface="Wingdings" panose="05000000000000000000" pitchFamily="2" charset="2"/>
              <a:buChar char="Ø"/>
            </a:pPr>
            <a:r>
              <a:rPr lang="en-US" altLang="zh-CN" sz="2800" dirty="0">
                <a:latin typeface="Agency FB" panose="020B0503020202020204" pitchFamily="34" charset="0"/>
              </a:rPr>
              <a:t>Video-level representations (temporal encoding):</a:t>
            </a:r>
          </a:p>
          <a:p>
            <a:pPr lvl="1"/>
            <a:r>
              <a:rPr lang="en-US" altLang="zh-CN" sz="2800" dirty="0">
                <a:latin typeface="Agency FB" panose="020B0503020202020204" pitchFamily="34" charset="0"/>
              </a:rPr>
              <a:t>                                                                                          </a:t>
            </a:r>
            <a:r>
              <a:rPr lang="en-US" altLang="zh-CN" sz="2000" dirty="0">
                <a:latin typeface="Agency FB" panose="020B0503020202020204" pitchFamily="34" charset="0"/>
              </a:rPr>
              <a:t>* MHSA: multi-head self-attention mechanism</a:t>
            </a:r>
            <a:r>
              <a:rPr lang="en-US" altLang="zh-CN" sz="2800" dirty="0">
                <a:latin typeface="Agency FB" panose="020B0503020202020204" pitchFamily="34" charset="0"/>
              </a:rPr>
              <a:t>                                   </a:t>
            </a:r>
          </a:p>
          <a:p>
            <a:pPr lvl="1"/>
            <a:r>
              <a:rPr lang="en-US" altLang="zh-CN" sz="2800" dirty="0">
                <a:latin typeface="Agency FB" panose="020B0503020202020204" pitchFamily="34" charset="0"/>
              </a:rPr>
              <a:t>				                                            </a:t>
            </a:r>
            <a:r>
              <a:rPr lang="en-US" altLang="zh-CN" sz="2000" dirty="0">
                <a:latin typeface="Agency FB" panose="020B0503020202020204" pitchFamily="34" charset="0"/>
              </a:rPr>
              <a:t>* FFN: feed-forward network</a:t>
            </a:r>
          </a:p>
          <a:p>
            <a:pPr marL="1028700" lvl="1" indent="-571500">
              <a:buFont typeface="Wingdings" panose="05000000000000000000" pitchFamily="2" charset="2"/>
              <a:buChar char="Ø"/>
            </a:pPr>
            <a:endParaRPr lang="en-US" altLang="zh-CN" sz="2800" dirty="0">
              <a:latin typeface="Agency FB" panose="020B0503020202020204" pitchFamily="34" charset="0"/>
            </a:endParaRPr>
          </a:p>
          <a:p>
            <a:pPr marL="1028700" lvl="1" indent="-571500">
              <a:buFont typeface="Wingdings" panose="05000000000000000000" pitchFamily="2" charset="2"/>
              <a:buChar char="Ø"/>
            </a:pPr>
            <a:r>
              <a:rPr lang="en-US" altLang="zh-CN" sz="2800" dirty="0">
                <a:latin typeface="Agency FB" panose="020B0503020202020204" pitchFamily="34" charset="0"/>
              </a:rPr>
              <a:t>Structure learning:</a:t>
            </a:r>
          </a:p>
          <a:p>
            <a:pPr lvl="1"/>
            <a:r>
              <a:rPr lang="en-US" altLang="zh-CN" sz="2000" dirty="0">
                <a:latin typeface="Agency FB" panose="020B0503020202020204" pitchFamily="34" charset="0"/>
              </a:rPr>
              <a:t>	</a:t>
            </a:r>
            <a:r>
              <a:rPr lang="en-US" altLang="zh-CN" sz="2300" dirty="0">
                <a:latin typeface="Agency FB" panose="020B0503020202020204" pitchFamily="34" charset="0"/>
              </a:rPr>
              <a:t>Adjacency normalization:</a:t>
            </a:r>
          </a:p>
          <a:p>
            <a:pPr lvl="1"/>
            <a:r>
              <a:rPr lang="en-US" altLang="zh-CN" sz="2300" dirty="0">
                <a:latin typeface="Agency FB" panose="020B0503020202020204" pitchFamily="34" charset="0"/>
              </a:rPr>
              <a:t>	One-hop neighbor learning:</a:t>
            </a:r>
          </a:p>
          <a:p>
            <a:pPr lvl="1"/>
            <a:endParaRPr lang="en-US" altLang="zh-CN" sz="2300" dirty="0">
              <a:latin typeface="Agency FB" panose="020B0503020202020204" pitchFamily="34" charset="0"/>
            </a:endParaRPr>
          </a:p>
          <a:p>
            <a:pPr lvl="1"/>
            <a:endParaRPr lang="en-US" altLang="zh-CN" sz="2300" dirty="0">
              <a:latin typeface="Agency FB" panose="020B0503020202020204" pitchFamily="34" charset="0"/>
            </a:endParaRPr>
          </a:p>
          <a:p>
            <a:pPr lvl="1"/>
            <a:r>
              <a:rPr lang="en-US" altLang="zh-CN" sz="2300" dirty="0">
                <a:latin typeface="Agency FB" panose="020B0503020202020204" pitchFamily="34" charset="0"/>
              </a:rPr>
              <a:t>	Two-hop neighbor learning:</a:t>
            </a:r>
          </a:p>
          <a:p>
            <a:pPr lvl="1"/>
            <a:r>
              <a:rPr lang="en-US" altLang="zh-CN" sz="2300" dirty="0">
                <a:latin typeface="Agency FB" panose="020B0503020202020204" pitchFamily="34" charset="0"/>
              </a:rPr>
              <a:t>	Fusion learning:</a:t>
            </a:r>
          </a:p>
        </p:txBody>
      </p:sp>
      <p:pic>
        <p:nvPicPr>
          <p:cNvPr id="16" name="图片 15">
            <a:extLst>
              <a:ext uri="{FF2B5EF4-FFF2-40B4-BE49-F238E27FC236}">
                <a16:creationId xmlns:a16="http://schemas.microsoft.com/office/drawing/2014/main" id="{225D133D-60F4-49BC-BA66-25E61527D041}"/>
              </a:ext>
            </a:extLst>
          </p:cNvPr>
          <p:cNvPicPr>
            <a:picLocks noChangeAspect="1"/>
          </p:cNvPicPr>
          <p:nvPr/>
        </p:nvPicPr>
        <p:blipFill>
          <a:blip r:embed="rId4"/>
          <a:stretch>
            <a:fillRect/>
          </a:stretch>
        </p:blipFill>
        <p:spPr>
          <a:xfrm>
            <a:off x="4288268" y="5912117"/>
            <a:ext cx="2770909" cy="335398"/>
          </a:xfrm>
          <a:prstGeom prst="rect">
            <a:avLst/>
          </a:prstGeom>
        </p:spPr>
      </p:pic>
      <p:pic>
        <p:nvPicPr>
          <p:cNvPr id="6" name="图片 5">
            <a:extLst>
              <a:ext uri="{FF2B5EF4-FFF2-40B4-BE49-F238E27FC236}">
                <a16:creationId xmlns:a16="http://schemas.microsoft.com/office/drawing/2014/main" id="{8F15AF9D-CE29-42FA-911B-26BACAABDF3A}"/>
              </a:ext>
            </a:extLst>
          </p:cNvPr>
          <p:cNvPicPr>
            <a:picLocks noChangeAspect="1"/>
          </p:cNvPicPr>
          <p:nvPr/>
        </p:nvPicPr>
        <p:blipFill>
          <a:blip r:embed="rId5"/>
          <a:stretch>
            <a:fillRect/>
          </a:stretch>
        </p:blipFill>
        <p:spPr>
          <a:xfrm>
            <a:off x="2470935" y="5216705"/>
            <a:ext cx="2718955" cy="451541"/>
          </a:xfrm>
          <a:prstGeom prst="rect">
            <a:avLst/>
          </a:prstGeom>
        </p:spPr>
      </p:pic>
      <p:pic>
        <p:nvPicPr>
          <p:cNvPr id="14" name="图片 13">
            <a:extLst>
              <a:ext uri="{FF2B5EF4-FFF2-40B4-BE49-F238E27FC236}">
                <a16:creationId xmlns:a16="http://schemas.microsoft.com/office/drawing/2014/main" id="{D44657B3-FAEC-4B99-9FDB-099BCFB491FC}"/>
              </a:ext>
            </a:extLst>
          </p:cNvPr>
          <p:cNvPicPr>
            <a:picLocks noChangeAspect="1"/>
          </p:cNvPicPr>
          <p:nvPr/>
        </p:nvPicPr>
        <p:blipFill>
          <a:blip r:embed="rId6"/>
          <a:stretch>
            <a:fillRect/>
          </a:stretch>
        </p:blipFill>
        <p:spPr>
          <a:xfrm>
            <a:off x="5996631" y="5227088"/>
            <a:ext cx="3411535" cy="430774"/>
          </a:xfrm>
          <a:prstGeom prst="rect">
            <a:avLst/>
          </a:prstGeom>
        </p:spPr>
      </p:pic>
      <p:cxnSp>
        <p:nvCxnSpPr>
          <p:cNvPr id="18" name="直接箭头连接符 17">
            <a:extLst>
              <a:ext uri="{FF2B5EF4-FFF2-40B4-BE49-F238E27FC236}">
                <a16:creationId xmlns:a16="http://schemas.microsoft.com/office/drawing/2014/main" id="{F45E4DA2-AEBB-4AD0-B3B1-D9098B300E66}"/>
              </a:ext>
            </a:extLst>
          </p:cNvPr>
          <p:cNvCxnSpPr/>
          <p:nvPr/>
        </p:nvCxnSpPr>
        <p:spPr>
          <a:xfrm>
            <a:off x="5319769" y="5456642"/>
            <a:ext cx="63384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D771158A-B3BB-47E6-AAC2-371599B4D4EC}"/>
              </a:ext>
            </a:extLst>
          </p:cNvPr>
          <p:cNvPicPr>
            <a:picLocks noChangeAspect="1"/>
          </p:cNvPicPr>
          <p:nvPr/>
        </p:nvPicPr>
        <p:blipFill>
          <a:blip r:embed="rId7"/>
          <a:stretch>
            <a:fillRect/>
          </a:stretch>
        </p:blipFill>
        <p:spPr>
          <a:xfrm>
            <a:off x="4288268" y="4453130"/>
            <a:ext cx="4376964" cy="546037"/>
          </a:xfrm>
          <a:prstGeom prst="rect">
            <a:avLst/>
          </a:prstGeom>
        </p:spPr>
      </p:pic>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a:xfrm>
            <a:off x="838200" y="365125"/>
            <a:ext cx="10515600" cy="1325563"/>
          </a:xfrm>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Proposed Model</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3" name="图片 2">
            <a:extLst>
              <a:ext uri="{FF2B5EF4-FFF2-40B4-BE49-F238E27FC236}">
                <a16:creationId xmlns:a16="http://schemas.microsoft.com/office/drawing/2014/main" id="{100E12D1-1EFA-45A7-AB56-E127D1C8F643}"/>
              </a:ext>
            </a:extLst>
          </p:cNvPr>
          <p:cNvPicPr>
            <a:picLocks noChangeAspect="1"/>
          </p:cNvPicPr>
          <p:nvPr/>
        </p:nvPicPr>
        <p:blipFill>
          <a:blip r:embed="rId8"/>
          <a:stretch>
            <a:fillRect/>
          </a:stretch>
        </p:blipFill>
        <p:spPr>
          <a:xfrm>
            <a:off x="2145722" y="2784041"/>
            <a:ext cx="5071673" cy="1206798"/>
          </a:xfrm>
          <a:prstGeom prst="rect">
            <a:avLst/>
          </a:prstGeom>
        </p:spPr>
      </p:pic>
      <p:grpSp>
        <p:nvGrpSpPr>
          <p:cNvPr id="22" name="组合 21">
            <a:extLst>
              <a:ext uri="{FF2B5EF4-FFF2-40B4-BE49-F238E27FC236}">
                <a16:creationId xmlns:a16="http://schemas.microsoft.com/office/drawing/2014/main" id="{FA0A081E-2C65-45A9-A3F0-339DE034CAF9}"/>
              </a:ext>
            </a:extLst>
          </p:cNvPr>
          <p:cNvGrpSpPr/>
          <p:nvPr/>
        </p:nvGrpSpPr>
        <p:grpSpPr>
          <a:xfrm>
            <a:off x="9573264" y="5506462"/>
            <a:ext cx="2592761" cy="1325563"/>
            <a:chOff x="9518073" y="5195840"/>
            <a:chExt cx="2571925" cy="1325563"/>
          </a:xfrm>
        </p:grpSpPr>
        <p:sp>
          <p:nvSpPr>
            <p:cNvPr id="21" name="矩形: 圆角 20">
              <a:extLst>
                <a:ext uri="{FF2B5EF4-FFF2-40B4-BE49-F238E27FC236}">
                  <a16:creationId xmlns:a16="http://schemas.microsoft.com/office/drawing/2014/main" id="{42D9C21F-1464-4BA2-A5E2-FD589077E5D1}"/>
                </a:ext>
              </a:extLst>
            </p:cNvPr>
            <p:cNvSpPr/>
            <p:nvPr/>
          </p:nvSpPr>
          <p:spPr>
            <a:xfrm>
              <a:off x="9518073" y="5195840"/>
              <a:ext cx="2571925" cy="13255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914400" rtlCol="0" anchor="ctr"/>
            <a:lstStyle/>
            <a:p>
              <a:pPr algn="ctr"/>
              <a:r>
                <a:rPr lang="en-US" altLang="zh-CN" dirty="0"/>
                <a:t>Attention Mechanism</a:t>
              </a:r>
              <a:endParaRPr lang="zh-CN" altLang="en-US" dirty="0"/>
            </a:p>
          </p:txBody>
        </p:sp>
        <p:pic>
          <p:nvPicPr>
            <p:cNvPr id="19" name="图片 18">
              <a:extLst>
                <a:ext uri="{FF2B5EF4-FFF2-40B4-BE49-F238E27FC236}">
                  <a16:creationId xmlns:a16="http://schemas.microsoft.com/office/drawing/2014/main" id="{AEFEB27B-E576-4E13-A102-0C8B5755ABEA}"/>
                </a:ext>
              </a:extLst>
            </p:cNvPr>
            <p:cNvPicPr>
              <a:picLocks noChangeAspect="1"/>
            </p:cNvPicPr>
            <p:nvPr/>
          </p:nvPicPr>
          <p:blipFill>
            <a:blip r:embed="rId9"/>
            <a:stretch>
              <a:fillRect/>
            </a:stretch>
          </p:blipFill>
          <p:spPr>
            <a:xfrm>
              <a:off x="9518073" y="5628792"/>
              <a:ext cx="2571925" cy="724201"/>
            </a:xfrm>
            <a:prstGeom prst="rect">
              <a:avLst/>
            </a:prstGeom>
          </p:spPr>
        </p:pic>
      </p:grpSp>
    </p:spTree>
    <p:extLst>
      <p:ext uri="{BB962C8B-B14F-4D97-AF65-F5344CB8AC3E}">
        <p14:creationId xmlns:p14="http://schemas.microsoft.com/office/powerpoint/2010/main" val="342070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Proposed Model</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38" name="文本框 37">
            <a:extLst>
              <a:ext uri="{FF2B5EF4-FFF2-40B4-BE49-F238E27FC236}">
                <a16:creationId xmlns:a16="http://schemas.microsoft.com/office/drawing/2014/main" id="{69132197-487E-7417-0815-57EDAA3ADB80}"/>
              </a:ext>
            </a:extLst>
          </p:cNvPr>
          <p:cNvSpPr txBox="1"/>
          <p:nvPr/>
        </p:nvSpPr>
        <p:spPr>
          <a:xfrm>
            <a:off x="689907" y="1711490"/>
            <a:ext cx="6096000" cy="646331"/>
          </a:xfrm>
          <a:prstGeom prst="rect">
            <a:avLst/>
          </a:prstGeom>
          <a:noFill/>
        </p:spPr>
        <p:txBody>
          <a:bodyPr wrap="square">
            <a:spAutoFit/>
          </a:bodyPr>
          <a:lstStyle/>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Objective:</a:t>
            </a:r>
          </a:p>
        </p:txBody>
      </p:sp>
      <p:sp>
        <p:nvSpPr>
          <p:cNvPr id="16" name="文本框 15">
            <a:extLst>
              <a:ext uri="{FF2B5EF4-FFF2-40B4-BE49-F238E27FC236}">
                <a16:creationId xmlns:a16="http://schemas.microsoft.com/office/drawing/2014/main" id="{2BD9B7BB-5E6C-D378-401A-4B2FDAF33D8A}"/>
              </a:ext>
            </a:extLst>
          </p:cNvPr>
          <p:cNvSpPr txBox="1"/>
          <p:nvPr/>
        </p:nvSpPr>
        <p:spPr>
          <a:xfrm>
            <a:off x="1976009" y="2428528"/>
            <a:ext cx="7542064" cy="2554545"/>
          </a:xfrm>
          <a:prstGeom prst="rect">
            <a:avLst/>
          </a:prstGeom>
          <a:noFill/>
        </p:spPr>
        <p:txBody>
          <a:bodyPr wrap="square">
            <a:spAutoFit/>
          </a:bodyPr>
          <a:lstStyle/>
          <a:p>
            <a:r>
              <a:rPr lang="en-US" altLang="zh-CN" sz="2800" dirty="0">
                <a:latin typeface="Agency FB" panose="020B0503020202020204" pitchFamily="34" charset="0"/>
              </a:rPr>
              <a:t>Log Loss:</a:t>
            </a:r>
          </a:p>
          <a:p>
            <a:endParaRPr lang="en-US" altLang="zh-CN" sz="2800" dirty="0">
              <a:latin typeface="Agency FB" panose="020B0503020202020204" pitchFamily="34" charset="0"/>
            </a:endParaRPr>
          </a:p>
          <a:p>
            <a:endParaRPr lang="en-US" altLang="zh-CN" sz="2800" dirty="0">
              <a:latin typeface="Agency FB" panose="020B0503020202020204" pitchFamily="34" charset="0"/>
            </a:endParaRPr>
          </a:p>
          <a:p>
            <a:endParaRPr lang="en-US" altLang="zh-CN" sz="2800" dirty="0">
              <a:latin typeface="Agency FB" panose="020B0503020202020204" pitchFamily="34" charset="0"/>
            </a:endParaRPr>
          </a:p>
          <a:p>
            <a:endParaRPr lang="en-US" altLang="zh-CN" sz="2400" dirty="0">
              <a:latin typeface="Agency FB" panose="020B0503020202020204" pitchFamily="34" charset="0"/>
            </a:endParaRPr>
          </a:p>
          <a:p>
            <a:r>
              <a:rPr lang="en-US" altLang="zh-CN" sz="2400" dirty="0">
                <a:latin typeface="Agency FB" panose="020B0503020202020204" pitchFamily="34" charset="0"/>
              </a:rPr>
              <a:t>				* Y is the ground truth action vector. </a:t>
            </a:r>
            <a:endParaRPr lang="en-GB" sz="2400" dirty="0"/>
          </a:p>
        </p:txBody>
      </p:sp>
      <p:pic>
        <p:nvPicPr>
          <p:cNvPr id="3" name="图片 2">
            <a:extLst>
              <a:ext uri="{FF2B5EF4-FFF2-40B4-BE49-F238E27FC236}">
                <a16:creationId xmlns:a16="http://schemas.microsoft.com/office/drawing/2014/main" id="{DAAE7F95-6C13-4C1B-8F01-4EDBCBA40E98}"/>
              </a:ext>
            </a:extLst>
          </p:cNvPr>
          <p:cNvPicPr>
            <a:picLocks noChangeAspect="1"/>
          </p:cNvPicPr>
          <p:nvPr/>
        </p:nvPicPr>
        <p:blipFill>
          <a:blip r:embed="rId3"/>
          <a:stretch>
            <a:fillRect/>
          </a:stretch>
        </p:blipFill>
        <p:spPr>
          <a:xfrm>
            <a:off x="2722418" y="3142766"/>
            <a:ext cx="4806661" cy="1180717"/>
          </a:xfrm>
          <a:prstGeom prst="rect">
            <a:avLst/>
          </a:prstGeom>
        </p:spPr>
      </p:pic>
    </p:spTree>
    <p:extLst>
      <p:ext uri="{BB962C8B-B14F-4D97-AF65-F5344CB8AC3E}">
        <p14:creationId xmlns:p14="http://schemas.microsoft.com/office/powerpoint/2010/main" val="188096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Experiments</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6" name="文本框 15">
            <a:extLst>
              <a:ext uri="{FF2B5EF4-FFF2-40B4-BE49-F238E27FC236}">
                <a16:creationId xmlns:a16="http://schemas.microsoft.com/office/drawing/2014/main" id="{A4721436-1313-2F6E-303D-8C2205BE77C8}"/>
              </a:ext>
            </a:extLst>
          </p:cNvPr>
          <p:cNvSpPr txBox="1"/>
          <p:nvPr/>
        </p:nvSpPr>
        <p:spPr>
          <a:xfrm>
            <a:off x="692336" y="2016591"/>
            <a:ext cx="2226892" cy="2862322"/>
          </a:xfrm>
          <a:prstGeom prst="rect">
            <a:avLst/>
          </a:prstGeom>
          <a:noFill/>
        </p:spPr>
        <p:txBody>
          <a:bodyPr wrap="none" rtlCol="0">
            <a:spAutoFit/>
          </a:bodyPr>
          <a:lstStyle/>
          <a:p>
            <a:pPr marL="457200" indent="-457200">
              <a:buFont typeface="Wingdings" panose="05000000000000000000" pitchFamily="2" charset="2"/>
              <a:buChar char="Ø"/>
            </a:pPr>
            <a:r>
              <a:rPr lang="en-US" sz="3600" b="1" dirty="0">
                <a:solidFill>
                  <a:schemeClr val="accent1"/>
                </a:solidFill>
                <a:latin typeface="Agency FB" panose="020B0503020202020204" pitchFamily="34" charset="0"/>
              </a:rPr>
              <a:t>Datasets:</a:t>
            </a:r>
          </a:p>
          <a:p>
            <a:pPr marL="457200" indent="-457200">
              <a:buFont typeface="Wingdings" panose="05000000000000000000" pitchFamily="2" charset="2"/>
              <a:buChar char="Ø"/>
            </a:pPr>
            <a:endParaRPr lang="en-US" sz="3600" b="1" dirty="0">
              <a:solidFill>
                <a:schemeClr val="accent1"/>
              </a:solidFill>
              <a:latin typeface="Agency FB" panose="020B0503020202020204" pitchFamily="34" charset="0"/>
            </a:endParaRPr>
          </a:p>
          <a:p>
            <a:pPr marL="457200" indent="-457200">
              <a:buFont typeface="Wingdings" panose="05000000000000000000" pitchFamily="2" charset="2"/>
              <a:buChar char="Ø"/>
            </a:pPr>
            <a:endParaRPr lang="en-US" sz="3600" b="1" dirty="0">
              <a:solidFill>
                <a:schemeClr val="accent1"/>
              </a:solidFill>
              <a:latin typeface="Agency FB" panose="020B0503020202020204" pitchFamily="34" charset="0"/>
            </a:endParaRPr>
          </a:p>
          <a:p>
            <a:pPr marL="457200" indent="-457200">
              <a:buFont typeface="Wingdings" panose="05000000000000000000" pitchFamily="2" charset="2"/>
              <a:buChar char="Ø"/>
            </a:pPr>
            <a:endParaRPr lang="en-US" sz="3600" b="1" dirty="0">
              <a:solidFill>
                <a:schemeClr val="accent1"/>
              </a:solidFill>
              <a:latin typeface="Agency FB" panose="020B0503020202020204" pitchFamily="34" charset="0"/>
            </a:endParaRPr>
          </a:p>
          <a:p>
            <a:pPr marL="457200" indent="-457200">
              <a:buFont typeface="Wingdings" panose="05000000000000000000" pitchFamily="2" charset="2"/>
              <a:buChar char="Ø"/>
            </a:pPr>
            <a:r>
              <a:rPr lang="en-US" sz="3600" b="1" dirty="0">
                <a:solidFill>
                  <a:schemeClr val="accent1"/>
                </a:solidFill>
                <a:latin typeface="Agency FB" panose="020B0503020202020204" pitchFamily="34" charset="0"/>
              </a:rPr>
              <a:t>Baselines:</a:t>
            </a:r>
          </a:p>
        </p:txBody>
      </p:sp>
      <p:sp>
        <p:nvSpPr>
          <p:cNvPr id="25" name="文本框 24">
            <a:extLst>
              <a:ext uri="{FF2B5EF4-FFF2-40B4-BE49-F238E27FC236}">
                <a16:creationId xmlns:a16="http://schemas.microsoft.com/office/drawing/2014/main" id="{8CDBA5A8-39EA-A0DC-87C2-C9A06EF253F0}"/>
              </a:ext>
            </a:extLst>
          </p:cNvPr>
          <p:cNvSpPr txBox="1"/>
          <p:nvPr/>
        </p:nvSpPr>
        <p:spPr>
          <a:xfrm>
            <a:off x="1302153" y="2759055"/>
            <a:ext cx="9249815" cy="2739211"/>
          </a:xfrm>
          <a:prstGeom prst="rect">
            <a:avLst/>
          </a:prstGeom>
          <a:noFill/>
        </p:spPr>
        <p:txBody>
          <a:bodyPr wrap="square">
            <a:spAutoFit/>
          </a:bodyPr>
          <a:lstStyle/>
          <a:p>
            <a:pPr marL="342900" indent="-342900">
              <a:buFont typeface="Wingdings" panose="05000000000000000000" pitchFamily="2" charset="2"/>
              <a:buChar char="ü"/>
            </a:pPr>
            <a:r>
              <a:rPr lang="en-US" altLang="zh-CN" sz="2800" dirty="0">
                <a:latin typeface="Agency FB" panose="020B0503020202020204" pitchFamily="34" charset="0"/>
              </a:rPr>
              <a:t>Kinetics-TPS dataset: </a:t>
            </a:r>
            <a:r>
              <a:rPr lang="en-US" altLang="zh-CN" sz="2400" dirty="0">
                <a:latin typeface="Agency FB" panose="020B0503020202020204" pitchFamily="34" charset="0"/>
              </a:rPr>
              <a:t>including 3,809 publicly available annotated videos, as well as the action parsing graph based on the annotations of 10 body parts, 74 part states, and 75 interactive objects across 24 human action categories.</a:t>
            </a:r>
          </a:p>
          <a:p>
            <a:pPr marL="342900" indent="-342900">
              <a:buFont typeface="Wingdings" panose="05000000000000000000" pitchFamily="2" charset="2"/>
              <a:buChar char="ü"/>
            </a:pPr>
            <a:endParaRPr lang="en-US" altLang="zh-CN" sz="2400" dirty="0">
              <a:latin typeface="Agency FB" panose="020B0503020202020204" pitchFamily="34" charset="0"/>
            </a:endParaRPr>
          </a:p>
          <a:p>
            <a:pPr marL="342900" indent="-342900">
              <a:buFont typeface="Wingdings" panose="05000000000000000000" pitchFamily="2" charset="2"/>
              <a:buChar char="ü"/>
            </a:pPr>
            <a:endParaRPr lang="en-US" altLang="zh-CN" sz="2400" dirty="0">
              <a:latin typeface="Agency FB" panose="020B0503020202020204" pitchFamily="34" charset="0"/>
            </a:endParaRPr>
          </a:p>
          <a:p>
            <a:pPr marL="342900" indent="-342900">
              <a:buFont typeface="Wingdings" panose="05000000000000000000" pitchFamily="2" charset="2"/>
              <a:buChar char="ü"/>
            </a:pPr>
            <a:endParaRPr lang="en-US" altLang="zh-CN" sz="2400" dirty="0">
              <a:latin typeface="Agency FB" panose="020B0503020202020204" pitchFamily="34" charset="0"/>
            </a:endParaRPr>
          </a:p>
          <a:p>
            <a:pPr marL="342900" indent="-342900">
              <a:buFont typeface="Wingdings" panose="05000000000000000000" pitchFamily="2" charset="2"/>
              <a:buChar char="ü"/>
            </a:pPr>
            <a:r>
              <a:rPr lang="en-US" altLang="zh-CN" sz="2400" dirty="0">
                <a:latin typeface="Agency FB" panose="020B0503020202020204" pitchFamily="34" charset="0"/>
              </a:rPr>
              <a:t> </a:t>
            </a:r>
            <a:r>
              <a:rPr lang="en-US" altLang="zh-CN" sz="2400" dirty="0" err="1">
                <a:latin typeface="Agency FB" panose="020B0503020202020204" pitchFamily="34" charset="0"/>
              </a:rPr>
              <a:t>ActionCLIP</a:t>
            </a:r>
            <a:r>
              <a:rPr lang="en-US" altLang="zh-CN" sz="2400" dirty="0">
                <a:latin typeface="Agency FB" panose="020B0503020202020204" pitchFamily="34" charset="0"/>
              </a:rPr>
              <a:t>, X-CLIP, and </a:t>
            </a:r>
            <a:r>
              <a:rPr lang="en-US" altLang="zh-CN" sz="2400" dirty="0" err="1">
                <a:latin typeface="Agency FB" panose="020B0503020202020204" pitchFamily="34" charset="0"/>
              </a:rPr>
              <a:t>ViFi</a:t>
            </a:r>
            <a:r>
              <a:rPr lang="en-US" altLang="zh-CN" sz="2400" dirty="0">
                <a:latin typeface="Agency FB" panose="020B0503020202020204" pitchFamily="34" charset="0"/>
              </a:rPr>
              <a:t>-CLIP </a:t>
            </a:r>
          </a:p>
        </p:txBody>
      </p:sp>
    </p:spTree>
    <p:extLst>
      <p:ext uri="{BB962C8B-B14F-4D97-AF65-F5344CB8AC3E}">
        <p14:creationId xmlns:p14="http://schemas.microsoft.com/office/powerpoint/2010/main" val="311222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Experiments</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9" name="文本框 28">
            <a:extLst>
              <a:ext uri="{FF2B5EF4-FFF2-40B4-BE49-F238E27FC236}">
                <a16:creationId xmlns:a16="http://schemas.microsoft.com/office/drawing/2014/main" id="{D8D486ED-0439-F258-0B8D-633C4220930D}"/>
              </a:ext>
            </a:extLst>
          </p:cNvPr>
          <p:cNvSpPr txBox="1"/>
          <p:nvPr/>
        </p:nvSpPr>
        <p:spPr>
          <a:xfrm>
            <a:off x="665668" y="1694711"/>
            <a:ext cx="3642344" cy="646331"/>
          </a:xfrm>
          <a:prstGeom prst="rect">
            <a:avLst/>
          </a:prstGeom>
          <a:noFill/>
        </p:spPr>
        <p:txBody>
          <a:bodyPr wrap="none" rtlCol="0">
            <a:spAutoFit/>
          </a:bodyPr>
          <a:lstStyle/>
          <a:p>
            <a:pPr marL="457200" indent="-457200">
              <a:buFont typeface="Wingdings" panose="05000000000000000000" pitchFamily="2" charset="2"/>
              <a:buChar char="Ø"/>
            </a:pPr>
            <a:r>
              <a:rPr lang="en-US" sz="3600" b="1" dirty="0">
                <a:solidFill>
                  <a:schemeClr val="accent1"/>
                </a:solidFill>
                <a:latin typeface="Agency FB" panose="020B0503020202020204" pitchFamily="34" charset="0"/>
              </a:rPr>
              <a:t>A</a:t>
            </a:r>
            <a:r>
              <a:rPr lang="en-US" altLang="zh-CN" sz="3600" b="1" dirty="0">
                <a:solidFill>
                  <a:schemeClr val="accent1"/>
                </a:solidFill>
                <a:latin typeface="Agency FB" panose="020B0503020202020204" pitchFamily="34" charset="0"/>
              </a:rPr>
              <a:t>ction Recognition:</a:t>
            </a:r>
          </a:p>
        </p:txBody>
      </p:sp>
      <p:sp>
        <p:nvSpPr>
          <p:cNvPr id="33" name="文本框 32">
            <a:extLst>
              <a:ext uri="{FF2B5EF4-FFF2-40B4-BE49-F238E27FC236}">
                <a16:creationId xmlns:a16="http://schemas.microsoft.com/office/drawing/2014/main" id="{A4999399-AD91-AA76-F0DF-F01631B658E0}"/>
              </a:ext>
            </a:extLst>
          </p:cNvPr>
          <p:cNvSpPr txBox="1"/>
          <p:nvPr/>
        </p:nvSpPr>
        <p:spPr>
          <a:xfrm>
            <a:off x="1345623" y="2304497"/>
            <a:ext cx="5522768" cy="1200329"/>
          </a:xfrm>
          <a:prstGeom prst="rect">
            <a:avLst/>
          </a:prstGeom>
          <a:noFill/>
        </p:spPr>
        <p:txBody>
          <a:bodyPr wrap="square">
            <a:spAutoFit/>
          </a:bodyPr>
          <a:lstStyle/>
          <a:p>
            <a:r>
              <a:rPr lang="en-US" altLang="zh-CN" sz="2400" dirty="0">
                <a:latin typeface="Agency FB" panose="020B0503020202020204" pitchFamily="34" charset="0"/>
              </a:rPr>
              <a:t>Table: Comparisons of the action recognition accuracy with state-of-the-art methods on Kinetics-TPS under the CLIP </a:t>
            </a:r>
            <a:r>
              <a:rPr lang="en-US" altLang="zh-CN" sz="2400" dirty="0" err="1">
                <a:latin typeface="Agency FB" panose="020B0503020202020204" pitchFamily="34" charset="0"/>
              </a:rPr>
              <a:t>ViT</a:t>
            </a:r>
            <a:r>
              <a:rPr lang="en-US" altLang="zh-CN" sz="2400" dirty="0">
                <a:latin typeface="Agency FB" panose="020B0503020202020204" pitchFamily="34" charset="0"/>
              </a:rPr>
              <a:t>-B/32 backbone.</a:t>
            </a:r>
          </a:p>
        </p:txBody>
      </p:sp>
      <p:pic>
        <p:nvPicPr>
          <p:cNvPr id="4" name="图片 3">
            <a:extLst>
              <a:ext uri="{FF2B5EF4-FFF2-40B4-BE49-F238E27FC236}">
                <a16:creationId xmlns:a16="http://schemas.microsoft.com/office/drawing/2014/main" id="{F8A522AE-6D9D-48BA-8F56-CC06633062C6}"/>
              </a:ext>
            </a:extLst>
          </p:cNvPr>
          <p:cNvPicPr>
            <a:picLocks noChangeAspect="1"/>
          </p:cNvPicPr>
          <p:nvPr/>
        </p:nvPicPr>
        <p:blipFill>
          <a:blip r:embed="rId3"/>
          <a:stretch>
            <a:fillRect/>
          </a:stretch>
        </p:blipFill>
        <p:spPr>
          <a:xfrm>
            <a:off x="1693718" y="3573030"/>
            <a:ext cx="4642184" cy="2919845"/>
          </a:xfrm>
          <a:prstGeom prst="rect">
            <a:avLst/>
          </a:prstGeom>
        </p:spPr>
      </p:pic>
      <p:sp>
        <p:nvSpPr>
          <p:cNvPr id="14" name="矩形 13">
            <a:extLst>
              <a:ext uri="{FF2B5EF4-FFF2-40B4-BE49-F238E27FC236}">
                <a16:creationId xmlns:a16="http://schemas.microsoft.com/office/drawing/2014/main" id="{A7E8182A-7901-408E-A49D-F4C0BBAA704B}"/>
              </a:ext>
            </a:extLst>
          </p:cNvPr>
          <p:cNvSpPr/>
          <p:nvPr/>
        </p:nvSpPr>
        <p:spPr>
          <a:xfrm>
            <a:off x="6707331" y="3647957"/>
            <a:ext cx="5257801" cy="1384995"/>
          </a:xfrm>
          <a:prstGeom prst="rect">
            <a:avLst/>
          </a:prstGeom>
        </p:spPr>
        <p:txBody>
          <a:bodyPr wrap="square">
            <a:spAutoFit/>
          </a:bodyPr>
          <a:lstStyle/>
          <a:p>
            <a:r>
              <a:rPr lang="en-US" altLang="zh-CN" sz="2800" dirty="0">
                <a:latin typeface="Agency FB" panose="020B0503020202020204" pitchFamily="34" charset="0"/>
              </a:rPr>
              <a:t>** </a:t>
            </a:r>
            <a:r>
              <a:rPr lang="zh-CN" altLang="en-US" sz="2800" dirty="0">
                <a:latin typeface="Agency FB" panose="020B0503020202020204" pitchFamily="34" charset="0"/>
              </a:rPr>
              <a:t>trainingto-test ratios: </a:t>
            </a:r>
            <a:endParaRPr lang="en-US" altLang="zh-CN" sz="2800" dirty="0">
              <a:latin typeface="Agency FB" panose="020B0503020202020204" pitchFamily="34" charset="0"/>
            </a:endParaRPr>
          </a:p>
          <a:p>
            <a:r>
              <a:rPr lang="zh-CN" altLang="en-US" sz="2800" dirty="0">
                <a:latin typeface="Agency FB" panose="020B0503020202020204" pitchFamily="34" charset="0"/>
              </a:rPr>
              <a:t>761 training and 3048 test samples (2:8)</a:t>
            </a:r>
            <a:endParaRPr lang="en-US" altLang="zh-CN" sz="2800" dirty="0">
              <a:latin typeface="Agency FB" panose="020B0503020202020204" pitchFamily="34" charset="0"/>
            </a:endParaRPr>
          </a:p>
          <a:p>
            <a:r>
              <a:rPr lang="zh-CN" altLang="en-US" sz="2800" dirty="0">
                <a:latin typeface="Agency FB" panose="020B0503020202020204" pitchFamily="34" charset="0"/>
              </a:rPr>
              <a:t>1523 training and 2286 test samples (4:6)</a:t>
            </a:r>
          </a:p>
        </p:txBody>
      </p:sp>
    </p:spTree>
    <p:extLst>
      <p:ext uri="{BB962C8B-B14F-4D97-AF65-F5344CB8AC3E}">
        <p14:creationId xmlns:p14="http://schemas.microsoft.com/office/powerpoint/2010/main" val="300067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Experiments</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9" name="文本框 28">
            <a:extLst>
              <a:ext uri="{FF2B5EF4-FFF2-40B4-BE49-F238E27FC236}">
                <a16:creationId xmlns:a16="http://schemas.microsoft.com/office/drawing/2014/main" id="{D8D486ED-0439-F258-0B8D-633C4220930D}"/>
              </a:ext>
            </a:extLst>
          </p:cNvPr>
          <p:cNvSpPr txBox="1"/>
          <p:nvPr/>
        </p:nvSpPr>
        <p:spPr>
          <a:xfrm>
            <a:off x="665668" y="1694711"/>
            <a:ext cx="3642344" cy="646331"/>
          </a:xfrm>
          <a:prstGeom prst="rect">
            <a:avLst/>
          </a:prstGeom>
          <a:noFill/>
        </p:spPr>
        <p:txBody>
          <a:bodyPr wrap="none" rtlCol="0">
            <a:spAutoFit/>
          </a:bodyPr>
          <a:lstStyle/>
          <a:p>
            <a:pPr marL="457200" indent="-457200">
              <a:buFont typeface="Wingdings" panose="05000000000000000000" pitchFamily="2" charset="2"/>
              <a:buChar char="Ø"/>
            </a:pPr>
            <a:r>
              <a:rPr lang="en-US" sz="3600" b="1" dirty="0">
                <a:solidFill>
                  <a:schemeClr val="accent1"/>
                </a:solidFill>
                <a:latin typeface="Agency FB" panose="020B0503020202020204" pitchFamily="34" charset="0"/>
              </a:rPr>
              <a:t>A</a:t>
            </a:r>
            <a:r>
              <a:rPr lang="en-US" altLang="zh-CN" sz="3600" b="1" dirty="0">
                <a:solidFill>
                  <a:schemeClr val="accent1"/>
                </a:solidFill>
                <a:latin typeface="Agency FB" panose="020B0503020202020204" pitchFamily="34" charset="0"/>
              </a:rPr>
              <a:t>ction Recognition:</a:t>
            </a:r>
          </a:p>
        </p:txBody>
      </p:sp>
      <p:sp>
        <p:nvSpPr>
          <p:cNvPr id="33" name="文本框 32">
            <a:extLst>
              <a:ext uri="{FF2B5EF4-FFF2-40B4-BE49-F238E27FC236}">
                <a16:creationId xmlns:a16="http://schemas.microsoft.com/office/drawing/2014/main" id="{A4999399-AD91-AA76-F0DF-F01631B658E0}"/>
              </a:ext>
            </a:extLst>
          </p:cNvPr>
          <p:cNvSpPr txBox="1"/>
          <p:nvPr/>
        </p:nvSpPr>
        <p:spPr>
          <a:xfrm>
            <a:off x="1345623" y="2304497"/>
            <a:ext cx="5574722" cy="1200329"/>
          </a:xfrm>
          <a:prstGeom prst="rect">
            <a:avLst/>
          </a:prstGeom>
          <a:noFill/>
        </p:spPr>
        <p:txBody>
          <a:bodyPr wrap="square">
            <a:spAutoFit/>
          </a:bodyPr>
          <a:lstStyle/>
          <a:p>
            <a:r>
              <a:rPr lang="en-US" altLang="zh-CN" sz="2400" dirty="0">
                <a:latin typeface="Agency FB" panose="020B0503020202020204" pitchFamily="34" charset="0"/>
              </a:rPr>
              <a:t>Table: Comparisons of the action recognition accuracy with state-of-the-art methods on Kinetics-TPS under the CLIP </a:t>
            </a:r>
            <a:r>
              <a:rPr lang="en-US" altLang="zh-CN" sz="2400" dirty="0" err="1">
                <a:latin typeface="Agency FB" panose="020B0503020202020204" pitchFamily="34" charset="0"/>
              </a:rPr>
              <a:t>ViT</a:t>
            </a:r>
            <a:r>
              <a:rPr lang="en-US" altLang="zh-CN" sz="2400" dirty="0">
                <a:latin typeface="Agency FB" panose="020B0503020202020204" pitchFamily="34" charset="0"/>
              </a:rPr>
              <a:t>-B/32 backbone.</a:t>
            </a:r>
          </a:p>
        </p:txBody>
      </p:sp>
      <p:pic>
        <p:nvPicPr>
          <p:cNvPr id="6" name="图片 5">
            <a:extLst>
              <a:ext uri="{FF2B5EF4-FFF2-40B4-BE49-F238E27FC236}">
                <a16:creationId xmlns:a16="http://schemas.microsoft.com/office/drawing/2014/main" id="{9AC4897D-EBA3-490C-AAE6-64E4EBAD5D45}"/>
              </a:ext>
            </a:extLst>
          </p:cNvPr>
          <p:cNvPicPr>
            <a:picLocks noChangeAspect="1"/>
          </p:cNvPicPr>
          <p:nvPr/>
        </p:nvPicPr>
        <p:blipFill>
          <a:blip r:embed="rId3"/>
          <a:stretch>
            <a:fillRect/>
          </a:stretch>
        </p:blipFill>
        <p:spPr>
          <a:xfrm>
            <a:off x="1641990" y="3588409"/>
            <a:ext cx="4809260" cy="3007648"/>
          </a:xfrm>
          <a:prstGeom prst="rect">
            <a:avLst/>
          </a:prstGeom>
        </p:spPr>
      </p:pic>
      <p:sp>
        <p:nvSpPr>
          <p:cNvPr id="19" name="矩形 18">
            <a:extLst>
              <a:ext uri="{FF2B5EF4-FFF2-40B4-BE49-F238E27FC236}">
                <a16:creationId xmlns:a16="http://schemas.microsoft.com/office/drawing/2014/main" id="{5B10D17F-C3E6-43B3-9A30-9668C34D12BF}"/>
              </a:ext>
            </a:extLst>
          </p:cNvPr>
          <p:cNvSpPr/>
          <p:nvPr/>
        </p:nvSpPr>
        <p:spPr>
          <a:xfrm>
            <a:off x="6733310" y="3586759"/>
            <a:ext cx="4857748" cy="1384995"/>
          </a:xfrm>
          <a:prstGeom prst="rect">
            <a:avLst/>
          </a:prstGeom>
        </p:spPr>
        <p:txBody>
          <a:bodyPr wrap="square">
            <a:spAutoFit/>
          </a:bodyPr>
          <a:lstStyle/>
          <a:p>
            <a:r>
              <a:rPr lang="en-US" altLang="zh-CN" sz="2800" dirty="0">
                <a:latin typeface="Agency FB" panose="020B0503020202020204" pitchFamily="34" charset="0"/>
              </a:rPr>
              <a:t>** </a:t>
            </a:r>
            <a:r>
              <a:rPr lang="zh-CN" altLang="en-US" sz="2800" dirty="0">
                <a:latin typeface="Agency FB" panose="020B0503020202020204" pitchFamily="34" charset="0"/>
              </a:rPr>
              <a:t>trainingto-test ratios: </a:t>
            </a:r>
            <a:endParaRPr lang="en-US" altLang="zh-CN" sz="2800" dirty="0">
              <a:latin typeface="Agency FB" panose="020B0503020202020204" pitchFamily="34" charset="0"/>
            </a:endParaRPr>
          </a:p>
          <a:p>
            <a:r>
              <a:rPr lang="zh-CN" altLang="en-US" sz="2800" dirty="0">
                <a:latin typeface="Agency FB" panose="020B0503020202020204" pitchFamily="34" charset="0"/>
              </a:rPr>
              <a:t>2285 training and 1524 test samples (6:4)</a:t>
            </a:r>
            <a:endParaRPr lang="en-US" altLang="zh-CN" sz="2800" dirty="0">
              <a:latin typeface="Agency FB" panose="020B0503020202020204" pitchFamily="34" charset="0"/>
            </a:endParaRPr>
          </a:p>
          <a:p>
            <a:r>
              <a:rPr lang="zh-CN" altLang="en-US" sz="2800" dirty="0">
                <a:latin typeface="Agency FB" panose="020B0503020202020204" pitchFamily="34" charset="0"/>
              </a:rPr>
              <a:t>3047 training and 762 test samples (8:2)</a:t>
            </a:r>
          </a:p>
        </p:txBody>
      </p:sp>
    </p:spTree>
    <p:extLst>
      <p:ext uri="{BB962C8B-B14F-4D97-AF65-F5344CB8AC3E}">
        <p14:creationId xmlns:p14="http://schemas.microsoft.com/office/powerpoint/2010/main" val="265004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Experiments</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8" name="文本框 27">
            <a:extLst>
              <a:ext uri="{FF2B5EF4-FFF2-40B4-BE49-F238E27FC236}">
                <a16:creationId xmlns:a16="http://schemas.microsoft.com/office/drawing/2014/main" id="{26A8A8FD-4127-E2BC-FA37-1D753C10B0B0}"/>
              </a:ext>
            </a:extLst>
          </p:cNvPr>
          <p:cNvSpPr txBox="1"/>
          <p:nvPr/>
        </p:nvSpPr>
        <p:spPr>
          <a:xfrm>
            <a:off x="664999" y="1695422"/>
            <a:ext cx="298671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b="1" dirty="0">
                <a:solidFill>
                  <a:schemeClr val="accent1"/>
                </a:solidFill>
                <a:latin typeface="Agency FB" panose="020B0503020202020204" pitchFamily="34" charset="0"/>
              </a:rPr>
              <a:t>Ablation Study:</a:t>
            </a:r>
          </a:p>
        </p:txBody>
      </p:sp>
      <p:sp>
        <p:nvSpPr>
          <p:cNvPr id="32" name="文本框 31">
            <a:extLst>
              <a:ext uri="{FF2B5EF4-FFF2-40B4-BE49-F238E27FC236}">
                <a16:creationId xmlns:a16="http://schemas.microsoft.com/office/drawing/2014/main" id="{95F029B5-789F-EAF8-D58C-C0171C2A1249}"/>
              </a:ext>
            </a:extLst>
          </p:cNvPr>
          <p:cNvSpPr txBox="1"/>
          <p:nvPr/>
        </p:nvSpPr>
        <p:spPr>
          <a:xfrm>
            <a:off x="4150778" y="2520419"/>
            <a:ext cx="3283917" cy="461665"/>
          </a:xfrm>
          <a:prstGeom prst="rect">
            <a:avLst/>
          </a:prstGeom>
          <a:noFill/>
        </p:spPr>
        <p:txBody>
          <a:bodyPr wrap="square">
            <a:spAutoFit/>
          </a:bodyPr>
          <a:lstStyle/>
          <a:p>
            <a:r>
              <a:rPr lang="en-US" altLang="zh-CN" sz="2400" dirty="0">
                <a:latin typeface="Agency FB" panose="020B0503020202020204" pitchFamily="34" charset="0"/>
              </a:rPr>
              <a:t>Table: Ablation study of VL-GCN.</a:t>
            </a:r>
          </a:p>
        </p:txBody>
      </p:sp>
      <p:pic>
        <p:nvPicPr>
          <p:cNvPr id="3" name="图片 2">
            <a:extLst>
              <a:ext uri="{FF2B5EF4-FFF2-40B4-BE49-F238E27FC236}">
                <a16:creationId xmlns:a16="http://schemas.microsoft.com/office/drawing/2014/main" id="{89959ED4-1FC4-428D-BAE0-1FC2017F7841}"/>
              </a:ext>
            </a:extLst>
          </p:cNvPr>
          <p:cNvPicPr>
            <a:picLocks noChangeAspect="1"/>
          </p:cNvPicPr>
          <p:nvPr/>
        </p:nvPicPr>
        <p:blipFill>
          <a:blip r:embed="rId3"/>
          <a:stretch>
            <a:fillRect/>
          </a:stretch>
        </p:blipFill>
        <p:spPr>
          <a:xfrm>
            <a:off x="4059627" y="3101686"/>
            <a:ext cx="3764973" cy="2968796"/>
          </a:xfrm>
          <a:prstGeom prst="rect">
            <a:avLst/>
          </a:prstGeom>
        </p:spPr>
      </p:pic>
    </p:spTree>
    <p:extLst>
      <p:ext uri="{BB962C8B-B14F-4D97-AF65-F5344CB8AC3E}">
        <p14:creationId xmlns:p14="http://schemas.microsoft.com/office/powerpoint/2010/main" val="131557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Conclusion</a:t>
            </a:r>
          </a:p>
        </p:txBody>
      </p:sp>
      <p:grpSp>
        <p:nvGrpSpPr>
          <p:cNvPr id="9" name="组合 8">
            <a:extLst>
              <a:ext uri="{FF2B5EF4-FFF2-40B4-BE49-F238E27FC236}">
                <a16:creationId xmlns:a16="http://schemas.microsoft.com/office/drawing/2014/main" id="{C8742744-E8BC-D0CE-3C11-8E1DCADD5CEE}"/>
              </a:ext>
            </a:extLst>
          </p:cNvPr>
          <p:cNvGrpSpPr/>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3" name="内容占位符 2">
            <a:extLst>
              <a:ext uri="{FF2B5EF4-FFF2-40B4-BE49-F238E27FC236}">
                <a16:creationId xmlns:a16="http://schemas.microsoft.com/office/drawing/2014/main" id="{0A546215-74B0-B55A-1C17-54515A0F2DF8}"/>
              </a:ext>
            </a:extLst>
          </p:cNvPr>
          <p:cNvSpPr txBox="1">
            <a:spLocks/>
          </p:cNvSpPr>
          <p:nvPr/>
        </p:nvSpPr>
        <p:spPr>
          <a:xfrm>
            <a:off x="846570" y="2011570"/>
            <a:ext cx="9819305" cy="255792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100000"/>
              </a:lnSpc>
              <a:spcBef>
                <a:spcPts val="0"/>
              </a:spcBef>
              <a:spcAft>
                <a:spcPts val="0"/>
              </a:spcAft>
              <a:buClr>
                <a:schemeClr val="accent4"/>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100000"/>
              </a:lnSpc>
              <a:spcBef>
                <a:spcPts val="0"/>
              </a:spcBef>
              <a:spcAft>
                <a:spcPts val="0"/>
              </a:spcAft>
              <a:buClr>
                <a:schemeClr val="accent4"/>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9pPr>
          </a:lstStyle>
          <a:p>
            <a:pPr algn="just"/>
            <a:r>
              <a:rPr lang="en-US" sz="2800" dirty="0">
                <a:latin typeface="Agency FB" panose="020B0503020202020204" pitchFamily="34" charset="0"/>
              </a:rPr>
              <a:t>Leverage </a:t>
            </a:r>
            <a:r>
              <a:rPr lang="en-US" sz="2800" b="1" dirty="0">
                <a:latin typeface="Agency FB" panose="020B0503020202020204" pitchFamily="34" charset="0"/>
              </a:rPr>
              <a:t>fine-grained action parsing </a:t>
            </a:r>
            <a:r>
              <a:rPr lang="en-US" sz="2800" dirty="0">
                <a:latin typeface="Agency FB" panose="020B0503020202020204" pitchFamily="34" charset="0"/>
              </a:rPr>
              <a:t>as powerful guidance;</a:t>
            </a:r>
          </a:p>
          <a:p>
            <a:pPr algn="just"/>
            <a:endParaRPr lang="en-US" sz="2800" dirty="0">
              <a:latin typeface="Agency FB" panose="020B0503020202020204" pitchFamily="34" charset="0"/>
            </a:endParaRPr>
          </a:p>
          <a:p>
            <a:pPr algn="just"/>
            <a:r>
              <a:rPr lang="en-US" sz="2800" dirty="0">
                <a:latin typeface="Agency FB" panose="020B0503020202020204" pitchFamily="34" charset="0"/>
              </a:rPr>
              <a:t>Effectively fuse </a:t>
            </a:r>
            <a:r>
              <a:rPr lang="en-US" sz="2800" b="1" dirty="0">
                <a:latin typeface="Agency FB" panose="020B0503020202020204" pitchFamily="34" charset="0"/>
              </a:rPr>
              <a:t>VLMs and GCN for </a:t>
            </a:r>
            <a:r>
              <a:rPr lang="en-US" altLang="zh-CN" sz="2800" b="1" dirty="0">
                <a:latin typeface="Agency FB" panose="020B0503020202020204" pitchFamily="34" charset="0"/>
              </a:rPr>
              <a:t>multi-modal knowledge </a:t>
            </a:r>
            <a:r>
              <a:rPr lang="en-US" altLang="zh-CN" sz="2800" dirty="0">
                <a:latin typeface="Agency FB" panose="020B0503020202020204" pitchFamily="34" charset="0"/>
              </a:rPr>
              <a:t>(video, language, graph) learning</a:t>
            </a:r>
            <a:r>
              <a:rPr lang="en-GB" sz="2800" dirty="0">
                <a:latin typeface="Agency FB" panose="020B0503020202020204" pitchFamily="34" charset="0"/>
              </a:rPr>
              <a:t>;</a:t>
            </a:r>
          </a:p>
          <a:p>
            <a:pPr algn="just"/>
            <a:endParaRPr lang="en-GB" sz="2800" dirty="0">
              <a:latin typeface="Agency FB" panose="020B0503020202020204" pitchFamily="34" charset="0"/>
            </a:endParaRPr>
          </a:p>
          <a:p>
            <a:pPr algn="just"/>
            <a:r>
              <a:rPr lang="en-US" sz="2800" b="1" dirty="0">
                <a:latin typeface="Agency FB" panose="020B0503020202020204" pitchFamily="34" charset="0"/>
              </a:rPr>
              <a:t>Outperform</a:t>
            </a:r>
            <a:r>
              <a:rPr lang="en-US" sz="2800" dirty="0">
                <a:latin typeface="Agency FB" panose="020B0503020202020204" pitchFamily="34" charset="0"/>
              </a:rPr>
              <a:t> state-of-the-art methods </a:t>
            </a:r>
            <a:r>
              <a:rPr lang="en-US" sz="2800" b="1" dirty="0">
                <a:latin typeface="Agency FB" panose="020B0503020202020204" pitchFamily="34" charset="0"/>
              </a:rPr>
              <a:t>by significant margin;</a:t>
            </a:r>
          </a:p>
          <a:p>
            <a:pPr algn="just"/>
            <a:endParaRPr lang="en-US" sz="2800" b="1" dirty="0">
              <a:latin typeface="Agency FB" panose="020B0503020202020204" pitchFamily="34" charset="0"/>
            </a:endParaRPr>
          </a:p>
          <a:p>
            <a:pPr algn="just"/>
            <a:r>
              <a:rPr lang="en-US" sz="2800" dirty="0">
                <a:latin typeface="Agency FB" panose="020B0503020202020204" pitchFamily="34" charset="0"/>
              </a:rPr>
              <a:t>Enables accurate recognition </a:t>
            </a:r>
            <a:r>
              <a:rPr lang="en-US" sz="2800" b="1" dirty="0">
                <a:latin typeface="Agency FB" panose="020B0503020202020204" pitchFamily="34" charset="0"/>
              </a:rPr>
              <a:t>with less data/computation</a:t>
            </a:r>
            <a:r>
              <a:rPr lang="en-US" sz="2800" dirty="0">
                <a:latin typeface="Agency FB" panose="020B0503020202020204" pitchFamily="34" charset="0"/>
              </a:rPr>
              <a:t>.</a:t>
            </a:r>
            <a:endParaRPr lang="en-GB" sz="2800" dirty="0">
              <a:latin typeface="Agency FB" panose="020B0503020202020204" pitchFamily="34" charset="0"/>
            </a:endParaRPr>
          </a:p>
        </p:txBody>
      </p:sp>
    </p:spTree>
    <p:extLst>
      <p:ext uri="{BB962C8B-B14F-4D97-AF65-F5344CB8AC3E}">
        <p14:creationId xmlns:p14="http://schemas.microsoft.com/office/powerpoint/2010/main" val="50293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9F3732-EECD-25CF-57AC-008B2D9A54E3}"/>
              </a:ext>
            </a:extLst>
          </p:cNvPr>
          <p:cNvSpPr>
            <a:spLocks noGrp="1"/>
          </p:cNvSpPr>
          <p:nvPr>
            <p:ph type="ctrTitle"/>
          </p:nvPr>
        </p:nvSpPr>
        <p:spPr>
          <a:xfrm>
            <a:off x="1305074" y="1789797"/>
            <a:ext cx="9644744" cy="2764028"/>
          </a:xfrm>
        </p:spPr>
        <p:txBody>
          <a:bodyPr anchor="ctr">
            <a:normAutofit/>
          </a:bodyPr>
          <a:lstStyle/>
          <a:p>
            <a:r>
              <a:rPr lang="en-GB" sz="8000" b="1" dirty="0">
                <a:solidFill>
                  <a:schemeClr val="accent1">
                    <a:lumMod val="50000"/>
                  </a:schemeClr>
                </a:solidFill>
                <a:latin typeface="Andy" panose="03080602030302030203" pitchFamily="66" charset="0"/>
                <a:cs typeface="Arial" panose="020B0604020202020204" pitchFamily="34" charset="0"/>
              </a:rPr>
              <a:t>T</a:t>
            </a:r>
            <a:r>
              <a:rPr lang="en-US" altLang="zh-CN" sz="8000" b="1" dirty="0">
                <a:solidFill>
                  <a:schemeClr val="accent1">
                    <a:lumMod val="50000"/>
                  </a:schemeClr>
                </a:solidFill>
                <a:latin typeface="Andy" panose="03080602030302030203" pitchFamily="66" charset="0"/>
                <a:cs typeface="Arial" panose="020B0604020202020204" pitchFamily="34" charset="0"/>
              </a:rPr>
              <a:t>hanks</a:t>
            </a:r>
            <a:endParaRPr lang="en-GB" sz="8000" b="1" dirty="0">
              <a:solidFill>
                <a:schemeClr val="accent1">
                  <a:lumMod val="50000"/>
                </a:schemeClr>
              </a:solidFill>
              <a:latin typeface="Andy" panose="03080602030302030203" pitchFamily="66" charset="0"/>
              <a:cs typeface="Arial" panose="020B0604020202020204" pitchFamily="34" charset="0"/>
            </a:endParaRPr>
          </a:p>
        </p:txBody>
      </p:sp>
      <p:grpSp>
        <p:nvGrpSpPr>
          <p:cNvPr id="8" name="组合 7">
            <a:extLst>
              <a:ext uri="{FF2B5EF4-FFF2-40B4-BE49-F238E27FC236}">
                <a16:creationId xmlns:a16="http://schemas.microsoft.com/office/drawing/2014/main" id="{ABA83095-DDF7-7354-18B4-83119BB9FA57}"/>
              </a:ext>
            </a:extLst>
          </p:cNvPr>
          <p:cNvGrpSpPr/>
          <p:nvPr/>
        </p:nvGrpSpPr>
        <p:grpSpPr>
          <a:xfrm>
            <a:off x="1341118" y="1199650"/>
            <a:ext cx="9577252" cy="92087"/>
            <a:chOff x="1012723" y="1420764"/>
            <a:chExt cx="7492178" cy="63906"/>
          </a:xfrm>
          <a:solidFill>
            <a:schemeClr val="bg1">
              <a:lumMod val="50000"/>
            </a:schemeClr>
          </a:solidFill>
          <a:effectLst>
            <a:glow rad="139700">
              <a:schemeClr val="accent3">
                <a:satMod val="175000"/>
                <a:alpha val="40000"/>
              </a:schemeClr>
            </a:glow>
            <a:outerShdw blurRad="63500" sx="102000" sy="102000" algn="ctr" rotWithShape="0">
              <a:prstClr val="black">
                <a:alpha val="40000"/>
              </a:prstClr>
            </a:outerShdw>
          </a:effectLst>
        </p:grpSpPr>
        <p:cxnSp>
          <p:nvCxnSpPr>
            <p:cNvPr id="9" name="直接连接符 8">
              <a:extLst>
                <a:ext uri="{FF2B5EF4-FFF2-40B4-BE49-F238E27FC236}">
                  <a16:creationId xmlns:a16="http://schemas.microsoft.com/office/drawing/2014/main" id="{5C1F1888-FB54-27F3-D455-F3CA25524648}"/>
                </a:ext>
              </a:extLst>
            </p:cNvPr>
            <p:cNvCxnSpPr/>
            <p:nvPr/>
          </p:nvCxnSpPr>
          <p:spPr>
            <a:xfrm>
              <a:off x="1052050" y="1455174"/>
              <a:ext cx="7452851" cy="0"/>
            </a:xfrm>
            <a:prstGeom prst="line">
              <a:avLst/>
            </a:prstGeom>
            <a:grpFill/>
            <a:ln w="25400">
              <a:solidFill>
                <a:schemeClr val="bg1">
                  <a:lumMod val="65000"/>
                  <a:alpha val="90000"/>
                </a:schemeClr>
              </a:solidFill>
            </a:ln>
          </p:spPr>
          <p:style>
            <a:lnRef idx="1">
              <a:schemeClr val="dk1"/>
            </a:lnRef>
            <a:fillRef idx="0">
              <a:schemeClr val="dk1"/>
            </a:fillRef>
            <a:effectRef idx="0">
              <a:schemeClr val="dk1"/>
            </a:effectRef>
            <a:fontRef idx="minor">
              <a:schemeClr val="tx1"/>
            </a:fontRef>
          </p:style>
        </p:cxnSp>
        <p:sp>
          <p:nvSpPr>
            <p:cNvPr id="10" name="椭圆 9">
              <a:extLst>
                <a:ext uri="{FF2B5EF4-FFF2-40B4-BE49-F238E27FC236}">
                  <a16:creationId xmlns:a16="http://schemas.microsoft.com/office/drawing/2014/main" id="{A6D6913A-194D-76D0-B18D-5752D1DBEA6F}"/>
                </a:ext>
              </a:extLst>
            </p:cNvPr>
            <p:cNvSpPr/>
            <p:nvPr/>
          </p:nvSpPr>
          <p:spPr>
            <a:xfrm>
              <a:off x="1012723" y="1425677"/>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椭圆 10">
              <a:extLst>
                <a:ext uri="{FF2B5EF4-FFF2-40B4-BE49-F238E27FC236}">
                  <a16:creationId xmlns:a16="http://schemas.microsoft.com/office/drawing/2014/main" id="{F738C7D1-5321-44DF-C1B1-B260D8CAA1F3}"/>
                </a:ext>
              </a:extLst>
            </p:cNvPr>
            <p:cNvSpPr/>
            <p:nvPr/>
          </p:nvSpPr>
          <p:spPr>
            <a:xfrm>
              <a:off x="8441013" y="1420764"/>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 name="组合 5">
            <a:extLst>
              <a:ext uri="{FF2B5EF4-FFF2-40B4-BE49-F238E27FC236}">
                <a16:creationId xmlns:a16="http://schemas.microsoft.com/office/drawing/2014/main" id="{2DA2AEC9-B967-5301-7699-3FEEE7C3CC56}"/>
              </a:ext>
            </a:extLst>
          </p:cNvPr>
          <p:cNvGrpSpPr/>
          <p:nvPr/>
        </p:nvGrpSpPr>
        <p:grpSpPr>
          <a:xfrm>
            <a:off x="1378823" y="5094388"/>
            <a:ext cx="9577252" cy="92087"/>
            <a:chOff x="1012723" y="1420764"/>
            <a:chExt cx="7492178" cy="63906"/>
          </a:xfrm>
          <a:solidFill>
            <a:schemeClr val="bg1">
              <a:lumMod val="50000"/>
            </a:schemeClr>
          </a:solidFill>
          <a:effectLst>
            <a:glow rad="139700">
              <a:schemeClr val="accent3">
                <a:satMod val="175000"/>
                <a:alpha val="40000"/>
              </a:schemeClr>
            </a:glow>
            <a:outerShdw blurRad="63500" sx="102000" sy="102000" algn="ctr" rotWithShape="0">
              <a:prstClr val="black">
                <a:alpha val="40000"/>
              </a:prstClr>
            </a:outerShdw>
          </a:effectLst>
        </p:grpSpPr>
        <p:cxnSp>
          <p:nvCxnSpPr>
            <p:cNvPr id="7" name="直接连接符 6">
              <a:extLst>
                <a:ext uri="{FF2B5EF4-FFF2-40B4-BE49-F238E27FC236}">
                  <a16:creationId xmlns:a16="http://schemas.microsoft.com/office/drawing/2014/main" id="{C312D38D-25E4-4B4C-707D-78F7166C40A9}"/>
                </a:ext>
              </a:extLst>
            </p:cNvPr>
            <p:cNvCxnSpPr/>
            <p:nvPr/>
          </p:nvCxnSpPr>
          <p:spPr>
            <a:xfrm>
              <a:off x="1052050" y="1455174"/>
              <a:ext cx="7452851" cy="0"/>
            </a:xfrm>
            <a:prstGeom prst="line">
              <a:avLst/>
            </a:prstGeom>
            <a:grpFill/>
            <a:ln w="25400">
              <a:solidFill>
                <a:schemeClr val="bg1">
                  <a:lumMod val="65000"/>
                  <a:alpha val="90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95B94483-0D8C-848C-ABF3-DD593D3D4D5D}"/>
                </a:ext>
              </a:extLst>
            </p:cNvPr>
            <p:cNvSpPr/>
            <p:nvPr/>
          </p:nvSpPr>
          <p:spPr>
            <a:xfrm>
              <a:off x="1012723" y="1425677"/>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D8457532-B7DC-B969-A26C-CE3B1B85F422}"/>
                </a:ext>
              </a:extLst>
            </p:cNvPr>
            <p:cNvSpPr/>
            <p:nvPr/>
          </p:nvSpPr>
          <p:spPr>
            <a:xfrm>
              <a:off x="8441013" y="1420764"/>
              <a:ext cx="58993" cy="58993"/>
            </a:xfrm>
            <a:prstGeom prst="ellipse">
              <a:avLst/>
            </a:prstGeom>
            <a:grpFill/>
            <a:ln w="25400">
              <a:solidFill>
                <a:schemeClr val="bg1">
                  <a:lumMod val="65000"/>
                  <a:alpha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9063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Background</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1741337"/>
            <a:ext cx="10550794"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Research Goal:</a:t>
            </a:r>
          </a:p>
        </p:txBody>
      </p:sp>
      <p:sp>
        <p:nvSpPr>
          <p:cNvPr id="3" name="矩形 2">
            <a:extLst>
              <a:ext uri="{FF2B5EF4-FFF2-40B4-BE49-F238E27FC236}">
                <a16:creationId xmlns:a16="http://schemas.microsoft.com/office/drawing/2014/main" id="{7AEFECB5-B4C9-4F24-8B08-AF5939D3BBD7}"/>
              </a:ext>
            </a:extLst>
          </p:cNvPr>
          <p:cNvSpPr/>
          <p:nvPr/>
        </p:nvSpPr>
        <p:spPr>
          <a:xfrm>
            <a:off x="3678382" y="2608118"/>
            <a:ext cx="4442114" cy="820882"/>
          </a:xfrm>
          <a:prstGeom prst="rect">
            <a:avLst/>
          </a:prstGeom>
          <a:solidFill>
            <a:schemeClr val="bg1"/>
          </a:solidFill>
          <a:ln w="41275" cmpd="thickThi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Agency FB" panose="020B0503020202020204" pitchFamily="34" charset="0"/>
              </a:rPr>
              <a:t>Human-like Artificial Intelligence</a:t>
            </a:r>
            <a:endParaRPr lang="zh-CN" altLang="en-US" sz="2800" dirty="0">
              <a:solidFill>
                <a:schemeClr val="tx1"/>
              </a:solidFill>
            </a:endParaRPr>
          </a:p>
        </p:txBody>
      </p:sp>
      <p:sp>
        <p:nvSpPr>
          <p:cNvPr id="14" name="矩形 13">
            <a:extLst>
              <a:ext uri="{FF2B5EF4-FFF2-40B4-BE49-F238E27FC236}">
                <a16:creationId xmlns:a16="http://schemas.microsoft.com/office/drawing/2014/main" id="{F1A72FC6-F6E6-4209-9098-192F6A5326DF}"/>
              </a:ext>
            </a:extLst>
          </p:cNvPr>
          <p:cNvSpPr/>
          <p:nvPr/>
        </p:nvSpPr>
        <p:spPr>
          <a:xfrm>
            <a:off x="2078181" y="4144801"/>
            <a:ext cx="2898767" cy="820882"/>
          </a:xfrm>
          <a:prstGeom prst="rect">
            <a:avLst/>
          </a:prstGeom>
          <a:solidFill>
            <a:schemeClr val="bg1"/>
          </a:solidFill>
          <a:ln w="41275" cmpd="thickThi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Agency FB" panose="020B0503020202020204" pitchFamily="34" charset="0"/>
              </a:rPr>
              <a:t>Perceptual Learning</a:t>
            </a:r>
            <a:endParaRPr lang="zh-CN" altLang="en-US" sz="2800" dirty="0">
              <a:solidFill>
                <a:schemeClr val="tx1"/>
              </a:solidFill>
            </a:endParaRPr>
          </a:p>
        </p:txBody>
      </p:sp>
      <p:sp>
        <p:nvSpPr>
          <p:cNvPr id="15" name="矩形 14">
            <a:extLst>
              <a:ext uri="{FF2B5EF4-FFF2-40B4-BE49-F238E27FC236}">
                <a16:creationId xmlns:a16="http://schemas.microsoft.com/office/drawing/2014/main" id="{95FF7FB6-F8C7-498E-98FA-D0ED54301F2C}"/>
              </a:ext>
            </a:extLst>
          </p:cNvPr>
          <p:cNvSpPr/>
          <p:nvPr/>
        </p:nvSpPr>
        <p:spPr>
          <a:xfrm>
            <a:off x="6863790" y="4144801"/>
            <a:ext cx="2513412" cy="820882"/>
          </a:xfrm>
          <a:prstGeom prst="rect">
            <a:avLst/>
          </a:prstGeom>
          <a:solidFill>
            <a:schemeClr val="bg1"/>
          </a:solidFill>
          <a:ln w="41275" cmpd="thickThi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Agency FB" panose="020B0503020202020204" pitchFamily="34" charset="0"/>
              </a:rPr>
              <a:t>Cognitive Learning</a:t>
            </a:r>
            <a:endParaRPr lang="zh-CN" altLang="en-US" sz="2800" dirty="0">
              <a:solidFill>
                <a:schemeClr val="tx1"/>
              </a:solidFill>
            </a:endParaRPr>
          </a:p>
        </p:txBody>
      </p:sp>
      <p:cxnSp>
        <p:nvCxnSpPr>
          <p:cNvPr id="16" name="连接符: 肘形 15">
            <a:extLst>
              <a:ext uri="{FF2B5EF4-FFF2-40B4-BE49-F238E27FC236}">
                <a16:creationId xmlns:a16="http://schemas.microsoft.com/office/drawing/2014/main" id="{B4BC9706-2336-4B6A-8848-A01FFB711CE0}"/>
              </a:ext>
            </a:extLst>
          </p:cNvPr>
          <p:cNvCxnSpPr>
            <a:stCxn id="3" idx="2"/>
            <a:endCxn id="14" idx="0"/>
          </p:cNvCxnSpPr>
          <p:nvPr/>
        </p:nvCxnSpPr>
        <p:spPr>
          <a:xfrm rot="5400000">
            <a:off x="4355602" y="2600963"/>
            <a:ext cx="715801" cy="237187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a:extLst>
              <a:ext uri="{FF2B5EF4-FFF2-40B4-BE49-F238E27FC236}">
                <a16:creationId xmlns:a16="http://schemas.microsoft.com/office/drawing/2014/main" id="{FEB37029-58E2-4DD7-94BC-DEBAC214FE04}"/>
              </a:ext>
            </a:extLst>
          </p:cNvPr>
          <p:cNvCxnSpPr>
            <a:stCxn id="3" idx="2"/>
            <a:endCxn id="15" idx="0"/>
          </p:cNvCxnSpPr>
          <p:nvPr/>
        </p:nvCxnSpPr>
        <p:spPr>
          <a:xfrm rot="16200000" flipH="1">
            <a:off x="6652067" y="2676371"/>
            <a:ext cx="715801" cy="222105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9BCD1E86-A904-4DA4-8209-F2862B45B563}"/>
              </a:ext>
            </a:extLst>
          </p:cNvPr>
          <p:cNvSpPr/>
          <p:nvPr/>
        </p:nvSpPr>
        <p:spPr>
          <a:xfrm>
            <a:off x="4642733" y="5414511"/>
            <a:ext cx="2513412" cy="820882"/>
          </a:xfrm>
          <a:prstGeom prst="rect">
            <a:avLst/>
          </a:prstGeom>
          <a:solidFill>
            <a:schemeClr val="bg1"/>
          </a:solidFill>
          <a:ln w="41275" cmpd="thickThi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Agency FB" panose="020B0503020202020204" pitchFamily="34" charset="0"/>
              </a:rPr>
              <a:t>Action Reasoning</a:t>
            </a:r>
            <a:endParaRPr lang="zh-CN" altLang="en-US" sz="2800" dirty="0">
              <a:solidFill>
                <a:schemeClr val="tx1"/>
              </a:solidFill>
            </a:endParaRPr>
          </a:p>
        </p:txBody>
      </p:sp>
      <p:cxnSp>
        <p:nvCxnSpPr>
          <p:cNvPr id="22" name="连接符: 肘形 21">
            <a:extLst>
              <a:ext uri="{FF2B5EF4-FFF2-40B4-BE49-F238E27FC236}">
                <a16:creationId xmlns:a16="http://schemas.microsoft.com/office/drawing/2014/main" id="{A228F8E6-D567-417F-A711-0C1A35EB2FA0}"/>
              </a:ext>
            </a:extLst>
          </p:cNvPr>
          <p:cNvCxnSpPr>
            <a:stCxn id="14" idx="2"/>
            <a:endCxn id="21" idx="0"/>
          </p:cNvCxnSpPr>
          <p:nvPr/>
        </p:nvCxnSpPr>
        <p:spPr>
          <a:xfrm rot="16200000" flipH="1">
            <a:off x="4489088" y="4004160"/>
            <a:ext cx="448828" cy="237187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连接符: 肘形 23">
            <a:extLst>
              <a:ext uri="{FF2B5EF4-FFF2-40B4-BE49-F238E27FC236}">
                <a16:creationId xmlns:a16="http://schemas.microsoft.com/office/drawing/2014/main" id="{0DCFC89E-ECCF-421F-9864-69592809033C}"/>
              </a:ext>
            </a:extLst>
          </p:cNvPr>
          <p:cNvCxnSpPr>
            <a:stCxn id="15" idx="2"/>
            <a:endCxn id="21" idx="0"/>
          </p:cNvCxnSpPr>
          <p:nvPr/>
        </p:nvCxnSpPr>
        <p:spPr>
          <a:xfrm rot="5400000">
            <a:off x="6785554" y="4079569"/>
            <a:ext cx="448828" cy="222105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8853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Question</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1741337"/>
            <a:ext cx="10550794" cy="3970318"/>
          </a:xfrm>
          <a:prstGeom prst="rect">
            <a:avLst/>
          </a:prstGeom>
          <a:noFill/>
        </p:spPr>
        <p:txBody>
          <a:bodyPr wrap="square">
            <a:spAutoFit/>
          </a:bodyPr>
          <a:lstStyle/>
          <a:p>
            <a:r>
              <a:rPr lang="en-US" altLang="zh-CN" sz="3600" b="1" dirty="0">
                <a:solidFill>
                  <a:schemeClr val="accent1"/>
                </a:solidFill>
                <a:latin typeface="Agency FB" panose="020B0503020202020204" pitchFamily="34" charset="0"/>
              </a:rPr>
              <a:t>Q1: </a:t>
            </a:r>
            <a:r>
              <a:rPr lang="en-US" altLang="zh-CN" sz="3600" b="1" dirty="0">
                <a:solidFill>
                  <a:schemeClr val="accent4"/>
                </a:solidFill>
                <a:latin typeface="Agency FB" panose="020B0503020202020204" pitchFamily="34" charset="0"/>
              </a:rPr>
              <a:t>How do humans reason an action?</a:t>
            </a:r>
          </a:p>
          <a:p>
            <a:pPr marL="457200" indent="-457200">
              <a:buFont typeface="Wingdings" panose="05000000000000000000" pitchFamily="2" charset="2"/>
              <a:buChar char="Ø"/>
            </a:pPr>
            <a:endParaRPr lang="en-US" altLang="zh-CN" sz="3600" b="1" dirty="0">
              <a:solidFill>
                <a:schemeClr val="accent4"/>
              </a:solidFill>
              <a:latin typeface="Agency FB" panose="020B0503020202020204" pitchFamily="34" charset="0"/>
            </a:endParaRPr>
          </a:p>
          <a:p>
            <a:r>
              <a:rPr lang="en-US" altLang="zh-CN" sz="3600" b="1" dirty="0">
                <a:solidFill>
                  <a:schemeClr val="accent1"/>
                </a:solidFill>
                <a:latin typeface="Agency FB" panose="020B0503020202020204" pitchFamily="34" charset="0"/>
              </a:rPr>
              <a:t>Q2: </a:t>
            </a:r>
            <a:r>
              <a:rPr lang="en-US" altLang="zh-CN" sz="3600" b="1" dirty="0">
                <a:solidFill>
                  <a:schemeClr val="accent4"/>
                </a:solidFill>
                <a:latin typeface="Agency FB" panose="020B0503020202020204" pitchFamily="34" charset="0"/>
              </a:rPr>
              <a:t>How do we react immediately when we see an action?</a:t>
            </a:r>
          </a:p>
          <a:p>
            <a:pPr marL="457200" indent="-457200">
              <a:buFont typeface="Wingdings" panose="05000000000000000000" pitchFamily="2" charset="2"/>
              <a:buChar char="Ø"/>
            </a:pPr>
            <a:endParaRPr lang="en-US" altLang="zh-CN" sz="3600" b="1" dirty="0">
              <a:solidFill>
                <a:schemeClr val="accent1"/>
              </a:solidFill>
              <a:latin typeface="Agency FB" panose="020B0503020202020204" pitchFamily="34" charset="0"/>
            </a:endParaRPr>
          </a:p>
          <a:p>
            <a:r>
              <a:rPr lang="en-US" altLang="zh-CN" sz="3600" b="1" dirty="0">
                <a:solidFill>
                  <a:schemeClr val="accent1"/>
                </a:solidFill>
                <a:latin typeface="Agency FB" panose="020B0503020202020204" pitchFamily="34" charset="0"/>
              </a:rPr>
              <a:t>Q3: </a:t>
            </a:r>
            <a:r>
              <a:rPr lang="en-US" altLang="zh-CN" sz="3600" b="1" dirty="0">
                <a:solidFill>
                  <a:schemeClr val="accent4"/>
                </a:solidFill>
                <a:latin typeface="Agency FB" panose="020B0503020202020204" pitchFamily="34" charset="0"/>
              </a:rPr>
              <a:t>Many actions, such as playing baseball and badminton, require swinging the racket to hit the ball, but why can we distinguish them?</a:t>
            </a:r>
          </a:p>
        </p:txBody>
      </p:sp>
    </p:spTree>
    <p:custDataLst>
      <p:tags r:id="rId1"/>
    </p:custDataLst>
    <p:extLst>
      <p:ext uri="{BB962C8B-B14F-4D97-AF65-F5344CB8AC3E}">
        <p14:creationId xmlns:p14="http://schemas.microsoft.com/office/powerpoint/2010/main" val="16295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Question</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1741337"/>
            <a:ext cx="10550794" cy="1754326"/>
          </a:xfrm>
          <a:prstGeom prst="rect">
            <a:avLst/>
          </a:prstGeom>
          <a:noFill/>
        </p:spPr>
        <p:txBody>
          <a:bodyPr wrap="square">
            <a:spAutoFit/>
          </a:bodyPr>
          <a:lstStyle/>
          <a:p>
            <a:pPr marL="571500" indent="-571500">
              <a:buFont typeface="Wingdings" panose="05000000000000000000" pitchFamily="2" charset="2"/>
              <a:buChar char="ü"/>
            </a:pPr>
            <a:endParaRPr lang="en-US" altLang="zh-CN" sz="3600" b="1" dirty="0">
              <a:solidFill>
                <a:schemeClr val="accent1"/>
              </a:solidFill>
              <a:latin typeface="Agency FB" panose="020B0503020202020204" pitchFamily="34" charset="0"/>
            </a:endParaRPr>
          </a:p>
          <a:p>
            <a:pPr marL="571500" indent="-571500">
              <a:buFont typeface="Wingdings" panose="05000000000000000000" pitchFamily="2" charset="2"/>
              <a:buChar char="ü"/>
            </a:pPr>
            <a:r>
              <a:rPr lang="en-US" altLang="zh-CN" sz="3600" b="1" dirty="0">
                <a:solidFill>
                  <a:schemeClr val="accent1"/>
                </a:solidFill>
                <a:latin typeface="Agency FB" panose="020B0503020202020204" pitchFamily="34" charset="0"/>
              </a:rPr>
              <a:t>Answer:</a:t>
            </a:r>
          </a:p>
          <a:p>
            <a:endParaRPr lang="en-US" altLang="zh-CN" sz="3600" b="1" dirty="0">
              <a:solidFill>
                <a:schemeClr val="accent1"/>
              </a:solidFill>
              <a:latin typeface="Agency FB" panose="020B0503020202020204" pitchFamily="34" charset="0"/>
            </a:endParaRPr>
          </a:p>
        </p:txBody>
      </p:sp>
      <p:sp>
        <p:nvSpPr>
          <p:cNvPr id="3" name="矩形 2">
            <a:extLst>
              <a:ext uri="{FF2B5EF4-FFF2-40B4-BE49-F238E27FC236}">
                <a16:creationId xmlns:a16="http://schemas.microsoft.com/office/drawing/2014/main" id="{B1B267BF-3B98-4E1A-A6F1-D0A49AF01B43}"/>
              </a:ext>
            </a:extLst>
          </p:cNvPr>
          <p:cNvSpPr/>
          <p:nvPr/>
        </p:nvSpPr>
        <p:spPr>
          <a:xfrm>
            <a:off x="1848463" y="3363686"/>
            <a:ext cx="8519610" cy="2194560"/>
          </a:xfrm>
          <a:prstGeom prst="rect">
            <a:avLst/>
          </a:prstGeom>
          <a:solidFill>
            <a:schemeClr val="bg1"/>
          </a:solidFill>
          <a:ln w="762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2"/>
                </a:solidFill>
                <a:latin typeface="Agency FB" panose="020B0503020202020204" pitchFamily="34" charset="0"/>
              </a:rPr>
              <a:t>Because the accumulation of a large amount of detailed knowledge guides us to parse, compare, analyze and reason about the actions we see, and finally arrive at the answer.</a:t>
            </a:r>
          </a:p>
        </p:txBody>
      </p:sp>
    </p:spTree>
    <p:custDataLst>
      <p:tags r:id="rId1"/>
    </p:custDataLst>
    <p:extLst>
      <p:ext uri="{BB962C8B-B14F-4D97-AF65-F5344CB8AC3E}">
        <p14:creationId xmlns:p14="http://schemas.microsoft.com/office/powerpoint/2010/main" val="413779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283DB65-015C-4FAE-B311-D8E05D154CE2}"/>
              </a:ext>
            </a:extLst>
          </p:cNvPr>
          <p:cNvPicPr>
            <a:picLocks noChangeAspect="1"/>
          </p:cNvPicPr>
          <p:nvPr/>
        </p:nvPicPr>
        <p:blipFill>
          <a:blip r:embed="rId9"/>
          <a:stretch>
            <a:fillRect/>
          </a:stretch>
        </p:blipFill>
        <p:spPr>
          <a:xfrm>
            <a:off x="2510245" y="3029903"/>
            <a:ext cx="7171509" cy="2867370"/>
          </a:xfrm>
          <a:prstGeom prst="rect">
            <a:avLst/>
          </a:prstGeom>
        </p:spPr>
      </p:pic>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altLang="zh-CN" sz="5400" b="1" dirty="0">
                <a:solidFill>
                  <a:schemeClr val="accent1">
                    <a:lumMod val="50000"/>
                  </a:schemeClr>
                </a:solidFill>
                <a:latin typeface="Agency FB" panose="020B0503020202020204" pitchFamily="34" charset="0"/>
                <a:cs typeface="Arial" panose="020B0604020202020204" pitchFamily="34" charset="0"/>
              </a:rPr>
              <a:t>Motivation</a:t>
            </a:r>
            <a:endParaRPr lang="en-GB" sz="5400" b="1" dirty="0">
              <a:solidFill>
                <a:schemeClr val="accent1">
                  <a:lumMod val="50000"/>
                </a:schemeClr>
              </a:solidFill>
              <a:latin typeface="Agency FB" panose="020B0503020202020204" pitchFamily="34" charset="0"/>
              <a:cs typeface="Arial" panose="020B0604020202020204" pitchFamily="34" charset="0"/>
            </a:endParaRP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4" y="1741337"/>
            <a:ext cx="4580372"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Action Parsing</a:t>
            </a:r>
            <a:endParaRPr lang="en-US" altLang="zh-CN" sz="3600" dirty="0">
              <a:solidFill>
                <a:schemeClr val="accent1"/>
              </a:solidFill>
              <a:latin typeface="Agency FB" panose="020B0503020202020204" pitchFamily="34" charset="0"/>
            </a:endParaRPr>
          </a:p>
        </p:txBody>
      </p:sp>
      <p:sp>
        <p:nvSpPr>
          <p:cNvPr id="42" name="文本框 41">
            <a:extLst>
              <a:ext uri="{FF2B5EF4-FFF2-40B4-BE49-F238E27FC236}">
                <a16:creationId xmlns:a16="http://schemas.microsoft.com/office/drawing/2014/main" id="{A3018E85-7EAE-CEB7-587A-3BE273D2FC6D}"/>
              </a:ext>
            </a:extLst>
          </p:cNvPr>
          <p:cNvSpPr txBox="1"/>
          <p:nvPr>
            <p:custDataLst>
              <p:tags r:id="rId6"/>
            </p:custDataLst>
          </p:nvPr>
        </p:nvSpPr>
        <p:spPr>
          <a:xfrm>
            <a:off x="1290449" y="5733203"/>
            <a:ext cx="9955639" cy="830997"/>
          </a:xfrm>
          <a:prstGeom prst="rect">
            <a:avLst/>
          </a:prstGeom>
          <a:noFill/>
        </p:spPr>
        <p:txBody>
          <a:bodyPr wrap="square" rtlCol="0">
            <a:spAutoFit/>
          </a:bodyPr>
          <a:lstStyle/>
          <a:p>
            <a:r>
              <a:rPr lang="en-US" sz="2400" dirty="0">
                <a:latin typeface="Agency FB" panose="020B0503020202020204" pitchFamily="34" charset="0"/>
              </a:rPr>
              <a:t>Figure: Illustration of fine-grained knowledge contained by an example video (a) and knowledge graph obtained by action parsing (b).</a:t>
            </a:r>
            <a:endParaRPr lang="en-GB" sz="2400" dirty="0">
              <a:latin typeface="Agency FB" panose="020B0503020202020204" pitchFamily="34" charset="0"/>
            </a:endParaRPr>
          </a:p>
        </p:txBody>
      </p:sp>
      <p:sp>
        <p:nvSpPr>
          <p:cNvPr id="15" name="矩形 14">
            <a:extLst>
              <a:ext uri="{FF2B5EF4-FFF2-40B4-BE49-F238E27FC236}">
                <a16:creationId xmlns:a16="http://schemas.microsoft.com/office/drawing/2014/main" id="{AAA77C7A-C823-4F8C-8C0C-6C1A0579A65A}"/>
              </a:ext>
            </a:extLst>
          </p:cNvPr>
          <p:cNvSpPr/>
          <p:nvPr/>
        </p:nvSpPr>
        <p:spPr>
          <a:xfrm>
            <a:off x="2957340" y="2590139"/>
            <a:ext cx="2899954" cy="584132"/>
          </a:xfrm>
          <a:prstGeom prst="rect">
            <a:avLst/>
          </a:prstGeom>
          <a:solidFill>
            <a:schemeClr val="bg1"/>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2"/>
                </a:solidFill>
              </a:rPr>
              <a:t>Fine-grained</a:t>
            </a:r>
            <a:endParaRPr lang="zh-CN" altLang="en-US" sz="2800" dirty="0">
              <a:solidFill>
                <a:schemeClr val="tx2"/>
              </a:solidFill>
            </a:endParaRPr>
          </a:p>
        </p:txBody>
      </p:sp>
      <p:sp>
        <p:nvSpPr>
          <p:cNvPr id="17" name="矩形 16">
            <a:extLst>
              <a:ext uri="{FF2B5EF4-FFF2-40B4-BE49-F238E27FC236}">
                <a16:creationId xmlns:a16="http://schemas.microsoft.com/office/drawing/2014/main" id="{568BF7DB-A1B5-4F0A-B3A5-8C82507B8838}"/>
              </a:ext>
            </a:extLst>
          </p:cNvPr>
          <p:cNvSpPr/>
          <p:nvPr/>
        </p:nvSpPr>
        <p:spPr>
          <a:xfrm>
            <a:off x="6489225" y="2590139"/>
            <a:ext cx="2899954" cy="584132"/>
          </a:xfrm>
          <a:prstGeom prst="rect">
            <a:avLst/>
          </a:prstGeom>
          <a:solidFill>
            <a:schemeClr val="bg1"/>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2"/>
                </a:solidFill>
              </a:rPr>
              <a:t>Structured</a:t>
            </a:r>
            <a:endParaRPr lang="zh-CN" altLang="en-US" sz="2800" dirty="0">
              <a:solidFill>
                <a:schemeClr val="tx2"/>
              </a:solidFill>
            </a:endParaRPr>
          </a:p>
        </p:txBody>
      </p:sp>
    </p:spTree>
    <p:custDataLst>
      <p:tags r:id="rId1"/>
    </p:custDataLst>
    <p:extLst>
      <p:ext uri="{BB962C8B-B14F-4D97-AF65-F5344CB8AC3E}">
        <p14:creationId xmlns:p14="http://schemas.microsoft.com/office/powerpoint/2010/main" val="369406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Motivation</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2113629"/>
            <a:ext cx="10550794" cy="4524315"/>
          </a:xfrm>
          <a:prstGeom prst="rect">
            <a:avLst/>
          </a:prstGeom>
          <a:noFill/>
        </p:spPr>
        <p:txBody>
          <a:bodyPr wrap="square">
            <a:spAutoFit/>
          </a:bodyPr>
          <a:lstStyle/>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Leveraging fine-grained knowledge could improve accuracy</a:t>
            </a:r>
          </a:p>
          <a:p>
            <a:pPr marL="571500" indent="-571500">
              <a:buFont typeface="Wingdings" panose="05000000000000000000" pitchFamily="2" charset="2"/>
              <a:buChar char="Ø"/>
            </a:pPr>
            <a:endParaRPr lang="en-US" altLang="zh-CN" sz="3600" b="1" dirty="0">
              <a:solidFill>
                <a:schemeClr val="accent1"/>
              </a:solidFill>
              <a:latin typeface="Agency FB" panose="020B0503020202020204" pitchFamily="34" charset="0"/>
            </a:endParaRPr>
          </a:p>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Current methods overlook fine-grained action parsing knowledge and the structured information </a:t>
            </a:r>
          </a:p>
          <a:p>
            <a:pPr marL="571500" indent="-571500">
              <a:buFont typeface="Wingdings" panose="05000000000000000000" pitchFamily="2" charset="2"/>
              <a:buChar char="Ø"/>
            </a:pPr>
            <a:endParaRPr lang="en-US" altLang="zh-CN" sz="3600" b="1" dirty="0">
              <a:solidFill>
                <a:schemeClr val="accent1"/>
              </a:solidFill>
              <a:latin typeface="Agency FB" panose="020B0503020202020204" pitchFamily="34" charset="0"/>
            </a:endParaRPr>
          </a:p>
          <a:p>
            <a:pPr marL="571500" indent="-571500">
              <a:buFont typeface="Wingdings" panose="05000000000000000000" pitchFamily="2" charset="2"/>
              <a:buChar char="Ø"/>
            </a:pPr>
            <a:r>
              <a:rPr lang="en-US" altLang="zh-CN" sz="3600" b="1" dirty="0">
                <a:solidFill>
                  <a:schemeClr val="accent1"/>
                </a:solidFill>
                <a:latin typeface="Agency FB" panose="020B0503020202020204" pitchFamily="34" charset="0"/>
              </a:rPr>
              <a:t>Current video-language models (VLMs) do not support structure learning</a:t>
            </a:r>
          </a:p>
          <a:p>
            <a:endParaRPr lang="en-US" altLang="zh-CN" sz="3600" b="1" dirty="0">
              <a:solidFill>
                <a:schemeClr val="accent1"/>
              </a:solidFill>
              <a:latin typeface="Agency FB" panose="020B0503020202020204" pitchFamily="34" charset="0"/>
            </a:endParaRPr>
          </a:p>
        </p:txBody>
      </p:sp>
    </p:spTree>
    <p:custDataLst>
      <p:tags r:id="rId1"/>
    </p:custDataLst>
    <p:extLst>
      <p:ext uri="{BB962C8B-B14F-4D97-AF65-F5344CB8AC3E}">
        <p14:creationId xmlns:p14="http://schemas.microsoft.com/office/powerpoint/2010/main" val="23601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Introduction</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1741337"/>
            <a:ext cx="10018267"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Proposed Method:</a:t>
            </a:r>
            <a:endParaRPr lang="en-US" altLang="zh-CN" sz="3600" dirty="0">
              <a:solidFill>
                <a:schemeClr val="accent1"/>
              </a:solidFill>
              <a:latin typeface="Agency FB" panose="020B0503020202020204" pitchFamily="34" charset="0"/>
            </a:endParaRPr>
          </a:p>
        </p:txBody>
      </p:sp>
      <p:sp>
        <p:nvSpPr>
          <p:cNvPr id="47" name="文本框 46">
            <a:extLst>
              <a:ext uri="{FF2B5EF4-FFF2-40B4-BE49-F238E27FC236}">
                <a16:creationId xmlns:a16="http://schemas.microsoft.com/office/drawing/2014/main" id="{C1DD2DF8-A0E8-4479-B0C8-BFF0FF665B4F}"/>
              </a:ext>
            </a:extLst>
          </p:cNvPr>
          <p:cNvSpPr txBox="1"/>
          <p:nvPr>
            <p:custDataLst>
              <p:tags r:id="rId6"/>
            </p:custDataLst>
          </p:nvPr>
        </p:nvSpPr>
        <p:spPr>
          <a:xfrm>
            <a:off x="1848463" y="2458864"/>
            <a:ext cx="7963990" cy="584775"/>
          </a:xfrm>
          <a:prstGeom prst="rect">
            <a:avLst/>
          </a:prstGeom>
          <a:noFill/>
        </p:spPr>
        <p:txBody>
          <a:bodyPr wrap="square" rtlCol="0">
            <a:spAutoFit/>
          </a:bodyPr>
          <a:lstStyle/>
          <a:p>
            <a:r>
              <a:rPr lang="en-US" sz="3200" dirty="0">
                <a:latin typeface="Agency FB" panose="020B0503020202020204" pitchFamily="34" charset="0"/>
              </a:rPr>
              <a:t>Video-Language Graph Convolutional Network (VL-GCN)</a:t>
            </a:r>
          </a:p>
        </p:txBody>
      </p:sp>
      <p:sp>
        <p:nvSpPr>
          <p:cNvPr id="48" name="文本框 47">
            <a:extLst>
              <a:ext uri="{FF2B5EF4-FFF2-40B4-BE49-F238E27FC236}">
                <a16:creationId xmlns:a16="http://schemas.microsoft.com/office/drawing/2014/main" id="{2B17BA97-3ADB-4ACD-AC7E-42CF55AC8ABD}"/>
              </a:ext>
            </a:extLst>
          </p:cNvPr>
          <p:cNvSpPr txBox="1"/>
          <p:nvPr>
            <p:custDataLst>
              <p:tags r:id="rId7"/>
            </p:custDataLst>
          </p:nvPr>
        </p:nvSpPr>
        <p:spPr>
          <a:xfrm>
            <a:off x="796410" y="3402500"/>
            <a:ext cx="10018267"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Details:</a:t>
            </a:r>
            <a:endParaRPr lang="en-US" altLang="zh-CN" sz="3600" dirty="0">
              <a:solidFill>
                <a:schemeClr val="accent1"/>
              </a:solidFill>
              <a:latin typeface="Agency FB" panose="020B0503020202020204" pitchFamily="34" charset="0"/>
            </a:endParaRPr>
          </a:p>
        </p:txBody>
      </p:sp>
      <p:sp>
        <p:nvSpPr>
          <p:cNvPr id="49" name="文本框 48">
            <a:extLst>
              <a:ext uri="{FF2B5EF4-FFF2-40B4-BE49-F238E27FC236}">
                <a16:creationId xmlns:a16="http://schemas.microsoft.com/office/drawing/2014/main" id="{91743F78-3A67-47BF-B9C5-624A7C66144A}"/>
              </a:ext>
            </a:extLst>
          </p:cNvPr>
          <p:cNvSpPr txBox="1"/>
          <p:nvPr>
            <p:custDataLst>
              <p:tags r:id="rId8"/>
            </p:custDataLst>
          </p:nvPr>
        </p:nvSpPr>
        <p:spPr>
          <a:xfrm>
            <a:off x="1297819" y="4290549"/>
            <a:ext cx="10613339" cy="1569660"/>
          </a:xfrm>
          <a:prstGeom prst="rect">
            <a:avLst/>
          </a:prstGeom>
          <a:noFill/>
        </p:spPr>
        <p:txBody>
          <a:bodyPr wrap="square" rtlCol="0">
            <a:spAutoFit/>
          </a:bodyPr>
          <a:lstStyle/>
          <a:p>
            <a:pPr marL="514350" indent="-514350">
              <a:buFont typeface="+mj-lt"/>
              <a:buAutoNum type="arabicPeriod"/>
            </a:pPr>
            <a:r>
              <a:rPr lang="en-US" sz="3200" dirty="0">
                <a:latin typeface="Agency FB" panose="020B0503020202020204" pitchFamily="34" charset="0"/>
              </a:rPr>
              <a:t>Construct knowledge graph from action parsing (body movements, objects).</a:t>
            </a:r>
          </a:p>
          <a:p>
            <a:pPr marL="514350" indent="-514350">
              <a:buFont typeface="+mj-lt"/>
              <a:buAutoNum type="arabicPeriod"/>
            </a:pPr>
            <a:r>
              <a:rPr lang="en-US" sz="3200" dirty="0">
                <a:latin typeface="Agency FB" panose="020B0503020202020204" pitchFamily="34" charset="0"/>
              </a:rPr>
              <a:t>Transfer visual language models (VLMs) to video domain.</a:t>
            </a:r>
          </a:p>
          <a:p>
            <a:pPr marL="514350" indent="-514350">
              <a:buFont typeface="+mj-lt"/>
              <a:buAutoNum type="arabicPeriod"/>
            </a:pPr>
            <a:r>
              <a:rPr lang="en-US" sz="3200" dirty="0">
                <a:latin typeface="Agency FB" panose="020B0503020202020204" pitchFamily="34" charset="0"/>
              </a:rPr>
              <a:t>Integrates and fuses multi-modal knowledge (video, text, graphs).</a:t>
            </a:r>
          </a:p>
        </p:txBody>
      </p:sp>
    </p:spTree>
    <p:custDataLst>
      <p:tags r:id="rId1"/>
    </p:custDataLst>
    <p:extLst>
      <p:ext uri="{BB962C8B-B14F-4D97-AF65-F5344CB8AC3E}">
        <p14:creationId xmlns:p14="http://schemas.microsoft.com/office/powerpoint/2010/main" val="27644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altLang="zh-CN" sz="5400" b="1" dirty="0">
                <a:solidFill>
                  <a:schemeClr val="accent1">
                    <a:lumMod val="50000"/>
                  </a:schemeClr>
                </a:solidFill>
                <a:latin typeface="Agency FB" panose="020B0503020202020204" pitchFamily="34" charset="0"/>
                <a:cs typeface="Arial" panose="020B0604020202020204" pitchFamily="34" charset="0"/>
              </a:rPr>
              <a:t>Introduction</a:t>
            </a:r>
            <a:endParaRPr lang="en-GB" sz="5400" b="1" dirty="0">
              <a:solidFill>
                <a:schemeClr val="accent1">
                  <a:lumMod val="50000"/>
                </a:schemeClr>
              </a:solidFill>
              <a:latin typeface="Agency FB" panose="020B0503020202020204" pitchFamily="34" charset="0"/>
              <a:cs typeface="Arial" panose="020B0604020202020204" pitchFamily="34" charset="0"/>
            </a:endParaRP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3" y="1741337"/>
            <a:ext cx="10018267"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Key Contributions:</a:t>
            </a:r>
            <a:endParaRPr lang="en-US" altLang="zh-CN" sz="3600" dirty="0">
              <a:solidFill>
                <a:schemeClr val="accent1"/>
              </a:solidFill>
              <a:latin typeface="Agency FB" panose="020B0503020202020204" pitchFamily="34" charset="0"/>
            </a:endParaRPr>
          </a:p>
        </p:txBody>
      </p:sp>
      <p:sp>
        <p:nvSpPr>
          <p:cNvPr id="49" name="文本框 48">
            <a:extLst>
              <a:ext uri="{FF2B5EF4-FFF2-40B4-BE49-F238E27FC236}">
                <a16:creationId xmlns:a16="http://schemas.microsoft.com/office/drawing/2014/main" id="{91743F78-3A67-47BF-B9C5-624A7C66144A}"/>
              </a:ext>
            </a:extLst>
          </p:cNvPr>
          <p:cNvSpPr txBox="1"/>
          <p:nvPr>
            <p:custDataLst>
              <p:tags r:id="rId6"/>
            </p:custDataLst>
          </p:nvPr>
        </p:nvSpPr>
        <p:spPr>
          <a:xfrm>
            <a:off x="1183519" y="2721918"/>
            <a:ext cx="10613339" cy="2554545"/>
          </a:xfrm>
          <a:prstGeom prst="rect">
            <a:avLst/>
          </a:prstGeom>
          <a:noFill/>
        </p:spPr>
        <p:txBody>
          <a:bodyPr wrap="square" rtlCol="0">
            <a:spAutoFit/>
          </a:bodyPr>
          <a:lstStyle/>
          <a:p>
            <a:pPr marL="514350" indent="-514350">
              <a:buFont typeface="+mj-lt"/>
              <a:buAutoNum type="arabicPeriod"/>
            </a:pPr>
            <a:r>
              <a:rPr lang="en-US" sz="3200" dirty="0">
                <a:latin typeface="Agency FB" panose="020B0503020202020204" pitchFamily="34" charset="0"/>
              </a:rPr>
              <a:t>Novel video-language GCN framework for action recognition.</a:t>
            </a:r>
          </a:p>
          <a:p>
            <a:pPr marL="514350" indent="-514350">
              <a:buFont typeface="+mj-lt"/>
              <a:buAutoNum type="arabicPeriod"/>
            </a:pPr>
            <a:endParaRPr lang="en-US" sz="3200" dirty="0">
              <a:latin typeface="Agency FB" panose="020B0503020202020204" pitchFamily="34" charset="0"/>
            </a:endParaRPr>
          </a:p>
          <a:p>
            <a:pPr marL="514350" indent="-514350">
              <a:buFont typeface="+mj-lt"/>
              <a:buAutoNum type="arabicPeriod"/>
            </a:pPr>
            <a:r>
              <a:rPr lang="en-US" sz="3200" dirty="0">
                <a:latin typeface="Agency FB" panose="020B0503020202020204" pitchFamily="34" charset="0"/>
              </a:rPr>
              <a:t>Fine-grained graph based on body movements to guide learning. </a:t>
            </a:r>
          </a:p>
          <a:p>
            <a:pPr marL="514350" indent="-514350">
              <a:buFont typeface="+mj-lt"/>
              <a:buAutoNum type="arabicPeriod"/>
            </a:pPr>
            <a:endParaRPr lang="en-US" sz="3200" dirty="0">
              <a:latin typeface="Agency FB" panose="020B0503020202020204" pitchFamily="34" charset="0"/>
            </a:endParaRPr>
          </a:p>
          <a:p>
            <a:pPr marL="514350" indent="-514350">
              <a:buFont typeface="+mj-lt"/>
              <a:buAutoNum type="arabicPeriod"/>
            </a:pPr>
            <a:r>
              <a:rPr lang="en-US" sz="3200" dirty="0">
                <a:latin typeface="Agency FB" panose="020B0503020202020204" pitchFamily="34" charset="0"/>
              </a:rPr>
              <a:t>Higher accuracy with less data/computation using fine-grained knowledge.</a:t>
            </a:r>
          </a:p>
        </p:txBody>
      </p:sp>
    </p:spTree>
    <p:custDataLst>
      <p:tags r:id="rId1"/>
    </p:custDataLst>
    <p:extLst>
      <p:ext uri="{BB962C8B-B14F-4D97-AF65-F5344CB8AC3E}">
        <p14:creationId xmlns:p14="http://schemas.microsoft.com/office/powerpoint/2010/main" val="350662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8D532-BBE8-D5F2-2A4C-FB52759D869D}"/>
              </a:ext>
            </a:extLst>
          </p:cNvPr>
          <p:cNvSpPr>
            <a:spLocks noGrp="1"/>
          </p:cNvSpPr>
          <p:nvPr>
            <p:ph type="title"/>
            <p:custDataLst>
              <p:tags r:id="rId2"/>
            </p:custDataLst>
          </p:nvPr>
        </p:nvSpPr>
        <p:spPr/>
        <p:txBody>
          <a:bodyPr>
            <a:normAutofit/>
          </a:bodyPr>
          <a:lstStyle/>
          <a:p>
            <a:r>
              <a:rPr lang="en-GB" sz="5400" b="1" dirty="0">
                <a:solidFill>
                  <a:schemeClr val="accent1">
                    <a:lumMod val="50000"/>
                  </a:schemeClr>
                </a:solidFill>
                <a:latin typeface="Agency FB" panose="020B0503020202020204" pitchFamily="34" charset="0"/>
                <a:cs typeface="Arial" panose="020B0604020202020204" pitchFamily="34" charset="0"/>
              </a:rPr>
              <a:t>Proposed Model</a:t>
            </a:r>
          </a:p>
        </p:txBody>
      </p:sp>
      <p:grpSp>
        <p:nvGrpSpPr>
          <p:cNvPr id="9" name="组合 8">
            <a:extLst>
              <a:ext uri="{FF2B5EF4-FFF2-40B4-BE49-F238E27FC236}">
                <a16:creationId xmlns:a16="http://schemas.microsoft.com/office/drawing/2014/main" id="{C8742744-E8BC-D0CE-3C11-8E1DCADD5CEE}"/>
              </a:ext>
            </a:extLst>
          </p:cNvPr>
          <p:cNvGrpSpPr/>
          <p:nvPr>
            <p:custDataLst>
              <p:tags r:id="rId3"/>
            </p:custDataLst>
          </p:nvPr>
        </p:nvGrpSpPr>
        <p:grpSpPr>
          <a:xfrm flipV="1">
            <a:off x="796410" y="1392586"/>
            <a:ext cx="9555904" cy="71721"/>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5" name="直接连接符 4">
              <a:extLst>
                <a:ext uri="{FF2B5EF4-FFF2-40B4-BE49-F238E27FC236}">
                  <a16:creationId xmlns:a16="http://schemas.microsoft.com/office/drawing/2014/main" id="{E29C5613-564B-5EAB-57BF-3852B3B7DFC9}"/>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CE4883B5-A472-0BB8-98D4-0EA1E398DF4E}"/>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椭圆 7">
              <a:extLst>
                <a:ext uri="{FF2B5EF4-FFF2-40B4-BE49-F238E27FC236}">
                  <a16:creationId xmlns:a16="http://schemas.microsoft.com/office/drawing/2014/main" id="{7A8243B8-D583-3D49-08BB-08A3F84B50D9}"/>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 name="组合 9">
            <a:extLst>
              <a:ext uri="{FF2B5EF4-FFF2-40B4-BE49-F238E27FC236}">
                <a16:creationId xmlns:a16="http://schemas.microsoft.com/office/drawing/2014/main" id="{B1BBF993-3D5D-5F3D-3EA2-D7973D7334A6}"/>
              </a:ext>
            </a:extLst>
          </p:cNvPr>
          <p:cNvGrpSpPr/>
          <p:nvPr>
            <p:custDataLst>
              <p:tags r:id="rId4"/>
            </p:custDataLst>
          </p:nvPr>
        </p:nvGrpSpPr>
        <p:grpSpPr>
          <a:xfrm>
            <a:off x="1848463" y="1484673"/>
            <a:ext cx="9440962" cy="80528"/>
            <a:chOff x="1012723" y="1420764"/>
            <a:chExt cx="7492178" cy="63906"/>
          </a:xfrm>
          <a:solidFill>
            <a:schemeClr val="bg1">
              <a:lumMod val="50000"/>
            </a:schemeClr>
          </a:solidFill>
          <a:effectLst>
            <a:glow rad="63500">
              <a:schemeClr val="accent3">
                <a:satMod val="175000"/>
                <a:alpha val="40000"/>
              </a:schemeClr>
            </a:glow>
            <a:outerShdw blurRad="50800" dist="38100" dir="2700000" algn="tl" rotWithShape="0">
              <a:prstClr val="black">
                <a:alpha val="40000"/>
              </a:prstClr>
            </a:outerShdw>
          </a:effectLst>
        </p:grpSpPr>
        <p:cxnSp>
          <p:nvCxnSpPr>
            <p:cNvPr id="11" name="直接连接符 10">
              <a:extLst>
                <a:ext uri="{FF2B5EF4-FFF2-40B4-BE49-F238E27FC236}">
                  <a16:creationId xmlns:a16="http://schemas.microsoft.com/office/drawing/2014/main" id="{FF51E6B3-59B5-522D-30B3-FB4589F0E741}"/>
                </a:ext>
              </a:extLst>
            </p:cNvPr>
            <p:cNvCxnSpPr/>
            <p:nvPr/>
          </p:nvCxnSpPr>
          <p:spPr>
            <a:xfrm>
              <a:off x="1052050" y="1455174"/>
              <a:ext cx="7452851" cy="0"/>
            </a:xfrm>
            <a:prstGeom prst="line">
              <a:avLst/>
            </a:prstGeom>
            <a:grpFill/>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DF1A16BE-CA1C-ADA4-9245-71B62EF16CDD}"/>
                </a:ext>
              </a:extLst>
            </p:cNvPr>
            <p:cNvSpPr/>
            <p:nvPr/>
          </p:nvSpPr>
          <p:spPr>
            <a:xfrm>
              <a:off x="1012723" y="1425677"/>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椭圆 12">
              <a:extLst>
                <a:ext uri="{FF2B5EF4-FFF2-40B4-BE49-F238E27FC236}">
                  <a16:creationId xmlns:a16="http://schemas.microsoft.com/office/drawing/2014/main" id="{37F9F857-C08B-98C2-F490-69056E2C5A20}"/>
                </a:ext>
              </a:extLst>
            </p:cNvPr>
            <p:cNvSpPr/>
            <p:nvPr/>
          </p:nvSpPr>
          <p:spPr>
            <a:xfrm>
              <a:off x="8441013" y="1420764"/>
              <a:ext cx="58993" cy="58993"/>
            </a:xfrm>
            <a:prstGeom prst="ellipse">
              <a:avLst/>
            </a:prstGeom>
            <a:grp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4" name="文本框 3">
            <a:extLst>
              <a:ext uri="{FF2B5EF4-FFF2-40B4-BE49-F238E27FC236}">
                <a16:creationId xmlns:a16="http://schemas.microsoft.com/office/drawing/2014/main" id="{EEDC02A8-DCD0-23EB-1127-50CD56835AB4}"/>
              </a:ext>
            </a:extLst>
          </p:cNvPr>
          <p:cNvSpPr txBox="1"/>
          <p:nvPr>
            <p:custDataLst>
              <p:tags r:id="rId5"/>
            </p:custDataLst>
          </p:nvPr>
        </p:nvSpPr>
        <p:spPr>
          <a:xfrm>
            <a:off x="732464" y="1741337"/>
            <a:ext cx="4580372" cy="646331"/>
          </a:xfrm>
          <a:prstGeom prst="rect">
            <a:avLst/>
          </a:prstGeom>
          <a:noFill/>
        </p:spPr>
        <p:txBody>
          <a:bodyPr wrap="square">
            <a:spAutoFit/>
          </a:bodyPr>
          <a:lstStyle/>
          <a:p>
            <a:pPr marL="457200" indent="-457200">
              <a:buFont typeface="Wingdings" panose="05000000000000000000" pitchFamily="2" charset="2"/>
              <a:buChar char="Ø"/>
            </a:pPr>
            <a:r>
              <a:rPr lang="en-US" altLang="zh-CN" sz="3600" b="1" dirty="0">
                <a:solidFill>
                  <a:schemeClr val="accent1"/>
                </a:solidFill>
                <a:latin typeface="Agency FB" panose="020B0503020202020204" pitchFamily="34" charset="0"/>
              </a:rPr>
              <a:t>Core Idea</a:t>
            </a:r>
            <a:r>
              <a:rPr lang="zh-CN" altLang="en-US" sz="3600" b="1" dirty="0">
                <a:solidFill>
                  <a:schemeClr val="accent1"/>
                </a:solidFill>
                <a:latin typeface="Agency FB" panose="020B0503020202020204" pitchFamily="34" charset="0"/>
              </a:rPr>
              <a:t>:   </a:t>
            </a:r>
            <a:r>
              <a:rPr lang="zh-CN" altLang="en-US" sz="3600" dirty="0">
                <a:solidFill>
                  <a:schemeClr val="accent1"/>
                </a:solidFill>
                <a:latin typeface="Agency FB" panose="020B0503020202020204" pitchFamily="34" charset="0"/>
              </a:rPr>
              <a:t> </a:t>
            </a:r>
            <a:endParaRPr lang="en-US" altLang="zh-CN" sz="3600" dirty="0">
              <a:solidFill>
                <a:schemeClr val="accent1"/>
              </a:solidFill>
              <a:latin typeface="Agency FB" panose="020B0503020202020204" pitchFamily="34" charset="0"/>
            </a:endParaRPr>
          </a:p>
        </p:txBody>
      </p:sp>
      <p:pic>
        <p:nvPicPr>
          <p:cNvPr id="226" name="图片 225">
            <a:extLst>
              <a:ext uri="{FF2B5EF4-FFF2-40B4-BE49-F238E27FC236}">
                <a16:creationId xmlns:a16="http://schemas.microsoft.com/office/drawing/2014/main" id="{6ADA12F4-2B6B-4CC0-9379-9A07634C4D75}"/>
              </a:ext>
            </a:extLst>
          </p:cNvPr>
          <p:cNvPicPr>
            <a:picLocks noChangeAspect="1"/>
          </p:cNvPicPr>
          <p:nvPr/>
        </p:nvPicPr>
        <p:blipFill>
          <a:blip r:embed="rId9"/>
          <a:stretch>
            <a:fillRect/>
          </a:stretch>
        </p:blipFill>
        <p:spPr>
          <a:xfrm>
            <a:off x="5538354" y="2524871"/>
            <a:ext cx="6180858" cy="3260043"/>
          </a:xfrm>
          <a:prstGeom prst="rect">
            <a:avLst/>
          </a:prstGeom>
        </p:spPr>
      </p:pic>
      <p:sp>
        <p:nvSpPr>
          <p:cNvPr id="227" name="矩形 226">
            <a:extLst>
              <a:ext uri="{FF2B5EF4-FFF2-40B4-BE49-F238E27FC236}">
                <a16:creationId xmlns:a16="http://schemas.microsoft.com/office/drawing/2014/main" id="{D277E865-5A2F-4ACC-B2F3-98DE12E7E080}"/>
              </a:ext>
            </a:extLst>
          </p:cNvPr>
          <p:cNvSpPr/>
          <p:nvPr/>
        </p:nvSpPr>
        <p:spPr>
          <a:xfrm>
            <a:off x="7015890" y="5845850"/>
            <a:ext cx="3371258" cy="369332"/>
          </a:xfrm>
          <a:prstGeom prst="rect">
            <a:avLst/>
          </a:prstGeom>
        </p:spPr>
        <p:txBody>
          <a:bodyPr wrap="square">
            <a:spAutoFit/>
          </a:bodyPr>
          <a:lstStyle/>
          <a:p>
            <a:r>
              <a:rPr lang="en-US" altLang="zh-CN" dirty="0">
                <a:latin typeface="Agency FB" panose="020B0503020202020204" pitchFamily="34" charset="0"/>
              </a:rPr>
              <a:t>Figure: Overview of our VL-GCN framework.</a:t>
            </a:r>
            <a:endParaRPr lang="en-GB" altLang="zh-CN" dirty="0">
              <a:latin typeface="Agency FB" panose="020B0503020202020204" pitchFamily="34" charset="0"/>
            </a:endParaRPr>
          </a:p>
        </p:txBody>
      </p:sp>
      <p:sp>
        <p:nvSpPr>
          <p:cNvPr id="228" name="文本框 227">
            <a:extLst>
              <a:ext uri="{FF2B5EF4-FFF2-40B4-BE49-F238E27FC236}">
                <a16:creationId xmlns:a16="http://schemas.microsoft.com/office/drawing/2014/main" id="{A8402BB8-F360-4DCA-950C-1385B5DF7F1A}"/>
              </a:ext>
            </a:extLst>
          </p:cNvPr>
          <p:cNvSpPr txBox="1"/>
          <p:nvPr>
            <p:custDataLst>
              <p:tags r:id="rId6"/>
            </p:custDataLst>
          </p:nvPr>
        </p:nvSpPr>
        <p:spPr>
          <a:xfrm>
            <a:off x="1183519" y="2721918"/>
            <a:ext cx="4422376" cy="3539430"/>
          </a:xfrm>
          <a:prstGeom prst="rect">
            <a:avLst/>
          </a:prstGeom>
          <a:noFill/>
        </p:spPr>
        <p:txBody>
          <a:bodyPr wrap="square" rtlCol="0">
            <a:spAutoFit/>
          </a:bodyPr>
          <a:lstStyle/>
          <a:p>
            <a:pPr marL="514350" indent="-514350">
              <a:buFont typeface="+mj-ea"/>
              <a:buAutoNum type="circleNumDbPlain"/>
            </a:pPr>
            <a:r>
              <a:rPr lang="en-US" sz="2800" dirty="0">
                <a:latin typeface="Agency FB" panose="020B0503020202020204" pitchFamily="34" charset="0"/>
              </a:rPr>
              <a:t>Encoding multi-modal knowledge into a shared space</a:t>
            </a:r>
          </a:p>
          <a:p>
            <a:pPr marL="514350" indent="-514350">
              <a:buFont typeface="+mj-ea"/>
              <a:buAutoNum type="circleNumDbPlain"/>
            </a:pPr>
            <a:endParaRPr lang="en-US" sz="2800" dirty="0">
              <a:latin typeface="Agency FB" panose="020B0503020202020204" pitchFamily="34" charset="0"/>
            </a:endParaRPr>
          </a:p>
          <a:p>
            <a:pPr marL="514350" indent="-514350">
              <a:buFont typeface="+mj-ea"/>
              <a:buAutoNum type="circleNumDbPlain"/>
            </a:pPr>
            <a:r>
              <a:rPr lang="en-US" sz="2800" dirty="0">
                <a:latin typeface="Agency FB" panose="020B0503020202020204" pitchFamily="34" charset="0"/>
              </a:rPr>
              <a:t>Implementing structure learning in this shared space</a:t>
            </a:r>
          </a:p>
          <a:p>
            <a:pPr marL="514350" indent="-514350">
              <a:buFont typeface="+mj-ea"/>
              <a:buAutoNum type="circleNumDbPlain"/>
            </a:pPr>
            <a:endParaRPr lang="en-US" sz="2800" dirty="0">
              <a:latin typeface="Agency FB" panose="020B0503020202020204" pitchFamily="34" charset="0"/>
            </a:endParaRPr>
          </a:p>
          <a:p>
            <a:pPr marL="514350" indent="-514350">
              <a:buFont typeface="+mj-ea"/>
              <a:buAutoNum type="circleNumDbPlain"/>
            </a:pPr>
            <a:r>
              <a:rPr lang="en-US" sz="2800" dirty="0">
                <a:latin typeface="Agency FB" panose="020B0503020202020204" pitchFamily="34" charset="0"/>
              </a:rPr>
              <a:t>Performing video-level action recognition</a:t>
            </a:r>
            <a:endParaRPr lang="en-US" sz="4000" dirty="0">
              <a:latin typeface="Agency FB" panose="020B0503020202020204" pitchFamily="34" charset="0"/>
            </a:endParaRPr>
          </a:p>
        </p:txBody>
      </p:sp>
    </p:spTree>
    <p:custDataLst>
      <p:tags r:id="rId1"/>
    </p:custDataLst>
    <p:extLst>
      <p:ext uri="{BB962C8B-B14F-4D97-AF65-F5344CB8AC3E}">
        <p14:creationId xmlns:p14="http://schemas.microsoft.com/office/powerpoint/2010/main" val="1663157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3"/>
</p:tagLst>
</file>

<file path=ppt/tags/tag10.xml><?xml version="1.0" encoding="utf-8"?>
<p:tagLst xmlns:a="http://schemas.openxmlformats.org/drawingml/2006/main" xmlns:r="http://schemas.openxmlformats.org/officeDocument/2006/relationships" xmlns:p="http://schemas.openxmlformats.org/presentationml/2006/main">
  <p:tag name="SHAPEID" val=" 4"/>
</p:tagLst>
</file>

<file path=ppt/tags/tag11.xml><?xml version="1.0" encoding="utf-8"?>
<p:tagLst xmlns:a="http://schemas.openxmlformats.org/drawingml/2006/main" xmlns:r="http://schemas.openxmlformats.org/officeDocument/2006/relationships" xmlns:p="http://schemas.openxmlformats.org/presentationml/2006/main">
  <p:tag name="TIMING" val="|25.3"/>
</p:tagLst>
</file>

<file path=ppt/tags/tag12.xml><?xml version="1.0" encoding="utf-8"?>
<p:tagLst xmlns:a="http://schemas.openxmlformats.org/drawingml/2006/main" xmlns:r="http://schemas.openxmlformats.org/officeDocument/2006/relationships" xmlns:p="http://schemas.openxmlformats.org/presentationml/2006/main">
  <p:tag name="SHAPEID" val=" 2"/>
</p:tagLst>
</file>

<file path=ppt/tags/tag13.xml><?xml version="1.0" encoding="utf-8"?>
<p:tagLst xmlns:a="http://schemas.openxmlformats.org/drawingml/2006/main" xmlns:r="http://schemas.openxmlformats.org/officeDocument/2006/relationships" xmlns:p="http://schemas.openxmlformats.org/presentationml/2006/main">
  <p:tag name="SHAPEID" val=" 9"/>
</p:tagLst>
</file>

<file path=ppt/tags/tag14.xml><?xml version="1.0" encoding="utf-8"?>
<p:tagLst xmlns:a="http://schemas.openxmlformats.org/drawingml/2006/main" xmlns:r="http://schemas.openxmlformats.org/officeDocument/2006/relationships" xmlns:p="http://schemas.openxmlformats.org/presentationml/2006/main">
  <p:tag name="SHAPEID" val=" 10"/>
</p:tagLst>
</file>

<file path=ppt/tags/tag15.xml><?xml version="1.0" encoding="utf-8"?>
<p:tagLst xmlns:a="http://schemas.openxmlformats.org/drawingml/2006/main" xmlns:r="http://schemas.openxmlformats.org/officeDocument/2006/relationships" xmlns:p="http://schemas.openxmlformats.org/presentationml/2006/main">
  <p:tag name="SHAPEID" val=" 4"/>
</p:tagLst>
</file>

<file path=ppt/tags/tag16.xml><?xml version="1.0" encoding="utf-8"?>
<p:tagLst xmlns:a="http://schemas.openxmlformats.org/drawingml/2006/main" xmlns:r="http://schemas.openxmlformats.org/officeDocument/2006/relationships" xmlns:p="http://schemas.openxmlformats.org/presentationml/2006/main">
  <p:tag name="TIMING" val="|25.3"/>
</p:tagLst>
</file>

<file path=ppt/tags/tag17.xml><?xml version="1.0" encoding="utf-8"?>
<p:tagLst xmlns:a="http://schemas.openxmlformats.org/drawingml/2006/main" xmlns:r="http://schemas.openxmlformats.org/officeDocument/2006/relationships" xmlns:p="http://schemas.openxmlformats.org/presentationml/2006/main">
  <p:tag name="SHAPEID" val=" 2"/>
</p:tagLst>
</file>

<file path=ppt/tags/tag18.xml><?xml version="1.0" encoding="utf-8"?>
<p:tagLst xmlns:a="http://schemas.openxmlformats.org/drawingml/2006/main" xmlns:r="http://schemas.openxmlformats.org/officeDocument/2006/relationships" xmlns:p="http://schemas.openxmlformats.org/presentationml/2006/main">
  <p:tag name="SHAPEID" val=" 9"/>
</p:tagLst>
</file>

<file path=ppt/tags/tag19.xml><?xml version="1.0" encoding="utf-8"?>
<p:tagLst xmlns:a="http://schemas.openxmlformats.org/drawingml/2006/main" xmlns:r="http://schemas.openxmlformats.org/officeDocument/2006/relationships" xmlns:p="http://schemas.openxmlformats.org/presentationml/2006/main">
  <p:tag name="SHAPEID" val=" 10"/>
</p:tagLst>
</file>

<file path=ppt/tags/tag2.xml><?xml version="1.0" encoding="utf-8"?>
<p:tagLst xmlns:a="http://schemas.openxmlformats.org/drawingml/2006/main" xmlns:r="http://schemas.openxmlformats.org/officeDocument/2006/relationships" xmlns:p="http://schemas.openxmlformats.org/presentationml/2006/main">
  <p:tag name="SHAPEID" val=" 2"/>
</p:tagLst>
</file>

<file path=ppt/tags/tag20.xml><?xml version="1.0" encoding="utf-8"?>
<p:tagLst xmlns:a="http://schemas.openxmlformats.org/drawingml/2006/main" xmlns:r="http://schemas.openxmlformats.org/officeDocument/2006/relationships" xmlns:p="http://schemas.openxmlformats.org/presentationml/2006/main">
  <p:tag name="SHAPEID" val=" 4"/>
</p:tagLst>
</file>

<file path=ppt/tags/tag21.xml><?xml version="1.0" encoding="utf-8"?>
<p:tagLst xmlns:a="http://schemas.openxmlformats.org/drawingml/2006/main" xmlns:r="http://schemas.openxmlformats.org/officeDocument/2006/relationships" xmlns:p="http://schemas.openxmlformats.org/presentationml/2006/main">
  <p:tag name="SHAPEID" val=" 42"/>
</p:tagLst>
</file>

<file path=ppt/tags/tag22.xml><?xml version="1.0" encoding="utf-8"?>
<p:tagLst xmlns:a="http://schemas.openxmlformats.org/drawingml/2006/main" xmlns:r="http://schemas.openxmlformats.org/officeDocument/2006/relationships" xmlns:p="http://schemas.openxmlformats.org/presentationml/2006/main">
  <p:tag name="TIMING" val="|25.3"/>
</p:tagLst>
</file>

<file path=ppt/tags/tag23.xml><?xml version="1.0" encoding="utf-8"?>
<p:tagLst xmlns:a="http://schemas.openxmlformats.org/drawingml/2006/main" xmlns:r="http://schemas.openxmlformats.org/officeDocument/2006/relationships" xmlns:p="http://schemas.openxmlformats.org/presentationml/2006/main">
  <p:tag name="SHAPEID" val=" 2"/>
</p:tagLst>
</file>

<file path=ppt/tags/tag24.xml><?xml version="1.0" encoding="utf-8"?>
<p:tagLst xmlns:a="http://schemas.openxmlformats.org/drawingml/2006/main" xmlns:r="http://schemas.openxmlformats.org/officeDocument/2006/relationships" xmlns:p="http://schemas.openxmlformats.org/presentationml/2006/main">
  <p:tag name="SHAPEID" val=" 9"/>
</p:tagLst>
</file>

<file path=ppt/tags/tag25.xml><?xml version="1.0" encoding="utf-8"?>
<p:tagLst xmlns:a="http://schemas.openxmlformats.org/drawingml/2006/main" xmlns:r="http://schemas.openxmlformats.org/officeDocument/2006/relationships" xmlns:p="http://schemas.openxmlformats.org/presentationml/2006/main">
  <p:tag name="SHAPEID" val=" 10"/>
</p:tagLst>
</file>

<file path=ppt/tags/tag26.xml><?xml version="1.0" encoding="utf-8"?>
<p:tagLst xmlns:a="http://schemas.openxmlformats.org/drawingml/2006/main" xmlns:r="http://schemas.openxmlformats.org/officeDocument/2006/relationships" xmlns:p="http://schemas.openxmlformats.org/presentationml/2006/main">
  <p:tag name="SHAPEID" val=" 4"/>
</p:tagLst>
</file>

<file path=ppt/tags/tag27.xml><?xml version="1.0" encoding="utf-8"?>
<p:tagLst xmlns:a="http://schemas.openxmlformats.org/drawingml/2006/main" xmlns:r="http://schemas.openxmlformats.org/officeDocument/2006/relationships" xmlns:p="http://schemas.openxmlformats.org/presentationml/2006/main">
  <p:tag name="TIMING" val="|25.3"/>
</p:tagLst>
</file>

<file path=ppt/tags/tag28.xml><?xml version="1.0" encoding="utf-8"?>
<p:tagLst xmlns:a="http://schemas.openxmlformats.org/drawingml/2006/main" xmlns:r="http://schemas.openxmlformats.org/officeDocument/2006/relationships" xmlns:p="http://schemas.openxmlformats.org/presentationml/2006/main">
  <p:tag name="SHAPEID" val=" 2"/>
</p:tagLst>
</file>

<file path=ppt/tags/tag29.xml><?xml version="1.0" encoding="utf-8"?>
<p:tagLst xmlns:a="http://schemas.openxmlformats.org/drawingml/2006/main" xmlns:r="http://schemas.openxmlformats.org/officeDocument/2006/relationships" xmlns:p="http://schemas.openxmlformats.org/presentationml/2006/main">
  <p:tag name="SHAPEID" val=" 9"/>
</p:tagLst>
</file>

<file path=ppt/tags/tag3.xml><?xml version="1.0" encoding="utf-8"?>
<p:tagLst xmlns:a="http://schemas.openxmlformats.org/drawingml/2006/main" xmlns:r="http://schemas.openxmlformats.org/officeDocument/2006/relationships" xmlns:p="http://schemas.openxmlformats.org/presentationml/2006/main">
  <p:tag name="SHAPEID" val=" 9"/>
</p:tagLst>
</file>

<file path=ppt/tags/tag30.xml><?xml version="1.0" encoding="utf-8"?>
<p:tagLst xmlns:a="http://schemas.openxmlformats.org/drawingml/2006/main" xmlns:r="http://schemas.openxmlformats.org/officeDocument/2006/relationships" xmlns:p="http://schemas.openxmlformats.org/presentationml/2006/main">
  <p:tag name="SHAPEID" val=" 10"/>
</p:tagLst>
</file>

<file path=ppt/tags/tag31.xml><?xml version="1.0" encoding="utf-8"?>
<p:tagLst xmlns:a="http://schemas.openxmlformats.org/drawingml/2006/main" xmlns:r="http://schemas.openxmlformats.org/officeDocument/2006/relationships" xmlns:p="http://schemas.openxmlformats.org/presentationml/2006/main">
  <p:tag name="SHAPEID" val=" 4"/>
</p:tagLst>
</file>

<file path=ppt/tags/tag32.xml><?xml version="1.0" encoding="utf-8"?>
<p:tagLst xmlns:a="http://schemas.openxmlformats.org/drawingml/2006/main" xmlns:r="http://schemas.openxmlformats.org/officeDocument/2006/relationships" xmlns:p="http://schemas.openxmlformats.org/presentationml/2006/main">
  <p:tag name="SHAPEID" val=" 14"/>
</p:tagLst>
</file>

<file path=ppt/tags/tag33.xml><?xml version="1.0" encoding="utf-8"?>
<p:tagLst xmlns:a="http://schemas.openxmlformats.org/drawingml/2006/main" xmlns:r="http://schemas.openxmlformats.org/officeDocument/2006/relationships" xmlns:p="http://schemas.openxmlformats.org/presentationml/2006/main">
  <p:tag name="SHAPEID" val=" 4"/>
</p:tagLst>
</file>

<file path=ppt/tags/tag34.xml><?xml version="1.0" encoding="utf-8"?>
<p:tagLst xmlns:a="http://schemas.openxmlformats.org/drawingml/2006/main" xmlns:r="http://schemas.openxmlformats.org/officeDocument/2006/relationships" xmlns:p="http://schemas.openxmlformats.org/presentationml/2006/main">
  <p:tag name="SHAPEID" val=" 14"/>
</p:tagLst>
</file>

<file path=ppt/tags/tag35.xml><?xml version="1.0" encoding="utf-8"?>
<p:tagLst xmlns:a="http://schemas.openxmlformats.org/drawingml/2006/main" xmlns:r="http://schemas.openxmlformats.org/officeDocument/2006/relationships" xmlns:p="http://schemas.openxmlformats.org/presentationml/2006/main">
  <p:tag name="TIMING" val="|25.3"/>
</p:tagLst>
</file>

<file path=ppt/tags/tag36.xml><?xml version="1.0" encoding="utf-8"?>
<p:tagLst xmlns:a="http://schemas.openxmlformats.org/drawingml/2006/main" xmlns:r="http://schemas.openxmlformats.org/officeDocument/2006/relationships" xmlns:p="http://schemas.openxmlformats.org/presentationml/2006/main">
  <p:tag name="SHAPEID" val=" 2"/>
</p:tagLst>
</file>

<file path=ppt/tags/tag37.xml><?xml version="1.0" encoding="utf-8"?>
<p:tagLst xmlns:a="http://schemas.openxmlformats.org/drawingml/2006/main" xmlns:r="http://schemas.openxmlformats.org/officeDocument/2006/relationships" xmlns:p="http://schemas.openxmlformats.org/presentationml/2006/main">
  <p:tag name="SHAPEID" val=" 9"/>
</p:tagLst>
</file>

<file path=ppt/tags/tag38.xml><?xml version="1.0" encoding="utf-8"?>
<p:tagLst xmlns:a="http://schemas.openxmlformats.org/drawingml/2006/main" xmlns:r="http://schemas.openxmlformats.org/officeDocument/2006/relationships" xmlns:p="http://schemas.openxmlformats.org/presentationml/2006/main">
  <p:tag name="SHAPEID" val=" 10"/>
</p:tagLst>
</file>

<file path=ppt/tags/tag39.xml><?xml version="1.0" encoding="utf-8"?>
<p:tagLst xmlns:a="http://schemas.openxmlformats.org/drawingml/2006/main" xmlns:r="http://schemas.openxmlformats.org/officeDocument/2006/relationships" xmlns:p="http://schemas.openxmlformats.org/presentationml/2006/main">
  <p:tag name="SHAPEID" val=" 4"/>
</p:tagLst>
</file>

<file path=ppt/tags/tag4.xml><?xml version="1.0" encoding="utf-8"?>
<p:tagLst xmlns:a="http://schemas.openxmlformats.org/drawingml/2006/main" xmlns:r="http://schemas.openxmlformats.org/officeDocument/2006/relationships" xmlns:p="http://schemas.openxmlformats.org/presentationml/2006/main">
  <p:tag name="SHAPEID" val=" 10"/>
</p:tagLst>
</file>

<file path=ppt/tags/tag40.xml><?xml version="1.0" encoding="utf-8"?>
<p:tagLst xmlns:a="http://schemas.openxmlformats.org/drawingml/2006/main" xmlns:r="http://schemas.openxmlformats.org/officeDocument/2006/relationships" xmlns:p="http://schemas.openxmlformats.org/presentationml/2006/main">
  <p:tag name="SHAPEID" val=" 14"/>
</p:tagLst>
</file>

<file path=ppt/tags/tag41.xml><?xml version="1.0" encoding="utf-8"?>
<p:tagLst xmlns:a="http://schemas.openxmlformats.org/drawingml/2006/main" xmlns:r="http://schemas.openxmlformats.org/officeDocument/2006/relationships" xmlns:p="http://schemas.openxmlformats.org/presentationml/2006/main">
  <p:tag name="TIMING" val="|37.3"/>
</p:tagLst>
</file>

<file path=ppt/tags/tag42.xml><?xml version="1.0" encoding="utf-8"?>
<p:tagLst xmlns:a="http://schemas.openxmlformats.org/drawingml/2006/main" xmlns:r="http://schemas.openxmlformats.org/officeDocument/2006/relationships" xmlns:p="http://schemas.openxmlformats.org/presentationml/2006/main">
  <p:tag name="SHAPEID" val=" 2"/>
</p:tagLst>
</file>

<file path=ppt/tags/tag43.xml><?xml version="1.0" encoding="utf-8"?>
<p:tagLst xmlns:a="http://schemas.openxmlformats.org/drawingml/2006/main" xmlns:r="http://schemas.openxmlformats.org/officeDocument/2006/relationships" xmlns:p="http://schemas.openxmlformats.org/presentationml/2006/main">
  <p:tag name="SHAPEID" val=" 9"/>
</p:tagLst>
</file>

<file path=ppt/tags/tag44.xml><?xml version="1.0" encoding="utf-8"?>
<p:tagLst xmlns:a="http://schemas.openxmlformats.org/drawingml/2006/main" xmlns:r="http://schemas.openxmlformats.org/officeDocument/2006/relationships" xmlns:p="http://schemas.openxmlformats.org/presentationml/2006/main">
  <p:tag name="SHAPEID" val=" 10"/>
</p:tagLst>
</file>

<file path=ppt/tags/tag45.xml><?xml version="1.0" encoding="utf-8"?>
<p:tagLst xmlns:a="http://schemas.openxmlformats.org/drawingml/2006/main" xmlns:r="http://schemas.openxmlformats.org/officeDocument/2006/relationships" xmlns:p="http://schemas.openxmlformats.org/presentationml/2006/main">
  <p:tag name="SHAPEID" val=" 4"/>
</p:tagLst>
</file>

<file path=ppt/tags/tag46.xml><?xml version="1.0" encoding="utf-8"?>
<p:tagLst xmlns:a="http://schemas.openxmlformats.org/drawingml/2006/main" xmlns:r="http://schemas.openxmlformats.org/officeDocument/2006/relationships" xmlns:p="http://schemas.openxmlformats.org/presentationml/2006/main">
  <p:tag name="SHAPEID" val=" 14"/>
</p:tagLst>
</file>

<file path=ppt/tags/tag47.xml><?xml version="1.0" encoding="utf-8"?>
<p:tagLst xmlns:a="http://schemas.openxmlformats.org/drawingml/2006/main" xmlns:r="http://schemas.openxmlformats.org/officeDocument/2006/relationships" xmlns:p="http://schemas.openxmlformats.org/presentationml/2006/main">
  <p:tag name="TIMING" val="|37.3"/>
</p:tagLst>
</file>

<file path=ppt/tags/tag48.xml><?xml version="1.0" encoding="utf-8"?>
<p:tagLst xmlns:a="http://schemas.openxmlformats.org/drawingml/2006/main" xmlns:r="http://schemas.openxmlformats.org/officeDocument/2006/relationships" xmlns:p="http://schemas.openxmlformats.org/presentationml/2006/main">
  <p:tag name="SHAPEID" val=" 2"/>
</p:tagLst>
</file>

<file path=ppt/tags/tag49.xml><?xml version="1.0" encoding="utf-8"?>
<p:tagLst xmlns:a="http://schemas.openxmlformats.org/drawingml/2006/main" xmlns:r="http://schemas.openxmlformats.org/officeDocument/2006/relationships" xmlns:p="http://schemas.openxmlformats.org/presentationml/2006/main">
  <p:tag name="SHAPEID" val=" 9"/>
</p:tagLst>
</file>

<file path=ppt/tags/tag5.xml><?xml version="1.0" encoding="utf-8"?>
<p:tagLst xmlns:a="http://schemas.openxmlformats.org/drawingml/2006/main" xmlns:r="http://schemas.openxmlformats.org/officeDocument/2006/relationships" xmlns:p="http://schemas.openxmlformats.org/presentationml/2006/main">
  <p:tag name="SHAPEID" val=" 4"/>
</p:tagLst>
</file>

<file path=ppt/tags/tag50.xml><?xml version="1.0" encoding="utf-8"?>
<p:tagLst xmlns:a="http://schemas.openxmlformats.org/drawingml/2006/main" xmlns:r="http://schemas.openxmlformats.org/officeDocument/2006/relationships" xmlns:p="http://schemas.openxmlformats.org/presentationml/2006/main">
  <p:tag name="SHAPEID" val=" 10"/>
</p:tagLst>
</file>

<file path=ppt/tags/tag51.xml><?xml version="1.0" encoding="utf-8"?>
<p:tagLst xmlns:a="http://schemas.openxmlformats.org/drawingml/2006/main" xmlns:r="http://schemas.openxmlformats.org/officeDocument/2006/relationships" xmlns:p="http://schemas.openxmlformats.org/presentationml/2006/main">
  <p:tag name="SHAPEID" val=" 4"/>
</p:tagLst>
</file>

<file path=ppt/tags/tag52.xml><?xml version="1.0" encoding="utf-8"?>
<p:tagLst xmlns:a="http://schemas.openxmlformats.org/drawingml/2006/main" xmlns:r="http://schemas.openxmlformats.org/officeDocument/2006/relationships" xmlns:p="http://schemas.openxmlformats.org/presentationml/2006/main">
  <p:tag name="SHAPEID" val=" 14"/>
</p:tagLst>
</file>

<file path=ppt/tags/tag53.xml><?xml version="1.0" encoding="utf-8"?>
<p:tagLst xmlns:a="http://schemas.openxmlformats.org/drawingml/2006/main" xmlns:r="http://schemas.openxmlformats.org/officeDocument/2006/relationships" xmlns:p="http://schemas.openxmlformats.org/presentationml/2006/main">
  <p:tag name="SHAPEID" val=" 14"/>
</p:tagLst>
</file>

<file path=ppt/tags/tag6.xml><?xml version="1.0" encoding="utf-8"?>
<p:tagLst xmlns:a="http://schemas.openxmlformats.org/drawingml/2006/main" xmlns:r="http://schemas.openxmlformats.org/officeDocument/2006/relationships" xmlns:p="http://schemas.openxmlformats.org/presentationml/2006/main">
  <p:tag name="TIMING" val="|25.3"/>
</p:tagLst>
</file>

<file path=ppt/tags/tag7.xml><?xml version="1.0" encoding="utf-8"?>
<p:tagLst xmlns:a="http://schemas.openxmlformats.org/drawingml/2006/main" xmlns:r="http://schemas.openxmlformats.org/officeDocument/2006/relationships" xmlns:p="http://schemas.openxmlformats.org/presentationml/2006/main">
  <p:tag name="SHAPEID" val=" 2"/>
</p:tagLst>
</file>

<file path=ppt/tags/tag8.xml><?xml version="1.0" encoding="utf-8"?>
<p:tagLst xmlns:a="http://schemas.openxmlformats.org/drawingml/2006/main" xmlns:r="http://schemas.openxmlformats.org/officeDocument/2006/relationships" xmlns:p="http://schemas.openxmlformats.org/presentationml/2006/main">
  <p:tag name="SHAPEID" val=" 9"/>
</p:tagLst>
</file>

<file path=ppt/tags/tag9.xml><?xml version="1.0" encoding="utf-8"?>
<p:tagLst xmlns:a="http://schemas.openxmlformats.org/drawingml/2006/main" xmlns:r="http://schemas.openxmlformats.org/officeDocument/2006/relationships" xmlns:p="http://schemas.openxmlformats.org/presentationml/2006/main">
  <p:tag name="SHAPEID" val=" 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7529</TotalTime>
  <Words>708</Words>
  <Application>Microsoft Office PowerPoint</Application>
  <PresentationFormat>宽屏</PresentationFormat>
  <Paragraphs>153</Paragraphs>
  <Slides>19</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Andy</vt:lpstr>
      <vt:lpstr>等线</vt:lpstr>
      <vt:lpstr>等线 Light</vt:lpstr>
      <vt:lpstr>Agency FB</vt:lpstr>
      <vt:lpstr>Arial</vt:lpstr>
      <vt:lpstr>Calibri</vt:lpstr>
      <vt:lpstr>Calibri Light</vt:lpstr>
      <vt:lpstr>Cambria Math</vt:lpstr>
      <vt:lpstr>Source Sans Pro</vt:lpstr>
      <vt:lpstr>Wingdings</vt:lpstr>
      <vt:lpstr>Office 主题​​</vt:lpstr>
      <vt:lpstr>Video-Language Graph Convolutional Network for Human Action Recognition</vt:lpstr>
      <vt:lpstr>Background</vt:lpstr>
      <vt:lpstr>Question</vt:lpstr>
      <vt:lpstr>Question</vt:lpstr>
      <vt:lpstr>Motivation</vt:lpstr>
      <vt:lpstr>Motivation</vt:lpstr>
      <vt:lpstr>Introduction</vt:lpstr>
      <vt:lpstr>Introduction</vt:lpstr>
      <vt:lpstr>Proposed Model</vt:lpstr>
      <vt:lpstr>Proposed Model</vt:lpstr>
      <vt:lpstr>Proposed Model</vt:lpstr>
      <vt:lpstr>Proposed Model</vt:lpstr>
      <vt:lpstr>Proposed Model</vt:lpstr>
      <vt:lpstr>Experiments</vt:lpstr>
      <vt:lpstr>Experiments</vt:lpstr>
      <vt:lpstr>Experiments</vt:lpstr>
      <vt:lpstr>Experiments</vt:lpstr>
      <vt:lpstr>Conclusion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Simple Meta-path-free Framework for Heterogeneous Network Embedding</dc:title>
  <dc:creator>张 睿</dc:creator>
  <cp:lastModifiedBy>张睿</cp:lastModifiedBy>
  <cp:revision>60</cp:revision>
  <dcterms:created xsi:type="dcterms:W3CDTF">2022-09-02T14:37:11Z</dcterms:created>
  <dcterms:modified xsi:type="dcterms:W3CDTF">2024-03-17T13:51:07Z</dcterms:modified>
</cp:coreProperties>
</file>